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286" r:id="rId2"/>
    <p:sldId id="454" r:id="rId3"/>
    <p:sldId id="455" r:id="rId4"/>
    <p:sldId id="457" r:id="rId5"/>
    <p:sldId id="559" r:id="rId6"/>
    <p:sldId id="560" r:id="rId7"/>
    <p:sldId id="561" r:id="rId8"/>
    <p:sldId id="562" r:id="rId9"/>
    <p:sldId id="563" r:id="rId10"/>
    <p:sldId id="564" r:id="rId11"/>
    <p:sldId id="565" r:id="rId12"/>
    <p:sldId id="566" r:id="rId13"/>
    <p:sldId id="567" r:id="rId14"/>
    <p:sldId id="568" r:id="rId15"/>
    <p:sldId id="569" r:id="rId16"/>
    <p:sldId id="570" r:id="rId17"/>
    <p:sldId id="571" r:id="rId18"/>
    <p:sldId id="572" r:id="rId19"/>
    <p:sldId id="573" r:id="rId20"/>
    <p:sldId id="574" r:id="rId21"/>
    <p:sldId id="575" r:id="rId22"/>
    <p:sldId id="576" r:id="rId23"/>
    <p:sldId id="577" r:id="rId24"/>
    <p:sldId id="578" r:id="rId25"/>
    <p:sldId id="579" r:id="rId26"/>
    <p:sldId id="580" r:id="rId27"/>
    <p:sldId id="581" r:id="rId28"/>
    <p:sldId id="582" r:id="rId29"/>
    <p:sldId id="583" r:id="rId30"/>
    <p:sldId id="584" r:id="rId31"/>
    <p:sldId id="585" r:id="rId32"/>
    <p:sldId id="586" r:id="rId33"/>
    <p:sldId id="587" r:id="rId34"/>
    <p:sldId id="588" r:id="rId35"/>
    <p:sldId id="589" r:id="rId36"/>
    <p:sldId id="590" r:id="rId37"/>
    <p:sldId id="591" r:id="rId38"/>
    <p:sldId id="592" r:id="rId39"/>
    <p:sldId id="593" r:id="rId40"/>
    <p:sldId id="594" r:id="rId41"/>
    <p:sldId id="595" r:id="rId42"/>
    <p:sldId id="596" r:id="rId43"/>
    <p:sldId id="597" r:id="rId44"/>
    <p:sldId id="598" r:id="rId45"/>
    <p:sldId id="599" r:id="rId46"/>
    <p:sldId id="600" r:id="rId47"/>
    <p:sldId id="601" r:id="rId48"/>
    <p:sldId id="602" r:id="rId49"/>
    <p:sldId id="603" r:id="rId50"/>
    <p:sldId id="604" r:id="rId51"/>
    <p:sldId id="605" r:id="rId52"/>
    <p:sldId id="606" r:id="rId53"/>
    <p:sldId id="607" r:id="rId54"/>
    <p:sldId id="608" r:id="rId55"/>
    <p:sldId id="610" r:id="rId56"/>
    <p:sldId id="611" r:id="rId57"/>
    <p:sldId id="612" r:id="rId58"/>
    <p:sldId id="613" r:id="rId59"/>
    <p:sldId id="614" r:id="rId60"/>
    <p:sldId id="615" r:id="rId61"/>
    <p:sldId id="616" r:id="rId62"/>
    <p:sldId id="617" r:id="rId63"/>
    <p:sldId id="618" r:id="rId64"/>
    <p:sldId id="619" r:id="rId65"/>
    <p:sldId id="620" r:id="rId66"/>
    <p:sldId id="621" r:id="rId67"/>
    <p:sldId id="622" r:id="rId68"/>
    <p:sldId id="623" r:id="rId69"/>
    <p:sldId id="624" r:id="rId70"/>
    <p:sldId id="625" r:id="rId71"/>
    <p:sldId id="626" r:id="rId72"/>
    <p:sldId id="627" r:id="rId73"/>
    <p:sldId id="628" r:id="rId74"/>
    <p:sldId id="629" r:id="rId75"/>
    <p:sldId id="630" r:id="rId76"/>
    <p:sldId id="631" r:id="rId77"/>
    <p:sldId id="632" r:id="rId78"/>
    <p:sldId id="633" r:id="rId79"/>
    <p:sldId id="634" r:id="rId80"/>
    <p:sldId id="635" r:id="rId81"/>
    <p:sldId id="636" r:id="rId82"/>
    <p:sldId id="637" r:id="rId83"/>
    <p:sldId id="638" r:id="rId84"/>
    <p:sldId id="639" r:id="rId85"/>
    <p:sldId id="640" r:id="rId86"/>
    <p:sldId id="641" r:id="rId87"/>
    <p:sldId id="642" r:id="rId88"/>
    <p:sldId id="643" r:id="rId89"/>
    <p:sldId id="456" r:id="rId90"/>
  </p:sldIdLst>
  <p:sldSz cx="12192000" cy="6858000"/>
  <p:notesSz cx="7010400" cy="92964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orient="horz" pos="2876">
          <p15:clr>
            <a:srgbClr val="A4A3A4"/>
          </p15:clr>
        </p15:guide>
        <p15:guide id="3" orient="horz" pos="1298">
          <p15:clr>
            <a:srgbClr val="A4A3A4"/>
          </p15:clr>
        </p15:guide>
        <p15:guide id="4" pos="3871">
          <p15:clr>
            <a:srgbClr val="A4A3A4"/>
          </p15:clr>
        </p15:guide>
        <p15:guide id="5" pos="123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guide id="3" orient="horz" pos="2924">
          <p15:clr>
            <a:srgbClr val="A4A3A4"/>
          </p15:clr>
        </p15:guide>
        <p15:guide id="4"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9F0"/>
    <a:srgbClr val="002060"/>
    <a:srgbClr val="009900"/>
    <a:srgbClr val="FF0000"/>
    <a:srgbClr val="F79646"/>
    <a:srgbClr val="009AD0"/>
    <a:srgbClr val="245D60"/>
    <a:srgbClr val="DD4633"/>
    <a:srgbClr val="CCCC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7" autoAdjust="0"/>
    <p:restoredTop sz="83859" autoAdjust="0"/>
  </p:normalViewPr>
  <p:slideViewPr>
    <p:cSldViewPr snapToGrid="0">
      <p:cViewPr varScale="1">
        <p:scale>
          <a:sx n="74" d="100"/>
          <a:sy n="74" d="100"/>
        </p:scale>
        <p:origin x="1056" y="77"/>
      </p:cViewPr>
      <p:guideLst>
        <p:guide orient="horz" pos="2205"/>
        <p:guide orient="horz" pos="2876"/>
        <p:guide orient="horz" pos="1298"/>
        <p:guide pos="3871"/>
        <p:guide pos="123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790" y="-78"/>
      </p:cViewPr>
      <p:guideLst>
        <p:guide orient="horz" pos="2160"/>
        <p:guide pos="2880"/>
        <p:guide orient="horz" pos="2924"/>
        <p:guide pos="222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7840" cy="464820"/>
          </a:xfrm>
          <a:prstGeom prst="rect">
            <a:avLst/>
          </a:prstGeom>
          <a:noFill/>
          <a:ln w="9525">
            <a:noFill/>
            <a:miter lim="800000"/>
          </a:ln>
          <a:effectLst/>
        </p:spPr>
        <p:txBody>
          <a:bodyPr vert="horz" wrap="square" lIns="93177" tIns="46589" rIns="93177" bIns="46589" numCol="1" anchor="t" anchorCtr="0" compatLnSpc="1"/>
          <a:lstStyle>
            <a:lvl1pPr>
              <a:defRPr sz="1200" smtClean="0">
                <a:latin typeface="Calibri" panose="020F0502020204030204" pitchFamily="34" charset="0"/>
              </a:defRPr>
            </a:lvl1pPr>
          </a:lstStyle>
          <a:p>
            <a:pPr>
              <a:defRPr/>
            </a:pPr>
            <a:endParaRPr lang="zh-CN" altLang="en-US"/>
          </a:p>
        </p:txBody>
      </p:sp>
      <p:sp>
        <p:nvSpPr>
          <p:cNvPr id="33795" name="Rectangle 3"/>
          <p:cNvSpPr>
            <a:spLocks noGrp="1" noChangeArrowheads="1"/>
          </p:cNvSpPr>
          <p:nvPr>
            <p:ph type="dt" sz="quarter" idx="1"/>
          </p:nvPr>
        </p:nvSpPr>
        <p:spPr bwMode="auto">
          <a:xfrm>
            <a:off x="3971344" y="0"/>
            <a:ext cx="3037840" cy="464820"/>
          </a:xfrm>
          <a:prstGeom prst="rect">
            <a:avLst/>
          </a:prstGeom>
          <a:noFill/>
          <a:ln w="9525">
            <a:noFill/>
            <a:miter lim="800000"/>
          </a:ln>
          <a:effectLst/>
        </p:spPr>
        <p:txBody>
          <a:bodyPr vert="horz" wrap="square" lIns="93177" tIns="46589" rIns="93177" bIns="46589" numCol="1" anchor="t" anchorCtr="0" compatLnSpc="1"/>
          <a:lstStyle>
            <a:lvl1pPr algn="r">
              <a:defRPr sz="1200" smtClean="0">
                <a:latin typeface="Calibri" panose="020F0502020204030204" pitchFamily="34" charset="0"/>
              </a:defRPr>
            </a:lvl1pPr>
          </a:lstStyle>
          <a:p>
            <a:pPr>
              <a:defRPr/>
            </a:pPr>
            <a:fld id="{3915CCEA-4D12-4250-ABBC-1F15DE901CBC}" type="datetimeFigureOut">
              <a:rPr lang="zh-CN" altLang="en-US"/>
              <a:t>2021/3/6</a:t>
            </a:fld>
            <a:endParaRPr lang="en-US" altLang="zh-CN"/>
          </a:p>
        </p:txBody>
      </p:sp>
      <p:sp>
        <p:nvSpPr>
          <p:cNvPr id="33796" name="Rectangle 4"/>
          <p:cNvSpPr>
            <a:spLocks noGrp="1" noChangeArrowheads="1"/>
          </p:cNvSpPr>
          <p:nvPr>
            <p:ph type="ftr" sz="quarter" idx="2"/>
          </p:nvPr>
        </p:nvSpPr>
        <p:spPr bwMode="auto">
          <a:xfrm>
            <a:off x="0" y="8829429"/>
            <a:ext cx="3037840" cy="464820"/>
          </a:xfrm>
          <a:prstGeom prst="rect">
            <a:avLst/>
          </a:prstGeom>
          <a:noFill/>
          <a:ln w="9525">
            <a:noFill/>
            <a:miter lim="800000"/>
          </a:ln>
          <a:effectLst/>
        </p:spPr>
        <p:txBody>
          <a:bodyPr vert="horz" wrap="square" lIns="93177" tIns="46589" rIns="93177" bIns="46589" numCol="1" anchor="b" anchorCtr="0" compatLnSpc="1"/>
          <a:lstStyle>
            <a:lvl1pPr>
              <a:defRPr sz="1200" smtClean="0">
                <a:latin typeface="Calibri" panose="020F0502020204030204" pitchFamily="34" charset="0"/>
              </a:defRPr>
            </a:lvl1pPr>
          </a:lstStyle>
          <a:p>
            <a:pPr>
              <a:defRPr/>
            </a:pPr>
            <a:endParaRPr lang="en-US" altLang="zh-CN"/>
          </a:p>
        </p:txBody>
      </p:sp>
      <p:sp>
        <p:nvSpPr>
          <p:cNvPr id="33797" name="Rectangle 5"/>
          <p:cNvSpPr>
            <a:spLocks noGrp="1" noChangeArrowheads="1"/>
          </p:cNvSpPr>
          <p:nvPr>
            <p:ph type="sldNum" sz="quarter" idx="3"/>
          </p:nvPr>
        </p:nvSpPr>
        <p:spPr bwMode="auto">
          <a:xfrm>
            <a:off x="3971344" y="8829429"/>
            <a:ext cx="3037840" cy="464820"/>
          </a:xfrm>
          <a:prstGeom prst="rect">
            <a:avLst/>
          </a:prstGeom>
          <a:noFill/>
          <a:ln w="9525">
            <a:noFill/>
            <a:miter lim="800000"/>
          </a:ln>
          <a:effectLst/>
        </p:spPr>
        <p:txBody>
          <a:bodyPr vert="horz" wrap="square" lIns="93177" tIns="46589" rIns="93177" bIns="46589" numCol="1" anchor="b" anchorCtr="0" compatLnSpc="1"/>
          <a:lstStyle>
            <a:lvl1pPr algn="r">
              <a:defRPr sz="1200" smtClean="0">
                <a:latin typeface="Calibri" panose="020F0502020204030204" pitchFamily="34" charset="0"/>
              </a:defRPr>
            </a:lvl1pPr>
          </a:lstStyle>
          <a:p>
            <a:pPr>
              <a:defRPr/>
            </a:pPr>
            <a:fld id="{C6A76C4A-4CA1-4C6A-946C-E26A5534DC95}" type="slidenum">
              <a:rPr lang="zh-CN" altLang="en-US"/>
              <a:t>‹#›</a:t>
            </a:fld>
            <a:endParaRPr lang="en-US" altLang="zh-CN"/>
          </a:p>
        </p:txBody>
      </p:sp>
    </p:spTree>
    <p:extLst>
      <p:ext uri="{BB962C8B-B14F-4D97-AF65-F5344CB8AC3E}">
        <p14:creationId xmlns:p14="http://schemas.microsoft.com/office/powerpoint/2010/main" val="151847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37840" cy="466972"/>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971344" y="1"/>
            <a:ext cx="3037840" cy="466972"/>
          </a:xfrm>
          <a:prstGeom prst="rect">
            <a:avLst/>
          </a:prstGeom>
        </p:spPr>
        <p:txBody>
          <a:bodyPr vert="horz" lIns="93177" tIns="46589" rIns="93177" bIns="46589" rtlCol="0"/>
          <a:lstStyle>
            <a:lvl1pPr algn="r" fontAlgn="auto">
              <a:spcBef>
                <a:spcPts val="0"/>
              </a:spcBef>
              <a:spcAft>
                <a:spcPts val="0"/>
              </a:spcAft>
              <a:defRPr sz="1200">
                <a:latin typeface="+mn-lt"/>
                <a:ea typeface="+mn-ea"/>
              </a:defRPr>
            </a:lvl1pPr>
          </a:lstStyle>
          <a:p>
            <a:pPr>
              <a:defRPr/>
            </a:pPr>
            <a:fld id="{8FAF2163-2CD8-43A9-AAB8-953EE3B200FA}" type="datetimeFigureOut">
              <a:rPr lang="zh-CN" altLang="en-US"/>
              <a:t>2021/3/6</a:t>
            </a:fld>
            <a:endParaRPr lang="zh-CN" altLang="en-US"/>
          </a:p>
        </p:txBody>
      </p:sp>
      <p:sp>
        <p:nvSpPr>
          <p:cNvPr id="4" name="幻灯片图像占位符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701040" y="4473894"/>
            <a:ext cx="5608320" cy="3660456"/>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829429"/>
            <a:ext cx="3037840" cy="46697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971344" y="8829429"/>
            <a:ext cx="3037840" cy="466971"/>
          </a:xfrm>
          <a:prstGeom prst="rect">
            <a:avLst/>
          </a:prstGeom>
        </p:spPr>
        <p:txBody>
          <a:bodyPr vert="horz" lIns="93177" tIns="46589" rIns="93177" bIns="46589" rtlCol="0" anchor="b"/>
          <a:lstStyle>
            <a:lvl1pPr algn="r" fontAlgn="auto">
              <a:spcBef>
                <a:spcPts val="0"/>
              </a:spcBef>
              <a:spcAft>
                <a:spcPts val="0"/>
              </a:spcAft>
              <a:defRPr sz="1200">
                <a:latin typeface="+mn-lt"/>
                <a:ea typeface="+mn-ea"/>
              </a:defRPr>
            </a:lvl1pPr>
          </a:lstStyle>
          <a:p>
            <a:pPr>
              <a:defRPr/>
            </a:pPr>
            <a:fld id="{1798234E-E7EE-4FBE-B288-F5A88D0BAADF}" type="slidenum">
              <a:rPr lang="zh-CN" altLang="en-US"/>
              <a:t>‹#›</a:t>
            </a:fld>
            <a:endParaRPr lang="zh-CN" altLang="en-US"/>
          </a:p>
        </p:txBody>
      </p:sp>
    </p:spTree>
    <p:extLst>
      <p:ext uri="{BB962C8B-B14F-4D97-AF65-F5344CB8AC3E}">
        <p14:creationId xmlns:p14="http://schemas.microsoft.com/office/powerpoint/2010/main" val="1216417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a:t>
            </a:fld>
            <a:endParaRPr lang="zh-CN" altLang="en-US"/>
          </a:p>
        </p:txBody>
      </p:sp>
    </p:spTree>
    <p:extLst>
      <p:ext uri="{BB962C8B-B14F-4D97-AF65-F5344CB8AC3E}">
        <p14:creationId xmlns:p14="http://schemas.microsoft.com/office/powerpoint/2010/main" val="571876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a:t>
            </a:fld>
            <a:endParaRPr lang="zh-CN" altLang="en-US"/>
          </a:p>
        </p:txBody>
      </p:sp>
    </p:spTree>
    <p:extLst>
      <p:ext uri="{BB962C8B-B14F-4D97-AF65-F5344CB8AC3E}">
        <p14:creationId xmlns:p14="http://schemas.microsoft.com/office/powerpoint/2010/main" val="29963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a:t>
            </a:fld>
            <a:endParaRPr lang="zh-CN" altLang="en-US"/>
          </a:p>
        </p:txBody>
      </p:sp>
    </p:spTree>
    <p:extLst>
      <p:ext uri="{BB962C8B-B14F-4D97-AF65-F5344CB8AC3E}">
        <p14:creationId xmlns:p14="http://schemas.microsoft.com/office/powerpoint/2010/main" val="126390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13</a:t>
            </a:fld>
            <a:endParaRPr lang="zh-CN" altLang="en-US"/>
          </a:p>
        </p:txBody>
      </p:sp>
    </p:spTree>
    <p:extLst>
      <p:ext uri="{BB962C8B-B14F-4D97-AF65-F5344CB8AC3E}">
        <p14:creationId xmlns:p14="http://schemas.microsoft.com/office/powerpoint/2010/main" val="958476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14</a:t>
            </a:fld>
            <a:endParaRPr lang="zh-CN" altLang="en-US"/>
          </a:p>
        </p:txBody>
      </p:sp>
    </p:spTree>
    <p:extLst>
      <p:ext uri="{BB962C8B-B14F-4D97-AF65-F5344CB8AC3E}">
        <p14:creationId xmlns:p14="http://schemas.microsoft.com/office/powerpoint/2010/main" val="2737258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15</a:t>
            </a:fld>
            <a:endParaRPr lang="zh-CN" altLang="en-US"/>
          </a:p>
        </p:txBody>
      </p:sp>
    </p:spTree>
    <p:extLst>
      <p:ext uri="{BB962C8B-B14F-4D97-AF65-F5344CB8AC3E}">
        <p14:creationId xmlns:p14="http://schemas.microsoft.com/office/powerpoint/2010/main" val="3566609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16</a:t>
            </a:fld>
            <a:endParaRPr lang="zh-CN" altLang="en-US"/>
          </a:p>
        </p:txBody>
      </p:sp>
    </p:spTree>
    <p:extLst>
      <p:ext uri="{BB962C8B-B14F-4D97-AF65-F5344CB8AC3E}">
        <p14:creationId xmlns:p14="http://schemas.microsoft.com/office/powerpoint/2010/main" val="2412068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17</a:t>
            </a:fld>
            <a:endParaRPr lang="zh-CN" altLang="en-US"/>
          </a:p>
        </p:txBody>
      </p:sp>
    </p:spTree>
    <p:extLst>
      <p:ext uri="{BB962C8B-B14F-4D97-AF65-F5344CB8AC3E}">
        <p14:creationId xmlns:p14="http://schemas.microsoft.com/office/powerpoint/2010/main" val="295885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18</a:t>
            </a:fld>
            <a:endParaRPr lang="zh-CN" altLang="en-US"/>
          </a:p>
        </p:txBody>
      </p:sp>
    </p:spTree>
    <p:extLst>
      <p:ext uri="{BB962C8B-B14F-4D97-AF65-F5344CB8AC3E}">
        <p14:creationId xmlns:p14="http://schemas.microsoft.com/office/powerpoint/2010/main" val="3016467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19</a:t>
            </a:fld>
            <a:endParaRPr lang="zh-CN" altLang="en-US"/>
          </a:p>
        </p:txBody>
      </p:sp>
    </p:spTree>
    <p:extLst>
      <p:ext uri="{BB962C8B-B14F-4D97-AF65-F5344CB8AC3E}">
        <p14:creationId xmlns:p14="http://schemas.microsoft.com/office/powerpoint/2010/main" val="453788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20</a:t>
            </a:fld>
            <a:endParaRPr lang="zh-CN" altLang="en-US"/>
          </a:p>
        </p:txBody>
      </p:sp>
    </p:spTree>
    <p:extLst>
      <p:ext uri="{BB962C8B-B14F-4D97-AF65-F5344CB8AC3E}">
        <p14:creationId xmlns:p14="http://schemas.microsoft.com/office/powerpoint/2010/main" val="116131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a:t>
            </a:fld>
            <a:endParaRPr lang="zh-CN" altLang="en-US"/>
          </a:p>
        </p:txBody>
      </p:sp>
    </p:spTree>
    <p:extLst>
      <p:ext uri="{BB962C8B-B14F-4D97-AF65-F5344CB8AC3E}">
        <p14:creationId xmlns:p14="http://schemas.microsoft.com/office/powerpoint/2010/main" val="160893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21</a:t>
            </a:fld>
            <a:endParaRPr lang="zh-CN" altLang="en-US"/>
          </a:p>
        </p:txBody>
      </p:sp>
    </p:spTree>
    <p:extLst>
      <p:ext uri="{BB962C8B-B14F-4D97-AF65-F5344CB8AC3E}">
        <p14:creationId xmlns:p14="http://schemas.microsoft.com/office/powerpoint/2010/main" val="656148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22</a:t>
            </a:fld>
            <a:endParaRPr lang="zh-CN" altLang="en-US"/>
          </a:p>
        </p:txBody>
      </p:sp>
    </p:spTree>
    <p:extLst>
      <p:ext uri="{BB962C8B-B14F-4D97-AF65-F5344CB8AC3E}">
        <p14:creationId xmlns:p14="http://schemas.microsoft.com/office/powerpoint/2010/main" val="136587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23</a:t>
            </a:fld>
            <a:endParaRPr lang="zh-CN" altLang="en-US"/>
          </a:p>
        </p:txBody>
      </p:sp>
    </p:spTree>
    <p:extLst>
      <p:ext uri="{BB962C8B-B14F-4D97-AF65-F5344CB8AC3E}">
        <p14:creationId xmlns:p14="http://schemas.microsoft.com/office/powerpoint/2010/main" val="4292436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24</a:t>
            </a:fld>
            <a:endParaRPr lang="zh-CN" altLang="en-US"/>
          </a:p>
        </p:txBody>
      </p:sp>
    </p:spTree>
    <p:extLst>
      <p:ext uri="{BB962C8B-B14F-4D97-AF65-F5344CB8AC3E}">
        <p14:creationId xmlns:p14="http://schemas.microsoft.com/office/powerpoint/2010/main" val="2155021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25</a:t>
            </a:fld>
            <a:endParaRPr lang="zh-CN" altLang="en-US"/>
          </a:p>
        </p:txBody>
      </p:sp>
    </p:spTree>
    <p:extLst>
      <p:ext uri="{BB962C8B-B14F-4D97-AF65-F5344CB8AC3E}">
        <p14:creationId xmlns:p14="http://schemas.microsoft.com/office/powerpoint/2010/main" val="1755059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26</a:t>
            </a:fld>
            <a:endParaRPr lang="zh-CN" altLang="en-US"/>
          </a:p>
        </p:txBody>
      </p:sp>
    </p:spTree>
    <p:extLst>
      <p:ext uri="{BB962C8B-B14F-4D97-AF65-F5344CB8AC3E}">
        <p14:creationId xmlns:p14="http://schemas.microsoft.com/office/powerpoint/2010/main" val="1452666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27</a:t>
            </a:fld>
            <a:endParaRPr lang="zh-CN" altLang="en-US"/>
          </a:p>
        </p:txBody>
      </p:sp>
    </p:spTree>
    <p:extLst>
      <p:ext uri="{BB962C8B-B14F-4D97-AF65-F5344CB8AC3E}">
        <p14:creationId xmlns:p14="http://schemas.microsoft.com/office/powerpoint/2010/main" val="1066286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28</a:t>
            </a:fld>
            <a:endParaRPr lang="zh-CN" altLang="en-US"/>
          </a:p>
        </p:txBody>
      </p:sp>
    </p:spTree>
    <p:extLst>
      <p:ext uri="{BB962C8B-B14F-4D97-AF65-F5344CB8AC3E}">
        <p14:creationId xmlns:p14="http://schemas.microsoft.com/office/powerpoint/2010/main" val="3930626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29</a:t>
            </a:fld>
            <a:endParaRPr lang="zh-CN" altLang="en-US"/>
          </a:p>
        </p:txBody>
      </p:sp>
    </p:spTree>
    <p:extLst>
      <p:ext uri="{BB962C8B-B14F-4D97-AF65-F5344CB8AC3E}">
        <p14:creationId xmlns:p14="http://schemas.microsoft.com/office/powerpoint/2010/main" val="3442528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30</a:t>
            </a:fld>
            <a:endParaRPr lang="zh-CN" altLang="en-US"/>
          </a:p>
        </p:txBody>
      </p:sp>
    </p:spTree>
    <p:extLst>
      <p:ext uri="{BB962C8B-B14F-4D97-AF65-F5344CB8AC3E}">
        <p14:creationId xmlns:p14="http://schemas.microsoft.com/office/powerpoint/2010/main" val="413655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a:t>
            </a:fld>
            <a:endParaRPr lang="zh-CN" altLang="en-US"/>
          </a:p>
        </p:txBody>
      </p:sp>
    </p:spTree>
    <p:extLst>
      <p:ext uri="{BB962C8B-B14F-4D97-AF65-F5344CB8AC3E}">
        <p14:creationId xmlns:p14="http://schemas.microsoft.com/office/powerpoint/2010/main" val="296181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31</a:t>
            </a:fld>
            <a:endParaRPr lang="zh-CN" altLang="en-US"/>
          </a:p>
        </p:txBody>
      </p:sp>
    </p:spTree>
    <p:extLst>
      <p:ext uri="{BB962C8B-B14F-4D97-AF65-F5344CB8AC3E}">
        <p14:creationId xmlns:p14="http://schemas.microsoft.com/office/powerpoint/2010/main" val="1989505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32</a:t>
            </a:fld>
            <a:endParaRPr lang="zh-CN" altLang="en-US"/>
          </a:p>
        </p:txBody>
      </p:sp>
    </p:spTree>
    <p:extLst>
      <p:ext uri="{BB962C8B-B14F-4D97-AF65-F5344CB8AC3E}">
        <p14:creationId xmlns:p14="http://schemas.microsoft.com/office/powerpoint/2010/main" val="646254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33</a:t>
            </a:fld>
            <a:endParaRPr lang="zh-CN" altLang="en-US"/>
          </a:p>
        </p:txBody>
      </p:sp>
    </p:spTree>
    <p:extLst>
      <p:ext uri="{BB962C8B-B14F-4D97-AF65-F5344CB8AC3E}">
        <p14:creationId xmlns:p14="http://schemas.microsoft.com/office/powerpoint/2010/main" val="258566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34</a:t>
            </a:fld>
            <a:endParaRPr lang="zh-CN" altLang="en-US"/>
          </a:p>
        </p:txBody>
      </p:sp>
    </p:spTree>
    <p:extLst>
      <p:ext uri="{BB962C8B-B14F-4D97-AF65-F5344CB8AC3E}">
        <p14:creationId xmlns:p14="http://schemas.microsoft.com/office/powerpoint/2010/main" val="731729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35</a:t>
            </a:fld>
            <a:endParaRPr lang="zh-CN" altLang="en-US"/>
          </a:p>
        </p:txBody>
      </p:sp>
    </p:spTree>
    <p:extLst>
      <p:ext uri="{BB962C8B-B14F-4D97-AF65-F5344CB8AC3E}">
        <p14:creationId xmlns:p14="http://schemas.microsoft.com/office/powerpoint/2010/main" val="15766246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36</a:t>
            </a:fld>
            <a:endParaRPr lang="zh-CN" altLang="en-US"/>
          </a:p>
        </p:txBody>
      </p:sp>
    </p:spTree>
    <p:extLst>
      <p:ext uri="{BB962C8B-B14F-4D97-AF65-F5344CB8AC3E}">
        <p14:creationId xmlns:p14="http://schemas.microsoft.com/office/powerpoint/2010/main" val="24116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37</a:t>
            </a:fld>
            <a:endParaRPr lang="zh-CN" altLang="en-US"/>
          </a:p>
        </p:txBody>
      </p:sp>
    </p:spTree>
    <p:extLst>
      <p:ext uri="{BB962C8B-B14F-4D97-AF65-F5344CB8AC3E}">
        <p14:creationId xmlns:p14="http://schemas.microsoft.com/office/powerpoint/2010/main" val="31508302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38</a:t>
            </a:fld>
            <a:endParaRPr lang="zh-CN" altLang="en-US"/>
          </a:p>
        </p:txBody>
      </p:sp>
    </p:spTree>
    <p:extLst>
      <p:ext uri="{BB962C8B-B14F-4D97-AF65-F5344CB8AC3E}">
        <p14:creationId xmlns:p14="http://schemas.microsoft.com/office/powerpoint/2010/main" val="3296763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39</a:t>
            </a:fld>
            <a:endParaRPr lang="zh-CN" altLang="en-US"/>
          </a:p>
        </p:txBody>
      </p:sp>
    </p:spTree>
    <p:extLst>
      <p:ext uri="{BB962C8B-B14F-4D97-AF65-F5344CB8AC3E}">
        <p14:creationId xmlns:p14="http://schemas.microsoft.com/office/powerpoint/2010/main" val="2508752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40</a:t>
            </a:fld>
            <a:endParaRPr lang="zh-CN" altLang="en-US"/>
          </a:p>
        </p:txBody>
      </p:sp>
    </p:spTree>
    <p:extLst>
      <p:ext uri="{BB962C8B-B14F-4D97-AF65-F5344CB8AC3E}">
        <p14:creationId xmlns:p14="http://schemas.microsoft.com/office/powerpoint/2010/main" val="4146597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a:t>
            </a:fld>
            <a:endParaRPr lang="zh-CN" altLang="en-US"/>
          </a:p>
        </p:txBody>
      </p:sp>
    </p:spTree>
    <p:extLst>
      <p:ext uri="{BB962C8B-B14F-4D97-AF65-F5344CB8AC3E}">
        <p14:creationId xmlns:p14="http://schemas.microsoft.com/office/powerpoint/2010/main" val="42145658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41</a:t>
            </a:fld>
            <a:endParaRPr lang="zh-CN" altLang="en-US"/>
          </a:p>
        </p:txBody>
      </p:sp>
    </p:spTree>
    <p:extLst>
      <p:ext uri="{BB962C8B-B14F-4D97-AF65-F5344CB8AC3E}">
        <p14:creationId xmlns:p14="http://schemas.microsoft.com/office/powerpoint/2010/main" val="11573044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42</a:t>
            </a:fld>
            <a:endParaRPr lang="zh-CN" altLang="en-US"/>
          </a:p>
        </p:txBody>
      </p:sp>
    </p:spTree>
    <p:extLst>
      <p:ext uri="{BB962C8B-B14F-4D97-AF65-F5344CB8AC3E}">
        <p14:creationId xmlns:p14="http://schemas.microsoft.com/office/powerpoint/2010/main" val="4283500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43</a:t>
            </a:fld>
            <a:endParaRPr lang="zh-CN" altLang="en-US"/>
          </a:p>
        </p:txBody>
      </p:sp>
    </p:spTree>
    <p:extLst>
      <p:ext uri="{BB962C8B-B14F-4D97-AF65-F5344CB8AC3E}">
        <p14:creationId xmlns:p14="http://schemas.microsoft.com/office/powerpoint/2010/main" val="23614977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44</a:t>
            </a:fld>
            <a:endParaRPr lang="zh-CN" altLang="en-US"/>
          </a:p>
        </p:txBody>
      </p:sp>
    </p:spTree>
    <p:extLst>
      <p:ext uri="{BB962C8B-B14F-4D97-AF65-F5344CB8AC3E}">
        <p14:creationId xmlns:p14="http://schemas.microsoft.com/office/powerpoint/2010/main" val="4150951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45</a:t>
            </a:fld>
            <a:endParaRPr lang="zh-CN" altLang="en-US"/>
          </a:p>
        </p:txBody>
      </p:sp>
    </p:spTree>
    <p:extLst>
      <p:ext uri="{BB962C8B-B14F-4D97-AF65-F5344CB8AC3E}">
        <p14:creationId xmlns:p14="http://schemas.microsoft.com/office/powerpoint/2010/main" val="2062128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46</a:t>
            </a:fld>
            <a:endParaRPr lang="zh-CN" altLang="en-US"/>
          </a:p>
        </p:txBody>
      </p:sp>
    </p:spTree>
    <p:extLst>
      <p:ext uri="{BB962C8B-B14F-4D97-AF65-F5344CB8AC3E}">
        <p14:creationId xmlns:p14="http://schemas.microsoft.com/office/powerpoint/2010/main" val="26375258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47</a:t>
            </a:fld>
            <a:endParaRPr lang="zh-CN" altLang="en-US"/>
          </a:p>
        </p:txBody>
      </p:sp>
    </p:spTree>
    <p:extLst>
      <p:ext uri="{BB962C8B-B14F-4D97-AF65-F5344CB8AC3E}">
        <p14:creationId xmlns:p14="http://schemas.microsoft.com/office/powerpoint/2010/main" val="1840452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48</a:t>
            </a:fld>
            <a:endParaRPr lang="zh-CN" altLang="en-US"/>
          </a:p>
        </p:txBody>
      </p:sp>
    </p:spTree>
    <p:extLst>
      <p:ext uri="{BB962C8B-B14F-4D97-AF65-F5344CB8AC3E}">
        <p14:creationId xmlns:p14="http://schemas.microsoft.com/office/powerpoint/2010/main" val="34821239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49</a:t>
            </a:fld>
            <a:endParaRPr lang="zh-CN" altLang="en-US"/>
          </a:p>
        </p:txBody>
      </p:sp>
    </p:spTree>
    <p:extLst>
      <p:ext uri="{BB962C8B-B14F-4D97-AF65-F5344CB8AC3E}">
        <p14:creationId xmlns:p14="http://schemas.microsoft.com/office/powerpoint/2010/main" val="23326493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50</a:t>
            </a:fld>
            <a:endParaRPr lang="zh-CN" altLang="en-US"/>
          </a:p>
        </p:txBody>
      </p:sp>
    </p:spTree>
    <p:extLst>
      <p:ext uri="{BB962C8B-B14F-4D97-AF65-F5344CB8AC3E}">
        <p14:creationId xmlns:p14="http://schemas.microsoft.com/office/powerpoint/2010/main" val="2407446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a:t>
            </a:fld>
            <a:endParaRPr lang="zh-CN" altLang="en-US"/>
          </a:p>
        </p:txBody>
      </p:sp>
    </p:spTree>
    <p:extLst>
      <p:ext uri="{BB962C8B-B14F-4D97-AF65-F5344CB8AC3E}">
        <p14:creationId xmlns:p14="http://schemas.microsoft.com/office/powerpoint/2010/main" val="24714277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51</a:t>
            </a:fld>
            <a:endParaRPr lang="zh-CN" altLang="en-US"/>
          </a:p>
        </p:txBody>
      </p:sp>
    </p:spTree>
    <p:extLst>
      <p:ext uri="{BB962C8B-B14F-4D97-AF65-F5344CB8AC3E}">
        <p14:creationId xmlns:p14="http://schemas.microsoft.com/office/powerpoint/2010/main" val="17182908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52</a:t>
            </a:fld>
            <a:endParaRPr lang="zh-CN" altLang="en-US"/>
          </a:p>
        </p:txBody>
      </p:sp>
    </p:spTree>
    <p:extLst>
      <p:ext uri="{BB962C8B-B14F-4D97-AF65-F5344CB8AC3E}">
        <p14:creationId xmlns:p14="http://schemas.microsoft.com/office/powerpoint/2010/main" val="38160097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53</a:t>
            </a:fld>
            <a:endParaRPr lang="zh-CN" altLang="en-US"/>
          </a:p>
        </p:txBody>
      </p:sp>
    </p:spTree>
    <p:extLst>
      <p:ext uri="{BB962C8B-B14F-4D97-AF65-F5344CB8AC3E}">
        <p14:creationId xmlns:p14="http://schemas.microsoft.com/office/powerpoint/2010/main" val="9138179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54</a:t>
            </a:fld>
            <a:endParaRPr lang="zh-CN" altLang="en-US"/>
          </a:p>
        </p:txBody>
      </p:sp>
    </p:spTree>
    <p:extLst>
      <p:ext uri="{BB962C8B-B14F-4D97-AF65-F5344CB8AC3E}">
        <p14:creationId xmlns:p14="http://schemas.microsoft.com/office/powerpoint/2010/main" val="28695788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55</a:t>
            </a:fld>
            <a:endParaRPr lang="zh-CN" altLang="en-US"/>
          </a:p>
        </p:txBody>
      </p:sp>
    </p:spTree>
    <p:extLst>
      <p:ext uri="{BB962C8B-B14F-4D97-AF65-F5344CB8AC3E}">
        <p14:creationId xmlns:p14="http://schemas.microsoft.com/office/powerpoint/2010/main" val="32580636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56</a:t>
            </a:fld>
            <a:endParaRPr lang="zh-CN" altLang="en-US"/>
          </a:p>
        </p:txBody>
      </p:sp>
    </p:spTree>
    <p:extLst>
      <p:ext uri="{BB962C8B-B14F-4D97-AF65-F5344CB8AC3E}">
        <p14:creationId xmlns:p14="http://schemas.microsoft.com/office/powerpoint/2010/main" val="11065911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57</a:t>
            </a:fld>
            <a:endParaRPr lang="zh-CN" altLang="en-US"/>
          </a:p>
        </p:txBody>
      </p:sp>
    </p:spTree>
    <p:extLst>
      <p:ext uri="{BB962C8B-B14F-4D97-AF65-F5344CB8AC3E}">
        <p14:creationId xmlns:p14="http://schemas.microsoft.com/office/powerpoint/2010/main" val="25681708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58</a:t>
            </a:fld>
            <a:endParaRPr lang="zh-CN" altLang="en-US"/>
          </a:p>
        </p:txBody>
      </p:sp>
    </p:spTree>
    <p:extLst>
      <p:ext uri="{BB962C8B-B14F-4D97-AF65-F5344CB8AC3E}">
        <p14:creationId xmlns:p14="http://schemas.microsoft.com/office/powerpoint/2010/main" val="31153679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59</a:t>
            </a:fld>
            <a:endParaRPr lang="zh-CN" altLang="en-US"/>
          </a:p>
        </p:txBody>
      </p:sp>
    </p:spTree>
    <p:extLst>
      <p:ext uri="{BB962C8B-B14F-4D97-AF65-F5344CB8AC3E}">
        <p14:creationId xmlns:p14="http://schemas.microsoft.com/office/powerpoint/2010/main" val="19876269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60</a:t>
            </a:fld>
            <a:endParaRPr lang="zh-CN" altLang="en-US"/>
          </a:p>
        </p:txBody>
      </p:sp>
    </p:spTree>
    <p:extLst>
      <p:ext uri="{BB962C8B-B14F-4D97-AF65-F5344CB8AC3E}">
        <p14:creationId xmlns:p14="http://schemas.microsoft.com/office/powerpoint/2010/main" val="147312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a:t>
            </a:fld>
            <a:endParaRPr lang="zh-CN" altLang="en-US"/>
          </a:p>
        </p:txBody>
      </p:sp>
    </p:spTree>
    <p:extLst>
      <p:ext uri="{BB962C8B-B14F-4D97-AF65-F5344CB8AC3E}">
        <p14:creationId xmlns:p14="http://schemas.microsoft.com/office/powerpoint/2010/main" val="13443231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61</a:t>
            </a:fld>
            <a:endParaRPr lang="zh-CN" altLang="en-US"/>
          </a:p>
        </p:txBody>
      </p:sp>
    </p:spTree>
    <p:extLst>
      <p:ext uri="{BB962C8B-B14F-4D97-AF65-F5344CB8AC3E}">
        <p14:creationId xmlns:p14="http://schemas.microsoft.com/office/powerpoint/2010/main" val="36512488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62</a:t>
            </a:fld>
            <a:endParaRPr lang="zh-CN" altLang="en-US"/>
          </a:p>
        </p:txBody>
      </p:sp>
    </p:spTree>
    <p:extLst>
      <p:ext uri="{BB962C8B-B14F-4D97-AF65-F5344CB8AC3E}">
        <p14:creationId xmlns:p14="http://schemas.microsoft.com/office/powerpoint/2010/main" val="38011501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63</a:t>
            </a:fld>
            <a:endParaRPr lang="zh-CN" altLang="en-US"/>
          </a:p>
        </p:txBody>
      </p:sp>
    </p:spTree>
    <p:extLst>
      <p:ext uri="{BB962C8B-B14F-4D97-AF65-F5344CB8AC3E}">
        <p14:creationId xmlns:p14="http://schemas.microsoft.com/office/powerpoint/2010/main" val="23784452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64</a:t>
            </a:fld>
            <a:endParaRPr lang="zh-CN" altLang="en-US"/>
          </a:p>
        </p:txBody>
      </p:sp>
    </p:spTree>
    <p:extLst>
      <p:ext uri="{BB962C8B-B14F-4D97-AF65-F5344CB8AC3E}">
        <p14:creationId xmlns:p14="http://schemas.microsoft.com/office/powerpoint/2010/main" val="7917783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65</a:t>
            </a:fld>
            <a:endParaRPr lang="zh-CN" altLang="en-US"/>
          </a:p>
        </p:txBody>
      </p:sp>
    </p:spTree>
    <p:extLst>
      <p:ext uri="{BB962C8B-B14F-4D97-AF65-F5344CB8AC3E}">
        <p14:creationId xmlns:p14="http://schemas.microsoft.com/office/powerpoint/2010/main" val="29870967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66</a:t>
            </a:fld>
            <a:endParaRPr lang="zh-CN" altLang="en-US"/>
          </a:p>
        </p:txBody>
      </p:sp>
    </p:spTree>
    <p:extLst>
      <p:ext uri="{BB962C8B-B14F-4D97-AF65-F5344CB8AC3E}">
        <p14:creationId xmlns:p14="http://schemas.microsoft.com/office/powerpoint/2010/main" val="18240169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67</a:t>
            </a:fld>
            <a:endParaRPr lang="zh-CN" altLang="en-US"/>
          </a:p>
        </p:txBody>
      </p:sp>
    </p:spTree>
    <p:extLst>
      <p:ext uri="{BB962C8B-B14F-4D97-AF65-F5344CB8AC3E}">
        <p14:creationId xmlns:p14="http://schemas.microsoft.com/office/powerpoint/2010/main" val="17032344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68</a:t>
            </a:fld>
            <a:endParaRPr lang="zh-CN" altLang="en-US"/>
          </a:p>
        </p:txBody>
      </p:sp>
    </p:spTree>
    <p:extLst>
      <p:ext uri="{BB962C8B-B14F-4D97-AF65-F5344CB8AC3E}">
        <p14:creationId xmlns:p14="http://schemas.microsoft.com/office/powerpoint/2010/main" val="38632353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69</a:t>
            </a:fld>
            <a:endParaRPr lang="zh-CN" altLang="en-US"/>
          </a:p>
        </p:txBody>
      </p:sp>
    </p:spTree>
    <p:extLst>
      <p:ext uri="{BB962C8B-B14F-4D97-AF65-F5344CB8AC3E}">
        <p14:creationId xmlns:p14="http://schemas.microsoft.com/office/powerpoint/2010/main" val="35155638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70</a:t>
            </a:fld>
            <a:endParaRPr lang="zh-CN" altLang="en-US"/>
          </a:p>
        </p:txBody>
      </p:sp>
    </p:spTree>
    <p:extLst>
      <p:ext uri="{BB962C8B-B14F-4D97-AF65-F5344CB8AC3E}">
        <p14:creationId xmlns:p14="http://schemas.microsoft.com/office/powerpoint/2010/main" val="363833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a:t>
            </a:fld>
            <a:endParaRPr lang="zh-CN" altLang="en-US"/>
          </a:p>
        </p:txBody>
      </p:sp>
    </p:spTree>
    <p:extLst>
      <p:ext uri="{BB962C8B-B14F-4D97-AF65-F5344CB8AC3E}">
        <p14:creationId xmlns:p14="http://schemas.microsoft.com/office/powerpoint/2010/main" val="34138506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71</a:t>
            </a:fld>
            <a:endParaRPr lang="zh-CN" altLang="en-US"/>
          </a:p>
        </p:txBody>
      </p:sp>
    </p:spTree>
    <p:extLst>
      <p:ext uri="{BB962C8B-B14F-4D97-AF65-F5344CB8AC3E}">
        <p14:creationId xmlns:p14="http://schemas.microsoft.com/office/powerpoint/2010/main" val="20134882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72</a:t>
            </a:fld>
            <a:endParaRPr lang="zh-CN" altLang="en-US"/>
          </a:p>
        </p:txBody>
      </p:sp>
    </p:spTree>
    <p:extLst>
      <p:ext uri="{BB962C8B-B14F-4D97-AF65-F5344CB8AC3E}">
        <p14:creationId xmlns:p14="http://schemas.microsoft.com/office/powerpoint/2010/main" val="14249148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73</a:t>
            </a:fld>
            <a:endParaRPr lang="zh-CN" altLang="en-US"/>
          </a:p>
        </p:txBody>
      </p:sp>
    </p:spTree>
    <p:extLst>
      <p:ext uri="{BB962C8B-B14F-4D97-AF65-F5344CB8AC3E}">
        <p14:creationId xmlns:p14="http://schemas.microsoft.com/office/powerpoint/2010/main" val="14383934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74</a:t>
            </a:fld>
            <a:endParaRPr lang="zh-CN" altLang="en-US"/>
          </a:p>
        </p:txBody>
      </p:sp>
    </p:spTree>
    <p:extLst>
      <p:ext uri="{BB962C8B-B14F-4D97-AF65-F5344CB8AC3E}">
        <p14:creationId xmlns:p14="http://schemas.microsoft.com/office/powerpoint/2010/main" val="14985287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75</a:t>
            </a:fld>
            <a:endParaRPr lang="zh-CN" altLang="en-US"/>
          </a:p>
        </p:txBody>
      </p:sp>
    </p:spTree>
    <p:extLst>
      <p:ext uri="{BB962C8B-B14F-4D97-AF65-F5344CB8AC3E}">
        <p14:creationId xmlns:p14="http://schemas.microsoft.com/office/powerpoint/2010/main" val="95030008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76</a:t>
            </a:fld>
            <a:endParaRPr lang="zh-CN" altLang="en-US"/>
          </a:p>
        </p:txBody>
      </p:sp>
    </p:spTree>
    <p:extLst>
      <p:ext uri="{BB962C8B-B14F-4D97-AF65-F5344CB8AC3E}">
        <p14:creationId xmlns:p14="http://schemas.microsoft.com/office/powerpoint/2010/main" val="13091532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77</a:t>
            </a:fld>
            <a:endParaRPr lang="zh-CN" altLang="en-US"/>
          </a:p>
        </p:txBody>
      </p:sp>
    </p:spTree>
    <p:extLst>
      <p:ext uri="{BB962C8B-B14F-4D97-AF65-F5344CB8AC3E}">
        <p14:creationId xmlns:p14="http://schemas.microsoft.com/office/powerpoint/2010/main" val="78412453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78</a:t>
            </a:fld>
            <a:endParaRPr lang="zh-CN" altLang="en-US"/>
          </a:p>
        </p:txBody>
      </p:sp>
    </p:spTree>
    <p:extLst>
      <p:ext uri="{BB962C8B-B14F-4D97-AF65-F5344CB8AC3E}">
        <p14:creationId xmlns:p14="http://schemas.microsoft.com/office/powerpoint/2010/main" val="33113280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79</a:t>
            </a:fld>
            <a:endParaRPr lang="zh-CN" altLang="en-US"/>
          </a:p>
        </p:txBody>
      </p:sp>
    </p:spTree>
    <p:extLst>
      <p:ext uri="{BB962C8B-B14F-4D97-AF65-F5344CB8AC3E}">
        <p14:creationId xmlns:p14="http://schemas.microsoft.com/office/powerpoint/2010/main" val="39513317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80</a:t>
            </a:fld>
            <a:endParaRPr lang="zh-CN" altLang="en-US"/>
          </a:p>
        </p:txBody>
      </p:sp>
    </p:spTree>
    <p:extLst>
      <p:ext uri="{BB962C8B-B14F-4D97-AF65-F5344CB8AC3E}">
        <p14:creationId xmlns:p14="http://schemas.microsoft.com/office/powerpoint/2010/main" val="3892416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a:t>
            </a:fld>
            <a:endParaRPr lang="zh-CN" altLang="en-US"/>
          </a:p>
        </p:txBody>
      </p:sp>
    </p:spTree>
    <p:extLst>
      <p:ext uri="{BB962C8B-B14F-4D97-AF65-F5344CB8AC3E}">
        <p14:creationId xmlns:p14="http://schemas.microsoft.com/office/powerpoint/2010/main" val="9645008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81</a:t>
            </a:fld>
            <a:endParaRPr lang="zh-CN" altLang="en-US"/>
          </a:p>
        </p:txBody>
      </p:sp>
    </p:spTree>
    <p:extLst>
      <p:ext uri="{BB962C8B-B14F-4D97-AF65-F5344CB8AC3E}">
        <p14:creationId xmlns:p14="http://schemas.microsoft.com/office/powerpoint/2010/main" val="257779933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82</a:t>
            </a:fld>
            <a:endParaRPr lang="zh-CN" altLang="en-US"/>
          </a:p>
        </p:txBody>
      </p:sp>
    </p:spTree>
    <p:extLst>
      <p:ext uri="{BB962C8B-B14F-4D97-AF65-F5344CB8AC3E}">
        <p14:creationId xmlns:p14="http://schemas.microsoft.com/office/powerpoint/2010/main" val="33879115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83</a:t>
            </a:fld>
            <a:endParaRPr lang="zh-CN" altLang="en-US"/>
          </a:p>
        </p:txBody>
      </p:sp>
    </p:spTree>
    <p:extLst>
      <p:ext uri="{BB962C8B-B14F-4D97-AF65-F5344CB8AC3E}">
        <p14:creationId xmlns:p14="http://schemas.microsoft.com/office/powerpoint/2010/main" val="97297205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84</a:t>
            </a:fld>
            <a:endParaRPr lang="zh-CN" altLang="en-US"/>
          </a:p>
        </p:txBody>
      </p:sp>
    </p:spTree>
    <p:extLst>
      <p:ext uri="{BB962C8B-B14F-4D97-AF65-F5344CB8AC3E}">
        <p14:creationId xmlns:p14="http://schemas.microsoft.com/office/powerpoint/2010/main" val="97489922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85</a:t>
            </a:fld>
            <a:endParaRPr lang="zh-CN" altLang="en-US"/>
          </a:p>
        </p:txBody>
      </p:sp>
    </p:spTree>
    <p:extLst>
      <p:ext uri="{BB962C8B-B14F-4D97-AF65-F5344CB8AC3E}">
        <p14:creationId xmlns:p14="http://schemas.microsoft.com/office/powerpoint/2010/main" val="37512239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86</a:t>
            </a:fld>
            <a:endParaRPr lang="zh-CN" altLang="en-US"/>
          </a:p>
        </p:txBody>
      </p:sp>
    </p:spTree>
    <p:extLst>
      <p:ext uri="{BB962C8B-B14F-4D97-AF65-F5344CB8AC3E}">
        <p14:creationId xmlns:p14="http://schemas.microsoft.com/office/powerpoint/2010/main" val="29908695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87</a:t>
            </a:fld>
            <a:endParaRPr lang="zh-CN" altLang="en-US"/>
          </a:p>
        </p:txBody>
      </p:sp>
    </p:spTree>
    <p:extLst>
      <p:ext uri="{BB962C8B-B14F-4D97-AF65-F5344CB8AC3E}">
        <p14:creationId xmlns:p14="http://schemas.microsoft.com/office/powerpoint/2010/main" val="40677433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88</a:t>
            </a:fld>
            <a:endParaRPr lang="zh-CN" altLang="en-US"/>
          </a:p>
        </p:txBody>
      </p:sp>
    </p:spTree>
    <p:extLst>
      <p:ext uri="{BB962C8B-B14F-4D97-AF65-F5344CB8AC3E}">
        <p14:creationId xmlns:p14="http://schemas.microsoft.com/office/powerpoint/2010/main" val="17962998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89</a:t>
            </a:fld>
            <a:endParaRPr lang="zh-CN" altLang="en-US"/>
          </a:p>
        </p:txBody>
      </p:sp>
    </p:spTree>
    <p:extLst>
      <p:ext uri="{BB962C8B-B14F-4D97-AF65-F5344CB8AC3E}">
        <p14:creationId xmlns:p14="http://schemas.microsoft.com/office/powerpoint/2010/main" val="1104448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a:t>
            </a:fld>
            <a:endParaRPr lang="zh-CN" altLang="en-US"/>
          </a:p>
        </p:txBody>
      </p:sp>
    </p:spTree>
    <p:extLst>
      <p:ext uri="{BB962C8B-B14F-4D97-AF65-F5344CB8AC3E}">
        <p14:creationId xmlns:p14="http://schemas.microsoft.com/office/powerpoint/2010/main" val="24171721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4" name="图片 3" descr="logo.jpg"/>
          <p:cNvPicPr>
            <a:picLocks noChangeAspect="1"/>
          </p:cNvPicPr>
          <p:nvPr userDrawn="1"/>
        </p:nvPicPr>
        <p:blipFill>
          <a:blip r:embed="rId2" cstate="print"/>
          <a:stretch>
            <a:fillRect/>
          </a:stretch>
        </p:blipFill>
        <p:spPr>
          <a:xfrm>
            <a:off x="2225654" y="195462"/>
            <a:ext cx="1968290" cy="366871"/>
          </a:xfrm>
          <a:prstGeom prst="rect">
            <a:avLst/>
          </a:prstGeom>
        </p:spPr>
      </p:pic>
      <p:grpSp>
        <p:nvGrpSpPr>
          <p:cNvPr id="15"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ttps://ss3.bdstatic.com/70cFv8Sh_Q1YnxGkpoWK1HF6hhy/it/u=1142682890,2597427661&amp;fm=26&amp;gp=0.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73" y="4009819"/>
            <a:ext cx="3022478" cy="1683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img2.baidu.com/image_search/src=http%3A%2F%2F5b0988e595225.cdn.sohucs.com%2Fimages%2F20180405%2Fa2e69e58269b4ec28f48a8b45f557519.png&amp;refer=http%3A%2F%2F5b0988e595225.cdn.sohucs.com&amp;app=2002&amp;size=f9999,10000&amp;q=a80&amp;n=0&amp;g=0n&amp;fmt=jpeg?sec=1617096952&amp;t=7da84fed13831c82f1767befef792a47"/>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02895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gimg2.baidu.com/image_search/src=http%3A%2F%2Fscibit.com%2Fwp-content%2Fuploads%2Fsites%2F29%2F2016%2F12%2Fmysql.jpg&amp;refer=http%3A%2F%2Fscibit.com&amp;app=2002&amp;size=f9999,10000&amp;q=a80&amp;n=0&amp;g=0n&amp;fmt=jpeg?sec=1617097019&amp;t=50d79522f2407f4e27c19386f4a6644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5575" y="-136525"/>
            <a:ext cx="38100" cy="76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gimg2.baidu.com/image_search/src=http%3A%2F%2Fscibit.com%2Fwp-content%2Fuploads%2Fsites%2F29%2F2016%2F12%2Fmysql.jpg&amp;refer=http%3A%2F%2Fscibit.com&amp;app=2002&amp;size=f9999,10000&amp;q=a80&amp;n=0&amp;g=0n&amp;fmt=jpeg?sec=1617097019&amp;t=50d79522f2407f4e27c19386f4a66441"/>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03752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gimg2.baidu.com/image_search/src=http%3A%2F%2Fimage20.it168.com%2F201206_500x375%2F1084%2F63b032f0868a7f5d.gif&amp;refer=http%3A%2F%2Fimage20.it168.com&amp;app=2002&amp;size=f9999,10000&amp;q=a80&amp;n=0&amp;g=0n&amp;fmt=jpeg?sec=1617097171&amp;t=44371f91fd49821c174327cdbdea82b6"/>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156884" y="4009819"/>
            <a:ext cx="3024000" cy="15565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0" y="3895725"/>
            <a:ext cx="12180884" cy="179809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grpSp>
        <p:nvGrpSpPr>
          <p:cNvPr id="10"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15" descr="logo.jpg"/>
          <p:cNvPicPr>
            <a:picLocks noChangeAspect="1"/>
          </p:cNvPicPr>
          <p:nvPr userDrawn="1"/>
        </p:nvPicPr>
        <p:blipFill>
          <a:blip r:embed="rId2" cstate="print"/>
          <a:stretch>
            <a:fillRect/>
          </a:stretch>
        </p:blipFill>
        <p:spPr>
          <a:xfrm>
            <a:off x="2225654" y="195462"/>
            <a:ext cx="1968290" cy="366871"/>
          </a:xfrm>
          <a:prstGeom prst="rect">
            <a:avLst/>
          </a:prstGeom>
        </p:spPr>
      </p:pic>
      <p:pic>
        <p:nvPicPr>
          <p:cNvPr id="17"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descr="logo.jpg"/>
          <p:cNvPicPr>
            <a:picLocks noChangeAspect="1"/>
          </p:cNvPicPr>
          <p:nvPr userDrawn="1"/>
        </p:nvPicPr>
        <p:blipFill>
          <a:blip r:embed="rId2" cstate="print"/>
          <a:stretch>
            <a:fillRect/>
          </a:stretch>
        </p:blipFill>
        <p:spPr>
          <a:xfrm>
            <a:off x="10059934" y="195462"/>
            <a:ext cx="1968290" cy="366871"/>
          </a:xfrm>
          <a:prstGeom prst="rect">
            <a:avLst/>
          </a:prstGeom>
        </p:spPr>
      </p:pic>
      <p:sp>
        <p:nvSpPr>
          <p:cNvPr id="3"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TR">
    <p:bg>
      <p:bgPr>
        <a:solidFill>
          <a:schemeClr val="bg1">
            <a:lumMod val="95000"/>
          </a:schemeClr>
        </a:solidFill>
        <a:effectLst/>
      </p:bgPr>
    </p:bg>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
        <p:nvSpPr>
          <p:cNvPr id="11" name="矩形 7"/>
          <p:cNvSpPr>
            <a:spLocks noChangeArrowheads="1"/>
          </p:cNvSpPr>
          <p:nvPr userDrawn="1"/>
        </p:nvSpPr>
        <p:spPr bwMode="auto">
          <a:xfrm>
            <a:off x="5298013" y="6807215"/>
            <a:ext cx="4318041" cy="54000"/>
          </a:xfrm>
          <a:prstGeom prst="rect">
            <a:avLst/>
          </a:prstGeom>
          <a:solidFill>
            <a:srgbClr val="317FB7"/>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807215"/>
            <a:ext cx="3429017" cy="54000"/>
          </a:xfrm>
          <a:prstGeom prst="rect">
            <a:avLst/>
          </a:prstGeom>
          <a:solidFill>
            <a:srgbClr val="92D050"/>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3428982" y="6807215"/>
            <a:ext cx="1873285" cy="54000"/>
          </a:xfrm>
          <a:prstGeom prst="rect">
            <a:avLst/>
          </a:prstGeom>
          <a:solidFill>
            <a:srgbClr val="F49022"/>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9620274" y="6807215"/>
            <a:ext cx="2571725" cy="54000"/>
          </a:xfrm>
          <a:prstGeom prst="rect">
            <a:avLst/>
          </a:prstGeom>
          <a:solidFill>
            <a:srgbClr val="EE3636"/>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8" name="图片 7" descr="logo.jpg"/>
          <p:cNvPicPr>
            <a:picLocks noChangeAspect="1"/>
          </p:cNvPicPr>
          <p:nvPr userDrawn="1"/>
        </p:nvPicPr>
        <p:blipFill>
          <a:blip r:embed="rId2" cstate="print"/>
          <a:stretch>
            <a:fillRect/>
          </a:stretch>
        </p:blipFill>
        <p:spPr>
          <a:xfrm>
            <a:off x="10059934" y="195462"/>
            <a:ext cx="1968290" cy="36687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大纲">
    <p:spTree>
      <p:nvGrpSpPr>
        <p:cNvPr id="1" name=""/>
        <p:cNvGrpSpPr/>
        <p:nvPr/>
      </p:nvGrpSpPr>
      <p:grpSpPr>
        <a:xfrm>
          <a:off x="0" y="0"/>
          <a:ext cx="0" cy="0"/>
          <a:chOff x="0" y="0"/>
          <a:chExt cx="0" cy="0"/>
        </a:xfrm>
      </p:grpSpPr>
      <p:pic>
        <p:nvPicPr>
          <p:cNvPr id="10" name="图片 9" descr="图片102.png"/>
          <p:cNvPicPr>
            <a:picLocks noChangeAspect="1"/>
          </p:cNvPicPr>
          <p:nvPr userDrawn="1"/>
        </p:nvPicPr>
        <p:blipFill>
          <a:blip r:embed="rId2" cstate="print"/>
          <a:stretch>
            <a:fillRect/>
          </a:stretch>
        </p:blipFill>
        <p:spPr>
          <a:xfrm>
            <a:off x="0" y="283"/>
            <a:ext cx="3047748" cy="6857434"/>
          </a:xfrm>
          <a:prstGeom prst="rect">
            <a:avLst/>
          </a:prstGeom>
        </p:spPr>
      </p:pic>
      <p:pic>
        <p:nvPicPr>
          <p:cNvPr id="9" name="图片 8" descr="logo.jpg"/>
          <p:cNvPicPr>
            <a:picLocks noChangeAspect="1"/>
          </p:cNvPicPr>
          <p:nvPr userDrawn="1"/>
        </p:nvPicPr>
        <p:blipFill>
          <a:blip r:embed="rId3" cstate="print"/>
          <a:stretch>
            <a:fillRect/>
          </a:stretch>
        </p:blipFill>
        <p:spPr>
          <a:xfrm>
            <a:off x="10059934" y="195462"/>
            <a:ext cx="1968290" cy="366871"/>
          </a:xfrm>
          <a:prstGeom prst="rect">
            <a:avLst/>
          </a:prstGeom>
        </p:spPr>
      </p:pic>
      <p:pic>
        <p:nvPicPr>
          <p:cNvPr id="7" name="Picture 2" descr="https://www.shiep.edu.cn/_upload/article/images/ae/f5/a315f22e46eba7886e93c3942349/e87d7fad-391a-42bc-b0b3-a522274164b9.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137347" y="182454"/>
            <a:ext cx="1647588" cy="39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0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slide" Target="slide5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448763" y="15"/>
            <a:ext cx="2726267" cy="1200329"/>
          </a:xfrm>
          <a:prstGeom prst="rect">
            <a:avLst/>
          </a:prstGeom>
          <a:solidFill>
            <a:schemeClr val="bg1"/>
          </a:solidFill>
        </p:spPr>
        <p:txBody>
          <a:bodyPr wrap="square" rtlCol="0">
            <a:spAutoFit/>
          </a:bodyPr>
          <a:lstStyle/>
          <a:p>
            <a:endParaRPr lang="en-US" altLang="zh-CN" dirty="0"/>
          </a:p>
          <a:p>
            <a:endParaRPr lang="en-US" altLang="zh-CN" dirty="0"/>
          </a:p>
          <a:p>
            <a:r>
              <a:rPr lang="en-US" altLang="zh-CN" dirty="0"/>
              <a:t>                                                    </a:t>
            </a:r>
          </a:p>
          <a:p>
            <a:endParaRPr lang="zh-CN" altLang="en-US" dirty="0"/>
          </a:p>
        </p:txBody>
      </p:sp>
      <p:sp>
        <p:nvSpPr>
          <p:cNvPr id="9" name="TextBox 1"/>
          <p:cNvSpPr>
            <a:spLocks noChangeArrowheads="1"/>
          </p:cNvSpPr>
          <p:nvPr/>
        </p:nvSpPr>
        <p:spPr bwMode="auto">
          <a:xfrm>
            <a:off x="2218540" y="975521"/>
            <a:ext cx="7345184" cy="1754326"/>
          </a:xfrm>
          <a:prstGeom prst="rect">
            <a:avLst/>
          </a:prstGeom>
          <a:noFill/>
          <a:ln w="9525">
            <a:noFill/>
            <a:miter lim="800000"/>
          </a:ln>
        </p:spPr>
        <p:txBody>
          <a:bodyPr wrap="square" lIns="0" rIns="0">
            <a:spAutoFit/>
          </a:bodyPr>
          <a:lstStyle/>
          <a:p>
            <a:pPr algn="ctr"/>
            <a:endParaRPr lang="en-US" altLang="zh-CN" sz="5400" b="1" dirty="0">
              <a:solidFill>
                <a:srgbClr val="00589A"/>
              </a:solidFill>
              <a:latin typeface="微软雅黑" panose="020B0503020204020204" pitchFamily="34" charset="-122"/>
              <a:ea typeface="微软雅黑" panose="020B0503020204020204" pitchFamily="34" charset="-122"/>
              <a:sym typeface="方正细圆简体"/>
            </a:endParaRPr>
          </a:p>
          <a:p>
            <a:pPr algn="ctr"/>
            <a:r>
              <a:rPr lang="zh-CN" altLang="en-US" sz="5400" b="1" dirty="0" smtClean="0">
                <a:solidFill>
                  <a:srgbClr val="00589A"/>
                </a:solidFill>
                <a:latin typeface="微软雅黑" panose="020B0503020204020204" pitchFamily="34" charset="-122"/>
                <a:ea typeface="微软雅黑" panose="020B0503020204020204" pitchFamily="34" charset="-122"/>
                <a:sym typeface="方正细圆简体"/>
              </a:rPr>
              <a:t>数据库原理</a:t>
            </a:r>
            <a:endParaRPr lang="zh-CN" altLang="en-US" sz="5400" b="1" dirty="0">
              <a:solidFill>
                <a:srgbClr val="00589A"/>
              </a:solidFill>
              <a:latin typeface="微软雅黑" panose="020B0503020204020204" pitchFamily="34" charset="-122"/>
              <a:ea typeface="微软雅黑" panose="020B0503020204020204" pitchFamily="34" charset="-122"/>
              <a:sym typeface="方正细圆简体"/>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grpSp>
        <p:nvGrpSpPr>
          <p:cNvPr id="6" name="Group 2"/>
          <p:cNvGrpSpPr>
            <a:grpSpLocks/>
          </p:cNvGrpSpPr>
          <p:nvPr/>
        </p:nvGrpSpPr>
        <p:grpSpPr bwMode="auto">
          <a:xfrm>
            <a:off x="4492341" y="689265"/>
            <a:ext cx="6705600" cy="6096000"/>
            <a:chOff x="-3" y="-3"/>
            <a:chExt cx="2997" cy="3968"/>
          </a:xfrm>
        </p:grpSpPr>
        <p:grpSp>
          <p:nvGrpSpPr>
            <p:cNvPr id="7" name="Group 3"/>
            <p:cNvGrpSpPr>
              <a:grpSpLocks/>
            </p:cNvGrpSpPr>
            <p:nvPr/>
          </p:nvGrpSpPr>
          <p:grpSpPr bwMode="auto">
            <a:xfrm>
              <a:off x="0" y="0"/>
              <a:ext cx="2991" cy="3962"/>
              <a:chOff x="0" y="0"/>
              <a:chExt cx="2991" cy="3962"/>
            </a:xfrm>
          </p:grpSpPr>
          <p:grpSp>
            <p:nvGrpSpPr>
              <p:cNvPr id="9" name="Group 4"/>
              <p:cNvGrpSpPr>
                <a:grpSpLocks/>
              </p:cNvGrpSpPr>
              <p:nvPr/>
            </p:nvGrpSpPr>
            <p:grpSpPr bwMode="auto">
              <a:xfrm>
                <a:off x="0" y="0"/>
                <a:ext cx="334" cy="710"/>
                <a:chOff x="0" y="0"/>
                <a:chExt cx="334" cy="710"/>
              </a:xfrm>
            </p:grpSpPr>
            <p:sp>
              <p:nvSpPr>
                <p:cNvPr id="76" name="Rectangle 5"/>
                <p:cNvSpPr>
                  <a:spLocks noChangeArrowheads="1"/>
                </p:cNvSpPr>
                <p:nvPr/>
              </p:nvSpPr>
              <p:spPr bwMode="auto">
                <a:xfrm>
                  <a:off x="43" y="0"/>
                  <a:ext cx="248"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1600" b="1" i="0">
                      <a:latin typeface="宋体" panose="02010600030101010101" pitchFamily="2" charset="-122"/>
                    </a:rPr>
                    <a:t>设</a:t>
                  </a:r>
                </a:p>
                <a:p>
                  <a:pPr algn="just" eaLnBrk="1" hangingPunct="1"/>
                  <a:r>
                    <a:rPr kumimoji="1" lang="zh-CN" altLang="en-US" sz="1600" b="1" i="0">
                      <a:latin typeface="宋体" panose="02010600030101010101" pitchFamily="2" charset="-122"/>
                    </a:rPr>
                    <a:t>计</a:t>
                  </a:r>
                </a:p>
                <a:p>
                  <a:pPr algn="just" eaLnBrk="1" hangingPunct="1"/>
                  <a:r>
                    <a:rPr kumimoji="1" lang="zh-CN" altLang="en-US" sz="1600" b="1" i="0">
                      <a:latin typeface="宋体" panose="02010600030101010101" pitchFamily="2" charset="-122"/>
                    </a:rPr>
                    <a:t>阶 段</a:t>
                  </a:r>
                </a:p>
              </p:txBody>
            </p:sp>
            <p:sp>
              <p:nvSpPr>
                <p:cNvPr id="77" name="Rectangle 6"/>
                <p:cNvSpPr>
                  <a:spLocks noChangeArrowheads="1"/>
                </p:cNvSpPr>
                <p:nvPr/>
              </p:nvSpPr>
              <p:spPr bwMode="auto">
                <a:xfrm>
                  <a:off x="0" y="0"/>
                  <a:ext cx="334" cy="71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 name="Group 7"/>
              <p:cNvGrpSpPr>
                <a:grpSpLocks/>
              </p:cNvGrpSpPr>
              <p:nvPr/>
            </p:nvGrpSpPr>
            <p:grpSpPr bwMode="auto">
              <a:xfrm>
                <a:off x="334" y="0"/>
                <a:ext cx="2657" cy="355"/>
                <a:chOff x="334" y="0"/>
                <a:chExt cx="2657" cy="355"/>
              </a:xfrm>
            </p:grpSpPr>
            <p:sp>
              <p:nvSpPr>
                <p:cNvPr id="74" name="Rectangle 8"/>
                <p:cNvSpPr>
                  <a:spLocks noChangeArrowheads="1"/>
                </p:cNvSpPr>
                <p:nvPr/>
              </p:nvSpPr>
              <p:spPr bwMode="auto">
                <a:xfrm>
                  <a:off x="377" y="0"/>
                  <a:ext cx="257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i="0">
                      <a:latin typeface="Times New Roman" panose="02020603050405020304" pitchFamily="18" charset="0"/>
                    </a:rPr>
                    <a:t>设  计  描  述</a:t>
                  </a:r>
                  <a:endParaRPr kumimoji="1" lang="zh-CN" altLang="en-US" sz="2800" i="0">
                    <a:latin typeface="Times New Roman" panose="02020603050405020304" pitchFamily="18" charset="0"/>
                  </a:endParaRPr>
                </a:p>
              </p:txBody>
            </p:sp>
            <p:sp>
              <p:nvSpPr>
                <p:cNvPr id="75" name="Rectangle 9"/>
                <p:cNvSpPr>
                  <a:spLocks noChangeArrowheads="1"/>
                </p:cNvSpPr>
                <p:nvPr/>
              </p:nvSpPr>
              <p:spPr bwMode="auto">
                <a:xfrm>
                  <a:off x="334" y="0"/>
                  <a:ext cx="2657"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 name="Group 10"/>
              <p:cNvGrpSpPr>
                <a:grpSpLocks/>
              </p:cNvGrpSpPr>
              <p:nvPr/>
            </p:nvGrpSpPr>
            <p:grpSpPr bwMode="auto">
              <a:xfrm>
                <a:off x="334" y="355"/>
                <a:ext cx="1277" cy="355"/>
                <a:chOff x="334" y="355"/>
                <a:chExt cx="1277" cy="355"/>
              </a:xfrm>
            </p:grpSpPr>
            <p:sp>
              <p:nvSpPr>
                <p:cNvPr id="72" name="Rectangle 11"/>
                <p:cNvSpPr>
                  <a:spLocks noChangeArrowheads="1"/>
                </p:cNvSpPr>
                <p:nvPr/>
              </p:nvSpPr>
              <p:spPr bwMode="auto">
                <a:xfrm>
                  <a:off x="377" y="355"/>
                  <a:ext cx="119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i="0">
                      <a:latin typeface="Times New Roman" panose="02020603050405020304" pitchFamily="18" charset="0"/>
                    </a:rPr>
                    <a:t>数    据</a:t>
                  </a:r>
                </a:p>
              </p:txBody>
            </p:sp>
            <p:sp>
              <p:nvSpPr>
                <p:cNvPr id="73" name="Rectangle 12"/>
                <p:cNvSpPr>
                  <a:spLocks noChangeArrowheads="1"/>
                </p:cNvSpPr>
                <p:nvPr/>
              </p:nvSpPr>
              <p:spPr bwMode="auto">
                <a:xfrm>
                  <a:off x="334" y="355"/>
                  <a:ext cx="1277"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2" name="Group 13"/>
              <p:cNvGrpSpPr>
                <a:grpSpLocks/>
              </p:cNvGrpSpPr>
              <p:nvPr/>
            </p:nvGrpSpPr>
            <p:grpSpPr bwMode="auto">
              <a:xfrm>
                <a:off x="1611" y="355"/>
                <a:ext cx="1380" cy="355"/>
                <a:chOff x="1611" y="355"/>
                <a:chExt cx="1380" cy="355"/>
              </a:xfrm>
            </p:grpSpPr>
            <p:sp>
              <p:nvSpPr>
                <p:cNvPr id="70" name="Rectangle 14"/>
                <p:cNvSpPr>
                  <a:spLocks noChangeArrowheads="1"/>
                </p:cNvSpPr>
                <p:nvPr/>
              </p:nvSpPr>
              <p:spPr bwMode="auto">
                <a:xfrm>
                  <a:off x="1654" y="355"/>
                  <a:ext cx="129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i="0">
                      <a:latin typeface="Times New Roman" panose="02020603050405020304" pitchFamily="18" charset="0"/>
                    </a:rPr>
                    <a:t>处    理</a:t>
                  </a:r>
                </a:p>
              </p:txBody>
            </p:sp>
            <p:sp>
              <p:nvSpPr>
                <p:cNvPr id="71" name="Rectangle 15"/>
                <p:cNvSpPr>
                  <a:spLocks noChangeArrowheads="1"/>
                </p:cNvSpPr>
                <p:nvPr/>
              </p:nvSpPr>
              <p:spPr bwMode="auto">
                <a:xfrm>
                  <a:off x="1611" y="355"/>
                  <a:ext cx="1380" cy="35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3" name="Group 16"/>
              <p:cNvGrpSpPr>
                <a:grpSpLocks/>
              </p:cNvGrpSpPr>
              <p:nvPr/>
            </p:nvGrpSpPr>
            <p:grpSpPr bwMode="auto">
              <a:xfrm>
                <a:off x="0" y="710"/>
                <a:ext cx="334" cy="422"/>
                <a:chOff x="0" y="710"/>
                <a:chExt cx="334" cy="422"/>
              </a:xfrm>
            </p:grpSpPr>
            <p:sp>
              <p:nvSpPr>
                <p:cNvPr id="68" name="Rectangle 17"/>
                <p:cNvSpPr>
                  <a:spLocks noChangeArrowheads="1"/>
                </p:cNvSpPr>
                <p:nvPr/>
              </p:nvSpPr>
              <p:spPr bwMode="auto">
                <a:xfrm>
                  <a:off x="43" y="710"/>
                  <a:ext cx="24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1400" b="1" i="0">
                      <a:solidFill>
                        <a:srgbClr val="003300"/>
                      </a:solidFill>
                      <a:latin typeface="Times New Roman" panose="02020603050405020304" pitchFamily="18" charset="0"/>
                    </a:rPr>
                    <a:t>需求分析</a:t>
                  </a:r>
                  <a:endParaRPr kumimoji="1" lang="zh-CN" altLang="en-US" sz="1400" i="0">
                    <a:solidFill>
                      <a:srgbClr val="003300"/>
                    </a:solidFill>
                    <a:latin typeface="Times New Roman" panose="02020603050405020304" pitchFamily="18" charset="0"/>
                  </a:endParaRPr>
                </a:p>
              </p:txBody>
            </p:sp>
            <p:sp>
              <p:nvSpPr>
                <p:cNvPr id="69" name="Rectangle 18"/>
                <p:cNvSpPr>
                  <a:spLocks noChangeArrowheads="1"/>
                </p:cNvSpPr>
                <p:nvPr/>
              </p:nvSpPr>
              <p:spPr bwMode="auto">
                <a:xfrm>
                  <a:off x="0" y="710"/>
                  <a:ext cx="33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4" name="Group 19"/>
              <p:cNvGrpSpPr>
                <a:grpSpLocks/>
              </p:cNvGrpSpPr>
              <p:nvPr/>
            </p:nvGrpSpPr>
            <p:grpSpPr bwMode="auto">
              <a:xfrm>
                <a:off x="334" y="710"/>
                <a:ext cx="1277" cy="422"/>
                <a:chOff x="334" y="710"/>
                <a:chExt cx="1277" cy="422"/>
              </a:xfrm>
            </p:grpSpPr>
            <p:sp>
              <p:nvSpPr>
                <p:cNvPr id="66" name="Rectangle 20"/>
                <p:cNvSpPr>
                  <a:spLocks noChangeArrowheads="1"/>
                </p:cNvSpPr>
                <p:nvPr/>
              </p:nvSpPr>
              <p:spPr bwMode="auto">
                <a:xfrm>
                  <a:off x="377" y="710"/>
                  <a:ext cx="1191"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700" b="1" i="0">
                      <a:latin typeface="Times New Roman" panose="02020603050405020304" pitchFamily="18" charset="0"/>
                    </a:rPr>
                    <a:t>  </a:t>
                  </a:r>
                  <a:r>
                    <a:rPr kumimoji="1" lang="zh-CN" altLang="en-US" sz="1400" b="1" i="0">
                      <a:latin typeface="Times New Roman" panose="02020603050405020304" pitchFamily="18" charset="0"/>
                    </a:rPr>
                    <a:t>数据字典、全系统中数据项、</a:t>
                  </a:r>
                  <a:endParaRPr kumimoji="1" lang="zh-CN" altLang="en-US" sz="2000" i="0">
                    <a:latin typeface="Times New Roman" panose="02020603050405020304" pitchFamily="18" charset="0"/>
                  </a:endParaRPr>
                </a:p>
                <a:p>
                  <a:pPr algn="just"/>
                  <a:r>
                    <a:rPr kumimoji="1" lang="zh-CN" altLang="en-US" sz="1400" b="1" i="0">
                      <a:latin typeface="Times New Roman" panose="02020603050405020304" pitchFamily="18" charset="0"/>
                    </a:rPr>
                    <a:t>  数据流、数据存储的描述</a:t>
                  </a:r>
                  <a:endParaRPr kumimoji="1" lang="zh-CN" altLang="en-US" sz="3600" b="1" i="0">
                    <a:latin typeface="Times New Roman" panose="02020603050405020304" pitchFamily="18" charset="0"/>
                  </a:endParaRPr>
                </a:p>
              </p:txBody>
            </p:sp>
            <p:sp>
              <p:nvSpPr>
                <p:cNvPr id="67" name="Rectangle 21"/>
                <p:cNvSpPr>
                  <a:spLocks noChangeArrowheads="1"/>
                </p:cNvSpPr>
                <p:nvPr/>
              </p:nvSpPr>
              <p:spPr bwMode="auto">
                <a:xfrm>
                  <a:off x="334" y="710"/>
                  <a:ext cx="1277"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5" name="Group 22"/>
              <p:cNvGrpSpPr>
                <a:grpSpLocks/>
              </p:cNvGrpSpPr>
              <p:nvPr/>
            </p:nvGrpSpPr>
            <p:grpSpPr bwMode="auto">
              <a:xfrm>
                <a:off x="1611" y="710"/>
                <a:ext cx="1380" cy="422"/>
                <a:chOff x="1611" y="710"/>
                <a:chExt cx="1380" cy="422"/>
              </a:xfrm>
            </p:grpSpPr>
            <p:sp>
              <p:nvSpPr>
                <p:cNvPr id="64" name="Rectangle 23"/>
                <p:cNvSpPr>
                  <a:spLocks noChangeArrowheads="1"/>
                </p:cNvSpPr>
                <p:nvPr/>
              </p:nvSpPr>
              <p:spPr bwMode="auto">
                <a:xfrm>
                  <a:off x="1654" y="710"/>
                  <a:ext cx="129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1400" b="1" i="0">
                      <a:solidFill>
                        <a:srgbClr val="FF0000"/>
                      </a:solidFill>
                      <a:latin typeface="Times New Roman" panose="02020603050405020304" pitchFamily="18" charset="0"/>
                    </a:rPr>
                    <a:t>数据流图</a:t>
                  </a:r>
                  <a:r>
                    <a:rPr kumimoji="1" lang="zh-CN" altLang="en-US" sz="1400" b="1" i="0">
                      <a:latin typeface="Times New Roman" panose="02020603050405020304" pitchFamily="18" charset="0"/>
                    </a:rPr>
                    <a:t>和</a:t>
                  </a:r>
                  <a:r>
                    <a:rPr kumimoji="1" lang="zh-CN" altLang="en-US" sz="1400" b="1" i="0">
                      <a:solidFill>
                        <a:srgbClr val="FF0000"/>
                      </a:solidFill>
                      <a:latin typeface="Times New Roman" panose="02020603050405020304" pitchFamily="18" charset="0"/>
                    </a:rPr>
                    <a:t>判定表（判定树）</a:t>
                  </a:r>
                  <a:r>
                    <a:rPr kumimoji="1" lang="zh-CN" altLang="en-US" sz="1400" b="1" i="0">
                      <a:latin typeface="Times New Roman" panose="02020603050405020304" pitchFamily="18" charset="0"/>
                    </a:rPr>
                    <a:t>、</a:t>
                  </a:r>
                  <a:r>
                    <a:rPr kumimoji="1" lang="zh-CN" altLang="en-US" sz="1400" b="1" i="0">
                      <a:solidFill>
                        <a:srgbClr val="FF0000"/>
                      </a:solidFill>
                      <a:latin typeface="Times New Roman" panose="02020603050405020304" pitchFamily="18" charset="0"/>
                    </a:rPr>
                    <a:t>数据字典</a:t>
                  </a:r>
                  <a:r>
                    <a:rPr kumimoji="1" lang="zh-CN" altLang="en-US" sz="1400" b="1" i="0">
                      <a:latin typeface="Times New Roman" panose="02020603050405020304" pitchFamily="18" charset="0"/>
                    </a:rPr>
                    <a:t>中处理过程的描述</a:t>
                  </a:r>
                  <a:endParaRPr kumimoji="1" lang="zh-CN" altLang="en-US" sz="4400" i="0">
                    <a:latin typeface="Times New Roman" panose="02020603050405020304" pitchFamily="18" charset="0"/>
                  </a:endParaRPr>
                </a:p>
              </p:txBody>
            </p:sp>
            <p:sp>
              <p:nvSpPr>
                <p:cNvPr id="65" name="Rectangle 24"/>
                <p:cNvSpPr>
                  <a:spLocks noChangeArrowheads="1"/>
                </p:cNvSpPr>
                <p:nvPr/>
              </p:nvSpPr>
              <p:spPr bwMode="auto">
                <a:xfrm>
                  <a:off x="1611" y="710"/>
                  <a:ext cx="138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6" name="Group 25"/>
              <p:cNvGrpSpPr>
                <a:grpSpLocks/>
              </p:cNvGrpSpPr>
              <p:nvPr/>
            </p:nvGrpSpPr>
            <p:grpSpPr bwMode="auto">
              <a:xfrm>
                <a:off x="0" y="1132"/>
                <a:ext cx="334" cy="652"/>
                <a:chOff x="0" y="1132"/>
                <a:chExt cx="334" cy="652"/>
              </a:xfrm>
            </p:grpSpPr>
            <p:sp>
              <p:nvSpPr>
                <p:cNvPr id="62" name="Rectangle 26"/>
                <p:cNvSpPr>
                  <a:spLocks noChangeArrowheads="1"/>
                </p:cNvSpPr>
                <p:nvPr/>
              </p:nvSpPr>
              <p:spPr bwMode="auto">
                <a:xfrm>
                  <a:off x="43" y="1132"/>
                  <a:ext cx="248"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Rectangle 27"/>
                <p:cNvSpPr>
                  <a:spLocks noChangeArrowheads="1"/>
                </p:cNvSpPr>
                <p:nvPr/>
              </p:nvSpPr>
              <p:spPr bwMode="auto">
                <a:xfrm>
                  <a:off x="0" y="1132"/>
                  <a:ext cx="334" cy="65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7" name="Group 28"/>
              <p:cNvGrpSpPr>
                <a:grpSpLocks/>
              </p:cNvGrpSpPr>
              <p:nvPr/>
            </p:nvGrpSpPr>
            <p:grpSpPr bwMode="auto">
              <a:xfrm>
                <a:off x="334" y="1132"/>
                <a:ext cx="1277" cy="652"/>
                <a:chOff x="334" y="1132"/>
                <a:chExt cx="1277" cy="652"/>
              </a:xfrm>
            </p:grpSpPr>
            <p:sp>
              <p:nvSpPr>
                <p:cNvPr id="60" name="Rectangle 29"/>
                <p:cNvSpPr>
                  <a:spLocks noChangeArrowheads="1"/>
                </p:cNvSpPr>
                <p:nvPr/>
              </p:nvSpPr>
              <p:spPr bwMode="auto">
                <a:xfrm>
                  <a:off x="377" y="1132"/>
                  <a:ext cx="1191"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700" b="1" i="0">
                      <a:solidFill>
                        <a:srgbClr val="FF0000"/>
                      </a:solidFill>
                      <a:latin typeface="Times New Roman" panose="02020603050405020304" pitchFamily="18" charset="0"/>
                    </a:rPr>
                    <a:t>  </a:t>
                  </a:r>
                  <a:r>
                    <a:rPr kumimoji="1" lang="zh-CN" altLang="en-US" sz="1600" b="1" i="0">
                      <a:solidFill>
                        <a:srgbClr val="FF0000"/>
                      </a:solidFill>
                      <a:latin typeface="Times New Roman" panose="02020603050405020304" pitchFamily="18" charset="0"/>
                    </a:rPr>
                    <a:t>概念模型</a:t>
                  </a:r>
                  <a:r>
                    <a:rPr kumimoji="1" lang="zh-CN" altLang="en-US" sz="1600" b="1" i="0">
                      <a:latin typeface="Times New Roman" panose="02020603050405020304" pitchFamily="18" charset="0"/>
                    </a:rPr>
                    <a:t>（</a:t>
                  </a:r>
                  <a:r>
                    <a:rPr kumimoji="1" lang="en-US" altLang="zh-CN" sz="1600" b="1" i="0">
                      <a:latin typeface="Times New Roman" panose="02020603050405020304" pitchFamily="18" charset="0"/>
                    </a:rPr>
                    <a:t>E-R</a:t>
                  </a:r>
                  <a:r>
                    <a:rPr kumimoji="1" lang="zh-CN" altLang="en-US" sz="1600" b="1" i="0">
                      <a:latin typeface="Times New Roman" panose="02020603050405020304" pitchFamily="18" charset="0"/>
                    </a:rPr>
                    <a:t>图）</a:t>
                  </a:r>
                  <a:endParaRPr kumimoji="1" lang="zh-CN" altLang="en-US" sz="2400" i="0">
                    <a:latin typeface="Times New Roman" panose="02020603050405020304" pitchFamily="18" charset="0"/>
                  </a:endParaRPr>
                </a:p>
                <a:p>
                  <a:pPr algn="just"/>
                  <a:r>
                    <a:rPr kumimoji="1" lang="zh-CN" altLang="en-US" sz="1000" b="1" i="0">
                      <a:latin typeface="Times New Roman" panose="02020603050405020304" pitchFamily="18" charset="0"/>
                    </a:rPr>
                    <a:t> </a:t>
                  </a:r>
                  <a:endParaRPr kumimoji="1" lang="zh-CN" altLang="en-US" sz="1600" i="0">
                    <a:latin typeface="Times New Roman" panose="02020603050405020304" pitchFamily="18" charset="0"/>
                  </a:endParaRPr>
                </a:p>
                <a:p>
                  <a:pPr algn="just"/>
                  <a:r>
                    <a:rPr kumimoji="1" lang="zh-CN" altLang="en-US" sz="1000" b="1" i="0">
                      <a:solidFill>
                        <a:srgbClr val="FF0000"/>
                      </a:solidFill>
                      <a:latin typeface="Times New Roman" panose="02020603050405020304" pitchFamily="18" charset="0"/>
                    </a:rPr>
                    <a:t> </a:t>
                  </a:r>
                  <a:endParaRPr kumimoji="1" lang="zh-CN" altLang="en-US" sz="1600" i="0">
                    <a:solidFill>
                      <a:srgbClr val="FF0000"/>
                    </a:solidFill>
                    <a:latin typeface="Times New Roman" panose="02020603050405020304" pitchFamily="18" charset="0"/>
                  </a:endParaRPr>
                </a:p>
                <a:p>
                  <a:pPr algn="just"/>
                  <a:r>
                    <a:rPr kumimoji="1" lang="zh-CN" altLang="en-US" sz="1400" b="1" i="0">
                      <a:solidFill>
                        <a:srgbClr val="FF0000"/>
                      </a:solidFill>
                      <a:latin typeface="Times New Roman" panose="02020603050405020304" pitchFamily="18" charset="0"/>
                    </a:rPr>
                    <a:t>  数据字典</a:t>
                  </a:r>
                  <a:endParaRPr kumimoji="1" lang="zh-CN" altLang="en-US" sz="3600" i="0">
                    <a:solidFill>
                      <a:srgbClr val="FF0000"/>
                    </a:solidFill>
                    <a:latin typeface="Times New Roman" panose="02020603050405020304" pitchFamily="18" charset="0"/>
                  </a:endParaRPr>
                </a:p>
              </p:txBody>
            </p:sp>
            <p:sp>
              <p:nvSpPr>
                <p:cNvPr id="61" name="Rectangle 30"/>
                <p:cNvSpPr>
                  <a:spLocks noChangeArrowheads="1"/>
                </p:cNvSpPr>
                <p:nvPr/>
              </p:nvSpPr>
              <p:spPr bwMode="auto">
                <a:xfrm>
                  <a:off x="334" y="1132"/>
                  <a:ext cx="1277" cy="65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 name="Group 31"/>
              <p:cNvGrpSpPr>
                <a:grpSpLocks/>
              </p:cNvGrpSpPr>
              <p:nvPr/>
            </p:nvGrpSpPr>
            <p:grpSpPr bwMode="auto">
              <a:xfrm>
                <a:off x="1611" y="1132"/>
                <a:ext cx="1380" cy="652"/>
                <a:chOff x="1611" y="1132"/>
                <a:chExt cx="1380" cy="652"/>
              </a:xfrm>
            </p:grpSpPr>
            <p:sp>
              <p:nvSpPr>
                <p:cNvPr id="58" name="Rectangle 32"/>
                <p:cNvSpPr>
                  <a:spLocks noChangeArrowheads="1"/>
                </p:cNvSpPr>
                <p:nvPr/>
              </p:nvSpPr>
              <p:spPr bwMode="auto">
                <a:xfrm>
                  <a:off x="1654" y="1132"/>
                  <a:ext cx="1294"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700" b="1" i="0">
                      <a:latin typeface="Times New Roman" panose="02020603050405020304" pitchFamily="18" charset="0"/>
                    </a:rPr>
                    <a:t>  </a:t>
                  </a:r>
                  <a:r>
                    <a:rPr kumimoji="1" lang="zh-CN" altLang="en-US" sz="1200" b="1" i="0">
                      <a:latin typeface="Times New Roman" panose="02020603050405020304" pitchFamily="18" charset="0"/>
                    </a:rPr>
                    <a:t>系统说明书包括：</a:t>
                  </a:r>
                  <a:endParaRPr kumimoji="1" lang="zh-CN" altLang="en-US" i="0">
                    <a:latin typeface="Times New Roman" panose="02020603050405020304" pitchFamily="18" charset="0"/>
                  </a:endParaRPr>
                </a:p>
                <a:p>
                  <a:pPr algn="just"/>
                  <a:r>
                    <a:rPr kumimoji="1" lang="zh-CN" altLang="en-US" sz="1200" b="1" i="0">
                      <a:latin typeface="Times New Roman" panose="02020603050405020304" pitchFamily="18" charset="0"/>
                    </a:rPr>
                    <a:t>  ①新系统要求、</a:t>
                  </a:r>
                  <a:endParaRPr kumimoji="1" lang="zh-CN" altLang="en-US" i="0">
                    <a:latin typeface="Times New Roman" panose="02020603050405020304" pitchFamily="18" charset="0"/>
                  </a:endParaRPr>
                </a:p>
                <a:p>
                  <a:pPr algn="just"/>
                  <a:r>
                    <a:rPr kumimoji="1" lang="zh-CN" altLang="en-US" sz="1200" b="1" i="0">
                      <a:latin typeface="Times New Roman" panose="02020603050405020304" pitchFamily="18" charset="0"/>
                    </a:rPr>
                    <a:t>  方案和概图</a:t>
                  </a:r>
                  <a:endParaRPr kumimoji="1" lang="zh-CN" altLang="en-US" i="0">
                    <a:latin typeface="Times New Roman" panose="02020603050405020304" pitchFamily="18" charset="0"/>
                  </a:endParaRPr>
                </a:p>
                <a:p>
                  <a:pPr algn="just"/>
                  <a:r>
                    <a:rPr kumimoji="1" lang="zh-CN" altLang="en-US" sz="1200" b="1" i="0">
                      <a:latin typeface="Times New Roman" panose="02020603050405020304" pitchFamily="18" charset="0"/>
                    </a:rPr>
                    <a:t>  ②反映新系统信息</a:t>
                  </a:r>
                  <a:endParaRPr kumimoji="1" lang="zh-CN" altLang="en-US" i="0">
                    <a:latin typeface="Times New Roman" panose="02020603050405020304" pitchFamily="18" charset="0"/>
                  </a:endParaRPr>
                </a:p>
                <a:p>
                  <a:pPr algn="just"/>
                  <a:r>
                    <a:rPr kumimoji="1" lang="zh-CN" altLang="en-US" sz="1200" b="1" i="0">
                      <a:latin typeface="Times New Roman" panose="02020603050405020304" pitchFamily="18" charset="0"/>
                    </a:rPr>
                    <a:t>  流的</a:t>
                  </a:r>
                  <a:r>
                    <a:rPr kumimoji="1" lang="zh-CN" altLang="en-US" sz="1200" b="1" i="0">
                      <a:solidFill>
                        <a:srgbClr val="FF0000"/>
                      </a:solidFill>
                      <a:latin typeface="Times New Roman" panose="02020603050405020304" pitchFamily="18" charset="0"/>
                    </a:rPr>
                    <a:t>数据流图</a:t>
                  </a:r>
                  <a:endParaRPr kumimoji="1" lang="zh-CN" altLang="en-US" sz="4000" i="0">
                    <a:solidFill>
                      <a:srgbClr val="FF0000"/>
                    </a:solidFill>
                    <a:latin typeface="Times New Roman" panose="02020603050405020304" pitchFamily="18" charset="0"/>
                  </a:endParaRPr>
                </a:p>
              </p:txBody>
            </p:sp>
            <p:sp>
              <p:nvSpPr>
                <p:cNvPr id="59" name="Rectangle 33"/>
                <p:cNvSpPr>
                  <a:spLocks noChangeArrowheads="1"/>
                </p:cNvSpPr>
                <p:nvPr/>
              </p:nvSpPr>
              <p:spPr bwMode="auto">
                <a:xfrm>
                  <a:off x="1611" y="1132"/>
                  <a:ext cx="1380" cy="65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9" name="Group 34"/>
              <p:cNvGrpSpPr>
                <a:grpSpLocks/>
              </p:cNvGrpSpPr>
              <p:nvPr/>
            </p:nvGrpSpPr>
            <p:grpSpPr bwMode="auto">
              <a:xfrm>
                <a:off x="0" y="1784"/>
                <a:ext cx="334" cy="585"/>
                <a:chOff x="0" y="1784"/>
                <a:chExt cx="334" cy="585"/>
              </a:xfrm>
            </p:grpSpPr>
            <p:sp>
              <p:nvSpPr>
                <p:cNvPr id="56" name="Rectangle 35"/>
                <p:cNvSpPr>
                  <a:spLocks noChangeArrowheads="1"/>
                </p:cNvSpPr>
                <p:nvPr/>
              </p:nvSpPr>
              <p:spPr bwMode="auto">
                <a:xfrm>
                  <a:off x="43" y="1784"/>
                  <a:ext cx="24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Rectangle 36"/>
                <p:cNvSpPr>
                  <a:spLocks noChangeArrowheads="1"/>
                </p:cNvSpPr>
                <p:nvPr/>
              </p:nvSpPr>
              <p:spPr bwMode="auto">
                <a:xfrm>
                  <a:off x="0" y="1784"/>
                  <a:ext cx="334" cy="58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0" name="Group 37"/>
              <p:cNvGrpSpPr>
                <a:grpSpLocks/>
              </p:cNvGrpSpPr>
              <p:nvPr/>
            </p:nvGrpSpPr>
            <p:grpSpPr bwMode="auto">
              <a:xfrm>
                <a:off x="334" y="1784"/>
                <a:ext cx="1277" cy="585"/>
                <a:chOff x="334" y="1784"/>
                <a:chExt cx="1277" cy="585"/>
              </a:xfrm>
            </p:grpSpPr>
            <p:sp>
              <p:nvSpPr>
                <p:cNvPr id="54" name="Rectangle 38"/>
                <p:cNvSpPr>
                  <a:spLocks noChangeArrowheads="1"/>
                </p:cNvSpPr>
                <p:nvPr/>
              </p:nvSpPr>
              <p:spPr bwMode="auto">
                <a:xfrm>
                  <a:off x="377" y="1784"/>
                  <a:ext cx="1191"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700" b="1" i="0">
                      <a:latin typeface="Times New Roman" panose="02020603050405020304" pitchFamily="18" charset="0"/>
                    </a:rPr>
                    <a:t>       </a:t>
                  </a:r>
                  <a:r>
                    <a:rPr kumimoji="1" lang="zh-CN" altLang="en-US" sz="1400" b="1" i="0">
                      <a:latin typeface="Times New Roman" panose="02020603050405020304" pitchFamily="18" charset="0"/>
                    </a:rPr>
                    <a:t>某种数据模型</a:t>
                  </a:r>
                  <a:endParaRPr kumimoji="1" lang="zh-CN" altLang="en-US" sz="2000" i="0">
                    <a:latin typeface="Times New Roman" panose="02020603050405020304" pitchFamily="18" charset="0"/>
                  </a:endParaRPr>
                </a:p>
                <a:p>
                  <a:pPr algn="just"/>
                  <a:r>
                    <a:rPr kumimoji="1" lang="zh-CN" altLang="en-US" sz="1400" b="1" i="0">
                      <a:solidFill>
                        <a:srgbClr val="FF0000"/>
                      </a:solidFill>
                      <a:latin typeface="Times New Roman" panose="02020603050405020304" pitchFamily="18" charset="0"/>
                    </a:rPr>
                    <a:t>  关系</a:t>
                  </a:r>
                  <a:r>
                    <a:rPr kumimoji="1" lang="zh-CN" altLang="en-US" sz="1400" b="1" i="0">
                      <a:latin typeface="Times New Roman" panose="02020603050405020304" pitchFamily="18" charset="0"/>
                    </a:rPr>
                    <a:t>           非关系</a:t>
                  </a:r>
                  <a:endParaRPr kumimoji="1" lang="zh-CN" altLang="en-US" sz="2400" i="0">
                    <a:latin typeface="Times New Roman" panose="02020603050405020304" pitchFamily="18" charset="0"/>
                  </a:endParaRPr>
                </a:p>
              </p:txBody>
            </p:sp>
            <p:sp>
              <p:nvSpPr>
                <p:cNvPr id="55" name="Rectangle 39"/>
                <p:cNvSpPr>
                  <a:spLocks noChangeArrowheads="1"/>
                </p:cNvSpPr>
                <p:nvPr/>
              </p:nvSpPr>
              <p:spPr bwMode="auto">
                <a:xfrm>
                  <a:off x="334" y="1784"/>
                  <a:ext cx="1277" cy="58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1" name="Group 40"/>
              <p:cNvGrpSpPr>
                <a:grpSpLocks/>
              </p:cNvGrpSpPr>
              <p:nvPr/>
            </p:nvGrpSpPr>
            <p:grpSpPr bwMode="auto">
              <a:xfrm>
                <a:off x="1611" y="1784"/>
                <a:ext cx="1380" cy="585"/>
                <a:chOff x="1611" y="1784"/>
                <a:chExt cx="1380" cy="585"/>
              </a:xfrm>
            </p:grpSpPr>
            <p:sp>
              <p:nvSpPr>
                <p:cNvPr id="52" name="Rectangle 41"/>
                <p:cNvSpPr>
                  <a:spLocks noChangeArrowheads="1"/>
                </p:cNvSpPr>
                <p:nvPr/>
              </p:nvSpPr>
              <p:spPr bwMode="auto">
                <a:xfrm>
                  <a:off x="1654" y="1784"/>
                  <a:ext cx="1294"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700" b="1" i="0">
                      <a:latin typeface="Times New Roman" panose="02020603050405020304" pitchFamily="18" charset="0"/>
                    </a:rPr>
                    <a:t>  </a:t>
                  </a:r>
                  <a:r>
                    <a:rPr kumimoji="1" lang="zh-CN" altLang="en-US" sz="1400" b="1" i="0">
                      <a:latin typeface="Times New Roman" panose="02020603050405020304" pitchFamily="18" charset="0"/>
                    </a:rPr>
                    <a:t>系统结构图</a:t>
                  </a:r>
                  <a:endParaRPr kumimoji="1" lang="zh-CN" altLang="en-US" sz="2000" i="0">
                    <a:latin typeface="Times New Roman" panose="02020603050405020304" pitchFamily="18" charset="0"/>
                  </a:endParaRPr>
                </a:p>
                <a:p>
                  <a:pPr algn="just"/>
                  <a:r>
                    <a:rPr kumimoji="1" lang="zh-CN" altLang="en-US" sz="1400" b="1" i="0">
                      <a:latin typeface="Times New Roman" panose="02020603050405020304" pitchFamily="18" charset="0"/>
                    </a:rPr>
                    <a:t> （模块结构）</a:t>
                  </a:r>
                  <a:endParaRPr kumimoji="1" lang="zh-CN" altLang="en-US" sz="4400" i="0">
                    <a:latin typeface="Times New Roman" panose="02020603050405020304" pitchFamily="18" charset="0"/>
                  </a:endParaRPr>
                </a:p>
              </p:txBody>
            </p:sp>
            <p:sp>
              <p:nvSpPr>
                <p:cNvPr id="53" name="Rectangle 42"/>
                <p:cNvSpPr>
                  <a:spLocks noChangeArrowheads="1"/>
                </p:cNvSpPr>
                <p:nvPr/>
              </p:nvSpPr>
              <p:spPr bwMode="auto">
                <a:xfrm>
                  <a:off x="1611" y="1784"/>
                  <a:ext cx="1380" cy="58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2" name="Group 43"/>
              <p:cNvGrpSpPr>
                <a:grpSpLocks/>
              </p:cNvGrpSpPr>
              <p:nvPr/>
            </p:nvGrpSpPr>
            <p:grpSpPr bwMode="auto">
              <a:xfrm>
                <a:off x="0" y="2369"/>
                <a:ext cx="334" cy="508"/>
                <a:chOff x="0" y="2369"/>
                <a:chExt cx="334" cy="508"/>
              </a:xfrm>
            </p:grpSpPr>
            <p:sp>
              <p:nvSpPr>
                <p:cNvPr id="50" name="Rectangle 44"/>
                <p:cNvSpPr>
                  <a:spLocks noChangeArrowheads="1"/>
                </p:cNvSpPr>
                <p:nvPr/>
              </p:nvSpPr>
              <p:spPr bwMode="auto">
                <a:xfrm>
                  <a:off x="43" y="2369"/>
                  <a:ext cx="248"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Rectangle 45"/>
                <p:cNvSpPr>
                  <a:spLocks noChangeArrowheads="1"/>
                </p:cNvSpPr>
                <p:nvPr/>
              </p:nvSpPr>
              <p:spPr bwMode="auto">
                <a:xfrm>
                  <a:off x="0" y="2369"/>
                  <a:ext cx="334" cy="50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 name="Group 46"/>
              <p:cNvGrpSpPr>
                <a:grpSpLocks/>
              </p:cNvGrpSpPr>
              <p:nvPr/>
            </p:nvGrpSpPr>
            <p:grpSpPr bwMode="auto">
              <a:xfrm>
                <a:off x="334" y="2369"/>
                <a:ext cx="1277" cy="508"/>
                <a:chOff x="334" y="2369"/>
                <a:chExt cx="1277" cy="508"/>
              </a:xfrm>
            </p:grpSpPr>
            <p:sp>
              <p:nvSpPr>
                <p:cNvPr id="48" name="Rectangle 47"/>
                <p:cNvSpPr>
                  <a:spLocks noChangeArrowheads="1"/>
                </p:cNvSpPr>
                <p:nvPr/>
              </p:nvSpPr>
              <p:spPr bwMode="auto">
                <a:xfrm>
                  <a:off x="377" y="2369"/>
                  <a:ext cx="1191"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700" b="1" i="0">
                      <a:latin typeface="Times New Roman" panose="02020603050405020304" pitchFamily="18" charset="0"/>
                    </a:rPr>
                    <a:t>  </a:t>
                  </a:r>
                  <a:r>
                    <a:rPr kumimoji="1" lang="zh-CN" altLang="en-US" sz="1200" b="1" i="0">
                      <a:latin typeface="Times New Roman" panose="02020603050405020304" pitchFamily="18" charset="0"/>
                    </a:rPr>
                    <a:t>存储安排</a:t>
                  </a:r>
                  <a:endParaRPr kumimoji="1" lang="zh-CN" altLang="en-US" i="0">
                    <a:latin typeface="Times New Roman" panose="02020603050405020304" pitchFamily="18" charset="0"/>
                  </a:endParaRPr>
                </a:p>
                <a:p>
                  <a:pPr algn="just"/>
                  <a:r>
                    <a:rPr kumimoji="1" lang="zh-CN" altLang="en-US" sz="1200" b="1" i="0">
                      <a:latin typeface="Times New Roman" panose="02020603050405020304" pitchFamily="18" charset="0"/>
                    </a:rPr>
                    <a:t>  方法选择</a:t>
                  </a:r>
                  <a:endParaRPr kumimoji="1" lang="zh-CN" altLang="en-US" i="0">
                    <a:latin typeface="Times New Roman" panose="02020603050405020304" pitchFamily="18" charset="0"/>
                  </a:endParaRPr>
                </a:p>
                <a:p>
                  <a:pPr algn="just"/>
                  <a:r>
                    <a:rPr kumimoji="1" lang="zh-CN" altLang="en-US" sz="1200" b="1" i="0">
                      <a:latin typeface="Times New Roman" panose="02020603050405020304" pitchFamily="18" charset="0"/>
                    </a:rPr>
                    <a:t>  存取路径建立</a:t>
                  </a:r>
                  <a:endParaRPr kumimoji="1" lang="zh-CN" altLang="en-US" sz="4000" i="0">
                    <a:latin typeface="Times New Roman" panose="02020603050405020304" pitchFamily="18" charset="0"/>
                  </a:endParaRPr>
                </a:p>
              </p:txBody>
            </p:sp>
            <p:sp>
              <p:nvSpPr>
                <p:cNvPr id="49" name="Rectangle 48"/>
                <p:cNvSpPr>
                  <a:spLocks noChangeArrowheads="1"/>
                </p:cNvSpPr>
                <p:nvPr/>
              </p:nvSpPr>
              <p:spPr bwMode="auto">
                <a:xfrm>
                  <a:off x="334" y="2369"/>
                  <a:ext cx="1277" cy="50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 name="Group 49"/>
              <p:cNvGrpSpPr>
                <a:grpSpLocks/>
              </p:cNvGrpSpPr>
              <p:nvPr/>
            </p:nvGrpSpPr>
            <p:grpSpPr bwMode="auto">
              <a:xfrm>
                <a:off x="1611" y="2369"/>
                <a:ext cx="1380" cy="508"/>
                <a:chOff x="1611" y="2369"/>
                <a:chExt cx="1380" cy="508"/>
              </a:xfrm>
            </p:grpSpPr>
            <p:sp>
              <p:nvSpPr>
                <p:cNvPr id="46" name="Rectangle 50"/>
                <p:cNvSpPr>
                  <a:spLocks noChangeArrowheads="1"/>
                </p:cNvSpPr>
                <p:nvPr/>
              </p:nvSpPr>
              <p:spPr bwMode="auto">
                <a:xfrm>
                  <a:off x="1654" y="2369"/>
                  <a:ext cx="1294"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700" b="1" i="0">
                      <a:latin typeface="Times New Roman" panose="02020603050405020304" pitchFamily="18" charset="0"/>
                    </a:rPr>
                    <a:t>  </a:t>
                  </a:r>
                  <a:r>
                    <a:rPr kumimoji="1" lang="zh-CN" altLang="en-US" sz="1400" b="1" i="0">
                      <a:latin typeface="Times New Roman" panose="02020603050405020304" pitchFamily="18" charset="0"/>
                    </a:rPr>
                    <a:t>模块设计</a:t>
                  </a:r>
                  <a:endParaRPr kumimoji="1" lang="zh-CN" altLang="en-US" sz="2000" i="0">
                    <a:latin typeface="Times New Roman" panose="02020603050405020304" pitchFamily="18" charset="0"/>
                  </a:endParaRPr>
                </a:p>
                <a:p>
                  <a:pPr algn="just"/>
                  <a:r>
                    <a:rPr kumimoji="1" lang="zh-CN" altLang="en-US" sz="1400" b="1" i="0">
                      <a:latin typeface="Times New Roman" panose="02020603050405020304" pitchFamily="18" charset="0"/>
                    </a:rPr>
                    <a:t>  </a:t>
                  </a:r>
                  <a:r>
                    <a:rPr kumimoji="1" lang="en-US" altLang="zh-CN" sz="1400" b="1" i="0">
                      <a:solidFill>
                        <a:srgbClr val="FF0000"/>
                      </a:solidFill>
                      <a:latin typeface="Times New Roman" panose="02020603050405020304" pitchFamily="18" charset="0"/>
                    </a:rPr>
                    <a:t>IPO</a:t>
                  </a:r>
                  <a:r>
                    <a:rPr kumimoji="1" lang="zh-CN" altLang="en-US" sz="1400" b="1" i="0">
                      <a:solidFill>
                        <a:srgbClr val="FF0000"/>
                      </a:solidFill>
                      <a:latin typeface="Times New Roman" panose="02020603050405020304" pitchFamily="18" charset="0"/>
                    </a:rPr>
                    <a:t>表</a:t>
                  </a:r>
                  <a:endParaRPr kumimoji="1" lang="zh-CN" altLang="en-US" sz="4400" i="0">
                    <a:solidFill>
                      <a:srgbClr val="FF0000"/>
                    </a:solidFill>
                    <a:latin typeface="Times New Roman" panose="02020603050405020304" pitchFamily="18" charset="0"/>
                  </a:endParaRPr>
                </a:p>
              </p:txBody>
            </p:sp>
            <p:sp>
              <p:nvSpPr>
                <p:cNvPr id="47" name="Rectangle 51"/>
                <p:cNvSpPr>
                  <a:spLocks noChangeArrowheads="1"/>
                </p:cNvSpPr>
                <p:nvPr/>
              </p:nvSpPr>
              <p:spPr bwMode="auto">
                <a:xfrm>
                  <a:off x="1611" y="2369"/>
                  <a:ext cx="1380" cy="50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6" name="Group 52"/>
              <p:cNvGrpSpPr>
                <a:grpSpLocks/>
              </p:cNvGrpSpPr>
              <p:nvPr/>
            </p:nvGrpSpPr>
            <p:grpSpPr bwMode="auto">
              <a:xfrm>
                <a:off x="0" y="2877"/>
                <a:ext cx="334" cy="663"/>
                <a:chOff x="0" y="2877"/>
                <a:chExt cx="334" cy="663"/>
              </a:xfrm>
            </p:grpSpPr>
            <p:grpSp>
              <p:nvGrpSpPr>
                <p:cNvPr id="42" name="Group 53"/>
                <p:cNvGrpSpPr>
                  <a:grpSpLocks/>
                </p:cNvGrpSpPr>
                <p:nvPr/>
              </p:nvGrpSpPr>
              <p:grpSpPr bwMode="auto">
                <a:xfrm>
                  <a:off x="43" y="2878"/>
                  <a:ext cx="248" cy="662"/>
                  <a:chOff x="0" y="576"/>
                  <a:chExt cx="248" cy="662"/>
                </a:xfrm>
              </p:grpSpPr>
              <p:sp>
                <p:nvSpPr>
                  <p:cNvPr id="44" name="Rectangle 54"/>
                  <p:cNvSpPr>
                    <a:spLocks noChangeArrowheads="1"/>
                  </p:cNvSpPr>
                  <p:nvPr/>
                </p:nvSpPr>
                <p:spPr bwMode="auto">
                  <a:xfrm>
                    <a:off x="0" y="619"/>
                    <a:ext cx="248"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Rectangle 55"/>
                  <p:cNvSpPr>
                    <a:spLocks noChangeArrowheads="1"/>
                  </p:cNvSpPr>
                  <p:nvPr/>
                </p:nvSpPr>
                <p:spPr bwMode="auto">
                  <a:xfrm>
                    <a:off x="0" y="576"/>
                    <a:ext cx="24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400" b="1" i="0">
                        <a:solidFill>
                          <a:srgbClr val="003300"/>
                        </a:solidFill>
                        <a:latin typeface="Times New Roman" panose="02020603050405020304" pitchFamily="18" charset="0"/>
                      </a:rPr>
                      <a:t>实施阶段</a:t>
                    </a:r>
                    <a:endParaRPr kumimoji="1" lang="zh-CN" altLang="en-US" sz="1400" i="0">
                      <a:solidFill>
                        <a:srgbClr val="003300"/>
                      </a:solidFill>
                      <a:latin typeface="Times New Roman" panose="02020603050405020304" pitchFamily="18" charset="0"/>
                    </a:endParaRPr>
                  </a:p>
                </p:txBody>
              </p:sp>
            </p:grpSp>
            <p:sp>
              <p:nvSpPr>
                <p:cNvPr id="43" name="Rectangle 56"/>
                <p:cNvSpPr>
                  <a:spLocks noChangeArrowheads="1"/>
                </p:cNvSpPr>
                <p:nvPr/>
              </p:nvSpPr>
              <p:spPr bwMode="auto">
                <a:xfrm>
                  <a:off x="0" y="2877"/>
                  <a:ext cx="334" cy="66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 name="Group 57"/>
              <p:cNvGrpSpPr>
                <a:grpSpLocks/>
              </p:cNvGrpSpPr>
              <p:nvPr/>
            </p:nvGrpSpPr>
            <p:grpSpPr bwMode="auto">
              <a:xfrm>
                <a:off x="334" y="2877"/>
                <a:ext cx="1277" cy="663"/>
                <a:chOff x="334" y="2877"/>
                <a:chExt cx="1277" cy="663"/>
              </a:xfrm>
            </p:grpSpPr>
            <p:sp>
              <p:nvSpPr>
                <p:cNvPr id="40" name="Rectangle 58"/>
                <p:cNvSpPr>
                  <a:spLocks noChangeArrowheads="1"/>
                </p:cNvSpPr>
                <p:nvPr/>
              </p:nvSpPr>
              <p:spPr bwMode="auto">
                <a:xfrm>
                  <a:off x="377" y="2877"/>
                  <a:ext cx="1191"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1400" b="1" i="0">
                      <a:latin typeface="Times New Roman" panose="02020603050405020304" pitchFamily="18" charset="0"/>
                    </a:rPr>
                    <a:t>此同时创建库与模式</a:t>
                  </a:r>
                  <a:endParaRPr kumimoji="1" lang="zh-CN" altLang="en-US" sz="2000" i="0">
                    <a:latin typeface="Times New Roman" panose="02020603050405020304" pitchFamily="18" charset="0"/>
                  </a:endParaRPr>
                </a:p>
                <a:p>
                  <a:pPr algn="just"/>
                  <a:r>
                    <a:rPr kumimoji="1" lang="zh-CN" altLang="en-US" sz="1400" b="1" i="0">
                      <a:latin typeface="Times New Roman" panose="02020603050405020304" pitchFamily="18" charset="0"/>
                    </a:rPr>
                    <a:t>  装入数据</a:t>
                  </a:r>
                  <a:endParaRPr kumimoji="1" lang="zh-CN" altLang="en-US" sz="2000" i="0">
                    <a:latin typeface="Times New Roman" panose="02020603050405020304" pitchFamily="18" charset="0"/>
                  </a:endParaRPr>
                </a:p>
                <a:p>
                  <a:pPr algn="just"/>
                  <a:r>
                    <a:rPr kumimoji="1" lang="zh-CN" altLang="en-US" sz="1400" b="1" i="0">
                      <a:latin typeface="Times New Roman" panose="02020603050405020304" pitchFamily="18" charset="0"/>
                    </a:rPr>
                    <a:t>  数据库试运行</a:t>
                  </a:r>
                  <a:endParaRPr kumimoji="1" lang="zh-CN" altLang="en-US" sz="4400" i="0">
                    <a:latin typeface="Times New Roman" panose="02020603050405020304" pitchFamily="18" charset="0"/>
                  </a:endParaRPr>
                </a:p>
              </p:txBody>
            </p:sp>
            <p:sp>
              <p:nvSpPr>
                <p:cNvPr id="41" name="Rectangle 59"/>
                <p:cNvSpPr>
                  <a:spLocks noChangeArrowheads="1"/>
                </p:cNvSpPr>
                <p:nvPr/>
              </p:nvSpPr>
              <p:spPr bwMode="auto">
                <a:xfrm>
                  <a:off x="334" y="2877"/>
                  <a:ext cx="1277" cy="66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 name="Group 60"/>
              <p:cNvGrpSpPr>
                <a:grpSpLocks/>
              </p:cNvGrpSpPr>
              <p:nvPr/>
            </p:nvGrpSpPr>
            <p:grpSpPr bwMode="auto">
              <a:xfrm>
                <a:off x="1611" y="2877"/>
                <a:ext cx="1380" cy="663"/>
                <a:chOff x="1611" y="2877"/>
                <a:chExt cx="1380" cy="663"/>
              </a:xfrm>
            </p:grpSpPr>
            <p:sp>
              <p:nvSpPr>
                <p:cNvPr id="38" name="Rectangle 61"/>
                <p:cNvSpPr>
                  <a:spLocks noChangeArrowheads="1"/>
                </p:cNvSpPr>
                <p:nvPr/>
              </p:nvSpPr>
              <p:spPr bwMode="auto">
                <a:xfrm>
                  <a:off x="1654" y="2877"/>
                  <a:ext cx="1294"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700" b="1" i="0">
                      <a:latin typeface="Times New Roman" panose="02020603050405020304" pitchFamily="18" charset="0"/>
                    </a:rPr>
                    <a:t>  </a:t>
                  </a:r>
                  <a:r>
                    <a:rPr kumimoji="1" lang="zh-CN" altLang="en-US" sz="1400" b="1" i="0">
                      <a:latin typeface="Times New Roman" panose="02020603050405020304" pitchFamily="18" charset="0"/>
                    </a:rPr>
                    <a:t>程序编码、</a:t>
                  </a:r>
                  <a:endParaRPr kumimoji="1" lang="zh-CN" altLang="en-US" sz="2000" i="0">
                    <a:latin typeface="Times New Roman" panose="02020603050405020304" pitchFamily="18" charset="0"/>
                  </a:endParaRPr>
                </a:p>
                <a:p>
                  <a:pPr algn="just"/>
                  <a:r>
                    <a:rPr kumimoji="1" lang="zh-CN" altLang="en-US" sz="1400" b="1" i="0">
                      <a:latin typeface="Times New Roman" panose="02020603050405020304" pitchFamily="18" charset="0"/>
                    </a:rPr>
                    <a:t> 编译连接、</a:t>
                  </a:r>
                  <a:endParaRPr kumimoji="1" lang="zh-CN" altLang="en-US" sz="2000" i="0">
                    <a:latin typeface="Times New Roman" panose="02020603050405020304" pitchFamily="18" charset="0"/>
                  </a:endParaRPr>
                </a:p>
                <a:p>
                  <a:pPr algn="just"/>
                  <a:r>
                    <a:rPr kumimoji="1" lang="zh-CN" altLang="en-US" sz="1400" b="1" i="0">
                      <a:latin typeface="Times New Roman" panose="02020603050405020304" pitchFamily="18" charset="0"/>
                    </a:rPr>
                    <a:t>  测试</a:t>
                  </a:r>
                  <a:endParaRPr kumimoji="1" lang="zh-CN" altLang="en-US" sz="4400" i="0">
                    <a:latin typeface="Times New Roman" panose="02020603050405020304" pitchFamily="18" charset="0"/>
                  </a:endParaRPr>
                </a:p>
              </p:txBody>
            </p:sp>
            <p:sp>
              <p:nvSpPr>
                <p:cNvPr id="39" name="Rectangle 62"/>
                <p:cNvSpPr>
                  <a:spLocks noChangeArrowheads="1"/>
                </p:cNvSpPr>
                <p:nvPr/>
              </p:nvSpPr>
              <p:spPr bwMode="auto">
                <a:xfrm>
                  <a:off x="1611" y="2877"/>
                  <a:ext cx="1380" cy="66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9" name="Group 63"/>
              <p:cNvGrpSpPr>
                <a:grpSpLocks/>
              </p:cNvGrpSpPr>
              <p:nvPr/>
            </p:nvGrpSpPr>
            <p:grpSpPr bwMode="auto">
              <a:xfrm>
                <a:off x="0" y="3540"/>
                <a:ext cx="334" cy="422"/>
                <a:chOff x="0" y="3540"/>
                <a:chExt cx="334" cy="422"/>
              </a:xfrm>
            </p:grpSpPr>
            <p:sp>
              <p:nvSpPr>
                <p:cNvPr id="36" name="Rectangle 64"/>
                <p:cNvSpPr>
                  <a:spLocks noChangeArrowheads="1"/>
                </p:cNvSpPr>
                <p:nvPr/>
              </p:nvSpPr>
              <p:spPr bwMode="auto">
                <a:xfrm>
                  <a:off x="43" y="3540"/>
                  <a:ext cx="24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1400" b="1" i="0">
                      <a:latin typeface="Times New Roman" panose="02020603050405020304" pitchFamily="18" charset="0"/>
                    </a:rPr>
                    <a:t>运行维护</a:t>
                  </a:r>
                  <a:endParaRPr kumimoji="1" lang="zh-CN" altLang="en-US" sz="1400" i="0">
                    <a:latin typeface="Times New Roman" panose="02020603050405020304" pitchFamily="18" charset="0"/>
                  </a:endParaRPr>
                </a:p>
              </p:txBody>
            </p:sp>
            <p:sp>
              <p:nvSpPr>
                <p:cNvPr id="37" name="Rectangle 65"/>
                <p:cNvSpPr>
                  <a:spLocks noChangeArrowheads="1"/>
                </p:cNvSpPr>
                <p:nvPr/>
              </p:nvSpPr>
              <p:spPr bwMode="auto">
                <a:xfrm>
                  <a:off x="0" y="3540"/>
                  <a:ext cx="33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0" name="Group 66"/>
              <p:cNvGrpSpPr>
                <a:grpSpLocks/>
              </p:cNvGrpSpPr>
              <p:nvPr/>
            </p:nvGrpSpPr>
            <p:grpSpPr bwMode="auto">
              <a:xfrm>
                <a:off x="334" y="3540"/>
                <a:ext cx="1277" cy="422"/>
                <a:chOff x="334" y="3540"/>
                <a:chExt cx="1277" cy="422"/>
              </a:xfrm>
            </p:grpSpPr>
            <p:sp>
              <p:nvSpPr>
                <p:cNvPr id="34" name="Rectangle 67"/>
                <p:cNvSpPr>
                  <a:spLocks noChangeArrowheads="1"/>
                </p:cNvSpPr>
                <p:nvPr/>
              </p:nvSpPr>
              <p:spPr bwMode="auto">
                <a:xfrm>
                  <a:off x="377" y="3540"/>
                  <a:ext cx="1191"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1400" b="1" i="0">
                      <a:latin typeface="Times New Roman" panose="02020603050405020304" pitchFamily="18" charset="0"/>
                    </a:rPr>
                    <a:t>  </a:t>
                  </a:r>
                  <a:r>
                    <a:rPr kumimoji="1" lang="zh-CN" altLang="en-US" sz="1400" b="1" i="0">
                      <a:latin typeface="Times New Roman" panose="02020603050405020304" pitchFamily="18" charset="0"/>
                    </a:rPr>
                    <a:t>性能监测、转储</a:t>
                  </a:r>
                  <a:r>
                    <a:rPr kumimoji="1" lang="en-US" altLang="zh-CN" sz="1400" b="1" i="0">
                      <a:latin typeface="Times New Roman" panose="02020603050405020304" pitchFamily="18" charset="0"/>
                    </a:rPr>
                    <a:t>/</a:t>
                  </a:r>
                  <a:r>
                    <a:rPr kumimoji="1" lang="zh-CN" altLang="en-US" sz="1400" b="1" i="0">
                      <a:latin typeface="Times New Roman" panose="02020603050405020304" pitchFamily="18" charset="0"/>
                    </a:rPr>
                    <a:t>恢复</a:t>
                  </a:r>
                  <a:endParaRPr kumimoji="1" lang="zh-CN" altLang="en-US" sz="1400" i="0">
                    <a:latin typeface="Times New Roman" panose="02020603050405020304" pitchFamily="18" charset="0"/>
                  </a:endParaRPr>
                </a:p>
                <a:p>
                  <a:pPr algn="just"/>
                  <a:r>
                    <a:rPr kumimoji="1" lang="zh-CN" altLang="en-US" sz="1400" b="1" i="0">
                      <a:latin typeface="Times New Roman" panose="02020603050405020304" pitchFamily="18" charset="0"/>
                    </a:rPr>
                    <a:t>  数据库重组和重构</a:t>
                  </a:r>
                  <a:endParaRPr kumimoji="1" lang="zh-CN" altLang="en-US" sz="1400" i="0">
                    <a:latin typeface="Times New Roman" panose="02020603050405020304" pitchFamily="18" charset="0"/>
                  </a:endParaRPr>
                </a:p>
              </p:txBody>
            </p:sp>
            <p:sp>
              <p:nvSpPr>
                <p:cNvPr id="35" name="Rectangle 68"/>
                <p:cNvSpPr>
                  <a:spLocks noChangeArrowheads="1"/>
                </p:cNvSpPr>
                <p:nvPr/>
              </p:nvSpPr>
              <p:spPr bwMode="auto">
                <a:xfrm>
                  <a:off x="334" y="3540"/>
                  <a:ext cx="1277"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1" name="Group 69"/>
              <p:cNvGrpSpPr>
                <a:grpSpLocks/>
              </p:cNvGrpSpPr>
              <p:nvPr/>
            </p:nvGrpSpPr>
            <p:grpSpPr bwMode="auto">
              <a:xfrm>
                <a:off x="1611" y="3540"/>
                <a:ext cx="1380" cy="422"/>
                <a:chOff x="1611" y="3540"/>
                <a:chExt cx="1380" cy="422"/>
              </a:xfrm>
            </p:grpSpPr>
            <p:sp>
              <p:nvSpPr>
                <p:cNvPr id="32" name="Rectangle 70"/>
                <p:cNvSpPr>
                  <a:spLocks noChangeArrowheads="1"/>
                </p:cNvSpPr>
                <p:nvPr/>
              </p:nvSpPr>
              <p:spPr bwMode="auto">
                <a:xfrm>
                  <a:off x="1654" y="3540"/>
                  <a:ext cx="129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1400" b="1" i="0">
                      <a:latin typeface="Times New Roman" panose="02020603050405020304" pitchFamily="18" charset="0"/>
                    </a:rPr>
                    <a:t>  </a:t>
                  </a:r>
                  <a:r>
                    <a:rPr kumimoji="1" lang="zh-CN" altLang="en-US" sz="1400" b="1" i="0">
                      <a:latin typeface="Times New Roman" panose="02020603050405020304" pitchFamily="18" charset="0"/>
                    </a:rPr>
                    <a:t>新旧系统转换、运行、维护（修正性、适应性、改善性维护）</a:t>
                  </a:r>
                </a:p>
              </p:txBody>
            </p:sp>
            <p:sp>
              <p:nvSpPr>
                <p:cNvPr id="33" name="Rectangle 71"/>
                <p:cNvSpPr>
                  <a:spLocks noChangeArrowheads="1"/>
                </p:cNvSpPr>
                <p:nvPr/>
              </p:nvSpPr>
              <p:spPr bwMode="auto">
                <a:xfrm>
                  <a:off x="1611" y="3540"/>
                  <a:ext cx="138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8" name="Rectangle 72"/>
            <p:cNvSpPr>
              <a:spLocks noChangeArrowheads="1"/>
            </p:cNvSpPr>
            <p:nvPr/>
          </p:nvSpPr>
          <p:spPr bwMode="auto">
            <a:xfrm>
              <a:off x="-3" y="-3"/>
              <a:ext cx="2997" cy="396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8" name="Group 73"/>
          <p:cNvGrpSpPr>
            <a:grpSpLocks/>
          </p:cNvGrpSpPr>
          <p:nvPr/>
        </p:nvGrpSpPr>
        <p:grpSpPr bwMode="auto">
          <a:xfrm>
            <a:off x="9978741" y="2494253"/>
            <a:ext cx="862013" cy="785812"/>
            <a:chOff x="2307" y="9986"/>
            <a:chExt cx="1357" cy="1328"/>
          </a:xfrm>
        </p:grpSpPr>
        <p:sp>
          <p:nvSpPr>
            <p:cNvPr id="79" name="Rectangle 74"/>
            <p:cNvSpPr>
              <a:spLocks noChangeArrowheads="1"/>
            </p:cNvSpPr>
            <p:nvPr/>
          </p:nvSpPr>
          <p:spPr bwMode="auto">
            <a:xfrm>
              <a:off x="2308" y="9986"/>
              <a:ext cx="1350" cy="132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700" i="0">
                  <a:latin typeface="Times New Roman" panose="02020603050405020304" pitchFamily="18" charset="0"/>
                </a:rPr>
                <a:t> </a:t>
              </a:r>
              <a:endParaRPr kumimoji="1" lang="en-US" altLang="zh-CN" sz="1000" i="0">
                <a:latin typeface="Times New Roman" panose="02020603050405020304" pitchFamily="18" charset="0"/>
              </a:endParaRPr>
            </a:p>
            <a:p>
              <a:endParaRPr kumimoji="1" lang="en-US" altLang="zh-CN" sz="2400" i="0">
                <a:latin typeface="Times New Roman" panose="02020603050405020304" pitchFamily="18" charset="0"/>
              </a:endParaRPr>
            </a:p>
          </p:txBody>
        </p:sp>
        <p:sp>
          <p:nvSpPr>
            <p:cNvPr id="80" name="Line 75"/>
            <p:cNvSpPr>
              <a:spLocks noChangeShapeType="1"/>
            </p:cNvSpPr>
            <p:nvPr/>
          </p:nvSpPr>
          <p:spPr bwMode="auto">
            <a:xfrm flipV="1">
              <a:off x="2307" y="10350"/>
              <a:ext cx="135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Oval 76"/>
            <p:cNvSpPr>
              <a:spLocks noChangeArrowheads="1"/>
            </p:cNvSpPr>
            <p:nvPr/>
          </p:nvSpPr>
          <p:spPr bwMode="auto">
            <a:xfrm>
              <a:off x="2655" y="10707"/>
              <a:ext cx="179" cy="179"/>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 name="Oval 77"/>
            <p:cNvSpPr>
              <a:spLocks noChangeArrowheads="1"/>
            </p:cNvSpPr>
            <p:nvPr/>
          </p:nvSpPr>
          <p:spPr bwMode="auto">
            <a:xfrm>
              <a:off x="3171" y="10707"/>
              <a:ext cx="179" cy="179"/>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 name="Oval 78"/>
            <p:cNvSpPr>
              <a:spLocks noChangeArrowheads="1"/>
            </p:cNvSpPr>
            <p:nvPr/>
          </p:nvSpPr>
          <p:spPr bwMode="auto">
            <a:xfrm>
              <a:off x="3172" y="10992"/>
              <a:ext cx="179" cy="179"/>
            </a:xfrm>
            <a:prstGeom prst="ellipse">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4" name="Group 79"/>
            <p:cNvGrpSpPr>
              <a:grpSpLocks/>
            </p:cNvGrpSpPr>
            <p:nvPr/>
          </p:nvGrpSpPr>
          <p:grpSpPr bwMode="auto">
            <a:xfrm>
              <a:off x="3148" y="10418"/>
              <a:ext cx="231" cy="155"/>
              <a:chOff x="3148" y="10418"/>
              <a:chExt cx="126" cy="126"/>
            </a:xfrm>
          </p:grpSpPr>
          <p:sp>
            <p:nvSpPr>
              <p:cNvPr id="92" name="Line 80"/>
              <p:cNvSpPr>
                <a:spLocks noChangeShapeType="1"/>
              </p:cNvSpPr>
              <p:nvPr/>
            </p:nvSpPr>
            <p:spPr bwMode="auto">
              <a:xfrm>
                <a:off x="3150" y="10418"/>
                <a:ext cx="0" cy="1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81"/>
              <p:cNvSpPr>
                <a:spLocks noChangeShapeType="1"/>
              </p:cNvSpPr>
              <p:nvPr/>
            </p:nvSpPr>
            <p:spPr bwMode="auto">
              <a:xfrm rot="5400000">
                <a:off x="3211" y="10475"/>
                <a:ext cx="0" cy="1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82"/>
              <p:cNvSpPr>
                <a:spLocks noChangeShapeType="1"/>
              </p:cNvSpPr>
              <p:nvPr/>
            </p:nvSpPr>
            <p:spPr bwMode="auto">
              <a:xfrm rot="5400000">
                <a:off x="3211" y="10358"/>
                <a:ext cx="0" cy="12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 name="Line 83"/>
            <p:cNvSpPr>
              <a:spLocks noChangeShapeType="1"/>
            </p:cNvSpPr>
            <p:nvPr/>
          </p:nvSpPr>
          <p:spPr bwMode="auto">
            <a:xfrm>
              <a:off x="3270" y="10568"/>
              <a:ext cx="0" cy="135"/>
            </a:xfrm>
            <a:prstGeom prst="line">
              <a:avLst/>
            </a:prstGeom>
            <a:noFill/>
            <a:ln w="317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6" name="Line 84"/>
            <p:cNvSpPr>
              <a:spLocks noChangeShapeType="1"/>
            </p:cNvSpPr>
            <p:nvPr/>
          </p:nvSpPr>
          <p:spPr bwMode="auto">
            <a:xfrm>
              <a:off x="2843" y="10808"/>
              <a:ext cx="330" cy="0"/>
            </a:xfrm>
            <a:prstGeom prst="line">
              <a:avLst/>
            </a:prstGeom>
            <a:noFill/>
            <a:ln w="317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7" name="Line 85"/>
            <p:cNvSpPr>
              <a:spLocks noChangeShapeType="1"/>
            </p:cNvSpPr>
            <p:nvPr/>
          </p:nvSpPr>
          <p:spPr bwMode="auto">
            <a:xfrm>
              <a:off x="3270" y="10883"/>
              <a:ext cx="0" cy="112"/>
            </a:xfrm>
            <a:prstGeom prst="line">
              <a:avLst/>
            </a:prstGeom>
            <a:noFill/>
            <a:ln w="317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8" name="Line 86"/>
            <p:cNvSpPr>
              <a:spLocks noChangeShapeType="1"/>
            </p:cNvSpPr>
            <p:nvPr/>
          </p:nvSpPr>
          <p:spPr bwMode="auto">
            <a:xfrm>
              <a:off x="3371" y="11081"/>
              <a:ext cx="209" cy="0"/>
            </a:xfrm>
            <a:prstGeom prst="line">
              <a:avLst/>
            </a:prstGeom>
            <a:noFill/>
            <a:ln w="317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9" name="Line 87"/>
            <p:cNvSpPr>
              <a:spLocks noChangeShapeType="1"/>
            </p:cNvSpPr>
            <p:nvPr/>
          </p:nvSpPr>
          <p:spPr bwMode="auto">
            <a:xfrm>
              <a:off x="2442" y="10797"/>
              <a:ext cx="209" cy="0"/>
            </a:xfrm>
            <a:prstGeom prst="line">
              <a:avLst/>
            </a:prstGeom>
            <a:noFill/>
            <a:ln w="3175">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90" name="Line 88"/>
            <p:cNvSpPr>
              <a:spLocks noChangeShapeType="1"/>
            </p:cNvSpPr>
            <p:nvPr/>
          </p:nvSpPr>
          <p:spPr bwMode="auto">
            <a:xfrm flipV="1">
              <a:off x="2314" y="10110"/>
              <a:ext cx="1350"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89"/>
            <p:cNvSpPr>
              <a:spLocks noChangeShapeType="1"/>
            </p:cNvSpPr>
            <p:nvPr/>
          </p:nvSpPr>
          <p:spPr bwMode="auto">
            <a:xfrm flipV="1">
              <a:off x="2307" y="10231"/>
              <a:ext cx="1350"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5" name="Group 90"/>
          <p:cNvGrpSpPr>
            <a:grpSpLocks/>
          </p:cNvGrpSpPr>
          <p:nvPr/>
        </p:nvGrpSpPr>
        <p:grpSpPr bwMode="auto">
          <a:xfrm>
            <a:off x="6702141" y="2768890"/>
            <a:ext cx="881063" cy="434975"/>
            <a:chOff x="2126" y="10319"/>
            <a:chExt cx="1387" cy="685"/>
          </a:xfrm>
        </p:grpSpPr>
        <p:sp>
          <p:nvSpPr>
            <p:cNvPr id="96" name="Rectangle 91"/>
            <p:cNvSpPr>
              <a:spLocks noChangeArrowheads="1"/>
            </p:cNvSpPr>
            <p:nvPr/>
          </p:nvSpPr>
          <p:spPr bwMode="auto">
            <a:xfrm>
              <a:off x="2126" y="10335"/>
              <a:ext cx="345" cy="16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 name="Rectangle 92"/>
            <p:cNvSpPr>
              <a:spLocks noChangeArrowheads="1"/>
            </p:cNvSpPr>
            <p:nvPr/>
          </p:nvSpPr>
          <p:spPr bwMode="auto">
            <a:xfrm>
              <a:off x="3168" y="10840"/>
              <a:ext cx="345" cy="164"/>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8" name="Rectangle 93"/>
            <p:cNvSpPr>
              <a:spLocks noChangeArrowheads="1"/>
            </p:cNvSpPr>
            <p:nvPr/>
          </p:nvSpPr>
          <p:spPr bwMode="auto">
            <a:xfrm>
              <a:off x="3168" y="10350"/>
              <a:ext cx="345" cy="16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 name="AutoShape 94"/>
            <p:cNvSpPr>
              <a:spLocks noChangeArrowheads="1"/>
            </p:cNvSpPr>
            <p:nvPr/>
          </p:nvSpPr>
          <p:spPr bwMode="auto">
            <a:xfrm>
              <a:off x="2611" y="10319"/>
              <a:ext cx="405" cy="195"/>
            </a:xfrm>
            <a:prstGeom prst="diamond">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 name="AutoShape 95"/>
            <p:cNvSpPr>
              <a:spLocks noChangeArrowheads="1"/>
            </p:cNvSpPr>
            <p:nvPr/>
          </p:nvSpPr>
          <p:spPr bwMode="auto">
            <a:xfrm rot="1500000">
              <a:off x="2535" y="10613"/>
              <a:ext cx="405" cy="195"/>
            </a:xfrm>
            <a:prstGeom prst="diamond">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 name="Line 96"/>
            <p:cNvSpPr>
              <a:spLocks noChangeShapeType="1"/>
            </p:cNvSpPr>
            <p:nvPr/>
          </p:nvSpPr>
          <p:spPr bwMode="auto">
            <a:xfrm>
              <a:off x="2299" y="10501"/>
              <a:ext cx="262" cy="1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97"/>
            <p:cNvSpPr>
              <a:spLocks noChangeShapeType="1"/>
            </p:cNvSpPr>
            <p:nvPr/>
          </p:nvSpPr>
          <p:spPr bwMode="auto">
            <a:xfrm>
              <a:off x="2926" y="10789"/>
              <a:ext cx="247" cy="12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98"/>
            <p:cNvSpPr>
              <a:spLocks noChangeShapeType="1"/>
            </p:cNvSpPr>
            <p:nvPr/>
          </p:nvSpPr>
          <p:spPr bwMode="auto">
            <a:xfrm>
              <a:off x="2471" y="10417"/>
              <a:ext cx="14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99"/>
            <p:cNvSpPr>
              <a:spLocks noChangeShapeType="1"/>
            </p:cNvSpPr>
            <p:nvPr/>
          </p:nvSpPr>
          <p:spPr bwMode="auto">
            <a:xfrm>
              <a:off x="3015" y="10417"/>
              <a:ext cx="142"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5" name="Group 100"/>
          <p:cNvGrpSpPr>
            <a:grpSpLocks/>
          </p:cNvGrpSpPr>
          <p:nvPr/>
        </p:nvGrpSpPr>
        <p:grpSpPr bwMode="auto">
          <a:xfrm>
            <a:off x="7159341" y="3832515"/>
            <a:ext cx="762000" cy="361950"/>
            <a:chOff x="2145" y="9780"/>
            <a:chExt cx="1320" cy="765"/>
          </a:xfrm>
        </p:grpSpPr>
        <p:sp>
          <p:nvSpPr>
            <p:cNvPr id="106" name="Rectangle 101"/>
            <p:cNvSpPr>
              <a:spLocks noChangeArrowheads="1"/>
            </p:cNvSpPr>
            <p:nvPr/>
          </p:nvSpPr>
          <p:spPr bwMode="auto">
            <a:xfrm>
              <a:off x="2145" y="9780"/>
              <a:ext cx="525" cy="24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 name="Rectangle 102"/>
            <p:cNvSpPr>
              <a:spLocks noChangeArrowheads="1"/>
            </p:cNvSpPr>
            <p:nvPr/>
          </p:nvSpPr>
          <p:spPr bwMode="auto">
            <a:xfrm>
              <a:off x="2940" y="9780"/>
              <a:ext cx="525" cy="24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 name="Line 103"/>
            <p:cNvSpPr>
              <a:spLocks noChangeShapeType="1"/>
            </p:cNvSpPr>
            <p:nvPr/>
          </p:nvSpPr>
          <p:spPr bwMode="auto">
            <a:xfrm>
              <a:off x="2400" y="10020"/>
              <a:ext cx="315" cy="285"/>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09" name="Line 104"/>
            <p:cNvSpPr>
              <a:spLocks noChangeShapeType="1"/>
            </p:cNvSpPr>
            <p:nvPr/>
          </p:nvSpPr>
          <p:spPr bwMode="auto">
            <a:xfrm flipH="1">
              <a:off x="2835" y="10015"/>
              <a:ext cx="337" cy="305"/>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10" name="Rectangle 105"/>
            <p:cNvSpPr>
              <a:spLocks noChangeArrowheads="1"/>
            </p:cNvSpPr>
            <p:nvPr/>
          </p:nvSpPr>
          <p:spPr bwMode="auto">
            <a:xfrm>
              <a:off x="2505" y="10305"/>
              <a:ext cx="525" cy="24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1" name="Group 106"/>
          <p:cNvGrpSpPr>
            <a:grpSpLocks/>
          </p:cNvGrpSpPr>
          <p:nvPr/>
        </p:nvGrpSpPr>
        <p:grpSpPr bwMode="auto">
          <a:xfrm>
            <a:off x="5863941" y="3889665"/>
            <a:ext cx="515938" cy="300038"/>
            <a:chOff x="1834" y="9913"/>
            <a:chExt cx="1226" cy="614"/>
          </a:xfrm>
        </p:grpSpPr>
        <p:sp>
          <p:nvSpPr>
            <p:cNvPr id="112" name="Rectangle 107"/>
            <p:cNvSpPr>
              <a:spLocks noChangeArrowheads="1"/>
            </p:cNvSpPr>
            <p:nvPr/>
          </p:nvSpPr>
          <p:spPr bwMode="auto">
            <a:xfrm>
              <a:off x="1845" y="9915"/>
              <a:ext cx="1215" cy="608"/>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 name="Line 108"/>
            <p:cNvSpPr>
              <a:spLocks noChangeShapeType="1"/>
            </p:cNvSpPr>
            <p:nvPr/>
          </p:nvSpPr>
          <p:spPr bwMode="auto">
            <a:xfrm>
              <a:off x="1845" y="10021"/>
              <a:ext cx="12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109"/>
            <p:cNvSpPr>
              <a:spLocks noChangeShapeType="1"/>
            </p:cNvSpPr>
            <p:nvPr/>
          </p:nvSpPr>
          <p:spPr bwMode="auto">
            <a:xfrm>
              <a:off x="1845" y="10125"/>
              <a:ext cx="12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 name="Line 110"/>
            <p:cNvSpPr>
              <a:spLocks noChangeShapeType="1"/>
            </p:cNvSpPr>
            <p:nvPr/>
          </p:nvSpPr>
          <p:spPr bwMode="auto">
            <a:xfrm>
              <a:off x="1834" y="10229"/>
              <a:ext cx="12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Line 111"/>
            <p:cNvSpPr>
              <a:spLocks noChangeShapeType="1"/>
            </p:cNvSpPr>
            <p:nvPr/>
          </p:nvSpPr>
          <p:spPr bwMode="auto">
            <a:xfrm>
              <a:off x="1845" y="10335"/>
              <a:ext cx="12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Line 112"/>
            <p:cNvSpPr>
              <a:spLocks noChangeShapeType="1"/>
            </p:cNvSpPr>
            <p:nvPr/>
          </p:nvSpPr>
          <p:spPr bwMode="auto">
            <a:xfrm>
              <a:off x="1845" y="10433"/>
              <a:ext cx="121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113"/>
            <p:cNvSpPr>
              <a:spLocks noChangeShapeType="1"/>
            </p:cNvSpPr>
            <p:nvPr/>
          </p:nvSpPr>
          <p:spPr bwMode="auto">
            <a:xfrm rot="5400000">
              <a:off x="1933" y="10217"/>
              <a:ext cx="607"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114"/>
            <p:cNvSpPr>
              <a:spLocks noChangeShapeType="1"/>
            </p:cNvSpPr>
            <p:nvPr/>
          </p:nvSpPr>
          <p:spPr bwMode="auto">
            <a:xfrm rot="5400000">
              <a:off x="2342" y="10223"/>
              <a:ext cx="60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 name="Group 115"/>
          <p:cNvGrpSpPr>
            <a:grpSpLocks/>
          </p:cNvGrpSpPr>
          <p:nvPr/>
        </p:nvGrpSpPr>
        <p:grpSpPr bwMode="auto">
          <a:xfrm>
            <a:off x="9673941" y="3543590"/>
            <a:ext cx="1066800" cy="574675"/>
            <a:chOff x="2640" y="9825"/>
            <a:chExt cx="1965" cy="904"/>
          </a:xfrm>
        </p:grpSpPr>
        <p:sp>
          <p:nvSpPr>
            <p:cNvPr id="121" name="Rectangle 116"/>
            <p:cNvSpPr>
              <a:spLocks noChangeArrowheads="1"/>
            </p:cNvSpPr>
            <p:nvPr/>
          </p:nvSpPr>
          <p:spPr bwMode="auto">
            <a:xfrm>
              <a:off x="2640" y="10215"/>
              <a:ext cx="477"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 name="Rectangle 117"/>
            <p:cNvSpPr>
              <a:spLocks noChangeArrowheads="1"/>
            </p:cNvSpPr>
            <p:nvPr/>
          </p:nvSpPr>
          <p:spPr bwMode="auto">
            <a:xfrm>
              <a:off x="3363" y="10215"/>
              <a:ext cx="477"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 name="Rectangle 118"/>
            <p:cNvSpPr>
              <a:spLocks noChangeArrowheads="1"/>
            </p:cNvSpPr>
            <p:nvPr/>
          </p:nvSpPr>
          <p:spPr bwMode="auto">
            <a:xfrm>
              <a:off x="2967" y="10550"/>
              <a:ext cx="478"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 name="Rectangle 119"/>
            <p:cNvSpPr>
              <a:spLocks noChangeArrowheads="1"/>
            </p:cNvSpPr>
            <p:nvPr/>
          </p:nvSpPr>
          <p:spPr bwMode="auto">
            <a:xfrm>
              <a:off x="4128" y="10215"/>
              <a:ext cx="477"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 name="Rectangle 120"/>
            <p:cNvSpPr>
              <a:spLocks noChangeArrowheads="1"/>
            </p:cNvSpPr>
            <p:nvPr/>
          </p:nvSpPr>
          <p:spPr bwMode="auto">
            <a:xfrm>
              <a:off x="3363" y="9825"/>
              <a:ext cx="477"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 name="Rectangle 121"/>
            <p:cNvSpPr>
              <a:spLocks noChangeArrowheads="1"/>
            </p:cNvSpPr>
            <p:nvPr/>
          </p:nvSpPr>
          <p:spPr bwMode="auto">
            <a:xfrm>
              <a:off x="3768" y="10549"/>
              <a:ext cx="477" cy="179"/>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 name="Line 122"/>
            <p:cNvSpPr>
              <a:spLocks noChangeShapeType="1"/>
            </p:cNvSpPr>
            <p:nvPr/>
          </p:nvSpPr>
          <p:spPr bwMode="auto">
            <a:xfrm flipH="1">
              <a:off x="3607" y="10012"/>
              <a:ext cx="0" cy="19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Line 123"/>
            <p:cNvSpPr>
              <a:spLocks noChangeShapeType="1"/>
            </p:cNvSpPr>
            <p:nvPr/>
          </p:nvSpPr>
          <p:spPr bwMode="auto">
            <a:xfrm flipH="1">
              <a:off x="4351" y="10118"/>
              <a:ext cx="0" cy="9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124"/>
            <p:cNvSpPr>
              <a:spLocks noChangeShapeType="1"/>
            </p:cNvSpPr>
            <p:nvPr/>
          </p:nvSpPr>
          <p:spPr bwMode="auto">
            <a:xfrm flipH="1">
              <a:off x="3592" y="10395"/>
              <a:ext cx="0" cy="83"/>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Line 125"/>
            <p:cNvSpPr>
              <a:spLocks noChangeShapeType="1"/>
            </p:cNvSpPr>
            <p:nvPr/>
          </p:nvSpPr>
          <p:spPr bwMode="auto">
            <a:xfrm>
              <a:off x="2874" y="10110"/>
              <a:ext cx="1478"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126"/>
            <p:cNvSpPr>
              <a:spLocks noChangeShapeType="1"/>
            </p:cNvSpPr>
            <p:nvPr/>
          </p:nvSpPr>
          <p:spPr bwMode="auto">
            <a:xfrm flipH="1">
              <a:off x="2872" y="10110"/>
              <a:ext cx="0" cy="10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Line 127"/>
            <p:cNvSpPr>
              <a:spLocks noChangeShapeType="1"/>
            </p:cNvSpPr>
            <p:nvPr/>
          </p:nvSpPr>
          <p:spPr bwMode="auto">
            <a:xfrm>
              <a:off x="3211" y="10467"/>
              <a:ext cx="787"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Line 128"/>
            <p:cNvSpPr>
              <a:spLocks noChangeShapeType="1"/>
            </p:cNvSpPr>
            <p:nvPr/>
          </p:nvSpPr>
          <p:spPr bwMode="auto">
            <a:xfrm flipH="1">
              <a:off x="3203" y="10467"/>
              <a:ext cx="0" cy="8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 name="Line 129"/>
            <p:cNvSpPr>
              <a:spLocks noChangeShapeType="1"/>
            </p:cNvSpPr>
            <p:nvPr/>
          </p:nvSpPr>
          <p:spPr bwMode="auto">
            <a:xfrm flipH="1">
              <a:off x="3997" y="10467"/>
              <a:ext cx="0" cy="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5" name="Group 130"/>
          <p:cNvGrpSpPr>
            <a:grpSpLocks/>
          </p:cNvGrpSpPr>
          <p:nvPr/>
        </p:nvGrpSpPr>
        <p:grpSpPr bwMode="auto">
          <a:xfrm>
            <a:off x="9673941" y="4408778"/>
            <a:ext cx="857250" cy="623887"/>
            <a:chOff x="6610" y="6037"/>
            <a:chExt cx="1351" cy="983"/>
          </a:xfrm>
        </p:grpSpPr>
        <p:sp>
          <p:nvSpPr>
            <p:cNvPr id="136" name="Rectangle 131"/>
            <p:cNvSpPr>
              <a:spLocks noChangeArrowheads="1"/>
            </p:cNvSpPr>
            <p:nvPr/>
          </p:nvSpPr>
          <p:spPr bwMode="auto">
            <a:xfrm>
              <a:off x="6611" y="6037"/>
              <a:ext cx="1350" cy="98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700" i="0">
                  <a:latin typeface="Times New Roman" panose="02020603050405020304" pitchFamily="18" charset="0"/>
                </a:rPr>
                <a:t>IPO</a:t>
              </a:r>
              <a:r>
                <a:rPr kumimoji="1" lang="zh-CN" altLang="en-US" sz="700" i="0">
                  <a:latin typeface="Times New Roman" panose="02020603050405020304" pitchFamily="18" charset="0"/>
                </a:rPr>
                <a:t>表</a:t>
              </a:r>
              <a:r>
                <a:rPr kumimoji="1" lang="en-US" altLang="zh-CN" sz="700" i="0">
                  <a:latin typeface="Times New Roman" panose="02020603050405020304" pitchFamily="18" charset="0"/>
                </a:rPr>
                <a:t>……</a:t>
              </a:r>
              <a:endParaRPr kumimoji="1" lang="en-US" altLang="zh-CN" sz="1000" i="0">
                <a:latin typeface="Times New Roman" panose="02020603050405020304" pitchFamily="18" charset="0"/>
              </a:endParaRPr>
            </a:p>
            <a:p>
              <a:r>
                <a:rPr kumimoji="1" lang="zh-CN" altLang="en-US" sz="700" i="0">
                  <a:latin typeface="Times New Roman" panose="02020603050405020304" pitchFamily="18" charset="0"/>
                </a:rPr>
                <a:t>输入：</a:t>
              </a:r>
              <a:endParaRPr kumimoji="1" lang="zh-CN" altLang="en-US" sz="1000" i="0">
                <a:latin typeface="Times New Roman" panose="02020603050405020304" pitchFamily="18" charset="0"/>
              </a:endParaRPr>
            </a:p>
            <a:p>
              <a:r>
                <a:rPr kumimoji="1" lang="zh-CN" altLang="en-US" sz="700" i="0">
                  <a:latin typeface="Times New Roman" panose="02020603050405020304" pitchFamily="18" charset="0"/>
                </a:rPr>
                <a:t>输出：</a:t>
              </a:r>
              <a:endParaRPr kumimoji="1" lang="zh-CN" altLang="en-US" sz="1000" i="0">
                <a:latin typeface="Times New Roman" panose="02020603050405020304" pitchFamily="18" charset="0"/>
              </a:endParaRPr>
            </a:p>
            <a:p>
              <a:r>
                <a:rPr kumimoji="1" lang="zh-CN" altLang="en-US" sz="700" i="0">
                  <a:latin typeface="Times New Roman" panose="02020603050405020304" pitchFamily="18" charset="0"/>
                </a:rPr>
                <a:t>处理：</a:t>
              </a:r>
              <a:endParaRPr kumimoji="1" lang="zh-CN" altLang="en-US" sz="1000" i="0">
                <a:latin typeface="Times New Roman" panose="02020603050405020304" pitchFamily="18" charset="0"/>
              </a:endParaRPr>
            </a:p>
            <a:p>
              <a:endParaRPr kumimoji="1" lang="en-US" altLang="zh-CN" sz="2400" i="0">
                <a:latin typeface="Times New Roman" panose="02020603050405020304" pitchFamily="18" charset="0"/>
              </a:endParaRPr>
            </a:p>
          </p:txBody>
        </p:sp>
        <p:sp>
          <p:nvSpPr>
            <p:cNvPr id="137" name="Line 132"/>
            <p:cNvSpPr>
              <a:spLocks noChangeShapeType="1"/>
            </p:cNvSpPr>
            <p:nvPr/>
          </p:nvSpPr>
          <p:spPr bwMode="auto">
            <a:xfrm flipV="1">
              <a:off x="6626" y="6791"/>
              <a:ext cx="1328" cy="8"/>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Line 133"/>
            <p:cNvSpPr>
              <a:spLocks noChangeShapeType="1"/>
            </p:cNvSpPr>
            <p:nvPr/>
          </p:nvSpPr>
          <p:spPr bwMode="auto">
            <a:xfrm>
              <a:off x="6610" y="6900"/>
              <a:ext cx="1350"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9" name="Rectangle 134"/>
          <p:cNvSpPr>
            <a:spLocks noChangeArrowheads="1"/>
          </p:cNvSpPr>
          <p:nvPr/>
        </p:nvSpPr>
        <p:spPr bwMode="auto">
          <a:xfrm>
            <a:off x="7226016" y="5261265"/>
            <a:ext cx="695325" cy="54292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800" i="0">
                <a:latin typeface="Times New Roman" panose="02020603050405020304" pitchFamily="18" charset="0"/>
              </a:rPr>
              <a:t>Creat……</a:t>
            </a:r>
            <a:endParaRPr kumimoji="1" lang="en-US" altLang="zh-CN" sz="1200" i="0">
              <a:latin typeface="Times New Roman" panose="02020603050405020304" pitchFamily="18" charset="0"/>
            </a:endParaRPr>
          </a:p>
          <a:p>
            <a:pPr algn="just"/>
            <a:r>
              <a:rPr kumimoji="1" lang="en-US" altLang="zh-CN" sz="800" i="0">
                <a:latin typeface="Times New Roman" panose="02020603050405020304" pitchFamily="18" charset="0"/>
              </a:rPr>
              <a:t>……</a:t>
            </a:r>
            <a:endParaRPr kumimoji="1" lang="en-US" altLang="zh-CN" sz="2800" i="0">
              <a:latin typeface="Times New Roman" panose="02020603050405020304" pitchFamily="18" charset="0"/>
            </a:endParaRPr>
          </a:p>
        </p:txBody>
      </p:sp>
      <p:sp>
        <p:nvSpPr>
          <p:cNvPr id="140" name="Rectangle 135"/>
          <p:cNvSpPr>
            <a:spLocks noChangeArrowheads="1"/>
          </p:cNvSpPr>
          <p:nvPr/>
        </p:nvSpPr>
        <p:spPr bwMode="auto">
          <a:xfrm>
            <a:off x="9673941" y="5185065"/>
            <a:ext cx="857250" cy="84296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800" i="0">
                <a:latin typeface="Times New Roman" panose="02020603050405020304" pitchFamily="18" charset="0"/>
              </a:rPr>
              <a:t>Main(    )</a:t>
            </a:r>
            <a:endParaRPr kumimoji="1" lang="en-US" altLang="zh-CN" sz="1200" i="0">
              <a:latin typeface="Times New Roman" panose="02020603050405020304" pitchFamily="18" charset="0"/>
            </a:endParaRPr>
          </a:p>
          <a:p>
            <a:pPr algn="just"/>
            <a:r>
              <a:rPr kumimoji="1" lang="en-US" altLang="zh-CN" sz="800" i="0">
                <a:latin typeface="Times New Roman" panose="02020603050405020304" pitchFamily="18" charset="0"/>
              </a:rPr>
              <a:t>……</a:t>
            </a:r>
            <a:endParaRPr kumimoji="1" lang="en-US" altLang="zh-CN" sz="1200" i="0">
              <a:latin typeface="Times New Roman" panose="02020603050405020304" pitchFamily="18" charset="0"/>
            </a:endParaRPr>
          </a:p>
          <a:p>
            <a:pPr algn="just"/>
            <a:r>
              <a:rPr kumimoji="1" lang="en-US" altLang="zh-CN" sz="800" i="0">
                <a:latin typeface="Times New Roman" panose="02020603050405020304" pitchFamily="18" charset="0"/>
              </a:rPr>
              <a:t>if……</a:t>
            </a:r>
            <a:endParaRPr kumimoji="1" lang="en-US" altLang="zh-CN" sz="1200" i="0">
              <a:latin typeface="Times New Roman" panose="02020603050405020304" pitchFamily="18" charset="0"/>
            </a:endParaRPr>
          </a:p>
          <a:p>
            <a:pPr algn="just"/>
            <a:r>
              <a:rPr kumimoji="1" lang="en-US" altLang="zh-CN" sz="800" i="0">
                <a:latin typeface="Times New Roman" panose="02020603050405020304" pitchFamily="18" charset="0"/>
              </a:rPr>
              <a:t>then</a:t>
            </a:r>
            <a:endParaRPr kumimoji="1" lang="en-US" altLang="zh-CN" sz="1200" i="0">
              <a:latin typeface="Times New Roman" panose="02020603050405020304" pitchFamily="18" charset="0"/>
            </a:endParaRPr>
          </a:p>
          <a:p>
            <a:pPr algn="just"/>
            <a:r>
              <a:rPr kumimoji="1" lang="en-US" altLang="zh-CN" sz="800" i="0">
                <a:latin typeface="Times New Roman" panose="02020603050405020304" pitchFamily="18" charset="0"/>
              </a:rPr>
              <a:t>……</a:t>
            </a:r>
            <a:endParaRPr kumimoji="1" lang="en-US" altLang="zh-CN" sz="1200" i="0">
              <a:latin typeface="Times New Roman" panose="02020603050405020304" pitchFamily="18" charset="0"/>
            </a:endParaRPr>
          </a:p>
          <a:p>
            <a:pPr algn="just"/>
            <a:r>
              <a:rPr kumimoji="1" lang="en-US" altLang="zh-CN" sz="800" i="0">
                <a:latin typeface="Times New Roman" panose="02020603050405020304" pitchFamily="18" charset="0"/>
              </a:rPr>
              <a:t>end</a:t>
            </a:r>
            <a:endParaRPr kumimoji="1" lang="en-US" altLang="zh-CN" sz="2800" i="0">
              <a:latin typeface="Times New Roman" panose="02020603050405020304" pitchFamily="18" charset="0"/>
            </a:endParaRPr>
          </a:p>
        </p:txBody>
      </p:sp>
      <p:grpSp>
        <p:nvGrpSpPr>
          <p:cNvPr id="141" name="Group 136"/>
          <p:cNvGrpSpPr>
            <a:grpSpLocks/>
          </p:cNvGrpSpPr>
          <p:nvPr/>
        </p:nvGrpSpPr>
        <p:grpSpPr bwMode="auto">
          <a:xfrm>
            <a:off x="6854541" y="4346865"/>
            <a:ext cx="790575" cy="457200"/>
            <a:chOff x="3281" y="6052"/>
            <a:chExt cx="1245" cy="720"/>
          </a:xfrm>
        </p:grpSpPr>
        <p:sp>
          <p:nvSpPr>
            <p:cNvPr id="142" name="Rectangle 137"/>
            <p:cNvSpPr>
              <a:spLocks noChangeArrowheads="1"/>
            </p:cNvSpPr>
            <p:nvPr/>
          </p:nvSpPr>
          <p:spPr bwMode="auto">
            <a:xfrm>
              <a:off x="3281" y="6052"/>
              <a:ext cx="1245" cy="72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700" i="0">
                  <a:latin typeface="Times New Roman" panose="02020603050405020304" pitchFamily="18" charset="0"/>
                </a:rPr>
                <a:t>      </a:t>
              </a:r>
              <a:r>
                <a:rPr kumimoji="1" lang="zh-CN" altLang="en-US" sz="700" b="1" i="0">
                  <a:solidFill>
                    <a:srgbClr val="003300"/>
                  </a:solidFill>
                  <a:latin typeface="Times New Roman" panose="02020603050405020304" pitchFamily="18" charset="0"/>
                </a:rPr>
                <a:t>分区</a:t>
              </a:r>
              <a:r>
                <a:rPr kumimoji="1" lang="en-US" altLang="zh-CN" sz="700" b="1" i="0">
                  <a:solidFill>
                    <a:srgbClr val="003300"/>
                  </a:solidFill>
                  <a:latin typeface="Times New Roman" panose="02020603050405020304" pitchFamily="18" charset="0"/>
                </a:rPr>
                <a:t>1      </a:t>
              </a:r>
              <a:endParaRPr kumimoji="1" lang="en-US" altLang="zh-CN" sz="1000" b="1" i="0">
                <a:solidFill>
                  <a:srgbClr val="003300"/>
                </a:solidFill>
                <a:latin typeface="Times New Roman" panose="02020603050405020304" pitchFamily="18" charset="0"/>
              </a:endParaRPr>
            </a:p>
            <a:p>
              <a:r>
                <a:rPr kumimoji="1" lang="en-US" altLang="zh-CN" sz="700" b="1" i="0">
                  <a:solidFill>
                    <a:srgbClr val="003300"/>
                  </a:solidFill>
                  <a:latin typeface="Times New Roman" panose="02020603050405020304" pitchFamily="18" charset="0"/>
                </a:rPr>
                <a:t> </a:t>
              </a:r>
              <a:endParaRPr kumimoji="1" lang="en-US" altLang="zh-CN" sz="1000" b="1" i="0">
                <a:solidFill>
                  <a:srgbClr val="003300"/>
                </a:solidFill>
                <a:latin typeface="Times New Roman" panose="02020603050405020304" pitchFamily="18" charset="0"/>
              </a:endParaRPr>
            </a:p>
            <a:p>
              <a:r>
                <a:rPr kumimoji="1" lang="en-US" altLang="zh-CN" sz="700" b="1" i="0">
                  <a:solidFill>
                    <a:srgbClr val="003300"/>
                  </a:solidFill>
                  <a:latin typeface="Times New Roman" panose="02020603050405020304" pitchFamily="18" charset="0"/>
                </a:rPr>
                <a:t>      </a:t>
              </a:r>
              <a:r>
                <a:rPr kumimoji="1" lang="zh-CN" altLang="en-US" sz="700" b="1" i="0">
                  <a:solidFill>
                    <a:srgbClr val="003300"/>
                  </a:solidFill>
                  <a:latin typeface="Times New Roman" panose="02020603050405020304" pitchFamily="18" charset="0"/>
                </a:rPr>
                <a:t>分区</a:t>
              </a:r>
              <a:r>
                <a:rPr kumimoji="1" lang="en-US" altLang="zh-CN" sz="700" b="1" i="0">
                  <a:solidFill>
                    <a:srgbClr val="003300"/>
                  </a:solidFill>
                  <a:latin typeface="Times New Roman" panose="02020603050405020304" pitchFamily="18" charset="0"/>
                </a:rPr>
                <a:t>2</a:t>
              </a:r>
              <a:endParaRPr kumimoji="1" lang="en-US" altLang="zh-CN" sz="2400" b="1" i="0">
                <a:solidFill>
                  <a:srgbClr val="003300"/>
                </a:solidFill>
                <a:latin typeface="Times New Roman" panose="02020603050405020304" pitchFamily="18" charset="0"/>
              </a:endParaRPr>
            </a:p>
          </p:txBody>
        </p:sp>
        <p:sp>
          <p:nvSpPr>
            <p:cNvPr id="143" name="Line 138"/>
            <p:cNvSpPr>
              <a:spLocks noChangeShapeType="1"/>
            </p:cNvSpPr>
            <p:nvPr/>
          </p:nvSpPr>
          <p:spPr bwMode="auto">
            <a:xfrm>
              <a:off x="3311" y="6502"/>
              <a:ext cx="1200"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 name="Line 139"/>
            <p:cNvSpPr>
              <a:spLocks noChangeShapeType="1"/>
            </p:cNvSpPr>
            <p:nvPr/>
          </p:nvSpPr>
          <p:spPr bwMode="auto">
            <a:xfrm>
              <a:off x="3296" y="6652"/>
              <a:ext cx="1215" cy="0"/>
            </a:xfrm>
            <a:prstGeom prst="line">
              <a:avLst/>
            </a:prstGeom>
            <a:noFill/>
            <a:ln w="31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 name="Text Box 140"/>
            <p:cNvSpPr txBox="1">
              <a:spLocks noChangeArrowheads="1"/>
            </p:cNvSpPr>
            <p:nvPr/>
          </p:nvSpPr>
          <p:spPr bwMode="auto">
            <a:xfrm>
              <a:off x="3356" y="6097"/>
              <a:ext cx="51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700" i="0">
                  <a:latin typeface="Times New Roman" panose="02020603050405020304" pitchFamily="18" charset="0"/>
                </a:rPr>
                <a:t>……</a:t>
              </a:r>
              <a:endParaRPr kumimoji="1" lang="en-US" altLang="zh-CN" sz="1000" i="0">
                <a:latin typeface="Times New Roman" panose="02020603050405020304" pitchFamily="18" charset="0"/>
              </a:endParaRPr>
            </a:p>
            <a:p>
              <a:endParaRPr kumimoji="1" lang="en-US" altLang="zh-CN" sz="2400" i="0">
                <a:latin typeface="Times New Roman" panose="02020603050405020304" pitchFamily="18" charset="0"/>
              </a:endParaRPr>
            </a:p>
          </p:txBody>
        </p:sp>
      </p:grpSp>
      <p:sp>
        <p:nvSpPr>
          <p:cNvPr id="146" name="Rectangle 141"/>
          <p:cNvSpPr>
            <a:spLocks noChangeArrowheads="1"/>
          </p:cNvSpPr>
          <p:nvPr/>
        </p:nvSpPr>
        <p:spPr bwMode="auto">
          <a:xfrm>
            <a:off x="4492341" y="3524540"/>
            <a:ext cx="762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400" b="1" i="0">
                <a:latin typeface="Times New Roman" panose="02020603050405020304" pitchFamily="18" charset="0"/>
              </a:rPr>
              <a:t>概念</a:t>
            </a:r>
          </a:p>
          <a:p>
            <a:pPr algn="ctr" eaLnBrk="1" hangingPunct="1"/>
            <a:r>
              <a:rPr kumimoji="1" lang="zh-CN" altLang="en-US" sz="1400" b="1" i="0">
                <a:latin typeface="Times New Roman" panose="02020603050405020304" pitchFamily="18" charset="0"/>
              </a:rPr>
              <a:t>设计</a:t>
            </a:r>
            <a:endParaRPr kumimoji="1" lang="zh-CN" altLang="en-US" sz="1400" i="0">
              <a:latin typeface="Times New Roman" panose="02020603050405020304" pitchFamily="18" charset="0"/>
            </a:endParaRPr>
          </a:p>
        </p:txBody>
      </p:sp>
      <p:sp>
        <p:nvSpPr>
          <p:cNvPr id="147" name="Rectangle 142"/>
          <p:cNvSpPr>
            <a:spLocks noChangeArrowheads="1"/>
          </p:cNvSpPr>
          <p:nvPr/>
        </p:nvSpPr>
        <p:spPr bwMode="auto">
          <a:xfrm>
            <a:off x="4492341" y="2533940"/>
            <a:ext cx="83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400" b="1" i="0">
                <a:latin typeface="Times New Roman" panose="02020603050405020304" pitchFamily="18" charset="0"/>
              </a:rPr>
              <a:t>逻辑</a:t>
            </a:r>
          </a:p>
          <a:p>
            <a:pPr algn="ctr" eaLnBrk="1" hangingPunct="1"/>
            <a:r>
              <a:rPr kumimoji="1" lang="zh-CN" altLang="en-US" sz="1400" b="1" i="0">
                <a:latin typeface="Times New Roman" panose="02020603050405020304" pitchFamily="18" charset="0"/>
              </a:rPr>
              <a:t>设计</a:t>
            </a:r>
            <a:endParaRPr kumimoji="1" lang="zh-CN" altLang="en-US" sz="1400" i="0">
              <a:latin typeface="Times New Roman" panose="02020603050405020304" pitchFamily="18" charset="0"/>
            </a:endParaRPr>
          </a:p>
        </p:txBody>
      </p:sp>
      <p:sp>
        <p:nvSpPr>
          <p:cNvPr id="148" name="Rectangle 143"/>
          <p:cNvSpPr>
            <a:spLocks noChangeArrowheads="1"/>
          </p:cNvSpPr>
          <p:nvPr/>
        </p:nvSpPr>
        <p:spPr bwMode="auto">
          <a:xfrm>
            <a:off x="4568541" y="4286540"/>
            <a:ext cx="60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400" b="1" i="0">
                <a:latin typeface="Times New Roman" panose="02020603050405020304" pitchFamily="18" charset="0"/>
              </a:rPr>
              <a:t>物理设计</a:t>
            </a:r>
          </a:p>
        </p:txBody>
      </p:sp>
      <p:sp>
        <p:nvSpPr>
          <p:cNvPr id="149" name="Rectangle 144"/>
          <p:cNvSpPr>
            <a:spLocks noRot="1" noChangeArrowheads="1"/>
          </p:cNvSpPr>
          <p:nvPr/>
        </p:nvSpPr>
        <p:spPr bwMode="auto">
          <a:xfrm>
            <a:off x="848789" y="1914999"/>
            <a:ext cx="2760463" cy="1078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0" dirty="0">
                <a:solidFill>
                  <a:schemeClr val="tx2"/>
                </a:solidFill>
                <a:latin typeface="楷体_GB2312" pitchFamily="49" charset="-122"/>
                <a:ea typeface="楷体_GB2312" pitchFamily="49" charset="-122"/>
              </a:rPr>
              <a:t>               </a:t>
            </a:r>
            <a:r>
              <a:rPr lang="zh-CN" altLang="en-US" sz="2800" b="1" i="0" dirty="0" smtClean="0">
                <a:solidFill>
                  <a:schemeClr val="tx2"/>
                </a:solidFill>
                <a:latin typeface="楷体_GB2312" pitchFamily="49" charset="-122"/>
                <a:ea typeface="楷体_GB2312" pitchFamily="49" charset="-122"/>
              </a:rPr>
              <a:t>设计过程各个阶段的设计描述图</a:t>
            </a:r>
            <a:r>
              <a:rPr lang="zh-CN" altLang="en-US" sz="2800" b="1" i="0" dirty="0" smtClean="0">
                <a:solidFill>
                  <a:schemeClr val="tx2"/>
                </a:solidFill>
                <a:latin typeface="楷体_GB2312" pitchFamily="49" charset="-122"/>
                <a:ea typeface="楷体_GB2312" pitchFamily="49" charset="-122"/>
                <a:sym typeface="Wingdings" panose="05000000000000000000" pitchFamily="2" charset="2"/>
              </a:rPr>
              <a:t> </a:t>
            </a:r>
            <a:endParaRPr lang="zh-CN" altLang="en-US" sz="2800" b="1" i="0" dirty="0">
              <a:solidFill>
                <a:schemeClr val="tx2"/>
              </a:solidFill>
              <a:latin typeface="楷体_GB2312" pitchFamily="49" charset="-122"/>
              <a:ea typeface="楷体_GB2312" pitchFamily="49" charset="-122"/>
            </a:endParaRPr>
          </a:p>
        </p:txBody>
      </p:sp>
    </p:spTree>
    <p:extLst>
      <p:ext uri="{BB962C8B-B14F-4D97-AF65-F5344CB8AC3E}">
        <p14:creationId xmlns:p14="http://schemas.microsoft.com/office/powerpoint/2010/main" val="3597715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graphicFrame>
        <p:nvGraphicFramePr>
          <p:cNvPr id="6" name="Object 2"/>
          <p:cNvGraphicFramePr>
            <a:graphicFrameLocks noChangeAspect="1"/>
          </p:cNvGraphicFramePr>
          <p:nvPr>
            <p:extLst>
              <p:ext uri="{D42A27DB-BD31-4B8C-83A1-F6EECF244321}">
                <p14:modId xmlns:p14="http://schemas.microsoft.com/office/powerpoint/2010/main" val="33232381"/>
              </p:ext>
            </p:extLst>
          </p:nvPr>
        </p:nvGraphicFramePr>
        <p:xfrm>
          <a:off x="4664941" y="107373"/>
          <a:ext cx="5137150" cy="6858000"/>
        </p:xfrm>
        <a:graphic>
          <a:graphicData uri="http://schemas.openxmlformats.org/presentationml/2006/ole">
            <mc:AlternateContent xmlns:mc="http://schemas.openxmlformats.org/markup-compatibility/2006">
              <mc:Choice xmlns:v="urn:schemas-microsoft-com:vml" Requires="v">
                <p:oleObj spid="_x0000_s1054" name="Picture2" r:id="rId4" imgW="3781440" imgH="5048280" progId="Word.Picture.8">
                  <p:embed/>
                </p:oleObj>
              </mc:Choice>
              <mc:Fallback>
                <p:oleObj name="Picture2" r:id="rId4" imgW="3781440" imgH="504828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4941" y="107373"/>
                        <a:ext cx="51371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3"/>
          <p:cNvSpPr txBox="1">
            <a:spLocks noChangeArrowheads="1"/>
          </p:cNvSpPr>
          <p:nvPr/>
        </p:nvSpPr>
        <p:spPr bwMode="auto">
          <a:xfrm>
            <a:off x="2858511" y="1530928"/>
            <a:ext cx="6715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i="0" dirty="0">
                <a:ea typeface="楷体_GB2312" pitchFamily="49" charset="-122"/>
              </a:rPr>
              <a:t>数据库设计步骤图</a:t>
            </a:r>
          </a:p>
        </p:txBody>
      </p:sp>
    </p:spTree>
    <p:extLst>
      <p:ext uri="{BB962C8B-B14F-4D97-AF65-F5344CB8AC3E}">
        <p14:creationId xmlns:p14="http://schemas.microsoft.com/office/powerpoint/2010/main" val="1124825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323850" y="1461220"/>
            <a:ext cx="8382000" cy="1790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105000"/>
              </a:lnSpc>
              <a:spcBef>
                <a:spcPct val="0"/>
              </a:spcBef>
              <a:buFontTx/>
              <a:buNone/>
            </a:pPr>
            <a:r>
              <a:rPr lang="en-US" altLang="zh-CN" b="1" smtClean="0">
                <a:solidFill>
                  <a:srgbClr val="000066"/>
                </a:solidFill>
                <a:latin typeface="楷体_GB2312" pitchFamily="49" charset="-122"/>
                <a:ea typeface="楷体_GB2312" pitchFamily="49" charset="-122"/>
              </a:rPr>
              <a:t>1. </a:t>
            </a:r>
            <a:r>
              <a:rPr lang="zh-CN" altLang="en-US" b="1" smtClean="0">
                <a:solidFill>
                  <a:srgbClr val="CC3300"/>
                </a:solidFill>
                <a:latin typeface="楷体_GB2312" pitchFamily="49" charset="-122"/>
                <a:ea typeface="楷体_GB2312" pitchFamily="49" charset="-122"/>
              </a:rPr>
              <a:t>系统分析和数据库设计人员</a:t>
            </a:r>
          </a:p>
          <a:p>
            <a:pPr lvl="1" eaLnBrk="1" hangingPunct="1">
              <a:lnSpc>
                <a:spcPct val="105000"/>
              </a:lnSpc>
              <a:spcBef>
                <a:spcPct val="0"/>
              </a:spcBef>
            </a:pPr>
            <a:r>
              <a:rPr lang="zh-CN" altLang="en-US" b="1" smtClean="0">
                <a:solidFill>
                  <a:schemeClr val="tx2"/>
                </a:solidFill>
                <a:latin typeface="楷体_GB2312" pitchFamily="49" charset="-122"/>
                <a:ea typeface="楷体_GB2312" pitchFamily="49" charset="-122"/>
              </a:rPr>
              <a:t>数据库设计的核心人员</a:t>
            </a:r>
          </a:p>
          <a:p>
            <a:pPr lvl="1" eaLnBrk="1" hangingPunct="1">
              <a:lnSpc>
                <a:spcPct val="105000"/>
              </a:lnSpc>
              <a:spcBef>
                <a:spcPct val="0"/>
              </a:spcBef>
            </a:pPr>
            <a:r>
              <a:rPr lang="zh-CN" altLang="en-US" b="1" smtClean="0">
                <a:solidFill>
                  <a:schemeClr val="tx2"/>
                </a:solidFill>
                <a:latin typeface="楷体_GB2312" pitchFamily="49" charset="-122"/>
                <a:ea typeface="楷体_GB2312" pitchFamily="49" charset="-122"/>
              </a:rPr>
              <a:t>自始至终参与数据库设计</a:t>
            </a:r>
          </a:p>
          <a:p>
            <a:pPr lvl="1" eaLnBrk="1" hangingPunct="1">
              <a:lnSpc>
                <a:spcPct val="105000"/>
              </a:lnSpc>
              <a:spcBef>
                <a:spcPct val="0"/>
              </a:spcBef>
            </a:pPr>
            <a:r>
              <a:rPr lang="zh-CN" altLang="en-US" b="1" smtClean="0">
                <a:solidFill>
                  <a:schemeClr val="tx2"/>
                </a:solidFill>
                <a:latin typeface="楷体_GB2312" pitchFamily="49" charset="-122"/>
                <a:ea typeface="楷体_GB2312" pitchFamily="49" charset="-122"/>
              </a:rPr>
              <a:t>其水平决定了数据库系统的质量</a:t>
            </a:r>
            <a:endParaRPr lang="zh-CN" altLang="en-US" b="1" smtClean="0">
              <a:solidFill>
                <a:schemeClr val="tx2"/>
              </a:solidFill>
              <a:latin typeface="楷体_GB2312" pitchFamily="49" charset="-122"/>
              <a:ea typeface="楷体_GB2312" pitchFamily="49" charset="-122"/>
            </a:endParaRPr>
          </a:p>
        </p:txBody>
      </p:sp>
      <p:sp>
        <p:nvSpPr>
          <p:cNvPr id="7" name="Rectangle 4"/>
          <p:cNvSpPr>
            <a:spLocks noChangeArrowheads="1"/>
          </p:cNvSpPr>
          <p:nvPr/>
        </p:nvSpPr>
        <p:spPr bwMode="auto">
          <a:xfrm>
            <a:off x="573088" y="799232"/>
            <a:ext cx="750728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spcBef>
                <a:spcPct val="20000"/>
              </a:spcBef>
              <a:buClr>
                <a:schemeClr val="accent1"/>
              </a:buClr>
            </a:pPr>
            <a:r>
              <a:rPr kumimoji="1" lang="en-US" altLang="zh-CN" sz="2800" b="1" i="0">
                <a:solidFill>
                  <a:srgbClr val="CC3300"/>
                </a:solidFill>
                <a:latin typeface="楷体_GB2312" pitchFamily="49" charset="-122"/>
                <a:ea typeface="楷体_GB2312" pitchFamily="49" charset="-122"/>
              </a:rPr>
              <a:t> </a:t>
            </a:r>
            <a:r>
              <a:rPr kumimoji="1" lang="zh-CN" altLang="en-US" sz="2800" b="1" i="0">
                <a:solidFill>
                  <a:srgbClr val="CC3300"/>
                </a:solidFill>
                <a:latin typeface="楷体_GB2312" pitchFamily="49" charset="-122"/>
                <a:ea typeface="楷体_GB2312" pitchFamily="49" charset="-122"/>
              </a:rPr>
              <a:t>数据库设计的准备工作－选定参加设计的人员</a:t>
            </a:r>
          </a:p>
        </p:txBody>
      </p:sp>
      <p:sp>
        <p:nvSpPr>
          <p:cNvPr id="8" name="Rectangle 5"/>
          <p:cNvSpPr>
            <a:spLocks noChangeArrowheads="1"/>
          </p:cNvSpPr>
          <p:nvPr/>
        </p:nvSpPr>
        <p:spPr bwMode="auto">
          <a:xfrm>
            <a:off x="684213" y="3118570"/>
            <a:ext cx="8153400"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05000"/>
              </a:lnSpc>
            </a:pPr>
            <a:r>
              <a:rPr lang="en-US" altLang="zh-CN" sz="2400" b="1" i="0">
                <a:solidFill>
                  <a:srgbClr val="000066"/>
                </a:solidFill>
                <a:latin typeface="楷体_GB2312" pitchFamily="49" charset="-122"/>
                <a:ea typeface="楷体_GB2312" pitchFamily="49" charset="-122"/>
              </a:rPr>
              <a:t>2. </a:t>
            </a:r>
            <a:r>
              <a:rPr lang="zh-CN" altLang="en-US" sz="2400" b="1" i="0">
                <a:solidFill>
                  <a:srgbClr val="CC3300"/>
                </a:solidFill>
                <a:latin typeface="楷体_GB2312" pitchFamily="49" charset="-122"/>
                <a:ea typeface="楷体_GB2312" pitchFamily="49" charset="-122"/>
              </a:rPr>
              <a:t>用户和</a:t>
            </a:r>
            <a:r>
              <a:rPr lang="en-US" altLang="zh-CN" sz="2400" b="1" i="0">
                <a:solidFill>
                  <a:srgbClr val="CC3300"/>
                </a:solidFill>
                <a:latin typeface="楷体_GB2312" pitchFamily="49" charset="-122"/>
                <a:ea typeface="楷体_GB2312" pitchFamily="49" charset="-122"/>
              </a:rPr>
              <a:t>DBA</a:t>
            </a:r>
          </a:p>
          <a:p>
            <a:pPr lvl="1" eaLnBrk="1" hangingPunct="1">
              <a:lnSpc>
                <a:spcPct val="105000"/>
              </a:lnSpc>
              <a:buFontTx/>
              <a:buChar char="–"/>
            </a:pPr>
            <a:r>
              <a:rPr lang="zh-CN" altLang="en-US" sz="2400" b="1" i="0">
                <a:solidFill>
                  <a:schemeClr val="tx2"/>
                </a:solidFill>
                <a:latin typeface="楷体_GB2312" pitchFamily="49" charset="-122"/>
                <a:ea typeface="楷体_GB2312" pitchFamily="49" charset="-122"/>
              </a:rPr>
              <a:t>在数据库设计中也是举足轻重的</a:t>
            </a:r>
          </a:p>
          <a:p>
            <a:pPr lvl="1" eaLnBrk="1" hangingPunct="1">
              <a:lnSpc>
                <a:spcPct val="105000"/>
              </a:lnSpc>
              <a:buFontTx/>
              <a:buChar char="–"/>
            </a:pPr>
            <a:r>
              <a:rPr lang="zh-CN" altLang="en-US" sz="2400" b="1" i="0">
                <a:solidFill>
                  <a:schemeClr val="tx2"/>
                </a:solidFill>
                <a:latin typeface="楷体_GB2312" pitchFamily="49" charset="-122"/>
                <a:ea typeface="楷体_GB2312" pitchFamily="49" charset="-122"/>
              </a:rPr>
              <a:t>主要参加需求分析和数据库的运行维护</a:t>
            </a:r>
          </a:p>
          <a:p>
            <a:pPr lvl="1" eaLnBrk="1" hangingPunct="1">
              <a:lnSpc>
                <a:spcPct val="105000"/>
              </a:lnSpc>
              <a:buFontTx/>
              <a:buChar char="–"/>
            </a:pPr>
            <a:r>
              <a:rPr lang="zh-CN" altLang="en-US" sz="2400" b="1" i="0">
                <a:solidFill>
                  <a:schemeClr val="tx2"/>
                </a:solidFill>
                <a:latin typeface="楷体_GB2312" pitchFamily="49" charset="-122"/>
                <a:ea typeface="楷体_GB2312" pitchFamily="49" charset="-122"/>
              </a:rPr>
              <a:t>积极参与带来的好处：</a:t>
            </a:r>
          </a:p>
          <a:p>
            <a:pPr lvl="2" eaLnBrk="1" hangingPunct="1">
              <a:lnSpc>
                <a:spcPct val="105000"/>
              </a:lnSpc>
              <a:buFontTx/>
              <a:buChar char="•"/>
            </a:pPr>
            <a:r>
              <a:rPr lang="zh-CN" altLang="en-US" sz="2400" b="1" i="0">
                <a:solidFill>
                  <a:schemeClr val="tx2"/>
                </a:solidFill>
                <a:latin typeface="楷体_GB2312" pitchFamily="49" charset="-122"/>
                <a:ea typeface="楷体_GB2312" pitchFamily="49" charset="-122"/>
              </a:rPr>
              <a:t>加速数据库设计</a:t>
            </a:r>
          </a:p>
          <a:p>
            <a:pPr lvl="2" eaLnBrk="1" hangingPunct="1">
              <a:lnSpc>
                <a:spcPct val="105000"/>
              </a:lnSpc>
              <a:buFontTx/>
              <a:buChar char="•"/>
            </a:pPr>
            <a:r>
              <a:rPr lang="zh-CN" altLang="en-US" sz="2400" b="1" i="0">
                <a:solidFill>
                  <a:schemeClr val="tx2"/>
                </a:solidFill>
                <a:latin typeface="楷体_GB2312" pitchFamily="49" charset="-122"/>
                <a:ea typeface="楷体_GB2312" pitchFamily="49" charset="-122"/>
              </a:rPr>
              <a:t>提高数据库设计的质量</a:t>
            </a:r>
          </a:p>
        </p:txBody>
      </p:sp>
      <p:sp>
        <p:nvSpPr>
          <p:cNvPr id="9" name="Rectangle 6"/>
          <p:cNvSpPr>
            <a:spLocks noChangeArrowheads="1"/>
          </p:cNvSpPr>
          <p:nvPr/>
        </p:nvSpPr>
        <p:spPr bwMode="auto">
          <a:xfrm>
            <a:off x="539749" y="5476007"/>
            <a:ext cx="111292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05000"/>
              </a:lnSpc>
              <a:buClr>
                <a:schemeClr val="accent1"/>
              </a:buClr>
            </a:pPr>
            <a:r>
              <a:rPr kumimoji="1" lang="en-US" altLang="zh-CN" sz="2400" b="1" i="0" dirty="0">
                <a:solidFill>
                  <a:srgbClr val="000066"/>
                </a:solidFill>
                <a:latin typeface="楷体_GB2312" pitchFamily="49" charset="-122"/>
                <a:ea typeface="楷体_GB2312" pitchFamily="49" charset="-122"/>
              </a:rPr>
              <a:t> 3. </a:t>
            </a:r>
            <a:r>
              <a:rPr kumimoji="1" lang="zh-CN" altLang="en-US" sz="2400" b="1" i="0" dirty="0">
                <a:solidFill>
                  <a:srgbClr val="CC3300"/>
                </a:solidFill>
                <a:latin typeface="楷体_GB2312" pitchFamily="49" charset="-122"/>
                <a:ea typeface="楷体_GB2312" pitchFamily="49" charset="-122"/>
              </a:rPr>
              <a:t>应用开发人员</a:t>
            </a:r>
            <a:r>
              <a:rPr kumimoji="1" lang="zh-CN" altLang="en-US" sz="2400" b="1" i="0" dirty="0">
                <a:solidFill>
                  <a:srgbClr val="000066"/>
                </a:solidFill>
                <a:latin typeface="楷体_GB2312" pitchFamily="49" charset="-122"/>
                <a:ea typeface="楷体_GB2312" pitchFamily="49" charset="-122"/>
              </a:rPr>
              <a:t>：</a:t>
            </a:r>
            <a:r>
              <a:rPr kumimoji="1" lang="zh-CN" altLang="en-US" sz="2400" b="1" i="0" dirty="0">
                <a:solidFill>
                  <a:schemeClr val="tx2"/>
                </a:solidFill>
                <a:latin typeface="楷体_GB2312" pitchFamily="49" charset="-122"/>
                <a:ea typeface="楷体_GB2312" pitchFamily="49" charset="-122"/>
              </a:rPr>
              <a:t>在系统实施阶段参与，负责编制程序和准备软硬件环境</a:t>
            </a: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.2.1 </a:t>
            </a:r>
            <a:r>
              <a:rPr lang="zh-CN" altLang="en-US" sz="2800" b="1" dirty="0" smtClean="0">
                <a:solidFill>
                  <a:schemeClr val="bg1"/>
                </a:solidFill>
                <a:latin typeface="微软雅黑" panose="020B0503020204020204" pitchFamily="34" charset="-122"/>
                <a:ea typeface="微软雅黑" panose="020B0503020204020204" pitchFamily="34" charset="-122"/>
              </a:rPr>
              <a:t>准备阶段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663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8" grpId="0"/>
      <p:bldP spid="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3"/>
          <p:cNvSpPr txBox="1">
            <a:spLocks noChangeArrowheads="1"/>
          </p:cNvSpPr>
          <p:nvPr/>
        </p:nvSpPr>
        <p:spPr bwMode="auto">
          <a:xfrm>
            <a:off x="840077" y="981076"/>
            <a:ext cx="10600313" cy="19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5000"/>
              </a:lnSpc>
              <a:buClr>
                <a:srgbClr val="FF0000"/>
              </a:buClr>
              <a:buFont typeface="Wingdings" panose="05000000000000000000" pitchFamily="2" charset="2"/>
              <a:buChar char="Ø"/>
            </a:pPr>
            <a:r>
              <a:rPr lang="en-US" altLang="zh-CN" b="1" dirty="0" smtClean="0">
                <a:solidFill>
                  <a:srgbClr val="CC3300"/>
                </a:solidFill>
                <a:latin typeface="宋体" panose="02010600030101010101" pitchFamily="2" charset="-122"/>
              </a:rPr>
              <a:t> </a:t>
            </a:r>
            <a:r>
              <a:rPr lang="zh-CN" altLang="en-US" b="1" dirty="0" smtClean="0">
                <a:solidFill>
                  <a:srgbClr val="CC3300"/>
                </a:solidFill>
                <a:latin typeface="宋体" panose="02010600030101010101" pitchFamily="2" charset="-122"/>
              </a:rPr>
              <a:t>需求分析就是分析用户的需要与要求</a:t>
            </a:r>
            <a:r>
              <a:rPr lang="zh-CN" altLang="en-US" b="1" dirty="0" smtClean="0">
                <a:solidFill>
                  <a:srgbClr val="000066"/>
                </a:solidFill>
                <a:latin typeface="宋体" panose="02010600030101010101" pitchFamily="2" charset="-122"/>
              </a:rPr>
              <a:t>：</a:t>
            </a:r>
          </a:p>
          <a:p>
            <a:pPr lvl="1" eaLnBrk="1" hangingPunct="1">
              <a:lnSpc>
                <a:spcPct val="105000"/>
              </a:lnSpc>
            </a:pPr>
            <a:r>
              <a:rPr lang="zh-CN" altLang="en-US" b="1" dirty="0" smtClean="0">
                <a:solidFill>
                  <a:schemeClr val="tx2"/>
                </a:solidFill>
                <a:latin typeface="宋体" panose="02010600030101010101" pitchFamily="2" charset="-122"/>
              </a:rPr>
              <a:t>需求分析是设计数据库的起点；</a:t>
            </a:r>
          </a:p>
          <a:p>
            <a:pPr lvl="1" eaLnBrk="1" hangingPunct="1">
              <a:lnSpc>
                <a:spcPct val="105000"/>
              </a:lnSpc>
            </a:pPr>
            <a:r>
              <a:rPr lang="zh-CN" altLang="en-US" b="1" dirty="0" smtClean="0">
                <a:solidFill>
                  <a:schemeClr val="tx2"/>
                </a:solidFill>
                <a:latin typeface="宋体" panose="02010600030101010101" pitchFamily="2" charset="-122"/>
              </a:rPr>
              <a:t>需求分析的结果是否准确地反映了用户的实际要求，将直接影响到后面各个阶段的设计，并影响到设计结果是否合理和实用。</a:t>
            </a:r>
            <a:endParaRPr lang="zh-CN" altLang="en-US" b="1" dirty="0" smtClean="0">
              <a:solidFill>
                <a:schemeClr val="tx2"/>
              </a:solidFill>
              <a:latin typeface="宋体" panose="02010600030101010101" pitchFamily="2" charset="-122"/>
            </a:endParaRPr>
          </a:p>
        </p:txBody>
      </p:sp>
      <p:sp>
        <p:nvSpPr>
          <p:cNvPr id="13" name="Rectangle 4"/>
          <p:cNvSpPr>
            <a:spLocks noChangeArrowheads="1"/>
          </p:cNvSpPr>
          <p:nvPr/>
        </p:nvSpPr>
        <p:spPr bwMode="auto">
          <a:xfrm>
            <a:off x="840077" y="3101183"/>
            <a:ext cx="77724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05000"/>
              </a:lnSpc>
              <a:spcBef>
                <a:spcPct val="20000"/>
              </a:spcBef>
              <a:buClr>
                <a:srgbClr val="FF0000"/>
              </a:buClr>
              <a:buSzPct val="100000"/>
              <a:buFont typeface="Wingdings" panose="05000000000000000000" pitchFamily="2" charset="2"/>
              <a:buChar char="Ø"/>
            </a:pPr>
            <a:r>
              <a:rPr lang="en-US" altLang="zh-CN" sz="2800" b="1" i="0" dirty="0">
                <a:solidFill>
                  <a:srgbClr val="CC3300"/>
                </a:solidFill>
              </a:rPr>
              <a:t>  </a:t>
            </a:r>
            <a:r>
              <a:rPr lang="zh-CN" altLang="en-US" sz="2800" b="1" i="0" dirty="0">
                <a:solidFill>
                  <a:srgbClr val="CC3300"/>
                </a:solidFill>
              </a:rPr>
              <a:t>需求分析的任务</a:t>
            </a:r>
            <a:r>
              <a:rPr lang="zh-CN" altLang="en-US" sz="2800" b="1" i="0" dirty="0">
                <a:solidFill>
                  <a:srgbClr val="000066"/>
                </a:solidFill>
              </a:rPr>
              <a:t>：</a:t>
            </a:r>
          </a:p>
        </p:txBody>
      </p:sp>
      <p:sp>
        <p:nvSpPr>
          <p:cNvPr id="14" name="Rectangle 5"/>
          <p:cNvSpPr>
            <a:spLocks noChangeArrowheads="1"/>
          </p:cNvSpPr>
          <p:nvPr/>
        </p:nvSpPr>
        <p:spPr bwMode="auto">
          <a:xfrm>
            <a:off x="1170058" y="3706235"/>
            <a:ext cx="10187206"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80000"/>
              </a:spcBef>
              <a:buClr>
                <a:schemeClr val="accent5">
                  <a:lumMod val="75000"/>
                </a:schemeClr>
              </a:buClr>
              <a:buFontTx/>
              <a:buChar char="•"/>
            </a:pPr>
            <a:r>
              <a:rPr kumimoji="1" lang="zh-CN" altLang="en-US" sz="2400" b="1" i="0" dirty="0">
                <a:solidFill>
                  <a:schemeClr val="tx2"/>
                </a:solidFill>
                <a:latin typeface="宋体" panose="02010600030101010101" pitchFamily="2" charset="-122"/>
              </a:rPr>
              <a:t>通过详细调查现实世界要处理的对象（组织、部门、企业等），充分了解原系统（手工系统或计算机系统）工作概况，明确用户各种需求，在此基础上确定新系统的功能。</a:t>
            </a:r>
          </a:p>
          <a:p>
            <a:pPr eaLnBrk="1" hangingPunct="1">
              <a:lnSpc>
                <a:spcPct val="105000"/>
              </a:lnSpc>
              <a:spcBef>
                <a:spcPct val="80000"/>
              </a:spcBef>
              <a:buClr>
                <a:schemeClr val="accent5">
                  <a:lumMod val="75000"/>
                </a:schemeClr>
              </a:buClr>
              <a:buFontTx/>
              <a:buChar char="•"/>
            </a:pPr>
            <a:r>
              <a:rPr kumimoji="1" lang="zh-CN" altLang="en-US" sz="2400" b="1" i="0" dirty="0">
                <a:solidFill>
                  <a:schemeClr val="tx2"/>
                </a:solidFill>
                <a:latin typeface="宋体" panose="02010600030101010101" pitchFamily="2" charset="-122"/>
              </a:rPr>
              <a:t>新系统必须充分考虑今后可能的扩充和改变，不能仅仅按当前应用需求来设计数据库。</a:t>
            </a:r>
          </a:p>
        </p:txBody>
      </p:sp>
    </p:spTree>
    <p:extLst>
      <p:ext uri="{BB962C8B-B14F-4D97-AF65-F5344CB8AC3E}">
        <p14:creationId xmlns:p14="http://schemas.microsoft.com/office/powerpoint/2010/main" val="3835329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3"/>
          <p:cNvSpPr txBox="1">
            <a:spLocks noChangeArrowheads="1"/>
          </p:cNvSpPr>
          <p:nvPr/>
        </p:nvSpPr>
        <p:spPr bwMode="auto">
          <a:xfrm>
            <a:off x="395288" y="1700501"/>
            <a:ext cx="11149012" cy="47005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sz="2400" b="1" dirty="0" smtClean="0">
                <a:solidFill>
                  <a:srgbClr val="CC3300"/>
                </a:solidFill>
              </a:rPr>
              <a:t>1. </a:t>
            </a:r>
            <a:r>
              <a:rPr lang="zh-CN" altLang="en-US" sz="2400" b="1" dirty="0" smtClean="0">
                <a:solidFill>
                  <a:srgbClr val="CC3300"/>
                </a:solidFill>
              </a:rPr>
              <a:t>调查分析用户活动</a:t>
            </a:r>
            <a:endParaRPr lang="en-US" altLang="zh-CN" sz="2400" b="1" dirty="0" smtClean="0">
              <a:solidFill>
                <a:srgbClr val="CC3300"/>
              </a:solidFill>
            </a:endParaRPr>
          </a:p>
          <a:p>
            <a:pPr eaLnBrk="1" hangingPunct="1">
              <a:buFontTx/>
              <a:buNone/>
            </a:pPr>
            <a:r>
              <a:rPr lang="zh-CN" altLang="en-US" sz="2400" b="1" dirty="0" smtClean="0"/>
              <a:t>     调</a:t>
            </a:r>
            <a:r>
              <a:rPr lang="zh-CN" altLang="en-US" sz="2400" b="1" dirty="0"/>
              <a:t>查组织机构情况，以及各部门的业务活动情况。</a:t>
            </a:r>
          </a:p>
          <a:p>
            <a:pPr eaLnBrk="1" hangingPunct="1">
              <a:lnSpc>
                <a:spcPct val="115000"/>
              </a:lnSpc>
              <a:buFontTx/>
              <a:buNone/>
            </a:pPr>
            <a:r>
              <a:rPr lang="en-US" altLang="zh-CN" sz="2400" b="1" dirty="0" smtClean="0">
                <a:solidFill>
                  <a:srgbClr val="CC3300"/>
                </a:solidFill>
              </a:rPr>
              <a:t>2. </a:t>
            </a:r>
            <a:r>
              <a:rPr lang="zh-CN" altLang="en-US" sz="2400" b="1" dirty="0" smtClean="0">
                <a:solidFill>
                  <a:srgbClr val="CC3300"/>
                </a:solidFill>
              </a:rPr>
              <a:t>收集和分析需求数据，确定系统边界</a:t>
            </a:r>
          </a:p>
          <a:p>
            <a:pPr eaLnBrk="1" hangingPunct="1">
              <a:lnSpc>
                <a:spcPct val="120000"/>
              </a:lnSpc>
              <a:buFontTx/>
              <a:buNone/>
            </a:pPr>
            <a:r>
              <a:rPr lang="zh-CN" altLang="en-US" sz="2400" b="1" dirty="0" smtClean="0">
                <a:solidFill>
                  <a:srgbClr val="000066"/>
                </a:solidFill>
              </a:rPr>
              <a:t>    </a:t>
            </a:r>
            <a:r>
              <a:rPr lang="zh-CN" altLang="en-US" sz="2400" b="1" dirty="0" smtClean="0"/>
              <a:t>在熟悉业务活动的基础上，协助用户明确对新系统的各种需求，包括用户的信息需求、处理需求、安全性和完整性需求等，并确定哪些功能由计算机或将来由计算机完成，哪些活动由人工完成。</a:t>
            </a:r>
          </a:p>
          <a:p>
            <a:pPr eaLnBrk="1" hangingPunct="1">
              <a:lnSpc>
                <a:spcPct val="120000"/>
              </a:lnSpc>
              <a:buFontTx/>
              <a:buNone/>
            </a:pPr>
            <a:r>
              <a:rPr lang="en-US" altLang="zh-CN" sz="2400" b="1" dirty="0" smtClean="0">
                <a:solidFill>
                  <a:srgbClr val="CC3300"/>
                </a:solidFill>
              </a:rPr>
              <a:t>3. </a:t>
            </a:r>
            <a:r>
              <a:rPr lang="zh-CN" altLang="en-US" sz="2400" b="1" dirty="0" smtClean="0">
                <a:solidFill>
                  <a:srgbClr val="CC3300"/>
                </a:solidFill>
              </a:rPr>
              <a:t>编写系统需求分析报告</a:t>
            </a:r>
          </a:p>
          <a:p>
            <a:pPr eaLnBrk="1" hangingPunct="1">
              <a:lnSpc>
                <a:spcPct val="120000"/>
              </a:lnSpc>
              <a:buFontTx/>
              <a:buNone/>
            </a:pPr>
            <a:r>
              <a:rPr lang="zh-CN" altLang="en-US" sz="2400" b="1" dirty="0" smtClean="0">
                <a:solidFill>
                  <a:schemeClr val="tx2"/>
                </a:solidFill>
              </a:rPr>
              <a:t>     数据流图、功能模块图、数据字典等。</a:t>
            </a:r>
          </a:p>
          <a:p>
            <a:pPr lvl="1" eaLnBrk="1" hangingPunct="1">
              <a:buFontTx/>
              <a:buNone/>
            </a:pPr>
            <a:endParaRPr lang="en-US" altLang="zh-CN" b="1" dirty="0" smtClean="0">
              <a:solidFill>
                <a:schemeClr val="tx2"/>
              </a:solidFill>
            </a:endParaRPr>
          </a:p>
        </p:txBody>
      </p:sp>
      <p:sp>
        <p:nvSpPr>
          <p:cNvPr id="16" name="Rectangle 4"/>
          <p:cNvSpPr>
            <a:spLocks noChangeArrowheads="1"/>
          </p:cNvSpPr>
          <p:nvPr/>
        </p:nvSpPr>
        <p:spPr bwMode="auto">
          <a:xfrm>
            <a:off x="533400" y="99406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90000"/>
              </a:lnSpc>
              <a:spcBef>
                <a:spcPct val="20000"/>
              </a:spcBef>
              <a:buClr>
                <a:srgbClr val="0070C0"/>
              </a:buClr>
              <a:buSzPct val="100000"/>
              <a:buFont typeface="Wingdings" panose="05000000000000000000" pitchFamily="2" charset="2"/>
              <a:buChar char="Ø"/>
            </a:pPr>
            <a:r>
              <a:rPr kumimoji="1" lang="en-US" altLang="zh-CN" sz="2800" b="1" i="0" dirty="0">
                <a:solidFill>
                  <a:srgbClr val="000066"/>
                </a:solidFill>
                <a:latin typeface="Tahoma" panose="020B0604030504040204" pitchFamily="34" charset="0"/>
              </a:rPr>
              <a:t> </a:t>
            </a:r>
            <a:r>
              <a:rPr kumimoji="1" lang="zh-CN" altLang="en-US" sz="2800" b="1" i="0" dirty="0">
                <a:solidFill>
                  <a:srgbClr val="000066"/>
                </a:solidFill>
                <a:latin typeface="Tahoma" panose="020B0604030504040204" pitchFamily="34" charset="0"/>
              </a:rPr>
              <a:t>需求分析的步骤：</a:t>
            </a:r>
          </a:p>
        </p:txBody>
      </p:sp>
    </p:spTree>
    <p:extLst>
      <p:ext uri="{BB962C8B-B14F-4D97-AF65-F5344CB8AC3E}">
        <p14:creationId xmlns:p14="http://schemas.microsoft.com/office/powerpoint/2010/main" val="2978001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blinds(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blinds(horizontal)">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blinds(horizontal)">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blinds(horizontal)">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blinds(horizontal)">
                                      <p:cBhvr>
                                        <p:cTn id="32"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533400" y="1143000"/>
            <a:ext cx="77724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0000"/>
              </a:buClr>
              <a:buSzPct val="100000"/>
              <a:buFont typeface="Wingdings" panose="05000000000000000000" pitchFamily="2" charset="2"/>
              <a:buChar char="Ø"/>
            </a:pPr>
            <a:r>
              <a:rPr lang="en-US" altLang="zh-CN" b="1" dirty="0" smtClean="0">
                <a:solidFill>
                  <a:srgbClr val="000066"/>
                </a:solidFill>
              </a:rPr>
              <a:t>  </a:t>
            </a:r>
            <a:r>
              <a:rPr lang="zh-CN" altLang="en-US" b="1" dirty="0" smtClean="0">
                <a:solidFill>
                  <a:srgbClr val="CC3300"/>
                </a:solidFill>
              </a:rPr>
              <a:t>需求分析的重点：“数据”和</a:t>
            </a:r>
            <a:r>
              <a:rPr lang="en-US" altLang="zh-CN" b="1" dirty="0" smtClean="0">
                <a:solidFill>
                  <a:srgbClr val="CC3300"/>
                </a:solidFill>
              </a:rPr>
              <a:t>"</a:t>
            </a:r>
            <a:r>
              <a:rPr lang="zh-CN" altLang="en-US" b="1" dirty="0" smtClean="0">
                <a:solidFill>
                  <a:srgbClr val="CC3300"/>
                </a:solidFill>
              </a:rPr>
              <a:t>处理</a:t>
            </a:r>
            <a:r>
              <a:rPr lang="en-US" altLang="zh-CN" b="1" dirty="0" smtClean="0">
                <a:solidFill>
                  <a:srgbClr val="CC3300"/>
                </a:solidFill>
              </a:rPr>
              <a:t>"</a:t>
            </a:r>
            <a:endParaRPr lang="en-US" altLang="zh-CN" b="1" dirty="0" smtClean="0">
              <a:solidFill>
                <a:srgbClr val="CC3300"/>
              </a:solidFill>
            </a:endParaRPr>
          </a:p>
        </p:txBody>
      </p:sp>
      <p:sp>
        <p:nvSpPr>
          <p:cNvPr id="8" name="Rectangle 4"/>
          <p:cNvSpPr>
            <a:spLocks noChangeArrowheads="1"/>
          </p:cNvSpPr>
          <p:nvPr/>
        </p:nvSpPr>
        <p:spPr bwMode="auto">
          <a:xfrm>
            <a:off x="395287" y="1700213"/>
            <a:ext cx="10681421" cy="16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10000"/>
              </a:spcBef>
              <a:buClr>
                <a:schemeClr val="hlink"/>
              </a:buClr>
            </a:pPr>
            <a:r>
              <a:rPr kumimoji="1" lang="en-US" altLang="zh-CN" sz="2800" b="1" i="0" dirty="0">
                <a:solidFill>
                  <a:srgbClr val="CC3300"/>
                </a:solidFill>
                <a:latin typeface="Tahoma" panose="020B0604030504040204" pitchFamily="34" charset="0"/>
              </a:rPr>
              <a:t>1</a:t>
            </a:r>
            <a:r>
              <a:rPr kumimoji="1" lang="zh-CN" altLang="en-US" sz="2800" b="1" i="0" dirty="0">
                <a:solidFill>
                  <a:srgbClr val="CC3300"/>
                </a:solidFill>
                <a:latin typeface="Tahoma" panose="020B0604030504040204" pitchFamily="34" charset="0"/>
              </a:rPr>
              <a:t>）信息要求</a:t>
            </a:r>
            <a:r>
              <a:rPr kumimoji="1" lang="zh-CN" altLang="en-US" sz="2800" b="1" i="0" dirty="0">
                <a:solidFill>
                  <a:srgbClr val="000066"/>
                </a:solidFill>
                <a:latin typeface="Tahoma" panose="020B0604030504040204" pitchFamily="34" charset="0"/>
              </a:rPr>
              <a:t>：</a:t>
            </a:r>
          </a:p>
          <a:p>
            <a:pPr lvl="1" eaLnBrk="1" hangingPunct="1">
              <a:lnSpc>
                <a:spcPct val="110000"/>
              </a:lnSpc>
              <a:spcBef>
                <a:spcPct val="10000"/>
              </a:spcBef>
              <a:buClr>
                <a:schemeClr val="tx1"/>
              </a:buClr>
              <a:buFontTx/>
              <a:buChar char="•"/>
            </a:pPr>
            <a:r>
              <a:rPr kumimoji="1" lang="zh-CN" altLang="en-US" sz="2400" b="1" i="0" dirty="0">
                <a:solidFill>
                  <a:schemeClr val="tx2"/>
                </a:solidFill>
                <a:latin typeface="Tahoma" panose="020B0604030504040204" pitchFamily="34" charset="0"/>
              </a:rPr>
              <a:t>  用户需要从数据库中获得信息的内容与性质；</a:t>
            </a:r>
          </a:p>
          <a:p>
            <a:pPr lvl="1" eaLnBrk="1" hangingPunct="1">
              <a:lnSpc>
                <a:spcPct val="110000"/>
              </a:lnSpc>
              <a:spcBef>
                <a:spcPct val="10000"/>
              </a:spcBef>
              <a:buClr>
                <a:schemeClr val="tx1"/>
              </a:buClr>
              <a:buFontTx/>
              <a:buChar char="•"/>
            </a:pPr>
            <a:r>
              <a:rPr kumimoji="1" lang="zh-CN" altLang="en-US" sz="2400" b="1" i="0" dirty="0">
                <a:solidFill>
                  <a:schemeClr val="tx2"/>
                </a:solidFill>
                <a:latin typeface="Tahoma" panose="020B0604030504040204" pitchFamily="34" charset="0"/>
              </a:rPr>
              <a:t>  由用户的信息要求可以导出数据要求，即在数据库中需要存储哪些数据。</a:t>
            </a:r>
          </a:p>
        </p:txBody>
      </p:sp>
      <p:sp>
        <p:nvSpPr>
          <p:cNvPr id="9" name="Rectangle 5"/>
          <p:cNvSpPr>
            <a:spLocks noChangeArrowheads="1"/>
          </p:cNvSpPr>
          <p:nvPr/>
        </p:nvSpPr>
        <p:spPr bwMode="auto">
          <a:xfrm>
            <a:off x="395288" y="3789363"/>
            <a:ext cx="8382000"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95000"/>
              </a:lnSpc>
              <a:spcBef>
                <a:spcPct val="10000"/>
              </a:spcBef>
              <a:buClr>
                <a:schemeClr val="hlink"/>
              </a:buClr>
            </a:pPr>
            <a:r>
              <a:rPr kumimoji="1" lang="en-US" altLang="zh-CN" sz="2800" b="1" i="0" dirty="0">
                <a:solidFill>
                  <a:srgbClr val="CC3300"/>
                </a:solidFill>
                <a:latin typeface="宋体" panose="02010600030101010101" pitchFamily="2" charset="-122"/>
              </a:rPr>
              <a:t>2</a:t>
            </a:r>
            <a:r>
              <a:rPr kumimoji="1" lang="zh-CN" altLang="en-US" sz="2800" b="1" i="0" dirty="0">
                <a:solidFill>
                  <a:srgbClr val="CC3300"/>
                </a:solidFill>
                <a:latin typeface="宋体" panose="02010600030101010101" pitchFamily="2" charset="-122"/>
              </a:rPr>
              <a:t>）处理要求：</a:t>
            </a:r>
          </a:p>
          <a:p>
            <a:pPr lvl="1" eaLnBrk="1" hangingPunct="1">
              <a:lnSpc>
                <a:spcPct val="110000"/>
              </a:lnSpc>
              <a:spcBef>
                <a:spcPct val="10000"/>
              </a:spcBef>
              <a:buClr>
                <a:schemeClr val="tx1"/>
              </a:buClr>
              <a:buFontTx/>
              <a:buChar char="•"/>
            </a:pPr>
            <a:r>
              <a:rPr kumimoji="1" lang="zh-CN" altLang="en-US" sz="2800" b="1" i="0" dirty="0">
                <a:solidFill>
                  <a:schemeClr val="tx2"/>
                </a:solidFill>
                <a:latin typeface="Tahoma" panose="020B0604030504040204" pitchFamily="34" charset="0"/>
              </a:rPr>
              <a:t>  </a:t>
            </a:r>
            <a:r>
              <a:rPr kumimoji="1" lang="zh-CN" altLang="en-US" sz="2400" b="1" i="0" dirty="0">
                <a:solidFill>
                  <a:schemeClr val="tx2"/>
                </a:solidFill>
                <a:latin typeface="Tahoma" panose="020B0604030504040204" pitchFamily="34" charset="0"/>
              </a:rPr>
              <a:t>对处理功能的要求；</a:t>
            </a:r>
          </a:p>
          <a:p>
            <a:pPr lvl="1" eaLnBrk="1" hangingPunct="1">
              <a:lnSpc>
                <a:spcPct val="110000"/>
              </a:lnSpc>
              <a:spcBef>
                <a:spcPct val="10000"/>
              </a:spcBef>
              <a:buClr>
                <a:schemeClr val="tx1"/>
              </a:buClr>
              <a:buFontTx/>
              <a:buChar char="•"/>
            </a:pPr>
            <a:r>
              <a:rPr kumimoji="1" lang="zh-CN" altLang="en-US" sz="2400" b="1" i="0" dirty="0">
                <a:solidFill>
                  <a:schemeClr val="tx2"/>
                </a:solidFill>
                <a:latin typeface="Tahoma" panose="020B0604030504040204" pitchFamily="34" charset="0"/>
              </a:rPr>
              <a:t>  对处理响应时间的要求；</a:t>
            </a:r>
          </a:p>
          <a:p>
            <a:pPr lvl="1" eaLnBrk="1" hangingPunct="1">
              <a:lnSpc>
                <a:spcPct val="110000"/>
              </a:lnSpc>
              <a:spcBef>
                <a:spcPct val="10000"/>
              </a:spcBef>
              <a:buClr>
                <a:schemeClr val="tx1"/>
              </a:buClr>
              <a:buFontTx/>
              <a:buChar char="•"/>
            </a:pPr>
            <a:r>
              <a:rPr kumimoji="1" lang="zh-CN" altLang="en-US" sz="2400" b="1" i="0" dirty="0">
                <a:solidFill>
                  <a:schemeClr val="tx2"/>
                </a:solidFill>
                <a:latin typeface="Tahoma" panose="020B0604030504040204" pitchFamily="34" charset="0"/>
              </a:rPr>
              <a:t>  对处理方式的要求</a:t>
            </a:r>
            <a:r>
              <a:rPr kumimoji="1" lang="en-US" altLang="zh-CN" sz="2400" b="1" i="0" dirty="0">
                <a:solidFill>
                  <a:schemeClr val="tx2"/>
                </a:solidFill>
                <a:latin typeface="Tahoma" panose="020B0604030504040204" pitchFamily="34" charset="0"/>
              </a:rPr>
              <a:t>(</a:t>
            </a:r>
            <a:r>
              <a:rPr kumimoji="1" lang="zh-CN" altLang="en-US" sz="2400" b="1" i="0" dirty="0">
                <a:solidFill>
                  <a:schemeClr val="tx2"/>
                </a:solidFill>
                <a:latin typeface="Tahoma" panose="020B0604030504040204" pitchFamily="34" charset="0"/>
              </a:rPr>
              <a:t>批处理 </a:t>
            </a:r>
            <a:r>
              <a:rPr kumimoji="1" lang="en-US" altLang="zh-CN" sz="2400" b="1" i="0" dirty="0">
                <a:solidFill>
                  <a:schemeClr val="tx2"/>
                </a:solidFill>
                <a:latin typeface="Tahoma" panose="020B0604030504040204" pitchFamily="34" charset="0"/>
              </a:rPr>
              <a:t>/ </a:t>
            </a:r>
            <a:r>
              <a:rPr kumimoji="1" lang="zh-CN" altLang="en-US" sz="2400" b="1" i="0" dirty="0">
                <a:solidFill>
                  <a:schemeClr val="tx2"/>
                </a:solidFill>
                <a:latin typeface="Tahoma" panose="020B0604030504040204" pitchFamily="34" charset="0"/>
              </a:rPr>
              <a:t>联机处理</a:t>
            </a:r>
            <a:r>
              <a:rPr kumimoji="1" lang="en-US" altLang="zh-CN" sz="2400" b="1" i="0" dirty="0">
                <a:solidFill>
                  <a:schemeClr val="tx2"/>
                </a:solidFill>
                <a:latin typeface="Tahoma" panose="020B0604030504040204" pitchFamily="34" charset="0"/>
              </a:rPr>
              <a:t>)</a:t>
            </a:r>
            <a:r>
              <a:rPr kumimoji="1" lang="zh-CN" altLang="en-US" sz="2400" b="1" i="0" dirty="0">
                <a:solidFill>
                  <a:schemeClr val="tx2"/>
                </a:solidFill>
                <a:latin typeface="Tahoma" panose="020B0604030504040204" pitchFamily="34" charset="0"/>
              </a:rPr>
              <a:t>。</a:t>
            </a:r>
          </a:p>
        </p:txBody>
      </p:sp>
      <p:sp>
        <p:nvSpPr>
          <p:cNvPr id="12" name="Rectangle 6"/>
          <p:cNvSpPr>
            <a:spLocks noChangeArrowheads="1"/>
          </p:cNvSpPr>
          <p:nvPr/>
        </p:nvSpPr>
        <p:spPr bwMode="auto">
          <a:xfrm>
            <a:off x="395288" y="5516563"/>
            <a:ext cx="8382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50000"/>
              </a:spcBef>
              <a:buClr>
                <a:schemeClr val="hlink"/>
              </a:buClr>
            </a:pPr>
            <a:r>
              <a:rPr kumimoji="1" lang="en-US" altLang="zh-CN" sz="2800" b="1" i="0">
                <a:solidFill>
                  <a:srgbClr val="CC3300"/>
                </a:solidFill>
                <a:latin typeface="宋体" panose="02010600030101010101" pitchFamily="2" charset="-122"/>
              </a:rPr>
              <a:t>3</a:t>
            </a:r>
            <a:r>
              <a:rPr kumimoji="1" lang="zh-CN" altLang="en-US" sz="2800" b="1" i="0">
                <a:solidFill>
                  <a:srgbClr val="CC3300"/>
                </a:solidFill>
                <a:latin typeface="宋体" panose="02010600030101010101" pitchFamily="2" charset="-122"/>
              </a:rPr>
              <a:t>）安全性与完整性要求</a:t>
            </a:r>
            <a:endParaRPr kumimoji="1" lang="zh-CN" altLang="en-US" sz="2800" b="1" i="0">
              <a:solidFill>
                <a:srgbClr val="000066"/>
              </a:solidFill>
              <a:latin typeface="宋体" panose="02010600030101010101" pitchFamily="2" charset="-122"/>
            </a:endParaRPr>
          </a:p>
        </p:txBody>
      </p:sp>
    </p:spTree>
    <p:extLst>
      <p:ext uri="{BB962C8B-B14F-4D97-AF65-F5344CB8AC3E}">
        <p14:creationId xmlns:p14="http://schemas.microsoft.com/office/powerpoint/2010/main" val="707170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P spid="1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533400" y="1066800"/>
            <a:ext cx="77724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0000"/>
              </a:buClr>
              <a:buSzPct val="100000"/>
              <a:buFont typeface="Wingdings" panose="05000000000000000000" pitchFamily="2" charset="2"/>
              <a:buChar char="Ø"/>
            </a:pPr>
            <a:r>
              <a:rPr lang="en-US" altLang="zh-CN" b="1" dirty="0" smtClean="0">
                <a:solidFill>
                  <a:srgbClr val="000066"/>
                </a:solidFill>
              </a:rPr>
              <a:t>  </a:t>
            </a:r>
            <a:r>
              <a:rPr lang="zh-CN" altLang="en-US" b="1" dirty="0" smtClean="0">
                <a:solidFill>
                  <a:srgbClr val="CC3300"/>
                </a:solidFill>
              </a:rPr>
              <a:t>需求分析的难点：确定用户的最终需求</a:t>
            </a:r>
            <a:endParaRPr lang="zh-CN" altLang="en-US" b="1" dirty="0" smtClean="0">
              <a:solidFill>
                <a:srgbClr val="CC3300"/>
              </a:solidFill>
            </a:endParaRPr>
          </a:p>
        </p:txBody>
      </p:sp>
      <p:sp>
        <p:nvSpPr>
          <p:cNvPr id="8" name="Rectangle 4"/>
          <p:cNvSpPr>
            <a:spLocks noChangeArrowheads="1"/>
          </p:cNvSpPr>
          <p:nvPr/>
        </p:nvSpPr>
        <p:spPr bwMode="auto">
          <a:xfrm>
            <a:off x="304799" y="1676400"/>
            <a:ext cx="11270673"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lvl="1" eaLnBrk="1" hangingPunct="1">
              <a:lnSpc>
                <a:spcPct val="105000"/>
              </a:lnSpc>
              <a:spcBef>
                <a:spcPct val="45000"/>
              </a:spcBef>
              <a:buClr>
                <a:srgbClr val="FF0000"/>
              </a:buClr>
              <a:buFontTx/>
              <a:buChar char="•"/>
            </a:pPr>
            <a:r>
              <a:rPr kumimoji="1" lang="en-US" altLang="zh-CN" sz="2400" b="1" i="0" dirty="0">
                <a:solidFill>
                  <a:srgbClr val="000066"/>
                </a:solidFill>
                <a:latin typeface="Tahoma" panose="020B0604030504040204" pitchFamily="34" charset="0"/>
              </a:rPr>
              <a:t>  </a:t>
            </a:r>
            <a:r>
              <a:rPr kumimoji="1" lang="zh-CN" altLang="en-US" sz="2400" b="1" i="0" dirty="0">
                <a:solidFill>
                  <a:schemeClr val="tx2"/>
                </a:solidFill>
                <a:latin typeface="Tahoma" panose="020B0604030504040204" pitchFamily="34" charset="0"/>
              </a:rPr>
              <a:t>用户缺少计算机知识，开始时无法确定计算机究竟能为自己做什么，不能做什么，因此无法准确地表达自己的需求，他们所提出的需求往往不断地变化；</a:t>
            </a:r>
          </a:p>
          <a:p>
            <a:pPr marL="0" lvl="1" eaLnBrk="1" hangingPunct="1">
              <a:lnSpc>
                <a:spcPct val="105000"/>
              </a:lnSpc>
              <a:spcBef>
                <a:spcPct val="45000"/>
              </a:spcBef>
              <a:buClr>
                <a:srgbClr val="FF0000"/>
              </a:buClr>
              <a:buFontTx/>
              <a:buChar char="•"/>
            </a:pPr>
            <a:r>
              <a:rPr kumimoji="1" lang="zh-CN" altLang="en-US" sz="2400" b="1" i="0" dirty="0">
                <a:solidFill>
                  <a:schemeClr val="tx2"/>
                </a:solidFill>
                <a:latin typeface="Tahoma" panose="020B0604030504040204" pitchFamily="34" charset="0"/>
              </a:rPr>
              <a:t>  设计人员缺少用户的专业知识，不易理解用户的真正需求，甚至误解用户的需求；</a:t>
            </a:r>
          </a:p>
          <a:p>
            <a:pPr marL="0" lvl="1" eaLnBrk="1" hangingPunct="1">
              <a:lnSpc>
                <a:spcPct val="105000"/>
              </a:lnSpc>
              <a:spcBef>
                <a:spcPct val="45000"/>
              </a:spcBef>
              <a:buClr>
                <a:srgbClr val="FF0000"/>
              </a:buClr>
              <a:buFontTx/>
              <a:buChar char="•"/>
            </a:pPr>
            <a:r>
              <a:rPr kumimoji="1" lang="zh-CN" altLang="en-US" sz="2400" b="1" i="0" dirty="0">
                <a:solidFill>
                  <a:schemeClr val="tx2"/>
                </a:solidFill>
                <a:latin typeface="Tahoma" panose="020B0604030504040204" pitchFamily="34" charset="0"/>
              </a:rPr>
              <a:t>  新的硬、软件技术的出现也会使用户需求发生变化。</a:t>
            </a:r>
          </a:p>
        </p:txBody>
      </p:sp>
      <p:sp>
        <p:nvSpPr>
          <p:cNvPr id="9" name="Rectangle 5"/>
          <p:cNvSpPr>
            <a:spLocks noChangeArrowheads="1"/>
          </p:cNvSpPr>
          <p:nvPr/>
        </p:nvSpPr>
        <p:spPr bwMode="auto">
          <a:xfrm>
            <a:off x="533399" y="4201788"/>
            <a:ext cx="9971809"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
                <a:srgbClr val="FFFF66"/>
              </a:buClr>
              <a:buSzPct val="80000"/>
            </a:pPr>
            <a:r>
              <a:rPr kumimoji="1" lang="zh-CN" altLang="en-US" sz="2600" b="1" i="0" dirty="0" smtClean="0">
                <a:solidFill>
                  <a:schemeClr val="accent2"/>
                </a:solidFill>
                <a:latin typeface="Tahoma" panose="020B0604030504040204" pitchFamily="34" charset="0"/>
              </a:rPr>
              <a:t>解决</a:t>
            </a:r>
            <a:r>
              <a:rPr kumimoji="1" lang="zh-CN" altLang="en-US" sz="2600" b="1" i="0" dirty="0">
                <a:solidFill>
                  <a:schemeClr val="accent2"/>
                </a:solidFill>
                <a:latin typeface="Tahoma" panose="020B0604030504040204" pitchFamily="34" charset="0"/>
              </a:rPr>
              <a:t>方法</a:t>
            </a:r>
            <a:r>
              <a:rPr kumimoji="1" lang="en-US" altLang="zh-CN" sz="2600" b="1" i="0" dirty="0">
                <a:solidFill>
                  <a:schemeClr val="accent2"/>
                </a:solidFill>
                <a:latin typeface="Tahoma" panose="020B0604030504040204" pitchFamily="34" charset="0"/>
              </a:rPr>
              <a:t>: </a:t>
            </a:r>
            <a:r>
              <a:rPr kumimoji="1" lang="zh-CN" altLang="en-US" sz="2600" b="1" i="0" dirty="0">
                <a:solidFill>
                  <a:schemeClr val="accent2"/>
                </a:solidFill>
                <a:latin typeface="Tahoma" panose="020B0604030504040204" pitchFamily="34" charset="0"/>
              </a:rPr>
              <a:t>设计人员必须采用有效的方法，与用户不断深入地进行交流，才能逐步确定用户的实际需求。</a:t>
            </a:r>
          </a:p>
        </p:txBody>
      </p:sp>
    </p:spTree>
    <p:extLst>
      <p:ext uri="{BB962C8B-B14F-4D97-AF65-F5344CB8AC3E}">
        <p14:creationId xmlns:p14="http://schemas.microsoft.com/office/powerpoint/2010/main" val="32671095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autoUpdateAnimBg="0"/>
      <p:bldP spid="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2"/>
          <p:cNvSpPr>
            <a:spLocks noChangeArrowheads="1"/>
          </p:cNvSpPr>
          <p:nvPr/>
        </p:nvSpPr>
        <p:spPr bwMode="auto">
          <a:xfrm>
            <a:off x="1509713" y="1989138"/>
            <a:ext cx="8444778" cy="306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hlink"/>
              </a:buClr>
              <a:buSzPct val="70000"/>
              <a:buFont typeface="Wingdings" panose="05000000000000000000" pitchFamily="2" charset="2"/>
              <a:buNone/>
            </a:pPr>
            <a:r>
              <a:rPr kumimoji="1" lang="zh-CN" altLang="en-US" sz="2800" b="1" i="0" dirty="0">
                <a:latin typeface="楷体_GB2312" pitchFamily="49" charset="-122"/>
                <a:ea typeface="楷体_GB2312" pitchFamily="49" charset="-122"/>
              </a:rPr>
              <a:t>：数据及其流动方向，直线上方标明数据流名称。</a:t>
            </a:r>
          </a:p>
          <a:p>
            <a:pPr eaLnBrk="1" hangingPunct="1">
              <a:lnSpc>
                <a:spcPct val="80000"/>
              </a:lnSpc>
            </a:pPr>
            <a:endParaRPr kumimoji="1" lang="en-US" altLang="zh-CN" sz="2800" b="1" i="0" dirty="0" smtClean="0">
              <a:latin typeface="楷体_GB2312" pitchFamily="49" charset="-122"/>
              <a:ea typeface="楷体_GB2312" pitchFamily="49" charset="-122"/>
            </a:endParaRPr>
          </a:p>
          <a:p>
            <a:pPr eaLnBrk="1" hangingPunct="1">
              <a:lnSpc>
                <a:spcPct val="80000"/>
              </a:lnSpc>
            </a:pPr>
            <a:r>
              <a:rPr kumimoji="1" lang="zh-CN" altLang="en-US" sz="2800" b="1" i="0" dirty="0" smtClean="0">
                <a:latin typeface="楷体_GB2312" pitchFamily="49" charset="-122"/>
                <a:ea typeface="楷体_GB2312" pitchFamily="49" charset="-122"/>
              </a:rPr>
              <a:t>：</a:t>
            </a:r>
            <a:r>
              <a:rPr kumimoji="1" lang="zh-CN" altLang="en-US" sz="2800" b="1" i="0" dirty="0">
                <a:latin typeface="楷体_GB2312" pitchFamily="49" charset="-122"/>
                <a:ea typeface="楷体_GB2312" pitchFamily="49" charset="-122"/>
              </a:rPr>
              <a:t>数据处理，圆圈内标明处理名称。</a:t>
            </a:r>
          </a:p>
          <a:p>
            <a:pPr eaLnBrk="1" hangingPunct="1">
              <a:lnSpc>
                <a:spcPct val="80000"/>
              </a:lnSpc>
            </a:pPr>
            <a:endParaRPr kumimoji="1" lang="en-US" altLang="zh-CN" sz="2800" b="1" i="0" dirty="0" smtClean="0">
              <a:latin typeface="楷体_GB2312" pitchFamily="49" charset="-122"/>
              <a:ea typeface="楷体_GB2312" pitchFamily="49" charset="-122"/>
            </a:endParaRPr>
          </a:p>
          <a:p>
            <a:pPr eaLnBrk="1" hangingPunct="1">
              <a:lnSpc>
                <a:spcPct val="80000"/>
              </a:lnSpc>
            </a:pPr>
            <a:r>
              <a:rPr kumimoji="1" lang="zh-CN" altLang="en-US" sz="2800" b="1" i="0" dirty="0" smtClean="0">
                <a:latin typeface="楷体_GB2312" pitchFamily="49" charset="-122"/>
                <a:ea typeface="楷体_GB2312" pitchFamily="49" charset="-122"/>
              </a:rPr>
              <a:t>：</a:t>
            </a:r>
            <a:r>
              <a:rPr kumimoji="1" lang="zh-CN" altLang="en-US" sz="2800" b="1" i="0" dirty="0">
                <a:latin typeface="楷体_GB2312" pitchFamily="49" charset="-122"/>
                <a:ea typeface="楷体_GB2312" pitchFamily="49" charset="-122"/>
              </a:rPr>
              <a:t>数据流的终点和源点，方框内标明相应的名称。</a:t>
            </a:r>
          </a:p>
          <a:p>
            <a:pPr eaLnBrk="1" hangingPunct="1">
              <a:lnSpc>
                <a:spcPct val="80000"/>
              </a:lnSpc>
            </a:pPr>
            <a:endParaRPr kumimoji="1" lang="en-US" altLang="zh-CN" sz="2800" b="1" i="0" dirty="0" smtClean="0">
              <a:latin typeface="楷体_GB2312" pitchFamily="49" charset="-122"/>
              <a:ea typeface="楷体_GB2312" pitchFamily="49" charset="-122"/>
            </a:endParaRPr>
          </a:p>
          <a:p>
            <a:pPr eaLnBrk="1" hangingPunct="1">
              <a:lnSpc>
                <a:spcPct val="80000"/>
              </a:lnSpc>
            </a:pPr>
            <a:r>
              <a:rPr kumimoji="1" lang="zh-CN" altLang="en-US" sz="2800" b="1" i="0" dirty="0" smtClean="0">
                <a:latin typeface="楷体_GB2312" pitchFamily="49" charset="-122"/>
                <a:ea typeface="楷体_GB2312" pitchFamily="49" charset="-122"/>
              </a:rPr>
              <a:t>：</a:t>
            </a:r>
            <a:r>
              <a:rPr kumimoji="1" lang="zh-CN" altLang="en-US" sz="2800" b="1" i="0" dirty="0">
                <a:latin typeface="楷体_GB2312" pitchFamily="49" charset="-122"/>
                <a:ea typeface="楷体_GB2312" pitchFamily="49" charset="-122"/>
              </a:rPr>
              <a:t>文件和数据存储，在其内标明相应名称。</a:t>
            </a:r>
            <a:r>
              <a:rPr kumimoji="1" lang="zh-CN" altLang="en-US" sz="2800" b="1" i="0" dirty="0">
                <a:latin typeface="宋体" panose="02010600030101010101" pitchFamily="2" charset="-122"/>
              </a:rPr>
              <a:t> </a:t>
            </a:r>
          </a:p>
          <a:p>
            <a:pPr eaLnBrk="1" hangingPunct="1">
              <a:lnSpc>
                <a:spcPct val="80000"/>
              </a:lnSpc>
              <a:spcBef>
                <a:spcPct val="50000"/>
              </a:spcBef>
              <a:buClr>
                <a:schemeClr val="hlink"/>
              </a:buClr>
              <a:buSzPct val="70000"/>
              <a:buFont typeface="Wingdings" panose="05000000000000000000" pitchFamily="2" charset="2"/>
              <a:buNone/>
            </a:pPr>
            <a:endParaRPr lang="en-US" altLang="zh-CN" sz="2800" b="1" i="0" dirty="0">
              <a:latin typeface="宋体" panose="02010600030101010101" pitchFamily="2" charset="-122"/>
              <a:sym typeface="Wingdings" panose="05000000000000000000" pitchFamily="2" charset="2"/>
            </a:endParaRPr>
          </a:p>
        </p:txBody>
      </p:sp>
      <p:sp>
        <p:nvSpPr>
          <p:cNvPr id="8" name="Line 3"/>
          <p:cNvSpPr>
            <a:spLocks noChangeShapeType="1"/>
          </p:cNvSpPr>
          <p:nvPr/>
        </p:nvSpPr>
        <p:spPr bwMode="auto">
          <a:xfrm>
            <a:off x="468313" y="2205038"/>
            <a:ext cx="838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Rectangle 4"/>
          <p:cNvSpPr>
            <a:spLocks noChangeArrowheads="1"/>
          </p:cNvSpPr>
          <p:nvPr/>
        </p:nvSpPr>
        <p:spPr bwMode="auto">
          <a:xfrm>
            <a:off x="395288" y="3284538"/>
            <a:ext cx="914400" cy="381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5"/>
          <p:cNvSpPr>
            <a:spLocks noChangeArrowheads="1"/>
          </p:cNvSpPr>
          <p:nvPr/>
        </p:nvSpPr>
        <p:spPr bwMode="auto">
          <a:xfrm>
            <a:off x="684213" y="2708275"/>
            <a:ext cx="533400" cy="4572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3" name="Group 6"/>
          <p:cNvGrpSpPr>
            <a:grpSpLocks/>
          </p:cNvGrpSpPr>
          <p:nvPr/>
        </p:nvGrpSpPr>
        <p:grpSpPr bwMode="auto">
          <a:xfrm>
            <a:off x="468313" y="4005263"/>
            <a:ext cx="914400" cy="533400"/>
            <a:chOff x="240" y="3024"/>
            <a:chExt cx="576" cy="336"/>
          </a:xfrm>
        </p:grpSpPr>
        <p:sp>
          <p:nvSpPr>
            <p:cNvPr id="14" name="Line 7"/>
            <p:cNvSpPr>
              <a:spLocks noChangeShapeType="1"/>
            </p:cNvSpPr>
            <p:nvPr/>
          </p:nvSpPr>
          <p:spPr bwMode="auto">
            <a:xfrm>
              <a:off x="240" y="3024"/>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8"/>
            <p:cNvSpPr>
              <a:spLocks noChangeShapeType="1"/>
            </p:cNvSpPr>
            <p:nvPr/>
          </p:nvSpPr>
          <p:spPr bwMode="auto">
            <a:xfrm>
              <a:off x="240" y="3360"/>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9"/>
            <p:cNvSpPr>
              <a:spLocks noChangeShapeType="1"/>
            </p:cNvSpPr>
            <p:nvPr/>
          </p:nvSpPr>
          <p:spPr bwMode="auto">
            <a:xfrm>
              <a:off x="240" y="3024"/>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0"/>
            <p:cNvSpPr>
              <a:spLocks noChangeShapeType="1"/>
            </p:cNvSpPr>
            <p:nvPr/>
          </p:nvSpPr>
          <p:spPr bwMode="auto">
            <a:xfrm>
              <a:off x="336" y="3024"/>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 name="Rectangle 12"/>
          <p:cNvSpPr>
            <a:spLocks noChangeArrowheads="1"/>
          </p:cNvSpPr>
          <p:nvPr/>
        </p:nvSpPr>
        <p:spPr bwMode="auto">
          <a:xfrm>
            <a:off x="533400" y="106680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indent="0" eaLnBrk="1" hangingPunct="1">
              <a:lnSpc>
                <a:spcPct val="90000"/>
              </a:lnSpc>
              <a:spcBef>
                <a:spcPct val="20000"/>
              </a:spcBef>
              <a:buClr>
                <a:srgbClr val="FFFF66"/>
              </a:buClr>
              <a:buSzPct val="75000"/>
            </a:pPr>
            <a:r>
              <a:rPr kumimoji="1" lang="en-US" altLang="zh-CN" sz="3200" b="1" i="0" dirty="0" smtClean="0">
                <a:solidFill>
                  <a:srgbClr val="000066"/>
                </a:solidFill>
                <a:latin typeface="Tahoma" panose="020B0604030504040204" pitchFamily="34" charset="0"/>
              </a:rPr>
              <a:t> </a:t>
            </a:r>
            <a:r>
              <a:rPr kumimoji="1" lang="zh-CN" altLang="en-US" sz="3200" b="1" i="0" dirty="0">
                <a:solidFill>
                  <a:srgbClr val="CC3300"/>
                </a:solidFill>
                <a:latin typeface="Tahoma" panose="020B0604030504040204" pitchFamily="34" charset="0"/>
              </a:rPr>
              <a:t>数据流图</a:t>
            </a:r>
            <a:r>
              <a:rPr kumimoji="1" lang="en-US" altLang="zh-CN" sz="3200" b="1" i="0" dirty="0" err="1">
                <a:solidFill>
                  <a:srgbClr val="CC3300"/>
                </a:solidFill>
                <a:latin typeface="Tahoma" panose="020B0604030504040204" pitchFamily="34" charset="0"/>
              </a:rPr>
              <a:t>DFD</a:t>
            </a:r>
            <a:r>
              <a:rPr kumimoji="1" lang="zh-CN" altLang="en-US" sz="3200" b="1" i="0" dirty="0">
                <a:solidFill>
                  <a:srgbClr val="CC3300"/>
                </a:solidFill>
                <a:latin typeface="Tahoma" panose="020B0604030504040204" pitchFamily="34" charset="0"/>
              </a:rPr>
              <a:t>（</a:t>
            </a:r>
            <a:r>
              <a:rPr kumimoji="1" lang="en-US" altLang="zh-CN" sz="3200" b="1" i="0" dirty="0">
                <a:solidFill>
                  <a:srgbClr val="CC3300"/>
                </a:solidFill>
                <a:latin typeface="Tahoma" panose="020B0604030504040204" pitchFamily="34" charset="0"/>
              </a:rPr>
              <a:t>Data Flow Diagrams</a:t>
            </a:r>
            <a:r>
              <a:rPr kumimoji="1" lang="zh-CN" altLang="en-US" sz="3200" b="1" i="0" dirty="0">
                <a:solidFill>
                  <a:srgbClr val="CC3300"/>
                </a:solidFill>
                <a:latin typeface="Tahoma" panose="020B0604030504040204" pitchFamily="34" charset="0"/>
              </a:rPr>
              <a:t>）</a:t>
            </a:r>
          </a:p>
        </p:txBody>
      </p:sp>
      <p:sp>
        <p:nvSpPr>
          <p:cNvPr id="19" name="Rectangle 13"/>
          <p:cNvSpPr>
            <a:spLocks noChangeArrowheads="1"/>
          </p:cNvSpPr>
          <p:nvPr/>
        </p:nvSpPr>
        <p:spPr bwMode="auto">
          <a:xfrm>
            <a:off x="468313" y="4782268"/>
            <a:ext cx="110045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150000"/>
              </a:lnSpc>
            </a:pPr>
            <a:r>
              <a:rPr lang="zh-CN" altLang="en-US" sz="2400" b="1" i="0" dirty="0">
                <a:solidFill>
                  <a:srgbClr val="CC3300"/>
                </a:solidFill>
              </a:rPr>
              <a:t>绘制要求：</a:t>
            </a:r>
            <a:r>
              <a:rPr lang="zh-CN" altLang="en-US" sz="2400" b="1" i="0" dirty="0">
                <a:solidFill>
                  <a:srgbClr val="000066"/>
                </a:solidFill>
              </a:rPr>
              <a:t>自顶向下，逐步细化</a:t>
            </a:r>
          </a:p>
          <a:p>
            <a:pPr lvl="1" eaLnBrk="1" hangingPunct="1">
              <a:lnSpc>
                <a:spcPct val="150000"/>
              </a:lnSpc>
            </a:pPr>
            <a:r>
              <a:rPr lang="zh-CN" altLang="en-US" sz="2400" b="1" i="0" dirty="0">
                <a:solidFill>
                  <a:srgbClr val="CC3300"/>
                </a:solidFill>
              </a:rPr>
              <a:t>作用：</a:t>
            </a:r>
            <a:r>
              <a:rPr lang="zh-CN" altLang="en-US" sz="2400" b="1" i="0" dirty="0">
                <a:solidFill>
                  <a:srgbClr val="000066"/>
                </a:solidFill>
              </a:rPr>
              <a:t>可以形象的表示数据流与各业务活动的关系，是需求分析的工具和分析结构的描述手段。</a:t>
            </a:r>
          </a:p>
        </p:txBody>
      </p:sp>
    </p:spTree>
    <p:extLst>
      <p:ext uri="{BB962C8B-B14F-4D97-AF65-F5344CB8AC3E}">
        <p14:creationId xmlns:p14="http://schemas.microsoft.com/office/powerpoint/2010/main" val="4006712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533400" y="1143000"/>
            <a:ext cx="11145982" cy="487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spcBef>
                <a:spcPct val="30000"/>
              </a:spcBef>
              <a:buFontTx/>
              <a:buNone/>
            </a:pPr>
            <a:r>
              <a:rPr lang="zh-CN" altLang="en-US" sz="2400" b="1" smtClean="0">
                <a:solidFill>
                  <a:srgbClr val="000066"/>
                </a:solidFill>
              </a:rPr>
              <a:t>实例：假设我们要开发一个学校管理系统。</a:t>
            </a:r>
          </a:p>
          <a:p>
            <a:pPr eaLnBrk="1" hangingPunct="1">
              <a:lnSpc>
                <a:spcPct val="125000"/>
              </a:lnSpc>
              <a:spcBef>
                <a:spcPct val="30000"/>
              </a:spcBef>
              <a:buFontTx/>
              <a:buNone/>
            </a:pPr>
            <a:r>
              <a:rPr lang="en-US" altLang="zh-CN" sz="2400" b="1" smtClean="0">
                <a:solidFill>
                  <a:srgbClr val="000066"/>
                </a:solidFill>
              </a:rPr>
              <a:t>1</a:t>
            </a:r>
            <a:r>
              <a:rPr lang="zh-CN" altLang="en-US" sz="2400" b="1" smtClean="0">
                <a:solidFill>
                  <a:srgbClr val="000066"/>
                </a:solidFill>
              </a:rPr>
              <a:t>．经过可行性分析和初步需求调查，抽象出该系统</a:t>
            </a:r>
            <a:r>
              <a:rPr lang="zh-CN" altLang="en-US" sz="2400" b="1" smtClean="0">
                <a:solidFill>
                  <a:srgbClr val="CC3300"/>
                </a:solidFill>
              </a:rPr>
              <a:t>最高层数据流图</a:t>
            </a:r>
            <a:r>
              <a:rPr lang="zh-CN" altLang="en-US" sz="2400" b="1" smtClean="0">
                <a:solidFill>
                  <a:srgbClr val="000066"/>
                </a:solidFill>
              </a:rPr>
              <a:t>，该系统由教师管理子系统、学生管理子系统、后勤管理子系统、图书管理子系统，每个子系统分别配备一个开发小组。</a:t>
            </a:r>
          </a:p>
          <a:p>
            <a:pPr eaLnBrk="1" hangingPunct="1">
              <a:lnSpc>
                <a:spcPct val="125000"/>
              </a:lnSpc>
              <a:spcBef>
                <a:spcPct val="30000"/>
              </a:spcBef>
              <a:buFontTx/>
              <a:buNone/>
            </a:pPr>
            <a:r>
              <a:rPr lang="en-US" altLang="zh-CN" sz="2400" b="1" smtClean="0">
                <a:solidFill>
                  <a:srgbClr val="000066"/>
                </a:solidFill>
              </a:rPr>
              <a:t>2</a:t>
            </a:r>
            <a:r>
              <a:rPr lang="zh-CN" altLang="en-US" sz="2400" b="1" smtClean="0">
                <a:solidFill>
                  <a:srgbClr val="000066"/>
                </a:solidFill>
              </a:rPr>
              <a:t>．进一步细化各个子系统。</a:t>
            </a:r>
          </a:p>
          <a:p>
            <a:pPr eaLnBrk="1" hangingPunct="1">
              <a:lnSpc>
                <a:spcPct val="125000"/>
              </a:lnSpc>
              <a:spcBef>
                <a:spcPct val="30000"/>
              </a:spcBef>
              <a:buFontTx/>
              <a:buNone/>
            </a:pPr>
            <a:r>
              <a:rPr lang="zh-CN" altLang="en-US" sz="2400" b="1" smtClean="0">
                <a:solidFill>
                  <a:srgbClr val="000066"/>
                </a:solidFill>
              </a:rPr>
              <a:t>	其中</a:t>
            </a:r>
            <a:r>
              <a:rPr lang="zh-CN" altLang="en-US" sz="2400" b="1" smtClean="0">
                <a:solidFill>
                  <a:srgbClr val="CC3300"/>
                </a:solidFill>
              </a:rPr>
              <a:t>学生管理子系统</a:t>
            </a:r>
            <a:r>
              <a:rPr lang="zh-CN" altLang="en-US" sz="2400" b="1" smtClean="0">
                <a:solidFill>
                  <a:srgbClr val="000066"/>
                </a:solidFill>
              </a:rPr>
              <a:t>开发小组通过进行进一步的需求调查，明确了该子系统的主要功能是进行</a:t>
            </a:r>
            <a:r>
              <a:rPr lang="zh-CN" altLang="en-US" sz="2400" b="1" smtClean="0">
                <a:solidFill>
                  <a:srgbClr val="CC3300"/>
                </a:solidFill>
              </a:rPr>
              <a:t>学籍管理</a:t>
            </a:r>
            <a:r>
              <a:rPr lang="zh-CN" altLang="en-US" sz="2400" b="1" smtClean="0">
                <a:solidFill>
                  <a:srgbClr val="000066"/>
                </a:solidFill>
              </a:rPr>
              <a:t>和</a:t>
            </a:r>
            <a:r>
              <a:rPr lang="zh-CN" altLang="en-US" sz="2400" b="1" smtClean="0">
                <a:solidFill>
                  <a:srgbClr val="CC3300"/>
                </a:solidFill>
              </a:rPr>
              <a:t>课程管理</a:t>
            </a:r>
            <a:r>
              <a:rPr lang="zh-CN" altLang="en-US" sz="2400" b="1" smtClean="0">
                <a:solidFill>
                  <a:srgbClr val="000066"/>
                </a:solidFill>
              </a:rPr>
              <a:t>，包括学生报到、入学、毕业的管理，学生上课情况的管理。通过详细的信息流程分析和数据收集后，他们生成了该子系统的数据流图。</a:t>
            </a:r>
            <a:endParaRPr lang="zh-CN" altLang="en-US" sz="2400" b="1" smtClean="0">
              <a:solidFill>
                <a:srgbClr val="000066"/>
              </a:solidFill>
            </a:endParaRPr>
          </a:p>
        </p:txBody>
      </p:sp>
    </p:spTree>
    <p:extLst>
      <p:ext uri="{BB962C8B-B14F-4D97-AF65-F5344CB8AC3E}">
        <p14:creationId xmlns:p14="http://schemas.microsoft.com/office/powerpoint/2010/main" val="27893155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3"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842" y="872403"/>
            <a:ext cx="8515350"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245870" y="2601191"/>
            <a:ext cx="2549285"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b="1" smtClean="0">
                <a:solidFill>
                  <a:srgbClr val="000066"/>
                </a:solidFill>
              </a:rPr>
              <a:t>数据流图</a:t>
            </a:r>
            <a:endParaRPr lang="zh-CN" altLang="en-US" b="1" dirty="0" smtClean="0">
              <a:solidFill>
                <a:srgbClr val="000066"/>
              </a:solidFill>
            </a:endParaRPr>
          </a:p>
        </p:txBody>
      </p:sp>
    </p:spTree>
    <p:extLst>
      <p:ext uri="{BB962C8B-B14F-4D97-AF65-F5344CB8AC3E}">
        <p14:creationId xmlns:p14="http://schemas.microsoft.com/office/powerpoint/2010/main" val="12373689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3528291" y="1007485"/>
            <a:ext cx="81280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40000"/>
              </a:spcBef>
            </a:pPr>
            <a:r>
              <a:rPr lang="zh-CN" altLang="en-US" sz="4000" b="1" dirty="0" smtClean="0">
                <a:solidFill>
                  <a:srgbClr val="003300"/>
                </a:solidFill>
              </a:rPr>
              <a:t>第</a:t>
            </a:r>
            <a:r>
              <a:rPr lang="zh-CN" altLang="en-US" sz="4000" b="1" dirty="0">
                <a:solidFill>
                  <a:srgbClr val="003300"/>
                </a:solidFill>
              </a:rPr>
              <a:t>七章  数据库设计</a:t>
            </a:r>
            <a:br>
              <a:rPr lang="zh-CN" altLang="en-US" sz="4000" b="1" dirty="0">
                <a:solidFill>
                  <a:srgbClr val="003300"/>
                </a:solidFill>
              </a:rPr>
            </a:br>
            <a:r>
              <a:rPr lang="zh-CN" altLang="en-US" sz="4000" b="1" dirty="0">
                <a:solidFill>
                  <a:srgbClr val="003300"/>
                </a:solidFill>
              </a:rPr>
              <a:t/>
            </a:r>
            <a:br>
              <a:rPr lang="zh-CN" altLang="en-US" sz="4000" b="1" dirty="0">
                <a:solidFill>
                  <a:srgbClr val="003300"/>
                </a:solidFill>
              </a:rPr>
            </a:br>
            <a:endParaRPr lang="en-US" altLang="zh-CN" sz="2000" b="1" dirty="0" smtClean="0"/>
          </a:p>
          <a:p>
            <a:pPr eaLnBrk="1" hangingPunct="1">
              <a:spcBef>
                <a:spcPct val="50000"/>
              </a:spcBef>
            </a:pPr>
            <a:r>
              <a:rPr lang="en-US" altLang="zh-CN" sz="3200" b="1" dirty="0" smtClean="0"/>
              <a:t>	</a:t>
            </a:r>
            <a:r>
              <a:rPr lang="en-US" altLang="zh-CN" sz="3200" b="1" dirty="0"/>
              <a:t>7</a:t>
            </a:r>
            <a:r>
              <a:rPr lang="en-US" altLang="zh-CN" sz="3200" b="1" dirty="0" smtClean="0"/>
              <a:t>.1 </a:t>
            </a:r>
            <a:r>
              <a:rPr lang="zh-CN" altLang="en-US" sz="3200" b="1" dirty="0" smtClean="0"/>
              <a:t>数</a:t>
            </a:r>
            <a:r>
              <a:rPr lang="zh-CN" altLang="en-US" sz="3200" b="1" dirty="0"/>
              <a:t>据库设计概</a:t>
            </a:r>
            <a:r>
              <a:rPr lang="zh-CN" altLang="en-US" sz="3200" b="1" dirty="0" smtClean="0"/>
              <a:t>述</a:t>
            </a:r>
            <a:endParaRPr lang="zh-CN" altLang="en-US" sz="3200" b="1" dirty="0"/>
          </a:p>
          <a:p>
            <a:pPr eaLnBrk="1" hangingPunct="1">
              <a:spcBef>
                <a:spcPct val="50000"/>
              </a:spcBef>
            </a:pPr>
            <a:r>
              <a:rPr lang="en-US" altLang="zh-CN" sz="3200" b="1" dirty="0" smtClean="0"/>
              <a:t>	</a:t>
            </a:r>
            <a:r>
              <a:rPr lang="en-US" altLang="zh-CN" sz="3200" b="1" dirty="0"/>
              <a:t>7</a:t>
            </a:r>
            <a:r>
              <a:rPr lang="en-US" altLang="zh-CN" sz="3200" b="1" dirty="0" smtClean="0"/>
              <a:t>.2 </a:t>
            </a:r>
            <a:r>
              <a:rPr lang="zh-CN" altLang="en-US" sz="3200" b="1" dirty="0" smtClean="0"/>
              <a:t>数</a:t>
            </a:r>
            <a:r>
              <a:rPr lang="zh-CN" altLang="en-US" sz="3200" b="1" dirty="0"/>
              <a:t>据库设计的过程</a:t>
            </a:r>
            <a:endParaRPr lang="zh-CN" altLang="en-US" sz="3200" b="1" dirty="0"/>
          </a:p>
        </p:txBody>
      </p:sp>
    </p:spTree>
    <p:extLst>
      <p:ext uri="{BB962C8B-B14F-4D97-AF65-F5344CB8AC3E}">
        <p14:creationId xmlns:p14="http://schemas.microsoft.com/office/powerpoint/2010/main" val="102470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754433"/>
            <a:ext cx="8424863"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14567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838200" y="1472043"/>
            <a:ext cx="10155382"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buClr>
                <a:schemeClr val="tx1"/>
              </a:buClr>
            </a:pPr>
            <a:r>
              <a:rPr lang="zh-CN" altLang="en-US" b="1" dirty="0" smtClean="0">
                <a:solidFill>
                  <a:srgbClr val="000066"/>
                </a:solidFill>
              </a:rPr>
              <a:t>数据字典是各类数据描述的集合。</a:t>
            </a:r>
          </a:p>
          <a:p>
            <a:pPr eaLnBrk="1" hangingPunct="1">
              <a:lnSpc>
                <a:spcPct val="110000"/>
              </a:lnSpc>
              <a:buClr>
                <a:schemeClr val="tx1"/>
              </a:buClr>
            </a:pPr>
            <a:r>
              <a:rPr lang="zh-CN" altLang="en-US" b="1" dirty="0" smtClean="0">
                <a:solidFill>
                  <a:srgbClr val="000066"/>
                </a:solidFill>
              </a:rPr>
              <a:t>数据字典是进行详细的数据收集和数据分析所获得的主要结果。</a:t>
            </a:r>
          </a:p>
          <a:p>
            <a:pPr eaLnBrk="1" hangingPunct="1">
              <a:lnSpc>
                <a:spcPct val="110000"/>
              </a:lnSpc>
              <a:buClr>
                <a:schemeClr val="tx1"/>
              </a:buClr>
            </a:pPr>
            <a:r>
              <a:rPr lang="zh-CN" altLang="en-US" b="1" dirty="0" smtClean="0">
                <a:solidFill>
                  <a:srgbClr val="000066"/>
                </a:solidFill>
              </a:rPr>
              <a:t>数据字典用来说明或描述系统中</a:t>
            </a:r>
            <a:r>
              <a:rPr lang="zh-CN" altLang="en-US" b="1" dirty="0" smtClean="0">
                <a:solidFill>
                  <a:srgbClr val="CC3300"/>
                </a:solidFill>
              </a:rPr>
              <a:t>数据的静态组成结构</a:t>
            </a:r>
            <a:r>
              <a:rPr lang="zh-CN" altLang="en-US" b="1" dirty="0" smtClean="0">
                <a:solidFill>
                  <a:srgbClr val="000066"/>
                </a:solidFill>
              </a:rPr>
              <a:t>，是</a:t>
            </a:r>
            <a:r>
              <a:rPr lang="zh-CN" altLang="en-US" b="1" dirty="0" smtClean="0">
                <a:solidFill>
                  <a:srgbClr val="000066"/>
                </a:solidFill>
                <a:latin typeface="宋体" panose="02010600030101010101" pitchFamily="2" charset="-122"/>
              </a:rPr>
              <a:t>数据库系统中各类数据属性的清单，</a:t>
            </a:r>
            <a:r>
              <a:rPr lang="zh-CN" altLang="en-US" b="1" dirty="0" smtClean="0">
                <a:solidFill>
                  <a:srgbClr val="000066"/>
                </a:solidFill>
              </a:rPr>
              <a:t>在数据库设计中占有很重要的地位。</a:t>
            </a:r>
          </a:p>
          <a:p>
            <a:pPr eaLnBrk="1" hangingPunct="1">
              <a:lnSpc>
                <a:spcPct val="110000"/>
              </a:lnSpc>
              <a:buClr>
                <a:schemeClr val="tx1"/>
              </a:buClr>
            </a:pPr>
            <a:r>
              <a:rPr lang="zh-CN" altLang="en-US" b="1" dirty="0" smtClean="0">
                <a:solidFill>
                  <a:srgbClr val="000066"/>
                </a:solidFill>
              </a:rPr>
              <a:t>数据字典在需求分析阶段建立，在数据库设计过程中不断修改、充实、完善。</a:t>
            </a:r>
            <a:endParaRPr lang="zh-CN" altLang="en-US" b="1" dirty="0" smtClean="0">
              <a:solidFill>
                <a:srgbClr val="000066"/>
              </a:solidFill>
            </a:endParaRPr>
          </a:p>
        </p:txBody>
      </p:sp>
      <p:sp>
        <p:nvSpPr>
          <p:cNvPr id="8" name="Rectangle 4"/>
          <p:cNvSpPr>
            <a:spLocks noChangeArrowheads="1"/>
          </p:cNvSpPr>
          <p:nvPr/>
        </p:nvSpPr>
        <p:spPr bwMode="auto">
          <a:xfrm>
            <a:off x="533400" y="93864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90000"/>
              </a:lnSpc>
              <a:spcBef>
                <a:spcPct val="20000"/>
              </a:spcBef>
              <a:buClr>
                <a:srgbClr val="FF0000"/>
              </a:buClr>
              <a:buSzPct val="100000"/>
              <a:buFont typeface="Wingdings" panose="05000000000000000000" pitchFamily="2" charset="2"/>
              <a:buChar char="Ø"/>
            </a:pPr>
            <a:r>
              <a:rPr kumimoji="1" lang="en-US" altLang="zh-CN" sz="3200" b="1" i="0" dirty="0">
                <a:solidFill>
                  <a:srgbClr val="000066"/>
                </a:solidFill>
                <a:latin typeface="Tahoma" panose="020B0604030504040204" pitchFamily="34" charset="0"/>
              </a:rPr>
              <a:t>  </a:t>
            </a:r>
            <a:r>
              <a:rPr kumimoji="1" lang="zh-CN" altLang="en-US" sz="3200" b="1" i="0" dirty="0">
                <a:solidFill>
                  <a:srgbClr val="CC3300"/>
                </a:solidFill>
                <a:latin typeface="Tahoma" panose="020B0604030504040204" pitchFamily="34" charset="0"/>
              </a:rPr>
              <a:t>数据字典</a:t>
            </a:r>
            <a:r>
              <a:rPr kumimoji="1" lang="zh-CN" altLang="en-US" sz="3200" b="1" i="0" dirty="0">
                <a:solidFill>
                  <a:srgbClr val="000066"/>
                </a:solidFill>
                <a:latin typeface="Tahoma" panose="020B0604030504040204" pitchFamily="34" charset="0"/>
              </a:rPr>
              <a:t>的用途：</a:t>
            </a:r>
          </a:p>
        </p:txBody>
      </p:sp>
    </p:spTree>
    <p:extLst>
      <p:ext uri="{BB962C8B-B14F-4D97-AF65-F5344CB8AC3E}">
        <p14:creationId xmlns:p14="http://schemas.microsoft.com/office/powerpoint/2010/main" val="32105593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1111831" y="1600200"/>
            <a:ext cx="7772400"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spcBef>
                <a:spcPct val="0"/>
              </a:spcBef>
            </a:pPr>
            <a:r>
              <a:rPr lang="zh-CN" altLang="en-US" b="1" dirty="0" smtClean="0">
                <a:solidFill>
                  <a:srgbClr val="000066"/>
                </a:solidFill>
              </a:rPr>
              <a:t>数据项</a:t>
            </a:r>
          </a:p>
          <a:p>
            <a:pPr lvl="1" eaLnBrk="1" hangingPunct="1">
              <a:spcBef>
                <a:spcPct val="0"/>
              </a:spcBef>
            </a:pPr>
            <a:r>
              <a:rPr lang="zh-CN" altLang="en-US" b="1" dirty="0" smtClean="0">
                <a:solidFill>
                  <a:srgbClr val="000066"/>
                </a:solidFill>
              </a:rPr>
              <a:t>数据结构</a:t>
            </a:r>
          </a:p>
          <a:p>
            <a:pPr lvl="1" eaLnBrk="1" hangingPunct="1">
              <a:spcBef>
                <a:spcPct val="0"/>
              </a:spcBef>
            </a:pPr>
            <a:r>
              <a:rPr lang="zh-CN" altLang="en-US" b="1" dirty="0" smtClean="0">
                <a:solidFill>
                  <a:srgbClr val="000066"/>
                </a:solidFill>
              </a:rPr>
              <a:t>数据流</a:t>
            </a:r>
          </a:p>
          <a:p>
            <a:pPr lvl="1" eaLnBrk="1" hangingPunct="1">
              <a:spcBef>
                <a:spcPct val="0"/>
              </a:spcBef>
            </a:pPr>
            <a:r>
              <a:rPr lang="zh-CN" altLang="en-US" b="1" dirty="0" smtClean="0">
                <a:solidFill>
                  <a:srgbClr val="000066"/>
                </a:solidFill>
              </a:rPr>
              <a:t>数据存储</a:t>
            </a:r>
          </a:p>
          <a:p>
            <a:pPr lvl="1" eaLnBrk="1" hangingPunct="1">
              <a:spcBef>
                <a:spcPct val="0"/>
              </a:spcBef>
            </a:pPr>
            <a:r>
              <a:rPr lang="zh-CN" altLang="en-US" b="1" dirty="0" smtClean="0">
                <a:solidFill>
                  <a:srgbClr val="000066"/>
                </a:solidFill>
              </a:rPr>
              <a:t>处理过程</a:t>
            </a:r>
          </a:p>
          <a:p>
            <a:pPr lvl="1" eaLnBrk="1" hangingPunct="1"/>
            <a:endParaRPr lang="zh-CN" altLang="en-US" b="1" dirty="0" smtClean="0">
              <a:solidFill>
                <a:srgbClr val="000066"/>
              </a:solidFill>
            </a:endParaRPr>
          </a:p>
          <a:p>
            <a:pPr eaLnBrk="1" hangingPunct="1">
              <a:buClr>
                <a:srgbClr val="FFFF66"/>
              </a:buClr>
            </a:pPr>
            <a:endParaRPr lang="en-US" altLang="zh-CN" sz="3600" b="1" dirty="0" smtClean="0">
              <a:solidFill>
                <a:srgbClr val="000066"/>
              </a:solidFill>
            </a:endParaRPr>
          </a:p>
        </p:txBody>
      </p:sp>
      <p:sp>
        <p:nvSpPr>
          <p:cNvPr id="8" name="Rectangle 4"/>
          <p:cNvSpPr>
            <a:spLocks noChangeArrowheads="1"/>
          </p:cNvSpPr>
          <p:nvPr/>
        </p:nvSpPr>
        <p:spPr bwMode="auto">
          <a:xfrm>
            <a:off x="807031" y="1066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90000"/>
              </a:lnSpc>
              <a:spcBef>
                <a:spcPct val="20000"/>
              </a:spcBef>
              <a:buClr>
                <a:srgbClr val="FF0000"/>
              </a:buClr>
              <a:buSzPct val="100000"/>
              <a:buFont typeface="Wingdings" panose="05000000000000000000" pitchFamily="2" charset="2"/>
              <a:buChar char="Ø"/>
            </a:pPr>
            <a:r>
              <a:rPr kumimoji="1" lang="en-US" altLang="zh-CN" sz="3200" b="1" i="0" dirty="0">
                <a:solidFill>
                  <a:srgbClr val="000066"/>
                </a:solidFill>
                <a:latin typeface="Tahoma" panose="020B0604030504040204" pitchFamily="34" charset="0"/>
              </a:rPr>
              <a:t>  </a:t>
            </a:r>
            <a:r>
              <a:rPr kumimoji="1" lang="zh-CN" altLang="en-US" sz="3200" b="1" i="0" dirty="0">
                <a:solidFill>
                  <a:srgbClr val="000066"/>
                </a:solidFill>
                <a:latin typeface="Tahoma" panose="020B0604030504040204" pitchFamily="34" charset="0"/>
              </a:rPr>
              <a:t>数据字典的内容：</a:t>
            </a:r>
          </a:p>
        </p:txBody>
      </p:sp>
      <p:sp>
        <p:nvSpPr>
          <p:cNvPr id="9" name="Rectangle 5"/>
          <p:cNvSpPr>
            <a:spLocks noChangeArrowheads="1"/>
          </p:cNvSpPr>
          <p:nvPr/>
        </p:nvSpPr>
        <p:spPr bwMode="auto">
          <a:xfrm>
            <a:off x="1035630" y="4038600"/>
            <a:ext cx="1009303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30000"/>
              </a:spcBef>
              <a:buClr>
                <a:schemeClr val="tx1"/>
              </a:buClr>
              <a:buFontTx/>
              <a:buChar char="•"/>
            </a:pPr>
            <a:r>
              <a:rPr kumimoji="1" lang="en-US" altLang="zh-CN" sz="2800" b="1" i="0" dirty="0">
                <a:solidFill>
                  <a:srgbClr val="000066"/>
                </a:solidFill>
                <a:latin typeface="Tahoma" panose="020B0604030504040204" pitchFamily="34" charset="0"/>
              </a:rPr>
              <a:t> </a:t>
            </a:r>
            <a:r>
              <a:rPr kumimoji="1" lang="zh-CN" altLang="en-US" sz="2800" b="1" i="0" dirty="0">
                <a:solidFill>
                  <a:srgbClr val="000066"/>
                </a:solidFill>
                <a:latin typeface="Tahoma" panose="020B0604030504040204" pitchFamily="34" charset="0"/>
              </a:rPr>
              <a:t>数据项是数据的最小组成单位；</a:t>
            </a:r>
          </a:p>
          <a:p>
            <a:pPr eaLnBrk="1" hangingPunct="1">
              <a:spcBef>
                <a:spcPct val="30000"/>
              </a:spcBef>
              <a:buClr>
                <a:schemeClr val="tx1"/>
              </a:buClr>
              <a:buFontTx/>
              <a:buChar char="•"/>
            </a:pPr>
            <a:r>
              <a:rPr kumimoji="1" lang="zh-CN" altLang="en-US" sz="2800" b="1" i="0" dirty="0">
                <a:solidFill>
                  <a:srgbClr val="000066"/>
                </a:solidFill>
                <a:latin typeface="Tahoma" panose="020B0604030504040204" pitchFamily="34" charset="0"/>
              </a:rPr>
              <a:t> 若干个数据项可以组成一个数据结构；</a:t>
            </a:r>
          </a:p>
          <a:p>
            <a:pPr eaLnBrk="1" hangingPunct="1">
              <a:spcBef>
                <a:spcPct val="30000"/>
              </a:spcBef>
              <a:buClr>
                <a:schemeClr val="tx1"/>
              </a:buClr>
              <a:buFontTx/>
              <a:buChar char="•"/>
            </a:pPr>
            <a:r>
              <a:rPr kumimoji="1" lang="zh-CN" altLang="en-US" sz="2800" b="1" i="0" dirty="0">
                <a:solidFill>
                  <a:srgbClr val="000066"/>
                </a:solidFill>
                <a:latin typeface="Tahoma" panose="020B0604030504040204" pitchFamily="34" charset="0"/>
              </a:rPr>
              <a:t> 数据字典通过对数据项和数据结构的定义来描述数据流、数据存储的逻辑内容。</a:t>
            </a:r>
          </a:p>
        </p:txBody>
      </p:sp>
    </p:spTree>
    <p:extLst>
      <p:ext uri="{BB962C8B-B14F-4D97-AF65-F5344CB8AC3E}">
        <p14:creationId xmlns:p14="http://schemas.microsoft.com/office/powerpoint/2010/main" val="4155932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609600" y="1385452"/>
            <a:ext cx="10550236" cy="18240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tx1"/>
              </a:buClr>
            </a:pPr>
            <a:r>
              <a:rPr lang="zh-CN" altLang="en-US" sz="2400" b="1" dirty="0" smtClean="0">
                <a:solidFill>
                  <a:srgbClr val="000066"/>
                </a:solidFill>
                <a:latin typeface="楷体_GB2312" pitchFamily="49" charset="-122"/>
                <a:ea typeface="楷体_GB2312" pitchFamily="49" charset="-122"/>
              </a:rPr>
              <a:t>数据项是不可再分的数据单位。</a:t>
            </a:r>
          </a:p>
          <a:p>
            <a:pPr eaLnBrk="1" hangingPunct="1">
              <a:spcBef>
                <a:spcPct val="60000"/>
              </a:spcBef>
              <a:buClr>
                <a:schemeClr val="tx1"/>
              </a:buClr>
            </a:pPr>
            <a:r>
              <a:rPr lang="zh-CN" altLang="en-US" sz="2400" b="1" dirty="0" smtClean="0">
                <a:solidFill>
                  <a:srgbClr val="000066"/>
                </a:solidFill>
                <a:latin typeface="楷体_GB2312" pitchFamily="49" charset="-122"/>
                <a:ea typeface="楷体_GB2312" pitchFamily="49" charset="-122"/>
              </a:rPr>
              <a:t> </a:t>
            </a:r>
            <a:r>
              <a:rPr lang="zh-CN" altLang="en-US" sz="2400" b="1" dirty="0" smtClean="0">
                <a:solidFill>
                  <a:schemeClr val="accent2"/>
                </a:solidFill>
                <a:latin typeface="楷体_GB2312" pitchFamily="49" charset="-122"/>
                <a:ea typeface="楷体_GB2312" pitchFamily="49" charset="-122"/>
              </a:rPr>
              <a:t>数据项描述｛数据项名，数据项含义说明，别名，数据类型，长度，取值范围，取值含义，与其他数据项的逻辑关系｝</a:t>
            </a:r>
            <a:endParaRPr lang="zh-CN" altLang="en-US" sz="2400" b="1" dirty="0" smtClean="0">
              <a:solidFill>
                <a:schemeClr val="accent2"/>
              </a:solidFill>
              <a:latin typeface="楷体_GB2312" pitchFamily="49" charset="-122"/>
              <a:ea typeface="楷体_GB2312" pitchFamily="49" charset="-122"/>
            </a:endParaRPr>
          </a:p>
        </p:txBody>
      </p:sp>
      <p:sp>
        <p:nvSpPr>
          <p:cNvPr id="8" name="Rectangle 4"/>
          <p:cNvSpPr>
            <a:spLocks noChangeArrowheads="1"/>
          </p:cNvSpPr>
          <p:nvPr/>
        </p:nvSpPr>
        <p:spPr bwMode="auto">
          <a:xfrm>
            <a:off x="381000" y="775852"/>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FFFF66"/>
              </a:buClr>
              <a:buSzPct val="75000"/>
              <a:buFont typeface="Wingdings" panose="05000000000000000000" pitchFamily="2" charset="2"/>
              <a:buNone/>
            </a:pPr>
            <a:r>
              <a:rPr kumimoji="1" lang="en-US" altLang="zh-CN" sz="3200" b="1" i="0">
                <a:solidFill>
                  <a:srgbClr val="CC3300"/>
                </a:solidFill>
                <a:latin typeface="Tahoma" panose="020B0604030504040204" pitchFamily="34" charset="0"/>
              </a:rPr>
              <a:t>1. </a:t>
            </a:r>
            <a:r>
              <a:rPr kumimoji="1" lang="zh-CN" altLang="en-US" sz="3200" b="1" i="0">
                <a:solidFill>
                  <a:srgbClr val="CC3300"/>
                </a:solidFill>
                <a:latin typeface="Tahoma" panose="020B0604030504040204" pitchFamily="34" charset="0"/>
              </a:rPr>
              <a:t>数据项</a:t>
            </a:r>
          </a:p>
        </p:txBody>
      </p:sp>
      <p:sp>
        <p:nvSpPr>
          <p:cNvPr id="9" name="Rectangle 5"/>
          <p:cNvSpPr>
            <a:spLocks noChangeArrowheads="1"/>
          </p:cNvSpPr>
          <p:nvPr/>
        </p:nvSpPr>
        <p:spPr bwMode="auto">
          <a:xfrm>
            <a:off x="611188" y="3182502"/>
            <a:ext cx="80645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buClr>
                <a:schemeClr val="accent1"/>
              </a:buClr>
            </a:pPr>
            <a:r>
              <a:rPr kumimoji="1" lang="zh-CN" altLang="en-US" sz="2400" b="1" i="0" dirty="0">
                <a:solidFill>
                  <a:srgbClr val="CC3300"/>
                </a:solidFill>
                <a:latin typeface="楷体_GB2312" pitchFamily="49" charset="-122"/>
                <a:ea typeface="楷体_GB2312" pitchFamily="49" charset="-122"/>
              </a:rPr>
              <a:t>数据项：以</a:t>
            </a:r>
            <a:r>
              <a:rPr kumimoji="1" lang="zh-CN" altLang="en-US" sz="2400" b="1" i="0" dirty="0">
                <a:solidFill>
                  <a:srgbClr val="CC3300"/>
                </a:solidFill>
                <a:latin typeface="Times New Roman" panose="02020603050405020304" pitchFamily="18" charset="0"/>
                <a:ea typeface="楷体_GB2312" pitchFamily="49" charset="-122"/>
              </a:rPr>
              <a:t>“</a:t>
            </a:r>
            <a:r>
              <a:rPr kumimoji="1" lang="zh-CN" altLang="en-US" sz="2400" b="1" i="0" dirty="0">
                <a:solidFill>
                  <a:srgbClr val="CC3300"/>
                </a:solidFill>
                <a:latin typeface="楷体_GB2312" pitchFamily="49" charset="-122"/>
                <a:ea typeface="楷体_GB2312" pitchFamily="49" charset="-122"/>
              </a:rPr>
              <a:t>学号</a:t>
            </a:r>
            <a:r>
              <a:rPr kumimoji="1" lang="zh-CN" altLang="en-US" sz="2400" b="1" i="0" dirty="0">
                <a:solidFill>
                  <a:srgbClr val="CC3300"/>
                </a:solidFill>
                <a:latin typeface="Times New Roman" panose="02020603050405020304" pitchFamily="18" charset="0"/>
                <a:ea typeface="楷体_GB2312" pitchFamily="49" charset="-122"/>
              </a:rPr>
              <a:t>”</a:t>
            </a:r>
            <a:r>
              <a:rPr kumimoji="1" lang="zh-CN" altLang="en-US" sz="2400" b="1" i="0" dirty="0">
                <a:solidFill>
                  <a:srgbClr val="CC3300"/>
                </a:solidFill>
                <a:latin typeface="楷体_GB2312" pitchFamily="49" charset="-122"/>
                <a:ea typeface="楷体_GB2312" pitchFamily="49" charset="-122"/>
              </a:rPr>
              <a:t>为例：</a:t>
            </a:r>
          </a:p>
          <a:p>
            <a:pPr eaLnBrk="1" hangingPunct="1">
              <a:buClr>
                <a:schemeClr val="accent1"/>
              </a:buClr>
            </a:pPr>
            <a:r>
              <a:rPr kumimoji="1" lang="zh-CN" altLang="en-US" sz="2400" b="1" i="0" dirty="0">
                <a:solidFill>
                  <a:srgbClr val="000066"/>
                </a:solidFill>
                <a:latin typeface="楷体_GB2312" pitchFamily="49" charset="-122"/>
                <a:ea typeface="楷体_GB2312" pitchFamily="49" charset="-122"/>
              </a:rPr>
              <a:t>数据项名：　  学号</a:t>
            </a:r>
          </a:p>
          <a:p>
            <a:pPr eaLnBrk="1" hangingPunct="1">
              <a:buClr>
                <a:schemeClr val="accent1"/>
              </a:buClr>
            </a:pPr>
            <a:r>
              <a:rPr kumimoji="1" lang="zh-CN" altLang="en-US" sz="2400" b="1" i="0" dirty="0">
                <a:solidFill>
                  <a:srgbClr val="000066"/>
                </a:solidFill>
                <a:latin typeface="楷体_GB2312" pitchFamily="49" charset="-122"/>
                <a:ea typeface="楷体_GB2312" pitchFamily="49" charset="-122"/>
              </a:rPr>
              <a:t>含义说明：    唯一标识每个学生</a:t>
            </a:r>
          </a:p>
          <a:p>
            <a:pPr eaLnBrk="1" hangingPunct="1">
              <a:buClr>
                <a:schemeClr val="accent1"/>
              </a:buClr>
            </a:pPr>
            <a:r>
              <a:rPr kumimoji="1" lang="zh-CN" altLang="en-US" sz="2400" b="1" i="0" dirty="0">
                <a:solidFill>
                  <a:srgbClr val="000066"/>
                </a:solidFill>
                <a:latin typeface="楷体_GB2312" pitchFamily="49" charset="-122"/>
                <a:ea typeface="楷体_GB2312" pitchFamily="49" charset="-122"/>
              </a:rPr>
              <a:t>别名：　　   学生编号</a:t>
            </a:r>
          </a:p>
          <a:p>
            <a:pPr eaLnBrk="1" hangingPunct="1">
              <a:buClr>
                <a:schemeClr val="accent1"/>
              </a:buClr>
            </a:pPr>
            <a:r>
              <a:rPr kumimoji="1" lang="zh-CN" altLang="en-US" sz="2400" b="1" i="0" dirty="0">
                <a:solidFill>
                  <a:srgbClr val="000066"/>
                </a:solidFill>
                <a:latin typeface="楷体_GB2312" pitchFamily="49" charset="-122"/>
                <a:ea typeface="楷体_GB2312" pitchFamily="49" charset="-122"/>
              </a:rPr>
              <a:t>类型：　　   字符型</a:t>
            </a:r>
          </a:p>
          <a:p>
            <a:pPr eaLnBrk="1" hangingPunct="1">
              <a:buClr>
                <a:schemeClr val="accent1"/>
              </a:buClr>
            </a:pPr>
            <a:r>
              <a:rPr kumimoji="1" lang="zh-CN" altLang="en-US" sz="2400" b="1" i="0" dirty="0">
                <a:solidFill>
                  <a:srgbClr val="000066"/>
                </a:solidFill>
                <a:latin typeface="楷体_GB2312" pitchFamily="49" charset="-122"/>
                <a:ea typeface="楷体_GB2312" pitchFamily="49" charset="-122"/>
              </a:rPr>
              <a:t>长度：　　   </a:t>
            </a:r>
            <a:r>
              <a:rPr kumimoji="1" lang="en-US" altLang="zh-CN" sz="2400" b="1" i="0" dirty="0">
                <a:solidFill>
                  <a:srgbClr val="000066"/>
                </a:solidFill>
                <a:latin typeface="楷体_GB2312" pitchFamily="49" charset="-122"/>
                <a:ea typeface="楷体_GB2312" pitchFamily="49" charset="-122"/>
              </a:rPr>
              <a:t>8</a:t>
            </a:r>
          </a:p>
          <a:p>
            <a:pPr eaLnBrk="1" hangingPunct="1">
              <a:buClr>
                <a:schemeClr val="accent1"/>
              </a:buClr>
            </a:pPr>
            <a:r>
              <a:rPr kumimoji="1" lang="zh-CN" altLang="en-US" sz="2400" b="1" i="0" dirty="0">
                <a:solidFill>
                  <a:srgbClr val="000066"/>
                </a:solidFill>
                <a:latin typeface="楷体_GB2312" pitchFamily="49" charset="-122"/>
                <a:ea typeface="楷体_GB2312" pitchFamily="49" charset="-122"/>
              </a:rPr>
              <a:t>取值范围： </a:t>
            </a:r>
            <a:r>
              <a:rPr kumimoji="1" lang="en-US" altLang="zh-CN" sz="2400" b="1" i="0" dirty="0">
                <a:solidFill>
                  <a:srgbClr val="000066"/>
                </a:solidFill>
                <a:latin typeface="楷体_GB2312" pitchFamily="49" charset="-122"/>
                <a:ea typeface="楷体_GB2312" pitchFamily="49" charset="-122"/>
              </a:rPr>
              <a:t>00000000-99999999</a:t>
            </a:r>
          </a:p>
          <a:p>
            <a:pPr eaLnBrk="1" hangingPunct="1">
              <a:buClr>
                <a:schemeClr val="accent1"/>
              </a:buClr>
            </a:pPr>
            <a:r>
              <a:rPr kumimoji="1" lang="zh-CN" altLang="en-US" sz="2400" b="1" i="0" dirty="0">
                <a:solidFill>
                  <a:srgbClr val="000066"/>
                </a:solidFill>
                <a:latin typeface="楷体_GB2312" pitchFamily="49" charset="-122"/>
                <a:ea typeface="楷体_GB2312" pitchFamily="49" charset="-122"/>
              </a:rPr>
              <a:t>取值含义： 前四位标别入学年份，后四位按顺序编号。</a:t>
            </a:r>
          </a:p>
        </p:txBody>
      </p:sp>
    </p:spTree>
    <p:extLst>
      <p:ext uri="{BB962C8B-B14F-4D97-AF65-F5344CB8AC3E}">
        <p14:creationId xmlns:p14="http://schemas.microsoft.com/office/powerpoint/2010/main" val="1429988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609599" y="1510144"/>
            <a:ext cx="10394373" cy="19500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5000"/>
              </a:lnSpc>
              <a:spcBef>
                <a:spcPct val="30000"/>
              </a:spcBef>
              <a:buClr>
                <a:schemeClr val="tx1"/>
              </a:buClr>
            </a:pPr>
            <a:r>
              <a:rPr lang="zh-CN" altLang="en-US" sz="2400" b="1" dirty="0" smtClean="0">
                <a:solidFill>
                  <a:srgbClr val="000066"/>
                </a:solidFill>
                <a:latin typeface="楷体_GB2312" pitchFamily="49" charset="-122"/>
                <a:ea typeface="楷体_GB2312" pitchFamily="49" charset="-122"/>
              </a:rPr>
              <a:t>数据结构反映了数据之间的组合关系。</a:t>
            </a:r>
          </a:p>
          <a:p>
            <a:pPr eaLnBrk="1" hangingPunct="1">
              <a:lnSpc>
                <a:spcPct val="95000"/>
              </a:lnSpc>
              <a:spcBef>
                <a:spcPct val="30000"/>
              </a:spcBef>
              <a:buClr>
                <a:schemeClr val="tx1"/>
              </a:buClr>
            </a:pPr>
            <a:r>
              <a:rPr lang="zh-CN" altLang="en-US" sz="2400" b="1" dirty="0" smtClean="0">
                <a:solidFill>
                  <a:srgbClr val="000066"/>
                </a:solidFill>
                <a:latin typeface="楷体_GB2312" pitchFamily="49" charset="-122"/>
                <a:ea typeface="楷体_GB2312" pitchFamily="49" charset="-122"/>
              </a:rPr>
              <a:t> 可以由若干个数据项组成，也可以由若干个数据结构组成，或由若干个数据项和数据结构混合组成。</a:t>
            </a:r>
          </a:p>
          <a:p>
            <a:pPr eaLnBrk="1" hangingPunct="1">
              <a:lnSpc>
                <a:spcPct val="95000"/>
              </a:lnSpc>
              <a:spcBef>
                <a:spcPct val="30000"/>
              </a:spcBef>
              <a:buClr>
                <a:schemeClr val="tx1"/>
              </a:buClr>
            </a:pPr>
            <a:r>
              <a:rPr lang="zh-CN" altLang="en-US" sz="2400" b="1" dirty="0" smtClean="0">
                <a:solidFill>
                  <a:schemeClr val="accent2"/>
                </a:solidFill>
                <a:latin typeface="楷体_GB2312" pitchFamily="49" charset="-122"/>
                <a:ea typeface="楷体_GB2312" pitchFamily="49" charset="-122"/>
              </a:rPr>
              <a:t>数据结构描述｛数据结构名，含义说明，组成</a:t>
            </a:r>
            <a:r>
              <a:rPr lang="en-US" altLang="zh-CN" sz="2400" b="1" dirty="0" smtClean="0">
                <a:solidFill>
                  <a:schemeClr val="accent2"/>
                </a:solidFill>
                <a:latin typeface="楷体_GB2312" pitchFamily="49" charset="-122"/>
                <a:ea typeface="楷体_GB2312" pitchFamily="49" charset="-122"/>
              </a:rPr>
              <a:t>:</a:t>
            </a:r>
            <a:r>
              <a:rPr lang="zh-CN" altLang="en-US" sz="2400" b="1" dirty="0" smtClean="0">
                <a:solidFill>
                  <a:schemeClr val="accent2"/>
                </a:solidFill>
                <a:latin typeface="楷体_GB2312" pitchFamily="49" charset="-122"/>
                <a:ea typeface="楷体_GB2312" pitchFamily="49" charset="-122"/>
              </a:rPr>
              <a:t>｛数据项或数据结构｝｝</a:t>
            </a:r>
            <a:endParaRPr lang="zh-CN" altLang="en-US" sz="2400" b="1" dirty="0" smtClean="0">
              <a:solidFill>
                <a:schemeClr val="accent2"/>
              </a:solidFill>
              <a:latin typeface="楷体_GB2312" pitchFamily="49" charset="-122"/>
              <a:ea typeface="楷体_GB2312" pitchFamily="49" charset="-122"/>
            </a:endParaRPr>
          </a:p>
        </p:txBody>
      </p:sp>
      <p:sp>
        <p:nvSpPr>
          <p:cNvPr id="8" name="Rectangle 4"/>
          <p:cNvSpPr>
            <a:spLocks noChangeArrowheads="1"/>
          </p:cNvSpPr>
          <p:nvPr/>
        </p:nvSpPr>
        <p:spPr bwMode="auto">
          <a:xfrm>
            <a:off x="381000" y="900544"/>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FFFF66"/>
              </a:buClr>
              <a:buSzPct val="75000"/>
              <a:buFont typeface="Wingdings" panose="05000000000000000000" pitchFamily="2" charset="2"/>
              <a:buNone/>
            </a:pPr>
            <a:r>
              <a:rPr kumimoji="1" lang="en-US" altLang="zh-CN" sz="3200" b="1" i="0">
                <a:solidFill>
                  <a:srgbClr val="CC3300"/>
                </a:solidFill>
                <a:latin typeface="Tahoma" panose="020B0604030504040204" pitchFamily="34" charset="0"/>
              </a:rPr>
              <a:t>2. </a:t>
            </a:r>
            <a:r>
              <a:rPr kumimoji="1" lang="zh-CN" altLang="en-US" sz="3200" b="1" i="0">
                <a:solidFill>
                  <a:srgbClr val="CC3300"/>
                </a:solidFill>
                <a:latin typeface="Tahoma" panose="020B0604030504040204" pitchFamily="34" charset="0"/>
              </a:rPr>
              <a:t>数据结构</a:t>
            </a:r>
          </a:p>
        </p:txBody>
      </p:sp>
      <p:sp>
        <p:nvSpPr>
          <p:cNvPr id="9" name="Rectangle 5"/>
          <p:cNvSpPr>
            <a:spLocks noChangeArrowheads="1"/>
          </p:cNvSpPr>
          <p:nvPr/>
        </p:nvSpPr>
        <p:spPr bwMode="auto">
          <a:xfrm>
            <a:off x="539750" y="3694544"/>
            <a:ext cx="10588914"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i="0" dirty="0">
                <a:solidFill>
                  <a:srgbClr val="CC3300"/>
                </a:solidFill>
                <a:latin typeface="楷体_GB2312" pitchFamily="49" charset="-122"/>
                <a:ea typeface="楷体_GB2312" pitchFamily="49" charset="-122"/>
              </a:rPr>
              <a:t>数据结构 </a:t>
            </a:r>
            <a:r>
              <a:rPr lang="en-US" altLang="zh-CN" sz="2400" b="1" i="0" dirty="0">
                <a:solidFill>
                  <a:srgbClr val="CC3300"/>
                </a:solidFill>
                <a:latin typeface="楷体_GB2312" pitchFamily="49" charset="-122"/>
                <a:ea typeface="楷体_GB2312" pitchFamily="49" charset="-122"/>
              </a:rPr>
              <a:t>:    </a:t>
            </a:r>
            <a:r>
              <a:rPr lang="zh-CN" altLang="en-US" sz="2400" b="1" i="0" dirty="0">
                <a:solidFill>
                  <a:srgbClr val="CC3300"/>
                </a:solidFill>
                <a:latin typeface="楷体_GB2312" pitchFamily="49" charset="-122"/>
                <a:ea typeface="楷体_GB2312" pitchFamily="49" charset="-122"/>
              </a:rPr>
              <a:t>以</a:t>
            </a:r>
            <a:r>
              <a:rPr lang="zh-CN" altLang="en-US"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学生</a:t>
            </a:r>
            <a:r>
              <a:rPr lang="zh-CN" altLang="en-US"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为例</a:t>
            </a:r>
          </a:p>
          <a:p>
            <a:pPr eaLnBrk="1" hangingPunct="1">
              <a:spcBef>
                <a:spcPct val="20000"/>
              </a:spcBef>
            </a:pPr>
            <a:r>
              <a:rPr lang="zh-CN" altLang="en-US" sz="2400" b="1" i="0" dirty="0">
                <a:solidFill>
                  <a:srgbClr val="000066"/>
                </a:solidFill>
                <a:latin typeface="楷体_GB2312" pitchFamily="49" charset="-122"/>
                <a:ea typeface="楷体_GB2312" pitchFamily="49" charset="-122"/>
              </a:rPr>
              <a:t>   数据结构名：学生</a:t>
            </a:r>
          </a:p>
          <a:p>
            <a:pPr eaLnBrk="1" hangingPunct="1">
              <a:spcBef>
                <a:spcPct val="20000"/>
              </a:spcBef>
            </a:pPr>
            <a:r>
              <a:rPr lang="zh-CN" altLang="en-US" sz="2400" b="1" i="0" dirty="0">
                <a:solidFill>
                  <a:srgbClr val="000066"/>
                </a:solidFill>
                <a:latin typeface="楷体_GB2312" pitchFamily="49" charset="-122"/>
                <a:ea typeface="楷体_GB2312" pitchFamily="49" charset="-122"/>
              </a:rPr>
              <a:t>   含义说明：课程管理子系统的主体数据结构，定义了一个学生的有关信息。</a:t>
            </a:r>
          </a:p>
          <a:p>
            <a:pPr eaLnBrk="1" hangingPunct="1">
              <a:spcBef>
                <a:spcPct val="20000"/>
              </a:spcBef>
            </a:pPr>
            <a:r>
              <a:rPr lang="zh-CN" altLang="en-US" sz="2400" b="1" i="0" dirty="0">
                <a:solidFill>
                  <a:srgbClr val="000066"/>
                </a:solidFill>
                <a:latin typeface="楷体_GB2312" pitchFamily="49" charset="-122"/>
                <a:ea typeface="楷体_GB2312" pitchFamily="49" charset="-122"/>
              </a:rPr>
              <a:t>   组  成：学号，姓名，性别，年龄，所在系，年级</a:t>
            </a:r>
          </a:p>
          <a:p>
            <a:pPr eaLnBrk="1" hangingPunct="1">
              <a:spcBef>
                <a:spcPct val="20000"/>
              </a:spcBef>
            </a:pPr>
            <a:r>
              <a:rPr lang="zh-CN" altLang="en-US" sz="2400" b="1" i="0" dirty="0">
                <a:solidFill>
                  <a:srgbClr val="000066"/>
                </a:solidFill>
                <a:latin typeface="楷体_GB2312" pitchFamily="49" charset="-122"/>
                <a:ea typeface="楷体_GB2312" pitchFamily="49" charset="-122"/>
              </a:rPr>
              <a:t>                        </a:t>
            </a:r>
          </a:p>
        </p:txBody>
      </p:sp>
    </p:spTree>
    <p:extLst>
      <p:ext uri="{BB962C8B-B14F-4D97-AF65-F5344CB8AC3E}">
        <p14:creationId xmlns:p14="http://schemas.microsoft.com/office/powerpoint/2010/main" val="1032574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381000" y="931717"/>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FFFF66"/>
              </a:buClr>
              <a:buSzPct val="75000"/>
              <a:buFont typeface="Wingdings" panose="05000000000000000000" pitchFamily="2" charset="2"/>
              <a:buNone/>
            </a:pPr>
            <a:r>
              <a:rPr kumimoji="1" lang="en-US" altLang="zh-CN" sz="3200" b="1" i="0">
                <a:solidFill>
                  <a:srgbClr val="CC3300"/>
                </a:solidFill>
                <a:latin typeface="Tahoma" panose="020B0604030504040204" pitchFamily="34" charset="0"/>
              </a:rPr>
              <a:t>3. </a:t>
            </a:r>
            <a:r>
              <a:rPr kumimoji="1" lang="zh-CN" altLang="en-US" sz="3200" b="1" i="0">
                <a:solidFill>
                  <a:srgbClr val="CC3300"/>
                </a:solidFill>
                <a:latin typeface="Tahoma" panose="020B0604030504040204" pitchFamily="34" charset="0"/>
              </a:rPr>
              <a:t>数据流</a:t>
            </a:r>
          </a:p>
        </p:txBody>
      </p:sp>
      <p:sp>
        <p:nvSpPr>
          <p:cNvPr id="8" name="Rectangle 4"/>
          <p:cNvSpPr txBox="1">
            <a:spLocks noChangeArrowheads="1"/>
          </p:cNvSpPr>
          <p:nvPr/>
        </p:nvSpPr>
        <p:spPr bwMode="auto">
          <a:xfrm>
            <a:off x="685799" y="1541317"/>
            <a:ext cx="9954491" cy="3048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ct val="0"/>
              </a:spcBef>
              <a:buClr>
                <a:schemeClr val="tx1"/>
              </a:buClr>
              <a:buFont typeface="Wingdings" panose="05000000000000000000" pitchFamily="2" charset="2"/>
              <a:buChar char="u"/>
            </a:pPr>
            <a:r>
              <a:rPr lang="en-US" altLang="zh-CN" sz="2400" b="1" dirty="0" smtClean="0">
                <a:solidFill>
                  <a:srgbClr val="000066"/>
                </a:solidFill>
                <a:latin typeface="楷体_GB2312" pitchFamily="49" charset="-122"/>
                <a:ea typeface="楷体_GB2312" pitchFamily="49" charset="-122"/>
              </a:rPr>
              <a:t> </a:t>
            </a:r>
            <a:r>
              <a:rPr lang="zh-CN" altLang="en-US" sz="2400" b="1" dirty="0" smtClean="0">
                <a:solidFill>
                  <a:srgbClr val="000066"/>
                </a:solidFill>
                <a:latin typeface="楷体_GB2312" pitchFamily="49" charset="-122"/>
                <a:ea typeface="楷体_GB2312" pitchFamily="49" charset="-122"/>
              </a:rPr>
              <a:t>数据流是数据结构在系统内传输的路径。</a:t>
            </a:r>
          </a:p>
          <a:p>
            <a:pPr eaLnBrk="1" hangingPunct="1">
              <a:spcBef>
                <a:spcPct val="0"/>
              </a:spcBef>
              <a:buClr>
                <a:schemeClr val="tx1"/>
              </a:buClr>
              <a:buFont typeface="Wingdings" panose="05000000000000000000" pitchFamily="2" charset="2"/>
              <a:buChar char="u"/>
            </a:pPr>
            <a:r>
              <a:rPr lang="zh-CN" altLang="en-US" sz="2400" b="1" dirty="0" smtClean="0">
                <a:solidFill>
                  <a:srgbClr val="000066"/>
                </a:solidFill>
                <a:latin typeface="楷体_GB2312" pitchFamily="49" charset="-122"/>
                <a:ea typeface="楷体_GB2312" pitchFamily="49" charset="-122"/>
              </a:rPr>
              <a:t> </a:t>
            </a:r>
            <a:r>
              <a:rPr lang="zh-CN" altLang="en-US" sz="2400" b="1" dirty="0" smtClean="0">
                <a:solidFill>
                  <a:srgbClr val="CC3300"/>
                </a:solidFill>
                <a:latin typeface="楷体_GB2312" pitchFamily="49" charset="-122"/>
                <a:ea typeface="楷体_GB2312" pitchFamily="49" charset="-122"/>
              </a:rPr>
              <a:t>数据流描述｛数据流名，说明，数据流来源，数据流去向，组成</a:t>
            </a:r>
            <a:r>
              <a:rPr lang="en-US" altLang="zh-CN" sz="2400" b="1" dirty="0" smtClean="0">
                <a:solidFill>
                  <a:srgbClr val="CC3300"/>
                </a:solidFill>
                <a:latin typeface="楷体_GB2312" pitchFamily="49" charset="-122"/>
                <a:ea typeface="楷体_GB2312" pitchFamily="49" charset="-122"/>
              </a:rPr>
              <a:t>:</a:t>
            </a:r>
            <a:r>
              <a:rPr lang="zh-CN" altLang="en-US" sz="2400" b="1" dirty="0" smtClean="0">
                <a:solidFill>
                  <a:srgbClr val="CC3300"/>
                </a:solidFill>
                <a:latin typeface="楷体_GB2312" pitchFamily="49" charset="-122"/>
                <a:ea typeface="楷体_GB2312" pitchFamily="49" charset="-122"/>
              </a:rPr>
              <a:t>｛数据结构｝，平均流量，高峰期流量｝</a:t>
            </a:r>
          </a:p>
          <a:p>
            <a:pPr lvl="1" eaLnBrk="1" hangingPunct="1">
              <a:spcBef>
                <a:spcPct val="0"/>
              </a:spcBef>
            </a:pPr>
            <a:r>
              <a:rPr lang="zh-CN" altLang="en-US" b="1" dirty="0" smtClean="0">
                <a:solidFill>
                  <a:srgbClr val="000066"/>
                </a:solidFill>
                <a:latin typeface="楷体_GB2312" pitchFamily="49" charset="-122"/>
                <a:ea typeface="楷体_GB2312" pitchFamily="49" charset="-122"/>
              </a:rPr>
              <a:t>数据流来源：说明该数据流来自哪个过程；</a:t>
            </a:r>
          </a:p>
          <a:p>
            <a:pPr lvl="1" eaLnBrk="1" hangingPunct="1">
              <a:spcBef>
                <a:spcPct val="0"/>
              </a:spcBef>
            </a:pPr>
            <a:r>
              <a:rPr lang="zh-CN" altLang="en-US" b="1" dirty="0" smtClean="0">
                <a:solidFill>
                  <a:srgbClr val="000066"/>
                </a:solidFill>
                <a:latin typeface="楷体_GB2312" pitchFamily="49" charset="-122"/>
                <a:ea typeface="楷体_GB2312" pitchFamily="49" charset="-122"/>
              </a:rPr>
              <a:t>数据流去向：说明该数据流将到哪个过程去；</a:t>
            </a:r>
          </a:p>
          <a:p>
            <a:pPr lvl="1" eaLnBrk="1" hangingPunct="1">
              <a:spcBef>
                <a:spcPct val="0"/>
              </a:spcBef>
            </a:pPr>
            <a:r>
              <a:rPr lang="zh-CN" altLang="en-US" b="1" dirty="0" smtClean="0">
                <a:solidFill>
                  <a:srgbClr val="000066"/>
                </a:solidFill>
                <a:latin typeface="楷体_GB2312" pitchFamily="49" charset="-122"/>
                <a:ea typeface="楷体_GB2312" pitchFamily="49" charset="-122"/>
              </a:rPr>
              <a:t>平均流量：在单位时间里的传输次数；</a:t>
            </a:r>
          </a:p>
          <a:p>
            <a:pPr lvl="1" eaLnBrk="1" hangingPunct="1">
              <a:spcBef>
                <a:spcPct val="0"/>
              </a:spcBef>
            </a:pPr>
            <a:r>
              <a:rPr lang="zh-CN" altLang="en-US" b="1" dirty="0" smtClean="0">
                <a:solidFill>
                  <a:srgbClr val="000066"/>
                </a:solidFill>
                <a:latin typeface="楷体_GB2312" pitchFamily="49" charset="-122"/>
                <a:ea typeface="楷体_GB2312" pitchFamily="49" charset="-122"/>
              </a:rPr>
              <a:t>高峰期流量：在高峰时期的数据流量。</a:t>
            </a:r>
            <a:endParaRPr lang="zh-CN" altLang="en-US" b="1" dirty="0" smtClean="0">
              <a:solidFill>
                <a:srgbClr val="000066"/>
              </a:solidFill>
              <a:latin typeface="楷体_GB2312" pitchFamily="49" charset="-122"/>
              <a:ea typeface="楷体_GB2312" pitchFamily="49" charset="-122"/>
            </a:endParaRPr>
          </a:p>
        </p:txBody>
      </p:sp>
      <p:sp>
        <p:nvSpPr>
          <p:cNvPr id="9" name="Rectangle 5"/>
          <p:cNvSpPr>
            <a:spLocks noChangeArrowheads="1"/>
          </p:cNvSpPr>
          <p:nvPr/>
        </p:nvSpPr>
        <p:spPr bwMode="auto">
          <a:xfrm>
            <a:off x="914400" y="4230542"/>
            <a:ext cx="740251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400" b="1" i="0" dirty="0">
                <a:solidFill>
                  <a:srgbClr val="CC3300"/>
                </a:solidFill>
                <a:latin typeface="楷体_GB2312" pitchFamily="49" charset="-122"/>
                <a:ea typeface="楷体_GB2312" pitchFamily="49" charset="-122"/>
              </a:rPr>
              <a:t>数据流</a:t>
            </a:r>
            <a:r>
              <a:rPr lang="en-US" altLang="zh-CN" sz="2400" b="1" i="0" dirty="0">
                <a:solidFill>
                  <a:srgbClr val="CC3300"/>
                </a:solidFill>
                <a:latin typeface="楷体_GB2312" pitchFamily="49" charset="-122"/>
                <a:ea typeface="楷体_GB2312" pitchFamily="49" charset="-122"/>
              </a:rPr>
              <a:t>:   </a:t>
            </a:r>
            <a:r>
              <a:rPr lang="en-US" altLang="zh-CN"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教室安排</a:t>
            </a:r>
            <a:r>
              <a:rPr lang="zh-CN" altLang="en-US"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可如下描述：</a:t>
            </a:r>
          </a:p>
          <a:p>
            <a:pPr eaLnBrk="1" hangingPunct="1"/>
            <a:r>
              <a:rPr lang="zh-CN" altLang="en-US" sz="2400" b="1" i="0" dirty="0">
                <a:solidFill>
                  <a:srgbClr val="000066"/>
                </a:solidFill>
                <a:latin typeface="楷体_GB2312" pitchFamily="49" charset="-122"/>
                <a:ea typeface="楷体_GB2312" pitchFamily="49" charset="-122"/>
              </a:rPr>
              <a:t>    数据流：　　教室安排</a:t>
            </a:r>
          </a:p>
          <a:p>
            <a:pPr eaLnBrk="1" hangingPunct="1"/>
            <a:r>
              <a:rPr lang="zh-CN" altLang="en-US" sz="2400" b="1" i="0" dirty="0">
                <a:solidFill>
                  <a:srgbClr val="000066"/>
                </a:solidFill>
                <a:latin typeface="楷体_GB2312" pitchFamily="49" charset="-122"/>
                <a:ea typeface="楷体_GB2312" pitchFamily="49" charset="-122"/>
              </a:rPr>
              <a:t>    说明：　　　学生上课的教室布置</a:t>
            </a:r>
          </a:p>
          <a:p>
            <a:pPr eaLnBrk="1" hangingPunct="1"/>
            <a:r>
              <a:rPr lang="zh-CN" altLang="en-US" sz="2400" b="1" i="0" dirty="0">
                <a:solidFill>
                  <a:srgbClr val="000066"/>
                </a:solidFill>
                <a:latin typeface="楷体_GB2312" pitchFamily="49" charset="-122"/>
                <a:ea typeface="楷体_GB2312" pitchFamily="49" charset="-122"/>
              </a:rPr>
              <a:t>    数据流来源：排课</a:t>
            </a:r>
          </a:p>
          <a:p>
            <a:pPr eaLnBrk="1" hangingPunct="1"/>
            <a:r>
              <a:rPr lang="zh-CN" altLang="en-US" sz="2400" b="1" i="0" dirty="0">
                <a:solidFill>
                  <a:srgbClr val="000066"/>
                </a:solidFill>
                <a:latin typeface="楷体_GB2312" pitchFamily="49" charset="-122"/>
                <a:ea typeface="楷体_GB2312" pitchFamily="49" charset="-122"/>
              </a:rPr>
              <a:t>    数据流去向：上课</a:t>
            </a:r>
          </a:p>
        </p:txBody>
      </p:sp>
    </p:spTree>
    <p:extLst>
      <p:ext uri="{BB962C8B-B14F-4D97-AF65-F5344CB8AC3E}">
        <p14:creationId xmlns:p14="http://schemas.microsoft.com/office/powerpoint/2010/main" val="27503333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381000" y="931717"/>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FFFF66"/>
              </a:buClr>
              <a:buSzPct val="75000"/>
              <a:buFont typeface="Wingdings" panose="05000000000000000000" pitchFamily="2" charset="2"/>
              <a:buNone/>
            </a:pPr>
            <a:r>
              <a:rPr kumimoji="1" lang="en-US" altLang="zh-CN" sz="3200" b="1" i="0">
                <a:solidFill>
                  <a:srgbClr val="CC3300"/>
                </a:solidFill>
                <a:latin typeface="Tahoma" panose="020B0604030504040204" pitchFamily="34" charset="0"/>
              </a:rPr>
              <a:t>4. </a:t>
            </a:r>
            <a:r>
              <a:rPr kumimoji="1" lang="zh-CN" altLang="en-US" sz="3200" b="1" i="0">
                <a:solidFill>
                  <a:srgbClr val="CC3300"/>
                </a:solidFill>
                <a:latin typeface="Tahoma" panose="020B0604030504040204" pitchFamily="34" charset="0"/>
              </a:rPr>
              <a:t>数据存储</a:t>
            </a:r>
          </a:p>
        </p:txBody>
      </p:sp>
      <p:sp>
        <p:nvSpPr>
          <p:cNvPr id="8" name="Rectangle 4"/>
          <p:cNvSpPr txBox="1">
            <a:spLocks noChangeArrowheads="1"/>
          </p:cNvSpPr>
          <p:nvPr/>
        </p:nvSpPr>
        <p:spPr bwMode="auto">
          <a:xfrm>
            <a:off x="493713" y="1465117"/>
            <a:ext cx="10364787"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5000"/>
              </a:lnSpc>
            </a:pPr>
            <a:r>
              <a:rPr lang="zh-CN" altLang="en-US" sz="2400" b="1" dirty="0" smtClean="0">
                <a:solidFill>
                  <a:srgbClr val="000066"/>
                </a:solidFill>
                <a:latin typeface="楷体_GB2312" pitchFamily="49" charset="-122"/>
                <a:ea typeface="楷体_GB2312" pitchFamily="49" charset="-122"/>
              </a:rPr>
              <a:t>数据存储是数据结构停留或保存的地方，也是数据流的来源和去向之一。</a:t>
            </a:r>
          </a:p>
          <a:p>
            <a:pPr eaLnBrk="1" hangingPunct="1">
              <a:lnSpc>
                <a:spcPct val="115000"/>
              </a:lnSpc>
            </a:pPr>
            <a:r>
              <a:rPr lang="zh-CN" altLang="en-US" sz="2400" b="1" dirty="0" smtClean="0">
                <a:solidFill>
                  <a:srgbClr val="CC3300"/>
                </a:solidFill>
                <a:latin typeface="楷体_GB2312" pitchFamily="49" charset="-122"/>
                <a:ea typeface="楷体_GB2312" pitchFamily="49" charset="-122"/>
              </a:rPr>
              <a:t>数据存储描述｛数据存储名，说明，编号，输入的数据流 ，输出的数据流 ，组成</a:t>
            </a:r>
            <a:r>
              <a:rPr lang="en-US" altLang="zh-CN" sz="2400" b="1" dirty="0" smtClean="0">
                <a:solidFill>
                  <a:srgbClr val="CC3300"/>
                </a:solidFill>
                <a:latin typeface="楷体_GB2312" pitchFamily="49" charset="-122"/>
                <a:ea typeface="楷体_GB2312" pitchFamily="49" charset="-122"/>
              </a:rPr>
              <a:t>:</a:t>
            </a:r>
            <a:r>
              <a:rPr lang="zh-CN" altLang="en-US" sz="2400" b="1" dirty="0" smtClean="0">
                <a:solidFill>
                  <a:srgbClr val="CC3300"/>
                </a:solidFill>
                <a:latin typeface="楷体_GB2312" pitchFamily="49" charset="-122"/>
                <a:ea typeface="楷体_GB2312" pitchFamily="49" charset="-122"/>
              </a:rPr>
              <a:t>｛数据结构｝，数据量，存取频度，存取方式｝</a:t>
            </a:r>
            <a:endParaRPr lang="zh-CN" altLang="en-US" sz="2400" b="1" dirty="0" smtClean="0">
              <a:solidFill>
                <a:srgbClr val="CC3300"/>
              </a:solidFill>
              <a:latin typeface="楷体_GB2312" pitchFamily="49" charset="-122"/>
              <a:ea typeface="楷体_GB2312" pitchFamily="49" charset="-122"/>
            </a:endParaRPr>
          </a:p>
        </p:txBody>
      </p:sp>
      <p:sp>
        <p:nvSpPr>
          <p:cNvPr id="9" name="Rectangle 5"/>
          <p:cNvSpPr>
            <a:spLocks noChangeArrowheads="1"/>
          </p:cNvSpPr>
          <p:nvPr/>
        </p:nvSpPr>
        <p:spPr bwMode="auto">
          <a:xfrm>
            <a:off x="539750" y="3798742"/>
            <a:ext cx="77724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20000"/>
              </a:spcBef>
            </a:pPr>
            <a:r>
              <a:rPr lang="zh-CN" altLang="en-US" sz="2400" b="1" i="0">
                <a:solidFill>
                  <a:srgbClr val="CC3300"/>
                </a:solidFill>
                <a:latin typeface="楷体_GB2312" pitchFamily="49" charset="-122"/>
                <a:ea typeface="楷体_GB2312" pitchFamily="49" charset="-122"/>
              </a:rPr>
              <a:t>数据存储</a:t>
            </a:r>
            <a:r>
              <a:rPr lang="en-US" altLang="zh-CN" sz="2400" b="1" i="0">
                <a:solidFill>
                  <a:srgbClr val="CC3300"/>
                </a:solidFill>
                <a:latin typeface="楷体_GB2312" pitchFamily="49" charset="-122"/>
                <a:ea typeface="楷体_GB2312" pitchFamily="49" charset="-122"/>
              </a:rPr>
              <a:t>:   </a:t>
            </a:r>
            <a:r>
              <a:rPr lang="en-US" altLang="zh-CN" sz="2400" b="1" i="0">
                <a:solidFill>
                  <a:srgbClr val="CC3300"/>
                </a:solidFill>
                <a:ea typeface="楷体_GB2312" pitchFamily="49" charset="-122"/>
              </a:rPr>
              <a:t>“</a:t>
            </a:r>
            <a:r>
              <a:rPr lang="zh-CN" altLang="en-US" sz="2400" b="1" i="0">
                <a:solidFill>
                  <a:srgbClr val="CC3300"/>
                </a:solidFill>
                <a:latin typeface="楷体_GB2312" pitchFamily="49" charset="-122"/>
                <a:ea typeface="楷体_GB2312" pitchFamily="49" charset="-122"/>
              </a:rPr>
              <a:t>学生登记表</a:t>
            </a:r>
            <a:r>
              <a:rPr lang="zh-CN" altLang="en-US" sz="2400" b="1" i="0">
                <a:solidFill>
                  <a:srgbClr val="CC3300"/>
                </a:solidFill>
                <a:ea typeface="楷体_GB2312" pitchFamily="49" charset="-122"/>
              </a:rPr>
              <a:t>”</a:t>
            </a:r>
            <a:r>
              <a:rPr lang="zh-CN" altLang="en-US" sz="2400" b="1" i="0">
                <a:solidFill>
                  <a:srgbClr val="CC3300"/>
                </a:solidFill>
                <a:latin typeface="楷体_GB2312" pitchFamily="49" charset="-122"/>
                <a:ea typeface="楷体_GB2312" pitchFamily="49" charset="-122"/>
              </a:rPr>
              <a:t>可如下描述：</a:t>
            </a:r>
          </a:p>
          <a:p>
            <a:pPr eaLnBrk="1" hangingPunct="1">
              <a:lnSpc>
                <a:spcPct val="115000"/>
              </a:lnSpc>
              <a:spcBef>
                <a:spcPct val="20000"/>
              </a:spcBef>
            </a:pPr>
            <a:r>
              <a:rPr lang="zh-CN" altLang="en-US" sz="2400" b="1" i="0">
                <a:solidFill>
                  <a:srgbClr val="000066"/>
                </a:solidFill>
                <a:latin typeface="楷体_GB2312" pitchFamily="49" charset="-122"/>
                <a:ea typeface="楷体_GB2312" pitchFamily="49" charset="-122"/>
              </a:rPr>
              <a:t>  数据存储：　学生登记表</a:t>
            </a:r>
          </a:p>
          <a:p>
            <a:pPr eaLnBrk="1" hangingPunct="1">
              <a:lnSpc>
                <a:spcPct val="115000"/>
              </a:lnSpc>
              <a:spcBef>
                <a:spcPct val="20000"/>
              </a:spcBef>
            </a:pPr>
            <a:r>
              <a:rPr lang="zh-CN" altLang="en-US" sz="2400" b="1" i="0">
                <a:solidFill>
                  <a:srgbClr val="000066"/>
                </a:solidFill>
                <a:latin typeface="楷体_GB2312" pitchFamily="49" charset="-122"/>
                <a:ea typeface="楷体_GB2312" pitchFamily="49" charset="-122"/>
              </a:rPr>
              <a:t>  说明：　　　记录学生的基本情况</a:t>
            </a:r>
          </a:p>
          <a:p>
            <a:pPr eaLnBrk="1" hangingPunct="1">
              <a:lnSpc>
                <a:spcPct val="115000"/>
              </a:lnSpc>
              <a:spcBef>
                <a:spcPct val="20000"/>
              </a:spcBef>
            </a:pPr>
            <a:r>
              <a:rPr lang="zh-CN" altLang="en-US" sz="2400" b="1" i="0">
                <a:solidFill>
                  <a:srgbClr val="000066"/>
                </a:solidFill>
                <a:latin typeface="楷体_GB2312" pitchFamily="49" charset="-122"/>
                <a:ea typeface="楷体_GB2312" pitchFamily="49" charset="-122"/>
              </a:rPr>
              <a:t>  数据量：　　每年</a:t>
            </a:r>
            <a:r>
              <a:rPr lang="en-US" altLang="zh-CN" sz="2400" b="1" i="0">
                <a:solidFill>
                  <a:srgbClr val="000066"/>
                </a:solidFill>
                <a:latin typeface="楷体_GB2312" pitchFamily="49" charset="-122"/>
                <a:ea typeface="楷体_GB2312" pitchFamily="49" charset="-122"/>
              </a:rPr>
              <a:t>3000</a:t>
            </a:r>
            <a:r>
              <a:rPr lang="zh-CN" altLang="en-US" sz="2400" b="1" i="0">
                <a:solidFill>
                  <a:srgbClr val="000066"/>
                </a:solidFill>
                <a:latin typeface="楷体_GB2312" pitchFamily="49" charset="-122"/>
                <a:ea typeface="楷体_GB2312" pitchFamily="49" charset="-122"/>
              </a:rPr>
              <a:t>张</a:t>
            </a:r>
          </a:p>
          <a:p>
            <a:pPr eaLnBrk="1" hangingPunct="1">
              <a:lnSpc>
                <a:spcPct val="115000"/>
              </a:lnSpc>
              <a:spcBef>
                <a:spcPct val="20000"/>
              </a:spcBef>
            </a:pPr>
            <a:r>
              <a:rPr lang="zh-CN" altLang="en-US" sz="2400" b="1" i="0">
                <a:solidFill>
                  <a:srgbClr val="000066"/>
                </a:solidFill>
                <a:latin typeface="楷体_GB2312" pitchFamily="49" charset="-122"/>
                <a:ea typeface="楷体_GB2312" pitchFamily="49" charset="-122"/>
              </a:rPr>
              <a:t>  存取方式：　随机存取</a:t>
            </a:r>
          </a:p>
          <a:p>
            <a:pPr eaLnBrk="1" hangingPunct="1">
              <a:lnSpc>
                <a:spcPct val="80000"/>
              </a:lnSpc>
              <a:spcBef>
                <a:spcPct val="20000"/>
              </a:spcBef>
            </a:pPr>
            <a:r>
              <a:rPr lang="zh-CN" altLang="en-US" sz="2400" b="1" i="0">
                <a:solidFill>
                  <a:srgbClr val="000066"/>
                </a:solidFill>
                <a:latin typeface="楷体_GB2312" pitchFamily="49" charset="-122"/>
                <a:ea typeface="楷体_GB2312" pitchFamily="49" charset="-122"/>
              </a:rPr>
              <a:t>    </a:t>
            </a:r>
          </a:p>
        </p:txBody>
      </p:sp>
    </p:spTree>
    <p:extLst>
      <p:ext uri="{BB962C8B-B14F-4D97-AF65-F5344CB8AC3E}">
        <p14:creationId xmlns:p14="http://schemas.microsoft.com/office/powerpoint/2010/main" val="2339121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7</a:t>
            </a:r>
            <a:r>
              <a:rPr lang="en-US" altLang="zh-CN" sz="2800" b="1" dirty="0" smtClean="0">
                <a:solidFill>
                  <a:schemeClr val="bg1"/>
                </a:solidFill>
                <a:latin typeface="微软雅黑" panose="020B0503020204020204" pitchFamily="34" charset="-122"/>
                <a:ea typeface="微软雅黑" panose="020B0503020204020204" pitchFamily="34" charset="-122"/>
              </a:rPr>
              <a:t>.2.2 </a:t>
            </a:r>
            <a:r>
              <a:rPr lang="zh-CN" altLang="en-US" sz="2800" b="1" dirty="0" smtClean="0">
                <a:solidFill>
                  <a:schemeClr val="bg1"/>
                </a:solidFill>
                <a:latin typeface="微软雅黑" panose="020B0503020204020204" pitchFamily="34" charset="-122"/>
                <a:ea typeface="微软雅黑" panose="020B0503020204020204" pitchFamily="34" charset="-122"/>
              </a:rPr>
              <a:t>需</a:t>
            </a:r>
            <a:r>
              <a:rPr lang="zh-CN" altLang="en-US" sz="2800" b="1" dirty="0">
                <a:solidFill>
                  <a:schemeClr val="bg1"/>
                </a:solidFill>
                <a:latin typeface="微软雅黑" panose="020B0503020204020204" pitchFamily="34" charset="-122"/>
                <a:ea typeface="微软雅黑" panose="020B0503020204020204" pitchFamily="34" charset="-122"/>
              </a:rPr>
              <a:t>求分析阶段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381000" y="1066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FFFF66"/>
              </a:buClr>
              <a:buSzPct val="75000"/>
              <a:buFont typeface="Wingdings" panose="05000000000000000000" pitchFamily="2" charset="2"/>
              <a:buNone/>
            </a:pPr>
            <a:r>
              <a:rPr kumimoji="1" lang="en-US" altLang="zh-CN" sz="3200" b="1" i="0">
                <a:solidFill>
                  <a:srgbClr val="CC3300"/>
                </a:solidFill>
                <a:latin typeface="Tahoma" panose="020B0604030504040204" pitchFamily="34" charset="0"/>
              </a:rPr>
              <a:t>5. </a:t>
            </a:r>
            <a:r>
              <a:rPr kumimoji="1" lang="zh-CN" altLang="en-US" sz="3200" b="1" i="0">
                <a:solidFill>
                  <a:srgbClr val="CC3300"/>
                </a:solidFill>
                <a:latin typeface="Tahoma" panose="020B0604030504040204" pitchFamily="34" charset="0"/>
              </a:rPr>
              <a:t>处理过程</a:t>
            </a:r>
          </a:p>
        </p:txBody>
      </p:sp>
      <p:sp>
        <p:nvSpPr>
          <p:cNvPr id="8" name="Rectangle 4"/>
          <p:cNvSpPr txBox="1">
            <a:spLocks noChangeArrowheads="1"/>
          </p:cNvSpPr>
          <p:nvPr/>
        </p:nvSpPr>
        <p:spPr bwMode="auto">
          <a:xfrm>
            <a:off x="457200" y="1676400"/>
            <a:ext cx="10609118" cy="1752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5000"/>
              </a:lnSpc>
              <a:spcBef>
                <a:spcPct val="0"/>
              </a:spcBef>
              <a:buFont typeface="Wingdings" panose="05000000000000000000" pitchFamily="2" charset="2"/>
              <a:buChar char="u"/>
            </a:pPr>
            <a:r>
              <a:rPr lang="zh-CN" altLang="en-US" sz="2400" b="1" dirty="0" smtClean="0">
                <a:solidFill>
                  <a:srgbClr val="000066"/>
                </a:solidFill>
                <a:latin typeface="楷体_GB2312" pitchFamily="49" charset="-122"/>
                <a:ea typeface="楷体_GB2312" pitchFamily="49" charset="-122"/>
              </a:rPr>
              <a:t>其具体处理逻辑一般用判定表或判定树来描述。</a:t>
            </a:r>
          </a:p>
          <a:p>
            <a:pPr eaLnBrk="1" hangingPunct="1">
              <a:lnSpc>
                <a:spcPct val="105000"/>
              </a:lnSpc>
              <a:spcBef>
                <a:spcPct val="0"/>
              </a:spcBef>
              <a:buFont typeface="Wingdings" panose="05000000000000000000" pitchFamily="2" charset="2"/>
              <a:buChar char="u"/>
            </a:pPr>
            <a:r>
              <a:rPr lang="zh-CN" altLang="en-US" sz="2400" b="1" dirty="0" smtClean="0">
                <a:solidFill>
                  <a:schemeClr val="accent2"/>
                </a:solidFill>
                <a:latin typeface="楷体_GB2312" pitchFamily="49" charset="-122"/>
                <a:ea typeface="楷体_GB2312" pitchFamily="49" charset="-122"/>
              </a:rPr>
              <a:t>处理过程描述｛处理过程名，说明，输入</a:t>
            </a:r>
            <a:r>
              <a:rPr lang="en-US" altLang="zh-CN" sz="2400" b="1" dirty="0" smtClean="0">
                <a:solidFill>
                  <a:schemeClr val="accent2"/>
                </a:solidFill>
                <a:latin typeface="楷体_GB2312" pitchFamily="49" charset="-122"/>
                <a:ea typeface="楷体_GB2312" pitchFamily="49" charset="-122"/>
              </a:rPr>
              <a:t>:</a:t>
            </a:r>
            <a:r>
              <a:rPr lang="zh-CN" altLang="en-US" sz="2400" b="1" dirty="0" smtClean="0">
                <a:solidFill>
                  <a:schemeClr val="accent2"/>
                </a:solidFill>
                <a:latin typeface="楷体_GB2312" pitchFamily="49" charset="-122"/>
                <a:ea typeface="楷体_GB2312" pitchFamily="49" charset="-122"/>
              </a:rPr>
              <a:t>｛数据流｝，输出</a:t>
            </a:r>
            <a:r>
              <a:rPr lang="en-US" altLang="zh-CN" sz="2400" b="1" dirty="0" smtClean="0">
                <a:solidFill>
                  <a:schemeClr val="accent2"/>
                </a:solidFill>
                <a:latin typeface="楷体_GB2312" pitchFamily="49" charset="-122"/>
                <a:ea typeface="楷体_GB2312" pitchFamily="49" charset="-122"/>
              </a:rPr>
              <a:t>:</a:t>
            </a:r>
            <a:r>
              <a:rPr lang="zh-CN" altLang="en-US" sz="2400" b="1" dirty="0" smtClean="0">
                <a:solidFill>
                  <a:schemeClr val="accent2"/>
                </a:solidFill>
                <a:latin typeface="楷体_GB2312" pitchFamily="49" charset="-122"/>
                <a:ea typeface="楷体_GB2312" pitchFamily="49" charset="-122"/>
              </a:rPr>
              <a:t>｛数据流｝，处理</a:t>
            </a:r>
            <a:r>
              <a:rPr lang="en-US" altLang="zh-CN" sz="2400" b="1" dirty="0" smtClean="0">
                <a:solidFill>
                  <a:schemeClr val="accent2"/>
                </a:solidFill>
                <a:latin typeface="楷体_GB2312" pitchFamily="49" charset="-122"/>
                <a:ea typeface="楷体_GB2312" pitchFamily="49" charset="-122"/>
              </a:rPr>
              <a:t>:</a:t>
            </a:r>
            <a:r>
              <a:rPr lang="zh-CN" altLang="en-US" sz="2400" b="1" dirty="0" smtClean="0">
                <a:solidFill>
                  <a:schemeClr val="accent2"/>
                </a:solidFill>
                <a:latin typeface="楷体_GB2312" pitchFamily="49" charset="-122"/>
                <a:ea typeface="楷体_GB2312" pitchFamily="49" charset="-122"/>
              </a:rPr>
              <a:t>｛简要说明｝｝</a:t>
            </a:r>
          </a:p>
          <a:p>
            <a:pPr lvl="1" eaLnBrk="1" hangingPunct="1">
              <a:lnSpc>
                <a:spcPct val="105000"/>
              </a:lnSpc>
              <a:spcBef>
                <a:spcPct val="0"/>
              </a:spcBef>
              <a:buClr>
                <a:srgbClr val="FFFF66"/>
              </a:buClr>
              <a:buFontTx/>
              <a:buChar char="•"/>
            </a:pPr>
            <a:endParaRPr lang="en-US" altLang="zh-CN" b="1" dirty="0" smtClean="0">
              <a:solidFill>
                <a:schemeClr val="accent2"/>
              </a:solidFill>
              <a:latin typeface="楷体_GB2312" pitchFamily="49" charset="-122"/>
              <a:ea typeface="楷体_GB2312" pitchFamily="49" charset="-122"/>
            </a:endParaRPr>
          </a:p>
        </p:txBody>
      </p:sp>
      <p:sp>
        <p:nvSpPr>
          <p:cNvPr id="9" name="Rectangle 5"/>
          <p:cNvSpPr>
            <a:spLocks noChangeArrowheads="1"/>
          </p:cNvSpPr>
          <p:nvPr/>
        </p:nvSpPr>
        <p:spPr bwMode="auto">
          <a:xfrm>
            <a:off x="684213" y="3141663"/>
            <a:ext cx="1109907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eaLnBrk="1" hangingPunct="1">
              <a:spcBef>
                <a:spcPct val="5000"/>
              </a:spcBef>
            </a:pPr>
            <a:r>
              <a:rPr lang="zh-CN" altLang="en-US" sz="2400" b="1" i="0" dirty="0">
                <a:solidFill>
                  <a:srgbClr val="CC3300"/>
                </a:solidFill>
                <a:latin typeface="楷体_GB2312" pitchFamily="49" charset="-122"/>
                <a:ea typeface="楷体_GB2312" pitchFamily="49" charset="-122"/>
              </a:rPr>
              <a:t>处理过程</a:t>
            </a:r>
            <a:r>
              <a:rPr lang="en-US" altLang="zh-CN" sz="2400" b="1" i="0" dirty="0">
                <a:solidFill>
                  <a:srgbClr val="CC3300"/>
                </a:solidFill>
                <a:latin typeface="楷体_GB2312" pitchFamily="49" charset="-122"/>
                <a:ea typeface="楷体_GB2312" pitchFamily="49" charset="-122"/>
              </a:rPr>
              <a:t>: </a:t>
            </a:r>
            <a:r>
              <a:rPr lang="en-US" altLang="zh-CN"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分配宿舍</a:t>
            </a:r>
            <a:r>
              <a:rPr lang="zh-CN" altLang="en-US" sz="2400" b="1" i="0" dirty="0">
                <a:solidFill>
                  <a:srgbClr val="CC3300"/>
                </a:solidFill>
                <a:ea typeface="楷体_GB2312" pitchFamily="49" charset="-122"/>
              </a:rPr>
              <a:t>”</a:t>
            </a:r>
            <a:r>
              <a:rPr lang="zh-CN" altLang="en-US" sz="2400" b="1" i="0" dirty="0">
                <a:solidFill>
                  <a:srgbClr val="CC3300"/>
                </a:solidFill>
                <a:latin typeface="楷体_GB2312" pitchFamily="49" charset="-122"/>
                <a:ea typeface="楷体_GB2312" pitchFamily="49" charset="-122"/>
              </a:rPr>
              <a:t>可如下描述：</a:t>
            </a:r>
          </a:p>
          <a:p>
            <a:pPr marL="0" eaLnBrk="1" hangingPunct="1">
              <a:spcBef>
                <a:spcPct val="5000"/>
              </a:spcBef>
            </a:pPr>
            <a:r>
              <a:rPr lang="zh-CN" altLang="en-US" sz="2400" b="1" i="0" dirty="0">
                <a:solidFill>
                  <a:srgbClr val="000066"/>
                </a:solidFill>
                <a:latin typeface="楷体_GB2312" pitchFamily="49" charset="-122"/>
                <a:ea typeface="楷体_GB2312" pitchFamily="49" charset="-122"/>
              </a:rPr>
              <a:t>处理过程：分配宿舍</a:t>
            </a:r>
          </a:p>
          <a:p>
            <a:pPr marL="0" eaLnBrk="1" hangingPunct="1">
              <a:spcBef>
                <a:spcPct val="5000"/>
              </a:spcBef>
            </a:pPr>
            <a:r>
              <a:rPr lang="zh-CN" altLang="en-US" sz="2400" b="1" i="0" dirty="0">
                <a:solidFill>
                  <a:srgbClr val="000066"/>
                </a:solidFill>
                <a:latin typeface="楷体_GB2312" pitchFamily="49" charset="-122"/>
                <a:ea typeface="楷体_GB2312" pitchFamily="49" charset="-122"/>
              </a:rPr>
              <a:t>说明：为所有新生分配学生宿舍</a:t>
            </a:r>
          </a:p>
          <a:p>
            <a:pPr marL="0" eaLnBrk="1" hangingPunct="1">
              <a:spcBef>
                <a:spcPct val="5000"/>
              </a:spcBef>
            </a:pPr>
            <a:r>
              <a:rPr lang="zh-CN" altLang="en-US" sz="2400" b="1" i="0" dirty="0">
                <a:solidFill>
                  <a:srgbClr val="000066"/>
                </a:solidFill>
                <a:latin typeface="楷体_GB2312" pitchFamily="49" charset="-122"/>
                <a:ea typeface="楷体_GB2312" pitchFamily="49" charset="-122"/>
              </a:rPr>
              <a:t>输入：学生，宿舍</a:t>
            </a:r>
          </a:p>
          <a:p>
            <a:pPr marL="0" eaLnBrk="1" hangingPunct="1">
              <a:spcBef>
                <a:spcPct val="5000"/>
              </a:spcBef>
            </a:pPr>
            <a:r>
              <a:rPr lang="zh-CN" altLang="en-US" sz="2400" b="1" i="0" dirty="0">
                <a:solidFill>
                  <a:srgbClr val="000066"/>
                </a:solidFill>
                <a:latin typeface="楷体_GB2312" pitchFamily="49" charset="-122"/>
                <a:ea typeface="楷体_GB2312" pitchFamily="49" charset="-122"/>
              </a:rPr>
              <a:t>输出：宿舍安排</a:t>
            </a:r>
          </a:p>
          <a:p>
            <a:pPr marL="0" eaLnBrk="1" hangingPunct="1">
              <a:spcBef>
                <a:spcPct val="5000"/>
              </a:spcBef>
            </a:pPr>
            <a:r>
              <a:rPr lang="zh-CN" altLang="en-US" sz="2400" b="1" i="0" dirty="0">
                <a:solidFill>
                  <a:srgbClr val="000066"/>
                </a:solidFill>
                <a:latin typeface="楷体_GB2312" pitchFamily="49" charset="-122"/>
                <a:ea typeface="楷体_GB2312" pitchFamily="49" charset="-122"/>
              </a:rPr>
              <a:t>处理：在新生报到后，为所有新生分配学生宿舍。要求同一间宿舍只能安排同一性别的学生，同一个学生只能安排在一个宿舍中，安排新生宿舍其处理时间应不超过</a:t>
            </a:r>
            <a:r>
              <a:rPr lang="en-US" altLang="zh-CN" sz="2400" b="1" i="0" dirty="0">
                <a:solidFill>
                  <a:srgbClr val="000066"/>
                </a:solidFill>
                <a:latin typeface="楷体_GB2312" pitchFamily="49" charset="-122"/>
                <a:ea typeface="楷体_GB2312" pitchFamily="49" charset="-122"/>
              </a:rPr>
              <a:t>15</a:t>
            </a:r>
            <a:r>
              <a:rPr lang="zh-CN" altLang="en-US" sz="2400" b="1" i="0" dirty="0">
                <a:solidFill>
                  <a:srgbClr val="000066"/>
                </a:solidFill>
                <a:latin typeface="楷体_GB2312" pitchFamily="49" charset="-122"/>
                <a:ea typeface="楷体_GB2312" pitchFamily="49" charset="-122"/>
              </a:rPr>
              <a:t>分钟。</a:t>
            </a:r>
          </a:p>
        </p:txBody>
      </p:sp>
    </p:spTree>
    <p:extLst>
      <p:ext uri="{BB962C8B-B14F-4D97-AF65-F5344CB8AC3E}">
        <p14:creationId xmlns:p14="http://schemas.microsoft.com/office/powerpoint/2010/main" val="2118388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338348" y="911453"/>
            <a:ext cx="10956570" cy="160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buFontTx/>
              <a:buNone/>
            </a:pPr>
            <a:r>
              <a:rPr lang="en-US" altLang="zh-CN" sz="2400" b="1" dirty="0" smtClean="0">
                <a:solidFill>
                  <a:srgbClr val="000066"/>
                </a:solidFill>
                <a:latin typeface="宋体" panose="02010600030101010101" pitchFamily="2" charset="-122"/>
              </a:rPr>
              <a:t>     </a:t>
            </a:r>
            <a:r>
              <a:rPr lang="zh-CN" altLang="en-US" sz="2400" b="1" dirty="0" smtClean="0">
                <a:solidFill>
                  <a:srgbClr val="000066"/>
                </a:solidFill>
                <a:latin typeface="宋体" panose="02010600030101010101" pitchFamily="2" charset="-122"/>
              </a:rPr>
              <a:t>在进行数据库设计时，通常先将现实世界中的客观对象首先抽象为不依赖任何具体机器的信息结构，这种结构不是</a:t>
            </a:r>
            <a:r>
              <a:rPr lang="en-US" altLang="zh-CN" sz="2400" b="1" dirty="0" smtClean="0">
                <a:solidFill>
                  <a:srgbClr val="000066"/>
                </a:solidFill>
                <a:latin typeface="宋体" panose="02010600030101010101" pitchFamily="2" charset="-122"/>
              </a:rPr>
              <a:t>DBMS</a:t>
            </a:r>
            <a:r>
              <a:rPr lang="zh-CN" altLang="en-US" sz="2400" b="1" dirty="0" smtClean="0">
                <a:solidFill>
                  <a:srgbClr val="000066"/>
                </a:solidFill>
                <a:latin typeface="宋体" panose="02010600030101010101" pitchFamily="2" charset="-122"/>
              </a:rPr>
              <a:t>支持的数据模型，而是概念模型（</a:t>
            </a:r>
            <a:r>
              <a:rPr lang="zh-CN" altLang="en-US" sz="2400" b="1" dirty="0" smtClean="0">
                <a:solidFill>
                  <a:srgbClr val="CC3300"/>
                </a:solidFill>
                <a:ea typeface="楷体_GB2312" pitchFamily="49" charset="-122"/>
              </a:rPr>
              <a:t>概念结构设计</a:t>
            </a:r>
            <a:r>
              <a:rPr lang="zh-CN" altLang="en-US" sz="2400" b="1" dirty="0" smtClean="0">
                <a:solidFill>
                  <a:srgbClr val="000066"/>
                </a:solidFill>
                <a:ea typeface="楷体_GB2312" pitchFamily="49" charset="-122"/>
              </a:rPr>
              <a:t>）</a:t>
            </a:r>
            <a:r>
              <a:rPr lang="zh-CN" altLang="en-US" sz="2400" b="1" dirty="0" smtClean="0">
                <a:solidFill>
                  <a:srgbClr val="000066"/>
                </a:solidFill>
                <a:latin typeface="宋体" panose="02010600030101010101" pitchFamily="2" charset="-122"/>
              </a:rPr>
              <a:t>。然后再把概念模型转换成具体机器上</a:t>
            </a:r>
            <a:r>
              <a:rPr lang="en-US" altLang="zh-CN" sz="2400" b="1" dirty="0" smtClean="0">
                <a:solidFill>
                  <a:srgbClr val="000066"/>
                </a:solidFill>
                <a:latin typeface="宋体" panose="02010600030101010101" pitchFamily="2" charset="-122"/>
              </a:rPr>
              <a:t>DBMS</a:t>
            </a:r>
            <a:r>
              <a:rPr lang="zh-CN" altLang="en-US" sz="2400" b="1" dirty="0" smtClean="0">
                <a:solidFill>
                  <a:srgbClr val="000066"/>
                </a:solidFill>
                <a:latin typeface="宋体" panose="02010600030101010101" pitchFamily="2" charset="-122"/>
              </a:rPr>
              <a:t>支持的数据模型。</a:t>
            </a:r>
            <a:endParaRPr lang="zh-CN" altLang="en-US" sz="2400" b="1" dirty="0" smtClean="0">
              <a:solidFill>
                <a:srgbClr val="000066"/>
              </a:solidFill>
              <a:latin typeface="宋体" panose="02010600030101010101" pitchFamily="2" charset="-122"/>
            </a:endParaRPr>
          </a:p>
        </p:txBody>
      </p:sp>
      <p:grpSp>
        <p:nvGrpSpPr>
          <p:cNvPr id="8" name="Group 4"/>
          <p:cNvGrpSpPr>
            <a:grpSpLocks/>
          </p:cNvGrpSpPr>
          <p:nvPr/>
        </p:nvGrpSpPr>
        <p:grpSpPr bwMode="auto">
          <a:xfrm>
            <a:off x="3509532" y="2636838"/>
            <a:ext cx="5083175" cy="3463925"/>
            <a:chOff x="1791" y="2025"/>
            <a:chExt cx="3202" cy="2086"/>
          </a:xfrm>
        </p:grpSpPr>
        <p:sp>
          <p:nvSpPr>
            <p:cNvPr id="9" name="Oval 5"/>
            <p:cNvSpPr>
              <a:spLocks noChangeArrowheads="1"/>
            </p:cNvSpPr>
            <p:nvPr/>
          </p:nvSpPr>
          <p:spPr bwMode="auto">
            <a:xfrm>
              <a:off x="1927" y="2025"/>
              <a:ext cx="1543" cy="453"/>
            </a:xfrm>
            <a:prstGeom prst="ellipse">
              <a:avLst/>
            </a:prstGeom>
            <a:solidFill>
              <a:schemeClr val="accent1"/>
            </a:solidFill>
            <a:ln w="9525">
              <a:solidFill>
                <a:srgbClr val="000066"/>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0">
                  <a:solidFill>
                    <a:srgbClr val="000066"/>
                  </a:solidFill>
                  <a:latin typeface="Tahoma" panose="020B0604030504040204" pitchFamily="34" charset="0"/>
                </a:rPr>
                <a:t>客观事物</a:t>
              </a:r>
            </a:p>
            <a:p>
              <a:pPr algn="ctr" eaLnBrk="1" hangingPunct="1"/>
              <a:r>
                <a:rPr kumimoji="1" lang="zh-CN" altLang="en-US" sz="2400" b="1" i="0">
                  <a:solidFill>
                    <a:srgbClr val="000066"/>
                  </a:solidFill>
                  <a:latin typeface="Tahoma" panose="020B0604030504040204" pitchFamily="34" charset="0"/>
                </a:rPr>
                <a:t>（需求分析）</a:t>
              </a:r>
            </a:p>
          </p:txBody>
        </p:sp>
        <p:sp>
          <p:nvSpPr>
            <p:cNvPr id="12" name="Rectangle 6"/>
            <p:cNvSpPr>
              <a:spLocks noChangeArrowheads="1"/>
            </p:cNvSpPr>
            <p:nvPr/>
          </p:nvSpPr>
          <p:spPr bwMode="auto">
            <a:xfrm>
              <a:off x="1882" y="2931"/>
              <a:ext cx="1678" cy="363"/>
            </a:xfrm>
            <a:prstGeom prst="rect">
              <a:avLst/>
            </a:prstGeom>
            <a:solidFill>
              <a:schemeClr val="accent1"/>
            </a:solidFill>
            <a:ln w="9525">
              <a:solidFill>
                <a:srgbClr val="000066"/>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i="0">
                  <a:solidFill>
                    <a:srgbClr val="000066"/>
                  </a:solidFill>
                  <a:latin typeface="Tahoma" panose="020B0604030504040204" pitchFamily="34" charset="0"/>
                </a:rPr>
                <a:t>概念模型</a:t>
              </a:r>
            </a:p>
          </p:txBody>
        </p:sp>
        <p:sp>
          <p:nvSpPr>
            <p:cNvPr id="13" name="Rectangle 7"/>
            <p:cNvSpPr>
              <a:spLocks noChangeArrowheads="1"/>
            </p:cNvSpPr>
            <p:nvPr/>
          </p:nvSpPr>
          <p:spPr bwMode="auto">
            <a:xfrm>
              <a:off x="1791" y="3749"/>
              <a:ext cx="1905" cy="362"/>
            </a:xfrm>
            <a:prstGeom prst="rect">
              <a:avLst/>
            </a:prstGeom>
            <a:solidFill>
              <a:schemeClr val="accent1"/>
            </a:solidFill>
            <a:ln w="9525">
              <a:solidFill>
                <a:srgbClr val="000066"/>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0">
                  <a:solidFill>
                    <a:srgbClr val="000066"/>
                  </a:solidFill>
                  <a:latin typeface="Tahoma" panose="020B0604030504040204" pitchFamily="34" charset="0"/>
                </a:rPr>
                <a:t>DBMS</a:t>
              </a:r>
              <a:r>
                <a:rPr kumimoji="1" lang="zh-CN" altLang="en-US" sz="2400" b="1" i="0">
                  <a:solidFill>
                    <a:srgbClr val="000066"/>
                  </a:solidFill>
                  <a:latin typeface="Tahoma" panose="020B0604030504040204" pitchFamily="34" charset="0"/>
                </a:rPr>
                <a:t>支持的数据模型</a:t>
              </a:r>
            </a:p>
          </p:txBody>
        </p:sp>
        <p:sp>
          <p:nvSpPr>
            <p:cNvPr id="14" name="Text Box 8"/>
            <p:cNvSpPr txBox="1">
              <a:spLocks noChangeArrowheads="1"/>
            </p:cNvSpPr>
            <p:nvPr/>
          </p:nvSpPr>
          <p:spPr bwMode="auto">
            <a:xfrm>
              <a:off x="4047" y="2099"/>
              <a:ext cx="88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i="0">
                  <a:solidFill>
                    <a:srgbClr val="000066"/>
                  </a:solidFill>
                  <a:latin typeface="Tahoma" panose="020B0604030504040204" pitchFamily="34" charset="0"/>
                  <a:ea typeface="楷体_GB2312" pitchFamily="49" charset="-122"/>
                </a:rPr>
                <a:t>现实世界</a:t>
              </a:r>
            </a:p>
          </p:txBody>
        </p:sp>
        <p:sp>
          <p:nvSpPr>
            <p:cNvPr id="15" name="Text Box 9"/>
            <p:cNvSpPr txBox="1">
              <a:spLocks noChangeArrowheads="1"/>
            </p:cNvSpPr>
            <p:nvPr/>
          </p:nvSpPr>
          <p:spPr bwMode="auto">
            <a:xfrm>
              <a:off x="4037" y="2915"/>
              <a:ext cx="88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i="0">
                  <a:solidFill>
                    <a:srgbClr val="000066"/>
                  </a:solidFill>
                  <a:latin typeface="Tahoma" panose="020B0604030504040204" pitchFamily="34" charset="0"/>
                  <a:ea typeface="楷体_GB2312" pitchFamily="49" charset="-122"/>
                </a:rPr>
                <a:t>信息世界</a:t>
              </a:r>
            </a:p>
          </p:txBody>
        </p:sp>
        <p:sp>
          <p:nvSpPr>
            <p:cNvPr id="16" name="Text Box 10"/>
            <p:cNvSpPr txBox="1">
              <a:spLocks noChangeArrowheads="1"/>
            </p:cNvSpPr>
            <p:nvPr/>
          </p:nvSpPr>
          <p:spPr bwMode="auto">
            <a:xfrm>
              <a:off x="4105" y="3793"/>
              <a:ext cx="88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i="0">
                  <a:solidFill>
                    <a:srgbClr val="000066"/>
                  </a:solidFill>
                  <a:latin typeface="Tahoma" panose="020B0604030504040204" pitchFamily="34" charset="0"/>
                  <a:ea typeface="楷体_GB2312" pitchFamily="49" charset="-122"/>
                </a:rPr>
                <a:t>机器世界</a:t>
              </a:r>
            </a:p>
          </p:txBody>
        </p:sp>
        <p:sp>
          <p:nvSpPr>
            <p:cNvPr id="17" name="Line 11"/>
            <p:cNvSpPr>
              <a:spLocks noChangeShapeType="1"/>
            </p:cNvSpPr>
            <p:nvPr/>
          </p:nvSpPr>
          <p:spPr bwMode="auto">
            <a:xfrm>
              <a:off x="2699" y="2478"/>
              <a:ext cx="0" cy="453"/>
            </a:xfrm>
            <a:prstGeom prst="line">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2"/>
            <p:cNvSpPr>
              <a:spLocks noChangeShapeType="1"/>
            </p:cNvSpPr>
            <p:nvPr/>
          </p:nvSpPr>
          <p:spPr bwMode="auto">
            <a:xfrm>
              <a:off x="2699" y="3294"/>
              <a:ext cx="0" cy="454"/>
            </a:xfrm>
            <a:prstGeom prst="line">
              <a:avLst/>
            </a:prstGeom>
            <a:noFill/>
            <a:ln w="9525">
              <a:solidFill>
                <a:srgbClr val="000066"/>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3"/>
            <p:cNvSpPr txBox="1">
              <a:spLocks noChangeArrowheads="1"/>
            </p:cNvSpPr>
            <p:nvPr/>
          </p:nvSpPr>
          <p:spPr bwMode="auto">
            <a:xfrm>
              <a:off x="2731" y="2568"/>
              <a:ext cx="1081"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i="0">
                  <a:solidFill>
                    <a:srgbClr val="000066"/>
                  </a:solidFill>
                  <a:latin typeface="Tahoma" panose="020B0604030504040204" pitchFamily="34" charset="0"/>
                  <a:ea typeface="楷体_GB2312" pitchFamily="49" charset="-122"/>
                </a:rPr>
                <a:t>认识、抽象</a:t>
              </a:r>
            </a:p>
          </p:txBody>
        </p:sp>
      </p:grpSp>
      <p:sp>
        <p:nvSpPr>
          <p:cNvPr id="20" name="Text Box 14"/>
          <p:cNvSpPr txBox="1">
            <a:spLocks noChangeArrowheads="1"/>
          </p:cNvSpPr>
          <p:nvPr/>
        </p:nvSpPr>
        <p:spPr bwMode="auto">
          <a:xfrm>
            <a:off x="1423557" y="3657600"/>
            <a:ext cx="1905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0">
                <a:solidFill>
                  <a:srgbClr val="000066"/>
                </a:solidFill>
                <a:latin typeface="Tahoma" panose="020B0604030504040204" pitchFamily="34" charset="0"/>
                <a:ea typeface="楷体_GB2312" pitchFamily="49" charset="-122"/>
              </a:rPr>
              <a:t>   </a:t>
            </a:r>
            <a:r>
              <a:rPr kumimoji="1" lang="zh-CN" altLang="en-US" sz="2400" b="1" i="0">
                <a:solidFill>
                  <a:srgbClr val="CC3300"/>
                </a:solidFill>
                <a:latin typeface="Tahoma" panose="020B0604030504040204" pitchFamily="34" charset="0"/>
                <a:ea typeface="楷体_GB2312" pitchFamily="49" charset="-122"/>
              </a:rPr>
              <a:t>概念模型是一个过渡的中间层次</a:t>
            </a:r>
          </a:p>
        </p:txBody>
      </p:sp>
    </p:spTree>
    <p:extLst>
      <p:ext uri="{BB962C8B-B14F-4D97-AF65-F5344CB8AC3E}">
        <p14:creationId xmlns:p14="http://schemas.microsoft.com/office/powerpoint/2010/main" val="863546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446808" y="1028699"/>
            <a:ext cx="10754591" cy="137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5000"/>
              </a:lnSpc>
              <a:buClr>
                <a:srgbClr val="FF0000"/>
              </a:buClr>
            </a:pPr>
            <a:r>
              <a:rPr lang="zh-CN" altLang="en-US" b="1" dirty="0" smtClean="0">
                <a:solidFill>
                  <a:srgbClr val="000066"/>
                </a:solidFill>
              </a:rPr>
              <a:t>概念结构是各种数据模型的共同基础，它比数据模型更独立于机器、更抽象，从而更加稳定。</a:t>
            </a:r>
          </a:p>
          <a:p>
            <a:pPr eaLnBrk="1" hangingPunct="1">
              <a:lnSpc>
                <a:spcPct val="115000"/>
              </a:lnSpc>
              <a:buClr>
                <a:srgbClr val="FF0000"/>
              </a:buClr>
            </a:pPr>
            <a:r>
              <a:rPr lang="zh-CN" altLang="en-US" b="1" dirty="0" smtClean="0">
                <a:solidFill>
                  <a:srgbClr val="000066"/>
                </a:solidFill>
              </a:rPr>
              <a:t>概念结构设计：将需求分析得到的用户需求抽象为信息结构即</a:t>
            </a:r>
            <a:r>
              <a:rPr lang="zh-CN" altLang="en-US" b="1" dirty="0" smtClean="0">
                <a:solidFill>
                  <a:srgbClr val="CC3300"/>
                </a:solidFill>
              </a:rPr>
              <a:t>概念模型</a:t>
            </a:r>
            <a:r>
              <a:rPr lang="zh-CN" altLang="en-US" b="1" dirty="0" smtClean="0">
                <a:solidFill>
                  <a:srgbClr val="000066"/>
                </a:solidFill>
              </a:rPr>
              <a:t>的过程。</a:t>
            </a:r>
            <a:endParaRPr lang="zh-CN" altLang="en-US" b="1" dirty="0" smtClean="0">
              <a:solidFill>
                <a:srgbClr val="000066"/>
              </a:solidFill>
            </a:endParaRPr>
          </a:p>
        </p:txBody>
      </p:sp>
      <p:sp>
        <p:nvSpPr>
          <p:cNvPr id="8" name="Rectangle 4"/>
          <p:cNvSpPr>
            <a:spLocks noChangeArrowheads="1"/>
          </p:cNvSpPr>
          <p:nvPr/>
        </p:nvSpPr>
        <p:spPr bwMode="auto">
          <a:xfrm>
            <a:off x="599209" y="3238499"/>
            <a:ext cx="87868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buClr>
                <a:srgbClr val="FF0000"/>
              </a:buClr>
              <a:buFontTx/>
              <a:buChar char="•"/>
            </a:pPr>
            <a:r>
              <a:rPr kumimoji="1" lang="zh-CN" altLang="en-US" sz="2800" b="1" i="0" dirty="0">
                <a:solidFill>
                  <a:srgbClr val="000066"/>
                </a:solidFill>
                <a:latin typeface="Tahoma" panose="020B0604030504040204" pitchFamily="34" charset="0"/>
              </a:rPr>
              <a:t>概念结构设计的特点：</a:t>
            </a:r>
          </a:p>
          <a:p>
            <a:pPr eaLnBrk="1" hangingPunct="1">
              <a:buClr>
                <a:schemeClr val="accent1"/>
              </a:buClr>
            </a:pPr>
            <a:r>
              <a:rPr kumimoji="1" lang="zh-CN" altLang="en-US" sz="2800" b="1" i="0" dirty="0">
                <a:solidFill>
                  <a:srgbClr val="000066"/>
                </a:solidFill>
                <a:latin typeface="Tahoma" panose="020B0604030504040204" pitchFamily="34" charset="0"/>
              </a:rPr>
              <a:t>   </a:t>
            </a:r>
            <a:r>
              <a:rPr kumimoji="1" lang="en-US" altLang="zh-CN" sz="2800" b="1" i="0" dirty="0">
                <a:solidFill>
                  <a:srgbClr val="000066"/>
                </a:solidFill>
                <a:latin typeface="Tahoma" panose="020B0604030504040204" pitchFamily="34" charset="0"/>
              </a:rPr>
              <a:t>1</a:t>
            </a:r>
            <a:r>
              <a:rPr kumimoji="1" lang="zh-CN" altLang="en-US" sz="2800" b="1" i="0" dirty="0">
                <a:solidFill>
                  <a:srgbClr val="000066"/>
                </a:solidFill>
                <a:latin typeface="Tahoma" panose="020B0604030504040204" pitchFamily="34" charset="0"/>
              </a:rPr>
              <a:t>）能真实、充分地反映现实世界；</a:t>
            </a:r>
          </a:p>
          <a:p>
            <a:pPr eaLnBrk="1" hangingPunct="1">
              <a:buClr>
                <a:schemeClr val="accent1"/>
              </a:buClr>
            </a:pPr>
            <a:r>
              <a:rPr kumimoji="1" lang="zh-CN" altLang="en-US" sz="2800" b="1" i="0" dirty="0">
                <a:solidFill>
                  <a:srgbClr val="000066"/>
                </a:solidFill>
                <a:latin typeface="Tahoma" panose="020B0604030504040204" pitchFamily="34" charset="0"/>
              </a:rPr>
              <a:t>   </a:t>
            </a:r>
            <a:r>
              <a:rPr kumimoji="1" lang="en-US" altLang="zh-CN" sz="2800" b="1" i="0" dirty="0">
                <a:solidFill>
                  <a:srgbClr val="000066"/>
                </a:solidFill>
                <a:latin typeface="Tahoma" panose="020B0604030504040204" pitchFamily="34" charset="0"/>
              </a:rPr>
              <a:t>2</a:t>
            </a:r>
            <a:r>
              <a:rPr kumimoji="1" lang="zh-CN" altLang="en-US" sz="2800" b="1" i="0" dirty="0">
                <a:solidFill>
                  <a:srgbClr val="000066"/>
                </a:solidFill>
                <a:latin typeface="Tahoma" panose="020B0604030504040204" pitchFamily="34" charset="0"/>
              </a:rPr>
              <a:t>）易于理解；</a:t>
            </a:r>
          </a:p>
          <a:p>
            <a:pPr eaLnBrk="1" hangingPunct="1">
              <a:buClr>
                <a:schemeClr val="folHlink"/>
              </a:buClr>
              <a:buSzPct val="60000"/>
              <a:buFont typeface="Wingdings" panose="05000000000000000000" pitchFamily="2" charset="2"/>
              <a:buNone/>
            </a:pPr>
            <a:r>
              <a:rPr kumimoji="1" lang="zh-CN" altLang="en-US" sz="2800" b="1" i="0" dirty="0">
                <a:solidFill>
                  <a:srgbClr val="000066"/>
                </a:solidFill>
                <a:latin typeface="Tahoma" panose="020B0604030504040204" pitchFamily="34" charset="0"/>
              </a:rPr>
              <a:t>   </a:t>
            </a:r>
            <a:r>
              <a:rPr kumimoji="1" lang="en-US" altLang="zh-CN" sz="2800" b="1" i="0" dirty="0">
                <a:solidFill>
                  <a:srgbClr val="000066"/>
                </a:solidFill>
                <a:latin typeface="Tahoma" panose="020B0604030504040204" pitchFamily="34" charset="0"/>
              </a:rPr>
              <a:t>3</a:t>
            </a:r>
            <a:r>
              <a:rPr kumimoji="1" lang="zh-CN" altLang="en-US" sz="2800" b="1" i="0" dirty="0">
                <a:solidFill>
                  <a:srgbClr val="000066"/>
                </a:solidFill>
                <a:latin typeface="Tahoma" panose="020B0604030504040204" pitchFamily="34" charset="0"/>
              </a:rPr>
              <a:t>）易于更改；</a:t>
            </a:r>
          </a:p>
          <a:p>
            <a:pPr eaLnBrk="1" hangingPunct="1">
              <a:buClr>
                <a:schemeClr val="folHlink"/>
              </a:buClr>
              <a:buSzPct val="60000"/>
              <a:buFont typeface="Wingdings" panose="05000000000000000000" pitchFamily="2" charset="2"/>
              <a:buNone/>
            </a:pPr>
            <a:r>
              <a:rPr kumimoji="1" lang="zh-CN" altLang="en-US" sz="2800" b="1" i="0" dirty="0">
                <a:solidFill>
                  <a:srgbClr val="000066"/>
                </a:solidFill>
                <a:latin typeface="Tahoma" panose="020B0604030504040204" pitchFamily="34" charset="0"/>
              </a:rPr>
              <a:t>   </a:t>
            </a:r>
            <a:r>
              <a:rPr kumimoji="1" lang="en-US" altLang="zh-CN" sz="2800" b="1" i="0" dirty="0">
                <a:solidFill>
                  <a:srgbClr val="000066"/>
                </a:solidFill>
                <a:latin typeface="Tahoma" panose="020B0604030504040204" pitchFamily="34" charset="0"/>
              </a:rPr>
              <a:t>4</a:t>
            </a:r>
            <a:r>
              <a:rPr kumimoji="1" lang="zh-CN" altLang="en-US" sz="2800" b="1" i="0" dirty="0">
                <a:solidFill>
                  <a:srgbClr val="000066"/>
                </a:solidFill>
                <a:latin typeface="Tahoma" panose="020B0604030504040204" pitchFamily="34" charset="0"/>
              </a:rPr>
              <a:t>）易于向关系、网状、层次等各种数据模型转换。</a:t>
            </a:r>
          </a:p>
        </p:txBody>
      </p:sp>
      <p:sp>
        <p:nvSpPr>
          <p:cNvPr id="9" name="Rectangle 5"/>
          <p:cNvSpPr>
            <a:spLocks noChangeArrowheads="1"/>
          </p:cNvSpPr>
          <p:nvPr/>
        </p:nvSpPr>
        <p:spPr bwMode="auto">
          <a:xfrm>
            <a:off x="599209" y="5691187"/>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0000"/>
              </a:buClr>
              <a:buFontTx/>
              <a:buChar char="•"/>
            </a:pPr>
            <a:r>
              <a:rPr kumimoji="1" lang="zh-CN" altLang="en-US" sz="2800" b="1" i="0" dirty="0">
                <a:solidFill>
                  <a:srgbClr val="CC3300"/>
                </a:solidFill>
                <a:latin typeface="Tahoma" panose="020B0604030504040204" pitchFamily="34" charset="0"/>
              </a:rPr>
              <a:t>描述工具：</a:t>
            </a:r>
            <a:r>
              <a:rPr kumimoji="1" lang="en-US" altLang="zh-CN" sz="2800" b="1" i="0" dirty="0">
                <a:solidFill>
                  <a:srgbClr val="CC3300"/>
                </a:solidFill>
                <a:latin typeface="Tahoma" panose="020B0604030504040204" pitchFamily="34" charset="0"/>
              </a:rPr>
              <a:t>E-R</a:t>
            </a:r>
            <a:r>
              <a:rPr kumimoji="1" lang="zh-CN" altLang="en-US" sz="2800" b="1" i="0" dirty="0">
                <a:solidFill>
                  <a:srgbClr val="CC3300"/>
                </a:solidFill>
                <a:latin typeface="Tahoma" panose="020B0604030504040204" pitchFamily="34" charset="0"/>
              </a:rPr>
              <a:t>模型</a:t>
            </a:r>
          </a:p>
        </p:txBody>
      </p:sp>
    </p:spTree>
    <p:extLst>
      <p:ext uri="{BB962C8B-B14F-4D97-AF65-F5344CB8AC3E}">
        <p14:creationId xmlns:p14="http://schemas.microsoft.com/office/powerpoint/2010/main" val="21634035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7.1 </a:t>
            </a:r>
            <a:r>
              <a:rPr lang="zh-CN" altLang="en-US" sz="2800" b="1" dirty="0">
                <a:solidFill>
                  <a:schemeClr val="bg1"/>
                </a:solidFill>
                <a:latin typeface="微软雅黑" panose="020B0503020204020204" pitchFamily="34" charset="-122"/>
                <a:ea typeface="微软雅黑" panose="020B0503020204020204" pitchFamily="34" charset="-122"/>
              </a:rPr>
              <a:t>数据库设计概述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457200" y="1219200"/>
            <a:ext cx="10941627" cy="21474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spcBef>
                <a:spcPct val="35000"/>
              </a:spcBef>
              <a:buClr>
                <a:srgbClr val="FF0000"/>
              </a:buClr>
              <a:buFont typeface="Wingdings" panose="05000000000000000000" pitchFamily="2" charset="2"/>
              <a:buChar char="Ø"/>
            </a:pPr>
            <a:r>
              <a:rPr lang="en-US" altLang="zh-CN" b="1" dirty="0" smtClean="0">
                <a:solidFill>
                  <a:srgbClr val="000066"/>
                </a:solidFill>
                <a:latin typeface="楷体_GB2312" pitchFamily="49" charset="-122"/>
                <a:ea typeface="楷体_GB2312" pitchFamily="49" charset="-122"/>
              </a:rPr>
              <a:t>   </a:t>
            </a:r>
            <a:r>
              <a:rPr lang="zh-CN" altLang="en-US" b="1" dirty="0" smtClean="0">
                <a:solidFill>
                  <a:srgbClr val="CC3300"/>
                </a:solidFill>
                <a:latin typeface="楷体_GB2312" pitchFamily="49" charset="-122"/>
                <a:ea typeface="楷体_GB2312" pitchFamily="49" charset="-122"/>
              </a:rPr>
              <a:t>什么是数据库设计</a:t>
            </a:r>
          </a:p>
          <a:p>
            <a:pPr lvl="1" eaLnBrk="1" hangingPunct="1">
              <a:lnSpc>
                <a:spcPct val="125000"/>
              </a:lnSpc>
              <a:spcBef>
                <a:spcPct val="35000"/>
              </a:spcBef>
              <a:spcAft>
                <a:spcPct val="20000"/>
              </a:spcAft>
            </a:pPr>
            <a:r>
              <a:rPr lang="zh-CN" altLang="en-US" b="1" dirty="0" smtClean="0">
                <a:solidFill>
                  <a:schemeClr val="tx2"/>
                </a:solidFill>
                <a:latin typeface="楷体_GB2312" pitchFamily="49" charset="-122"/>
                <a:ea typeface="楷体_GB2312" pitchFamily="49" charset="-122"/>
              </a:rPr>
              <a:t>数据库设计是指对于一个给定的应用环境，构造最优的数据库模式，建立数据库及其应用系统，使之能够有效地存储数据，满足各种用户的应用需求</a:t>
            </a:r>
            <a:r>
              <a:rPr lang="zh-CN" altLang="en-US" b="1" dirty="0" smtClean="0">
                <a:solidFill>
                  <a:srgbClr val="000066"/>
                </a:solidFill>
                <a:latin typeface="楷体_GB2312" pitchFamily="49" charset="-122"/>
                <a:ea typeface="楷体_GB2312" pitchFamily="49" charset="-122"/>
              </a:rPr>
              <a:t>（</a:t>
            </a:r>
            <a:r>
              <a:rPr lang="zh-CN" altLang="en-US" b="1" dirty="0" smtClean="0">
                <a:solidFill>
                  <a:srgbClr val="CC3300"/>
                </a:solidFill>
                <a:latin typeface="楷体_GB2312" pitchFamily="49" charset="-122"/>
                <a:ea typeface="楷体_GB2312" pitchFamily="49" charset="-122"/>
              </a:rPr>
              <a:t>信息要求和处理要求</a:t>
            </a:r>
            <a:r>
              <a:rPr lang="zh-CN" altLang="en-US" b="1" dirty="0" smtClean="0">
                <a:solidFill>
                  <a:srgbClr val="000066"/>
                </a:solidFill>
                <a:latin typeface="楷体_GB2312" pitchFamily="49" charset="-122"/>
                <a:ea typeface="楷体_GB2312" pitchFamily="49" charset="-122"/>
              </a:rPr>
              <a:t>）。</a:t>
            </a:r>
            <a:endParaRPr lang="zh-CN" altLang="en-US" b="1" dirty="0" smtClean="0">
              <a:solidFill>
                <a:srgbClr val="000066"/>
              </a:solidFill>
              <a:latin typeface="楷体_GB2312" pitchFamily="49" charset="-122"/>
              <a:ea typeface="楷体_GB2312" pitchFamily="49" charset="-122"/>
            </a:endParaRPr>
          </a:p>
        </p:txBody>
      </p:sp>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070" y="3712008"/>
            <a:ext cx="7162800" cy="219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8791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443346" y="942108"/>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90000"/>
              </a:lnSpc>
              <a:spcBef>
                <a:spcPct val="20000"/>
              </a:spcBef>
              <a:buClr>
                <a:srgbClr val="C00000"/>
              </a:buClr>
              <a:buSzPct val="100000"/>
              <a:buFont typeface="Wingdings" panose="05000000000000000000" pitchFamily="2" charset="2"/>
              <a:buChar char="Ø"/>
            </a:pPr>
            <a:r>
              <a:rPr kumimoji="1" lang="en-US" altLang="zh-CN" sz="3200" b="1" i="0" dirty="0">
                <a:solidFill>
                  <a:srgbClr val="000066"/>
                </a:solidFill>
                <a:latin typeface="Tahoma" panose="020B0604030504040204" pitchFamily="34" charset="0"/>
              </a:rPr>
              <a:t>  </a:t>
            </a:r>
            <a:r>
              <a:rPr kumimoji="1" lang="zh-CN" altLang="en-US" sz="3200" b="1" i="0" dirty="0">
                <a:solidFill>
                  <a:srgbClr val="000066"/>
                </a:solidFill>
                <a:latin typeface="Tahoma" panose="020B0604030504040204" pitchFamily="34" charset="0"/>
              </a:rPr>
              <a:t>设计方法：</a:t>
            </a:r>
          </a:p>
        </p:txBody>
      </p:sp>
      <p:sp>
        <p:nvSpPr>
          <p:cNvPr id="8" name="Rectangle 4"/>
          <p:cNvSpPr>
            <a:spLocks noChangeArrowheads="1"/>
          </p:cNvSpPr>
          <p:nvPr/>
        </p:nvSpPr>
        <p:spPr bwMode="auto">
          <a:xfrm>
            <a:off x="214746" y="1627908"/>
            <a:ext cx="102800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
                <a:srgbClr val="FFFF66"/>
              </a:buClr>
            </a:pPr>
            <a:r>
              <a:rPr kumimoji="1" lang="zh-CN" altLang="en-US" sz="3200" b="1" i="0" dirty="0" smtClean="0">
                <a:solidFill>
                  <a:srgbClr val="CC3300"/>
                </a:solidFill>
                <a:latin typeface="Tahoma" panose="020B0604030504040204" pitchFamily="34" charset="0"/>
              </a:rPr>
              <a:t>自</a:t>
            </a:r>
            <a:r>
              <a:rPr kumimoji="1" lang="zh-CN" altLang="en-US" sz="3200" b="1" i="0" dirty="0">
                <a:solidFill>
                  <a:srgbClr val="CC3300"/>
                </a:solidFill>
                <a:latin typeface="Tahoma" panose="020B0604030504040204" pitchFamily="34" charset="0"/>
              </a:rPr>
              <a:t>顶向下：</a:t>
            </a:r>
            <a:r>
              <a:rPr kumimoji="1" lang="zh-CN" altLang="en-US" sz="2800" b="1" i="0" dirty="0">
                <a:solidFill>
                  <a:srgbClr val="000066"/>
                </a:solidFill>
                <a:latin typeface="Tahoma" panose="020B0604030504040204" pitchFamily="34" charset="0"/>
              </a:rPr>
              <a:t>首先定义全局概念结构的框架，然后逐步细化。</a:t>
            </a:r>
          </a:p>
        </p:txBody>
      </p:sp>
      <p:grpSp>
        <p:nvGrpSpPr>
          <p:cNvPr id="9" name="Group 5"/>
          <p:cNvGrpSpPr>
            <a:grpSpLocks/>
          </p:cNvGrpSpPr>
          <p:nvPr/>
        </p:nvGrpSpPr>
        <p:grpSpPr bwMode="auto">
          <a:xfrm>
            <a:off x="1943100" y="2365083"/>
            <a:ext cx="7483475" cy="3429000"/>
            <a:chOff x="432" y="1536"/>
            <a:chExt cx="4714" cy="2160"/>
          </a:xfrm>
        </p:grpSpPr>
        <p:sp>
          <p:nvSpPr>
            <p:cNvPr id="12" name="Rectangle 6"/>
            <p:cNvSpPr>
              <a:spLocks noChangeArrowheads="1"/>
            </p:cNvSpPr>
            <p:nvPr/>
          </p:nvSpPr>
          <p:spPr bwMode="auto">
            <a:xfrm>
              <a:off x="2016" y="2304"/>
              <a:ext cx="1271"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全局概念模式</a:t>
              </a:r>
            </a:p>
          </p:txBody>
        </p:sp>
        <p:sp>
          <p:nvSpPr>
            <p:cNvPr id="13" name="Rectangle 7"/>
            <p:cNvSpPr>
              <a:spLocks noChangeArrowheads="1"/>
            </p:cNvSpPr>
            <p:nvPr/>
          </p:nvSpPr>
          <p:spPr bwMode="auto">
            <a:xfrm>
              <a:off x="1008" y="2832"/>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4" name="Rectangle 8"/>
            <p:cNvSpPr>
              <a:spLocks noChangeArrowheads="1"/>
            </p:cNvSpPr>
            <p:nvPr/>
          </p:nvSpPr>
          <p:spPr bwMode="auto">
            <a:xfrm>
              <a:off x="3552" y="2784"/>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5" name="Rectangle 9"/>
            <p:cNvSpPr>
              <a:spLocks noChangeArrowheads="1"/>
            </p:cNvSpPr>
            <p:nvPr/>
          </p:nvSpPr>
          <p:spPr bwMode="auto">
            <a:xfrm>
              <a:off x="432" y="3408"/>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6" name="Rectangle 10"/>
            <p:cNvSpPr>
              <a:spLocks noChangeArrowheads="1"/>
            </p:cNvSpPr>
            <p:nvPr/>
          </p:nvSpPr>
          <p:spPr bwMode="auto">
            <a:xfrm>
              <a:off x="1680" y="3408"/>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7" name="Rectangle 11"/>
            <p:cNvSpPr>
              <a:spLocks noChangeArrowheads="1"/>
            </p:cNvSpPr>
            <p:nvPr/>
          </p:nvSpPr>
          <p:spPr bwMode="auto">
            <a:xfrm>
              <a:off x="2976" y="3408"/>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8" name="Rectangle 12"/>
            <p:cNvSpPr>
              <a:spLocks noChangeArrowheads="1"/>
            </p:cNvSpPr>
            <p:nvPr/>
          </p:nvSpPr>
          <p:spPr bwMode="auto">
            <a:xfrm>
              <a:off x="4272" y="3408"/>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9" name="AutoShape 13"/>
            <p:cNvSpPr>
              <a:spLocks noChangeArrowheads="1"/>
            </p:cNvSpPr>
            <p:nvPr/>
          </p:nvSpPr>
          <p:spPr bwMode="auto">
            <a:xfrm>
              <a:off x="2160" y="1536"/>
              <a:ext cx="1152" cy="576"/>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需求</a:t>
              </a:r>
            </a:p>
          </p:txBody>
        </p:sp>
        <p:sp>
          <p:nvSpPr>
            <p:cNvPr id="20" name="Line 14"/>
            <p:cNvSpPr>
              <a:spLocks noChangeShapeType="1"/>
            </p:cNvSpPr>
            <p:nvPr/>
          </p:nvSpPr>
          <p:spPr bwMode="auto">
            <a:xfrm>
              <a:off x="2688" y="2016"/>
              <a:ext cx="0"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5"/>
            <p:cNvSpPr>
              <a:spLocks noChangeShapeType="1"/>
            </p:cNvSpPr>
            <p:nvPr/>
          </p:nvSpPr>
          <p:spPr bwMode="auto">
            <a:xfrm flipH="1">
              <a:off x="1392" y="2592"/>
              <a:ext cx="1248" cy="24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6"/>
            <p:cNvSpPr>
              <a:spLocks noChangeShapeType="1"/>
            </p:cNvSpPr>
            <p:nvPr/>
          </p:nvSpPr>
          <p:spPr bwMode="auto">
            <a:xfrm>
              <a:off x="2688" y="2592"/>
              <a:ext cx="1248" cy="192"/>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7"/>
            <p:cNvSpPr>
              <a:spLocks noChangeShapeType="1"/>
            </p:cNvSpPr>
            <p:nvPr/>
          </p:nvSpPr>
          <p:spPr bwMode="auto">
            <a:xfrm flipH="1">
              <a:off x="768" y="3120"/>
              <a:ext cx="576"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8"/>
            <p:cNvSpPr>
              <a:spLocks noChangeShapeType="1"/>
            </p:cNvSpPr>
            <p:nvPr/>
          </p:nvSpPr>
          <p:spPr bwMode="auto">
            <a:xfrm>
              <a:off x="1392" y="3120"/>
              <a:ext cx="624"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9"/>
            <p:cNvSpPr>
              <a:spLocks noChangeShapeType="1"/>
            </p:cNvSpPr>
            <p:nvPr/>
          </p:nvSpPr>
          <p:spPr bwMode="auto">
            <a:xfrm flipH="1">
              <a:off x="3456" y="3072"/>
              <a:ext cx="528" cy="336"/>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0"/>
            <p:cNvSpPr>
              <a:spLocks noChangeShapeType="1"/>
            </p:cNvSpPr>
            <p:nvPr/>
          </p:nvSpPr>
          <p:spPr bwMode="auto">
            <a:xfrm>
              <a:off x="4032" y="3072"/>
              <a:ext cx="672" cy="336"/>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21"/>
            <p:cNvSpPr>
              <a:spLocks noChangeArrowheads="1"/>
            </p:cNvSpPr>
            <p:nvPr/>
          </p:nvSpPr>
          <p:spPr bwMode="auto">
            <a:xfrm>
              <a:off x="2352" y="2880"/>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800" b="1" i="0">
                  <a:solidFill>
                    <a:srgbClr val="000066"/>
                  </a:solidFill>
                  <a:latin typeface="Times New Roman" panose="02020603050405020304" pitchFamily="18" charset="0"/>
                  <a:ea typeface="楷体_GB2312" pitchFamily="49" charset="-122"/>
                </a:rPr>
                <a:t>…</a:t>
              </a:r>
            </a:p>
          </p:txBody>
        </p:sp>
        <p:sp>
          <p:nvSpPr>
            <p:cNvPr id="29" name="Rectangle 22"/>
            <p:cNvSpPr>
              <a:spLocks noChangeArrowheads="1"/>
            </p:cNvSpPr>
            <p:nvPr/>
          </p:nvSpPr>
          <p:spPr bwMode="auto">
            <a:xfrm>
              <a:off x="2400" y="3408"/>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800" b="1" i="0">
                  <a:solidFill>
                    <a:schemeClr val="tx2"/>
                  </a:solidFill>
                  <a:latin typeface="Times New Roman" panose="02020603050405020304" pitchFamily="18" charset="0"/>
                  <a:ea typeface="楷体_GB2312" pitchFamily="49" charset="-122"/>
                </a:rPr>
                <a:t>…</a:t>
              </a:r>
            </a:p>
          </p:txBody>
        </p:sp>
      </p:grpSp>
    </p:spTree>
    <p:extLst>
      <p:ext uri="{BB962C8B-B14F-4D97-AF65-F5344CB8AC3E}">
        <p14:creationId xmlns:p14="http://schemas.microsoft.com/office/powerpoint/2010/main" val="1831750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280561" y="791541"/>
            <a:ext cx="11118266"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spcBef>
                <a:spcPct val="50000"/>
              </a:spcBef>
              <a:buClr>
                <a:srgbClr val="FFFF66"/>
              </a:buClr>
            </a:pPr>
            <a:r>
              <a:rPr kumimoji="1" lang="zh-CN" altLang="en-US" sz="3200" b="1" i="0" dirty="0" smtClean="0">
                <a:solidFill>
                  <a:srgbClr val="CC3300"/>
                </a:solidFill>
                <a:latin typeface="Tahoma" panose="020B0604030504040204" pitchFamily="34" charset="0"/>
              </a:rPr>
              <a:t>自</a:t>
            </a:r>
            <a:r>
              <a:rPr kumimoji="1" lang="zh-CN" altLang="en-US" sz="3200" b="1" i="0" dirty="0">
                <a:solidFill>
                  <a:srgbClr val="CC3300"/>
                </a:solidFill>
                <a:latin typeface="Tahoma" panose="020B0604030504040204" pitchFamily="34" charset="0"/>
              </a:rPr>
              <a:t>底向上</a:t>
            </a:r>
            <a:r>
              <a:rPr kumimoji="1" lang="zh-CN" altLang="en-US" sz="3200" b="1" i="0" dirty="0">
                <a:solidFill>
                  <a:srgbClr val="000066"/>
                </a:solidFill>
                <a:latin typeface="Tahoma" panose="020B0604030504040204" pitchFamily="34" charset="0"/>
              </a:rPr>
              <a:t>：</a:t>
            </a:r>
            <a:r>
              <a:rPr kumimoji="1" lang="zh-CN" altLang="en-US" sz="2800" b="1" i="0" dirty="0">
                <a:solidFill>
                  <a:srgbClr val="000066"/>
                </a:solidFill>
                <a:latin typeface="Tahoma" panose="020B0604030504040204" pitchFamily="34" charset="0"/>
              </a:rPr>
              <a:t>首先定义各局部应用的概念结构，然后将它们集成起来，得到全局概念结构</a:t>
            </a:r>
          </a:p>
        </p:txBody>
      </p:sp>
      <p:grpSp>
        <p:nvGrpSpPr>
          <p:cNvPr id="8" name="Group 4"/>
          <p:cNvGrpSpPr>
            <a:grpSpLocks/>
          </p:cNvGrpSpPr>
          <p:nvPr/>
        </p:nvGrpSpPr>
        <p:grpSpPr bwMode="auto">
          <a:xfrm>
            <a:off x="1918861" y="2227119"/>
            <a:ext cx="7407275" cy="3657600"/>
            <a:chOff x="528" y="1344"/>
            <a:chExt cx="4666" cy="2304"/>
          </a:xfrm>
        </p:grpSpPr>
        <p:sp>
          <p:nvSpPr>
            <p:cNvPr id="9" name="Rectangle 5"/>
            <p:cNvSpPr>
              <a:spLocks noChangeArrowheads="1"/>
            </p:cNvSpPr>
            <p:nvPr/>
          </p:nvSpPr>
          <p:spPr bwMode="auto">
            <a:xfrm>
              <a:off x="1968" y="3360"/>
              <a:ext cx="1271"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全局概念模式</a:t>
              </a:r>
            </a:p>
          </p:txBody>
        </p:sp>
        <p:sp>
          <p:nvSpPr>
            <p:cNvPr id="12" name="Rectangle 6"/>
            <p:cNvSpPr>
              <a:spLocks noChangeArrowheads="1"/>
            </p:cNvSpPr>
            <p:nvPr/>
          </p:nvSpPr>
          <p:spPr bwMode="auto">
            <a:xfrm>
              <a:off x="1008" y="2736"/>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3" name="Rectangle 7"/>
            <p:cNvSpPr>
              <a:spLocks noChangeArrowheads="1"/>
            </p:cNvSpPr>
            <p:nvPr/>
          </p:nvSpPr>
          <p:spPr bwMode="auto">
            <a:xfrm>
              <a:off x="3600" y="2688"/>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4" name="Rectangle 8"/>
            <p:cNvSpPr>
              <a:spLocks noChangeArrowheads="1"/>
            </p:cNvSpPr>
            <p:nvPr/>
          </p:nvSpPr>
          <p:spPr bwMode="auto">
            <a:xfrm>
              <a:off x="576" y="2064"/>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5" name="Rectangle 9"/>
            <p:cNvSpPr>
              <a:spLocks noChangeArrowheads="1"/>
            </p:cNvSpPr>
            <p:nvPr/>
          </p:nvSpPr>
          <p:spPr bwMode="auto">
            <a:xfrm>
              <a:off x="1728" y="2064"/>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6" name="Rectangle 10"/>
            <p:cNvSpPr>
              <a:spLocks noChangeArrowheads="1"/>
            </p:cNvSpPr>
            <p:nvPr/>
          </p:nvSpPr>
          <p:spPr bwMode="auto">
            <a:xfrm>
              <a:off x="3168" y="2064"/>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7" name="Rectangle 11"/>
            <p:cNvSpPr>
              <a:spLocks noChangeArrowheads="1"/>
            </p:cNvSpPr>
            <p:nvPr/>
          </p:nvSpPr>
          <p:spPr bwMode="auto">
            <a:xfrm>
              <a:off x="4320" y="2064"/>
              <a:ext cx="874"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p>
          </p:txBody>
        </p:sp>
        <p:sp>
          <p:nvSpPr>
            <p:cNvPr id="18" name="AutoShape 12"/>
            <p:cNvSpPr>
              <a:spLocks noChangeArrowheads="1"/>
            </p:cNvSpPr>
            <p:nvPr/>
          </p:nvSpPr>
          <p:spPr bwMode="auto">
            <a:xfrm>
              <a:off x="528" y="1392"/>
              <a:ext cx="1008" cy="432"/>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子需求</a:t>
              </a:r>
            </a:p>
          </p:txBody>
        </p:sp>
        <p:sp>
          <p:nvSpPr>
            <p:cNvPr id="19" name="Line 13"/>
            <p:cNvSpPr>
              <a:spLocks noChangeShapeType="1"/>
            </p:cNvSpPr>
            <p:nvPr/>
          </p:nvSpPr>
          <p:spPr bwMode="auto">
            <a:xfrm>
              <a:off x="1008" y="1776"/>
              <a:ext cx="0"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4"/>
            <p:cNvSpPr>
              <a:spLocks noChangeShapeType="1"/>
            </p:cNvSpPr>
            <p:nvPr/>
          </p:nvSpPr>
          <p:spPr bwMode="auto">
            <a:xfrm flipH="1">
              <a:off x="4128" y="2352"/>
              <a:ext cx="672" cy="336"/>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5"/>
            <p:cNvSpPr>
              <a:spLocks noChangeShapeType="1"/>
            </p:cNvSpPr>
            <p:nvPr/>
          </p:nvSpPr>
          <p:spPr bwMode="auto">
            <a:xfrm>
              <a:off x="1008" y="2352"/>
              <a:ext cx="336" cy="384"/>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6"/>
            <p:cNvSpPr>
              <a:spLocks noChangeShapeType="1"/>
            </p:cNvSpPr>
            <p:nvPr/>
          </p:nvSpPr>
          <p:spPr bwMode="auto">
            <a:xfrm>
              <a:off x="1392" y="3024"/>
              <a:ext cx="1152" cy="336"/>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7"/>
            <p:cNvSpPr>
              <a:spLocks noChangeShapeType="1"/>
            </p:cNvSpPr>
            <p:nvPr/>
          </p:nvSpPr>
          <p:spPr bwMode="auto">
            <a:xfrm flipH="1">
              <a:off x="2736" y="2976"/>
              <a:ext cx="1248" cy="384"/>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8"/>
            <p:cNvSpPr>
              <a:spLocks noChangeShapeType="1"/>
            </p:cNvSpPr>
            <p:nvPr/>
          </p:nvSpPr>
          <p:spPr bwMode="auto">
            <a:xfrm>
              <a:off x="3552" y="2352"/>
              <a:ext cx="576" cy="336"/>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Rectangle 19"/>
            <p:cNvSpPr>
              <a:spLocks noChangeArrowheads="1"/>
            </p:cNvSpPr>
            <p:nvPr/>
          </p:nvSpPr>
          <p:spPr bwMode="auto">
            <a:xfrm>
              <a:off x="2352" y="2784"/>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800" b="1" i="0">
                  <a:solidFill>
                    <a:srgbClr val="000066"/>
                  </a:solidFill>
                  <a:latin typeface="Times New Roman" panose="02020603050405020304" pitchFamily="18" charset="0"/>
                  <a:ea typeface="楷体_GB2312" pitchFamily="49" charset="-122"/>
                </a:rPr>
                <a:t>…</a:t>
              </a:r>
            </a:p>
          </p:txBody>
        </p:sp>
        <p:sp>
          <p:nvSpPr>
            <p:cNvPr id="27" name="Rectangle 20"/>
            <p:cNvSpPr>
              <a:spLocks noChangeArrowheads="1"/>
            </p:cNvSpPr>
            <p:nvPr/>
          </p:nvSpPr>
          <p:spPr bwMode="auto">
            <a:xfrm>
              <a:off x="2544" y="2064"/>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800" b="1" i="0">
                  <a:solidFill>
                    <a:srgbClr val="000066"/>
                  </a:solidFill>
                  <a:latin typeface="Times New Roman" panose="02020603050405020304" pitchFamily="18" charset="0"/>
                  <a:ea typeface="楷体_GB2312" pitchFamily="49" charset="-122"/>
                </a:rPr>
                <a:t>…</a:t>
              </a:r>
            </a:p>
          </p:txBody>
        </p:sp>
        <p:sp>
          <p:nvSpPr>
            <p:cNvPr id="28" name="AutoShape 21"/>
            <p:cNvSpPr>
              <a:spLocks noChangeArrowheads="1"/>
            </p:cNvSpPr>
            <p:nvPr/>
          </p:nvSpPr>
          <p:spPr bwMode="auto">
            <a:xfrm>
              <a:off x="1776" y="1392"/>
              <a:ext cx="1008" cy="432"/>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子需求</a:t>
              </a:r>
            </a:p>
          </p:txBody>
        </p:sp>
        <p:sp>
          <p:nvSpPr>
            <p:cNvPr id="29" name="AutoShape 22"/>
            <p:cNvSpPr>
              <a:spLocks noChangeArrowheads="1"/>
            </p:cNvSpPr>
            <p:nvPr/>
          </p:nvSpPr>
          <p:spPr bwMode="auto">
            <a:xfrm>
              <a:off x="3072" y="1392"/>
              <a:ext cx="1008" cy="432"/>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子需求</a:t>
              </a:r>
            </a:p>
          </p:txBody>
        </p:sp>
        <p:sp>
          <p:nvSpPr>
            <p:cNvPr id="30" name="AutoShape 23"/>
            <p:cNvSpPr>
              <a:spLocks noChangeArrowheads="1"/>
            </p:cNvSpPr>
            <p:nvPr/>
          </p:nvSpPr>
          <p:spPr bwMode="auto">
            <a:xfrm>
              <a:off x="4176" y="1344"/>
              <a:ext cx="1008" cy="432"/>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子需求</a:t>
              </a:r>
            </a:p>
          </p:txBody>
        </p:sp>
        <p:sp>
          <p:nvSpPr>
            <p:cNvPr id="31" name="Line 24"/>
            <p:cNvSpPr>
              <a:spLocks noChangeShapeType="1"/>
            </p:cNvSpPr>
            <p:nvPr/>
          </p:nvSpPr>
          <p:spPr bwMode="auto">
            <a:xfrm>
              <a:off x="2208" y="1776"/>
              <a:ext cx="0"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5"/>
            <p:cNvSpPr>
              <a:spLocks noChangeShapeType="1"/>
            </p:cNvSpPr>
            <p:nvPr/>
          </p:nvSpPr>
          <p:spPr bwMode="auto">
            <a:xfrm>
              <a:off x="3552" y="1776"/>
              <a:ext cx="0"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6"/>
            <p:cNvSpPr>
              <a:spLocks noChangeShapeType="1"/>
            </p:cNvSpPr>
            <p:nvPr/>
          </p:nvSpPr>
          <p:spPr bwMode="auto">
            <a:xfrm>
              <a:off x="4704" y="1728"/>
              <a:ext cx="0" cy="336"/>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7"/>
            <p:cNvSpPr>
              <a:spLocks noChangeShapeType="1"/>
            </p:cNvSpPr>
            <p:nvPr/>
          </p:nvSpPr>
          <p:spPr bwMode="auto">
            <a:xfrm flipH="1">
              <a:off x="1536" y="2352"/>
              <a:ext cx="576" cy="384"/>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7113220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245870" y="826897"/>
            <a:ext cx="113572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50000"/>
              </a:spcBef>
              <a:buClr>
                <a:srgbClr val="FFFF66"/>
              </a:buClr>
            </a:pPr>
            <a:r>
              <a:rPr kumimoji="1" lang="zh-CN" altLang="en-US" sz="3200" b="1" i="0" dirty="0" smtClean="0">
                <a:solidFill>
                  <a:srgbClr val="CC3300"/>
                </a:solidFill>
                <a:latin typeface="Tahoma" panose="020B0604030504040204" pitchFamily="34" charset="0"/>
              </a:rPr>
              <a:t>逐</a:t>
            </a:r>
            <a:r>
              <a:rPr kumimoji="1" lang="zh-CN" altLang="en-US" sz="3200" b="1" i="0" dirty="0">
                <a:solidFill>
                  <a:srgbClr val="CC3300"/>
                </a:solidFill>
                <a:latin typeface="Tahoma" panose="020B0604030504040204" pitchFamily="34" charset="0"/>
              </a:rPr>
              <a:t>步扩张</a:t>
            </a:r>
            <a:r>
              <a:rPr kumimoji="1" lang="zh-CN" altLang="en-US" sz="3200" b="1" i="0" dirty="0">
                <a:solidFill>
                  <a:srgbClr val="000066"/>
                </a:solidFill>
                <a:latin typeface="Tahoma" panose="020B0604030504040204" pitchFamily="34" charset="0"/>
              </a:rPr>
              <a:t>：</a:t>
            </a:r>
            <a:r>
              <a:rPr kumimoji="1" lang="zh-CN" altLang="en-US" sz="2800" b="1" i="0" dirty="0">
                <a:solidFill>
                  <a:srgbClr val="000066"/>
                </a:solidFill>
                <a:latin typeface="Tahoma" panose="020B0604030504040204" pitchFamily="34" charset="0"/>
              </a:rPr>
              <a:t>首先定义最重要的核心概念结构，然后向外扩充，以滚雪球的方式逐步生成其他概念结构，直至总体概念结构。</a:t>
            </a:r>
          </a:p>
        </p:txBody>
      </p:sp>
      <p:grpSp>
        <p:nvGrpSpPr>
          <p:cNvPr id="8" name="Group 4"/>
          <p:cNvGrpSpPr>
            <a:grpSpLocks/>
          </p:cNvGrpSpPr>
          <p:nvPr/>
        </p:nvGrpSpPr>
        <p:grpSpPr bwMode="auto">
          <a:xfrm>
            <a:off x="2161310" y="2860961"/>
            <a:ext cx="7315200" cy="2667000"/>
            <a:chOff x="576" y="1680"/>
            <a:chExt cx="4608" cy="1680"/>
          </a:xfrm>
        </p:grpSpPr>
        <p:sp>
          <p:nvSpPr>
            <p:cNvPr id="9" name="Oval 5"/>
            <p:cNvSpPr>
              <a:spLocks noChangeArrowheads="1"/>
            </p:cNvSpPr>
            <p:nvPr/>
          </p:nvSpPr>
          <p:spPr bwMode="auto">
            <a:xfrm>
              <a:off x="672" y="2496"/>
              <a:ext cx="912" cy="816"/>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核心</a:t>
              </a:r>
            </a:p>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概念结构</a:t>
              </a:r>
            </a:p>
          </p:txBody>
        </p:sp>
        <p:sp>
          <p:nvSpPr>
            <p:cNvPr id="12" name="Oval 6"/>
            <p:cNvSpPr>
              <a:spLocks noChangeArrowheads="1"/>
            </p:cNvSpPr>
            <p:nvPr/>
          </p:nvSpPr>
          <p:spPr bwMode="auto">
            <a:xfrm>
              <a:off x="4272" y="2544"/>
              <a:ext cx="912" cy="816"/>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全局</a:t>
              </a:r>
            </a:p>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概念结构</a:t>
              </a:r>
            </a:p>
          </p:txBody>
        </p:sp>
        <p:sp>
          <p:nvSpPr>
            <p:cNvPr id="13" name="Oval 7"/>
            <p:cNvSpPr>
              <a:spLocks noChangeArrowheads="1"/>
            </p:cNvSpPr>
            <p:nvPr/>
          </p:nvSpPr>
          <p:spPr bwMode="auto">
            <a:xfrm>
              <a:off x="2304" y="2496"/>
              <a:ext cx="912" cy="816"/>
            </a:xfrm>
            <a:prstGeom prst="ellipse">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endParaRPr kumimoji="1" lang="zh-CN" altLang="zh-CN" sz="2400" b="1" i="0">
                <a:solidFill>
                  <a:srgbClr val="000066"/>
                </a:solidFill>
                <a:latin typeface="Times New Roman" panose="02020603050405020304" pitchFamily="18" charset="0"/>
                <a:ea typeface="楷体_GB2312" pitchFamily="49" charset="-122"/>
              </a:endParaRPr>
            </a:p>
          </p:txBody>
        </p:sp>
        <p:sp>
          <p:nvSpPr>
            <p:cNvPr id="14" name="Line 8"/>
            <p:cNvSpPr>
              <a:spLocks noChangeShapeType="1"/>
            </p:cNvSpPr>
            <p:nvPr/>
          </p:nvSpPr>
          <p:spPr bwMode="auto">
            <a:xfrm>
              <a:off x="1584" y="2928"/>
              <a:ext cx="720"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9"/>
            <p:cNvSpPr>
              <a:spLocks noChangeShapeType="1"/>
            </p:cNvSpPr>
            <p:nvPr/>
          </p:nvSpPr>
          <p:spPr bwMode="auto">
            <a:xfrm>
              <a:off x="3216" y="2928"/>
              <a:ext cx="336"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
            <p:cNvSpPr>
              <a:spLocks noChangeShapeType="1"/>
            </p:cNvSpPr>
            <p:nvPr/>
          </p:nvSpPr>
          <p:spPr bwMode="auto">
            <a:xfrm>
              <a:off x="1104" y="2112"/>
              <a:ext cx="0" cy="384"/>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1"/>
            <p:cNvSpPr>
              <a:spLocks noChangeShapeType="1"/>
            </p:cNvSpPr>
            <p:nvPr/>
          </p:nvSpPr>
          <p:spPr bwMode="auto">
            <a:xfrm>
              <a:off x="2784" y="2112"/>
              <a:ext cx="0" cy="384"/>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AutoShape 12"/>
            <p:cNvSpPr>
              <a:spLocks noChangeArrowheads="1"/>
            </p:cNvSpPr>
            <p:nvPr/>
          </p:nvSpPr>
          <p:spPr bwMode="auto">
            <a:xfrm>
              <a:off x="576" y="1680"/>
              <a:ext cx="1200" cy="480"/>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核心需求</a:t>
              </a:r>
            </a:p>
          </p:txBody>
        </p:sp>
        <p:sp>
          <p:nvSpPr>
            <p:cNvPr id="19" name="AutoShape 13"/>
            <p:cNvSpPr>
              <a:spLocks noChangeArrowheads="1"/>
            </p:cNvSpPr>
            <p:nvPr/>
          </p:nvSpPr>
          <p:spPr bwMode="auto">
            <a:xfrm>
              <a:off x="2208" y="1680"/>
              <a:ext cx="1200" cy="480"/>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需求</a:t>
              </a:r>
            </a:p>
          </p:txBody>
        </p:sp>
        <p:sp>
          <p:nvSpPr>
            <p:cNvPr id="20" name="Line 14"/>
            <p:cNvSpPr>
              <a:spLocks noChangeShapeType="1"/>
            </p:cNvSpPr>
            <p:nvPr/>
          </p:nvSpPr>
          <p:spPr bwMode="auto">
            <a:xfrm>
              <a:off x="3936" y="2928"/>
              <a:ext cx="336" cy="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Rectangle 15"/>
            <p:cNvSpPr>
              <a:spLocks noChangeArrowheads="1"/>
            </p:cNvSpPr>
            <p:nvPr/>
          </p:nvSpPr>
          <p:spPr bwMode="auto">
            <a:xfrm>
              <a:off x="3456" y="273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800" b="1" i="0">
                  <a:solidFill>
                    <a:srgbClr val="000066"/>
                  </a:solidFill>
                  <a:latin typeface="Times New Roman" panose="02020603050405020304" pitchFamily="18" charset="0"/>
                  <a:ea typeface="楷体_GB2312" pitchFamily="49" charset="-122"/>
                </a:rPr>
                <a:t>…</a:t>
              </a:r>
            </a:p>
          </p:txBody>
        </p:sp>
      </p:grpSp>
    </p:spTree>
    <p:extLst>
      <p:ext uri="{BB962C8B-B14F-4D97-AF65-F5344CB8AC3E}">
        <p14:creationId xmlns:p14="http://schemas.microsoft.com/office/powerpoint/2010/main" val="705346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238992" y="768924"/>
            <a:ext cx="11191007" cy="203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50000"/>
              </a:spcBef>
              <a:buClr>
                <a:srgbClr val="FFFF66"/>
              </a:buClr>
            </a:pPr>
            <a:r>
              <a:rPr kumimoji="1" lang="zh-CN" altLang="en-US" sz="3200" b="1" i="0" dirty="0" smtClean="0">
                <a:solidFill>
                  <a:srgbClr val="CC3300"/>
                </a:solidFill>
                <a:latin typeface="Tahoma" panose="020B0604030504040204" pitchFamily="34" charset="0"/>
              </a:rPr>
              <a:t>混</a:t>
            </a:r>
            <a:r>
              <a:rPr kumimoji="1" lang="zh-CN" altLang="en-US" sz="3200" b="1" i="0" dirty="0">
                <a:solidFill>
                  <a:srgbClr val="CC3300"/>
                </a:solidFill>
                <a:latin typeface="Tahoma" panose="020B0604030504040204" pitchFamily="34" charset="0"/>
              </a:rPr>
              <a:t>合策略</a:t>
            </a:r>
            <a:r>
              <a:rPr kumimoji="1" lang="zh-CN" altLang="en-US" sz="3200" b="1" i="0" dirty="0">
                <a:solidFill>
                  <a:srgbClr val="000066"/>
                </a:solidFill>
                <a:latin typeface="Tahoma" panose="020B0604030504040204" pitchFamily="34" charset="0"/>
              </a:rPr>
              <a:t>：</a:t>
            </a:r>
            <a:r>
              <a:rPr kumimoji="1" lang="zh-CN" altLang="en-US" sz="2800" b="1" i="0" dirty="0">
                <a:solidFill>
                  <a:srgbClr val="000066"/>
                </a:solidFill>
                <a:latin typeface="Tahoma" panose="020B0604030504040204" pitchFamily="34" charset="0"/>
              </a:rPr>
              <a:t>将自顶向下和自底向上相结合，用自顶向下策略设计一个全局概念结构的框架，以它为骨架集成由自底向上策略中设计的各局部概念结构。</a:t>
            </a:r>
          </a:p>
        </p:txBody>
      </p:sp>
      <p:sp>
        <p:nvSpPr>
          <p:cNvPr id="8" name="Rectangle 4"/>
          <p:cNvSpPr>
            <a:spLocks noChangeArrowheads="1"/>
          </p:cNvSpPr>
          <p:nvPr/>
        </p:nvSpPr>
        <p:spPr bwMode="auto">
          <a:xfrm>
            <a:off x="772393" y="3512124"/>
            <a:ext cx="7848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indent="0" eaLnBrk="1" hangingPunct="1">
              <a:lnSpc>
                <a:spcPct val="90000"/>
              </a:lnSpc>
              <a:spcBef>
                <a:spcPct val="20000"/>
              </a:spcBef>
              <a:buClr>
                <a:srgbClr val="FFFF66"/>
              </a:buClr>
              <a:buSzPct val="75000"/>
            </a:pPr>
            <a:r>
              <a:rPr kumimoji="1" lang="zh-CN" altLang="en-US" sz="3200" b="1" i="0" dirty="0" smtClean="0">
                <a:solidFill>
                  <a:srgbClr val="CC3300"/>
                </a:solidFill>
                <a:latin typeface="Tahoma" panose="020B0604030504040204" pitchFamily="34" charset="0"/>
              </a:rPr>
              <a:t>常</a:t>
            </a:r>
            <a:r>
              <a:rPr kumimoji="1" lang="zh-CN" altLang="en-US" sz="3200" b="1" i="0" dirty="0">
                <a:solidFill>
                  <a:srgbClr val="CC3300"/>
                </a:solidFill>
                <a:latin typeface="Tahoma" panose="020B0604030504040204" pitchFamily="34" charset="0"/>
              </a:rPr>
              <a:t>用策略：自底向上方法</a:t>
            </a:r>
          </a:p>
          <a:p>
            <a:pPr lvl="1" eaLnBrk="1" hangingPunct="1">
              <a:spcBef>
                <a:spcPct val="20000"/>
              </a:spcBef>
              <a:buClr>
                <a:schemeClr val="hlink"/>
              </a:buClr>
              <a:buSzPct val="55000"/>
              <a:buFont typeface="Wingdings" panose="05000000000000000000" pitchFamily="2" charset="2"/>
              <a:buChar char="n"/>
            </a:pPr>
            <a:r>
              <a:rPr kumimoji="1" lang="zh-CN" altLang="en-US" sz="2800" b="1" i="0" dirty="0">
                <a:solidFill>
                  <a:srgbClr val="000066"/>
                </a:solidFill>
                <a:latin typeface="Tahoma" panose="020B0604030504040204" pitchFamily="34" charset="0"/>
              </a:rPr>
              <a:t>自顶向下地进行需求分析</a:t>
            </a:r>
          </a:p>
          <a:p>
            <a:pPr lvl="1" eaLnBrk="1" hangingPunct="1">
              <a:spcBef>
                <a:spcPct val="20000"/>
              </a:spcBef>
              <a:buClr>
                <a:schemeClr val="hlink"/>
              </a:buClr>
              <a:buSzPct val="55000"/>
              <a:buFont typeface="Wingdings" panose="05000000000000000000" pitchFamily="2" charset="2"/>
              <a:buChar char="n"/>
            </a:pPr>
            <a:r>
              <a:rPr kumimoji="1" lang="zh-CN" altLang="en-US" sz="2800" b="1" i="0" dirty="0">
                <a:solidFill>
                  <a:srgbClr val="000066"/>
                </a:solidFill>
                <a:latin typeface="Tahoma" panose="020B0604030504040204" pitchFamily="34" charset="0"/>
              </a:rPr>
              <a:t>自底向上地设计概念结构</a:t>
            </a:r>
            <a:endParaRPr kumimoji="1" lang="zh-CN" altLang="en-US" sz="3200" b="1" i="0" dirty="0">
              <a:solidFill>
                <a:srgbClr val="000066"/>
              </a:solidFill>
              <a:latin typeface="Tahoma" panose="020B0604030504040204" pitchFamily="34" charset="0"/>
            </a:endParaRPr>
          </a:p>
        </p:txBody>
      </p:sp>
    </p:spTree>
    <p:extLst>
      <p:ext uri="{BB962C8B-B14F-4D97-AF65-F5344CB8AC3E}">
        <p14:creationId xmlns:p14="http://schemas.microsoft.com/office/powerpoint/2010/main" val="3715119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Group 3"/>
          <p:cNvGrpSpPr>
            <a:grpSpLocks/>
          </p:cNvGrpSpPr>
          <p:nvPr/>
        </p:nvGrpSpPr>
        <p:grpSpPr bwMode="auto">
          <a:xfrm>
            <a:off x="2479964" y="3048000"/>
            <a:ext cx="7620000" cy="3048000"/>
            <a:chOff x="672" y="1920"/>
            <a:chExt cx="4800" cy="1920"/>
          </a:xfrm>
        </p:grpSpPr>
        <p:sp>
          <p:nvSpPr>
            <p:cNvPr id="8" name="Rectangle 4"/>
            <p:cNvSpPr>
              <a:spLocks noChangeArrowheads="1"/>
            </p:cNvSpPr>
            <p:nvPr/>
          </p:nvSpPr>
          <p:spPr bwMode="auto">
            <a:xfrm>
              <a:off x="2064" y="3552"/>
              <a:ext cx="1271"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全局概念模式</a:t>
              </a:r>
            </a:p>
          </p:txBody>
        </p:sp>
        <p:sp>
          <p:nvSpPr>
            <p:cNvPr id="9" name="Rectangle 5"/>
            <p:cNvSpPr>
              <a:spLocks noChangeArrowheads="1"/>
            </p:cNvSpPr>
            <p:nvPr/>
          </p:nvSpPr>
          <p:spPr bwMode="auto">
            <a:xfrm>
              <a:off x="1104" y="2928"/>
              <a:ext cx="912"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r>
                <a:rPr kumimoji="1" lang="en-US" altLang="zh-CN" sz="2400" b="1" i="0">
                  <a:solidFill>
                    <a:srgbClr val="000066"/>
                  </a:solidFill>
                  <a:latin typeface="Times New Roman" panose="02020603050405020304" pitchFamily="18" charset="0"/>
                  <a:ea typeface="楷体_GB2312" pitchFamily="49" charset="-122"/>
                </a:rPr>
                <a:t>1</a:t>
              </a:r>
            </a:p>
          </p:txBody>
        </p:sp>
        <p:sp>
          <p:nvSpPr>
            <p:cNvPr id="12" name="Rectangle 6"/>
            <p:cNvSpPr>
              <a:spLocks noChangeArrowheads="1"/>
            </p:cNvSpPr>
            <p:nvPr/>
          </p:nvSpPr>
          <p:spPr bwMode="auto">
            <a:xfrm>
              <a:off x="3696" y="2880"/>
              <a:ext cx="1008"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r>
                <a:rPr kumimoji="1" lang="en-US" altLang="zh-CN" sz="2400" b="1" i="0">
                  <a:solidFill>
                    <a:srgbClr val="000066"/>
                  </a:solidFill>
                  <a:latin typeface="Times New Roman" panose="02020603050405020304" pitchFamily="18" charset="0"/>
                  <a:ea typeface="楷体_GB2312" pitchFamily="49" charset="-122"/>
                </a:rPr>
                <a:t>2</a:t>
              </a:r>
            </a:p>
          </p:txBody>
        </p:sp>
        <p:sp>
          <p:nvSpPr>
            <p:cNvPr id="13" name="Rectangle 7"/>
            <p:cNvSpPr>
              <a:spLocks noChangeArrowheads="1"/>
            </p:cNvSpPr>
            <p:nvPr/>
          </p:nvSpPr>
          <p:spPr bwMode="auto">
            <a:xfrm>
              <a:off x="672" y="2256"/>
              <a:ext cx="1056"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r>
                <a:rPr kumimoji="1" lang="en-US" altLang="zh-CN" sz="2400" b="1" i="0">
                  <a:solidFill>
                    <a:srgbClr val="000066"/>
                  </a:solidFill>
                  <a:latin typeface="Times New Roman" panose="02020603050405020304" pitchFamily="18" charset="0"/>
                  <a:ea typeface="楷体_GB2312" pitchFamily="49" charset="-122"/>
                </a:rPr>
                <a:t>1.1</a:t>
              </a:r>
            </a:p>
          </p:txBody>
        </p:sp>
        <p:sp>
          <p:nvSpPr>
            <p:cNvPr id="14" name="Rectangle 8"/>
            <p:cNvSpPr>
              <a:spLocks noChangeArrowheads="1"/>
            </p:cNvSpPr>
            <p:nvPr/>
          </p:nvSpPr>
          <p:spPr bwMode="auto">
            <a:xfrm>
              <a:off x="1824" y="2256"/>
              <a:ext cx="1008"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r>
                <a:rPr kumimoji="1" lang="en-US" altLang="zh-CN" sz="2400" b="1" i="0">
                  <a:solidFill>
                    <a:srgbClr val="000066"/>
                  </a:solidFill>
                  <a:latin typeface="Times New Roman" panose="02020603050405020304" pitchFamily="18" charset="0"/>
                  <a:ea typeface="楷体_GB2312" pitchFamily="49" charset="-122"/>
                </a:rPr>
                <a:t>1.2</a:t>
              </a:r>
            </a:p>
          </p:txBody>
        </p:sp>
        <p:sp>
          <p:nvSpPr>
            <p:cNvPr id="15" name="Rectangle 9"/>
            <p:cNvSpPr>
              <a:spLocks noChangeArrowheads="1"/>
            </p:cNvSpPr>
            <p:nvPr/>
          </p:nvSpPr>
          <p:spPr bwMode="auto">
            <a:xfrm>
              <a:off x="3264" y="2256"/>
              <a:ext cx="1056"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r>
                <a:rPr kumimoji="1" lang="en-US" altLang="zh-CN" sz="2400" b="1" i="0">
                  <a:solidFill>
                    <a:srgbClr val="000066"/>
                  </a:solidFill>
                  <a:latin typeface="Times New Roman" panose="02020603050405020304" pitchFamily="18" charset="0"/>
                  <a:ea typeface="楷体_GB2312" pitchFamily="49" charset="-122"/>
                </a:rPr>
                <a:t>n.1</a:t>
              </a:r>
            </a:p>
          </p:txBody>
        </p:sp>
        <p:sp>
          <p:nvSpPr>
            <p:cNvPr id="16" name="Rectangle 10"/>
            <p:cNvSpPr>
              <a:spLocks noChangeArrowheads="1"/>
            </p:cNvSpPr>
            <p:nvPr/>
          </p:nvSpPr>
          <p:spPr bwMode="auto">
            <a:xfrm>
              <a:off x="4416" y="2256"/>
              <a:ext cx="1056" cy="288"/>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概念模式</a:t>
              </a:r>
              <a:r>
                <a:rPr kumimoji="1" lang="en-US" altLang="zh-CN" sz="2400" b="1" i="0">
                  <a:solidFill>
                    <a:srgbClr val="000066"/>
                  </a:solidFill>
                  <a:latin typeface="Times New Roman" panose="02020603050405020304" pitchFamily="18" charset="0"/>
                  <a:ea typeface="楷体_GB2312" pitchFamily="49" charset="-122"/>
                </a:rPr>
                <a:t>n.2</a:t>
              </a:r>
            </a:p>
          </p:txBody>
        </p:sp>
        <p:sp>
          <p:nvSpPr>
            <p:cNvPr id="17" name="Line 11"/>
            <p:cNvSpPr>
              <a:spLocks noChangeShapeType="1"/>
            </p:cNvSpPr>
            <p:nvPr/>
          </p:nvSpPr>
          <p:spPr bwMode="auto">
            <a:xfrm>
              <a:off x="1104" y="1968"/>
              <a:ext cx="0"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2"/>
            <p:cNvSpPr>
              <a:spLocks noChangeShapeType="1"/>
            </p:cNvSpPr>
            <p:nvPr/>
          </p:nvSpPr>
          <p:spPr bwMode="auto">
            <a:xfrm flipH="1">
              <a:off x="4224" y="2544"/>
              <a:ext cx="672" cy="336"/>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3"/>
            <p:cNvSpPr>
              <a:spLocks noChangeShapeType="1"/>
            </p:cNvSpPr>
            <p:nvPr/>
          </p:nvSpPr>
          <p:spPr bwMode="auto">
            <a:xfrm>
              <a:off x="1104" y="2544"/>
              <a:ext cx="336" cy="384"/>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4"/>
            <p:cNvSpPr>
              <a:spLocks noChangeShapeType="1"/>
            </p:cNvSpPr>
            <p:nvPr/>
          </p:nvSpPr>
          <p:spPr bwMode="auto">
            <a:xfrm>
              <a:off x="1488" y="3216"/>
              <a:ext cx="1152" cy="336"/>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5"/>
            <p:cNvSpPr>
              <a:spLocks noChangeShapeType="1"/>
            </p:cNvSpPr>
            <p:nvPr/>
          </p:nvSpPr>
          <p:spPr bwMode="auto">
            <a:xfrm flipH="1">
              <a:off x="2832" y="3168"/>
              <a:ext cx="1248" cy="384"/>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6"/>
            <p:cNvSpPr>
              <a:spLocks noChangeShapeType="1"/>
            </p:cNvSpPr>
            <p:nvPr/>
          </p:nvSpPr>
          <p:spPr bwMode="auto">
            <a:xfrm>
              <a:off x="3648" y="2544"/>
              <a:ext cx="576" cy="336"/>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17"/>
            <p:cNvSpPr>
              <a:spLocks noChangeArrowheads="1"/>
            </p:cNvSpPr>
            <p:nvPr/>
          </p:nvSpPr>
          <p:spPr bwMode="auto">
            <a:xfrm>
              <a:off x="2640" y="2976"/>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800" b="1" i="0">
                  <a:solidFill>
                    <a:srgbClr val="000066"/>
                  </a:solidFill>
                  <a:latin typeface="Times New Roman" panose="02020603050405020304" pitchFamily="18" charset="0"/>
                  <a:ea typeface="楷体_GB2312" pitchFamily="49" charset="-122"/>
                </a:rPr>
                <a:t>…</a:t>
              </a:r>
            </a:p>
          </p:txBody>
        </p:sp>
        <p:sp>
          <p:nvSpPr>
            <p:cNvPr id="25" name="Rectangle 18"/>
            <p:cNvSpPr>
              <a:spLocks noChangeArrowheads="1"/>
            </p:cNvSpPr>
            <p:nvPr/>
          </p:nvSpPr>
          <p:spPr bwMode="auto">
            <a:xfrm>
              <a:off x="2640" y="2256"/>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800" b="1" i="0">
                  <a:solidFill>
                    <a:srgbClr val="000066"/>
                  </a:solidFill>
                  <a:latin typeface="Times New Roman" panose="02020603050405020304" pitchFamily="18" charset="0"/>
                  <a:ea typeface="楷体_GB2312" pitchFamily="49" charset="-122"/>
                </a:rPr>
                <a:t>…</a:t>
              </a:r>
            </a:p>
          </p:txBody>
        </p:sp>
        <p:sp>
          <p:nvSpPr>
            <p:cNvPr id="26" name="Line 19"/>
            <p:cNvSpPr>
              <a:spLocks noChangeShapeType="1"/>
            </p:cNvSpPr>
            <p:nvPr/>
          </p:nvSpPr>
          <p:spPr bwMode="auto">
            <a:xfrm>
              <a:off x="2304" y="1968"/>
              <a:ext cx="0"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0"/>
            <p:cNvSpPr>
              <a:spLocks noChangeShapeType="1"/>
            </p:cNvSpPr>
            <p:nvPr/>
          </p:nvSpPr>
          <p:spPr bwMode="auto">
            <a:xfrm>
              <a:off x="3648" y="1968"/>
              <a:ext cx="0"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1"/>
            <p:cNvSpPr>
              <a:spLocks noChangeShapeType="1"/>
            </p:cNvSpPr>
            <p:nvPr/>
          </p:nvSpPr>
          <p:spPr bwMode="auto">
            <a:xfrm>
              <a:off x="4800" y="1920"/>
              <a:ext cx="0" cy="336"/>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2"/>
            <p:cNvSpPr>
              <a:spLocks noChangeShapeType="1"/>
            </p:cNvSpPr>
            <p:nvPr/>
          </p:nvSpPr>
          <p:spPr bwMode="auto">
            <a:xfrm flipH="1">
              <a:off x="1632" y="2544"/>
              <a:ext cx="576" cy="384"/>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 name="Group 23"/>
          <p:cNvGrpSpPr>
            <a:grpSpLocks/>
          </p:cNvGrpSpPr>
          <p:nvPr/>
        </p:nvGrpSpPr>
        <p:grpSpPr bwMode="auto">
          <a:xfrm>
            <a:off x="2327564" y="914400"/>
            <a:ext cx="7391400" cy="2286000"/>
            <a:chOff x="576" y="576"/>
            <a:chExt cx="4656" cy="1440"/>
          </a:xfrm>
        </p:grpSpPr>
        <p:sp>
          <p:nvSpPr>
            <p:cNvPr id="31" name="AutoShape 24"/>
            <p:cNvSpPr>
              <a:spLocks noChangeArrowheads="1"/>
            </p:cNvSpPr>
            <p:nvPr/>
          </p:nvSpPr>
          <p:spPr bwMode="auto">
            <a:xfrm>
              <a:off x="576" y="1584"/>
              <a:ext cx="1008" cy="432"/>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需求</a:t>
              </a:r>
              <a:r>
                <a:rPr kumimoji="1" lang="en-US" altLang="zh-CN" sz="2400" b="1" i="0">
                  <a:solidFill>
                    <a:srgbClr val="000066"/>
                  </a:solidFill>
                  <a:latin typeface="Times New Roman" panose="02020603050405020304" pitchFamily="18" charset="0"/>
                  <a:ea typeface="楷体_GB2312" pitchFamily="49" charset="-122"/>
                </a:rPr>
                <a:t>1.1</a:t>
              </a:r>
            </a:p>
          </p:txBody>
        </p:sp>
        <p:sp>
          <p:nvSpPr>
            <p:cNvPr id="32" name="AutoShape 25"/>
            <p:cNvSpPr>
              <a:spLocks noChangeArrowheads="1"/>
            </p:cNvSpPr>
            <p:nvPr/>
          </p:nvSpPr>
          <p:spPr bwMode="auto">
            <a:xfrm>
              <a:off x="1824" y="1584"/>
              <a:ext cx="1008" cy="432"/>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需求</a:t>
              </a:r>
              <a:r>
                <a:rPr kumimoji="1" lang="en-US" altLang="zh-CN" sz="2400" b="1" i="0">
                  <a:solidFill>
                    <a:srgbClr val="000066"/>
                  </a:solidFill>
                  <a:latin typeface="Times New Roman" panose="02020603050405020304" pitchFamily="18" charset="0"/>
                  <a:ea typeface="楷体_GB2312" pitchFamily="49" charset="-122"/>
                </a:rPr>
                <a:t>1.2</a:t>
              </a:r>
            </a:p>
          </p:txBody>
        </p:sp>
        <p:sp>
          <p:nvSpPr>
            <p:cNvPr id="33" name="AutoShape 26"/>
            <p:cNvSpPr>
              <a:spLocks noChangeArrowheads="1"/>
            </p:cNvSpPr>
            <p:nvPr/>
          </p:nvSpPr>
          <p:spPr bwMode="auto">
            <a:xfrm>
              <a:off x="3120" y="1584"/>
              <a:ext cx="1008" cy="432"/>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需求</a:t>
              </a:r>
              <a:r>
                <a:rPr kumimoji="1" lang="en-US" altLang="zh-CN" sz="2400" b="1" i="0">
                  <a:solidFill>
                    <a:srgbClr val="000066"/>
                  </a:solidFill>
                  <a:latin typeface="Times New Roman" panose="02020603050405020304" pitchFamily="18" charset="0"/>
                  <a:ea typeface="楷体_GB2312" pitchFamily="49" charset="-122"/>
                </a:rPr>
                <a:t>n.1</a:t>
              </a:r>
            </a:p>
          </p:txBody>
        </p:sp>
        <p:sp>
          <p:nvSpPr>
            <p:cNvPr id="34" name="AutoShape 27"/>
            <p:cNvSpPr>
              <a:spLocks noChangeArrowheads="1"/>
            </p:cNvSpPr>
            <p:nvPr/>
          </p:nvSpPr>
          <p:spPr bwMode="auto">
            <a:xfrm>
              <a:off x="4224" y="1536"/>
              <a:ext cx="1008" cy="432"/>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需求</a:t>
              </a:r>
              <a:r>
                <a:rPr kumimoji="1" lang="en-US" altLang="zh-CN" sz="2400" b="1" i="0">
                  <a:solidFill>
                    <a:srgbClr val="000066"/>
                  </a:solidFill>
                  <a:latin typeface="Times New Roman" panose="02020603050405020304" pitchFamily="18" charset="0"/>
                  <a:ea typeface="楷体_GB2312" pitchFamily="49" charset="-122"/>
                </a:rPr>
                <a:t>n.2</a:t>
              </a:r>
            </a:p>
          </p:txBody>
        </p:sp>
        <p:sp>
          <p:nvSpPr>
            <p:cNvPr id="35" name="AutoShape 28"/>
            <p:cNvSpPr>
              <a:spLocks noChangeArrowheads="1"/>
            </p:cNvSpPr>
            <p:nvPr/>
          </p:nvSpPr>
          <p:spPr bwMode="auto">
            <a:xfrm>
              <a:off x="1344" y="1008"/>
              <a:ext cx="1008" cy="432"/>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需求</a:t>
              </a:r>
              <a:r>
                <a:rPr kumimoji="1" lang="en-US" altLang="zh-CN" sz="2400" b="1" i="0">
                  <a:solidFill>
                    <a:srgbClr val="000066"/>
                  </a:solidFill>
                  <a:latin typeface="Times New Roman" panose="02020603050405020304" pitchFamily="18" charset="0"/>
                  <a:ea typeface="楷体_GB2312" pitchFamily="49" charset="-122"/>
                </a:rPr>
                <a:t>1</a:t>
              </a:r>
            </a:p>
          </p:txBody>
        </p:sp>
        <p:sp>
          <p:nvSpPr>
            <p:cNvPr id="36" name="AutoShape 29"/>
            <p:cNvSpPr>
              <a:spLocks noChangeArrowheads="1"/>
            </p:cNvSpPr>
            <p:nvPr/>
          </p:nvSpPr>
          <p:spPr bwMode="auto">
            <a:xfrm>
              <a:off x="3504" y="1008"/>
              <a:ext cx="1008" cy="432"/>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需求</a:t>
              </a:r>
              <a:r>
                <a:rPr kumimoji="1" lang="en-US" altLang="zh-CN" sz="2400" b="1" i="0">
                  <a:solidFill>
                    <a:srgbClr val="000066"/>
                  </a:solidFill>
                  <a:latin typeface="Times New Roman" panose="02020603050405020304" pitchFamily="18" charset="0"/>
                  <a:ea typeface="楷体_GB2312" pitchFamily="49" charset="-122"/>
                </a:rPr>
                <a:t>n</a:t>
              </a:r>
            </a:p>
          </p:txBody>
        </p:sp>
        <p:sp>
          <p:nvSpPr>
            <p:cNvPr id="37" name="AutoShape 30"/>
            <p:cNvSpPr>
              <a:spLocks noChangeArrowheads="1"/>
            </p:cNvSpPr>
            <p:nvPr/>
          </p:nvSpPr>
          <p:spPr bwMode="auto">
            <a:xfrm>
              <a:off x="2448" y="576"/>
              <a:ext cx="1008" cy="432"/>
            </a:xfrm>
            <a:prstGeom prst="irregularSeal2">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需求</a:t>
              </a:r>
            </a:p>
          </p:txBody>
        </p:sp>
        <p:sp>
          <p:nvSpPr>
            <p:cNvPr id="38" name="Line 31"/>
            <p:cNvSpPr>
              <a:spLocks noChangeShapeType="1"/>
            </p:cNvSpPr>
            <p:nvPr/>
          </p:nvSpPr>
          <p:spPr bwMode="auto">
            <a:xfrm flipH="1">
              <a:off x="2016" y="960"/>
              <a:ext cx="768" cy="144"/>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2"/>
            <p:cNvSpPr>
              <a:spLocks noChangeShapeType="1"/>
            </p:cNvSpPr>
            <p:nvPr/>
          </p:nvSpPr>
          <p:spPr bwMode="auto">
            <a:xfrm>
              <a:off x="3264" y="864"/>
              <a:ext cx="528" cy="24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3"/>
            <p:cNvSpPr>
              <a:spLocks noChangeShapeType="1"/>
            </p:cNvSpPr>
            <p:nvPr/>
          </p:nvSpPr>
          <p:spPr bwMode="auto">
            <a:xfrm flipH="1">
              <a:off x="1248" y="1392"/>
              <a:ext cx="480"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4"/>
            <p:cNvSpPr>
              <a:spLocks noChangeShapeType="1"/>
            </p:cNvSpPr>
            <p:nvPr/>
          </p:nvSpPr>
          <p:spPr bwMode="auto">
            <a:xfrm>
              <a:off x="1872" y="1392"/>
              <a:ext cx="384"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5"/>
            <p:cNvSpPr>
              <a:spLocks noChangeShapeType="1"/>
            </p:cNvSpPr>
            <p:nvPr/>
          </p:nvSpPr>
          <p:spPr bwMode="auto">
            <a:xfrm flipH="1">
              <a:off x="3408" y="1392"/>
              <a:ext cx="432" cy="288"/>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36"/>
            <p:cNvSpPr>
              <a:spLocks noChangeShapeType="1"/>
            </p:cNvSpPr>
            <p:nvPr/>
          </p:nvSpPr>
          <p:spPr bwMode="auto">
            <a:xfrm>
              <a:off x="4080" y="1344"/>
              <a:ext cx="528" cy="336"/>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Rectangle 37"/>
            <p:cNvSpPr>
              <a:spLocks noChangeArrowheads="1"/>
            </p:cNvSpPr>
            <p:nvPr/>
          </p:nvSpPr>
          <p:spPr bwMode="auto">
            <a:xfrm>
              <a:off x="2640" y="1632"/>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800" b="1" i="0">
                  <a:solidFill>
                    <a:srgbClr val="000066"/>
                  </a:solidFill>
                  <a:latin typeface="Times New Roman" panose="02020603050405020304" pitchFamily="18" charset="0"/>
                  <a:ea typeface="楷体_GB2312" pitchFamily="49" charset="-122"/>
                </a:rPr>
                <a:t>…</a:t>
              </a:r>
            </a:p>
          </p:txBody>
        </p:sp>
        <p:sp>
          <p:nvSpPr>
            <p:cNvPr id="45" name="Rectangle 38"/>
            <p:cNvSpPr>
              <a:spLocks noChangeArrowheads="1"/>
            </p:cNvSpPr>
            <p:nvPr/>
          </p:nvSpPr>
          <p:spPr bwMode="auto">
            <a:xfrm>
              <a:off x="2640" y="1104"/>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800" b="1" i="0">
                  <a:solidFill>
                    <a:srgbClr val="000066"/>
                  </a:solidFill>
                  <a:latin typeface="Times New Roman" panose="02020603050405020304" pitchFamily="18" charset="0"/>
                  <a:ea typeface="楷体_GB2312" pitchFamily="49" charset="-122"/>
                </a:rPr>
                <a:t>…</a:t>
              </a:r>
            </a:p>
          </p:txBody>
        </p:sp>
      </p:grpSp>
      <p:sp>
        <p:nvSpPr>
          <p:cNvPr id="47" name="Line 40"/>
          <p:cNvSpPr>
            <a:spLocks noChangeShapeType="1"/>
          </p:cNvSpPr>
          <p:nvPr/>
        </p:nvSpPr>
        <p:spPr bwMode="auto">
          <a:xfrm>
            <a:off x="1870364" y="3352800"/>
            <a:ext cx="914400" cy="0"/>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48" name="Line 41"/>
          <p:cNvSpPr>
            <a:spLocks noChangeShapeType="1"/>
          </p:cNvSpPr>
          <p:nvPr/>
        </p:nvSpPr>
        <p:spPr bwMode="auto">
          <a:xfrm flipV="1">
            <a:off x="2175164" y="2514600"/>
            <a:ext cx="0" cy="762000"/>
          </a:xfrm>
          <a:prstGeom prst="line">
            <a:avLst/>
          </a:prstGeom>
          <a:noFill/>
          <a:ln w="25400">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49" name="Line 42"/>
          <p:cNvSpPr>
            <a:spLocks noChangeShapeType="1"/>
          </p:cNvSpPr>
          <p:nvPr/>
        </p:nvSpPr>
        <p:spPr bwMode="auto">
          <a:xfrm>
            <a:off x="1870364" y="990600"/>
            <a:ext cx="914400" cy="0"/>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50" name="Line 43"/>
          <p:cNvSpPr>
            <a:spLocks noChangeShapeType="1"/>
          </p:cNvSpPr>
          <p:nvPr/>
        </p:nvSpPr>
        <p:spPr bwMode="auto">
          <a:xfrm>
            <a:off x="2175164" y="990600"/>
            <a:ext cx="0" cy="762000"/>
          </a:xfrm>
          <a:prstGeom prst="line">
            <a:avLst/>
          </a:prstGeom>
          <a:noFill/>
          <a:ln w="25400">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51" name="Rectangle 44"/>
          <p:cNvSpPr>
            <a:spLocks noChangeArrowheads="1"/>
          </p:cNvSpPr>
          <p:nvPr/>
        </p:nvSpPr>
        <p:spPr bwMode="auto">
          <a:xfrm>
            <a:off x="1641764" y="1905000"/>
            <a:ext cx="1371600" cy="53340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lnSpc>
                <a:spcPct val="95000"/>
              </a:lnSpc>
              <a:spcBef>
                <a:spcPct val="5000"/>
              </a:spcBef>
              <a:buClr>
                <a:schemeClr val="bg2"/>
              </a:buClr>
              <a:buFont typeface="Monotype Sorts" pitchFamily="2" charset="2"/>
              <a:buNone/>
            </a:pPr>
            <a:r>
              <a:rPr kumimoji="1" lang="zh-CN" altLang="en-US" sz="2400" b="1" i="0" dirty="0">
                <a:solidFill>
                  <a:srgbClr val="FF0000"/>
                </a:solidFill>
                <a:latin typeface="Times New Roman" panose="02020603050405020304" pitchFamily="18" charset="0"/>
                <a:ea typeface="楷体_GB2312" pitchFamily="49" charset="-122"/>
              </a:rPr>
              <a:t>需求分析</a:t>
            </a:r>
          </a:p>
          <a:p>
            <a:pPr algn="ctr" eaLnBrk="1" hangingPunct="1">
              <a:lnSpc>
                <a:spcPct val="95000"/>
              </a:lnSpc>
              <a:spcBef>
                <a:spcPct val="5000"/>
              </a:spcBef>
              <a:buClr>
                <a:schemeClr val="bg2"/>
              </a:buClr>
              <a:buFont typeface="Monotype Sorts" pitchFamily="2" charset="2"/>
              <a:buNone/>
            </a:pPr>
            <a:r>
              <a:rPr kumimoji="1" lang="zh-CN" altLang="en-US" sz="2400" b="1" i="0" dirty="0">
                <a:solidFill>
                  <a:srgbClr val="FF0000"/>
                </a:solidFill>
                <a:latin typeface="Times New Roman" panose="02020603050405020304" pitchFamily="18" charset="0"/>
                <a:ea typeface="楷体_GB2312" pitchFamily="49" charset="-122"/>
              </a:rPr>
              <a:t>自顶向下</a:t>
            </a:r>
          </a:p>
        </p:txBody>
      </p:sp>
      <p:sp>
        <p:nvSpPr>
          <p:cNvPr id="53" name="Line 46"/>
          <p:cNvSpPr>
            <a:spLocks noChangeShapeType="1"/>
          </p:cNvSpPr>
          <p:nvPr/>
        </p:nvSpPr>
        <p:spPr bwMode="auto">
          <a:xfrm>
            <a:off x="2175164" y="3276600"/>
            <a:ext cx="0" cy="1066800"/>
          </a:xfrm>
          <a:prstGeom prst="line">
            <a:avLst/>
          </a:prstGeom>
          <a:noFill/>
          <a:ln w="25400">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54" name="Line 47"/>
          <p:cNvSpPr>
            <a:spLocks noChangeShapeType="1"/>
          </p:cNvSpPr>
          <p:nvPr/>
        </p:nvSpPr>
        <p:spPr bwMode="auto">
          <a:xfrm>
            <a:off x="1870364" y="6096000"/>
            <a:ext cx="914400" cy="0"/>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55" name="Line 48"/>
          <p:cNvSpPr>
            <a:spLocks noChangeShapeType="1"/>
          </p:cNvSpPr>
          <p:nvPr/>
        </p:nvSpPr>
        <p:spPr bwMode="auto">
          <a:xfrm flipV="1">
            <a:off x="2175164" y="5029200"/>
            <a:ext cx="0" cy="1066800"/>
          </a:xfrm>
          <a:prstGeom prst="line">
            <a:avLst/>
          </a:prstGeom>
          <a:noFill/>
          <a:ln w="25400">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56" name="Rectangle 49"/>
          <p:cNvSpPr>
            <a:spLocks noChangeArrowheads="1"/>
          </p:cNvSpPr>
          <p:nvPr/>
        </p:nvSpPr>
        <p:spPr bwMode="auto">
          <a:xfrm>
            <a:off x="1717964" y="4419600"/>
            <a:ext cx="1371600" cy="533400"/>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lnSpc>
                <a:spcPct val="95000"/>
              </a:lnSpc>
              <a:spcBef>
                <a:spcPct val="5000"/>
              </a:spcBef>
              <a:buClr>
                <a:schemeClr val="bg2"/>
              </a:buClr>
              <a:buFont typeface="Monotype Sorts" pitchFamily="2" charset="2"/>
              <a:buNone/>
            </a:pPr>
            <a:r>
              <a:rPr kumimoji="1" lang="zh-CN" altLang="en-US" sz="2400" b="1" i="0" dirty="0">
                <a:solidFill>
                  <a:srgbClr val="FF0000"/>
                </a:solidFill>
                <a:latin typeface="Times New Roman" panose="02020603050405020304" pitchFamily="18" charset="0"/>
                <a:ea typeface="楷体_GB2312" pitchFamily="49" charset="-122"/>
              </a:rPr>
              <a:t>概念结构设计</a:t>
            </a:r>
          </a:p>
          <a:p>
            <a:pPr algn="ctr" eaLnBrk="1" hangingPunct="1">
              <a:lnSpc>
                <a:spcPct val="95000"/>
              </a:lnSpc>
              <a:spcBef>
                <a:spcPct val="5000"/>
              </a:spcBef>
              <a:buClr>
                <a:schemeClr val="bg2"/>
              </a:buClr>
              <a:buFont typeface="Monotype Sorts" pitchFamily="2" charset="2"/>
              <a:buNone/>
            </a:pPr>
            <a:r>
              <a:rPr kumimoji="1" lang="zh-CN" altLang="en-US" sz="2400" b="1" i="0" dirty="0">
                <a:solidFill>
                  <a:srgbClr val="FF0000"/>
                </a:solidFill>
                <a:latin typeface="Times New Roman" panose="02020603050405020304" pitchFamily="18" charset="0"/>
                <a:ea typeface="楷体_GB2312" pitchFamily="49" charset="-122"/>
              </a:rPr>
              <a:t>自底向上</a:t>
            </a:r>
          </a:p>
        </p:txBody>
      </p:sp>
    </p:spTree>
    <p:extLst>
      <p:ext uri="{BB962C8B-B14F-4D97-AF65-F5344CB8AC3E}">
        <p14:creationId xmlns:p14="http://schemas.microsoft.com/office/powerpoint/2010/main" val="999961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a:spLocks noChangeArrowheads="1"/>
          </p:cNvSpPr>
          <p:nvPr/>
        </p:nvSpPr>
        <p:spPr bwMode="auto">
          <a:xfrm>
            <a:off x="1122221" y="1066800"/>
            <a:ext cx="7848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indent="0" eaLnBrk="1" hangingPunct="1">
              <a:lnSpc>
                <a:spcPct val="90000"/>
              </a:lnSpc>
              <a:spcBef>
                <a:spcPct val="20000"/>
              </a:spcBef>
              <a:buClr>
                <a:srgbClr val="FFFF66"/>
              </a:buClr>
              <a:buSzPct val="75000"/>
            </a:pPr>
            <a:r>
              <a:rPr kumimoji="1" lang="zh-CN" altLang="en-US" sz="3200" b="1" i="0" dirty="0">
                <a:solidFill>
                  <a:srgbClr val="CC3300"/>
                </a:solidFill>
                <a:latin typeface="Tahoma" panose="020B0604030504040204" pitchFamily="34" charset="0"/>
              </a:rPr>
              <a:t>自底向上概念结构设计步骤：</a:t>
            </a:r>
          </a:p>
          <a:p>
            <a:pPr lvl="1" eaLnBrk="1" hangingPunct="1">
              <a:spcBef>
                <a:spcPct val="20000"/>
              </a:spcBef>
              <a:buClr>
                <a:schemeClr val="hlink"/>
              </a:buClr>
              <a:buSzPct val="55000"/>
              <a:buFont typeface="Wingdings" panose="05000000000000000000" pitchFamily="2" charset="2"/>
              <a:buChar char="n"/>
            </a:pPr>
            <a:r>
              <a:rPr kumimoji="1" lang="zh-CN" altLang="en-US" sz="2800" b="1" i="0" dirty="0">
                <a:solidFill>
                  <a:srgbClr val="000066"/>
                </a:solidFill>
                <a:latin typeface="Tahoma" panose="020B0604030504040204" pitchFamily="34" charset="0"/>
              </a:rPr>
              <a:t>第</a:t>
            </a:r>
            <a:r>
              <a:rPr kumimoji="1" lang="en-US" altLang="zh-CN" sz="2800" b="1" i="0" dirty="0">
                <a:solidFill>
                  <a:srgbClr val="000066"/>
                </a:solidFill>
                <a:latin typeface="Tahoma" panose="020B0604030504040204" pitchFamily="34" charset="0"/>
              </a:rPr>
              <a:t>1</a:t>
            </a:r>
            <a:r>
              <a:rPr kumimoji="1" lang="zh-CN" altLang="en-US" sz="2800" b="1" i="0" dirty="0">
                <a:solidFill>
                  <a:srgbClr val="000066"/>
                </a:solidFill>
                <a:latin typeface="Tahoma" panose="020B0604030504040204" pitchFamily="34" charset="0"/>
              </a:rPr>
              <a:t>步：抽象数据并设计局部视图</a:t>
            </a:r>
          </a:p>
          <a:p>
            <a:pPr lvl="1" eaLnBrk="1" hangingPunct="1">
              <a:spcBef>
                <a:spcPct val="20000"/>
              </a:spcBef>
              <a:buClr>
                <a:schemeClr val="hlink"/>
              </a:buClr>
              <a:buSzPct val="55000"/>
              <a:buFont typeface="Wingdings" panose="05000000000000000000" pitchFamily="2" charset="2"/>
              <a:buChar char="n"/>
            </a:pPr>
            <a:r>
              <a:rPr kumimoji="1" lang="zh-CN" altLang="en-US" sz="2800" b="1" i="0" dirty="0">
                <a:solidFill>
                  <a:srgbClr val="000066"/>
                </a:solidFill>
                <a:latin typeface="Tahoma" panose="020B0604030504040204" pitchFamily="34" charset="0"/>
              </a:rPr>
              <a:t>第</a:t>
            </a:r>
            <a:r>
              <a:rPr kumimoji="1" lang="en-US" altLang="zh-CN" sz="2800" b="1" i="0" dirty="0">
                <a:solidFill>
                  <a:srgbClr val="000066"/>
                </a:solidFill>
                <a:latin typeface="Tahoma" panose="020B0604030504040204" pitchFamily="34" charset="0"/>
              </a:rPr>
              <a:t>2</a:t>
            </a:r>
            <a:r>
              <a:rPr kumimoji="1" lang="zh-CN" altLang="en-US" sz="2800" b="1" i="0" dirty="0">
                <a:solidFill>
                  <a:srgbClr val="000066"/>
                </a:solidFill>
                <a:latin typeface="Tahoma" panose="020B0604030504040204" pitchFamily="34" charset="0"/>
              </a:rPr>
              <a:t>步：集成局部视图，得到全局概念结构</a:t>
            </a:r>
          </a:p>
        </p:txBody>
      </p:sp>
      <p:grpSp>
        <p:nvGrpSpPr>
          <p:cNvPr id="8" name="Group 4"/>
          <p:cNvGrpSpPr>
            <a:grpSpLocks/>
          </p:cNvGrpSpPr>
          <p:nvPr/>
        </p:nvGrpSpPr>
        <p:grpSpPr bwMode="auto">
          <a:xfrm>
            <a:off x="1274621" y="2667000"/>
            <a:ext cx="7696200" cy="3581400"/>
            <a:chOff x="384" y="1632"/>
            <a:chExt cx="4848" cy="2256"/>
          </a:xfrm>
        </p:grpSpPr>
        <p:sp>
          <p:nvSpPr>
            <p:cNvPr id="9" name="Rectangle 5"/>
            <p:cNvSpPr>
              <a:spLocks noChangeArrowheads="1"/>
            </p:cNvSpPr>
            <p:nvPr/>
          </p:nvSpPr>
          <p:spPr bwMode="auto">
            <a:xfrm>
              <a:off x="1728" y="2112"/>
              <a:ext cx="1440" cy="480"/>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数据抽象、</a:t>
              </a:r>
            </a:p>
            <a:p>
              <a:pPr algn="ctr" eaLnBrk="1" hangingPunct="1">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局部视图的设计</a:t>
              </a:r>
            </a:p>
          </p:txBody>
        </p:sp>
        <p:sp>
          <p:nvSpPr>
            <p:cNvPr id="12" name="Rectangle 6"/>
            <p:cNvSpPr>
              <a:spLocks noChangeArrowheads="1"/>
            </p:cNvSpPr>
            <p:nvPr/>
          </p:nvSpPr>
          <p:spPr bwMode="auto">
            <a:xfrm>
              <a:off x="1728" y="2976"/>
              <a:ext cx="1440" cy="384"/>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视图集成</a:t>
              </a:r>
            </a:p>
          </p:txBody>
        </p:sp>
        <p:sp>
          <p:nvSpPr>
            <p:cNvPr id="13" name="Rectangle 7"/>
            <p:cNvSpPr>
              <a:spLocks noChangeArrowheads="1"/>
            </p:cNvSpPr>
            <p:nvPr/>
          </p:nvSpPr>
          <p:spPr bwMode="auto">
            <a:xfrm>
              <a:off x="1776" y="1632"/>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需求分析</a:t>
              </a:r>
            </a:p>
          </p:txBody>
        </p:sp>
        <p:sp>
          <p:nvSpPr>
            <p:cNvPr id="14" name="Rectangle 8"/>
            <p:cNvSpPr>
              <a:spLocks noChangeArrowheads="1"/>
            </p:cNvSpPr>
            <p:nvPr/>
          </p:nvSpPr>
          <p:spPr bwMode="auto">
            <a:xfrm>
              <a:off x="1776" y="3504"/>
              <a:ext cx="14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逻辑结构设计</a:t>
              </a:r>
            </a:p>
          </p:txBody>
        </p:sp>
        <p:sp>
          <p:nvSpPr>
            <p:cNvPr id="15" name="Rectangle 9"/>
            <p:cNvSpPr>
              <a:spLocks noChangeArrowheads="1"/>
            </p:cNvSpPr>
            <p:nvPr/>
          </p:nvSpPr>
          <p:spPr bwMode="auto">
            <a:xfrm>
              <a:off x="384" y="2352"/>
              <a:ext cx="120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返回用户，</a:t>
              </a:r>
            </a:p>
            <a:p>
              <a:pPr algn="ctr" eaLnBrk="1" hangingPunct="1">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征求意见直</a:t>
              </a:r>
            </a:p>
            <a:p>
              <a:pPr algn="ctr" eaLnBrk="1" hangingPunct="1">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到满意为止</a:t>
              </a:r>
            </a:p>
          </p:txBody>
        </p:sp>
        <p:sp>
          <p:nvSpPr>
            <p:cNvPr id="16" name="AutoShape 10"/>
            <p:cNvSpPr>
              <a:spLocks noChangeArrowheads="1"/>
            </p:cNvSpPr>
            <p:nvPr/>
          </p:nvSpPr>
          <p:spPr bwMode="auto">
            <a:xfrm>
              <a:off x="3888" y="1680"/>
              <a:ext cx="1344" cy="288"/>
            </a:xfrm>
            <a:prstGeom prst="flowChartInputOutpu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buClr>
                  <a:schemeClr val="bg2"/>
                </a:buClr>
                <a:buFont typeface="Monotype Sorts" pitchFamily="2" charset="2"/>
                <a:buNone/>
              </a:pPr>
              <a:r>
                <a:rPr kumimoji="1" lang="en-US" altLang="zh-CN" sz="2400" b="1" i="0">
                  <a:solidFill>
                    <a:srgbClr val="000066"/>
                  </a:solidFill>
                  <a:latin typeface="Times New Roman" panose="02020603050405020304" pitchFamily="18" charset="0"/>
                  <a:ea typeface="楷体_GB2312" pitchFamily="49" charset="-122"/>
                </a:rPr>
                <a:t>DFD</a:t>
              </a:r>
              <a:r>
                <a:rPr kumimoji="1" lang="zh-CN" altLang="en-US" sz="2400" b="1" i="0">
                  <a:solidFill>
                    <a:srgbClr val="000066"/>
                  </a:solidFill>
                  <a:latin typeface="Times New Roman" panose="02020603050405020304" pitchFamily="18" charset="0"/>
                  <a:ea typeface="楷体_GB2312" pitchFamily="49" charset="-122"/>
                </a:rPr>
                <a:t>、</a:t>
              </a:r>
              <a:r>
                <a:rPr kumimoji="1" lang="en-US" altLang="zh-CN" sz="2400" b="1" i="0">
                  <a:solidFill>
                    <a:srgbClr val="000066"/>
                  </a:solidFill>
                  <a:latin typeface="Times New Roman" panose="02020603050405020304" pitchFamily="18" charset="0"/>
                  <a:ea typeface="楷体_GB2312" pitchFamily="49" charset="-122"/>
                </a:rPr>
                <a:t>DD</a:t>
              </a:r>
            </a:p>
          </p:txBody>
        </p:sp>
        <p:sp>
          <p:nvSpPr>
            <p:cNvPr id="17" name="AutoShape 11"/>
            <p:cNvSpPr>
              <a:spLocks noChangeArrowheads="1"/>
            </p:cNvSpPr>
            <p:nvPr/>
          </p:nvSpPr>
          <p:spPr bwMode="auto">
            <a:xfrm>
              <a:off x="3840" y="2208"/>
              <a:ext cx="1344" cy="288"/>
            </a:xfrm>
            <a:prstGeom prst="flowChartInputOutpu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分</a:t>
              </a:r>
              <a:r>
                <a:rPr kumimoji="1" lang="en-US" altLang="zh-CN" sz="2400" b="1" i="0">
                  <a:solidFill>
                    <a:srgbClr val="000066"/>
                  </a:solidFill>
                  <a:latin typeface="Times New Roman" panose="02020603050405020304" pitchFamily="18" charset="0"/>
                  <a:ea typeface="楷体_GB2312" pitchFamily="49" charset="-122"/>
                </a:rPr>
                <a:t>E</a:t>
              </a:r>
              <a:r>
                <a:rPr kumimoji="1" lang="zh-CN" altLang="en-US" sz="2400" b="1" i="0">
                  <a:solidFill>
                    <a:srgbClr val="000066"/>
                  </a:solidFill>
                  <a:latin typeface="Times New Roman" panose="02020603050405020304" pitchFamily="18" charset="0"/>
                  <a:ea typeface="楷体_GB2312" pitchFamily="49" charset="-122"/>
                </a:rPr>
                <a:t>－</a:t>
              </a:r>
              <a:r>
                <a:rPr kumimoji="1" lang="en-US" altLang="zh-CN" sz="2400" b="1" i="0">
                  <a:solidFill>
                    <a:srgbClr val="000066"/>
                  </a:solidFill>
                  <a:latin typeface="Times New Roman" panose="02020603050405020304" pitchFamily="18" charset="0"/>
                  <a:ea typeface="楷体_GB2312" pitchFamily="49" charset="-122"/>
                </a:rPr>
                <a:t>R</a:t>
              </a:r>
              <a:r>
                <a:rPr kumimoji="1" lang="zh-CN" altLang="en-US" sz="2400" b="1" i="0">
                  <a:solidFill>
                    <a:srgbClr val="000066"/>
                  </a:solidFill>
                  <a:latin typeface="Times New Roman" panose="02020603050405020304" pitchFamily="18" charset="0"/>
                  <a:ea typeface="楷体_GB2312" pitchFamily="49" charset="-122"/>
                </a:rPr>
                <a:t>图</a:t>
              </a:r>
            </a:p>
          </p:txBody>
        </p:sp>
        <p:sp>
          <p:nvSpPr>
            <p:cNvPr id="18" name="AutoShape 12"/>
            <p:cNvSpPr>
              <a:spLocks noChangeArrowheads="1"/>
            </p:cNvSpPr>
            <p:nvPr/>
          </p:nvSpPr>
          <p:spPr bwMode="auto">
            <a:xfrm>
              <a:off x="3744" y="3024"/>
              <a:ext cx="1344" cy="288"/>
            </a:xfrm>
            <a:prstGeom prst="flowChartInputOutpu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总</a:t>
              </a:r>
              <a:r>
                <a:rPr kumimoji="1" lang="en-US" altLang="zh-CN" sz="2400" b="1" i="0">
                  <a:solidFill>
                    <a:srgbClr val="000066"/>
                  </a:solidFill>
                  <a:latin typeface="Times New Roman" panose="02020603050405020304" pitchFamily="18" charset="0"/>
                  <a:ea typeface="楷体_GB2312" pitchFamily="49" charset="-122"/>
                </a:rPr>
                <a:t>E</a:t>
              </a:r>
              <a:r>
                <a:rPr kumimoji="1" lang="zh-CN" altLang="en-US" sz="2400" b="1" i="0">
                  <a:solidFill>
                    <a:srgbClr val="000066"/>
                  </a:solidFill>
                  <a:latin typeface="Times New Roman" panose="02020603050405020304" pitchFamily="18" charset="0"/>
                  <a:ea typeface="楷体_GB2312" pitchFamily="49" charset="-122"/>
                </a:rPr>
                <a:t>－</a:t>
              </a:r>
              <a:r>
                <a:rPr kumimoji="1" lang="en-US" altLang="zh-CN" sz="2400" b="1" i="0">
                  <a:solidFill>
                    <a:srgbClr val="000066"/>
                  </a:solidFill>
                  <a:latin typeface="Times New Roman" panose="02020603050405020304" pitchFamily="18" charset="0"/>
                  <a:ea typeface="楷体_GB2312" pitchFamily="49" charset="-122"/>
                </a:rPr>
                <a:t>R</a:t>
              </a:r>
              <a:r>
                <a:rPr kumimoji="1" lang="zh-CN" altLang="en-US" sz="2400" b="1" i="0">
                  <a:solidFill>
                    <a:srgbClr val="000066"/>
                  </a:solidFill>
                  <a:latin typeface="Times New Roman" panose="02020603050405020304" pitchFamily="18" charset="0"/>
                  <a:ea typeface="楷体_GB2312" pitchFamily="49" charset="-122"/>
                </a:rPr>
                <a:t>图</a:t>
              </a:r>
            </a:p>
          </p:txBody>
        </p:sp>
        <p:sp>
          <p:nvSpPr>
            <p:cNvPr id="19" name="AutoShape 13"/>
            <p:cNvSpPr>
              <a:spLocks noChangeArrowheads="1"/>
            </p:cNvSpPr>
            <p:nvPr/>
          </p:nvSpPr>
          <p:spPr bwMode="auto">
            <a:xfrm>
              <a:off x="3264" y="1728"/>
              <a:ext cx="384" cy="144"/>
            </a:xfrm>
            <a:prstGeom prst="rightArrow">
              <a:avLst>
                <a:gd name="adj1" fmla="val 50000"/>
                <a:gd name="adj2" fmla="val 66667"/>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AutoShape 14"/>
            <p:cNvSpPr>
              <a:spLocks noChangeArrowheads="1"/>
            </p:cNvSpPr>
            <p:nvPr/>
          </p:nvSpPr>
          <p:spPr bwMode="auto">
            <a:xfrm>
              <a:off x="3312" y="2256"/>
              <a:ext cx="384" cy="144"/>
            </a:xfrm>
            <a:prstGeom prst="rightArrow">
              <a:avLst>
                <a:gd name="adj1" fmla="val 50000"/>
                <a:gd name="adj2" fmla="val 66667"/>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AutoShape 15"/>
            <p:cNvSpPr>
              <a:spLocks noChangeArrowheads="1"/>
            </p:cNvSpPr>
            <p:nvPr/>
          </p:nvSpPr>
          <p:spPr bwMode="auto">
            <a:xfrm>
              <a:off x="3312" y="3072"/>
              <a:ext cx="384" cy="144"/>
            </a:xfrm>
            <a:prstGeom prst="rightArrow">
              <a:avLst>
                <a:gd name="adj1" fmla="val 50000"/>
                <a:gd name="adj2" fmla="val 66667"/>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Line 16"/>
            <p:cNvSpPr>
              <a:spLocks noChangeShapeType="1"/>
            </p:cNvSpPr>
            <p:nvPr/>
          </p:nvSpPr>
          <p:spPr bwMode="auto">
            <a:xfrm>
              <a:off x="2496" y="1920"/>
              <a:ext cx="0" cy="192"/>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7"/>
            <p:cNvSpPr>
              <a:spLocks noChangeShapeType="1"/>
            </p:cNvSpPr>
            <p:nvPr/>
          </p:nvSpPr>
          <p:spPr bwMode="auto">
            <a:xfrm>
              <a:off x="2448" y="2592"/>
              <a:ext cx="0" cy="384"/>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8"/>
            <p:cNvSpPr>
              <a:spLocks noChangeShapeType="1"/>
            </p:cNvSpPr>
            <p:nvPr/>
          </p:nvSpPr>
          <p:spPr bwMode="auto">
            <a:xfrm>
              <a:off x="2448" y="3360"/>
              <a:ext cx="0" cy="24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9"/>
            <p:cNvSpPr>
              <a:spLocks noChangeShapeType="1"/>
            </p:cNvSpPr>
            <p:nvPr/>
          </p:nvSpPr>
          <p:spPr bwMode="auto">
            <a:xfrm>
              <a:off x="480" y="2004"/>
              <a:ext cx="4560" cy="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0"/>
            <p:cNvSpPr>
              <a:spLocks noChangeShapeType="1"/>
            </p:cNvSpPr>
            <p:nvPr/>
          </p:nvSpPr>
          <p:spPr bwMode="auto">
            <a:xfrm>
              <a:off x="516" y="3456"/>
              <a:ext cx="4560" cy="0"/>
            </a:xfrm>
            <a:prstGeom prst="line">
              <a:avLst/>
            </a:prstGeom>
            <a:noFill/>
            <a:ln w="19050">
              <a:solidFill>
                <a:srgbClr val="FF0000"/>
              </a:solidFill>
              <a:prstDash val="lg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1"/>
            <p:cNvSpPr>
              <a:spLocks noChangeShapeType="1"/>
            </p:cNvSpPr>
            <p:nvPr/>
          </p:nvSpPr>
          <p:spPr bwMode="auto">
            <a:xfrm>
              <a:off x="912" y="2016"/>
              <a:ext cx="0" cy="288"/>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2"/>
            <p:cNvSpPr>
              <a:spLocks noChangeShapeType="1"/>
            </p:cNvSpPr>
            <p:nvPr/>
          </p:nvSpPr>
          <p:spPr bwMode="auto">
            <a:xfrm>
              <a:off x="912" y="3024"/>
              <a:ext cx="0" cy="432"/>
            </a:xfrm>
            <a:prstGeom prst="line">
              <a:avLst/>
            </a:prstGeom>
            <a:noFill/>
            <a:ln w="19050">
              <a:solidFill>
                <a:srgbClr val="00B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157449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490106" y="1341438"/>
            <a:ext cx="77724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FF66"/>
              </a:buClr>
              <a:buFontTx/>
              <a:buNone/>
            </a:pPr>
            <a:r>
              <a:rPr lang="en-US" altLang="zh-CN" b="1" smtClean="0">
                <a:solidFill>
                  <a:srgbClr val="CC3300"/>
                </a:solidFill>
              </a:rPr>
              <a:t>1</a:t>
            </a:r>
            <a:r>
              <a:rPr lang="zh-CN" altLang="en-US" b="1" smtClean="0">
                <a:solidFill>
                  <a:srgbClr val="CC3300"/>
                </a:solidFill>
              </a:rPr>
              <a:t>）选择局部</a:t>
            </a:r>
            <a:r>
              <a:rPr lang="en-US" altLang="zh-CN" b="1" smtClean="0">
                <a:solidFill>
                  <a:srgbClr val="CC3300"/>
                </a:solidFill>
              </a:rPr>
              <a:t>E-R</a:t>
            </a:r>
            <a:r>
              <a:rPr lang="zh-CN" altLang="en-US" b="1" smtClean="0">
                <a:solidFill>
                  <a:srgbClr val="CC3300"/>
                </a:solidFill>
              </a:rPr>
              <a:t>图的描述范围</a:t>
            </a:r>
            <a:endParaRPr lang="zh-CN" altLang="en-US" b="1" smtClean="0">
              <a:solidFill>
                <a:srgbClr val="CC3300"/>
              </a:solidFill>
            </a:endParaRPr>
          </a:p>
        </p:txBody>
      </p:sp>
      <p:sp>
        <p:nvSpPr>
          <p:cNvPr id="8" name="Rectangle 4"/>
          <p:cNvSpPr>
            <a:spLocks noChangeArrowheads="1"/>
          </p:cNvSpPr>
          <p:nvPr/>
        </p:nvSpPr>
        <p:spPr bwMode="auto">
          <a:xfrm>
            <a:off x="561544" y="1844675"/>
            <a:ext cx="10525556"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5000"/>
              </a:spcBef>
              <a:buClr>
                <a:srgbClr val="FF0000"/>
              </a:buClr>
              <a:buFontTx/>
              <a:buChar char="•"/>
            </a:pPr>
            <a:r>
              <a:rPr kumimoji="1" lang="zh-CN" altLang="en-US" sz="2400" b="1" i="0" dirty="0">
                <a:solidFill>
                  <a:srgbClr val="000066"/>
                </a:solidFill>
                <a:latin typeface="Tahoma" panose="020B0604030504040204" pitchFamily="34" charset="0"/>
              </a:rPr>
              <a:t>需求分析阶段，已用多层数据流图和数据字典描述了整个系统。</a:t>
            </a:r>
          </a:p>
          <a:p>
            <a:pPr eaLnBrk="1" hangingPunct="1">
              <a:lnSpc>
                <a:spcPct val="125000"/>
              </a:lnSpc>
              <a:spcBef>
                <a:spcPct val="25000"/>
              </a:spcBef>
              <a:buClr>
                <a:srgbClr val="FF0000"/>
              </a:buClr>
              <a:buFontTx/>
              <a:buChar char="•"/>
            </a:pPr>
            <a:r>
              <a:rPr kumimoji="1" lang="zh-CN" altLang="en-US" sz="2400" b="1" i="0" dirty="0">
                <a:solidFill>
                  <a:srgbClr val="000066"/>
                </a:solidFill>
                <a:latin typeface="Tahoma" panose="020B0604030504040204" pitchFamily="34" charset="0"/>
              </a:rPr>
              <a:t>设计分</a:t>
            </a:r>
            <a:r>
              <a:rPr kumimoji="1" lang="en-US" altLang="zh-CN" sz="2400" b="1" i="0" dirty="0">
                <a:solidFill>
                  <a:srgbClr val="000066"/>
                </a:solidFill>
                <a:latin typeface="Tahoma" panose="020B0604030504040204" pitchFamily="34" charset="0"/>
              </a:rPr>
              <a:t>E-R</a:t>
            </a:r>
            <a:r>
              <a:rPr kumimoji="1" lang="zh-CN" altLang="en-US" sz="2400" b="1" i="0" dirty="0">
                <a:solidFill>
                  <a:srgbClr val="000066"/>
                </a:solidFill>
                <a:latin typeface="Tahoma" panose="020B0604030504040204" pitchFamily="34" charset="0"/>
              </a:rPr>
              <a:t>图首先需要根据系统的具体情况，在多层的数据流图中</a:t>
            </a:r>
            <a:r>
              <a:rPr kumimoji="1" lang="zh-CN" altLang="en-US" sz="2400" b="1" i="0" dirty="0">
                <a:solidFill>
                  <a:srgbClr val="CC3300"/>
                </a:solidFill>
                <a:latin typeface="Tahoma" panose="020B0604030504040204" pitchFamily="34" charset="0"/>
              </a:rPr>
              <a:t>选择一个适当层次的数据流图</a:t>
            </a:r>
            <a:r>
              <a:rPr kumimoji="1" lang="zh-CN" altLang="en-US" sz="2400" b="1" i="0" dirty="0">
                <a:solidFill>
                  <a:srgbClr val="000066"/>
                </a:solidFill>
                <a:latin typeface="Tahoma" panose="020B0604030504040204" pitchFamily="34" charset="0"/>
              </a:rPr>
              <a:t>，让这组图中每一部分对应一个局部应用，然后以这一层次的数据流图为出发点，设计分</a:t>
            </a:r>
            <a:r>
              <a:rPr kumimoji="1" lang="en-US" altLang="zh-CN" sz="2400" b="1" i="0" dirty="0">
                <a:solidFill>
                  <a:srgbClr val="000066"/>
                </a:solidFill>
                <a:latin typeface="Tahoma" panose="020B0604030504040204" pitchFamily="34" charset="0"/>
              </a:rPr>
              <a:t>E-R</a:t>
            </a:r>
            <a:r>
              <a:rPr kumimoji="1" lang="zh-CN" altLang="en-US" sz="2400" b="1" i="0" dirty="0">
                <a:solidFill>
                  <a:srgbClr val="000066"/>
                </a:solidFill>
                <a:latin typeface="Tahoma" panose="020B0604030504040204" pitchFamily="34" charset="0"/>
              </a:rPr>
              <a:t>图。 </a:t>
            </a:r>
          </a:p>
        </p:txBody>
      </p:sp>
      <p:sp>
        <p:nvSpPr>
          <p:cNvPr id="9" name="Rectangle 5"/>
          <p:cNvSpPr>
            <a:spLocks noChangeArrowheads="1"/>
          </p:cNvSpPr>
          <p:nvPr/>
        </p:nvSpPr>
        <p:spPr bwMode="auto">
          <a:xfrm>
            <a:off x="561544" y="3875954"/>
            <a:ext cx="9506678" cy="204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ts val="600"/>
              </a:spcBef>
              <a:buClr>
                <a:srgbClr val="FF0000"/>
              </a:buClr>
              <a:buFontTx/>
              <a:buChar char="•"/>
            </a:pPr>
            <a:r>
              <a:rPr lang="zh-CN" altLang="en-US" sz="2400" b="1" i="0" dirty="0">
                <a:solidFill>
                  <a:srgbClr val="000066"/>
                </a:solidFill>
              </a:rPr>
              <a:t>通常以</a:t>
            </a:r>
            <a:r>
              <a:rPr lang="zh-CN" altLang="en-US" sz="2400" b="1" i="0" dirty="0">
                <a:solidFill>
                  <a:srgbClr val="CC3300"/>
                </a:solidFill>
              </a:rPr>
              <a:t>中层数据流图</a:t>
            </a:r>
            <a:r>
              <a:rPr lang="zh-CN" altLang="en-US" sz="2400" b="1" i="0" dirty="0">
                <a:solidFill>
                  <a:srgbClr val="000066"/>
                </a:solidFill>
              </a:rPr>
              <a:t>作为设计分</a:t>
            </a:r>
            <a:r>
              <a:rPr lang="en-US" altLang="zh-CN" sz="2400" b="1" i="0" dirty="0">
                <a:solidFill>
                  <a:srgbClr val="000066"/>
                </a:solidFill>
              </a:rPr>
              <a:t>E-R</a:t>
            </a:r>
            <a:r>
              <a:rPr lang="zh-CN" altLang="en-US" sz="2400" b="1" i="0" dirty="0">
                <a:solidFill>
                  <a:srgbClr val="000066"/>
                </a:solidFill>
              </a:rPr>
              <a:t>图的依据。原因：</a:t>
            </a:r>
          </a:p>
          <a:p>
            <a:pPr lvl="1" eaLnBrk="1" hangingPunct="1">
              <a:spcBef>
                <a:spcPts val="600"/>
              </a:spcBef>
              <a:buFontTx/>
              <a:buChar char="–"/>
            </a:pPr>
            <a:r>
              <a:rPr lang="zh-CN" altLang="en-US" sz="2400" b="1" i="0" dirty="0">
                <a:solidFill>
                  <a:srgbClr val="000066"/>
                </a:solidFill>
              </a:rPr>
              <a:t>高层数据流图只能反映系统的概貌；</a:t>
            </a:r>
          </a:p>
          <a:p>
            <a:pPr lvl="1" eaLnBrk="1" hangingPunct="1">
              <a:spcBef>
                <a:spcPts val="600"/>
              </a:spcBef>
              <a:buFontTx/>
              <a:buChar char="–"/>
            </a:pPr>
            <a:r>
              <a:rPr lang="zh-CN" altLang="en-US" sz="2400" b="1" i="0" dirty="0">
                <a:solidFill>
                  <a:srgbClr val="000066"/>
                </a:solidFill>
              </a:rPr>
              <a:t>中层数据流图能较好地反映系统中各局部应用的子系统组成；</a:t>
            </a:r>
          </a:p>
          <a:p>
            <a:pPr lvl="1" eaLnBrk="1" hangingPunct="1">
              <a:spcBef>
                <a:spcPts val="600"/>
              </a:spcBef>
              <a:buFontTx/>
              <a:buChar char="–"/>
            </a:pPr>
            <a:r>
              <a:rPr lang="zh-CN" altLang="en-US" sz="2400" b="1" i="0" dirty="0">
                <a:solidFill>
                  <a:srgbClr val="000066"/>
                </a:solidFill>
              </a:rPr>
              <a:t>低层数据流图过细描述整个系统。</a:t>
            </a:r>
          </a:p>
        </p:txBody>
      </p:sp>
      <p:sp>
        <p:nvSpPr>
          <p:cNvPr id="12" name="Rectangle 6"/>
          <p:cNvSpPr>
            <a:spLocks noChangeArrowheads="1"/>
          </p:cNvSpPr>
          <p:nvPr/>
        </p:nvSpPr>
        <p:spPr bwMode="auto">
          <a:xfrm>
            <a:off x="561544" y="776547"/>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indent="0" eaLnBrk="1" hangingPunct="1">
              <a:lnSpc>
                <a:spcPct val="90000"/>
              </a:lnSpc>
              <a:spcBef>
                <a:spcPct val="20000"/>
              </a:spcBef>
              <a:buClr>
                <a:srgbClr val="FFFF66"/>
              </a:buClr>
              <a:buSzPct val="75000"/>
            </a:pPr>
            <a:r>
              <a:rPr kumimoji="1" lang="zh-CN" altLang="en-US" sz="3200" b="1" i="0" dirty="0" smtClean="0">
                <a:solidFill>
                  <a:srgbClr val="000066"/>
                </a:solidFill>
                <a:latin typeface="Tahoma" panose="020B0604030504040204" pitchFamily="34" charset="0"/>
              </a:rPr>
              <a:t>局</a:t>
            </a:r>
            <a:r>
              <a:rPr kumimoji="1" lang="zh-CN" altLang="en-US" sz="3200" b="1" i="0" dirty="0">
                <a:solidFill>
                  <a:srgbClr val="000066"/>
                </a:solidFill>
                <a:latin typeface="Tahoma" panose="020B0604030504040204" pitchFamily="34" charset="0"/>
              </a:rPr>
              <a:t>部</a:t>
            </a:r>
            <a:r>
              <a:rPr kumimoji="1" lang="en-US" altLang="zh-CN" sz="3200" b="1" i="0" dirty="0">
                <a:solidFill>
                  <a:srgbClr val="000066"/>
                </a:solidFill>
                <a:latin typeface="Tahoma" panose="020B0604030504040204" pitchFamily="34" charset="0"/>
              </a:rPr>
              <a:t>E-R</a:t>
            </a:r>
            <a:r>
              <a:rPr kumimoji="1" lang="zh-CN" altLang="en-US" sz="3200" b="1" i="0" dirty="0">
                <a:solidFill>
                  <a:srgbClr val="000066"/>
                </a:solidFill>
                <a:latin typeface="Tahoma" panose="020B0604030504040204" pitchFamily="34" charset="0"/>
              </a:rPr>
              <a:t>模型设计</a:t>
            </a:r>
          </a:p>
        </p:txBody>
      </p:sp>
    </p:spTree>
    <p:extLst>
      <p:ext uri="{BB962C8B-B14F-4D97-AF65-F5344CB8AC3E}">
        <p14:creationId xmlns:p14="http://schemas.microsoft.com/office/powerpoint/2010/main" val="1850808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675845" y="1070984"/>
            <a:ext cx="77724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FF66"/>
              </a:buClr>
              <a:buFontTx/>
              <a:buNone/>
            </a:pPr>
            <a:r>
              <a:rPr lang="en-US" altLang="zh-CN" b="1" smtClean="0">
                <a:solidFill>
                  <a:srgbClr val="CC3300"/>
                </a:solidFill>
              </a:rPr>
              <a:t>2. </a:t>
            </a:r>
            <a:r>
              <a:rPr lang="zh-CN" altLang="en-US" b="1" smtClean="0">
                <a:solidFill>
                  <a:srgbClr val="CC3300"/>
                </a:solidFill>
              </a:rPr>
              <a:t>画出局部</a:t>
            </a:r>
            <a:r>
              <a:rPr lang="en-US" altLang="zh-CN" b="1" smtClean="0">
                <a:solidFill>
                  <a:srgbClr val="CC3300"/>
                </a:solidFill>
              </a:rPr>
              <a:t>E-R</a:t>
            </a:r>
            <a:r>
              <a:rPr lang="zh-CN" altLang="en-US" b="1" smtClean="0">
                <a:solidFill>
                  <a:srgbClr val="CC3300"/>
                </a:solidFill>
              </a:rPr>
              <a:t>图</a:t>
            </a:r>
            <a:endParaRPr lang="zh-CN" altLang="en-US" b="1" smtClean="0">
              <a:solidFill>
                <a:srgbClr val="CC3300"/>
              </a:solidFill>
            </a:endParaRPr>
          </a:p>
        </p:txBody>
      </p:sp>
      <p:sp>
        <p:nvSpPr>
          <p:cNvPr id="8" name="Rectangle 4"/>
          <p:cNvSpPr>
            <a:spLocks noChangeArrowheads="1"/>
          </p:cNvSpPr>
          <p:nvPr/>
        </p:nvSpPr>
        <p:spPr bwMode="auto">
          <a:xfrm>
            <a:off x="675845" y="1760967"/>
            <a:ext cx="10639855"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chemeClr val="accent1"/>
              </a:buClr>
            </a:pPr>
            <a:r>
              <a:rPr kumimoji="1" lang="zh-CN" altLang="en-US" sz="2400" b="1" i="0" dirty="0">
                <a:solidFill>
                  <a:srgbClr val="000066"/>
                </a:solidFill>
                <a:latin typeface="Tahoma" panose="020B0604030504040204" pitchFamily="34" charset="0"/>
              </a:rPr>
              <a:t>任务：标定局部应用中的实体、属性、码，实体间的联系。</a:t>
            </a:r>
          </a:p>
          <a:p>
            <a:pPr lvl="2" eaLnBrk="1" hangingPunct="1">
              <a:lnSpc>
                <a:spcPct val="125000"/>
              </a:lnSpc>
              <a:spcBef>
                <a:spcPct val="20000"/>
              </a:spcBef>
              <a:buFontTx/>
              <a:buChar char="•"/>
            </a:pPr>
            <a:r>
              <a:rPr kumimoji="1" lang="zh-CN" altLang="en-US" sz="2400" b="1" i="0" dirty="0">
                <a:solidFill>
                  <a:srgbClr val="000066"/>
                </a:solidFill>
                <a:latin typeface="Tahoma" panose="020B0604030504040204" pitchFamily="34" charset="0"/>
              </a:rPr>
              <a:t>将各局部应用涉及的数据分别从数据字典中抽取出来，参照数据流图，标定各局部应用中的实体、实体的属性、标识实体的码，确定实体之间的联系及其类型（</a:t>
            </a:r>
            <a:r>
              <a:rPr kumimoji="1" lang="en-US" altLang="zh-CN" sz="2400" b="1" i="0" dirty="0">
                <a:solidFill>
                  <a:srgbClr val="000066"/>
                </a:solidFill>
                <a:latin typeface="Tahoma" panose="020B0604030504040204" pitchFamily="34" charset="0"/>
              </a:rPr>
              <a:t>1:1</a:t>
            </a:r>
            <a:r>
              <a:rPr kumimoji="1" lang="zh-CN" altLang="en-US" sz="2400" b="1" i="0" dirty="0">
                <a:solidFill>
                  <a:srgbClr val="000066"/>
                </a:solidFill>
                <a:latin typeface="Tahoma" panose="020B0604030504040204" pitchFamily="34" charset="0"/>
              </a:rPr>
              <a:t>，</a:t>
            </a:r>
            <a:r>
              <a:rPr kumimoji="1" lang="en-US" altLang="zh-CN" sz="2400" b="1" i="0" dirty="0" err="1">
                <a:solidFill>
                  <a:srgbClr val="000066"/>
                </a:solidFill>
                <a:latin typeface="Tahoma" panose="020B0604030504040204" pitchFamily="34" charset="0"/>
              </a:rPr>
              <a:t>1:n</a:t>
            </a:r>
            <a:r>
              <a:rPr kumimoji="1" lang="zh-CN" altLang="en-US" sz="2400" b="1" i="0" dirty="0">
                <a:solidFill>
                  <a:srgbClr val="000066"/>
                </a:solidFill>
                <a:latin typeface="Tahoma" panose="020B0604030504040204" pitchFamily="34" charset="0"/>
              </a:rPr>
              <a:t>，</a:t>
            </a:r>
            <a:r>
              <a:rPr kumimoji="1" lang="en-US" altLang="zh-CN" sz="2400" b="1" i="0" dirty="0" err="1">
                <a:solidFill>
                  <a:srgbClr val="000066"/>
                </a:solidFill>
                <a:latin typeface="Tahoma" panose="020B0604030504040204" pitchFamily="34" charset="0"/>
              </a:rPr>
              <a:t>m:n</a:t>
            </a:r>
            <a:r>
              <a:rPr kumimoji="1" lang="zh-CN" altLang="en-US" sz="2400" b="1" i="0" dirty="0">
                <a:solidFill>
                  <a:srgbClr val="000066"/>
                </a:solidFill>
                <a:latin typeface="Tahoma" panose="020B0604030504040204" pitchFamily="34" charset="0"/>
              </a:rPr>
              <a:t>）。</a:t>
            </a:r>
          </a:p>
        </p:txBody>
      </p:sp>
    </p:spTree>
    <p:extLst>
      <p:ext uri="{BB962C8B-B14F-4D97-AF65-F5344CB8AC3E}">
        <p14:creationId xmlns:p14="http://schemas.microsoft.com/office/powerpoint/2010/main" val="409352694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398973" y="828026"/>
            <a:ext cx="11304876" cy="1081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例： 某校的教务管理系统中，分为学籍管理、选课管理和教师开课管理部分。 </a:t>
            </a:r>
            <a:endParaRPr lang="zh-CN" altLang="en-US" b="1" dirty="0" smtClean="0">
              <a:latin typeface="楷体_GB2312" pitchFamily="49" charset="-122"/>
              <a:ea typeface="楷体_GB2312" pitchFamily="49" charset="-122"/>
            </a:endParaRPr>
          </a:p>
        </p:txBody>
      </p:sp>
      <p:sp>
        <p:nvSpPr>
          <p:cNvPr id="8" name="Rectangle 4"/>
          <p:cNvSpPr>
            <a:spLocks noChangeArrowheads="1"/>
          </p:cNvSpPr>
          <p:nvPr/>
        </p:nvSpPr>
        <p:spPr bwMode="auto">
          <a:xfrm>
            <a:off x="398973" y="1750184"/>
            <a:ext cx="84963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86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400" b="1" i="0" dirty="0">
                <a:solidFill>
                  <a:srgbClr val="FF3300"/>
                </a:solidFill>
                <a:latin typeface="楷体_GB2312" pitchFamily="49" charset="-122"/>
                <a:ea typeface="楷体_GB2312" pitchFamily="49" charset="-122"/>
              </a:rPr>
              <a:t>学籍管理语义：</a:t>
            </a:r>
          </a:p>
          <a:p>
            <a:pPr eaLnBrk="1" hangingPunct="1"/>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1</a:t>
            </a:r>
            <a:r>
              <a:rPr lang="zh-CN" altLang="en-US" sz="2400" b="1" i="0" dirty="0">
                <a:latin typeface="楷体_GB2312" pitchFamily="49" charset="-122"/>
                <a:ea typeface="楷体_GB2312" pitchFamily="49" charset="-122"/>
              </a:rPr>
              <a:t>）一个系开设有多个专业，一个专业只能属于一个系；</a:t>
            </a:r>
          </a:p>
          <a:p>
            <a:pPr eaLnBrk="1" hangingPunct="1"/>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2</a:t>
            </a:r>
            <a:r>
              <a:rPr lang="zh-CN" altLang="en-US" sz="2400" b="1" i="0" dirty="0">
                <a:latin typeface="楷体_GB2312" pitchFamily="49" charset="-122"/>
                <a:ea typeface="楷体_GB2312" pitchFamily="49" charset="-122"/>
              </a:rPr>
              <a:t>）一个专业有多个班级，一个班级只属于一个专业；</a:t>
            </a:r>
          </a:p>
          <a:p>
            <a:pPr eaLnBrk="1" hangingPunct="1"/>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3</a:t>
            </a:r>
            <a:r>
              <a:rPr lang="zh-CN" altLang="en-US" sz="2400" b="1" i="0" dirty="0">
                <a:latin typeface="楷体_GB2312" pitchFamily="49" charset="-122"/>
                <a:ea typeface="楷体_GB2312" pitchFamily="49" charset="-122"/>
              </a:rPr>
              <a:t>）一个班级有多个学生，一个学生只属于一个班级。</a:t>
            </a:r>
          </a:p>
        </p:txBody>
      </p:sp>
      <p:grpSp>
        <p:nvGrpSpPr>
          <p:cNvPr id="9" name="Group 5"/>
          <p:cNvGrpSpPr>
            <a:grpSpLocks/>
          </p:cNvGrpSpPr>
          <p:nvPr/>
        </p:nvGrpSpPr>
        <p:grpSpPr bwMode="auto">
          <a:xfrm>
            <a:off x="2271573" y="3716338"/>
            <a:ext cx="7559675" cy="2374900"/>
            <a:chOff x="1680" y="4557"/>
            <a:chExt cx="8519" cy="2403"/>
          </a:xfrm>
        </p:grpSpPr>
        <p:sp>
          <p:nvSpPr>
            <p:cNvPr id="12" name="AutoShape 6"/>
            <p:cNvSpPr>
              <a:spLocks noChangeArrowheads="1"/>
            </p:cNvSpPr>
            <p:nvPr/>
          </p:nvSpPr>
          <p:spPr bwMode="auto">
            <a:xfrm>
              <a:off x="1800" y="5480"/>
              <a:ext cx="686" cy="484"/>
            </a:xfrm>
            <a:prstGeom prst="flowChartProcess">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系</a:t>
              </a:r>
              <a:endParaRPr lang="zh-CN" altLang="en-US" sz="1400"/>
            </a:p>
          </p:txBody>
        </p:sp>
        <p:sp>
          <p:nvSpPr>
            <p:cNvPr id="13" name="AutoShape 7"/>
            <p:cNvSpPr>
              <a:spLocks noChangeArrowheads="1"/>
            </p:cNvSpPr>
            <p:nvPr/>
          </p:nvSpPr>
          <p:spPr bwMode="auto">
            <a:xfrm>
              <a:off x="4167" y="5480"/>
              <a:ext cx="674" cy="484"/>
            </a:xfrm>
            <a:prstGeom prst="flowChartProcess">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专业</a:t>
              </a:r>
              <a:endParaRPr lang="zh-CN" altLang="en-US" sz="1400"/>
            </a:p>
          </p:txBody>
        </p:sp>
        <p:sp>
          <p:nvSpPr>
            <p:cNvPr id="14" name="AutoShape 8"/>
            <p:cNvSpPr>
              <a:spLocks noChangeArrowheads="1"/>
            </p:cNvSpPr>
            <p:nvPr/>
          </p:nvSpPr>
          <p:spPr bwMode="auto">
            <a:xfrm>
              <a:off x="6465" y="5480"/>
              <a:ext cx="827" cy="484"/>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班级</a:t>
              </a:r>
              <a:endParaRPr lang="zh-CN" altLang="en-US" sz="1400"/>
            </a:p>
          </p:txBody>
        </p:sp>
        <p:sp>
          <p:nvSpPr>
            <p:cNvPr id="15" name="AutoShape 9"/>
            <p:cNvSpPr>
              <a:spLocks noChangeArrowheads="1"/>
            </p:cNvSpPr>
            <p:nvPr/>
          </p:nvSpPr>
          <p:spPr bwMode="auto">
            <a:xfrm>
              <a:off x="9090" y="5510"/>
              <a:ext cx="789" cy="484"/>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学生</a:t>
              </a:r>
              <a:endParaRPr lang="zh-CN" altLang="en-US" sz="1400"/>
            </a:p>
          </p:txBody>
        </p:sp>
        <p:sp>
          <p:nvSpPr>
            <p:cNvPr id="16" name="AutoShape 10"/>
            <p:cNvSpPr>
              <a:spLocks noChangeArrowheads="1"/>
            </p:cNvSpPr>
            <p:nvPr/>
          </p:nvSpPr>
          <p:spPr bwMode="auto">
            <a:xfrm>
              <a:off x="2823" y="5366"/>
              <a:ext cx="957" cy="754"/>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开设</a:t>
              </a:r>
              <a:endParaRPr lang="zh-CN" altLang="en-US" sz="1400"/>
            </a:p>
          </p:txBody>
        </p:sp>
        <p:sp>
          <p:nvSpPr>
            <p:cNvPr id="17" name="AutoShape 11"/>
            <p:cNvSpPr>
              <a:spLocks noChangeArrowheads="1"/>
            </p:cNvSpPr>
            <p:nvPr/>
          </p:nvSpPr>
          <p:spPr bwMode="auto">
            <a:xfrm>
              <a:off x="1710" y="4557"/>
              <a:ext cx="900" cy="54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u="sng">
                  <a:latin typeface="Times New Roman" panose="02020603050405020304" pitchFamily="18" charset="0"/>
                </a:rPr>
                <a:t>系号</a:t>
              </a:r>
              <a:endParaRPr lang="zh-CN" altLang="en-US" sz="1400"/>
            </a:p>
          </p:txBody>
        </p:sp>
        <p:sp>
          <p:nvSpPr>
            <p:cNvPr id="18" name="AutoShape 12"/>
            <p:cNvSpPr>
              <a:spLocks noChangeArrowheads="1"/>
            </p:cNvSpPr>
            <p:nvPr/>
          </p:nvSpPr>
          <p:spPr bwMode="auto">
            <a:xfrm>
              <a:off x="3957" y="4557"/>
              <a:ext cx="1038" cy="54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专业名</a:t>
              </a:r>
              <a:endParaRPr lang="zh-CN" altLang="en-US" sz="1400"/>
            </a:p>
          </p:txBody>
        </p:sp>
        <p:sp>
          <p:nvSpPr>
            <p:cNvPr id="19" name="AutoShape 13"/>
            <p:cNvSpPr>
              <a:spLocks noChangeArrowheads="1"/>
            </p:cNvSpPr>
            <p:nvPr/>
          </p:nvSpPr>
          <p:spPr bwMode="auto">
            <a:xfrm>
              <a:off x="5190" y="5381"/>
              <a:ext cx="900" cy="679"/>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拥有</a:t>
              </a:r>
              <a:endParaRPr lang="zh-CN" altLang="en-US" sz="1400"/>
            </a:p>
          </p:txBody>
        </p:sp>
        <p:sp>
          <p:nvSpPr>
            <p:cNvPr id="20" name="AutoShape 14"/>
            <p:cNvSpPr>
              <a:spLocks noChangeArrowheads="1"/>
            </p:cNvSpPr>
            <p:nvPr/>
          </p:nvSpPr>
          <p:spPr bwMode="auto">
            <a:xfrm>
              <a:off x="7650" y="5366"/>
              <a:ext cx="1080" cy="754"/>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包含</a:t>
              </a:r>
              <a:endParaRPr lang="zh-CN" altLang="en-US" sz="1400"/>
            </a:p>
          </p:txBody>
        </p:sp>
        <p:sp>
          <p:nvSpPr>
            <p:cNvPr id="21" name="AutoShape 15"/>
            <p:cNvSpPr>
              <a:spLocks noChangeArrowheads="1"/>
            </p:cNvSpPr>
            <p:nvPr/>
          </p:nvSpPr>
          <p:spPr bwMode="auto">
            <a:xfrm>
              <a:off x="1680" y="6214"/>
              <a:ext cx="900" cy="53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系名</a:t>
              </a:r>
              <a:endParaRPr lang="zh-CN" altLang="en-US" sz="1400"/>
            </a:p>
          </p:txBody>
        </p:sp>
        <p:sp>
          <p:nvSpPr>
            <p:cNvPr id="22" name="AutoShape 16"/>
            <p:cNvSpPr>
              <a:spLocks noChangeArrowheads="1"/>
            </p:cNvSpPr>
            <p:nvPr/>
          </p:nvSpPr>
          <p:spPr bwMode="auto">
            <a:xfrm>
              <a:off x="3987" y="6299"/>
              <a:ext cx="1038" cy="619"/>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u="sng">
                  <a:latin typeface="Times New Roman" panose="02020603050405020304" pitchFamily="18" charset="0"/>
                </a:rPr>
                <a:t>专业号</a:t>
              </a:r>
              <a:endParaRPr lang="zh-CN" altLang="en-US" sz="1400" u="sng"/>
            </a:p>
          </p:txBody>
        </p:sp>
        <p:sp>
          <p:nvSpPr>
            <p:cNvPr id="23" name="AutoShape 17"/>
            <p:cNvSpPr>
              <a:spLocks noChangeArrowheads="1"/>
            </p:cNvSpPr>
            <p:nvPr/>
          </p:nvSpPr>
          <p:spPr bwMode="auto">
            <a:xfrm>
              <a:off x="6249" y="4572"/>
              <a:ext cx="1176" cy="54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u="sng">
                  <a:latin typeface="Times New Roman" panose="02020603050405020304" pitchFamily="18" charset="0"/>
                </a:rPr>
                <a:t>班级号</a:t>
              </a:r>
              <a:endParaRPr lang="zh-CN" altLang="en-US" sz="1400"/>
            </a:p>
          </p:txBody>
        </p:sp>
        <p:sp>
          <p:nvSpPr>
            <p:cNvPr id="25" name="AutoShape 18"/>
            <p:cNvSpPr>
              <a:spLocks noChangeArrowheads="1"/>
            </p:cNvSpPr>
            <p:nvPr/>
          </p:nvSpPr>
          <p:spPr bwMode="auto">
            <a:xfrm>
              <a:off x="6330" y="6306"/>
              <a:ext cx="1007" cy="577"/>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班级名</a:t>
              </a:r>
              <a:endParaRPr lang="zh-CN" altLang="en-US" sz="1400"/>
            </a:p>
          </p:txBody>
        </p:sp>
        <p:sp>
          <p:nvSpPr>
            <p:cNvPr id="26" name="AutoShape 19"/>
            <p:cNvSpPr>
              <a:spLocks noChangeArrowheads="1"/>
            </p:cNvSpPr>
            <p:nvPr/>
          </p:nvSpPr>
          <p:spPr bwMode="auto">
            <a:xfrm>
              <a:off x="8340" y="4626"/>
              <a:ext cx="854" cy="504"/>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u="sng">
                  <a:latin typeface="Times New Roman" panose="02020603050405020304" pitchFamily="18" charset="0"/>
                </a:rPr>
                <a:t>学号</a:t>
              </a:r>
              <a:endParaRPr lang="zh-CN" altLang="en-US" sz="1400"/>
            </a:p>
          </p:txBody>
        </p:sp>
        <p:sp>
          <p:nvSpPr>
            <p:cNvPr id="27" name="AutoShape 20"/>
            <p:cNvSpPr>
              <a:spLocks noChangeArrowheads="1"/>
            </p:cNvSpPr>
            <p:nvPr/>
          </p:nvSpPr>
          <p:spPr bwMode="auto">
            <a:xfrm>
              <a:off x="9345" y="4626"/>
              <a:ext cx="854" cy="51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姓名</a:t>
              </a:r>
              <a:endParaRPr lang="zh-CN" altLang="en-US" sz="1400"/>
            </a:p>
          </p:txBody>
        </p:sp>
        <p:sp>
          <p:nvSpPr>
            <p:cNvPr id="28" name="AutoShape 21"/>
            <p:cNvSpPr>
              <a:spLocks noChangeArrowheads="1"/>
            </p:cNvSpPr>
            <p:nvPr/>
          </p:nvSpPr>
          <p:spPr bwMode="auto">
            <a:xfrm>
              <a:off x="8295" y="6402"/>
              <a:ext cx="854" cy="52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性别</a:t>
              </a:r>
              <a:endParaRPr lang="zh-CN" altLang="en-US" sz="1400"/>
            </a:p>
          </p:txBody>
        </p:sp>
        <p:sp>
          <p:nvSpPr>
            <p:cNvPr id="29" name="AutoShape 22"/>
            <p:cNvSpPr>
              <a:spLocks noChangeArrowheads="1"/>
            </p:cNvSpPr>
            <p:nvPr/>
          </p:nvSpPr>
          <p:spPr bwMode="auto">
            <a:xfrm>
              <a:off x="9286" y="6424"/>
              <a:ext cx="854" cy="53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年龄</a:t>
              </a:r>
              <a:endParaRPr lang="zh-CN" altLang="en-US" sz="1400"/>
            </a:p>
          </p:txBody>
        </p:sp>
        <p:sp>
          <p:nvSpPr>
            <p:cNvPr id="30" name="Line 23"/>
            <p:cNvSpPr>
              <a:spLocks noChangeShapeType="1"/>
            </p:cNvSpPr>
            <p:nvPr/>
          </p:nvSpPr>
          <p:spPr bwMode="auto">
            <a:xfrm>
              <a:off x="2167" y="5116"/>
              <a:ext cx="0" cy="3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4"/>
            <p:cNvSpPr>
              <a:spLocks noChangeShapeType="1"/>
            </p:cNvSpPr>
            <p:nvPr/>
          </p:nvSpPr>
          <p:spPr bwMode="auto">
            <a:xfrm>
              <a:off x="2137" y="5971"/>
              <a:ext cx="0" cy="22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5"/>
            <p:cNvSpPr>
              <a:spLocks noChangeShapeType="1"/>
            </p:cNvSpPr>
            <p:nvPr/>
          </p:nvSpPr>
          <p:spPr bwMode="auto">
            <a:xfrm>
              <a:off x="4489" y="5116"/>
              <a:ext cx="0" cy="3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6"/>
            <p:cNvSpPr>
              <a:spLocks noChangeShapeType="1"/>
            </p:cNvSpPr>
            <p:nvPr/>
          </p:nvSpPr>
          <p:spPr bwMode="auto">
            <a:xfrm>
              <a:off x="6840" y="5964"/>
              <a:ext cx="0" cy="3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27"/>
            <p:cNvSpPr>
              <a:spLocks noChangeShapeType="1"/>
            </p:cNvSpPr>
            <p:nvPr/>
          </p:nvSpPr>
          <p:spPr bwMode="auto">
            <a:xfrm>
              <a:off x="6840" y="5139"/>
              <a:ext cx="0" cy="3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8"/>
            <p:cNvSpPr>
              <a:spLocks noChangeShapeType="1"/>
            </p:cNvSpPr>
            <p:nvPr/>
          </p:nvSpPr>
          <p:spPr bwMode="auto">
            <a:xfrm>
              <a:off x="2486" y="5751"/>
              <a:ext cx="33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9"/>
            <p:cNvSpPr>
              <a:spLocks noChangeShapeType="1"/>
            </p:cNvSpPr>
            <p:nvPr/>
          </p:nvSpPr>
          <p:spPr bwMode="auto">
            <a:xfrm>
              <a:off x="3780" y="574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0"/>
            <p:cNvSpPr>
              <a:spLocks noChangeShapeType="1"/>
            </p:cNvSpPr>
            <p:nvPr/>
          </p:nvSpPr>
          <p:spPr bwMode="auto">
            <a:xfrm flipH="1">
              <a:off x="4845" y="572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1"/>
            <p:cNvSpPr>
              <a:spLocks noChangeShapeType="1"/>
            </p:cNvSpPr>
            <p:nvPr/>
          </p:nvSpPr>
          <p:spPr bwMode="auto">
            <a:xfrm>
              <a:off x="6090" y="5727"/>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2"/>
            <p:cNvSpPr>
              <a:spLocks noChangeShapeType="1"/>
            </p:cNvSpPr>
            <p:nvPr/>
          </p:nvSpPr>
          <p:spPr bwMode="auto">
            <a:xfrm flipH="1">
              <a:off x="7305" y="574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3"/>
            <p:cNvSpPr>
              <a:spLocks noChangeShapeType="1"/>
            </p:cNvSpPr>
            <p:nvPr/>
          </p:nvSpPr>
          <p:spPr bwMode="auto">
            <a:xfrm>
              <a:off x="8715" y="574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4"/>
            <p:cNvSpPr>
              <a:spLocks noChangeShapeType="1"/>
            </p:cNvSpPr>
            <p:nvPr/>
          </p:nvSpPr>
          <p:spPr bwMode="auto">
            <a:xfrm flipH="1">
              <a:off x="9540" y="5124"/>
              <a:ext cx="18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5"/>
            <p:cNvSpPr>
              <a:spLocks noChangeShapeType="1"/>
            </p:cNvSpPr>
            <p:nvPr/>
          </p:nvSpPr>
          <p:spPr bwMode="auto">
            <a:xfrm>
              <a:off x="8925" y="5109"/>
              <a:ext cx="435" cy="4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6"/>
            <p:cNvSpPr>
              <a:spLocks noChangeShapeType="1"/>
            </p:cNvSpPr>
            <p:nvPr/>
          </p:nvSpPr>
          <p:spPr bwMode="auto">
            <a:xfrm>
              <a:off x="4500" y="596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37"/>
            <p:cNvSpPr>
              <a:spLocks noChangeShapeType="1"/>
            </p:cNvSpPr>
            <p:nvPr/>
          </p:nvSpPr>
          <p:spPr bwMode="auto">
            <a:xfrm>
              <a:off x="9525" y="6009"/>
              <a:ext cx="195" cy="4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8"/>
            <p:cNvSpPr>
              <a:spLocks noChangeShapeType="1"/>
            </p:cNvSpPr>
            <p:nvPr/>
          </p:nvSpPr>
          <p:spPr bwMode="auto">
            <a:xfrm flipH="1">
              <a:off x="8820" y="5994"/>
              <a:ext cx="510" cy="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 name="Text Box 41"/>
          <p:cNvSpPr txBox="1">
            <a:spLocks noChangeArrowheads="1"/>
          </p:cNvSpPr>
          <p:nvPr/>
        </p:nvSpPr>
        <p:spPr bwMode="auto">
          <a:xfrm>
            <a:off x="3063735" y="4581525"/>
            <a:ext cx="71278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i="0">
                <a:latin typeface="Times New Roman" panose="02020603050405020304" pitchFamily="18" charset="0"/>
              </a:rPr>
              <a:t>1                  m                  1                 m                   1                       m</a:t>
            </a:r>
            <a:endParaRPr lang="en-US" altLang="zh-CN" sz="1600"/>
          </a:p>
        </p:txBody>
      </p:sp>
    </p:spTree>
    <p:extLst>
      <p:ext uri="{BB962C8B-B14F-4D97-AF65-F5344CB8AC3E}">
        <p14:creationId xmlns:p14="http://schemas.microsoft.com/office/powerpoint/2010/main" val="581661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6"/>
          <p:cNvSpPr>
            <a:spLocks noChangeArrowheads="1"/>
          </p:cNvSpPr>
          <p:nvPr/>
        </p:nvSpPr>
        <p:spPr bwMode="auto">
          <a:xfrm>
            <a:off x="399615" y="806086"/>
            <a:ext cx="867568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86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ts val="1200"/>
              </a:spcBef>
            </a:pPr>
            <a:r>
              <a:rPr lang="zh-CN" altLang="en-US" sz="2400" b="1" i="0" dirty="0">
                <a:solidFill>
                  <a:srgbClr val="FF3300"/>
                </a:solidFill>
                <a:latin typeface="楷体_GB2312" pitchFamily="49" charset="-122"/>
                <a:ea typeface="楷体_GB2312" pitchFamily="49" charset="-122"/>
              </a:rPr>
              <a:t>选课管理语义：</a:t>
            </a:r>
          </a:p>
          <a:p>
            <a:pPr eaLnBrk="1" hangingPunct="1">
              <a:spcBef>
                <a:spcPts val="1200"/>
              </a:spcBef>
            </a:pPr>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1</a:t>
            </a:r>
            <a:r>
              <a:rPr lang="zh-CN" altLang="en-US" sz="2400" b="1" i="0" dirty="0">
                <a:latin typeface="楷体_GB2312" pitchFamily="49" charset="-122"/>
                <a:ea typeface="楷体_GB2312" pitchFamily="49" charset="-122"/>
              </a:rPr>
              <a:t>）一个系可以开设多门课程，不同系开设的课程必须不同。</a:t>
            </a:r>
          </a:p>
          <a:p>
            <a:pPr eaLnBrk="1" hangingPunct="1">
              <a:spcBef>
                <a:spcPts val="1200"/>
              </a:spcBef>
            </a:pPr>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2</a:t>
            </a:r>
            <a:r>
              <a:rPr lang="zh-CN" altLang="en-US" sz="2400" b="1" i="0" dirty="0">
                <a:latin typeface="楷体_GB2312" pitchFamily="49" charset="-122"/>
                <a:ea typeface="楷体_GB2312" pitchFamily="49" charset="-122"/>
              </a:rPr>
              <a:t>）一个学生可选修多门课程，一门课程可为多个学生选修；</a:t>
            </a:r>
          </a:p>
          <a:p>
            <a:pPr eaLnBrk="1" hangingPunct="1"/>
            <a:endParaRPr lang="en-US" altLang="zh-CN" sz="2400" b="1" i="0" dirty="0">
              <a:latin typeface="楷体_GB2312" pitchFamily="49" charset="-122"/>
              <a:ea typeface="楷体_GB2312" pitchFamily="49" charset="-122"/>
            </a:endParaRPr>
          </a:p>
        </p:txBody>
      </p:sp>
      <p:grpSp>
        <p:nvGrpSpPr>
          <p:cNvPr id="37" name="Group 53"/>
          <p:cNvGrpSpPr>
            <a:grpSpLocks/>
          </p:cNvGrpSpPr>
          <p:nvPr/>
        </p:nvGrpSpPr>
        <p:grpSpPr bwMode="auto">
          <a:xfrm>
            <a:off x="3331367" y="2894952"/>
            <a:ext cx="3937000" cy="2857500"/>
            <a:chOff x="793" y="1842"/>
            <a:chExt cx="2480" cy="1800"/>
          </a:xfrm>
        </p:grpSpPr>
        <p:sp>
          <p:nvSpPr>
            <p:cNvPr id="38" name="AutoShape 10"/>
            <p:cNvSpPr>
              <a:spLocks noChangeArrowheads="1"/>
            </p:cNvSpPr>
            <p:nvPr/>
          </p:nvSpPr>
          <p:spPr bwMode="auto">
            <a:xfrm>
              <a:off x="2167" y="2806"/>
              <a:ext cx="375" cy="250"/>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课程</a:t>
              </a:r>
              <a:endParaRPr lang="zh-CN" altLang="en-US" sz="1400"/>
            </a:p>
          </p:txBody>
        </p:sp>
        <p:sp>
          <p:nvSpPr>
            <p:cNvPr id="39" name="AutoShape 11"/>
            <p:cNvSpPr>
              <a:spLocks noChangeArrowheads="1"/>
            </p:cNvSpPr>
            <p:nvPr/>
          </p:nvSpPr>
          <p:spPr bwMode="auto">
            <a:xfrm>
              <a:off x="846" y="2806"/>
              <a:ext cx="375" cy="250"/>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学生</a:t>
              </a:r>
              <a:endParaRPr lang="zh-CN" altLang="en-US" sz="1400"/>
            </a:p>
          </p:txBody>
        </p:sp>
        <p:sp>
          <p:nvSpPr>
            <p:cNvPr id="40" name="AutoShape 13"/>
            <p:cNvSpPr>
              <a:spLocks noChangeArrowheads="1"/>
            </p:cNvSpPr>
            <p:nvPr/>
          </p:nvSpPr>
          <p:spPr bwMode="auto">
            <a:xfrm>
              <a:off x="1423" y="2770"/>
              <a:ext cx="559" cy="335"/>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选修</a:t>
              </a:r>
              <a:endParaRPr lang="zh-CN" altLang="en-US" sz="1400"/>
            </a:p>
          </p:txBody>
        </p:sp>
        <p:sp>
          <p:nvSpPr>
            <p:cNvPr id="41" name="AutoShape 14"/>
            <p:cNvSpPr>
              <a:spLocks noChangeArrowheads="1"/>
            </p:cNvSpPr>
            <p:nvPr/>
          </p:nvSpPr>
          <p:spPr bwMode="auto">
            <a:xfrm>
              <a:off x="793" y="2304"/>
              <a:ext cx="465"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学号</a:t>
              </a:r>
              <a:endParaRPr lang="zh-CN" altLang="en-US" sz="1400"/>
            </a:p>
          </p:txBody>
        </p:sp>
        <p:sp>
          <p:nvSpPr>
            <p:cNvPr id="42" name="AutoShape 15"/>
            <p:cNvSpPr>
              <a:spLocks noChangeArrowheads="1"/>
            </p:cNvSpPr>
            <p:nvPr/>
          </p:nvSpPr>
          <p:spPr bwMode="auto">
            <a:xfrm>
              <a:off x="2338" y="3391"/>
              <a:ext cx="562"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课程名</a:t>
              </a:r>
              <a:endParaRPr lang="zh-CN" altLang="en-US" sz="1400"/>
            </a:p>
          </p:txBody>
        </p:sp>
        <p:sp>
          <p:nvSpPr>
            <p:cNvPr id="43" name="AutoShape 18"/>
            <p:cNvSpPr>
              <a:spLocks noChangeArrowheads="1"/>
            </p:cNvSpPr>
            <p:nvPr/>
          </p:nvSpPr>
          <p:spPr bwMode="auto">
            <a:xfrm>
              <a:off x="793" y="3224"/>
              <a:ext cx="465"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姓名</a:t>
              </a:r>
              <a:endParaRPr lang="zh-CN" altLang="en-US" sz="1400"/>
            </a:p>
          </p:txBody>
        </p:sp>
        <p:sp>
          <p:nvSpPr>
            <p:cNvPr id="44" name="AutoShape 19"/>
            <p:cNvSpPr>
              <a:spLocks noChangeArrowheads="1"/>
            </p:cNvSpPr>
            <p:nvPr/>
          </p:nvSpPr>
          <p:spPr bwMode="auto">
            <a:xfrm>
              <a:off x="1726" y="3391"/>
              <a:ext cx="558"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课程号</a:t>
              </a:r>
              <a:endParaRPr lang="zh-CN" altLang="en-US" sz="1400"/>
            </a:p>
          </p:txBody>
        </p:sp>
        <p:sp>
          <p:nvSpPr>
            <p:cNvPr id="45" name="AutoShape 20"/>
            <p:cNvSpPr>
              <a:spLocks noChangeArrowheads="1"/>
            </p:cNvSpPr>
            <p:nvPr/>
          </p:nvSpPr>
          <p:spPr bwMode="auto">
            <a:xfrm>
              <a:off x="2830" y="1842"/>
              <a:ext cx="443"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系号</a:t>
              </a:r>
              <a:endParaRPr lang="zh-CN" altLang="en-US" sz="1400" u="sng"/>
            </a:p>
          </p:txBody>
        </p:sp>
        <p:sp>
          <p:nvSpPr>
            <p:cNvPr id="46" name="Line 26"/>
            <p:cNvSpPr>
              <a:spLocks noChangeShapeType="1"/>
            </p:cNvSpPr>
            <p:nvPr/>
          </p:nvSpPr>
          <p:spPr bwMode="auto">
            <a:xfrm>
              <a:off x="1040" y="2555"/>
              <a:ext cx="0" cy="2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7" name="Line 27"/>
            <p:cNvSpPr>
              <a:spLocks noChangeShapeType="1"/>
            </p:cNvSpPr>
            <p:nvPr/>
          </p:nvSpPr>
          <p:spPr bwMode="auto">
            <a:xfrm>
              <a:off x="1040" y="3056"/>
              <a:ext cx="0" cy="1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8" name="Line 28"/>
            <p:cNvSpPr>
              <a:spLocks noChangeShapeType="1"/>
            </p:cNvSpPr>
            <p:nvPr/>
          </p:nvSpPr>
          <p:spPr bwMode="auto">
            <a:xfrm>
              <a:off x="2338" y="2638"/>
              <a:ext cx="0" cy="1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9" name="Line 29"/>
            <p:cNvSpPr>
              <a:spLocks noChangeShapeType="1"/>
            </p:cNvSpPr>
            <p:nvPr/>
          </p:nvSpPr>
          <p:spPr bwMode="auto">
            <a:xfrm>
              <a:off x="2432" y="3056"/>
              <a:ext cx="93" cy="3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0" name="Line 30"/>
            <p:cNvSpPr>
              <a:spLocks noChangeShapeType="1"/>
            </p:cNvSpPr>
            <p:nvPr/>
          </p:nvSpPr>
          <p:spPr bwMode="auto">
            <a:xfrm>
              <a:off x="2331" y="2112"/>
              <a:ext cx="0" cy="4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1" name="AutoShape 32"/>
            <p:cNvSpPr>
              <a:spLocks noChangeArrowheads="1"/>
            </p:cNvSpPr>
            <p:nvPr/>
          </p:nvSpPr>
          <p:spPr bwMode="auto">
            <a:xfrm>
              <a:off x="2107" y="1853"/>
              <a:ext cx="435" cy="251"/>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系</a:t>
              </a:r>
              <a:endParaRPr lang="zh-CN" altLang="en-US" sz="1400"/>
            </a:p>
          </p:txBody>
        </p:sp>
        <p:sp>
          <p:nvSpPr>
            <p:cNvPr id="52" name="AutoShape 33"/>
            <p:cNvSpPr>
              <a:spLocks noChangeArrowheads="1"/>
            </p:cNvSpPr>
            <p:nvPr/>
          </p:nvSpPr>
          <p:spPr bwMode="auto">
            <a:xfrm>
              <a:off x="2051" y="2291"/>
              <a:ext cx="561" cy="334"/>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开设</a:t>
              </a:r>
              <a:endParaRPr lang="zh-CN" altLang="en-US" sz="1400"/>
            </a:p>
          </p:txBody>
        </p:sp>
        <p:sp>
          <p:nvSpPr>
            <p:cNvPr id="53" name="AutoShape 36"/>
            <p:cNvSpPr>
              <a:spLocks noChangeArrowheads="1"/>
            </p:cNvSpPr>
            <p:nvPr/>
          </p:nvSpPr>
          <p:spPr bwMode="auto">
            <a:xfrm>
              <a:off x="1460" y="2236"/>
              <a:ext cx="468"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成绩</a:t>
              </a:r>
              <a:endParaRPr lang="zh-CN" altLang="en-US" sz="1400"/>
            </a:p>
          </p:txBody>
        </p:sp>
        <p:sp>
          <p:nvSpPr>
            <p:cNvPr id="54" name="Line 38"/>
            <p:cNvSpPr>
              <a:spLocks noChangeShapeType="1"/>
            </p:cNvSpPr>
            <p:nvPr/>
          </p:nvSpPr>
          <p:spPr bwMode="auto">
            <a:xfrm flipH="1">
              <a:off x="1701" y="2503"/>
              <a:ext cx="0" cy="25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 name="Line 39"/>
            <p:cNvSpPr>
              <a:spLocks noChangeShapeType="1"/>
            </p:cNvSpPr>
            <p:nvPr/>
          </p:nvSpPr>
          <p:spPr bwMode="auto">
            <a:xfrm>
              <a:off x="1967" y="2941"/>
              <a:ext cx="18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2"/>
            <p:cNvSpPr>
              <a:spLocks noChangeShapeType="1"/>
            </p:cNvSpPr>
            <p:nvPr/>
          </p:nvSpPr>
          <p:spPr bwMode="auto">
            <a:xfrm>
              <a:off x="1228" y="2937"/>
              <a:ext cx="1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43"/>
            <p:cNvSpPr>
              <a:spLocks noChangeShapeType="1"/>
            </p:cNvSpPr>
            <p:nvPr/>
          </p:nvSpPr>
          <p:spPr bwMode="auto">
            <a:xfrm flipH="1">
              <a:off x="2060" y="3056"/>
              <a:ext cx="187" cy="3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47"/>
            <p:cNvSpPr>
              <a:spLocks noChangeShapeType="1"/>
            </p:cNvSpPr>
            <p:nvPr/>
          </p:nvSpPr>
          <p:spPr bwMode="auto">
            <a:xfrm>
              <a:off x="2542" y="1969"/>
              <a:ext cx="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AutoShape 50"/>
            <p:cNvSpPr>
              <a:spLocks noChangeArrowheads="1"/>
            </p:cNvSpPr>
            <p:nvPr/>
          </p:nvSpPr>
          <p:spPr bwMode="auto">
            <a:xfrm>
              <a:off x="1298" y="3195"/>
              <a:ext cx="576"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所在系</a:t>
              </a:r>
              <a:endParaRPr lang="zh-CN" altLang="en-US" sz="1400"/>
            </a:p>
          </p:txBody>
        </p:sp>
        <p:sp>
          <p:nvSpPr>
            <p:cNvPr id="60" name="Line 51"/>
            <p:cNvSpPr>
              <a:spLocks noChangeShapeType="1"/>
            </p:cNvSpPr>
            <p:nvPr/>
          </p:nvSpPr>
          <p:spPr bwMode="auto">
            <a:xfrm>
              <a:off x="1127" y="3056"/>
              <a:ext cx="280" cy="1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Text Box 52"/>
            <p:cNvSpPr txBox="1">
              <a:spLocks noChangeArrowheads="1"/>
            </p:cNvSpPr>
            <p:nvPr/>
          </p:nvSpPr>
          <p:spPr bwMode="auto">
            <a:xfrm>
              <a:off x="1292" y="2205"/>
              <a:ext cx="1860" cy="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i="0">
                  <a:latin typeface="Times New Roman" panose="02020603050405020304" pitchFamily="18" charset="0"/>
                </a:rPr>
                <a:t>                          1</a:t>
              </a:r>
            </a:p>
            <a:p>
              <a:pPr algn="just" eaLnBrk="1" hangingPunct="1"/>
              <a:endParaRPr lang="en-US" altLang="zh-CN" sz="1600" i="0">
                <a:latin typeface="Times New Roman" panose="02020603050405020304" pitchFamily="18" charset="0"/>
              </a:endParaRPr>
            </a:p>
            <a:p>
              <a:pPr algn="just" eaLnBrk="1" hangingPunct="1"/>
              <a:r>
                <a:rPr lang="en-US" altLang="zh-CN" sz="1600" i="0">
                  <a:latin typeface="Times New Roman" panose="02020603050405020304" pitchFamily="18" charset="0"/>
                </a:rPr>
                <a:t>                           n                                             </a:t>
              </a:r>
            </a:p>
            <a:p>
              <a:pPr algn="just" eaLnBrk="1" hangingPunct="1"/>
              <a:r>
                <a:rPr lang="en-US" altLang="zh-CN" sz="1600" i="0">
                  <a:latin typeface="Times New Roman" panose="02020603050405020304" pitchFamily="18" charset="0"/>
                </a:rPr>
                <a:t>m                   n                                    </a:t>
              </a:r>
              <a:endParaRPr lang="en-US" altLang="zh-CN" sz="1600"/>
            </a:p>
          </p:txBody>
        </p:sp>
      </p:grpSp>
    </p:spTree>
    <p:extLst>
      <p:ext uri="{BB962C8B-B14F-4D97-AF65-F5344CB8AC3E}">
        <p14:creationId xmlns:p14="http://schemas.microsoft.com/office/powerpoint/2010/main" val="2038746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7.1 </a:t>
            </a:r>
            <a:r>
              <a:rPr lang="zh-CN" altLang="en-US" sz="2800" b="1" dirty="0">
                <a:solidFill>
                  <a:schemeClr val="bg1"/>
                </a:solidFill>
                <a:latin typeface="微软雅黑" panose="020B0503020204020204" pitchFamily="34" charset="-122"/>
                <a:ea typeface="微软雅黑" panose="020B0503020204020204" pitchFamily="34" charset="-122"/>
              </a:rPr>
              <a:t>数据库设计概述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4"/>
          <p:cNvSpPr txBox="1">
            <a:spLocks noChangeArrowheads="1"/>
          </p:cNvSpPr>
          <p:nvPr/>
        </p:nvSpPr>
        <p:spPr bwMode="auto">
          <a:xfrm>
            <a:off x="533399" y="1143000"/>
            <a:ext cx="11000509" cy="30781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ct val="35000"/>
              </a:spcBef>
              <a:buClr>
                <a:srgbClr val="FF0000"/>
              </a:buClr>
              <a:buFont typeface="Wingdings" panose="05000000000000000000" pitchFamily="2" charset="2"/>
              <a:buChar char="Ø"/>
            </a:pPr>
            <a:r>
              <a:rPr lang="zh-CN" altLang="en-US" b="1" dirty="0" smtClean="0">
                <a:solidFill>
                  <a:srgbClr val="CC3300"/>
                </a:solidFill>
                <a:ea typeface="楷体_GB2312" pitchFamily="49" charset="-122"/>
              </a:rPr>
              <a:t>数据库是信息系统的核心和基础</a:t>
            </a:r>
          </a:p>
          <a:p>
            <a:pPr lvl="1" eaLnBrk="1" hangingPunct="1">
              <a:spcBef>
                <a:spcPct val="35000"/>
              </a:spcBef>
            </a:pPr>
            <a:r>
              <a:rPr lang="zh-CN" altLang="en-US" b="1" dirty="0" smtClean="0">
                <a:solidFill>
                  <a:schemeClr val="tx2"/>
                </a:solidFill>
                <a:ea typeface="楷体_GB2312" pitchFamily="49" charset="-122"/>
              </a:rPr>
              <a:t>它把信息系统中大量的数据按一定的模型组织起来；</a:t>
            </a:r>
          </a:p>
          <a:p>
            <a:pPr lvl="1" eaLnBrk="1" hangingPunct="1">
              <a:spcBef>
                <a:spcPct val="35000"/>
              </a:spcBef>
            </a:pPr>
            <a:r>
              <a:rPr lang="zh-CN" altLang="en-US" b="1" dirty="0" smtClean="0">
                <a:solidFill>
                  <a:schemeClr val="tx2"/>
                </a:solidFill>
                <a:ea typeface="楷体_GB2312" pitchFamily="49" charset="-122"/>
              </a:rPr>
              <a:t>提供存储、维护、检索数据的功能；</a:t>
            </a:r>
          </a:p>
          <a:p>
            <a:pPr lvl="1" eaLnBrk="1" hangingPunct="1">
              <a:spcBef>
                <a:spcPct val="35000"/>
              </a:spcBef>
            </a:pPr>
            <a:r>
              <a:rPr lang="zh-CN" altLang="en-US" b="1" dirty="0" smtClean="0">
                <a:solidFill>
                  <a:schemeClr val="tx2"/>
                </a:solidFill>
                <a:ea typeface="楷体_GB2312" pitchFamily="49" charset="-122"/>
              </a:rPr>
              <a:t>使信息系统可以方便、及时、准确地从数据库中获得所需的信息。</a:t>
            </a:r>
            <a:endParaRPr lang="zh-CN" altLang="en-US" b="1" dirty="0" smtClean="0">
              <a:solidFill>
                <a:schemeClr val="tx2"/>
              </a:solidFill>
              <a:ea typeface="楷体_GB2312" pitchFamily="49" charset="-122"/>
            </a:endParaRPr>
          </a:p>
        </p:txBody>
      </p:sp>
      <p:sp>
        <p:nvSpPr>
          <p:cNvPr id="7" name="Rectangle 5"/>
          <p:cNvSpPr>
            <a:spLocks noChangeArrowheads="1"/>
          </p:cNvSpPr>
          <p:nvPr/>
        </p:nvSpPr>
        <p:spPr bwMode="auto">
          <a:xfrm>
            <a:off x="427759" y="3945082"/>
            <a:ext cx="1084637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110000"/>
              </a:lnSpc>
              <a:spcBef>
                <a:spcPct val="40000"/>
              </a:spcBef>
              <a:spcAft>
                <a:spcPct val="20000"/>
              </a:spcAft>
              <a:buClr>
                <a:schemeClr val="accent1"/>
              </a:buClr>
              <a:buFont typeface="Wingdings" panose="05000000000000000000" pitchFamily="2" charset="2"/>
              <a:buChar char="§"/>
            </a:pPr>
            <a:r>
              <a:rPr lang="zh-CN" altLang="en-US" sz="2800" b="1" i="0" dirty="0">
                <a:solidFill>
                  <a:srgbClr val="0000FF"/>
                </a:solidFill>
                <a:latin typeface="Tahoma" panose="020B0604030504040204" pitchFamily="34" charset="0"/>
                <a:ea typeface="楷体_GB2312" pitchFamily="49" charset="-122"/>
              </a:rPr>
              <a:t>数据库设计目标：为用户和各种应用系统提供一个信息基础设施和高效率的运行环境。</a:t>
            </a:r>
          </a:p>
        </p:txBody>
      </p:sp>
    </p:spTree>
    <p:extLst>
      <p:ext uri="{BB962C8B-B14F-4D97-AF65-F5344CB8AC3E}">
        <p14:creationId xmlns:p14="http://schemas.microsoft.com/office/powerpoint/2010/main" val="41655013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4"/>
          <p:cNvSpPr>
            <a:spLocks noChangeArrowheads="1"/>
          </p:cNvSpPr>
          <p:nvPr/>
        </p:nvSpPr>
        <p:spPr bwMode="auto">
          <a:xfrm>
            <a:off x="425955" y="665850"/>
            <a:ext cx="867568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86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ts val="1200"/>
              </a:spcBef>
            </a:pPr>
            <a:r>
              <a:rPr lang="zh-CN" altLang="en-US" sz="2400" b="1" i="0" dirty="0">
                <a:solidFill>
                  <a:srgbClr val="FF3300"/>
                </a:solidFill>
                <a:latin typeface="楷体_GB2312" pitchFamily="49" charset="-122"/>
                <a:ea typeface="楷体_GB2312" pitchFamily="49" charset="-122"/>
              </a:rPr>
              <a:t>教师开课管理语义：</a:t>
            </a:r>
          </a:p>
          <a:p>
            <a:pPr eaLnBrk="1" hangingPunct="1">
              <a:spcBef>
                <a:spcPts val="1200"/>
              </a:spcBef>
            </a:pPr>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1</a:t>
            </a:r>
            <a:r>
              <a:rPr lang="zh-CN" altLang="en-US" sz="2400" b="1" i="0" dirty="0">
                <a:latin typeface="楷体_GB2312" pitchFamily="49" charset="-122"/>
                <a:ea typeface="楷体_GB2312" pitchFamily="49" charset="-122"/>
              </a:rPr>
              <a:t>）一个部门可有多名教师，一名教师只能属于一个部门；</a:t>
            </a:r>
          </a:p>
          <a:p>
            <a:pPr eaLnBrk="1" hangingPunct="1">
              <a:spcBef>
                <a:spcPts val="1200"/>
              </a:spcBef>
            </a:pPr>
            <a:r>
              <a:rPr lang="zh-CN" altLang="en-US" sz="2400" b="1" i="0" dirty="0">
                <a:latin typeface="楷体_GB2312" pitchFamily="49" charset="-122"/>
                <a:ea typeface="楷体_GB2312" pitchFamily="49" charset="-122"/>
              </a:rPr>
              <a:t>（</a:t>
            </a:r>
            <a:r>
              <a:rPr lang="en-US" altLang="zh-CN" sz="2400" b="1" i="0" dirty="0">
                <a:latin typeface="楷体_GB2312" pitchFamily="49" charset="-122"/>
                <a:ea typeface="楷体_GB2312" pitchFamily="49" charset="-122"/>
              </a:rPr>
              <a:t>2</a:t>
            </a:r>
            <a:r>
              <a:rPr lang="zh-CN" altLang="en-US" sz="2400" b="1" i="0" dirty="0">
                <a:latin typeface="楷体_GB2312" pitchFamily="49" charset="-122"/>
                <a:ea typeface="楷体_GB2312" pitchFamily="49" charset="-122"/>
              </a:rPr>
              <a:t>）一个部门只有一个负责人；</a:t>
            </a:r>
          </a:p>
          <a:p>
            <a:pPr eaLnBrk="1" hangingPunct="1">
              <a:spcBef>
                <a:spcPts val="1200"/>
              </a:spcBef>
            </a:pPr>
            <a:r>
              <a:rPr lang="zh-CN" altLang="en-US" sz="2400" b="1" i="0" dirty="0" smtClean="0">
                <a:latin typeface="楷体_GB2312" pitchFamily="49" charset="-122"/>
                <a:ea typeface="楷体_GB2312" pitchFamily="49" charset="-122"/>
              </a:rPr>
              <a:t>（</a:t>
            </a:r>
            <a:r>
              <a:rPr lang="en-US" altLang="zh-CN" sz="2400" b="1" i="0" dirty="0" smtClean="0">
                <a:latin typeface="楷体_GB2312" pitchFamily="49" charset="-122"/>
                <a:ea typeface="楷体_GB2312" pitchFamily="49" charset="-122"/>
              </a:rPr>
              <a:t>3</a:t>
            </a:r>
            <a:r>
              <a:rPr lang="zh-CN" altLang="en-US" sz="2400" b="1" i="0" dirty="0" smtClean="0">
                <a:latin typeface="楷体_GB2312" pitchFamily="49" charset="-122"/>
                <a:ea typeface="楷体_GB2312" pitchFamily="49" charset="-122"/>
              </a:rPr>
              <a:t>）</a:t>
            </a:r>
            <a:r>
              <a:rPr lang="zh-CN" altLang="en-US" sz="2400" b="1" i="0" dirty="0">
                <a:latin typeface="楷体_GB2312" pitchFamily="49" charset="-122"/>
                <a:ea typeface="楷体_GB2312" pitchFamily="49" charset="-122"/>
              </a:rPr>
              <a:t>一名教师可讲授多门课程，一门课程可为多名教师讲授。</a:t>
            </a:r>
          </a:p>
        </p:txBody>
      </p:sp>
      <p:grpSp>
        <p:nvGrpSpPr>
          <p:cNvPr id="8" name="Group 65"/>
          <p:cNvGrpSpPr>
            <a:grpSpLocks/>
          </p:cNvGrpSpPr>
          <p:nvPr/>
        </p:nvGrpSpPr>
        <p:grpSpPr bwMode="auto">
          <a:xfrm>
            <a:off x="2157124" y="3173557"/>
            <a:ext cx="7242175" cy="3101975"/>
            <a:chOff x="796" y="2148"/>
            <a:chExt cx="4562" cy="1954"/>
          </a:xfrm>
        </p:grpSpPr>
        <p:sp>
          <p:nvSpPr>
            <p:cNvPr id="9" name="Line 7"/>
            <p:cNvSpPr>
              <a:spLocks noChangeShapeType="1"/>
            </p:cNvSpPr>
            <p:nvPr/>
          </p:nvSpPr>
          <p:spPr bwMode="auto">
            <a:xfrm flipH="1" flipV="1">
              <a:off x="2498" y="2954"/>
              <a:ext cx="185" cy="4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12" name="AutoShape 8"/>
            <p:cNvSpPr>
              <a:spLocks noChangeArrowheads="1"/>
            </p:cNvSpPr>
            <p:nvPr/>
          </p:nvSpPr>
          <p:spPr bwMode="auto">
            <a:xfrm>
              <a:off x="930" y="2704"/>
              <a:ext cx="371" cy="250"/>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课程</a:t>
              </a:r>
              <a:endParaRPr lang="zh-CN" altLang="en-US" sz="1400"/>
            </a:p>
          </p:txBody>
        </p:sp>
        <p:sp>
          <p:nvSpPr>
            <p:cNvPr id="13" name="AutoShape 10"/>
            <p:cNvSpPr>
              <a:spLocks noChangeArrowheads="1"/>
            </p:cNvSpPr>
            <p:nvPr/>
          </p:nvSpPr>
          <p:spPr bwMode="auto">
            <a:xfrm>
              <a:off x="2229" y="2695"/>
              <a:ext cx="371" cy="251"/>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教师</a:t>
              </a:r>
              <a:endParaRPr lang="zh-CN" altLang="en-US" sz="1400"/>
            </a:p>
          </p:txBody>
        </p:sp>
        <p:sp>
          <p:nvSpPr>
            <p:cNvPr id="14" name="AutoShape 13"/>
            <p:cNvSpPr>
              <a:spLocks noChangeArrowheads="1"/>
            </p:cNvSpPr>
            <p:nvPr/>
          </p:nvSpPr>
          <p:spPr bwMode="auto">
            <a:xfrm>
              <a:off x="796" y="3282"/>
              <a:ext cx="555"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课程名</a:t>
              </a:r>
              <a:endParaRPr lang="zh-CN" altLang="en-US" sz="1400"/>
            </a:p>
          </p:txBody>
        </p:sp>
        <p:sp>
          <p:nvSpPr>
            <p:cNvPr id="15" name="AutoShape 14"/>
            <p:cNvSpPr>
              <a:spLocks noChangeArrowheads="1"/>
            </p:cNvSpPr>
            <p:nvPr/>
          </p:nvSpPr>
          <p:spPr bwMode="auto">
            <a:xfrm>
              <a:off x="2967" y="2660"/>
              <a:ext cx="555" cy="335"/>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属于</a:t>
              </a:r>
              <a:endParaRPr lang="zh-CN" altLang="en-US" sz="1400"/>
            </a:p>
          </p:txBody>
        </p:sp>
        <p:sp>
          <p:nvSpPr>
            <p:cNvPr id="16" name="AutoShape 15"/>
            <p:cNvSpPr>
              <a:spLocks noChangeArrowheads="1"/>
            </p:cNvSpPr>
            <p:nvPr/>
          </p:nvSpPr>
          <p:spPr bwMode="auto">
            <a:xfrm>
              <a:off x="1485" y="2671"/>
              <a:ext cx="555" cy="335"/>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讲授</a:t>
              </a:r>
              <a:endParaRPr lang="zh-CN" altLang="en-US" sz="1400"/>
            </a:p>
          </p:txBody>
        </p:sp>
        <p:sp>
          <p:nvSpPr>
            <p:cNvPr id="17" name="AutoShape 17"/>
            <p:cNvSpPr>
              <a:spLocks noChangeArrowheads="1"/>
            </p:cNvSpPr>
            <p:nvPr/>
          </p:nvSpPr>
          <p:spPr bwMode="auto">
            <a:xfrm>
              <a:off x="841" y="2148"/>
              <a:ext cx="551"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课程号</a:t>
              </a:r>
              <a:endParaRPr lang="zh-CN" altLang="en-US" sz="1400"/>
            </a:p>
          </p:txBody>
        </p:sp>
        <p:sp>
          <p:nvSpPr>
            <p:cNvPr id="18" name="AutoShape 19"/>
            <p:cNvSpPr>
              <a:spLocks noChangeArrowheads="1"/>
            </p:cNvSpPr>
            <p:nvPr/>
          </p:nvSpPr>
          <p:spPr bwMode="auto">
            <a:xfrm>
              <a:off x="3912" y="2264"/>
              <a:ext cx="555"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部门名</a:t>
              </a:r>
              <a:endParaRPr lang="zh-CN" altLang="en-US" sz="1400"/>
            </a:p>
          </p:txBody>
        </p:sp>
        <p:sp>
          <p:nvSpPr>
            <p:cNvPr id="19" name="AutoShape 20"/>
            <p:cNvSpPr>
              <a:spLocks noChangeArrowheads="1"/>
            </p:cNvSpPr>
            <p:nvPr/>
          </p:nvSpPr>
          <p:spPr bwMode="auto">
            <a:xfrm>
              <a:off x="1837" y="2195"/>
              <a:ext cx="555"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教师号</a:t>
              </a:r>
              <a:endParaRPr lang="zh-CN" altLang="en-US" sz="1400"/>
            </a:p>
          </p:txBody>
        </p:sp>
        <p:sp>
          <p:nvSpPr>
            <p:cNvPr id="20" name="AutoShape 21"/>
            <p:cNvSpPr>
              <a:spLocks noChangeArrowheads="1"/>
            </p:cNvSpPr>
            <p:nvPr/>
          </p:nvSpPr>
          <p:spPr bwMode="auto">
            <a:xfrm>
              <a:off x="2438" y="2202"/>
              <a:ext cx="463"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姓名</a:t>
              </a:r>
              <a:endParaRPr lang="zh-CN" altLang="en-US" sz="1400"/>
            </a:p>
          </p:txBody>
        </p:sp>
        <p:sp>
          <p:nvSpPr>
            <p:cNvPr id="21" name="AutoShape 22"/>
            <p:cNvSpPr>
              <a:spLocks noChangeArrowheads="1"/>
            </p:cNvSpPr>
            <p:nvPr/>
          </p:nvSpPr>
          <p:spPr bwMode="auto">
            <a:xfrm>
              <a:off x="1968" y="3297"/>
              <a:ext cx="463"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性别</a:t>
              </a:r>
              <a:endParaRPr lang="zh-CN" altLang="en-US" sz="1400"/>
            </a:p>
          </p:txBody>
        </p:sp>
        <p:sp>
          <p:nvSpPr>
            <p:cNvPr id="22" name="AutoShape 23"/>
            <p:cNvSpPr>
              <a:spLocks noChangeArrowheads="1"/>
            </p:cNvSpPr>
            <p:nvPr/>
          </p:nvSpPr>
          <p:spPr bwMode="auto">
            <a:xfrm>
              <a:off x="2475" y="3297"/>
              <a:ext cx="463"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职称</a:t>
              </a:r>
              <a:endParaRPr lang="zh-CN" altLang="en-US" sz="1400"/>
            </a:p>
          </p:txBody>
        </p:sp>
        <p:sp>
          <p:nvSpPr>
            <p:cNvPr id="23" name="Line 27"/>
            <p:cNvSpPr>
              <a:spLocks noChangeShapeType="1"/>
            </p:cNvSpPr>
            <p:nvPr/>
          </p:nvSpPr>
          <p:spPr bwMode="auto">
            <a:xfrm>
              <a:off x="1068" y="2965"/>
              <a:ext cx="0" cy="3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25" name="Line 29"/>
            <p:cNvSpPr>
              <a:spLocks noChangeShapeType="1"/>
            </p:cNvSpPr>
            <p:nvPr/>
          </p:nvSpPr>
          <p:spPr bwMode="auto">
            <a:xfrm flipH="1">
              <a:off x="2222" y="2954"/>
              <a:ext cx="92" cy="3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26" name="AutoShape 32"/>
            <p:cNvSpPr>
              <a:spLocks noChangeArrowheads="1"/>
            </p:cNvSpPr>
            <p:nvPr/>
          </p:nvSpPr>
          <p:spPr bwMode="auto">
            <a:xfrm>
              <a:off x="3787" y="2704"/>
              <a:ext cx="369" cy="251"/>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部门</a:t>
              </a:r>
              <a:endParaRPr lang="zh-CN" altLang="en-US" sz="1400"/>
            </a:p>
          </p:txBody>
        </p:sp>
        <p:sp>
          <p:nvSpPr>
            <p:cNvPr id="27" name="AutoShape 33"/>
            <p:cNvSpPr>
              <a:spLocks noChangeArrowheads="1"/>
            </p:cNvSpPr>
            <p:nvPr/>
          </p:nvSpPr>
          <p:spPr bwMode="auto">
            <a:xfrm>
              <a:off x="3379" y="2251"/>
              <a:ext cx="555"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部门号</a:t>
              </a:r>
              <a:endParaRPr lang="zh-CN" altLang="en-US" sz="1400"/>
            </a:p>
          </p:txBody>
        </p:sp>
        <p:sp>
          <p:nvSpPr>
            <p:cNvPr id="28" name="Line 35"/>
            <p:cNvSpPr>
              <a:spLocks noChangeShapeType="1"/>
            </p:cNvSpPr>
            <p:nvPr/>
          </p:nvSpPr>
          <p:spPr bwMode="auto">
            <a:xfrm flipH="1">
              <a:off x="3515" y="2840"/>
              <a:ext cx="2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29" name="Line 38"/>
            <p:cNvSpPr>
              <a:spLocks noChangeShapeType="1"/>
            </p:cNvSpPr>
            <p:nvPr/>
          </p:nvSpPr>
          <p:spPr bwMode="auto">
            <a:xfrm>
              <a:off x="1301" y="2839"/>
              <a:ext cx="1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39"/>
            <p:cNvSpPr>
              <a:spLocks noChangeShapeType="1"/>
            </p:cNvSpPr>
            <p:nvPr/>
          </p:nvSpPr>
          <p:spPr bwMode="auto">
            <a:xfrm>
              <a:off x="2039" y="2839"/>
              <a:ext cx="1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41"/>
            <p:cNvSpPr>
              <a:spLocks noChangeShapeType="1"/>
            </p:cNvSpPr>
            <p:nvPr/>
          </p:nvSpPr>
          <p:spPr bwMode="auto">
            <a:xfrm flipH="1">
              <a:off x="1114" y="2421"/>
              <a:ext cx="0"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42"/>
            <p:cNvSpPr>
              <a:spLocks noChangeShapeType="1"/>
            </p:cNvSpPr>
            <p:nvPr/>
          </p:nvSpPr>
          <p:spPr bwMode="auto">
            <a:xfrm>
              <a:off x="2116" y="2453"/>
              <a:ext cx="184" cy="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43"/>
            <p:cNvSpPr>
              <a:spLocks noChangeShapeType="1"/>
            </p:cNvSpPr>
            <p:nvPr/>
          </p:nvSpPr>
          <p:spPr bwMode="auto">
            <a:xfrm flipH="1">
              <a:off x="2485" y="2453"/>
              <a:ext cx="184" cy="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44"/>
            <p:cNvSpPr>
              <a:spLocks noChangeShapeType="1"/>
            </p:cNvSpPr>
            <p:nvPr/>
          </p:nvSpPr>
          <p:spPr bwMode="auto">
            <a:xfrm>
              <a:off x="2600" y="2827"/>
              <a:ext cx="3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46"/>
            <p:cNvSpPr>
              <a:spLocks noChangeShapeType="1"/>
            </p:cNvSpPr>
            <p:nvPr/>
          </p:nvSpPr>
          <p:spPr bwMode="auto">
            <a:xfrm>
              <a:off x="3651" y="2523"/>
              <a:ext cx="276" cy="1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47"/>
            <p:cNvSpPr>
              <a:spLocks noChangeShapeType="1"/>
            </p:cNvSpPr>
            <p:nvPr/>
          </p:nvSpPr>
          <p:spPr bwMode="auto">
            <a:xfrm flipH="1">
              <a:off x="4112" y="2523"/>
              <a:ext cx="92" cy="1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AutoShape 51"/>
            <p:cNvSpPr>
              <a:spLocks noChangeArrowheads="1"/>
            </p:cNvSpPr>
            <p:nvPr/>
          </p:nvSpPr>
          <p:spPr bwMode="auto">
            <a:xfrm>
              <a:off x="4513" y="2659"/>
              <a:ext cx="555" cy="335"/>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负责</a:t>
              </a:r>
              <a:endParaRPr lang="zh-CN" altLang="en-US" sz="1400"/>
            </a:p>
          </p:txBody>
        </p:sp>
        <p:sp>
          <p:nvSpPr>
            <p:cNvPr id="38" name="Line 53"/>
            <p:cNvSpPr>
              <a:spLocks noChangeShapeType="1"/>
            </p:cNvSpPr>
            <p:nvPr/>
          </p:nvSpPr>
          <p:spPr bwMode="auto">
            <a:xfrm>
              <a:off x="4146" y="2826"/>
              <a:ext cx="3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54"/>
            <p:cNvSpPr>
              <a:spLocks noChangeShapeType="1"/>
            </p:cNvSpPr>
            <p:nvPr/>
          </p:nvSpPr>
          <p:spPr bwMode="auto">
            <a:xfrm>
              <a:off x="4785" y="3022"/>
              <a:ext cx="0" cy="22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0" name="Line 55"/>
            <p:cNvSpPr>
              <a:spLocks noChangeShapeType="1"/>
            </p:cNvSpPr>
            <p:nvPr/>
          </p:nvSpPr>
          <p:spPr bwMode="auto">
            <a:xfrm flipH="1" flipV="1">
              <a:off x="4918" y="3508"/>
              <a:ext cx="185" cy="4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1" name="AutoShape 56"/>
            <p:cNvSpPr>
              <a:spLocks noChangeArrowheads="1"/>
            </p:cNvSpPr>
            <p:nvPr/>
          </p:nvSpPr>
          <p:spPr bwMode="auto">
            <a:xfrm>
              <a:off x="4649" y="3249"/>
              <a:ext cx="454" cy="251"/>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负责人</a:t>
              </a:r>
              <a:endParaRPr lang="zh-CN" altLang="en-US" sz="1400"/>
            </a:p>
          </p:txBody>
        </p:sp>
        <p:sp>
          <p:nvSpPr>
            <p:cNvPr id="42" name="AutoShape 57"/>
            <p:cNvSpPr>
              <a:spLocks noChangeArrowheads="1"/>
            </p:cNvSpPr>
            <p:nvPr/>
          </p:nvSpPr>
          <p:spPr bwMode="auto">
            <a:xfrm>
              <a:off x="4388" y="3851"/>
              <a:ext cx="463"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性别</a:t>
              </a:r>
              <a:endParaRPr lang="zh-CN" altLang="en-US" sz="1400"/>
            </a:p>
          </p:txBody>
        </p:sp>
        <p:sp>
          <p:nvSpPr>
            <p:cNvPr id="43" name="AutoShape 58"/>
            <p:cNvSpPr>
              <a:spLocks noChangeArrowheads="1"/>
            </p:cNvSpPr>
            <p:nvPr/>
          </p:nvSpPr>
          <p:spPr bwMode="auto">
            <a:xfrm>
              <a:off x="4895" y="3851"/>
              <a:ext cx="463"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性别</a:t>
              </a:r>
              <a:endParaRPr lang="zh-CN" altLang="en-US" sz="1400"/>
            </a:p>
          </p:txBody>
        </p:sp>
        <p:sp>
          <p:nvSpPr>
            <p:cNvPr id="44" name="Line 59"/>
            <p:cNvSpPr>
              <a:spLocks noChangeShapeType="1"/>
            </p:cNvSpPr>
            <p:nvPr/>
          </p:nvSpPr>
          <p:spPr bwMode="auto">
            <a:xfrm flipH="1">
              <a:off x="4642" y="3508"/>
              <a:ext cx="92" cy="3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45" name="AutoShape 62"/>
            <p:cNvSpPr>
              <a:spLocks noChangeArrowheads="1"/>
            </p:cNvSpPr>
            <p:nvPr/>
          </p:nvSpPr>
          <p:spPr bwMode="auto">
            <a:xfrm>
              <a:off x="3878" y="3249"/>
              <a:ext cx="555" cy="251"/>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工号</a:t>
              </a:r>
              <a:endParaRPr lang="zh-CN" altLang="en-US" sz="1400"/>
            </a:p>
          </p:txBody>
        </p:sp>
        <p:sp>
          <p:nvSpPr>
            <p:cNvPr id="46" name="Line 63"/>
            <p:cNvSpPr>
              <a:spLocks noChangeShapeType="1"/>
            </p:cNvSpPr>
            <p:nvPr/>
          </p:nvSpPr>
          <p:spPr bwMode="auto">
            <a:xfrm flipV="1">
              <a:off x="4377" y="3415"/>
              <a:ext cx="275" cy="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Rectangle 64"/>
            <p:cNvSpPr>
              <a:spLocks noChangeArrowheads="1"/>
            </p:cNvSpPr>
            <p:nvPr/>
          </p:nvSpPr>
          <p:spPr bwMode="auto">
            <a:xfrm>
              <a:off x="1247" y="2296"/>
              <a:ext cx="4042"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715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dirty="0"/>
                <a:t>                     </a:t>
              </a:r>
              <a:endParaRPr lang="en-US" altLang="zh-CN" i="0" dirty="0"/>
            </a:p>
            <a:p>
              <a:pPr eaLnBrk="1" hangingPunct="1"/>
              <a:r>
                <a:rPr lang="en-US" altLang="zh-CN" i="0" dirty="0"/>
                <a:t>                                                                  </a:t>
              </a:r>
            </a:p>
            <a:p>
              <a:pPr eaLnBrk="1" hangingPunct="1"/>
              <a:r>
                <a:rPr lang="en-US" altLang="zh-CN" i="0" dirty="0"/>
                <a:t> m                n               n                  1                 1</a:t>
              </a:r>
            </a:p>
            <a:p>
              <a:pPr eaLnBrk="1" hangingPunct="1"/>
              <a:endParaRPr lang="en-US" altLang="zh-CN" i="0" dirty="0"/>
            </a:p>
            <a:p>
              <a:pPr eaLnBrk="1" hangingPunct="1"/>
              <a:r>
                <a:rPr lang="en-US" altLang="zh-CN" i="0" dirty="0"/>
                <a:t>                                                                                    1</a:t>
              </a:r>
            </a:p>
          </p:txBody>
        </p:sp>
      </p:grpSp>
    </p:spTree>
    <p:extLst>
      <p:ext uri="{BB962C8B-B14F-4D97-AF65-F5344CB8AC3E}">
        <p14:creationId xmlns:p14="http://schemas.microsoft.com/office/powerpoint/2010/main" val="2615155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Rectangle 2"/>
          <p:cNvSpPr>
            <a:spLocks noChangeArrowheads="1"/>
          </p:cNvSpPr>
          <p:nvPr/>
        </p:nvSpPr>
        <p:spPr bwMode="auto">
          <a:xfrm>
            <a:off x="539749" y="1773238"/>
            <a:ext cx="11108459"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eaLnBrk="0" hangingPunct="0">
              <a:defRPr i="1">
                <a:solidFill>
                  <a:schemeClr val="tx1"/>
                </a:solidFill>
                <a:latin typeface="Arial" panose="020B0604020202020204" pitchFamily="34" charset="0"/>
                <a:ea typeface="宋体" panose="02010600030101010101" pitchFamily="2" charset="-122"/>
              </a:defRPr>
            </a:lvl2pPr>
            <a:lvl3pPr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ts val="1200"/>
              </a:spcBef>
            </a:pPr>
            <a:r>
              <a:rPr kumimoji="1" lang="en-US" altLang="zh-CN" sz="2800" b="1" i="0" dirty="0">
                <a:latin typeface="楷体_GB2312" pitchFamily="49" charset="-122"/>
                <a:ea typeface="楷体_GB2312" pitchFamily="49" charset="-122"/>
              </a:rPr>
              <a:t>    </a:t>
            </a:r>
            <a:r>
              <a:rPr kumimoji="1" lang="zh-CN" altLang="en-US" sz="2800" b="1" i="0" dirty="0">
                <a:latin typeface="楷体_GB2312" pitchFamily="49" charset="-122"/>
                <a:ea typeface="楷体_GB2312" pitchFamily="49" charset="-122"/>
              </a:rPr>
              <a:t>对局部概念模型进行合并，集成为一个整体的数据概念结构即总</a:t>
            </a:r>
            <a:r>
              <a:rPr kumimoji="1" lang="en-US" altLang="zh-CN" sz="2800" b="1" i="0" dirty="0">
                <a:latin typeface="楷体_GB2312" pitchFamily="49" charset="-122"/>
                <a:ea typeface="楷体_GB2312" pitchFamily="49" charset="-122"/>
              </a:rPr>
              <a:t>E-R</a:t>
            </a:r>
            <a:r>
              <a:rPr kumimoji="1" lang="zh-CN" altLang="en-US" sz="2800" b="1" i="0" dirty="0">
                <a:latin typeface="楷体_GB2312" pitchFamily="49" charset="-122"/>
                <a:ea typeface="楷体_GB2312" pitchFamily="49" charset="-122"/>
              </a:rPr>
              <a:t>图。</a:t>
            </a:r>
          </a:p>
          <a:p>
            <a:pPr eaLnBrk="1" hangingPunct="1">
              <a:spcBef>
                <a:spcPts val="1200"/>
              </a:spcBef>
            </a:pPr>
            <a:r>
              <a:rPr kumimoji="1" lang="zh-CN" altLang="en-US" sz="2800" i="0" dirty="0">
                <a:solidFill>
                  <a:srgbClr val="FF6600"/>
                </a:solidFill>
                <a:latin typeface="楷体_GB2312" pitchFamily="49" charset="-122"/>
                <a:ea typeface="楷体_GB2312" pitchFamily="49" charset="-122"/>
              </a:rPr>
              <a:t>▼</a:t>
            </a:r>
            <a:r>
              <a:rPr kumimoji="1" lang="zh-CN" altLang="en-US" sz="2800" b="1" i="0" dirty="0">
                <a:latin typeface="楷体_GB2312" pitchFamily="49" charset="-122"/>
                <a:ea typeface="楷体_GB2312" pitchFamily="49" charset="-122"/>
              </a:rPr>
              <a:t>集成的两种方式：</a:t>
            </a:r>
          </a:p>
          <a:p>
            <a:pPr lvl="1" eaLnBrk="1" hangingPunct="1">
              <a:spcBef>
                <a:spcPts val="1200"/>
              </a:spcBef>
            </a:pPr>
            <a:r>
              <a:rPr kumimoji="1" lang="zh-CN" altLang="en-US" sz="2800" b="1" i="0" dirty="0">
                <a:latin typeface="楷体_GB2312" pitchFamily="49" charset="-122"/>
                <a:ea typeface="楷体_GB2312" pitchFamily="49" charset="-122"/>
              </a:rPr>
              <a:t>１）</a:t>
            </a:r>
            <a:r>
              <a:rPr kumimoji="1" lang="zh-CN" altLang="en-US" sz="2800" b="1" i="0" dirty="0">
                <a:solidFill>
                  <a:srgbClr val="FF3300"/>
                </a:solidFill>
                <a:latin typeface="楷体_GB2312" pitchFamily="49" charset="-122"/>
                <a:ea typeface="楷体_GB2312" pitchFamily="49" charset="-122"/>
              </a:rPr>
              <a:t>多元集成法</a:t>
            </a:r>
          </a:p>
          <a:p>
            <a:pPr lvl="2" eaLnBrk="1" hangingPunct="1">
              <a:spcBef>
                <a:spcPts val="1200"/>
              </a:spcBef>
            </a:pPr>
            <a:r>
              <a:rPr kumimoji="1" lang="zh-CN" altLang="en-US" sz="2800" b="1" i="0" dirty="0">
                <a:latin typeface="楷体_GB2312" pitchFamily="49" charset="-122"/>
                <a:ea typeface="楷体_GB2312" pitchFamily="49" charset="-122"/>
              </a:rPr>
              <a:t>通常用于局部视图比较简单时。</a:t>
            </a:r>
          </a:p>
          <a:p>
            <a:pPr lvl="1" eaLnBrk="1" hangingPunct="1">
              <a:spcBef>
                <a:spcPts val="1200"/>
              </a:spcBef>
            </a:pPr>
            <a:r>
              <a:rPr kumimoji="1" lang="zh-CN" altLang="en-US" sz="2800" b="1" i="0" dirty="0">
                <a:latin typeface="楷体_GB2312" pitchFamily="49" charset="-122"/>
                <a:ea typeface="楷体_GB2312" pitchFamily="49" charset="-122"/>
              </a:rPr>
              <a:t>２）</a:t>
            </a:r>
            <a:r>
              <a:rPr kumimoji="1" lang="zh-CN" altLang="en-US" sz="2800" b="1" i="0" dirty="0">
                <a:solidFill>
                  <a:srgbClr val="FF3300"/>
                </a:solidFill>
                <a:latin typeface="楷体_GB2312" pitchFamily="49" charset="-122"/>
                <a:ea typeface="楷体_GB2312" pitchFamily="49" charset="-122"/>
              </a:rPr>
              <a:t>二元集成法</a:t>
            </a:r>
          </a:p>
          <a:p>
            <a:pPr lvl="2" eaLnBrk="1" hangingPunct="1">
              <a:spcBef>
                <a:spcPts val="1200"/>
              </a:spcBef>
            </a:pPr>
            <a:r>
              <a:rPr kumimoji="1" lang="zh-CN" altLang="en-US" sz="2800" b="1" i="0" dirty="0">
                <a:latin typeface="楷体_GB2312" pitchFamily="49" charset="-122"/>
                <a:ea typeface="楷体_GB2312" pitchFamily="49" charset="-122"/>
              </a:rPr>
              <a:t>首先集成两个局部视图（通常是比较关键的两个局部视图）；以后每次将一个新的局部视图集成进来</a:t>
            </a:r>
            <a:r>
              <a:rPr kumimoji="1" lang="zh-CN" altLang="en-US" sz="2800" b="1" i="0" dirty="0" smtClean="0">
                <a:latin typeface="楷体_GB2312" pitchFamily="49" charset="-122"/>
                <a:ea typeface="楷体_GB2312" pitchFamily="49" charset="-122"/>
              </a:rPr>
              <a:t>。</a:t>
            </a:r>
            <a:endParaRPr kumimoji="1" lang="zh-CN" altLang="en-US" sz="2800" b="1" i="0" dirty="0">
              <a:latin typeface="楷体_GB2312" pitchFamily="49" charset="-122"/>
              <a:ea typeface="楷体_GB2312" pitchFamily="49" charset="-122"/>
            </a:endParaRPr>
          </a:p>
        </p:txBody>
      </p:sp>
      <p:sp>
        <p:nvSpPr>
          <p:cNvPr id="49" name="Rectangle 4"/>
          <p:cNvSpPr>
            <a:spLocks noChangeArrowheads="1"/>
          </p:cNvSpPr>
          <p:nvPr/>
        </p:nvSpPr>
        <p:spPr bwMode="auto">
          <a:xfrm>
            <a:off x="539750" y="105251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indent="0" eaLnBrk="1" hangingPunct="1">
              <a:lnSpc>
                <a:spcPct val="90000"/>
              </a:lnSpc>
              <a:spcBef>
                <a:spcPct val="20000"/>
              </a:spcBef>
              <a:buClr>
                <a:srgbClr val="FFFF66"/>
              </a:buClr>
              <a:buSzPct val="75000"/>
            </a:pPr>
            <a:r>
              <a:rPr kumimoji="1" lang="en-US" altLang="zh-CN" sz="3200" b="1" i="0" dirty="0" smtClean="0">
                <a:solidFill>
                  <a:srgbClr val="000066"/>
                </a:solidFill>
                <a:latin typeface="Tahoma" panose="020B0604030504040204" pitchFamily="34" charset="0"/>
              </a:rPr>
              <a:t> </a:t>
            </a:r>
            <a:r>
              <a:rPr kumimoji="1" lang="zh-CN" altLang="en-US" sz="3200" b="1" i="0" dirty="0">
                <a:solidFill>
                  <a:srgbClr val="000066"/>
                </a:solidFill>
                <a:latin typeface="Tahoma" panose="020B0604030504040204" pitchFamily="34" charset="0"/>
              </a:rPr>
              <a:t>局部</a:t>
            </a:r>
            <a:r>
              <a:rPr kumimoji="1" lang="en-US" altLang="zh-CN" sz="3200" b="1" i="0" dirty="0">
                <a:solidFill>
                  <a:srgbClr val="000066"/>
                </a:solidFill>
                <a:latin typeface="Tahoma" panose="020B0604030504040204" pitchFamily="34" charset="0"/>
              </a:rPr>
              <a:t>E-R</a:t>
            </a:r>
            <a:r>
              <a:rPr kumimoji="1" lang="zh-CN" altLang="en-US" sz="3200" b="1" i="0" dirty="0">
                <a:solidFill>
                  <a:srgbClr val="000066"/>
                </a:solidFill>
                <a:latin typeface="Tahoma" panose="020B0604030504040204" pitchFamily="34" charset="0"/>
              </a:rPr>
              <a:t>模型的集成</a:t>
            </a:r>
          </a:p>
        </p:txBody>
      </p:sp>
    </p:spTree>
    <p:extLst>
      <p:ext uri="{BB962C8B-B14F-4D97-AF65-F5344CB8AC3E}">
        <p14:creationId xmlns:p14="http://schemas.microsoft.com/office/powerpoint/2010/main" val="1108524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checkerboard(across)">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checkerboard(across)">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8">
                                            <p:txEl>
                                              <p:pRg st="2" end="2"/>
                                            </p:txEl>
                                          </p:spTgt>
                                        </p:tgtEl>
                                        <p:attrNameLst>
                                          <p:attrName>style.visibility</p:attrName>
                                        </p:attrNameLst>
                                      </p:cBhvr>
                                      <p:to>
                                        <p:strVal val="visible"/>
                                      </p:to>
                                    </p:set>
                                    <p:animEffect transition="in" filter="checkerboard(across)">
                                      <p:cBhvr>
                                        <p:cTn id="17" dur="500"/>
                                        <p:tgtEl>
                                          <p:spTgt spid="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8">
                                            <p:txEl>
                                              <p:pRg st="3" end="3"/>
                                            </p:txEl>
                                          </p:spTgt>
                                        </p:tgtEl>
                                        <p:attrNameLst>
                                          <p:attrName>style.visibility</p:attrName>
                                        </p:attrNameLst>
                                      </p:cBhvr>
                                      <p:to>
                                        <p:strVal val="visible"/>
                                      </p:to>
                                    </p:set>
                                    <p:animEffect transition="in" filter="checkerboard(across)">
                                      <p:cBhvr>
                                        <p:cTn id="22" dur="500"/>
                                        <p:tgtEl>
                                          <p:spTgt spid="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8">
                                            <p:txEl>
                                              <p:pRg st="4" end="4"/>
                                            </p:txEl>
                                          </p:spTgt>
                                        </p:tgtEl>
                                        <p:attrNameLst>
                                          <p:attrName>style.visibility</p:attrName>
                                        </p:attrNameLst>
                                      </p:cBhvr>
                                      <p:to>
                                        <p:strVal val="visible"/>
                                      </p:to>
                                    </p:set>
                                    <p:animEffect transition="in" filter="checkerboard(across)">
                                      <p:cBhvr>
                                        <p:cTn id="27" dur="500"/>
                                        <p:tgtEl>
                                          <p:spTgt spid="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8">
                                            <p:txEl>
                                              <p:pRg st="5" end="5"/>
                                            </p:txEl>
                                          </p:spTgt>
                                        </p:tgtEl>
                                        <p:attrNameLst>
                                          <p:attrName>style.visibility</p:attrName>
                                        </p:attrNameLst>
                                      </p:cBhvr>
                                      <p:to>
                                        <p:strVal val="visible"/>
                                      </p:to>
                                    </p:set>
                                    <p:animEffect transition="in" filter="checkerboard(across)">
                                      <p:cBhvr>
                                        <p:cTn id="32" dur="500"/>
                                        <p:tgtEl>
                                          <p:spTgt spid="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4"/>
          <p:cNvSpPr>
            <a:spLocks noChangeArrowheads="1"/>
          </p:cNvSpPr>
          <p:nvPr/>
        </p:nvSpPr>
        <p:spPr bwMode="auto">
          <a:xfrm>
            <a:off x="488374" y="1341438"/>
            <a:ext cx="6103938"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indent="0" eaLnBrk="1" hangingPunct="1">
              <a:lnSpc>
                <a:spcPct val="110000"/>
              </a:lnSpc>
              <a:spcBef>
                <a:spcPct val="20000"/>
              </a:spcBef>
              <a:buClr>
                <a:srgbClr val="FFFF66"/>
              </a:buClr>
            </a:pPr>
            <a:r>
              <a:rPr kumimoji="1" lang="zh-CN" altLang="en-US" sz="2800" b="1" i="0" dirty="0" smtClean="0">
                <a:solidFill>
                  <a:srgbClr val="000066"/>
                </a:solidFill>
                <a:latin typeface="Tahoma" panose="020B0604030504040204" pitchFamily="34" charset="0"/>
              </a:rPr>
              <a:t>集</a:t>
            </a:r>
            <a:r>
              <a:rPr kumimoji="1" lang="zh-CN" altLang="en-US" sz="2800" b="1" i="0" dirty="0">
                <a:solidFill>
                  <a:srgbClr val="000066"/>
                </a:solidFill>
                <a:latin typeface="Tahoma" panose="020B0604030504040204" pitchFamily="34" charset="0"/>
              </a:rPr>
              <a:t>成局部</a:t>
            </a:r>
            <a:r>
              <a:rPr kumimoji="1" lang="en-US" altLang="zh-CN" sz="2800" b="1" i="0" dirty="0">
                <a:solidFill>
                  <a:srgbClr val="000066"/>
                </a:solidFill>
                <a:latin typeface="Tahoma" panose="020B0604030504040204" pitchFamily="34" charset="0"/>
              </a:rPr>
              <a:t>E-R</a:t>
            </a:r>
            <a:r>
              <a:rPr kumimoji="1" lang="zh-CN" altLang="en-US" sz="2800" b="1" i="0" dirty="0">
                <a:solidFill>
                  <a:srgbClr val="000066"/>
                </a:solidFill>
                <a:latin typeface="Tahoma" panose="020B0604030504040204" pitchFamily="34" charset="0"/>
              </a:rPr>
              <a:t>图步骤</a:t>
            </a:r>
            <a:r>
              <a:rPr kumimoji="1" lang="en-US" altLang="zh-CN" sz="2800" b="1" i="0" dirty="0">
                <a:solidFill>
                  <a:srgbClr val="000066"/>
                </a:solidFill>
                <a:latin typeface="Tahoma" panose="020B0604030504040204" pitchFamily="34" charset="0"/>
              </a:rPr>
              <a:t>:</a:t>
            </a:r>
          </a:p>
          <a:p>
            <a:pPr marL="0" eaLnBrk="1" hangingPunct="1">
              <a:lnSpc>
                <a:spcPct val="110000"/>
              </a:lnSpc>
              <a:spcBef>
                <a:spcPct val="20000"/>
              </a:spcBef>
              <a:buClr>
                <a:schemeClr val="accent1"/>
              </a:buClr>
            </a:pPr>
            <a:r>
              <a:rPr kumimoji="1" lang="en-US" altLang="zh-CN" sz="2800" b="1" i="0" dirty="0">
                <a:solidFill>
                  <a:srgbClr val="CC3300"/>
                </a:solidFill>
                <a:latin typeface="Tahoma" panose="020B0604030504040204" pitchFamily="34" charset="0"/>
              </a:rPr>
              <a:t>⒈  </a:t>
            </a:r>
            <a:r>
              <a:rPr kumimoji="1" lang="zh-CN" altLang="en-US" sz="2800" b="1" i="0" dirty="0">
                <a:solidFill>
                  <a:srgbClr val="CC3300"/>
                </a:solidFill>
                <a:latin typeface="Tahoma" panose="020B0604030504040204" pitchFamily="34" charset="0"/>
              </a:rPr>
              <a:t>合并</a:t>
            </a:r>
            <a:r>
              <a:rPr kumimoji="1" lang="zh-CN" altLang="en-US" sz="2800" b="1" i="0" dirty="0">
                <a:solidFill>
                  <a:srgbClr val="000066"/>
                </a:solidFill>
                <a:latin typeface="Tahoma" panose="020B0604030504040204" pitchFamily="34" charset="0"/>
              </a:rPr>
              <a:t>：解决各局部</a:t>
            </a:r>
            <a:r>
              <a:rPr kumimoji="1" lang="en-US" altLang="zh-CN" sz="2800" b="1" i="0" dirty="0">
                <a:solidFill>
                  <a:srgbClr val="000066"/>
                </a:solidFill>
                <a:latin typeface="Tahoma" panose="020B0604030504040204" pitchFamily="34" charset="0"/>
              </a:rPr>
              <a:t>E-R</a:t>
            </a:r>
            <a:r>
              <a:rPr kumimoji="1" lang="zh-CN" altLang="en-US" sz="2800" b="1" i="0" dirty="0">
                <a:solidFill>
                  <a:srgbClr val="000066"/>
                </a:solidFill>
                <a:latin typeface="Tahoma" panose="020B0604030504040204" pitchFamily="34" charset="0"/>
              </a:rPr>
              <a:t>图之间的冲突，将各分</a:t>
            </a:r>
            <a:r>
              <a:rPr kumimoji="1" lang="en-US" altLang="zh-CN" sz="2800" b="1" i="0" dirty="0">
                <a:solidFill>
                  <a:srgbClr val="000066"/>
                </a:solidFill>
                <a:latin typeface="Tahoma" panose="020B0604030504040204" pitchFamily="34" charset="0"/>
              </a:rPr>
              <a:t>E </a:t>
            </a:r>
            <a:r>
              <a:rPr kumimoji="1" lang="en-US" altLang="zh-CN" sz="2800" b="1" i="0" dirty="0">
                <a:solidFill>
                  <a:srgbClr val="000066"/>
                </a:solidFill>
                <a:latin typeface="Times New Roman" panose="02020603050405020304" pitchFamily="18" charset="0"/>
              </a:rPr>
              <a:t>–</a:t>
            </a:r>
            <a:r>
              <a:rPr kumimoji="1" lang="en-US" altLang="zh-CN" sz="2800" b="1" i="0" dirty="0">
                <a:solidFill>
                  <a:srgbClr val="000066"/>
                </a:solidFill>
                <a:latin typeface="Tahoma" panose="020B0604030504040204" pitchFamily="34" charset="0"/>
              </a:rPr>
              <a:t>R</a:t>
            </a:r>
            <a:r>
              <a:rPr kumimoji="1" lang="zh-CN" altLang="en-US" sz="2800" b="1" i="0" dirty="0">
                <a:solidFill>
                  <a:srgbClr val="000066"/>
                </a:solidFill>
                <a:latin typeface="Tahoma" panose="020B0604030504040204" pitchFamily="34" charset="0"/>
              </a:rPr>
              <a:t>图合并起来生成初步</a:t>
            </a:r>
            <a:r>
              <a:rPr kumimoji="1" lang="en-US" altLang="zh-CN" sz="2800" b="1" i="0" dirty="0">
                <a:solidFill>
                  <a:srgbClr val="000066"/>
                </a:solidFill>
                <a:latin typeface="Tahoma" panose="020B0604030504040204" pitchFamily="34" charset="0"/>
              </a:rPr>
              <a:t>E-R</a:t>
            </a:r>
            <a:r>
              <a:rPr kumimoji="1" lang="zh-CN" altLang="en-US" sz="2800" b="1" i="0" dirty="0">
                <a:solidFill>
                  <a:srgbClr val="000066"/>
                </a:solidFill>
                <a:latin typeface="Tahoma" panose="020B0604030504040204" pitchFamily="34" charset="0"/>
              </a:rPr>
              <a:t>图。</a:t>
            </a:r>
          </a:p>
          <a:p>
            <a:pPr marL="0" eaLnBrk="1" hangingPunct="1">
              <a:lnSpc>
                <a:spcPct val="110000"/>
              </a:lnSpc>
              <a:spcBef>
                <a:spcPct val="20000"/>
              </a:spcBef>
              <a:buClr>
                <a:schemeClr val="accent1"/>
              </a:buClr>
            </a:pPr>
            <a:r>
              <a:rPr kumimoji="1" lang="zh-CN" altLang="en-US" sz="2800" b="1" i="0" dirty="0">
                <a:solidFill>
                  <a:srgbClr val="CC3300"/>
                </a:solidFill>
                <a:latin typeface="Tahoma" panose="020B0604030504040204" pitchFamily="34" charset="0"/>
              </a:rPr>
              <a:t>⒉  优化</a:t>
            </a:r>
            <a:r>
              <a:rPr kumimoji="1" lang="zh-CN" altLang="en-US" sz="2800" b="1" i="0" dirty="0">
                <a:solidFill>
                  <a:srgbClr val="000066"/>
                </a:solidFill>
                <a:latin typeface="Tahoma" panose="020B0604030504040204" pitchFamily="34" charset="0"/>
              </a:rPr>
              <a:t>：消除不必要的冗余，生成全局</a:t>
            </a:r>
            <a:r>
              <a:rPr kumimoji="1" lang="en-US" altLang="zh-CN" sz="2800" b="1" i="0" dirty="0">
                <a:solidFill>
                  <a:srgbClr val="000066"/>
                </a:solidFill>
                <a:latin typeface="Tahoma" panose="020B0604030504040204" pitchFamily="34" charset="0"/>
              </a:rPr>
              <a:t>E-R</a:t>
            </a:r>
            <a:r>
              <a:rPr kumimoji="1" lang="zh-CN" altLang="en-US" sz="2800" b="1" i="0" dirty="0">
                <a:solidFill>
                  <a:srgbClr val="000066"/>
                </a:solidFill>
                <a:latin typeface="Tahoma" panose="020B0604030504040204" pitchFamily="34" charset="0"/>
              </a:rPr>
              <a:t>图。</a:t>
            </a:r>
          </a:p>
        </p:txBody>
      </p:sp>
      <p:grpSp>
        <p:nvGrpSpPr>
          <p:cNvPr id="7" name="Group 5"/>
          <p:cNvGrpSpPr>
            <a:grpSpLocks/>
          </p:cNvGrpSpPr>
          <p:nvPr/>
        </p:nvGrpSpPr>
        <p:grpSpPr bwMode="auto">
          <a:xfrm>
            <a:off x="6736773" y="1773238"/>
            <a:ext cx="4391025" cy="2971800"/>
            <a:chOff x="3168" y="1344"/>
            <a:chExt cx="2384" cy="1872"/>
          </a:xfrm>
        </p:grpSpPr>
        <p:sp>
          <p:nvSpPr>
            <p:cNvPr id="8" name="Line 6"/>
            <p:cNvSpPr>
              <a:spLocks noChangeShapeType="1"/>
            </p:cNvSpPr>
            <p:nvPr/>
          </p:nvSpPr>
          <p:spPr bwMode="auto">
            <a:xfrm>
              <a:off x="3724" y="1656"/>
              <a:ext cx="0" cy="499"/>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7"/>
            <p:cNvSpPr txBox="1">
              <a:spLocks noChangeArrowheads="1"/>
            </p:cNvSpPr>
            <p:nvPr/>
          </p:nvSpPr>
          <p:spPr bwMode="auto">
            <a:xfrm>
              <a:off x="3804" y="1718"/>
              <a:ext cx="7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a:r>
                <a:rPr lang="zh-CN" altLang="en-US" sz="2400" b="1" i="0">
                  <a:solidFill>
                    <a:srgbClr val="000066"/>
                  </a:solidFill>
                  <a:latin typeface="Times New Roman" panose="02020603050405020304" pitchFamily="18" charset="0"/>
                </a:rPr>
                <a:t>合并</a:t>
              </a:r>
              <a:endParaRPr lang="zh-CN" altLang="en-US" sz="1600" i="0">
                <a:solidFill>
                  <a:srgbClr val="000066"/>
                </a:solidFill>
                <a:latin typeface="Times New Roman" panose="02020603050405020304" pitchFamily="18" charset="0"/>
              </a:endParaRPr>
            </a:p>
          </p:txBody>
        </p:sp>
        <p:sp>
          <p:nvSpPr>
            <p:cNvPr id="12" name="Text Box 8"/>
            <p:cNvSpPr txBox="1">
              <a:spLocks noChangeArrowheads="1"/>
            </p:cNvSpPr>
            <p:nvPr/>
          </p:nvSpPr>
          <p:spPr bwMode="auto">
            <a:xfrm>
              <a:off x="3168" y="2155"/>
              <a:ext cx="1113" cy="312"/>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400" b="1" i="0">
                  <a:solidFill>
                    <a:srgbClr val="000066"/>
                  </a:solidFill>
                  <a:latin typeface="Times New Roman" panose="02020603050405020304" pitchFamily="18" charset="0"/>
                </a:rPr>
                <a:t>初步</a:t>
              </a:r>
              <a:r>
                <a:rPr lang="en-US" altLang="zh-CN" sz="2400" b="1" i="0">
                  <a:solidFill>
                    <a:srgbClr val="000066"/>
                  </a:solidFill>
                  <a:latin typeface="Times New Roman" panose="02020603050405020304" pitchFamily="18" charset="0"/>
                </a:rPr>
                <a:t>E-R</a:t>
              </a:r>
              <a:r>
                <a:rPr lang="zh-CN" altLang="en-US" sz="2400" b="1" i="0">
                  <a:solidFill>
                    <a:srgbClr val="000066"/>
                  </a:solidFill>
                  <a:latin typeface="Times New Roman" panose="02020603050405020304" pitchFamily="18" charset="0"/>
                </a:rPr>
                <a:t>图</a:t>
              </a:r>
            </a:p>
          </p:txBody>
        </p:sp>
        <p:sp>
          <p:nvSpPr>
            <p:cNvPr id="13" name="Text Box 9"/>
            <p:cNvSpPr txBox="1">
              <a:spLocks noChangeArrowheads="1"/>
            </p:cNvSpPr>
            <p:nvPr/>
          </p:nvSpPr>
          <p:spPr bwMode="auto">
            <a:xfrm>
              <a:off x="3247" y="1344"/>
              <a:ext cx="954" cy="312"/>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a:r>
                <a:rPr lang="zh-CN" altLang="en-US" sz="2400" b="1" i="0">
                  <a:solidFill>
                    <a:srgbClr val="000066"/>
                  </a:solidFill>
                  <a:latin typeface="Times New Roman" panose="02020603050405020304" pitchFamily="18" charset="0"/>
                </a:rPr>
                <a:t>局部</a:t>
              </a:r>
              <a:r>
                <a:rPr lang="en-US" altLang="zh-CN" sz="2400" b="1" i="0">
                  <a:solidFill>
                    <a:srgbClr val="000066"/>
                  </a:solidFill>
                  <a:latin typeface="Times New Roman" panose="02020603050405020304" pitchFamily="18" charset="0"/>
                </a:rPr>
                <a:t>E-R</a:t>
              </a:r>
              <a:r>
                <a:rPr lang="zh-CN" altLang="en-US" sz="2400" b="1" i="0">
                  <a:solidFill>
                    <a:srgbClr val="000066"/>
                  </a:solidFill>
                  <a:latin typeface="Times New Roman" panose="02020603050405020304" pitchFamily="18" charset="0"/>
                </a:rPr>
                <a:t>图</a:t>
              </a:r>
            </a:p>
          </p:txBody>
        </p:sp>
        <p:sp>
          <p:nvSpPr>
            <p:cNvPr id="14" name="Text Box 10"/>
            <p:cNvSpPr txBox="1">
              <a:spLocks noChangeArrowheads="1"/>
            </p:cNvSpPr>
            <p:nvPr/>
          </p:nvSpPr>
          <p:spPr bwMode="auto">
            <a:xfrm>
              <a:off x="3168" y="2904"/>
              <a:ext cx="1113" cy="312"/>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400" b="1" i="0">
                  <a:solidFill>
                    <a:srgbClr val="000066"/>
                  </a:solidFill>
                  <a:latin typeface="Times New Roman" panose="02020603050405020304" pitchFamily="18" charset="0"/>
                </a:rPr>
                <a:t>全局</a:t>
              </a:r>
              <a:r>
                <a:rPr lang="en-US" altLang="zh-CN" sz="2400" b="1" i="0">
                  <a:solidFill>
                    <a:srgbClr val="000066"/>
                  </a:solidFill>
                  <a:latin typeface="Times New Roman" panose="02020603050405020304" pitchFamily="18" charset="0"/>
                </a:rPr>
                <a:t>E-R</a:t>
              </a:r>
              <a:r>
                <a:rPr lang="zh-CN" altLang="en-US" sz="2400" b="1" i="0">
                  <a:solidFill>
                    <a:srgbClr val="000066"/>
                  </a:solidFill>
                  <a:latin typeface="Times New Roman" panose="02020603050405020304" pitchFamily="18" charset="0"/>
                </a:rPr>
                <a:t>图</a:t>
              </a:r>
            </a:p>
          </p:txBody>
        </p:sp>
        <p:sp>
          <p:nvSpPr>
            <p:cNvPr id="15" name="Line 11"/>
            <p:cNvSpPr>
              <a:spLocks noChangeShapeType="1"/>
            </p:cNvSpPr>
            <p:nvPr/>
          </p:nvSpPr>
          <p:spPr bwMode="auto">
            <a:xfrm>
              <a:off x="3724" y="2467"/>
              <a:ext cx="0" cy="437"/>
            </a:xfrm>
            <a:prstGeom prst="line">
              <a:avLst/>
            </a:prstGeom>
            <a:noFill/>
            <a:ln w="254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 Box 12"/>
            <p:cNvSpPr txBox="1">
              <a:spLocks noChangeArrowheads="1"/>
            </p:cNvSpPr>
            <p:nvPr/>
          </p:nvSpPr>
          <p:spPr bwMode="auto">
            <a:xfrm>
              <a:off x="3804" y="2530"/>
              <a:ext cx="17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a:r>
                <a:rPr lang="zh-CN" altLang="en-US" sz="2400" b="1" i="0">
                  <a:solidFill>
                    <a:srgbClr val="000066"/>
                  </a:solidFill>
                  <a:latin typeface="Times New Roman" panose="02020603050405020304" pitchFamily="18" charset="0"/>
                </a:rPr>
                <a:t>消除不必要的冗余</a:t>
              </a:r>
              <a:endParaRPr lang="zh-CN" altLang="en-US" sz="1600" i="0">
                <a:solidFill>
                  <a:srgbClr val="000066"/>
                </a:solidFill>
                <a:latin typeface="Times New Roman" panose="02020603050405020304" pitchFamily="18" charset="0"/>
              </a:endParaRPr>
            </a:p>
          </p:txBody>
        </p:sp>
      </p:grpSp>
    </p:spTree>
    <p:extLst>
      <p:ext uri="{BB962C8B-B14F-4D97-AF65-F5344CB8AC3E}">
        <p14:creationId xmlns:p14="http://schemas.microsoft.com/office/powerpoint/2010/main" val="1004806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643148" y="1035627"/>
            <a:ext cx="77724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FF66"/>
              </a:buClr>
              <a:buFontTx/>
              <a:buNone/>
            </a:pPr>
            <a:r>
              <a:rPr lang="zh-CN" altLang="en-US" b="1" smtClean="0">
                <a:solidFill>
                  <a:srgbClr val="CC3300"/>
                </a:solidFill>
              </a:rPr>
              <a:t>（</a:t>
            </a:r>
            <a:r>
              <a:rPr lang="en-US" altLang="zh-CN" b="1" smtClean="0">
                <a:solidFill>
                  <a:srgbClr val="CC3300"/>
                </a:solidFill>
              </a:rPr>
              <a:t>1</a:t>
            </a:r>
            <a:r>
              <a:rPr lang="zh-CN" altLang="en-US" b="1" smtClean="0">
                <a:solidFill>
                  <a:srgbClr val="CC3300"/>
                </a:solidFill>
              </a:rPr>
              <a:t>） 合并局部</a:t>
            </a:r>
            <a:r>
              <a:rPr lang="en-US" altLang="zh-CN" b="1" smtClean="0">
                <a:solidFill>
                  <a:srgbClr val="CC3300"/>
                </a:solidFill>
              </a:rPr>
              <a:t>E-R</a:t>
            </a:r>
            <a:r>
              <a:rPr lang="zh-CN" altLang="en-US" b="1" smtClean="0">
                <a:solidFill>
                  <a:srgbClr val="CC3300"/>
                </a:solidFill>
              </a:rPr>
              <a:t>图，生成全局</a:t>
            </a:r>
            <a:r>
              <a:rPr lang="en-US" altLang="zh-CN" b="1" smtClean="0">
                <a:solidFill>
                  <a:srgbClr val="CC3300"/>
                </a:solidFill>
              </a:rPr>
              <a:t>E-R</a:t>
            </a:r>
            <a:r>
              <a:rPr lang="zh-CN" altLang="en-US" b="1" smtClean="0">
                <a:solidFill>
                  <a:srgbClr val="CC3300"/>
                </a:solidFill>
              </a:rPr>
              <a:t>图</a:t>
            </a:r>
            <a:endParaRPr lang="zh-CN" altLang="en-US" b="1" smtClean="0">
              <a:solidFill>
                <a:srgbClr val="CC3300"/>
              </a:solidFill>
            </a:endParaRPr>
          </a:p>
        </p:txBody>
      </p:sp>
      <p:sp>
        <p:nvSpPr>
          <p:cNvPr id="7" name="Rectangle 4"/>
          <p:cNvSpPr>
            <a:spLocks noChangeArrowheads="1"/>
          </p:cNvSpPr>
          <p:nvPr/>
        </p:nvSpPr>
        <p:spPr bwMode="auto">
          <a:xfrm>
            <a:off x="2043546" y="1645227"/>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FF66"/>
              </a:buClr>
              <a:buFontTx/>
              <a:buChar char="•"/>
            </a:pPr>
            <a:r>
              <a:rPr kumimoji="1" lang="zh-CN" altLang="en-US" sz="2800" b="1" i="0" dirty="0">
                <a:solidFill>
                  <a:srgbClr val="000066"/>
                </a:solidFill>
                <a:latin typeface="Tahoma" panose="020B0604030504040204" pitchFamily="34" charset="0"/>
              </a:rPr>
              <a:t>各局部Ｅ</a:t>
            </a:r>
            <a:r>
              <a:rPr kumimoji="1" lang="en-US" altLang="zh-CN" sz="2800" b="1" i="0" dirty="0">
                <a:solidFill>
                  <a:srgbClr val="000066"/>
                </a:solidFill>
                <a:latin typeface="Tahoma" panose="020B0604030504040204" pitchFamily="34" charset="0"/>
              </a:rPr>
              <a:t>-</a:t>
            </a:r>
            <a:r>
              <a:rPr kumimoji="1" lang="zh-CN" altLang="en-US" sz="2800" b="1" i="0" dirty="0">
                <a:solidFill>
                  <a:srgbClr val="000066"/>
                </a:solidFill>
                <a:latin typeface="Tahoma" panose="020B0604030504040204" pitchFamily="34" charset="0"/>
              </a:rPr>
              <a:t>Ｒ图存在冲突</a:t>
            </a:r>
          </a:p>
          <a:p>
            <a:pPr lvl="1" eaLnBrk="1" hangingPunct="1">
              <a:spcBef>
                <a:spcPct val="20000"/>
              </a:spcBef>
              <a:buClr>
                <a:schemeClr val="hlink"/>
              </a:buClr>
            </a:pPr>
            <a:r>
              <a:rPr kumimoji="1" lang="zh-CN" altLang="en-US" sz="2800" b="1" i="0" dirty="0">
                <a:solidFill>
                  <a:srgbClr val="000066"/>
                </a:solidFill>
                <a:latin typeface="Tahoma" panose="020B0604030504040204" pitchFamily="34" charset="0"/>
              </a:rPr>
              <a:t>        各个局部应用所面向的问题不同且由不同的设计人员进行设计</a:t>
            </a:r>
          </a:p>
        </p:txBody>
      </p:sp>
      <p:sp>
        <p:nvSpPr>
          <p:cNvPr id="8" name="AutoShape 5"/>
          <p:cNvSpPr>
            <a:spLocks noChangeArrowheads="1"/>
          </p:cNvSpPr>
          <p:nvPr/>
        </p:nvSpPr>
        <p:spPr bwMode="auto">
          <a:xfrm>
            <a:off x="5396346" y="3169227"/>
            <a:ext cx="228600" cy="609600"/>
          </a:xfrm>
          <a:prstGeom prst="downArrow">
            <a:avLst>
              <a:gd name="adj1" fmla="val 50000"/>
              <a:gd name="adj2" fmla="val 66667"/>
            </a:avLst>
          </a:prstGeom>
          <a:solidFill>
            <a:schemeClr val="hlink"/>
          </a:solidFill>
          <a:ln w="9525">
            <a:solidFill>
              <a:schemeClr val="hlink"/>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Rectangle 6"/>
          <p:cNvSpPr>
            <a:spLocks noChangeArrowheads="1"/>
          </p:cNvSpPr>
          <p:nvPr/>
        </p:nvSpPr>
        <p:spPr bwMode="auto">
          <a:xfrm>
            <a:off x="1814946" y="3245427"/>
            <a:ext cx="7772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Clr>
                <a:schemeClr val="hlink"/>
              </a:buClr>
            </a:pPr>
            <a:endParaRPr kumimoji="1" lang="en-US" altLang="zh-CN" sz="2800" b="1" i="0">
              <a:solidFill>
                <a:srgbClr val="000066"/>
              </a:solidFill>
              <a:latin typeface="Tahoma" panose="020B0604030504040204" pitchFamily="34" charset="0"/>
            </a:endParaRPr>
          </a:p>
          <a:p>
            <a:pPr lvl="1" eaLnBrk="1" hangingPunct="1">
              <a:spcBef>
                <a:spcPct val="20000"/>
              </a:spcBef>
              <a:buClr>
                <a:schemeClr val="hlink"/>
              </a:buClr>
            </a:pPr>
            <a:r>
              <a:rPr kumimoji="1" lang="en-US" altLang="zh-CN" sz="2800" b="1" i="0">
                <a:solidFill>
                  <a:srgbClr val="000066"/>
                </a:solidFill>
                <a:latin typeface="Tahoma" panose="020B0604030504040204" pitchFamily="34" charset="0"/>
              </a:rPr>
              <a:t>	        </a:t>
            </a:r>
            <a:r>
              <a:rPr kumimoji="1" lang="zh-CN" altLang="en-US" sz="2800" b="1" i="0">
                <a:solidFill>
                  <a:srgbClr val="000066"/>
                </a:solidFill>
                <a:latin typeface="Tahoma" panose="020B0604030504040204" pitchFamily="34" charset="0"/>
              </a:rPr>
              <a:t>各个局部</a:t>
            </a:r>
            <a:r>
              <a:rPr kumimoji="1" lang="en-US" altLang="zh-CN" sz="2800" b="1" i="0">
                <a:solidFill>
                  <a:srgbClr val="000066"/>
                </a:solidFill>
                <a:latin typeface="Tahoma" panose="020B0604030504040204" pitchFamily="34" charset="0"/>
              </a:rPr>
              <a:t>E-R</a:t>
            </a:r>
            <a:r>
              <a:rPr kumimoji="1" lang="zh-CN" altLang="en-US" sz="2800" b="1" i="0">
                <a:solidFill>
                  <a:srgbClr val="000066"/>
                </a:solidFill>
                <a:latin typeface="Tahoma" panose="020B0604030504040204" pitchFamily="34" charset="0"/>
              </a:rPr>
              <a:t>图之间必定会存在许多不一致的地方－－冲突</a:t>
            </a:r>
          </a:p>
          <a:p>
            <a:pPr lvl="1" eaLnBrk="1" hangingPunct="1">
              <a:spcBef>
                <a:spcPct val="20000"/>
              </a:spcBef>
              <a:buClr>
                <a:schemeClr val="hlink"/>
              </a:buClr>
            </a:pPr>
            <a:endParaRPr kumimoji="1" lang="zh-CN" altLang="en-US" sz="2800" b="1" i="0">
              <a:solidFill>
                <a:srgbClr val="000066"/>
              </a:solidFill>
              <a:latin typeface="Tahoma" panose="020B0604030504040204" pitchFamily="34" charset="0"/>
            </a:endParaRPr>
          </a:p>
          <a:p>
            <a:pPr lvl="1" eaLnBrk="1" hangingPunct="1">
              <a:spcBef>
                <a:spcPct val="20000"/>
              </a:spcBef>
              <a:buClr>
                <a:schemeClr val="hlink"/>
              </a:buClr>
            </a:pPr>
            <a:r>
              <a:rPr kumimoji="1" lang="zh-CN" altLang="en-US" sz="2800" b="1" i="0">
                <a:solidFill>
                  <a:srgbClr val="000066"/>
                </a:solidFill>
                <a:latin typeface="Tahoma" panose="020B0604030504040204" pitchFamily="34" charset="0"/>
              </a:rPr>
              <a:t>合并局部</a:t>
            </a:r>
            <a:r>
              <a:rPr kumimoji="1" lang="en-US" altLang="zh-CN" sz="2800" b="1" i="0">
                <a:solidFill>
                  <a:srgbClr val="000066"/>
                </a:solidFill>
                <a:latin typeface="Tahoma" panose="020B0604030504040204" pitchFamily="34" charset="0"/>
              </a:rPr>
              <a:t>E-R</a:t>
            </a:r>
            <a:r>
              <a:rPr kumimoji="1" lang="zh-CN" altLang="en-US" sz="2800" b="1" i="0">
                <a:solidFill>
                  <a:srgbClr val="000066"/>
                </a:solidFill>
                <a:latin typeface="Tahoma" panose="020B0604030504040204" pitchFamily="34" charset="0"/>
              </a:rPr>
              <a:t>图的主要工作与关键所在：</a:t>
            </a:r>
            <a:r>
              <a:rPr kumimoji="1" lang="zh-CN" altLang="en-US" sz="2800" b="1" i="0">
                <a:solidFill>
                  <a:srgbClr val="FF3300"/>
                </a:solidFill>
                <a:latin typeface="Tahoma" panose="020B0604030504040204" pitchFamily="34" charset="0"/>
              </a:rPr>
              <a:t>合理消除各局部</a:t>
            </a:r>
            <a:r>
              <a:rPr kumimoji="1" lang="en-US" altLang="zh-CN" sz="2800" b="1" i="0">
                <a:solidFill>
                  <a:srgbClr val="FF3300"/>
                </a:solidFill>
                <a:latin typeface="Tahoma" panose="020B0604030504040204" pitchFamily="34" charset="0"/>
              </a:rPr>
              <a:t>E-R</a:t>
            </a:r>
            <a:r>
              <a:rPr kumimoji="1" lang="zh-CN" altLang="en-US" sz="2800" b="1" i="0">
                <a:solidFill>
                  <a:srgbClr val="FF3300"/>
                </a:solidFill>
                <a:latin typeface="Tahoma" panose="020B0604030504040204" pitchFamily="34" charset="0"/>
              </a:rPr>
              <a:t>图的冲突。</a:t>
            </a:r>
          </a:p>
        </p:txBody>
      </p:sp>
    </p:spTree>
    <p:extLst>
      <p:ext uri="{BB962C8B-B14F-4D97-AF65-F5344CB8AC3E}">
        <p14:creationId xmlns:p14="http://schemas.microsoft.com/office/powerpoint/2010/main" val="2049278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linds(horizontal)">
                                      <p:cBhvr>
                                        <p:cTn id="2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utoUpdateAnimBg="0"/>
      <p:bldP spid="8" grpId="0" animBg="1"/>
      <p:bldP spid="9"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33400" y="1066800"/>
            <a:ext cx="77724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rgbClr val="FFFF66"/>
              </a:buClr>
              <a:buNone/>
            </a:pPr>
            <a:r>
              <a:rPr kumimoji="1" lang="zh-CN" altLang="en-US" b="1" dirty="0" smtClean="0">
                <a:solidFill>
                  <a:srgbClr val="000066"/>
                </a:solidFill>
                <a:latin typeface="Tahoma" panose="020B0604030504040204" pitchFamily="34" charset="0"/>
              </a:rPr>
              <a:t>三种主要的冲突类型：</a:t>
            </a:r>
            <a:endParaRPr kumimoji="1" lang="zh-CN" altLang="en-US" b="1" dirty="0" smtClean="0">
              <a:solidFill>
                <a:srgbClr val="000066"/>
              </a:solidFill>
              <a:latin typeface="Tahoma" panose="020B0604030504040204" pitchFamily="34" charset="0"/>
            </a:endParaRPr>
          </a:p>
        </p:txBody>
      </p:sp>
      <p:sp>
        <p:nvSpPr>
          <p:cNvPr id="7" name="Rectangle 4"/>
          <p:cNvSpPr>
            <a:spLocks noChangeArrowheads="1"/>
          </p:cNvSpPr>
          <p:nvPr/>
        </p:nvSpPr>
        <p:spPr bwMode="auto">
          <a:xfrm>
            <a:off x="457200" y="1600200"/>
            <a:ext cx="10245436"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i="1">
                <a:solidFill>
                  <a:schemeClr val="tx1"/>
                </a:solidFill>
                <a:latin typeface="Arial" panose="020B0604020202020204" pitchFamily="34" charset="0"/>
                <a:ea typeface="宋体" panose="02010600030101010101" pitchFamily="2" charset="-122"/>
              </a:defRPr>
            </a:lvl1pPr>
            <a:lvl2pPr marL="914400" indent="-45720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30000"/>
              </a:spcBef>
              <a:buFontTx/>
              <a:buAutoNum type="arabicPeriod"/>
            </a:pPr>
            <a:r>
              <a:rPr kumimoji="1" lang="zh-CN" altLang="en-US" sz="2800" b="1" i="0" dirty="0">
                <a:solidFill>
                  <a:srgbClr val="CC3300"/>
                </a:solidFill>
                <a:latin typeface="Tahoma" panose="020B0604030504040204" pitchFamily="34" charset="0"/>
              </a:rPr>
              <a:t>属性冲突</a:t>
            </a:r>
          </a:p>
          <a:p>
            <a:pPr lvl="1" eaLnBrk="1" hangingPunct="1">
              <a:lnSpc>
                <a:spcPct val="125000"/>
              </a:lnSpc>
              <a:spcBef>
                <a:spcPct val="30000"/>
              </a:spcBef>
              <a:buClr>
                <a:schemeClr val="hlink"/>
              </a:buClr>
              <a:buFontTx/>
              <a:buChar char="–"/>
            </a:pPr>
            <a:r>
              <a:rPr kumimoji="1" lang="zh-CN" altLang="en-US" sz="2800" b="1" i="0" dirty="0">
                <a:solidFill>
                  <a:srgbClr val="000066"/>
                </a:solidFill>
                <a:latin typeface="Tahoma" panose="020B0604030504040204" pitchFamily="34" charset="0"/>
              </a:rPr>
              <a:t>属性域冲突：属性值的类型、取值范围或取值集合不同。</a:t>
            </a:r>
          </a:p>
          <a:p>
            <a:pPr lvl="1" eaLnBrk="1" hangingPunct="1">
              <a:lnSpc>
                <a:spcPct val="125000"/>
              </a:lnSpc>
              <a:spcBef>
                <a:spcPct val="30000"/>
              </a:spcBef>
              <a:buClr>
                <a:schemeClr val="hlink"/>
              </a:buClr>
              <a:buFontTx/>
              <a:buChar char="–"/>
            </a:pPr>
            <a:r>
              <a:rPr kumimoji="1" lang="zh-CN" altLang="en-US" sz="2800" b="1" i="0" dirty="0">
                <a:solidFill>
                  <a:srgbClr val="000066"/>
                </a:solidFill>
                <a:latin typeface="Tahoma" panose="020B0604030504040204" pitchFamily="34" charset="0"/>
              </a:rPr>
              <a:t>属性取值单位冲突</a:t>
            </a:r>
          </a:p>
        </p:txBody>
      </p:sp>
      <p:sp>
        <p:nvSpPr>
          <p:cNvPr id="8" name="Rectangle 5"/>
          <p:cNvSpPr>
            <a:spLocks noChangeArrowheads="1"/>
          </p:cNvSpPr>
          <p:nvPr/>
        </p:nvSpPr>
        <p:spPr bwMode="auto">
          <a:xfrm>
            <a:off x="660759" y="4090554"/>
            <a:ext cx="8153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
                <a:schemeClr val="folHlink"/>
              </a:buClr>
              <a:buSzPct val="60000"/>
              <a:buFont typeface="Wingdings" panose="05000000000000000000" pitchFamily="2" charset="2"/>
              <a:buNone/>
            </a:pPr>
            <a:r>
              <a:rPr kumimoji="1" lang="zh-CN" altLang="en-US" sz="2800" b="1" i="0" dirty="0">
                <a:solidFill>
                  <a:schemeClr val="accent2"/>
                </a:solidFill>
                <a:latin typeface="Tahoma" panose="020B0604030504040204" pitchFamily="34" charset="0"/>
              </a:rPr>
              <a:t>解决方法：通常用讨论、协商等行政手段加以解决</a:t>
            </a:r>
          </a:p>
        </p:txBody>
      </p:sp>
    </p:spTree>
    <p:extLst>
      <p:ext uri="{BB962C8B-B14F-4D97-AF65-F5344CB8AC3E}">
        <p14:creationId xmlns:p14="http://schemas.microsoft.com/office/powerpoint/2010/main" val="449890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heckerboard(across)">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checkerboard(across)">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utoUpdateAnimBg="0"/>
      <p:bldP spid="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381000" y="1066800"/>
            <a:ext cx="1125681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i="1">
                <a:solidFill>
                  <a:schemeClr val="tx1"/>
                </a:solidFill>
                <a:latin typeface="Arial" panose="020B0604020202020204" pitchFamily="34" charset="0"/>
                <a:ea typeface="宋体" panose="02010600030101010101" pitchFamily="2" charset="-122"/>
              </a:defRPr>
            </a:lvl1pPr>
            <a:lvl2pPr marL="914400" indent="-45720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30000"/>
              </a:spcBef>
              <a:buClr>
                <a:srgbClr val="FFFF66"/>
              </a:buClr>
            </a:pPr>
            <a:r>
              <a:rPr kumimoji="1" lang="en-US" altLang="zh-CN" sz="2800" b="1" i="0" dirty="0">
                <a:solidFill>
                  <a:srgbClr val="CC3300"/>
                </a:solidFill>
                <a:latin typeface="Tahoma" panose="020B0604030504040204" pitchFamily="34" charset="0"/>
              </a:rPr>
              <a:t>2.  </a:t>
            </a:r>
            <a:r>
              <a:rPr kumimoji="1" lang="zh-CN" altLang="en-US" sz="2800" b="1" i="0" dirty="0">
                <a:solidFill>
                  <a:srgbClr val="CC3300"/>
                </a:solidFill>
                <a:latin typeface="Tahoma" panose="020B0604030504040204" pitchFamily="34" charset="0"/>
              </a:rPr>
              <a:t>命名冲突</a:t>
            </a:r>
          </a:p>
          <a:p>
            <a:pPr lvl="1" eaLnBrk="1" hangingPunct="1">
              <a:lnSpc>
                <a:spcPct val="105000"/>
              </a:lnSpc>
              <a:spcBef>
                <a:spcPct val="15000"/>
              </a:spcBef>
              <a:buClr>
                <a:schemeClr val="hlink"/>
              </a:buClr>
              <a:buFontTx/>
              <a:buChar char="–"/>
            </a:pPr>
            <a:r>
              <a:rPr kumimoji="1" lang="zh-CN" altLang="en-US" sz="2800" b="1" i="0" dirty="0">
                <a:solidFill>
                  <a:srgbClr val="CC3300"/>
                </a:solidFill>
                <a:latin typeface="Tahoma" panose="020B0604030504040204" pitchFamily="34" charset="0"/>
              </a:rPr>
              <a:t>同名异义</a:t>
            </a:r>
            <a:r>
              <a:rPr kumimoji="1" lang="zh-CN" altLang="en-US" sz="2800" b="1" i="0" dirty="0">
                <a:solidFill>
                  <a:srgbClr val="000066"/>
                </a:solidFill>
                <a:latin typeface="Tahoma" panose="020B0604030504040204" pitchFamily="34" charset="0"/>
              </a:rPr>
              <a:t>：不同意义的对象在不同的局部应用中具有相同的名字。</a:t>
            </a:r>
          </a:p>
          <a:p>
            <a:pPr lvl="1" eaLnBrk="1" hangingPunct="1">
              <a:lnSpc>
                <a:spcPct val="105000"/>
              </a:lnSpc>
              <a:spcBef>
                <a:spcPct val="15000"/>
              </a:spcBef>
              <a:buClr>
                <a:schemeClr val="hlink"/>
              </a:buClr>
              <a:buFontTx/>
              <a:buChar char="–"/>
            </a:pPr>
            <a:r>
              <a:rPr kumimoji="1" lang="zh-CN" altLang="en-US" sz="2800" b="1" i="0" dirty="0">
                <a:solidFill>
                  <a:srgbClr val="CC3300"/>
                </a:solidFill>
                <a:latin typeface="Tahoma" panose="020B0604030504040204" pitchFamily="34" charset="0"/>
              </a:rPr>
              <a:t>异名同义（一义多名）</a:t>
            </a:r>
            <a:r>
              <a:rPr kumimoji="1" lang="zh-CN" altLang="en-US" sz="2800" b="1" i="0" dirty="0">
                <a:solidFill>
                  <a:srgbClr val="000066"/>
                </a:solidFill>
                <a:latin typeface="Tahoma" panose="020B0604030504040204" pitchFamily="34" charset="0"/>
              </a:rPr>
              <a:t>：同一意义的对象在不同的局部应用中具有不同的名字。</a:t>
            </a:r>
          </a:p>
        </p:txBody>
      </p:sp>
      <p:sp>
        <p:nvSpPr>
          <p:cNvPr id="7" name="Rectangle 4"/>
          <p:cNvSpPr>
            <a:spLocks noChangeArrowheads="1"/>
          </p:cNvSpPr>
          <p:nvPr/>
        </p:nvSpPr>
        <p:spPr bwMode="auto">
          <a:xfrm>
            <a:off x="685800" y="5003945"/>
            <a:ext cx="8153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
                <a:schemeClr val="folHlink"/>
              </a:buClr>
              <a:buSzPct val="60000"/>
              <a:buFont typeface="Wingdings" panose="05000000000000000000" pitchFamily="2" charset="2"/>
              <a:buNone/>
            </a:pPr>
            <a:r>
              <a:rPr kumimoji="1" lang="zh-CN" altLang="en-US" sz="2800" b="1" i="0" dirty="0">
                <a:solidFill>
                  <a:schemeClr val="accent2"/>
                </a:solidFill>
                <a:latin typeface="Tahoma" panose="020B0604030504040204" pitchFamily="34" charset="0"/>
              </a:rPr>
              <a:t>解决方法：通常用讨论、协商等行政手段加以解决</a:t>
            </a:r>
          </a:p>
        </p:txBody>
      </p:sp>
      <p:sp>
        <p:nvSpPr>
          <p:cNvPr id="8" name="Rectangle 5"/>
          <p:cNvSpPr>
            <a:spLocks noChangeArrowheads="1"/>
          </p:cNvSpPr>
          <p:nvPr/>
        </p:nvSpPr>
        <p:spPr bwMode="auto">
          <a:xfrm>
            <a:off x="685800" y="3507783"/>
            <a:ext cx="109520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chemeClr val="bg2"/>
              </a:buClr>
              <a:buFont typeface="Monotype Sorts" pitchFamily="2" charset="2"/>
              <a:buNone/>
            </a:pPr>
            <a:r>
              <a:rPr kumimoji="1" lang="zh-CN" altLang="en-US" sz="2800" b="1" i="0" dirty="0">
                <a:solidFill>
                  <a:srgbClr val="000066"/>
                </a:solidFill>
                <a:latin typeface="Tahoma" panose="020B0604030504040204" pitchFamily="34" charset="0"/>
              </a:rPr>
              <a:t>注：命名冲突可能发生在属性级、实体级、联系级上，其中属性的命名冲突更为常见。</a:t>
            </a:r>
          </a:p>
        </p:txBody>
      </p:sp>
    </p:spTree>
    <p:extLst>
      <p:ext uri="{BB962C8B-B14F-4D97-AF65-F5344CB8AC3E}">
        <p14:creationId xmlns:p14="http://schemas.microsoft.com/office/powerpoint/2010/main" val="1738267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P spid="7" grpId="0" autoUpdateAnimBg="0"/>
      <p:bldP spid="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381000" y="1066800"/>
            <a:ext cx="1129838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i="1">
                <a:solidFill>
                  <a:schemeClr val="tx1"/>
                </a:solidFill>
                <a:latin typeface="Arial" panose="020B0604020202020204" pitchFamily="34" charset="0"/>
                <a:ea typeface="宋体" panose="02010600030101010101" pitchFamily="2" charset="-122"/>
              </a:defRPr>
            </a:lvl1pPr>
            <a:lvl2pPr marL="914400" indent="-457200" eaLnBrk="0" hangingPunct="0">
              <a:defRPr i="1">
                <a:solidFill>
                  <a:schemeClr val="tx1"/>
                </a:solidFill>
                <a:latin typeface="Arial" panose="020B0604020202020204" pitchFamily="34" charset="0"/>
                <a:ea typeface="宋体" panose="02010600030101010101" pitchFamily="2" charset="-122"/>
              </a:defRPr>
            </a:lvl2pPr>
            <a:lvl3pPr marL="1371600" indent="-4572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30000"/>
              </a:spcBef>
              <a:buClr>
                <a:srgbClr val="FFFF66"/>
              </a:buClr>
            </a:pPr>
            <a:r>
              <a:rPr kumimoji="1" lang="en-US" altLang="zh-CN" sz="2800" b="1" i="0">
                <a:solidFill>
                  <a:srgbClr val="CC3300"/>
                </a:solidFill>
                <a:latin typeface="Tahoma" panose="020B0604030504040204" pitchFamily="34" charset="0"/>
              </a:rPr>
              <a:t>3.  </a:t>
            </a:r>
            <a:r>
              <a:rPr kumimoji="1" lang="zh-CN" altLang="en-US" sz="2800" b="1" i="0">
                <a:solidFill>
                  <a:srgbClr val="CC3300"/>
                </a:solidFill>
                <a:latin typeface="Tahoma" panose="020B0604030504040204" pitchFamily="34" charset="0"/>
              </a:rPr>
              <a:t>结构冲突</a:t>
            </a:r>
          </a:p>
          <a:p>
            <a:pPr lvl="1" eaLnBrk="1" hangingPunct="1">
              <a:lnSpc>
                <a:spcPct val="110000"/>
              </a:lnSpc>
              <a:spcBef>
                <a:spcPct val="15000"/>
              </a:spcBef>
              <a:buClr>
                <a:schemeClr val="hlink"/>
              </a:buClr>
              <a:buFontTx/>
              <a:buChar char="–"/>
            </a:pPr>
            <a:r>
              <a:rPr kumimoji="1" lang="zh-CN" altLang="en-US" sz="2800" b="1" i="0">
                <a:solidFill>
                  <a:srgbClr val="000066"/>
                </a:solidFill>
                <a:latin typeface="Tahoma" panose="020B0604030504040204" pitchFamily="34" charset="0"/>
              </a:rPr>
              <a:t>同一对象在不同应用中具有不同的抽象</a:t>
            </a:r>
          </a:p>
          <a:p>
            <a:pPr lvl="1" eaLnBrk="1" hangingPunct="1">
              <a:lnSpc>
                <a:spcPct val="110000"/>
              </a:lnSpc>
              <a:spcBef>
                <a:spcPct val="15000"/>
              </a:spcBef>
              <a:buClr>
                <a:schemeClr val="hlink"/>
              </a:buClr>
              <a:buFontTx/>
              <a:buChar char="–"/>
            </a:pPr>
            <a:endParaRPr kumimoji="1" lang="zh-CN" altLang="en-US" sz="2800" b="1" i="0">
              <a:solidFill>
                <a:srgbClr val="000066"/>
              </a:solidFill>
              <a:latin typeface="Tahoma" panose="020B0604030504040204" pitchFamily="34" charset="0"/>
            </a:endParaRPr>
          </a:p>
          <a:p>
            <a:pPr lvl="1" eaLnBrk="1" hangingPunct="1">
              <a:lnSpc>
                <a:spcPct val="110000"/>
              </a:lnSpc>
              <a:spcBef>
                <a:spcPct val="15000"/>
              </a:spcBef>
              <a:buClr>
                <a:schemeClr val="hlink"/>
              </a:buClr>
              <a:buFontTx/>
              <a:buChar char="•"/>
            </a:pPr>
            <a:r>
              <a:rPr kumimoji="1" lang="zh-CN" altLang="en-US" sz="2800" b="1" i="0">
                <a:solidFill>
                  <a:srgbClr val="000066"/>
                </a:solidFill>
                <a:latin typeface="Tahoma" panose="020B0604030504040204" pitchFamily="34" charset="0"/>
              </a:rPr>
              <a:t>例：</a:t>
            </a:r>
            <a:r>
              <a:rPr kumimoji="1" lang="zh-CN" altLang="en-US" sz="2800" b="1" i="0">
                <a:solidFill>
                  <a:srgbClr val="000066"/>
                </a:solidFill>
                <a:latin typeface="Times New Roman" panose="02020603050405020304" pitchFamily="18" charset="0"/>
              </a:rPr>
              <a:t>“</a:t>
            </a:r>
            <a:r>
              <a:rPr kumimoji="1" lang="zh-CN" altLang="en-US" sz="2800" b="1" i="0">
                <a:solidFill>
                  <a:srgbClr val="000066"/>
                </a:solidFill>
                <a:latin typeface="Tahoma" panose="020B0604030504040204" pitchFamily="34" charset="0"/>
              </a:rPr>
              <a:t>系</a:t>
            </a:r>
            <a:r>
              <a:rPr kumimoji="1" lang="zh-CN" altLang="en-US" sz="2800" b="1" i="0">
                <a:solidFill>
                  <a:srgbClr val="000066"/>
                </a:solidFill>
                <a:latin typeface="Times New Roman" panose="02020603050405020304" pitchFamily="18" charset="0"/>
              </a:rPr>
              <a:t>”</a:t>
            </a:r>
            <a:r>
              <a:rPr kumimoji="1" lang="zh-CN" altLang="en-US" sz="2800" b="1" i="0">
                <a:solidFill>
                  <a:srgbClr val="000066"/>
                </a:solidFill>
                <a:latin typeface="Tahoma" panose="020B0604030504040204" pitchFamily="34" charset="0"/>
              </a:rPr>
              <a:t>在某一局部应用中被当作实体，而在另一局部应用中则被当作属性。</a:t>
            </a:r>
          </a:p>
          <a:p>
            <a:pPr lvl="1" eaLnBrk="1" hangingPunct="1">
              <a:lnSpc>
                <a:spcPct val="110000"/>
              </a:lnSpc>
              <a:spcBef>
                <a:spcPct val="15000"/>
              </a:spcBef>
              <a:buClr>
                <a:schemeClr val="hlink"/>
              </a:buClr>
              <a:buFontTx/>
              <a:buChar char="•"/>
            </a:pPr>
            <a:endParaRPr kumimoji="1" lang="zh-CN" altLang="en-US" sz="2800" b="1" i="0">
              <a:solidFill>
                <a:srgbClr val="000066"/>
              </a:solidFill>
              <a:latin typeface="Tahoma" panose="020B0604030504040204" pitchFamily="34" charset="0"/>
            </a:endParaRPr>
          </a:p>
          <a:p>
            <a:pPr lvl="1" eaLnBrk="1" hangingPunct="1">
              <a:lnSpc>
                <a:spcPct val="110000"/>
              </a:lnSpc>
              <a:spcBef>
                <a:spcPct val="15000"/>
              </a:spcBef>
              <a:buClr>
                <a:schemeClr val="hlink"/>
              </a:buClr>
              <a:buFontTx/>
              <a:buChar char="•"/>
            </a:pPr>
            <a:r>
              <a:rPr kumimoji="1" lang="zh-CN" altLang="en-US" sz="2800" b="1" i="0">
                <a:solidFill>
                  <a:schemeClr val="accent2"/>
                </a:solidFill>
                <a:latin typeface="Tahoma" panose="020B0604030504040204" pitchFamily="34" charset="0"/>
              </a:rPr>
              <a:t>解决方法：通常是把属性变换为实体或把实体变换为属性，使同一对象具有相同的抽象。但变换时要遵循两个准则。</a:t>
            </a:r>
          </a:p>
          <a:p>
            <a:pPr lvl="2" eaLnBrk="1" hangingPunct="1">
              <a:spcBef>
                <a:spcPct val="20000"/>
              </a:spcBef>
              <a:buClr>
                <a:schemeClr val="folHlink"/>
              </a:buClr>
              <a:buSzPct val="50000"/>
              <a:buFont typeface="Wingdings" panose="05000000000000000000" pitchFamily="2" charset="2"/>
              <a:buChar char="n"/>
            </a:pPr>
            <a:endParaRPr kumimoji="1" lang="en-US" altLang="zh-CN" sz="2800" b="1" i="0">
              <a:solidFill>
                <a:srgbClr val="000066"/>
              </a:solidFill>
              <a:latin typeface="Tahoma" panose="020B0604030504040204" pitchFamily="34" charset="0"/>
            </a:endParaRPr>
          </a:p>
        </p:txBody>
      </p:sp>
    </p:spTree>
    <p:extLst>
      <p:ext uri="{BB962C8B-B14F-4D97-AF65-F5344CB8AC3E}">
        <p14:creationId xmlns:p14="http://schemas.microsoft.com/office/powerpoint/2010/main" val="39356593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checkerboard(across)">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checkerboard(across)">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377535" y="955963"/>
            <a:ext cx="10886209"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120000"/>
              </a:lnSpc>
            </a:pPr>
            <a:r>
              <a:rPr lang="zh-CN" altLang="en-US" b="1" smtClean="0">
                <a:solidFill>
                  <a:srgbClr val="000066"/>
                </a:solidFill>
              </a:rPr>
              <a:t>同一实体在不同分</a:t>
            </a:r>
            <a:r>
              <a:rPr lang="en-US" altLang="zh-CN" b="1" smtClean="0">
                <a:solidFill>
                  <a:srgbClr val="000066"/>
                </a:solidFill>
              </a:rPr>
              <a:t>E-R</a:t>
            </a:r>
            <a:r>
              <a:rPr lang="zh-CN" altLang="en-US" b="1" smtClean="0">
                <a:solidFill>
                  <a:srgbClr val="000066"/>
                </a:solidFill>
              </a:rPr>
              <a:t>图中所包含的属性不完全相同，或者属性的排列次序不完全相同。</a:t>
            </a:r>
          </a:p>
          <a:p>
            <a:pPr lvl="2" eaLnBrk="1" hangingPunct="1">
              <a:lnSpc>
                <a:spcPct val="120000"/>
              </a:lnSpc>
              <a:spcBef>
                <a:spcPct val="60000"/>
              </a:spcBef>
              <a:buClr>
                <a:schemeClr val="hlink"/>
              </a:buClr>
            </a:pPr>
            <a:r>
              <a:rPr lang="zh-CN" altLang="en-US" sz="2800" b="1" smtClean="0">
                <a:solidFill>
                  <a:srgbClr val="CC3300"/>
                </a:solidFill>
              </a:rPr>
              <a:t>产生原因</a:t>
            </a:r>
            <a:r>
              <a:rPr lang="zh-CN" altLang="en-US" sz="2800" b="1" smtClean="0">
                <a:solidFill>
                  <a:srgbClr val="000066"/>
                </a:solidFill>
              </a:rPr>
              <a:t>：不同的局部应用关心的是该实体的不同侧面。</a:t>
            </a:r>
          </a:p>
          <a:p>
            <a:pPr lvl="2" eaLnBrk="1" hangingPunct="1">
              <a:lnSpc>
                <a:spcPct val="120000"/>
              </a:lnSpc>
              <a:spcBef>
                <a:spcPct val="60000"/>
              </a:spcBef>
              <a:buClr>
                <a:schemeClr val="hlink"/>
              </a:buClr>
            </a:pPr>
            <a:r>
              <a:rPr lang="zh-CN" altLang="en-US" sz="2800" b="1" smtClean="0">
                <a:solidFill>
                  <a:srgbClr val="CC3300"/>
                </a:solidFill>
              </a:rPr>
              <a:t>解决方法</a:t>
            </a:r>
            <a:r>
              <a:rPr lang="zh-CN" altLang="en-US" sz="2800" b="1" smtClean="0">
                <a:solidFill>
                  <a:srgbClr val="000066"/>
                </a:solidFill>
              </a:rPr>
              <a:t>：使该实体的属性取各分</a:t>
            </a:r>
            <a:r>
              <a:rPr lang="en-US" altLang="zh-CN" sz="2800" b="1" smtClean="0">
                <a:solidFill>
                  <a:srgbClr val="000066"/>
                </a:solidFill>
              </a:rPr>
              <a:t>E-R</a:t>
            </a:r>
            <a:r>
              <a:rPr lang="zh-CN" altLang="en-US" sz="2800" b="1" smtClean="0">
                <a:solidFill>
                  <a:srgbClr val="000066"/>
                </a:solidFill>
              </a:rPr>
              <a:t>图中属性的并集，再适当调整属性的次序。</a:t>
            </a:r>
            <a:endParaRPr lang="zh-CN" altLang="en-US" sz="2800" b="1" smtClean="0">
              <a:solidFill>
                <a:srgbClr val="000066"/>
              </a:solidFill>
            </a:endParaRPr>
          </a:p>
        </p:txBody>
      </p:sp>
    </p:spTree>
    <p:extLst>
      <p:ext uri="{BB962C8B-B14F-4D97-AF65-F5344CB8AC3E}">
        <p14:creationId xmlns:p14="http://schemas.microsoft.com/office/powerpoint/2010/main" val="827540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3"/>
          <p:cNvGrpSpPr>
            <a:grpSpLocks/>
          </p:cNvGrpSpPr>
          <p:nvPr/>
        </p:nvGrpSpPr>
        <p:grpSpPr bwMode="auto">
          <a:xfrm>
            <a:off x="1404217" y="1268413"/>
            <a:ext cx="4033838" cy="1676400"/>
            <a:chOff x="912" y="1008"/>
            <a:chExt cx="4272" cy="1488"/>
          </a:xfrm>
        </p:grpSpPr>
        <p:sp>
          <p:nvSpPr>
            <p:cNvPr id="7" name="Rectangle 4"/>
            <p:cNvSpPr>
              <a:spLocks noChangeArrowheads="1"/>
            </p:cNvSpPr>
            <p:nvPr/>
          </p:nvSpPr>
          <p:spPr bwMode="auto">
            <a:xfrm>
              <a:off x="2592" y="1008"/>
              <a:ext cx="671" cy="383"/>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学生</a:t>
              </a:r>
            </a:p>
          </p:txBody>
        </p:sp>
        <p:sp>
          <p:nvSpPr>
            <p:cNvPr id="8" name="Oval 5"/>
            <p:cNvSpPr>
              <a:spLocks noChangeArrowheads="1"/>
            </p:cNvSpPr>
            <p:nvPr/>
          </p:nvSpPr>
          <p:spPr bwMode="auto">
            <a:xfrm>
              <a:off x="912" y="1920"/>
              <a:ext cx="576"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学号</a:t>
              </a:r>
            </a:p>
          </p:txBody>
        </p:sp>
        <p:sp>
          <p:nvSpPr>
            <p:cNvPr id="9" name="Oval 6"/>
            <p:cNvSpPr>
              <a:spLocks noChangeArrowheads="1"/>
            </p:cNvSpPr>
            <p:nvPr/>
          </p:nvSpPr>
          <p:spPr bwMode="auto">
            <a:xfrm>
              <a:off x="1872" y="1920"/>
              <a:ext cx="576"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en-US" altLang="zh-CN" sz="2000" b="1" i="0">
                  <a:solidFill>
                    <a:srgbClr val="000066"/>
                  </a:solidFill>
                  <a:latin typeface="Times New Roman" panose="02020603050405020304" pitchFamily="18" charset="0"/>
                </a:rPr>
                <a:t> </a:t>
              </a:r>
              <a:r>
                <a:rPr lang="zh-CN" altLang="en-US" sz="2000" b="1" i="0">
                  <a:solidFill>
                    <a:srgbClr val="000066"/>
                  </a:solidFill>
                  <a:latin typeface="Times New Roman" panose="02020603050405020304" pitchFamily="18" charset="0"/>
                </a:rPr>
                <a:t>姓名</a:t>
              </a:r>
            </a:p>
          </p:txBody>
        </p:sp>
        <p:sp>
          <p:nvSpPr>
            <p:cNvPr id="12" name="Oval 7"/>
            <p:cNvSpPr>
              <a:spLocks noChangeArrowheads="1"/>
            </p:cNvSpPr>
            <p:nvPr/>
          </p:nvSpPr>
          <p:spPr bwMode="auto">
            <a:xfrm>
              <a:off x="2832" y="1920"/>
              <a:ext cx="576"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性别</a:t>
              </a:r>
            </a:p>
          </p:txBody>
        </p:sp>
        <p:sp>
          <p:nvSpPr>
            <p:cNvPr id="13" name="Oval 8"/>
            <p:cNvSpPr>
              <a:spLocks noChangeArrowheads="1"/>
            </p:cNvSpPr>
            <p:nvPr/>
          </p:nvSpPr>
          <p:spPr bwMode="auto">
            <a:xfrm>
              <a:off x="3792" y="2016"/>
              <a:ext cx="1392" cy="480"/>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平均成绩</a:t>
              </a:r>
            </a:p>
          </p:txBody>
        </p:sp>
        <p:sp>
          <p:nvSpPr>
            <p:cNvPr id="14" name="Line 9"/>
            <p:cNvSpPr>
              <a:spLocks noChangeShapeType="1"/>
            </p:cNvSpPr>
            <p:nvPr/>
          </p:nvSpPr>
          <p:spPr bwMode="auto">
            <a:xfrm flipH="1">
              <a:off x="1344" y="1392"/>
              <a:ext cx="1248" cy="528"/>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0"/>
            <p:cNvSpPr>
              <a:spLocks noChangeShapeType="1"/>
            </p:cNvSpPr>
            <p:nvPr/>
          </p:nvSpPr>
          <p:spPr bwMode="auto">
            <a:xfrm flipH="1">
              <a:off x="2256" y="1392"/>
              <a:ext cx="480" cy="528"/>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1"/>
            <p:cNvSpPr>
              <a:spLocks noChangeShapeType="1"/>
            </p:cNvSpPr>
            <p:nvPr/>
          </p:nvSpPr>
          <p:spPr bwMode="auto">
            <a:xfrm>
              <a:off x="3072" y="1392"/>
              <a:ext cx="0" cy="528"/>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2"/>
            <p:cNvSpPr>
              <a:spLocks noChangeShapeType="1"/>
            </p:cNvSpPr>
            <p:nvPr/>
          </p:nvSpPr>
          <p:spPr bwMode="auto">
            <a:xfrm>
              <a:off x="3264" y="1392"/>
              <a:ext cx="960" cy="624"/>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 name="Rectangle 13"/>
          <p:cNvSpPr>
            <a:spLocks noChangeArrowheads="1"/>
          </p:cNvSpPr>
          <p:nvPr/>
        </p:nvSpPr>
        <p:spPr bwMode="auto">
          <a:xfrm>
            <a:off x="1837605" y="3068638"/>
            <a:ext cx="297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en-US" altLang="zh-CN" sz="2400" b="1" i="0">
                <a:latin typeface="Times New Roman" panose="02020603050405020304" pitchFamily="18" charset="0"/>
              </a:rPr>
              <a:t>(a)</a:t>
            </a:r>
            <a:r>
              <a:rPr lang="zh-CN" altLang="en-US" sz="2400" b="1" i="0">
                <a:latin typeface="Times New Roman" panose="02020603050405020304" pitchFamily="18" charset="0"/>
              </a:rPr>
              <a:t>在局部应用</a:t>
            </a:r>
            <a:r>
              <a:rPr lang="en-US" altLang="zh-CN" sz="2400" b="1" i="0">
                <a:latin typeface="Times New Roman" panose="02020603050405020304" pitchFamily="18" charset="0"/>
              </a:rPr>
              <a:t>A</a:t>
            </a:r>
            <a:r>
              <a:rPr lang="zh-CN" altLang="en-US" sz="2400" b="1" i="0">
                <a:latin typeface="Times New Roman" panose="02020603050405020304" pitchFamily="18" charset="0"/>
              </a:rPr>
              <a:t>中</a:t>
            </a:r>
          </a:p>
        </p:txBody>
      </p:sp>
      <p:grpSp>
        <p:nvGrpSpPr>
          <p:cNvPr id="19" name="Group 14"/>
          <p:cNvGrpSpPr>
            <a:grpSpLocks/>
          </p:cNvGrpSpPr>
          <p:nvPr/>
        </p:nvGrpSpPr>
        <p:grpSpPr bwMode="auto">
          <a:xfrm>
            <a:off x="5580930" y="1125538"/>
            <a:ext cx="5689600" cy="1816100"/>
            <a:chOff x="480" y="2352"/>
            <a:chExt cx="5040" cy="1144"/>
          </a:xfrm>
        </p:grpSpPr>
        <p:sp>
          <p:nvSpPr>
            <p:cNvPr id="20" name="Rectangle 15"/>
            <p:cNvSpPr>
              <a:spLocks noChangeArrowheads="1"/>
            </p:cNvSpPr>
            <p:nvPr/>
          </p:nvSpPr>
          <p:spPr bwMode="auto">
            <a:xfrm>
              <a:off x="3648" y="2448"/>
              <a:ext cx="18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endParaRPr lang="zh-CN" altLang="zh-CN" sz="2000" b="1" i="0">
                <a:solidFill>
                  <a:srgbClr val="000066"/>
                </a:solidFill>
                <a:latin typeface="Times New Roman" panose="02020603050405020304" pitchFamily="18" charset="0"/>
              </a:endParaRPr>
            </a:p>
          </p:txBody>
        </p:sp>
        <p:grpSp>
          <p:nvGrpSpPr>
            <p:cNvPr id="21" name="Group 16"/>
            <p:cNvGrpSpPr>
              <a:grpSpLocks/>
            </p:cNvGrpSpPr>
            <p:nvPr/>
          </p:nvGrpSpPr>
          <p:grpSpPr bwMode="auto">
            <a:xfrm>
              <a:off x="480" y="2352"/>
              <a:ext cx="3888" cy="1144"/>
              <a:chOff x="672" y="2160"/>
              <a:chExt cx="3888" cy="1144"/>
            </a:xfrm>
          </p:grpSpPr>
          <p:sp>
            <p:nvSpPr>
              <p:cNvPr id="22" name="Rectangle 17"/>
              <p:cNvSpPr>
                <a:spLocks noChangeArrowheads="1"/>
              </p:cNvSpPr>
              <p:nvPr/>
            </p:nvSpPr>
            <p:spPr bwMode="auto">
              <a:xfrm>
                <a:off x="2352" y="2160"/>
                <a:ext cx="671" cy="285"/>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学生</a:t>
                </a:r>
              </a:p>
            </p:txBody>
          </p:sp>
          <p:sp>
            <p:nvSpPr>
              <p:cNvPr id="23" name="Oval 18"/>
              <p:cNvSpPr>
                <a:spLocks noChangeArrowheads="1"/>
              </p:cNvSpPr>
              <p:nvPr/>
            </p:nvSpPr>
            <p:spPr bwMode="auto">
              <a:xfrm>
                <a:off x="1440" y="2803"/>
                <a:ext cx="576" cy="429"/>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学号</a:t>
                </a:r>
              </a:p>
            </p:txBody>
          </p:sp>
          <p:sp>
            <p:nvSpPr>
              <p:cNvPr id="25" name="Oval 19"/>
              <p:cNvSpPr>
                <a:spLocks noChangeArrowheads="1"/>
              </p:cNvSpPr>
              <p:nvPr/>
            </p:nvSpPr>
            <p:spPr bwMode="auto">
              <a:xfrm>
                <a:off x="672" y="2803"/>
                <a:ext cx="576" cy="429"/>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en-US" altLang="zh-CN" sz="2000" b="1" i="0">
                    <a:solidFill>
                      <a:srgbClr val="000066"/>
                    </a:solidFill>
                    <a:latin typeface="Times New Roman" panose="02020603050405020304" pitchFamily="18" charset="0"/>
                  </a:rPr>
                  <a:t> </a:t>
                </a:r>
                <a:r>
                  <a:rPr lang="zh-CN" altLang="en-US" sz="2000" b="1" i="0">
                    <a:solidFill>
                      <a:srgbClr val="000066"/>
                    </a:solidFill>
                    <a:latin typeface="Times New Roman" panose="02020603050405020304" pitchFamily="18" charset="0"/>
                  </a:rPr>
                  <a:t>姓名</a:t>
                </a:r>
              </a:p>
            </p:txBody>
          </p:sp>
          <p:sp>
            <p:nvSpPr>
              <p:cNvPr id="26" name="Oval 20"/>
              <p:cNvSpPr>
                <a:spLocks noChangeArrowheads="1"/>
              </p:cNvSpPr>
              <p:nvPr/>
            </p:nvSpPr>
            <p:spPr bwMode="auto">
              <a:xfrm>
                <a:off x="2112" y="2839"/>
                <a:ext cx="816" cy="429"/>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出生日期</a:t>
                </a:r>
              </a:p>
            </p:txBody>
          </p:sp>
          <p:sp>
            <p:nvSpPr>
              <p:cNvPr id="27" name="Oval 21"/>
              <p:cNvSpPr>
                <a:spLocks noChangeArrowheads="1"/>
              </p:cNvSpPr>
              <p:nvPr/>
            </p:nvSpPr>
            <p:spPr bwMode="auto">
              <a:xfrm>
                <a:off x="3840" y="2875"/>
                <a:ext cx="720" cy="429"/>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年级</a:t>
                </a:r>
              </a:p>
            </p:txBody>
          </p:sp>
          <p:sp>
            <p:nvSpPr>
              <p:cNvPr id="28" name="Line 22"/>
              <p:cNvSpPr>
                <a:spLocks noChangeShapeType="1"/>
              </p:cNvSpPr>
              <p:nvPr/>
            </p:nvSpPr>
            <p:spPr bwMode="auto">
              <a:xfrm flipH="1">
                <a:off x="1104" y="2446"/>
                <a:ext cx="1248" cy="393"/>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3"/>
              <p:cNvSpPr>
                <a:spLocks noChangeShapeType="1"/>
              </p:cNvSpPr>
              <p:nvPr/>
            </p:nvSpPr>
            <p:spPr bwMode="auto">
              <a:xfrm flipH="1">
                <a:off x="1920" y="2446"/>
                <a:ext cx="480" cy="393"/>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4"/>
              <p:cNvSpPr>
                <a:spLocks noChangeShapeType="1"/>
              </p:cNvSpPr>
              <p:nvPr/>
            </p:nvSpPr>
            <p:spPr bwMode="auto">
              <a:xfrm>
                <a:off x="2496" y="2446"/>
                <a:ext cx="1" cy="393"/>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5"/>
              <p:cNvSpPr>
                <a:spLocks noChangeShapeType="1"/>
              </p:cNvSpPr>
              <p:nvPr/>
            </p:nvSpPr>
            <p:spPr bwMode="auto">
              <a:xfrm>
                <a:off x="3024" y="2446"/>
                <a:ext cx="960" cy="465"/>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Oval 26"/>
              <p:cNvSpPr>
                <a:spLocks noChangeArrowheads="1"/>
              </p:cNvSpPr>
              <p:nvPr/>
            </p:nvSpPr>
            <p:spPr bwMode="auto">
              <a:xfrm>
                <a:off x="3024" y="2875"/>
                <a:ext cx="768" cy="429"/>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所在系 </a:t>
                </a:r>
              </a:p>
            </p:txBody>
          </p:sp>
          <p:sp>
            <p:nvSpPr>
              <p:cNvPr id="33" name="Line 27"/>
              <p:cNvSpPr>
                <a:spLocks noChangeShapeType="1"/>
              </p:cNvSpPr>
              <p:nvPr/>
            </p:nvSpPr>
            <p:spPr bwMode="auto">
              <a:xfrm>
                <a:off x="2880" y="2446"/>
                <a:ext cx="432" cy="429"/>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4" name="Rectangle 28"/>
          <p:cNvSpPr>
            <a:spLocks noChangeArrowheads="1"/>
          </p:cNvSpPr>
          <p:nvPr/>
        </p:nvSpPr>
        <p:spPr bwMode="auto">
          <a:xfrm>
            <a:off x="6877917" y="3141663"/>
            <a:ext cx="297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en-US" altLang="zh-CN" sz="2400" b="1" i="0">
                <a:latin typeface="Times New Roman" panose="02020603050405020304" pitchFamily="18" charset="0"/>
              </a:rPr>
              <a:t>(b)</a:t>
            </a:r>
            <a:r>
              <a:rPr lang="zh-CN" altLang="en-US" sz="2400" b="1" i="0">
                <a:latin typeface="Times New Roman" panose="02020603050405020304" pitchFamily="18" charset="0"/>
              </a:rPr>
              <a:t>在局部应用</a:t>
            </a:r>
            <a:r>
              <a:rPr lang="en-US" altLang="zh-CN" sz="2400" b="1" i="0">
                <a:latin typeface="Times New Roman" panose="02020603050405020304" pitchFamily="18" charset="0"/>
              </a:rPr>
              <a:t>B</a:t>
            </a:r>
            <a:r>
              <a:rPr lang="zh-CN" altLang="en-US" sz="2400" b="1" i="0">
                <a:latin typeface="Times New Roman" panose="02020603050405020304" pitchFamily="18" charset="0"/>
              </a:rPr>
              <a:t>中</a:t>
            </a:r>
          </a:p>
        </p:txBody>
      </p:sp>
      <p:sp>
        <p:nvSpPr>
          <p:cNvPr id="35" name="Rectangle 29"/>
          <p:cNvSpPr>
            <a:spLocks noChangeArrowheads="1"/>
          </p:cNvSpPr>
          <p:nvPr/>
        </p:nvSpPr>
        <p:spPr bwMode="auto">
          <a:xfrm>
            <a:off x="1837605" y="6021388"/>
            <a:ext cx="297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en-US" altLang="zh-CN" sz="2000" b="1" i="0">
                <a:latin typeface="Times New Roman" panose="02020603050405020304" pitchFamily="18" charset="0"/>
              </a:rPr>
              <a:t>(c)</a:t>
            </a:r>
            <a:r>
              <a:rPr lang="zh-CN" altLang="en-US" sz="2000" b="1" i="0">
                <a:latin typeface="Times New Roman" panose="02020603050405020304" pitchFamily="18" charset="0"/>
              </a:rPr>
              <a:t>合并后</a:t>
            </a:r>
          </a:p>
        </p:txBody>
      </p:sp>
      <p:grpSp>
        <p:nvGrpSpPr>
          <p:cNvPr id="36" name="Group 30"/>
          <p:cNvGrpSpPr>
            <a:grpSpLocks/>
          </p:cNvGrpSpPr>
          <p:nvPr/>
        </p:nvGrpSpPr>
        <p:grpSpPr bwMode="auto">
          <a:xfrm>
            <a:off x="2124942" y="3716338"/>
            <a:ext cx="7467600" cy="2438400"/>
            <a:chOff x="816" y="1248"/>
            <a:chExt cx="4704" cy="1536"/>
          </a:xfrm>
        </p:grpSpPr>
        <p:sp>
          <p:nvSpPr>
            <p:cNvPr id="37" name="Rectangle 31"/>
            <p:cNvSpPr>
              <a:spLocks noChangeArrowheads="1"/>
            </p:cNvSpPr>
            <p:nvPr/>
          </p:nvSpPr>
          <p:spPr bwMode="auto">
            <a:xfrm>
              <a:off x="2592" y="1248"/>
              <a:ext cx="671" cy="383"/>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学生</a:t>
              </a:r>
            </a:p>
          </p:txBody>
        </p:sp>
        <p:sp>
          <p:nvSpPr>
            <p:cNvPr id="38" name="Oval 32"/>
            <p:cNvSpPr>
              <a:spLocks noChangeArrowheads="1"/>
            </p:cNvSpPr>
            <p:nvPr/>
          </p:nvSpPr>
          <p:spPr bwMode="auto">
            <a:xfrm>
              <a:off x="816" y="2208"/>
              <a:ext cx="480" cy="480"/>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en-US" altLang="zh-CN" sz="2000" b="1" i="0">
                  <a:solidFill>
                    <a:srgbClr val="000066"/>
                  </a:solidFill>
                  <a:latin typeface="Times New Roman" panose="02020603050405020304" pitchFamily="18" charset="0"/>
                </a:rPr>
                <a:t> </a:t>
              </a:r>
              <a:r>
                <a:rPr lang="zh-CN" altLang="en-US" sz="2000" b="1" i="0">
                  <a:solidFill>
                    <a:srgbClr val="000066"/>
                  </a:solidFill>
                  <a:latin typeface="Times New Roman" panose="02020603050405020304" pitchFamily="18" charset="0"/>
                </a:rPr>
                <a:t>学号</a:t>
              </a:r>
            </a:p>
          </p:txBody>
        </p:sp>
        <p:sp>
          <p:nvSpPr>
            <p:cNvPr id="39" name="Oval 33"/>
            <p:cNvSpPr>
              <a:spLocks noChangeArrowheads="1"/>
            </p:cNvSpPr>
            <p:nvPr/>
          </p:nvSpPr>
          <p:spPr bwMode="auto">
            <a:xfrm>
              <a:off x="2208" y="2208"/>
              <a:ext cx="624"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出生</a:t>
              </a:r>
            </a:p>
            <a:p>
              <a:pPr algn="ctr"/>
              <a:r>
                <a:rPr lang="zh-CN" altLang="en-US" sz="2000" b="1" i="0">
                  <a:solidFill>
                    <a:srgbClr val="000066"/>
                  </a:solidFill>
                  <a:latin typeface="Times New Roman" panose="02020603050405020304" pitchFamily="18" charset="0"/>
                </a:rPr>
                <a:t>日期</a:t>
              </a:r>
            </a:p>
          </p:txBody>
        </p:sp>
        <p:sp>
          <p:nvSpPr>
            <p:cNvPr id="40" name="Oval 34"/>
            <p:cNvSpPr>
              <a:spLocks noChangeArrowheads="1"/>
            </p:cNvSpPr>
            <p:nvPr/>
          </p:nvSpPr>
          <p:spPr bwMode="auto">
            <a:xfrm>
              <a:off x="3744" y="2256"/>
              <a:ext cx="480" cy="480"/>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年级</a:t>
              </a:r>
            </a:p>
          </p:txBody>
        </p:sp>
        <p:sp>
          <p:nvSpPr>
            <p:cNvPr id="41" name="Line 35"/>
            <p:cNvSpPr>
              <a:spLocks noChangeShapeType="1"/>
            </p:cNvSpPr>
            <p:nvPr/>
          </p:nvSpPr>
          <p:spPr bwMode="auto">
            <a:xfrm flipH="1">
              <a:off x="1056" y="1584"/>
              <a:ext cx="1536" cy="624"/>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6"/>
            <p:cNvSpPr>
              <a:spLocks noChangeShapeType="1"/>
            </p:cNvSpPr>
            <p:nvPr/>
          </p:nvSpPr>
          <p:spPr bwMode="auto">
            <a:xfrm flipH="1">
              <a:off x="2544" y="1632"/>
              <a:ext cx="288" cy="576"/>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37"/>
            <p:cNvSpPr>
              <a:spLocks noChangeShapeType="1"/>
            </p:cNvSpPr>
            <p:nvPr/>
          </p:nvSpPr>
          <p:spPr bwMode="auto">
            <a:xfrm>
              <a:off x="3264" y="1632"/>
              <a:ext cx="720" cy="624"/>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Oval 38"/>
            <p:cNvSpPr>
              <a:spLocks noChangeArrowheads="1"/>
            </p:cNvSpPr>
            <p:nvPr/>
          </p:nvSpPr>
          <p:spPr bwMode="auto">
            <a:xfrm>
              <a:off x="3024" y="2208"/>
              <a:ext cx="624"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所在系 </a:t>
              </a:r>
            </a:p>
          </p:txBody>
        </p:sp>
        <p:sp>
          <p:nvSpPr>
            <p:cNvPr id="45" name="Line 39"/>
            <p:cNvSpPr>
              <a:spLocks noChangeShapeType="1"/>
            </p:cNvSpPr>
            <p:nvPr/>
          </p:nvSpPr>
          <p:spPr bwMode="auto">
            <a:xfrm>
              <a:off x="3024" y="1632"/>
              <a:ext cx="288" cy="576"/>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Oval 40"/>
            <p:cNvSpPr>
              <a:spLocks noChangeArrowheads="1"/>
            </p:cNvSpPr>
            <p:nvPr/>
          </p:nvSpPr>
          <p:spPr bwMode="auto">
            <a:xfrm>
              <a:off x="4944" y="2160"/>
              <a:ext cx="576" cy="57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平均</a:t>
              </a:r>
            </a:p>
            <a:p>
              <a:pPr algn="ctr"/>
              <a:r>
                <a:rPr lang="zh-CN" altLang="en-US" sz="2000" b="1" i="0">
                  <a:solidFill>
                    <a:srgbClr val="000066"/>
                  </a:solidFill>
                  <a:latin typeface="Times New Roman" panose="02020603050405020304" pitchFamily="18" charset="0"/>
                </a:rPr>
                <a:t>成绩</a:t>
              </a:r>
            </a:p>
          </p:txBody>
        </p:sp>
        <p:sp>
          <p:nvSpPr>
            <p:cNvPr id="47" name="Oval 41"/>
            <p:cNvSpPr>
              <a:spLocks noChangeArrowheads="1"/>
            </p:cNvSpPr>
            <p:nvPr/>
          </p:nvSpPr>
          <p:spPr bwMode="auto">
            <a:xfrm>
              <a:off x="1440" y="2208"/>
              <a:ext cx="480" cy="480"/>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姓名</a:t>
              </a:r>
            </a:p>
          </p:txBody>
        </p:sp>
        <p:sp>
          <p:nvSpPr>
            <p:cNvPr id="48" name="Oval 42"/>
            <p:cNvSpPr>
              <a:spLocks noChangeArrowheads="1"/>
            </p:cNvSpPr>
            <p:nvPr/>
          </p:nvSpPr>
          <p:spPr bwMode="auto">
            <a:xfrm>
              <a:off x="4368" y="2208"/>
              <a:ext cx="480" cy="480"/>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000" b="1" i="0">
                  <a:solidFill>
                    <a:srgbClr val="000066"/>
                  </a:solidFill>
                  <a:latin typeface="Times New Roman" panose="02020603050405020304" pitchFamily="18" charset="0"/>
                </a:rPr>
                <a:t>性别</a:t>
              </a:r>
            </a:p>
          </p:txBody>
        </p:sp>
        <p:sp>
          <p:nvSpPr>
            <p:cNvPr id="49" name="Line 43"/>
            <p:cNvSpPr>
              <a:spLocks noChangeShapeType="1"/>
            </p:cNvSpPr>
            <p:nvPr/>
          </p:nvSpPr>
          <p:spPr bwMode="auto">
            <a:xfrm flipV="1">
              <a:off x="1728" y="1632"/>
              <a:ext cx="912" cy="576"/>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44"/>
            <p:cNvSpPr>
              <a:spLocks noChangeShapeType="1"/>
            </p:cNvSpPr>
            <p:nvPr/>
          </p:nvSpPr>
          <p:spPr bwMode="auto">
            <a:xfrm>
              <a:off x="3264" y="1584"/>
              <a:ext cx="1296" cy="624"/>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5"/>
            <p:cNvSpPr>
              <a:spLocks noChangeShapeType="1"/>
            </p:cNvSpPr>
            <p:nvPr/>
          </p:nvSpPr>
          <p:spPr bwMode="auto">
            <a:xfrm>
              <a:off x="3264" y="1536"/>
              <a:ext cx="1968" cy="624"/>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760318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166254" y="949037"/>
            <a:ext cx="11003973" cy="4724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120000"/>
              </a:lnSpc>
            </a:pPr>
            <a:r>
              <a:rPr lang="zh-CN" altLang="en-US" b="1" smtClean="0">
                <a:solidFill>
                  <a:srgbClr val="000066"/>
                </a:solidFill>
              </a:rPr>
              <a:t>实体之间的联系在不同局部视图中呈现不同的类型</a:t>
            </a:r>
          </a:p>
          <a:p>
            <a:pPr lvl="2" eaLnBrk="1" hangingPunct="1">
              <a:lnSpc>
                <a:spcPct val="120000"/>
              </a:lnSpc>
              <a:spcBef>
                <a:spcPct val="30000"/>
              </a:spcBef>
              <a:buClr>
                <a:schemeClr val="hlink"/>
              </a:buClr>
            </a:pPr>
            <a:r>
              <a:rPr lang="zh-CN" altLang="en-US" sz="2600" b="1" smtClean="0">
                <a:solidFill>
                  <a:srgbClr val="000066"/>
                </a:solidFill>
              </a:rPr>
              <a:t>例：实体</a:t>
            </a:r>
            <a:r>
              <a:rPr lang="en-US" altLang="zh-CN" sz="2600" b="1" smtClean="0">
                <a:solidFill>
                  <a:srgbClr val="000066"/>
                </a:solidFill>
              </a:rPr>
              <a:t>E1</a:t>
            </a:r>
            <a:r>
              <a:rPr lang="zh-CN" altLang="en-US" sz="2600" b="1" smtClean="0">
                <a:solidFill>
                  <a:srgbClr val="000066"/>
                </a:solidFill>
              </a:rPr>
              <a:t>与</a:t>
            </a:r>
            <a:r>
              <a:rPr lang="en-US" altLang="zh-CN" sz="2600" b="1" smtClean="0">
                <a:solidFill>
                  <a:srgbClr val="000066"/>
                </a:solidFill>
              </a:rPr>
              <a:t>E2</a:t>
            </a:r>
            <a:r>
              <a:rPr lang="zh-CN" altLang="en-US" sz="2600" b="1" smtClean="0">
                <a:solidFill>
                  <a:srgbClr val="000066"/>
                </a:solidFill>
              </a:rPr>
              <a:t>在局部应用</a:t>
            </a:r>
            <a:r>
              <a:rPr lang="en-US" altLang="zh-CN" sz="2600" b="1" smtClean="0">
                <a:solidFill>
                  <a:srgbClr val="000066"/>
                </a:solidFill>
              </a:rPr>
              <a:t>A</a:t>
            </a:r>
            <a:r>
              <a:rPr lang="zh-CN" altLang="en-US" sz="2600" b="1" smtClean="0">
                <a:solidFill>
                  <a:srgbClr val="000066"/>
                </a:solidFill>
              </a:rPr>
              <a:t>中是多对多联系，而在局部应用</a:t>
            </a:r>
            <a:r>
              <a:rPr lang="en-US" altLang="zh-CN" sz="2600" b="1" smtClean="0">
                <a:solidFill>
                  <a:srgbClr val="000066"/>
                </a:solidFill>
              </a:rPr>
              <a:t>B</a:t>
            </a:r>
            <a:r>
              <a:rPr lang="zh-CN" altLang="en-US" sz="2600" b="1" smtClean="0">
                <a:solidFill>
                  <a:srgbClr val="000066"/>
                </a:solidFill>
              </a:rPr>
              <a:t>中是一对多联系。</a:t>
            </a:r>
          </a:p>
          <a:p>
            <a:pPr lvl="2" eaLnBrk="1" hangingPunct="1">
              <a:lnSpc>
                <a:spcPct val="120000"/>
              </a:lnSpc>
              <a:spcBef>
                <a:spcPct val="30000"/>
              </a:spcBef>
              <a:buClr>
                <a:schemeClr val="hlink"/>
              </a:buClr>
              <a:buFontTx/>
              <a:buNone/>
            </a:pPr>
            <a:r>
              <a:rPr lang="zh-CN" altLang="en-US" sz="2600" b="1" smtClean="0">
                <a:solidFill>
                  <a:srgbClr val="000066"/>
                </a:solidFill>
              </a:rPr>
              <a:t>        在局部应用</a:t>
            </a:r>
            <a:r>
              <a:rPr lang="en-US" altLang="zh-CN" sz="2600" b="1" smtClean="0">
                <a:solidFill>
                  <a:srgbClr val="000066"/>
                </a:solidFill>
              </a:rPr>
              <a:t>X</a:t>
            </a:r>
            <a:r>
              <a:rPr lang="zh-CN" altLang="en-US" sz="2600" b="1" smtClean="0">
                <a:solidFill>
                  <a:srgbClr val="000066"/>
                </a:solidFill>
              </a:rPr>
              <a:t>中</a:t>
            </a:r>
            <a:r>
              <a:rPr lang="en-US" altLang="zh-CN" sz="2600" b="1" smtClean="0">
                <a:solidFill>
                  <a:srgbClr val="000066"/>
                </a:solidFill>
              </a:rPr>
              <a:t>E1</a:t>
            </a:r>
            <a:r>
              <a:rPr lang="zh-CN" altLang="en-US" sz="2600" b="1" smtClean="0">
                <a:solidFill>
                  <a:srgbClr val="000066"/>
                </a:solidFill>
              </a:rPr>
              <a:t>与</a:t>
            </a:r>
            <a:r>
              <a:rPr lang="en-US" altLang="zh-CN" sz="2600" b="1" smtClean="0">
                <a:solidFill>
                  <a:srgbClr val="000066"/>
                </a:solidFill>
              </a:rPr>
              <a:t>E2</a:t>
            </a:r>
            <a:r>
              <a:rPr lang="zh-CN" altLang="en-US" sz="2600" b="1" smtClean="0">
                <a:solidFill>
                  <a:srgbClr val="000066"/>
                </a:solidFill>
              </a:rPr>
              <a:t>发生联系，而在局部应用</a:t>
            </a:r>
            <a:r>
              <a:rPr lang="en-US" altLang="zh-CN" sz="2600" b="1" smtClean="0">
                <a:solidFill>
                  <a:srgbClr val="000066"/>
                </a:solidFill>
              </a:rPr>
              <a:t>Y</a:t>
            </a:r>
            <a:r>
              <a:rPr lang="zh-CN" altLang="en-US" sz="2600" b="1" smtClean="0">
                <a:solidFill>
                  <a:srgbClr val="000066"/>
                </a:solidFill>
              </a:rPr>
              <a:t>中</a:t>
            </a:r>
            <a:r>
              <a:rPr lang="en-US" altLang="zh-CN" sz="2600" b="1" smtClean="0">
                <a:solidFill>
                  <a:srgbClr val="000066"/>
                </a:solidFill>
              </a:rPr>
              <a:t>E1</a:t>
            </a:r>
            <a:r>
              <a:rPr lang="zh-CN" altLang="en-US" sz="2600" b="1" smtClean="0">
                <a:solidFill>
                  <a:srgbClr val="000066"/>
                </a:solidFill>
              </a:rPr>
              <a:t>、</a:t>
            </a:r>
            <a:r>
              <a:rPr lang="en-US" altLang="zh-CN" sz="2600" b="1" smtClean="0">
                <a:solidFill>
                  <a:srgbClr val="000066"/>
                </a:solidFill>
              </a:rPr>
              <a:t>E2</a:t>
            </a:r>
            <a:r>
              <a:rPr lang="zh-CN" altLang="en-US" sz="2600" b="1" smtClean="0">
                <a:solidFill>
                  <a:srgbClr val="000066"/>
                </a:solidFill>
              </a:rPr>
              <a:t>、</a:t>
            </a:r>
            <a:r>
              <a:rPr lang="en-US" altLang="zh-CN" sz="2600" b="1" smtClean="0">
                <a:solidFill>
                  <a:srgbClr val="000066"/>
                </a:solidFill>
              </a:rPr>
              <a:t>E3</a:t>
            </a:r>
            <a:r>
              <a:rPr lang="zh-CN" altLang="en-US" sz="2600" b="1" smtClean="0">
                <a:solidFill>
                  <a:srgbClr val="000066"/>
                </a:solidFill>
              </a:rPr>
              <a:t>三者之间有联系。</a:t>
            </a:r>
          </a:p>
          <a:p>
            <a:pPr lvl="2" eaLnBrk="1" hangingPunct="1">
              <a:lnSpc>
                <a:spcPct val="120000"/>
              </a:lnSpc>
              <a:spcBef>
                <a:spcPct val="60000"/>
              </a:spcBef>
              <a:buClr>
                <a:schemeClr val="hlink"/>
              </a:buClr>
            </a:pPr>
            <a:r>
              <a:rPr lang="zh-CN" altLang="en-US" sz="2800" b="1" smtClean="0">
                <a:solidFill>
                  <a:schemeClr val="accent2"/>
                </a:solidFill>
              </a:rPr>
              <a:t>解决方法：根据应用语义对实体联系的类型进行综合或调整。</a:t>
            </a:r>
            <a:endParaRPr lang="zh-CN" altLang="en-US" sz="2800" b="1" smtClean="0">
              <a:solidFill>
                <a:schemeClr val="accent2"/>
              </a:solidFill>
            </a:endParaRPr>
          </a:p>
        </p:txBody>
      </p:sp>
    </p:spTree>
    <p:extLst>
      <p:ext uri="{BB962C8B-B14F-4D97-AF65-F5344CB8AC3E}">
        <p14:creationId xmlns:p14="http://schemas.microsoft.com/office/powerpoint/2010/main" val="15572432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7.1 </a:t>
            </a:r>
            <a:r>
              <a:rPr lang="zh-CN" altLang="en-US" sz="2800" b="1" dirty="0">
                <a:solidFill>
                  <a:schemeClr val="bg1"/>
                </a:solidFill>
                <a:latin typeface="微软雅黑" panose="020B0503020204020204" pitchFamily="34" charset="-122"/>
                <a:ea typeface="微软雅黑" panose="020B0503020204020204" pitchFamily="34" charset="-122"/>
              </a:rPr>
              <a:t>数据库设计概述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8" name="Rectangle 3"/>
          <p:cNvSpPr txBox="1">
            <a:spLocks noChangeArrowheads="1"/>
          </p:cNvSpPr>
          <p:nvPr/>
        </p:nvSpPr>
        <p:spPr bwMode="auto">
          <a:xfrm>
            <a:off x="539749" y="1052514"/>
            <a:ext cx="11150023" cy="32804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eaLnBrk="1" hangingPunct="1">
              <a:lnSpc>
                <a:spcPct val="125000"/>
              </a:lnSpc>
              <a:buFontTx/>
              <a:buNone/>
            </a:pPr>
            <a:r>
              <a:rPr lang="zh-CN" altLang="en-US" b="1" dirty="0" smtClean="0">
                <a:solidFill>
                  <a:srgbClr val="CC3300"/>
                </a:solidFill>
                <a:ea typeface="楷体_GB2312" pitchFamily="49" charset="-122"/>
              </a:rPr>
              <a:t>结构（数据）设计和行为（处理）设计相结合</a:t>
            </a:r>
          </a:p>
          <a:p>
            <a:pPr marL="0" lvl="1" eaLnBrk="1" hangingPunct="1">
              <a:lnSpc>
                <a:spcPct val="125000"/>
              </a:lnSpc>
            </a:pPr>
            <a:r>
              <a:rPr lang="zh-CN" altLang="en-US" b="1" dirty="0" smtClean="0">
                <a:solidFill>
                  <a:srgbClr val="000066"/>
                </a:solidFill>
                <a:ea typeface="楷体_GB2312" pitchFamily="49" charset="-122"/>
              </a:rPr>
              <a:t>结构设计：</a:t>
            </a:r>
            <a:r>
              <a:rPr kumimoji="1" lang="zh-CN" altLang="en-US" b="1" dirty="0" smtClean="0">
                <a:solidFill>
                  <a:schemeClr val="tx2"/>
                </a:solidFill>
                <a:latin typeface="楷体_GB2312" pitchFamily="49" charset="-122"/>
                <a:ea typeface="楷体_GB2312" pitchFamily="49" charset="-122"/>
              </a:rPr>
              <a:t>针对给定的应用环境，进行数据库的关系模式或子模式的设计。包括数据库的概念设计、逻辑设计和物理设计。给出各应用程序共享的结构，是静态和稳定的，一经形成不易改变。</a:t>
            </a:r>
          </a:p>
          <a:p>
            <a:pPr marL="0" lvl="1" eaLnBrk="1" hangingPunct="1">
              <a:lnSpc>
                <a:spcPct val="125000"/>
              </a:lnSpc>
            </a:pPr>
            <a:endParaRPr lang="zh-CN" altLang="en-US" b="1" dirty="0" smtClean="0">
              <a:solidFill>
                <a:schemeClr val="tx2"/>
              </a:solidFill>
              <a:ea typeface="楷体_GB2312" pitchFamily="49" charset="-122"/>
            </a:endParaRPr>
          </a:p>
          <a:p>
            <a:pPr marL="0" lvl="1" eaLnBrk="1" hangingPunct="1">
              <a:lnSpc>
                <a:spcPct val="125000"/>
              </a:lnSpc>
            </a:pPr>
            <a:r>
              <a:rPr lang="zh-CN" altLang="en-US" b="1" dirty="0" smtClean="0">
                <a:solidFill>
                  <a:srgbClr val="000066"/>
                </a:solidFill>
                <a:ea typeface="楷体_GB2312" pitchFamily="49" charset="-122"/>
              </a:rPr>
              <a:t>行为设计：</a:t>
            </a:r>
            <a:r>
              <a:rPr kumimoji="1" lang="zh-CN" altLang="en-US" b="1" dirty="0" smtClean="0">
                <a:solidFill>
                  <a:schemeClr val="tx2"/>
                </a:solidFill>
                <a:latin typeface="楷体_GB2312" pitchFamily="49" charset="-122"/>
                <a:ea typeface="楷体_GB2312" pitchFamily="49" charset="-122"/>
              </a:rPr>
              <a:t>确定数据库用户的行为和动作，即通过应用程序来实现对数据库的操作。而用户的行为总是使数据库的内容发生变化，所以行为设计是动态的。</a:t>
            </a:r>
            <a:endParaRPr kumimoji="1" lang="zh-CN" altLang="en-US" b="1" dirty="0" smtClean="0">
              <a:solidFill>
                <a:schemeClr val="tx2"/>
              </a:solidFill>
              <a:latin typeface="楷体_GB2312" pitchFamily="49" charset="-122"/>
              <a:ea typeface="楷体_GB2312" pitchFamily="49" charset="-122"/>
            </a:endParaRPr>
          </a:p>
        </p:txBody>
      </p:sp>
    </p:spTree>
    <p:extLst>
      <p:ext uri="{BB962C8B-B14F-4D97-AF65-F5344CB8AC3E}">
        <p14:creationId xmlns:p14="http://schemas.microsoft.com/office/powerpoint/2010/main" val="1486605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linds(horizontal)">
                                      <p:cBhvr>
                                        <p:cTn id="1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3"/>
          <p:cNvGrpSpPr>
            <a:grpSpLocks/>
          </p:cNvGrpSpPr>
          <p:nvPr/>
        </p:nvGrpSpPr>
        <p:grpSpPr bwMode="auto">
          <a:xfrm>
            <a:off x="1805133" y="814532"/>
            <a:ext cx="3124200" cy="3025775"/>
            <a:chOff x="480" y="864"/>
            <a:chExt cx="1968" cy="2448"/>
          </a:xfrm>
        </p:grpSpPr>
        <p:sp>
          <p:nvSpPr>
            <p:cNvPr id="7" name="Rectangle 4"/>
            <p:cNvSpPr>
              <a:spLocks noChangeArrowheads="1"/>
            </p:cNvSpPr>
            <p:nvPr/>
          </p:nvSpPr>
          <p:spPr bwMode="auto">
            <a:xfrm>
              <a:off x="1008" y="864"/>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产品</a:t>
              </a:r>
            </a:p>
          </p:txBody>
        </p:sp>
        <p:sp>
          <p:nvSpPr>
            <p:cNvPr id="8" name="Rectangle 5"/>
            <p:cNvSpPr>
              <a:spLocks noChangeArrowheads="1"/>
            </p:cNvSpPr>
            <p:nvPr/>
          </p:nvSpPr>
          <p:spPr bwMode="auto">
            <a:xfrm>
              <a:off x="1035" y="2304"/>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零件</a:t>
              </a:r>
            </a:p>
          </p:txBody>
        </p:sp>
        <p:sp>
          <p:nvSpPr>
            <p:cNvPr id="9" name="Line 6"/>
            <p:cNvSpPr>
              <a:spLocks noChangeShapeType="1"/>
            </p:cNvSpPr>
            <p:nvPr/>
          </p:nvSpPr>
          <p:spPr bwMode="auto">
            <a:xfrm>
              <a:off x="1632" y="1728"/>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AutoShape 7"/>
            <p:cNvSpPr>
              <a:spLocks noChangeArrowheads="1"/>
            </p:cNvSpPr>
            <p:nvPr/>
          </p:nvSpPr>
          <p:spPr bwMode="auto">
            <a:xfrm>
              <a:off x="912" y="1536"/>
              <a:ext cx="720" cy="384"/>
            </a:xfrm>
            <a:prstGeom prst="flowChartDecision">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构成</a:t>
              </a:r>
            </a:p>
          </p:txBody>
        </p:sp>
        <p:sp>
          <p:nvSpPr>
            <p:cNvPr id="13" name="Line 8"/>
            <p:cNvSpPr>
              <a:spLocks noChangeShapeType="1"/>
            </p:cNvSpPr>
            <p:nvPr/>
          </p:nvSpPr>
          <p:spPr bwMode="auto">
            <a:xfrm>
              <a:off x="1275" y="1200"/>
              <a:ext cx="0" cy="33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9"/>
            <p:cNvSpPr>
              <a:spLocks noChangeShapeType="1"/>
            </p:cNvSpPr>
            <p:nvPr/>
          </p:nvSpPr>
          <p:spPr bwMode="auto">
            <a:xfrm>
              <a:off x="1275" y="1920"/>
              <a:ext cx="0"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10"/>
            <p:cNvSpPr>
              <a:spLocks noChangeArrowheads="1"/>
            </p:cNvSpPr>
            <p:nvPr/>
          </p:nvSpPr>
          <p:spPr bwMode="auto">
            <a:xfrm>
              <a:off x="1083" y="1248"/>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anose="02020603050405020304" pitchFamily="18" charset="0"/>
                  <a:ea typeface="楷体_GB2312" pitchFamily="49" charset="-122"/>
                </a:rPr>
                <a:t>n</a:t>
              </a:r>
            </a:p>
          </p:txBody>
        </p:sp>
        <p:sp>
          <p:nvSpPr>
            <p:cNvPr id="16" name="Rectangle 11"/>
            <p:cNvSpPr>
              <a:spLocks noChangeArrowheads="1"/>
            </p:cNvSpPr>
            <p:nvPr/>
          </p:nvSpPr>
          <p:spPr bwMode="auto">
            <a:xfrm>
              <a:off x="1083" y="1920"/>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anose="02020603050405020304" pitchFamily="18" charset="0"/>
                  <a:ea typeface="楷体_GB2312" pitchFamily="49" charset="-122"/>
                </a:rPr>
                <a:t>m</a:t>
              </a:r>
            </a:p>
          </p:txBody>
        </p:sp>
        <p:sp>
          <p:nvSpPr>
            <p:cNvPr id="17" name="Oval 12"/>
            <p:cNvSpPr>
              <a:spLocks noChangeArrowheads="1"/>
            </p:cNvSpPr>
            <p:nvPr/>
          </p:nvSpPr>
          <p:spPr bwMode="auto">
            <a:xfrm>
              <a:off x="1920" y="1584"/>
              <a:ext cx="528" cy="336"/>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数量</a:t>
              </a:r>
            </a:p>
          </p:txBody>
        </p:sp>
        <p:sp>
          <p:nvSpPr>
            <p:cNvPr id="18" name="Rectangle 13"/>
            <p:cNvSpPr>
              <a:spLocks noChangeArrowheads="1"/>
            </p:cNvSpPr>
            <p:nvPr/>
          </p:nvSpPr>
          <p:spPr bwMode="auto">
            <a:xfrm>
              <a:off x="480" y="2928"/>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400" b="1" i="0">
                  <a:solidFill>
                    <a:srgbClr val="000066"/>
                  </a:solidFill>
                  <a:latin typeface="Times New Roman" panose="02020603050405020304" pitchFamily="18" charset="0"/>
                </a:rPr>
                <a:t>（</a:t>
              </a:r>
              <a:r>
                <a:rPr lang="en-US" altLang="zh-CN" sz="2400" b="1" i="0">
                  <a:solidFill>
                    <a:srgbClr val="000066"/>
                  </a:solidFill>
                  <a:latin typeface="Times New Roman" panose="02020603050405020304" pitchFamily="18" charset="0"/>
                </a:rPr>
                <a:t>a</a:t>
              </a:r>
              <a:r>
                <a:rPr lang="zh-CN" altLang="en-US" sz="2400" b="1" i="0">
                  <a:solidFill>
                    <a:srgbClr val="000066"/>
                  </a:solidFill>
                  <a:latin typeface="Times New Roman" panose="02020603050405020304" pitchFamily="18" charset="0"/>
                </a:rPr>
                <a:t>）</a:t>
              </a:r>
              <a:r>
                <a:rPr lang="en-US" altLang="zh-CN" sz="2400" b="1" i="0">
                  <a:solidFill>
                    <a:srgbClr val="000066"/>
                  </a:solidFill>
                  <a:latin typeface="Times New Roman" panose="02020603050405020304" pitchFamily="18" charset="0"/>
                </a:rPr>
                <a:t>E-R</a:t>
              </a:r>
              <a:r>
                <a:rPr lang="zh-CN" altLang="en-US" sz="2400" b="1" i="0">
                  <a:solidFill>
                    <a:srgbClr val="000066"/>
                  </a:solidFill>
                  <a:latin typeface="Times New Roman" panose="02020603050405020304" pitchFamily="18" charset="0"/>
                </a:rPr>
                <a:t>图</a:t>
              </a:r>
              <a:r>
                <a:rPr lang="en-US" altLang="zh-CN" sz="2400" b="1" i="0">
                  <a:solidFill>
                    <a:srgbClr val="000066"/>
                  </a:solidFill>
                  <a:latin typeface="Times New Roman" panose="02020603050405020304" pitchFamily="18" charset="0"/>
                </a:rPr>
                <a:t>1</a:t>
              </a:r>
            </a:p>
          </p:txBody>
        </p:sp>
      </p:grpSp>
      <p:grpSp>
        <p:nvGrpSpPr>
          <p:cNvPr id="19" name="Group 14"/>
          <p:cNvGrpSpPr>
            <a:grpSpLocks/>
          </p:cNvGrpSpPr>
          <p:nvPr/>
        </p:nvGrpSpPr>
        <p:grpSpPr bwMode="auto">
          <a:xfrm>
            <a:off x="4973783" y="887557"/>
            <a:ext cx="4648200" cy="2808288"/>
            <a:chOff x="2400" y="960"/>
            <a:chExt cx="2928" cy="2448"/>
          </a:xfrm>
        </p:grpSpPr>
        <p:sp>
          <p:nvSpPr>
            <p:cNvPr id="20" name="Rectangle 15"/>
            <p:cNvSpPr>
              <a:spLocks noChangeArrowheads="1"/>
            </p:cNvSpPr>
            <p:nvPr/>
          </p:nvSpPr>
          <p:spPr bwMode="auto">
            <a:xfrm>
              <a:off x="2928" y="960"/>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产品</a:t>
              </a:r>
            </a:p>
          </p:txBody>
        </p:sp>
        <p:sp>
          <p:nvSpPr>
            <p:cNvPr id="21" name="Rectangle 16"/>
            <p:cNvSpPr>
              <a:spLocks noChangeArrowheads="1"/>
            </p:cNvSpPr>
            <p:nvPr/>
          </p:nvSpPr>
          <p:spPr bwMode="auto">
            <a:xfrm>
              <a:off x="2955" y="2400"/>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零件</a:t>
              </a:r>
            </a:p>
          </p:txBody>
        </p:sp>
        <p:sp>
          <p:nvSpPr>
            <p:cNvPr id="22" name="Line 17"/>
            <p:cNvSpPr>
              <a:spLocks noChangeShapeType="1"/>
            </p:cNvSpPr>
            <p:nvPr/>
          </p:nvSpPr>
          <p:spPr bwMode="auto">
            <a:xfrm>
              <a:off x="3456" y="1872"/>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AutoShape 18"/>
            <p:cNvSpPr>
              <a:spLocks noChangeArrowheads="1"/>
            </p:cNvSpPr>
            <p:nvPr/>
          </p:nvSpPr>
          <p:spPr bwMode="auto">
            <a:xfrm>
              <a:off x="3744" y="1680"/>
              <a:ext cx="720" cy="384"/>
            </a:xfrm>
            <a:prstGeom prst="flowChartDecision">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供应</a:t>
              </a:r>
            </a:p>
          </p:txBody>
        </p:sp>
        <p:sp>
          <p:nvSpPr>
            <p:cNvPr id="25" name="Rectangle 19"/>
            <p:cNvSpPr>
              <a:spLocks noChangeArrowheads="1"/>
            </p:cNvSpPr>
            <p:nvPr/>
          </p:nvSpPr>
          <p:spPr bwMode="auto">
            <a:xfrm>
              <a:off x="3600" y="1152"/>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anose="02020603050405020304" pitchFamily="18" charset="0"/>
                  <a:ea typeface="楷体_GB2312" pitchFamily="49" charset="-122"/>
                </a:rPr>
                <a:t>n</a:t>
              </a:r>
            </a:p>
          </p:txBody>
        </p:sp>
        <p:sp>
          <p:nvSpPr>
            <p:cNvPr id="26" name="Rectangle 20"/>
            <p:cNvSpPr>
              <a:spLocks noChangeArrowheads="1"/>
            </p:cNvSpPr>
            <p:nvPr/>
          </p:nvSpPr>
          <p:spPr bwMode="auto">
            <a:xfrm>
              <a:off x="4320" y="158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anose="02020603050405020304" pitchFamily="18" charset="0"/>
                  <a:ea typeface="楷体_GB2312" pitchFamily="49" charset="-122"/>
                </a:rPr>
                <a:t>p</a:t>
              </a:r>
            </a:p>
          </p:txBody>
        </p:sp>
        <p:sp>
          <p:nvSpPr>
            <p:cNvPr id="27" name="Oval 21"/>
            <p:cNvSpPr>
              <a:spLocks noChangeArrowheads="1"/>
            </p:cNvSpPr>
            <p:nvPr/>
          </p:nvSpPr>
          <p:spPr bwMode="auto">
            <a:xfrm>
              <a:off x="2928" y="1680"/>
              <a:ext cx="528" cy="336"/>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数量</a:t>
              </a:r>
            </a:p>
          </p:txBody>
        </p:sp>
        <p:sp>
          <p:nvSpPr>
            <p:cNvPr id="28" name="Rectangle 22"/>
            <p:cNvSpPr>
              <a:spLocks noChangeArrowheads="1"/>
            </p:cNvSpPr>
            <p:nvPr/>
          </p:nvSpPr>
          <p:spPr bwMode="auto">
            <a:xfrm>
              <a:off x="2400" y="3024"/>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400" b="1" i="0">
                  <a:solidFill>
                    <a:srgbClr val="000066"/>
                  </a:solidFill>
                  <a:latin typeface="Times New Roman" panose="02020603050405020304" pitchFamily="18" charset="0"/>
                </a:rPr>
                <a:t>（</a:t>
              </a:r>
              <a:r>
                <a:rPr lang="en-US" altLang="zh-CN" sz="2400" b="1" i="0">
                  <a:solidFill>
                    <a:srgbClr val="000066"/>
                  </a:solidFill>
                  <a:latin typeface="Times New Roman" panose="02020603050405020304" pitchFamily="18" charset="0"/>
                </a:rPr>
                <a:t>b</a:t>
              </a:r>
              <a:r>
                <a:rPr lang="zh-CN" altLang="en-US" sz="2400" b="1" i="0">
                  <a:solidFill>
                    <a:srgbClr val="000066"/>
                  </a:solidFill>
                  <a:latin typeface="Times New Roman" panose="02020603050405020304" pitchFamily="18" charset="0"/>
                </a:rPr>
                <a:t>）</a:t>
              </a:r>
              <a:r>
                <a:rPr lang="en-US" altLang="zh-CN" sz="2400" b="1" i="0">
                  <a:solidFill>
                    <a:srgbClr val="000066"/>
                  </a:solidFill>
                  <a:latin typeface="Times New Roman" panose="02020603050405020304" pitchFamily="18" charset="0"/>
                </a:rPr>
                <a:t>E-R</a:t>
              </a:r>
              <a:r>
                <a:rPr lang="zh-CN" altLang="en-US" sz="2400" b="1" i="0">
                  <a:solidFill>
                    <a:srgbClr val="000066"/>
                  </a:solidFill>
                  <a:latin typeface="Times New Roman" panose="02020603050405020304" pitchFamily="18" charset="0"/>
                </a:rPr>
                <a:t>图</a:t>
              </a:r>
              <a:r>
                <a:rPr lang="en-US" altLang="zh-CN" sz="2400" b="1" i="0">
                  <a:solidFill>
                    <a:srgbClr val="000066"/>
                  </a:solidFill>
                  <a:latin typeface="Times New Roman" panose="02020603050405020304" pitchFamily="18" charset="0"/>
                </a:rPr>
                <a:t>2</a:t>
              </a:r>
            </a:p>
          </p:txBody>
        </p:sp>
        <p:sp>
          <p:nvSpPr>
            <p:cNvPr id="29" name="Line 23"/>
            <p:cNvSpPr>
              <a:spLocks noChangeShapeType="1"/>
            </p:cNvSpPr>
            <p:nvPr/>
          </p:nvSpPr>
          <p:spPr bwMode="auto">
            <a:xfrm>
              <a:off x="4464" y="1872"/>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24"/>
            <p:cNvSpPr>
              <a:spLocks noChangeArrowheads="1"/>
            </p:cNvSpPr>
            <p:nvPr/>
          </p:nvSpPr>
          <p:spPr bwMode="auto">
            <a:xfrm>
              <a:off x="4752" y="1728"/>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供应商</a:t>
              </a:r>
            </a:p>
          </p:txBody>
        </p:sp>
        <p:sp>
          <p:nvSpPr>
            <p:cNvPr id="31" name="Line 25"/>
            <p:cNvSpPr>
              <a:spLocks noChangeShapeType="1"/>
            </p:cNvSpPr>
            <p:nvPr/>
          </p:nvSpPr>
          <p:spPr bwMode="auto">
            <a:xfrm>
              <a:off x="3504" y="1104"/>
              <a:ext cx="480" cy="6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6"/>
            <p:cNvSpPr>
              <a:spLocks noChangeShapeType="1"/>
            </p:cNvSpPr>
            <p:nvPr/>
          </p:nvSpPr>
          <p:spPr bwMode="auto">
            <a:xfrm flipV="1">
              <a:off x="3552" y="2016"/>
              <a:ext cx="432"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27"/>
            <p:cNvSpPr>
              <a:spLocks noChangeArrowheads="1"/>
            </p:cNvSpPr>
            <p:nvPr/>
          </p:nvSpPr>
          <p:spPr bwMode="auto">
            <a:xfrm>
              <a:off x="3648" y="2208"/>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anose="02020603050405020304" pitchFamily="18" charset="0"/>
                  <a:ea typeface="楷体_GB2312" pitchFamily="49" charset="-122"/>
                </a:rPr>
                <a:t>m</a:t>
              </a:r>
            </a:p>
          </p:txBody>
        </p:sp>
      </p:grpSp>
      <p:grpSp>
        <p:nvGrpSpPr>
          <p:cNvPr id="34" name="Group 28"/>
          <p:cNvGrpSpPr>
            <a:grpSpLocks/>
          </p:cNvGrpSpPr>
          <p:nvPr/>
        </p:nvGrpSpPr>
        <p:grpSpPr bwMode="auto">
          <a:xfrm>
            <a:off x="3173558" y="4075257"/>
            <a:ext cx="5257800" cy="2689225"/>
            <a:chOff x="1440" y="1104"/>
            <a:chExt cx="3312" cy="2448"/>
          </a:xfrm>
        </p:grpSpPr>
        <p:sp>
          <p:nvSpPr>
            <p:cNvPr id="35" name="Line 29"/>
            <p:cNvSpPr>
              <a:spLocks noChangeShapeType="1"/>
            </p:cNvSpPr>
            <p:nvPr/>
          </p:nvSpPr>
          <p:spPr bwMode="auto">
            <a:xfrm>
              <a:off x="1968" y="1968"/>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AutoShape 30"/>
            <p:cNvSpPr>
              <a:spLocks noChangeArrowheads="1"/>
            </p:cNvSpPr>
            <p:nvPr/>
          </p:nvSpPr>
          <p:spPr bwMode="auto">
            <a:xfrm>
              <a:off x="2256" y="1776"/>
              <a:ext cx="720" cy="384"/>
            </a:xfrm>
            <a:prstGeom prst="flowChartDecision">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构成</a:t>
              </a:r>
            </a:p>
          </p:txBody>
        </p:sp>
        <p:sp>
          <p:nvSpPr>
            <p:cNvPr id="37" name="Line 31"/>
            <p:cNvSpPr>
              <a:spLocks noChangeShapeType="1"/>
            </p:cNvSpPr>
            <p:nvPr/>
          </p:nvSpPr>
          <p:spPr bwMode="auto">
            <a:xfrm>
              <a:off x="2619" y="1440"/>
              <a:ext cx="0" cy="33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2"/>
            <p:cNvSpPr>
              <a:spLocks noChangeShapeType="1"/>
            </p:cNvSpPr>
            <p:nvPr/>
          </p:nvSpPr>
          <p:spPr bwMode="auto">
            <a:xfrm>
              <a:off x="2619" y="2160"/>
              <a:ext cx="0"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Rectangle 33"/>
            <p:cNvSpPr>
              <a:spLocks noChangeArrowheads="1"/>
            </p:cNvSpPr>
            <p:nvPr/>
          </p:nvSpPr>
          <p:spPr bwMode="auto">
            <a:xfrm>
              <a:off x="2427" y="1488"/>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anose="02020603050405020304" pitchFamily="18" charset="0"/>
                  <a:ea typeface="楷体_GB2312" pitchFamily="49" charset="-122"/>
                </a:rPr>
                <a:t>n</a:t>
              </a:r>
            </a:p>
          </p:txBody>
        </p:sp>
        <p:sp>
          <p:nvSpPr>
            <p:cNvPr id="40" name="Rectangle 34"/>
            <p:cNvSpPr>
              <a:spLocks noChangeArrowheads="1"/>
            </p:cNvSpPr>
            <p:nvPr/>
          </p:nvSpPr>
          <p:spPr bwMode="auto">
            <a:xfrm>
              <a:off x="2427" y="2160"/>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anose="02020603050405020304" pitchFamily="18" charset="0"/>
                  <a:ea typeface="楷体_GB2312" pitchFamily="49" charset="-122"/>
                </a:rPr>
                <a:t>m</a:t>
              </a:r>
            </a:p>
          </p:txBody>
        </p:sp>
        <p:sp>
          <p:nvSpPr>
            <p:cNvPr id="41" name="Oval 35"/>
            <p:cNvSpPr>
              <a:spLocks noChangeArrowheads="1"/>
            </p:cNvSpPr>
            <p:nvPr/>
          </p:nvSpPr>
          <p:spPr bwMode="auto">
            <a:xfrm>
              <a:off x="1440" y="1824"/>
              <a:ext cx="528" cy="336"/>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数量</a:t>
              </a:r>
              <a:r>
                <a:rPr kumimoji="1" lang="en-US" altLang="zh-CN" sz="2400" b="1" i="0">
                  <a:solidFill>
                    <a:srgbClr val="000066"/>
                  </a:solidFill>
                  <a:latin typeface="Times New Roman" panose="02020603050405020304" pitchFamily="18" charset="0"/>
                  <a:ea typeface="楷体_GB2312" pitchFamily="49" charset="-122"/>
                </a:rPr>
                <a:t>1</a:t>
              </a:r>
            </a:p>
          </p:txBody>
        </p:sp>
        <p:sp>
          <p:nvSpPr>
            <p:cNvPr id="42" name="Rectangle 36"/>
            <p:cNvSpPr>
              <a:spLocks noChangeArrowheads="1"/>
            </p:cNvSpPr>
            <p:nvPr/>
          </p:nvSpPr>
          <p:spPr bwMode="auto">
            <a:xfrm>
              <a:off x="1824" y="3168"/>
              <a:ext cx="18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r>
                <a:rPr lang="zh-CN" altLang="en-US" sz="2400" b="1" i="0">
                  <a:solidFill>
                    <a:srgbClr val="000066"/>
                  </a:solidFill>
                  <a:latin typeface="Times New Roman" panose="02020603050405020304" pitchFamily="18" charset="0"/>
                </a:rPr>
                <a:t>（</a:t>
              </a:r>
              <a:r>
                <a:rPr lang="en-US" altLang="zh-CN" sz="2400" b="1" i="0">
                  <a:solidFill>
                    <a:srgbClr val="000066"/>
                  </a:solidFill>
                  <a:latin typeface="Times New Roman" panose="02020603050405020304" pitchFamily="18" charset="0"/>
                </a:rPr>
                <a:t>c</a:t>
              </a:r>
              <a:r>
                <a:rPr lang="zh-CN" altLang="en-US" sz="2400" b="1" i="0">
                  <a:solidFill>
                    <a:srgbClr val="000066"/>
                  </a:solidFill>
                  <a:latin typeface="Times New Roman" panose="02020603050405020304" pitchFamily="18" charset="0"/>
                </a:rPr>
                <a:t>）合并后</a:t>
              </a:r>
            </a:p>
          </p:txBody>
        </p:sp>
        <p:sp>
          <p:nvSpPr>
            <p:cNvPr id="43" name="Rectangle 37"/>
            <p:cNvSpPr>
              <a:spLocks noChangeArrowheads="1"/>
            </p:cNvSpPr>
            <p:nvPr/>
          </p:nvSpPr>
          <p:spPr bwMode="auto">
            <a:xfrm>
              <a:off x="2352" y="1104"/>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产品</a:t>
              </a:r>
            </a:p>
          </p:txBody>
        </p:sp>
        <p:sp>
          <p:nvSpPr>
            <p:cNvPr id="44" name="Rectangle 38"/>
            <p:cNvSpPr>
              <a:spLocks noChangeArrowheads="1"/>
            </p:cNvSpPr>
            <p:nvPr/>
          </p:nvSpPr>
          <p:spPr bwMode="auto">
            <a:xfrm>
              <a:off x="2379" y="2544"/>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零件</a:t>
              </a:r>
            </a:p>
          </p:txBody>
        </p:sp>
        <p:sp>
          <p:nvSpPr>
            <p:cNvPr id="45" name="AutoShape 39"/>
            <p:cNvSpPr>
              <a:spLocks noChangeArrowheads="1"/>
            </p:cNvSpPr>
            <p:nvPr/>
          </p:nvSpPr>
          <p:spPr bwMode="auto">
            <a:xfrm>
              <a:off x="3168" y="1824"/>
              <a:ext cx="720" cy="384"/>
            </a:xfrm>
            <a:prstGeom prst="flowChartDecision">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供应</a:t>
              </a:r>
            </a:p>
          </p:txBody>
        </p:sp>
        <p:sp>
          <p:nvSpPr>
            <p:cNvPr id="46" name="Rectangle 40"/>
            <p:cNvSpPr>
              <a:spLocks noChangeArrowheads="1"/>
            </p:cNvSpPr>
            <p:nvPr/>
          </p:nvSpPr>
          <p:spPr bwMode="auto">
            <a:xfrm>
              <a:off x="2976" y="134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anose="02020603050405020304" pitchFamily="18" charset="0"/>
                  <a:ea typeface="楷体_GB2312" pitchFamily="49" charset="-122"/>
                </a:rPr>
                <a:t>n</a:t>
              </a:r>
            </a:p>
          </p:txBody>
        </p:sp>
        <p:sp>
          <p:nvSpPr>
            <p:cNvPr id="47" name="Rectangle 41"/>
            <p:cNvSpPr>
              <a:spLocks noChangeArrowheads="1"/>
            </p:cNvSpPr>
            <p:nvPr/>
          </p:nvSpPr>
          <p:spPr bwMode="auto">
            <a:xfrm>
              <a:off x="3744" y="1728"/>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anose="02020603050405020304" pitchFamily="18" charset="0"/>
                  <a:ea typeface="楷体_GB2312" pitchFamily="49" charset="-122"/>
                </a:rPr>
                <a:t>p</a:t>
              </a:r>
            </a:p>
          </p:txBody>
        </p:sp>
        <p:sp>
          <p:nvSpPr>
            <p:cNvPr id="48" name="Oval 42"/>
            <p:cNvSpPr>
              <a:spLocks noChangeArrowheads="1"/>
            </p:cNvSpPr>
            <p:nvPr/>
          </p:nvSpPr>
          <p:spPr bwMode="auto">
            <a:xfrm>
              <a:off x="3360" y="2640"/>
              <a:ext cx="528" cy="336"/>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数量</a:t>
              </a:r>
              <a:r>
                <a:rPr kumimoji="1" lang="en-US" altLang="zh-CN" sz="2400" b="1" i="0">
                  <a:solidFill>
                    <a:srgbClr val="000066"/>
                  </a:solidFill>
                  <a:latin typeface="Times New Roman" panose="02020603050405020304" pitchFamily="18" charset="0"/>
                  <a:ea typeface="楷体_GB2312" pitchFamily="49" charset="-122"/>
                </a:rPr>
                <a:t>2</a:t>
              </a:r>
            </a:p>
          </p:txBody>
        </p:sp>
        <p:sp>
          <p:nvSpPr>
            <p:cNvPr id="49" name="Line 43"/>
            <p:cNvSpPr>
              <a:spLocks noChangeShapeType="1"/>
            </p:cNvSpPr>
            <p:nvPr/>
          </p:nvSpPr>
          <p:spPr bwMode="auto">
            <a:xfrm>
              <a:off x="3888" y="2016"/>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Rectangle 44"/>
            <p:cNvSpPr>
              <a:spLocks noChangeArrowheads="1"/>
            </p:cNvSpPr>
            <p:nvPr/>
          </p:nvSpPr>
          <p:spPr bwMode="auto">
            <a:xfrm>
              <a:off x="4176" y="1872"/>
              <a:ext cx="576" cy="3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zh-CN" altLang="en-US" sz="2400" b="1" i="0">
                  <a:solidFill>
                    <a:srgbClr val="000066"/>
                  </a:solidFill>
                  <a:latin typeface="Times New Roman" panose="02020603050405020304" pitchFamily="18" charset="0"/>
                  <a:ea typeface="楷体_GB2312" pitchFamily="49" charset="-122"/>
                </a:rPr>
                <a:t>供应商</a:t>
              </a:r>
            </a:p>
          </p:txBody>
        </p:sp>
        <p:sp>
          <p:nvSpPr>
            <p:cNvPr id="51" name="Line 45"/>
            <p:cNvSpPr>
              <a:spLocks noChangeShapeType="1"/>
            </p:cNvSpPr>
            <p:nvPr/>
          </p:nvSpPr>
          <p:spPr bwMode="auto">
            <a:xfrm>
              <a:off x="2928" y="1248"/>
              <a:ext cx="480" cy="6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46"/>
            <p:cNvSpPr>
              <a:spLocks noChangeShapeType="1"/>
            </p:cNvSpPr>
            <p:nvPr/>
          </p:nvSpPr>
          <p:spPr bwMode="auto">
            <a:xfrm flipV="1">
              <a:off x="2976" y="2112"/>
              <a:ext cx="384" cy="57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Rectangle 47"/>
            <p:cNvSpPr>
              <a:spLocks noChangeArrowheads="1"/>
            </p:cNvSpPr>
            <p:nvPr/>
          </p:nvSpPr>
          <p:spPr bwMode="auto">
            <a:xfrm>
              <a:off x="3024"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kumimoji="1" lang="en-US" altLang="zh-CN" sz="2400" b="1" i="0">
                  <a:solidFill>
                    <a:srgbClr val="000066"/>
                  </a:solidFill>
                  <a:latin typeface="Times New Roman" panose="02020603050405020304" pitchFamily="18" charset="0"/>
                  <a:ea typeface="楷体_GB2312" pitchFamily="49" charset="-122"/>
                </a:rPr>
                <a:t>m</a:t>
              </a:r>
            </a:p>
          </p:txBody>
        </p:sp>
        <p:sp>
          <p:nvSpPr>
            <p:cNvPr id="54" name="Line 48"/>
            <p:cNvSpPr>
              <a:spLocks noChangeShapeType="1"/>
            </p:cNvSpPr>
            <p:nvPr/>
          </p:nvSpPr>
          <p:spPr bwMode="auto">
            <a:xfrm>
              <a:off x="3552" y="2208"/>
              <a:ext cx="0" cy="43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666468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381000" y="983672"/>
            <a:ext cx="822325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FF66"/>
              </a:buClr>
              <a:buFontTx/>
              <a:buNone/>
            </a:pPr>
            <a:r>
              <a:rPr lang="zh-CN" altLang="en-US" b="1" smtClean="0">
                <a:solidFill>
                  <a:srgbClr val="CC3300"/>
                </a:solidFill>
              </a:rPr>
              <a:t>（</a:t>
            </a:r>
            <a:r>
              <a:rPr lang="en-US" altLang="zh-CN" b="1" smtClean="0">
                <a:solidFill>
                  <a:srgbClr val="CC3300"/>
                </a:solidFill>
              </a:rPr>
              <a:t>2</a:t>
            </a:r>
            <a:r>
              <a:rPr lang="zh-CN" altLang="en-US" b="1" smtClean="0">
                <a:solidFill>
                  <a:srgbClr val="CC3300"/>
                </a:solidFill>
              </a:rPr>
              <a:t>） 优化：消除不必要的冗余，设计全局</a:t>
            </a:r>
            <a:r>
              <a:rPr lang="en-US" altLang="zh-CN" b="1" smtClean="0">
                <a:solidFill>
                  <a:srgbClr val="CC3300"/>
                </a:solidFill>
              </a:rPr>
              <a:t>E-R</a:t>
            </a:r>
            <a:r>
              <a:rPr lang="zh-CN" altLang="en-US" b="1" smtClean="0">
                <a:solidFill>
                  <a:srgbClr val="CC3300"/>
                </a:solidFill>
              </a:rPr>
              <a:t>图</a:t>
            </a:r>
            <a:endParaRPr lang="zh-CN" altLang="en-US" b="1" smtClean="0">
              <a:solidFill>
                <a:srgbClr val="CC3300"/>
              </a:solidFill>
            </a:endParaRPr>
          </a:p>
        </p:txBody>
      </p:sp>
      <p:sp>
        <p:nvSpPr>
          <p:cNvPr id="7" name="Rectangle 4"/>
          <p:cNvSpPr>
            <a:spLocks noChangeArrowheads="1"/>
          </p:cNvSpPr>
          <p:nvPr/>
        </p:nvSpPr>
        <p:spPr bwMode="auto">
          <a:xfrm>
            <a:off x="311725" y="1821872"/>
            <a:ext cx="11648209"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05000"/>
              </a:lnSpc>
              <a:spcBef>
                <a:spcPct val="15000"/>
              </a:spcBef>
              <a:buClr>
                <a:srgbClr val="FFFF66"/>
              </a:buClr>
            </a:pPr>
            <a:r>
              <a:rPr kumimoji="1" lang="zh-CN" altLang="en-US" sz="3200" b="1" i="0" dirty="0">
                <a:solidFill>
                  <a:srgbClr val="000066"/>
                </a:solidFill>
                <a:latin typeface="Tahoma" panose="020B0604030504040204" pitchFamily="34" charset="0"/>
              </a:rPr>
              <a:t>什么是冗余？</a:t>
            </a:r>
          </a:p>
          <a:p>
            <a:pPr eaLnBrk="1" hangingPunct="1">
              <a:lnSpc>
                <a:spcPct val="105000"/>
              </a:lnSpc>
              <a:spcBef>
                <a:spcPct val="15000"/>
              </a:spcBef>
              <a:buClr>
                <a:srgbClr val="FFFF66"/>
              </a:buClr>
            </a:pPr>
            <a:endParaRPr kumimoji="1" lang="zh-CN" altLang="en-US" sz="3200" b="1" i="0" dirty="0">
              <a:solidFill>
                <a:srgbClr val="000066"/>
              </a:solidFill>
              <a:latin typeface="Tahoma" panose="020B0604030504040204" pitchFamily="34" charset="0"/>
            </a:endParaRPr>
          </a:p>
          <a:p>
            <a:pPr marL="457200" indent="-457200" eaLnBrk="1" hangingPunct="1">
              <a:lnSpc>
                <a:spcPct val="105000"/>
              </a:lnSpc>
              <a:spcBef>
                <a:spcPct val="15000"/>
              </a:spcBef>
              <a:buFont typeface="Wingdings" panose="05000000000000000000" pitchFamily="2" charset="2"/>
              <a:buChar char="Ø"/>
            </a:pPr>
            <a:r>
              <a:rPr kumimoji="1" lang="zh-CN" altLang="en-US" sz="2800" b="1" i="0" dirty="0">
                <a:solidFill>
                  <a:srgbClr val="CC3300"/>
                </a:solidFill>
                <a:latin typeface="Tahoma" panose="020B0604030504040204" pitchFamily="34" charset="0"/>
              </a:rPr>
              <a:t>冗余的数据</a:t>
            </a:r>
            <a:r>
              <a:rPr kumimoji="1" lang="zh-CN" altLang="en-US" sz="2800" b="1" i="0" dirty="0">
                <a:solidFill>
                  <a:srgbClr val="000066"/>
                </a:solidFill>
                <a:latin typeface="Tahoma" panose="020B0604030504040204" pitchFamily="34" charset="0"/>
              </a:rPr>
              <a:t>：是指可由基本数据导出的数据。</a:t>
            </a:r>
          </a:p>
          <a:p>
            <a:pPr marL="457200" indent="-457200" eaLnBrk="1" hangingPunct="1">
              <a:lnSpc>
                <a:spcPct val="105000"/>
              </a:lnSpc>
              <a:spcBef>
                <a:spcPct val="15000"/>
              </a:spcBef>
              <a:buFont typeface="Wingdings" panose="05000000000000000000" pitchFamily="2" charset="2"/>
              <a:buChar char="Ø"/>
            </a:pPr>
            <a:r>
              <a:rPr kumimoji="1" lang="zh-CN" altLang="en-US" sz="2800" b="1" i="0" dirty="0" smtClean="0">
                <a:solidFill>
                  <a:srgbClr val="CC3300"/>
                </a:solidFill>
                <a:latin typeface="Tahoma" panose="020B0604030504040204" pitchFamily="34" charset="0"/>
              </a:rPr>
              <a:t>冗</a:t>
            </a:r>
            <a:r>
              <a:rPr kumimoji="1" lang="zh-CN" altLang="en-US" sz="2800" b="1" i="0" dirty="0">
                <a:solidFill>
                  <a:srgbClr val="CC3300"/>
                </a:solidFill>
                <a:latin typeface="Tahoma" panose="020B0604030504040204" pitchFamily="34" charset="0"/>
              </a:rPr>
              <a:t>余的联系</a:t>
            </a:r>
            <a:r>
              <a:rPr kumimoji="1" lang="zh-CN" altLang="en-US" sz="2800" b="1" i="0" dirty="0">
                <a:solidFill>
                  <a:srgbClr val="000066"/>
                </a:solidFill>
                <a:latin typeface="Tahoma" panose="020B0604030504040204" pitchFamily="34" charset="0"/>
              </a:rPr>
              <a:t>：是指可由其他联系导出的联系。</a:t>
            </a:r>
          </a:p>
          <a:p>
            <a:pPr marL="457200" indent="-457200" eaLnBrk="1" hangingPunct="1">
              <a:spcBef>
                <a:spcPct val="70000"/>
              </a:spcBef>
              <a:buFont typeface="Wingdings" panose="05000000000000000000" pitchFamily="2" charset="2"/>
              <a:buChar char="Ø"/>
            </a:pPr>
            <a:r>
              <a:rPr kumimoji="1" lang="zh-CN" altLang="en-US" sz="2800" b="1" i="0" dirty="0">
                <a:solidFill>
                  <a:srgbClr val="000066"/>
                </a:solidFill>
                <a:latin typeface="Tahoma" panose="020B0604030504040204" pitchFamily="34" charset="0"/>
              </a:rPr>
              <a:t>冗余数据和冗余联系容易破坏数据库的完整性，给数据库维护增加困难。</a:t>
            </a:r>
          </a:p>
        </p:txBody>
      </p:sp>
    </p:spTree>
    <p:extLst>
      <p:ext uri="{BB962C8B-B14F-4D97-AF65-F5344CB8AC3E}">
        <p14:creationId xmlns:p14="http://schemas.microsoft.com/office/powerpoint/2010/main" val="3320043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33399" y="1066800"/>
            <a:ext cx="10865427" cy="1676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spcBef>
                <a:spcPct val="15000"/>
              </a:spcBef>
              <a:buClr>
                <a:srgbClr val="FFFF66"/>
              </a:buClr>
              <a:buFontTx/>
              <a:buNone/>
            </a:pPr>
            <a:r>
              <a:rPr kumimoji="1" lang="zh-CN" altLang="en-US" b="1" dirty="0" smtClean="0">
                <a:solidFill>
                  <a:srgbClr val="CC3300"/>
                </a:solidFill>
                <a:latin typeface="Tahoma" panose="020B0604030504040204" pitchFamily="34" charset="0"/>
              </a:rPr>
              <a:t>消除冗余的方法－分析方法</a:t>
            </a:r>
          </a:p>
          <a:p>
            <a:pPr>
              <a:lnSpc>
                <a:spcPct val="120000"/>
              </a:lnSpc>
              <a:spcBef>
                <a:spcPct val="0"/>
              </a:spcBef>
              <a:buClr>
                <a:schemeClr val="tx1"/>
              </a:buClr>
            </a:pPr>
            <a:r>
              <a:rPr kumimoji="1" lang="zh-CN" altLang="en-US" b="1" dirty="0" smtClean="0">
                <a:solidFill>
                  <a:srgbClr val="000066"/>
                </a:solidFill>
                <a:latin typeface="Tahoma" panose="020B0604030504040204" pitchFamily="34" charset="0"/>
              </a:rPr>
              <a:t>以数据字典和数据流图为依据，根据数据字典中关于数据项之间逻辑关系的说明来消除冗余。</a:t>
            </a:r>
            <a:endParaRPr kumimoji="1" lang="zh-CN" altLang="en-US" b="1" dirty="0" smtClean="0">
              <a:solidFill>
                <a:srgbClr val="000066"/>
              </a:solidFill>
              <a:latin typeface="Tahoma" panose="020B0604030504040204" pitchFamily="34" charset="0"/>
            </a:endParaRPr>
          </a:p>
        </p:txBody>
      </p:sp>
      <p:sp>
        <p:nvSpPr>
          <p:cNvPr id="7" name="Rectangle 4"/>
          <p:cNvSpPr>
            <a:spLocks noChangeArrowheads="1"/>
          </p:cNvSpPr>
          <p:nvPr/>
        </p:nvSpPr>
        <p:spPr bwMode="auto">
          <a:xfrm>
            <a:off x="323850" y="2598882"/>
            <a:ext cx="11074976"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endParaRPr kumimoji="1" lang="en-US" altLang="zh-CN" sz="2400" b="1" i="0" dirty="0">
              <a:solidFill>
                <a:srgbClr val="000066"/>
              </a:solidFill>
              <a:latin typeface="Tahoma" panose="020B0604030504040204" pitchFamily="34" charset="0"/>
            </a:endParaRPr>
          </a:p>
          <a:p>
            <a:pPr eaLnBrk="1" hangingPunct="1">
              <a:lnSpc>
                <a:spcPct val="130000"/>
              </a:lnSpc>
              <a:spcBef>
                <a:spcPct val="20000"/>
              </a:spcBef>
              <a:buClr>
                <a:schemeClr val="accent1"/>
              </a:buClr>
            </a:pPr>
            <a:r>
              <a:rPr kumimoji="1" lang="en-US" altLang="zh-CN" sz="2400" b="1" i="0" dirty="0">
                <a:solidFill>
                  <a:srgbClr val="000066"/>
                </a:solidFill>
                <a:latin typeface="Tahoma" panose="020B0604030504040204" pitchFamily="34" charset="0"/>
              </a:rPr>
              <a:t>	</a:t>
            </a:r>
            <a:r>
              <a:rPr kumimoji="1" lang="zh-CN" altLang="en-US" sz="2400" b="1" i="0" dirty="0">
                <a:solidFill>
                  <a:schemeClr val="accent2"/>
                </a:solidFill>
                <a:latin typeface="Tahoma" panose="020B0604030504040204" pitchFamily="34" charset="0"/>
              </a:rPr>
              <a:t>例</a:t>
            </a:r>
            <a:r>
              <a:rPr kumimoji="1" lang="en-US" altLang="zh-CN" sz="2400" b="1" i="0" dirty="0">
                <a:solidFill>
                  <a:schemeClr val="accent2"/>
                </a:solidFill>
                <a:latin typeface="Tahoma" panose="020B0604030504040204" pitchFamily="34" charset="0"/>
              </a:rPr>
              <a:t>:   </a:t>
            </a:r>
            <a:r>
              <a:rPr kumimoji="1" lang="zh-CN" altLang="en-US" sz="2400" b="1" i="0" dirty="0">
                <a:solidFill>
                  <a:schemeClr val="accent2"/>
                </a:solidFill>
                <a:latin typeface="Tahoma" panose="020B0604030504040204" pitchFamily="34" charset="0"/>
              </a:rPr>
              <a:t>教师工资单中包括该教师的基本工资、各种补贴、应扣除的房租水电费以及实发工资。</a:t>
            </a:r>
          </a:p>
          <a:p>
            <a:pPr eaLnBrk="1" hangingPunct="1">
              <a:lnSpc>
                <a:spcPct val="130000"/>
              </a:lnSpc>
              <a:spcBef>
                <a:spcPct val="20000"/>
              </a:spcBef>
              <a:buClr>
                <a:schemeClr val="accent1"/>
              </a:buClr>
            </a:pPr>
            <a:r>
              <a:rPr kumimoji="1" lang="zh-CN" altLang="en-US" sz="2400" b="1" i="0" dirty="0">
                <a:solidFill>
                  <a:schemeClr val="accent2"/>
                </a:solidFill>
                <a:latin typeface="Tahoma" panose="020B0604030504040204" pitchFamily="34" charset="0"/>
              </a:rPr>
              <a:t>	分析：由于实发工资可以由前面各项推算出来，因此可以去掉，在需要查询实发工资时根据基本工资、各种补贴、应扣除的房租水电费数据临时生成。</a:t>
            </a:r>
          </a:p>
        </p:txBody>
      </p:sp>
    </p:spTree>
    <p:extLst>
      <p:ext uri="{BB962C8B-B14F-4D97-AF65-F5344CB8AC3E}">
        <p14:creationId xmlns:p14="http://schemas.microsoft.com/office/powerpoint/2010/main" val="8644882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395288" y="1125538"/>
            <a:ext cx="11169794"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533400" eaLnBrk="1" hangingPunct="1">
              <a:buFontTx/>
              <a:buNone/>
            </a:pPr>
            <a:r>
              <a:rPr lang="zh-CN" altLang="en-US" b="1" smtClean="0">
                <a:solidFill>
                  <a:schemeClr val="tx2"/>
                </a:solidFill>
                <a:latin typeface="楷体_GB2312" pitchFamily="49" charset="-122"/>
                <a:ea typeface="楷体_GB2312" pitchFamily="49" charset="-122"/>
              </a:rPr>
              <a:t>　前面得到的</a:t>
            </a:r>
            <a:r>
              <a:rPr lang="en-US" altLang="zh-CN" b="1" smtClean="0">
                <a:solidFill>
                  <a:schemeClr val="tx2"/>
                </a:solidFill>
                <a:latin typeface="楷体_GB2312" pitchFamily="49" charset="-122"/>
                <a:ea typeface="楷体_GB2312" pitchFamily="49" charset="-122"/>
              </a:rPr>
              <a:t>E-R</a:t>
            </a:r>
            <a:r>
              <a:rPr lang="zh-CN" altLang="en-US" b="1" smtClean="0">
                <a:solidFill>
                  <a:schemeClr val="tx2"/>
                </a:solidFill>
                <a:latin typeface="楷体_GB2312" pitchFamily="49" charset="-122"/>
                <a:ea typeface="楷体_GB2312" pitchFamily="49" charset="-122"/>
              </a:rPr>
              <a:t>图中存在着冗余数据和冗余联系：</a:t>
            </a:r>
          </a:p>
          <a:p>
            <a:pPr marL="0" indent="-533400" eaLnBrk="1" hangingPunct="1">
              <a:buFontTx/>
              <a:buNone/>
            </a:pPr>
            <a:endParaRPr lang="zh-CN" altLang="en-US" b="1" smtClean="0">
              <a:solidFill>
                <a:schemeClr val="tx2"/>
              </a:solidFill>
              <a:latin typeface="楷体_GB2312" pitchFamily="49" charset="-122"/>
              <a:ea typeface="楷体_GB2312" pitchFamily="49" charset="-122"/>
            </a:endParaRPr>
          </a:p>
          <a:p>
            <a:pPr marL="0" indent="-533400" eaLnBrk="1" hangingPunct="1">
              <a:lnSpc>
                <a:spcPct val="115000"/>
              </a:lnSpc>
              <a:buFontTx/>
              <a:buAutoNum type="arabicParenBoth"/>
            </a:pPr>
            <a:r>
              <a:rPr lang="zh-CN" altLang="en-US" b="1" smtClean="0">
                <a:solidFill>
                  <a:srgbClr val="FF3300"/>
                </a:solidFill>
                <a:latin typeface="楷体_GB2312" pitchFamily="49" charset="-122"/>
                <a:ea typeface="楷体_GB2312" pitchFamily="49" charset="-122"/>
              </a:rPr>
              <a:t>冗余数据</a:t>
            </a:r>
            <a:r>
              <a:rPr lang="zh-CN" altLang="en-US" b="1" smtClean="0">
                <a:solidFill>
                  <a:schemeClr val="tx2"/>
                </a:solidFill>
                <a:latin typeface="楷体_GB2312" pitchFamily="49" charset="-122"/>
                <a:ea typeface="楷体_GB2312" pitchFamily="49" charset="-122"/>
              </a:rPr>
              <a:t>：学生实体中的年龄属性可以由出生日期推算出来，属于冗余数据，应该去掉。</a:t>
            </a:r>
          </a:p>
          <a:p>
            <a:pPr marL="0" indent="-533400" eaLnBrk="1" hangingPunct="1">
              <a:lnSpc>
                <a:spcPct val="115000"/>
              </a:lnSpc>
              <a:buFontTx/>
              <a:buAutoNum type="arabicParenBoth"/>
            </a:pPr>
            <a:endParaRPr lang="zh-CN" altLang="en-US" b="1" smtClean="0">
              <a:solidFill>
                <a:schemeClr val="tx2"/>
              </a:solidFill>
              <a:latin typeface="楷体_GB2312" pitchFamily="49" charset="-122"/>
              <a:ea typeface="楷体_GB2312" pitchFamily="49" charset="-122"/>
            </a:endParaRPr>
          </a:p>
          <a:p>
            <a:pPr marL="0" indent="-533400" eaLnBrk="1" hangingPunct="1">
              <a:lnSpc>
                <a:spcPct val="115000"/>
              </a:lnSpc>
              <a:buFontTx/>
              <a:buAutoNum type="arabicParenBoth"/>
            </a:pPr>
            <a:r>
              <a:rPr lang="zh-CN" altLang="en-US" b="1" smtClean="0">
                <a:solidFill>
                  <a:srgbClr val="FF3300"/>
                </a:solidFill>
                <a:latin typeface="楷体_GB2312" pitchFamily="49" charset="-122"/>
                <a:ea typeface="楷体_GB2312" pitchFamily="49" charset="-122"/>
              </a:rPr>
              <a:t>冗余联系</a:t>
            </a:r>
            <a:r>
              <a:rPr lang="zh-CN" altLang="en-US" b="1" smtClean="0">
                <a:solidFill>
                  <a:schemeClr val="tx2"/>
                </a:solidFill>
                <a:latin typeface="楷体_GB2312" pitchFamily="49" charset="-122"/>
                <a:ea typeface="楷体_GB2312" pitchFamily="49" charset="-122"/>
              </a:rPr>
              <a:t>：</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系</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实体与</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课程</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实体之间的</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开设</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联系，可以由</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系</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与</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教师</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实体之间的</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属于</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联系、</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教师</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与</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课程</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实体之间的</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讲授</a:t>
            </a:r>
            <a:r>
              <a:rPr lang="zh-CN" altLang="en-US" b="1" smtClean="0">
                <a:solidFill>
                  <a:schemeClr val="tx2"/>
                </a:solidFill>
                <a:ea typeface="楷体_GB2312" pitchFamily="49" charset="-122"/>
              </a:rPr>
              <a:t>”</a:t>
            </a:r>
            <a:r>
              <a:rPr lang="zh-CN" altLang="en-US" b="1" smtClean="0">
                <a:solidFill>
                  <a:schemeClr val="tx2"/>
                </a:solidFill>
                <a:latin typeface="楷体_GB2312" pitchFamily="49" charset="-122"/>
                <a:ea typeface="楷体_GB2312" pitchFamily="49" charset="-122"/>
              </a:rPr>
              <a:t>联系推导出来，所以属于冗余的联系。</a:t>
            </a:r>
            <a:endParaRPr lang="zh-CN" altLang="en-US" b="1" smtClean="0">
              <a:solidFill>
                <a:schemeClr val="tx2"/>
              </a:solidFill>
              <a:latin typeface="楷体_GB2312" pitchFamily="49" charset="-122"/>
              <a:ea typeface="楷体_GB2312" pitchFamily="49" charset="-122"/>
            </a:endParaRPr>
          </a:p>
        </p:txBody>
      </p:sp>
    </p:spTree>
    <p:extLst>
      <p:ext uri="{BB962C8B-B14F-4D97-AF65-F5344CB8AC3E}">
        <p14:creationId xmlns:p14="http://schemas.microsoft.com/office/powerpoint/2010/main" val="660223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7.2.3 </a:t>
            </a:r>
            <a:r>
              <a:rPr lang="zh-CN" altLang="en-US" sz="2800" b="1" dirty="0">
                <a:solidFill>
                  <a:schemeClr val="bg1"/>
                </a:solidFill>
                <a:latin typeface="微软雅黑" panose="020B0503020204020204" pitchFamily="34" charset="-122"/>
                <a:ea typeface="微软雅黑" panose="020B0503020204020204" pitchFamily="34" charset="-122"/>
              </a:rPr>
              <a:t>概念设计阶段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340428" y="519112"/>
            <a:ext cx="8837613" cy="6338888"/>
            <a:chOff x="0" y="260350"/>
            <a:chExt cx="8837613" cy="6338888"/>
          </a:xfrm>
        </p:grpSpPr>
        <p:sp>
          <p:nvSpPr>
            <p:cNvPr id="7" name="AutoShape 3"/>
            <p:cNvSpPr>
              <a:spLocks noChangeArrowheads="1"/>
            </p:cNvSpPr>
            <p:nvPr/>
          </p:nvSpPr>
          <p:spPr bwMode="auto">
            <a:xfrm>
              <a:off x="5435600" y="3284538"/>
              <a:ext cx="598488" cy="477837"/>
            </a:xfrm>
            <a:prstGeom prst="flowChartProcess">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专业</a:t>
              </a:r>
              <a:endParaRPr lang="zh-CN" altLang="en-US" sz="1400"/>
            </a:p>
          </p:txBody>
        </p:sp>
        <p:sp>
          <p:nvSpPr>
            <p:cNvPr id="8" name="AutoShape 4"/>
            <p:cNvSpPr>
              <a:spLocks noChangeArrowheads="1"/>
            </p:cNvSpPr>
            <p:nvPr/>
          </p:nvSpPr>
          <p:spPr bwMode="auto">
            <a:xfrm>
              <a:off x="5364163" y="5084763"/>
              <a:ext cx="733425" cy="477837"/>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班级</a:t>
              </a:r>
              <a:endParaRPr lang="zh-CN" altLang="en-US" sz="1400"/>
            </a:p>
          </p:txBody>
        </p:sp>
        <p:sp>
          <p:nvSpPr>
            <p:cNvPr id="9" name="AutoShape 5"/>
            <p:cNvSpPr>
              <a:spLocks noChangeArrowheads="1"/>
            </p:cNvSpPr>
            <p:nvPr/>
          </p:nvSpPr>
          <p:spPr bwMode="auto">
            <a:xfrm>
              <a:off x="3132138" y="5157788"/>
              <a:ext cx="700087" cy="479425"/>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学生</a:t>
              </a:r>
              <a:endParaRPr lang="zh-CN" altLang="en-US" sz="1400"/>
            </a:p>
          </p:txBody>
        </p:sp>
        <p:sp>
          <p:nvSpPr>
            <p:cNvPr id="12" name="AutoShape 6"/>
            <p:cNvSpPr>
              <a:spLocks noChangeArrowheads="1"/>
            </p:cNvSpPr>
            <p:nvPr/>
          </p:nvSpPr>
          <p:spPr bwMode="auto">
            <a:xfrm>
              <a:off x="5292725" y="2060575"/>
              <a:ext cx="849313" cy="744538"/>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开设</a:t>
              </a:r>
              <a:endParaRPr lang="zh-CN" altLang="en-US" sz="1400"/>
            </a:p>
          </p:txBody>
        </p:sp>
        <p:sp>
          <p:nvSpPr>
            <p:cNvPr id="13" name="AutoShape 7"/>
            <p:cNvSpPr>
              <a:spLocks noChangeArrowheads="1"/>
            </p:cNvSpPr>
            <p:nvPr/>
          </p:nvSpPr>
          <p:spPr bwMode="auto">
            <a:xfrm>
              <a:off x="4140200" y="3500438"/>
              <a:ext cx="920750" cy="35877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专业名</a:t>
              </a:r>
              <a:endParaRPr lang="zh-CN" altLang="en-US" sz="1400"/>
            </a:p>
          </p:txBody>
        </p:sp>
        <p:sp>
          <p:nvSpPr>
            <p:cNvPr id="14" name="AutoShape 8"/>
            <p:cNvSpPr>
              <a:spLocks noChangeArrowheads="1"/>
            </p:cNvSpPr>
            <p:nvPr/>
          </p:nvSpPr>
          <p:spPr bwMode="auto">
            <a:xfrm>
              <a:off x="5292725" y="4076700"/>
              <a:ext cx="798513" cy="671513"/>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拥有</a:t>
              </a:r>
              <a:endParaRPr lang="zh-CN" altLang="en-US" sz="1400"/>
            </a:p>
          </p:txBody>
        </p:sp>
        <p:sp>
          <p:nvSpPr>
            <p:cNvPr id="15" name="AutoShape 9"/>
            <p:cNvSpPr>
              <a:spLocks noChangeArrowheads="1"/>
            </p:cNvSpPr>
            <p:nvPr/>
          </p:nvSpPr>
          <p:spPr bwMode="auto">
            <a:xfrm>
              <a:off x="4140200" y="5013325"/>
              <a:ext cx="958850" cy="744538"/>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包含</a:t>
              </a:r>
              <a:endParaRPr lang="zh-CN" altLang="en-US" sz="1400"/>
            </a:p>
          </p:txBody>
        </p:sp>
        <p:sp>
          <p:nvSpPr>
            <p:cNvPr id="16" name="AutoShape 10"/>
            <p:cNvSpPr>
              <a:spLocks noChangeArrowheads="1"/>
            </p:cNvSpPr>
            <p:nvPr/>
          </p:nvSpPr>
          <p:spPr bwMode="auto">
            <a:xfrm>
              <a:off x="4211638" y="2997200"/>
              <a:ext cx="920750" cy="431800"/>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u="sng">
                  <a:latin typeface="Times New Roman" panose="02020603050405020304" pitchFamily="18" charset="0"/>
                </a:rPr>
                <a:t>专业号</a:t>
              </a:r>
              <a:endParaRPr lang="zh-CN" altLang="en-US" sz="1400" u="sng"/>
            </a:p>
          </p:txBody>
        </p:sp>
        <p:sp>
          <p:nvSpPr>
            <p:cNvPr id="17" name="AutoShape 11"/>
            <p:cNvSpPr>
              <a:spLocks noChangeArrowheads="1"/>
            </p:cNvSpPr>
            <p:nvPr/>
          </p:nvSpPr>
          <p:spPr bwMode="auto">
            <a:xfrm>
              <a:off x="6443663" y="4941888"/>
              <a:ext cx="1042987" cy="539750"/>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u="sng">
                  <a:latin typeface="Times New Roman" panose="02020603050405020304" pitchFamily="18" charset="0"/>
                </a:rPr>
                <a:t>班级号</a:t>
              </a:r>
              <a:endParaRPr lang="zh-CN" altLang="en-US" sz="1400"/>
            </a:p>
          </p:txBody>
        </p:sp>
        <p:sp>
          <p:nvSpPr>
            <p:cNvPr id="18" name="AutoShape 12"/>
            <p:cNvSpPr>
              <a:spLocks noChangeArrowheads="1"/>
            </p:cNvSpPr>
            <p:nvPr/>
          </p:nvSpPr>
          <p:spPr bwMode="auto">
            <a:xfrm>
              <a:off x="6372225" y="5516563"/>
              <a:ext cx="893763" cy="569912"/>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班级名</a:t>
              </a:r>
              <a:endParaRPr lang="zh-CN" altLang="en-US" sz="1400"/>
            </a:p>
          </p:txBody>
        </p:sp>
        <p:sp>
          <p:nvSpPr>
            <p:cNvPr id="19" name="AutoShape 13"/>
            <p:cNvSpPr>
              <a:spLocks noChangeArrowheads="1"/>
            </p:cNvSpPr>
            <p:nvPr/>
          </p:nvSpPr>
          <p:spPr bwMode="auto">
            <a:xfrm>
              <a:off x="2555875" y="4292600"/>
              <a:ext cx="757238" cy="49847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u="sng">
                  <a:latin typeface="Times New Roman" panose="02020603050405020304" pitchFamily="18" charset="0"/>
                </a:rPr>
                <a:t>学号</a:t>
              </a:r>
              <a:endParaRPr lang="zh-CN" altLang="en-US" sz="1400"/>
            </a:p>
          </p:txBody>
        </p:sp>
        <p:sp>
          <p:nvSpPr>
            <p:cNvPr id="20" name="AutoShape 14"/>
            <p:cNvSpPr>
              <a:spLocks noChangeArrowheads="1"/>
            </p:cNvSpPr>
            <p:nvPr/>
          </p:nvSpPr>
          <p:spPr bwMode="auto">
            <a:xfrm>
              <a:off x="3448050" y="4292600"/>
              <a:ext cx="757238" cy="509588"/>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姓名</a:t>
              </a:r>
              <a:endParaRPr lang="zh-CN" altLang="en-US" sz="1400"/>
            </a:p>
          </p:txBody>
        </p:sp>
        <p:sp>
          <p:nvSpPr>
            <p:cNvPr id="21" name="AutoShape 15"/>
            <p:cNvSpPr>
              <a:spLocks noChangeArrowheads="1"/>
            </p:cNvSpPr>
            <p:nvPr/>
          </p:nvSpPr>
          <p:spPr bwMode="auto">
            <a:xfrm>
              <a:off x="2516188" y="6048375"/>
              <a:ext cx="757237" cy="51752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性别</a:t>
              </a:r>
              <a:endParaRPr lang="zh-CN" altLang="en-US" sz="1400"/>
            </a:p>
          </p:txBody>
        </p:sp>
        <p:sp>
          <p:nvSpPr>
            <p:cNvPr id="22" name="AutoShape 16"/>
            <p:cNvSpPr>
              <a:spLocks noChangeArrowheads="1"/>
            </p:cNvSpPr>
            <p:nvPr/>
          </p:nvSpPr>
          <p:spPr bwMode="auto">
            <a:xfrm>
              <a:off x="3395663" y="6069013"/>
              <a:ext cx="757237" cy="53022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出生日期</a:t>
              </a:r>
              <a:endParaRPr lang="zh-CN" altLang="en-US" sz="1400"/>
            </a:p>
          </p:txBody>
        </p:sp>
        <p:sp>
          <p:nvSpPr>
            <p:cNvPr id="23" name="Line 17"/>
            <p:cNvSpPr>
              <a:spLocks noChangeShapeType="1"/>
            </p:cNvSpPr>
            <p:nvPr/>
          </p:nvSpPr>
          <p:spPr bwMode="auto">
            <a:xfrm flipH="1" flipV="1">
              <a:off x="5076825" y="3644900"/>
              <a:ext cx="360363"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8"/>
            <p:cNvSpPr>
              <a:spLocks noChangeShapeType="1"/>
            </p:cNvSpPr>
            <p:nvPr/>
          </p:nvSpPr>
          <p:spPr bwMode="auto">
            <a:xfrm>
              <a:off x="6084888" y="5516563"/>
              <a:ext cx="287337" cy="215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9"/>
            <p:cNvSpPr>
              <a:spLocks noChangeShapeType="1"/>
            </p:cNvSpPr>
            <p:nvPr/>
          </p:nvSpPr>
          <p:spPr bwMode="auto">
            <a:xfrm>
              <a:off x="5695950" y="4754563"/>
              <a:ext cx="0" cy="339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0"/>
            <p:cNvSpPr>
              <a:spLocks noChangeShapeType="1"/>
            </p:cNvSpPr>
            <p:nvPr/>
          </p:nvSpPr>
          <p:spPr bwMode="auto">
            <a:xfrm>
              <a:off x="5724525" y="1557338"/>
              <a:ext cx="0" cy="503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1"/>
            <p:cNvSpPr>
              <a:spLocks noChangeShapeType="1"/>
            </p:cNvSpPr>
            <p:nvPr/>
          </p:nvSpPr>
          <p:spPr bwMode="auto">
            <a:xfrm flipH="1">
              <a:off x="5724525" y="2781300"/>
              <a:ext cx="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2"/>
            <p:cNvSpPr>
              <a:spLocks noChangeShapeType="1"/>
            </p:cNvSpPr>
            <p:nvPr/>
          </p:nvSpPr>
          <p:spPr bwMode="auto">
            <a:xfrm flipH="1" flipV="1">
              <a:off x="5724525" y="3716338"/>
              <a:ext cx="0" cy="360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3"/>
            <p:cNvSpPr>
              <a:spLocks noChangeShapeType="1"/>
            </p:cNvSpPr>
            <p:nvPr/>
          </p:nvSpPr>
          <p:spPr bwMode="auto">
            <a:xfrm>
              <a:off x="3851275" y="5373688"/>
              <a:ext cx="3190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4"/>
            <p:cNvSpPr>
              <a:spLocks noChangeShapeType="1"/>
            </p:cNvSpPr>
            <p:nvPr/>
          </p:nvSpPr>
          <p:spPr bwMode="auto">
            <a:xfrm flipH="1">
              <a:off x="5076825" y="5373688"/>
              <a:ext cx="320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5"/>
            <p:cNvSpPr>
              <a:spLocks noChangeShapeType="1"/>
            </p:cNvSpPr>
            <p:nvPr/>
          </p:nvSpPr>
          <p:spPr bwMode="auto">
            <a:xfrm>
              <a:off x="6084888" y="5229225"/>
              <a:ext cx="320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6"/>
            <p:cNvSpPr>
              <a:spLocks noChangeShapeType="1"/>
            </p:cNvSpPr>
            <p:nvPr/>
          </p:nvSpPr>
          <p:spPr bwMode="auto">
            <a:xfrm flipH="1">
              <a:off x="3621088" y="4784725"/>
              <a:ext cx="158750" cy="368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27"/>
            <p:cNvSpPr>
              <a:spLocks noChangeShapeType="1"/>
            </p:cNvSpPr>
            <p:nvPr/>
          </p:nvSpPr>
          <p:spPr bwMode="auto">
            <a:xfrm>
              <a:off x="3074988" y="4770438"/>
              <a:ext cx="385762" cy="396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8"/>
            <p:cNvSpPr>
              <a:spLocks noChangeShapeType="1"/>
            </p:cNvSpPr>
            <p:nvPr/>
          </p:nvSpPr>
          <p:spPr bwMode="auto">
            <a:xfrm>
              <a:off x="5076825" y="33575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9"/>
            <p:cNvSpPr>
              <a:spLocks noChangeShapeType="1"/>
            </p:cNvSpPr>
            <p:nvPr/>
          </p:nvSpPr>
          <p:spPr bwMode="auto">
            <a:xfrm>
              <a:off x="3606800" y="5659438"/>
              <a:ext cx="173038" cy="417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0"/>
            <p:cNvSpPr>
              <a:spLocks noChangeShapeType="1"/>
            </p:cNvSpPr>
            <p:nvPr/>
          </p:nvSpPr>
          <p:spPr bwMode="auto">
            <a:xfrm flipH="1">
              <a:off x="2981325" y="5645150"/>
              <a:ext cx="452438"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1"/>
            <p:cNvSpPr>
              <a:spLocks noChangeShapeType="1"/>
            </p:cNvSpPr>
            <p:nvPr/>
          </p:nvSpPr>
          <p:spPr bwMode="auto">
            <a:xfrm flipH="1" flipV="1">
              <a:off x="3386138" y="1539875"/>
              <a:ext cx="293687" cy="665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9" name="AutoShape 32"/>
            <p:cNvSpPr>
              <a:spLocks noChangeArrowheads="1"/>
            </p:cNvSpPr>
            <p:nvPr/>
          </p:nvSpPr>
          <p:spPr bwMode="auto">
            <a:xfrm>
              <a:off x="896938" y="1143000"/>
              <a:ext cx="588962" cy="396875"/>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课程</a:t>
              </a:r>
              <a:endParaRPr lang="zh-CN" altLang="en-US" sz="1400"/>
            </a:p>
          </p:txBody>
        </p:sp>
        <p:sp>
          <p:nvSpPr>
            <p:cNvPr id="40" name="AutoShape 33"/>
            <p:cNvSpPr>
              <a:spLocks noChangeArrowheads="1"/>
            </p:cNvSpPr>
            <p:nvPr/>
          </p:nvSpPr>
          <p:spPr bwMode="auto">
            <a:xfrm>
              <a:off x="2959100" y="1128713"/>
              <a:ext cx="588963" cy="398462"/>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教师</a:t>
              </a:r>
              <a:endParaRPr lang="zh-CN" altLang="en-US" sz="1400"/>
            </a:p>
          </p:txBody>
        </p:sp>
        <p:sp>
          <p:nvSpPr>
            <p:cNvPr id="41" name="AutoShape 34"/>
            <p:cNvSpPr>
              <a:spLocks noChangeArrowheads="1"/>
            </p:cNvSpPr>
            <p:nvPr/>
          </p:nvSpPr>
          <p:spPr bwMode="auto">
            <a:xfrm>
              <a:off x="0" y="836613"/>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课程名</a:t>
              </a:r>
              <a:endParaRPr lang="zh-CN" altLang="en-US" sz="1400"/>
            </a:p>
          </p:txBody>
        </p:sp>
        <p:sp>
          <p:nvSpPr>
            <p:cNvPr id="42" name="AutoShape 35"/>
            <p:cNvSpPr>
              <a:spLocks noChangeArrowheads="1"/>
            </p:cNvSpPr>
            <p:nvPr/>
          </p:nvSpPr>
          <p:spPr bwMode="auto">
            <a:xfrm>
              <a:off x="4130675" y="1073150"/>
              <a:ext cx="881063" cy="531813"/>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属于</a:t>
              </a:r>
              <a:endParaRPr lang="zh-CN" altLang="en-US" sz="1400"/>
            </a:p>
          </p:txBody>
        </p:sp>
        <p:sp>
          <p:nvSpPr>
            <p:cNvPr id="43" name="AutoShape 36"/>
            <p:cNvSpPr>
              <a:spLocks noChangeArrowheads="1"/>
            </p:cNvSpPr>
            <p:nvPr/>
          </p:nvSpPr>
          <p:spPr bwMode="auto">
            <a:xfrm>
              <a:off x="1778000" y="1090613"/>
              <a:ext cx="881063" cy="531812"/>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讲授</a:t>
              </a:r>
              <a:endParaRPr lang="zh-CN" altLang="en-US" sz="1400"/>
            </a:p>
          </p:txBody>
        </p:sp>
        <p:sp>
          <p:nvSpPr>
            <p:cNvPr id="44" name="AutoShape 37"/>
            <p:cNvSpPr>
              <a:spLocks noChangeArrowheads="1"/>
            </p:cNvSpPr>
            <p:nvPr/>
          </p:nvSpPr>
          <p:spPr bwMode="auto">
            <a:xfrm>
              <a:off x="755650" y="260350"/>
              <a:ext cx="87471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课程号</a:t>
              </a:r>
              <a:endParaRPr lang="zh-CN" altLang="en-US" sz="1400"/>
            </a:p>
          </p:txBody>
        </p:sp>
        <p:sp>
          <p:nvSpPr>
            <p:cNvPr id="45" name="AutoShape 38"/>
            <p:cNvSpPr>
              <a:spLocks noChangeArrowheads="1"/>
            </p:cNvSpPr>
            <p:nvPr/>
          </p:nvSpPr>
          <p:spPr bwMode="auto">
            <a:xfrm>
              <a:off x="5630863" y="444500"/>
              <a:ext cx="881062"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系名</a:t>
              </a:r>
              <a:endParaRPr lang="zh-CN" altLang="en-US" sz="1400"/>
            </a:p>
          </p:txBody>
        </p:sp>
        <p:sp>
          <p:nvSpPr>
            <p:cNvPr id="46" name="AutoShape 39"/>
            <p:cNvSpPr>
              <a:spLocks noChangeArrowheads="1"/>
            </p:cNvSpPr>
            <p:nvPr/>
          </p:nvSpPr>
          <p:spPr bwMode="auto">
            <a:xfrm>
              <a:off x="2336800" y="334963"/>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教师号</a:t>
              </a:r>
              <a:endParaRPr lang="zh-CN" altLang="en-US" sz="1400"/>
            </a:p>
          </p:txBody>
        </p:sp>
        <p:sp>
          <p:nvSpPr>
            <p:cNvPr id="47" name="AutoShape 40"/>
            <p:cNvSpPr>
              <a:spLocks noChangeArrowheads="1"/>
            </p:cNvSpPr>
            <p:nvPr/>
          </p:nvSpPr>
          <p:spPr bwMode="auto">
            <a:xfrm>
              <a:off x="3290888" y="346075"/>
              <a:ext cx="735012"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姓名</a:t>
              </a:r>
              <a:endParaRPr lang="zh-CN" altLang="en-US" sz="1400"/>
            </a:p>
          </p:txBody>
        </p:sp>
        <p:sp>
          <p:nvSpPr>
            <p:cNvPr id="48" name="AutoShape 41"/>
            <p:cNvSpPr>
              <a:spLocks noChangeArrowheads="1"/>
            </p:cNvSpPr>
            <p:nvPr/>
          </p:nvSpPr>
          <p:spPr bwMode="auto">
            <a:xfrm>
              <a:off x="2544763" y="2084388"/>
              <a:ext cx="735012"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性别</a:t>
              </a:r>
              <a:endParaRPr lang="zh-CN" altLang="en-US" sz="1400"/>
            </a:p>
          </p:txBody>
        </p:sp>
        <p:sp>
          <p:nvSpPr>
            <p:cNvPr id="49" name="AutoShape 42"/>
            <p:cNvSpPr>
              <a:spLocks noChangeArrowheads="1"/>
            </p:cNvSpPr>
            <p:nvPr/>
          </p:nvSpPr>
          <p:spPr bwMode="auto">
            <a:xfrm>
              <a:off x="3349625" y="2084388"/>
              <a:ext cx="73501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职称</a:t>
              </a:r>
              <a:endParaRPr lang="zh-CN" altLang="en-US" sz="1400"/>
            </a:p>
          </p:txBody>
        </p:sp>
        <p:sp>
          <p:nvSpPr>
            <p:cNvPr id="50" name="Line 43"/>
            <p:cNvSpPr>
              <a:spLocks noChangeShapeType="1"/>
            </p:cNvSpPr>
            <p:nvPr/>
          </p:nvSpPr>
          <p:spPr bwMode="auto">
            <a:xfrm>
              <a:off x="755650" y="1196975"/>
              <a:ext cx="142875"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1" name="Line 44"/>
            <p:cNvSpPr>
              <a:spLocks noChangeShapeType="1"/>
            </p:cNvSpPr>
            <p:nvPr/>
          </p:nvSpPr>
          <p:spPr bwMode="auto">
            <a:xfrm flipH="1">
              <a:off x="2947988" y="1539875"/>
              <a:ext cx="146050" cy="531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2" name="AutoShape 45"/>
            <p:cNvSpPr>
              <a:spLocks noChangeArrowheads="1"/>
            </p:cNvSpPr>
            <p:nvPr/>
          </p:nvSpPr>
          <p:spPr bwMode="auto">
            <a:xfrm>
              <a:off x="5432425" y="1143000"/>
              <a:ext cx="585788" cy="398463"/>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系</a:t>
              </a:r>
              <a:endParaRPr lang="zh-CN" altLang="en-US" sz="1400"/>
            </a:p>
          </p:txBody>
        </p:sp>
        <p:sp>
          <p:nvSpPr>
            <p:cNvPr id="53" name="AutoShape 46"/>
            <p:cNvSpPr>
              <a:spLocks noChangeArrowheads="1"/>
            </p:cNvSpPr>
            <p:nvPr/>
          </p:nvSpPr>
          <p:spPr bwMode="auto">
            <a:xfrm>
              <a:off x="4784725" y="423863"/>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系号</a:t>
              </a:r>
              <a:endParaRPr lang="zh-CN" altLang="en-US" sz="1400"/>
            </a:p>
          </p:txBody>
        </p:sp>
        <p:sp>
          <p:nvSpPr>
            <p:cNvPr id="54" name="Line 47"/>
            <p:cNvSpPr>
              <a:spLocks noChangeShapeType="1"/>
            </p:cNvSpPr>
            <p:nvPr/>
          </p:nvSpPr>
          <p:spPr bwMode="auto">
            <a:xfrm flipH="1">
              <a:off x="5000625" y="1358900"/>
              <a:ext cx="4318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 name="Line 48"/>
            <p:cNvSpPr>
              <a:spLocks noChangeShapeType="1"/>
            </p:cNvSpPr>
            <p:nvPr/>
          </p:nvSpPr>
          <p:spPr bwMode="auto">
            <a:xfrm>
              <a:off x="1485900" y="1357313"/>
              <a:ext cx="292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9"/>
            <p:cNvSpPr>
              <a:spLocks noChangeShapeType="1"/>
            </p:cNvSpPr>
            <p:nvPr/>
          </p:nvSpPr>
          <p:spPr bwMode="auto">
            <a:xfrm>
              <a:off x="2657475" y="1357313"/>
              <a:ext cx="292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0"/>
            <p:cNvSpPr>
              <a:spLocks noChangeShapeType="1"/>
            </p:cNvSpPr>
            <p:nvPr/>
          </p:nvSpPr>
          <p:spPr bwMode="auto">
            <a:xfrm flipH="1">
              <a:off x="1189038" y="693738"/>
              <a:ext cx="0" cy="387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51"/>
            <p:cNvSpPr>
              <a:spLocks noChangeShapeType="1"/>
            </p:cNvSpPr>
            <p:nvPr/>
          </p:nvSpPr>
          <p:spPr bwMode="auto">
            <a:xfrm>
              <a:off x="2779713" y="744538"/>
              <a:ext cx="292100" cy="398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52"/>
            <p:cNvSpPr>
              <a:spLocks noChangeShapeType="1"/>
            </p:cNvSpPr>
            <p:nvPr/>
          </p:nvSpPr>
          <p:spPr bwMode="auto">
            <a:xfrm flipH="1">
              <a:off x="3365500" y="744538"/>
              <a:ext cx="292100" cy="398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3"/>
            <p:cNvSpPr>
              <a:spLocks noChangeShapeType="1"/>
            </p:cNvSpPr>
            <p:nvPr/>
          </p:nvSpPr>
          <p:spPr bwMode="auto">
            <a:xfrm>
              <a:off x="3548063" y="1338263"/>
              <a:ext cx="5857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54"/>
            <p:cNvSpPr>
              <a:spLocks noChangeShapeType="1"/>
            </p:cNvSpPr>
            <p:nvPr/>
          </p:nvSpPr>
          <p:spPr bwMode="auto">
            <a:xfrm>
              <a:off x="5216525" y="855663"/>
              <a:ext cx="438150" cy="265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5"/>
            <p:cNvSpPr>
              <a:spLocks noChangeShapeType="1"/>
            </p:cNvSpPr>
            <p:nvPr/>
          </p:nvSpPr>
          <p:spPr bwMode="auto">
            <a:xfrm flipH="1">
              <a:off x="5948363" y="855663"/>
              <a:ext cx="146050" cy="265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AutoShape 56"/>
            <p:cNvSpPr>
              <a:spLocks noChangeArrowheads="1"/>
            </p:cNvSpPr>
            <p:nvPr/>
          </p:nvSpPr>
          <p:spPr bwMode="auto">
            <a:xfrm>
              <a:off x="6584950" y="1071563"/>
              <a:ext cx="881063" cy="531812"/>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负责</a:t>
              </a:r>
              <a:endParaRPr lang="zh-CN" altLang="en-US" sz="1400"/>
            </a:p>
          </p:txBody>
        </p:sp>
        <p:sp>
          <p:nvSpPr>
            <p:cNvPr id="64" name="Line 57"/>
            <p:cNvSpPr>
              <a:spLocks noChangeShapeType="1"/>
            </p:cNvSpPr>
            <p:nvPr/>
          </p:nvSpPr>
          <p:spPr bwMode="auto">
            <a:xfrm>
              <a:off x="6002338" y="1336675"/>
              <a:ext cx="5857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58"/>
            <p:cNvSpPr>
              <a:spLocks noChangeShapeType="1"/>
            </p:cNvSpPr>
            <p:nvPr/>
          </p:nvSpPr>
          <p:spPr bwMode="auto">
            <a:xfrm>
              <a:off x="7016750" y="1647825"/>
              <a:ext cx="0" cy="360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66" name="Line 59"/>
            <p:cNvSpPr>
              <a:spLocks noChangeShapeType="1"/>
            </p:cNvSpPr>
            <p:nvPr/>
          </p:nvSpPr>
          <p:spPr bwMode="auto">
            <a:xfrm flipH="1" flipV="1">
              <a:off x="7227888" y="2419350"/>
              <a:ext cx="293687" cy="665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67" name="AutoShape 60"/>
            <p:cNvSpPr>
              <a:spLocks noChangeArrowheads="1"/>
            </p:cNvSpPr>
            <p:nvPr/>
          </p:nvSpPr>
          <p:spPr bwMode="auto">
            <a:xfrm>
              <a:off x="6800850" y="2008188"/>
              <a:ext cx="720725" cy="398462"/>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负责人</a:t>
              </a:r>
              <a:endParaRPr lang="zh-CN" altLang="en-US" sz="1400"/>
            </a:p>
          </p:txBody>
        </p:sp>
        <p:sp>
          <p:nvSpPr>
            <p:cNvPr id="68" name="AutoShape 61"/>
            <p:cNvSpPr>
              <a:spLocks noChangeArrowheads="1"/>
            </p:cNvSpPr>
            <p:nvPr/>
          </p:nvSpPr>
          <p:spPr bwMode="auto">
            <a:xfrm>
              <a:off x="6386513" y="2963863"/>
              <a:ext cx="735012"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性别</a:t>
              </a:r>
              <a:endParaRPr lang="zh-CN" altLang="en-US" sz="1400"/>
            </a:p>
          </p:txBody>
        </p:sp>
        <p:sp>
          <p:nvSpPr>
            <p:cNvPr id="69" name="AutoShape 62"/>
            <p:cNvSpPr>
              <a:spLocks noChangeArrowheads="1"/>
            </p:cNvSpPr>
            <p:nvPr/>
          </p:nvSpPr>
          <p:spPr bwMode="auto">
            <a:xfrm>
              <a:off x="7191375" y="2963863"/>
              <a:ext cx="73501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性别</a:t>
              </a:r>
              <a:endParaRPr lang="zh-CN" altLang="en-US" sz="1400"/>
            </a:p>
          </p:txBody>
        </p:sp>
        <p:sp>
          <p:nvSpPr>
            <p:cNvPr id="70" name="Line 63"/>
            <p:cNvSpPr>
              <a:spLocks noChangeShapeType="1"/>
            </p:cNvSpPr>
            <p:nvPr/>
          </p:nvSpPr>
          <p:spPr bwMode="auto">
            <a:xfrm flipH="1">
              <a:off x="6789738" y="2419350"/>
              <a:ext cx="146050" cy="531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71" name="AutoShape 64"/>
            <p:cNvSpPr>
              <a:spLocks noChangeArrowheads="1"/>
            </p:cNvSpPr>
            <p:nvPr/>
          </p:nvSpPr>
          <p:spPr bwMode="auto">
            <a:xfrm>
              <a:off x="7956550" y="1989138"/>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工号</a:t>
              </a:r>
              <a:endParaRPr lang="zh-CN" altLang="en-US" sz="1400"/>
            </a:p>
          </p:txBody>
        </p:sp>
        <p:sp>
          <p:nvSpPr>
            <p:cNvPr id="72" name="Line 65"/>
            <p:cNvSpPr>
              <a:spLocks noChangeShapeType="1"/>
            </p:cNvSpPr>
            <p:nvPr/>
          </p:nvSpPr>
          <p:spPr bwMode="auto">
            <a:xfrm flipV="1">
              <a:off x="7524750" y="2205038"/>
              <a:ext cx="436563" cy="23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Rectangle 66"/>
            <p:cNvSpPr>
              <a:spLocks noChangeArrowheads="1"/>
            </p:cNvSpPr>
            <p:nvPr/>
          </p:nvSpPr>
          <p:spPr bwMode="auto">
            <a:xfrm>
              <a:off x="1433513" y="938213"/>
              <a:ext cx="6416675"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715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m                n               n                  1                 1</a:t>
              </a:r>
            </a:p>
            <a:p>
              <a:pPr eaLnBrk="1" hangingPunct="1"/>
              <a:endParaRPr lang="en-US" altLang="zh-CN" i="0"/>
            </a:p>
            <a:p>
              <a:pPr eaLnBrk="1" hangingPunct="1"/>
              <a:r>
                <a:rPr lang="en-US" altLang="zh-CN" i="0"/>
                <a:t>                                                              1                       1</a:t>
              </a:r>
            </a:p>
            <a:p>
              <a:pPr eaLnBrk="1" hangingPunct="1"/>
              <a:endParaRPr lang="en-US" altLang="zh-CN" i="0"/>
            </a:p>
            <a:p>
              <a:pPr eaLnBrk="1" hangingPunct="1"/>
              <a:r>
                <a:rPr lang="en-US" altLang="zh-CN" i="0"/>
                <a:t>m</a:t>
              </a:r>
            </a:p>
            <a:p>
              <a:pPr eaLnBrk="1" hangingPunct="1"/>
              <a:endParaRPr lang="en-US" altLang="zh-CN" i="0"/>
            </a:p>
            <a:p>
              <a:pPr eaLnBrk="1" hangingPunct="1"/>
              <a:endParaRPr lang="en-US" altLang="zh-CN" i="0"/>
            </a:p>
            <a:p>
              <a:pPr eaLnBrk="1" hangingPunct="1"/>
              <a:r>
                <a:rPr lang="en-US" altLang="zh-CN" i="0"/>
                <a:t>                                                               n</a:t>
              </a:r>
            </a:p>
            <a:p>
              <a:pPr eaLnBrk="1" hangingPunct="1"/>
              <a:endParaRPr lang="en-US" altLang="zh-CN" i="0"/>
            </a:p>
            <a:p>
              <a:pPr eaLnBrk="1" hangingPunct="1"/>
              <a:endParaRPr lang="en-US" altLang="zh-CN" i="0"/>
            </a:p>
            <a:p>
              <a:pPr eaLnBrk="1" hangingPunct="1"/>
              <a:r>
                <a:rPr lang="en-US" altLang="zh-CN" i="0"/>
                <a:t>                                                              1</a:t>
              </a:r>
            </a:p>
            <a:p>
              <a:pPr eaLnBrk="1" hangingPunct="1"/>
              <a:r>
                <a:rPr lang="en-US" altLang="zh-CN" i="0"/>
                <a:t>            n</a:t>
              </a:r>
            </a:p>
            <a:p>
              <a:pPr eaLnBrk="1" hangingPunct="1"/>
              <a:endParaRPr lang="en-US" altLang="zh-CN" i="0"/>
            </a:p>
            <a:p>
              <a:pPr eaLnBrk="1" hangingPunct="1"/>
              <a:endParaRPr lang="en-US" altLang="zh-CN" i="0"/>
            </a:p>
            <a:p>
              <a:pPr eaLnBrk="1" hangingPunct="1"/>
              <a:r>
                <a:rPr lang="en-US" altLang="zh-CN" i="0"/>
                <a:t>                                                             n</a:t>
              </a:r>
            </a:p>
            <a:p>
              <a:pPr eaLnBrk="1" hangingPunct="1"/>
              <a:r>
                <a:rPr lang="en-US" altLang="zh-CN" i="0"/>
                <a:t>                                       n               1</a:t>
              </a:r>
            </a:p>
            <a:p>
              <a:pPr eaLnBrk="1" hangingPunct="1"/>
              <a:endParaRPr lang="en-US" altLang="zh-CN" i="0"/>
            </a:p>
          </p:txBody>
        </p:sp>
        <p:sp>
          <p:nvSpPr>
            <p:cNvPr id="74" name="AutoShape 67"/>
            <p:cNvSpPr>
              <a:spLocks noChangeArrowheads="1"/>
            </p:cNvSpPr>
            <p:nvPr/>
          </p:nvSpPr>
          <p:spPr bwMode="auto">
            <a:xfrm>
              <a:off x="1331913" y="2997200"/>
              <a:ext cx="887412" cy="531813"/>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选修</a:t>
              </a:r>
              <a:endParaRPr lang="zh-CN" altLang="en-US" sz="1400"/>
            </a:p>
          </p:txBody>
        </p:sp>
        <p:sp>
          <p:nvSpPr>
            <p:cNvPr id="75" name="AutoShape 68"/>
            <p:cNvSpPr>
              <a:spLocks noChangeArrowheads="1"/>
            </p:cNvSpPr>
            <p:nvPr/>
          </p:nvSpPr>
          <p:spPr bwMode="auto">
            <a:xfrm>
              <a:off x="323850" y="3068638"/>
              <a:ext cx="742950"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成绩</a:t>
              </a:r>
              <a:endParaRPr lang="zh-CN" altLang="en-US" sz="1400"/>
            </a:p>
          </p:txBody>
        </p:sp>
        <p:sp>
          <p:nvSpPr>
            <p:cNvPr id="76" name="Line 69"/>
            <p:cNvSpPr>
              <a:spLocks noChangeShapeType="1"/>
            </p:cNvSpPr>
            <p:nvPr/>
          </p:nvSpPr>
          <p:spPr bwMode="auto">
            <a:xfrm>
              <a:off x="1189038" y="1628775"/>
              <a:ext cx="574675" cy="1368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77" name="Line 70"/>
            <p:cNvSpPr>
              <a:spLocks noChangeShapeType="1"/>
            </p:cNvSpPr>
            <p:nvPr/>
          </p:nvSpPr>
          <p:spPr bwMode="auto">
            <a:xfrm flipH="1" flipV="1">
              <a:off x="1763713" y="3500438"/>
              <a:ext cx="1368425" cy="1944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71"/>
            <p:cNvSpPr>
              <a:spLocks noChangeShapeType="1"/>
            </p:cNvSpPr>
            <p:nvPr/>
          </p:nvSpPr>
          <p:spPr bwMode="auto">
            <a:xfrm>
              <a:off x="1042988" y="3284538"/>
              <a:ext cx="320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331176448"/>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462248" y="903194"/>
            <a:ext cx="10832670" cy="2862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spcBef>
                <a:spcPts val="1200"/>
              </a:spcBef>
              <a:buClr>
                <a:srgbClr val="FF0000"/>
              </a:buClr>
              <a:buFont typeface="Wingdings" panose="05000000000000000000" pitchFamily="2" charset="2"/>
              <a:buChar char="Ø"/>
            </a:pPr>
            <a:r>
              <a:rPr lang="zh-CN" altLang="en-US" b="1" dirty="0" smtClean="0">
                <a:solidFill>
                  <a:srgbClr val="CC3300"/>
                </a:solidFill>
              </a:rPr>
              <a:t>逻辑结构设计的任务</a:t>
            </a:r>
          </a:p>
          <a:p>
            <a:pPr lvl="1" eaLnBrk="1" hangingPunct="1">
              <a:lnSpc>
                <a:spcPct val="125000"/>
              </a:lnSpc>
              <a:spcBef>
                <a:spcPts val="1200"/>
              </a:spcBef>
            </a:pPr>
            <a:r>
              <a:rPr lang="zh-CN" altLang="en-US" b="1" dirty="0" smtClean="0">
                <a:solidFill>
                  <a:srgbClr val="000066"/>
                </a:solidFill>
              </a:rPr>
              <a:t>概念结构是各种数据模型的共同基础；</a:t>
            </a:r>
          </a:p>
          <a:p>
            <a:pPr lvl="1" eaLnBrk="1" hangingPunct="1">
              <a:lnSpc>
                <a:spcPct val="125000"/>
              </a:lnSpc>
              <a:spcBef>
                <a:spcPts val="1200"/>
              </a:spcBef>
            </a:pPr>
            <a:r>
              <a:rPr lang="zh-CN" altLang="en-US" b="1" dirty="0" smtClean="0">
                <a:solidFill>
                  <a:srgbClr val="000066"/>
                </a:solidFill>
              </a:rPr>
              <a:t>为了能够用某一</a:t>
            </a:r>
            <a:r>
              <a:rPr lang="en-US" altLang="zh-CN" b="1" dirty="0" smtClean="0">
                <a:solidFill>
                  <a:srgbClr val="000066"/>
                </a:solidFill>
              </a:rPr>
              <a:t>DBMS</a:t>
            </a:r>
            <a:r>
              <a:rPr lang="zh-CN" altLang="en-US" b="1" dirty="0" smtClean="0">
                <a:solidFill>
                  <a:srgbClr val="000066"/>
                </a:solidFill>
              </a:rPr>
              <a:t>实现用户需求，还必须将概念结构设计好的</a:t>
            </a:r>
            <a:r>
              <a:rPr lang="en-US" altLang="zh-CN" b="1" dirty="0" smtClean="0">
                <a:solidFill>
                  <a:srgbClr val="000066"/>
                </a:solidFill>
              </a:rPr>
              <a:t>E-R</a:t>
            </a:r>
            <a:r>
              <a:rPr lang="zh-CN" altLang="en-US" b="1" dirty="0" smtClean="0">
                <a:solidFill>
                  <a:srgbClr val="000066"/>
                </a:solidFill>
              </a:rPr>
              <a:t>图进一步转化为相应的数据模型，这正是数据库逻辑结构设计所要完成的任务。</a:t>
            </a:r>
            <a:endParaRPr lang="zh-CN" altLang="en-US" b="1" dirty="0" smtClean="0">
              <a:solidFill>
                <a:srgbClr val="000066"/>
              </a:solidFill>
            </a:endParaRPr>
          </a:p>
        </p:txBody>
      </p:sp>
      <p:sp>
        <p:nvSpPr>
          <p:cNvPr id="7" name="Rectangle 4"/>
          <p:cNvSpPr>
            <a:spLocks noChangeArrowheads="1"/>
          </p:cNvSpPr>
          <p:nvPr/>
        </p:nvSpPr>
        <p:spPr bwMode="auto">
          <a:xfrm>
            <a:off x="359786" y="3880572"/>
            <a:ext cx="10935132"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05000"/>
              </a:lnSpc>
              <a:buClr>
                <a:srgbClr val="FF0000"/>
              </a:buClr>
              <a:buFont typeface="Wingdings" panose="05000000000000000000" pitchFamily="2" charset="2"/>
              <a:buChar char="Ø"/>
            </a:pPr>
            <a:r>
              <a:rPr lang="zh-CN" altLang="en-US" sz="2800" b="1" i="0" dirty="0">
                <a:solidFill>
                  <a:srgbClr val="CC3300"/>
                </a:solidFill>
              </a:rPr>
              <a:t>逻辑结构设计的步骤</a:t>
            </a:r>
          </a:p>
          <a:p>
            <a:pPr lvl="1" algn="just" eaLnBrk="1" hangingPunct="1">
              <a:lnSpc>
                <a:spcPct val="105000"/>
              </a:lnSpc>
              <a:buFontTx/>
              <a:buChar char="–"/>
            </a:pPr>
            <a:r>
              <a:rPr lang="zh-CN" altLang="en-US" sz="2400" b="1" i="0" dirty="0">
                <a:solidFill>
                  <a:srgbClr val="000066"/>
                </a:solidFill>
              </a:rPr>
              <a:t>将概念结构转化为一般的关系、网状、层次模型；</a:t>
            </a:r>
          </a:p>
          <a:p>
            <a:pPr lvl="1" algn="just" eaLnBrk="1" hangingPunct="1">
              <a:lnSpc>
                <a:spcPct val="105000"/>
              </a:lnSpc>
              <a:buFontTx/>
              <a:buChar char="–"/>
            </a:pPr>
            <a:r>
              <a:rPr lang="zh-CN" altLang="en-US" sz="2400" b="1" i="0" dirty="0">
                <a:solidFill>
                  <a:srgbClr val="000066"/>
                </a:solidFill>
              </a:rPr>
              <a:t>将转化来的关系、网状、层次模型向特定</a:t>
            </a:r>
            <a:r>
              <a:rPr lang="en-US" altLang="zh-CN" sz="2400" b="1" i="0" dirty="0">
                <a:solidFill>
                  <a:srgbClr val="000066"/>
                </a:solidFill>
              </a:rPr>
              <a:t>DBMS</a:t>
            </a:r>
            <a:r>
              <a:rPr lang="zh-CN" altLang="en-US" sz="2400" b="1" i="0" dirty="0">
                <a:solidFill>
                  <a:srgbClr val="000066"/>
                </a:solidFill>
              </a:rPr>
              <a:t>支持下的数据模型转换；</a:t>
            </a:r>
          </a:p>
          <a:p>
            <a:pPr lvl="1" algn="just" eaLnBrk="1" hangingPunct="1">
              <a:lnSpc>
                <a:spcPct val="105000"/>
              </a:lnSpc>
              <a:buFontTx/>
              <a:buChar char="–"/>
            </a:pPr>
            <a:r>
              <a:rPr lang="zh-CN" altLang="en-US" sz="2400" b="1" i="0" dirty="0">
                <a:solidFill>
                  <a:srgbClr val="000066"/>
                </a:solidFill>
              </a:rPr>
              <a:t>对数据模型进行优化。</a:t>
            </a:r>
          </a:p>
        </p:txBody>
      </p:sp>
    </p:spTree>
    <p:extLst>
      <p:ext uri="{BB962C8B-B14F-4D97-AF65-F5344CB8AC3E}">
        <p14:creationId xmlns:p14="http://schemas.microsoft.com/office/powerpoint/2010/main" val="3203312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3"/>
          <p:cNvGrpSpPr>
            <a:grpSpLocks/>
          </p:cNvGrpSpPr>
          <p:nvPr/>
        </p:nvGrpSpPr>
        <p:grpSpPr bwMode="auto">
          <a:xfrm>
            <a:off x="1494417" y="863164"/>
            <a:ext cx="8186737" cy="2895600"/>
            <a:chOff x="288" y="1296"/>
            <a:chExt cx="5157" cy="1824"/>
          </a:xfrm>
        </p:grpSpPr>
        <p:sp>
          <p:nvSpPr>
            <p:cNvPr id="7" name="Oval 4"/>
            <p:cNvSpPr>
              <a:spLocks noChangeArrowheads="1"/>
            </p:cNvSpPr>
            <p:nvPr/>
          </p:nvSpPr>
          <p:spPr bwMode="auto">
            <a:xfrm>
              <a:off x="864" y="2448"/>
              <a:ext cx="912" cy="672"/>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FFFF66"/>
                </a:buClr>
              </a:pPr>
              <a:r>
                <a:rPr kumimoji="1" lang="zh-CN" altLang="en-US" sz="2000" b="1" i="0">
                  <a:solidFill>
                    <a:srgbClr val="000066"/>
                  </a:solidFill>
                  <a:latin typeface="Tahoma" panose="020B0604030504040204" pitchFamily="34" charset="0"/>
                </a:rPr>
                <a:t>转换</a:t>
              </a:r>
            </a:p>
            <a:p>
              <a:pPr algn="ctr" eaLnBrk="1" hangingPunct="1">
                <a:spcBef>
                  <a:spcPct val="20000"/>
                </a:spcBef>
                <a:buClr>
                  <a:srgbClr val="FFFF66"/>
                </a:buClr>
              </a:pPr>
              <a:r>
                <a:rPr kumimoji="1" lang="zh-CN" altLang="en-US" sz="2000" b="1" i="0">
                  <a:solidFill>
                    <a:srgbClr val="000066"/>
                  </a:solidFill>
                  <a:latin typeface="Tahoma" panose="020B0604030504040204" pitchFamily="34" charset="0"/>
                </a:rPr>
                <a:t>规则</a:t>
              </a:r>
            </a:p>
          </p:txBody>
        </p:sp>
        <p:sp>
          <p:nvSpPr>
            <p:cNvPr id="8" name="Oval 5"/>
            <p:cNvSpPr>
              <a:spLocks noChangeArrowheads="1"/>
            </p:cNvSpPr>
            <p:nvPr/>
          </p:nvSpPr>
          <p:spPr bwMode="auto">
            <a:xfrm>
              <a:off x="2496" y="2400"/>
              <a:ext cx="1008" cy="720"/>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FFFF66"/>
                </a:buClr>
              </a:pPr>
              <a:r>
                <a:rPr kumimoji="1" lang="en-US" altLang="zh-CN" sz="2000" b="1" i="0">
                  <a:solidFill>
                    <a:srgbClr val="000066"/>
                  </a:solidFill>
                  <a:latin typeface="Tahoma" panose="020B0604030504040204" pitchFamily="34" charset="0"/>
                </a:rPr>
                <a:t>DBMS</a:t>
              </a:r>
              <a:r>
                <a:rPr kumimoji="1" lang="zh-CN" altLang="en-US" sz="2000" b="1" i="0">
                  <a:solidFill>
                    <a:srgbClr val="000066"/>
                  </a:solidFill>
                  <a:latin typeface="Tahoma" panose="020B0604030504040204" pitchFamily="34" charset="0"/>
                </a:rPr>
                <a:t>的</a:t>
              </a:r>
            </a:p>
            <a:p>
              <a:pPr algn="ctr" eaLnBrk="1" hangingPunct="1">
                <a:spcBef>
                  <a:spcPct val="20000"/>
                </a:spcBef>
                <a:buClr>
                  <a:srgbClr val="FFFF66"/>
                </a:buClr>
              </a:pPr>
              <a:r>
                <a:rPr kumimoji="1" lang="zh-CN" altLang="en-US" sz="2000" b="1" i="0">
                  <a:solidFill>
                    <a:srgbClr val="000066"/>
                  </a:solidFill>
                  <a:latin typeface="Tahoma" panose="020B0604030504040204" pitchFamily="34" charset="0"/>
                </a:rPr>
                <a:t>特点和限制</a:t>
              </a:r>
            </a:p>
          </p:txBody>
        </p:sp>
        <p:sp>
          <p:nvSpPr>
            <p:cNvPr id="9" name="Oval 6"/>
            <p:cNvSpPr>
              <a:spLocks noChangeArrowheads="1"/>
            </p:cNvSpPr>
            <p:nvPr/>
          </p:nvSpPr>
          <p:spPr bwMode="auto">
            <a:xfrm>
              <a:off x="4080" y="2448"/>
              <a:ext cx="864" cy="624"/>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FFFF66"/>
                </a:buClr>
              </a:pPr>
              <a:r>
                <a:rPr kumimoji="1" lang="zh-CN" altLang="en-US" sz="2000" b="1" i="0">
                  <a:solidFill>
                    <a:srgbClr val="000066"/>
                  </a:solidFill>
                  <a:latin typeface="Tahoma" panose="020B0604030504040204" pitchFamily="34" charset="0"/>
                </a:rPr>
                <a:t>优化</a:t>
              </a:r>
            </a:p>
            <a:p>
              <a:pPr algn="ctr" eaLnBrk="1" hangingPunct="1">
                <a:spcBef>
                  <a:spcPct val="20000"/>
                </a:spcBef>
                <a:buClr>
                  <a:srgbClr val="FFFF66"/>
                </a:buClr>
              </a:pPr>
              <a:r>
                <a:rPr kumimoji="1" lang="zh-CN" altLang="en-US" sz="2000" b="1" i="0">
                  <a:solidFill>
                    <a:srgbClr val="000066"/>
                  </a:solidFill>
                  <a:latin typeface="Tahoma" panose="020B0604030504040204" pitchFamily="34" charset="0"/>
                </a:rPr>
                <a:t>方法</a:t>
              </a:r>
            </a:p>
          </p:txBody>
        </p:sp>
        <p:grpSp>
          <p:nvGrpSpPr>
            <p:cNvPr id="12" name="Group 7"/>
            <p:cNvGrpSpPr>
              <a:grpSpLocks/>
            </p:cNvGrpSpPr>
            <p:nvPr/>
          </p:nvGrpSpPr>
          <p:grpSpPr bwMode="auto">
            <a:xfrm>
              <a:off x="288" y="1296"/>
              <a:ext cx="912" cy="624"/>
              <a:chOff x="528" y="1440"/>
              <a:chExt cx="1104" cy="624"/>
            </a:xfrm>
          </p:grpSpPr>
          <p:grpSp>
            <p:nvGrpSpPr>
              <p:cNvPr id="32" name="Group 8"/>
              <p:cNvGrpSpPr>
                <a:grpSpLocks/>
              </p:cNvGrpSpPr>
              <p:nvPr/>
            </p:nvGrpSpPr>
            <p:grpSpPr bwMode="auto">
              <a:xfrm>
                <a:off x="528" y="1440"/>
                <a:ext cx="1104" cy="624"/>
                <a:chOff x="528" y="1296"/>
                <a:chExt cx="1536" cy="768"/>
              </a:xfrm>
            </p:grpSpPr>
            <p:sp>
              <p:nvSpPr>
                <p:cNvPr id="35" name="Rectangle 9"/>
                <p:cNvSpPr>
                  <a:spLocks noChangeArrowheads="1"/>
                </p:cNvSpPr>
                <p:nvPr/>
              </p:nvSpPr>
              <p:spPr bwMode="auto">
                <a:xfrm>
                  <a:off x="528" y="1296"/>
                  <a:ext cx="1536" cy="768"/>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Line 10"/>
                <p:cNvSpPr>
                  <a:spLocks noChangeShapeType="1"/>
                </p:cNvSpPr>
                <p:nvPr/>
              </p:nvSpPr>
              <p:spPr bwMode="auto">
                <a:xfrm>
                  <a:off x="528" y="1680"/>
                  <a:ext cx="1536"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 name="Rectangle 11"/>
              <p:cNvSpPr>
                <a:spLocks noChangeArrowheads="1"/>
              </p:cNvSpPr>
              <p:nvPr/>
            </p:nvSpPr>
            <p:spPr bwMode="auto">
              <a:xfrm>
                <a:off x="576" y="1488"/>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FFFF66"/>
                  </a:buClr>
                </a:pPr>
                <a:r>
                  <a:rPr kumimoji="1" lang="zh-CN" altLang="en-US" sz="2000" b="1" i="0">
                    <a:solidFill>
                      <a:srgbClr val="000066"/>
                    </a:solidFill>
                    <a:latin typeface="Tahoma" panose="020B0604030504040204" pitchFamily="34" charset="0"/>
                  </a:rPr>
                  <a:t>概念结构</a:t>
                </a:r>
              </a:p>
            </p:txBody>
          </p:sp>
          <p:sp>
            <p:nvSpPr>
              <p:cNvPr id="34" name="Rectangle 12"/>
              <p:cNvSpPr>
                <a:spLocks noChangeArrowheads="1"/>
              </p:cNvSpPr>
              <p:nvPr/>
            </p:nvSpPr>
            <p:spPr bwMode="auto">
              <a:xfrm>
                <a:off x="576" y="1776"/>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FFFF66"/>
                  </a:buClr>
                </a:pPr>
                <a:r>
                  <a:rPr kumimoji="1" lang="zh-CN" altLang="en-US" sz="2000" b="1" i="0">
                    <a:solidFill>
                      <a:srgbClr val="000066"/>
                    </a:solidFill>
                    <a:latin typeface="Tahoma" panose="020B0604030504040204" pitchFamily="34" charset="0"/>
                  </a:rPr>
                  <a:t>基本</a:t>
                </a:r>
                <a:r>
                  <a:rPr kumimoji="1" lang="en-US" altLang="zh-CN" sz="2000" b="1" i="0">
                    <a:solidFill>
                      <a:srgbClr val="000066"/>
                    </a:solidFill>
                    <a:latin typeface="Tahoma" panose="020B0604030504040204" pitchFamily="34" charset="0"/>
                  </a:rPr>
                  <a:t>E-R</a:t>
                </a:r>
                <a:r>
                  <a:rPr kumimoji="1" lang="zh-CN" altLang="en-US" sz="2000" b="1" i="0">
                    <a:solidFill>
                      <a:srgbClr val="000066"/>
                    </a:solidFill>
                    <a:latin typeface="Tahoma" panose="020B0604030504040204" pitchFamily="34" charset="0"/>
                  </a:rPr>
                  <a:t>图</a:t>
                </a:r>
              </a:p>
            </p:txBody>
          </p:sp>
        </p:grpSp>
        <p:grpSp>
          <p:nvGrpSpPr>
            <p:cNvPr id="13" name="Group 13"/>
            <p:cNvGrpSpPr>
              <a:grpSpLocks/>
            </p:cNvGrpSpPr>
            <p:nvPr/>
          </p:nvGrpSpPr>
          <p:grpSpPr bwMode="auto">
            <a:xfrm>
              <a:off x="1536" y="1296"/>
              <a:ext cx="1344" cy="624"/>
              <a:chOff x="1968" y="1440"/>
              <a:chExt cx="1344" cy="624"/>
            </a:xfrm>
          </p:grpSpPr>
          <p:grpSp>
            <p:nvGrpSpPr>
              <p:cNvPr id="27" name="Group 14"/>
              <p:cNvGrpSpPr>
                <a:grpSpLocks/>
              </p:cNvGrpSpPr>
              <p:nvPr/>
            </p:nvGrpSpPr>
            <p:grpSpPr bwMode="auto">
              <a:xfrm>
                <a:off x="1968" y="1440"/>
                <a:ext cx="1344" cy="624"/>
                <a:chOff x="528" y="1296"/>
                <a:chExt cx="1536" cy="768"/>
              </a:xfrm>
            </p:grpSpPr>
            <p:sp>
              <p:nvSpPr>
                <p:cNvPr id="30" name="Rectangle 15"/>
                <p:cNvSpPr>
                  <a:spLocks noChangeArrowheads="1"/>
                </p:cNvSpPr>
                <p:nvPr/>
              </p:nvSpPr>
              <p:spPr bwMode="auto">
                <a:xfrm>
                  <a:off x="528" y="1296"/>
                  <a:ext cx="1536" cy="768"/>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Line 16"/>
                <p:cNvSpPr>
                  <a:spLocks noChangeShapeType="1"/>
                </p:cNvSpPr>
                <p:nvPr/>
              </p:nvSpPr>
              <p:spPr bwMode="auto">
                <a:xfrm>
                  <a:off x="528" y="1680"/>
                  <a:ext cx="1536"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 name="Rectangle 17"/>
              <p:cNvSpPr>
                <a:spLocks noChangeArrowheads="1"/>
              </p:cNvSpPr>
              <p:nvPr/>
            </p:nvSpPr>
            <p:spPr bwMode="auto">
              <a:xfrm>
                <a:off x="2160" y="1488"/>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FFFF66"/>
                  </a:buClr>
                </a:pPr>
                <a:r>
                  <a:rPr kumimoji="1" lang="zh-CN" altLang="en-US" sz="2000" b="1" i="0">
                    <a:solidFill>
                      <a:srgbClr val="000066"/>
                    </a:solidFill>
                    <a:latin typeface="Tahoma" panose="020B0604030504040204" pitchFamily="34" charset="0"/>
                  </a:rPr>
                  <a:t>一般数据模型</a:t>
                </a:r>
              </a:p>
            </p:txBody>
          </p:sp>
          <p:sp>
            <p:nvSpPr>
              <p:cNvPr id="29" name="Rectangle 18"/>
              <p:cNvSpPr>
                <a:spLocks noChangeArrowheads="1"/>
              </p:cNvSpPr>
              <p:nvPr/>
            </p:nvSpPr>
            <p:spPr bwMode="auto">
              <a:xfrm>
                <a:off x="2160" y="1776"/>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FFFF66"/>
                  </a:buClr>
                </a:pPr>
                <a:r>
                  <a:rPr kumimoji="1" lang="zh-CN" altLang="en-US" sz="2000" b="1" i="0">
                    <a:solidFill>
                      <a:srgbClr val="000066"/>
                    </a:solidFill>
                    <a:latin typeface="Tahoma" panose="020B0604030504040204" pitchFamily="34" charset="0"/>
                  </a:rPr>
                  <a:t>关系、网状、层次</a:t>
                </a:r>
              </a:p>
            </p:txBody>
          </p:sp>
        </p:grpSp>
        <p:grpSp>
          <p:nvGrpSpPr>
            <p:cNvPr id="14" name="Group 19"/>
            <p:cNvGrpSpPr>
              <a:grpSpLocks/>
            </p:cNvGrpSpPr>
            <p:nvPr/>
          </p:nvGrpSpPr>
          <p:grpSpPr bwMode="auto">
            <a:xfrm>
              <a:off x="3216" y="1296"/>
              <a:ext cx="1104" cy="624"/>
              <a:chOff x="3426" y="1467"/>
              <a:chExt cx="1104" cy="624"/>
            </a:xfrm>
          </p:grpSpPr>
          <p:sp>
            <p:nvSpPr>
              <p:cNvPr id="25" name="Rectangle 20"/>
              <p:cNvSpPr>
                <a:spLocks noChangeArrowheads="1"/>
              </p:cNvSpPr>
              <p:nvPr/>
            </p:nvSpPr>
            <p:spPr bwMode="auto">
              <a:xfrm>
                <a:off x="3426" y="1467"/>
                <a:ext cx="1104" cy="624"/>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21"/>
              <p:cNvSpPr>
                <a:spLocks noChangeArrowheads="1"/>
              </p:cNvSpPr>
              <p:nvPr/>
            </p:nvSpPr>
            <p:spPr bwMode="auto">
              <a:xfrm>
                <a:off x="3456" y="1728"/>
                <a:ext cx="100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buClr>
                    <a:srgbClr val="FFFF66"/>
                  </a:buClr>
                </a:pPr>
                <a:r>
                  <a:rPr kumimoji="1" lang="zh-CN" altLang="en-US" sz="2000" b="1" i="0">
                    <a:solidFill>
                      <a:srgbClr val="000066"/>
                    </a:solidFill>
                    <a:latin typeface="Tahoma" panose="020B0604030504040204" pitchFamily="34" charset="0"/>
                  </a:rPr>
                  <a:t>特定的</a:t>
                </a:r>
                <a:r>
                  <a:rPr kumimoji="1" lang="en-US" altLang="zh-CN" sz="2000" b="1" i="0">
                    <a:solidFill>
                      <a:srgbClr val="000066"/>
                    </a:solidFill>
                    <a:latin typeface="Tahoma" panose="020B0604030504040204" pitchFamily="34" charset="0"/>
                  </a:rPr>
                  <a:t>DBMS</a:t>
                </a:r>
              </a:p>
              <a:p>
                <a:pPr eaLnBrk="1" hangingPunct="1">
                  <a:buClr>
                    <a:srgbClr val="FFFF66"/>
                  </a:buClr>
                </a:pPr>
                <a:r>
                  <a:rPr kumimoji="1" lang="zh-CN" altLang="en-US" sz="2000" b="1" i="0">
                    <a:solidFill>
                      <a:srgbClr val="000066"/>
                    </a:solidFill>
                    <a:latin typeface="Tahoma" panose="020B0604030504040204" pitchFamily="34" charset="0"/>
                  </a:rPr>
                  <a:t>支持下的数据</a:t>
                </a:r>
              </a:p>
              <a:p>
                <a:pPr eaLnBrk="1" hangingPunct="1">
                  <a:buClr>
                    <a:srgbClr val="FFFF66"/>
                  </a:buClr>
                </a:pPr>
                <a:r>
                  <a:rPr kumimoji="1" lang="zh-CN" altLang="en-US" sz="2000" b="1" i="0">
                    <a:solidFill>
                      <a:srgbClr val="000066"/>
                    </a:solidFill>
                    <a:latin typeface="Tahoma" panose="020B0604030504040204" pitchFamily="34" charset="0"/>
                  </a:rPr>
                  <a:t>模型</a:t>
                </a:r>
              </a:p>
            </p:txBody>
          </p:sp>
        </p:grpSp>
        <p:grpSp>
          <p:nvGrpSpPr>
            <p:cNvPr id="15" name="Group 22"/>
            <p:cNvGrpSpPr>
              <a:grpSpLocks/>
            </p:cNvGrpSpPr>
            <p:nvPr/>
          </p:nvGrpSpPr>
          <p:grpSpPr bwMode="auto">
            <a:xfrm>
              <a:off x="4677" y="1296"/>
              <a:ext cx="768" cy="624"/>
              <a:chOff x="3426" y="1467"/>
              <a:chExt cx="1104" cy="624"/>
            </a:xfrm>
          </p:grpSpPr>
          <p:sp>
            <p:nvSpPr>
              <p:cNvPr id="22" name="Rectangle 23"/>
              <p:cNvSpPr>
                <a:spLocks noChangeArrowheads="1"/>
              </p:cNvSpPr>
              <p:nvPr/>
            </p:nvSpPr>
            <p:spPr bwMode="auto">
              <a:xfrm>
                <a:off x="3426" y="1467"/>
                <a:ext cx="1104" cy="624"/>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24"/>
              <p:cNvSpPr>
                <a:spLocks noChangeArrowheads="1"/>
              </p:cNvSpPr>
              <p:nvPr/>
            </p:nvSpPr>
            <p:spPr bwMode="auto">
              <a:xfrm>
                <a:off x="3456" y="1728"/>
                <a:ext cx="100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buClr>
                    <a:srgbClr val="FFFF66"/>
                  </a:buClr>
                </a:pPr>
                <a:r>
                  <a:rPr kumimoji="1" lang="zh-CN" altLang="en-US" sz="2000" b="1" i="0">
                    <a:solidFill>
                      <a:srgbClr val="000066"/>
                    </a:solidFill>
                    <a:latin typeface="Tahoma" panose="020B0604030504040204" pitchFamily="34" charset="0"/>
                  </a:rPr>
                  <a:t>优化的</a:t>
                </a:r>
              </a:p>
              <a:p>
                <a:pPr eaLnBrk="1" hangingPunct="1">
                  <a:buClr>
                    <a:srgbClr val="FFFF66"/>
                  </a:buClr>
                </a:pPr>
                <a:r>
                  <a:rPr kumimoji="1" lang="zh-CN" altLang="en-US" sz="2000" b="1" i="0">
                    <a:solidFill>
                      <a:srgbClr val="000066"/>
                    </a:solidFill>
                    <a:latin typeface="Tahoma" panose="020B0604030504040204" pitchFamily="34" charset="0"/>
                  </a:rPr>
                  <a:t>数据模型</a:t>
                </a:r>
              </a:p>
            </p:txBody>
          </p:sp>
        </p:grpSp>
        <p:sp>
          <p:nvSpPr>
            <p:cNvPr id="16" name="Line 25"/>
            <p:cNvSpPr>
              <a:spLocks noChangeShapeType="1"/>
            </p:cNvSpPr>
            <p:nvPr/>
          </p:nvSpPr>
          <p:spPr bwMode="auto">
            <a:xfrm>
              <a:off x="1200" y="1605"/>
              <a:ext cx="336" cy="0"/>
            </a:xfrm>
            <a:prstGeom prst="line">
              <a:avLst/>
            </a:prstGeom>
            <a:noFill/>
            <a:ln w="2222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 name="Line 26"/>
            <p:cNvSpPr>
              <a:spLocks noChangeShapeType="1"/>
            </p:cNvSpPr>
            <p:nvPr/>
          </p:nvSpPr>
          <p:spPr bwMode="auto">
            <a:xfrm>
              <a:off x="2880" y="1611"/>
              <a:ext cx="336" cy="0"/>
            </a:xfrm>
            <a:prstGeom prst="line">
              <a:avLst/>
            </a:prstGeom>
            <a:noFill/>
            <a:ln w="2222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8" name="Line 27"/>
            <p:cNvSpPr>
              <a:spLocks noChangeShapeType="1"/>
            </p:cNvSpPr>
            <p:nvPr/>
          </p:nvSpPr>
          <p:spPr bwMode="auto">
            <a:xfrm>
              <a:off x="4320" y="1611"/>
              <a:ext cx="336" cy="0"/>
            </a:xfrm>
            <a:prstGeom prst="line">
              <a:avLst/>
            </a:prstGeom>
            <a:noFill/>
            <a:ln w="2222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9" name="Line 28"/>
            <p:cNvSpPr>
              <a:spLocks noChangeShapeType="1"/>
            </p:cNvSpPr>
            <p:nvPr/>
          </p:nvSpPr>
          <p:spPr bwMode="auto">
            <a:xfrm flipV="1">
              <a:off x="1344" y="1632"/>
              <a:ext cx="0" cy="816"/>
            </a:xfrm>
            <a:prstGeom prst="line">
              <a:avLst/>
            </a:prstGeom>
            <a:noFill/>
            <a:ln w="2222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0" name="Line 29"/>
            <p:cNvSpPr>
              <a:spLocks noChangeShapeType="1"/>
            </p:cNvSpPr>
            <p:nvPr/>
          </p:nvSpPr>
          <p:spPr bwMode="auto">
            <a:xfrm flipV="1">
              <a:off x="3024" y="1584"/>
              <a:ext cx="0" cy="816"/>
            </a:xfrm>
            <a:prstGeom prst="line">
              <a:avLst/>
            </a:prstGeom>
            <a:noFill/>
            <a:ln w="2222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1" name="Line 30"/>
            <p:cNvSpPr>
              <a:spLocks noChangeShapeType="1"/>
            </p:cNvSpPr>
            <p:nvPr/>
          </p:nvSpPr>
          <p:spPr bwMode="auto">
            <a:xfrm flipV="1">
              <a:off x="4464" y="1632"/>
              <a:ext cx="0" cy="816"/>
            </a:xfrm>
            <a:prstGeom prst="line">
              <a:avLst/>
            </a:prstGeom>
            <a:noFill/>
            <a:ln w="22225">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37" name="Rectangle 31"/>
          <p:cNvSpPr txBox="1">
            <a:spLocks noChangeArrowheads="1"/>
          </p:cNvSpPr>
          <p:nvPr/>
        </p:nvSpPr>
        <p:spPr bwMode="auto">
          <a:xfrm>
            <a:off x="531378" y="3815914"/>
            <a:ext cx="8610600" cy="15827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spcBef>
                <a:spcPct val="5000"/>
              </a:spcBef>
            </a:pPr>
            <a:r>
              <a:rPr lang="zh-CN" altLang="en-US" b="1" smtClean="0">
                <a:solidFill>
                  <a:schemeClr val="accent2"/>
                </a:solidFill>
              </a:rPr>
              <a:t>要解决的问题</a:t>
            </a:r>
          </a:p>
          <a:p>
            <a:pPr lvl="1" eaLnBrk="1" hangingPunct="1">
              <a:lnSpc>
                <a:spcPct val="110000"/>
              </a:lnSpc>
              <a:spcBef>
                <a:spcPct val="5000"/>
              </a:spcBef>
            </a:pPr>
            <a:r>
              <a:rPr lang="zh-CN" altLang="en-US" b="1" smtClean="0">
                <a:solidFill>
                  <a:schemeClr val="accent2"/>
                </a:solidFill>
              </a:rPr>
              <a:t>如何将实体和实体之间的联系转换为关系模式；</a:t>
            </a:r>
          </a:p>
          <a:p>
            <a:pPr lvl="1" eaLnBrk="1" hangingPunct="1">
              <a:lnSpc>
                <a:spcPct val="110000"/>
              </a:lnSpc>
              <a:spcBef>
                <a:spcPct val="5000"/>
              </a:spcBef>
            </a:pPr>
            <a:r>
              <a:rPr lang="zh-CN" altLang="en-US" b="1" smtClean="0">
                <a:solidFill>
                  <a:schemeClr val="accent2"/>
                </a:solidFill>
              </a:rPr>
              <a:t>如何确定这些关系模式的属性和码。</a:t>
            </a:r>
            <a:endParaRPr lang="zh-CN" altLang="en-US" b="1" smtClean="0">
              <a:solidFill>
                <a:schemeClr val="accent2"/>
              </a:solidFill>
            </a:endParaRPr>
          </a:p>
        </p:txBody>
      </p:sp>
      <p:sp>
        <p:nvSpPr>
          <p:cNvPr id="38" name="Rectangle 32"/>
          <p:cNvSpPr>
            <a:spLocks noChangeArrowheads="1"/>
          </p:cNvSpPr>
          <p:nvPr/>
        </p:nvSpPr>
        <p:spPr bwMode="auto">
          <a:xfrm>
            <a:off x="531378" y="5211077"/>
            <a:ext cx="77724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
              </a:spcBef>
              <a:buFontTx/>
              <a:buChar char="•"/>
            </a:pPr>
            <a:r>
              <a:rPr kumimoji="1" lang="zh-CN" altLang="en-US" sz="2800" b="1" i="0" dirty="0">
                <a:solidFill>
                  <a:srgbClr val="000066"/>
                </a:solidFill>
                <a:latin typeface="Tahoma" panose="020B0604030504040204" pitchFamily="34" charset="0"/>
              </a:rPr>
              <a:t>转换内容</a:t>
            </a:r>
          </a:p>
          <a:p>
            <a:pPr eaLnBrk="1" hangingPunct="1">
              <a:lnSpc>
                <a:spcPct val="110000"/>
              </a:lnSpc>
              <a:spcBef>
                <a:spcPct val="5000"/>
              </a:spcBef>
              <a:buFontTx/>
              <a:buChar char="•"/>
            </a:pPr>
            <a:r>
              <a:rPr kumimoji="1" lang="zh-CN" altLang="en-US" sz="2800" b="1" i="0" dirty="0">
                <a:solidFill>
                  <a:srgbClr val="000066"/>
                </a:solidFill>
                <a:latin typeface="Tahoma" panose="020B0604030504040204" pitchFamily="34" charset="0"/>
              </a:rPr>
              <a:t>转换原则</a:t>
            </a:r>
          </a:p>
        </p:txBody>
      </p:sp>
    </p:spTree>
    <p:extLst>
      <p:ext uri="{BB962C8B-B14F-4D97-AF65-F5344CB8AC3E}">
        <p14:creationId xmlns:p14="http://schemas.microsoft.com/office/powerpoint/2010/main" val="1030154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
                                            <p:txEl>
                                              <p:pRg st="1" end="1"/>
                                            </p:txEl>
                                          </p:spTgt>
                                        </p:tgtEl>
                                        <p:attrNameLst>
                                          <p:attrName>style.visibility</p:attrName>
                                        </p:attrNameLst>
                                      </p:cBhvr>
                                      <p:to>
                                        <p:strVal val="visible"/>
                                      </p:to>
                                    </p:set>
                                    <p:animEffect transition="in" filter="blinds(horizontal)">
                                      <p:cBhvr>
                                        <p:cTn id="10" dur="500"/>
                                        <p:tgtEl>
                                          <p:spTgt spid="3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
                                            <p:txEl>
                                              <p:pRg st="2" end="2"/>
                                            </p:txEl>
                                          </p:spTgt>
                                        </p:tgtEl>
                                        <p:attrNameLst>
                                          <p:attrName>style.visibility</p:attrName>
                                        </p:attrNameLst>
                                      </p:cBhvr>
                                      <p:to>
                                        <p:strVal val="visible"/>
                                      </p:to>
                                    </p:set>
                                    <p:animEffect transition="in" filter="blinds(horizontal)">
                                      <p:cBhvr>
                                        <p:cTn id="13" dur="500"/>
                                        <p:tgtEl>
                                          <p:spTgt spid="3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box(in)">
                                      <p:cBhvr>
                                        <p:cTn id="1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P spid="3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64572" y="983673"/>
            <a:ext cx="9234055"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rgbClr val="FFFF66"/>
              </a:buClr>
              <a:buNone/>
            </a:pPr>
            <a:r>
              <a:rPr lang="zh-CN" altLang="en-US" sz="3600" b="1" dirty="0" smtClean="0">
                <a:solidFill>
                  <a:srgbClr val="CC3300"/>
                </a:solidFill>
              </a:rPr>
              <a:t>转换内容</a:t>
            </a:r>
          </a:p>
          <a:p>
            <a:pPr lvl="1" eaLnBrk="1" hangingPunct="1">
              <a:lnSpc>
                <a:spcPct val="120000"/>
              </a:lnSpc>
              <a:spcBef>
                <a:spcPct val="60000"/>
              </a:spcBef>
            </a:pPr>
            <a:r>
              <a:rPr lang="en-US" altLang="zh-CN" b="1" dirty="0" smtClean="0">
                <a:solidFill>
                  <a:srgbClr val="000066"/>
                </a:solidFill>
              </a:rPr>
              <a:t>E-R</a:t>
            </a:r>
            <a:r>
              <a:rPr lang="zh-CN" altLang="en-US" b="1" dirty="0" smtClean="0">
                <a:solidFill>
                  <a:srgbClr val="000066"/>
                </a:solidFill>
              </a:rPr>
              <a:t>图由实体、实体的属性和实体之间的联系三个要素组成；</a:t>
            </a:r>
          </a:p>
          <a:p>
            <a:pPr lvl="1" eaLnBrk="1" hangingPunct="1">
              <a:lnSpc>
                <a:spcPct val="120000"/>
              </a:lnSpc>
              <a:spcBef>
                <a:spcPct val="60000"/>
              </a:spcBef>
            </a:pPr>
            <a:r>
              <a:rPr lang="zh-CN" altLang="en-US" b="1" dirty="0" smtClean="0">
                <a:solidFill>
                  <a:srgbClr val="000066"/>
                </a:solidFill>
              </a:rPr>
              <a:t>关系模型的逻辑结构是一组关系模式的集合；</a:t>
            </a:r>
          </a:p>
          <a:p>
            <a:pPr lvl="1" eaLnBrk="1" hangingPunct="1">
              <a:lnSpc>
                <a:spcPct val="120000"/>
              </a:lnSpc>
              <a:spcBef>
                <a:spcPct val="60000"/>
              </a:spcBef>
            </a:pPr>
            <a:r>
              <a:rPr lang="zh-CN" altLang="en-US" b="1" dirty="0" smtClean="0">
                <a:solidFill>
                  <a:srgbClr val="000066"/>
                </a:solidFill>
              </a:rPr>
              <a:t>将</a:t>
            </a:r>
            <a:r>
              <a:rPr lang="en-US" altLang="zh-CN" b="1" dirty="0" smtClean="0">
                <a:solidFill>
                  <a:srgbClr val="000066"/>
                </a:solidFill>
              </a:rPr>
              <a:t>E-R</a:t>
            </a:r>
            <a:r>
              <a:rPr lang="zh-CN" altLang="en-US" b="1" dirty="0" smtClean="0">
                <a:solidFill>
                  <a:srgbClr val="000066"/>
                </a:solidFill>
              </a:rPr>
              <a:t>图转换为关系模型：</a:t>
            </a:r>
            <a:r>
              <a:rPr lang="zh-CN" altLang="en-US" b="1" dirty="0" smtClean="0">
                <a:solidFill>
                  <a:srgbClr val="CC3300"/>
                </a:solidFill>
              </a:rPr>
              <a:t>将实体、实体的属性和实体之间的联系转化为关系模式</a:t>
            </a:r>
            <a:r>
              <a:rPr lang="zh-CN" altLang="en-US" b="1" dirty="0" smtClean="0">
                <a:solidFill>
                  <a:srgbClr val="000066"/>
                </a:solidFill>
              </a:rPr>
              <a:t>。</a:t>
            </a:r>
            <a:endParaRPr lang="zh-CN" altLang="en-US" b="1" dirty="0" smtClean="0">
              <a:solidFill>
                <a:srgbClr val="000066"/>
              </a:solidFill>
            </a:endParaRPr>
          </a:p>
        </p:txBody>
      </p:sp>
    </p:spTree>
    <p:extLst>
      <p:ext uri="{BB962C8B-B14F-4D97-AF65-F5344CB8AC3E}">
        <p14:creationId xmlns:p14="http://schemas.microsoft.com/office/powerpoint/2010/main" val="2013484736"/>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33400" y="1066800"/>
            <a:ext cx="81534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rgbClr val="FFFF66"/>
              </a:buClr>
              <a:buNone/>
            </a:pPr>
            <a:r>
              <a:rPr lang="zh-CN" altLang="en-US" b="1" dirty="0" smtClean="0">
                <a:solidFill>
                  <a:srgbClr val="000066"/>
                </a:solidFill>
              </a:rPr>
              <a:t>转换原则</a:t>
            </a:r>
            <a:endParaRPr lang="zh-CN" altLang="en-US" sz="3600" b="1" dirty="0" smtClean="0">
              <a:solidFill>
                <a:srgbClr val="000066"/>
              </a:solidFill>
            </a:endParaRPr>
          </a:p>
        </p:txBody>
      </p:sp>
      <p:sp>
        <p:nvSpPr>
          <p:cNvPr id="7" name="Rectangle 4"/>
          <p:cNvSpPr>
            <a:spLocks noChangeArrowheads="1"/>
          </p:cNvSpPr>
          <p:nvPr/>
        </p:nvSpPr>
        <p:spPr bwMode="auto">
          <a:xfrm>
            <a:off x="457200" y="1447800"/>
            <a:ext cx="8153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4" eaLnBrk="1" hangingPunct="1">
              <a:lnSpc>
                <a:spcPct val="90000"/>
              </a:lnSpc>
              <a:spcBef>
                <a:spcPct val="20000"/>
              </a:spcBef>
              <a:buClr>
                <a:schemeClr val="accent1"/>
              </a:buClr>
            </a:pPr>
            <a:endParaRPr kumimoji="1" lang="en-US" altLang="zh-CN" b="1" i="0">
              <a:solidFill>
                <a:srgbClr val="000066"/>
              </a:solidFill>
              <a:latin typeface="Tahoma" panose="020B0604030504040204" pitchFamily="34" charset="0"/>
            </a:endParaRPr>
          </a:p>
          <a:p>
            <a:pPr eaLnBrk="1" hangingPunct="1">
              <a:lnSpc>
                <a:spcPct val="90000"/>
              </a:lnSpc>
              <a:spcBef>
                <a:spcPct val="20000"/>
              </a:spcBef>
              <a:buClr>
                <a:schemeClr val="accent1"/>
              </a:buClr>
            </a:pPr>
            <a:r>
              <a:rPr kumimoji="1" lang="en-US" altLang="zh-CN" sz="2800" b="1" i="0">
                <a:solidFill>
                  <a:srgbClr val="000066"/>
                </a:solidFill>
                <a:latin typeface="Tahoma" panose="020B0604030504040204" pitchFamily="34" charset="0"/>
              </a:rPr>
              <a:t>⒈ </a:t>
            </a:r>
            <a:r>
              <a:rPr kumimoji="1" lang="zh-CN" altLang="en-US" sz="2800" b="1" i="0">
                <a:solidFill>
                  <a:srgbClr val="000066"/>
                </a:solidFill>
                <a:latin typeface="Tahoma" panose="020B0604030504040204" pitchFamily="34" charset="0"/>
              </a:rPr>
              <a:t>一个实体型转换为一个关系模式：</a:t>
            </a:r>
          </a:p>
          <a:p>
            <a:pPr lvl="1" eaLnBrk="1" hangingPunct="1">
              <a:lnSpc>
                <a:spcPct val="90000"/>
              </a:lnSpc>
              <a:spcBef>
                <a:spcPct val="20000"/>
              </a:spcBef>
              <a:buClr>
                <a:schemeClr val="hlink"/>
              </a:buClr>
              <a:buFontTx/>
              <a:buChar char="–"/>
            </a:pPr>
            <a:r>
              <a:rPr kumimoji="1" lang="zh-CN" altLang="en-US" sz="2800" b="1" i="0">
                <a:solidFill>
                  <a:srgbClr val="000066"/>
                </a:solidFill>
                <a:latin typeface="Tahoma" panose="020B0604030504040204" pitchFamily="34" charset="0"/>
              </a:rPr>
              <a:t>关系的属性：实体型的属性</a:t>
            </a:r>
          </a:p>
          <a:p>
            <a:pPr lvl="1" eaLnBrk="1" hangingPunct="1">
              <a:lnSpc>
                <a:spcPct val="90000"/>
              </a:lnSpc>
              <a:spcBef>
                <a:spcPct val="20000"/>
              </a:spcBef>
              <a:buClr>
                <a:schemeClr val="hlink"/>
              </a:buClr>
              <a:buFontTx/>
              <a:buChar char="–"/>
            </a:pPr>
            <a:r>
              <a:rPr kumimoji="1" lang="zh-CN" altLang="en-US" sz="2800" b="1" i="0">
                <a:solidFill>
                  <a:srgbClr val="000066"/>
                </a:solidFill>
                <a:latin typeface="Tahoma" panose="020B0604030504040204" pitchFamily="34" charset="0"/>
              </a:rPr>
              <a:t>关系的码：实体型的码</a:t>
            </a:r>
          </a:p>
        </p:txBody>
      </p:sp>
      <p:sp>
        <p:nvSpPr>
          <p:cNvPr id="8" name="Rectangle 5"/>
          <p:cNvSpPr>
            <a:spLocks noChangeArrowheads="1"/>
          </p:cNvSpPr>
          <p:nvPr/>
        </p:nvSpPr>
        <p:spPr bwMode="auto">
          <a:xfrm>
            <a:off x="304799" y="3213100"/>
            <a:ext cx="1073034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4" eaLnBrk="1" hangingPunct="1">
              <a:lnSpc>
                <a:spcPct val="90000"/>
              </a:lnSpc>
              <a:spcBef>
                <a:spcPct val="20000"/>
              </a:spcBef>
              <a:buClr>
                <a:schemeClr val="accent1"/>
              </a:buClr>
            </a:pPr>
            <a:endParaRPr kumimoji="1" lang="en-US" altLang="zh-CN" b="1" i="0" dirty="0">
              <a:solidFill>
                <a:schemeClr val="accent2"/>
              </a:solidFill>
              <a:latin typeface="Tahoma" panose="020B0604030504040204" pitchFamily="34" charset="0"/>
            </a:endParaRPr>
          </a:p>
          <a:p>
            <a:pPr lvl="1" eaLnBrk="1" hangingPunct="1">
              <a:spcBef>
                <a:spcPct val="20000"/>
              </a:spcBef>
              <a:buClr>
                <a:srgbClr val="FFFF66"/>
              </a:buClr>
            </a:pPr>
            <a:r>
              <a:rPr kumimoji="1" lang="zh-CN" altLang="en-US" sz="2400" b="1" i="0" dirty="0">
                <a:solidFill>
                  <a:schemeClr val="accent2"/>
                </a:solidFill>
                <a:latin typeface="Tahoma" panose="020B0604030504040204" pitchFamily="34" charset="0"/>
              </a:rPr>
              <a:t>例，学生实体可以转换为如下关系模式：</a:t>
            </a:r>
          </a:p>
          <a:p>
            <a:pPr lvl="1" eaLnBrk="1" hangingPunct="1">
              <a:spcBef>
                <a:spcPct val="20000"/>
              </a:spcBef>
              <a:buClr>
                <a:srgbClr val="FFFF66"/>
              </a:buClr>
            </a:pPr>
            <a:r>
              <a:rPr kumimoji="1" lang="zh-CN" altLang="en-US" sz="2400" b="1" i="0" dirty="0">
                <a:solidFill>
                  <a:schemeClr val="accent2"/>
                </a:solidFill>
                <a:latin typeface="Tahoma" panose="020B0604030504040204" pitchFamily="34" charset="0"/>
              </a:rPr>
              <a:t>　　学生（</a:t>
            </a:r>
            <a:r>
              <a:rPr kumimoji="1" lang="zh-CN" altLang="en-US" sz="2400" b="1" i="0" u="sng" dirty="0">
                <a:solidFill>
                  <a:schemeClr val="accent2"/>
                </a:solidFill>
                <a:latin typeface="Tahoma" panose="020B0604030504040204" pitchFamily="34" charset="0"/>
              </a:rPr>
              <a:t>学号</a:t>
            </a:r>
            <a:r>
              <a:rPr kumimoji="1" lang="zh-CN" altLang="en-US" sz="2400" b="1" i="0" dirty="0">
                <a:solidFill>
                  <a:schemeClr val="accent2"/>
                </a:solidFill>
                <a:latin typeface="Tahoma" panose="020B0604030504040204" pitchFamily="34" charset="0"/>
              </a:rPr>
              <a:t>，姓名，性别，出生日期）</a:t>
            </a:r>
          </a:p>
          <a:p>
            <a:pPr lvl="1" eaLnBrk="1" hangingPunct="1">
              <a:spcBef>
                <a:spcPct val="20000"/>
              </a:spcBef>
              <a:buClr>
                <a:srgbClr val="FFFF66"/>
              </a:buClr>
            </a:pPr>
            <a:endParaRPr kumimoji="1" lang="zh-CN" altLang="en-US" sz="2400" b="1" i="0" dirty="0">
              <a:solidFill>
                <a:schemeClr val="accent2"/>
              </a:solidFill>
              <a:latin typeface="Tahoma" panose="020B0604030504040204" pitchFamily="34" charset="0"/>
            </a:endParaRPr>
          </a:p>
          <a:p>
            <a:pPr lvl="1" eaLnBrk="1" hangingPunct="1">
              <a:spcBef>
                <a:spcPct val="20000"/>
              </a:spcBef>
              <a:buClr>
                <a:srgbClr val="FFFF66"/>
              </a:buClr>
            </a:pPr>
            <a:r>
              <a:rPr kumimoji="1" lang="zh-CN" altLang="en-US" sz="2400" b="1" i="0" dirty="0">
                <a:solidFill>
                  <a:schemeClr val="accent2"/>
                </a:solidFill>
                <a:latin typeface="Tahoma" panose="020B0604030504040204" pitchFamily="34" charset="0"/>
              </a:rPr>
              <a:t>    系、负责人、教师、课程、专业、班级都分别转换为一个关系模式。</a:t>
            </a:r>
          </a:p>
          <a:p>
            <a:pPr lvl="1" eaLnBrk="1" hangingPunct="1">
              <a:lnSpc>
                <a:spcPct val="90000"/>
              </a:lnSpc>
              <a:spcBef>
                <a:spcPct val="20000"/>
              </a:spcBef>
              <a:buClr>
                <a:schemeClr val="hlink"/>
              </a:buClr>
            </a:pPr>
            <a:endParaRPr kumimoji="1" lang="en-US" altLang="zh-CN" sz="2400" b="1" i="0" dirty="0">
              <a:solidFill>
                <a:schemeClr val="accent2"/>
              </a:solidFill>
              <a:latin typeface="Tahoma" panose="020B0604030504040204" pitchFamily="34" charset="0"/>
            </a:endParaRPr>
          </a:p>
        </p:txBody>
      </p:sp>
    </p:spTree>
    <p:extLst>
      <p:ext uri="{BB962C8B-B14F-4D97-AF65-F5344CB8AC3E}">
        <p14:creationId xmlns:p14="http://schemas.microsoft.com/office/powerpoint/2010/main" val="355707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blinds(horizontal)">
                                      <p:cBhvr>
                                        <p:cTn id="13" dur="500"/>
                                        <p:tgtEl>
                                          <p:spTgt spid="8">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blinds(horizontal)">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blinds(horizontal)">
                                      <p:cBhvr>
                                        <p:cTn id="21"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457199" y="786419"/>
            <a:ext cx="1077537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36000" eaLnBrk="1" hangingPunct="1">
              <a:lnSpc>
                <a:spcPct val="125000"/>
              </a:lnSpc>
              <a:spcBef>
                <a:spcPts val="0"/>
              </a:spcBef>
              <a:buClr>
                <a:schemeClr val="accent1"/>
              </a:buClr>
            </a:pPr>
            <a:r>
              <a:rPr kumimoji="1" lang="en-US" altLang="zh-CN" sz="2800" b="1" i="0" dirty="0" smtClean="0">
                <a:solidFill>
                  <a:srgbClr val="000066"/>
                </a:solidFill>
                <a:latin typeface="Tahoma" panose="020B0604030504040204" pitchFamily="34" charset="0"/>
              </a:rPr>
              <a:t>2</a:t>
            </a:r>
            <a:r>
              <a:rPr kumimoji="1" lang="en-US" altLang="zh-CN" sz="2800" b="1" i="0" dirty="0">
                <a:solidFill>
                  <a:srgbClr val="000066"/>
                </a:solidFill>
                <a:latin typeface="Tahoma" panose="020B0604030504040204" pitchFamily="34" charset="0"/>
              </a:rPr>
              <a:t>. </a:t>
            </a:r>
            <a:r>
              <a:rPr kumimoji="1" lang="zh-CN" altLang="en-US" sz="2800" b="1" i="0" dirty="0">
                <a:solidFill>
                  <a:srgbClr val="000066"/>
                </a:solidFill>
                <a:latin typeface="Tahoma" panose="020B0604030504040204" pitchFamily="34" charset="0"/>
              </a:rPr>
              <a:t>一个</a:t>
            </a:r>
            <a:r>
              <a:rPr kumimoji="1" lang="en-US" altLang="zh-CN" sz="2800" b="1" i="0" dirty="0">
                <a:solidFill>
                  <a:srgbClr val="CC3300"/>
                </a:solidFill>
                <a:latin typeface="Tahoma" panose="020B0604030504040204" pitchFamily="34" charset="0"/>
              </a:rPr>
              <a:t>1:1</a:t>
            </a:r>
            <a:r>
              <a:rPr kumimoji="1" lang="zh-CN" altLang="en-US" sz="2800" b="1" i="0" dirty="0">
                <a:solidFill>
                  <a:srgbClr val="CC3300"/>
                </a:solidFill>
                <a:latin typeface="Tahoma" panose="020B0604030504040204" pitchFamily="34" charset="0"/>
              </a:rPr>
              <a:t>联系</a:t>
            </a:r>
            <a:r>
              <a:rPr kumimoji="1" lang="zh-CN" altLang="en-US" sz="2800" b="1" i="0" dirty="0">
                <a:solidFill>
                  <a:srgbClr val="000066"/>
                </a:solidFill>
                <a:latin typeface="Tahoma" panose="020B0604030504040204" pitchFamily="34" charset="0"/>
              </a:rPr>
              <a:t>可转换为一个独立的关系模式也可以与任意一端对应的关系模式合并：</a:t>
            </a:r>
          </a:p>
        </p:txBody>
      </p:sp>
      <p:sp>
        <p:nvSpPr>
          <p:cNvPr id="7" name="Rectangle 4"/>
          <p:cNvSpPr>
            <a:spLocks noChangeArrowheads="1"/>
          </p:cNvSpPr>
          <p:nvPr/>
        </p:nvSpPr>
        <p:spPr bwMode="auto">
          <a:xfrm>
            <a:off x="457199" y="1905000"/>
            <a:ext cx="10962409"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4" eaLnBrk="1" hangingPunct="1">
              <a:lnSpc>
                <a:spcPct val="90000"/>
              </a:lnSpc>
              <a:spcBef>
                <a:spcPct val="20000"/>
              </a:spcBef>
              <a:buClr>
                <a:schemeClr val="accent1"/>
              </a:buClr>
            </a:pPr>
            <a:endParaRPr kumimoji="1" lang="en-US" altLang="zh-CN" b="1" i="0" dirty="0">
              <a:solidFill>
                <a:srgbClr val="000066"/>
              </a:solidFill>
              <a:latin typeface="Tahoma" panose="020B0604030504040204" pitchFamily="34" charset="0"/>
            </a:endParaRPr>
          </a:p>
          <a:p>
            <a:pPr eaLnBrk="1" hangingPunct="1">
              <a:lnSpc>
                <a:spcPct val="90000"/>
              </a:lnSpc>
              <a:spcBef>
                <a:spcPct val="20000"/>
              </a:spcBef>
              <a:buClr>
                <a:srgbClr val="FF0000"/>
              </a:buClr>
              <a:buFont typeface="Wingdings" panose="05000000000000000000" pitchFamily="2" charset="2"/>
              <a:buChar char="Ø"/>
            </a:pPr>
            <a:r>
              <a:rPr kumimoji="1" lang="en-US" altLang="zh-CN" sz="2800" b="1" i="0" dirty="0">
                <a:solidFill>
                  <a:srgbClr val="000066"/>
                </a:solidFill>
                <a:latin typeface="Tahoma" panose="020B0604030504040204" pitchFamily="34" charset="0"/>
              </a:rPr>
              <a:t> </a:t>
            </a:r>
            <a:r>
              <a:rPr kumimoji="1" lang="zh-CN" altLang="en-US" sz="2800" b="1" i="0" dirty="0">
                <a:solidFill>
                  <a:srgbClr val="000066"/>
                </a:solidFill>
                <a:latin typeface="Tahoma" panose="020B0604030504040204" pitchFamily="34" charset="0"/>
              </a:rPr>
              <a:t>转换为一个独立的关系模式：</a:t>
            </a:r>
          </a:p>
          <a:p>
            <a:pPr lvl="1" eaLnBrk="1" hangingPunct="1">
              <a:lnSpc>
                <a:spcPct val="90000"/>
              </a:lnSpc>
              <a:spcBef>
                <a:spcPct val="20000"/>
              </a:spcBef>
              <a:buClr>
                <a:schemeClr val="hlink"/>
              </a:buClr>
              <a:buFontTx/>
              <a:buChar char="–"/>
            </a:pPr>
            <a:r>
              <a:rPr kumimoji="1" lang="zh-CN" altLang="en-US" sz="2800" b="1" i="0" dirty="0">
                <a:solidFill>
                  <a:srgbClr val="CC3300"/>
                </a:solidFill>
                <a:latin typeface="Tahoma" panose="020B0604030504040204" pitchFamily="34" charset="0"/>
              </a:rPr>
              <a:t>关系的属性</a:t>
            </a:r>
            <a:r>
              <a:rPr kumimoji="1" lang="zh-CN" altLang="en-US" sz="2800" b="1" i="0" dirty="0">
                <a:solidFill>
                  <a:srgbClr val="000066"/>
                </a:solidFill>
                <a:latin typeface="Tahoma" panose="020B0604030504040204" pitchFamily="34" charset="0"/>
              </a:rPr>
              <a:t>：与该联系相连的各实体的码以及联系本身的属性</a:t>
            </a:r>
          </a:p>
          <a:p>
            <a:pPr lvl="1" eaLnBrk="1" hangingPunct="1">
              <a:lnSpc>
                <a:spcPct val="90000"/>
              </a:lnSpc>
              <a:spcBef>
                <a:spcPct val="20000"/>
              </a:spcBef>
              <a:buClr>
                <a:schemeClr val="hlink"/>
              </a:buClr>
              <a:buFontTx/>
              <a:buChar char="–"/>
            </a:pPr>
            <a:r>
              <a:rPr kumimoji="1" lang="zh-CN" altLang="en-US" sz="2800" b="1" i="0" dirty="0">
                <a:solidFill>
                  <a:srgbClr val="CC3300"/>
                </a:solidFill>
                <a:latin typeface="Tahoma" panose="020B0604030504040204" pitchFamily="34" charset="0"/>
              </a:rPr>
              <a:t>关系的码</a:t>
            </a:r>
            <a:r>
              <a:rPr kumimoji="1" lang="zh-CN" altLang="en-US" sz="2800" b="1" i="0" dirty="0">
                <a:solidFill>
                  <a:srgbClr val="000066"/>
                </a:solidFill>
                <a:latin typeface="Tahoma" panose="020B0604030504040204" pitchFamily="34" charset="0"/>
              </a:rPr>
              <a:t>：每个实体的码均是该关系的候选码</a:t>
            </a:r>
          </a:p>
          <a:p>
            <a:pPr lvl="1" eaLnBrk="1" hangingPunct="1">
              <a:lnSpc>
                <a:spcPct val="90000"/>
              </a:lnSpc>
              <a:spcBef>
                <a:spcPct val="20000"/>
              </a:spcBef>
              <a:buClr>
                <a:schemeClr val="hlink"/>
              </a:buClr>
              <a:buFontTx/>
              <a:buChar char="–"/>
            </a:pPr>
            <a:endParaRPr kumimoji="1" lang="en-US" altLang="zh-CN" sz="2800" b="1" i="0" dirty="0">
              <a:solidFill>
                <a:srgbClr val="000066"/>
              </a:solidFill>
              <a:latin typeface="Tahoma" panose="020B0604030504040204" pitchFamily="34" charset="0"/>
            </a:endParaRPr>
          </a:p>
        </p:txBody>
      </p:sp>
      <p:sp>
        <p:nvSpPr>
          <p:cNvPr id="8" name="Rectangle 5"/>
          <p:cNvSpPr>
            <a:spLocks noChangeArrowheads="1"/>
          </p:cNvSpPr>
          <p:nvPr/>
        </p:nvSpPr>
        <p:spPr bwMode="auto">
          <a:xfrm>
            <a:off x="457200" y="3886200"/>
            <a:ext cx="1145078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4" eaLnBrk="1" hangingPunct="1">
              <a:lnSpc>
                <a:spcPct val="90000"/>
              </a:lnSpc>
              <a:spcBef>
                <a:spcPct val="20000"/>
              </a:spcBef>
              <a:buClr>
                <a:schemeClr val="accent1"/>
              </a:buClr>
            </a:pPr>
            <a:endParaRPr kumimoji="1" lang="en-US" altLang="zh-CN" b="1" i="0" dirty="0">
              <a:solidFill>
                <a:srgbClr val="000066"/>
              </a:solidFill>
              <a:latin typeface="Tahoma" panose="020B0604030504040204" pitchFamily="34" charset="0"/>
            </a:endParaRPr>
          </a:p>
          <a:p>
            <a:pPr eaLnBrk="1" hangingPunct="1">
              <a:lnSpc>
                <a:spcPct val="90000"/>
              </a:lnSpc>
              <a:spcBef>
                <a:spcPct val="20000"/>
              </a:spcBef>
              <a:buClr>
                <a:srgbClr val="FF0000"/>
              </a:buClr>
              <a:buFont typeface="Wingdings" panose="05000000000000000000" pitchFamily="2" charset="2"/>
              <a:buChar char="Ø"/>
            </a:pPr>
            <a:r>
              <a:rPr kumimoji="1" lang="en-US" altLang="zh-CN" sz="2800" b="1" i="0" dirty="0">
                <a:solidFill>
                  <a:srgbClr val="000066"/>
                </a:solidFill>
                <a:latin typeface="Tahoma" panose="020B0604030504040204" pitchFamily="34" charset="0"/>
              </a:rPr>
              <a:t> </a:t>
            </a:r>
            <a:r>
              <a:rPr kumimoji="1" lang="zh-CN" altLang="en-US" sz="2800" b="1" i="0" dirty="0">
                <a:solidFill>
                  <a:srgbClr val="000066"/>
                </a:solidFill>
                <a:latin typeface="Tahoma" panose="020B0604030504040204" pitchFamily="34" charset="0"/>
              </a:rPr>
              <a:t>与某一端对应的关系模式合并：</a:t>
            </a:r>
          </a:p>
          <a:p>
            <a:pPr lvl="1" eaLnBrk="1" hangingPunct="1">
              <a:lnSpc>
                <a:spcPct val="90000"/>
              </a:lnSpc>
              <a:spcBef>
                <a:spcPct val="20000"/>
              </a:spcBef>
              <a:buClr>
                <a:schemeClr val="hlink"/>
              </a:buClr>
              <a:buFontTx/>
              <a:buChar char="–"/>
            </a:pPr>
            <a:r>
              <a:rPr kumimoji="1" lang="zh-CN" altLang="en-US" sz="2800" b="1" i="0" dirty="0">
                <a:solidFill>
                  <a:srgbClr val="CC3300"/>
                </a:solidFill>
                <a:latin typeface="Tahoma" panose="020B0604030504040204" pitchFamily="34" charset="0"/>
              </a:rPr>
              <a:t>关系的属性</a:t>
            </a:r>
            <a:r>
              <a:rPr kumimoji="1" lang="zh-CN" altLang="en-US" sz="2800" b="1" i="0" dirty="0">
                <a:solidFill>
                  <a:srgbClr val="000066"/>
                </a:solidFill>
                <a:latin typeface="Tahoma" panose="020B0604030504040204" pitchFamily="34" charset="0"/>
              </a:rPr>
              <a:t>：在该关系模式中加入对应关系的码和联系本身的属性</a:t>
            </a:r>
          </a:p>
          <a:p>
            <a:pPr lvl="1" eaLnBrk="1" hangingPunct="1">
              <a:lnSpc>
                <a:spcPct val="90000"/>
              </a:lnSpc>
              <a:spcBef>
                <a:spcPct val="20000"/>
              </a:spcBef>
              <a:buClr>
                <a:schemeClr val="hlink"/>
              </a:buClr>
              <a:buFontTx/>
              <a:buChar char="–"/>
            </a:pPr>
            <a:r>
              <a:rPr kumimoji="1" lang="zh-CN" altLang="en-US" sz="2800" b="1" i="0" dirty="0">
                <a:solidFill>
                  <a:srgbClr val="CC3300"/>
                </a:solidFill>
                <a:latin typeface="Tahoma" panose="020B0604030504040204" pitchFamily="34" charset="0"/>
              </a:rPr>
              <a:t>关系的码</a:t>
            </a:r>
            <a:r>
              <a:rPr kumimoji="1" lang="zh-CN" altLang="en-US" sz="2800" b="1" i="0" dirty="0">
                <a:solidFill>
                  <a:srgbClr val="000066"/>
                </a:solidFill>
                <a:latin typeface="Tahoma" panose="020B0604030504040204" pitchFamily="34" charset="0"/>
              </a:rPr>
              <a:t>：不变</a:t>
            </a:r>
          </a:p>
        </p:txBody>
      </p:sp>
    </p:spTree>
    <p:extLst>
      <p:ext uri="{BB962C8B-B14F-4D97-AF65-F5344CB8AC3E}">
        <p14:creationId xmlns:p14="http://schemas.microsoft.com/office/powerpoint/2010/main" val="4131421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7.1 </a:t>
            </a:r>
            <a:r>
              <a:rPr lang="zh-CN" altLang="en-US" sz="2800" b="1" dirty="0">
                <a:solidFill>
                  <a:schemeClr val="bg1"/>
                </a:solidFill>
                <a:latin typeface="微软雅黑" panose="020B0503020204020204" pitchFamily="34" charset="-122"/>
                <a:ea typeface="微软雅黑" panose="020B0503020204020204" pitchFamily="34" charset="-122"/>
              </a:rPr>
              <a:t>数据库设计概述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a:spLocks noChangeArrowheads="1"/>
          </p:cNvSpPr>
          <p:nvPr/>
        </p:nvSpPr>
        <p:spPr bwMode="auto">
          <a:xfrm>
            <a:off x="777731" y="3300143"/>
            <a:ext cx="10505786"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i="0" dirty="0">
                <a:solidFill>
                  <a:srgbClr val="FF3300"/>
                </a:solidFill>
                <a:latin typeface="楷体_GB2312" pitchFamily="49" charset="-122"/>
                <a:ea typeface="楷体_GB2312" pitchFamily="49" charset="-122"/>
              </a:rPr>
              <a:t>数据库设计的特点：</a:t>
            </a:r>
          </a:p>
          <a:p>
            <a:pPr eaLnBrk="1" hangingPunct="1"/>
            <a:r>
              <a:rPr kumimoji="1" lang="zh-CN" altLang="en-US" sz="2800" b="1" i="0" dirty="0">
                <a:latin typeface="楷体_GB2312" pitchFamily="49" charset="-122"/>
                <a:ea typeface="楷体_GB2312" pitchFamily="49" charset="-122"/>
              </a:rPr>
              <a:t>  </a:t>
            </a:r>
            <a:r>
              <a:rPr kumimoji="1" lang="en-US" altLang="zh-CN" sz="2800" b="1" i="0" dirty="0">
                <a:latin typeface="楷体_GB2312" pitchFamily="49" charset="-122"/>
                <a:ea typeface="楷体_GB2312" pitchFamily="49" charset="-122"/>
              </a:rPr>
              <a:t>1</a:t>
            </a:r>
            <a:r>
              <a:rPr kumimoji="1" lang="zh-CN" altLang="en-US" sz="2800" b="1" i="0" dirty="0">
                <a:latin typeface="楷体_GB2312" pitchFamily="49" charset="-122"/>
                <a:ea typeface="楷体_GB2312" pitchFamily="49" charset="-122"/>
              </a:rPr>
              <a:t>、硬件、软件和干件相结合。</a:t>
            </a:r>
          </a:p>
          <a:p>
            <a:pPr eaLnBrk="1" hangingPunct="1"/>
            <a:r>
              <a:rPr kumimoji="1" lang="zh-CN" altLang="en-US" sz="2800" b="1" i="0" dirty="0">
                <a:latin typeface="楷体_GB2312" pitchFamily="49" charset="-122"/>
                <a:ea typeface="楷体_GB2312" pitchFamily="49" charset="-122"/>
              </a:rPr>
              <a:t>    （技术与管理的界面称之为</a:t>
            </a:r>
            <a:r>
              <a:rPr kumimoji="1" lang="zh-CN" altLang="en-US" sz="2800" b="1" i="0" dirty="0">
                <a:ea typeface="楷体_GB2312" pitchFamily="49" charset="-122"/>
              </a:rPr>
              <a:t>“</a:t>
            </a:r>
            <a:r>
              <a:rPr kumimoji="1" lang="zh-CN" altLang="en-US" sz="2800" b="1" i="0" dirty="0">
                <a:latin typeface="楷体_GB2312" pitchFamily="49" charset="-122"/>
                <a:ea typeface="楷体_GB2312" pitchFamily="49" charset="-122"/>
              </a:rPr>
              <a:t>干件</a:t>
            </a:r>
            <a:r>
              <a:rPr kumimoji="1" lang="zh-CN" altLang="en-US" sz="2800" b="1" i="0" dirty="0">
                <a:ea typeface="楷体_GB2312" pitchFamily="49" charset="-122"/>
              </a:rPr>
              <a:t>”</a:t>
            </a:r>
            <a:r>
              <a:rPr kumimoji="1" lang="zh-CN" altLang="en-US" sz="2800" b="1" i="0" dirty="0">
                <a:latin typeface="楷体_GB2312" pitchFamily="49" charset="-122"/>
                <a:ea typeface="楷体_GB2312" pitchFamily="49" charset="-122"/>
              </a:rPr>
              <a:t>）</a:t>
            </a:r>
          </a:p>
          <a:p>
            <a:pPr eaLnBrk="1" hangingPunct="1"/>
            <a:r>
              <a:rPr kumimoji="1" lang="zh-CN" altLang="en-US" sz="2800" b="1" i="0" dirty="0">
                <a:latin typeface="楷体_GB2312" pitchFamily="49" charset="-122"/>
                <a:ea typeface="楷体_GB2312" pitchFamily="49" charset="-122"/>
              </a:rPr>
              <a:t>  </a:t>
            </a:r>
            <a:r>
              <a:rPr kumimoji="1" lang="en-US" altLang="zh-CN" sz="2800" b="1" i="0" dirty="0">
                <a:latin typeface="楷体_GB2312" pitchFamily="49" charset="-122"/>
                <a:ea typeface="楷体_GB2312" pitchFamily="49" charset="-122"/>
              </a:rPr>
              <a:t>2</a:t>
            </a:r>
            <a:r>
              <a:rPr kumimoji="1" lang="zh-CN" altLang="en-US" sz="2800" b="1" i="0" dirty="0">
                <a:latin typeface="楷体_GB2312" pitchFamily="49" charset="-122"/>
                <a:ea typeface="楷体_GB2312" pitchFamily="49" charset="-122"/>
              </a:rPr>
              <a:t>、数据库设计与应用系统设计相结合。</a:t>
            </a:r>
          </a:p>
          <a:p>
            <a:pPr eaLnBrk="1" hangingPunct="1"/>
            <a:r>
              <a:rPr kumimoji="1" lang="zh-CN" altLang="en-US" sz="2800" b="1" i="0" dirty="0">
                <a:latin typeface="楷体_GB2312" pitchFamily="49" charset="-122"/>
                <a:ea typeface="楷体_GB2312" pitchFamily="49" charset="-122"/>
              </a:rPr>
              <a:t>  结构（数据）设计：设计数据库框架或数据库结构。   </a:t>
            </a:r>
          </a:p>
          <a:p>
            <a:pPr eaLnBrk="1" hangingPunct="1"/>
            <a:r>
              <a:rPr kumimoji="1" lang="zh-CN" altLang="en-US" sz="2800" b="1" i="0" dirty="0">
                <a:latin typeface="楷体_GB2312" pitchFamily="49" charset="-122"/>
                <a:ea typeface="楷体_GB2312" pitchFamily="49" charset="-122"/>
              </a:rPr>
              <a:t>  行为（处理）设计：设计应用程序、事务处理等。</a:t>
            </a:r>
          </a:p>
          <a:p>
            <a:pPr eaLnBrk="1" hangingPunct="1"/>
            <a:endParaRPr kumimoji="1" lang="en-US" altLang="zh-CN" sz="2800" b="1" i="0" dirty="0">
              <a:latin typeface="楷体_GB2312" pitchFamily="49" charset="-122"/>
              <a:ea typeface="楷体_GB2312" pitchFamily="49" charset="-122"/>
            </a:endParaRPr>
          </a:p>
        </p:txBody>
      </p:sp>
      <p:sp>
        <p:nvSpPr>
          <p:cNvPr id="7" name="Rectangle 4"/>
          <p:cNvSpPr>
            <a:spLocks noChangeArrowheads="1"/>
          </p:cNvSpPr>
          <p:nvPr/>
        </p:nvSpPr>
        <p:spPr bwMode="auto">
          <a:xfrm>
            <a:off x="539750" y="864959"/>
            <a:ext cx="10981748"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20000"/>
              </a:spcBef>
              <a:buClr>
                <a:srgbClr val="FF0000"/>
              </a:buClr>
              <a:buFont typeface="Wingdings" panose="05000000000000000000" pitchFamily="2" charset="2"/>
              <a:buChar char="Ø"/>
            </a:pPr>
            <a:r>
              <a:rPr lang="zh-CN" altLang="en-US" sz="2800" b="1" i="0" dirty="0">
                <a:solidFill>
                  <a:srgbClr val="CC3300"/>
                </a:solidFill>
                <a:ea typeface="楷体_GB2312" pitchFamily="49" charset="-122"/>
              </a:rPr>
              <a:t>数据库建设的基本规律</a:t>
            </a:r>
          </a:p>
          <a:p>
            <a:pPr lvl="1" eaLnBrk="1" hangingPunct="1">
              <a:spcBef>
                <a:spcPct val="20000"/>
              </a:spcBef>
              <a:buFontTx/>
              <a:buChar char="–"/>
            </a:pPr>
            <a:r>
              <a:rPr lang="zh-CN" altLang="en-US" sz="2800" b="1" i="0" dirty="0">
                <a:solidFill>
                  <a:schemeClr val="tx2"/>
                </a:solidFill>
                <a:ea typeface="楷体_GB2312" pitchFamily="49" charset="-122"/>
              </a:rPr>
              <a:t>三分技术，七分管理，十二分基础数据</a:t>
            </a:r>
          </a:p>
          <a:p>
            <a:pPr lvl="1" eaLnBrk="1" hangingPunct="1">
              <a:spcBef>
                <a:spcPct val="20000"/>
              </a:spcBef>
              <a:buFontTx/>
              <a:buChar char="–"/>
            </a:pPr>
            <a:r>
              <a:rPr lang="zh-CN" altLang="en-US" sz="2800" b="1" i="0" dirty="0">
                <a:solidFill>
                  <a:schemeClr val="tx2"/>
                </a:solidFill>
                <a:ea typeface="楷体_GB2312" pitchFamily="49" charset="-122"/>
              </a:rPr>
              <a:t>管理：数据库建设项目管理、企业（应用部门）的业务管理</a:t>
            </a:r>
          </a:p>
          <a:p>
            <a:pPr lvl="1" eaLnBrk="1" hangingPunct="1">
              <a:spcBef>
                <a:spcPct val="20000"/>
              </a:spcBef>
              <a:buFontTx/>
              <a:buChar char="–"/>
            </a:pPr>
            <a:r>
              <a:rPr lang="zh-CN" altLang="en-US" sz="2800" b="1" i="0" dirty="0">
                <a:solidFill>
                  <a:schemeClr val="tx2"/>
                </a:solidFill>
                <a:ea typeface="楷体_GB2312" pitchFamily="49" charset="-122"/>
              </a:rPr>
              <a:t>基础数据：收集、整理、组织和不断更新</a:t>
            </a:r>
            <a:endParaRPr lang="zh-CN" altLang="en-US" sz="2800" i="0" dirty="0">
              <a:solidFill>
                <a:schemeClr val="tx2"/>
              </a:solidFill>
              <a:ea typeface="楷体_GB2312" pitchFamily="49" charset="-122"/>
            </a:endParaRPr>
          </a:p>
        </p:txBody>
      </p:sp>
    </p:spTree>
    <p:extLst>
      <p:ext uri="{BB962C8B-B14F-4D97-AF65-F5344CB8AC3E}">
        <p14:creationId xmlns:p14="http://schemas.microsoft.com/office/powerpoint/2010/main" val="210679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diamond(in)">
                                      <p:cBhvr>
                                        <p:cTn id="21" dur="20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diamond(in)">
                                      <p:cBhvr>
                                        <p:cTn id="26" dur="2000"/>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diamond(in)">
                                      <p:cBhvr>
                                        <p:cTn id="31" dur="2000"/>
                                        <p:tgtEl>
                                          <p:spTgt spid="6">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diamond(in)">
                                      <p:cBhvr>
                                        <p:cTn id="36" dur="20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diamond(in)">
                                      <p:cBhvr>
                                        <p:cTn id="41" dur="2000"/>
                                        <p:tgtEl>
                                          <p:spTgt spid="6">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diamond(in)">
                                      <p:cBhvr>
                                        <p:cTn id="46" dur="2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395287" y="1066800"/>
            <a:ext cx="11045103" cy="54690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smtClean="0">
                <a:solidFill>
                  <a:srgbClr val="000066"/>
                </a:solidFill>
              </a:rPr>
              <a:t>例：“负责”联系为</a:t>
            </a:r>
            <a:r>
              <a:rPr lang="en-US" altLang="zh-CN" b="1" smtClean="0">
                <a:solidFill>
                  <a:srgbClr val="000066"/>
                </a:solidFill>
              </a:rPr>
              <a:t>1:1</a:t>
            </a:r>
            <a:r>
              <a:rPr lang="zh-CN" altLang="en-US" b="1" smtClean="0">
                <a:solidFill>
                  <a:srgbClr val="000066"/>
                </a:solidFill>
              </a:rPr>
              <a:t>联系，可以有三种转换方法：</a:t>
            </a:r>
          </a:p>
          <a:p>
            <a:pPr eaLnBrk="1" hangingPunct="1">
              <a:buFontTx/>
              <a:buNone/>
            </a:pPr>
            <a:r>
              <a:rPr lang="zh-CN" altLang="en-US" sz="2400" b="1" smtClean="0">
                <a:solidFill>
                  <a:srgbClr val="000066"/>
                </a:solidFill>
              </a:rPr>
              <a:t>（</a:t>
            </a:r>
            <a:r>
              <a:rPr lang="en-US" altLang="zh-CN" sz="2400" b="1" smtClean="0">
                <a:solidFill>
                  <a:srgbClr val="000066"/>
                </a:solidFill>
              </a:rPr>
              <a:t>1</a:t>
            </a:r>
            <a:r>
              <a:rPr lang="zh-CN" altLang="en-US" sz="2400" b="1" smtClean="0">
                <a:solidFill>
                  <a:srgbClr val="000066"/>
                </a:solidFill>
              </a:rPr>
              <a:t>）转换为一个独立的关系模式：</a:t>
            </a:r>
          </a:p>
          <a:p>
            <a:pPr eaLnBrk="1" hangingPunct="1">
              <a:buFontTx/>
              <a:buNone/>
            </a:pPr>
            <a:r>
              <a:rPr lang="zh-CN" altLang="en-US" sz="2400" b="1" smtClean="0">
                <a:solidFill>
                  <a:srgbClr val="000066"/>
                </a:solidFill>
              </a:rPr>
              <a:t>     		负责（</a:t>
            </a:r>
            <a:r>
              <a:rPr lang="zh-CN" altLang="en-US" sz="2400" b="1" u="sng" smtClean="0">
                <a:solidFill>
                  <a:srgbClr val="000066"/>
                </a:solidFill>
              </a:rPr>
              <a:t>系号</a:t>
            </a:r>
            <a:r>
              <a:rPr lang="zh-CN" altLang="en-US" sz="2400" b="1" smtClean="0">
                <a:solidFill>
                  <a:srgbClr val="000066"/>
                </a:solidFill>
              </a:rPr>
              <a:t>，工号）</a:t>
            </a:r>
          </a:p>
          <a:p>
            <a:pPr eaLnBrk="1" hangingPunct="1">
              <a:buFontTx/>
              <a:buNone/>
            </a:pPr>
            <a:r>
              <a:rPr lang="zh-CN" altLang="en-US" sz="2400" b="1" smtClean="0">
                <a:solidFill>
                  <a:srgbClr val="000066"/>
                </a:solidFill>
              </a:rPr>
              <a:t>        或          负责（系号，</a:t>
            </a:r>
            <a:r>
              <a:rPr lang="zh-CN" altLang="en-US" sz="2400" b="1" u="sng" smtClean="0">
                <a:solidFill>
                  <a:srgbClr val="000066"/>
                </a:solidFill>
              </a:rPr>
              <a:t>工号</a:t>
            </a:r>
            <a:r>
              <a:rPr lang="zh-CN" altLang="en-US" sz="2400" b="1" smtClean="0">
                <a:solidFill>
                  <a:srgbClr val="000066"/>
                </a:solidFill>
              </a:rPr>
              <a:t>）</a:t>
            </a:r>
          </a:p>
          <a:p>
            <a:pPr eaLnBrk="1" hangingPunct="1">
              <a:buFontTx/>
              <a:buNone/>
            </a:pPr>
            <a:endParaRPr lang="zh-CN" altLang="en-US" sz="2400" b="1" smtClean="0">
              <a:solidFill>
                <a:srgbClr val="000066"/>
              </a:solidFill>
            </a:endParaRPr>
          </a:p>
          <a:p>
            <a:pPr eaLnBrk="1" hangingPunct="1">
              <a:buFontTx/>
              <a:buNone/>
            </a:pPr>
            <a:r>
              <a:rPr lang="en-US" altLang="zh-CN" sz="2400" b="1" smtClean="0">
                <a:solidFill>
                  <a:srgbClr val="000066"/>
                </a:solidFill>
              </a:rPr>
              <a:t>2</a:t>
            </a:r>
            <a:r>
              <a:rPr lang="zh-CN" altLang="en-US" sz="2400" b="1" smtClean="0">
                <a:solidFill>
                  <a:srgbClr val="000066"/>
                </a:solidFill>
              </a:rPr>
              <a:t>）“负责”联系与系关系模式合并，则只需在系关系中加入负责人关系的码，即职工号：</a:t>
            </a:r>
          </a:p>
          <a:p>
            <a:pPr eaLnBrk="1" hangingPunct="1">
              <a:buFontTx/>
              <a:buNone/>
            </a:pPr>
            <a:r>
              <a:rPr lang="zh-CN" altLang="en-US" sz="2400" b="1" smtClean="0">
                <a:solidFill>
                  <a:srgbClr val="000066"/>
                </a:solidFill>
              </a:rPr>
              <a:t>　　	系：（</a:t>
            </a:r>
            <a:r>
              <a:rPr lang="zh-CN" altLang="en-US" sz="2400" b="1" u="sng" smtClean="0">
                <a:solidFill>
                  <a:srgbClr val="000066"/>
                </a:solidFill>
              </a:rPr>
              <a:t>系号</a:t>
            </a:r>
            <a:r>
              <a:rPr lang="zh-CN" altLang="en-US" sz="2400" b="1" smtClean="0">
                <a:solidFill>
                  <a:srgbClr val="000066"/>
                </a:solidFill>
              </a:rPr>
              <a:t>，系名，</a:t>
            </a:r>
            <a:r>
              <a:rPr lang="zh-CN" altLang="en-US" sz="2400" b="1" smtClean="0">
                <a:solidFill>
                  <a:srgbClr val="CC3300"/>
                </a:solidFill>
              </a:rPr>
              <a:t>工号</a:t>
            </a:r>
            <a:r>
              <a:rPr lang="zh-CN" altLang="en-US" sz="2400" b="1" smtClean="0">
                <a:solidFill>
                  <a:srgbClr val="000066"/>
                </a:solidFill>
              </a:rPr>
              <a:t>）</a:t>
            </a:r>
          </a:p>
          <a:p>
            <a:pPr eaLnBrk="1" hangingPunct="1">
              <a:buFontTx/>
              <a:buNone/>
            </a:pPr>
            <a:endParaRPr lang="zh-CN" altLang="en-US" sz="2400" b="1" smtClean="0">
              <a:solidFill>
                <a:srgbClr val="000066"/>
              </a:solidFill>
            </a:endParaRPr>
          </a:p>
          <a:p>
            <a:pPr eaLnBrk="1" hangingPunct="1">
              <a:buFontTx/>
              <a:buNone/>
            </a:pPr>
            <a:r>
              <a:rPr lang="zh-CN" altLang="en-US" sz="2400" b="1" smtClean="0">
                <a:solidFill>
                  <a:srgbClr val="000066"/>
                </a:solidFill>
              </a:rPr>
              <a:t>（</a:t>
            </a:r>
            <a:r>
              <a:rPr lang="en-US" altLang="zh-CN" sz="2400" b="1" smtClean="0">
                <a:solidFill>
                  <a:srgbClr val="000066"/>
                </a:solidFill>
              </a:rPr>
              <a:t>3</a:t>
            </a:r>
            <a:r>
              <a:rPr lang="zh-CN" altLang="en-US" sz="2400" b="1" smtClean="0">
                <a:solidFill>
                  <a:srgbClr val="000066"/>
                </a:solidFill>
              </a:rPr>
              <a:t>）“负责”联系与负责人关系模式合并，则只需在负责人关系中加入系关系的码，即班级号：</a:t>
            </a:r>
          </a:p>
          <a:p>
            <a:pPr eaLnBrk="1" hangingPunct="1">
              <a:buFontTx/>
              <a:buNone/>
            </a:pPr>
            <a:r>
              <a:rPr lang="zh-CN" altLang="en-US" sz="2400" b="1" smtClean="0">
                <a:solidFill>
                  <a:srgbClr val="000066"/>
                </a:solidFill>
              </a:rPr>
              <a:t>	      负责人：（</a:t>
            </a:r>
            <a:r>
              <a:rPr lang="zh-CN" altLang="en-US" sz="2400" b="1" u="sng" smtClean="0">
                <a:solidFill>
                  <a:srgbClr val="000066"/>
                </a:solidFill>
              </a:rPr>
              <a:t>工号</a:t>
            </a:r>
            <a:r>
              <a:rPr lang="zh-CN" altLang="en-US" sz="2400" b="1" smtClean="0">
                <a:solidFill>
                  <a:srgbClr val="000066"/>
                </a:solidFill>
              </a:rPr>
              <a:t>，姓名，性别，</a:t>
            </a:r>
            <a:r>
              <a:rPr lang="zh-CN" altLang="en-US" sz="2400" b="1" smtClean="0">
                <a:solidFill>
                  <a:srgbClr val="CC3300"/>
                </a:solidFill>
              </a:rPr>
              <a:t>系号</a:t>
            </a:r>
            <a:r>
              <a:rPr lang="zh-CN" altLang="en-US" sz="2400" b="1" smtClean="0">
                <a:solidFill>
                  <a:srgbClr val="000066"/>
                </a:solidFill>
              </a:rPr>
              <a:t>）</a:t>
            </a:r>
            <a:endParaRPr lang="zh-CN" altLang="en-US" sz="2400" b="1" smtClean="0">
              <a:solidFill>
                <a:srgbClr val="000066"/>
              </a:solidFill>
            </a:endParaRPr>
          </a:p>
        </p:txBody>
      </p:sp>
    </p:spTree>
    <p:extLst>
      <p:ext uri="{BB962C8B-B14F-4D97-AF65-F5344CB8AC3E}">
        <p14:creationId xmlns:p14="http://schemas.microsoft.com/office/powerpoint/2010/main" val="2857293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blinds(horizontal)">
                                      <p:cBhvr>
                                        <p:cTn id="30" dur="500"/>
                                        <p:tgtEl>
                                          <p:spTgt spid="6">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blinds(horizontal)">
                                      <p:cBhvr>
                                        <p:cTn id="35" dur="500"/>
                                        <p:tgtEl>
                                          <p:spTgt spid="6">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blinds(horizontal)">
                                      <p:cBhvr>
                                        <p:cTn id="3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01650" y="1066800"/>
            <a:ext cx="10720532" cy="533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5000"/>
              </a:lnSpc>
              <a:buFontTx/>
              <a:buNone/>
            </a:pPr>
            <a:r>
              <a:rPr lang="zh-CN" altLang="en-US" b="1" smtClean="0">
                <a:solidFill>
                  <a:srgbClr val="000066"/>
                </a:solidFill>
              </a:rPr>
              <a:t>注意：</a:t>
            </a:r>
          </a:p>
          <a:p>
            <a:pPr eaLnBrk="1" hangingPunct="1">
              <a:lnSpc>
                <a:spcPct val="105000"/>
              </a:lnSpc>
              <a:spcBef>
                <a:spcPct val="30000"/>
              </a:spcBef>
              <a:buClr>
                <a:schemeClr val="hlink"/>
              </a:buClr>
            </a:pPr>
            <a:r>
              <a:rPr lang="zh-CN" altLang="en-US" b="1" smtClean="0">
                <a:solidFill>
                  <a:srgbClr val="000066"/>
                </a:solidFill>
              </a:rPr>
              <a:t>从理论上讲，</a:t>
            </a:r>
            <a:r>
              <a:rPr lang="en-US" altLang="zh-CN" b="1" smtClean="0">
                <a:solidFill>
                  <a:srgbClr val="000066"/>
                </a:solidFill>
              </a:rPr>
              <a:t>1:1</a:t>
            </a:r>
            <a:r>
              <a:rPr lang="zh-CN" altLang="en-US" b="1" smtClean="0">
                <a:solidFill>
                  <a:srgbClr val="000066"/>
                </a:solidFill>
              </a:rPr>
              <a:t>联系可以与任意一端对应的关系模式合并。</a:t>
            </a:r>
          </a:p>
          <a:p>
            <a:pPr eaLnBrk="1" hangingPunct="1">
              <a:lnSpc>
                <a:spcPct val="105000"/>
              </a:lnSpc>
              <a:spcBef>
                <a:spcPct val="30000"/>
              </a:spcBef>
              <a:buClr>
                <a:schemeClr val="hlink"/>
              </a:buClr>
            </a:pPr>
            <a:r>
              <a:rPr lang="zh-CN" altLang="en-US" b="1" smtClean="0">
                <a:solidFill>
                  <a:srgbClr val="000066"/>
                </a:solidFill>
              </a:rPr>
              <a:t>但在一些情况下，与不同的关系模式合并效率会大不一样。因此究竟应该与哪端的关系模式合并需要依应用的具体情况而定。</a:t>
            </a:r>
          </a:p>
          <a:p>
            <a:pPr eaLnBrk="1" hangingPunct="1">
              <a:lnSpc>
                <a:spcPct val="105000"/>
              </a:lnSpc>
              <a:spcBef>
                <a:spcPct val="30000"/>
              </a:spcBef>
              <a:buClr>
                <a:schemeClr val="hlink"/>
              </a:buClr>
              <a:buFontTx/>
              <a:buNone/>
            </a:pPr>
            <a:r>
              <a:rPr lang="zh-CN" altLang="en-US" b="1" smtClean="0">
                <a:solidFill>
                  <a:srgbClr val="000066"/>
                </a:solidFill>
              </a:rPr>
              <a:t>   原因：由于连接操作是最费时的操作，所以一般应以尽量减少连接操作为目标。</a:t>
            </a:r>
          </a:p>
          <a:p>
            <a:pPr eaLnBrk="1" hangingPunct="1">
              <a:lnSpc>
                <a:spcPct val="105000"/>
              </a:lnSpc>
              <a:spcBef>
                <a:spcPct val="30000"/>
              </a:spcBef>
              <a:buClr>
                <a:schemeClr val="hlink"/>
              </a:buClr>
              <a:buFontTx/>
              <a:buNone/>
            </a:pPr>
            <a:r>
              <a:rPr lang="zh-CN" altLang="en-US" sz="2400" b="1" smtClean="0">
                <a:solidFill>
                  <a:srgbClr val="669900"/>
                </a:solidFill>
              </a:rPr>
              <a:t>  例如：如果经常要查询某个系的负责人姓名，则将负责联系与负责人关系合并更好些。</a:t>
            </a:r>
            <a:endParaRPr lang="zh-CN" altLang="en-US" sz="2400" b="1" smtClean="0">
              <a:solidFill>
                <a:srgbClr val="669900"/>
              </a:solidFill>
            </a:endParaRPr>
          </a:p>
        </p:txBody>
      </p:sp>
    </p:spTree>
    <p:extLst>
      <p:ext uri="{BB962C8B-B14F-4D97-AF65-F5344CB8AC3E}">
        <p14:creationId xmlns:p14="http://schemas.microsoft.com/office/powerpoint/2010/main" val="4158352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heckerboard(across)">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457200" y="754433"/>
            <a:ext cx="1122218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chemeClr val="accent1"/>
              </a:buClr>
            </a:pPr>
            <a:r>
              <a:rPr kumimoji="1" lang="en-US" altLang="zh-CN" sz="2800" b="1" i="0" dirty="0" smtClean="0">
                <a:solidFill>
                  <a:srgbClr val="000066"/>
                </a:solidFill>
                <a:latin typeface="Tahoma" panose="020B0604030504040204" pitchFamily="34" charset="0"/>
              </a:rPr>
              <a:t>3</a:t>
            </a:r>
            <a:r>
              <a:rPr kumimoji="1" lang="en-US" altLang="zh-CN" sz="2800" b="1" i="0" dirty="0">
                <a:solidFill>
                  <a:srgbClr val="000066"/>
                </a:solidFill>
                <a:latin typeface="Tahoma" panose="020B0604030504040204" pitchFamily="34" charset="0"/>
              </a:rPr>
              <a:t>. </a:t>
            </a:r>
            <a:r>
              <a:rPr kumimoji="1" lang="zh-CN" altLang="en-US" sz="2800" b="1" i="0" dirty="0">
                <a:solidFill>
                  <a:srgbClr val="000066"/>
                </a:solidFill>
                <a:latin typeface="Tahoma" panose="020B0604030504040204" pitchFamily="34" charset="0"/>
              </a:rPr>
              <a:t>一个</a:t>
            </a:r>
            <a:r>
              <a:rPr kumimoji="1" lang="en-US" altLang="zh-CN" sz="2800" b="1" i="0" dirty="0" err="1">
                <a:solidFill>
                  <a:srgbClr val="CC3300"/>
                </a:solidFill>
                <a:latin typeface="Tahoma" panose="020B0604030504040204" pitchFamily="34" charset="0"/>
              </a:rPr>
              <a:t>1:n</a:t>
            </a:r>
            <a:r>
              <a:rPr kumimoji="1" lang="zh-CN" altLang="en-US" sz="2800" b="1" i="0" dirty="0">
                <a:solidFill>
                  <a:srgbClr val="CC3300"/>
                </a:solidFill>
                <a:latin typeface="Tahoma" panose="020B0604030504040204" pitchFamily="34" charset="0"/>
              </a:rPr>
              <a:t>联系</a:t>
            </a:r>
            <a:r>
              <a:rPr kumimoji="1" lang="zh-CN" altLang="en-US" sz="2800" b="1" i="0" dirty="0">
                <a:solidFill>
                  <a:srgbClr val="000066"/>
                </a:solidFill>
                <a:latin typeface="Tahoma" panose="020B0604030504040204" pitchFamily="34" charset="0"/>
              </a:rPr>
              <a:t>可转换为一个独立的关系模式也可以与</a:t>
            </a:r>
            <a:r>
              <a:rPr kumimoji="1" lang="en-US" altLang="zh-CN" sz="2800" b="1" i="0" dirty="0">
                <a:solidFill>
                  <a:srgbClr val="000066"/>
                </a:solidFill>
                <a:latin typeface="Tahoma" panose="020B0604030504040204" pitchFamily="34" charset="0"/>
              </a:rPr>
              <a:t>n</a:t>
            </a:r>
            <a:r>
              <a:rPr kumimoji="1" lang="zh-CN" altLang="en-US" sz="2800" b="1" i="0" dirty="0">
                <a:solidFill>
                  <a:srgbClr val="000066"/>
                </a:solidFill>
                <a:latin typeface="Tahoma" panose="020B0604030504040204" pitchFamily="34" charset="0"/>
              </a:rPr>
              <a:t>端对应的关系模式合并：</a:t>
            </a:r>
          </a:p>
        </p:txBody>
      </p:sp>
      <p:sp>
        <p:nvSpPr>
          <p:cNvPr id="7" name="Rectangle 4"/>
          <p:cNvSpPr>
            <a:spLocks noChangeArrowheads="1"/>
          </p:cNvSpPr>
          <p:nvPr/>
        </p:nvSpPr>
        <p:spPr bwMode="auto">
          <a:xfrm>
            <a:off x="457200" y="1905000"/>
            <a:ext cx="1083771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4" eaLnBrk="1" hangingPunct="1">
              <a:lnSpc>
                <a:spcPct val="90000"/>
              </a:lnSpc>
              <a:spcBef>
                <a:spcPct val="20000"/>
              </a:spcBef>
              <a:buClr>
                <a:schemeClr val="accent1"/>
              </a:buClr>
            </a:pPr>
            <a:endParaRPr kumimoji="1" lang="en-US" altLang="zh-CN" b="1" i="0" dirty="0">
              <a:solidFill>
                <a:srgbClr val="000066"/>
              </a:solidFill>
              <a:latin typeface="Tahoma" panose="020B0604030504040204" pitchFamily="34" charset="0"/>
            </a:endParaRPr>
          </a:p>
          <a:p>
            <a:pPr eaLnBrk="1" hangingPunct="1">
              <a:lnSpc>
                <a:spcPct val="90000"/>
              </a:lnSpc>
              <a:spcBef>
                <a:spcPct val="20000"/>
              </a:spcBef>
              <a:buClr>
                <a:srgbClr val="FF0000"/>
              </a:buClr>
              <a:buFont typeface="Wingdings" panose="05000000000000000000" pitchFamily="2" charset="2"/>
              <a:buChar char="Ø"/>
            </a:pPr>
            <a:r>
              <a:rPr kumimoji="1" lang="en-US" altLang="zh-CN" sz="2800" b="1" i="0" dirty="0">
                <a:solidFill>
                  <a:srgbClr val="000066"/>
                </a:solidFill>
                <a:latin typeface="Tahoma" panose="020B0604030504040204" pitchFamily="34" charset="0"/>
              </a:rPr>
              <a:t> </a:t>
            </a:r>
            <a:r>
              <a:rPr kumimoji="1" lang="zh-CN" altLang="en-US" sz="2800" b="1" i="0" dirty="0">
                <a:solidFill>
                  <a:srgbClr val="000066"/>
                </a:solidFill>
                <a:latin typeface="Tahoma" panose="020B0604030504040204" pitchFamily="34" charset="0"/>
              </a:rPr>
              <a:t>转换为一个独立的关系模式：</a:t>
            </a:r>
          </a:p>
          <a:p>
            <a:pPr lvl="1" eaLnBrk="1" hangingPunct="1">
              <a:lnSpc>
                <a:spcPct val="90000"/>
              </a:lnSpc>
              <a:spcBef>
                <a:spcPct val="20000"/>
              </a:spcBef>
              <a:buClr>
                <a:schemeClr val="hlink"/>
              </a:buClr>
              <a:buFontTx/>
              <a:buChar char="–"/>
            </a:pPr>
            <a:r>
              <a:rPr kumimoji="1" lang="zh-CN" altLang="en-US" sz="2800" b="1" i="0" dirty="0">
                <a:solidFill>
                  <a:srgbClr val="CC3300"/>
                </a:solidFill>
                <a:latin typeface="Tahoma" panose="020B0604030504040204" pitchFamily="34" charset="0"/>
              </a:rPr>
              <a:t>关系的属性</a:t>
            </a:r>
            <a:r>
              <a:rPr kumimoji="1" lang="zh-CN" altLang="en-US" sz="2800" b="1" i="0" dirty="0">
                <a:solidFill>
                  <a:srgbClr val="000066"/>
                </a:solidFill>
                <a:latin typeface="Tahoma" panose="020B0604030504040204" pitchFamily="34" charset="0"/>
              </a:rPr>
              <a:t>：与该联系相连的各实体的码以及联系本身的属性</a:t>
            </a:r>
          </a:p>
          <a:p>
            <a:pPr lvl="1" eaLnBrk="1" hangingPunct="1">
              <a:lnSpc>
                <a:spcPct val="90000"/>
              </a:lnSpc>
              <a:spcBef>
                <a:spcPct val="20000"/>
              </a:spcBef>
              <a:buClr>
                <a:schemeClr val="hlink"/>
              </a:buClr>
              <a:buFontTx/>
              <a:buChar char="–"/>
            </a:pPr>
            <a:r>
              <a:rPr kumimoji="1" lang="zh-CN" altLang="en-US" sz="2800" b="1" i="0" dirty="0">
                <a:solidFill>
                  <a:srgbClr val="CC3300"/>
                </a:solidFill>
                <a:latin typeface="Tahoma" panose="020B0604030504040204" pitchFamily="34" charset="0"/>
              </a:rPr>
              <a:t>关系的码</a:t>
            </a:r>
            <a:r>
              <a:rPr kumimoji="1" lang="zh-CN" altLang="en-US" sz="2800" b="1" i="0" dirty="0">
                <a:solidFill>
                  <a:srgbClr val="000066"/>
                </a:solidFill>
                <a:latin typeface="Tahoma" panose="020B0604030504040204" pitchFamily="34" charset="0"/>
              </a:rPr>
              <a:t>：</a:t>
            </a:r>
            <a:r>
              <a:rPr kumimoji="1" lang="en-US" altLang="zh-CN" sz="2800" b="1" i="0" dirty="0">
                <a:solidFill>
                  <a:srgbClr val="000066"/>
                </a:solidFill>
                <a:latin typeface="Tahoma" panose="020B0604030504040204" pitchFamily="34" charset="0"/>
              </a:rPr>
              <a:t>n</a:t>
            </a:r>
            <a:r>
              <a:rPr kumimoji="1" lang="zh-CN" altLang="en-US" sz="2800" b="1" i="0" dirty="0">
                <a:solidFill>
                  <a:srgbClr val="000066"/>
                </a:solidFill>
                <a:latin typeface="Tahoma" panose="020B0604030504040204" pitchFamily="34" charset="0"/>
              </a:rPr>
              <a:t>端实体的码</a:t>
            </a:r>
          </a:p>
          <a:p>
            <a:pPr lvl="1" eaLnBrk="1" hangingPunct="1">
              <a:lnSpc>
                <a:spcPct val="90000"/>
              </a:lnSpc>
              <a:spcBef>
                <a:spcPct val="20000"/>
              </a:spcBef>
              <a:buClr>
                <a:schemeClr val="hlink"/>
              </a:buClr>
              <a:buFontTx/>
              <a:buChar char="–"/>
            </a:pPr>
            <a:endParaRPr kumimoji="1" lang="en-US" altLang="zh-CN" sz="2800" b="1" i="0" dirty="0">
              <a:solidFill>
                <a:srgbClr val="000066"/>
              </a:solidFill>
              <a:latin typeface="Tahoma" panose="020B0604030504040204" pitchFamily="34" charset="0"/>
            </a:endParaRPr>
          </a:p>
        </p:txBody>
      </p:sp>
      <p:sp>
        <p:nvSpPr>
          <p:cNvPr id="8" name="Rectangle 5"/>
          <p:cNvSpPr>
            <a:spLocks noChangeArrowheads="1"/>
          </p:cNvSpPr>
          <p:nvPr/>
        </p:nvSpPr>
        <p:spPr bwMode="auto">
          <a:xfrm>
            <a:off x="457200" y="3886200"/>
            <a:ext cx="11471564"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4" eaLnBrk="1" hangingPunct="1">
              <a:lnSpc>
                <a:spcPct val="90000"/>
              </a:lnSpc>
              <a:spcBef>
                <a:spcPct val="20000"/>
              </a:spcBef>
              <a:buClr>
                <a:schemeClr val="accent1"/>
              </a:buClr>
            </a:pPr>
            <a:endParaRPr kumimoji="1" lang="en-US" altLang="zh-CN" b="1" i="0" dirty="0">
              <a:solidFill>
                <a:srgbClr val="000066"/>
              </a:solidFill>
              <a:latin typeface="Tahoma" panose="020B0604030504040204" pitchFamily="34" charset="0"/>
            </a:endParaRPr>
          </a:p>
          <a:p>
            <a:pPr eaLnBrk="1" hangingPunct="1">
              <a:lnSpc>
                <a:spcPct val="90000"/>
              </a:lnSpc>
              <a:spcBef>
                <a:spcPct val="20000"/>
              </a:spcBef>
              <a:buClr>
                <a:srgbClr val="FF0000"/>
              </a:buClr>
              <a:buFont typeface="Wingdings" panose="05000000000000000000" pitchFamily="2" charset="2"/>
              <a:buChar char="Ø"/>
            </a:pPr>
            <a:r>
              <a:rPr kumimoji="1" lang="zh-CN" altLang="en-US" sz="2800" b="1" i="0" dirty="0">
                <a:solidFill>
                  <a:srgbClr val="000066"/>
                </a:solidFill>
                <a:latin typeface="Tahoma" panose="020B0604030504040204" pitchFamily="34" charset="0"/>
              </a:rPr>
              <a:t>与</a:t>
            </a:r>
            <a:r>
              <a:rPr kumimoji="1" lang="en-US" altLang="zh-CN" sz="2800" b="1" i="0" dirty="0">
                <a:solidFill>
                  <a:srgbClr val="000066"/>
                </a:solidFill>
                <a:latin typeface="Tahoma" panose="020B0604030504040204" pitchFamily="34" charset="0"/>
              </a:rPr>
              <a:t>n</a:t>
            </a:r>
            <a:r>
              <a:rPr kumimoji="1" lang="zh-CN" altLang="en-US" sz="2800" b="1" i="0" dirty="0">
                <a:solidFill>
                  <a:srgbClr val="000066"/>
                </a:solidFill>
                <a:latin typeface="Tahoma" panose="020B0604030504040204" pitchFamily="34" charset="0"/>
              </a:rPr>
              <a:t>端对应的关系模式合并：</a:t>
            </a:r>
          </a:p>
          <a:p>
            <a:pPr lvl="1" eaLnBrk="1" hangingPunct="1">
              <a:lnSpc>
                <a:spcPct val="90000"/>
              </a:lnSpc>
              <a:spcBef>
                <a:spcPct val="20000"/>
              </a:spcBef>
              <a:buClr>
                <a:schemeClr val="hlink"/>
              </a:buClr>
              <a:buFontTx/>
              <a:buChar char="–"/>
            </a:pPr>
            <a:r>
              <a:rPr kumimoji="1" lang="zh-CN" altLang="en-US" sz="2800" b="1" i="0" dirty="0">
                <a:solidFill>
                  <a:srgbClr val="CC3300"/>
                </a:solidFill>
                <a:latin typeface="Tahoma" panose="020B0604030504040204" pitchFamily="34" charset="0"/>
              </a:rPr>
              <a:t>关系的属性</a:t>
            </a:r>
            <a:r>
              <a:rPr kumimoji="1" lang="zh-CN" altLang="en-US" sz="2800" b="1" i="0" dirty="0">
                <a:solidFill>
                  <a:srgbClr val="000066"/>
                </a:solidFill>
                <a:latin typeface="Tahoma" panose="020B0604030504040204" pitchFamily="34" charset="0"/>
              </a:rPr>
              <a:t>：在</a:t>
            </a:r>
            <a:r>
              <a:rPr kumimoji="1" lang="en-US" altLang="zh-CN" sz="2800" b="1" i="0" dirty="0">
                <a:solidFill>
                  <a:srgbClr val="000066"/>
                </a:solidFill>
                <a:latin typeface="Tahoma" panose="020B0604030504040204" pitchFamily="34" charset="0"/>
              </a:rPr>
              <a:t>n</a:t>
            </a:r>
            <a:r>
              <a:rPr kumimoji="1" lang="zh-CN" altLang="en-US" sz="2800" b="1" i="0" dirty="0">
                <a:solidFill>
                  <a:srgbClr val="000066"/>
                </a:solidFill>
                <a:latin typeface="Tahoma" panose="020B0604030504040204" pitchFamily="34" charset="0"/>
              </a:rPr>
              <a:t>端关系模式中加入</a:t>
            </a:r>
            <a:r>
              <a:rPr kumimoji="1" lang="en-US" altLang="zh-CN" sz="2800" b="1" i="0" dirty="0">
                <a:solidFill>
                  <a:srgbClr val="000066"/>
                </a:solidFill>
                <a:latin typeface="Tahoma" panose="020B0604030504040204" pitchFamily="34" charset="0"/>
              </a:rPr>
              <a:t>1</a:t>
            </a:r>
            <a:r>
              <a:rPr kumimoji="1" lang="zh-CN" altLang="en-US" sz="2800" b="1" i="0" dirty="0">
                <a:solidFill>
                  <a:srgbClr val="000066"/>
                </a:solidFill>
                <a:latin typeface="Tahoma" panose="020B0604030504040204" pitchFamily="34" charset="0"/>
              </a:rPr>
              <a:t>端关系的码和联系本身的属性</a:t>
            </a:r>
          </a:p>
          <a:p>
            <a:pPr lvl="1" eaLnBrk="1" hangingPunct="1">
              <a:lnSpc>
                <a:spcPct val="90000"/>
              </a:lnSpc>
              <a:spcBef>
                <a:spcPct val="20000"/>
              </a:spcBef>
              <a:buClr>
                <a:schemeClr val="hlink"/>
              </a:buClr>
              <a:buFontTx/>
              <a:buChar char="–"/>
            </a:pPr>
            <a:r>
              <a:rPr kumimoji="1" lang="zh-CN" altLang="en-US" sz="2800" b="1" i="0" dirty="0">
                <a:solidFill>
                  <a:srgbClr val="CC3300"/>
                </a:solidFill>
                <a:latin typeface="Tahoma" panose="020B0604030504040204" pitchFamily="34" charset="0"/>
              </a:rPr>
              <a:t>关系的码</a:t>
            </a:r>
            <a:r>
              <a:rPr kumimoji="1" lang="zh-CN" altLang="en-US" sz="2800" b="1" i="0" dirty="0">
                <a:solidFill>
                  <a:srgbClr val="000066"/>
                </a:solidFill>
                <a:latin typeface="Tahoma" panose="020B0604030504040204" pitchFamily="34" charset="0"/>
              </a:rPr>
              <a:t>：不变</a:t>
            </a:r>
          </a:p>
        </p:txBody>
      </p:sp>
    </p:spTree>
    <p:extLst>
      <p:ext uri="{BB962C8B-B14F-4D97-AF65-F5344CB8AC3E}">
        <p14:creationId xmlns:p14="http://schemas.microsoft.com/office/powerpoint/2010/main" val="571130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395288" y="1066800"/>
            <a:ext cx="10691812" cy="487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smtClean="0">
                <a:solidFill>
                  <a:srgbClr val="000066"/>
                </a:solidFill>
              </a:rPr>
              <a:t>例：“开设”联系为</a:t>
            </a:r>
            <a:r>
              <a:rPr lang="en-US" altLang="zh-CN" b="1" smtClean="0">
                <a:solidFill>
                  <a:srgbClr val="000066"/>
                </a:solidFill>
              </a:rPr>
              <a:t>1:n</a:t>
            </a:r>
            <a:r>
              <a:rPr lang="zh-CN" altLang="en-US" b="1" smtClean="0">
                <a:solidFill>
                  <a:srgbClr val="000066"/>
                </a:solidFill>
              </a:rPr>
              <a:t>（系</a:t>
            </a:r>
            <a:r>
              <a:rPr lang="en-US" altLang="zh-CN" b="1" smtClean="0">
                <a:solidFill>
                  <a:srgbClr val="000066"/>
                </a:solidFill>
              </a:rPr>
              <a:t>:</a:t>
            </a:r>
            <a:r>
              <a:rPr lang="zh-CN" altLang="en-US" b="1" smtClean="0">
                <a:solidFill>
                  <a:srgbClr val="000066"/>
                </a:solidFill>
              </a:rPr>
              <a:t>专业）联系，可以有两种转换方法：</a:t>
            </a:r>
          </a:p>
          <a:p>
            <a:pPr eaLnBrk="1" hangingPunct="1">
              <a:buFontTx/>
              <a:buNone/>
            </a:pPr>
            <a:r>
              <a:rPr lang="zh-CN" altLang="en-US" b="1" smtClean="0">
                <a:solidFill>
                  <a:srgbClr val="000066"/>
                </a:solidFill>
              </a:rPr>
              <a:t>（</a:t>
            </a:r>
            <a:r>
              <a:rPr lang="en-US" altLang="zh-CN" b="1" smtClean="0">
                <a:solidFill>
                  <a:srgbClr val="000066"/>
                </a:solidFill>
              </a:rPr>
              <a:t>1</a:t>
            </a:r>
            <a:r>
              <a:rPr lang="zh-CN" altLang="en-US" b="1" smtClean="0">
                <a:solidFill>
                  <a:srgbClr val="000066"/>
                </a:solidFill>
              </a:rPr>
              <a:t>）转换为一个独立的关系模式：</a:t>
            </a:r>
          </a:p>
          <a:p>
            <a:pPr eaLnBrk="1" hangingPunct="1">
              <a:buFontTx/>
              <a:buNone/>
            </a:pPr>
            <a:r>
              <a:rPr lang="zh-CN" altLang="en-US" b="1" smtClean="0">
                <a:solidFill>
                  <a:srgbClr val="000066"/>
                </a:solidFill>
              </a:rPr>
              <a:t>     		开设（系号，</a:t>
            </a:r>
            <a:r>
              <a:rPr lang="zh-CN" altLang="en-US" b="1" u="sng" smtClean="0">
                <a:solidFill>
                  <a:srgbClr val="000066"/>
                </a:solidFill>
              </a:rPr>
              <a:t>专业号</a:t>
            </a:r>
            <a:r>
              <a:rPr lang="zh-CN" altLang="en-US" b="1" smtClean="0">
                <a:solidFill>
                  <a:srgbClr val="000066"/>
                </a:solidFill>
              </a:rPr>
              <a:t>）</a:t>
            </a:r>
          </a:p>
          <a:p>
            <a:pPr eaLnBrk="1" hangingPunct="1">
              <a:buFontTx/>
              <a:buNone/>
            </a:pPr>
            <a:endParaRPr lang="zh-CN" altLang="en-US" b="1" smtClean="0">
              <a:solidFill>
                <a:srgbClr val="000066"/>
              </a:solidFill>
            </a:endParaRPr>
          </a:p>
          <a:p>
            <a:pPr eaLnBrk="1" hangingPunct="1">
              <a:buFontTx/>
              <a:buNone/>
            </a:pPr>
            <a:r>
              <a:rPr lang="zh-CN" altLang="en-US" b="1" smtClean="0">
                <a:solidFill>
                  <a:srgbClr val="000066"/>
                </a:solidFill>
              </a:rPr>
              <a:t>（</a:t>
            </a:r>
            <a:r>
              <a:rPr lang="en-US" altLang="zh-CN" b="1" smtClean="0">
                <a:solidFill>
                  <a:srgbClr val="000066"/>
                </a:solidFill>
              </a:rPr>
              <a:t>2</a:t>
            </a:r>
            <a:r>
              <a:rPr lang="zh-CN" altLang="en-US" b="1" smtClean="0">
                <a:solidFill>
                  <a:srgbClr val="000066"/>
                </a:solidFill>
              </a:rPr>
              <a:t>）将其与专业关系模式合并：</a:t>
            </a:r>
          </a:p>
          <a:p>
            <a:pPr eaLnBrk="1" hangingPunct="1">
              <a:buFontTx/>
              <a:buNone/>
            </a:pPr>
            <a:r>
              <a:rPr lang="zh-CN" altLang="en-US" b="1" smtClean="0">
                <a:solidFill>
                  <a:srgbClr val="000066"/>
                </a:solidFill>
              </a:rPr>
              <a:t>		专业（</a:t>
            </a:r>
            <a:r>
              <a:rPr lang="zh-CN" altLang="en-US" b="1" u="sng" smtClean="0">
                <a:solidFill>
                  <a:srgbClr val="000066"/>
                </a:solidFill>
              </a:rPr>
              <a:t>专业号</a:t>
            </a:r>
            <a:r>
              <a:rPr lang="zh-CN" altLang="en-US" b="1" smtClean="0">
                <a:solidFill>
                  <a:srgbClr val="000066"/>
                </a:solidFill>
              </a:rPr>
              <a:t>，专业名，</a:t>
            </a:r>
            <a:r>
              <a:rPr lang="zh-CN" altLang="en-US" b="1" smtClean="0">
                <a:solidFill>
                  <a:srgbClr val="FF3300"/>
                </a:solidFill>
              </a:rPr>
              <a:t>系号</a:t>
            </a:r>
            <a:r>
              <a:rPr lang="zh-CN" altLang="en-US" b="1" smtClean="0">
                <a:solidFill>
                  <a:srgbClr val="000066"/>
                </a:solidFill>
              </a:rPr>
              <a:t>）</a:t>
            </a:r>
            <a:endParaRPr lang="zh-CN" altLang="en-US" b="1" smtClean="0">
              <a:solidFill>
                <a:srgbClr val="000066"/>
              </a:solidFill>
            </a:endParaRPr>
          </a:p>
        </p:txBody>
      </p:sp>
    </p:spTree>
    <p:extLst>
      <p:ext uri="{BB962C8B-B14F-4D97-AF65-F5344CB8AC3E}">
        <p14:creationId xmlns:p14="http://schemas.microsoft.com/office/powerpoint/2010/main" val="3314182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blinds(horizontal)">
                                      <p:cBhvr>
                                        <p:cTn id="2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457200" y="838200"/>
            <a:ext cx="8686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4" eaLnBrk="1" hangingPunct="1">
              <a:spcBef>
                <a:spcPct val="20000"/>
              </a:spcBef>
              <a:buClr>
                <a:schemeClr val="accent1"/>
              </a:buClr>
            </a:pPr>
            <a:endParaRPr kumimoji="1" lang="en-US" altLang="zh-CN" b="1" i="0">
              <a:solidFill>
                <a:srgbClr val="000066"/>
              </a:solidFill>
              <a:latin typeface="Tahoma" panose="020B0604030504040204" pitchFamily="34" charset="0"/>
            </a:endParaRPr>
          </a:p>
          <a:p>
            <a:pPr eaLnBrk="1" hangingPunct="1">
              <a:spcBef>
                <a:spcPct val="20000"/>
              </a:spcBef>
              <a:buClr>
                <a:schemeClr val="accent1"/>
              </a:buClr>
            </a:pPr>
            <a:r>
              <a:rPr kumimoji="1" lang="en-US" altLang="zh-CN" sz="2800" b="1" i="0">
                <a:solidFill>
                  <a:srgbClr val="000066"/>
                </a:solidFill>
                <a:latin typeface="Tahoma" panose="020B0604030504040204" pitchFamily="34" charset="0"/>
              </a:rPr>
              <a:t>4. </a:t>
            </a:r>
            <a:r>
              <a:rPr kumimoji="1" lang="zh-CN" altLang="en-US" sz="2800" b="1" i="0">
                <a:solidFill>
                  <a:srgbClr val="000066"/>
                </a:solidFill>
                <a:latin typeface="Tahoma" panose="020B0604030504040204" pitchFamily="34" charset="0"/>
              </a:rPr>
              <a:t>一个</a:t>
            </a:r>
            <a:r>
              <a:rPr kumimoji="1" lang="en-US" altLang="zh-CN" sz="2800" b="1" i="0">
                <a:solidFill>
                  <a:srgbClr val="CC3300"/>
                </a:solidFill>
                <a:latin typeface="Tahoma" panose="020B0604030504040204" pitchFamily="34" charset="0"/>
              </a:rPr>
              <a:t>m:n</a:t>
            </a:r>
            <a:r>
              <a:rPr kumimoji="1" lang="zh-CN" altLang="en-US" sz="2800" b="1" i="0">
                <a:solidFill>
                  <a:srgbClr val="000066"/>
                </a:solidFill>
                <a:latin typeface="Tahoma" panose="020B0604030504040204" pitchFamily="34" charset="0"/>
              </a:rPr>
              <a:t>联系可转换为一个关系模式：</a:t>
            </a:r>
          </a:p>
        </p:txBody>
      </p:sp>
      <p:sp>
        <p:nvSpPr>
          <p:cNvPr id="7" name="Rectangle 4"/>
          <p:cNvSpPr>
            <a:spLocks noChangeArrowheads="1"/>
          </p:cNvSpPr>
          <p:nvPr/>
        </p:nvSpPr>
        <p:spPr bwMode="auto">
          <a:xfrm>
            <a:off x="457199" y="1752600"/>
            <a:ext cx="10796155" cy="1250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105000"/>
              </a:lnSpc>
              <a:spcBef>
                <a:spcPct val="20000"/>
              </a:spcBef>
              <a:buClr>
                <a:schemeClr val="hlink"/>
              </a:buClr>
              <a:buFontTx/>
              <a:buChar char="–"/>
            </a:pPr>
            <a:r>
              <a:rPr kumimoji="1" lang="zh-CN" altLang="en-US" sz="2800" b="1" i="0" dirty="0">
                <a:solidFill>
                  <a:srgbClr val="000066"/>
                </a:solidFill>
                <a:latin typeface="Tahoma" panose="020B0604030504040204" pitchFamily="34" charset="0"/>
              </a:rPr>
              <a:t>关系的属性：与该联系相连的各实体的码以及联系本身的属性</a:t>
            </a:r>
          </a:p>
          <a:p>
            <a:pPr lvl="1" eaLnBrk="1" hangingPunct="1">
              <a:lnSpc>
                <a:spcPct val="90000"/>
              </a:lnSpc>
              <a:spcBef>
                <a:spcPct val="20000"/>
              </a:spcBef>
              <a:buClr>
                <a:schemeClr val="hlink"/>
              </a:buClr>
              <a:buFontTx/>
              <a:buChar char="–"/>
            </a:pPr>
            <a:r>
              <a:rPr kumimoji="1" lang="zh-CN" altLang="en-US" sz="2800" b="1" i="0" dirty="0">
                <a:solidFill>
                  <a:srgbClr val="CC3300"/>
                </a:solidFill>
                <a:latin typeface="Tahoma" panose="020B0604030504040204" pitchFamily="34" charset="0"/>
              </a:rPr>
              <a:t>关系的码</a:t>
            </a:r>
            <a:r>
              <a:rPr kumimoji="1" lang="zh-CN" altLang="en-US" sz="2800" b="1" i="0" dirty="0">
                <a:solidFill>
                  <a:srgbClr val="000066"/>
                </a:solidFill>
                <a:latin typeface="Tahoma" panose="020B0604030504040204" pitchFamily="34" charset="0"/>
              </a:rPr>
              <a:t>：各实体码的组合</a:t>
            </a:r>
          </a:p>
          <a:p>
            <a:pPr lvl="1" eaLnBrk="1" hangingPunct="1">
              <a:lnSpc>
                <a:spcPct val="90000"/>
              </a:lnSpc>
              <a:spcBef>
                <a:spcPct val="20000"/>
              </a:spcBef>
              <a:buClr>
                <a:schemeClr val="hlink"/>
              </a:buClr>
              <a:buFontTx/>
              <a:buChar char="–"/>
            </a:pPr>
            <a:endParaRPr kumimoji="1" lang="en-US" altLang="zh-CN" sz="2800" b="1" i="0" dirty="0">
              <a:solidFill>
                <a:srgbClr val="000066"/>
              </a:solidFill>
              <a:latin typeface="Tahoma" panose="020B0604030504040204" pitchFamily="34" charset="0"/>
            </a:endParaRPr>
          </a:p>
        </p:txBody>
      </p:sp>
      <p:sp>
        <p:nvSpPr>
          <p:cNvPr id="8" name="Rectangle 5"/>
          <p:cNvSpPr>
            <a:spLocks noChangeArrowheads="1"/>
          </p:cNvSpPr>
          <p:nvPr/>
        </p:nvSpPr>
        <p:spPr bwMode="auto">
          <a:xfrm>
            <a:off x="457199" y="3048000"/>
            <a:ext cx="10982469"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4" eaLnBrk="1" hangingPunct="1">
              <a:lnSpc>
                <a:spcPct val="124000"/>
              </a:lnSpc>
              <a:spcBef>
                <a:spcPct val="20000"/>
              </a:spcBef>
              <a:buClr>
                <a:schemeClr val="accent1"/>
              </a:buClr>
            </a:pPr>
            <a:endParaRPr kumimoji="1" lang="en-US" altLang="zh-CN" b="1" i="0" dirty="0">
              <a:solidFill>
                <a:schemeClr val="accent2"/>
              </a:solidFill>
              <a:latin typeface="Tahoma" panose="020B0604030504040204" pitchFamily="34" charset="0"/>
            </a:endParaRPr>
          </a:p>
          <a:p>
            <a:pPr marL="0" indent="0" eaLnBrk="1" hangingPunct="1">
              <a:lnSpc>
                <a:spcPct val="124000"/>
              </a:lnSpc>
              <a:spcBef>
                <a:spcPct val="20000"/>
              </a:spcBef>
              <a:buClr>
                <a:srgbClr val="FFFF66"/>
              </a:buClr>
            </a:pPr>
            <a:r>
              <a:rPr kumimoji="1" lang="zh-CN" altLang="en-US" sz="2400" b="1" i="0" dirty="0">
                <a:solidFill>
                  <a:schemeClr val="accent2"/>
                </a:solidFill>
                <a:latin typeface="Tahoma" panose="020B0604030504040204" pitchFamily="34" charset="0"/>
              </a:rPr>
              <a:t>例，</a:t>
            </a:r>
            <a:r>
              <a:rPr kumimoji="1" lang="zh-CN" altLang="en-US" sz="2400" b="1" i="0" dirty="0">
                <a:solidFill>
                  <a:schemeClr val="accent2"/>
                </a:solidFill>
                <a:latin typeface="Times New Roman" panose="02020603050405020304" pitchFamily="18" charset="0"/>
              </a:rPr>
              <a:t>“</a:t>
            </a:r>
            <a:r>
              <a:rPr kumimoji="1" lang="zh-CN" altLang="en-US" sz="2400" b="1" i="0" dirty="0">
                <a:solidFill>
                  <a:schemeClr val="accent2"/>
                </a:solidFill>
                <a:latin typeface="Tahoma" panose="020B0604030504040204" pitchFamily="34" charset="0"/>
              </a:rPr>
              <a:t>选修</a:t>
            </a:r>
            <a:r>
              <a:rPr kumimoji="1" lang="zh-CN" altLang="en-US" sz="2400" b="1" i="0" dirty="0">
                <a:solidFill>
                  <a:schemeClr val="accent2"/>
                </a:solidFill>
                <a:latin typeface="Times New Roman" panose="02020603050405020304" pitchFamily="18" charset="0"/>
              </a:rPr>
              <a:t>”</a:t>
            </a:r>
            <a:r>
              <a:rPr kumimoji="1" lang="zh-CN" altLang="en-US" sz="2400" b="1" i="0" dirty="0">
                <a:solidFill>
                  <a:schemeClr val="accent2"/>
                </a:solidFill>
                <a:latin typeface="Tahoma" panose="020B0604030504040204" pitchFamily="34" charset="0"/>
              </a:rPr>
              <a:t>联系是一个</a:t>
            </a:r>
            <a:r>
              <a:rPr kumimoji="1" lang="en-US" altLang="zh-CN" sz="2400" b="1" i="0" dirty="0" err="1">
                <a:solidFill>
                  <a:schemeClr val="accent2"/>
                </a:solidFill>
                <a:latin typeface="Tahoma" panose="020B0604030504040204" pitchFamily="34" charset="0"/>
              </a:rPr>
              <a:t>m:n</a:t>
            </a:r>
            <a:r>
              <a:rPr kumimoji="1" lang="zh-CN" altLang="en-US" sz="2400" b="1" i="0" dirty="0">
                <a:solidFill>
                  <a:schemeClr val="accent2"/>
                </a:solidFill>
                <a:latin typeface="Tahoma" panose="020B0604030504040204" pitchFamily="34" charset="0"/>
              </a:rPr>
              <a:t>联系，可以将它转换为如下关系模式，其中学号与课程号为关系的组合码：</a:t>
            </a:r>
          </a:p>
          <a:p>
            <a:pPr marL="0" indent="0" eaLnBrk="1" hangingPunct="1">
              <a:lnSpc>
                <a:spcPct val="124000"/>
              </a:lnSpc>
              <a:spcBef>
                <a:spcPct val="20000"/>
              </a:spcBef>
              <a:buClr>
                <a:srgbClr val="FFFF66"/>
              </a:buClr>
            </a:pPr>
            <a:r>
              <a:rPr kumimoji="1" lang="zh-CN" altLang="en-US" sz="2400" b="1" i="0" dirty="0">
                <a:solidFill>
                  <a:schemeClr val="accent2"/>
                </a:solidFill>
                <a:latin typeface="Tahoma" panose="020B0604030504040204" pitchFamily="34" charset="0"/>
              </a:rPr>
              <a:t>　　选修（</a:t>
            </a:r>
            <a:r>
              <a:rPr kumimoji="1" lang="zh-CN" altLang="en-US" sz="2400" b="1" i="0" u="sng" dirty="0">
                <a:solidFill>
                  <a:schemeClr val="accent2"/>
                </a:solidFill>
                <a:latin typeface="Tahoma" panose="020B0604030504040204" pitchFamily="34" charset="0"/>
              </a:rPr>
              <a:t>学号，课程号</a:t>
            </a:r>
            <a:r>
              <a:rPr kumimoji="1" lang="zh-CN" altLang="en-US" sz="2400" b="1" i="0" dirty="0">
                <a:solidFill>
                  <a:schemeClr val="accent2"/>
                </a:solidFill>
                <a:latin typeface="Tahoma" panose="020B0604030504040204" pitchFamily="34" charset="0"/>
              </a:rPr>
              <a:t>，成绩）</a:t>
            </a:r>
          </a:p>
          <a:p>
            <a:pPr lvl="1" eaLnBrk="1" hangingPunct="1">
              <a:lnSpc>
                <a:spcPct val="124000"/>
              </a:lnSpc>
              <a:spcBef>
                <a:spcPct val="20000"/>
              </a:spcBef>
              <a:buClr>
                <a:schemeClr val="hlink"/>
              </a:buClr>
            </a:pPr>
            <a:endParaRPr kumimoji="1" lang="en-US" altLang="zh-CN" sz="2400" b="1" i="0" dirty="0">
              <a:solidFill>
                <a:schemeClr val="accent2"/>
              </a:solidFill>
              <a:latin typeface="Tahoma" panose="020B0604030504040204" pitchFamily="34" charset="0"/>
            </a:endParaRPr>
          </a:p>
        </p:txBody>
      </p:sp>
    </p:spTree>
    <p:extLst>
      <p:ext uri="{BB962C8B-B14F-4D97-AF65-F5344CB8AC3E}">
        <p14:creationId xmlns:p14="http://schemas.microsoft.com/office/powerpoint/2010/main" val="2089282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457199" y="838200"/>
            <a:ext cx="1056755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4" eaLnBrk="1" hangingPunct="1">
              <a:lnSpc>
                <a:spcPct val="105000"/>
              </a:lnSpc>
              <a:spcBef>
                <a:spcPct val="20000"/>
              </a:spcBef>
              <a:buClr>
                <a:schemeClr val="accent1"/>
              </a:buClr>
            </a:pPr>
            <a:endParaRPr kumimoji="1" lang="en-US" altLang="zh-CN" b="1" i="0" dirty="0">
              <a:solidFill>
                <a:srgbClr val="000066"/>
              </a:solidFill>
              <a:latin typeface="Tahoma" panose="020B0604030504040204" pitchFamily="34" charset="0"/>
            </a:endParaRPr>
          </a:p>
          <a:p>
            <a:pPr eaLnBrk="1" hangingPunct="1">
              <a:lnSpc>
                <a:spcPct val="105000"/>
              </a:lnSpc>
              <a:spcBef>
                <a:spcPct val="20000"/>
              </a:spcBef>
              <a:buClr>
                <a:schemeClr val="accent1"/>
              </a:buClr>
            </a:pPr>
            <a:r>
              <a:rPr kumimoji="1" lang="en-US" altLang="zh-CN" sz="2800" b="1" i="0" dirty="0">
                <a:solidFill>
                  <a:srgbClr val="000066"/>
                </a:solidFill>
                <a:latin typeface="Tahoma" panose="020B0604030504040204" pitchFamily="34" charset="0"/>
              </a:rPr>
              <a:t>5. </a:t>
            </a:r>
            <a:r>
              <a:rPr kumimoji="1" lang="zh-CN" altLang="en-US" sz="2800" b="1" i="0" dirty="0">
                <a:solidFill>
                  <a:srgbClr val="000066"/>
                </a:solidFill>
                <a:latin typeface="Tahoma" panose="020B0604030504040204" pitchFamily="34" charset="0"/>
              </a:rPr>
              <a:t>三个或三个以上实体间的一个多元联系可转换为一个关系模式：</a:t>
            </a:r>
          </a:p>
        </p:txBody>
      </p:sp>
      <p:sp>
        <p:nvSpPr>
          <p:cNvPr id="7" name="Rectangle 4"/>
          <p:cNvSpPr>
            <a:spLocks noChangeArrowheads="1"/>
          </p:cNvSpPr>
          <p:nvPr/>
        </p:nvSpPr>
        <p:spPr bwMode="auto">
          <a:xfrm>
            <a:off x="304799" y="2057400"/>
            <a:ext cx="1141614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105000"/>
              </a:lnSpc>
              <a:spcBef>
                <a:spcPct val="20000"/>
              </a:spcBef>
              <a:buClr>
                <a:schemeClr val="hlink"/>
              </a:buClr>
              <a:buFontTx/>
              <a:buChar char="–"/>
            </a:pPr>
            <a:r>
              <a:rPr kumimoji="1" lang="zh-CN" altLang="en-US" sz="2800" b="1" i="0" dirty="0">
                <a:solidFill>
                  <a:srgbClr val="CC3300"/>
                </a:solidFill>
                <a:latin typeface="Tahoma" panose="020B0604030504040204" pitchFamily="34" charset="0"/>
              </a:rPr>
              <a:t>关系的属性</a:t>
            </a:r>
            <a:r>
              <a:rPr kumimoji="1" lang="zh-CN" altLang="en-US" sz="2800" b="1" i="0" dirty="0">
                <a:solidFill>
                  <a:srgbClr val="000066"/>
                </a:solidFill>
                <a:latin typeface="Tahoma" panose="020B0604030504040204" pitchFamily="34" charset="0"/>
              </a:rPr>
              <a:t>：与该多元联系相连的各实体的码以及联系本身的属性</a:t>
            </a:r>
          </a:p>
          <a:p>
            <a:pPr lvl="1" eaLnBrk="1" hangingPunct="1">
              <a:lnSpc>
                <a:spcPct val="105000"/>
              </a:lnSpc>
              <a:spcBef>
                <a:spcPct val="20000"/>
              </a:spcBef>
              <a:buClr>
                <a:schemeClr val="hlink"/>
              </a:buClr>
              <a:buFontTx/>
              <a:buChar char="–"/>
            </a:pPr>
            <a:r>
              <a:rPr kumimoji="1" lang="zh-CN" altLang="en-US" sz="2800" b="1" i="0" dirty="0">
                <a:solidFill>
                  <a:srgbClr val="CC3300"/>
                </a:solidFill>
                <a:latin typeface="Tahoma" panose="020B0604030504040204" pitchFamily="34" charset="0"/>
              </a:rPr>
              <a:t>关系的码</a:t>
            </a:r>
            <a:r>
              <a:rPr kumimoji="1" lang="zh-CN" altLang="en-US" sz="2800" b="1" i="0" dirty="0">
                <a:solidFill>
                  <a:srgbClr val="000066"/>
                </a:solidFill>
                <a:latin typeface="Tahoma" panose="020B0604030504040204" pitchFamily="34" charset="0"/>
              </a:rPr>
              <a:t>：各实体码的组合</a:t>
            </a:r>
          </a:p>
          <a:p>
            <a:pPr lvl="1" eaLnBrk="1" hangingPunct="1">
              <a:lnSpc>
                <a:spcPct val="105000"/>
              </a:lnSpc>
              <a:spcBef>
                <a:spcPct val="20000"/>
              </a:spcBef>
              <a:buClr>
                <a:schemeClr val="hlink"/>
              </a:buClr>
              <a:buFontTx/>
              <a:buChar char="–"/>
            </a:pPr>
            <a:endParaRPr kumimoji="1" lang="en-US" altLang="zh-CN" sz="2800" b="1" i="0" dirty="0">
              <a:solidFill>
                <a:srgbClr val="000066"/>
              </a:solidFill>
              <a:latin typeface="Tahoma" panose="020B0604030504040204" pitchFamily="34" charset="0"/>
            </a:endParaRPr>
          </a:p>
        </p:txBody>
      </p:sp>
      <p:grpSp>
        <p:nvGrpSpPr>
          <p:cNvPr id="8" name="Group 6"/>
          <p:cNvGrpSpPr>
            <a:grpSpLocks/>
          </p:cNvGrpSpPr>
          <p:nvPr/>
        </p:nvGrpSpPr>
        <p:grpSpPr bwMode="auto">
          <a:xfrm>
            <a:off x="2468851" y="3601316"/>
            <a:ext cx="3167062" cy="1844675"/>
            <a:chOff x="3780" y="11268"/>
            <a:chExt cx="3627" cy="1997"/>
          </a:xfrm>
        </p:grpSpPr>
        <p:sp>
          <p:nvSpPr>
            <p:cNvPr id="9" name="AutoShape 7"/>
            <p:cNvSpPr>
              <a:spLocks noChangeArrowheads="1"/>
            </p:cNvSpPr>
            <p:nvPr/>
          </p:nvSpPr>
          <p:spPr bwMode="auto">
            <a:xfrm>
              <a:off x="5040" y="11736"/>
              <a:ext cx="180" cy="330"/>
            </a:xfrm>
            <a:prstGeom prst="flowChartProcess">
              <a:avLst/>
            </a:prstGeom>
            <a:solidFill>
              <a:srgbClr val="FFFFFF"/>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i="0">
                  <a:latin typeface="Times New Roman" panose="02020603050405020304" pitchFamily="18" charset="0"/>
                </a:rPr>
                <a:t>m</a:t>
              </a:r>
              <a:endParaRPr lang="en-US" altLang="zh-CN" sz="1400"/>
            </a:p>
          </p:txBody>
        </p:sp>
        <p:sp>
          <p:nvSpPr>
            <p:cNvPr id="12" name="AutoShape 8"/>
            <p:cNvSpPr>
              <a:spLocks noChangeArrowheads="1"/>
            </p:cNvSpPr>
            <p:nvPr/>
          </p:nvSpPr>
          <p:spPr bwMode="auto">
            <a:xfrm>
              <a:off x="4140" y="12360"/>
              <a:ext cx="360" cy="330"/>
            </a:xfrm>
            <a:prstGeom prst="flowChartProcess">
              <a:avLst/>
            </a:prstGeom>
            <a:solidFill>
              <a:srgbClr val="FFFFFF"/>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i="0">
                  <a:latin typeface="Times New Roman" panose="02020603050405020304" pitchFamily="18" charset="0"/>
                </a:rPr>
                <a:t>n</a:t>
              </a:r>
              <a:endParaRPr lang="en-US" altLang="zh-CN" sz="1400"/>
            </a:p>
          </p:txBody>
        </p:sp>
        <p:sp>
          <p:nvSpPr>
            <p:cNvPr id="13" name="AutoShape 9"/>
            <p:cNvSpPr>
              <a:spLocks noChangeArrowheads="1"/>
            </p:cNvSpPr>
            <p:nvPr/>
          </p:nvSpPr>
          <p:spPr bwMode="auto">
            <a:xfrm>
              <a:off x="5940" y="12516"/>
              <a:ext cx="180" cy="330"/>
            </a:xfrm>
            <a:prstGeom prst="flowChartProcess">
              <a:avLst/>
            </a:prstGeom>
            <a:solidFill>
              <a:srgbClr val="FFFFFF"/>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400" i="0">
                  <a:latin typeface="Times New Roman" panose="02020603050405020304" pitchFamily="18" charset="0"/>
                </a:rPr>
                <a:t>P</a:t>
              </a:r>
              <a:endParaRPr lang="en-US" altLang="zh-CN" sz="1400"/>
            </a:p>
          </p:txBody>
        </p:sp>
        <p:grpSp>
          <p:nvGrpSpPr>
            <p:cNvPr id="14" name="Group 10"/>
            <p:cNvGrpSpPr>
              <a:grpSpLocks/>
            </p:cNvGrpSpPr>
            <p:nvPr/>
          </p:nvGrpSpPr>
          <p:grpSpPr bwMode="auto">
            <a:xfrm>
              <a:off x="3780" y="11268"/>
              <a:ext cx="3627" cy="1997"/>
              <a:chOff x="3780" y="11268"/>
              <a:chExt cx="3627" cy="1997"/>
            </a:xfrm>
          </p:grpSpPr>
          <p:sp>
            <p:nvSpPr>
              <p:cNvPr id="15" name="AutoShape 11"/>
              <p:cNvSpPr>
                <a:spLocks noChangeArrowheads="1"/>
              </p:cNvSpPr>
              <p:nvPr/>
            </p:nvSpPr>
            <p:spPr bwMode="auto">
              <a:xfrm>
                <a:off x="3780" y="12828"/>
                <a:ext cx="1007" cy="437"/>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项  目</a:t>
                </a:r>
                <a:endParaRPr lang="zh-CN" altLang="en-US" sz="1400"/>
              </a:p>
            </p:txBody>
          </p:sp>
          <p:sp>
            <p:nvSpPr>
              <p:cNvPr id="16" name="AutoShape 12"/>
              <p:cNvSpPr>
                <a:spLocks noChangeArrowheads="1"/>
              </p:cNvSpPr>
              <p:nvPr/>
            </p:nvSpPr>
            <p:spPr bwMode="auto">
              <a:xfrm>
                <a:off x="6300" y="12828"/>
                <a:ext cx="925" cy="437"/>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零  件</a:t>
                </a:r>
                <a:endParaRPr lang="zh-CN" altLang="en-US" sz="1400"/>
              </a:p>
            </p:txBody>
          </p:sp>
          <p:sp>
            <p:nvSpPr>
              <p:cNvPr id="17" name="AutoShape 13"/>
              <p:cNvSpPr>
                <a:spLocks noChangeArrowheads="1"/>
              </p:cNvSpPr>
              <p:nvPr/>
            </p:nvSpPr>
            <p:spPr bwMode="auto">
              <a:xfrm>
                <a:off x="4860" y="12048"/>
                <a:ext cx="1111" cy="582"/>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供应</a:t>
                </a:r>
                <a:endParaRPr lang="zh-CN" altLang="en-US" sz="1400"/>
              </a:p>
            </p:txBody>
          </p:sp>
          <p:sp>
            <p:nvSpPr>
              <p:cNvPr id="18" name="AutoShape 14"/>
              <p:cNvSpPr>
                <a:spLocks noChangeArrowheads="1"/>
              </p:cNvSpPr>
              <p:nvPr/>
            </p:nvSpPr>
            <p:spPr bwMode="auto">
              <a:xfrm>
                <a:off x="4860" y="11268"/>
                <a:ext cx="925" cy="437"/>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供应商</a:t>
                </a:r>
                <a:endParaRPr lang="zh-CN" altLang="en-US" sz="1400"/>
              </a:p>
            </p:txBody>
          </p:sp>
          <p:sp>
            <p:nvSpPr>
              <p:cNvPr id="19" name="Line 15"/>
              <p:cNvSpPr>
                <a:spLocks noChangeShapeType="1"/>
              </p:cNvSpPr>
              <p:nvPr/>
            </p:nvSpPr>
            <p:spPr bwMode="auto">
              <a:xfrm flipH="1">
                <a:off x="4320" y="12360"/>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6"/>
              <p:cNvSpPr>
                <a:spLocks noChangeShapeType="1"/>
              </p:cNvSpPr>
              <p:nvPr/>
            </p:nvSpPr>
            <p:spPr bwMode="auto">
              <a:xfrm>
                <a:off x="5940" y="12360"/>
                <a:ext cx="90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AutoShape 17"/>
              <p:cNvSpPr>
                <a:spLocks noChangeArrowheads="1"/>
              </p:cNvSpPr>
              <p:nvPr/>
            </p:nvSpPr>
            <p:spPr bwMode="auto">
              <a:xfrm>
                <a:off x="6480" y="11892"/>
                <a:ext cx="927" cy="436"/>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数量</a:t>
                </a:r>
                <a:endParaRPr lang="zh-CN" altLang="en-US" sz="1400"/>
              </a:p>
            </p:txBody>
          </p:sp>
          <p:sp>
            <p:nvSpPr>
              <p:cNvPr id="22" name="Line 18"/>
              <p:cNvSpPr>
                <a:spLocks noChangeShapeType="1"/>
              </p:cNvSpPr>
              <p:nvPr/>
            </p:nvSpPr>
            <p:spPr bwMode="auto">
              <a:xfrm>
                <a:off x="5411" y="11756"/>
                <a:ext cx="0" cy="29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9"/>
              <p:cNvSpPr>
                <a:spLocks noChangeShapeType="1"/>
              </p:cNvSpPr>
              <p:nvPr/>
            </p:nvSpPr>
            <p:spPr bwMode="auto">
              <a:xfrm flipH="1">
                <a:off x="5940" y="12204"/>
                <a:ext cx="540" cy="15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5" name="Rectangle 20"/>
          <p:cNvSpPr>
            <a:spLocks noChangeArrowheads="1"/>
          </p:cNvSpPr>
          <p:nvPr/>
        </p:nvSpPr>
        <p:spPr bwMode="auto">
          <a:xfrm>
            <a:off x="3692813" y="5617441"/>
            <a:ext cx="5373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000" b="1" i="0"/>
              <a:t>供应（</a:t>
            </a:r>
            <a:r>
              <a:rPr lang="zh-CN" altLang="en-US" sz="2000" b="1" i="0" u="sng"/>
              <a:t>供应商号，项目号，零件号</a:t>
            </a:r>
            <a:r>
              <a:rPr lang="zh-CN" altLang="en-US" sz="2000" b="1" i="0"/>
              <a:t>，数量）</a:t>
            </a:r>
          </a:p>
        </p:txBody>
      </p:sp>
    </p:spTree>
    <p:extLst>
      <p:ext uri="{BB962C8B-B14F-4D97-AF65-F5344CB8AC3E}">
        <p14:creationId xmlns:p14="http://schemas.microsoft.com/office/powerpoint/2010/main" val="16374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2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457200" y="838200"/>
            <a:ext cx="8686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4" eaLnBrk="1" hangingPunct="1">
              <a:lnSpc>
                <a:spcPct val="105000"/>
              </a:lnSpc>
              <a:spcBef>
                <a:spcPct val="20000"/>
              </a:spcBef>
              <a:buClr>
                <a:schemeClr val="accent1"/>
              </a:buClr>
            </a:pPr>
            <a:endParaRPr kumimoji="1" lang="en-US" altLang="zh-CN" b="1" i="0">
              <a:solidFill>
                <a:srgbClr val="000066"/>
              </a:solidFill>
              <a:latin typeface="Tahoma" panose="020B0604030504040204" pitchFamily="34" charset="0"/>
            </a:endParaRPr>
          </a:p>
          <a:p>
            <a:pPr eaLnBrk="1" hangingPunct="1">
              <a:lnSpc>
                <a:spcPct val="105000"/>
              </a:lnSpc>
              <a:spcBef>
                <a:spcPct val="20000"/>
              </a:spcBef>
              <a:buClr>
                <a:schemeClr val="accent1"/>
              </a:buClr>
            </a:pPr>
            <a:r>
              <a:rPr kumimoji="1" lang="en-US" altLang="zh-CN" sz="2800" b="1" i="0">
                <a:solidFill>
                  <a:srgbClr val="000066"/>
                </a:solidFill>
                <a:latin typeface="Tahoma" panose="020B0604030504040204" pitchFamily="34" charset="0"/>
              </a:rPr>
              <a:t>6. </a:t>
            </a:r>
            <a:r>
              <a:rPr kumimoji="1" lang="zh-CN" altLang="en-US" sz="2800" b="1" i="0">
                <a:solidFill>
                  <a:srgbClr val="000066"/>
                </a:solidFill>
                <a:latin typeface="Tahoma" panose="020B0604030504040204" pitchFamily="34" charset="0"/>
              </a:rPr>
              <a:t>具有相同码的关系模式可合并：</a:t>
            </a:r>
          </a:p>
        </p:txBody>
      </p:sp>
      <p:sp>
        <p:nvSpPr>
          <p:cNvPr id="7" name="Rectangle 4"/>
          <p:cNvSpPr>
            <a:spLocks noChangeArrowheads="1"/>
          </p:cNvSpPr>
          <p:nvPr/>
        </p:nvSpPr>
        <p:spPr bwMode="auto">
          <a:xfrm>
            <a:off x="228599" y="1905000"/>
            <a:ext cx="1151312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105000"/>
              </a:lnSpc>
              <a:spcBef>
                <a:spcPct val="20000"/>
              </a:spcBef>
              <a:buClr>
                <a:schemeClr val="hlink"/>
              </a:buClr>
              <a:buFontTx/>
              <a:buChar char="–"/>
            </a:pPr>
            <a:r>
              <a:rPr kumimoji="1" lang="zh-CN" altLang="en-US" sz="2800" b="1" i="0" dirty="0">
                <a:solidFill>
                  <a:srgbClr val="000066"/>
                </a:solidFill>
                <a:latin typeface="Tahoma" panose="020B0604030504040204" pitchFamily="34" charset="0"/>
              </a:rPr>
              <a:t>目的：减少系统中的关系个数</a:t>
            </a:r>
          </a:p>
          <a:p>
            <a:pPr lvl="1" eaLnBrk="1" hangingPunct="1">
              <a:lnSpc>
                <a:spcPct val="105000"/>
              </a:lnSpc>
              <a:spcBef>
                <a:spcPct val="20000"/>
              </a:spcBef>
              <a:buClr>
                <a:schemeClr val="hlink"/>
              </a:buClr>
              <a:buFontTx/>
              <a:buChar char="–"/>
            </a:pPr>
            <a:r>
              <a:rPr kumimoji="1" lang="zh-CN" altLang="en-US" sz="2800" b="1" i="0" dirty="0">
                <a:solidFill>
                  <a:srgbClr val="000066"/>
                </a:solidFill>
                <a:latin typeface="Tahoma" panose="020B0604030504040204" pitchFamily="34" charset="0"/>
              </a:rPr>
              <a:t>合并方法：将其中一个关系模式的全部属性加入到另一个关系模式中，然后去掉其中的同义属性（可能同名也可能不同名），并适当调整属性的次序。</a:t>
            </a:r>
          </a:p>
        </p:txBody>
      </p:sp>
      <p:sp>
        <p:nvSpPr>
          <p:cNvPr id="8" name="Rectangle 6"/>
          <p:cNvSpPr>
            <a:spLocks noChangeArrowheads="1"/>
          </p:cNvSpPr>
          <p:nvPr/>
        </p:nvSpPr>
        <p:spPr bwMode="auto">
          <a:xfrm>
            <a:off x="1859396" y="4095171"/>
            <a:ext cx="4176713"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4" eaLnBrk="1" hangingPunct="1">
              <a:lnSpc>
                <a:spcPct val="90000"/>
              </a:lnSpc>
              <a:spcBef>
                <a:spcPct val="20000"/>
              </a:spcBef>
              <a:buClr>
                <a:schemeClr val="accent1"/>
              </a:buClr>
            </a:pPr>
            <a:endParaRPr kumimoji="1" lang="en-US" altLang="zh-CN" sz="2400" b="1" i="0" dirty="0">
              <a:solidFill>
                <a:schemeClr val="accent2"/>
              </a:solidFill>
              <a:latin typeface="Tahoma" panose="020B0604030504040204" pitchFamily="34" charset="0"/>
            </a:endParaRPr>
          </a:p>
          <a:p>
            <a:pPr eaLnBrk="1" hangingPunct="1"/>
            <a:r>
              <a:rPr kumimoji="1" lang="zh-CN" altLang="en-US" sz="2400" b="1" i="0" dirty="0">
                <a:solidFill>
                  <a:schemeClr val="accent2"/>
                </a:solidFill>
                <a:latin typeface="Tahoma" panose="020B0604030504040204" pitchFamily="34" charset="0"/>
              </a:rPr>
              <a:t>例</a:t>
            </a:r>
            <a:r>
              <a:rPr kumimoji="1" lang="zh-CN" altLang="en-US" sz="2400" b="1" i="0" dirty="0"/>
              <a:t>，关系模式：</a:t>
            </a:r>
          </a:p>
          <a:p>
            <a:pPr eaLnBrk="1" hangingPunct="1"/>
            <a:r>
              <a:rPr kumimoji="1" lang="zh-CN" altLang="en-US" sz="2400" b="1" i="0" dirty="0"/>
              <a:t>开设（系号，</a:t>
            </a:r>
            <a:r>
              <a:rPr kumimoji="1" lang="zh-CN" altLang="en-US" sz="2400" b="1" i="0" u="sng" dirty="0"/>
              <a:t>专业号</a:t>
            </a:r>
            <a:r>
              <a:rPr kumimoji="1" lang="zh-CN" altLang="en-US" sz="2400" b="1" i="0" dirty="0"/>
              <a:t>）</a:t>
            </a:r>
          </a:p>
          <a:p>
            <a:pPr eaLnBrk="1" hangingPunct="1"/>
            <a:r>
              <a:rPr kumimoji="1" lang="zh-CN" altLang="en-US" sz="2400" b="1" i="0" dirty="0"/>
              <a:t>专业（</a:t>
            </a:r>
            <a:r>
              <a:rPr kumimoji="1" lang="zh-CN" altLang="en-US" sz="2400" b="1" i="0" u="sng" dirty="0"/>
              <a:t>专业号</a:t>
            </a:r>
            <a:r>
              <a:rPr kumimoji="1" lang="zh-CN" altLang="en-US" sz="2400" b="1" i="0" dirty="0"/>
              <a:t>，专业名）</a:t>
            </a:r>
            <a:r>
              <a:rPr kumimoji="1" lang="zh-CN" altLang="en-US" sz="2400" dirty="0"/>
              <a:t> </a:t>
            </a:r>
          </a:p>
        </p:txBody>
      </p:sp>
      <p:sp>
        <p:nvSpPr>
          <p:cNvPr id="9" name="Rectangle 7"/>
          <p:cNvSpPr>
            <a:spLocks noChangeArrowheads="1"/>
          </p:cNvSpPr>
          <p:nvPr/>
        </p:nvSpPr>
        <p:spPr bwMode="auto">
          <a:xfrm>
            <a:off x="5315384" y="4815896"/>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000" b="1" i="0">
                <a:solidFill>
                  <a:srgbClr val="FF3300"/>
                </a:solidFill>
              </a:rPr>
              <a:t>专业（</a:t>
            </a:r>
            <a:r>
              <a:rPr lang="zh-CN" altLang="en-US" sz="2000" b="1" i="0" u="sng">
                <a:solidFill>
                  <a:srgbClr val="FF3300"/>
                </a:solidFill>
              </a:rPr>
              <a:t>专业号</a:t>
            </a:r>
            <a:r>
              <a:rPr lang="zh-CN" altLang="en-US" sz="2000" b="1" i="0">
                <a:solidFill>
                  <a:srgbClr val="FF3300"/>
                </a:solidFill>
              </a:rPr>
              <a:t>，专业名，系号）</a:t>
            </a:r>
          </a:p>
        </p:txBody>
      </p:sp>
    </p:spTree>
    <p:extLst>
      <p:ext uri="{BB962C8B-B14F-4D97-AF65-F5344CB8AC3E}">
        <p14:creationId xmlns:p14="http://schemas.microsoft.com/office/powerpoint/2010/main" val="1977344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828800" y="540907"/>
            <a:ext cx="8837613" cy="6338888"/>
            <a:chOff x="0" y="260350"/>
            <a:chExt cx="8837613" cy="6338888"/>
          </a:xfrm>
        </p:grpSpPr>
        <p:sp>
          <p:nvSpPr>
            <p:cNvPr id="7" name="AutoShape 2"/>
            <p:cNvSpPr>
              <a:spLocks noChangeArrowheads="1"/>
            </p:cNvSpPr>
            <p:nvPr/>
          </p:nvSpPr>
          <p:spPr bwMode="auto">
            <a:xfrm>
              <a:off x="5435600" y="3284538"/>
              <a:ext cx="598488" cy="477837"/>
            </a:xfrm>
            <a:prstGeom prst="flowChartProcess">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专业</a:t>
              </a:r>
              <a:endParaRPr lang="zh-CN" altLang="en-US" sz="1400"/>
            </a:p>
          </p:txBody>
        </p:sp>
        <p:sp>
          <p:nvSpPr>
            <p:cNvPr id="8" name="AutoShape 3"/>
            <p:cNvSpPr>
              <a:spLocks noChangeArrowheads="1"/>
            </p:cNvSpPr>
            <p:nvPr/>
          </p:nvSpPr>
          <p:spPr bwMode="auto">
            <a:xfrm>
              <a:off x="5364163" y="5084763"/>
              <a:ext cx="733425" cy="477837"/>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班级</a:t>
              </a:r>
              <a:endParaRPr lang="zh-CN" altLang="en-US" sz="1400"/>
            </a:p>
          </p:txBody>
        </p:sp>
        <p:sp>
          <p:nvSpPr>
            <p:cNvPr id="9" name="AutoShape 4"/>
            <p:cNvSpPr>
              <a:spLocks noChangeArrowheads="1"/>
            </p:cNvSpPr>
            <p:nvPr/>
          </p:nvSpPr>
          <p:spPr bwMode="auto">
            <a:xfrm>
              <a:off x="3132138" y="5157788"/>
              <a:ext cx="700087" cy="479425"/>
            </a:xfrm>
            <a:prstGeom prst="flowChartProcess">
              <a:avLst/>
            </a:prstGeom>
            <a:solidFill>
              <a:srgbClr val="FFFFFF"/>
            </a:solidFill>
            <a:ln w="0" algn="ctr">
              <a:solidFill>
                <a:srgbClr val="000000"/>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学生</a:t>
              </a:r>
              <a:endParaRPr lang="zh-CN" altLang="en-US" sz="1400"/>
            </a:p>
          </p:txBody>
        </p:sp>
        <p:sp>
          <p:nvSpPr>
            <p:cNvPr id="12" name="AutoShape 5"/>
            <p:cNvSpPr>
              <a:spLocks noChangeArrowheads="1"/>
            </p:cNvSpPr>
            <p:nvPr/>
          </p:nvSpPr>
          <p:spPr bwMode="auto">
            <a:xfrm>
              <a:off x="5292725" y="2060575"/>
              <a:ext cx="849313" cy="744538"/>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开设</a:t>
              </a:r>
              <a:endParaRPr lang="zh-CN" altLang="en-US" sz="1400"/>
            </a:p>
          </p:txBody>
        </p:sp>
        <p:sp>
          <p:nvSpPr>
            <p:cNvPr id="13" name="AutoShape 6"/>
            <p:cNvSpPr>
              <a:spLocks noChangeArrowheads="1"/>
            </p:cNvSpPr>
            <p:nvPr/>
          </p:nvSpPr>
          <p:spPr bwMode="auto">
            <a:xfrm>
              <a:off x="4140200" y="3500438"/>
              <a:ext cx="920750" cy="35877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专业名</a:t>
              </a:r>
              <a:endParaRPr lang="zh-CN" altLang="en-US" sz="1400"/>
            </a:p>
          </p:txBody>
        </p:sp>
        <p:sp>
          <p:nvSpPr>
            <p:cNvPr id="14" name="AutoShape 7"/>
            <p:cNvSpPr>
              <a:spLocks noChangeArrowheads="1"/>
            </p:cNvSpPr>
            <p:nvPr/>
          </p:nvSpPr>
          <p:spPr bwMode="auto">
            <a:xfrm>
              <a:off x="5292725" y="4076700"/>
              <a:ext cx="798513" cy="671513"/>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拥有</a:t>
              </a:r>
              <a:endParaRPr lang="zh-CN" altLang="en-US" sz="1400"/>
            </a:p>
          </p:txBody>
        </p:sp>
        <p:sp>
          <p:nvSpPr>
            <p:cNvPr id="15" name="AutoShape 8"/>
            <p:cNvSpPr>
              <a:spLocks noChangeArrowheads="1"/>
            </p:cNvSpPr>
            <p:nvPr/>
          </p:nvSpPr>
          <p:spPr bwMode="auto">
            <a:xfrm>
              <a:off x="4140200" y="5013325"/>
              <a:ext cx="958850" cy="744538"/>
            </a:xfrm>
            <a:prstGeom prst="flowChartDecision">
              <a:avLst/>
            </a:prstGeom>
            <a:solidFill>
              <a:srgbClr val="FFFFFF"/>
            </a:solidFill>
            <a:ln w="0" algn="ctr">
              <a:solidFill>
                <a:srgbClr val="000000"/>
              </a:solidFill>
              <a:miter lim="800000"/>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包含</a:t>
              </a:r>
              <a:endParaRPr lang="zh-CN" altLang="en-US" sz="1400"/>
            </a:p>
          </p:txBody>
        </p:sp>
        <p:sp>
          <p:nvSpPr>
            <p:cNvPr id="16" name="AutoShape 9"/>
            <p:cNvSpPr>
              <a:spLocks noChangeArrowheads="1"/>
            </p:cNvSpPr>
            <p:nvPr/>
          </p:nvSpPr>
          <p:spPr bwMode="auto">
            <a:xfrm>
              <a:off x="4211638" y="2997200"/>
              <a:ext cx="920750" cy="431800"/>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u="sng">
                  <a:latin typeface="Times New Roman" panose="02020603050405020304" pitchFamily="18" charset="0"/>
                </a:rPr>
                <a:t>专业号</a:t>
              </a:r>
              <a:endParaRPr lang="zh-CN" altLang="en-US" sz="1400" u="sng"/>
            </a:p>
          </p:txBody>
        </p:sp>
        <p:sp>
          <p:nvSpPr>
            <p:cNvPr id="17" name="AutoShape 10"/>
            <p:cNvSpPr>
              <a:spLocks noChangeArrowheads="1"/>
            </p:cNvSpPr>
            <p:nvPr/>
          </p:nvSpPr>
          <p:spPr bwMode="auto">
            <a:xfrm>
              <a:off x="6443663" y="4941888"/>
              <a:ext cx="1042987" cy="539750"/>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u="sng">
                  <a:latin typeface="Times New Roman" panose="02020603050405020304" pitchFamily="18" charset="0"/>
                </a:rPr>
                <a:t>班级号</a:t>
              </a:r>
              <a:endParaRPr lang="zh-CN" altLang="en-US" sz="1400"/>
            </a:p>
          </p:txBody>
        </p:sp>
        <p:sp>
          <p:nvSpPr>
            <p:cNvPr id="18" name="AutoShape 11"/>
            <p:cNvSpPr>
              <a:spLocks noChangeArrowheads="1"/>
            </p:cNvSpPr>
            <p:nvPr/>
          </p:nvSpPr>
          <p:spPr bwMode="auto">
            <a:xfrm>
              <a:off x="6372225" y="5516563"/>
              <a:ext cx="893763" cy="569912"/>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班级名</a:t>
              </a:r>
              <a:endParaRPr lang="zh-CN" altLang="en-US" sz="1400"/>
            </a:p>
          </p:txBody>
        </p:sp>
        <p:sp>
          <p:nvSpPr>
            <p:cNvPr id="19" name="AutoShape 12"/>
            <p:cNvSpPr>
              <a:spLocks noChangeArrowheads="1"/>
            </p:cNvSpPr>
            <p:nvPr/>
          </p:nvSpPr>
          <p:spPr bwMode="auto">
            <a:xfrm>
              <a:off x="2555875" y="4292600"/>
              <a:ext cx="757238" cy="49847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u="sng">
                  <a:latin typeface="Times New Roman" panose="02020603050405020304" pitchFamily="18" charset="0"/>
                </a:rPr>
                <a:t>学号</a:t>
              </a:r>
              <a:endParaRPr lang="zh-CN" altLang="en-US" sz="1400"/>
            </a:p>
          </p:txBody>
        </p:sp>
        <p:sp>
          <p:nvSpPr>
            <p:cNvPr id="20" name="AutoShape 13"/>
            <p:cNvSpPr>
              <a:spLocks noChangeArrowheads="1"/>
            </p:cNvSpPr>
            <p:nvPr/>
          </p:nvSpPr>
          <p:spPr bwMode="auto">
            <a:xfrm>
              <a:off x="3448050" y="4292600"/>
              <a:ext cx="757238" cy="509588"/>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姓名</a:t>
              </a:r>
              <a:endParaRPr lang="zh-CN" altLang="en-US" sz="1400"/>
            </a:p>
          </p:txBody>
        </p:sp>
        <p:sp>
          <p:nvSpPr>
            <p:cNvPr id="21" name="AutoShape 14"/>
            <p:cNvSpPr>
              <a:spLocks noChangeArrowheads="1"/>
            </p:cNvSpPr>
            <p:nvPr/>
          </p:nvSpPr>
          <p:spPr bwMode="auto">
            <a:xfrm>
              <a:off x="2516188" y="6048375"/>
              <a:ext cx="757237" cy="51752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性别</a:t>
              </a:r>
              <a:endParaRPr lang="zh-CN" altLang="en-US" sz="1400"/>
            </a:p>
          </p:txBody>
        </p:sp>
        <p:sp>
          <p:nvSpPr>
            <p:cNvPr id="22" name="AutoShape 15"/>
            <p:cNvSpPr>
              <a:spLocks noChangeArrowheads="1"/>
            </p:cNvSpPr>
            <p:nvPr/>
          </p:nvSpPr>
          <p:spPr bwMode="auto">
            <a:xfrm>
              <a:off x="3395663" y="6069013"/>
              <a:ext cx="757237" cy="530225"/>
            </a:xfrm>
            <a:prstGeom prst="flowChartConnector">
              <a:avLst/>
            </a:prstGeom>
            <a:solidFill>
              <a:srgbClr val="FFFFFF"/>
            </a:solidFill>
            <a:ln w="0" algn="ctr">
              <a:solidFill>
                <a:srgbClr val="000000"/>
              </a:solidFill>
              <a:round/>
              <a:headEnd/>
              <a:tailEnd/>
            </a:ln>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i="0">
                  <a:latin typeface="Times New Roman" panose="02020603050405020304" pitchFamily="18" charset="0"/>
                </a:rPr>
                <a:t>出生日期</a:t>
              </a:r>
              <a:endParaRPr lang="zh-CN" altLang="en-US" sz="1400"/>
            </a:p>
          </p:txBody>
        </p:sp>
        <p:sp>
          <p:nvSpPr>
            <p:cNvPr id="23" name="Line 16"/>
            <p:cNvSpPr>
              <a:spLocks noChangeShapeType="1"/>
            </p:cNvSpPr>
            <p:nvPr/>
          </p:nvSpPr>
          <p:spPr bwMode="auto">
            <a:xfrm flipH="1" flipV="1">
              <a:off x="5076825" y="3644900"/>
              <a:ext cx="360363"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7"/>
            <p:cNvSpPr>
              <a:spLocks noChangeShapeType="1"/>
            </p:cNvSpPr>
            <p:nvPr/>
          </p:nvSpPr>
          <p:spPr bwMode="auto">
            <a:xfrm>
              <a:off x="6084888" y="5516563"/>
              <a:ext cx="287337" cy="215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8"/>
            <p:cNvSpPr>
              <a:spLocks noChangeShapeType="1"/>
            </p:cNvSpPr>
            <p:nvPr/>
          </p:nvSpPr>
          <p:spPr bwMode="auto">
            <a:xfrm>
              <a:off x="5695950" y="4754563"/>
              <a:ext cx="0" cy="3397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9"/>
            <p:cNvSpPr>
              <a:spLocks noChangeShapeType="1"/>
            </p:cNvSpPr>
            <p:nvPr/>
          </p:nvSpPr>
          <p:spPr bwMode="auto">
            <a:xfrm>
              <a:off x="5724525" y="1557338"/>
              <a:ext cx="0" cy="503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0"/>
            <p:cNvSpPr>
              <a:spLocks noChangeShapeType="1"/>
            </p:cNvSpPr>
            <p:nvPr/>
          </p:nvSpPr>
          <p:spPr bwMode="auto">
            <a:xfrm flipH="1">
              <a:off x="5724525" y="2781300"/>
              <a:ext cx="0" cy="5032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1"/>
            <p:cNvSpPr>
              <a:spLocks noChangeShapeType="1"/>
            </p:cNvSpPr>
            <p:nvPr/>
          </p:nvSpPr>
          <p:spPr bwMode="auto">
            <a:xfrm flipH="1" flipV="1">
              <a:off x="5724525" y="3716338"/>
              <a:ext cx="0" cy="360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2"/>
            <p:cNvSpPr>
              <a:spLocks noChangeShapeType="1"/>
            </p:cNvSpPr>
            <p:nvPr/>
          </p:nvSpPr>
          <p:spPr bwMode="auto">
            <a:xfrm>
              <a:off x="3851275" y="5373688"/>
              <a:ext cx="3190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3"/>
            <p:cNvSpPr>
              <a:spLocks noChangeShapeType="1"/>
            </p:cNvSpPr>
            <p:nvPr/>
          </p:nvSpPr>
          <p:spPr bwMode="auto">
            <a:xfrm flipH="1">
              <a:off x="5076825" y="5373688"/>
              <a:ext cx="320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4"/>
            <p:cNvSpPr>
              <a:spLocks noChangeShapeType="1"/>
            </p:cNvSpPr>
            <p:nvPr/>
          </p:nvSpPr>
          <p:spPr bwMode="auto">
            <a:xfrm>
              <a:off x="6084888" y="5229225"/>
              <a:ext cx="320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5"/>
            <p:cNvSpPr>
              <a:spLocks noChangeShapeType="1"/>
            </p:cNvSpPr>
            <p:nvPr/>
          </p:nvSpPr>
          <p:spPr bwMode="auto">
            <a:xfrm flipH="1">
              <a:off x="3621088" y="4784725"/>
              <a:ext cx="158750" cy="368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26"/>
            <p:cNvSpPr>
              <a:spLocks noChangeShapeType="1"/>
            </p:cNvSpPr>
            <p:nvPr/>
          </p:nvSpPr>
          <p:spPr bwMode="auto">
            <a:xfrm>
              <a:off x="3074988" y="4770438"/>
              <a:ext cx="385762" cy="396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7"/>
            <p:cNvSpPr>
              <a:spLocks noChangeShapeType="1"/>
            </p:cNvSpPr>
            <p:nvPr/>
          </p:nvSpPr>
          <p:spPr bwMode="auto">
            <a:xfrm>
              <a:off x="5076825" y="3357563"/>
              <a:ext cx="358775" cy="71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8"/>
            <p:cNvSpPr>
              <a:spLocks noChangeShapeType="1"/>
            </p:cNvSpPr>
            <p:nvPr/>
          </p:nvSpPr>
          <p:spPr bwMode="auto">
            <a:xfrm>
              <a:off x="3606800" y="5659438"/>
              <a:ext cx="173038" cy="4175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9"/>
            <p:cNvSpPr>
              <a:spLocks noChangeShapeType="1"/>
            </p:cNvSpPr>
            <p:nvPr/>
          </p:nvSpPr>
          <p:spPr bwMode="auto">
            <a:xfrm flipH="1">
              <a:off x="2981325" y="5645150"/>
              <a:ext cx="452438"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0"/>
            <p:cNvSpPr>
              <a:spLocks noChangeShapeType="1"/>
            </p:cNvSpPr>
            <p:nvPr/>
          </p:nvSpPr>
          <p:spPr bwMode="auto">
            <a:xfrm flipH="1" flipV="1">
              <a:off x="3386138" y="1539875"/>
              <a:ext cx="293687" cy="665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39" name="AutoShape 31"/>
            <p:cNvSpPr>
              <a:spLocks noChangeArrowheads="1"/>
            </p:cNvSpPr>
            <p:nvPr/>
          </p:nvSpPr>
          <p:spPr bwMode="auto">
            <a:xfrm>
              <a:off x="896938" y="1143000"/>
              <a:ext cx="588962" cy="396875"/>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课程</a:t>
              </a:r>
              <a:endParaRPr lang="zh-CN" altLang="en-US" sz="1400"/>
            </a:p>
          </p:txBody>
        </p:sp>
        <p:sp>
          <p:nvSpPr>
            <p:cNvPr id="40" name="AutoShape 32"/>
            <p:cNvSpPr>
              <a:spLocks noChangeArrowheads="1"/>
            </p:cNvSpPr>
            <p:nvPr/>
          </p:nvSpPr>
          <p:spPr bwMode="auto">
            <a:xfrm>
              <a:off x="2959100" y="1128713"/>
              <a:ext cx="588963" cy="398462"/>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教师</a:t>
              </a:r>
              <a:endParaRPr lang="zh-CN" altLang="en-US" sz="1400"/>
            </a:p>
          </p:txBody>
        </p:sp>
        <p:sp>
          <p:nvSpPr>
            <p:cNvPr id="41" name="AutoShape 33"/>
            <p:cNvSpPr>
              <a:spLocks noChangeArrowheads="1"/>
            </p:cNvSpPr>
            <p:nvPr/>
          </p:nvSpPr>
          <p:spPr bwMode="auto">
            <a:xfrm>
              <a:off x="0" y="836613"/>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课程名</a:t>
              </a:r>
              <a:endParaRPr lang="zh-CN" altLang="en-US" sz="1400"/>
            </a:p>
          </p:txBody>
        </p:sp>
        <p:sp>
          <p:nvSpPr>
            <p:cNvPr id="42" name="AutoShape 34"/>
            <p:cNvSpPr>
              <a:spLocks noChangeArrowheads="1"/>
            </p:cNvSpPr>
            <p:nvPr/>
          </p:nvSpPr>
          <p:spPr bwMode="auto">
            <a:xfrm>
              <a:off x="4130675" y="1073150"/>
              <a:ext cx="881063" cy="531813"/>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属于</a:t>
              </a:r>
              <a:endParaRPr lang="zh-CN" altLang="en-US" sz="1400"/>
            </a:p>
          </p:txBody>
        </p:sp>
        <p:sp>
          <p:nvSpPr>
            <p:cNvPr id="43" name="AutoShape 35"/>
            <p:cNvSpPr>
              <a:spLocks noChangeArrowheads="1"/>
            </p:cNvSpPr>
            <p:nvPr/>
          </p:nvSpPr>
          <p:spPr bwMode="auto">
            <a:xfrm>
              <a:off x="1778000" y="1090613"/>
              <a:ext cx="881063" cy="531812"/>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讲授</a:t>
              </a:r>
              <a:endParaRPr lang="zh-CN" altLang="en-US" sz="1400"/>
            </a:p>
          </p:txBody>
        </p:sp>
        <p:sp>
          <p:nvSpPr>
            <p:cNvPr id="44" name="AutoShape 36"/>
            <p:cNvSpPr>
              <a:spLocks noChangeArrowheads="1"/>
            </p:cNvSpPr>
            <p:nvPr/>
          </p:nvSpPr>
          <p:spPr bwMode="auto">
            <a:xfrm>
              <a:off x="755650" y="260350"/>
              <a:ext cx="874713"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课程号</a:t>
              </a:r>
              <a:endParaRPr lang="zh-CN" altLang="en-US" sz="1400"/>
            </a:p>
          </p:txBody>
        </p:sp>
        <p:sp>
          <p:nvSpPr>
            <p:cNvPr id="45" name="AutoShape 37"/>
            <p:cNvSpPr>
              <a:spLocks noChangeArrowheads="1"/>
            </p:cNvSpPr>
            <p:nvPr/>
          </p:nvSpPr>
          <p:spPr bwMode="auto">
            <a:xfrm>
              <a:off x="5630863" y="444500"/>
              <a:ext cx="881062"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系名</a:t>
              </a:r>
              <a:endParaRPr lang="zh-CN" altLang="en-US" sz="1400"/>
            </a:p>
          </p:txBody>
        </p:sp>
        <p:sp>
          <p:nvSpPr>
            <p:cNvPr id="46" name="AutoShape 38"/>
            <p:cNvSpPr>
              <a:spLocks noChangeArrowheads="1"/>
            </p:cNvSpPr>
            <p:nvPr/>
          </p:nvSpPr>
          <p:spPr bwMode="auto">
            <a:xfrm>
              <a:off x="2336800" y="334963"/>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教师号</a:t>
              </a:r>
              <a:endParaRPr lang="zh-CN" altLang="en-US" sz="1400"/>
            </a:p>
          </p:txBody>
        </p:sp>
        <p:sp>
          <p:nvSpPr>
            <p:cNvPr id="47" name="AutoShape 39"/>
            <p:cNvSpPr>
              <a:spLocks noChangeArrowheads="1"/>
            </p:cNvSpPr>
            <p:nvPr/>
          </p:nvSpPr>
          <p:spPr bwMode="auto">
            <a:xfrm>
              <a:off x="3290888" y="346075"/>
              <a:ext cx="735012" cy="398463"/>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姓名</a:t>
              </a:r>
              <a:endParaRPr lang="zh-CN" altLang="en-US" sz="1400"/>
            </a:p>
          </p:txBody>
        </p:sp>
        <p:sp>
          <p:nvSpPr>
            <p:cNvPr id="48" name="AutoShape 40"/>
            <p:cNvSpPr>
              <a:spLocks noChangeArrowheads="1"/>
            </p:cNvSpPr>
            <p:nvPr/>
          </p:nvSpPr>
          <p:spPr bwMode="auto">
            <a:xfrm>
              <a:off x="2544763" y="2084388"/>
              <a:ext cx="735012"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性别</a:t>
              </a:r>
              <a:endParaRPr lang="zh-CN" altLang="en-US" sz="1400"/>
            </a:p>
          </p:txBody>
        </p:sp>
        <p:sp>
          <p:nvSpPr>
            <p:cNvPr id="49" name="AutoShape 41"/>
            <p:cNvSpPr>
              <a:spLocks noChangeArrowheads="1"/>
            </p:cNvSpPr>
            <p:nvPr/>
          </p:nvSpPr>
          <p:spPr bwMode="auto">
            <a:xfrm>
              <a:off x="3349625" y="2084388"/>
              <a:ext cx="73501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职称</a:t>
              </a:r>
              <a:endParaRPr lang="zh-CN" altLang="en-US" sz="1400"/>
            </a:p>
          </p:txBody>
        </p:sp>
        <p:sp>
          <p:nvSpPr>
            <p:cNvPr id="50" name="Line 42"/>
            <p:cNvSpPr>
              <a:spLocks noChangeShapeType="1"/>
            </p:cNvSpPr>
            <p:nvPr/>
          </p:nvSpPr>
          <p:spPr bwMode="auto">
            <a:xfrm>
              <a:off x="755650" y="1196975"/>
              <a:ext cx="142875" cy="698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1" name="Line 43"/>
            <p:cNvSpPr>
              <a:spLocks noChangeShapeType="1"/>
            </p:cNvSpPr>
            <p:nvPr/>
          </p:nvSpPr>
          <p:spPr bwMode="auto">
            <a:xfrm flipH="1">
              <a:off x="2947988" y="1539875"/>
              <a:ext cx="146050" cy="531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2" name="AutoShape 44"/>
            <p:cNvSpPr>
              <a:spLocks noChangeArrowheads="1"/>
            </p:cNvSpPr>
            <p:nvPr/>
          </p:nvSpPr>
          <p:spPr bwMode="auto">
            <a:xfrm>
              <a:off x="5432425" y="1143000"/>
              <a:ext cx="585788" cy="398463"/>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系</a:t>
              </a:r>
              <a:endParaRPr lang="zh-CN" altLang="en-US" sz="1400"/>
            </a:p>
          </p:txBody>
        </p:sp>
        <p:sp>
          <p:nvSpPr>
            <p:cNvPr id="53" name="AutoShape 45"/>
            <p:cNvSpPr>
              <a:spLocks noChangeArrowheads="1"/>
            </p:cNvSpPr>
            <p:nvPr/>
          </p:nvSpPr>
          <p:spPr bwMode="auto">
            <a:xfrm>
              <a:off x="4784725" y="423863"/>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系号</a:t>
              </a:r>
              <a:endParaRPr lang="zh-CN" altLang="en-US" sz="1400"/>
            </a:p>
          </p:txBody>
        </p:sp>
        <p:sp>
          <p:nvSpPr>
            <p:cNvPr id="54" name="Line 46"/>
            <p:cNvSpPr>
              <a:spLocks noChangeShapeType="1"/>
            </p:cNvSpPr>
            <p:nvPr/>
          </p:nvSpPr>
          <p:spPr bwMode="auto">
            <a:xfrm flipH="1">
              <a:off x="5000625" y="1358900"/>
              <a:ext cx="431800"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55" name="Line 47"/>
            <p:cNvSpPr>
              <a:spLocks noChangeShapeType="1"/>
            </p:cNvSpPr>
            <p:nvPr/>
          </p:nvSpPr>
          <p:spPr bwMode="auto">
            <a:xfrm>
              <a:off x="1485900" y="1357313"/>
              <a:ext cx="292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8"/>
            <p:cNvSpPr>
              <a:spLocks noChangeShapeType="1"/>
            </p:cNvSpPr>
            <p:nvPr/>
          </p:nvSpPr>
          <p:spPr bwMode="auto">
            <a:xfrm>
              <a:off x="2657475" y="1357313"/>
              <a:ext cx="292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49"/>
            <p:cNvSpPr>
              <a:spLocks noChangeShapeType="1"/>
            </p:cNvSpPr>
            <p:nvPr/>
          </p:nvSpPr>
          <p:spPr bwMode="auto">
            <a:xfrm flipH="1">
              <a:off x="1189038" y="693738"/>
              <a:ext cx="0" cy="387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50"/>
            <p:cNvSpPr>
              <a:spLocks noChangeShapeType="1"/>
            </p:cNvSpPr>
            <p:nvPr/>
          </p:nvSpPr>
          <p:spPr bwMode="auto">
            <a:xfrm>
              <a:off x="2779713" y="744538"/>
              <a:ext cx="292100" cy="398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51"/>
            <p:cNvSpPr>
              <a:spLocks noChangeShapeType="1"/>
            </p:cNvSpPr>
            <p:nvPr/>
          </p:nvSpPr>
          <p:spPr bwMode="auto">
            <a:xfrm flipH="1">
              <a:off x="3365500" y="744538"/>
              <a:ext cx="292100" cy="398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2"/>
            <p:cNvSpPr>
              <a:spLocks noChangeShapeType="1"/>
            </p:cNvSpPr>
            <p:nvPr/>
          </p:nvSpPr>
          <p:spPr bwMode="auto">
            <a:xfrm>
              <a:off x="3548063" y="1338263"/>
              <a:ext cx="5857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53"/>
            <p:cNvSpPr>
              <a:spLocks noChangeShapeType="1"/>
            </p:cNvSpPr>
            <p:nvPr/>
          </p:nvSpPr>
          <p:spPr bwMode="auto">
            <a:xfrm>
              <a:off x="5216525" y="855663"/>
              <a:ext cx="438150" cy="265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4"/>
            <p:cNvSpPr>
              <a:spLocks noChangeShapeType="1"/>
            </p:cNvSpPr>
            <p:nvPr/>
          </p:nvSpPr>
          <p:spPr bwMode="auto">
            <a:xfrm flipH="1">
              <a:off x="5948363" y="855663"/>
              <a:ext cx="146050" cy="265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AutoShape 55"/>
            <p:cNvSpPr>
              <a:spLocks noChangeArrowheads="1"/>
            </p:cNvSpPr>
            <p:nvPr/>
          </p:nvSpPr>
          <p:spPr bwMode="auto">
            <a:xfrm>
              <a:off x="6584950" y="1071563"/>
              <a:ext cx="881063" cy="531812"/>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负责</a:t>
              </a:r>
              <a:endParaRPr lang="zh-CN" altLang="en-US" sz="1400"/>
            </a:p>
          </p:txBody>
        </p:sp>
        <p:sp>
          <p:nvSpPr>
            <p:cNvPr id="64" name="Line 56"/>
            <p:cNvSpPr>
              <a:spLocks noChangeShapeType="1"/>
            </p:cNvSpPr>
            <p:nvPr/>
          </p:nvSpPr>
          <p:spPr bwMode="auto">
            <a:xfrm>
              <a:off x="6002338" y="1336675"/>
              <a:ext cx="5857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57"/>
            <p:cNvSpPr>
              <a:spLocks noChangeShapeType="1"/>
            </p:cNvSpPr>
            <p:nvPr/>
          </p:nvSpPr>
          <p:spPr bwMode="auto">
            <a:xfrm>
              <a:off x="7016750" y="1647825"/>
              <a:ext cx="0" cy="360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66" name="Line 58"/>
            <p:cNvSpPr>
              <a:spLocks noChangeShapeType="1"/>
            </p:cNvSpPr>
            <p:nvPr/>
          </p:nvSpPr>
          <p:spPr bwMode="auto">
            <a:xfrm flipH="1" flipV="1">
              <a:off x="7227888" y="2419350"/>
              <a:ext cx="293687" cy="665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67" name="AutoShape 59"/>
            <p:cNvSpPr>
              <a:spLocks noChangeArrowheads="1"/>
            </p:cNvSpPr>
            <p:nvPr/>
          </p:nvSpPr>
          <p:spPr bwMode="auto">
            <a:xfrm>
              <a:off x="6800850" y="2008188"/>
              <a:ext cx="720725" cy="398462"/>
            </a:xfrm>
            <a:prstGeom prst="flowChartProcess">
              <a:avLst/>
            </a:prstGeom>
            <a:solidFill>
              <a:srgbClr val="FFFFFF"/>
            </a:solidFill>
            <a:ln w="0" algn="ctr">
              <a:solidFill>
                <a:srgbClr val="000000"/>
              </a:solidFill>
              <a:miter lim="800000"/>
              <a:headEnd/>
              <a:tailEnd/>
            </a:ln>
          </p:spPr>
          <p:txBody>
            <a:bodyPr lIns="7200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负责人</a:t>
              </a:r>
              <a:endParaRPr lang="zh-CN" altLang="en-US" sz="1400"/>
            </a:p>
          </p:txBody>
        </p:sp>
        <p:sp>
          <p:nvSpPr>
            <p:cNvPr id="68" name="AutoShape 60"/>
            <p:cNvSpPr>
              <a:spLocks noChangeArrowheads="1"/>
            </p:cNvSpPr>
            <p:nvPr/>
          </p:nvSpPr>
          <p:spPr bwMode="auto">
            <a:xfrm>
              <a:off x="6386513" y="2963863"/>
              <a:ext cx="735012"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性别</a:t>
              </a:r>
              <a:endParaRPr lang="zh-CN" altLang="en-US" sz="1400"/>
            </a:p>
          </p:txBody>
        </p:sp>
        <p:sp>
          <p:nvSpPr>
            <p:cNvPr id="69" name="AutoShape 61"/>
            <p:cNvSpPr>
              <a:spLocks noChangeArrowheads="1"/>
            </p:cNvSpPr>
            <p:nvPr/>
          </p:nvSpPr>
          <p:spPr bwMode="auto">
            <a:xfrm>
              <a:off x="7191375" y="2963863"/>
              <a:ext cx="73501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性别</a:t>
              </a:r>
              <a:endParaRPr lang="zh-CN" altLang="en-US" sz="1400"/>
            </a:p>
          </p:txBody>
        </p:sp>
        <p:sp>
          <p:nvSpPr>
            <p:cNvPr id="70" name="Line 62"/>
            <p:cNvSpPr>
              <a:spLocks noChangeShapeType="1"/>
            </p:cNvSpPr>
            <p:nvPr/>
          </p:nvSpPr>
          <p:spPr bwMode="auto">
            <a:xfrm flipH="1">
              <a:off x="6789738" y="2419350"/>
              <a:ext cx="146050" cy="531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71" name="AutoShape 63"/>
            <p:cNvSpPr>
              <a:spLocks noChangeArrowheads="1"/>
            </p:cNvSpPr>
            <p:nvPr/>
          </p:nvSpPr>
          <p:spPr bwMode="auto">
            <a:xfrm>
              <a:off x="7956550" y="1989138"/>
              <a:ext cx="881063"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u="sng">
                  <a:latin typeface="Times New Roman" panose="02020603050405020304" pitchFamily="18" charset="0"/>
                </a:rPr>
                <a:t>工号</a:t>
              </a:r>
              <a:endParaRPr lang="zh-CN" altLang="en-US" sz="1400"/>
            </a:p>
          </p:txBody>
        </p:sp>
        <p:sp>
          <p:nvSpPr>
            <p:cNvPr id="72" name="Line 64"/>
            <p:cNvSpPr>
              <a:spLocks noChangeShapeType="1"/>
            </p:cNvSpPr>
            <p:nvPr/>
          </p:nvSpPr>
          <p:spPr bwMode="auto">
            <a:xfrm flipV="1">
              <a:off x="7524750" y="2205038"/>
              <a:ext cx="436563" cy="238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Rectangle 65"/>
            <p:cNvSpPr>
              <a:spLocks noChangeArrowheads="1"/>
            </p:cNvSpPr>
            <p:nvPr/>
          </p:nvSpPr>
          <p:spPr bwMode="auto">
            <a:xfrm>
              <a:off x="1403350" y="981075"/>
              <a:ext cx="6416675"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715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i="0"/>
                <a:t>m                n               n                  1                 1</a:t>
              </a:r>
            </a:p>
            <a:p>
              <a:pPr eaLnBrk="1" hangingPunct="1"/>
              <a:endParaRPr lang="en-US" altLang="zh-CN" i="0"/>
            </a:p>
            <a:p>
              <a:pPr eaLnBrk="1" hangingPunct="1"/>
              <a:r>
                <a:rPr lang="en-US" altLang="zh-CN" i="0"/>
                <a:t>                                                              1                       1</a:t>
              </a:r>
            </a:p>
            <a:p>
              <a:pPr eaLnBrk="1" hangingPunct="1"/>
              <a:endParaRPr lang="en-US" altLang="zh-CN" i="0"/>
            </a:p>
            <a:p>
              <a:pPr eaLnBrk="1" hangingPunct="1"/>
              <a:r>
                <a:rPr lang="en-US" altLang="zh-CN" i="0"/>
                <a:t>m</a:t>
              </a:r>
            </a:p>
            <a:p>
              <a:pPr eaLnBrk="1" hangingPunct="1"/>
              <a:endParaRPr lang="en-US" altLang="zh-CN" i="0"/>
            </a:p>
            <a:p>
              <a:pPr eaLnBrk="1" hangingPunct="1"/>
              <a:endParaRPr lang="en-US" altLang="zh-CN" i="0"/>
            </a:p>
            <a:p>
              <a:pPr eaLnBrk="1" hangingPunct="1"/>
              <a:r>
                <a:rPr lang="en-US" altLang="zh-CN" i="0"/>
                <a:t>                                                               n</a:t>
              </a:r>
            </a:p>
            <a:p>
              <a:pPr eaLnBrk="1" hangingPunct="1"/>
              <a:endParaRPr lang="en-US" altLang="zh-CN" i="0"/>
            </a:p>
            <a:p>
              <a:pPr eaLnBrk="1" hangingPunct="1"/>
              <a:endParaRPr lang="en-US" altLang="zh-CN" i="0"/>
            </a:p>
            <a:p>
              <a:pPr eaLnBrk="1" hangingPunct="1"/>
              <a:r>
                <a:rPr lang="en-US" altLang="zh-CN" i="0"/>
                <a:t>                                                              1</a:t>
              </a:r>
            </a:p>
            <a:p>
              <a:pPr eaLnBrk="1" hangingPunct="1"/>
              <a:r>
                <a:rPr lang="en-US" altLang="zh-CN" i="0"/>
                <a:t>            n</a:t>
              </a:r>
            </a:p>
            <a:p>
              <a:pPr eaLnBrk="1" hangingPunct="1"/>
              <a:endParaRPr lang="en-US" altLang="zh-CN" i="0"/>
            </a:p>
            <a:p>
              <a:pPr eaLnBrk="1" hangingPunct="1"/>
              <a:endParaRPr lang="en-US" altLang="zh-CN" i="0"/>
            </a:p>
            <a:p>
              <a:pPr eaLnBrk="1" hangingPunct="1"/>
              <a:r>
                <a:rPr lang="en-US" altLang="zh-CN" i="0"/>
                <a:t>                                                             n</a:t>
              </a:r>
            </a:p>
            <a:p>
              <a:pPr eaLnBrk="1" hangingPunct="1"/>
              <a:r>
                <a:rPr lang="en-US" altLang="zh-CN" i="0"/>
                <a:t>                                       n               1</a:t>
              </a:r>
            </a:p>
            <a:p>
              <a:pPr eaLnBrk="1" hangingPunct="1"/>
              <a:endParaRPr lang="en-US" altLang="zh-CN" i="0"/>
            </a:p>
          </p:txBody>
        </p:sp>
        <p:sp>
          <p:nvSpPr>
            <p:cNvPr id="74" name="AutoShape 66"/>
            <p:cNvSpPr>
              <a:spLocks noChangeArrowheads="1"/>
            </p:cNvSpPr>
            <p:nvPr/>
          </p:nvSpPr>
          <p:spPr bwMode="auto">
            <a:xfrm>
              <a:off x="1331913" y="2997200"/>
              <a:ext cx="887412" cy="531813"/>
            </a:xfrm>
            <a:prstGeom prst="flowChartDecision">
              <a:avLst/>
            </a:prstGeom>
            <a:solidFill>
              <a:srgbClr val="FFFFFF"/>
            </a:solidFill>
            <a:ln w="0" algn="ctr">
              <a:solidFill>
                <a:srgbClr val="000000"/>
              </a:solidFill>
              <a:miter lim="800000"/>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选修</a:t>
              </a:r>
              <a:endParaRPr lang="zh-CN" altLang="en-US" sz="1400"/>
            </a:p>
          </p:txBody>
        </p:sp>
        <p:sp>
          <p:nvSpPr>
            <p:cNvPr id="75" name="AutoShape 67"/>
            <p:cNvSpPr>
              <a:spLocks noChangeArrowheads="1"/>
            </p:cNvSpPr>
            <p:nvPr/>
          </p:nvSpPr>
          <p:spPr bwMode="auto">
            <a:xfrm>
              <a:off x="323850" y="3068638"/>
              <a:ext cx="742950" cy="398462"/>
            </a:xfrm>
            <a:prstGeom prst="flowChartConnector">
              <a:avLst/>
            </a:prstGeom>
            <a:solidFill>
              <a:srgbClr val="FFFFFF"/>
            </a:solidFill>
            <a:ln w="0" algn="ctr">
              <a:solidFill>
                <a:srgbClr val="000000"/>
              </a:solidFill>
              <a:round/>
              <a:headEnd/>
              <a:tailEnd/>
            </a:ln>
          </p:spPr>
          <p:txBody>
            <a:bodyPr lIns="7200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i="0">
                  <a:latin typeface="Times New Roman" panose="02020603050405020304" pitchFamily="18" charset="0"/>
                </a:rPr>
                <a:t>成绩</a:t>
              </a:r>
              <a:endParaRPr lang="zh-CN" altLang="en-US" sz="1400"/>
            </a:p>
          </p:txBody>
        </p:sp>
        <p:sp>
          <p:nvSpPr>
            <p:cNvPr id="76" name="Line 68"/>
            <p:cNvSpPr>
              <a:spLocks noChangeShapeType="1"/>
            </p:cNvSpPr>
            <p:nvPr/>
          </p:nvSpPr>
          <p:spPr bwMode="auto">
            <a:xfrm>
              <a:off x="1189038" y="1628775"/>
              <a:ext cx="574675" cy="13684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lIns="72000"/>
            <a:lstStyle/>
            <a:p>
              <a:endParaRPr lang="zh-CN" altLang="en-US"/>
            </a:p>
          </p:txBody>
        </p:sp>
        <p:sp>
          <p:nvSpPr>
            <p:cNvPr id="77" name="Line 69"/>
            <p:cNvSpPr>
              <a:spLocks noChangeShapeType="1"/>
            </p:cNvSpPr>
            <p:nvPr/>
          </p:nvSpPr>
          <p:spPr bwMode="auto">
            <a:xfrm flipH="1" flipV="1">
              <a:off x="1763713" y="3500438"/>
              <a:ext cx="1368425" cy="1944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70"/>
            <p:cNvSpPr>
              <a:spLocks noChangeShapeType="1"/>
            </p:cNvSpPr>
            <p:nvPr/>
          </p:nvSpPr>
          <p:spPr bwMode="auto">
            <a:xfrm>
              <a:off x="1042988" y="3284538"/>
              <a:ext cx="3206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 name="Rectangle 71"/>
          <p:cNvSpPr>
            <a:spLocks noChangeArrowheads="1"/>
          </p:cNvSpPr>
          <p:nvPr/>
        </p:nvSpPr>
        <p:spPr bwMode="auto">
          <a:xfrm>
            <a:off x="2008188" y="4646182"/>
            <a:ext cx="18351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sz="2000" b="1" i="0">
                <a:solidFill>
                  <a:srgbClr val="FF3300"/>
                </a:solidFill>
              </a:rPr>
              <a:t>7</a:t>
            </a:r>
            <a:r>
              <a:rPr lang="zh-CN" altLang="en-US" sz="2000" b="1" i="0">
                <a:solidFill>
                  <a:srgbClr val="FF3300"/>
                </a:solidFill>
              </a:rPr>
              <a:t>个实体</a:t>
            </a:r>
          </a:p>
          <a:p>
            <a:pPr eaLnBrk="1" hangingPunct="1"/>
            <a:r>
              <a:rPr lang="en-US" altLang="zh-CN" sz="2000" b="1" i="0">
                <a:solidFill>
                  <a:srgbClr val="FF3300"/>
                </a:solidFill>
              </a:rPr>
              <a:t>7</a:t>
            </a:r>
            <a:r>
              <a:rPr lang="zh-CN" altLang="en-US" sz="2000" b="1" i="0">
                <a:solidFill>
                  <a:srgbClr val="FF3300"/>
                </a:solidFill>
              </a:rPr>
              <a:t>个联系，其中：</a:t>
            </a:r>
            <a:r>
              <a:rPr lang="en-US" altLang="zh-CN" sz="2000" b="1" i="0">
                <a:solidFill>
                  <a:srgbClr val="FF3300"/>
                </a:solidFill>
              </a:rPr>
              <a:t>1</a:t>
            </a:r>
            <a:r>
              <a:rPr lang="zh-CN" altLang="en-US" sz="2000" b="1" i="0">
                <a:solidFill>
                  <a:srgbClr val="FF3300"/>
                </a:solidFill>
              </a:rPr>
              <a:t>个</a:t>
            </a:r>
            <a:r>
              <a:rPr lang="en-US" altLang="zh-CN" sz="2000" b="1" i="0">
                <a:solidFill>
                  <a:srgbClr val="FF3300"/>
                </a:solidFill>
              </a:rPr>
              <a:t>1:1</a:t>
            </a:r>
            <a:r>
              <a:rPr lang="zh-CN" altLang="en-US" sz="2000" b="1" i="0">
                <a:solidFill>
                  <a:srgbClr val="FF3300"/>
                </a:solidFill>
              </a:rPr>
              <a:t>联系，</a:t>
            </a:r>
            <a:r>
              <a:rPr lang="en-US" altLang="zh-CN" sz="2000" b="1" i="0">
                <a:solidFill>
                  <a:srgbClr val="FF3300"/>
                </a:solidFill>
              </a:rPr>
              <a:t>4</a:t>
            </a:r>
            <a:r>
              <a:rPr lang="zh-CN" altLang="en-US" sz="2000" b="1" i="0">
                <a:solidFill>
                  <a:srgbClr val="FF3300"/>
                </a:solidFill>
              </a:rPr>
              <a:t>个</a:t>
            </a:r>
            <a:r>
              <a:rPr lang="en-US" altLang="zh-CN" sz="2000" b="1" i="0">
                <a:solidFill>
                  <a:srgbClr val="FF3300"/>
                </a:solidFill>
              </a:rPr>
              <a:t>1:n</a:t>
            </a:r>
            <a:r>
              <a:rPr lang="zh-CN" altLang="en-US" sz="2000" b="1" i="0">
                <a:solidFill>
                  <a:srgbClr val="FF3300"/>
                </a:solidFill>
              </a:rPr>
              <a:t>联系，</a:t>
            </a:r>
            <a:r>
              <a:rPr lang="en-US" altLang="zh-CN" sz="2000" b="1" i="0">
                <a:solidFill>
                  <a:srgbClr val="FF3300"/>
                </a:solidFill>
              </a:rPr>
              <a:t>2</a:t>
            </a:r>
            <a:r>
              <a:rPr lang="zh-CN" altLang="en-US" sz="2000" b="1" i="0">
                <a:solidFill>
                  <a:srgbClr val="FF3300"/>
                </a:solidFill>
              </a:rPr>
              <a:t>个</a:t>
            </a:r>
            <a:r>
              <a:rPr lang="en-US" altLang="zh-CN" sz="2000" b="1" i="0">
                <a:solidFill>
                  <a:srgbClr val="FF3300"/>
                </a:solidFill>
              </a:rPr>
              <a:t>m:n</a:t>
            </a:r>
            <a:r>
              <a:rPr lang="zh-CN" altLang="en-US" sz="2000" b="1" i="0">
                <a:solidFill>
                  <a:srgbClr val="FF3300"/>
                </a:solidFill>
              </a:rPr>
              <a:t>联系。</a:t>
            </a:r>
          </a:p>
        </p:txBody>
      </p:sp>
    </p:spTree>
    <p:extLst>
      <p:ext uri="{BB962C8B-B14F-4D97-AF65-F5344CB8AC3E}">
        <p14:creationId xmlns:p14="http://schemas.microsoft.com/office/powerpoint/2010/main" val="249367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417585" y="1317668"/>
            <a:ext cx="11315267" cy="54156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spcBef>
                <a:spcPts val="0"/>
              </a:spcBef>
              <a:buFontTx/>
              <a:buNone/>
            </a:pPr>
            <a:r>
              <a:rPr lang="zh-CN" altLang="en-US" sz="2400" b="1" dirty="0" smtClean="0">
                <a:solidFill>
                  <a:srgbClr val="000066"/>
                </a:solidFill>
              </a:rPr>
              <a:t>按照上述原则，</a:t>
            </a:r>
            <a:r>
              <a:rPr lang="zh-CN" altLang="en-US" sz="2400" b="1" dirty="0" smtClean="0">
                <a:solidFill>
                  <a:schemeClr val="accent2"/>
                </a:solidFill>
              </a:rPr>
              <a:t>教务管理系统中</a:t>
            </a:r>
            <a:r>
              <a:rPr lang="zh-CN" altLang="en-US" sz="2400" b="1" dirty="0" smtClean="0">
                <a:solidFill>
                  <a:srgbClr val="000066"/>
                </a:solidFill>
              </a:rPr>
              <a:t>的实体和联系可以转换为下列关系模型：</a:t>
            </a:r>
          </a:p>
          <a:p>
            <a:pPr eaLnBrk="1" hangingPunct="1">
              <a:lnSpc>
                <a:spcPct val="100000"/>
              </a:lnSpc>
              <a:spcBef>
                <a:spcPts val="0"/>
              </a:spcBef>
              <a:buFontTx/>
              <a:buNone/>
            </a:pPr>
            <a:r>
              <a:rPr lang="zh-CN" altLang="en-US" sz="2000" b="1" dirty="0" smtClean="0">
                <a:solidFill>
                  <a:srgbClr val="000066"/>
                </a:solidFill>
              </a:rPr>
              <a:t>    </a:t>
            </a:r>
            <a:r>
              <a:rPr lang="zh-CN" altLang="en-US" sz="2000" b="1" dirty="0" smtClean="0">
                <a:solidFill>
                  <a:srgbClr val="CC3300"/>
                </a:solidFill>
              </a:rPr>
              <a:t>系</a:t>
            </a:r>
            <a:r>
              <a:rPr lang="zh-CN" altLang="en-US" sz="2000" b="1" dirty="0" smtClean="0">
                <a:solidFill>
                  <a:schemeClr val="tx2"/>
                </a:solidFill>
              </a:rPr>
              <a:t>（</a:t>
            </a:r>
            <a:r>
              <a:rPr lang="zh-CN" altLang="en-US" sz="2000" b="1" u="sng" dirty="0" smtClean="0">
                <a:solidFill>
                  <a:schemeClr val="tx2"/>
                </a:solidFill>
              </a:rPr>
              <a:t>系号</a:t>
            </a:r>
            <a:r>
              <a:rPr lang="zh-CN" altLang="en-US" sz="2000" b="1" dirty="0" smtClean="0">
                <a:solidFill>
                  <a:schemeClr val="tx2"/>
                </a:solidFill>
              </a:rPr>
              <a:t>，系名）</a:t>
            </a:r>
          </a:p>
          <a:p>
            <a:pPr eaLnBrk="1" hangingPunct="1">
              <a:lnSpc>
                <a:spcPct val="100000"/>
              </a:lnSpc>
              <a:spcBef>
                <a:spcPts val="0"/>
              </a:spcBef>
              <a:buFontTx/>
              <a:buNone/>
            </a:pPr>
            <a:r>
              <a:rPr lang="zh-CN" altLang="en-US" sz="2000" b="1" dirty="0" smtClean="0">
                <a:solidFill>
                  <a:srgbClr val="CC3300"/>
                </a:solidFill>
              </a:rPr>
              <a:t>　专业</a:t>
            </a:r>
            <a:r>
              <a:rPr lang="zh-CN" altLang="en-US" sz="2000" b="1" dirty="0" smtClean="0">
                <a:solidFill>
                  <a:schemeClr val="tx2"/>
                </a:solidFill>
              </a:rPr>
              <a:t>（</a:t>
            </a:r>
            <a:r>
              <a:rPr lang="zh-CN" altLang="en-US" sz="2000" b="1" u="sng" dirty="0" smtClean="0">
                <a:solidFill>
                  <a:schemeClr val="tx2"/>
                </a:solidFill>
              </a:rPr>
              <a:t>专业号</a:t>
            </a:r>
            <a:r>
              <a:rPr lang="zh-CN" altLang="en-US" sz="2000" b="1" dirty="0" smtClean="0">
                <a:solidFill>
                  <a:schemeClr val="tx2"/>
                </a:solidFill>
              </a:rPr>
              <a:t>，专业名，</a:t>
            </a:r>
            <a:r>
              <a:rPr lang="zh-CN" altLang="en-US" sz="2000" b="1" i="1" dirty="0" smtClean="0">
                <a:solidFill>
                  <a:schemeClr val="tx2"/>
                </a:solidFill>
              </a:rPr>
              <a:t>系号</a:t>
            </a:r>
            <a:r>
              <a:rPr lang="zh-CN" altLang="en-US" sz="2000" b="1" dirty="0" smtClean="0">
                <a:solidFill>
                  <a:schemeClr val="tx2"/>
                </a:solidFill>
              </a:rPr>
              <a:t>）</a:t>
            </a:r>
          </a:p>
          <a:p>
            <a:pPr eaLnBrk="1" hangingPunct="1">
              <a:lnSpc>
                <a:spcPct val="100000"/>
              </a:lnSpc>
              <a:spcBef>
                <a:spcPts val="0"/>
              </a:spcBef>
              <a:buFontTx/>
              <a:buNone/>
            </a:pPr>
            <a:r>
              <a:rPr lang="zh-CN" altLang="en-US" sz="2000" b="1" dirty="0" smtClean="0">
                <a:solidFill>
                  <a:srgbClr val="000066"/>
                </a:solidFill>
              </a:rPr>
              <a:t>　    </a:t>
            </a:r>
            <a:r>
              <a:rPr lang="en-US" altLang="zh-CN" sz="2000" b="1" dirty="0" smtClean="0">
                <a:solidFill>
                  <a:srgbClr val="669900"/>
                </a:solidFill>
              </a:rPr>
              <a:t>[</a:t>
            </a:r>
            <a:r>
              <a:rPr lang="zh-CN" altLang="en-US" sz="2000" b="1" dirty="0" smtClean="0">
                <a:solidFill>
                  <a:srgbClr val="669900"/>
                </a:solidFill>
              </a:rPr>
              <a:t>系</a:t>
            </a:r>
            <a:r>
              <a:rPr lang="en-US" altLang="zh-CN" sz="2000" b="1" dirty="0" smtClean="0">
                <a:solidFill>
                  <a:srgbClr val="669900"/>
                </a:solidFill>
              </a:rPr>
              <a:t>:</a:t>
            </a:r>
            <a:r>
              <a:rPr lang="zh-CN" altLang="en-US" sz="2000" b="1" dirty="0" smtClean="0">
                <a:solidFill>
                  <a:srgbClr val="669900"/>
                </a:solidFill>
              </a:rPr>
              <a:t>专业的</a:t>
            </a:r>
            <a:r>
              <a:rPr lang="en-US" altLang="zh-CN" sz="2000" b="1" dirty="0" err="1" smtClean="0">
                <a:solidFill>
                  <a:srgbClr val="669900"/>
                </a:solidFill>
              </a:rPr>
              <a:t>1:n</a:t>
            </a:r>
            <a:r>
              <a:rPr lang="en-US" altLang="zh-CN" sz="2000" b="1" dirty="0" smtClean="0">
                <a:solidFill>
                  <a:srgbClr val="669900"/>
                </a:solidFill>
              </a:rPr>
              <a:t>(</a:t>
            </a:r>
            <a:r>
              <a:rPr lang="zh-CN" altLang="en-US" sz="2000" b="1" dirty="0" smtClean="0">
                <a:solidFill>
                  <a:srgbClr val="669900"/>
                </a:solidFill>
              </a:rPr>
              <a:t>开设</a:t>
            </a:r>
            <a:r>
              <a:rPr lang="en-US" altLang="zh-CN" sz="2000" b="1" dirty="0" smtClean="0">
                <a:solidFill>
                  <a:srgbClr val="669900"/>
                </a:solidFill>
              </a:rPr>
              <a:t>)]</a:t>
            </a:r>
            <a:endParaRPr lang="en-US" altLang="zh-CN" sz="2000" b="1" dirty="0" smtClean="0">
              <a:solidFill>
                <a:srgbClr val="000066"/>
              </a:solidFill>
            </a:endParaRPr>
          </a:p>
          <a:p>
            <a:pPr eaLnBrk="1" hangingPunct="1">
              <a:lnSpc>
                <a:spcPct val="100000"/>
              </a:lnSpc>
              <a:spcBef>
                <a:spcPts val="0"/>
              </a:spcBef>
              <a:buFontTx/>
              <a:buNone/>
            </a:pPr>
            <a:r>
              <a:rPr lang="zh-CN" altLang="en-US" sz="2000" b="1" dirty="0" smtClean="0">
                <a:solidFill>
                  <a:srgbClr val="CC3300"/>
                </a:solidFill>
              </a:rPr>
              <a:t>　 班级</a:t>
            </a:r>
            <a:r>
              <a:rPr lang="zh-CN" altLang="en-US" sz="2000" b="1" dirty="0" smtClean="0">
                <a:solidFill>
                  <a:schemeClr val="tx2"/>
                </a:solidFill>
              </a:rPr>
              <a:t>（</a:t>
            </a:r>
            <a:r>
              <a:rPr lang="zh-CN" altLang="en-US" sz="2000" b="1" u="sng" dirty="0" smtClean="0">
                <a:solidFill>
                  <a:schemeClr val="tx2"/>
                </a:solidFill>
              </a:rPr>
              <a:t>班级号</a:t>
            </a:r>
            <a:r>
              <a:rPr lang="zh-CN" altLang="en-US" sz="2000" b="1" dirty="0" smtClean="0">
                <a:solidFill>
                  <a:schemeClr val="tx2"/>
                </a:solidFill>
              </a:rPr>
              <a:t>，班级名，</a:t>
            </a:r>
            <a:r>
              <a:rPr lang="zh-CN" altLang="en-US" sz="2000" b="1" i="1" dirty="0" smtClean="0">
                <a:solidFill>
                  <a:schemeClr val="tx2"/>
                </a:solidFill>
              </a:rPr>
              <a:t>系号</a:t>
            </a:r>
            <a:r>
              <a:rPr lang="zh-CN" altLang="en-US" sz="2000" b="1" dirty="0" smtClean="0">
                <a:solidFill>
                  <a:schemeClr val="tx2"/>
                </a:solidFill>
              </a:rPr>
              <a:t>）</a:t>
            </a:r>
          </a:p>
          <a:p>
            <a:pPr eaLnBrk="1" hangingPunct="1">
              <a:lnSpc>
                <a:spcPct val="100000"/>
              </a:lnSpc>
              <a:spcBef>
                <a:spcPts val="0"/>
              </a:spcBef>
              <a:buFontTx/>
              <a:buNone/>
            </a:pPr>
            <a:r>
              <a:rPr lang="zh-CN" altLang="en-US" sz="2000" b="1" dirty="0" smtClean="0">
                <a:solidFill>
                  <a:srgbClr val="000066"/>
                </a:solidFill>
              </a:rPr>
              <a:t>　    </a:t>
            </a:r>
            <a:r>
              <a:rPr lang="en-US" altLang="zh-CN" sz="2000" b="1" dirty="0" smtClean="0">
                <a:solidFill>
                  <a:srgbClr val="669900"/>
                </a:solidFill>
              </a:rPr>
              <a:t>[</a:t>
            </a:r>
            <a:r>
              <a:rPr lang="zh-CN" altLang="en-US" sz="2000" b="1" dirty="0" smtClean="0">
                <a:solidFill>
                  <a:srgbClr val="669900"/>
                </a:solidFill>
              </a:rPr>
              <a:t>专业</a:t>
            </a:r>
            <a:r>
              <a:rPr lang="en-US" altLang="zh-CN" sz="2000" b="1" dirty="0" smtClean="0">
                <a:solidFill>
                  <a:srgbClr val="669900"/>
                </a:solidFill>
              </a:rPr>
              <a:t>:</a:t>
            </a:r>
            <a:r>
              <a:rPr lang="zh-CN" altLang="en-US" sz="2000" b="1" dirty="0" smtClean="0">
                <a:solidFill>
                  <a:srgbClr val="669900"/>
                </a:solidFill>
              </a:rPr>
              <a:t>班级的</a:t>
            </a:r>
            <a:r>
              <a:rPr lang="en-US" altLang="zh-CN" sz="2000" b="1" dirty="0" err="1" smtClean="0">
                <a:solidFill>
                  <a:srgbClr val="669900"/>
                </a:solidFill>
              </a:rPr>
              <a:t>1:n</a:t>
            </a:r>
            <a:r>
              <a:rPr lang="en-US" altLang="zh-CN" sz="2000" b="1" dirty="0" smtClean="0">
                <a:solidFill>
                  <a:srgbClr val="669900"/>
                </a:solidFill>
              </a:rPr>
              <a:t>(</a:t>
            </a:r>
            <a:r>
              <a:rPr lang="zh-CN" altLang="en-US" sz="2000" b="1" dirty="0" smtClean="0">
                <a:solidFill>
                  <a:srgbClr val="669900"/>
                </a:solidFill>
              </a:rPr>
              <a:t>拥有</a:t>
            </a:r>
            <a:r>
              <a:rPr lang="en-US" altLang="zh-CN" sz="2000" b="1" dirty="0" smtClean="0">
                <a:solidFill>
                  <a:srgbClr val="669900"/>
                </a:solidFill>
              </a:rPr>
              <a:t>)]</a:t>
            </a:r>
          </a:p>
          <a:p>
            <a:pPr eaLnBrk="1" hangingPunct="1">
              <a:lnSpc>
                <a:spcPct val="100000"/>
              </a:lnSpc>
              <a:spcBef>
                <a:spcPts val="0"/>
              </a:spcBef>
              <a:buFontTx/>
              <a:buNone/>
            </a:pPr>
            <a:r>
              <a:rPr lang="en-US" altLang="zh-CN" sz="2000" b="1" dirty="0" smtClean="0"/>
              <a:t>    </a:t>
            </a:r>
            <a:r>
              <a:rPr lang="zh-CN" altLang="en-US" sz="2000" b="1" dirty="0" smtClean="0">
                <a:solidFill>
                  <a:srgbClr val="FF3300"/>
                </a:solidFill>
              </a:rPr>
              <a:t>学生</a:t>
            </a:r>
            <a:r>
              <a:rPr lang="zh-CN" altLang="en-US" sz="2000" b="1" dirty="0" smtClean="0"/>
              <a:t>（</a:t>
            </a:r>
            <a:r>
              <a:rPr lang="zh-CN" altLang="en-US" sz="2000" b="1" u="sng" dirty="0" smtClean="0"/>
              <a:t>学号</a:t>
            </a:r>
            <a:r>
              <a:rPr lang="zh-CN" altLang="en-US" sz="2000" b="1" dirty="0" smtClean="0"/>
              <a:t>，姓名，性别，出生日期，</a:t>
            </a:r>
            <a:r>
              <a:rPr lang="zh-CN" altLang="en-US" sz="2000" b="1" i="1" dirty="0" smtClean="0"/>
              <a:t>班级号</a:t>
            </a:r>
            <a:r>
              <a:rPr lang="zh-CN" altLang="en-US" sz="2000" b="1" dirty="0" smtClean="0"/>
              <a:t>）</a:t>
            </a:r>
          </a:p>
          <a:p>
            <a:pPr eaLnBrk="1" hangingPunct="1">
              <a:lnSpc>
                <a:spcPct val="100000"/>
              </a:lnSpc>
              <a:spcBef>
                <a:spcPts val="0"/>
              </a:spcBef>
              <a:buFontTx/>
              <a:buNone/>
            </a:pPr>
            <a:r>
              <a:rPr lang="zh-CN" altLang="en-US" sz="2000" b="1" dirty="0" smtClean="0">
                <a:solidFill>
                  <a:srgbClr val="000066"/>
                </a:solidFill>
              </a:rPr>
              <a:t>　    </a:t>
            </a:r>
            <a:r>
              <a:rPr lang="en-US" altLang="zh-CN" sz="2000" b="1" dirty="0" smtClean="0">
                <a:solidFill>
                  <a:srgbClr val="669900"/>
                </a:solidFill>
              </a:rPr>
              <a:t>[</a:t>
            </a:r>
            <a:r>
              <a:rPr lang="zh-CN" altLang="en-US" sz="2000" b="1" dirty="0" smtClean="0">
                <a:solidFill>
                  <a:srgbClr val="669900"/>
                </a:solidFill>
              </a:rPr>
              <a:t>班级</a:t>
            </a:r>
            <a:r>
              <a:rPr lang="en-US" altLang="zh-CN" sz="2000" b="1" dirty="0" smtClean="0">
                <a:solidFill>
                  <a:srgbClr val="669900"/>
                </a:solidFill>
              </a:rPr>
              <a:t>:</a:t>
            </a:r>
            <a:r>
              <a:rPr lang="zh-CN" altLang="en-US" sz="2000" b="1" dirty="0" smtClean="0">
                <a:solidFill>
                  <a:srgbClr val="669900"/>
                </a:solidFill>
              </a:rPr>
              <a:t>学生的</a:t>
            </a:r>
            <a:r>
              <a:rPr lang="en-US" altLang="zh-CN" sz="2000" b="1" dirty="0" err="1" smtClean="0">
                <a:solidFill>
                  <a:srgbClr val="669900"/>
                </a:solidFill>
              </a:rPr>
              <a:t>1:n</a:t>
            </a:r>
            <a:r>
              <a:rPr lang="en-US" altLang="zh-CN" sz="2000" b="1" dirty="0" smtClean="0">
                <a:solidFill>
                  <a:srgbClr val="669900"/>
                </a:solidFill>
              </a:rPr>
              <a:t>(</a:t>
            </a:r>
            <a:r>
              <a:rPr lang="zh-CN" altLang="en-US" sz="2000" b="1" dirty="0" smtClean="0">
                <a:solidFill>
                  <a:srgbClr val="669900"/>
                </a:solidFill>
              </a:rPr>
              <a:t>包含</a:t>
            </a:r>
            <a:r>
              <a:rPr lang="en-US" altLang="zh-CN" sz="2000" b="1" dirty="0" smtClean="0">
                <a:solidFill>
                  <a:srgbClr val="669900"/>
                </a:solidFill>
              </a:rPr>
              <a:t>)]</a:t>
            </a:r>
            <a:endParaRPr lang="en-US" altLang="zh-CN" sz="2000" b="1" dirty="0" smtClean="0"/>
          </a:p>
          <a:p>
            <a:pPr eaLnBrk="1" hangingPunct="1">
              <a:lnSpc>
                <a:spcPct val="100000"/>
              </a:lnSpc>
              <a:spcBef>
                <a:spcPts val="0"/>
              </a:spcBef>
              <a:buFontTx/>
              <a:buNone/>
            </a:pPr>
            <a:r>
              <a:rPr lang="en-US" altLang="zh-CN" sz="2000" b="1" dirty="0" smtClean="0"/>
              <a:t>    </a:t>
            </a:r>
            <a:r>
              <a:rPr lang="zh-CN" altLang="en-US" sz="2000" b="1" dirty="0" smtClean="0">
                <a:solidFill>
                  <a:srgbClr val="FF3300"/>
                </a:solidFill>
              </a:rPr>
              <a:t>课程</a:t>
            </a:r>
            <a:r>
              <a:rPr lang="zh-CN" altLang="en-US" sz="2000" b="1" dirty="0" smtClean="0"/>
              <a:t>（</a:t>
            </a:r>
            <a:r>
              <a:rPr lang="zh-CN" altLang="en-US" sz="2000" b="1" u="sng" dirty="0" smtClean="0"/>
              <a:t>课程号</a:t>
            </a:r>
            <a:r>
              <a:rPr lang="zh-CN" altLang="en-US" sz="2000" b="1" dirty="0" smtClean="0"/>
              <a:t>，课程名）</a:t>
            </a:r>
          </a:p>
          <a:p>
            <a:pPr eaLnBrk="1" hangingPunct="1">
              <a:lnSpc>
                <a:spcPct val="100000"/>
              </a:lnSpc>
              <a:spcBef>
                <a:spcPts val="0"/>
              </a:spcBef>
              <a:buFontTx/>
              <a:buNone/>
            </a:pPr>
            <a:r>
              <a:rPr lang="zh-CN" altLang="en-US" sz="2000" b="1" dirty="0" smtClean="0"/>
              <a:t>    </a:t>
            </a:r>
            <a:r>
              <a:rPr lang="zh-CN" altLang="en-US" sz="2000" b="1" dirty="0" smtClean="0">
                <a:solidFill>
                  <a:srgbClr val="FF3300"/>
                </a:solidFill>
              </a:rPr>
              <a:t>教师</a:t>
            </a:r>
            <a:r>
              <a:rPr lang="zh-CN" altLang="en-US" sz="2000" b="1" dirty="0" smtClean="0"/>
              <a:t>（</a:t>
            </a:r>
            <a:r>
              <a:rPr lang="zh-CN" altLang="en-US" sz="2000" b="1" u="sng" dirty="0" smtClean="0"/>
              <a:t>教师号</a:t>
            </a:r>
            <a:r>
              <a:rPr lang="zh-CN" altLang="en-US" sz="2000" b="1" dirty="0" smtClean="0"/>
              <a:t>，姓名，性别，职称，</a:t>
            </a:r>
            <a:r>
              <a:rPr lang="zh-CN" altLang="en-US" sz="2000" b="1" i="1" dirty="0" smtClean="0"/>
              <a:t>系号</a:t>
            </a:r>
            <a:r>
              <a:rPr lang="zh-CN" altLang="en-US" sz="2000" b="1" dirty="0" smtClean="0"/>
              <a:t>）</a:t>
            </a:r>
          </a:p>
          <a:p>
            <a:pPr eaLnBrk="1" hangingPunct="1">
              <a:lnSpc>
                <a:spcPct val="100000"/>
              </a:lnSpc>
              <a:spcBef>
                <a:spcPts val="0"/>
              </a:spcBef>
              <a:buFontTx/>
              <a:buNone/>
            </a:pPr>
            <a:r>
              <a:rPr lang="zh-CN" altLang="en-US" sz="2000" b="1" dirty="0" smtClean="0">
                <a:solidFill>
                  <a:srgbClr val="000066"/>
                </a:solidFill>
              </a:rPr>
              <a:t>　    </a:t>
            </a:r>
            <a:r>
              <a:rPr lang="en-US" altLang="zh-CN" sz="2000" b="1" dirty="0" smtClean="0">
                <a:solidFill>
                  <a:srgbClr val="669900"/>
                </a:solidFill>
              </a:rPr>
              <a:t>[</a:t>
            </a:r>
            <a:r>
              <a:rPr lang="zh-CN" altLang="en-US" sz="2000" b="1" dirty="0" smtClean="0">
                <a:solidFill>
                  <a:srgbClr val="669900"/>
                </a:solidFill>
              </a:rPr>
              <a:t>系</a:t>
            </a:r>
            <a:r>
              <a:rPr lang="en-US" altLang="zh-CN" sz="2000" b="1" dirty="0" smtClean="0">
                <a:solidFill>
                  <a:srgbClr val="669900"/>
                </a:solidFill>
              </a:rPr>
              <a:t>:</a:t>
            </a:r>
            <a:r>
              <a:rPr lang="zh-CN" altLang="en-US" sz="2000" b="1" dirty="0" smtClean="0">
                <a:solidFill>
                  <a:srgbClr val="669900"/>
                </a:solidFill>
              </a:rPr>
              <a:t>教师的</a:t>
            </a:r>
            <a:r>
              <a:rPr lang="en-US" altLang="zh-CN" sz="2000" b="1" dirty="0" err="1" smtClean="0">
                <a:solidFill>
                  <a:srgbClr val="669900"/>
                </a:solidFill>
              </a:rPr>
              <a:t>1:n</a:t>
            </a:r>
            <a:r>
              <a:rPr lang="en-US" altLang="zh-CN" sz="2000" b="1" dirty="0" smtClean="0">
                <a:solidFill>
                  <a:srgbClr val="669900"/>
                </a:solidFill>
              </a:rPr>
              <a:t>(</a:t>
            </a:r>
            <a:r>
              <a:rPr lang="zh-CN" altLang="en-US" sz="2000" b="1" dirty="0" smtClean="0">
                <a:solidFill>
                  <a:srgbClr val="669900"/>
                </a:solidFill>
              </a:rPr>
              <a:t>属于</a:t>
            </a:r>
            <a:r>
              <a:rPr lang="en-US" altLang="zh-CN" sz="2000" b="1" dirty="0" smtClean="0">
                <a:solidFill>
                  <a:srgbClr val="669900"/>
                </a:solidFill>
              </a:rPr>
              <a:t>)]</a:t>
            </a:r>
            <a:endParaRPr lang="en-US" altLang="zh-CN" sz="2000" b="1" dirty="0" smtClean="0"/>
          </a:p>
          <a:p>
            <a:pPr eaLnBrk="1" hangingPunct="1">
              <a:lnSpc>
                <a:spcPct val="100000"/>
              </a:lnSpc>
              <a:spcBef>
                <a:spcPts val="0"/>
              </a:spcBef>
              <a:buFontTx/>
              <a:buNone/>
            </a:pPr>
            <a:r>
              <a:rPr lang="en-US" altLang="zh-CN" sz="2000" b="1" dirty="0" smtClean="0"/>
              <a:t>    </a:t>
            </a:r>
            <a:r>
              <a:rPr lang="zh-CN" altLang="en-US" sz="2000" b="1" dirty="0" smtClean="0">
                <a:solidFill>
                  <a:srgbClr val="FF3300"/>
                </a:solidFill>
              </a:rPr>
              <a:t>选修</a:t>
            </a:r>
            <a:r>
              <a:rPr lang="zh-CN" altLang="en-US" sz="2000" b="1" dirty="0" smtClean="0"/>
              <a:t>（</a:t>
            </a:r>
            <a:r>
              <a:rPr lang="zh-CN" altLang="en-US" sz="2000" b="1" u="sng" dirty="0" smtClean="0"/>
              <a:t>学号，课号</a:t>
            </a:r>
            <a:r>
              <a:rPr lang="zh-CN" altLang="en-US" sz="2000" b="1" dirty="0" smtClean="0"/>
              <a:t>，成绩）</a:t>
            </a:r>
          </a:p>
          <a:p>
            <a:pPr eaLnBrk="1" hangingPunct="1">
              <a:lnSpc>
                <a:spcPct val="100000"/>
              </a:lnSpc>
              <a:spcBef>
                <a:spcPts val="0"/>
              </a:spcBef>
              <a:buFontTx/>
              <a:buNone/>
            </a:pPr>
            <a:r>
              <a:rPr lang="zh-CN" altLang="en-US" sz="2000" b="1" dirty="0" smtClean="0">
                <a:solidFill>
                  <a:srgbClr val="000066"/>
                </a:solidFill>
              </a:rPr>
              <a:t>　    </a:t>
            </a:r>
            <a:r>
              <a:rPr lang="en-US" altLang="zh-CN" sz="2000" b="1" dirty="0" smtClean="0">
                <a:solidFill>
                  <a:srgbClr val="669900"/>
                </a:solidFill>
              </a:rPr>
              <a:t>[</a:t>
            </a:r>
            <a:r>
              <a:rPr lang="zh-CN" altLang="en-US" sz="2000" b="1" dirty="0" smtClean="0">
                <a:solidFill>
                  <a:srgbClr val="669900"/>
                </a:solidFill>
              </a:rPr>
              <a:t>学生</a:t>
            </a:r>
            <a:r>
              <a:rPr lang="en-US" altLang="zh-CN" sz="2000" b="1" dirty="0" smtClean="0">
                <a:solidFill>
                  <a:srgbClr val="669900"/>
                </a:solidFill>
              </a:rPr>
              <a:t>:</a:t>
            </a:r>
            <a:r>
              <a:rPr lang="zh-CN" altLang="en-US" sz="2000" b="1" dirty="0" smtClean="0">
                <a:solidFill>
                  <a:srgbClr val="669900"/>
                </a:solidFill>
              </a:rPr>
              <a:t>课程的</a:t>
            </a:r>
            <a:r>
              <a:rPr lang="en-US" altLang="zh-CN" sz="2000" b="1" dirty="0" err="1" smtClean="0">
                <a:solidFill>
                  <a:srgbClr val="669900"/>
                </a:solidFill>
              </a:rPr>
              <a:t>m:n</a:t>
            </a:r>
            <a:r>
              <a:rPr lang="en-US" altLang="zh-CN" sz="2000" b="1" dirty="0" smtClean="0">
                <a:solidFill>
                  <a:srgbClr val="669900"/>
                </a:solidFill>
              </a:rPr>
              <a:t>(</a:t>
            </a:r>
            <a:r>
              <a:rPr lang="zh-CN" altLang="en-US" sz="2000" b="1" dirty="0" smtClean="0">
                <a:solidFill>
                  <a:srgbClr val="669900"/>
                </a:solidFill>
              </a:rPr>
              <a:t>选修</a:t>
            </a:r>
            <a:r>
              <a:rPr lang="en-US" altLang="zh-CN" sz="2000" b="1" dirty="0" smtClean="0">
                <a:solidFill>
                  <a:srgbClr val="669900"/>
                </a:solidFill>
              </a:rPr>
              <a:t>)]</a:t>
            </a:r>
            <a:endParaRPr lang="en-US" altLang="zh-CN" sz="2000" b="1" dirty="0" smtClean="0"/>
          </a:p>
          <a:p>
            <a:pPr eaLnBrk="1" hangingPunct="1">
              <a:lnSpc>
                <a:spcPct val="100000"/>
              </a:lnSpc>
              <a:spcBef>
                <a:spcPts val="0"/>
              </a:spcBef>
              <a:buFontTx/>
              <a:buNone/>
            </a:pPr>
            <a:r>
              <a:rPr lang="en-US" altLang="zh-CN" sz="2000" b="1" dirty="0" smtClean="0"/>
              <a:t>    </a:t>
            </a:r>
            <a:r>
              <a:rPr lang="zh-CN" altLang="en-US" sz="2000" b="1" dirty="0" smtClean="0">
                <a:solidFill>
                  <a:srgbClr val="FF3300"/>
                </a:solidFill>
              </a:rPr>
              <a:t>讲授</a:t>
            </a:r>
            <a:r>
              <a:rPr lang="zh-CN" altLang="en-US" sz="2000" b="1" dirty="0" smtClean="0"/>
              <a:t>（</a:t>
            </a:r>
            <a:r>
              <a:rPr lang="zh-CN" altLang="en-US" sz="2000" b="1" u="sng" dirty="0" smtClean="0"/>
              <a:t>教师号，课程号</a:t>
            </a:r>
            <a:r>
              <a:rPr lang="zh-CN" altLang="en-US" sz="2000" b="1" dirty="0" smtClean="0"/>
              <a:t>）</a:t>
            </a:r>
            <a:endParaRPr lang="zh-CN" altLang="en-US" sz="2000" b="1" dirty="0" smtClean="0">
              <a:solidFill>
                <a:srgbClr val="000066"/>
              </a:solidFill>
            </a:endParaRPr>
          </a:p>
          <a:p>
            <a:pPr eaLnBrk="1" hangingPunct="1">
              <a:lnSpc>
                <a:spcPct val="100000"/>
              </a:lnSpc>
              <a:spcBef>
                <a:spcPts val="0"/>
              </a:spcBef>
              <a:buFontTx/>
              <a:buNone/>
            </a:pPr>
            <a:r>
              <a:rPr lang="zh-CN" altLang="en-US" sz="2000" b="1" dirty="0" smtClean="0">
                <a:solidFill>
                  <a:srgbClr val="000066"/>
                </a:solidFill>
              </a:rPr>
              <a:t>　　 </a:t>
            </a:r>
            <a:r>
              <a:rPr lang="en-US" altLang="zh-CN" sz="2000" b="1" dirty="0" smtClean="0">
                <a:solidFill>
                  <a:srgbClr val="669900"/>
                </a:solidFill>
              </a:rPr>
              <a:t>[</a:t>
            </a:r>
            <a:r>
              <a:rPr lang="zh-CN" altLang="en-US" sz="2000" b="1" dirty="0" smtClean="0">
                <a:solidFill>
                  <a:srgbClr val="669900"/>
                </a:solidFill>
              </a:rPr>
              <a:t>教师</a:t>
            </a:r>
            <a:r>
              <a:rPr lang="en-US" altLang="zh-CN" sz="2000" b="1" dirty="0" smtClean="0">
                <a:solidFill>
                  <a:srgbClr val="669900"/>
                </a:solidFill>
              </a:rPr>
              <a:t>:</a:t>
            </a:r>
            <a:r>
              <a:rPr lang="zh-CN" altLang="en-US" sz="2000" b="1" dirty="0" smtClean="0">
                <a:solidFill>
                  <a:srgbClr val="669900"/>
                </a:solidFill>
              </a:rPr>
              <a:t>课程的</a:t>
            </a:r>
            <a:r>
              <a:rPr lang="en-US" altLang="zh-CN" sz="2000" b="1" dirty="0" err="1" smtClean="0">
                <a:solidFill>
                  <a:srgbClr val="669900"/>
                </a:solidFill>
              </a:rPr>
              <a:t>m:n</a:t>
            </a:r>
            <a:r>
              <a:rPr lang="en-US" altLang="zh-CN" sz="2000" b="1" dirty="0" smtClean="0">
                <a:solidFill>
                  <a:srgbClr val="669900"/>
                </a:solidFill>
              </a:rPr>
              <a:t>(</a:t>
            </a:r>
            <a:r>
              <a:rPr lang="zh-CN" altLang="en-US" sz="2000" b="1" dirty="0" smtClean="0">
                <a:solidFill>
                  <a:srgbClr val="669900"/>
                </a:solidFill>
              </a:rPr>
              <a:t>讲授</a:t>
            </a:r>
            <a:r>
              <a:rPr lang="en-US" altLang="zh-CN" sz="2000" b="1" dirty="0" smtClean="0">
                <a:solidFill>
                  <a:srgbClr val="669900"/>
                </a:solidFill>
              </a:rPr>
              <a:t>)]</a:t>
            </a:r>
          </a:p>
          <a:p>
            <a:pPr eaLnBrk="1" hangingPunct="1">
              <a:lnSpc>
                <a:spcPct val="100000"/>
              </a:lnSpc>
              <a:spcBef>
                <a:spcPts val="0"/>
              </a:spcBef>
              <a:buFontTx/>
              <a:buNone/>
            </a:pPr>
            <a:r>
              <a:rPr lang="en-US" altLang="zh-CN" sz="2000" b="1" dirty="0" smtClean="0"/>
              <a:t>    </a:t>
            </a:r>
            <a:r>
              <a:rPr lang="zh-CN" altLang="en-US" sz="2000" b="1" dirty="0" smtClean="0">
                <a:solidFill>
                  <a:srgbClr val="FF3300"/>
                </a:solidFill>
              </a:rPr>
              <a:t>负责人</a:t>
            </a:r>
            <a:r>
              <a:rPr lang="zh-CN" altLang="en-US" sz="2000" b="1" dirty="0" smtClean="0"/>
              <a:t>（</a:t>
            </a:r>
            <a:r>
              <a:rPr lang="zh-CN" altLang="en-US" sz="2000" b="1" u="sng" dirty="0" smtClean="0"/>
              <a:t>工号</a:t>
            </a:r>
            <a:r>
              <a:rPr lang="zh-CN" altLang="en-US" sz="2000" b="1" dirty="0" smtClean="0"/>
              <a:t>，姓名，性别，</a:t>
            </a:r>
            <a:r>
              <a:rPr lang="zh-CN" altLang="en-US" sz="2000" b="1" i="1" dirty="0" smtClean="0"/>
              <a:t>系号</a:t>
            </a:r>
            <a:r>
              <a:rPr lang="zh-CN" altLang="en-US" sz="2000" b="1" dirty="0" smtClean="0"/>
              <a:t>）</a:t>
            </a:r>
          </a:p>
          <a:p>
            <a:pPr eaLnBrk="1" hangingPunct="1">
              <a:lnSpc>
                <a:spcPct val="100000"/>
              </a:lnSpc>
              <a:spcBef>
                <a:spcPts val="0"/>
              </a:spcBef>
              <a:buFontTx/>
              <a:buNone/>
            </a:pPr>
            <a:r>
              <a:rPr lang="zh-CN" altLang="en-US" sz="2000" b="1" dirty="0" smtClean="0">
                <a:solidFill>
                  <a:srgbClr val="000066"/>
                </a:solidFill>
              </a:rPr>
              <a:t>　    </a:t>
            </a:r>
            <a:r>
              <a:rPr lang="en-US" altLang="zh-CN" sz="2000" b="1" dirty="0" smtClean="0">
                <a:solidFill>
                  <a:srgbClr val="669900"/>
                </a:solidFill>
              </a:rPr>
              <a:t>[</a:t>
            </a:r>
            <a:r>
              <a:rPr lang="zh-CN" altLang="en-US" sz="2000" b="1" dirty="0" smtClean="0">
                <a:solidFill>
                  <a:srgbClr val="669900"/>
                </a:solidFill>
              </a:rPr>
              <a:t>系</a:t>
            </a:r>
            <a:r>
              <a:rPr lang="en-US" altLang="zh-CN" sz="2000" b="1" dirty="0" smtClean="0">
                <a:solidFill>
                  <a:srgbClr val="669900"/>
                </a:solidFill>
              </a:rPr>
              <a:t>:</a:t>
            </a:r>
            <a:r>
              <a:rPr lang="zh-CN" altLang="en-US" sz="2000" b="1" dirty="0" smtClean="0">
                <a:solidFill>
                  <a:srgbClr val="669900"/>
                </a:solidFill>
              </a:rPr>
              <a:t>负责人的</a:t>
            </a:r>
            <a:r>
              <a:rPr lang="en-US" altLang="zh-CN" sz="2000" b="1" dirty="0" smtClean="0">
                <a:solidFill>
                  <a:srgbClr val="669900"/>
                </a:solidFill>
              </a:rPr>
              <a:t>1:1(</a:t>
            </a:r>
            <a:r>
              <a:rPr lang="zh-CN" altLang="en-US" sz="2000" b="1" dirty="0" smtClean="0">
                <a:solidFill>
                  <a:srgbClr val="669900"/>
                </a:solidFill>
              </a:rPr>
              <a:t>负责</a:t>
            </a:r>
            <a:r>
              <a:rPr lang="en-US" altLang="zh-CN" sz="2000" b="1" dirty="0" smtClean="0">
                <a:solidFill>
                  <a:srgbClr val="669900"/>
                </a:solidFill>
              </a:rPr>
              <a:t>)]</a:t>
            </a:r>
            <a:endParaRPr lang="en-US" altLang="zh-CN" sz="2000" b="1" dirty="0" smtClean="0">
              <a:solidFill>
                <a:srgbClr val="000066"/>
              </a:solidFill>
            </a:endParaRPr>
          </a:p>
        </p:txBody>
      </p:sp>
      <p:sp>
        <p:nvSpPr>
          <p:cNvPr id="8" name="Rectangle 2"/>
          <p:cNvSpPr txBox="1">
            <a:spLocks noChangeArrowheads="1"/>
          </p:cNvSpPr>
          <p:nvPr/>
        </p:nvSpPr>
        <p:spPr bwMode="auto">
          <a:xfrm>
            <a:off x="304800" y="699658"/>
            <a:ext cx="7772400" cy="53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3600" b="1" smtClean="0">
                <a:solidFill>
                  <a:srgbClr val="000066"/>
                </a:solidFill>
              </a:rPr>
              <a:t>教务管理系统的关系模型</a:t>
            </a:r>
            <a:endParaRPr lang="zh-CN" altLang="en-US" sz="3600" b="1" smtClean="0">
              <a:solidFill>
                <a:srgbClr val="000066"/>
              </a:solidFill>
            </a:endParaRPr>
          </a:p>
        </p:txBody>
      </p:sp>
    </p:spTree>
    <p:extLst>
      <p:ext uri="{BB962C8B-B14F-4D97-AF65-F5344CB8AC3E}">
        <p14:creationId xmlns:p14="http://schemas.microsoft.com/office/powerpoint/2010/main" val="1805715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linds(horizontal)">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linds(horizontal)">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blinds(horizontal)">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blinds(horizontal)">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blinds(horizontal)">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blinds(horizontal)">
                                      <p:cBhvr>
                                        <p:cTn id="57" dur="500"/>
                                        <p:tgtEl>
                                          <p:spTgt spid="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xEl>
                                              <p:pRg st="12" end="12"/>
                                            </p:txEl>
                                          </p:spTgt>
                                        </p:tgtEl>
                                        <p:attrNameLst>
                                          <p:attrName>style.visibility</p:attrName>
                                        </p:attrNameLst>
                                      </p:cBhvr>
                                      <p:to>
                                        <p:strVal val="visible"/>
                                      </p:to>
                                    </p:set>
                                    <p:animEffect transition="in" filter="blinds(horizontal)">
                                      <p:cBhvr>
                                        <p:cTn id="62" dur="500"/>
                                        <p:tgtEl>
                                          <p:spTgt spid="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
                                            <p:txEl>
                                              <p:pRg st="13" end="13"/>
                                            </p:txEl>
                                          </p:spTgt>
                                        </p:tgtEl>
                                        <p:attrNameLst>
                                          <p:attrName>style.visibility</p:attrName>
                                        </p:attrNameLst>
                                      </p:cBhvr>
                                      <p:to>
                                        <p:strVal val="visible"/>
                                      </p:to>
                                    </p:set>
                                    <p:animEffect transition="in" filter="blinds(horizontal)">
                                      <p:cBhvr>
                                        <p:cTn id="67" dur="500"/>
                                        <p:tgtEl>
                                          <p:spTgt spid="7">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xEl>
                                              <p:pRg st="14" end="14"/>
                                            </p:txEl>
                                          </p:spTgt>
                                        </p:tgtEl>
                                        <p:attrNameLst>
                                          <p:attrName>style.visibility</p:attrName>
                                        </p:attrNameLst>
                                      </p:cBhvr>
                                      <p:to>
                                        <p:strVal val="visible"/>
                                      </p:to>
                                    </p:set>
                                    <p:animEffect transition="in" filter="blinds(horizontal)">
                                      <p:cBhvr>
                                        <p:cTn id="72" dur="500"/>
                                        <p:tgtEl>
                                          <p:spTgt spid="7">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
                                            <p:txEl>
                                              <p:pRg st="15" end="15"/>
                                            </p:txEl>
                                          </p:spTgt>
                                        </p:tgtEl>
                                        <p:attrNameLst>
                                          <p:attrName>style.visibility</p:attrName>
                                        </p:attrNameLst>
                                      </p:cBhvr>
                                      <p:to>
                                        <p:strVal val="visible"/>
                                      </p:to>
                                    </p:set>
                                    <p:animEffect transition="in" filter="blinds(horizontal)">
                                      <p:cBhvr>
                                        <p:cTn id="77" dur="500"/>
                                        <p:tgtEl>
                                          <p:spTgt spid="7">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
                                            <p:txEl>
                                              <p:pRg st="16" end="16"/>
                                            </p:txEl>
                                          </p:spTgt>
                                        </p:tgtEl>
                                        <p:attrNameLst>
                                          <p:attrName>style.visibility</p:attrName>
                                        </p:attrNameLst>
                                      </p:cBhvr>
                                      <p:to>
                                        <p:strVal val="visible"/>
                                      </p:to>
                                    </p:set>
                                    <p:animEffect transition="in" filter="blinds(horizontal)">
                                      <p:cBhvr>
                                        <p:cTn id="82"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850181" y="1773238"/>
            <a:ext cx="10569428" cy="457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ct val="100000"/>
              </a:spcBef>
              <a:buFont typeface="Wingdings" panose="05000000000000000000" pitchFamily="2" charset="2"/>
              <a:buChar char="Ø"/>
            </a:pPr>
            <a:r>
              <a:rPr lang="zh-CN" altLang="en-US" b="1" dirty="0" smtClean="0">
                <a:solidFill>
                  <a:srgbClr val="000066"/>
                </a:solidFill>
              </a:rPr>
              <a:t>数据库逻辑设计的结果不是唯一的。</a:t>
            </a:r>
          </a:p>
          <a:p>
            <a:pPr eaLnBrk="1" hangingPunct="1">
              <a:spcBef>
                <a:spcPct val="100000"/>
              </a:spcBef>
              <a:buFont typeface="Wingdings" panose="05000000000000000000" pitchFamily="2" charset="2"/>
              <a:buChar char="Ø"/>
            </a:pPr>
            <a:r>
              <a:rPr lang="zh-CN" altLang="en-US" b="1" dirty="0" smtClean="0">
                <a:solidFill>
                  <a:srgbClr val="000066"/>
                </a:solidFill>
              </a:rPr>
              <a:t>得到初步数据模型后，还应该适当地修改、调整数据模型的结构，以进一步提高数据库应用系统的性能，这就是</a:t>
            </a:r>
            <a:r>
              <a:rPr lang="zh-CN" altLang="en-US" b="1" dirty="0" smtClean="0">
                <a:solidFill>
                  <a:srgbClr val="CC3300"/>
                </a:solidFill>
              </a:rPr>
              <a:t>数据模型的优化</a:t>
            </a:r>
            <a:r>
              <a:rPr lang="zh-CN" altLang="en-US" b="1" dirty="0" smtClean="0">
                <a:solidFill>
                  <a:srgbClr val="000066"/>
                </a:solidFill>
              </a:rPr>
              <a:t>。</a:t>
            </a:r>
          </a:p>
          <a:p>
            <a:pPr eaLnBrk="1" hangingPunct="1">
              <a:spcBef>
                <a:spcPct val="100000"/>
              </a:spcBef>
              <a:buFont typeface="Wingdings" panose="05000000000000000000" pitchFamily="2" charset="2"/>
              <a:buChar char="Ø"/>
            </a:pPr>
            <a:r>
              <a:rPr lang="zh-CN" altLang="en-US" b="1" dirty="0" smtClean="0">
                <a:solidFill>
                  <a:srgbClr val="000066"/>
                </a:solidFill>
              </a:rPr>
              <a:t>关系数据模型的优化通常以</a:t>
            </a:r>
            <a:r>
              <a:rPr lang="zh-CN" altLang="en-US" b="1" dirty="0" smtClean="0">
                <a:solidFill>
                  <a:srgbClr val="CC3300"/>
                </a:solidFill>
              </a:rPr>
              <a:t>规范化理论</a:t>
            </a:r>
            <a:r>
              <a:rPr lang="zh-CN" altLang="en-US" b="1" dirty="0" smtClean="0">
                <a:solidFill>
                  <a:srgbClr val="000066"/>
                </a:solidFill>
              </a:rPr>
              <a:t>为指导。</a:t>
            </a:r>
            <a:endParaRPr lang="zh-CN" altLang="en-US" b="1" dirty="0" smtClean="0">
              <a:solidFill>
                <a:srgbClr val="000066"/>
              </a:solidFill>
            </a:endParaRPr>
          </a:p>
        </p:txBody>
      </p:sp>
      <p:sp>
        <p:nvSpPr>
          <p:cNvPr id="7" name="Rectangle 4"/>
          <p:cNvSpPr>
            <a:spLocks noChangeArrowheads="1"/>
          </p:cNvSpPr>
          <p:nvPr/>
        </p:nvSpPr>
        <p:spPr bwMode="auto">
          <a:xfrm>
            <a:off x="772393" y="10668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FF66"/>
              </a:buClr>
            </a:pPr>
            <a:r>
              <a:rPr lang="zh-CN" altLang="en-US" sz="3200" b="1" i="0">
                <a:solidFill>
                  <a:srgbClr val="FF3300"/>
                </a:solidFill>
              </a:rPr>
              <a:t>关系模式规范化</a:t>
            </a:r>
            <a:endParaRPr lang="zh-CN" altLang="en-US" sz="3600" b="1" i="0">
              <a:solidFill>
                <a:srgbClr val="FF3300"/>
              </a:solidFill>
            </a:endParaRPr>
          </a:p>
        </p:txBody>
      </p:sp>
      <p:sp>
        <p:nvSpPr>
          <p:cNvPr id="8" name="Rectangle 5"/>
          <p:cNvSpPr>
            <a:spLocks noChangeArrowheads="1"/>
          </p:cNvSpPr>
          <p:nvPr/>
        </p:nvSpPr>
        <p:spPr bwMode="auto">
          <a:xfrm>
            <a:off x="562843" y="5661025"/>
            <a:ext cx="84582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990600" indent="-53340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110000"/>
              </a:lnSpc>
              <a:spcBef>
                <a:spcPct val="5000"/>
              </a:spcBef>
            </a:pPr>
            <a:r>
              <a:rPr lang="zh-CN" altLang="en-US" sz="2400" b="1" i="0">
                <a:solidFill>
                  <a:srgbClr val="000066"/>
                </a:solidFill>
              </a:rPr>
              <a:t>注：</a:t>
            </a:r>
            <a:r>
              <a:rPr lang="zh-CN" altLang="en-US" sz="2400" b="1" i="0">
                <a:solidFill>
                  <a:srgbClr val="CC3300"/>
                </a:solidFill>
              </a:rPr>
              <a:t>并不是规范化程度越高的关系就越优。</a:t>
            </a:r>
          </a:p>
        </p:txBody>
      </p:sp>
    </p:spTree>
    <p:extLst>
      <p:ext uri="{BB962C8B-B14F-4D97-AF65-F5344CB8AC3E}">
        <p14:creationId xmlns:p14="http://schemas.microsoft.com/office/powerpoint/2010/main" val="3666768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7.1 </a:t>
            </a:r>
            <a:r>
              <a:rPr lang="zh-CN" altLang="en-US" sz="2800" b="1" dirty="0">
                <a:solidFill>
                  <a:schemeClr val="bg1"/>
                </a:solidFill>
                <a:latin typeface="微软雅黑" panose="020B0503020204020204" pitchFamily="34" charset="-122"/>
                <a:ea typeface="微软雅黑" panose="020B0503020204020204" pitchFamily="34" charset="-122"/>
              </a:rPr>
              <a:t>数据库设计概述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grpSp>
        <p:nvGrpSpPr>
          <p:cNvPr id="6" name="Group 3"/>
          <p:cNvGrpSpPr>
            <a:grpSpLocks/>
          </p:cNvGrpSpPr>
          <p:nvPr/>
        </p:nvGrpSpPr>
        <p:grpSpPr bwMode="auto">
          <a:xfrm>
            <a:off x="5669348" y="845910"/>
            <a:ext cx="5867400" cy="4495800"/>
            <a:chOff x="1200" y="864"/>
            <a:chExt cx="3696" cy="2832"/>
          </a:xfrm>
        </p:grpSpPr>
        <p:sp>
          <p:nvSpPr>
            <p:cNvPr id="7" name="Freeform 4"/>
            <p:cNvSpPr>
              <a:spLocks/>
            </p:cNvSpPr>
            <p:nvPr/>
          </p:nvSpPr>
          <p:spPr bwMode="auto">
            <a:xfrm>
              <a:off x="2299" y="864"/>
              <a:ext cx="1337" cy="313"/>
            </a:xfrm>
            <a:custGeom>
              <a:avLst/>
              <a:gdLst>
                <a:gd name="T0" fmla="*/ 95 w 2106"/>
                <a:gd name="T1" fmla="*/ 54 h 774"/>
                <a:gd name="T2" fmla="*/ 217 w 2106"/>
                <a:gd name="T3" fmla="*/ 0 h 774"/>
                <a:gd name="T4" fmla="*/ 1753 w 2106"/>
                <a:gd name="T5" fmla="*/ 14 h 774"/>
                <a:gd name="T6" fmla="*/ 2106 w 2106"/>
                <a:gd name="T7" fmla="*/ 285 h 774"/>
                <a:gd name="T8" fmla="*/ 2092 w 2106"/>
                <a:gd name="T9" fmla="*/ 489 h 774"/>
                <a:gd name="T10" fmla="*/ 2051 w 2106"/>
                <a:gd name="T11" fmla="*/ 571 h 774"/>
                <a:gd name="T12" fmla="*/ 1970 w 2106"/>
                <a:gd name="T13" fmla="*/ 584 h 774"/>
                <a:gd name="T14" fmla="*/ 1861 w 2106"/>
                <a:gd name="T15" fmla="*/ 611 h 774"/>
                <a:gd name="T16" fmla="*/ 1562 w 2106"/>
                <a:gd name="T17" fmla="*/ 679 h 774"/>
                <a:gd name="T18" fmla="*/ 1182 w 2106"/>
                <a:gd name="T19" fmla="*/ 720 h 774"/>
                <a:gd name="T20" fmla="*/ 829 w 2106"/>
                <a:gd name="T21" fmla="*/ 774 h 774"/>
                <a:gd name="T22" fmla="*/ 448 w 2106"/>
                <a:gd name="T23" fmla="*/ 720 h 774"/>
                <a:gd name="T24" fmla="*/ 177 w 2106"/>
                <a:gd name="T25" fmla="*/ 625 h 774"/>
                <a:gd name="T26" fmla="*/ 82 w 2106"/>
                <a:gd name="T27" fmla="*/ 516 h 774"/>
                <a:gd name="T28" fmla="*/ 68 w 2106"/>
                <a:gd name="T29" fmla="*/ 476 h 774"/>
                <a:gd name="T30" fmla="*/ 41 w 2106"/>
                <a:gd name="T31" fmla="*/ 435 h 774"/>
                <a:gd name="T32" fmla="*/ 0 w 2106"/>
                <a:gd name="T33" fmla="*/ 299 h 774"/>
                <a:gd name="T34" fmla="*/ 14 w 2106"/>
                <a:gd name="T35" fmla="*/ 163 h 774"/>
                <a:gd name="T36" fmla="*/ 82 w 2106"/>
                <a:gd name="T37" fmla="*/ 95 h 774"/>
                <a:gd name="T38" fmla="*/ 95 w 2106"/>
                <a:gd name="T39" fmla="*/ 54 h 7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6"/>
                <a:gd name="T61" fmla="*/ 0 h 774"/>
                <a:gd name="T62" fmla="*/ 2106 w 2106"/>
                <a:gd name="T63" fmla="*/ 774 h 7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6" h="774">
                  <a:moveTo>
                    <a:pt x="95" y="54"/>
                  </a:moveTo>
                  <a:cubicBezTo>
                    <a:pt x="136" y="27"/>
                    <a:pt x="171" y="16"/>
                    <a:pt x="217" y="0"/>
                  </a:cubicBezTo>
                  <a:cubicBezTo>
                    <a:pt x="729" y="5"/>
                    <a:pt x="1241" y="6"/>
                    <a:pt x="1753" y="14"/>
                  </a:cubicBezTo>
                  <a:cubicBezTo>
                    <a:pt x="1918" y="17"/>
                    <a:pt x="2052" y="131"/>
                    <a:pt x="2106" y="285"/>
                  </a:cubicBezTo>
                  <a:cubicBezTo>
                    <a:pt x="2101" y="353"/>
                    <a:pt x="2099" y="421"/>
                    <a:pt x="2092" y="489"/>
                  </a:cubicBezTo>
                  <a:cubicBezTo>
                    <a:pt x="2090" y="508"/>
                    <a:pt x="2069" y="562"/>
                    <a:pt x="2051" y="571"/>
                  </a:cubicBezTo>
                  <a:cubicBezTo>
                    <a:pt x="2026" y="583"/>
                    <a:pt x="1997" y="578"/>
                    <a:pt x="1970" y="584"/>
                  </a:cubicBezTo>
                  <a:cubicBezTo>
                    <a:pt x="1933" y="592"/>
                    <a:pt x="1897" y="602"/>
                    <a:pt x="1861" y="611"/>
                  </a:cubicBezTo>
                  <a:cubicBezTo>
                    <a:pt x="1761" y="636"/>
                    <a:pt x="1663" y="659"/>
                    <a:pt x="1562" y="679"/>
                  </a:cubicBezTo>
                  <a:cubicBezTo>
                    <a:pt x="1437" y="704"/>
                    <a:pt x="1182" y="720"/>
                    <a:pt x="1182" y="720"/>
                  </a:cubicBezTo>
                  <a:cubicBezTo>
                    <a:pt x="1073" y="757"/>
                    <a:pt x="943" y="760"/>
                    <a:pt x="829" y="774"/>
                  </a:cubicBezTo>
                  <a:cubicBezTo>
                    <a:pt x="696" y="763"/>
                    <a:pt x="578" y="737"/>
                    <a:pt x="448" y="720"/>
                  </a:cubicBezTo>
                  <a:cubicBezTo>
                    <a:pt x="357" y="689"/>
                    <a:pt x="263" y="668"/>
                    <a:pt x="177" y="625"/>
                  </a:cubicBezTo>
                  <a:cubicBezTo>
                    <a:pt x="139" y="569"/>
                    <a:pt x="148" y="539"/>
                    <a:pt x="82" y="516"/>
                  </a:cubicBezTo>
                  <a:cubicBezTo>
                    <a:pt x="77" y="503"/>
                    <a:pt x="74" y="489"/>
                    <a:pt x="68" y="476"/>
                  </a:cubicBezTo>
                  <a:cubicBezTo>
                    <a:pt x="61" y="461"/>
                    <a:pt x="48" y="450"/>
                    <a:pt x="41" y="435"/>
                  </a:cubicBezTo>
                  <a:cubicBezTo>
                    <a:pt x="24" y="396"/>
                    <a:pt x="11" y="342"/>
                    <a:pt x="0" y="299"/>
                  </a:cubicBezTo>
                  <a:cubicBezTo>
                    <a:pt x="5" y="254"/>
                    <a:pt x="4" y="207"/>
                    <a:pt x="14" y="163"/>
                  </a:cubicBezTo>
                  <a:cubicBezTo>
                    <a:pt x="28" y="103"/>
                    <a:pt x="50" y="136"/>
                    <a:pt x="82" y="95"/>
                  </a:cubicBezTo>
                  <a:cubicBezTo>
                    <a:pt x="91" y="84"/>
                    <a:pt x="91" y="68"/>
                    <a:pt x="95" y="54"/>
                  </a:cubicBezTo>
                  <a:close/>
                </a:path>
              </a:pathLst>
            </a:cu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Text Box 5"/>
            <p:cNvSpPr txBox="1">
              <a:spLocks noChangeArrowheads="1"/>
            </p:cNvSpPr>
            <p:nvPr/>
          </p:nvSpPr>
          <p:spPr bwMode="auto">
            <a:xfrm>
              <a:off x="2496" y="912"/>
              <a:ext cx="90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lnSpc>
                  <a:spcPct val="80000"/>
                </a:lnSpc>
              </a:pPr>
              <a:r>
                <a:rPr lang="zh-CN" altLang="en-US" sz="2000" b="1" i="0">
                  <a:solidFill>
                    <a:srgbClr val="000066"/>
                  </a:solidFill>
                  <a:latin typeface="Times New Roman" panose="02020603050405020304" pitchFamily="18" charset="0"/>
                </a:rPr>
                <a:t>现实世界</a:t>
              </a:r>
            </a:p>
          </p:txBody>
        </p:sp>
        <p:sp>
          <p:nvSpPr>
            <p:cNvPr id="9" name="Text Box 6"/>
            <p:cNvSpPr txBox="1">
              <a:spLocks noChangeArrowheads="1"/>
            </p:cNvSpPr>
            <p:nvPr/>
          </p:nvSpPr>
          <p:spPr bwMode="auto">
            <a:xfrm>
              <a:off x="1226" y="1794"/>
              <a:ext cx="1232" cy="2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lnSpc>
                  <a:spcPct val="80000"/>
                </a:lnSpc>
              </a:pPr>
              <a:r>
                <a:rPr lang="zh-CN" altLang="en-US" sz="2000" b="1" i="0">
                  <a:solidFill>
                    <a:srgbClr val="000066"/>
                  </a:solidFill>
                  <a:latin typeface="Times New Roman" panose="02020603050405020304" pitchFamily="18" charset="0"/>
                </a:rPr>
                <a:t>概念模型设计</a:t>
              </a:r>
            </a:p>
          </p:txBody>
        </p:sp>
        <p:sp>
          <p:nvSpPr>
            <p:cNvPr id="10" name="Text Box 7"/>
            <p:cNvSpPr txBox="1">
              <a:spLocks noChangeArrowheads="1"/>
            </p:cNvSpPr>
            <p:nvPr/>
          </p:nvSpPr>
          <p:spPr bwMode="auto">
            <a:xfrm>
              <a:off x="1200" y="3024"/>
              <a:ext cx="1271" cy="2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i="0">
                  <a:solidFill>
                    <a:srgbClr val="000066"/>
                  </a:solidFill>
                  <a:latin typeface="Times New Roman" panose="02020603050405020304" pitchFamily="18" charset="0"/>
                </a:rPr>
                <a:t>     </a:t>
              </a:r>
              <a:r>
                <a:rPr lang="zh-CN" altLang="en-US" sz="2000" b="1" i="0">
                  <a:solidFill>
                    <a:srgbClr val="000066"/>
                  </a:solidFill>
                  <a:latin typeface="Times New Roman" panose="02020603050405020304" pitchFamily="18" charset="0"/>
                </a:rPr>
                <a:t>子模式设计</a:t>
              </a:r>
            </a:p>
          </p:txBody>
        </p:sp>
        <p:sp>
          <p:nvSpPr>
            <p:cNvPr id="11" name="Text Box 8"/>
            <p:cNvSpPr txBox="1">
              <a:spLocks noChangeArrowheads="1"/>
            </p:cNvSpPr>
            <p:nvPr/>
          </p:nvSpPr>
          <p:spPr bwMode="auto">
            <a:xfrm>
              <a:off x="1200" y="2640"/>
              <a:ext cx="1296" cy="246"/>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i="0">
                  <a:solidFill>
                    <a:srgbClr val="000066"/>
                  </a:solidFill>
                  <a:latin typeface="Times New Roman" panose="02020603050405020304" pitchFamily="18" charset="0"/>
                </a:rPr>
                <a:t>物理数据库设计</a:t>
              </a:r>
            </a:p>
          </p:txBody>
        </p:sp>
        <p:sp>
          <p:nvSpPr>
            <p:cNvPr id="12" name="Text Box 9"/>
            <p:cNvSpPr txBox="1">
              <a:spLocks noChangeArrowheads="1"/>
            </p:cNvSpPr>
            <p:nvPr/>
          </p:nvSpPr>
          <p:spPr bwMode="auto">
            <a:xfrm>
              <a:off x="1200" y="2208"/>
              <a:ext cx="1281" cy="2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i="0">
                  <a:solidFill>
                    <a:srgbClr val="000066"/>
                  </a:solidFill>
                  <a:latin typeface="Times New Roman" panose="02020603050405020304" pitchFamily="18" charset="0"/>
                </a:rPr>
                <a:t>逻辑数据库设计</a:t>
              </a:r>
            </a:p>
          </p:txBody>
        </p:sp>
        <p:sp>
          <p:nvSpPr>
            <p:cNvPr id="13" name="Text Box 10"/>
            <p:cNvSpPr txBox="1">
              <a:spLocks noChangeArrowheads="1"/>
            </p:cNvSpPr>
            <p:nvPr/>
          </p:nvSpPr>
          <p:spPr bwMode="auto">
            <a:xfrm>
              <a:off x="1365" y="3441"/>
              <a:ext cx="939" cy="2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a:lnSpc>
                  <a:spcPct val="80000"/>
                </a:lnSpc>
              </a:pPr>
              <a:r>
                <a:rPr lang="zh-CN" altLang="en-US" sz="2000" b="1" i="0">
                  <a:solidFill>
                    <a:srgbClr val="000066"/>
                  </a:solidFill>
                  <a:latin typeface="Times New Roman" panose="02020603050405020304" pitchFamily="18" charset="0"/>
                </a:rPr>
                <a:t>建立数据库</a:t>
              </a:r>
            </a:p>
          </p:txBody>
        </p:sp>
        <p:sp>
          <p:nvSpPr>
            <p:cNvPr id="14" name="Text Box 11"/>
            <p:cNvSpPr txBox="1">
              <a:spLocks noChangeArrowheads="1"/>
            </p:cNvSpPr>
            <p:nvPr/>
          </p:nvSpPr>
          <p:spPr bwMode="auto">
            <a:xfrm>
              <a:off x="1365" y="1383"/>
              <a:ext cx="937" cy="2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lnSpc>
                  <a:spcPct val="80000"/>
                </a:lnSpc>
              </a:pPr>
              <a:r>
                <a:rPr lang="zh-CN" altLang="en-US" sz="2000" b="1" i="0">
                  <a:solidFill>
                    <a:srgbClr val="000066"/>
                  </a:solidFill>
                  <a:latin typeface="Times New Roman" panose="02020603050405020304" pitchFamily="18" charset="0"/>
                </a:rPr>
                <a:t>数据分析</a:t>
              </a:r>
            </a:p>
          </p:txBody>
        </p:sp>
        <p:sp>
          <p:nvSpPr>
            <p:cNvPr id="15" name="Text Box 12"/>
            <p:cNvSpPr txBox="1">
              <a:spLocks noChangeArrowheads="1"/>
            </p:cNvSpPr>
            <p:nvPr/>
          </p:nvSpPr>
          <p:spPr bwMode="auto">
            <a:xfrm>
              <a:off x="3416" y="1383"/>
              <a:ext cx="937" cy="2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lnSpc>
                  <a:spcPct val="80000"/>
                </a:lnSpc>
              </a:pPr>
              <a:r>
                <a:rPr lang="zh-CN" altLang="en-US" sz="2000" b="1" i="0">
                  <a:solidFill>
                    <a:srgbClr val="000066"/>
                  </a:solidFill>
                  <a:latin typeface="Times New Roman" panose="02020603050405020304" pitchFamily="18" charset="0"/>
                </a:rPr>
                <a:t>功能分析</a:t>
              </a:r>
            </a:p>
          </p:txBody>
        </p:sp>
        <p:sp>
          <p:nvSpPr>
            <p:cNvPr id="16" name="Text Box 13"/>
            <p:cNvSpPr txBox="1">
              <a:spLocks noChangeArrowheads="1"/>
            </p:cNvSpPr>
            <p:nvPr/>
          </p:nvSpPr>
          <p:spPr bwMode="auto">
            <a:xfrm>
              <a:off x="2868" y="1794"/>
              <a:ext cx="936" cy="2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lnSpc>
                  <a:spcPct val="80000"/>
                </a:lnSpc>
              </a:pPr>
              <a:r>
                <a:rPr lang="zh-CN" altLang="en-US" sz="2000" b="1" i="0">
                  <a:solidFill>
                    <a:srgbClr val="000066"/>
                  </a:solidFill>
                  <a:latin typeface="Times New Roman" panose="02020603050405020304" pitchFamily="18" charset="0"/>
                </a:rPr>
                <a:t>功能模型</a:t>
              </a:r>
            </a:p>
          </p:txBody>
        </p:sp>
        <p:sp>
          <p:nvSpPr>
            <p:cNvPr id="17" name="Text Box 14"/>
            <p:cNvSpPr txBox="1">
              <a:spLocks noChangeArrowheads="1"/>
            </p:cNvSpPr>
            <p:nvPr/>
          </p:nvSpPr>
          <p:spPr bwMode="auto">
            <a:xfrm>
              <a:off x="3959" y="1794"/>
              <a:ext cx="937" cy="2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lnSpc>
                  <a:spcPct val="80000"/>
                </a:lnSpc>
              </a:pPr>
              <a:r>
                <a:rPr lang="zh-CN" altLang="en-US" sz="2000" b="1" i="0">
                  <a:solidFill>
                    <a:srgbClr val="000066"/>
                  </a:solidFill>
                  <a:latin typeface="Times New Roman" panose="02020603050405020304" pitchFamily="18" charset="0"/>
                </a:rPr>
                <a:t>功能说明</a:t>
              </a:r>
            </a:p>
          </p:txBody>
        </p:sp>
        <p:sp>
          <p:nvSpPr>
            <p:cNvPr id="18" name="Text Box 15"/>
            <p:cNvSpPr txBox="1">
              <a:spLocks noChangeArrowheads="1"/>
            </p:cNvSpPr>
            <p:nvPr/>
          </p:nvSpPr>
          <p:spPr bwMode="auto">
            <a:xfrm>
              <a:off x="3416" y="2206"/>
              <a:ext cx="937" cy="2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lnSpc>
                  <a:spcPct val="80000"/>
                </a:lnSpc>
              </a:pPr>
              <a:r>
                <a:rPr lang="zh-CN" altLang="en-US" sz="2000" b="1" i="0">
                  <a:solidFill>
                    <a:srgbClr val="000066"/>
                  </a:solidFill>
                  <a:latin typeface="Times New Roman" panose="02020603050405020304" pitchFamily="18" charset="0"/>
                </a:rPr>
                <a:t>事务设计</a:t>
              </a:r>
            </a:p>
          </p:txBody>
        </p:sp>
        <p:sp>
          <p:nvSpPr>
            <p:cNvPr id="19" name="Text Box 16"/>
            <p:cNvSpPr txBox="1">
              <a:spLocks noChangeArrowheads="1"/>
            </p:cNvSpPr>
            <p:nvPr/>
          </p:nvSpPr>
          <p:spPr bwMode="auto">
            <a:xfrm>
              <a:off x="3416" y="2618"/>
              <a:ext cx="937" cy="246"/>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a:lnSpc>
                  <a:spcPct val="80000"/>
                </a:lnSpc>
              </a:pPr>
              <a:r>
                <a:rPr lang="zh-CN" altLang="en-US" sz="2000" b="1" i="0">
                  <a:solidFill>
                    <a:srgbClr val="000066"/>
                  </a:solidFill>
                  <a:latin typeface="Times New Roman" panose="02020603050405020304" pitchFamily="18" charset="0"/>
                </a:rPr>
                <a:t>程序说明</a:t>
              </a:r>
            </a:p>
          </p:txBody>
        </p:sp>
        <p:sp>
          <p:nvSpPr>
            <p:cNvPr id="20" name="Text Box 17"/>
            <p:cNvSpPr txBox="1">
              <a:spLocks noChangeArrowheads="1"/>
            </p:cNvSpPr>
            <p:nvPr/>
          </p:nvSpPr>
          <p:spPr bwMode="auto">
            <a:xfrm>
              <a:off x="3277" y="3030"/>
              <a:ext cx="1331" cy="2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i="0">
                  <a:solidFill>
                    <a:srgbClr val="000066"/>
                  </a:solidFill>
                  <a:latin typeface="Times New Roman" panose="02020603050405020304" pitchFamily="18" charset="0"/>
                </a:rPr>
                <a:t>    </a:t>
              </a:r>
              <a:r>
                <a:rPr lang="zh-CN" altLang="en-US" sz="2000" b="1" i="0">
                  <a:solidFill>
                    <a:srgbClr val="000066"/>
                  </a:solidFill>
                  <a:latin typeface="Times New Roman" panose="02020603050405020304" pitchFamily="18" charset="0"/>
                </a:rPr>
                <a:t>应用程序设计</a:t>
              </a:r>
            </a:p>
          </p:txBody>
        </p:sp>
        <p:sp>
          <p:nvSpPr>
            <p:cNvPr id="21" name="Text Box 18"/>
            <p:cNvSpPr txBox="1">
              <a:spLocks noChangeArrowheads="1"/>
            </p:cNvSpPr>
            <p:nvPr/>
          </p:nvSpPr>
          <p:spPr bwMode="auto">
            <a:xfrm>
              <a:off x="3272" y="3441"/>
              <a:ext cx="1336" cy="255"/>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a:lnSpc>
                  <a:spcPct val="80000"/>
                </a:lnSpc>
              </a:pPr>
              <a:r>
                <a:rPr lang="en-US" altLang="zh-CN" sz="2000" b="1" i="0">
                  <a:solidFill>
                    <a:srgbClr val="000066"/>
                  </a:solidFill>
                  <a:latin typeface="Times New Roman" panose="02020603050405020304" pitchFamily="18" charset="0"/>
                </a:rPr>
                <a:t>    </a:t>
              </a:r>
              <a:r>
                <a:rPr lang="zh-CN" altLang="en-US" sz="2000" b="1" i="0">
                  <a:solidFill>
                    <a:srgbClr val="000066"/>
                  </a:solidFill>
                  <a:latin typeface="Times New Roman" panose="02020603050405020304" pitchFamily="18" charset="0"/>
                </a:rPr>
                <a:t>程序编码调试</a:t>
              </a:r>
            </a:p>
          </p:txBody>
        </p:sp>
        <p:sp>
          <p:nvSpPr>
            <p:cNvPr id="22" name="Line 19"/>
            <p:cNvSpPr>
              <a:spLocks noChangeShapeType="1"/>
            </p:cNvSpPr>
            <p:nvPr/>
          </p:nvSpPr>
          <p:spPr bwMode="auto">
            <a:xfrm flipH="1">
              <a:off x="1774" y="1189"/>
              <a:ext cx="1037" cy="194"/>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3" name="Line 20"/>
            <p:cNvSpPr>
              <a:spLocks noChangeShapeType="1"/>
            </p:cNvSpPr>
            <p:nvPr/>
          </p:nvSpPr>
          <p:spPr bwMode="auto">
            <a:xfrm>
              <a:off x="1848" y="1625"/>
              <a:ext cx="0" cy="168"/>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25" name="Line 21"/>
            <p:cNvSpPr>
              <a:spLocks noChangeShapeType="1"/>
            </p:cNvSpPr>
            <p:nvPr/>
          </p:nvSpPr>
          <p:spPr bwMode="auto">
            <a:xfrm flipH="1">
              <a:off x="1822" y="2044"/>
              <a:ext cx="0" cy="160"/>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26" name="Line 22"/>
            <p:cNvSpPr>
              <a:spLocks noChangeShapeType="1"/>
            </p:cNvSpPr>
            <p:nvPr/>
          </p:nvSpPr>
          <p:spPr bwMode="auto">
            <a:xfrm>
              <a:off x="1814" y="2459"/>
              <a:ext cx="0" cy="157"/>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27" name="Line 23"/>
            <p:cNvSpPr>
              <a:spLocks noChangeShapeType="1"/>
            </p:cNvSpPr>
            <p:nvPr/>
          </p:nvSpPr>
          <p:spPr bwMode="auto">
            <a:xfrm>
              <a:off x="1814" y="2871"/>
              <a:ext cx="0" cy="157"/>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28" name="Line 24"/>
            <p:cNvSpPr>
              <a:spLocks noChangeShapeType="1"/>
            </p:cNvSpPr>
            <p:nvPr/>
          </p:nvSpPr>
          <p:spPr bwMode="auto">
            <a:xfrm>
              <a:off x="1822" y="3282"/>
              <a:ext cx="0" cy="168"/>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29" name="Line 25"/>
            <p:cNvSpPr>
              <a:spLocks noChangeShapeType="1"/>
            </p:cNvSpPr>
            <p:nvPr/>
          </p:nvSpPr>
          <p:spPr bwMode="auto">
            <a:xfrm>
              <a:off x="3261" y="1154"/>
              <a:ext cx="617" cy="236"/>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0" name="Line 26"/>
            <p:cNvSpPr>
              <a:spLocks noChangeShapeType="1"/>
            </p:cNvSpPr>
            <p:nvPr/>
          </p:nvSpPr>
          <p:spPr bwMode="auto">
            <a:xfrm flipH="1">
              <a:off x="3371" y="1636"/>
              <a:ext cx="381" cy="157"/>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31" name="Line 27"/>
            <p:cNvSpPr>
              <a:spLocks noChangeShapeType="1"/>
            </p:cNvSpPr>
            <p:nvPr/>
          </p:nvSpPr>
          <p:spPr bwMode="auto">
            <a:xfrm>
              <a:off x="4011" y="1643"/>
              <a:ext cx="465" cy="150"/>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32" name="Line 28"/>
            <p:cNvSpPr>
              <a:spLocks noChangeShapeType="1"/>
            </p:cNvSpPr>
            <p:nvPr/>
          </p:nvSpPr>
          <p:spPr bwMode="auto">
            <a:xfrm>
              <a:off x="3371" y="2037"/>
              <a:ext cx="440" cy="160"/>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33" name="Line 29"/>
            <p:cNvSpPr>
              <a:spLocks noChangeShapeType="1"/>
            </p:cNvSpPr>
            <p:nvPr/>
          </p:nvSpPr>
          <p:spPr bwMode="auto">
            <a:xfrm flipH="1">
              <a:off x="3986" y="2037"/>
              <a:ext cx="483" cy="178"/>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34" name="Line 30"/>
            <p:cNvSpPr>
              <a:spLocks noChangeShapeType="1"/>
            </p:cNvSpPr>
            <p:nvPr/>
          </p:nvSpPr>
          <p:spPr bwMode="auto">
            <a:xfrm>
              <a:off x="3891" y="2448"/>
              <a:ext cx="0" cy="168"/>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35" name="Line 31"/>
            <p:cNvSpPr>
              <a:spLocks noChangeShapeType="1"/>
            </p:cNvSpPr>
            <p:nvPr/>
          </p:nvSpPr>
          <p:spPr bwMode="auto">
            <a:xfrm>
              <a:off x="3893" y="2860"/>
              <a:ext cx="0" cy="168"/>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sp>
          <p:nvSpPr>
            <p:cNvPr id="36" name="Line 32"/>
            <p:cNvSpPr>
              <a:spLocks noChangeShapeType="1"/>
            </p:cNvSpPr>
            <p:nvPr/>
          </p:nvSpPr>
          <p:spPr bwMode="auto">
            <a:xfrm>
              <a:off x="3902" y="3282"/>
              <a:ext cx="0" cy="168"/>
            </a:xfrm>
            <a:prstGeom prst="line">
              <a:avLst/>
            </a:prstGeom>
            <a:noFill/>
            <a:ln w="19050">
              <a:solidFill>
                <a:schemeClr val="hlink"/>
              </a:solidFill>
              <a:round/>
              <a:headEnd/>
              <a:tailEnd type="stealth" w="med" len="lg"/>
            </a:ln>
            <a:extLst>
              <a:ext uri="{909E8E84-426E-40DD-AFC4-6F175D3DCCD1}">
                <a14:hiddenFill xmlns:a14="http://schemas.microsoft.com/office/drawing/2010/main">
                  <a:noFill/>
                </a14:hiddenFill>
              </a:ext>
            </a:extLst>
          </p:spPr>
          <p:txBody>
            <a:bodyPr anchor="ctr"/>
            <a:lstStyle/>
            <a:p>
              <a:endParaRPr lang="zh-CN" altLang="en-US"/>
            </a:p>
          </p:txBody>
        </p:sp>
      </p:grpSp>
      <p:sp>
        <p:nvSpPr>
          <p:cNvPr id="37" name="Rectangle 33"/>
          <p:cNvSpPr txBox="1">
            <a:spLocks noChangeArrowheads="1"/>
          </p:cNvSpPr>
          <p:nvPr/>
        </p:nvSpPr>
        <p:spPr bwMode="auto">
          <a:xfrm>
            <a:off x="336068" y="1436460"/>
            <a:ext cx="4550354"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150000"/>
              </a:lnSpc>
            </a:pPr>
            <a:r>
              <a:rPr lang="zh-CN" altLang="en-US" b="1" dirty="0" smtClean="0">
                <a:ea typeface="华文仿宋" panose="02010600040101010101" pitchFamily="2" charset="-122"/>
              </a:rPr>
              <a:t>传统的软件工程忽视对应用中数据语义的分析和抽象，只要有可能就尽量推迟数据结构设计的决策；</a:t>
            </a:r>
          </a:p>
          <a:p>
            <a:pPr lvl="1" eaLnBrk="1" hangingPunct="1">
              <a:lnSpc>
                <a:spcPct val="150000"/>
              </a:lnSpc>
            </a:pPr>
            <a:r>
              <a:rPr lang="zh-CN" altLang="en-US" b="1" dirty="0" smtClean="0">
                <a:ea typeface="华文仿宋" panose="02010600040101010101" pitchFamily="2" charset="-122"/>
              </a:rPr>
              <a:t>早期的数据库设计致力于数据模型和建模方法研究，忽视了对行为的设计。</a:t>
            </a:r>
            <a:endParaRPr lang="zh-CN" altLang="en-US" b="1" dirty="0" smtClean="0">
              <a:ea typeface="华文仿宋" panose="02010600040101010101" pitchFamily="2" charset="-122"/>
            </a:endParaRPr>
          </a:p>
        </p:txBody>
      </p:sp>
      <p:sp>
        <p:nvSpPr>
          <p:cNvPr id="38" name="Rectangle 34"/>
          <p:cNvSpPr>
            <a:spLocks noChangeArrowheads="1"/>
          </p:cNvSpPr>
          <p:nvPr/>
        </p:nvSpPr>
        <p:spPr bwMode="auto">
          <a:xfrm>
            <a:off x="4947829" y="5656035"/>
            <a:ext cx="69945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zh-CN" altLang="en-US" sz="2800" b="1" i="0" dirty="0">
                <a:solidFill>
                  <a:srgbClr val="CC3300"/>
                </a:solidFill>
                <a:latin typeface="Tahoma" panose="020B0604030504040204" pitchFamily="34" charset="0"/>
              </a:rPr>
              <a:t>早期数据库设计－结构和行为分离的设计</a:t>
            </a:r>
          </a:p>
        </p:txBody>
      </p:sp>
    </p:spTree>
    <p:extLst>
      <p:ext uri="{BB962C8B-B14F-4D97-AF65-F5344CB8AC3E}">
        <p14:creationId xmlns:p14="http://schemas.microsoft.com/office/powerpoint/2010/main" val="2191123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bldLvl="2"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33400" y="786419"/>
            <a:ext cx="81534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rgbClr val="FFFF66"/>
              </a:buClr>
              <a:buNone/>
            </a:pPr>
            <a:r>
              <a:rPr lang="zh-CN" altLang="en-US" b="1" dirty="0" smtClean="0">
                <a:solidFill>
                  <a:srgbClr val="FF3300"/>
                </a:solidFill>
              </a:rPr>
              <a:t>关系模式优化</a:t>
            </a:r>
            <a:endParaRPr lang="zh-CN" altLang="en-US" sz="3600" b="1" dirty="0" smtClean="0">
              <a:solidFill>
                <a:srgbClr val="FF3300"/>
              </a:solidFill>
            </a:endParaRPr>
          </a:p>
        </p:txBody>
      </p:sp>
      <p:sp>
        <p:nvSpPr>
          <p:cNvPr id="7" name="Rectangle 4"/>
          <p:cNvSpPr>
            <a:spLocks noChangeArrowheads="1"/>
          </p:cNvSpPr>
          <p:nvPr/>
        </p:nvSpPr>
        <p:spPr bwMode="auto">
          <a:xfrm>
            <a:off x="533400" y="1453923"/>
            <a:ext cx="1066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eaLnBrk="1" hangingPunct="1">
              <a:lnSpc>
                <a:spcPct val="125000"/>
              </a:lnSpc>
              <a:spcBef>
                <a:spcPts val="0"/>
              </a:spcBef>
              <a:buClr>
                <a:schemeClr val="accent1"/>
              </a:buClr>
            </a:pPr>
            <a:r>
              <a:rPr kumimoji="1" lang="en-US" altLang="zh-CN" sz="2400" b="1" i="0" dirty="0">
                <a:solidFill>
                  <a:srgbClr val="000066"/>
                </a:solidFill>
                <a:latin typeface="楷体_GB2312" pitchFamily="49" charset="-122"/>
                <a:ea typeface="楷体_GB2312" pitchFamily="49" charset="-122"/>
              </a:rPr>
              <a:t>⒈ </a:t>
            </a:r>
            <a:r>
              <a:rPr kumimoji="1" lang="zh-CN" altLang="en-US" sz="2400" b="1" i="0" dirty="0">
                <a:solidFill>
                  <a:srgbClr val="CC3300"/>
                </a:solidFill>
                <a:latin typeface="楷体_GB2312" pitchFamily="49" charset="-122"/>
                <a:ea typeface="楷体_GB2312" pitchFamily="49" charset="-122"/>
              </a:rPr>
              <a:t>确定数据依赖</a:t>
            </a:r>
            <a:r>
              <a:rPr kumimoji="1" lang="zh-CN" altLang="en-US" sz="2400" b="1" i="0" dirty="0">
                <a:solidFill>
                  <a:srgbClr val="000066"/>
                </a:solidFill>
                <a:latin typeface="楷体_GB2312" pitchFamily="49" charset="-122"/>
                <a:ea typeface="楷体_GB2312" pitchFamily="49" charset="-122"/>
              </a:rPr>
              <a:t>：按需求分析阶段所得到的语义，分别写出每个关系模式内部各属性之间的数据依赖以及不同关系模式属性之间的数据依赖。</a:t>
            </a:r>
          </a:p>
        </p:txBody>
      </p:sp>
      <p:sp>
        <p:nvSpPr>
          <p:cNvPr id="8" name="Rectangle 6"/>
          <p:cNvSpPr>
            <a:spLocks noChangeArrowheads="1"/>
          </p:cNvSpPr>
          <p:nvPr/>
        </p:nvSpPr>
        <p:spPr bwMode="auto">
          <a:xfrm>
            <a:off x="533399" y="2478391"/>
            <a:ext cx="10293927" cy="545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0000"/>
              </a:spcBef>
            </a:pPr>
            <a:r>
              <a:rPr lang="en-US" altLang="zh-CN" sz="2400" b="1" i="0" dirty="0">
                <a:solidFill>
                  <a:srgbClr val="000066"/>
                </a:solidFill>
                <a:latin typeface="楷体_GB2312" pitchFamily="49" charset="-122"/>
                <a:ea typeface="楷体_GB2312" pitchFamily="49" charset="-122"/>
              </a:rPr>
              <a:t>⒉ </a:t>
            </a:r>
            <a:r>
              <a:rPr lang="zh-CN" altLang="en-US" sz="2400" b="1" i="0" dirty="0" smtClean="0">
                <a:solidFill>
                  <a:srgbClr val="000066"/>
                </a:solidFill>
                <a:latin typeface="楷体_GB2312" pitchFamily="49" charset="-122"/>
                <a:ea typeface="楷体_GB2312" pitchFamily="49" charset="-122"/>
              </a:rPr>
              <a:t>对</a:t>
            </a:r>
            <a:r>
              <a:rPr lang="zh-CN" altLang="en-US" sz="2400" b="1" i="0" dirty="0">
                <a:solidFill>
                  <a:srgbClr val="000066"/>
                </a:solidFill>
                <a:latin typeface="楷体_GB2312" pitchFamily="49" charset="-122"/>
                <a:ea typeface="楷体_GB2312" pitchFamily="49" charset="-122"/>
              </a:rPr>
              <a:t>于各个关系模式之间的数据依赖</a:t>
            </a:r>
            <a:r>
              <a:rPr lang="zh-CN" altLang="en-US" sz="2400" b="1" i="0" dirty="0">
                <a:solidFill>
                  <a:srgbClr val="0000FF"/>
                </a:solidFill>
                <a:latin typeface="楷体_GB2312" pitchFamily="49" charset="-122"/>
                <a:ea typeface="楷体_GB2312" pitchFamily="49" charset="-122"/>
              </a:rPr>
              <a:t>进行极小化处理</a:t>
            </a:r>
            <a:r>
              <a:rPr lang="zh-CN" altLang="en-US" sz="2400" b="1" i="0" dirty="0">
                <a:solidFill>
                  <a:srgbClr val="000066"/>
                </a:solidFill>
                <a:latin typeface="楷体_GB2312" pitchFamily="49" charset="-122"/>
                <a:ea typeface="楷体_GB2312" pitchFamily="49" charset="-122"/>
              </a:rPr>
              <a:t>，消除冗余的联系。</a:t>
            </a:r>
          </a:p>
        </p:txBody>
      </p:sp>
      <p:sp>
        <p:nvSpPr>
          <p:cNvPr id="9" name="Rectangle 7"/>
          <p:cNvSpPr>
            <a:spLocks noChangeArrowheads="1"/>
          </p:cNvSpPr>
          <p:nvPr/>
        </p:nvSpPr>
        <p:spPr bwMode="auto">
          <a:xfrm>
            <a:off x="544513" y="3023755"/>
            <a:ext cx="10552978" cy="160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eaLnBrk="1" hangingPunct="1">
              <a:lnSpc>
                <a:spcPct val="125000"/>
              </a:lnSpc>
              <a:spcBef>
                <a:spcPct val="20000"/>
              </a:spcBef>
              <a:buClr>
                <a:schemeClr val="accent1"/>
              </a:buClr>
            </a:pPr>
            <a:r>
              <a:rPr kumimoji="1" lang="en-US" altLang="zh-CN" sz="2400" b="1" i="0" dirty="0">
                <a:solidFill>
                  <a:srgbClr val="000066"/>
                </a:solidFill>
                <a:latin typeface="楷体_GB2312" pitchFamily="49" charset="-122"/>
                <a:ea typeface="楷体_GB2312" pitchFamily="49" charset="-122"/>
              </a:rPr>
              <a:t>⒊ </a:t>
            </a:r>
            <a:r>
              <a:rPr kumimoji="1" lang="zh-CN" altLang="en-US" sz="2400" b="1" i="0" dirty="0" smtClean="0">
                <a:solidFill>
                  <a:srgbClr val="000066"/>
                </a:solidFill>
                <a:latin typeface="楷体_GB2312" pitchFamily="49" charset="-122"/>
                <a:ea typeface="楷体_GB2312" pitchFamily="49" charset="-122"/>
              </a:rPr>
              <a:t>按</a:t>
            </a:r>
            <a:r>
              <a:rPr kumimoji="1" lang="zh-CN" altLang="en-US" sz="2400" b="1" i="0" dirty="0">
                <a:solidFill>
                  <a:srgbClr val="000066"/>
                </a:solidFill>
                <a:latin typeface="楷体_GB2312" pitchFamily="49" charset="-122"/>
                <a:ea typeface="楷体_GB2312" pitchFamily="49" charset="-122"/>
              </a:rPr>
              <a:t>照数据依赖的理论对关系模式逐一进行分析，考查是否存在部分函数依赖、传递函数依赖、多值依赖等，确定各关系模式分别</a:t>
            </a:r>
            <a:r>
              <a:rPr kumimoji="1" lang="zh-CN" altLang="en-US" sz="2400" b="1" i="0" dirty="0">
                <a:solidFill>
                  <a:srgbClr val="CC3300"/>
                </a:solidFill>
                <a:latin typeface="楷体_GB2312" pitchFamily="49" charset="-122"/>
                <a:ea typeface="楷体_GB2312" pitchFamily="49" charset="-122"/>
              </a:rPr>
              <a:t>属于第几范式</a:t>
            </a:r>
            <a:r>
              <a:rPr kumimoji="1" lang="zh-CN" altLang="en-US" sz="2400" b="1" i="0" dirty="0">
                <a:solidFill>
                  <a:srgbClr val="000066"/>
                </a:solidFill>
                <a:latin typeface="楷体_GB2312" pitchFamily="49" charset="-122"/>
                <a:ea typeface="楷体_GB2312" pitchFamily="49" charset="-122"/>
              </a:rPr>
              <a:t>。</a:t>
            </a:r>
          </a:p>
        </p:txBody>
      </p:sp>
      <p:sp>
        <p:nvSpPr>
          <p:cNvPr id="12" name="Rectangle 8"/>
          <p:cNvSpPr>
            <a:spLocks noChangeArrowheads="1"/>
          </p:cNvSpPr>
          <p:nvPr/>
        </p:nvSpPr>
        <p:spPr bwMode="auto">
          <a:xfrm>
            <a:off x="533398" y="4071995"/>
            <a:ext cx="1029392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eaLnBrk="1" hangingPunct="1">
              <a:lnSpc>
                <a:spcPct val="125000"/>
              </a:lnSpc>
              <a:spcBef>
                <a:spcPts val="0"/>
              </a:spcBef>
              <a:buClr>
                <a:schemeClr val="accent1"/>
              </a:buClr>
            </a:pPr>
            <a:r>
              <a:rPr kumimoji="1" lang="en-US" altLang="zh-CN" sz="2400" b="1" i="0" dirty="0">
                <a:solidFill>
                  <a:srgbClr val="000066"/>
                </a:solidFill>
                <a:latin typeface="楷体_GB2312" pitchFamily="49" charset="-122"/>
                <a:ea typeface="楷体_GB2312" pitchFamily="49" charset="-122"/>
              </a:rPr>
              <a:t>⒋ </a:t>
            </a:r>
            <a:r>
              <a:rPr kumimoji="1" lang="zh-CN" altLang="en-US" sz="2400" b="1" i="0" dirty="0" smtClean="0">
                <a:solidFill>
                  <a:srgbClr val="000066"/>
                </a:solidFill>
                <a:latin typeface="楷体_GB2312" pitchFamily="49" charset="-122"/>
                <a:ea typeface="楷体_GB2312" pitchFamily="49" charset="-122"/>
              </a:rPr>
              <a:t>按</a:t>
            </a:r>
            <a:r>
              <a:rPr kumimoji="1" lang="zh-CN" altLang="en-US" sz="2400" b="1" i="0" dirty="0">
                <a:solidFill>
                  <a:srgbClr val="000066"/>
                </a:solidFill>
                <a:latin typeface="楷体_GB2312" pitchFamily="49" charset="-122"/>
                <a:ea typeface="楷体_GB2312" pitchFamily="49" charset="-122"/>
              </a:rPr>
              <a:t>照需求分析阶段得到的各种应用对数据处理的要求，分析对于这样的应用环境这些模式是否合适，确定是否要对它们进行</a:t>
            </a:r>
            <a:r>
              <a:rPr kumimoji="1" lang="zh-CN" altLang="en-US" sz="2400" b="1" i="0" dirty="0">
                <a:solidFill>
                  <a:srgbClr val="CC3300"/>
                </a:solidFill>
                <a:latin typeface="楷体_GB2312" pitchFamily="49" charset="-122"/>
                <a:ea typeface="楷体_GB2312" pitchFamily="49" charset="-122"/>
              </a:rPr>
              <a:t>合并或分解</a:t>
            </a:r>
            <a:r>
              <a:rPr kumimoji="1" lang="zh-CN" altLang="en-US" sz="2400" b="1" i="0" dirty="0">
                <a:solidFill>
                  <a:srgbClr val="000066"/>
                </a:solidFill>
                <a:latin typeface="楷体_GB2312" pitchFamily="49" charset="-122"/>
                <a:ea typeface="楷体_GB2312" pitchFamily="49" charset="-122"/>
              </a:rPr>
              <a:t>。</a:t>
            </a:r>
          </a:p>
        </p:txBody>
      </p:sp>
    </p:spTree>
    <p:extLst>
      <p:ext uri="{BB962C8B-B14F-4D97-AF65-F5344CB8AC3E}">
        <p14:creationId xmlns:p14="http://schemas.microsoft.com/office/powerpoint/2010/main" val="2192542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p:bldP spid="9" grpId="0" autoUpdateAnimBg="0"/>
      <p:bldP spid="12"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468313" y="981075"/>
            <a:ext cx="8153400" cy="2573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eaLnBrk="1" hangingPunct="1">
              <a:lnSpc>
                <a:spcPct val="110000"/>
              </a:lnSpc>
              <a:buFontTx/>
              <a:buNone/>
            </a:pPr>
            <a:r>
              <a:rPr lang="zh-CN" altLang="en-US" sz="2400" b="1" smtClean="0">
                <a:solidFill>
                  <a:srgbClr val="000066"/>
                </a:solidFill>
              </a:rPr>
              <a:t>例：在关系模式</a:t>
            </a:r>
          </a:p>
          <a:p>
            <a:pPr marL="609600" indent="-609600" eaLnBrk="1" hangingPunct="1">
              <a:lnSpc>
                <a:spcPct val="110000"/>
              </a:lnSpc>
              <a:buFontTx/>
              <a:buNone/>
            </a:pPr>
            <a:r>
              <a:rPr lang="zh-CN" altLang="en-US" sz="2400" b="1" smtClean="0">
                <a:solidFill>
                  <a:srgbClr val="000066"/>
                </a:solidFill>
              </a:rPr>
              <a:t>     </a:t>
            </a:r>
            <a:r>
              <a:rPr lang="zh-CN" altLang="en-US" sz="2400" b="1" smtClean="0">
                <a:solidFill>
                  <a:srgbClr val="FF3300"/>
                </a:solidFill>
              </a:rPr>
              <a:t>学生成绩单</a:t>
            </a:r>
            <a:r>
              <a:rPr lang="en-US" altLang="zh-CN" sz="2400" b="1" smtClean="0">
                <a:solidFill>
                  <a:srgbClr val="FF3300"/>
                </a:solidFill>
              </a:rPr>
              <a:t>(</a:t>
            </a:r>
            <a:r>
              <a:rPr lang="zh-CN" altLang="en-US" sz="2400" b="1" smtClean="0">
                <a:solidFill>
                  <a:srgbClr val="FF3300"/>
                </a:solidFill>
              </a:rPr>
              <a:t>学号</a:t>
            </a:r>
            <a:r>
              <a:rPr lang="en-US" altLang="zh-CN" sz="2400" b="1" smtClean="0">
                <a:solidFill>
                  <a:srgbClr val="FF3300"/>
                </a:solidFill>
              </a:rPr>
              <a:t>,</a:t>
            </a:r>
            <a:r>
              <a:rPr lang="zh-CN" altLang="en-US" sz="2400" b="1" smtClean="0">
                <a:solidFill>
                  <a:srgbClr val="FF3300"/>
                </a:solidFill>
              </a:rPr>
              <a:t>英语</a:t>
            </a:r>
            <a:r>
              <a:rPr lang="en-US" altLang="zh-CN" sz="2400" b="1" smtClean="0">
                <a:solidFill>
                  <a:srgbClr val="FF3300"/>
                </a:solidFill>
              </a:rPr>
              <a:t>,</a:t>
            </a:r>
            <a:r>
              <a:rPr lang="zh-CN" altLang="en-US" sz="2400" b="1" smtClean="0">
                <a:solidFill>
                  <a:srgbClr val="FF3300"/>
                </a:solidFill>
              </a:rPr>
              <a:t>数学</a:t>
            </a:r>
            <a:r>
              <a:rPr lang="en-US" altLang="zh-CN" sz="2400" b="1" smtClean="0">
                <a:solidFill>
                  <a:srgbClr val="FF3300"/>
                </a:solidFill>
              </a:rPr>
              <a:t>,</a:t>
            </a:r>
            <a:r>
              <a:rPr lang="zh-CN" altLang="en-US" sz="2400" b="1" smtClean="0">
                <a:solidFill>
                  <a:srgbClr val="FF3300"/>
                </a:solidFill>
              </a:rPr>
              <a:t>语文</a:t>
            </a:r>
            <a:r>
              <a:rPr lang="en-US" altLang="zh-CN" sz="2400" b="1" smtClean="0">
                <a:solidFill>
                  <a:srgbClr val="FF3300"/>
                </a:solidFill>
              </a:rPr>
              <a:t>,</a:t>
            </a:r>
            <a:r>
              <a:rPr lang="zh-CN" altLang="en-US" sz="2400" b="1" smtClean="0">
                <a:solidFill>
                  <a:srgbClr val="FF3300"/>
                </a:solidFill>
              </a:rPr>
              <a:t>平均成绩</a:t>
            </a:r>
            <a:r>
              <a:rPr lang="en-US" altLang="zh-CN" sz="2400" b="1" smtClean="0">
                <a:solidFill>
                  <a:srgbClr val="FF3300"/>
                </a:solidFill>
              </a:rPr>
              <a:t>) </a:t>
            </a:r>
          </a:p>
          <a:p>
            <a:pPr marL="609600" indent="-609600" eaLnBrk="1" hangingPunct="1">
              <a:lnSpc>
                <a:spcPct val="110000"/>
              </a:lnSpc>
              <a:buFontTx/>
              <a:buNone/>
            </a:pPr>
            <a:r>
              <a:rPr lang="en-US" altLang="zh-CN" sz="2400" b="1" smtClean="0">
                <a:solidFill>
                  <a:srgbClr val="000066"/>
                </a:solidFill>
              </a:rPr>
              <a:t> </a:t>
            </a:r>
            <a:r>
              <a:rPr lang="zh-CN" altLang="en-US" sz="2400" b="1" smtClean="0">
                <a:solidFill>
                  <a:srgbClr val="000066"/>
                </a:solidFill>
              </a:rPr>
              <a:t>中存在下列函数依赖：</a:t>
            </a:r>
          </a:p>
          <a:p>
            <a:pPr marL="609600" indent="-609600" eaLnBrk="1" hangingPunct="1">
              <a:lnSpc>
                <a:spcPct val="110000"/>
              </a:lnSpc>
              <a:buFontTx/>
              <a:buNone/>
            </a:pPr>
            <a:r>
              <a:rPr lang="zh-CN" altLang="en-US" sz="2400" b="1" smtClean="0">
                <a:solidFill>
                  <a:srgbClr val="000066"/>
                </a:solidFill>
              </a:rPr>
              <a:t>　     学号→英语   学号→数学   学号→语文</a:t>
            </a:r>
          </a:p>
          <a:p>
            <a:pPr marL="609600" indent="-609600" eaLnBrk="1" hangingPunct="1">
              <a:lnSpc>
                <a:spcPct val="110000"/>
              </a:lnSpc>
              <a:buFontTx/>
              <a:buNone/>
            </a:pPr>
            <a:r>
              <a:rPr lang="zh-CN" altLang="en-US" sz="2400" b="1" smtClean="0">
                <a:solidFill>
                  <a:srgbClr val="000066"/>
                </a:solidFill>
              </a:rPr>
              <a:t>　   学号→平均成绩     </a:t>
            </a:r>
            <a:r>
              <a:rPr lang="en-US" altLang="zh-CN" sz="2400" b="1" smtClean="0">
                <a:solidFill>
                  <a:srgbClr val="000066"/>
                </a:solidFill>
              </a:rPr>
              <a:t>(</a:t>
            </a:r>
            <a:r>
              <a:rPr lang="zh-CN" altLang="en-US" sz="2400" b="1" smtClean="0">
                <a:solidFill>
                  <a:srgbClr val="000066"/>
                </a:solidFill>
              </a:rPr>
              <a:t>英语</a:t>
            </a:r>
            <a:r>
              <a:rPr lang="en-US" altLang="zh-CN" sz="2400" b="1" smtClean="0">
                <a:solidFill>
                  <a:srgbClr val="000066"/>
                </a:solidFill>
              </a:rPr>
              <a:t>, </a:t>
            </a:r>
            <a:r>
              <a:rPr lang="zh-CN" altLang="en-US" sz="2400" b="1" smtClean="0">
                <a:solidFill>
                  <a:srgbClr val="000066"/>
                </a:solidFill>
              </a:rPr>
              <a:t>数学</a:t>
            </a:r>
            <a:r>
              <a:rPr lang="en-US" altLang="zh-CN" sz="2400" b="1" smtClean="0">
                <a:solidFill>
                  <a:srgbClr val="000066"/>
                </a:solidFill>
              </a:rPr>
              <a:t>, </a:t>
            </a:r>
            <a:r>
              <a:rPr lang="zh-CN" altLang="en-US" sz="2400" b="1" smtClean="0">
                <a:solidFill>
                  <a:srgbClr val="000066"/>
                </a:solidFill>
              </a:rPr>
              <a:t>语文</a:t>
            </a:r>
            <a:r>
              <a:rPr lang="en-US" altLang="zh-CN" sz="2400" b="1" smtClean="0">
                <a:solidFill>
                  <a:srgbClr val="000066"/>
                </a:solidFill>
              </a:rPr>
              <a:t>)→</a:t>
            </a:r>
            <a:r>
              <a:rPr lang="zh-CN" altLang="en-US" sz="2400" b="1" smtClean="0">
                <a:solidFill>
                  <a:srgbClr val="000066"/>
                </a:solidFill>
              </a:rPr>
              <a:t>平均成绩</a:t>
            </a:r>
            <a:endParaRPr lang="zh-CN" altLang="en-US" sz="2400" b="1" smtClean="0">
              <a:solidFill>
                <a:srgbClr val="000066"/>
              </a:solidFill>
            </a:endParaRPr>
          </a:p>
        </p:txBody>
      </p:sp>
      <p:sp>
        <p:nvSpPr>
          <p:cNvPr id="7" name="Rectangle 4"/>
          <p:cNvSpPr>
            <a:spLocks noChangeArrowheads="1"/>
          </p:cNvSpPr>
          <p:nvPr/>
        </p:nvSpPr>
        <p:spPr bwMode="auto">
          <a:xfrm>
            <a:off x="0" y="3573463"/>
            <a:ext cx="8229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209800" indent="-381000" eaLnBrk="0" hangingPunct="0">
              <a:defRPr i="1">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pPr>
            <a:r>
              <a:rPr lang="en-US" altLang="zh-CN" sz="2400" b="1" i="0">
                <a:solidFill>
                  <a:srgbClr val="000066"/>
                </a:solidFill>
              </a:rPr>
              <a:t>      </a:t>
            </a:r>
            <a:r>
              <a:rPr lang="zh-CN" altLang="en-US" sz="2400" b="1" i="0">
                <a:solidFill>
                  <a:srgbClr val="000066"/>
                </a:solidFill>
              </a:rPr>
              <a:t>显然有：</a:t>
            </a:r>
            <a:r>
              <a:rPr lang="zh-CN" altLang="en-US" sz="2400" b="1" i="0">
                <a:solidFill>
                  <a:srgbClr val="FF3300"/>
                </a:solidFill>
              </a:rPr>
              <a:t>学号→</a:t>
            </a:r>
            <a:r>
              <a:rPr lang="en-US" altLang="zh-CN" sz="2400" b="1" i="0">
                <a:solidFill>
                  <a:srgbClr val="FF3300"/>
                </a:solidFill>
              </a:rPr>
              <a:t>(</a:t>
            </a:r>
            <a:r>
              <a:rPr lang="zh-CN" altLang="en-US" sz="2400" b="1" i="0">
                <a:solidFill>
                  <a:srgbClr val="FF3300"/>
                </a:solidFill>
              </a:rPr>
              <a:t>英语</a:t>
            </a:r>
            <a:r>
              <a:rPr lang="en-US" altLang="zh-CN" sz="2400" b="1" i="0">
                <a:solidFill>
                  <a:srgbClr val="FF3300"/>
                </a:solidFill>
              </a:rPr>
              <a:t>,</a:t>
            </a:r>
            <a:r>
              <a:rPr lang="zh-CN" altLang="en-US" sz="2400" b="1" i="0">
                <a:solidFill>
                  <a:srgbClr val="FF3300"/>
                </a:solidFill>
              </a:rPr>
              <a:t>数学</a:t>
            </a:r>
            <a:r>
              <a:rPr lang="en-US" altLang="zh-CN" sz="2400" b="1" i="0">
                <a:solidFill>
                  <a:srgbClr val="FF3300"/>
                </a:solidFill>
              </a:rPr>
              <a:t>,</a:t>
            </a:r>
            <a:r>
              <a:rPr lang="zh-CN" altLang="en-US" sz="2400" b="1" i="0">
                <a:solidFill>
                  <a:srgbClr val="FF3300"/>
                </a:solidFill>
              </a:rPr>
              <a:t>语文</a:t>
            </a:r>
            <a:r>
              <a:rPr lang="en-US" altLang="zh-CN" sz="2400" b="1" i="0">
                <a:solidFill>
                  <a:srgbClr val="FF3300"/>
                </a:solidFill>
              </a:rPr>
              <a:t>)</a:t>
            </a:r>
          </a:p>
          <a:p>
            <a:pPr eaLnBrk="1" hangingPunct="1">
              <a:lnSpc>
                <a:spcPct val="110000"/>
              </a:lnSpc>
              <a:spcBef>
                <a:spcPct val="20000"/>
              </a:spcBef>
            </a:pPr>
            <a:r>
              <a:rPr lang="en-US" altLang="zh-CN" sz="2400" b="1" i="0">
                <a:solidFill>
                  <a:srgbClr val="000066"/>
                </a:solidFill>
              </a:rPr>
              <a:t>	 </a:t>
            </a:r>
            <a:r>
              <a:rPr lang="zh-CN" altLang="en-US" sz="2400" b="1" i="0">
                <a:solidFill>
                  <a:srgbClr val="000066"/>
                </a:solidFill>
              </a:rPr>
              <a:t>因此该关系模式中存在传递函数依赖，是</a:t>
            </a:r>
            <a:r>
              <a:rPr lang="en-US" altLang="zh-CN" sz="2400" b="1" i="0">
                <a:solidFill>
                  <a:srgbClr val="CC3300"/>
                </a:solidFill>
              </a:rPr>
              <a:t>2NF</a:t>
            </a:r>
            <a:r>
              <a:rPr lang="zh-CN" altLang="en-US" sz="2400" b="1" i="0">
                <a:solidFill>
                  <a:srgbClr val="000066"/>
                </a:solidFill>
              </a:rPr>
              <a:t>关系。</a:t>
            </a:r>
          </a:p>
          <a:p>
            <a:pPr lvl="4" eaLnBrk="1" hangingPunct="1">
              <a:lnSpc>
                <a:spcPct val="110000"/>
              </a:lnSpc>
              <a:spcBef>
                <a:spcPct val="20000"/>
              </a:spcBef>
            </a:pPr>
            <a:endParaRPr lang="en-US" altLang="zh-CN" sz="2400" b="1" i="0">
              <a:solidFill>
                <a:srgbClr val="000066"/>
              </a:solidFill>
            </a:endParaRPr>
          </a:p>
        </p:txBody>
      </p:sp>
      <p:sp>
        <p:nvSpPr>
          <p:cNvPr id="8" name="Rectangle 5"/>
          <p:cNvSpPr>
            <a:spLocks noChangeArrowheads="1"/>
          </p:cNvSpPr>
          <p:nvPr/>
        </p:nvSpPr>
        <p:spPr bwMode="auto">
          <a:xfrm>
            <a:off x="250824" y="4868863"/>
            <a:ext cx="11480511"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accent1"/>
              </a:buClr>
            </a:pPr>
            <a:r>
              <a:rPr kumimoji="1" lang="en-US" altLang="zh-CN" sz="2400" b="1" i="0" dirty="0">
                <a:solidFill>
                  <a:srgbClr val="000066"/>
                </a:solidFill>
                <a:latin typeface="Tahoma" panose="020B0604030504040204" pitchFamily="34" charset="0"/>
              </a:rPr>
              <a:t>      </a:t>
            </a:r>
            <a:r>
              <a:rPr kumimoji="1" lang="zh-CN" altLang="en-US" sz="2400" b="1" i="0" dirty="0">
                <a:solidFill>
                  <a:srgbClr val="000066"/>
                </a:solidFill>
                <a:latin typeface="Tahoma" panose="020B0604030504040204" pitchFamily="34" charset="0"/>
              </a:rPr>
              <a:t>虽然平均成绩可以由其他属性推算出来，但如果应用中需要经常查询学生的平均成绩，为提高效率，我们仍然可保留该冗余数据，对关系模式不再做进一步分解。</a:t>
            </a:r>
          </a:p>
        </p:txBody>
      </p:sp>
    </p:spTree>
    <p:extLst>
      <p:ext uri="{BB962C8B-B14F-4D97-AF65-F5344CB8AC3E}">
        <p14:creationId xmlns:p14="http://schemas.microsoft.com/office/powerpoint/2010/main" val="66506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446808" y="890154"/>
            <a:ext cx="11139055" cy="487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eaLnBrk="1" hangingPunct="1">
              <a:lnSpc>
                <a:spcPct val="110000"/>
              </a:lnSpc>
              <a:buFontTx/>
              <a:buNone/>
            </a:pPr>
            <a:r>
              <a:rPr lang="en-US" altLang="zh-CN" b="1" smtClean="0">
                <a:solidFill>
                  <a:srgbClr val="000066"/>
                </a:solidFill>
              </a:rPr>
              <a:t>⒌  </a:t>
            </a:r>
            <a:r>
              <a:rPr lang="zh-CN" altLang="en-US" b="1" smtClean="0">
                <a:solidFill>
                  <a:srgbClr val="000066"/>
                </a:solidFill>
              </a:rPr>
              <a:t>对关系模式进行必要的分解，以提高数据操作的效率和存储空间的利用率。</a:t>
            </a:r>
          </a:p>
          <a:p>
            <a:pPr marL="990600" lvl="1" indent="-533400" eaLnBrk="1" hangingPunct="1">
              <a:lnSpc>
                <a:spcPct val="120000"/>
              </a:lnSpc>
              <a:spcBef>
                <a:spcPct val="70000"/>
              </a:spcBef>
            </a:pPr>
            <a:r>
              <a:rPr lang="zh-CN" altLang="en-US" b="1" smtClean="0">
                <a:solidFill>
                  <a:srgbClr val="000066"/>
                </a:solidFill>
              </a:rPr>
              <a:t>常用分解方法</a:t>
            </a:r>
          </a:p>
          <a:p>
            <a:pPr marL="1371600" lvl="2" indent="-457200" eaLnBrk="1" hangingPunct="1">
              <a:lnSpc>
                <a:spcPct val="105000"/>
              </a:lnSpc>
            </a:pPr>
            <a:r>
              <a:rPr lang="zh-CN" altLang="en-US" sz="3200" b="1" smtClean="0">
                <a:solidFill>
                  <a:srgbClr val="CC3300"/>
                </a:solidFill>
                <a:hlinkClick r:id="rId3" action="ppaction://hlinksldjump"/>
              </a:rPr>
              <a:t>水平分解：</a:t>
            </a:r>
            <a:r>
              <a:rPr lang="zh-CN" altLang="en-US" sz="2800" b="1" smtClean="0">
                <a:solidFill>
                  <a:srgbClr val="000066"/>
                </a:solidFill>
              </a:rPr>
              <a:t>把</a:t>
            </a:r>
            <a:r>
              <a:rPr lang="en-US" altLang="zh-CN" sz="2800" b="1" smtClean="0">
                <a:solidFill>
                  <a:srgbClr val="000066"/>
                </a:solidFill>
              </a:rPr>
              <a:t>(</a:t>
            </a:r>
            <a:r>
              <a:rPr lang="zh-CN" altLang="en-US" sz="2800" b="1" smtClean="0">
                <a:solidFill>
                  <a:srgbClr val="000066"/>
                </a:solidFill>
              </a:rPr>
              <a:t>基本</a:t>
            </a:r>
            <a:r>
              <a:rPr lang="en-US" altLang="zh-CN" sz="2800" b="1" smtClean="0">
                <a:solidFill>
                  <a:srgbClr val="000066"/>
                </a:solidFill>
              </a:rPr>
              <a:t>)</a:t>
            </a:r>
            <a:r>
              <a:rPr lang="zh-CN" altLang="en-US" sz="2800" b="1" smtClean="0">
                <a:solidFill>
                  <a:srgbClr val="000066"/>
                </a:solidFill>
              </a:rPr>
              <a:t>关系的元组分为若干子集合，定义每个子集合为一个子关系，以提高系统的效率。</a:t>
            </a:r>
          </a:p>
          <a:p>
            <a:pPr marL="1371600" lvl="2" indent="-457200" eaLnBrk="1" hangingPunct="1">
              <a:lnSpc>
                <a:spcPct val="110000"/>
              </a:lnSpc>
            </a:pPr>
            <a:r>
              <a:rPr lang="zh-CN" altLang="en-US" sz="3200" b="1" smtClean="0">
                <a:solidFill>
                  <a:srgbClr val="000066"/>
                </a:solidFill>
                <a:hlinkClick r:id="rId4" action="ppaction://hlinksldjump"/>
              </a:rPr>
              <a:t>垂直分解：</a:t>
            </a:r>
            <a:r>
              <a:rPr lang="zh-CN" altLang="en-US" sz="2800" b="1" smtClean="0">
                <a:solidFill>
                  <a:srgbClr val="000066"/>
                </a:solidFill>
              </a:rPr>
              <a:t>把关系模式</a:t>
            </a:r>
            <a:r>
              <a:rPr lang="en-US" altLang="zh-CN" sz="2800" b="1" smtClean="0">
                <a:solidFill>
                  <a:srgbClr val="000066"/>
                </a:solidFill>
              </a:rPr>
              <a:t>R</a:t>
            </a:r>
            <a:r>
              <a:rPr lang="zh-CN" altLang="en-US" sz="2800" b="1" smtClean="0">
                <a:solidFill>
                  <a:srgbClr val="000066"/>
                </a:solidFill>
              </a:rPr>
              <a:t>的属性分解为若干子集合，形成若干子关系模式。</a:t>
            </a:r>
            <a:endParaRPr lang="zh-CN" altLang="en-US" sz="2800" b="1" smtClean="0">
              <a:solidFill>
                <a:srgbClr val="000066"/>
              </a:solidFill>
            </a:endParaRPr>
          </a:p>
        </p:txBody>
      </p:sp>
    </p:spTree>
    <p:extLst>
      <p:ext uri="{BB962C8B-B14F-4D97-AF65-F5344CB8AC3E}">
        <p14:creationId xmlns:p14="http://schemas.microsoft.com/office/powerpoint/2010/main" val="2578435644"/>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755076" y="772395"/>
            <a:ext cx="77724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3600" b="1" smtClean="0">
                <a:solidFill>
                  <a:srgbClr val="000066"/>
                </a:solidFill>
              </a:rPr>
              <a:t>水平分解</a:t>
            </a:r>
            <a:endParaRPr lang="zh-CN" altLang="en-US" sz="3600" b="1" smtClean="0">
              <a:solidFill>
                <a:srgbClr val="000066"/>
              </a:solidFill>
            </a:endParaRPr>
          </a:p>
        </p:txBody>
      </p:sp>
      <p:sp>
        <p:nvSpPr>
          <p:cNvPr id="7" name="Rectangle 3"/>
          <p:cNvSpPr txBox="1">
            <a:spLocks noChangeArrowheads="1"/>
          </p:cNvSpPr>
          <p:nvPr/>
        </p:nvSpPr>
        <p:spPr bwMode="auto">
          <a:xfrm>
            <a:off x="755076" y="1762995"/>
            <a:ext cx="8153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5000"/>
              </a:lnSpc>
              <a:buFontTx/>
              <a:buNone/>
            </a:pPr>
            <a:r>
              <a:rPr lang="en-US" altLang="zh-CN" b="1" smtClean="0">
                <a:solidFill>
                  <a:srgbClr val="000066"/>
                </a:solidFill>
                <a:latin typeface="宋体" panose="02010600030101010101" pitchFamily="2" charset="-122"/>
              </a:rPr>
              <a:t>  </a:t>
            </a:r>
            <a:r>
              <a:rPr lang="zh-CN" altLang="en-US" b="1" smtClean="0">
                <a:solidFill>
                  <a:srgbClr val="000066"/>
                </a:solidFill>
                <a:latin typeface="宋体" panose="02010600030101010101" pitchFamily="2" charset="-122"/>
              </a:rPr>
              <a:t>例：某大学学生数据库</a:t>
            </a:r>
            <a:br>
              <a:rPr lang="zh-CN" altLang="en-US" b="1" smtClean="0">
                <a:solidFill>
                  <a:srgbClr val="000066"/>
                </a:solidFill>
                <a:latin typeface="宋体" panose="02010600030101010101" pitchFamily="2" charset="-122"/>
              </a:rPr>
            </a:br>
            <a:r>
              <a:rPr lang="zh-CN" altLang="en-US" b="1" smtClean="0">
                <a:solidFill>
                  <a:srgbClr val="CC3300"/>
                </a:solidFill>
                <a:latin typeface="宋体" panose="02010600030101010101" pitchFamily="2" charset="-122"/>
              </a:rPr>
              <a:t>学生</a:t>
            </a:r>
            <a:r>
              <a:rPr lang="en-US" altLang="zh-CN" b="1" smtClean="0">
                <a:solidFill>
                  <a:srgbClr val="CC3300"/>
                </a:solidFill>
                <a:latin typeface="宋体" panose="02010600030101010101" pitchFamily="2" charset="-122"/>
              </a:rPr>
              <a:t>(</a:t>
            </a:r>
            <a:r>
              <a:rPr lang="zh-CN" altLang="en-US" b="1" smtClean="0">
                <a:solidFill>
                  <a:srgbClr val="CC3300"/>
                </a:solidFill>
                <a:latin typeface="宋体" panose="02010600030101010101" pitchFamily="2" charset="-122"/>
              </a:rPr>
              <a:t>学号，姓名，年龄，籍贯</a:t>
            </a:r>
            <a:r>
              <a:rPr lang="en-US" altLang="zh-CN" b="1" smtClean="0">
                <a:solidFill>
                  <a:srgbClr val="CC3300"/>
                </a:solidFill>
                <a:latin typeface="宋体" panose="02010600030101010101" pitchFamily="2" charset="-122"/>
              </a:rPr>
              <a:t>)</a:t>
            </a:r>
            <a:br>
              <a:rPr lang="en-US" altLang="zh-CN" b="1" smtClean="0">
                <a:solidFill>
                  <a:srgbClr val="CC3300"/>
                </a:solidFill>
                <a:latin typeface="宋体" panose="02010600030101010101" pitchFamily="2" charset="-122"/>
              </a:rPr>
            </a:br>
            <a:r>
              <a:rPr lang="zh-CN" altLang="en-US" b="1" smtClean="0">
                <a:solidFill>
                  <a:srgbClr val="000066"/>
                </a:solidFill>
                <a:latin typeface="宋体" panose="02010600030101010101" pitchFamily="2" charset="-122"/>
              </a:rPr>
              <a:t>事实情况：多数查询一次仅涉及其中一类学生。</a:t>
            </a:r>
            <a:br>
              <a:rPr lang="zh-CN" altLang="en-US" b="1" smtClean="0">
                <a:solidFill>
                  <a:srgbClr val="000066"/>
                </a:solidFill>
                <a:latin typeface="宋体" panose="02010600030101010101" pitchFamily="2" charset="-122"/>
              </a:rPr>
            </a:br>
            <a:endParaRPr lang="zh-CN" altLang="en-US" b="1" smtClean="0">
              <a:solidFill>
                <a:srgbClr val="000066"/>
              </a:solidFill>
              <a:latin typeface="宋体" panose="02010600030101010101" pitchFamily="2" charset="-122"/>
            </a:endParaRPr>
          </a:p>
          <a:p>
            <a:pPr eaLnBrk="1" hangingPunct="1">
              <a:lnSpc>
                <a:spcPct val="105000"/>
              </a:lnSpc>
              <a:buClr>
                <a:schemeClr val="hlink"/>
              </a:buClr>
            </a:pPr>
            <a:r>
              <a:rPr lang="zh-CN" altLang="en-US" b="1" smtClean="0">
                <a:solidFill>
                  <a:srgbClr val="000066"/>
                </a:solidFill>
                <a:latin typeface="宋体" panose="02010600030101010101" pitchFamily="2" charset="-122"/>
              </a:rPr>
              <a:t>水平分割</a:t>
            </a:r>
            <a:br>
              <a:rPr lang="zh-CN" altLang="en-US" b="1" smtClean="0">
                <a:solidFill>
                  <a:srgbClr val="000066"/>
                </a:solidFill>
                <a:latin typeface="宋体" panose="02010600030101010101" pitchFamily="2" charset="-122"/>
              </a:rPr>
            </a:br>
            <a:r>
              <a:rPr lang="en-US" altLang="zh-CN" b="1" smtClean="0">
                <a:solidFill>
                  <a:srgbClr val="CC3300"/>
                </a:solidFill>
                <a:latin typeface="宋体" panose="02010600030101010101" pitchFamily="2" charset="-122"/>
              </a:rPr>
              <a:t>1. </a:t>
            </a:r>
            <a:r>
              <a:rPr lang="zh-CN" altLang="en-US" b="1" smtClean="0">
                <a:solidFill>
                  <a:srgbClr val="CC3300"/>
                </a:solidFill>
                <a:latin typeface="宋体" panose="02010600030101010101" pitchFamily="2" charset="-122"/>
              </a:rPr>
              <a:t>本科生</a:t>
            </a:r>
            <a:r>
              <a:rPr lang="en-US" altLang="zh-CN" b="1" smtClean="0">
                <a:solidFill>
                  <a:srgbClr val="CC3300"/>
                </a:solidFill>
                <a:latin typeface="宋体" panose="02010600030101010101" pitchFamily="2" charset="-122"/>
              </a:rPr>
              <a:t>(</a:t>
            </a:r>
            <a:r>
              <a:rPr lang="en-US" altLang="zh-CN" b="1" smtClean="0">
                <a:solidFill>
                  <a:srgbClr val="CC3300"/>
                </a:solidFill>
              </a:rPr>
              <a:t>…</a:t>
            </a:r>
            <a:r>
              <a:rPr lang="en-US" altLang="zh-CN" b="1" smtClean="0">
                <a:solidFill>
                  <a:srgbClr val="CC3300"/>
                </a:solidFill>
                <a:latin typeface="宋体" panose="02010600030101010101" pitchFamily="2" charset="-122"/>
              </a:rPr>
              <a:t>)</a:t>
            </a:r>
            <a:br>
              <a:rPr lang="en-US" altLang="zh-CN" b="1" smtClean="0">
                <a:solidFill>
                  <a:srgbClr val="CC3300"/>
                </a:solidFill>
                <a:latin typeface="宋体" panose="02010600030101010101" pitchFamily="2" charset="-122"/>
              </a:rPr>
            </a:br>
            <a:r>
              <a:rPr lang="en-US" altLang="zh-CN" b="1" smtClean="0">
                <a:solidFill>
                  <a:srgbClr val="CC3300"/>
                </a:solidFill>
                <a:latin typeface="宋体" panose="02010600030101010101" pitchFamily="2" charset="-122"/>
              </a:rPr>
              <a:t>2. </a:t>
            </a:r>
            <a:r>
              <a:rPr lang="zh-CN" altLang="en-US" b="1" smtClean="0">
                <a:solidFill>
                  <a:srgbClr val="CC3300"/>
                </a:solidFill>
                <a:latin typeface="宋体" panose="02010600030101010101" pitchFamily="2" charset="-122"/>
              </a:rPr>
              <a:t>硕士生</a:t>
            </a:r>
            <a:r>
              <a:rPr lang="en-US" altLang="zh-CN" b="1" smtClean="0">
                <a:solidFill>
                  <a:srgbClr val="CC3300"/>
                </a:solidFill>
                <a:latin typeface="宋体" panose="02010600030101010101" pitchFamily="2" charset="-122"/>
              </a:rPr>
              <a:t>(</a:t>
            </a:r>
            <a:r>
              <a:rPr lang="en-US" altLang="zh-CN" b="1" smtClean="0">
                <a:solidFill>
                  <a:srgbClr val="CC3300"/>
                </a:solidFill>
              </a:rPr>
              <a:t>…</a:t>
            </a:r>
            <a:r>
              <a:rPr lang="en-US" altLang="zh-CN" b="1" smtClean="0">
                <a:solidFill>
                  <a:srgbClr val="CC3300"/>
                </a:solidFill>
                <a:latin typeface="宋体" panose="02010600030101010101" pitchFamily="2" charset="-122"/>
              </a:rPr>
              <a:t>)</a:t>
            </a:r>
            <a:br>
              <a:rPr lang="en-US" altLang="zh-CN" b="1" smtClean="0">
                <a:solidFill>
                  <a:srgbClr val="CC3300"/>
                </a:solidFill>
                <a:latin typeface="宋体" panose="02010600030101010101" pitchFamily="2" charset="-122"/>
              </a:rPr>
            </a:br>
            <a:r>
              <a:rPr lang="en-US" altLang="zh-CN" b="1" smtClean="0">
                <a:solidFill>
                  <a:srgbClr val="CC3300"/>
                </a:solidFill>
                <a:latin typeface="宋体" panose="02010600030101010101" pitchFamily="2" charset="-122"/>
              </a:rPr>
              <a:t>3. </a:t>
            </a:r>
            <a:r>
              <a:rPr lang="zh-CN" altLang="en-US" b="1" smtClean="0">
                <a:solidFill>
                  <a:srgbClr val="CC3300"/>
                </a:solidFill>
                <a:latin typeface="宋体" panose="02010600030101010101" pitchFamily="2" charset="-122"/>
              </a:rPr>
              <a:t>博士生</a:t>
            </a:r>
            <a:r>
              <a:rPr lang="en-US" altLang="zh-CN" b="1" smtClean="0">
                <a:solidFill>
                  <a:srgbClr val="CC3300"/>
                </a:solidFill>
                <a:latin typeface="宋体" panose="02010600030101010101" pitchFamily="2" charset="-122"/>
              </a:rPr>
              <a:t>(</a:t>
            </a:r>
            <a:r>
              <a:rPr lang="en-US" altLang="zh-CN" b="1" smtClean="0">
                <a:solidFill>
                  <a:srgbClr val="CC3300"/>
                </a:solidFill>
              </a:rPr>
              <a:t>…</a:t>
            </a:r>
            <a:r>
              <a:rPr lang="en-US" altLang="zh-CN" b="1" smtClean="0">
                <a:solidFill>
                  <a:srgbClr val="CC3300"/>
                </a:solidFill>
                <a:latin typeface="宋体" panose="02010600030101010101" pitchFamily="2" charset="-122"/>
              </a:rPr>
              <a:t>)</a:t>
            </a:r>
            <a:endParaRPr lang="en-US" altLang="zh-CN" b="1" smtClean="0">
              <a:solidFill>
                <a:srgbClr val="CC3300"/>
              </a:solidFill>
              <a:latin typeface="楷体_GB2312" pitchFamily="49" charset="-122"/>
              <a:ea typeface="楷体_GB2312" pitchFamily="49" charset="-122"/>
            </a:endParaRPr>
          </a:p>
        </p:txBody>
      </p:sp>
      <p:sp>
        <p:nvSpPr>
          <p:cNvPr id="8" name="AutoShape 4">
            <a:hlinkClick r:id="" action="ppaction://noaction"/>
          </p:cNvPr>
          <p:cNvSpPr>
            <a:spLocks noChangeArrowheads="1"/>
          </p:cNvSpPr>
          <p:nvPr/>
        </p:nvSpPr>
        <p:spPr bwMode="auto">
          <a:xfrm>
            <a:off x="8603676" y="6182595"/>
            <a:ext cx="457200" cy="228600"/>
          </a:xfrm>
          <a:prstGeom prst="leftArrow">
            <a:avLst>
              <a:gd name="adj1" fmla="val 50000"/>
              <a:gd name="adj2" fmla="val 50000"/>
            </a:avLst>
          </a:prstGeom>
          <a:solidFill>
            <a:schemeClr val="folHlink"/>
          </a:solidFill>
          <a:ln w="12700">
            <a:solidFill>
              <a:srgbClr val="FCFC1E"/>
            </a:solidFill>
            <a:miter lim="800000"/>
            <a:headEnd/>
            <a:tailEnd/>
          </a:ln>
        </p:spPr>
        <p:txBody>
          <a:bodyPr anchor="ct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21164808"/>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7.2.4 </a:t>
            </a:r>
            <a:r>
              <a:rPr lang="zh-CN" altLang="en-US" sz="2800" b="1" dirty="0">
                <a:solidFill>
                  <a:schemeClr val="bg1"/>
                </a:solidFill>
                <a:latin typeface="微软雅黑" panose="020B0503020204020204" pitchFamily="34" charset="-122"/>
                <a:ea typeface="微软雅黑" panose="020B0503020204020204" pitchFamily="34" charset="-122"/>
              </a:rPr>
              <a:t>逻辑设计阶段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2"/>
          <p:cNvSpPr txBox="1">
            <a:spLocks noChangeArrowheads="1"/>
          </p:cNvSpPr>
          <p:nvPr/>
        </p:nvSpPr>
        <p:spPr bwMode="auto">
          <a:xfrm>
            <a:off x="381000" y="689267"/>
            <a:ext cx="77724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3600" b="1" smtClean="0">
                <a:solidFill>
                  <a:srgbClr val="000066"/>
                </a:solidFill>
              </a:rPr>
              <a:t>垂直分解</a:t>
            </a:r>
            <a:endParaRPr lang="zh-CN" altLang="en-US" sz="3600" b="1" smtClean="0">
              <a:solidFill>
                <a:srgbClr val="000066"/>
              </a:solidFill>
            </a:endParaRPr>
          </a:p>
        </p:txBody>
      </p:sp>
      <p:sp>
        <p:nvSpPr>
          <p:cNvPr id="7" name="Rectangle 3"/>
          <p:cNvSpPr txBox="1">
            <a:spLocks noChangeArrowheads="1"/>
          </p:cNvSpPr>
          <p:nvPr/>
        </p:nvSpPr>
        <p:spPr bwMode="auto">
          <a:xfrm>
            <a:off x="457200" y="1451267"/>
            <a:ext cx="11388436" cy="480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chemeClr val="hlink"/>
              </a:buClr>
              <a:buFontTx/>
              <a:buNone/>
            </a:pPr>
            <a:r>
              <a:rPr lang="zh-CN" altLang="en-US" b="1" dirty="0" smtClean="0">
                <a:solidFill>
                  <a:srgbClr val="000066"/>
                </a:solidFill>
                <a:latin typeface="宋体" panose="02010600030101010101" pitchFamily="2" charset="-122"/>
              </a:rPr>
              <a:t>例：职工情况的关系模式</a:t>
            </a:r>
            <a:br>
              <a:rPr lang="zh-CN" altLang="en-US" b="1" dirty="0" smtClean="0">
                <a:solidFill>
                  <a:srgbClr val="000066"/>
                </a:solidFill>
                <a:latin typeface="宋体" panose="02010600030101010101" pitchFamily="2" charset="-122"/>
              </a:rPr>
            </a:br>
            <a:r>
              <a:rPr lang="zh-CN" altLang="en-US" b="1" dirty="0" smtClean="0">
                <a:solidFill>
                  <a:srgbClr val="000066"/>
                </a:solidFill>
                <a:latin typeface="宋体" panose="02010600030101010101" pitchFamily="2" charset="-122"/>
              </a:rPr>
              <a:t> </a:t>
            </a:r>
            <a:r>
              <a:rPr lang="en-US" altLang="zh-CN" b="1" dirty="0" err="1" smtClean="0">
                <a:solidFill>
                  <a:srgbClr val="669900"/>
                </a:solidFill>
                <a:latin typeface="宋体" panose="02010600030101010101" pitchFamily="2" charset="-122"/>
              </a:rPr>
              <a:t>EMP</a:t>
            </a:r>
            <a:r>
              <a:rPr lang="en-US" altLang="zh-CN" b="1" dirty="0" smtClean="0">
                <a:solidFill>
                  <a:srgbClr val="669900"/>
                </a:solidFill>
                <a:latin typeface="宋体" panose="02010600030101010101" pitchFamily="2" charset="-122"/>
              </a:rPr>
              <a:t>(</a:t>
            </a:r>
            <a:r>
              <a:rPr lang="zh-CN" altLang="en-US" b="1" u="sng" dirty="0" smtClean="0">
                <a:solidFill>
                  <a:srgbClr val="669900"/>
                </a:solidFill>
                <a:latin typeface="宋体" panose="02010600030101010101" pitchFamily="2" charset="-122"/>
              </a:rPr>
              <a:t>职工编号</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姓名</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性别</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年龄</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职务</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工资</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工龄</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住址</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电话</a:t>
            </a:r>
            <a:r>
              <a:rPr lang="en-US" altLang="zh-CN" b="1" dirty="0" smtClean="0">
                <a:solidFill>
                  <a:srgbClr val="669900"/>
                </a:solidFill>
                <a:latin typeface="宋体" panose="02010600030101010101" pitchFamily="2" charset="-122"/>
              </a:rPr>
              <a:t>)</a:t>
            </a:r>
            <a:br>
              <a:rPr lang="en-US" altLang="zh-CN" b="1" dirty="0" smtClean="0">
                <a:solidFill>
                  <a:srgbClr val="669900"/>
                </a:solidFill>
                <a:latin typeface="宋体" panose="02010600030101010101" pitchFamily="2" charset="-122"/>
              </a:rPr>
            </a:br>
            <a:r>
              <a:rPr lang="zh-CN" altLang="en-US" b="1" dirty="0" smtClean="0">
                <a:solidFill>
                  <a:srgbClr val="000066"/>
                </a:solidFill>
                <a:latin typeface="宋体" panose="02010600030101010101" pitchFamily="2" charset="-122"/>
              </a:rPr>
              <a:t>事实情况：经常查询前六项，较少使用后三项</a:t>
            </a:r>
          </a:p>
          <a:p>
            <a:pPr eaLnBrk="1" hangingPunct="1">
              <a:buClr>
                <a:schemeClr val="hlink"/>
              </a:buClr>
              <a:buFontTx/>
              <a:buNone/>
            </a:pPr>
            <a:r>
              <a:rPr lang="zh-CN" altLang="en-US" b="1" dirty="0" smtClean="0">
                <a:solidFill>
                  <a:srgbClr val="CC3300"/>
                </a:solidFill>
                <a:latin typeface="宋体" panose="02010600030101010101" pitchFamily="2" charset="-122"/>
              </a:rPr>
              <a:t>垂直模式分解</a:t>
            </a:r>
            <a:r>
              <a:rPr lang="en-US" altLang="zh-CN" b="1" dirty="0" smtClean="0">
                <a:solidFill>
                  <a:srgbClr val="000066"/>
                </a:solidFill>
                <a:latin typeface="宋体" panose="02010600030101010101" pitchFamily="2" charset="-122"/>
              </a:rPr>
              <a:t>:</a:t>
            </a:r>
            <a:br>
              <a:rPr lang="en-US" altLang="zh-CN" b="1" dirty="0" smtClean="0">
                <a:solidFill>
                  <a:srgbClr val="000066"/>
                </a:solidFill>
                <a:latin typeface="宋体" panose="02010600030101010101" pitchFamily="2" charset="-122"/>
              </a:rPr>
            </a:br>
            <a:r>
              <a:rPr lang="en-US" altLang="zh-CN" b="1" dirty="0" smtClean="0">
                <a:solidFill>
                  <a:srgbClr val="669900"/>
                </a:solidFill>
                <a:latin typeface="宋体" panose="02010600030101010101" pitchFamily="2" charset="-122"/>
              </a:rPr>
              <a:t>1. </a:t>
            </a:r>
            <a:r>
              <a:rPr lang="en-US" altLang="zh-CN" b="1" dirty="0" err="1" smtClean="0">
                <a:solidFill>
                  <a:srgbClr val="669900"/>
                </a:solidFill>
                <a:latin typeface="宋体" panose="02010600030101010101" pitchFamily="2" charset="-122"/>
              </a:rPr>
              <a:t>EMP1</a:t>
            </a:r>
            <a:r>
              <a:rPr lang="en-US" altLang="zh-CN" b="1" dirty="0" smtClean="0">
                <a:solidFill>
                  <a:srgbClr val="669900"/>
                </a:solidFill>
                <a:latin typeface="宋体" panose="02010600030101010101" pitchFamily="2" charset="-122"/>
              </a:rPr>
              <a:t>(</a:t>
            </a:r>
            <a:r>
              <a:rPr lang="zh-CN" altLang="en-US" b="1" u="sng" dirty="0" smtClean="0">
                <a:solidFill>
                  <a:srgbClr val="669900"/>
                </a:solidFill>
                <a:latin typeface="宋体" panose="02010600030101010101" pitchFamily="2" charset="-122"/>
              </a:rPr>
              <a:t>职工编号</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姓名</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性别</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年龄</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职务</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工资</a:t>
            </a:r>
            <a:r>
              <a:rPr lang="en-US" altLang="zh-CN" b="1" dirty="0" smtClean="0">
                <a:solidFill>
                  <a:srgbClr val="669900"/>
                </a:solidFill>
                <a:latin typeface="宋体" panose="02010600030101010101" pitchFamily="2" charset="-122"/>
              </a:rPr>
              <a:t>)</a:t>
            </a:r>
            <a:br>
              <a:rPr lang="en-US" altLang="zh-CN" b="1" dirty="0" smtClean="0">
                <a:solidFill>
                  <a:srgbClr val="669900"/>
                </a:solidFill>
                <a:latin typeface="宋体" panose="02010600030101010101" pitchFamily="2" charset="-122"/>
              </a:rPr>
            </a:br>
            <a:r>
              <a:rPr lang="en-US" altLang="zh-CN" b="1" dirty="0" smtClean="0">
                <a:solidFill>
                  <a:srgbClr val="669900"/>
                </a:solidFill>
                <a:latin typeface="宋体" panose="02010600030101010101" pitchFamily="2" charset="-122"/>
              </a:rPr>
              <a:t>2. </a:t>
            </a:r>
            <a:r>
              <a:rPr lang="en-US" altLang="zh-CN" b="1" dirty="0" err="1" smtClean="0">
                <a:solidFill>
                  <a:srgbClr val="669900"/>
                </a:solidFill>
                <a:latin typeface="宋体" panose="02010600030101010101" pitchFamily="2" charset="-122"/>
              </a:rPr>
              <a:t>EMP2</a:t>
            </a:r>
            <a:r>
              <a:rPr lang="en-US" altLang="zh-CN" b="1" dirty="0" smtClean="0">
                <a:solidFill>
                  <a:srgbClr val="669900"/>
                </a:solidFill>
                <a:latin typeface="宋体" panose="02010600030101010101" pitchFamily="2" charset="-122"/>
              </a:rPr>
              <a:t>(</a:t>
            </a:r>
            <a:r>
              <a:rPr lang="zh-CN" altLang="en-US" b="1" u="sng" dirty="0" smtClean="0">
                <a:solidFill>
                  <a:srgbClr val="669900"/>
                </a:solidFill>
                <a:latin typeface="宋体" panose="02010600030101010101" pitchFamily="2" charset="-122"/>
              </a:rPr>
              <a:t>职工编号</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工龄</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住址</a:t>
            </a:r>
            <a:r>
              <a:rPr lang="en-US" altLang="zh-CN" b="1" dirty="0" smtClean="0">
                <a:solidFill>
                  <a:srgbClr val="669900"/>
                </a:solidFill>
                <a:latin typeface="宋体" panose="02010600030101010101" pitchFamily="2" charset="-122"/>
              </a:rPr>
              <a:t>,</a:t>
            </a:r>
            <a:r>
              <a:rPr lang="zh-CN" altLang="en-US" b="1" dirty="0" smtClean="0">
                <a:solidFill>
                  <a:srgbClr val="669900"/>
                </a:solidFill>
                <a:latin typeface="宋体" panose="02010600030101010101" pitchFamily="2" charset="-122"/>
              </a:rPr>
              <a:t>电话</a:t>
            </a:r>
            <a:r>
              <a:rPr lang="en-US" altLang="zh-CN" b="1" dirty="0" smtClean="0">
                <a:solidFill>
                  <a:srgbClr val="669900"/>
                </a:solidFill>
                <a:latin typeface="宋体" panose="02010600030101010101" pitchFamily="2" charset="-122"/>
              </a:rPr>
              <a:t>)</a:t>
            </a:r>
          </a:p>
          <a:p>
            <a:pPr eaLnBrk="1" hangingPunct="1">
              <a:buClr>
                <a:schemeClr val="hlink"/>
              </a:buClr>
              <a:buFontTx/>
              <a:buNone/>
            </a:pPr>
            <a:r>
              <a:rPr lang="zh-CN" altLang="en-US" b="1" dirty="0" smtClean="0">
                <a:solidFill>
                  <a:srgbClr val="000066"/>
                </a:solidFill>
                <a:latin typeface="宋体" panose="02010600030101010101" pitchFamily="2" charset="-122"/>
              </a:rPr>
              <a:t>小结</a:t>
            </a:r>
            <a:r>
              <a:rPr lang="en-US" altLang="zh-CN" b="1" dirty="0" smtClean="0">
                <a:solidFill>
                  <a:srgbClr val="000066"/>
                </a:solidFill>
                <a:latin typeface="宋体" panose="02010600030101010101" pitchFamily="2" charset="-122"/>
              </a:rPr>
              <a:t>:</a:t>
            </a:r>
            <a:br>
              <a:rPr lang="en-US" altLang="zh-CN" b="1" dirty="0" smtClean="0">
                <a:solidFill>
                  <a:srgbClr val="000066"/>
                </a:solidFill>
                <a:latin typeface="宋体" panose="02010600030101010101" pitchFamily="2" charset="-122"/>
              </a:rPr>
            </a:br>
            <a:r>
              <a:rPr lang="en-US" altLang="zh-CN" b="1" dirty="0" smtClean="0">
                <a:solidFill>
                  <a:srgbClr val="000066"/>
                </a:solidFill>
                <a:latin typeface="宋体" panose="02010600030101010101" pitchFamily="2" charset="-122"/>
              </a:rPr>
              <a:t>   </a:t>
            </a:r>
            <a:r>
              <a:rPr lang="zh-CN" altLang="en-US" b="1" dirty="0" smtClean="0">
                <a:solidFill>
                  <a:srgbClr val="000066"/>
                </a:solidFill>
                <a:latin typeface="宋体" panose="02010600030101010101" pitchFamily="2" charset="-122"/>
              </a:rPr>
              <a:t>同时存在经常查询和非经常查询的属性，均可采用垂直分割的方法。</a:t>
            </a:r>
          </a:p>
          <a:p>
            <a:pPr eaLnBrk="1" hangingPunct="1">
              <a:buClr>
                <a:schemeClr val="hlink"/>
              </a:buClr>
              <a:buFontTx/>
              <a:buNone/>
            </a:pPr>
            <a:r>
              <a:rPr lang="zh-CN" altLang="en-US" b="1" dirty="0" smtClean="0">
                <a:solidFill>
                  <a:srgbClr val="000066"/>
                </a:solidFill>
                <a:latin typeface="宋体" panose="02010600030101010101" pitchFamily="2" charset="-122"/>
              </a:rPr>
              <a:t>优点：</a:t>
            </a:r>
          </a:p>
          <a:p>
            <a:pPr eaLnBrk="1" hangingPunct="1">
              <a:buClr>
                <a:schemeClr val="hlink"/>
              </a:buClr>
              <a:buFontTx/>
              <a:buNone/>
            </a:pPr>
            <a:r>
              <a:rPr lang="zh-CN" altLang="en-US" b="1" dirty="0" smtClean="0">
                <a:solidFill>
                  <a:srgbClr val="000066"/>
                </a:solidFill>
                <a:latin typeface="宋体" panose="02010600030101010101" pitchFamily="2" charset="-122"/>
              </a:rPr>
              <a:t>     减少数据传递量；提高查询速度。</a:t>
            </a:r>
            <a:endParaRPr lang="zh-CN" altLang="en-US" b="1" dirty="0" smtClean="0">
              <a:solidFill>
                <a:srgbClr val="000066"/>
              </a:solidFill>
              <a:latin typeface="宋体" panose="02010600030101010101" pitchFamily="2" charset="-122"/>
            </a:endParaRPr>
          </a:p>
        </p:txBody>
      </p:sp>
    </p:spTree>
    <p:extLst>
      <p:ext uri="{BB962C8B-B14F-4D97-AF65-F5344CB8AC3E}">
        <p14:creationId xmlns:p14="http://schemas.microsoft.com/office/powerpoint/2010/main" val="2790494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i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ox(i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ox(in)">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7.2.5 </a:t>
            </a:r>
            <a:r>
              <a:rPr lang="zh-CN" altLang="en-US" sz="2800" b="1" dirty="0">
                <a:solidFill>
                  <a:schemeClr val="bg1"/>
                </a:solidFill>
                <a:latin typeface="微软雅黑" panose="020B0503020204020204" pitchFamily="34" charset="-122"/>
                <a:ea typeface="微软雅黑" panose="020B0503020204020204" pitchFamily="34" charset="-122"/>
              </a:rPr>
              <a:t>物理设计阶段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684213" y="1125538"/>
            <a:ext cx="10912042"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FF0000"/>
              </a:buClr>
              <a:buFont typeface="Wingdings" panose="05000000000000000000" pitchFamily="2" charset="2"/>
              <a:buChar char="Ø"/>
            </a:pPr>
            <a:r>
              <a:rPr lang="zh-CN" altLang="en-US" b="1" dirty="0" smtClean="0">
                <a:solidFill>
                  <a:srgbClr val="FF3300"/>
                </a:solidFill>
              </a:rPr>
              <a:t>什么是数据库的物理设计</a:t>
            </a:r>
            <a:r>
              <a:rPr lang="en-US" altLang="zh-CN" b="1" dirty="0" smtClean="0">
                <a:solidFill>
                  <a:srgbClr val="FF3300"/>
                </a:solidFill>
              </a:rPr>
              <a:t>?</a:t>
            </a:r>
          </a:p>
          <a:p>
            <a:pPr lvl="1" eaLnBrk="1" hangingPunct="1">
              <a:lnSpc>
                <a:spcPct val="120000"/>
              </a:lnSpc>
            </a:pPr>
            <a:r>
              <a:rPr lang="zh-CN" altLang="en-US" b="1" dirty="0" smtClean="0">
                <a:solidFill>
                  <a:srgbClr val="000066"/>
                </a:solidFill>
              </a:rPr>
              <a:t>数据库在物理设备上的存储结构与存取方法称为数据库的物理结构，它依赖于给定的计算机系统。</a:t>
            </a:r>
          </a:p>
          <a:p>
            <a:pPr lvl="1" eaLnBrk="1" hangingPunct="1">
              <a:lnSpc>
                <a:spcPct val="120000"/>
              </a:lnSpc>
            </a:pPr>
            <a:r>
              <a:rPr lang="zh-CN" altLang="en-US" b="1" dirty="0" smtClean="0">
                <a:solidFill>
                  <a:srgbClr val="000066"/>
                </a:solidFill>
              </a:rPr>
              <a:t>为一个给定的逻辑数据模型选取一个最适合应用要求的物理结构的过程，就是数据库的物理设计。</a:t>
            </a:r>
            <a:endParaRPr lang="zh-CN" altLang="en-US" b="1" dirty="0" smtClean="0">
              <a:solidFill>
                <a:srgbClr val="000066"/>
              </a:solidFill>
            </a:endParaRPr>
          </a:p>
        </p:txBody>
      </p:sp>
      <p:sp>
        <p:nvSpPr>
          <p:cNvPr id="7" name="Rectangle 4"/>
          <p:cNvSpPr>
            <a:spLocks noChangeArrowheads="1"/>
          </p:cNvSpPr>
          <p:nvPr/>
        </p:nvSpPr>
        <p:spPr bwMode="auto">
          <a:xfrm>
            <a:off x="614647" y="3736398"/>
            <a:ext cx="1098160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05000"/>
              </a:lnSpc>
              <a:spcBef>
                <a:spcPct val="15000"/>
              </a:spcBef>
              <a:buClr>
                <a:srgbClr val="FF0000"/>
              </a:buClr>
              <a:buFont typeface="Wingdings" panose="05000000000000000000" pitchFamily="2" charset="2"/>
              <a:buChar char="Ø"/>
            </a:pPr>
            <a:r>
              <a:rPr lang="zh-CN" altLang="en-US" sz="2800" b="1" i="0" dirty="0">
                <a:solidFill>
                  <a:srgbClr val="FF3300"/>
                </a:solidFill>
              </a:rPr>
              <a:t>设计数据库物理结构的准备工作：</a:t>
            </a:r>
          </a:p>
          <a:p>
            <a:pPr lvl="1" eaLnBrk="1" hangingPunct="1">
              <a:lnSpc>
                <a:spcPct val="105000"/>
              </a:lnSpc>
              <a:spcBef>
                <a:spcPct val="15000"/>
              </a:spcBef>
              <a:buFontTx/>
              <a:buChar char="–"/>
            </a:pPr>
            <a:r>
              <a:rPr lang="zh-CN" altLang="en-US" sz="2800" b="1" i="0" dirty="0">
                <a:solidFill>
                  <a:srgbClr val="000066"/>
                </a:solidFill>
              </a:rPr>
              <a:t> </a:t>
            </a:r>
            <a:r>
              <a:rPr lang="zh-CN" altLang="en-US" sz="2400" b="1" i="0" dirty="0">
                <a:solidFill>
                  <a:srgbClr val="000066"/>
                </a:solidFill>
              </a:rPr>
              <a:t>充分了解应用环境，详细分析要运行的事务，以获得选择数据库物理设计所需参数；</a:t>
            </a:r>
          </a:p>
          <a:p>
            <a:pPr lvl="1" eaLnBrk="1" hangingPunct="1">
              <a:lnSpc>
                <a:spcPct val="105000"/>
              </a:lnSpc>
              <a:spcBef>
                <a:spcPct val="15000"/>
              </a:spcBef>
              <a:buFontTx/>
              <a:buChar char="–"/>
            </a:pPr>
            <a:r>
              <a:rPr lang="zh-CN" altLang="en-US" sz="2400" b="1" i="0" dirty="0">
                <a:solidFill>
                  <a:srgbClr val="000066"/>
                </a:solidFill>
              </a:rPr>
              <a:t> 充分了解所用</a:t>
            </a:r>
            <a:r>
              <a:rPr lang="en-US" altLang="zh-CN" sz="2400" b="1" i="0" dirty="0">
                <a:solidFill>
                  <a:srgbClr val="000066"/>
                </a:solidFill>
              </a:rPr>
              <a:t>RDBMS</a:t>
            </a:r>
            <a:r>
              <a:rPr lang="zh-CN" altLang="en-US" sz="2400" b="1" i="0" dirty="0">
                <a:solidFill>
                  <a:srgbClr val="000066"/>
                </a:solidFill>
              </a:rPr>
              <a:t>的内部特征，特别是系统提供的存取方法和存储结构。</a:t>
            </a:r>
            <a:endParaRPr lang="zh-CN" altLang="en-US" sz="2800" b="1" i="0" dirty="0">
              <a:solidFill>
                <a:srgbClr val="000066"/>
              </a:solidFill>
            </a:endParaRPr>
          </a:p>
        </p:txBody>
      </p:sp>
    </p:spTree>
    <p:extLst>
      <p:ext uri="{BB962C8B-B14F-4D97-AF65-F5344CB8AC3E}">
        <p14:creationId xmlns:p14="http://schemas.microsoft.com/office/powerpoint/2010/main" val="929655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7.2.5 </a:t>
            </a:r>
            <a:r>
              <a:rPr lang="zh-CN" altLang="en-US" sz="2800" b="1" dirty="0">
                <a:solidFill>
                  <a:schemeClr val="bg1"/>
                </a:solidFill>
                <a:latin typeface="微软雅黑" panose="020B0503020204020204" pitchFamily="34" charset="-122"/>
                <a:ea typeface="微软雅黑" panose="020B0503020204020204" pitchFamily="34" charset="-122"/>
              </a:rPr>
              <a:t>物理设计阶段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813955" y="785795"/>
            <a:ext cx="8610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indent="0" eaLnBrk="1" hangingPunct="1">
              <a:spcBef>
                <a:spcPct val="20000"/>
              </a:spcBef>
              <a:buClr>
                <a:srgbClr val="FFFF66"/>
              </a:buClr>
            </a:pPr>
            <a:r>
              <a:rPr kumimoji="1" lang="zh-CN" altLang="en-US" sz="3200" b="1" i="0" dirty="0">
                <a:solidFill>
                  <a:srgbClr val="000066"/>
                </a:solidFill>
                <a:latin typeface="Tahoma" panose="020B0604030504040204" pitchFamily="34" charset="0"/>
              </a:rPr>
              <a:t>数据库物理设计的步骤：</a:t>
            </a:r>
          </a:p>
          <a:p>
            <a:pPr lvl="1" eaLnBrk="1" hangingPunct="1">
              <a:spcBef>
                <a:spcPct val="50000"/>
              </a:spcBef>
              <a:buClr>
                <a:schemeClr val="hlink"/>
              </a:buClr>
              <a:buFontTx/>
              <a:buChar char="–"/>
            </a:pPr>
            <a:r>
              <a:rPr kumimoji="1" lang="zh-CN" altLang="en-US" sz="2800" b="1" i="0" dirty="0">
                <a:solidFill>
                  <a:srgbClr val="000066"/>
                </a:solidFill>
                <a:latin typeface="Tahoma" panose="020B0604030504040204" pitchFamily="34" charset="0"/>
              </a:rPr>
              <a:t>确定数据库的物理结构（存取方法和存储结构）</a:t>
            </a:r>
          </a:p>
          <a:p>
            <a:pPr lvl="1" eaLnBrk="1" hangingPunct="1">
              <a:spcBef>
                <a:spcPct val="50000"/>
              </a:spcBef>
              <a:buClr>
                <a:schemeClr val="hlink"/>
              </a:buClr>
              <a:buFontTx/>
              <a:buChar char="–"/>
            </a:pPr>
            <a:r>
              <a:rPr kumimoji="1" lang="zh-CN" altLang="en-US" sz="2800" b="1" i="0" dirty="0">
                <a:solidFill>
                  <a:srgbClr val="000066"/>
                </a:solidFill>
                <a:latin typeface="Tahoma" panose="020B0604030504040204" pitchFamily="34" charset="0"/>
              </a:rPr>
              <a:t>对物理结构进行评价（时间和空间效率）</a:t>
            </a:r>
          </a:p>
        </p:txBody>
      </p:sp>
      <p:grpSp>
        <p:nvGrpSpPr>
          <p:cNvPr id="7" name="Group 4"/>
          <p:cNvGrpSpPr>
            <a:grpSpLocks/>
          </p:cNvGrpSpPr>
          <p:nvPr/>
        </p:nvGrpSpPr>
        <p:grpSpPr bwMode="auto">
          <a:xfrm>
            <a:off x="2521095" y="3284538"/>
            <a:ext cx="7696200" cy="3333750"/>
            <a:chOff x="720" y="1008"/>
            <a:chExt cx="4848" cy="2662"/>
          </a:xfrm>
        </p:grpSpPr>
        <p:sp>
          <p:nvSpPr>
            <p:cNvPr id="8" name="Rectangle 5"/>
            <p:cNvSpPr>
              <a:spLocks noChangeArrowheads="1"/>
            </p:cNvSpPr>
            <p:nvPr/>
          </p:nvSpPr>
          <p:spPr bwMode="auto">
            <a:xfrm>
              <a:off x="1536" y="1008"/>
              <a:ext cx="2936" cy="1638"/>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400" b="1" i="0">
                  <a:solidFill>
                    <a:srgbClr val="000066"/>
                  </a:solidFill>
                  <a:latin typeface="Times New Roman" panose="02020603050405020304" pitchFamily="18" charset="0"/>
                </a:rPr>
                <a:t>数据库物理设计</a:t>
              </a:r>
            </a:p>
          </p:txBody>
        </p:sp>
        <p:sp>
          <p:nvSpPr>
            <p:cNvPr id="9" name="Line 6"/>
            <p:cNvSpPr>
              <a:spLocks noChangeShapeType="1"/>
            </p:cNvSpPr>
            <p:nvPr/>
          </p:nvSpPr>
          <p:spPr bwMode="auto">
            <a:xfrm>
              <a:off x="1079" y="1827"/>
              <a:ext cx="718" cy="0"/>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Oval 7"/>
            <p:cNvSpPr>
              <a:spLocks noChangeArrowheads="1"/>
            </p:cNvSpPr>
            <p:nvPr/>
          </p:nvSpPr>
          <p:spPr bwMode="auto">
            <a:xfrm>
              <a:off x="1775" y="1418"/>
              <a:ext cx="762" cy="921"/>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i="0">
                  <a:solidFill>
                    <a:srgbClr val="000066"/>
                  </a:solidFill>
                  <a:latin typeface="Times New Roman" panose="02020603050405020304" pitchFamily="18" charset="0"/>
                </a:rPr>
                <a:t>确定数据库的物理结构</a:t>
              </a:r>
              <a:endParaRPr kumimoji="1" lang="zh-CN" altLang="en-US" sz="1000" b="1" i="0">
                <a:solidFill>
                  <a:srgbClr val="000066"/>
                </a:solidFill>
                <a:latin typeface="Times New Roman" panose="02020603050405020304" pitchFamily="18" charset="0"/>
              </a:endParaRPr>
            </a:p>
            <a:p>
              <a:pPr algn="ctr" eaLnBrk="1" hangingPunct="1"/>
              <a:endParaRPr kumimoji="1" lang="en-US" altLang="zh-CN" sz="1000" b="1" i="0">
                <a:solidFill>
                  <a:srgbClr val="000066"/>
                </a:solidFill>
                <a:latin typeface="Times New Roman" panose="02020603050405020304" pitchFamily="18" charset="0"/>
              </a:endParaRPr>
            </a:p>
          </p:txBody>
        </p:sp>
        <p:sp>
          <p:nvSpPr>
            <p:cNvPr id="13" name="Line 8"/>
            <p:cNvSpPr>
              <a:spLocks noChangeShapeType="1"/>
            </p:cNvSpPr>
            <p:nvPr/>
          </p:nvSpPr>
          <p:spPr bwMode="auto">
            <a:xfrm>
              <a:off x="2544" y="1824"/>
              <a:ext cx="720" cy="0"/>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Oval 9"/>
            <p:cNvSpPr>
              <a:spLocks noChangeArrowheads="1"/>
            </p:cNvSpPr>
            <p:nvPr/>
          </p:nvSpPr>
          <p:spPr bwMode="auto">
            <a:xfrm>
              <a:off x="3264" y="1440"/>
              <a:ext cx="857" cy="921"/>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i="0">
                  <a:solidFill>
                    <a:srgbClr val="000066"/>
                  </a:solidFill>
                  <a:latin typeface="Times New Roman" panose="02020603050405020304" pitchFamily="18" charset="0"/>
                </a:rPr>
                <a:t>评价数据库的物理结构</a:t>
              </a:r>
              <a:endParaRPr kumimoji="1" lang="zh-CN" altLang="en-US" sz="1000" b="1" i="0">
                <a:solidFill>
                  <a:srgbClr val="000066"/>
                </a:solidFill>
                <a:latin typeface="Times New Roman" panose="02020603050405020304" pitchFamily="18" charset="0"/>
              </a:endParaRPr>
            </a:p>
            <a:p>
              <a:pPr algn="ctr" eaLnBrk="1" hangingPunct="1"/>
              <a:endParaRPr kumimoji="1" lang="en-US" altLang="zh-CN" i="0">
                <a:solidFill>
                  <a:srgbClr val="000066"/>
                </a:solidFill>
                <a:latin typeface="Times New Roman" panose="02020603050405020304" pitchFamily="18" charset="0"/>
              </a:endParaRPr>
            </a:p>
          </p:txBody>
        </p:sp>
        <p:sp>
          <p:nvSpPr>
            <p:cNvPr id="15" name="Line 10"/>
            <p:cNvSpPr>
              <a:spLocks noChangeShapeType="1"/>
            </p:cNvSpPr>
            <p:nvPr/>
          </p:nvSpPr>
          <p:spPr bwMode="auto">
            <a:xfrm>
              <a:off x="4128" y="1824"/>
              <a:ext cx="812" cy="3"/>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1"/>
            <p:cNvSpPr>
              <a:spLocks noChangeShapeType="1"/>
            </p:cNvSpPr>
            <p:nvPr/>
          </p:nvSpPr>
          <p:spPr bwMode="auto">
            <a:xfrm>
              <a:off x="4760" y="1725"/>
              <a:ext cx="0" cy="205"/>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2"/>
            <p:cNvSpPr>
              <a:spLocks noChangeShapeType="1"/>
            </p:cNvSpPr>
            <p:nvPr/>
          </p:nvSpPr>
          <p:spPr bwMode="auto">
            <a:xfrm>
              <a:off x="1392" y="1728"/>
              <a:ext cx="1" cy="205"/>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Text Box 13"/>
            <p:cNvSpPr txBox="1">
              <a:spLocks noChangeArrowheads="1"/>
            </p:cNvSpPr>
            <p:nvPr/>
          </p:nvSpPr>
          <p:spPr bwMode="auto">
            <a:xfrm>
              <a:off x="720" y="1930"/>
              <a:ext cx="71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i="0">
                  <a:solidFill>
                    <a:srgbClr val="000066"/>
                  </a:solidFill>
                  <a:latin typeface="Times New Roman" panose="02020603050405020304" pitchFamily="18" charset="0"/>
                </a:rPr>
                <a:t>逻辑结</a:t>
              </a:r>
            </a:p>
            <a:p>
              <a:pPr algn="just" eaLnBrk="1" hangingPunct="1"/>
              <a:r>
                <a:rPr kumimoji="1" lang="zh-CN" altLang="en-US" sz="2000" b="1" i="0">
                  <a:solidFill>
                    <a:srgbClr val="000066"/>
                  </a:solidFill>
                  <a:latin typeface="Times New Roman" panose="02020603050405020304" pitchFamily="18" charset="0"/>
                </a:rPr>
                <a:t>构设计</a:t>
              </a:r>
              <a:endParaRPr kumimoji="1" lang="zh-CN" altLang="en-US" sz="1000" b="1" i="0">
                <a:solidFill>
                  <a:srgbClr val="000066"/>
                </a:solidFill>
                <a:latin typeface="Times New Roman" panose="02020603050405020304" pitchFamily="18" charset="0"/>
              </a:endParaRPr>
            </a:p>
          </p:txBody>
        </p:sp>
        <p:sp>
          <p:nvSpPr>
            <p:cNvPr id="19" name="Text Box 14"/>
            <p:cNvSpPr txBox="1">
              <a:spLocks noChangeArrowheads="1"/>
            </p:cNvSpPr>
            <p:nvPr/>
          </p:nvSpPr>
          <p:spPr bwMode="auto">
            <a:xfrm>
              <a:off x="4760" y="1930"/>
              <a:ext cx="80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i="0">
                  <a:solidFill>
                    <a:srgbClr val="000066"/>
                  </a:solidFill>
                  <a:latin typeface="Times New Roman" panose="02020603050405020304" pitchFamily="18" charset="0"/>
                </a:rPr>
                <a:t>数据库</a:t>
              </a:r>
            </a:p>
            <a:p>
              <a:pPr algn="just" eaLnBrk="1" hangingPunct="1"/>
              <a:r>
                <a:rPr kumimoji="1" lang="zh-CN" altLang="en-US" sz="2000" b="1" i="0">
                  <a:solidFill>
                    <a:srgbClr val="000066"/>
                  </a:solidFill>
                  <a:latin typeface="Times New Roman" panose="02020603050405020304" pitchFamily="18" charset="0"/>
                </a:rPr>
                <a:t>实施</a:t>
              </a:r>
              <a:endParaRPr kumimoji="1" lang="zh-CN" altLang="en-US" sz="1600" b="1" i="0">
                <a:solidFill>
                  <a:srgbClr val="000066"/>
                </a:solidFill>
                <a:latin typeface="Times New Roman" panose="02020603050405020304" pitchFamily="18" charset="0"/>
              </a:endParaRPr>
            </a:p>
          </p:txBody>
        </p:sp>
        <p:sp>
          <p:nvSpPr>
            <p:cNvPr id="20" name="AutoShape 15"/>
            <p:cNvSpPr>
              <a:spLocks noChangeArrowheads="1"/>
            </p:cNvSpPr>
            <p:nvPr/>
          </p:nvSpPr>
          <p:spPr bwMode="auto">
            <a:xfrm>
              <a:off x="4670" y="3056"/>
              <a:ext cx="449" cy="614"/>
            </a:xfrm>
            <a:prstGeom prst="octagon">
              <a:avLst>
                <a:gd name="adj" fmla="val 29287"/>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i="0">
                  <a:solidFill>
                    <a:srgbClr val="000066"/>
                  </a:solidFill>
                  <a:latin typeface="Times New Roman" panose="02020603050405020304" pitchFamily="18" charset="0"/>
                </a:rPr>
                <a:t>物理</a:t>
              </a:r>
            </a:p>
            <a:p>
              <a:pPr algn="ctr" eaLnBrk="1" hangingPunct="1"/>
              <a:r>
                <a:rPr kumimoji="1" lang="zh-CN" altLang="en-US" b="1" i="0">
                  <a:solidFill>
                    <a:srgbClr val="000066"/>
                  </a:solidFill>
                  <a:latin typeface="Times New Roman" panose="02020603050405020304" pitchFamily="18" charset="0"/>
                </a:rPr>
                <a:t>模型</a:t>
              </a:r>
              <a:endParaRPr kumimoji="1" lang="zh-CN" altLang="en-US" sz="1000" b="1" i="0">
                <a:solidFill>
                  <a:srgbClr val="000066"/>
                </a:solidFill>
                <a:latin typeface="Times New Roman" panose="02020603050405020304" pitchFamily="18" charset="0"/>
              </a:endParaRPr>
            </a:p>
          </p:txBody>
        </p:sp>
        <p:sp>
          <p:nvSpPr>
            <p:cNvPr id="21" name="AutoShape 16"/>
            <p:cNvSpPr>
              <a:spLocks noChangeArrowheads="1"/>
            </p:cNvSpPr>
            <p:nvPr/>
          </p:nvSpPr>
          <p:spPr bwMode="auto">
            <a:xfrm rot="3331037">
              <a:off x="731" y="2574"/>
              <a:ext cx="651" cy="98"/>
            </a:xfrm>
            <a:prstGeom prst="rightArrow">
              <a:avLst>
                <a:gd name="adj1" fmla="val 50000"/>
                <a:gd name="adj2" fmla="val 166071"/>
              </a:avLst>
            </a:prstGeom>
            <a:solidFill>
              <a:schemeClr val="hlink"/>
            </a:solidFill>
            <a:ln w="9525">
              <a:solidFill>
                <a:schemeClr val="hlink"/>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AutoShape 17"/>
            <p:cNvSpPr>
              <a:spLocks noChangeArrowheads="1"/>
            </p:cNvSpPr>
            <p:nvPr/>
          </p:nvSpPr>
          <p:spPr bwMode="auto">
            <a:xfrm rot="2916161">
              <a:off x="3955" y="2593"/>
              <a:ext cx="1085" cy="77"/>
            </a:xfrm>
            <a:prstGeom prst="rightArrow">
              <a:avLst>
                <a:gd name="adj1" fmla="val 50000"/>
                <a:gd name="adj2" fmla="val 352273"/>
              </a:avLst>
            </a:prstGeom>
            <a:solidFill>
              <a:schemeClr val="hlink"/>
            </a:solidFill>
            <a:ln w="9525">
              <a:solidFill>
                <a:schemeClr val="hlink"/>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AutoShape 18"/>
            <p:cNvSpPr>
              <a:spLocks noChangeArrowheads="1"/>
            </p:cNvSpPr>
            <p:nvPr/>
          </p:nvSpPr>
          <p:spPr bwMode="auto">
            <a:xfrm rot="-2736863">
              <a:off x="1243" y="2503"/>
              <a:ext cx="827" cy="72"/>
            </a:xfrm>
            <a:prstGeom prst="rightArrow">
              <a:avLst>
                <a:gd name="adj1" fmla="val 50000"/>
                <a:gd name="adj2" fmla="val 287153"/>
              </a:avLst>
            </a:prstGeom>
            <a:solidFill>
              <a:schemeClr val="hlink"/>
            </a:solidFill>
            <a:ln w="9525">
              <a:solidFill>
                <a:schemeClr val="hlink"/>
              </a:solidFill>
              <a:miter lim="800000"/>
              <a:headEnd/>
              <a:tailEnd/>
            </a:ln>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AutoShape 19"/>
            <p:cNvSpPr>
              <a:spLocks noChangeArrowheads="1"/>
            </p:cNvSpPr>
            <p:nvPr/>
          </p:nvSpPr>
          <p:spPr bwMode="auto">
            <a:xfrm>
              <a:off x="1056" y="2928"/>
              <a:ext cx="449" cy="614"/>
            </a:xfrm>
            <a:prstGeom prst="octagon">
              <a:avLst>
                <a:gd name="adj" fmla="val 29287"/>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i="0">
                  <a:solidFill>
                    <a:srgbClr val="000066"/>
                  </a:solidFill>
                  <a:latin typeface="Times New Roman" panose="02020603050405020304" pitchFamily="18" charset="0"/>
                </a:rPr>
                <a:t>逻辑</a:t>
              </a:r>
            </a:p>
            <a:p>
              <a:pPr algn="ctr" eaLnBrk="1" hangingPunct="1"/>
              <a:r>
                <a:rPr kumimoji="1" lang="zh-CN" altLang="en-US" b="1" i="0">
                  <a:solidFill>
                    <a:srgbClr val="000066"/>
                  </a:solidFill>
                  <a:latin typeface="Times New Roman" panose="02020603050405020304" pitchFamily="18" charset="0"/>
                </a:rPr>
                <a:t>模型</a:t>
              </a:r>
              <a:endParaRPr kumimoji="1" lang="zh-CN" altLang="en-US" sz="1000" b="1" i="0">
                <a:solidFill>
                  <a:srgbClr val="000066"/>
                </a:solidFill>
                <a:latin typeface="Times New Roman" panose="02020603050405020304" pitchFamily="18" charset="0"/>
              </a:endParaRPr>
            </a:p>
          </p:txBody>
        </p:sp>
      </p:grpSp>
    </p:spTree>
    <p:extLst>
      <p:ext uri="{BB962C8B-B14F-4D97-AF65-F5344CB8AC3E}">
        <p14:creationId xmlns:p14="http://schemas.microsoft.com/office/powerpoint/2010/main" val="262935613"/>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7.2.5 </a:t>
            </a:r>
            <a:r>
              <a:rPr lang="zh-CN" altLang="en-US" sz="2800" b="1" dirty="0">
                <a:solidFill>
                  <a:schemeClr val="bg1"/>
                </a:solidFill>
                <a:latin typeface="微软雅黑" panose="020B0503020204020204" pitchFamily="34" charset="-122"/>
                <a:ea typeface="微软雅黑" panose="020B0503020204020204" pitchFamily="34" charset="-122"/>
              </a:rPr>
              <a:t>物理设计阶段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426026" y="754433"/>
            <a:ext cx="10390909" cy="2366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buClr>
                <a:srgbClr val="FFFF66"/>
              </a:buClr>
              <a:buFontTx/>
              <a:buNone/>
            </a:pPr>
            <a:r>
              <a:rPr lang="en-US" altLang="zh-CN" sz="2400" b="1" dirty="0" smtClean="0">
                <a:solidFill>
                  <a:srgbClr val="CC3300"/>
                </a:solidFill>
              </a:rPr>
              <a:t>1. </a:t>
            </a:r>
            <a:r>
              <a:rPr lang="zh-CN" altLang="en-US" sz="2400" b="1" dirty="0" smtClean="0">
                <a:solidFill>
                  <a:srgbClr val="CC3300"/>
                </a:solidFill>
              </a:rPr>
              <a:t>确定数据库物理结构的内容</a:t>
            </a:r>
          </a:p>
          <a:p>
            <a:pPr eaLnBrk="1" hangingPunct="1">
              <a:lnSpc>
                <a:spcPct val="125000"/>
              </a:lnSpc>
              <a:buClr>
                <a:srgbClr val="FFFF66"/>
              </a:buClr>
            </a:pPr>
            <a:endParaRPr lang="zh-CN" altLang="en-US" sz="2400" b="1" dirty="0" smtClean="0">
              <a:solidFill>
                <a:srgbClr val="CC3300"/>
              </a:solidFill>
            </a:endParaRPr>
          </a:p>
          <a:p>
            <a:pPr lvl="1" eaLnBrk="1" hangingPunct="1">
              <a:lnSpc>
                <a:spcPct val="125000"/>
              </a:lnSpc>
              <a:spcBef>
                <a:spcPct val="10000"/>
              </a:spcBef>
            </a:pPr>
            <a:r>
              <a:rPr lang="zh-CN" altLang="en-US" b="1" dirty="0" smtClean="0">
                <a:solidFill>
                  <a:srgbClr val="000066"/>
                </a:solidFill>
              </a:rPr>
              <a:t>确定数据的存储结构和存放位置，包括确定：</a:t>
            </a:r>
          </a:p>
          <a:p>
            <a:pPr lvl="2" eaLnBrk="1" hangingPunct="1">
              <a:lnSpc>
                <a:spcPct val="125000"/>
              </a:lnSpc>
              <a:spcBef>
                <a:spcPct val="10000"/>
              </a:spcBef>
              <a:buClr>
                <a:schemeClr val="hlink"/>
              </a:buClr>
            </a:pPr>
            <a:r>
              <a:rPr lang="zh-CN" altLang="en-US" b="1" dirty="0" smtClean="0">
                <a:solidFill>
                  <a:srgbClr val="000066"/>
                </a:solidFill>
                <a:latin typeface="宋体" panose="02010600030101010101" pitchFamily="2" charset="-122"/>
              </a:rPr>
              <a:t>关系、索引、聚簇、日志、备份等</a:t>
            </a:r>
          </a:p>
          <a:p>
            <a:pPr lvl="2" eaLnBrk="1" hangingPunct="1">
              <a:lnSpc>
                <a:spcPct val="125000"/>
              </a:lnSpc>
              <a:spcBef>
                <a:spcPct val="10000"/>
              </a:spcBef>
              <a:buClr>
                <a:schemeClr val="hlink"/>
              </a:buClr>
            </a:pPr>
            <a:r>
              <a:rPr kumimoji="1" lang="zh-CN" altLang="en-US" b="1" dirty="0" smtClean="0">
                <a:solidFill>
                  <a:srgbClr val="000066"/>
                </a:solidFill>
                <a:latin typeface="宋体" panose="02010600030101010101" pitchFamily="2" charset="-122"/>
              </a:rPr>
              <a:t>考虑因素：存取时间、存储空间利用率和维护代价。</a:t>
            </a:r>
            <a:endParaRPr kumimoji="1" lang="zh-CN" altLang="en-US" b="1" dirty="0" smtClean="0">
              <a:solidFill>
                <a:srgbClr val="000066"/>
              </a:solidFill>
            </a:endParaRPr>
          </a:p>
          <a:p>
            <a:pPr lvl="2" eaLnBrk="1" hangingPunct="1">
              <a:lnSpc>
                <a:spcPct val="125000"/>
              </a:lnSpc>
            </a:pPr>
            <a:r>
              <a:rPr kumimoji="1" lang="zh-CN" altLang="en-US" b="1" dirty="0" smtClean="0">
                <a:solidFill>
                  <a:srgbClr val="000066"/>
                </a:solidFill>
              </a:rPr>
              <a:t>根据应用情况将易变部分与稳定部分存取频率较高部分与存取频率较低部分分开存放，以提高系统性能。</a:t>
            </a:r>
            <a:endParaRPr kumimoji="1" lang="zh-CN" altLang="en-US" b="1" dirty="0" smtClean="0">
              <a:solidFill>
                <a:srgbClr val="000066"/>
              </a:solidFill>
              <a:latin typeface="宋体" panose="02010600030101010101" pitchFamily="2" charset="-122"/>
            </a:endParaRPr>
          </a:p>
        </p:txBody>
      </p:sp>
      <p:sp>
        <p:nvSpPr>
          <p:cNvPr id="7" name="Rectangle 6"/>
          <p:cNvSpPr>
            <a:spLocks noChangeArrowheads="1"/>
          </p:cNvSpPr>
          <p:nvPr/>
        </p:nvSpPr>
        <p:spPr bwMode="auto">
          <a:xfrm>
            <a:off x="541265" y="3707245"/>
            <a:ext cx="11109469"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FF66"/>
              </a:buClr>
            </a:pPr>
            <a:endParaRPr lang="en-US" altLang="zh-CN" sz="2400" b="1" i="0" dirty="0">
              <a:solidFill>
                <a:srgbClr val="CC3300"/>
              </a:solidFill>
            </a:endParaRPr>
          </a:p>
          <a:p>
            <a:pPr marL="800100" lvl="1" indent="-342900" eaLnBrk="1" hangingPunct="1">
              <a:spcBef>
                <a:spcPct val="10000"/>
              </a:spcBef>
              <a:buFont typeface="Arial" panose="020B0604020202020204" pitchFamily="34" charset="0"/>
              <a:buChar char="•"/>
            </a:pPr>
            <a:r>
              <a:rPr lang="zh-CN" altLang="en-US" sz="2400" b="1" i="0" dirty="0">
                <a:solidFill>
                  <a:srgbClr val="000066"/>
                </a:solidFill>
              </a:rPr>
              <a:t>设计合适的存取路径</a:t>
            </a:r>
          </a:p>
          <a:p>
            <a:pPr marL="800100" lvl="1" indent="-342900" eaLnBrk="1" hangingPunct="1">
              <a:spcBef>
                <a:spcPct val="10000"/>
              </a:spcBef>
              <a:buFont typeface="Arial" panose="020B0604020202020204" pitchFamily="34" charset="0"/>
              <a:buChar char="•"/>
            </a:pPr>
            <a:endParaRPr lang="zh-CN" altLang="en-US" sz="2400" b="1" i="0" dirty="0">
              <a:solidFill>
                <a:srgbClr val="000066"/>
              </a:solidFill>
            </a:endParaRPr>
          </a:p>
          <a:p>
            <a:pPr marL="800100" lvl="1" indent="-342900" eaLnBrk="1" hangingPunct="1">
              <a:spcBef>
                <a:spcPct val="10000"/>
              </a:spcBef>
              <a:buFont typeface="Arial" panose="020B0604020202020204" pitchFamily="34" charset="0"/>
              <a:buChar char="•"/>
            </a:pPr>
            <a:r>
              <a:rPr lang="zh-CN" altLang="en-US" sz="2400" b="1" i="0" dirty="0">
                <a:solidFill>
                  <a:srgbClr val="000066"/>
                </a:solidFill>
              </a:rPr>
              <a:t>确定系统配置：</a:t>
            </a:r>
            <a:r>
              <a:rPr lang="en-US" altLang="zh-CN" sz="2400" b="1" i="0" dirty="0">
                <a:solidFill>
                  <a:srgbClr val="000066"/>
                </a:solidFill>
              </a:rPr>
              <a:t>DBMS</a:t>
            </a:r>
            <a:r>
              <a:rPr lang="zh-CN" altLang="en-US" sz="2400" b="1" i="0" dirty="0">
                <a:solidFill>
                  <a:srgbClr val="000066"/>
                </a:solidFill>
              </a:rPr>
              <a:t>产品一般都提供了一些系统配置变量和存储分配参数</a:t>
            </a:r>
            <a:r>
              <a:rPr lang="en-US" altLang="zh-CN" sz="2400" b="1" i="0" dirty="0">
                <a:solidFill>
                  <a:srgbClr val="000066"/>
                </a:solidFill>
              </a:rPr>
              <a:t>.</a:t>
            </a:r>
          </a:p>
          <a:p>
            <a:pPr lvl="1" eaLnBrk="1" hangingPunct="1">
              <a:spcBef>
                <a:spcPct val="10000"/>
              </a:spcBef>
              <a:buFontTx/>
              <a:buChar char="–"/>
            </a:pPr>
            <a:endParaRPr kumimoji="1" lang="en-US" altLang="zh-CN" sz="2400" b="1" i="0" dirty="0">
              <a:solidFill>
                <a:srgbClr val="000066"/>
              </a:solidFill>
              <a:latin typeface="宋体" panose="02010600030101010101" pitchFamily="2" charset="-122"/>
            </a:endParaRPr>
          </a:p>
        </p:txBody>
      </p:sp>
    </p:spTree>
    <p:extLst>
      <p:ext uri="{BB962C8B-B14F-4D97-AF65-F5344CB8AC3E}">
        <p14:creationId xmlns:p14="http://schemas.microsoft.com/office/powerpoint/2010/main" val="27761016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linds(horizontal)">
                                      <p:cBhvr>
                                        <p:cTn id="16" dur="500"/>
                                        <p:tgtEl>
                                          <p:spTgt spid="6">
                                            <p:txEl>
                                              <p:pRg st="4" end="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linds(horizontal)">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blinds(horizontal)">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blinds(horizontal)">
                                      <p:cBhvr>
                                        <p:cTn id="2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7.2.5 </a:t>
            </a:r>
            <a:r>
              <a:rPr lang="zh-CN" altLang="en-US" sz="2800" b="1" dirty="0">
                <a:solidFill>
                  <a:schemeClr val="bg1"/>
                </a:solidFill>
                <a:latin typeface="微软雅黑" panose="020B0503020204020204" pitchFamily="34" charset="-122"/>
                <a:ea typeface="微软雅黑" panose="020B0503020204020204" pitchFamily="34" charset="-122"/>
              </a:rPr>
              <a:t>物理设计阶段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a:spLocks noChangeArrowheads="1"/>
          </p:cNvSpPr>
          <p:nvPr/>
        </p:nvSpPr>
        <p:spPr bwMode="auto">
          <a:xfrm>
            <a:off x="468312" y="1916113"/>
            <a:ext cx="1114872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Font typeface="Wingdings" panose="05000000000000000000" pitchFamily="2" charset="2"/>
              <a:buChar char="Ø"/>
            </a:pPr>
            <a:r>
              <a:rPr kumimoji="1" lang="zh-CN" altLang="en-US" sz="2400" b="1" i="0" dirty="0">
                <a:solidFill>
                  <a:srgbClr val="CC3300"/>
                </a:solidFill>
                <a:latin typeface="Tahoma" panose="020B0604030504040204" pitchFamily="34" charset="0"/>
              </a:rPr>
              <a:t>评价内容</a:t>
            </a:r>
            <a:r>
              <a:rPr kumimoji="1" lang="zh-CN" altLang="en-US" sz="2400" b="1" i="0" dirty="0">
                <a:solidFill>
                  <a:srgbClr val="000066"/>
                </a:solidFill>
                <a:latin typeface="Tahoma" panose="020B0604030504040204" pitchFamily="34" charset="0"/>
              </a:rPr>
              <a:t>：</a:t>
            </a:r>
          </a:p>
          <a:p>
            <a:pPr lvl="1" eaLnBrk="1" hangingPunct="1">
              <a:lnSpc>
                <a:spcPct val="125000"/>
              </a:lnSpc>
              <a:spcBef>
                <a:spcPct val="10000"/>
              </a:spcBef>
              <a:buClr>
                <a:schemeClr val="hlink"/>
              </a:buClr>
              <a:buFontTx/>
              <a:buChar char="–"/>
            </a:pPr>
            <a:r>
              <a:rPr kumimoji="1" lang="zh-CN" altLang="en-US" sz="2400" b="1" i="0" dirty="0">
                <a:solidFill>
                  <a:srgbClr val="000066"/>
                </a:solidFill>
                <a:latin typeface="Tahoma" panose="020B0604030504040204" pitchFamily="34" charset="0"/>
              </a:rPr>
              <a:t>对数据库物理设计过程中产生的多种方案对其时间效率、空间效率、维护代价和各种用户需求进行细致的评价，从中选择一个较优的方案作为数据库的物理结构。</a:t>
            </a:r>
          </a:p>
        </p:txBody>
      </p:sp>
      <p:sp>
        <p:nvSpPr>
          <p:cNvPr id="7" name="Rectangle 4"/>
          <p:cNvSpPr txBox="1">
            <a:spLocks noChangeArrowheads="1"/>
          </p:cNvSpPr>
          <p:nvPr/>
        </p:nvSpPr>
        <p:spPr bwMode="auto">
          <a:xfrm>
            <a:off x="468312" y="3926753"/>
            <a:ext cx="11086667" cy="18609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spcBef>
                <a:spcPct val="5000"/>
              </a:spcBef>
              <a:buFont typeface="Wingdings" panose="05000000000000000000" pitchFamily="2" charset="2"/>
              <a:buChar char="Ø"/>
            </a:pPr>
            <a:r>
              <a:rPr lang="zh-CN" altLang="en-US" sz="2400" b="1" dirty="0" smtClean="0">
                <a:solidFill>
                  <a:srgbClr val="CC3300"/>
                </a:solidFill>
              </a:rPr>
              <a:t>评价方法</a:t>
            </a:r>
            <a:r>
              <a:rPr lang="zh-CN" altLang="en-US" sz="2400" b="1" dirty="0" smtClean="0">
                <a:solidFill>
                  <a:srgbClr val="000066"/>
                </a:solidFill>
              </a:rPr>
              <a:t>：</a:t>
            </a:r>
          </a:p>
          <a:p>
            <a:pPr lvl="1" eaLnBrk="1" hangingPunct="1">
              <a:lnSpc>
                <a:spcPct val="125000"/>
              </a:lnSpc>
              <a:spcBef>
                <a:spcPct val="5000"/>
              </a:spcBef>
            </a:pPr>
            <a:r>
              <a:rPr lang="zh-CN" altLang="en-US" b="1" dirty="0" smtClean="0">
                <a:solidFill>
                  <a:srgbClr val="000066"/>
                </a:solidFill>
              </a:rPr>
              <a:t>定量估算各种方案的存储空间、存取时间以及维护代价；</a:t>
            </a:r>
          </a:p>
          <a:p>
            <a:pPr lvl="1" eaLnBrk="1" hangingPunct="1">
              <a:lnSpc>
                <a:spcPct val="125000"/>
              </a:lnSpc>
              <a:spcBef>
                <a:spcPct val="5000"/>
              </a:spcBef>
            </a:pPr>
            <a:r>
              <a:rPr lang="zh-CN" altLang="en-US" b="1" dirty="0" smtClean="0">
                <a:solidFill>
                  <a:srgbClr val="000066"/>
                </a:solidFill>
              </a:rPr>
              <a:t>对估算结果进行权衡、比较，选择出一个较优的合理的物理结构；</a:t>
            </a:r>
          </a:p>
          <a:p>
            <a:pPr lvl="1" eaLnBrk="1" hangingPunct="1">
              <a:lnSpc>
                <a:spcPct val="125000"/>
              </a:lnSpc>
              <a:spcBef>
                <a:spcPct val="5000"/>
              </a:spcBef>
            </a:pPr>
            <a:r>
              <a:rPr lang="zh-CN" altLang="en-US" b="1" dirty="0" smtClean="0">
                <a:solidFill>
                  <a:srgbClr val="000066"/>
                </a:solidFill>
              </a:rPr>
              <a:t>如果该结构不符合用户需求，则需要修改设计。</a:t>
            </a:r>
            <a:endParaRPr lang="zh-CN" altLang="en-US" b="1" dirty="0" smtClean="0">
              <a:solidFill>
                <a:srgbClr val="000066"/>
              </a:solidFill>
            </a:endParaRPr>
          </a:p>
        </p:txBody>
      </p:sp>
      <p:sp>
        <p:nvSpPr>
          <p:cNvPr id="8" name="Rectangle 5"/>
          <p:cNvSpPr>
            <a:spLocks noChangeArrowheads="1"/>
          </p:cNvSpPr>
          <p:nvPr/>
        </p:nvSpPr>
        <p:spPr bwMode="auto">
          <a:xfrm>
            <a:off x="395288" y="1052513"/>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sz="3200" b="1" i="0">
                <a:solidFill>
                  <a:srgbClr val="FF3300"/>
                </a:solidFill>
              </a:rPr>
              <a:t>2.</a:t>
            </a:r>
            <a:r>
              <a:rPr lang="zh-CN" altLang="en-US" sz="3200" b="1" i="0">
                <a:solidFill>
                  <a:srgbClr val="FF3300"/>
                </a:solidFill>
              </a:rPr>
              <a:t>评价物理结构</a:t>
            </a:r>
          </a:p>
        </p:txBody>
      </p:sp>
    </p:spTree>
    <p:extLst>
      <p:ext uri="{BB962C8B-B14F-4D97-AF65-F5344CB8AC3E}">
        <p14:creationId xmlns:p14="http://schemas.microsoft.com/office/powerpoint/2010/main" val="16343077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up)">
                                      <p:cBhvr>
                                        <p:cTn id="10" dur="500"/>
                                        <p:tgtEl>
                                          <p:spTgt spid="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up)">
                                      <p:cBhvr>
                                        <p:cTn id="13" dur="500"/>
                                        <p:tgtEl>
                                          <p:spTgt spid="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up)">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7.2.6 </a:t>
            </a:r>
            <a:r>
              <a:rPr lang="zh-CN" altLang="en-US" sz="2800" b="1" dirty="0">
                <a:solidFill>
                  <a:schemeClr val="bg1"/>
                </a:solidFill>
                <a:latin typeface="微软雅黑" panose="020B0503020204020204" pitchFamily="34" charset="-122"/>
                <a:ea typeface="微软雅黑" panose="020B0503020204020204" pitchFamily="34" charset="-122"/>
              </a:rPr>
              <a:t>数据库实现阶段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3"/>
          <p:cNvGrpSpPr>
            <a:grpSpLocks/>
          </p:cNvGrpSpPr>
          <p:nvPr/>
        </p:nvGrpSpPr>
        <p:grpSpPr bwMode="auto">
          <a:xfrm>
            <a:off x="1871807" y="2420938"/>
            <a:ext cx="8208963" cy="4005262"/>
            <a:chOff x="432" y="768"/>
            <a:chExt cx="4896" cy="3264"/>
          </a:xfrm>
        </p:grpSpPr>
        <p:sp>
          <p:nvSpPr>
            <p:cNvPr id="7" name="Rectangle 4"/>
            <p:cNvSpPr>
              <a:spLocks noChangeArrowheads="1"/>
            </p:cNvSpPr>
            <p:nvPr/>
          </p:nvSpPr>
          <p:spPr bwMode="auto">
            <a:xfrm>
              <a:off x="1288" y="768"/>
              <a:ext cx="3142" cy="2514"/>
            </a:xfrm>
            <a:prstGeom prst="rect">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400" b="1" i="0">
                  <a:solidFill>
                    <a:srgbClr val="000066"/>
                  </a:solidFill>
                  <a:latin typeface="Times New Roman" panose="02020603050405020304" pitchFamily="18" charset="0"/>
                </a:rPr>
                <a:t>数据库实施</a:t>
              </a:r>
              <a:endParaRPr kumimoji="1" lang="zh-CN" altLang="en-US" sz="1000" b="1" i="0">
                <a:solidFill>
                  <a:srgbClr val="000066"/>
                </a:solidFill>
                <a:latin typeface="Times New Roman" panose="02020603050405020304" pitchFamily="18" charset="0"/>
              </a:endParaRPr>
            </a:p>
          </p:txBody>
        </p:sp>
        <p:sp>
          <p:nvSpPr>
            <p:cNvPr id="8" name="Line 5"/>
            <p:cNvSpPr>
              <a:spLocks noChangeShapeType="1"/>
            </p:cNvSpPr>
            <p:nvPr/>
          </p:nvSpPr>
          <p:spPr bwMode="auto">
            <a:xfrm>
              <a:off x="791" y="2085"/>
              <a:ext cx="718" cy="0"/>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Oval 6"/>
            <p:cNvSpPr>
              <a:spLocks noChangeArrowheads="1"/>
            </p:cNvSpPr>
            <p:nvPr/>
          </p:nvSpPr>
          <p:spPr bwMode="auto">
            <a:xfrm>
              <a:off x="1536" y="1738"/>
              <a:ext cx="762" cy="847"/>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i="0">
                  <a:solidFill>
                    <a:srgbClr val="000066"/>
                  </a:solidFill>
                  <a:latin typeface="Times New Roman" panose="02020603050405020304" pitchFamily="18" charset="0"/>
                </a:rPr>
                <a:t>定义数据库结构</a:t>
              </a:r>
              <a:endParaRPr kumimoji="1" lang="zh-CN" altLang="en-US" sz="1200" b="1" i="0">
                <a:solidFill>
                  <a:srgbClr val="000066"/>
                </a:solidFill>
                <a:latin typeface="Times New Roman" panose="02020603050405020304" pitchFamily="18" charset="0"/>
              </a:endParaRPr>
            </a:p>
          </p:txBody>
        </p:sp>
        <p:sp>
          <p:nvSpPr>
            <p:cNvPr id="12" name="Line 7"/>
            <p:cNvSpPr>
              <a:spLocks noChangeShapeType="1"/>
            </p:cNvSpPr>
            <p:nvPr/>
          </p:nvSpPr>
          <p:spPr bwMode="auto">
            <a:xfrm flipV="1">
              <a:off x="2112" y="1562"/>
              <a:ext cx="301" cy="261"/>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Oval 8"/>
            <p:cNvSpPr>
              <a:spLocks noChangeArrowheads="1"/>
            </p:cNvSpPr>
            <p:nvPr/>
          </p:nvSpPr>
          <p:spPr bwMode="auto">
            <a:xfrm>
              <a:off x="2431" y="1145"/>
              <a:ext cx="857" cy="84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endParaRPr kumimoji="1" lang="en-US" altLang="zh-CN" b="1" i="0">
                <a:solidFill>
                  <a:srgbClr val="000066"/>
                </a:solidFill>
                <a:latin typeface="Times New Roman" panose="02020603050405020304" pitchFamily="18" charset="0"/>
              </a:endParaRPr>
            </a:p>
            <a:p>
              <a:pPr algn="ctr" eaLnBrk="1" hangingPunct="1"/>
              <a:r>
                <a:rPr kumimoji="1" lang="zh-CN" altLang="en-US" sz="2000" b="1" i="0">
                  <a:solidFill>
                    <a:srgbClr val="000066"/>
                  </a:solidFill>
                  <a:latin typeface="Times New Roman" panose="02020603050405020304" pitchFamily="18" charset="0"/>
                </a:rPr>
                <a:t>数据</a:t>
              </a:r>
            </a:p>
            <a:p>
              <a:pPr algn="ctr" eaLnBrk="1" hangingPunct="1"/>
              <a:r>
                <a:rPr kumimoji="1" lang="zh-CN" altLang="en-US" sz="2000" b="1" i="0">
                  <a:solidFill>
                    <a:srgbClr val="000066"/>
                  </a:solidFill>
                  <a:latin typeface="Times New Roman" panose="02020603050405020304" pitchFamily="18" charset="0"/>
                </a:rPr>
                <a:t>装载</a:t>
              </a:r>
              <a:endParaRPr kumimoji="1" lang="zh-CN" altLang="en-US" i="0">
                <a:solidFill>
                  <a:srgbClr val="000066"/>
                </a:solidFill>
                <a:latin typeface="Times New Roman" panose="02020603050405020304" pitchFamily="18" charset="0"/>
              </a:endParaRPr>
            </a:p>
          </p:txBody>
        </p:sp>
        <p:sp>
          <p:nvSpPr>
            <p:cNvPr id="14" name="Line 9"/>
            <p:cNvSpPr>
              <a:spLocks noChangeShapeType="1"/>
            </p:cNvSpPr>
            <p:nvPr/>
          </p:nvSpPr>
          <p:spPr bwMode="auto">
            <a:xfrm>
              <a:off x="3312" y="1518"/>
              <a:ext cx="342" cy="306"/>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Oval 10"/>
            <p:cNvSpPr>
              <a:spLocks noChangeArrowheads="1"/>
            </p:cNvSpPr>
            <p:nvPr/>
          </p:nvSpPr>
          <p:spPr bwMode="auto">
            <a:xfrm>
              <a:off x="3456" y="1782"/>
              <a:ext cx="761" cy="847"/>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endParaRPr kumimoji="1" lang="en-US" altLang="zh-CN" sz="1000" i="0">
                <a:solidFill>
                  <a:srgbClr val="000066"/>
                </a:solidFill>
                <a:latin typeface="Times New Roman" panose="02020603050405020304" pitchFamily="18" charset="0"/>
              </a:endParaRPr>
            </a:p>
            <a:p>
              <a:pPr algn="ctr" eaLnBrk="1" hangingPunct="1"/>
              <a:r>
                <a:rPr kumimoji="1" lang="en-US" altLang="zh-CN" sz="1000" i="0">
                  <a:solidFill>
                    <a:srgbClr val="000066"/>
                  </a:solidFill>
                  <a:latin typeface="Times New Roman" panose="02020603050405020304" pitchFamily="18" charset="0"/>
                </a:rPr>
                <a:t> </a:t>
              </a:r>
              <a:r>
                <a:rPr kumimoji="1" lang="zh-CN" altLang="en-US" sz="2000" b="1" i="0">
                  <a:solidFill>
                    <a:srgbClr val="000066"/>
                  </a:solidFill>
                  <a:latin typeface="Times New Roman" panose="02020603050405020304" pitchFamily="18" charset="0"/>
                </a:rPr>
                <a:t>数据库试运行</a:t>
              </a:r>
              <a:endParaRPr kumimoji="1" lang="zh-CN" altLang="en-US" sz="1000" i="0">
                <a:solidFill>
                  <a:srgbClr val="000066"/>
                </a:solidFill>
                <a:latin typeface="Times New Roman" panose="02020603050405020304" pitchFamily="18" charset="0"/>
              </a:endParaRPr>
            </a:p>
          </p:txBody>
        </p:sp>
        <p:sp>
          <p:nvSpPr>
            <p:cNvPr id="16" name="Line 11"/>
            <p:cNvSpPr>
              <a:spLocks noChangeShapeType="1"/>
            </p:cNvSpPr>
            <p:nvPr/>
          </p:nvSpPr>
          <p:spPr bwMode="auto">
            <a:xfrm>
              <a:off x="4249" y="2173"/>
              <a:ext cx="539" cy="0"/>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2"/>
            <p:cNvSpPr>
              <a:spLocks noChangeShapeType="1"/>
            </p:cNvSpPr>
            <p:nvPr/>
          </p:nvSpPr>
          <p:spPr bwMode="auto">
            <a:xfrm>
              <a:off x="4608" y="2079"/>
              <a:ext cx="0" cy="189"/>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3"/>
            <p:cNvSpPr>
              <a:spLocks noChangeShapeType="1"/>
            </p:cNvSpPr>
            <p:nvPr/>
          </p:nvSpPr>
          <p:spPr bwMode="auto">
            <a:xfrm>
              <a:off x="1104" y="1994"/>
              <a:ext cx="1" cy="188"/>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14"/>
            <p:cNvSpPr txBox="1">
              <a:spLocks noChangeArrowheads="1"/>
            </p:cNvSpPr>
            <p:nvPr/>
          </p:nvSpPr>
          <p:spPr bwMode="auto">
            <a:xfrm>
              <a:off x="432" y="2179"/>
              <a:ext cx="71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i="0">
                  <a:solidFill>
                    <a:srgbClr val="000066"/>
                  </a:solidFill>
                  <a:latin typeface="Times New Roman" panose="02020603050405020304" pitchFamily="18" charset="0"/>
                </a:rPr>
                <a:t>数据库物</a:t>
              </a:r>
            </a:p>
            <a:p>
              <a:pPr algn="just" eaLnBrk="1" hangingPunct="1"/>
              <a:r>
                <a:rPr kumimoji="1" lang="zh-CN" altLang="en-US" sz="2000" b="1" i="0">
                  <a:solidFill>
                    <a:srgbClr val="000066"/>
                  </a:solidFill>
                  <a:latin typeface="Times New Roman" panose="02020603050405020304" pitchFamily="18" charset="0"/>
                </a:rPr>
                <a:t>理设计</a:t>
              </a:r>
              <a:endParaRPr kumimoji="1" lang="zh-CN" altLang="en-US" sz="1000" b="1" i="0">
                <a:solidFill>
                  <a:srgbClr val="000066"/>
                </a:solidFill>
                <a:latin typeface="Times New Roman" panose="02020603050405020304" pitchFamily="18" charset="0"/>
              </a:endParaRPr>
            </a:p>
          </p:txBody>
        </p:sp>
        <p:sp>
          <p:nvSpPr>
            <p:cNvPr id="20" name="Text Box 15"/>
            <p:cNvSpPr txBox="1">
              <a:spLocks noChangeArrowheads="1"/>
            </p:cNvSpPr>
            <p:nvPr/>
          </p:nvSpPr>
          <p:spPr bwMode="auto">
            <a:xfrm>
              <a:off x="4608" y="2268"/>
              <a:ext cx="72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r>
                <a:rPr kumimoji="1" lang="zh-CN" altLang="en-US" sz="2000" b="1" i="0">
                  <a:solidFill>
                    <a:srgbClr val="000066"/>
                  </a:solidFill>
                  <a:latin typeface="Times New Roman" panose="02020603050405020304" pitchFamily="18" charset="0"/>
                </a:rPr>
                <a:t>数据库运</a:t>
              </a:r>
            </a:p>
            <a:p>
              <a:pPr algn="just" eaLnBrk="1" hangingPunct="1"/>
              <a:r>
                <a:rPr kumimoji="1" lang="zh-CN" altLang="en-US" sz="2000" b="1" i="0">
                  <a:solidFill>
                    <a:srgbClr val="000066"/>
                  </a:solidFill>
                  <a:latin typeface="Times New Roman" panose="02020603050405020304" pitchFamily="18" charset="0"/>
                </a:rPr>
                <a:t>行和维护</a:t>
              </a:r>
            </a:p>
            <a:p>
              <a:pPr algn="just" eaLnBrk="1" hangingPunct="1"/>
              <a:endParaRPr kumimoji="1" lang="en-US" altLang="zh-CN" sz="1600" b="1" i="0">
                <a:solidFill>
                  <a:srgbClr val="000066"/>
                </a:solidFill>
                <a:latin typeface="Times New Roman" panose="02020603050405020304" pitchFamily="18" charset="0"/>
              </a:endParaRPr>
            </a:p>
          </p:txBody>
        </p:sp>
        <p:sp>
          <p:nvSpPr>
            <p:cNvPr id="21" name="AutoShape 16"/>
            <p:cNvSpPr>
              <a:spLocks noChangeArrowheads="1"/>
            </p:cNvSpPr>
            <p:nvPr/>
          </p:nvSpPr>
          <p:spPr bwMode="auto">
            <a:xfrm>
              <a:off x="720" y="3414"/>
              <a:ext cx="449" cy="486"/>
            </a:xfrm>
            <a:prstGeom prst="octagon">
              <a:avLst>
                <a:gd name="adj" fmla="val 29287"/>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i="0">
                  <a:solidFill>
                    <a:srgbClr val="000066"/>
                  </a:solidFill>
                  <a:latin typeface="Times New Roman" panose="02020603050405020304" pitchFamily="18" charset="0"/>
                </a:rPr>
                <a:t>物理</a:t>
              </a:r>
            </a:p>
            <a:p>
              <a:pPr algn="ctr" eaLnBrk="1" hangingPunct="1"/>
              <a:r>
                <a:rPr kumimoji="1" lang="zh-CN" altLang="en-US" b="1" i="0">
                  <a:solidFill>
                    <a:srgbClr val="000066"/>
                  </a:solidFill>
                  <a:latin typeface="Times New Roman" panose="02020603050405020304" pitchFamily="18" charset="0"/>
                </a:rPr>
                <a:t>模型</a:t>
              </a:r>
              <a:endParaRPr kumimoji="1" lang="zh-CN" altLang="en-US" sz="1000" b="1" i="0">
                <a:solidFill>
                  <a:srgbClr val="000066"/>
                </a:solidFill>
                <a:latin typeface="Times New Roman" panose="02020603050405020304" pitchFamily="18" charset="0"/>
              </a:endParaRPr>
            </a:p>
          </p:txBody>
        </p:sp>
        <p:sp>
          <p:nvSpPr>
            <p:cNvPr id="22" name="AutoShape 17"/>
            <p:cNvSpPr>
              <a:spLocks noChangeArrowheads="1"/>
            </p:cNvSpPr>
            <p:nvPr/>
          </p:nvSpPr>
          <p:spPr bwMode="auto">
            <a:xfrm rot="4214242">
              <a:off x="263" y="2882"/>
              <a:ext cx="838" cy="124"/>
            </a:xfrm>
            <a:prstGeom prst="rightArrow">
              <a:avLst>
                <a:gd name="adj1" fmla="val 50000"/>
                <a:gd name="adj2" fmla="val 168952"/>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AutoShape 18"/>
            <p:cNvSpPr>
              <a:spLocks noChangeArrowheads="1"/>
            </p:cNvSpPr>
            <p:nvPr/>
          </p:nvSpPr>
          <p:spPr bwMode="auto">
            <a:xfrm rot="4014648">
              <a:off x="3697" y="2960"/>
              <a:ext cx="890" cy="109"/>
            </a:xfrm>
            <a:prstGeom prst="rightArrow">
              <a:avLst>
                <a:gd name="adj1" fmla="val 50000"/>
                <a:gd name="adj2" fmla="val 204128"/>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AutoShape 19"/>
            <p:cNvSpPr>
              <a:spLocks noChangeArrowheads="1"/>
            </p:cNvSpPr>
            <p:nvPr/>
          </p:nvSpPr>
          <p:spPr bwMode="auto">
            <a:xfrm rot="-3531503">
              <a:off x="886" y="2870"/>
              <a:ext cx="1009" cy="94"/>
            </a:xfrm>
            <a:prstGeom prst="rightArrow">
              <a:avLst>
                <a:gd name="adj1" fmla="val 50000"/>
                <a:gd name="adj2" fmla="val 268351"/>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Freeform 20"/>
            <p:cNvSpPr>
              <a:spLocks/>
            </p:cNvSpPr>
            <p:nvPr/>
          </p:nvSpPr>
          <p:spPr bwMode="auto">
            <a:xfrm>
              <a:off x="3196" y="1302"/>
              <a:ext cx="535" cy="499"/>
            </a:xfrm>
            <a:custGeom>
              <a:avLst/>
              <a:gdLst>
                <a:gd name="T0" fmla="*/ 535 w 535"/>
                <a:gd name="T1" fmla="*/ 543 h 543"/>
                <a:gd name="T2" fmla="*/ 381 w 535"/>
                <a:gd name="T3" fmla="*/ 178 h 543"/>
                <a:gd name="T4" fmla="*/ 251 w 535"/>
                <a:gd name="T5" fmla="*/ 74 h 543"/>
                <a:gd name="T6" fmla="*/ 164 w 535"/>
                <a:gd name="T7" fmla="*/ 6 h 543"/>
                <a:gd name="T8" fmla="*/ 16 w 535"/>
                <a:gd name="T9" fmla="*/ 35 h 543"/>
                <a:gd name="T10" fmla="*/ 68 w 535"/>
                <a:gd name="T11" fmla="*/ 61 h 543"/>
                <a:gd name="T12" fmla="*/ 68 w 535"/>
                <a:gd name="T13" fmla="*/ 61 h 543"/>
                <a:gd name="T14" fmla="*/ 0 60000 65536"/>
                <a:gd name="T15" fmla="*/ 0 60000 65536"/>
                <a:gd name="T16" fmla="*/ 0 60000 65536"/>
                <a:gd name="T17" fmla="*/ 0 60000 65536"/>
                <a:gd name="T18" fmla="*/ 0 60000 65536"/>
                <a:gd name="T19" fmla="*/ 0 60000 65536"/>
                <a:gd name="T20" fmla="*/ 0 60000 65536"/>
                <a:gd name="T21" fmla="*/ 0 w 535"/>
                <a:gd name="T22" fmla="*/ 0 h 543"/>
                <a:gd name="T23" fmla="*/ 535 w 535"/>
                <a:gd name="T24" fmla="*/ 543 h 5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22225">
              <a:solidFill>
                <a:schemeClr val="hlink"/>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Freeform 21"/>
            <p:cNvSpPr>
              <a:spLocks/>
            </p:cNvSpPr>
            <p:nvPr/>
          </p:nvSpPr>
          <p:spPr bwMode="auto">
            <a:xfrm>
              <a:off x="816" y="850"/>
              <a:ext cx="3204" cy="1197"/>
            </a:xfrm>
            <a:custGeom>
              <a:avLst/>
              <a:gdLst>
                <a:gd name="T0" fmla="*/ 3204 w 3204"/>
                <a:gd name="T1" fmla="*/ 1049 h 1303"/>
                <a:gd name="T2" fmla="*/ 3087 w 3204"/>
                <a:gd name="T3" fmla="*/ 618 h 1303"/>
                <a:gd name="T4" fmla="*/ 2878 w 3204"/>
                <a:gd name="T5" fmla="*/ 331 h 1303"/>
                <a:gd name="T6" fmla="*/ 2574 w 3204"/>
                <a:gd name="T7" fmla="*/ 135 h 1303"/>
                <a:gd name="T8" fmla="*/ 2308 w 3204"/>
                <a:gd name="T9" fmla="*/ 47 h 1303"/>
                <a:gd name="T10" fmla="*/ 2222 w 3204"/>
                <a:gd name="T11" fmla="*/ 31 h 1303"/>
                <a:gd name="T12" fmla="*/ 2039 w 3204"/>
                <a:gd name="T13" fmla="*/ 3 h 1303"/>
                <a:gd name="T14" fmla="*/ 1379 w 3204"/>
                <a:gd name="T15" fmla="*/ 47 h 1303"/>
                <a:gd name="T16" fmla="*/ 880 w 3204"/>
                <a:gd name="T17" fmla="*/ 257 h 1303"/>
                <a:gd name="T18" fmla="*/ 375 w 3204"/>
                <a:gd name="T19" fmla="*/ 693 h 1303"/>
                <a:gd name="T20" fmla="*/ 0 w 3204"/>
                <a:gd name="T21" fmla="*/ 1303 h 1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4"/>
                <a:gd name="T34" fmla="*/ 0 h 1303"/>
                <a:gd name="T35" fmla="*/ 3204 w 3204"/>
                <a:gd name="T36" fmla="*/ 1303 h 1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22225">
              <a:solidFill>
                <a:schemeClr val="hlink"/>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22"/>
            <p:cNvSpPr>
              <a:spLocks noChangeArrowheads="1"/>
            </p:cNvSpPr>
            <p:nvPr/>
          </p:nvSpPr>
          <p:spPr bwMode="auto">
            <a:xfrm>
              <a:off x="2448" y="2356"/>
              <a:ext cx="857" cy="846"/>
            </a:xfrm>
            <a:prstGeom prst="ellipse">
              <a:avLst/>
            </a:prstGeom>
            <a:noFill/>
            <a:ln w="222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i="0">
                  <a:solidFill>
                    <a:srgbClr val="000066"/>
                  </a:solidFill>
                  <a:latin typeface="Times New Roman" panose="02020603050405020304" pitchFamily="18" charset="0"/>
                </a:rPr>
                <a:t>编制与调试应用程序</a:t>
              </a:r>
              <a:endParaRPr kumimoji="1" lang="zh-CN" altLang="en-US" sz="2000" i="0">
                <a:solidFill>
                  <a:srgbClr val="000066"/>
                </a:solidFill>
                <a:latin typeface="Times New Roman" panose="02020603050405020304" pitchFamily="18" charset="0"/>
              </a:endParaRPr>
            </a:p>
          </p:txBody>
        </p:sp>
        <p:sp>
          <p:nvSpPr>
            <p:cNvPr id="29" name="Line 23"/>
            <p:cNvSpPr>
              <a:spLocks noChangeShapeType="1"/>
            </p:cNvSpPr>
            <p:nvPr/>
          </p:nvSpPr>
          <p:spPr bwMode="auto">
            <a:xfrm>
              <a:off x="2160" y="2444"/>
              <a:ext cx="288" cy="309"/>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Line 24"/>
            <p:cNvSpPr>
              <a:spLocks noChangeShapeType="1"/>
            </p:cNvSpPr>
            <p:nvPr/>
          </p:nvSpPr>
          <p:spPr bwMode="auto">
            <a:xfrm flipV="1">
              <a:off x="3312" y="2444"/>
              <a:ext cx="240" cy="309"/>
            </a:xfrm>
            <a:prstGeom prst="line">
              <a:avLst/>
            </a:prstGeom>
            <a:noFill/>
            <a:ln w="222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 name="AutoShape 25"/>
            <p:cNvSpPr>
              <a:spLocks noChangeArrowheads="1"/>
            </p:cNvSpPr>
            <p:nvPr/>
          </p:nvSpPr>
          <p:spPr bwMode="auto">
            <a:xfrm>
              <a:off x="4080" y="3414"/>
              <a:ext cx="768" cy="618"/>
            </a:xfrm>
            <a:prstGeom prst="star16">
              <a:avLst>
                <a:gd name="adj" fmla="val 37500"/>
              </a:avLst>
            </a:prstGeom>
            <a:noFill/>
            <a:ln w="222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b="1" i="0">
                  <a:solidFill>
                    <a:srgbClr val="000066"/>
                  </a:solidFill>
                  <a:latin typeface="Times New Roman" panose="02020603050405020304" pitchFamily="18" charset="0"/>
                </a:rPr>
                <a:t>数据库</a:t>
              </a:r>
            </a:p>
            <a:p>
              <a:pPr algn="ctr" eaLnBrk="1" hangingPunct="1"/>
              <a:r>
                <a:rPr kumimoji="1" lang="zh-CN" altLang="en-US" b="1" i="0">
                  <a:solidFill>
                    <a:srgbClr val="000066"/>
                  </a:solidFill>
                  <a:latin typeface="Times New Roman" panose="02020603050405020304" pitchFamily="18" charset="0"/>
                </a:rPr>
                <a:t>系统</a:t>
              </a:r>
              <a:endParaRPr kumimoji="1" lang="zh-CN" altLang="en-US" sz="2400" b="1" i="0">
                <a:solidFill>
                  <a:srgbClr val="000066"/>
                </a:solidFill>
                <a:latin typeface="Times New Roman" panose="02020603050405020304" pitchFamily="18" charset="0"/>
              </a:endParaRPr>
            </a:p>
          </p:txBody>
        </p:sp>
        <p:sp>
          <p:nvSpPr>
            <p:cNvPr id="32" name="Freeform 26"/>
            <p:cNvSpPr>
              <a:spLocks/>
            </p:cNvSpPr>
            <p:nvPr/>
          </p:nvSpPr>
          <p:spPr bwMode="auto">
            <a:xfrm>
              <a:off x="1872" y="1033"/>
              <a:ext cx="2031" cy="769"/>
            </a:xfrm>
            <a:custGeom>
              <a:avLst/>
              <a:gdLst>
                <a:gd name="T0" fmla="*/ 2031 w 2031"/>
                <a:gd name="T1" fmla="*/ 837 h 837"/>
                <a:gd name="T2" fmla="*/ 1927 w 2031"/>
                <a:gd name="T3" fmla="*/ 523 h 837"/>
                <a:gd name="T4" fmla="*/ 1835 w 2031"/>
                <a:gd name="T5" fmla="*/ 341 h 837"/>
                <a:gd name="T6" fmla="*/ 1651 w 2031"/>
                <a:gd name="T7" fmla="*/ 207 h 837"/>
                <a:gd name="T8" fmla="*/ 1476 w 2031"/>
                <a:gd name="T9" fmla="*/ 85 h 837"/>
                <a:gd name="T10" fmla="*/ 1324 w 2031"/>
                <a:gd name="T11" fmla="*/ 29 h 837"/>
                <a:gd name="T12" fmla="*/ 1274 w 2031"/>
                <a:gd name="T13" fmla="*/ 19 h 837"/>
                <a:gd name="T14" fmla="*/ 1169 w 2031"/>
                <a:gd name="T15" fmla="*/ 2 h 837"/>
                <a:gd name="T16" fmla="*/ 791 w 2031"/>
                <a:gd name="T17" fmla="*/ 29 h 837"/>
                <a:gd name="T18" fmla="*/ 505 w 2031"/>
                <a:gd name="T19" fmla="*/ 161 h 837"/>
                <a:gd name="T20" fmla="*/ 215 w 2031"/>
                <a:gd name="T21" fmla="*/ 434 h 837"/>
                <a:gd name="T22" fmla="*/ 0 w 2031"/>
                <a:gd name="T23" fmla="*/ 816 h 8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31"/>
                <a:gd name="T37" fmla="*/ 0 h 837"/>
                <a:gd name="T38" fmla="*/ 2031 w 2031"/>
                <a:gd name="T39" fmla="*/ 837 h 8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22225">
              <a:solidFill>
                <a:schemeClr val="hlink"/>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Freeform 27"/>
            <p:cNvSpPr>
              <a:spLocks/>
            </p:cNvSpPr>
            <p:nvPr/>
          </p:nvSpPr>
          <p:spPr bwMode="auto">
            <a:xfrm>
              <a:off x="3264" y="2629"/>
              <a:ext cx="496" cy="360"/>
            </a:xfrm>
            <a:custGeom>
              <a:avLst/>
              <a:gdLst>
                <a:gd name="T0" fmla="*/ 496 w 496"/>
                <a:gd name="T1" fmla="*/ 0 h 392"/>
                <a:gd name="T2" fmla="*/ 443 w 496"/>
                <a:gd name="T3" fmla="*/ 130 h 392"/>
                <a:gd name="T4" fmla="*/ 313 w 496"/>
                <a:gd name="T5" fmla="*/ 274 h 392"/>
                <a:gd name="T6" fmla="*/ 96 w 496"/>
                <a:gd name="T7" fmla="*/ 375 h 392"/>
                <a:gd name="T8" fmla="*/ 0 w 496"/>
                <a:gd name="T9" fmla="*/ 375 h 392"/>
                <a:gd name="T10" fmla="*/ 0 60000 65536"/>
                <a:gd name="T11" fmla="*/ 0 60000 65536"/>
                <a:gd name="T12" fmla="*/ 0 60000 65536"/>
                <a:gd name="T13" fmla="*/ 0 60000 65536"/>
                <a:gd name="T14" fmla="*/ 0 60000 65536"/>
                <a:gd name="T15" fmla="*/ 0 w 496"/>
                <a:gd name="T16" fmla="*/ 0 h 392"/>
                <a:gd name="T17" fmla="*/ 496 w 496"/>
                <a:gd name="T18" fmla="*/ 392 h 392"/>
              </a:gdLst>
              <a:ahLst/>
              <a:cxnLst>
                <a:cxn ang="T10">
                  <a:pos x="T0" y="T1"/>
                </a:cxn>
                <a:cxn ang="T11">
                  <a:pos x="T2" y="T3"/>
                </a:cxn>
                <a:cxn ang="T12">
                  <a:pos x="T4" y="T5"/>
                </a:cxn>
                <a:cxn ang="T13">
                  <a:pos x="T6" y="T7"/>
                </a:cxn>
                <a:cxn ang="T14">
                  <a:pos x="T8" y="T9"/>
                </a:cxn>
              </a:cxnLst>
              <a:rect l="T15" t="T16" r="T17" b="T18"/>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22225">
              <a:solidFill>
                <a:schemeClr val="hlink"/>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4" name="Rectangle 28"/>
          <p:cNvSpPr>
            <a:spLocks noChangeArrowheads="1"/>
          </p:cNvSpPr>
          <p:nvPr/>
        </p:nvSpPr>
        <p:spPr bwMode="auto">
          <a:xfrm>
            <a:off x="421459" y="773938"/>
            <a:ext cx="78501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800100" indent="-34290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400" b="1" i="0">
                <a:solidFill>
                  <a:srgbClr val="CC3300"/>
                </a:solidFill>
              </a:rPr>
              <a:t>数据库实施的工作内容</a:t>
            </a:r>
            <a:r>
              <a:rPr lang="zh-CN" altLang="en-US" sz="2400" b="1" i="0">
                <a:solidFill>
                  <a:srgbClr val="000066"/>
                </a:solidFill>
              </a:rPr>
              <a:t>：</a:t>
            </a:r>
          </a:p>
          <a:p>
            <a:pPr lvl="1" eaLnBrk="1" hangingPunct="1">
              <a:buFontTx/>
              <a:buAutoNum type="arabicPeriod"/>
            </a:pPr>
            <a:r>
              <a:rPr lang="zh-CN" altLang="en-US" sz="2400" b="1" i="0">
                <a:solidFill>
                  <a:srgbClr val="000066"/>
                </a:solidFill>
              </a:rPr>
              <a:t>用</a:t>
            </a:r>
            <a:r>
              <a:rPr lang="en-US" altLang="zh-CN" sz="2400" b="1" i="0">
                <a:solidFill>
                  <a:srgbClr val="000066"/>
                </a:solidFill>
              </a:rPr>
              <a:t>DDL</a:t>
            </a:r>
            <a:r>
              <a:rPr lang="zh-CN" altLang="en-US" sz="2400" b="1" i="0">
                <a:solidFill>
                  <a:srgbClr val="000066"/>
                </a:solidFill>
              </a:rPr>
              <a:t>定义数据库结构；     </a:t>
            </a:r>
            <a:r>
              <a:rPr lang="en-US" altLang="zh-CN" sz="2400" b="1" i="0">
                <a:solidFill>
                  <a:srgbClr val="000066"/>
                </a:solidFill>
              </a:rPr>
              <a:t>2. </a:t>
            </a:r>
            <a:r>
              <a:rPr lang="zh-CN" altLang="en-US" sz="2400" b="1" i="0">
                <a:solidFill>
                  <a:srgbClr val="000066"/>
                </a:solidFill>
              </a:rPr>
              <a:t>组织数据入库；</a:t>
            </a:r>
          </a:p>
          <a:p>
            <a:pPr eaLnBrk="1" hangingPunct="1"/>
            <a:r>
              <a:rPr lang="zh-CN" altLang="en-US" sz="2400" b="1" i="0">
                <a:solidFill>
                  <a:srgbClr val="000066"/>
                </a:solidFill>
              </a:rPr>
              <a:t>      </a:t>
            </a:r>
            <a:r>
              <a:rPr lang="en-US" altLang="zh-CN" sz="2400" b="1" i="0">
                <a:solidFill>
                  <a:srgbClr val="000066"/>
                </a:solidFill>
              </a:rPr>
              <a:t>3. </a:t>
            </a:r>
            <a:r>
              <a:rPr lang="zh-CN" altLang="en-US" sz="2400" b="1" i="0">
                <a:solidFill>
                  <a:srgbClr val="000066"/>
                </a:solidFill>
              </a:rPr>
              <a:t>编制与调试应用程序；        </a:t>
            </a:r>
            <a:r>
              <a:rPr lang="en-US" altLang="zh-CN" sz="2400" b="1" i="0">
                <a:solidFill>
                  <a:srgbClr val="000066"/>
                </a:solidFill>
              </a:rPr>
              <a:t>4.</a:t>
            </a:r>
            <a:r>
              <a:rPr lang="zh-CN" altLang="en-US" sz="2400" b="1" i="0">
                <a:solidFill>
                  <a:srgbClr val="000066"/>
                </a:solidFill>
              </a:rPr>
              <a:t>数据库试运行。</a:t>
            </a:r>
          </a:p>
        </p:txBody>
      </p:sp>
    </p:spTree>
    <p:extLst>
      <p:ext uri="{BB962C8B-B14F-4D97-AF65-F5344CB8AC3E}">
        <p14:creationId xmlns:p14="http://schemas.microsoft.com/office/powerpoint/2010/main" val="4165146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7.1 </a:t>
            </a:r>
            <a:r>
              <a:rPr lang="zh-CN" altLang="en-US" sz="2800" b="1" dirty="0">
                <a:solidFill>
                  <a:schemeClr val="bg1"/>
                </a:solidFill>
                <a:latin typeface="微软雅黑" panose="020B0503020204020204" pitchFamily="34" charset="-122"/>
                <a:ea typeface="微软雅黑" panose="020B0503020204020204" pitchFamily="34" charset="-122"/>
              </a:rPr>
              <a:t>数据库设计概述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468313" y="1341438"/>
            <a:ext cx="10868169" cy="1944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ct val="0"/>
              </a:spcBef>
              <a:buClr>
                <a:srgbClr val="C00000"/>
              </a:buClr>
              <a:buFont typeface="Wingdings" panose="05000000000000000000" pitchFamily="2" charset="2"/>
              <a:buChar char="Ø"/>
            </a:pPr>
            <a:r>
              <a:rPr lang="zh-CN" altLang="en-US" sz="2400" b="1" dirty="0" smtClean="0">
                <a:solidFill>
                  <a:srgbClr val="CC3300"/>
                </a:solidFill>
                <a:latin typeface="楷体_GB2312" pitchFamily="49" charset="-122"/>
                <a:ea typeface="楷体_GB2312" pitchFamily="49" charset="-122"/>
              </a:rPr>
              <a:t>直观设计法</a:t>
            </a:r>
            <a:r>
              <a:rPr lang="zh-CN" altLang="en-US" sz="2400" b="1" dirty="0" smtClean="0">
                <a:solidFill>
                  <a:srgbClr val="000066"/>
                </a:solidFill>
                <a:latin typeface="楷体_GB2312" pitchFamily="49" charset="-122"/>
                <a:ea typeface="楷体_GB2312" pitchFamily="49" charset="-122"/>
              </a:rPr>
              <a:t>（早期方法）</a:t>
            </a:r>
          </a:p>
          <a:p>
            <a:pPr lvl="1" eaLnBrk="1" hangingPunct="1">
              <a:spcBef>
                <a:spcPct val="0"/>
              </a:spcBef>
              <a:spcAft>
                <a:spcPct val="30000"/>
              </a:spcAft>
            </a:pPr>
            <a:r>
              <a:rPr lang="zh-CN" altLang="en-US" b="1" dirty="0" smtClean="0">
                <a:solidFill>
                  <a:schemeClr val="tx2"/>
                </a:solidFill>
                <a:latin typeface="楷体_GB2312" pitchFamily="49" charset="-122"/>
                <a:ea typeface="楷体_GB2312" pitchFamily="49" charset="-122"/>
              </a:rPr>
              <a:t>设计质量与设计人员的经验和水平有直接关系；</a:t>
            </a:r>
          </a:p>
          <a:p>
            <a:pPr lvl="1" eaLnBrk="1" hangingPunct="1">
              <a:spcBef>
                <a:spcPct val="0"/>
              </a:spcBef>
              <a:spcAft>
                <a:spcPct val="30000"/>
              </a:spcAft>
            </a:pPr>
            <a:r>
              <a:rPr lang="zh-CN" altLang="en-US" b="1" dirty="0" smtClean="0">
                <a:solidFill>
                  <a:schemeClr val="tx2"/>
                </a:solidFill>
                <a:latin typeface="楷体_GB2312" pitchFamily="49" charset="-122"/>
                <a:ea typeface="楷体_GB2312" pitchFamily="49" charset="-122"/>
              </a:rPr>
              <a:t>缺乏科学理论和工程方法的支持，工程质量难以保证；</a:t>
            </a:r>
          </a:p>
          <a:p>
            <a:pPr lvl="1" eaLnBrk="1" hangingPunct="1">
              <a:spcBef>
                <a:spcPct val="0"/>
              </a:spcBef>
              <a:spcAft>
                <a:spcPct val="30000"/>
              </a:spcAft>
            </a:pPr>
            <a:r>
              <a:rPr lang="zh-CN" altLang="en-US" b="1" dirty="0" smtClean="0">
                <a:solidFill>
                  <a:schemeClr val="tx2"/>
                </a:solidFill>
                <a:latin typeface="楷体_GB2312" pitchFamily="49" charset="-122"/>
                <a:ea typeface="楷体_GB2312" pitchFamily="49" charset="-122"/>
              </a:rPr>
              <a:t>数据库运行一段时间后常常又不同程度地发现各种问题，增加了维护代价。</a:t>
            </a:r>
          </a:p>
          <a:p>
            <a:pPr eaLnBrk="1" hangingPunct="1">
              <a:spcBef>
                <a:spcPct val="0"/>
              </a:spcBef>
            </a:pPr>
            <a:endParaRPr lang="en-US" altLang="zh-CN" sz="2400" b="1" dirty="0" smtClean="0">
              <a:solidFill>
                <a:schemeClr val="tx2"/>
              </a:solidFill>
              <a:latin typeface="楷体_GB2312" pitchFamily="49" charset="-122"/>
              <a:ea typeface="楷体_GB2312" pitchFamily="49" charset="-122"/>
            </a:endParaRPr>
          </a:p>
        </p:txBody>
      </p:sp>
      <p:sp>
        <p:nvSpPr>
          <p:cNvPr id="7" name="Rectangle 4"/>
          <p:cNvSpPr>
            <a:spLocks noChangeArrowheads="1"/>
          </p:cNvSpPr>
          <p:nvPr/>
        </p:nvSpPr>
        <p:spPr bwMode="auto">
          <a:xfrm>
            <a:off x="468313" y="3013075"/>
            <a:ext cx="777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buClr>
                <a:srgbClr val="C00000"/>
              </a:buClr>
              <a:buFont typeface="Wingdings" panose="05000000000000000000" pitchFamily="2" charset="2"/>
              <a:buChar char="Ø"/>
            </a:pPr>
            <a:r>
              <a:rPr lang="zh-CN" altLang="en-US" sz="2400" b="1" i="0" dirty="0">
                <a:solidFill>
                  <a:srgbClr val="CC3300"/>
                </a:solidFill>
                <a:latin typeface="楷体_GB2312" pitchFamily="49" charset="-122"/>
                <a:ea typeface="楷体_GB2312" pitchFamily="49" charset="-122"/>
              </a:rPr>
              <a:t>规范设计法</a:t>
            </a:r>
          </a:p>
          <a:p>
            <a:pPr lvl="1" eaLnBrk="1" hangingPunct="1">
              <a:buFontTx/>
              <a:buChar char="–"/>
            </a:pPr>
            <a:r>
              <a:rPr lang="zh-CN" altLang="en-US" sz="2400" b="1" i="0" dirty="0">
                <a:solidFill>
                  <a:schemeClr val="tx2"/>
                </a:solidFill>
                <a:latin typeface="楷体_GB2312" pitchFamily="49" charset="-122"/>
                <a:ea typeface="楷体_GB2312" pitchFamily="49" charset="-122"/>
              </a:rPr>
              <a:t>基本思想：过程迭代和逐步求精</a:t>
            </a:r>
          </a:p>
        </p:txBody>
      </p:sp>
      <p:sp>
        <p:nvSpPr>
          <p:cNvPr id="8" name="Rectangle 5"/>
          <p:cNvSpPr>
            <a:spLocks noChangeArrowheads="1"/>
          </p:cNvSpPr>
          <p:nvPr/>
        </p:nvSpPr>
        <p:spPr bwMode="auto">
          <a:xfrm>
            <a:off x="463406" y="3829050"/>
            <a:ext cx="77724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buClr>
                <a:schemeClr val="hlink"/>
              </a:buClr>
              <a:buFontTx/>
              <a:buChar char="–"/>
            </a:pPr>
            <a:r>
              <a:rPr kumimoji="1" lang="zh-CN" altLang="en-US" sz="2400" b="1" i="0" dirty="0">
                <a:solidFill>
                  <a:schemeClr val="tx2"/>
                </a:solidFill>
                <a:latin typeface="楷体_GB2312" pitchFamily="49" charset="-122"/>
                <a:ea typeface="楷体_GB2312" pitchFamily="49" charset="-122"/>
              </a:rPr>
              <a:t>典型方法：</a:t>
            </a:r>
          </a:p>
          <a:p>
            <a:pPr lvl="2" eaLnBrk="1" hangingPunct="1">
              <a:buClr>
                <a:schemeClr val="accent1"/>
              </a:buClr>
              <a:buFontTx/>
              <a:buChar char="•"/>
            </a:pPr>
            <a:r>
              <a:rPr kumimoji="1" lang="zh-CN" altLang="en-US" sz="2400" b="1" i="0" dirty="0">
                <a:solidFill>
                  <a:schemeClr val="tx2"/>
                </a:solidFill>
                <a:latin typeface="楷体_GB2312" pitchFamily="49" charset="-122"/>
                <a:ea typeface="楷体_GB2312" pitchFamily="49" charset="-122"/>
              </a:rPr>
              <a:t>新奥尔良方法</a:t>
            </a:r>
          </a:p>
          <a:p>
            <a:pPr lvl="2" eaLnBrk="1" hangingPunct="1">
              <a:buClr>
                <a:schemeClr val="accent1"/>
              </a:buClr>
              <a:buFontTx/>
              <a:buChar char="•"/>
            </a:pPr>
            <a:r>
              <a:rPr lang="zh-CN" altLang="en-US" sz="2400" b="1" i="0" dirty="0">
                <a:solidFill>
                  <a:schemeClr val="tx2"/>
                </a:solidFill>
                <a:latin typeface="楷体_GB2312" pitchFamily="49" charset="-122"/>
                <a:ea typeface="楷体_GB2312" pitchFamily="49" charset="-122"/>
              </a:rPr>
              <a:t>基于</a:t>
            </a:r>
            <a:r>
              <a:rPr lang="en-US" altLang="zh-CN" sz="2400" b="1" i="0" dirty="0">
                <a:solidFill>
                  <a:schemeClr val="tx2"/>
                </a:solidFill>
                <a:latin typeface="楷体_GB2312" pitchFamily="49" charset="-122"/>
                <a:ea typeface="楷体_GB2312" pitchFamily="49" charset="-122"/>
              </a:rPr>
              <a:t>E-R</a:t>
            </a:r>
            <a:r>
              <a:rPr lang="zh-CN" altLang="en-US" sz="2400" b="1" i="0" dirty="0">
                <a:solidFill>
                  <a:schemeClr val="tx2"/>
                </a:solidFill>
                <a:latin typeface="楷体_GB2312" pitchFamily="49" charset="-122"/>
                <a:ea typeface="楷体_GB2312" pitchFamily="49" charset="-122"/>
              </a:rPr>
              <a:t>模型的数据库设计方法</a:t>
            </a:r>
            <a:endParaRPr kumimoji="1" lang="zh-CN" altLang="en-US" sz="2400" b="1" i="0" dirty="0">
              <a:solidFill>
                <a:schemeClr val="tx2"/>
              </a:solidFill>
              <a:latin typeface="楷体_GB2312" pitchFamily="49" charset="-122"/>
              <a:ea typeface="楷体_GB2312" pitchFamily="49" charset="-122"/>
            </a:endParaRPr>
          </a:p>
          <a:p>
            <a:pPr lvl="2" eaLnBrk="1" hangingPunct="1">
              <a:buClr>
                <a:schemeClr val="accent1"/>
              </a:buClr>
              <a:buFontTx/>
              <a:buChar char="•"/>
            </a:pPr>
            <a:r>
              <a:rPr lang="en-US" altLang="zh-CN" sz="2400" b="1" i="0" dirty="0" err="1">
                <a:solidFill>
                  <a:schemeClr val="tx2"/>
                </a:solidFill>
                <a:latin typeface="楷体_GB2312" pitchFamily="49" charset="-122"/>
                <a:ea typeface="楷体_GB2312" pitchFamily="49" charset="-122"/>
              </a:rPr>
              <a:t>3NF</a:t>
            </a:r>
            <a:r>
              <a:rPr lang="zh-CN" altLang="en-US" sz="2400" b="1" i="0" dirty="0">
                <a:solidFill>
                  <a:schemeClr val="tx2"/>
                </a:solidFill>
                <a:latin typeface="楷体_GB2312" pitchFamily="49" charset="-122"/>
                <a:ea typeface="楷体_GB2312" pitchFamily="49" charset="-122"/>
              </a:rPr>
              <a:t>（第三范式）的设计方法</a:t>
            </a:r>
          </a:p>
        </p:txBody>
      </p:sp>
      <p:sp>
        <p:nvSpPr>
          <p:cNvPr id="9" name="Rectangle 6"/>
          <p:cNvSpPr>
            <a:spLocks noChangeArrowheads="1"/>
          </p:cNvSpPr>
          <p:nvPr/>
        </p:nvSpPr>
        <p:spPr bwMode="auto">
          <a:xfrm>
            <a:off x="539750" y="836613"/>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800" b="1" i="0">
                <a:solidFill>
                  <a:srgbClr val="FF3300"/>
                </a:solidFill>
                <a:latin typeface="楷体_GB2312" pitchFamily="49" charset="-122"/>
                <a:ea typeface="楷体_GB2312" pitchFamily="49" charset="-122"/>
              </a:rPr>
              <a:t>数据库设计方法</a:t>
            </a:r>
          </a:p>
        </p:txBody>
      </p:sp>
      <p:sp>
        <p:nvSpPr>
          <p:cNvPr id="10" name="Rectangle 7"/>
          <p:cNvSpPr>
            <a:spLocks noChangeArrowheads="1"/>
          </p:cNvSpPr>
          <p:nvPr/>
        </p:nvSpPr>
        <p:spPr bwMode="auto">
          <a:xfrm>
            <a:off x="539750" y="5471467"/>
            <a:ext cx="3005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342900" indent="-342900" eaLnBrk="1" hangingPunct="1">
              <a:buClr>
                <a:srgbClr val="C00000"/>
              </a:buClr>
              <a:buFont typeface="Wingdings" panose="05000000000000000000" pitchFamily="2" charset="2"/>
              <a:buChar char="Ø"/>
            </a:pPr>
            <a:r>
              <a:rPr lang="zh-CN" altLang="en-US" sz="2400" b="1" i="0" dirty="0">
                <a:solidFill>
                  <a:srgbClr val="CC3300"/>
                </a:solidFill>
                <a:latin typeface="楷体_GB2312" pitchFamily="49" charset="-122"/>
                <a:ea typeface="楷体_GB2312" pitchFamily="49" charset="-122"/>
              </a:rPr>
              <a:t>计算机辅助设计法</a:t>
            </a:r>
            <a:endParaRPr lang="zh-CN" altLang="en-US" sz="2400" b="1" i="0" dirty="0">
              <a:solidFill>
                <a:srgbClr val="000066"/>
              </a:solidFill>
              <a:latin typeface="楷体_GB2312" pitchFamily="49" charset="-122"/>
              <a:ea typeface="楷体_GB2312" pitchFamily="49" charset="-122"/>
            </a:endParaRPr>
          </a:p>
        </p:txBody>
      </p:sp>
    </p:spTree>
    <p:extLst>
      <p:ext uri="{BB962C8B-B14F-4D97-AF65-F5344CB8AC3E}">
        <p14:creationId xmlns:p14="http://schemas.microsoft.com/office/powerpoint/2010/main" val="2845695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p:bldP spid="8" grpId="0" autoUpdateAnimBg="0"/>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7.2.6 </a:t>
            </a:r>
            <a:r>
              <a:rPr lang="zh-CN" altLang="en-US" sz="2800" b="1" dirty="0">
                <a:solidFill>
                  <a:schemeClr val="bg1"/>
                </a:solidFill>
                <a:latin typeface="微软雅黑" panose="020B0503020204020204" pitchFamily="34" charset="-122"/>
                <a:ea typeface="微软雅黑" panose="020B0503020204020204" pitchFamily="34" charset="-122"/>
              </a:rPr>
              <a:t>数据库实现阶段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609599" y="1125679"/>
            <a:ext cx="10602191"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5000"/>
              </a:lnSpc>
            </a:pPr>
            <a:r>
              <a:rPr lang="zh-CN" altLang="en-US" b="1" smtClean="0">
                <a:solidFill>
                  <a:srgbClr val="000066"/>
                </a:solidFill>
              </a:rPr>
              <a:t>数据库结构建立好后，就可以向数据库中装载数据了。</a:t>
            </a:r>
            <a:r>
              <a:rPr lang="zh-CN" altLang="en-US" b="1" smtClean="0">
                <a:solidFill>
                  <a:srgbClr val="CC3300"/>
                </a:solidFill>
              </a:rPr>
              <a:t>转载数据和应用程序的编码、调试</a:t>
            </a:r>
            <a:r>
              <a:rPr lang="zh-CN" altLang="en-US" b="1" smtClean="0">
                <a:solidFill>
                  <a:srgbClr val="000066"/>
                </a:solidFill>
              </a:rPr>
              <a:t>是数据库实施阶段最主要的工作。</a:t>
            </a:r>
          </a:p>
          <a:p>
            <a:pPr eaLnBrk="1" hangingPunct="1">
              <a:lnSpc>
                <a:spcPct val="115000"/>
              </a:lnSpc>
            </a:pPr>
            <a:endParaRPr lang="zh-CN" altLang="en-US" b="1" smtClean="0">
              <a:solidFill>
                <a:srgbClr val="000066"/>
              </a:solidFill>
            </a:endParaRPr>
          </a:p>
          <a:p>
            <a:pPr eaLnBrk="1" hangingPunct="1">
              <a:lnSpc>
                <a:spcPct val="115000"/>
              </a:lnSpc>
            </a:pPr>
            <a:r>
              <a:rPr lang="zh-CN" altLang="en-US" b="1" smtClean="0">
                <a:solidFill>
                  <a:srgbClr val="000066"/>
                </a:solidFill>
              </a:rPr>
              <a:t>数据装载方法：</a:t>
            </a:r>
          </a:p>
          <a:p>
            <a:pPr lvl="1" eaLnBrk="1" hangingPunct="1">
              <a:lnSpc>
                <a:spcPct val="115000"/>
              </a:lnSpc>
            </a:pPr>
            <a:r>
              <a:rPr lang="zh-CN" altLang="en-US" b="1" smtClean="0">
                <a:solidFill>
                  <a:srgbClr val="000066"/>
                </a:solidFill>
              </a:rPr>
              <a:t>人工方法</a:t>
            </a:r>
            <a:r>
              <a:rPr kumimoji="1" lang="zh-CN" altLang="en-US" b="1" smtClean="0">
                <a:solidFill>
                  <a:srgbClr val="CC3300"/>
                </a:solidFill>
              </a:rPr>
              <a:t>：适用于小型系统</a:t>
            </a:r>
            <a:endParaRPr lang="zh-CN" altLang="en-US" b="1" smtClean="0">
              <a:solidFill>
                <a:srgbClr val="000066"/>
              </a:solidFill>
            </a:endParaRPr>
          </a:p>
          <a:p>
            <a:pPr lvl="1" eaLnBrk="1" hangingPunct="1">
              <a:lnSpc>
                <a:spcPct val="115000"/>
              </a:lnSpc>
            </a:pPr>
            <a:r>
              <a:rPr lang="zh-CN" altLang="en-US" b="1" smtClean="0">
                <a:solidFill>
                  <a:srgbClr val="000066"/>
                </a:solidFill>
              </a:rPr>
              <a:t>计算机辅助数据入库</a:t>
            </a:r>
            <a:r>
              <a:rPr kumimoji="1" lang="zh-CN" altLang="en-US" b="1" smtClean="0">
                <a:solidFill>
                  <a:srgbClr val="CC3300"/>
                </a:solidFill>
              </a:rPr>
              <a:t>：适用于中大型系统</a:t>
            </a:r>
            <a:endParaRPr kumimoji="1" lang="zh-CN" altLang="en-US" b="1" smtClean="0">
              <a:solidFill>
                <a:srgbClr val="CC3300"/>
              </a:solidFill>
            </a:endParaRPr>
          </a:p>
        </p:txBody>
      </p:sp>
    </p:spTree>
    <p:extLst>
      <p:ext uri="{BB962C8B-B14F-4D97-AF65-F5344CB8AC3E}">
        <p14:creationId xmlns:p14="http://schemas.microsoft.com/office/powerpoint/2010/main" val="11216530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linds(horizontal)">
                                      <p:cBhvr>
                                        <p:cTn id="15" dur="500"/>
                                        <p:tgtEl>
                                          <p:spTgt spid="6">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7.2.6 </a:t>
            </a:r>
            <a:r>
              <a:rPr lang="zh-CN" altLang="en-US" sz="2800" b="1" dirty="0">
                <a:solidFill>
                  <a:schemeClr val="bg1"/>
                </a:solidFill>
                <a:latin typeface="微软雅黑" panose="020B0503020204020204" pitchFamily="34" charset="-122"/>
                <a:ea typeface="微软雅黑" panose="020B0503020204020204" pitchFamily="34" charset="-122"/>
              </a:rPr>
              <a:t>数据库实现阶段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33400" y="2209800"/>
            <a:ext cx="11083636" cy="3429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pPr>
            <a:r>
              <a:rPr lang="zh-CN" altLang="en-US" b="1" dirty="0" smtClean="0">
                <a:solidFill>
                  <a:srgbClr val="000066"/>
                </a:solidFill>
              </a:rPr>
              <a:t>数据库应用程序的设计应与数据库设计同时进行。</a:t>
            </a:r>
          </a:p>
          <a:p>
            <a:pPr eaLnBrk="1" hangingPunct="1">
              <a:lnSpc>
                <a:spcPct val="120000"/>
              </a:lnSpc>
            </a:pPr>
            <a:endParaRPr lang="zh-CN" altLang="en-US" b="1" dirty="0" smtClean="0">
              <a:solidFill>
                <a:srgbClr val="000066"/>
              </a:solidFill>
            </a:endParaRPr>
          </a:p>
          <a:p>
            <a:pPr eaLnBrk="1" hangingPunct="1">
              <a:lnSpc>
                <a:spcPct val="120000"/>
              </a:lnSpc>
            </a:pPr>
            <a:r>
              <a:rPr lang="zh-CN" altLang="en-US" b="1" dirty="0" smtClean="0">
                <a:solidFill>
                  <a:srgbClr val="000066"/>
                </a:solidFill>
              </a:rPr>
              <a:t>在数据库实施阶段，当数据库结构建立好后，就可以开始编制与调试数据库的应用程序。调试应用程序时由于数据入库尚未完成，可先使用模拟数据。</a:t>
            </a:r>
            <a:endParaRPr lang="zh-CN" altLang="en-US" b="1" dirty="0" smtClean="0">
              <a:solidFill>
                <a:srgbClr val="000066"/>
              </a:solidFill>
            </a:endParaRPr>
          </a:p>
        </p:txBody>
      </p:sp>
      <p:sp>
        <p:nvSpPr>
          <p:cNvPr id="7" name="Rectangle 4"/>
          <p:cNvSpPr>
            <a:spLocks noChangeArrowheads="1"/>
          </p:cNvSpPr>
          <p:nvPr/>
        </p:nvSpPr>
        <p:spPr bwMode="auto">
          <a:xfrm>
            <a:off x="533400" y="1371600"/>
            <a:ext cx="8153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FF66"/>
              </a:buClr>
            </a:pPr>
            <a:r>
              <a:rPr kumimoji="1" lang="zh-CN" altLang="en-US" sz="3600" b="1" i="0">
                <a:solidFill>
                  <a:srgbClr val="CC3300"/>
                </a:solidFill>
                <a:latin typeface="Tahoma" panose="020B0604030504040204" pitchFamily="34" charset="0"/>
              </a:rPr>
              <a:t>应用程序的设计、调试</a:t>
            </a:r>
            <a:r>
              <a:rPr kumimoji="1" lang="zh-CN" altLang="en-US" sz="3600" b="1" i="0">
                <a:solidFill>
                  <a:srgbClr val="000066"/>
                </a:solidFill>
                <a:latin typeface="Tahoma" panose="020B0604030504040204" pitchFamily="34" charset="0"/>
              </a:rPr>
              <a:t>：</a:t>
            </a:r>
          </a:p>
        </p:txBody>
      </p:sp>
    </p:spTree>
    <p:extLst>
      <p:ext uri="{BB962C8B-B14F-4D97-AF65-F5344CB8AC3E}">
        <p14:creationId xmlns:p14="http://schemas.microsoft.com/office/powerpoint/2010/main" val="687966883"/>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7.2.6 </a:t>
            </a:r>
            <a:r>
              <a:rPr lang="zh-CN" altLang="en-US" sz="2800" b="1" dirty="0">
                <a:solidFill>
                  <a:schemeClr val="bg1"/>
                </a:solidFill>
                <a:latin typeface="微软雅黑" panose="020B0503020204020204" pitchFamily="34" charset="-122"/>
                <a:ea typeface="微软雅黑" panose="020B0503020204020204" pitchFamily="34" charset="-122"/>
              </a:rPr>
              <a:t>数据库实现阶段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43791" y="786419"/>
            <a:ext cx="10761518" cy="480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spcBef>
                <a:spcPct val="35000"/>
              </a:spcBef>
            </a:pPr>
            <a:r>
              <a:rPr lang="zh-CN" altLang="en-US" b="1" dirty="0" smtClean="0">
                <a:solidFill>
                  <a:srgbClr val="000066"/>
                </a:solidFill>
              </a:rPr>
              <a:t>应用程序调试完成，并且已有一小部分数据入库后，就可以开始数据库的试运行。</a:t>
            </a:r>
          </a:p>
          <a:p>
            <a:pPr eaLnBrk="1" hangingPunct="1">
              <a:lnSpc>
                <a:spcPct val="125000"/>
              </a:lnSpc>
              <a:spcBef>
                <a:spcPct val="35000"/>
              </a:spcBef>
            </a:pPr>
            <a:r>
              <a:rPr lang="zh-CN" altLang="en-US" b="1" dirty="0" smtClean="0">
                <a:solidFill>
                  <a:srgbClr val="000066"/>
                </a:solidFill>
              </a:rPr>
              <a:t>数据库试运行也称为联合调试，其主要工作包括：</a:t>
            </a:r>
          </a:p>
          <a:p>
            <a:pPr lvl="1" eaLnBrk="1" hangingPunct="1">
              <a:lnSpc>
                <a:spcPct val="125000"/>
              </a:lnSpc>
              <a:spcBef>
                <a:spcPct val="35000"/>
              </a:spcBef>
              <a:buClr>
                <a:srgbClr val="FFFF66"/>
              </a:buClr>
              <a:buFontTx/>
              <a:buNone/>
            </a:pPr>
            <a:r>
              <a:rPr lang="en-US" altLang="zh-CN" b="1" dirty="0" smtClean="0">
                <a:solidFill>
                  <a:srgbClr val="000066"/>
                </a:solidFill>
              </a:rPr>
              <a:t>1</a:t>
            </a:r>
            <a:r>
              <a:rPr lang="zh-CN" altLang="en-US" b="1" dirty="0" smtClean="0">
                <a:solidFill>
                  <a:srgbClr val="000066"/>
                </a:solidFill>
              </a:rPr>
              <a:t>）</a:t>
            </a:r>
            <a:r>
              <a:rPr lang="zh-CN" altLang="en-US" b="1" dirty="0" smtClean="0">
                <a:solidFill>
                  <a:srgbClr val="CC3300"/>
                </a:solidFill>
              </a:rPr>
              <a:t>功能测试</a:t>
            </a:r>
            <a:r>
              <a:rPr lang="zh-CN" altLang="en-US" b="1" dirty="0" smtClean="0">
                <a:solidFill>
                  <a:srgbClr val="000066"/>
                </a:solidFill>
              </a:rPr>
              <a:t>：实际运行应用程序，执行对数据库的各种操作，测试应用程序的各种功能。</a:t>
            </a:r>
          </a:p>
          <a:p>
            <a:pPr lvl="1" eaLnBrk="1" hangingPunct="1">
              <a:lnSpc>
                <a:spcPct val="125000"/>
              </a:lnSpc>
              <a:spcBef>
                <a:spcPct val="35000"/>
              </a:spcBef>
              <a:buClr>
                <a:srgbClr val="FFFF66"/>
              </a:buClr>
              <a:buFontTx/>
              <a:buNone/>
            </a:pPr>
            <a:r>
              <a:rPr lang="en-US" altLang="zh-CN" b="1" dirty="0" smtClean="0">
                <a:solidFill>
                  <a:srgbClr val="000066"/>
                </a:solidFill>
              </a:rPr>
              <a:t>2</a:t>
            </a:r>
            <a:r>
              <a:rPr lang="zh-CN" altLang="en-US" b="1" dirty="0" smtClean="0">
                <a:solidFill>
                  <a:srgbClr val="000066"/>
                </a:solidFill>
              </a:rPr>
              <a:t>）</a:t>
            </a:r>
            <a:r>
              <a:rPr lang="zh-CN" altLang="en-US" b="1" dirty="0" smtClean="0">
                <a:solidFill>
                  <a:srgbClr val="CC3300"/>
                </a:solidFill>
              </a:rPr>
              <a:t>性能测试</a:t>
            </a:r>
            <a:r>
              <a:rPr lang="zh-CN" altLang="en-US" b="1" dirty="0" smtClean="0">
                <a:solidFill>
                  <a:srgbClr val="000066"/>
                </a:solidFill>
              </a:rPr>
              <a:t>：测试系统的性能指标，分析是否符合设计目标。</a:t>
            </a:r>
            <a:endParaRPr lang="zh-CN" altLang="en-US" b="1" dirty="0" smtClean="0">
              <a:solidFill>
                <a:srgbClr val="000066"/>
              </a:solidFill>
            </a:endParaRPr>
          </a:p>
        </p:txBody>
      </p:sp>
      <p:sp>
        <p:nvSpPr>
          <p:cNvPr id="7" name="Rectangle 4"/>
          <p:cNvSpPr>
            <a:spLocks noChangeArrowheads="1"/>
          </p:cNvSpPr>
          <p:nvPr/>
        </p:nvSpPr>
        <p:spPr bwMode="auto">
          <a:xfrm>
            <a:off x="250825" y="4563918"/>
            <a:ext cx="11054484" cy="187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lvl="1" eaLnBrk="1" hangingPunct="1">
              <a:lnSpc>
                <a:spcPct val="105000"/>
              </a:lnSpc>
              <a:spcBef>
                <a:spcPct val="20000"/>
              </a:spcBef>
              <a:buClr>
                <a:schemeClr val="hlink"/>
              </a:buClr>
            </a:pPr>
            <a:r>
              <a:rPr kumimoji="1" lang="zh-CN" altLang="en-US" sz="2400" b="1" i="0" dirty="0">
                <a:solidFill>
                  <a:srgbClr val="000066"/>
                </a:solidFill>
                <a:latin typeface="Tahoma" panose="020B0604030504040204" pitchFamily="34" charset="0"/>
              </a:rPr>
              <a:t>注：</a:t>
            </a:r>
          </a:p>
          <a:p>
            <a:pPr lvl="1" eaLnBrk="1" hangingPunct="1">
              <a:lnSpc>
                <a:spcPct val="105000"/>
              </a:lnSpc>
              <a:spcBef>
                <a:spcPct val="20000"/>
              </a:spcBef>
              <a:buClr>
                <a:schemeClr val="hlink"/>
              </a:buClr>
              <a:buFontTx/>
              <a:buChar char="–"/>
            </a:pPr>
            <a:r>
              <a:rPr kumimoji="1" lang="zh-CN" altLang="en-US" sz="2400" b="1" i="0" dirty="0">
                <a:solidFill>
                  <a:srgbClr val="000066"/>
                </a:solidFill>
                <a:latin typeface="Tahoma" panose="020B0604030504040204" pitchFamily="34" charset="0"/>
              </a:rPr>
              <a:t>组织数据分批分期入库，先输入小批量数据做调试使用，待试运行基本合格后，再大批量输入数据。</a:t>
            </a:r>
          </a:p>
          <a:p>
            <a:pPr lvl="1" eaLnBrk="1" hangingPunct="1">
              <a:lnSpc>
                <a:spcPct val="105000"/>
              </a:lnSpc>
              <a:spcBef>
                <a:spcPct val="20000"/>
              </a:spcBef>
              <a:buClr>
                <a:schemeClr val="hlink"/>
              </a:buClr>
              <a:buFontTx/>
              <a:buChar char="–"/>
            </a:pPr>
            <a:r>
              <a:rPr kumimoji="1" lang="zh-CN" altLang="en-US" sz="2400" b="1" i="0" dirty="0">
                <a:solidFill>
                  <a:srgbClr val="000066"/>
                </a:solidFill>
                <a:latin typeface="Tahoma" panose="020B0604030504040204" pitchFamily="34" charset="0"/>
              </a:rPr>
              <a:t>要首先调试运行</a:t>
            </a:r>
            <a:r>
              <a:rPr kumimoji="1" lang="en-US" altLang="zh-CN" sz="2400" b="1" i="0" dirty="0">
                <a:solidFill>
                  <a:srgbClr val="000066"/>
                </a:solidFill>
                <a:latin typeface="Tahoma" panose="020B0604030504040204" pitchFamily="34" charset="0"/>
              </a:rPr>
              <a:t>DBMS</a:t>
            </a:r>
            <a:r>
              <a:rPr kumimoji="1" lang="zh-CN" altLang="en-US" sz="2400" b="1" i="0" dirty="0">
                <a:solidFill>
                  <a:srgbClr val="000066"/>
                </a:solidFill>
                <a:latin typeface="Tahoma" panose="020B0604030504040204" pitchFamily="34" charset="0"/>
              </a:rPr>
              <a:t>的恢复功能，做好数据库的转储和恢复工作。</a:t>
            </a:r>
          </a:p>
        </p:txBody>
      </p:sp>
    </p:spTree>
    <p:extLst>
      <p:ext uri="{BB962C8B-B14F-4D97-AF65-F5344CB8AC3E}">
        <p14:creationId xmlns:p14="http://schemas.microsoft.com/office/powerpoint/2010/main" val="1127276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checkerboard(across)">
                                      <p:cBhvr>
                                        <p:cTn id="15" dur="500"/>
                                        <p:tgtEl>
                                          <p:spTgt spid="6">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checkerboard(across)">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box(in)">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box(in)">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box(in)">
                                      <p:cBhvr>
                                        <p:cTn id="3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bldLvl="2"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7.2.6 </a:t>
            </a:r>
            <a:r>
              <a:rPr lang="zh-CN" altLang="en-US" sz="2800" b="1" dirty="0">
                <a:solidFill>
                  <a:schemeClr val="bg1"/>
                </a:solidFill>
                <a:latin typeface="微软雅黑" panose="020B0503020204020204" pitchFamily="34" charset="-122"/>
                <a:ea typeface="微软雅黑" panose="020B0503020204020204" pitchFamily="34" charset="-122"/>
              </a:rPr>
              <a:t>数据库实现阶段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179387" y="1125538"/>
            <a:ext cx="11084357"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05000"/>
              </a:lnSpc>
              <a:spcBef>
                <a:spcPct val="55000"/>
              </a:spcBef>
              <a:buClr>
                <a:srgbClr val="FFFF66"/>
              </a:buClr>
              <a:buNone/>
            </a:pPr>
            <a:r>
              <a:rPr lang="zh-CN" altLang="en-US" b="1" dirty="0" smtClean="0">
                <a:solidFill>
                  <a:srgbClr val="CC3300"/>
                </a:solidFill>
              </a:rPr>
              <a:t>整理文档</a:t>
            </a:r>
            <a:r>
              <a:rPr lang="zh-CN" altLang="zh-CN" b="1" dirty="0" smtClean="0">
                <a:solidFill>
                  <a:srgbClr val="000066"/>
                </a:solidFill>
              </a:rPr>
              <a:t>：</a:t>
            </a:r>
            <a:endParaRPr lang="zh-CN" altLang="en-US" b="1" dirty="0" smtClean="0">
              <a:solidFill>
                <a:srgbClr val="000066"/>
              </a:solidFill>
            </a:endParaRPr>
          </a:p>
          <a:p>
            <a:pPr lvl="1" algn="just" eaLnBrk="1" hangingPunct="1">
              <a:lnSpc>
                <a:spcPct val="105000"/>
              </a:lnSpc>
              <a:spcBef>
                <a:spcPct val="55000"/>
              </a:spcBef>
            </a:pPr>
            <a:r>
              <a:rPr lang="zh-CN" altLang="en-US" b="1" dirty="0" smtClean="0"/>
              <a:t>在应用程序编制调试及试运行时，应该随时将发现的问题的解决方案记录下来，整理成文档，以备运行维护和改进时参考。试运行成功后，还应编写测试报告、应用系统的技术说明书和使用说明书，在正式使用时一并交给用户。</a:t>
            </a:r>
          </a:p>
          <a:p>
            <a:pPr lvl="1" algn="just" eaLnBrk="1" hangingPunct="1">
              <a:lnSpc>
                <a:spcPct val="105000"/>
              </a:lnSpc>
              <a:spcBef>
                <a:spcPct val="55000"/>
              </a:spcBef>
            </a:pPr>
            <a:r>
              <a:rPr lang="zh-CN" altLang="en-US" b="1" dirty="0" smtClean="0"/>
              <a:t>完整的文档是应用系统的重要组成部分，这一点容易被忽略，应该引起设计人员的充分重视。</a:t>
            </a:r>
            <a:endParaRPr lang="zh-CN" altLang="en-US" b="1" dirty="0" smtClean="0"/>
          </a:p>
        </p:txBody>
      </p:sp>
    </p:spTree>
    <p:extLst>
      <p:ext uri="{BB962C8B-B14F-4D97-AF65-F5344CB8AC3E}">
        <p14:creationId xmlns:p14="http://schemas.microsoft.com/office/powerpoint/2010/main" val="18146620"/>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7.2.7 </a:t>
            </a:r>
            <a:r>
              <a:rPr lang="zh-CN" altLang="en-US" sz="2800" b="1" dirty="0">
                <a:solidFill>
                  <a:schemeClr val="bg1"/>
                </a:solidFill>
                <a:latin typeface="微软雅黑" panose="020B0503020204020204" pitchFamily="34" charset="-122"/>
                <a:ea typeface="微软雅黑" panose="020B0503020204020204" pitchFamily="34" charset="-122"/>
              </a:rPr>
              <a:t>数据库的运行与维护阶段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33398" y="910121"/>
            <a:ext cx="10969337"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buFontTx/>
              <a:buNone/>
            </a:pPr>
            <a:r>
              <a:rPr lang="en-US" altLang="zh-CN" b="1" dirty="0" smtClean="0">
                <a:solidFill>
                  <a:srgbClr val="000066"/>
                </a:solidFill>
              </a:rPr>
              <a:t>        </a:t>
            </a:r>
            <a:r>
              <a:rPr lang="zh-CN" altLang="en-US" b="1" dirty="0" smtClean="0">
                <a:solidFill>
                  <a:srgbClr val="000066"/>
                </a:solidFill>
              </a:rPr>
              <a:t>在数据库运行阶段，对数据库经常性的维护工作主要是由</a:t>
            </a:r>
            <a:r>
              <a:rPr lang="en-US" altLang="zh-CN" b="1" dirty="0" err="1" smtClean="0">
                <a:solidFill>
                  <a:srgbClr val="000066"/>
                </a:solidFill>
              </a:rPr>
              <a:t>DBA</a:t>
            </a:r>
            <a:r>
              <a:rPr lang="zh-CN" altLang="en-US" b="1" dirty="0" smtClean="0">
                <a:solidFill>
                  <a:srgbClr val="000066"/>
                </a:solidFill>
              </a:rPr>
              <a:t>完成的，包括：</a:t>
            </a:r>
          </a:p>
          <a:p>
            <a:pPr lvl="2" eaLnBrk="1" hangingPunct="1">
              <a:lnSpc>
                <a:spcPct val="125000"/>
              </a:lnSpc>
              <a:buFontTx/>
              <a:buNone/>
            </a:pPr>
            <a:r>
              <a:rPr lang="zh-CN" altLang="en-US" sz="2800" b="1" dirty="0" smtClean="0">
                <a:solidFill>
                  <a:srgbClr val="000066"/>
                </a:solidFill>
              </a:rPr>
              <a:t>   </a:t>
            </a:r>
            <a:endParaRPr lang="zh-CN" altLang="en-US" b="1" dirty="0" smtClean="0">
              <a:solidFill>
                <a:srgbClr val="000066"/>
              </a:solidFill>
            </a:endParaRPr>
          </a:p>
        </p:txBody>
      </p:sp>
      <p:sp>
        <p:nvSpPr>
          <p:cNvPr id="7" name="Rectangle 4"/>
          <p:cNvSpPr>
            <a:spLocks noChangeArrowheads="1"/>
          </p:cNvSpPr>
          <p:nvPr/>
        </p:nvSpPr>
        <p:spPr bwMode="auto">
          <a:xfrm>
            <a:off x="533399" y="2299854"/>
            <a:ext cx="1066881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chemeClr val="accent1"/>
              </a:buClr>
            </a:pPr>
            <a:r>
              <a:rPr kumimoji="1" lang="en-US" altLang="zh-CN" sz="2800" b="1" i="0">
                <a:solidFill>
                  <a:srgbClr val="FF3300"/>
                </a:solidFill>
                <a:latin typeface="Tahoma" panose="020B0604030504040204" pitchFamily="34" charset="0"/>
              </a:rPr>
              <a:t>⒈</a:t>
            </a:r>
            <a:r>
              <a:rPr kumimoji="1" lang="zh-CN" altLang="en-US" sz="2800" b="1" i="0">
                <a:solidFill>
                  <a:srgbClr val="FF3300"/>
                </a:solidFill>
                <a:latin typeface="Tahoma" panose="020B0604030504040204" pitchFamily="34" charset="0"/>
              </a:rPr>
              <a:t>数据库的转储和恢复</a:t>
            </a:r>
          </a:p>
          <a:p>
            <a:pPr lvl="1" eaLnBrk="1" hangingPunct="1">
              <a:lnSpc>
                <a:spcPct val="125000"/>
              </a:lnSpc>
              <a:spcBef>
                <a:spcPct val="30000"/>
              </a:spcBef>
              <a:buClr>
                <a:schemeClr val="hlink"/>
              </a:buClr>
              <a:buFontTx/>
              <a:buChar char="–"/>
            </a:pPr>
            <a:r>
              <a:rPr kumimoji="1" lang="zh-CN" altLang="en-US" sz="2800" b="1" i="0">
                <a:solidFill>
                  <a:srgbClr val="000066"/>
                </a:solidFill>
                <a:latin typeface="Tahoma" panose="020B0604030504040204" pitchFamily="34" charset="0"/>
              </a:rPr>
              <a:t>转储和恢复是系统正式运行后最重要的维护工作之一。</a:t>
            </a:r>
          </a:p>
          <a:p>
            <a:pPr lvl="1" eaLnBrk="1" hangingPunct="1">
              <a:lnSpc>
                <a:spcPct val="125000"/>
              </a:lnSpc>
              <a:spcBef>
                <a:spcPct val="30000"/>
              </a:spcBef>
              <a:buClr>
                <a:schemeClr val="hlink"/>
              </a:buClr>
              <a:buFontTx/>
              <a:buChar char="–"/>
            </a:pPr>
            <a:r>
              <a:rPr kumimoji="1" lang="en-US" altLang="zh-CN" sz="2800" b="1" i="0">
                <a:solidFill>
                  <a:srgbClr val="000066"/>
                </a:solidFill>
                <a:latin typeface="Tahoma" panose="020B0604030504040204" pitchFamily="34" charset="0"/>
              </a:rPr>
              <a:t>DBA</a:t>
            </a:r>
            <a:r>
              <a:rPr kumimoji="1" lang="zh-CN" altLang="en-US" sz="2800" b="1" i="0">
                <a:solidFill>
                  <a:srgbClr val="000066"/>
                </a:solidFill>
                <a:latin typeface="Tahoma" panose="020B0604030504040204" pitchFamily="34" charset="0"/>
              </a:rPr>
              <a:t>要针对不同的应用要求制定不同的转储计划，定期对数据库和日志文件进行备份。</a:t>
            </a:r>
          </a:p>
          <a:p>
            <a:pPr lvl="1" eaLnBrk="1" hangingPunct="1">
              <a:lnSpc>
                <a:spcPct val="125000"/>
              </a:lnSpc>
              <a:spcBef>
                <a:spcPct val="30000"/>
              </a:spcBef>
              <a:buClr>
                <a:schemeClr val="hlink"/>
              </a:buClr>
              <a:buFontTx/>
              <a:buChar char="–"/>
            </a:pPr>
            <a:r>
              <a:rPr kumimoji="1" lang="zh-CN" altLang="en-US" sz="2800" b="1" i="0">
                <a:solidFill>
                  <a:srgbClr val="000066"/>
                </a:solidFill>
                <a:latin typeface="Tahoma" panose="020B0604030504040204" pitchFamily="34" charset="0"/>
              </a:rPr>
              <a:t>一旦发生介质故障，即利用数据库备份及日志文件备份，尽快将数据库恢复到某种一致性状态。</a:t>
            </a:r>
          </a:p>
        </p:txBody>
      </p:sp>
    </p:spTree>
    <p:extLst>
      <p:ext uri="{BB962C8B-B14F-4D97-AF65-F5344CB8AC3E}">
        <p14:creationId xmlns:p14="http://schemas.microsoft.com/office/powerpoint/2010/main" val="1742026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7.2.7 </a:t>
            </a:r>
            <a:r>
              <a:rPr lang="zh-CN" altLang="en-US" sz="2800" b="1" dirty="0">
                <a:solidFill>
                  <a:schemeClr val="bg1"/>
                </a:solidFill>
                <a:latin typeface="微软雅黑" panose="020B0503020204020204" pitchFamily="34" charset="-122"/>
                <a:ea typeface="微软雅黑" panose="020B0503020204020204" pitchFamily="34" charset="-122"/>
              </a:rPr>
              <a:t>数据库的运行与维护阶段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33399" y="1143000"/>
            <a:ext cx="10491355"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buFontTx/>
              <a:buNone/>
            </a:pPr>
            <a:r>
              <a:rPr lang="en-US" altLang="zh-CN" b="1" smtClean="0">
                <a:solidFill>
                  <a:srgbClr val="FF3300"/>
                </a:solidFill>
              </a:rPr>
              <a:t>⒉ </a:t>
            </a:r>
            <a:r>
              <a:rPr lang="zh-CN" altLang="en-US" b="1" smtClean="0">
                <a:solidFill>
                  <a:srgbClr val="FF3300"/>
                </a:solidFill>
              </a:rPr>
              <a:t>数据库的安全性、完整性控制</a:t>
            </a:r>
          </a:p>
          <a:p>
            <a:pPr lvl="1" eaLnBrk="1" hangingPunct="1">
              <a:lnSpc>
                <a:spcPct val="125000"/>
              </a:lnSpc>
              <a:spcBef>
                <a:spcPct val="60000"/>
              </a:spcBef>
            </a:pPr>
            <a:r>
              <a:rPr lang="en-US" altLang="zh-CN" b="1" smtClean="0">
                <a:solidFill>
                  <a:srgbClr val="000066"/>
                </a:solidFill>
              </a:rPr>
              <a:t>DBA</a:t>
            </a:r>
            <a:r>
              <a:rPr lang="zh-CN" altLang="en-US" b="1" smtClean="0">
                <a:solidFill>
                  <a:srgbClr val="000066"/>
                </a:solidFill>
              </a:rPr>
              <a:t>必须根据用户的实际需要授予不同的操作权限。</a:t>
            </a:r>
          </a:p>
          <a:p>
            <a:pPr lvl="1" eaLnBrk="1" hangingPunct="1">
              <a:lnSpc>
                <a:spcPct val="125000"/>
              </a:lnSpc>
              <a:spcBef>
                <a:spcPct val="60000"/>
              </a:spcBef>
            </a:pPr>
            <a:r>
              <a:rPr lang="zh-CN" altLang="en-US" b="1" smtClean="0">
                <a:solidFill>
                  <a:srgbClr val="000066"/>
                </a:solidFill>
              </a:rPr>
              <a:t>在数据库运行过程中，由于应用环境的变化，对安全性的要求也会发生变化，</a:t>
            </a:r>
            <a:r>
              <a:rPr lang="en-US" altLang="zh-CN" b="1" smtClean="0">
                <a:solidFill>
                  <a:srgbClr val="000066"/>
                </a:solidFill>
              </a:rPr>
              <a:t>DBA</a:t>
            </a:r>
            <a:r>
              <a:rPr lang="zh-CN" altLang="en-US" b="1" smtClean="0">
                <a:solidFill>
                  <a:srgbClr val="000066"/>
                </a:solidFill>
              </a:rPr>
              <a:t>需要根据实际情况修改原有的安全性控制。</a:t>
            </a:r>
          </a:p>
          <a:p>
            <a:pPr lvl="1" eaLnBrk="1" hangingPunct="1">
              <a:lnSpc>
                <a:spcPct val="125000"/>
              </a:lnSpc>
              <a:spcBef>
                <a:spcPct val="60000"/>
              </a:spcBef>
            </a:pPr>
            <a:r>
              <a:rPr lang="zh-CN" altLang="en-US" b="1" smtClean="0">
                <a:solidFill>
                  <a:srgbClr val="000066"/>
                </a:solidFill>
              </a:rPr>
              <a:t>由于应用环境的变化，数据库的完整性约束条件也会变化，也需要</a:t>
            </a:r>
            <a:r>
              <a:rPr lang="en-US" altLang="zh-CN" b="1" smtClean="0">
                <a:solidFill>
                  <a:srgbClr val="000066"/>
                </a:solidFill>
              </a:rPr>
              <a:t>DBA</a:t>
            </a:r>
            <a:r>
              <a:rPr lang="zh-CN" altLang="en-US" b="1" smtClean="0">
                <a:solidFill>
                  <a:srgbClr val="000066"/>
                </a:solidFill>
              </a:rPr>
              <a:t>不断修正，以满足用户要求。</a:t>
            </a:r>
            <a:endParaRPr lang="zh-CN" altLang="en-US" b="1" smtClean="0">
              <a:solidFill>
                <a:srgbClr val="000066"/>
              </a:solidFill>
            </a:endParaRPr>
          </a:p>
        </p:txBody>
      </p:sp>
    </p:spTree>
    <p:extLst>
      <p:ext uri="{BB962C8B-B14F-4D97-AF65-F5344CB8AC3E}">
        <p14:creationId xmlns:p14="http://schemas.microsoft.com/office/powerpoint/2010/main" val="259165362"/>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7.2.7 </a:t>
            </a:r>
            <a:r>
              <a:rPr lang="zh-CN" altLang="en-US" sz="2800" b="1" dirty="0">
                <a:solidFill>
                  <a:schemeClr val="bg1"/>
                </a:solidFill>
                <a:latin typeface="微软雅黑" panose="020B0503020204020204" pitchFamily="34" charset="-122"/>
                <a:ea typeface="微软雅黑" panose="020B0503020204020204" pitchFamily="34" charset="-122"/>
              </a:rPr>
              <a:t>数据库的运行与维护阶段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559377" y="786419"/>
            <a:ext cx="11073245" cy="4724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buFontTx/>
              <a:buNone/>
            </a:pPr>
            <a:r>
              <a:rPr lang="en-US" altLang="zh-CN" b="1" smtClean="0">
                <a:solidFill>
                  <a:srgbClr val="FF3300"/>
                </a:solidFill>
              </a:rPr>
              <a:t>⒊</a:t>
            </a:r>
            <a:r>
              <a:rPr lang="zh-CN" altLang="en-US" b="1" smtClean="0">
                <a:solidFill>
                  <a:srgbClr val="FF3300"/>
                </a:solidFill>
              </a:rPr>
              <a:t>数据库性能的监督、分析和改进</a:t>
            </a:r>
          </a:p>
          <a:p>
            <a:pPr lvl="1" eaLnBrk="1" hangingPunct="1">
              <a:lnSpc>
                <a:spcPct val="125000"/>
              </a:lnSpc>
            </a:pPr>
            <a:r>
              <a:rPr lang="zh-CN" altLang="en-US" b="1" smtClean="0">
                <a:solidFill>
                  <a:srgbClr val="000066"/>
                </a:solidFill>
              </a:rPr>
              <a:t>在数据库运行过程中， </a:t>
            </a:r>
            <a:r>
              <a:rPr lang="en-US" altLang="zh-CN" b="1" smtClean="0">
                <a:solidFill>
                  <a:srgbClr val="000066"/>
                </a:solidFill>
              </a:rPr>
              <a:t>DBA</a:t>
            </a:r>
            <a:r>
              <a:rPr lang="zh-CN" altLang="en-US" b="1" smtClean="0">
                <a:solidFill>
                  <a:srgbClr val="000066"/>
                </a:solidFill>
              </a:rPr>
              <a:t>必须监督系统运行，对监测数据进行分析，找出改进系统性能的方法。</a:t>
            </a:r>
          </a:p>
          <a:p>
            <a:pPr lvl="2" eaLnBrk="1" hangingPunct="1">
              <a:lnSpc>
                <a:spcPct val="125000"/>
              </a:lnSpc>
            </a:pPr>
            <a:r>
              <a:rPr lang="zh-CN" altLang="en-US" sz="2800" b="1" smtClean="0">
                <a:solidFill>
                  <a:srgbClr val="000066"/>
                </a:solidFill>
              </a:rPr>
              <a:t>利用监测工具获取系统运行过程中一系列性能参数的值；</a:t>
            </a:r>
          </a:p>
          <a:p>
            <a:pPr lvl="2" eaLnBrk="1" hangingPunct="1">
              <a:lnSpc>
                <a:spcPct val="125000"/>
              </a:lnSpc>
            </a:pPr>
            <a:r>
              <a:rPr lang="zh-CN" altLang="en-US" sz="2800" b="1" smtClean="0">
                <a:solidFill>
                  <a:srgbClr val="000066"/>
                </a:solidFill>
              </a:rPr>
              <a:t>通过仔细分析这些数据，判断当前系统是否处于最佳运行状态；</a:t>
            </a:r>
          </a:p>
          <a:p>
            <a:pPr lvl="2" eaLnBrk="1" hangingPunct="1">
              <a:lnSpc>
                <a:spcPct val="125000"/>
              </a:lnSpc>
            </a:pPr>
            <a:r>
              <a:rPr lang="zh-CN" altLang="en-US" sz="2800" b="1" smtClean="0">
                <a:solidFill>
                  <a:srgbClr val="000066"/>
                </a:solidFill>
              </a:rPr>
              <a:t>如果不是，则需要通过调整某些参数来进一步改进数据库性能。</a:t>
            </a:r>
            <a:endParaRPr lang="zh-CN" altLang="en-US" b="1" smtClean="0">
              <a:solidFill>
                <a:srgbClr val="000066"/>
              </a:solidFill>
            </a:endParaRPr>
          </a:p>
        </p:txBody>
      </p:sp>
    </p:spTree>
    <p:extLst>
      <p:ext uri="{BB962C8B-B14F-4D97-AF65-F5344CB8AC3E}">
        <p14:creationId xmlns:p14="http://schemas.microsoft.com/office/powerpoint/2010/main" val="1403187827"/>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7.2.7 </a:t>
            </a:r>
            <a:r>
              <a:rPr lang="zh-CN" altLang="en-US" sz="2800" b="1" dirty="0">
                <a:solidFill>
                  <a:schemeClr val="bg1"/>
                </a:solidFill>
                <a:latin typeface="微软雅黑" panose="020B0503020204020204" pitchFamily="34" charset="-122"/>
                <a:ea typeface="微软雅黑" panose="020B0503020204020204" pitchFamily="34" charset="-122"/>
              </a:rPr>
              <a:t>数据库的运行与维护阶段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bwMode="auto">
          <a:xfrm>
            <a:off x="304800" y="1066800"/>
            <a:ext cx="11125200" cy="502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spcBef>
                <a:spcPct val="40000"/>
              </a:spcBef>
              <a:buFontTx/>
              <a:buNone/>
            </a:pPr>
            <a:r>
              <a:rPr lang="en-US" altLang="zh-CN" b="1" smtClean="0">
                <a:solidFill>
                  <a:srgbClr val="FF3300"/>
                </a:solidFill>
              </a:rPr>
              <a:t>⒋</a:t>
            </a:r>
            <a:r>
              <a:rPr lang="zh-CN" altLang="en-US" b="1" smtClean="0">
                <a:solidFill>
                  <a:srgbClr val="FF3300"/>
                </a:solidFill>
              </a:rPr>
              <a:t>数据库的重组织和重构造</a:t>
            </a:r>
          </a:p>
          <a:p>
            <a:pPr eaLnBrk="1" hangingPunct="1">
              <a:lnSpc>
                <a:spcPct val="125000"/>
              </a:lnSpc>
              <a:spcBef>
                <a:spcPct val="40000"/>
              </a:spcBef>
              <a:buFontTx/>
              <a:buNone/>
            </a:pPr>
            <a:r>
              <a:rPr lang="en-US" altLang="zh-CN" b="1" smtClean="0">
                <a:solidFill>
                  <a:srgbClr val="000066"/>
                </a:solidFill>
              </a:rPr>
              <a:t>1</a:t>
            </a:r>
            <a:r>
              <a:rPr lang="zh-CN" altLang="en-US" b="1" smtClean="0">
                <a:solidFill>
                  <a:srgbClr val="000066"/>
                </a:solidFill>
              </a:rPr>
              <a:t>）数据库的重组织</a:t>
            </a:r>
          </a:p>
          <a:p>
            <a:pPr lvl="1" eaLnBrk="1" hangingPunct="1">
              <a:lnSpc>
                <a:spcPct val="125000"/>
              </a:lnSpc>
            </a:pPr>
            <a:r>
              <a:rPr lang="zh-CN" altLang="en-US" b="1" smtClean="0">
                <a:solidFill>
                  <a:srgbClr val="CC3300"/>
                </a:solidFill>
              </a:rPr>
              <a:t>重组织形式</a:t>
            </a:r>
            <a:r>
              <a:rPr lang="zh-CN" altLang="en-US" b="1" smtClean="0">
                <a:solidFill>
                  <a:srgbClr val="000066"/>
                </a:solidFill>
              </a:rPr>
              <a:t>：</a:t>
            </a:r>
          </a:p>
          <a:p>
            <a:pPr lvl="2" eaLnBrk="1" hangingPunct="1">
              <a:lnSpc>
                <a:spcPct val="125000"/>
              </a:lnSpc>
            </a:pPr>
            <a:r>
              <a:rPr lang="zh-CN" altLang="en-US" sz="2800" b="1" smtClean="0">
                <a:solidFill>
                  <a:srgbClr val="000066"/>
                </a:solidFill>
              </a:rPr>
              <a:t>全部重组织</a:t>
            </a:r>
          </a:p>
          <a:p>
            <a:pPr lvl="2" eaLnBrk="1" hangingPunct="1">
              <a:lnSpc>
                <a:spcPct val="125000"/>
              </a:lnSpc>
            </a:pPr>
            <a:r>
              <a:rPr lang="zh-CN" altLang="en-US" sz="2800" b="1" smtClean="0">
                <a:solidFill>
                  <a:srgbClr val="000066"/>
                </a:solidFill>
              </a:rPr>
              <a:t>部分重组织（只对频繁增、删的表进行重组织）</a:t>
            </a:r>
          </a:p>
          <a:p>
            <a:pPr lvl="1" eaLnBrk="1" hangingPunct="1">
              <a:lnSpc>
                <a:spcPct val="125000"/>
              </a:lnSpc>
              <a:spcBef>
                <a:spcPct val="30000"/>
              </a:spcBef>
            </a:pPr>
            <a:r>
              <a:rPr lang="zh-CN" altLang="en-US" b="1" smtClean="0">
                <a:solidFill>
                  <a:srgbClr val="CC3300"/>
                </a:solidFill>
              </a:rPr>
              <a:t>重组织工作</a:t>
            </a:r>
            <a:r>
              <a:rPr lang="zh-CN" altLang="en-US" b="1" smtClean="0">
                <a:solidFill>
                  <a:srgbClr val="000066"/>
                </a:solidFill>
              </a:rPr>
              <a:t>：按原设计要求重新安排存储位置、回收垃圾、减少指针链等，以提高系统性能。</a:t>
            </a:r>
          </a:p>
          <a:p>
            <a:pPr lvl="1" eaLnBrk="1" hangingPunct="1">
              <a:lnSpc>
                <a:spcPct val="125000"/>
              </a:lnSpc>
              <a:spcBef>
                <a:spcPct val="30000"/>
              </a:spcBef>
            </a:pPr>
            <a:r>
              <a:rPr lang="zh-CN" altLang="en-US" b="1" smtClean="0">
                <a:solidFill>
                  <a:srgbClr val="CC3300"/>
                </a:solidFill>
              </a:rPr>
              <a:t>重组织实质</a:t>
            </a:r>
            <a:r>
              <a:rPr lang="zh-CN" altLang="en-US" b="1" smtClean="0">
                <a:solidFill>
                  <a:srgbClr val="000066"/>
                </a:solidFill>
              </a:rPr>
              <a:t>：不会修改原设计的逻辑和物理结构。</a:t>
            </a:r>
            <a:endParaRPr lang="zh-CN" altLang="en-US" b="1" dirty="0" smtClean="0">
              <a:solidFill>
                <a:srgbClr val="000066"/>
              </a:solidFill>
            </a:endParaRPr>
          </a:p>
        </p:txBody>
      </p:sp>
    </p:spTree>
    <p:extLst>
      <p:ext uri="{BB962C8B-B14F-4D97-AF65-F5344CB8AC3E}">
        <p14:creationId xmlns:p14="http://schemas.microsoft.com/office/powerpoint/2010/main" val="562057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heckerboard(across)">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checkerboard(across)">
                                      <p:cBhvr>
                                        <p:cTn id="17" dur="500"/>
                                        <p:tgtEl>
                                          <p:spTgt spid="7">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checkerboard(across)">
                                      <p:cBhvr>
                                        <p:cTn id="20" dur="500"/>
                                        <p:tgtEl>
                                          <p:spTgt spid="7">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checkerboard(across)">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checkerboard(across)">
                                      <p:cBhvr>
                                        <p:cTn id="28" dur="500"/>
                                        <p:tgtEl>
                                          <p:spTgt spid="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checkerboard(across)">
                                      <p:cBhvr>
                                        <p:cTn id="33"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0" name="文本框 94"/>
          <p:cNvSpPr txBox="1">
            <a:spLocks noChangeArrowheads="1"/>
          </p:cNvSpPr>
          <p:nvPr/>
        </p:nvSpPr>
        <p:spPr bwMode="auto">
          <a:xfrm>
            <a:off x="4737459" y="75566"/>
            <a:ext cx="7908779"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7.2.7 </a:t>
            </a:r>
            <a:r>
              <a:rPr lang="zh-CN" altLang="en-US" sz="2800" b="1" dirty="0">
                <a:solidFill>
                  <a:schemeClr val="bg1"/>
                </a:solidFill>
                <a:latin typeface="微软雅黑" panose="020B0503020204020204" pitchFamily="34" charset="-122"/>
                <a:ea typeface="微软雅黑" panose="020B0503020204020204" pitchFamily="34" charset="-122"/>
              </a:rPr>
              <a:t>数据库的运行与维护阶段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a:off x="4354918" y="362976"/>
            <a:ext cx="351464" cy="260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bwMode="auto">
          <a:xfrm>
            <a:off x="250824" y="1125538"/>
            <a:ext cx="11064875" cy="426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buFontTx/>
              <a:buNone/>
            </a:pPr>
            <a:r>
              <a:rPr lang="en-US" altLang="zh-CN" b="1" smtClean="0">
                <a:solidFill>
                  <a:srgbClr val="000066"/>
                </a:solidFill>
              </a:rPr>
              <a:t>2</a:t>
            </a:r>
            <a:r>
              <a:rPr lang="zh-CN" altLang="en-US" b="1" smtClean="0">
                <a:solidFill>
                  <a:srgbClr val="000066"/>
                </a:solidFill>
              </a:rPr>
              <a:t>）数据库的重构造</a:t>
            </a:r>
          </a:p>
          <a:p>
            <a:pPr lvl="1" eaLnBrk="1" hangingPunct="1">
              <a:lnSpc>
                <a:spcPct val="125000"/>
              </a:lnSpc>
            </a:pPr>
            <a:r>
              <a:rPr lang="zh-CN" altLang="en-US" b="1" smtClean="0">
                <a:solidFill>
                  <a:srgbClr val="CC3300"/>
                </a:solidFill>
              </a:rPr>
              <a:t>重构造形式</a:t>
            </a:r>
            <a:r>
              <a:rPr lang="zh-CN" altLang="en-US" b="1" smtClean="0">
                <a:solidFill>
                  <a:srgbClr val="000066"/>
                </a:solidFill>
              </a:rPr>
              <a:t>：</a:t>
            </a:r>
          </a:p>
          <a:p>
            <a:pPr lvl="2" eaLnBrk="1" hangingPunct="1">
              <a:lnSpc>
                <a:spcPct val="125000"/>
              </a:lnSpc>
            </a:pPr>
            <a:r>
              <a:rPr lang="zh-CN" altLang="en-US" sz="2800" b="1" smtClean="0">
                <a:solidFill>
                  <a:srgbClr val="000066"/>
                </a:solidFill>
              </a:rPr>
              <a:t>部分重构造（若变化太大，重构无用）</a:t>
            </a:r>
          </a:p>
          <a:p>
            <a:pPr lvl="1" eaLnBrk="1" hangingPunct="1">
              <a:lnSpc>
                <a:spcPct val="125000"/>
              </a:lnSpc>
            </a:pPr>
            <a:r>
              <a:rPr lang="zh-CN" altLang="en-US" b="1" smtClean="0">
                <a:solidFill>
                  <a:srgbClr val="CC3300"/>
                </a:solidFill>
              </a:rPr>
              <a:t>重构造工作</a:t>
            </a:r>
            <a:r>
              <a:rPr lang="zh-CN" altLang="en-US" b="1" smtClean="0">
                <a:solidFill>
                  <a:srgbClr val="000066"/>
                </a:solidFill>
              </a:rPr>
              <a:t>：根据新环境调整数据库的模式和内模式，比如：增加新的数据项、改变数据项的类型、改变数据库的容量、增加或删除索引、修改完整性约束条件。</a:t>
            </a:r>
          </a:p>
          <a:p>
            <a:pPr lvl="1" eaLnBrk="1" hangingPunct="1">
              <a:lnSpc>
                <a:spcPct val="125000"/>
              </a:lnSpc>
            </a:pPr>
            <a:r>
              <a:rPr lang="zh-CN" altLang="en-US" b="1" smtClean="0">
                <a:solidFill>
                  <a:srgbClr val="FF3300"/>
                </a:solidFill>
              </a:rPr>
              <a:t>重构造实质：</a:t>
            </a:r>
            <a:r>
              <a:rPr lang="zh-CN" altLang="en-US" b="1" smtClean="0">
                <a:solidFill>
                  <a:srgbClr val="000066"/>
                </a:solidFill>
              </a:rPr>
              <a:t>部分修改数据库的模式和内模式。</a:t>
            </a:r>
          </a:p>
          <a:p>
            <a:pPr lvl="1" eaLnBrk="1" hangingPunct="1">
              <a:lnSpc>
                <a:spcPct val="125000"/>
              </a:lnSpc>
            </a:pPr>
            <a:endParaRPr lang="en-US" altLang="zh-CN" b="1" smtClean="0">
              <a:solidFill>
                <a:srgbClr val="000066"/>
              </a:solidFill>
            </a:endParaRPr>
          </a:p>
        </p:txBody>
      </p:sp>
    </p:spTree>
    <p:extLst>
      <p:ext uri="{BB962C8B-B14F-4D97-AF65-F5344CB8AC3E}">
        <p14:creationId xmlns:p14="http://schemas.microsoft.com/office/powerpoint/2010/main" val="4051393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checkerboard(across)">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checkerboard(across)">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checkerboard(across)">
                                      <p:cBhvr>
                                        <p:cTn id="2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本章小结</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71965" y="858982"/>
            <a:ext cx="10985119" cy="232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了解数据库设计特点，数据库物理设计的内容和评价，数据库的实施和维护；</a:t>
            </a:r>
          </a:p>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掌握数据库设计的基本步骤，以及设计过程各个阶段的具体设计内容，设计描述及设计方法等；</a:t>
            </a:r>
          </a:p>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重点掌握</a:t>
            </a:r>
            <a:r>
              <a:rPr lang="en-US" altLang="zh-CN" sz="2000" dirty="0">
                <a:solidFill>
                  <a:schemeClr val="tx1"/>
                </a:solidFill>
                <a:latin typeface="微软雅黑" panose="020B0503020204020204" pitchFamily="34" charset="-122"/>
                <a:ea typeface="微软雅黑" panose="020B0503020204020204" pitchFamily="34" charset="-122"/>
              </a:rPr>
              <a:t>E-R</a:t>
            </a:r>
            <a:r>
              <a:rPr lang="zh-CN" altLang="en-US" sz="2000" dirty="0">
                <a:solidFill>
                  <a:schemeClr val="tx1"/>
                </a:solidFill>
                <a:latin typeface="微软雅黑" panose="020B0503020204020204" pitchFamily="34" charset="-122"/>
                <a:ea typeface="微软雅黑" panose="020B0503020204020204" pitchFamily="34" charset="-122"/>
              </a:rPr>
              <a:t>图的设计及</a:t>
            </a:r>
            <a:r>
              <a:rPr lang="en-US" altLang="zh-CN" sz="2000" dirty="0">
                <a:solidFill>
                  <a:schemeClr val="tx1"/>
                </a:solidFill>
                <a:latin typeface="微软雅黑" panose="020B0503020204020204" pitchFamily="34" charset="-122"/>
                <a:ea typeface="微软雅黑" panose="020B0503020204020204" pitchFamily="34" charset="-122"/>
              </a:rPr>
              <a:t>E-R</a:t>
            </a:r>
            <a:r>
              <a:rPr lang="zh-CN" altLang="en-US" sz="2000" dirty="0">
                <a:solidFill>
                  <a:schemeClr val="tx1"/>
                </a:solidFill>
                <a:latin typeface="微软雅黑" panose="020B0503020204020204" pitchFamily="34" charset="-122"/>
                <a:ea typeface="微软雅黑" panose="020B0503020204020204" pitchFamily="34" charset="-122"/>
              </a:rPr>
              <a:t>图向关系模型的转换。</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678275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7.2 </a:t>
            </a:r>
            <a:r>
              <a:rPr lang="zh-CN" altLang="en-US" sz="2800" b="1" dirty="0">
                <a:solidFill>
                  <a:schemeClr val="bg1"/>
                </a:solidFill>
                <a:latin typeface="微软雅黑" panose="020B0503020204020204" pitchFamily="34" charset="-122"/>
                <a:ea typeface="微软雅黑" panose="020B0503020204020204" pitchFamily="34" charset="-122"/>
              </a:rPr>
              <a:t>数据库设计的过程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1014846" y="990600"/>
            <a:ext cx="9656618"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eaLnBrk="1" hangingPunct="1">
              <a:lnSpc>
                <a:spcPct val="105000"/>
              </a:lnSpc>
              <a:buFontTx/>
              <a:buNone/>
            </a:pPr>
            <a:r>
              <a:rPr lang="zh-CN" altLang="en-US" sz="3600" b="1" dirty="0" smtClean="0">
                <a:solidFill>
                  <a:srgbClr val="CC3300"/>
                </a:solidFill>
                <a:latin typeface="楷体_GB2312" pitchFamily="49" charset="-122"/>
                <a:ea typeface="楷体_GB2312" pitchFamily="49" charset="-122"/>
              </a:rPr>
              <a:t>六个阶段：</a:t>
            </a:r>
          </a:p>
          <a:p>
            <a:pPr marL="609600" indent="-609600" eaLnBrk="1" hangingPunct="1">
              <a:lnSpc>
                <a:spcPct val="105000"/>
              </a:lnSpc>
              <a:buFontTx/>
              <a:buNone/>
            </a:pPr>
            <a:r>
              <a:rPr lang="en-US" altLang="zh-CN" b="1" dirty="0" smtClean="0">
                <a:solidFill>
                  <a:srgbClr val="000066"/>
                </a:solidFill>
                <a:latin typeface="楷体_GB2312" pitchFamily="49" charset="-122"/>
                <a:ea typeface="楷体_GB2312" pitchFamily="49" charset="-122"/>
              </a:rPr>
              <a:t>1.  </a:t>
            </a:r>
            <a:r>
              <a:rPr lang="zh-CN" altLang="en-US" b="1" dirty="0" smtClean="0">
                <a:solidFill>
                  <a:srgbClr val="000066"/>
                </a:solidFill>
                <a:latin typeface="楷体_GB2312" pitchFamily="49" charset="-122"/>
                <a:ea typeface="楷体_GB2312" pitchFamily="49" charset="-122"/>
              </a:rPr>
              <a:t>需求分析阶段；</a:t>
            </a:r>
          </a:p>
          <a:p>
            <a:pPr marL="609600" indent="-609600" eaLnBrk="1" hangingPunct="1">
              <a:lnSpc>
                <a:spcPct val="105000"/>
              </a:lnSpc>
              <a:buFontTx/>
              <a:buNone/>
            </a:pPr>
            <a:r>
              <a:rPr lang="en-US" altLang="zh-CN" b="1" dirty="0" smtClean="0">
                <a:solidFill>
                  <a:srgbClr val="000066"/>
                </a:solidFill>
                <a:latin typeface="楷体_GB2312" pitchFamily="49" charset="-122"/>
                <a:ea typeface="楷体_GB2312" pitchFamily="49" charset="-122"/>
              </a:rPr>
              <a:t>2.  </a:t>
            </a:r>
            <a:r>
              <a:rPr lang="zh-CN" altLang="en-US" b="1" dirty="0" smtClean="0">
                <a:solidFill>
                  <a:srgbClr val="000066"/>
                </a:solidFill>
                <a:latin typeface="楷体_GB2312" pitchFamily="49" charset="-122"/>
                <a:ea typeface="楷体_GB2312" pitchFamily="49" charset="-122"/>
              </a:rPr>
              <a:t>概念设计阶段；</a:t>
            </a:r>
          </a:p>
          <a:p>
            <a:pPr marL="609600" indent="-609600" eaLnBrk="1" hangingPunct="1">
              <a:lnSpc>
                <a:spcPct val="105000"/>
              </a:lnSpc>
              <a:buFontTx/>
              <a:buNone/>
            </a:pPr>
            <a:r>
              <a:rPr lang="en-US" altLang="zh-CN" b="1" dirty="0" smtClean="0">
                <a:solidFill>
                  <a:srgbClr val="000066"/>
                </a:solidFill>
                <a:latin typeface="楷体_GB2312" pitchFamily="49" charset="-122"/>
                <a:ea typeface="楷体_GB2312" pitchFamily="49" charset="-122"/>
              </a:rPr>
              <a:t>3.  </a:t>
            </a:r>
            <a:r>
              <a:rPr lang="zh-CN" altLang="en-US" b="1" dirty="0" smtClean="0">
                <a:solidFill>
                  <a:srgbClr val="000066"/>
                </a:solidFill>
                <a:latin typeface="楷体_GB2312" pitchFamily="49" charset="-122"/>
                <a:ea typeface="楷体_GB2312" pitchFamily="49" charset="-122"/>
              </a:rPr>
              <a:t>逻辑设计阶段；</a:t>
            </a:r>
          </a:p>
          <a:p>
            <a:pPr marL="609600" indent="-609600" eaLnBrk="1" hangingPunct="1">
              <a:buFontTx/>
              <a:buNone/>
            </a:pPr>
            <a:r>
              <a:rPr lang="en-US" altLang="zh-CN" b="1" dirty="0" smtClean="0">
                <a:solidFill>
                  <a:srgbClr val="000066"/>
                </a:solidFill>
                <a:latin typeface="楷体_GB2312" pitchFamily="49" charset="-122"/>
                <a:ea typeface="楷体_GB2312" pitchFamily="49" charset="-122"/>
              </a:rPr>
              <a:t>4.  </a:t>
            </a:r>
            <a:r>
              <a:rPr lang="zh-CN" altLang="en-US" b="1" dirty="0" smtClean="0">
                <a:solidFill>
                  <a:srgbClr val="000066"/>
                </a:solidFill>
                <a:latin typeface="楷体_GB2312" pitchFamily="49" charset="-122"/>
                <a:ea typeface="楷体_GB2312" pitchFamily="49" charset="-122"/>
              </a:rPr>
              <a:t>物理设计阶段；</a:t>
            </a:r>
          </a:p>
          <a:p>
            <a:pPr marL="609600" indent="-609600" eaLnBrk="1" hangingPunct="1">
              <a:buFontTx/>
              <a:buNone/>
            </a:pPr>
            <a:r>
              <a:rPr lang="en-US" altLang="zh-CN" b="1" dirty="0" smtClean="0">
                <a:solidFill>
                  <a:srgbClr val="000066"/>
                </a:solidFill>
                <a:latin typeface="楷体_GB2312" pitchFamily="49" charset="-122"/>
                <a:ea typeface="楷体_GB2312" pitchFamily="49" charset="-122"/>
              </a:rPr>
              <a:t>5.  </a:t>
            </a:r>
            <a:r>
              <a:rPr lang="zh-CN" altLang="en-US" b="1" dirty="0" smtClean="0">
                <a:solidFill>
                  <a:srgbClr val="000066"/>
                </a:solidFill>
                <a:latin typeface="楷体_GB2312" pitchFamily="49" charset="-122"/>
                <a:ea typeface="楷体_GB2312" pitchFamily="49" charset="-122"/>
              </a:rPr>
              <a:t>数据库实施阶段；</a:t>
            </a:r>
          </a:p>
          <a:p>
            <a:pPr marL="609600" indent="-609600" eaLnBrk="1" hangingPunct="1">
              <a:buFontTx/>
              <a:buNone/>
            </a:pPr>
            <a:r>
              <a:rPr lang="en-US" altLang="zh-CN" b="1" dirty="0" smtClean="0">
                <a:solidFill>
                  <a:srgbClr val="000066"/>
                </a:solidFill>
                <a:latin typeface="楷体_GB2312" pitchFamily="49" charset="-122"/>
                <a:ea typeface="楷体_GB2312" pitchFamily="49" charset="-122"/>
              </a:rPr>
              <a:t>6.  </a:t>
            </a:r>
            <a:r>
              <a:rPr lang="zh-CN" altLang="en-US" b="1" dirty="0" smtClean="0">
                <a:solidFill>
                  <a:srgbClr val="000066"/>
                </a:solidFill>
                <a:latin typeface="楷体_GB2312" pitchFamily="49" charset="-122"/>
                <a:ea typeface="楷体_GB2312" pitchFamily="49" charset="-122"/>
              </a:rPr>
              <a:t>数据库运行和维护阶段。</a:t>
            </a:r>
            <a:endParaRPr lang="zh-CN" altLang="en-US" b="1" dirty="0" smtClean="0">
              <a:solidFill>
                <a:srgbClr val="000066"/>
              </a:solidFill>
              <a:latin typeface="楷体_GB2312" pitchFamily="49" charset="-122"/>
              <a:ea typeface="楷体_GB2312" pitchFamily="49" charset="-122"/>
            </a:endParaRPr>
          </a:p>
        </p:txBody>
      </p:sp>
    </p:spTree>
    <p:extLst>
      <p:ext uri="{BB962C8B-B14F-4D97-AF65-F5344CB8AC3E}">
        <p14:creationId xmlns:p14="http://schemas.microsoft.com/office/powerpoint/2010/main" val="374461616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4CC2E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TotalTime>
  <Words>11627</Words>
  <Application>Microsoft Office PowerPoint</Application>
  <PresentationFormat>宽屏</PresentationFormat>
  <Paragraphs>1149</Paragraphs>
  <Slides>89</Slides>
  <Notes>88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89</vt:i4>
      </vt:variant>
    </vt:vector>
  </HeadingPairs>
  <TitlesOfParts>
    <vt:vector size="103" baseType="lpstr">
      <vt:lpstr>方正细圆简体</vt:lpstr>
      <vt:lpstr>华文仿宋</vt:lpstr>
      <vt:lpstr>楷体_GB2312</vt:lpstr>
      <vt:lpstr>宋体</vt:lpstr>
      <vt:lpstr>微软雅黑</vt:lpstr>
      <vt:lpstr>Arial</vt:lpstr>
      <vt:lpstr>Calibri</vt:lpstr>
      <vt:lpstr>Calibri Light</vt:lpstr>
      <vt:lpstr>Monotype Sorts</vt:lpstr>
      <vt:lpstr>Tahoma</vt:lpstr>
      <vt:lpstr>Times New Roman</vt:lpstr>
      <vt:lpstr>Wingdings</vt:lpstr>
      <vt:lpstr>Office 主题</vt:lpstr>
      <vt:lpstr>Microsoft Word 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zhouping</dc:creator>
  <cp:lastModifiedBy>Lenovo</cp:lastModifiedBy>
  <cp:revision>1402</cp:revision>
  <dcterms:created xsi:type="dcterms:W3CDTF">2014-07-02T10:42:00Z</dcterms:created>
  <dcterms:modified xsi:type="dcterms:W3CDTF">2021-03-06T14:51:27Z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所有者">
    <vt:lpwstr>大同煤炭职业技术学院</vt:lpwstr>
  </property>
  <property fmtid="{D5CDD505-2E9C-101B-9397-08002B2CF9AE}" pid="3" name="KSOProductBuildVer">
    <vt:lpwstr>2052-11.1.0.8894</vt:lpwstr>
  </property>
</Properties>
</file>