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5"/>
  </p:notesMasterIdLst>
  <p:sldIdLst>
    <p:sldId id="444" r:id="rId2"/>
    <p:sldId id="472" r:id="rId3"/>
    <p:sldId id="471" r:id="rId4"/>
    <p:sldId id="447" r:id="rId5"/>
    <p:sldId id="473" r:id="rId6"/>
    <p:sldId id="448" r:id="rId7"/>
    <p:sldId id="474" r:id="rId8"/>
    <p:sldId id="446" r:id="rId9"/>
    <p:sldId id="450" r:id="rId10"/>
    <p:sldId id="451" r:id="rId11"/>
    <p:sldId id="452" r:id="rId12"/>
    <p:sldId id="454" r:id="rId13"/>
    <p:sldId id="455" r:id="rId14"/>
    <p:sldId id="456" r:id="rId15"/>
    <p:sldId id="457" r:id="rId16"/>
    <p:sldId id="458" r:id="rId17"/>
    <p:sldId id="461" r:id="rId18"/>
    <p:sldId id="462" r:id="rId19"/>
    <p:sldId id="459" r:id="rId20"/>
    <p:sldId id="460" r:id="rId21"/>
    <p:sldId id="463" r:id="rId22"/>
    <p:sldId id="464" r:id="rId23"/>
    <p:sldId id="465" r:id="rId24"/>
    <p:sldId id="470" r:id="rId25"/>
    <p:sldId id="469" r:id="rId26"/>
    <p:sldId id="466" r:id="rId27"/>
    <p:sldId id="467" r:id="rId28"/>
    <p:sldId id="468" r:id="rId29"/>
    <p:sldId id="475" r:id="rId30"/>
    <p:sldId id="476" r:id="rId31"/>
    <p:sldId id="477" r:id="rId32"/>
    <p:sldId id="478" r:id="rId33"/>
    <p:sldId id="479" r:id="rId34"/>
    <p:sldId id="480" r:id="rId35"/>
    <p:sldId id="481" r:id="rId36"/>
    <p:sldId id="482" r:id="rId37"/>
    <p:sldId id="483" r:id="rId38"/>
    <p:sldId id="484" r:id="rId39"/>
    <p:sldId id="485" r:id="rId40"/>
    <p:sldId id="486" r:id="rId41"/>
    <p:sldId id="487" r:id="rId42"/>
    <p:sldId id="488" r:id="rId43"/>
    <p:sldId id="489" r:id="rId44"/>
    <p:sldId id="490" r:id="rId45"/>
    <p:sldId id="491" r:id="rId46"/>
    <p:sldId id="492" r:id="rId47"/>
    <p:sldId id="493" r:id="rId48"/>
    <p:sldId id="494" r:id="rId49"/>
    <p:sldId id="495" r:id="rId50"/>
    <p:sldId id="496" r:id="rId51"/>
    <p:sldId id="497" r:id="rId52"/>
    <p:sldId id="498" r:id="rId53"/>
    <p:sldId id="499" r:id="rId54"/>
    <p:sldId id="500" r:id="rId55"/>
    <p:sldId id="501" r:id="rId56"/>
    <p:sldId id="502" r:id="rId57"/>
    <p:sldId id="503" r:id="rId58"/>
    <p:sldId id="504" r:id="rId59"/>
    <p:sldId id="505" r:id="rId60"/>
    <p:sldId id="507" r:id="rId61"/>
    <p:sldId id="506" r:id="rId62"/>
    <p:sldId id="508" r:id="rId63"/>
    <p:sldId id="509" r:id="rId64"/>
    <p:sldId id="510" r:id="rId65"/>
    <p:sldId id="511" r:id="rId66"/>
    <p:sldId id="512" r:id="rId67"/>
    <p:sldId id="513" r:id="rId68"/>
    <p:sldId id="514" r:id="rId69"/>
    <p:sldId id="515" r:id="rId70"/>
    <p:sldId id="516" r:id="rId71"/>
    <p:sldId id="517" r:id="rId72"/>
    <p:sldId id="518" r:id="rId73"/>
    <p:sldId id="519" r:id="rId74"/>
    <p:sldId id="520" r:id="rId75"/>
    <p:sldId id="521" r:id="rId76"/>
    <p:sldId id="522" r:id="rId77"/>
    <p:sldId id="523" r:id="rId78"/>
    <p:sldId id="524" r:id="rId79"/>
    <p:sldId id="525" r:id="rId80"/>
    <p:sldId id="526" r:id="rId81"/>
    <p:sldId id="527" r:id="rId82"/>
    <p:sldId id="528" r:id="rId83"/>
    <p:sldId id="529" r:id="rId84"/>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00FF"/>
    <a:srgbClr val="0000CC"/>
    <a:srgbClr val="339933"/>
    <a:srgbClr val="3399FF"/>
    <a:srgbClr val="CC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70" autoAdjust="0"/>
    <p:restoredTop sz="94731" autoAdjust="0"/>
  </p:normalViewPr>
  <p:slideViewPr>
    <p:cSldViewPr>
      <p:cViewPr varScale="1">
        <p:scale>
          <a:sx n="66" d="100"/>
          <a:sy n="66" d="100"/>
        </p:scale>
        <p:origin x="172" y="36"/>
      </p:cViewPr>
      <p:guideLst>
        <p:guide orient="horz" pos="2160"/>
        <p:guide pos="2880"/>
      </p:guideLst>
    </p:cSldViewPr>
  </p:slideViewPr>
  <p:outlineViewPr>
    <p:cViewPr>
      <p:scale>
        <a:sx n="25" d="100"/>
        <a:sy n="2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86E04B8C-F2B5-45BB-E83B-787C14A8032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5" name="Rectangle 3">
            <a:extLst>
              <a:ext uri="{FF2B5EF4-FFF2-40B4-BE49-F238E27FC236}">
                <a16:creationId xmlns:a16="http://schemas.microsoft.com/office/drawing/2014/main" id="{F9A3798D-4D67-81EA-068F-95733EBB7C97}"/>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FC7687AC-D889-AEE6-4275-738E7C7AFD3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a:extLst>
              <a:ext uri="{FF2B5EF4-FFF2-40B4-BE49-F238E27FC236}">
                <a16:creationId xmlns:a16="http://schemas.microsoft.com/office/drawing/2014/main" id="{BC78E60D-0807-AE26-C842-9C4DE05E3874}"/>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2278" name="Rectangle 6">
            <a:extLst>
              <a:ext uri="{FF2B5EF4-FFF2-40B4-BE49-F238E27FC236}">
                <a16:creationId xmlns:a16="http://schemas.microsoft.com/office/drawing/2014/main" id="{87B1D6E9-9F7E-DA71-8F1E-08F64E3A6735}"/>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9" name="Rectangle 7">
            <a:extLst>
              <a:ext uri="{FF2B5EF4-FFF2-40B4-BE49-F238E27FC236}">
                <a16:creationId xmlns:a16="http://schemas.microsoft.com/office/drawing/2014/main" id="{7EB42527-1B92-E529-F891-CA243B4B4605}"/>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Verdana" panose="020B0604030504040204" pitchFamily="34" charset="0"/>
              </a:defRPr>
            </a:lvl1pPr>
          </a:lstStyle>
          <a:p>
            <a:pPr>
              <a:defRPr/>
            </a:pPr>
            <a:fld id="{FD39E82F-EA9F-41F5-9E20-931F35C928A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0CBA5F0-97A0-E782-801E-821F439F08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0EA03DF2-9A15-4055-BA93-3918A4A0D44F}" type="slidenum">
              <a:rPr lang="en-US" altLang="zh-CN" b="0" smtClean="0">
                <a:latin typeface="Verdana" panose="020B0604030504040204" pitchFamily="34" charset="0"/>
              </a:rPr>
              <a:pPr/>
              <a:t>1</a:t>
            </a:fld>
            <a:endParaRPr lang="en-US" altLang="zh-CN" b="0">
              <a:latin typeface="Verdana" panose="020B0604030504040204" pitchFamily="34" charset="0"/>
            </a:endParaRPr>
          </a:p>
        </p:txBody>
      </p:sp>
      <p:sp>
        <p:nvSpPr>
          <p:cNvPr id="5123" name="Rectangle 2">
            <a:extLst>
              <a:ext uri="{FF2B5EF4-FFF2-40B4-BE49-F238E27FC236}">
                <a16:creationId xmlns:a16="http://schemas.microsoft.com/office/drawing/2014/main" id="{A5179E49-D639-C7F1-4707-0ECDFECE237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8AFCF995-4CBA-2EEE-E1FE-0AA2440B8D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此处说明电压电流等为什麽用相量形式</a:t>
            </a:r>
            <a:r>
              <a:rPr lang="en-US" altLang="zh-CN"/>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8856F88-B2FD-28A9-7E0F-10788F487E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33B8E0F0-5F33-44FE-90C7-25F269CE445E}" type="slidenum">
              <a:rPr lang="en-US" altLang="zh-CN" b="0" smtClean="0">
                <a:latin typeface="Verdana" panose="020B0604030504040204" pitchFamily="34" charset="0"/>
              </a:rPr>
              <a:pPr/>
              <a:t>8</a:t>
            </a:fld>
            <a:endParaRPr lang="en-US" altLang="zh-CN" b="0">
              <a:latin typeface="Verdana" panose="020B0604030504040204" pitchFamily="34" charset="0"/>
            </a:endParaRPr>
          </a:p>
        </p:txBody>
      </p:sp>
      <p:sp>
        <p:nvSpPr>
          <p:cNvPr id="13315" name="Rectangle 2">
            <a:extLst>
              <a:ext uri="{FF2B5EF4-FFF2-40B4-BE49-F238E27FC236}">
                <a16:creationId xmlns:a16="http://schemas.microsoft.com/office/drawing/2014/main" id="{DA7ACC31-6CA9-AED7-7CAC-F95877272327}"/>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792BAD4-1E54-9DAF-C08B-BB4B85D2CE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等效电路由三个基本元件构成</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BFD4198-44B8-DF97-F279-C1E714AE43C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4644B787-FDCD-48E4-81BE-99FE114307BD}" type="slidenum">
              <a:rPr lang="en-US" altLang="zh-CN" b="0" smtClean="0">
                <a:latin typeface="Verdana" panose="020B0604030504040204" pitchFamily="34" charset="0"/>
              </a:rPr>
              <a:pPr/>
              <a:t>12</a:t>
            </a:fld>
            <a:endParaRPr lang="en-US" altLang="zh-CN" b="0">
              <a:latin typeface="Verdana" panose="020B0604030504040204" pitchFamily="34" charset="0"/>
            </a:endParaRPr>
          </a:p>
        </p:txBody>
      </p:sp>
      <p:sp>
        <p:nvSpPr>
          <p:cNvPr id="18435" name="Rectangle 2">
            <a:extLst>
              <a:ext uri="{FF2B5EF4-FFF2-40B4-BE49-F238E27FC236}">
                <a16:creationId xmlns:a16="http://schemas.microsoft.com/office/drawing/2014/main" id="{8517C449-DBC7-3BA2-6C1F-83EF00AD1174}"/>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3671562D-2620-4140-7F37-20BBDFC1B7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        </a:t>
            </a:r>
            <a:r>
              <a:rPr lang="zh-CN" altLang="en-US"/>
              <a:t>放大电路存在电抗元件，如电容、电感。因此输入信号的频率不同，电路的输出响应也不同。</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725278A-2BF4-B847-0689-C6F4966BB4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6CEDCBE7-7FED-4D6C-8A5E-D9B1C8A0F08E}" type="slidenum">
              <a:rPr lang="en-US" altLang="zh-CN" b="0" smtClean="0">
                <a:latin typeface="Verdana" panose="020B0604030504040204" pitchFamily="34" charset="0"/>
              </a:rPr>
              <a:pPr/>
              <a:t>32</a:t>
            </a:fld>
            <a:endParaRPr lang="en-US" altLang="zh-CN" b="0">
              <a:latin typeface="Verdana" panose="020B0604030504040204" pitchFamily="34" charset="0"/>
            </a:endParaRPr>
          </a:p>
        </p:txBody>
      </p:sp>
      <p:sp>
        <p:nvSpPr>
          <p:cNvPr id="39939" name="Rectangle 2">
            <a:extLst>
              <a:ext uri="{FF2B5EF4-FFF2-40B4-BE49-F238E27FC236}">
                <a16:creationId xmlns:a16="http://schemas.microsoft.com/office/drawing/2014/main" id="{7027335A-4E3E-0757-4268-9B451F4A48C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790C8C1-FED6-E5B4-36D9-80D324C689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图中看出，谐波次数越高，幅值分量越小，对原波形的贡献越小，所以在一定条件下可忽略高次谐波。</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2B8357E-F1F9-896C-50D2-468F3772513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6017DC28-3F6A-4F9C-9B34-E52F14AE05D1}" type="slidenum">
              <a:rPr lang="en-US" altLang="zh-CN" b="0" smtClean="0">
                <a:latin typeface="Verdana" panose="020B0604030504040204" pitchFamily="34" charset="0"/>
              </a:rPr>
              <a:pPr/>
              <a:t>36</a:t>
            </a:fld>
            <a:endParaRPr lang="en-US" altLang="zh-CN" b="0">
              <a:latin typeface="Verdana" panose="020B0604030504040204" pitchFamily="34" charset="0"/>
            </a:endParaRPr>
          </a:p>
        </p:txBody>
      </p:sp>
      <p:sp>
        <p:nvSpPr>
          <p:cNvPr id="45059" name="Rectangle 2">
            <a:extLst>
              <a:ext uri="{FF2B5EF4-FFF2-40B4-BE49-F238E27FC236}">
                <a16:creationId xmlns:a16="http://schemas.microsoft.com/office/drawing/2014/main" id="{9FF073B3-BE80-B271-1BE2-17A292E40B52}"/>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4E66574B-D21D-AC7C-6BFE-45A04DEDC3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此处说明电压电流等为什麽用相量形式</a:t>
            </a:r>
            <a:r>
              <a:rPr lang="en-US" altLang="zh-CN"/>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F096DDF-1A9A-1BFF-EE5B-98E15FB74C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5C982D3B-2D22-41C3-B0E2-C343066738E8}" type="slidenum">
              <a:rPr lang="en-US" altLang="zh-CN" b="0" smtClean="0">
                <a:latin typeface="Verdana" panose="020B0604030504040204" pitchFamily="34" charset="0"/>
              </a:rPr>
              <a:pPr/>
              <a:t>40</a:t>
            </a:fld>
            <a:endParaRPr lang="en-US" altLang="zh-CN" b="0">
              <a:latin typeface="Verdana" panose="020B0604030504040204" pitchFamily="34" charset="0"/>
            </a:endParaRPr>
          </a:p>
        </p:txBody>
      </p:sp>
      <p:sp>
        <p:nvSpPr>
          <p:cNvPr id="50179" name="Rectangle 2">
            <a:extLst>
              <a:ext uri="{FF2B5EF4-FFF2-40B4-BE49-F238E27FC236}">
                <a16:creationId xmlns:a16="http://schemas.microsoft.com/office/drawing/2014/main" id="{FE57E684-F2D9-A2F3-4FC6-572E73EB4765}"/>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A39528C9-FB30-B186-D4EF-030F97C2AF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等效电路由三个基本元件构成</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B450E72-D380-DC63-8172-A27A8A23D95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1D96B44D-095F-429B-B392-EB3732AB6B7F}" type="slidenum">
              <a:rPr lang="en-US" altLang="zh-CN" b="0" smtClean="0">
                <a:latin typeface="Verdana" panose="020B0604030504040204" pitchFamily="34" charset="0"/>
              </a:rPr>
              <a:pPr/>
              <a:t>50</a:t>
            </a:fld>
            <a:endParaRPr lang="en-US" altLang="zh-CN" b="0">
              <a:latin typeface="Verdana" panose="020B0604030504040204" pitchFamily="34" charset="0"/>
            </a:endParaRPr>
          </a:p>
        </p:txBody>
      </p:sp>
      <p:sp>
        <p:nvSpPr>
          <p:cNvPr id="61443" name="Rectangle 2">
            <a:extLst>
              <a:ext uri="{FF2B5EF4-FFF2-40B4-BE49-F238E27FC236}">
                <a16:creationId xmlns:a16="http://schemas.microsoft.com/office/drawing/2014/main" id="{2C1FAD64-23E9-F05D-D553-5FF41924173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13A4912D-67EF-C4D0-AE63-C15B401C263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        </a:t>
            </a:r>
            <a:r>
              <a:rPr lang="zh-CN" altLang="en-US"/>
              <a:t>放大电路存在电抗元件，如电容、电感。因此输入信号的频率不同，电路的输出响应也不同。</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E2281C17-FD2E-0619-0450-0A457C2D5362}"/>
              </a:ext>
            </a:extLst>
          </p:cNvPr>
          <p:cNvSpPr>
            <a:spLocks noChangeArrowheads="1"/>
          </p:cNvSpPr>
          <p:nvPr/>
        </p:nvSpPr>
        <p:spPr bwMode="auto">
          <a:xfrm>
            <a:off x="684213" y="1557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3" name="Picture 8" descr="前进">
            <a:hlinkClick r:id="" action="ppaction://hlinkshowjump?jump=nextslide"/>
            <a:extLst>
              <a:ext uri="{FF2B5EF4-FFF2-40B4-BE49-F238E27FC236}">
                <a16:creationId xmlns:a16="http://schemas.microsoft.com/office/drawing/2014/main" id="{8C507A96-3208-786C-2791-92C61D57B9C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播放">
            <a:hlinkClick r:id="" action="ppaction://hlinkshowjump?jump=endshow"/>
            <a:extLst>
              <a:ext uri="{FF2B5EF4-FFF2-40B4-BE49-F238E27FC236}">
                <a16:creationId xmlns:a16="http://schemas.microsoft.com/office/drawing/2014/main" id="{1902486F-73E4-D04F-47CA-D6FEC1C3534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后退">
            <a:hlinkClick r:id="" action="ppaction://hlinkshowjump?jump=previousslide"/>
            <a:extLst>
              <a:ext uri="{FF2B5EF4-FFF2-40B4-BE49-F238E27FC236}">
                <a16:creationId xmlns:a16="http://schemas.microsoft.com/office/drawing/2014/main" id="{D06EDA89-13F8-66DB-3643-79243C00592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p:cNvSpPr>
            <a:spLocks noGrp="1" noChangeArrowheads="1"/>
          </p:cNvSpPr>
          <p:nvPr>
            <p:ph type="ctrTitle"/>
          </p:nvPr>
        </p:nvSpPr>
        <p:spPr>
          <a:xfrm>
            <a:off x="685800" y="990600"/>
            <a:ext cx="7772400" cy="1371600"/>
          </a:xfrm>
        </p:spPr>
        <p:txBody>
          <a:bodyPr/>
          <a:lstStyle>
            <a:lvl1pPr>
              <a:defRPr sz="4000">
                <a:ea typeface="隶书" panose="02010509060101010101" pitchFamily="49" charset="-122"/>
              </a:defRPr>
            </a:lvl1pPr>
          </a:lstStyle>
          <a:p>
            <a:pPr lvl="0"/>
            <a:r>
              <a:rPr lang="en-US" altLang="zh-CN" noProof="0"/>
              <a:t>abcd</a:t>
            </a:r>
          </a:p>
        </p:txBody>
      </p:sp>
      <p:sp>
        <p:nvSpPr>
          <p:cNvPr id="93187" name="Rectangle 3"/>
          <p:cNvSpPr>
            <a:spLocks noGrp="1" noChangeArrowheads="1"/>
          </p:cNvSpPr>
          <p:nvPr>
            <p:ph type="subTitle" idx="1"/>
          </p:nvPr>
        </p:nvSpPr>
        <p:spPr>
          <a:xfrm>
            <a:off x="684213" y="3141663"/>
            <a:ext cx="7010400" cy="1600200"/>
          </a:xfrm>
        </p:spPr>
        <p:txBody>
          <a:bodyPr/>
          <a:lstStyle>
            <a:lvl1pPr marL="0" indent="0">
              <a:buFont typeface="Wingdings" panose="05000000000000000000" pitchFamily="2" charset="2"/>
              <a:buNone/>
              <a:defRPr sz="2800"/>
            </a:lvl1pPr>
          </a:lstStyle>
          <a:p>
            <a:pPr lvl="0"/>
            <a:r>
              <a:rPr lang="en-US" altLang="zh-CN" noProof="0"/>
              <a:t>abcdefg</a:t>
            </a:r>
          </a:p>
        </p:txBody>
      </p:sp>
      <p:sp>
        <p:nvSpPr>
          <p:cNvPr id="6" name="Rectangle 4">
            <a:extLst>
              <a:ext uri="{FF2B5EF4-FFF2-40B4-BE49-F238E27FC236}">
                <a16:creationId xmlns:a16="http://schemas.microsoft.com/office/drawing/2014/main" id="{F4A72786-C16E-44EA-9892-933DFC5F8D9B}"/>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B0DB4452-821F-EADE-4693-8B5E9EA2E60E}"/>
              </a:ext>
            </a:extLst>
          </p:cNvPr>
          <p:cNvSpPr>
            <a:spLocks noGrp="1" noChangeArrowheads="1"/>
          </p:cNvSpPr>
          <p:nvPr>
            <p:ph type="ftr" sz="quarter" idx="11"/>
          </p:nvPr>
        </p:nvSpPr>
        <p:spPr bwMode="auto">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b="0">
                <a:latin typeface="Verdana" panose="020B0604030504040204" pitchFamily="34" charset="0"/>
              </a:defRPr>
            </a:lvl1pPr>
          </a:lstStyle>
          <a:p>
            <a:pPr>
              <a:defRPr/>
            </a:pPr>
            <a:endParaRPr lang="en-US" altLang="zh-CN"/>
          </a:p>
        </p:txBody>
      </p:sp>
      <p:sp>
        <p:nvSpPr>
          <p:cNvPr id="8" name="Rectangle 6">
            <a:extLst>
              <a:ext uri="{FF2B5EF4-FFF2-40B4-BE49-F238E27FC236}">
                <a16:creationId xmlns:a16="http://schemas.microsoft.com/office/drawing/2014/main" id="{3C06AC90-E85A-3A3C-5D58-0D47B6821118}"/>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A22D9C89-C923-4DDE-B794-C293E09800E0}" type="slidenum">
              <a:rPr lang="en-US" altLang="zh-CN"/>
              <a:pPr>
                <a:defRPr/>
              </a:pPr>
              <a:t>‹#›</a:t>
            </a:fld>
            <a:endParaRPr lang="en-US" altLang="zh-CN"/>
          </a:p>
        </p:txBody>
      </p:sp>
    </p:spTree>
    <p:extLst>
      <p:ext uri="{BB962C8B-B14F-4D97-AF65-F5344CB8AC3E}">
        <p14:creationId xmlns:p14="http://schemas.microsoft.com/office/powerpoint/2010/main" val="252392845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BCF12933-FED5-348D-B3D7-9F1219540E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4287F9F4-3D22-8CC0-FBF8-80F56B5E2B17}"/>
              </a:ext>
            </a:extLst>
          </p:cNvPr>
          <p:cNvSpPr>
            <a:spLocks noGrp="1" noChangeArrowheads="1"/>
          </p:cNvSpPr>
          <p:nvPr>
            <p:ph type="sldNum" sz="quarter" idx="11"/>
          </p:nvPr>
        </p:nvSpPr>
        <p:spPr>
          <a:ln/>
        </p:spPr>
        <p:txBody>
          <a:bodyPr/>
          <a:lstStyle>
            <a:lvl1pPr>
              <a:defRPr/>
            </a:lvl1pPr>
          </a:lstStyle>
          <a:p>
            <a:pPr>
              <a:defRPr/>
            </a:pPr>
            <a:fld id="{4CC91FA1-A5D6-4600-83C4-5166BEB8C9D0}" type="slidenum">
              <a:rPr lang="en-US" altLang="zh-CN"/>
              <a:pPr>
                <a:defRPr/>
              </a:pPr>
              <a:t>‹#›</a:t>
            </a:fld>
            <a:endParaRPr lang="en-US" altLang="zh-CN"/>
          </a:p>
        </p:txBody>
      </p:sp>
    </p:spTree>
    <p:extLst>
      <p:ext uri="{BB962C8B-B14F-4D97-AF65-F5344CB8AC3E}">
        <p14:creationId xmlns:p14="http://schemas.microsoft.com/office/powerpoint/2010/main" val="323833929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84EB6AA-741A-AA83-23D7-1C61E4B704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E3B0C6FE-2322-7FD6-A483-EF3DF580BBB2}"/>
              </a:ext>
            </a:extLst>
          </p:cNvPr>
          <p:cNvSpPr>
            <a:spLocks noGrp="1" noChangeArrowheads="1"/>
          </p:cNvSpPr>
          <p:nvPr>
            <p:ph type="sldNum" sz="quarter" idx="11"/>
          </p:nvPr>
        </p:nvSpPr>
        <p:spPr>
          <a:ln/>
        </p:spPr>
        <p:txBody>
          <a:bodyPr/>
          <a:lstStyle>
            <a:lvl1pPr>
              <a:defRPr/>
            </a:lvl1pPr>
          </a:lstStyle>
          <a:p>
            <a:pPr>
              <a:defRPr/>
            </a:pPr>
            <a:fld id="{FB0AFB72-F591-40E3-8BB0-AD642DDAA2B0}" type="slidenum">
              <a:rPr lang="en-US" altLang="zh-CN"/>
              <a:pPr>
                <a:defRPr/>
              </a:pPr>
              <a:t>‹#›</a:t>
            </a:fld>
            <a:endParaRPr lang="en-US" altLang="zh-CN"/>
          </a:p>
        </p:txBody>
      </p:sp>
    </p:spTree>
    <p:extLst>
      <p:ext uri="{BB962C8B-B14F-4D97-AF65-F5344CB8AC3E}">
        <p14:creationId xmlns:p14="http://schemas.microsoft.com/office/powerpoint/2010/main" val="247615313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5C447A08-FCAB-CA9D-4DAB-9D9306E21F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C87732A4-6C2E-F3BC-B011-FF22D6304A98}"/>
              </a:ext>
            </a:extLst>
          </p:cNvPr>
          <p:cNvSpPr>
            <a:spLocks noGrp="1" noChangeArrowheads="1"/>
          </p:cNvSpPr>
          <p:nvPr>
            <p:ph type="sldNum" sz="quarter" idx="11"/>
          </p:nvPr>
        </p:nvSpPr>
        <p:spPr>
          <a:ln/>
        </p:spPr>
        <p:txBody>
          <a:bodyPr/>
          <a:lstStyle>
            <a:lvl1pPr>
              <a:defRPr/>
            </a:lvl1pPr>
          </a:lstStyle>
          <a:p>
            <a:pPr>
              <a:defRPr/>
            </a:pPr>
            <a:fld id="{FF871F6C-C1A1-4073-9B47-23A5805C311C}" type="slidenum">
              <a:rPr lang="en-US" altLang="zh-CN"/>
              <a:pPr>
                <a:defRPr/>
              </a:pPr>
              <a:t>‹#›</a:t>
            </a:fld>
            <a:endParaRPr lang="en-US" altLang="zh-CN"/>
          </a:p>
        </p:txBody>
      </p:sp>
    </p:spTree>
    <p:extLst>
      <p:ext uri="{BB962C8B-B14F-4D97-AF65-F5344CB8AC3E}">
        <p14:creationId xmlns:p14="http://schemas.microsoft.com/office/powerpoint/2010/main" val="1695501218"/>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6C101BB6-802F-F9F4-6CE5-574D3E9A8C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4F9A94C4-C4AD-06B1-5F98-5A9B8B3DE488}"/>
              </a:ext>
            </a:extLst>
          </p:cNvPr>
          <p:cNvSpPr>
            <a:spLocks noGrp="1" noChangeArrowheads="1"/>
          </p:cNvSpPr>
          <p:nvPr>
            <p:ph type="sldNum" sz="quarter" idx="11"/>
          </p:nvPr>
        </p:nvSpPr>
        <p:spPr>
          <a:ln/>
        </p:spPr>
        <p:txBody>
          <a:bodyPr/>
          <a:lstStyle>
            <a:lvl1pPr>
              <a:defRPr/>
            </a:lvl1pPr>
          </a:lstStyle>
          <a:p>
            <a:pPr>
              <a:defRPr/>
            </a:pPr>
            <a:fld id="{6EEEFC38-5CFA-43F4-9B93-269B0BDE53D7}" type="slidenum">
              <a:rPr lang="en-US" altLang="zh-CN"/>
              <a:pPr>
                <a:defRPr/>
              </a:pPr>
              <a:t>‹#›</a:t>
            </a:fld>
            <a:endParaRPr lang="en-US" altLang="zh-CN"/>
          </a:p>
        </p:txBody>
      </p:sp>
    </p:spTree>
    <p:extLst>
      <p:ext uri="{BB962C8B-B14F-4D97-AF65-F5344CB8AC3E}">
        <p14:creationId xmlns:p14="http://schemas.microsoft.com/office/powerpoint/2010/main" val="60709484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84BD33E6-8C3C-D17C-589D-54365C452C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F38D0554-BB7D-1C9C-8FE8-C01FA3744127}"/>
              </a:ext>
            </a:extLst>
          </p:cNvPr>
          <p:cNvSpPr>
            <a:spLocks noGrp="1" noChangeArrowheads="1"/>
          </p:cNvSpPr>
          <p:nvPr>
            <p:ph type="sldNum" sz="quarter" idx="11"/>
          </p:nvPr>
        </p:nvSpPr>
        <p:spPr>
          <a:ln/>
        </p:spPr>
        <p:txBody>
          <a:bodyPr/>
          <a:lstStyle>
            <a:lvl1pPr>
              <a:defRPr/>
            </a:lvl1pPr>
          </a:lstStyle>
          <a:p>
            <a:pPr>
              <a:defRPr/>
            </a:pPr>
            <a:fld id="{9E37B8E7-3F9E-4087-8C63-2AE964D391C9}" type="slidenum">
              <a:rPr lang="en-US" altLang="zh-CN"/>
              <a:pPr>
                <a:defRPr/>
              </a:pPr>
              <a:t>‹#›</a:t>
            </a:fld>
            <a:endParaRPr lang="en-US" altLang="zh-CN"/>
          </a:p>
        </p:txBody>
      </p:sp>
    </p:spTree>
    <p:extLst>
      <p:ext uri="{BB962C8B-B14F-4D97-AF65-F5344CB8AC3E}">
        <p14:creationId xmlns:p14="http://schemas.microsoft.com/office/powerpoint/2010/main" val="339435664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1B61B758-D69B-9BCA-C86E-A0BC19C9B6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F71126F4-48FB-AAB2-D025-AD2C8FA96940}"/>
              </a:ext>
            </a:extLst>
          </p:cNvPr>
          <p:cNvSpPr>
            <a:spLocks noGrp="1" noChangeArrowheads="1"/>
          </p:cNvSpPr>
          <p:nvPr>
            <p:ph type="sldNum" sz="quarter" idx="11"/>
          </p:nvPr>
        </p:nvSpPr>
        <p:spPr>
          <a:ln/>
        </p:spPr>
        <p:txBody>
          <a:bodyPr/>
          <a:lstStyle>
            <a:lvl1pPr>
              <a:defRPr/>
            </a:lvl1pPr>
          </a:lstStyle>
          <a:p>
            <a:pPr>
              <a:defRPr/>
            </a:pPr>
            <a:fld id="{CEF40CA9-765A-408C-A0F9-B08074A3ED54}" type="slidenum">
              <a:rPr lang="en-US" altLang="zh-CN"/>
              <a:pPr>
                <a:defRPr/>
              </a:pPr>
              <a:t>‹#›</a:t>
            </a:fld>
            <a:endParaRPr lang="en-US" altLang="zh-CN"/>
          </a:p>
        </p:txBody>
      </p:sp>
    </p:spTree>
    <p:extLst>
      <p:ext uri="{BB962C8B-B14F-4D97-AF65-F5344CB8AC3E}">
        <p14:creationId xmlns:p14="http://schemas.microsoft.com/office/powerpoint/2010/main" val="379970943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5A29E573-F6C7-2B3A-11A0-F76D9130757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D751B3A5-D778-1C78-5D70-814982FD1607}"/>
              </a:ext>
            </a:extLst>
          </p:cNvPr>
          <p:cNvSpPr>
            <a:spLocks noGrp="1" noChangeArrowheads="1"/>
          </p:cNvSpPr>
          <p:nvPr>
            <p:ph type="sldNum" sz="quarter" idx="11"/>
          </p:nvPr>
        </p:nvSpPr>
        <p:spPr>
          <a:ln/>
        </p:spPr>
        <p:txBody>
          <a:bodyPr/>
          <a:lstStyle>
            <a:lvl1pPr>
              <a:defRPr/>
            </a:lvl1pPr>
          </a:lstStyle>
          <a:p>
            <a:pPr>
              <a:defRPr/>
            </a:pPr>
            <a:fld id="{F4D9A37D-8A43-4228-95CA-A866D73BDC38}" type="slidenum">
              <a:rPr lang="en-US" altLang="zh-CN"/>
              <a:pPr>
                <a:defRPr/>
              </a:pPr>
              <a:t>‹#›</a:t>
            </a:fld>
            <a:endParaRPr lang="en-US" altLang="zh-CN"/>
          </a:p>
        </p:txBody>
      </p:sp>
    </p:spTree>
    <p:extLst>
      <p:ext uri="{BB962C8B-B14F-4D97-AF65-F5344CB8AC3E}">
        <p14:creationId xmlns:p14="http://schemas.microsoft.com/office/powerpoint/2010/main" val="38688083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878276-7017-EBBF-6A15-D31C732F99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a:extLst>
              <a:ext uri="{FF2B5EF4-FFF2-40B4-BE49-F238E27FC236}">
                <a16:creationId xmlns:a16="http://schemas.microsoft.com/office/drawing/2014/main" id="{849D509E-AC53-A763-2515-25161459B4E4}"/>
              </a:ext>
            </a:extLst>
          </p:cNvPr>
          <p:cNvSpPr>
            <a:spLocks noGrp="1" noChangeArrowheads="1"/>
          </p:cNvSpPr>
          <p:nvPr>
            <p:ph type="sldNum" sz="quarter" idx="11"/>
          </p:nvPr>
        </p:nvSpPr>
        <p:spPr>
          <a:ln/>
        </p:spPr>
        <p:txBody>
          <a:bodyPr/>
          <a:lstStyle>
            <a:lvl1pPr>
              <a:defRPr/>
            </a:lvl1pPr>
          </a:lstStyle>
          <a:p>
            <a:pPr>
              <a:defRPr/>
            </a:pPr>
            <a:fld id="{3E8E2E42-4453-446F-B1CA-7191EC1DEE3A}" type="slidenum">
              <a:rPr lang="en-US" altLang="zh-CN"/>
              <a:pPr>
                <a:defRPr/>
              </a:pPr>
              <a:t>‹#›</a:t>
            </a:fld>
            <a:endParaRPr lang="en-US" altLang="zh-CN"/>
          </a:p>
        </p:txBody>
      </p:sp>
    </p:spTree>
    <p:extLst>
      <p:ext uri="{BB962C8B-B14F-4D97-AF65-F5344CB8AC3E}">
        <p14:creationId xmlns:p14="http://schemas.microsoft.com/office/powerpoint/2010/main" val="449485444"/>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1E11F1B2-84B6-C35C-1782-55D49099D3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0ADF80F9-458A-7365-0BDA-A861510DF073}"/>
              </a:ext>
            </a:extLst>
          </p:cNvPr>
          <p:cNvSpPr>
            <a:spLocks noGrp="1" noChangeArrowheads="1"/>
          </p:cNvSpPr>
          <p:nvPr>
            <p:ph type="sldNum" sz="quarter" idx="11"/>
          </p:nvPr>
        </p:nvSpPr>
        <p:spPr>
          <a:ln/>
        </p:spPr>
        <p:txBody>
          <a:bodyPr/>
          <a:lstStyle>
            <a:lvl1pPr>
              <a:defRPr/>
            </a:lvl1pPr>
          </a:lstStyle>
          <a:p>
            <a:pPr>
              <a:defRPr/>
            </a:pPr>
            <a:fld id="{6E319204-A893-4269-A6F8-2E1C07F4796C}" type="slidenum">
              <a:rPr lang="en-US" altLang="zh-CN"/>
              <a:pPr>
                <a:defRPr/>
              </a:pPr>
              <a:t>‹#›</a:t>
            </a:fld>
            <a:endParaRPr lang="en-US" altLang="zh-CN"/>
          </a:p>
        </p:txBody>
      </p:sp>
    </p:spTree>
    <p:extLst>
      <p:ext uri="{BB962C8B-B14F-4D97-AF65-F5344CB8AC3E}">
        <p14:creationId xmlns:p14="http://schemas.microsoft.com/office/powerpoint/2010/main" val="139639778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561C1D79-D4D0-8875-09F9-7919DDD0CD1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28F2A80E-986D-4871-5A3B-462235080422}"/>
              </a:ext>
            </a:extLst>
          </p:cNvPr>
          <p:cNvSpPr>
            <a:spLocks noGrp="1" noChangeArrowheads="1"/>
          </p:cNvSpPr>
          <p:nvPr>
            <p:ph type="sldNum" sz="quarter" idx="11"/>
          </p:nvPr>
        </p:nvSpPr>
        <p:spPr>
          <a:ln/>
        </p:spPr>
        <p:txBody>
          <a:bodyPr/>
          <a:lstStyle>
            <a:lvl1pPr>
              <a:defRPr/>
            </a:lvl1pPr>
          </a:lstStyle>
          <a:p>
            <a:pPr>
              <a:defRPr/>
            </a:pPr>
            <a:fld id="{4CE3E87D-0F46-4311-9CA5-E288BE07BC54}" type="slidenum">
              <a:rPr lang="en-US" altLang="zh-CN"/>
              <a:pPr>
                <a:defRPr/>
              </a:pPr>
              <a:t>‹#›</a:t>
            </a:fld>
            <a:endParaRPr lang="en-US" altLang="zh-CN"/>
          </a:p>
        </p:txBody>
      </p:sp>
    </p:spTree>
    <p:extLst>
      <p:ext uri="{BB962C8B-B14F-4D97-AF65-F5344CB8AC3E}">
        <p14:creationId xmlns:p14="http://schemas.microsoft.com/office/powerpoint/2010/main" val="2390098543"/>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53F3BBE-128D-5B85-7597-FD4856539E4F}"/>
              </a:ext>
            </a:extLst>
          </p:cNvPr>
          <p:cNvSpPr>
            <a:spLocks noGrp="1" noChangeArrowheads="1"/>
          </p:cNvSpPr>
          <p:nvPr>
            <p:ph type="title"/>
          </p:nvPr>
        </p:nvSpPr>
        <p:spPr bwMode="auto">
          <a:xfrm>
            <a:off x="574675" y="260350"/>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1027" name="Rectangle 3">
            <a:extLst>
              <a:ext uri="{FF2B5EF4-FFF2-40B4-BE49-F238E27FC236}">
                <a16:creationId xmlns:a16="http://schemas.microsoft.com/office/drawing/2014/main" id="{ABD09FD7-1263-C4CB-8D26-BD19CABBDF83}"/>
              </a:ext>
            </a:extLst>
          </p:cNvPr>
          <p:cNvSpPr>
            <a:spLocks noGrp="1" noChangeArrowheads="1"/>
          </p:cNvSpPr>
          <p:nvPr>
            <p:ph type="body" idx="1"/>
          </p:nvPr>
        </p:nvSpPr>
        <p:spPr bwMode="auto">
          <a:xfrm>
            <a:off x="611188" y="162877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C72A8DCA-18C7-1B66-7366-0168EC88E718}"/>
              </a:ext>
            </a:extLst>
          </p:cNvPr>
          <p:cNvSpPr>
            <a:spLocks noChangeArrowheads="1"/>
          </p:cNvSpPr>
          <p:nvPr/>
        </p:nvSpPr>
        <p:spPr bwMode="auto">
          <a:xfrm>
            <a:off x="609600" y="105251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a:extLst>
              <a:ext uri="{FF2B5EF4-FFF2-40B4-BE49-F238E27FC236}">
                <a16:creationId xmlns:a16="http://schemas.microsoft.com/office/drawing/2014/main" id="{F17636D5-DA39-B442-F6B7-AFB5C83928A5}"/>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a:extLst>
              <a:ext uri="{FF2B5EF4-FFF2-40B4-BE49-F238E27FC236}">
                <a16:creationId xmlns:a16="http://schemas.microsoft.com/office/drawing/2014/main" id="{CC20542B-85C0-0647-28E1-4C8D97A412E1}"/>
              </a:ext>
            </a:extLst>
          </p:cNvPr>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92168" name="Rectangle 8">
            <a:extLst>
              <a:ext uri="{FF2B5EF4-FFF2-40B4-BE49-F238E27FC236}">
                <a16:creationId xmlns:a16="http://schemas.microsoft.com/office/drawing/2014/main" id="{9F0832A9-B628-A9C5-E007-76A189ABB003}"/>
              </a:ext>
            </a:extLst>
          </p:cNvPr>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fld id="{C8515657-EAF4-42E4-A7C9-23BB1D8A793F}" type="slidenum">
              <a:rPr lang="en-US" altLang="zh-CN"/>
              <a:pPr>
                <a:defRPr/>
              </a:pPr>
              <a:t>‹#›</a:t>
            </a:fld>
            <a:endParaRPr lang="en-US" altLang="zh-CN"/>
          </a:p>
        </p:txBody>
      </p:sp>
      <p:pic>
        <p:nvPicPr>
          <p:cNvPr id="1032" name="Picture 12" descr="前进">
            <a:hlinkClick r:id="" action="ppaction://hlinkshowjump?jump=nextslide"/>
            <a:extLst>
              <a:ext uri="{FF2B5EF4-FFF2-40B4-BE49-F238E27FC236}">
                <a16:creationId xmlns:a16="http://schemas.microsoft.com/office/drawing/2014/main" id="{B3BE2AAE-6C11-0BDB-4B15-EFA995CF297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3" descr="播放">
            <a:hlinkClick r:id="" action="ppaction://hlinkshowjump?jump=endshow"/>
            <a:extLst>
              <a:ext uri="{FF2B5EF4-FFF2-40B4-BE49-F238E27FC236}">
                <a16:creationId xmlns:a16="http://schemas.microsoft.com/office/drawing/2014/main" id="{B7001353-69CF-8BE1-EFD5-8EAF483116B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4" descr="后退">
            <a:hlinkClick r:id="" action="ppaction://hlinkshowjump?jump=previousslide"/>
            <a:extLst>
              <a:ext uri="{FF2B5EF4-FFF2-40B4-BE49-F238E27FC236}">
                <a16:creationId xmlns:a16="http://schemas.microsoft.com/office/drawing/2014/main" id="{55CDFB26-1948-6270-F7ED-CA91D94E07D9}"/>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3"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ransition>
    <p:random/>
  </p:transition>
  <p:txStyles>
    <p:titleStyle>
      <a:lvl1pPr algn="l" rtl="0" eaLnBrk="0" fontAlgn="base" hangingPunct="0">
        <a:spcBef>
          <a:spcPct val="0"/>
        </a:spcBef>
        <a:spcAft>
          <a:spcPct val="0"/>
        </a:spcAft>
        <a:defRPr sz="3800" b="1" kern="1200">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ch01-6.ppt" TargetMode="External"/><Relationship Id="rId3" Type="http://schemas.openxmlformats.org/officeDocument/2006/relationships/slide" Target="slide3.xml"/><Relationship Id="rId7" Type="http://schemas.openxmlformats.org/officeDocument/2006/relationships/hyperlink" Target="ch01-5.p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ch01-4.ppt" TargetMode="External"/><Relationship Id="rId5" Type="http://schemas.openxmlformats.org/officeDocument/2006/relationships/hyperlink" Target="ch01-3.ppt" TargetMode="External"/><Relationship Id="rId4" Type="http://schemas.openxmlformats.org/officeDocument/2006/relationships/hyperlink" Target="ch01-2.pp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dch1-1.pp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30.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oleObject" Target="../embeddings/oleObject4.bin"/><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5.bin"/><Relationship Id="rId1" Type="http://schemas.openxmlformats.org/officeDocument/2006/relationships/slideLayout" Target="../slideLayouts/slideLayout7.xml"/><Relationship Id="rId5" Type="http://schemas.openxmlformats.org/officeDocument/2006/relationships/image" Target="../media/image33.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2.xml"/><Relationship Id="rId1" Type="http://schemas.openxmlformats.org/officeDocument/2006/relationships/slideLayout" Target="../slideLayouts/slideLayout1.xml"/><Relationship Id="rId5" Type="http://schemas.openxmlformats.org/officeDocument/2006/relationships/slide" Target="slide4.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8.xml"/><Relationship Id="rId1" Type="http://schemas.openxmlformats.org/officeDocument/2006/relationships/slideLayout" Target="../slideLayouts/slideLayout1.xml"/><Relationship Id="rId5" Type="http://schemas.openxmlformats.org/officeDocument/2006/relationships/slide" Target="slide20.xml"/><Relationship Id="rId4" Type="http://schemas.openxmlformats.org/officeDocument/2006/relationships/slide" Target="slide17.xml"/></Relationships>
</file>

<file path=ppt/slides/_rels/slide3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39.emf"/><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2.wmf"/><Relationship Id="rId5" Type="http://schemas.openxmlformats.org/officeDocument/2006/relationships/oleObject" Target="../embeddings/oleObject15.bin"/><Relationship Id="rId4" Type="http://schemas.openxmlformats.org/officeDocument/2006/relationships/image" Target="../media/image41.wmf"/></Relationships>
</file>

<file path=ppt/slides/_rels/slide3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7.bin"/><Relationship Id="rId1" Type="http://schemas.openxmlformats.org/officeDocument/2006/relationships/slideLayout" Target="../slideLayouts/slideLayout7.xml"/><Relationship Id="rId5" Type="http://schemas.openxmlformats.org/officeDocument/2006/relationships/image" Target="../media/image45.wmf"/><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19.bin"/><Relationship Id="rId1" Type="http://schemas.openxmlformats.org/officeDocument/2006/relationships/slideLayout" Target="../slideLayouts/slideLayout7.xml"/><Relationship Id="rId5" Type="http://schemas.openxmlformats.org/officeDocument/2006/relationships/image" Target="../media/image47.wmf"/><Relationship Id="rId4"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oleObject" Target="../embeddings/oleObject24.bin"/><Relationship Id="rId5" Type="http://schemas.openxmlformats.org/officeDocument/2006/relationships/image" Target="../media/image50.wmf"/><Relationship Id="rId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41.xml.rels><?xml version="1.0" encoding="UTF-8" standalone="yes"?>
<Relationships xmlns="http://schemas.openxmlformats.org/package/2006/relationships"><Relationship Id="rId3" Type="http://schemas.openxmlformats.org/officeDocument/2006/relationships/image" Target="../media/image53.emf"/><Relationship Id="rId7" Type="http://schemas.openxmlformats.org/officeDocument/2006/relationships/image" Target="../media/image55.wmf"/><Relationship Id="rId2" Type="http://schemas.openxmlformats.org/officeDocument/2006/relationships/oleObject" Target="../embeddings/oleObject26.bin"/><Relationship Id="rId1" Type="http://schemas.openxmlformats.org/officeDocument/2006/relationships/slideLayout" Target="../slideLayouts/slideLayout7.xml"/><Relationship Id="rId6" Type="http://schemas.openxmlformats.org/officeDocument/2006/relationships/oleObject" Target="../embeddings/oleObject28.bin"/><Relationship Id="rId5" Type="http://schemas.openxmlformats.org/officeDocument/2006/relationships/image" Target="../media/image54.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oleObject" Target="../embeddings/oleObject29.bin"/><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30.bin"/><Relationship Id="rId1" Type="http://schemas.openxmlformats.org/officeDocument/2006/relationships/slideLayout" Target="../slideLayouts/slideLayout7.xml"/><Relationship Id="rId5" Type="http://schemas.openxmlformats.org/officeDocument/2006/relationships/image" Target="../media/image55.wmf"/><Relationship Id="rId4" Type="http://schemas.openxmlformats.org/officeDocument/2006/relationships/oleObject" Target="../embeddings/oleObject31.bin"/></Relationships>
</file>

<file path=ppt/slides/_rels/slide48.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32.bin"/><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33.bin"/><Relationship Id="rId1" Type="http://schemas.openxmlformats.org/officeDocument/2006/relationships/slideLayout" Target="../slideLayouts/slideLayout7.xml"/><Relationship Id="rId5" Type="http://schemas.openxmlformats.org/officeDocument/2006/relationships/image" Target="../media/image59.wmf"/><Relationship Id="rId4" Type="http://schemas.openxmlformats.org/officeDocument/2006/relationships/oleObject" Target="../embeddings/oleObject34.bin"/></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0.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36.bin"/><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37.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5.wmf"/><Relationship Id="rId12" Type="http://schemas.openxmlformats.org/officeDocument/2006/relationships/oleObject" Target="../embeddings/oleObject43.bin"/><Relationship Id="rId17" Type="http://schemas.openxmlformats.org/officeDocument/2006/relationships/image" Target="../media/image70.wmf"/><Relationship Id="rId2" Type="http://schemas.openxmlformats.org/officeDocument/2006/relationships/oleObject" Target="../embeddings/oleObject38.bin"/><Relationship Id="rId16"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oleObject" Target="../embeddings/oleObject40.bin"/><Relationship Id="rId11" Type="http://schemas.openxmlformats.org/officeDocument/2006/relationships/image" Target="../media/image67.wmf"/><Relationship Id="rId5" Type="http://schemas.openxmlformats.org/officeDocument/2006/relationships/image" Target="../media/image64.wmf"/><Relationship Id="rId15" Type="http://schemas.openxmlformats.org/officeDocument/2006/relationships/image" Target="../media/image69.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66.wmf"/><Relationship Id="rId14" Type="http://schemas.openxmlformats.org/officeDocument/2006/relationships/oleObject" Target="../embeddings/oleObject44.bin"/></Relationships>
</file>

<file path=ppt/slides/_rels/slide5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1.xml"/><Relationship Id="rId1" Type="http://schemas.openxmlformats.org/officeDocument/2006/relationships/slideLayout" Target="../slideLayouts/slideLayout1.xml"/><Relationship Id="rId4" Type="http://schemas.openxmlformats.org/officeDocument/2006/relationships/slide" Target="slide2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0.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embeddings/oleObject46.bin"/><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47.bin"/><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16.jpeg"/><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48.bin"/><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49.bin"/><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oleObject" Target="../embeddings/oleObject50.bin"/><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oleObject" Target="../embeddings/oleObject51.bin"/><Relationship Id="rId1" Type="http://schemas.openxmlformats.org/officeDocument/2006/relationships/slideLayout" Target="../slideLayouts/slideLayout7.xml"/><Relationship Id="rId5" Type="http://schemas.openxmlformats.org/officeDocument/2006/relationships/image" Target="../media/image77.wmf"/><Relationship Id="rId4" Type="http://schemas.openxmlformats.org/officeDocument/2006/relationships/oleObject" Target="../embeddings/oleObject52.bin"/></Relationships>
</file>

<file path=ppt/slides/_rels/slide79.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oleObject" Target="../embeddings/oleObject53.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oleObject" Target="../embeddings/oleObject54.bin"/><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80.wmf"/><Relationship Id="rId7" Type="http://schemas.openxmlformats.org/officeDocument/2006/relationships/image" Target="../media/image82.emf"/><Relationship Id="rId2"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57.bin"/><Relationship Id="rId5" Type="http://schemas.openxmlformats.org/officeDocument/2006/relationships/image" Target="../media/image81.emf"/><Relationship Id="rId4" Type="http://schemas.openxmlformats.org/officeDocument/2006/relationships/oleObject" Target="../embeddings/oleObject56.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4">
            <a:extLst>
              <a:ext uri="{FF2B5EF4-FFF2-40B4-BE49-F238E27FC236}">
                <a16:creationId xmlns:a16="http://schemas.microsoft.com/office/drawing/2014/main" id="{B321C4A9-E590-593A-0CB9-0A844B615382}"/>
              </a:ext>
            </a:extLst>
          </p:cNvPr>
          <p:cNvSpPr>
            <a:spLocks noChangeArrowheads="1"/>
          </p:cNvSpPr>
          <p:nvPr/>
        </p:nvSpPr>
        <p:spPr bwMode="auto">
          <a:xfrm>
            <a:off x="1476375" y="692150"/>
            <a:ext cx="4476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4800">
                <a:solidFill>
                  <a:schemeClr val="accent2"/>
                </a:solidFill>
                <a:latin typeface="楷体_GB2312" pitchFamily="49" charset="-122"/>
                <a:ea typeface="楷体_GB2312" pitchFamily="49" charset="-122"/>
              </a:rPr>
              <a:t>1.</a:t>
            </a:r>
            <a:r>
              <a:rPr kumimoji="1" lang="zh-CN" altLang="en-US" sz="4800">
                <a:solidFill>
                  <a:schemeClr val="accent2"/>
                </a:solidFill>
                <a:latin typeface="楷体_GB2312" pitchFamily="49" charset="-122"/>
                <a:ea typeface="楷体_GB2312" pitchFamily="49" charset="-122"/>
              </a:rPr>
              <a:t>数字逻辑概论</a:t>
            </a:r>
          </a:p>
        </p:txBody>
      </p:sp>
      <p:sp>
        <p:nvSpPr>
          <p:cNvPr id="4099" name="Rectangle 25">
            <a:extLst>
              <a:ext uri="{FF2B5EF4-FFF2-40B4-BE49-F238E27FC236}">
                <a16:creationId xmlns:a16="http://schemas.microsoft.com/office/drawing/2014/main" id="{1F0132C4-5EF6-A2FF-6369-F9089DAA0039}"/>
              </a:ext>
            </a:extLst>
          </p:cNvPr>
          <p:cNvSpPr>
            <a:spLocks noChangeArrowheads="1"/>
          </p:cNvSpPr>
          <p:nvPr/>
        </p:nvSpPr>
        <p:spPr bwMode="auto">
          <a:xfrm>
            <a:off x="1258888" y="1989138"/>
            <a:ext cx="44656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3" action="ppaction://hlinksldjump"/>
              </a:rPr>
              <a:t>1.1 </a:t>
            </a:r>
            <a:r>
              <a:rPr kumimoji="1" lang="zh-CN" altLang="en-US" sz="3200">
                <a:solidFill>
                  <a:srgbClr val="000066"/>
                </a:solidFill>
                <a:latin typeface="楷体_GB2312" pitchFamily="49" charset="-122"/>
                <a:ea typeface="楷体_GB2312" pitchFamily="49" charset="-122"/>
                <a:hlinkClick r:id="rId3" action="ppaction://hlinksldjump"/>
              </a:rPr>
              <a:t>数字信号与数字电路</a:t>
            </a:r>
            <a:endParaRPr kumimoji="1" lang="zh-CN" altLang="en-US" sz="3200">
              <a:solidFill>
                <a:srgbClr val="000066"/>
              </a:solidFill>
              <a:latin typeface="楷体_GB2312" pitchFamily="49" charset="-122"/>
              <a:ea typeface="楷体_GB2312" pitchFamily="49" charset="-122"/>
            </a:endParaRPr>
          </a:p>
        </p:txBody>
      </p:sp>
      <p:sp>
        <p:nvSpPr>
          <p:cNvPr id="4100" name="Rectangle 26">
            <a:extLst>
              <a:ext uri="{FF2B5EF4-FFF2-40B4-BE49-F238E27FC236}">
                <a16:creationId xmlns:a16="http://schemas.microsoft.com/office/drawing/2014/main" id="{082A2E20-F918-25ED-C50D-6F0D1DE4C354}"/>
              </a:ext>
            </a:extLst>
          </p:cNvPr>
          <p:cNvSpPr>
            <a:spLocks noChangeArrowheads="1"/>
          </p:cNvSpPr>
          <p:nvPr/>
        </p:nvSpPr>
        <p:spPr bwMode="auto">
          <a:xfrm>
            <a:off x="1258888" y="2611438"/>
            <a:ext cx="1609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4"/>
              </a:rPr>
              <a:t>1.2 </a:t>
            </a:r>
            <a:r>
              <a:rPr kumimoji="1" lang="zh-CN" altLang="en-US" sz="3200">
                <a:solidFill>
                  <a:srgbClr val="000066"/>
                </a:solidFill>
                <a:latin typeface="楷体_GB2312" pitchFamily="49" charset="-122"/>
                <a:ea typeface="楷体_GB2312" pitchFamily="49" charset="-122"/>
                <a:hlinkClick r:id="rId4"/>
              </a:rPr>
              <a:t>数制</a:t>
            </a:r>
            <a:endParaRPr kumimoji="1" lang="zh-CN" altLang="en-US" sz="3200">
              <a:solidFill>
                <a:srgbClr val="000066"/>
              </a:solidFill>
              <a:latin typeface="楷体_GB2312" pitchFamily="49" charset="-122"/>
              <a:ea typeface="楷体_GB2312" pitchFamily="49" charset="-122"/>
            </a:endParaRPr>
          </a:p>
        </p:txBody>
      </p:sp>
      <p:sp>
        <p:nvSpPr>
          <p:cNvPr id="4101" name="Rectangle 27">
            <a:extLst>
              <a:ext uri="{FF2B5EF4-FFF2-40B4-BE49-F238E27FC236}">
                <a16:creationId xmlns:a16="http://schemas.microsoft.com/office/drawing/2014/main" id="{BE2A98B0-1A5F-182A-2B7A-8FB3144B3A66}"/>
              </a:ext>
            </a:extLst>
          </p:cNvPr>
          <p:cNvSpPr>
            <a:spLocks noChangeArrowheads="1"/>
          </p:cNvSpPr>
          <p:nvPr/>
        </p:nvSpPr>
        <p:spPr bwMode="auto">
          <a:xfrm>
            <a:off x="1258888" y="3187700"/>
            <a:ext cx="590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dirty="0">
                <a:solidFill>
                  <a:schemeClr val="bg1">
                    <a:lumMod val="75000"/>
                  </a:schemeClr>
                </a:solidFill>
                <a:latin typeface="Times New Roman" panose="02020603050405020304" pitchFamily="18" charset="0"/>
                <a:ea typeface="楷体_GB2312" pitchFamily="49" charset="-122"/>
                <a:hlinkClick r:id="rId5">
                  <a:extLst>
                    <a:ext uri="{A12FA001-AC4F-418D-AE19-62706E023703}">
                      <ahyp:hlinkClr xmlns:ahyp="http://schemas.microsoft.com/office/drawing/2018/hyperlinkcolor" val="tx"/>
                    </a:ext>
                  </a:extLst>
                </a:hlinkClick>
              </a:rPr>
              <a:t>1.3 </a:t>
            </a:r>
            <a:r>
              <a:rPr kumimoji="1" lang="zh-CN" altLang="en-US" sz="3200" dirty="0">
                <a:solidFill>
                  <a:schemeClr val="bg1">
                    <a:lumMod val="75000"/>
                  </a:schemeClr>
                </a:solidFill>
                <a:latin typeface="楷体_GB2312" pitchFamily="49" charset="-122"/>
                <a:ea typeface="楷体_GB2312" pitchFamily="49" charset="-122"/>
                <a:hlinkClick r:id="rId5">
                  <a:extLst>
                    <a:ext uri="{A12FA001-AC4F-418D-AE19-62706E023703}">
                      <ahyp:hlinkClr xmlns:ahyp="http://schemas.microsoft.com/office/drawing/2018/hyperlinkcolor" val="tx"/>
                    </a:ext>
                  </a:extLst>
                </a:hlinkClick>
              </a:rPr>
              <a:t>二进制数的算术运算</a:t>
            </a:r>
            <a:r>
              <a:rPr kumimoji="1" lang="zh-CN" altLang="en-US" sz="3200" dirty="0">
                <a:solidFill>
                  <a:schemeClr val="bg1">
                    <a:lumMod val="75000"/>
                  </a:schemeClr>
                </a:solidFill>
                <a:latin typeface="楷体_GB2312" pitchFamily="49" charset="-122"/>
                <a:ea typeface="楷体_GB2312" pitchFamily="49" charset="-122"/>
              </a:rPr>
              <a:t>（自学）</a:t>
            </a:r>
          </a:p>
        </p:txBody>
      </p:sp>
      <p:sp>
        <p:nvSpPr>
          <p:cNvPr id="4102" name="Rectangle 28">
            <a:extLst>
              <a:ext uri="{FF2B5EF4-FFF2-40B4-BE49-F238E27FC236}">
                <a16:creationId xmlns:a16="http://schemas.microsoft.com/office/drawing/2014/main" id="{F34E688B-6267-345C-B6BC-9B95876E9F36}"/>
              </a:ext>
            </a:extLst>
          </p:cNvPr>
          <p:cNvSpPr>
            <a:spLocks noChangeArrowheads="1"/>
          </p:cNvSpPr>
          <p:nvPr/>
        </p:nvSpPr>
        <p:spPr bwMode="auto">
          <a:xfrm>
            <a:off x="1258888" y="3763963"/>
            <a:ext cx="2833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6"/>
              </a:rPr>
              <a:t>1.4 </a:t>
            </a:r>
            <a:r>
              <a:rPr kumimoji="1" lang="zh-CN" altLang="en-US" sz="3200">
                <a:solidFill>
                  <a:srgbClr val="000066"/>
                </a:solidFill>
                <a:latin typeface="楷体_GB2312" pitchFamily="49" charset="-122"/>
                <a:ea typeface="楷体_GB2312" pitchFamily="49" charset="-122"/>
                <a:hlinkClick r:id="rId6"/>
              </a:rPr>
              <a:t>二进制代码</a:t>
            </a:r>
            <a:endParaRPr kumimoji="1" lang="zh-CN" altLang="en-US" sz="3200">
              <a:solidFill>
                <a:srgbClr val="000066"/>
              </a:solidFill>
              <a:latin typeface="楷体_GB2312" pitchFamily="49" charset="-122"/>
              <a:ea typeface="楷体_GB2312" pitchFamily="49" charset="-122"/>
            </a:endParaRPr>
          </a:p>
        </p:txBody>
      </p:sp>
      <p:sp>
        <p:nvSpPr>
          <p:cNvPr id="4103" name="Rectangle 31">
            <a:extLst>
              <a:ext uri="{FF2B5EF4-FFF2-40B4-BE49-F238E27FC236}">
                <a16:creationId xmlns:a16="http://schemas.microsoft.com/office/drawing/2014/main" id="{2D7D47D4-E6D7-7B3A-C223-F296B9A135D5}"/>
              </a:ext>
            </a:extLst>
          </p:cNvPr>
          <p:cNvSpPr>
            <a:spLocks noChangeArrowheads="1"/>
          </p:cNvSpPr>
          <p:nvPr/>
        </p:nvSpPr>
        <p:spPr bwMode="auto">
          <a:xfrm>
            <a:off x="1276350" y="4484688"/>
            <a:ext cx="60975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7"/>
              </a:rPr>
              <a:t>1.5 </a:t>
            </a:r>
            <a:r>
              <a:rPr kumimoji="1" lang="zh-CN" altLang="en-US" sz="3200">
                <a:solidFill>
                  <a:srgbClr val="000066"/>
                </a:solidFill>
                <a:latin typeface="楷体_GB2312" pitchFamily="49" charset="-122"/>
                <a:ea typeface="楷体_GB2312" pitchFamily="49" charset="-122"/>
                <a:hlinkClick r:id="rId7"/>
              </a:rPr>
              <a:t>二值逻辑变量与基本逻辑运算</a:t>
            </a:r>
            <a:endParaRPr kumimoji="1" lang="zh-CN" altLang="en-US" sz="3200">
              <a:solidFill>
                <a:srgbClr val="000066"/>
              </a:solidFill>
              <a:latin typeface="楷体_GB2312" pitchFamily="49" charset="-122"/>
              <a:ea typeface="楷体_GB2312" pitchFamily="49" charset="-122"/>
            </a:endParaRPr>
          </a:p>
        </p:txBody>
      </p:sp>
      <p:sp>
        <p:nvSpPr>
          <p:cNvPr id="4104" name="Rectangle 32">
            <a:extLst>
              <a:ext uri="{FF2B5EF4-FFF2-40B4-BE49-F238E27FC236}">
                <a16:creationId xmlns:a16="http://schemas.microsoft.com/office/drawing/2014/main" id="{1B1CE4F7-7217-1612-EB3D-DE8BBD47FBDD}"/>
              </a:ext>
            </a:extLst>
          </p:cNvPr>
          <p:cNvSpPr>
            <a:spLocks noChangeArrowheads="1"/>
          </p:cNvSpPr>
          <p:nvPr/>
        </p:nvSpPr>
        <p:spPr bwMode="auto">
          <a:xfrm>
            <a:off x="1276350" y="5132388"/>
            <a:ext cx="4873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8"/>
              </a:rPr>
              <a:t>1.6 </a:t>
            </a:r>
            <a:r>
              <a:rPr kumimoji="1" lang="zh-CN" altLang="en-US" sz="3200">
                <a:solidFill>
                  <a:srgbClr val="000066"/>
                </a:solidFill>
                <a:latin typeface="楷体_GB2312" pitchFamily="49" charset="-122"/>
                <a:ea typeface="楷体_GB2312" pitchFamily="49" charset="-122"/>
                <a:hlinkClick r:id="rId8"/>
              </a:rPr>
              <a:t>逻辑函数及其表示方法</a:t>
            </a:r>
            <a:endParaRPr kumimoji="1" lang="zh-CN" altLang="en-US" sz="3200">
              <a:solidFill>
                <a:srgbClr val="000066"/>
              </a:solidFill>
              <a:latin typeface="楷体_GB2312" pitchFamily="49" charset="-122"/>
              <a:ea typeface="楷体_GB2312"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1">
            <a:extLst>
              <a:ext uri="{FF2B5EF4-FFF2-40B4-BE49-F238E27FC236}">
                <a16:creationId xmlns:a16="http://schemas.microsoft.com/office/drawing/2014/main" id="{1B360D31-7E3A-1A62-1A4D-49C489BEFD2E}"/>
              </a:ext>
            </a:extLst>
          </p:cNvPr>
          <p:cNvSpPr txBox="1">
            <a:spLocks noChangeArrowheads="1"/>
          </p:cNvSpPr>
          <p:nvPr/>
        </p:nvSpPr>
        <p:spPr bwMode="auto">
          <a:xfrm>
            <a:off x="358775" y="1120775"/>
            <a:ext cx="8677275" cy="151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pPr>
            <a:r>
              <a:rPr kumimoji="1" lang="en-US" altLang="zh-CN" sz="2400">
                <a:solidFill>
                  <a:srgbClr val="040468"/>
                </a:solidFill>
                <a:latin typeface="Times New Roman" panose="02020603050405020304" pitchFamily="18" charset="0"/>
                <a:ea typeface="楷体_GB2312" pitchFamily="49" charset="-122"/>
              </a:rPr>
              <a:t>        EDA</a:t>
            </a:r>
            <a:r>
              <a:rPr kumimoji="1" lang="zh-CN" altLang="en-US" sz="2400">
                <a:solidFill>
                  <a:srgbClr val="040468"/>
                </a:solidFill>
                <a:latin typeface="Times New Roman" panose="02020603050405020304" pitchFamily="18" charset="0"/>
                <a:ea typeface="楷体_GB2312" pitchFamily="49" charset="-122"/>
              </a:rPr>
              <a:t>技术以计算机为基本工具、借助于软件设计平台，自动完成数字系统的仿真、逻辑综合、布局布线等工作。最后下载到芯片，实现系统功能。使硬件设计软件化。</a:t>
            </a:r>
          </a:p>
        </p:txBody>
      </p:sp>
      <p:pic>
        <p:nvPicPr>
          <p:cNvPr id="381964" name="Picture 12" descr="计算机1">
            <a:extLst>
              <a:ext uri="{FF2B5EF4-FFF2-40B4-BE49-F238E27FC236}">
                <a16:creationId xmlns:a16="http://schemas.microsoft.com/office/drawing/2014/main" id="{E683609F-CE5C-DB01-3A37-40F1462A3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908300"/>
            <a:ext cx="3200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1965" name="Group 13">
            <a:extLst>
              <a:ext uri="{FF2B5EF4-FFF2-40B4-BE49-F238E27FC236}">
                <a16:creationId xmlns:a16="http://schemas.microsoft.com/office/drawing/2014/main" id="{7F09343D-0F9E-24CE-A5EC-690B5608539E}"/>
              </a:ext>
            </a:extLst>
          </p:cNvPr>
          <p:cNvGrpSpPr>
            <a:grpSpLocks/>
          </p:cNvGrpSpPr>
          <p:nvPr/>
        </p:nvGrpSpPr>
        <p:grpSpPr bwMode="auto">
          <a:xfrm>
            <a:off x="395288" y="2997200"/>
            <a:ext cx="4779962" cy="1106488"/>
            <a:chOff x="340" y="2205"/>
            <a:chExt cx="3011" cy="697"/>
          </a:xfrm>
        </p:grpSpPr>
        <p:sp>
          <p:nvSpPr>
            <p:cNvPr id="15374" name="Text Box 14">
              <a:extLst>
                <a:ext uri="{FF2B5EF4-FFF2-40B4-BE49-F238E27FC236}">
                  <a16:creationId xmlns:a16="http://schemas.microsoft.com/office/drawing/2014/main" id="{14E434A1-1B3C-135F-B8EA-8FBDE49F6440}"/>
                </a:ext>
              </a:extLst>
            </p:cNvPr>
            <p:cNvSpPr txBox="1">
              <a:spLocks noChangeArrowheads="1"/>
            </p:cNvSpPr>
            <p:nvPr/>
          </p:nvSpPr>
          <p:spPr bwMode="auto">
            <a:xfrm>
              <a:off x="385" y="2205"/>
              <a:ext cx="21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Times New Roman" panose="02020603050405020304" pitchFamily="18" charset="0"/>
                  <a:ea typeface="楷体_GB2312" pitchFamily="49" charset="-122"/>
                </a:rPr>
                <a:t>1</a:t>
              </a:r>
              <a:r>
                <a:rPr kumimoji="1" lang="zh-CN" altLang="en-US" sz="2400">
                  <a:solidFill>
                    <a:srgbClr val="040468"/>
                  </a:solidFill>
                  <a:latin typeface="Times New Roman" panose="02020603050405020304" pitchFamily="18" charset="0"/>
                  <a:ea typeface="楷体_GB2312" pitchFamily="49" charset="-122"/>
                </a:rPr>
                <a:t>、设计：</a:t>
              </a:r>
            </a:p>
          </p:txBody>
        </p:sp>
        <p:sp>
          <p:nvSpPr>
            <p:cNvPr id="15375" name="Text Box 15">
              <a:extLst>
                <a:ext uri="{FF2B5EF4-FFF2-40B4-BE49-F238E27FC236}">
                  <a16:creationId xmlns:a16="http://schemas.microsoft.com/office/drawing/2014/main" id="{68282EC9-92D2-950F-7D50-CF9591DECC56}"/>
                </a:ext>
              </a:extLst>
            </p:cNvPr>
            <p:cNvSpPr txBox="1">
              <a:spLocks noChangeArrowheads="1"/>
            </p:cNvSpPr>
            <p:nvPr/>
          </p:nvSpPr>
          <p:spPr bwMode="auto">
            <a:xfrm>
              <a:off x="340" y="2614"/>
              <a:ext cx="301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Times New Roman" panose="02020603050405020304" pitchFamily="18" charset="0"/>
                  <a:ea typeface="楷体_GB2312" pitchFamily="49" charset="-122"/>
                </a:rPr>
                <a:t>在计算机上利用软件平台进行设计</a:t>
              </a:r>
            </a:p>
          </p:txBody>
        </p:sp>
      </p:grpSp>
      <p:pic>
        <p:nvPicPr>
          <p:cNvPr id="381968" name="Picture 16" descr="jiemian">
            <a:extLst>
              <a:ext uri="{FF2B5EF4-FFF2-40B4-BE49-F238E27FC236}">
                <a16:creationId xmlns:a16="http://schemas.microsoft.com/office/drawing/2014/main" id="{E2FF7EDB-B678-A7C7-84F7-C505D67D1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2852738"/>
            <a:ext cx="35052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69" name="Text Box 17">
            <a:extLst>
              <a:ext uri="{FF2B5EF4-FFF2-40B4-BE49-F238E27FC236}">
                <a16:creationId xmlns:a16="http://schemas.microsoft.com/office/drawing/2014/main" id="{13A4BA88-9105-A085-97C8-0B9D1FBB5A72}"/>
              </a:ext>
            </a:extLst>
          </p:cNvPr>
          <p:cNvSpPr txBox="1">
            <a:spLocks noChangeArrowheads="1"/>
          </p:cNvSpPr>
          <p:nvPr/>
        </p:nvSpPr>
        <p:spPr bwMode="auto">
          <a:xfrm>
            <a:off x="2266950" y="4292600"/>
            <a:ext cx="2016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Times New Roman" panose="02020603050405020304" pitchFamily="18" charset="0"/>
                <a:ea typeface="楷体_GB2312" pitchFamily="49" charset="-122"/>
              </a:rPr>
              <a:t>原理图设计</a:t>
            </a:r>
          </a:p>
        </p:txBody>
      </p:sp>
      <p:sp>
        <p:nvSpPr>
          <p:cNvPr id="381970" name="Text Box 18">
            <a:extLst>
              <a:ext uri="{FF2B5EF4-FFF2-40B4-BE49-F238E27FC236}">
                <a16:creationId xmlns:a16="http://schemas.microsoft.com/office/drawing/2014/main" id="{45210A28-2862-81DE-6CA9-4A2EC0E5CE54}"/>
              </a:ext>
            </a:extLst>
          </p:cNvPr>
          <p:cNvSpPr txBox="1">
            <a:spLocks noChangeArrowheads="1"/>
          </p:cNvSpPr>
          <p:nvPr/>
        </p:nvSpPr>
        <p:spPr bwMode="auto">
          <a:xfrm>
            <a:off x="2266950" y="4868863"/>
            <a:ext cx="309721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Times New Roman" panose="02020603050405020304" pitchFamily="18" charset="0"/>
                <a:ea typeface="楷体_GB2312" pitchFamily="49" charset="-122"/>
              </a:rPr>
              <a:t>Verilog HDL</a:t>
            </a:r>
            <a:r>
              <a:rPr kumimoji="1" lang="zh-CN" altLang="en-US" sz="2400">
                <a:solidFill>
                  <a:srgbClr val="040468"/>
                </a:solidFill>
                <a:latin typeface="Times New Roman" panose="02020603050405020304" pitchFamily="18" charset="0"/>
                <a:ea typeface="楷体_GB2312" pitchFamily="49" charset="-122"/>
              </a:rPr>
              <a:t>语言设计</a:t>
            </a:r>
          </a:p>
        </p:txBody>
      </p:sp>
      <p:sp>
        <p:nvSpPr>
          <p:cNvPr id="381971" name="Text Box 19">
            <a:extLst>
              <a:ext uri="{FF2B5EF4-FFF2-40B4-BE49-F238E27FC236}">
                <a16:creationId xmlns:a16="http://schemas.microsoft.com/office/drawing/2014/main" id="{1B43AE44-98B1-1715-09CF-2A2B0AFA8542}"/>
              </a:ext>
            </a:extLst>
          </p:cNvPr>
          <p:cNvSpPr txBox="1">
            <a:spLocks noChangeArrowheads="1"/>
          </p:cNvSpPr>
          <p:nvPr/>
        </p:nvSpPr>
        <p:spPr bwMode="auto">
          <a:xfrm>
            <a:off x="2265363" y="5418138"/>
            <a:ext cx="21621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Times New Roman" panose="02020603050405020304" pitchFamily="18" charset="0"/>
                <a:ea typeface="楷体_GB2312" pitchFamily="49" charset="-122"/>
              </a:rPr>
              <a:t>状态机设计</a:t>
            </a:r>
          </a:p>
        </p:txBody>
      </p:sp>
      <p:grpSp>
        <p:nvGrpSpPr>
          <p:cNvPr id="381972" name="Group 20">
            <a:extLst>
              <a:ext uri="{FF2B5EF4-FFF2-40B4-BE49-F238E27FC236}">
                <a16:creationId xmlns:a16="http://schemas.microsoft.com/office/drawing/2014/main" id="{9E0C8D20-7E37-24B9-9B21-82EFEEAC35BF}"/>
              </a:ext>
            </a:extLst>
          </p:cNvPr>
          <p:cNvGrpSpPr>
            <a:grpSpLocks/>
          </p:cNvGrpSpPr>
          <p:nvPr/>
        </p:nvGrpSpPr>
        <p:grpSpPr bwMode="auto">
          <a:xfrm>
            <a:off x="395288" y="4508500"/>
            <a:ext cx="1871662" cy="1219200"/>
            <a:chOff x="204" y="3068"/>
            <a:chExt cx="1179" cy="768"/>
          </a:xfrm>
        </p:grpSpPr>
        <p:sp>
          <p:nvSpPr>
            <p:cNvPr id="15372" name="Text Box 21">
              <a:extLst>
                <a:ext uri="{FF2B5EF4-FFF2-40B4-BE49-F238E27FC236}">
                  <a16:creationId xmlns:a16="http://schemas.microsoft.com/office/drawing/2014/main" id="{49D76E7F-4DDC-C1AF-C4A4-7058340440C2}"/>
                </a:ext>
              </a:extLst>
            </p:cNvPr>
            <p:cNvSpPr txBox="1">
              <a:spLocks noChangeArrowheads="1"/>
            </p:cNvSpPr>
            <p:nvPr/>
          </p:nvSpPr>
          <p:spPr bwMode="auto">
            <a:xfrm>
              <a:off x="204" y="3308"/>
              <a:ext cx="1091" cy="294"/>
            </a:xfrm>
            <a:prstGeom prst="rect">
              <a:avLst/>
            </a:prstGeom>
            <a:solidFill>
              <a:srgbClr val="FFFFFF">
                <a:alpha val="0"/>
              </a:srgbClr>
            </a:solidFill>
            <a:ln w="9525">
              <a:solidFill>
                <a:schemeClr val="bg1"/>
              </a:solidFill>
              <a:miter lim="800000"/>
              <a:headEnd/>
              <a:tailEnd/>
            </a:ln>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Times New Roman" panose="02020603050405020304" pitchFamily="18" charset="0"/>
                  <a:ea typeface="楷体_GB2312" pitchFamily="49" charset="-122"/>
                </a:rPr>
                <a:t>设计方法</a:t>
              </a:r>
            </a:p>
          </p:txBody>
        </p:sp>
        <p:sp>
          <p:nvSpPr>
            <p:cNvPr id="15373" name="AutoShape 22">
              <a:extLst>
                <a:ext uri="{FF2B5EF4-FFF2-40B4-BE49-F238E27FC236}">
                  <a16:creationId xmlns:a16="http://schemas.microsoft.com/office/drawing/2014/main" id="{C4A23DB5-0B1F-51C1-978D-E7B645EA3EC3}"/>
                </a:ext>
              </a:extLst>
            </p:cNvPr>
            <p:cNvSpPr>
              <a:spLocks/>
            </p:cNvSpPr>
            <p:nvPr/>
          </p:nvSpPr>
          <p:spPr bwMode="auto">
            <a:xfrm>
              <a:off x="1324" y="3068"/>
              <a:ext cx="59" cy="768"/>
            </a:xfrm>
            <a:prstGeom prst="leftBrace">
              <a:avLst>
                <a:gd name="adj1" fmla="val 108475"/>
                <a:gd name="adj2" fmla="val 51694"/>
              </a:avLst>
            </a:prstGeom>
            <a:noFill/>
            <a:ln w="38100">
              <a:solidFill>
                <a:srgbClr val="000066"/>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15370" name="Text Box 23">
            <a:extLst>
              <a:ext uri="{FF2B5EF4-FFF2-40B4-BE49-F238E27FC236}">
                <a16:creationId xmlns:a16="http://schemas.microsoft.com/office/drawing/2014/main" id="{7CC29715-50BF-EECA-2C45-C8B4129CCE28}"/>
              </a:ext>
            </a:extLst>
          </p:cNvPr>
          <p:cNvSpPr txBox="1">
            <a:spLocks noChangeArrowheads="1"/>
          </p:cNvSpPr>
          <p:nvPr/>
        </p:nvSpPr>
        <p:spPr bwMode="auto">
          <a:xfrm>
            <a:off x="323850" y="333375"/>
            <a:ext cx="792162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a:solidFill>
                  <a:srgbClr val="040468"/>
                </a:solidFill>
                <a:latin typeface="Times New Roman" panose="02020603050405020304" pitchFamily="18" charset="0"/>
                <a:ea typeface="楷体_GB2312" pitchFamily="49" charset="-122"/>
              </a:rPr>
              <a:t>EDA</a:t>
            </a:r>
            <a:r>
              <a:rPr kumimoji="1" lang="zh-CN" altLang="en-US" sz="3200">
                <a:solidFill>
                  <a:srgbClr val="040468"/>
                </a:solidFill>
                <a:latin typeface="Times New Roman" panose="02020603050405020304" pitchFamily="18" charset="0"/>
                <a:ea typeface="楷体_GB2312" pitchFamily="49" charset="-122"/>
              </a:rPr>
              <a:t>（</a:t>
            </a:r>
            <a:r>
              <a:rPr kumimoji="1" lang="en-US" altLang="zh-CN" sz="3200">
                <a:solidFill>
                  <a:srgbClr val="040468"/>
                </a:solidFill>
                <a:latin typeface="Times New Roman" panose="02020603050405020304" pitchFamily="18" charset="0"/>
                <a:ea typeface="楷体_GB2312" pitchFamily="49" charset="-122"/>
              </a:rPr>
              <a:t>Elect</a:t>
            </a:r>
            <a:r>
              <a:rPr kumimoji="1" lang="en-US" altLang="zh-CN" sz="3200">
                <a:solidFill>
                  <a:srgbClr val="040468"/>
                </a:solidFill>
                <a:latin typeface="Times New Roman" panose="02020603050405020304" pitchFamily="18" charset="0"/>
              </a:rPr>
              <a:t>ronics Design Automation</a:t>
            </a:r>
            <a:r>
              <a:rPr kumimoji="1" lang="en-US" altLang="zh-CN" sz="3200">
                <a:solidFill>
                  <a:srgbClr val="040468"/>
                </a:solidFill>
                <a:latin typeface="Verdana" panose="020B0604030504040204" pitchFamily="34" charset="0"/>
              </a:rPr>
              <a:t>)</a:t>
            </a:r>
            <a:r>
              <a:rPr kumimoji="1" lang="zh-CN" altLang="en-US" sz="3200">
                <a:solidFill>
                  <a:srgbClr val="040468"/>
                </a:solidFill>
                <a:latin typeface="Times New Roman" panose="02020603050405020304" pitchFamily="18" charset="0"/>
                <a:ea typeface="楷体_GB2312" pitchFamily="49" charset="-122"/>
              </a:rPr>
              <a:t>技术</a:t>
            </a:r>
          </a:p>
        </p:txBody>
      </p:sp>
      <p:sp>
        <p:nvSpPr>
          <p:cNvPr id="2" name="椭圆 1">
            <a:extLst>
              <a:ext uri="{FF2B5EF4-FFF2-40B4-BE49-F238E27FC236}">
                <a16:creationId xmlns:a16="http://schemas.microsoft.com/office/drawing/2014/main" id="{AFD7F3EE-D9D6-E283-2FD4-399DE98C57D2}"/>
              </a:ext>
            </a:extLst>
          </p:cNvPr>
          <p:cNvSpPr>
            <a:spLocks noChangeArrowheads="1"/>
          </p:cNvSpPr>
          <p:nvPr/>
        </p:nvSpPr>
        <p:spPr bwMode="auto">
          <a:xfrm>
            <a:off x="2089150" y="4221163"/>
            <a:ext cx="2155825" cy="550862"/>
          </a:xfrm>
          <a:prstGeom prst="ellipse">
            <a:avLst/>
          </a:prstGeom>
          <a:noFill/>
          <a:ln w="508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1964"/>
                                        </p:tgtEl>
                                        <p:attrNameLst>
                                          <p:attrName>style.visibility</p:attrName>
                                        </p:attrNameLst>
                                      </p:cBhvr>
                                      <p:to>
                                        <p:strVal val="visible"/>
                                      </p:to>
                                    </p:set>
                                    <p:animEffect transition="in" filter="box(in)">
                                      <p:cBhvr>
                                        <p:cTn id="7" dur="500"/>
                                        <p:tgtEl>
                                          <p:spTgt spid="381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81965"/>
                                        </p:tgtEl>
                                        <p:attrNameLst>
                                          <p:attrName>style.visibility</p:attrName>
                                        </p:attrNameLst>
                                      </p:cBhvr>
                                      <p:to>
                                        <p:strVal val="visible"/>
                                      </p:to>
                                    </p:set>
                                    <p:animEffect transition="in" filter="strips(downRight)">
                                      <p:cBhvr>
                                        <p:cTn id="12" dur="500"/>
                                        <p:tgtEl>
                                          <p:spTgt spid="381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81968"/>
                                        </p:tgtEl>
                                        <p:attrNameLst>
                                          <p:attrName>style.visibility</p:attrName>
                                        </p:attrNameLst>
                                      </p:cBhvr>
                                      <p:to>
                                        <p:strVal val="visible"/>
                                      </p:to>
                                    </p:set>
                                    <p:animEffect transition="in" filter="box(in)">
                                      <p:cBhvr>
                                        <p:cTn id="17" dur="500"/>
                                        <p:tgtEl>
                                          <p:spTgt spid="3819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1972"/>
                                        </p:tgtEl>
                                        <p:attrNameLst>
                                          <p:attrName>style.visibility</p:attrName>
                                        </p:attrNameLst>
                                      </p:cBhvr>
                                      <p:to>
                                        <p:strVal val="visible"/>
                                      </p:to>
                                    </p:set>
                                    <p:animEffect transition="in" filter="wipe(left)">
                                      <p:cBhvr>
                                        <p:cTn id="22" dur="500"/>
                                        <p:tgtEl>
                                          <p:spTgt spid="3819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81969"/>
                                        </p:tgtEl>
                                        <p:attrNameLst>
                                          <p:attrName>style.visibility</p:attrName>
                                        </p:attrNameLst>
                                      </p:cBhvr>
                                      <p:to>
                                        <p:strVal val="visible"/>
                                      </p:to>
                                    </p:set>
                                    <p:animEffect transition="in" filter="strips(downRight)">
                                      <p:cBhvr>
                                        <p:cTn id="27" dur="500"/>
                                        <p:tgtEl>
                                          <p:spTgt spid="3819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81970"/>
                                        </p:tgtEl>
                                        <p:attrNameLst>
                                          <p:attrName>style.visibility</p:attrName>
                                        </p:attrNameLst>
                                      </p:cBhvr>
                                      <p:to>
                                        <p:strVal val="visible"/>
                                      </p:to>
                                    </p:set>
                                    <p:animEffect transition="in" filter="strips(downRight)">
                                      <p:cBhvr>
                                        <p:cTn id="32" dur="500"/>
                                        <p:tgtEl>
                                          <p:spTgt spid="3819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81971"/>
                                        </p:tgtEl>
                                        <p:attrNameLst>
                                          <p:attrName>style.visibility</p:attrName>
                                        </p:attrNameLst>
                                      </p:cBhvr>
                                      <p:to>
                                        <p:strVal val="visible"/>
                                      </p:to>
                                    </p:set>
                                    <p:animEffect transition="in" filter="strips(downRight)">
                                      <p:cBhvr>
                                        <p:cTn id="37" dur="500"/>
                                        <p:tgtEl>
                                          <p:spTgt spid="3819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69" grpId="0" autoUpdateAnimBg="0"/>
      <p:bldP spid="381970" grpId="0" autoUpdateAnimBg="0"/>
      <p:bldP spid="381971" grpId="0" autoUpdateAnimBg="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2988" name="Group 12">
            <a:extLst>
              <a:ext uri="{FF2B5EF4-FFF2-40B4-BE49-F238E27FC236}">
                <a16:creationId xmlns:a16="http://schemas.microsoft.com/office/drawing/2014/main" id="{4001A390-B5F7-03F1-2A61-76C762AAF239}"/>
              </a:ext>
            </a:extLst>
          </p:cNvPr>
          <p:cNvGrpSpPr>
            <a:grpSpLocks/>
          </p:cNvGrpSpPr>
          <p:nvPr/>
        </p:nvGrpSpPr>
        <p:grpSpPr bwMode="auto">
          <a:xfrm>
            <a:off x="4587875" y="1243013"/>
            <a:ext cx="4267200" cy="4217987"/>
            <a:chOff x="2928" y="1162"/>
            <a:chExt cx="2688" cy="2657"/>
          </a:xfrm>
        </p:grpSpPr>
        <p:sp>
          <p:nvSpPr>
            <p:cNvPr id="16397" name="Text Box 13">
              <a:extLst>
                <a:ext uri="{FF2B5EF4-FFF2-40B4-BE49-F238E27FC236}">
                  <a16:creationId xmlns:a16="http://schemas.microsoft.com/office/drawing/2014/main" id="{EA07C90B-2BA7-3466-3A7C-D2CD63D2BB10}"/>
                </a:ext>
              </a:extLst>
            </p:cNvPr>
            <p:cNvSpPr txBox="1">
              <a:spLocks noChangeArrowheads="1"/>
            </p:cNvSpPr>
            <p:nvPr/>
          </p:nvSpPr>
          <p:spPr bwMode="auto">
            <a:xfrm>
              <a:off x="3107" y="1162"/>
              <a:ext cx="181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3</a:t>
              </a:r>
              <a:r>
                <a:rPr kumimoji="1" lang="zh-CN" altLang="en-US" sz="2400">
                  <a:solidFill>
                    <a:srgbClr val="040468"/>
                  </a:solidFill>
                  <a:latin typeface="楷体_GB2312" pitchFamily="49" charset="-122"/>
                  <a:ea typeface="楷体_GB2312" pitchFamily="49" charset="-122"/>
                </a:rPr>
                <a:t>、下载</a:t>
              </a:r>
            </a:p>
          </p:txBody>
        </p:sp>
        <p:grpSp>
          <p:nvGrpSpPr>
            <p:cNvPr id="16398" name="Group 14">
              <a:extLst>
                <a:ext uri="{FF2B5EF4-FFF2-40B4-BE49-F238E27FC236}">
                  <a16:creationId xmlns:a16="http://schemas.microsoft.com/office/drawing/2014/main" id="{1C8A8CEF-CEFA-E3D5-3BDF-D7BD378EB032}"/>
                </a:ext>
              </a:extLst>
            </p:cNvPr>
            <p:cNvGrpSpPr>
              <a:grpSpLocks/>
            </p:cNvGrpSpPr>
            <p:nvPr/>
          </p:nvGrpSpPr>
          <p:grpSpPr bwMode="auto">
            <a:xfrm>
              <a:off x="2928" y="1563"/>
              <a:ext cx="2688" cy="2256"/>
              <a:chOff x="2928" y="1200"/>
              <a:chExt cx="2688" cy="2256"/>
            </a:xfrm>
          </p:grpSpPr>
          <p:pic>
            <p:nvPicPr>
              <p:cNvPr id="16399" name="Picture 15" descr="下栽2">
                <a:extLst>
                  <a:ext uri="{FF2B5EF4-FFF2-40B4-BE49-F238E27FC236}">
                    <a16:creationId xmlns:a16="http://schemas.microsoft.com/office/drawing/2014/main" id="{C81EDFCC-11EE-C7D9-FCF1-7276ACB27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 y="1200"/>
                <a:ext cx="2688"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0" name="Rectangle 16">
                <a:extLst>
                  <a:ext uri="{FF2B5EF4-FFF2-40B4-BE49-F238E27FC236}">
                    <a16:creationId xmlns:a16="http://schemas.microsoft.com/office/drawing/2014/main" id="{D9A6374D-2A98-167B-08CB-291648DE19F3}"/>
                  </a:ext>
                </a:extLst>
              </p:cNvPr>
              <p:cNvSpPr>
                <a:spLocks noChangeArrowheads="1"/>
              </p:cNvSpPr>
              <p:nvPr/>
            </p:nvSpPr>
            <p:spPr bwMode="auto">
              <a:xfrm>
                <a:off x="2928" y="1200"/>
                <a:ext cx="2688" cy="2256"/>
              </a:xfrm>
              <a:prstGeom prst="rect">
                <a:avLst/>
              </a:prstGeom>
              <a:noFill/>
              <a:ln w="38100">
                <a:solidFill>
                  <a:srgbClr val="9900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nvGrpSpPr>
          <p:cNvPr id="382993" name="Group 17">
            <a:extLst>
              <a:ext uri="{FF2B5EF4-FFF2-40B4-BE49-F238E27FC236}">
                <a16:creationId xmlns:a16="http://schemas.microsoft.com/office/drawing/2014/main" id="{C3CC0E1F-1A92-1F49-AE22-BE31CAD38FEC}"/>
              </a:ext>
            </a:extLst>
          </p:cNvPr>
          <p:cNvGrpSpPr>
            <a:grpSpLocks/>
          </p:cNvGrpSpPr>
          <p:nvPr/>
        </p:nvGrpSpPr>
        <p:grpSpPr bwMode="auto">
          <a:xfrm>
            <a:off x="395288" y="1171575"/>
            <a:ext cx="3733800" cy="4441825"/>
            <a:chOff x="432" y="1117"/>
            <a:chExt cx="2352" cy="2798"/>
          </a:xfrm>
        </p:grpSpPr>
        <p:sp>
          <p:nvSpPr>
            <p:cNvPr id="16392" name="Text Box 18">
              <a:extLst>
                <a:ext uri="{FF2B5EF4-FFF2-40B4-BE49-F238E27FC236}">
                  <a16:creationId xmlns:a16="http://schemas.microsoft.com/office/drawing/2014/main" id="{9CF3C20D-B975-6A43-9326-CB204438C02B}"/>
                </a:ext>
              </a:extLst>
            </p:cNvPr>
            <p:cNvSpPr txBox="1">
              <a:spLocks noChangeArrowheads="1"/>
            </p:cNvSpPr>
            <p:nvPr/>
          </p:nvSpPr>
          <p:spPr bwMode="auto">
            <a:xfrm>
              <a:off x="476" y="1117"/>
              <a:ext cx="190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2</a:t>
              </a:r>
              <a:r>
                <a:rPr kumimoji="1" lang="zh-CN" altLang="en-US" sz="2400">
                  <a:solidFill>
                    <a:srgbClr val="040468"/>
                  </a:solidFill>
                  <a:latin typeface="楷体_GB2312" pitchFamily="49" charset="-122"/>
                  <a:ea typeface="楷体_GB2312" pitchFamily="49" charset="-122"/>
                </a:rPr>
                <a:t>、仿真</a:t>
              </a:r>
            </a:p>
          </p:txBody>
        </p:sp>
        <p:grpSp>
          <p:nvGrpSpPr>
            <p:cNvPr id="16393" name="Group 19">
              <a:extLst>
                <a:ext uri="{FF2B5EF4-FFF2-40B4-BE49-F238E27FC236}">
                  <a16:creationId xmlns:a16="http://schemas.microsoft.com/office/drawing/2014/main" id="{71B1B77F-32EC-F837-DC3D-9B560126CE6C}"/>
                </a:ext>
              </a:extLst>
            </p:cNvPr>
            <p:cNvGrpSpPr>
              <a:grpSpLocks/>
            </p:cNvGrpSpPr>
            <p:nvPr/>
          </p:nvGrpSpPr>
          <p:grpSpPr bwMode="auto">
            <a:xfrm>
              <a:off x="432" y="1515"/>
              <a:ext cx="2352" cy="2304"/>
              <a:chOff x="192" y="1344"/>
              <a:chExt cx="2352" cy="2400"/>
            </a:xfrm>
          </p:grpSpPr>
          <p:pic>
            <p:nvPicPr>
              <p:cNvPr id="16395" name="Picture 20" descr="仿真界面">
                <a:extLst>
                  <a:ext uri="{FF2B5EF4-FFF2-40B4-BE49-F238E27FC236}">
                    <a16:creationId xmlns:a16="http://schemas.microsoft.com/office/drawing/2014/main" id="{B343809C-AB33-B83A-FD16-6A68744E4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344"/>
                <a:ext cx="2352"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16396" name="Rectangle 21">
                <a:extLst>
                  <a:ext uri="{FF2B5EF4-FFF2-40B4-BE49-F238E27FC236}">
                    <a16:creationId xmlns:a16="http://schemas.microsoft.com/office/drawing/2014/main" id="{7AB1135D-1718-90CC-F7A1-02A3B382E352}"/>
                  </a:ext>
                </a:extLst>
              </p:cNvPr>
              <p:cNvSpPr>
                <a:spLocks noChangeArrowheads="1"/>
              </p:cNvSpPr>
              <p:nvPr/>
            </p:nvSpPr>
            <p:spPr bwMode="auto">
              <a:xfrm>
                <a:off x="192" y="1344"/>
                <a:ext cx="2352" cy="2400"/>
              </a:xfrm>
              <a:prstGeom prst="rect">
                <a:avLst/>
              </a:prstGeom>
              <a:noFill/>
              <a:ln w="57150">
                <a:solidFill>
                  <a:srgbClr val="990000"/>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pic>
          <p:nvPicPr>
            <p:cNvPr id="16394" name="Picture 22" descr="仿真">
              <a:extLst>
                <a:ext uri="{FF2B5EF4-FFF2-40B4-BE49-F238E27FC236}">
                  <a16:creationId xmlns:a16="http://schemas.microsoft.com/office/drawing/2014/main" id="{6C4B9D02-CFC7-82A2-2B90-F63E62F0A9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515"/>
              <a:ext cx="2352"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2999" name="Text Box 23">
            <a:extLst>
              <a:ext uri="{FF2B5EF4-FFF2-40B4-BE49-F238E27FC236}">
                <a16:creationId xmlns:a16="http://schemas.microsoft.com/office/drawing/2014/main" id="{BFAA714E-AC71-A0DB-B754-598E2A7DAAE9}"/>
              </a:ext>
            </a:extLst>
          </p:cNvPr>
          <p:cNvSpPr txBox="1">
            <a:spLocks noChangeArrowheads="1"/>
          </p:cNvSpPr>
          <p:nvPr/>
        </p:nvSpPr>
        <p:spPr bwMode="auto">
          <a:xfrm>
            <a:off x="466725" y="5780088"/>
            <a:ext cx="32131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4</a:t>
            </a:r>
            <a:r>
              <a:rPr kumimoji="1" lang="zh-CN" altLang="en-US" sz="2400">
                <a:solidFill>
                  <a:srgbClr val="040468"/>
                </a:solidFill>
                <a:latin typeface="楷体_GB2312" pitchFamily="49" charset="-122"/>
                <a:ea typeface="楷体_GB2312" pitchFamily="49" charset="-122"/>
              </a:rPr>
              <a:t>、验证结果</a:t>
            </a:r>
          </a:p>
        </p:txBody>
      </p:sp>
      <p:sp>
        <p:nvSpPr>
          <p:cNvPr id="383000" name="AutoShape 24">
            <a:extLst>
              <a:ext uri="{FF2B5EF4-FFF2-40B4-BE49-F238E27FC236}">
                <a16:creationId xmlns:a16="http://schemas.microsoft.com/office/drawing/2014/main" id="{CDEC7A6A-3767-7746-BDA4-418FE4D8EA77}"/>
              </a:ext>
            </a:extLst>
          </p:cNvPr>
          <p:cNvSpPr>
            <a:spLocks noChangeArrowheads="1"/>
          </p:cNvSpPr>
          <p:nvPr/>
        </p:nvSpPr>
        <p:spPr bwMode="auto">
          <a:xfrm>
            <a:off x="5578475" y="5564188"/>
            <a:ext cx="1368425" cy="649287"/>
          </a:xfrm>
          <a:prstGeom prst="wedgeRoundRectCallout">
            <a:avLst>
              <a:gd name="adj1" fmla="val -92343"/>
              <a:gd name="adj2" fmla="val -94745"/>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r>
              <a:rPr kumimoji="1" lang="zh-CN" altLang="en-US" sz="2400">
                <a:solidFill>
                  <a:srgbClr val="040468"/>
                </a:solidFill>
                <a:latin typeface="楷体_GB2312" pitchFamily="49" charset="-122"/>
                <a:ea typeface="楷体_GB2312" pitchFamily="49" charset="-122"/>
              </a:rPr>
              <a:t>实验板</a:t>
            </a:r>
          </a:p>
        </p:txBody>
      </p:sp>
      <p:sp>
        <p:nvSpPr>
          <p:cNvPr id="383001" name="AutoShape 25">
            <a:extLst>
              <a:ext uri="{FF2B5EF4-FFF2-40B4-BE49-F238E27FC236}">
                <a16:creationId xmlns:a16="http://schemas.microsoft.com/office/drawing/2014/main" id="{33E3D342-D87C-9BEB-E91C-E49C9C5BD6F6}"/>
              </a:ext>
            </a:extLst>
          </p:cNvPr>
          <p:cNvSpPr>
            <a:spLocks noChangeArrowheads="1"/>
          </p:cNvSpPr>
          <p:nvPr/>
        </p:nvSpPr>
        <p:spPr bwMode="auto">
          <a:xfrm>
            <a:off x="4148138" y="3043238"/>
            <a:ext cx="1143000" cy="685800"/>
          </a:xfrm>
          <a:prstGeom prst="wedgeRoundRectCallout">
            <a:avLst>
              <a:gd name="adj1" fmla="val 86667"/>
              <a:gd name="adj2" fmla="val 107870"/>
              <a:gd name="adj3" fmla="val 166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r>
              <a:rPr kumimoji="1" lang="zh-CN" altLang="en-US" sz="2400">
                <a:solidFill>
                  <a:srgbClr val="040468"/>
                </a:solidFill>
                <a:latin typeface="楷体_GB2312" pitchFamily="49" charset="-122"/>
                <a:ea typeface="楷体_GB2312" pitchFamily="49" charset="-122"/>
              </a:rPr>
              <a:t>下载线</a:t>
            </a:r>
          </a:p>
        </p:txBody>
      </p:sp>
      <p:sp>
        <p:nvSpPr>
          <p:cNvPr id="16391" name="Text Box 23">
            <a:extLst>
              <a:ext uri="{FF2B5EF4-FFF2-40B4-BE49-F238E27FC236}">
                <a16:creationId xmlns:a16="http://schemas.microsoft.com/office/drawing/2014/main" id="{F23DA399-2A43-05E0-11A7-B5E4629E2106}"/>
              </a:ext>
            </a:extLst>
          </p:cNvPr>
          <p:cNvSpPr txBox="1">
            <a:spLocks noChangeArrowheads="1"/>
          </p:cNvSpPr>
          <p:nvPr/>
        </p:nvSpPr>
        <p:spPr bwMode="auto">
          <a:xfrm>
            <a:off x="323850" y="333375"/>
            <a:ext cx="7921625"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a:solidFill>
                  <a:srgbClr val="040468"/>
                </a:solidFill>
                <a:latin typeface="Times New Roman" panose="02020603050405020304" pitchFamily="18" charset="0"/>
                <a:ea typeface="楷体_GB2312" pitchFamily="49" charset="-122"/>
              </a:rPr>
              <a:t>EDA</a:t>
            </a:r>
            <a:r>
              <a:rPr kumimoji="1" lang="zh-CN" altLang="en-US" sz="3200">
                <a:solidFill>
                  <a:srgbClr val="040468"/>
                </a:solidFill>
                <a:latin typeface="Times New Roman" panose="02020603050405020304" pitchFamily="18" charset="0"/>
                <a:ea typeface="楷体_GB2312" pitchFamily="49" charset="-122"/>
              </a:rPr>
              <a:t>（</a:t>
            </a:r>
            <a:r>
              <a:rPr kumimoji="1" lang="en-US" altLang="zh-CN" sz="3200">
                <a:solidFill>
                  <a:srgbClr val="040468"/>
                </a:solidFill>
                <a:latin typeface="Times New Roman" panose="02020603050405020304" pitchFamily="18" charset="0"/>
                <a:ea typeface="楷体_GB2312" pitchFamily="49" charset="-122"/>
              </a:rPr>
              <a:t>Elect</a:t>
            </a:r>
            <a:r>
              <a:rPr kumimoji="1" lang="en-US" altLang="zh-CN" sz="3200">
                <a:solidFill>
                  <a:srgbClr val="040468"/>
                </a:solidFill>
                <a:latin typeface="Times New Roman" panose="02020603050405020304" pitchFamily="18" charset="0"/>
              </a:rPr>
              <a:t>ronics Design Automation</a:t>
            </a:r>
            <a:r>
              <a:rPr kumimoji="1" lang="en-US" altLang="zh-CN" sz="3200">
                <a:solidFill>
                  <a:srgbClr val="040468"/>
                </a:solidFill>
                <a:latin typeface="Verdana" panose="020B0604030504040204" pitchFamily="34" charset="0"/>
              </a:rPr>
              <a:t>)</a:t>
            </a:r>
            <a:r>
              <a:rPr kumimoji="1" lang="zh-CN" altLang="en-US" sz="3200">
                <a:solidFill>
                  <a:srgbClr val="040468"/>
                </a:solidFill>
                <a:latin typeface="Times New Roman" panose="02020603050405020304" pitchFamily="18" charset="0"/>
                <a:ea typeface="楷体_GB2312" pitchFamily="49" charset="-122"/>
              </a:rPr>
              <a:t>技术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2993"/>
                                        </p:tgtEl>
                                        <p:attrNameLst>
                                          <p:attrName>style.visibility</p:attrName>
                                        </p:attrNameLst>
                                      </p:cBhvr>
                                      <p:to>
                                        <p:strVal val="visible"/>
                                      </p:to>
                                    </p:set>
                                    <p:animEffect transition="in" filter="wipe(up)">
                                      <p:cBhvr>
                                        <p:cTn id="7" dur="500"/>
                                        <p:tgtEl>
                                          <p:spTgt spid="3829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82988"/>
                                        </p:tgtEl>
                                        <p:attrNameLst>
                                          <p:attrName>style.visibility</p:attrName>
                                        </p:attrNameLst>
                                      </p:cBhvr>
                                      <p:to>
                                        <p:strVal val="visible"/>
                                      </p:to>
                                    </p:set>
                                    <p:animEffect transition="in" filter="wipe(up)">
                                      <p:cBhvr>
                                        <p:cTn id="12" dur="500"/>
                                        <p:tgtEl>
                                          <p:spTgt spid="3829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300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300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382999"/>
                                        </p:tgtEl>
                                        <p:attrNameLst>
                                          <p:attrName>style.visibility</p:attrName>
                                        </p:attrNameLst>
                                      </p:cBhvr>
                                      <p:to>
                                        <p:strVal val="visible"/>
                                      </p:to>
                                    </p:set>
                                    <p:animEffect transition="in" filter="strips(downRight)">
                                      <p:cBhvr>
                                        <p:cTn id="25" dur="500"/>
                                        <p:tgtEl>
                                          <p:spTgt spid="38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99" grpId="0"/>
      <p:bldP spid="383000" grpId="0" animBg="1"/>
      <p:bldP spid="3830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0">
            <a:extLst>
              <a:ext uri="{FF2B5EF4-FFF2-40B4-BE49-F238E27FC236}">
                <a16:creationId xmlns:a16="http://schemas.microsoft.com/office/drawing/2014/main" id="{8C2AF166-9DD0-BFCF-294A-5458B79D432D}"/>
              </a:ext>
            </a:extLst>
          </p:cNvPr>
          <p:cNvGrpSpPr>
            <a:grpSpLocks/>
          </p:cNvGrpSpPr>
          <p:nvPr/>
        </p:nvGrpSpPr>
        <p:grpSpPr bwMode="auto">
          <a:xfrm>
            <a:off x="5076825" y="3789363"/>
            <a:ext cx="3133725" cy="2447925"/>
            <a:chOff x="0" y="2024"/>
            <a:chExt cx="2926" cy="2178"/>
          </a:xfrm>
        </p:grpSpPr>
        <p:pic>
          <p:nvPicPr>
            <p:cNvPr id="17421" name="Picture 21" descr="prod_l_37">
              <a:extLst>
                <a:ext uri="{FF2B5EF4-FFF2-40B4-BE49-F238E27FC236}">
                  <a16:creationId xmlns:a16="http://schemas.microsoft.com/office/drawing/2014/main" id="{3FF4B952-A331-C43B-6A61-041B69194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 y="2346"/>
              <a:ext cx="2813" cy="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046" name="Rectangle 22">
              <a:extLst>
                <a:ext uri="{FF2B5EF4-FFF2-40B4-BE49-F238E27FC236}">
                  <a16:creationId xmlns:a16="http://schemas.microsoft.com/office/drawing/2014/main" id="{1A515906-5FB7-0796-F24E-46888D3F9950}"/>
                </a:ext>
              </a:extLst>
            </p:cNvPr>
            <p:cNvSpPr>
              <a:spLocks noChangeArrowheads="1"/>
            </p:cNvSpPr>
            <p:nvPr/>
          </p:nvSpPr>
          <p:spPr bwMode="auto">
            <a:xfrm>
              <a:off x="0" y="2024"/>
              <a:ext cx="2020" cy="462"/>
            </a:xfrm>
            <a:prstGeom prst="rect">
              <a:avLst/>
            </a:prstGeom>
            <a:noFill/>
            <a:ln>
              <a:noFill/>
            </a:ln>
            <a:effectLst/>
          </p:spPr>
          <p:txBody>
            <a:bodyPr>
              <a:spAutoFit/>
            </a:bodyPr>
            <a:lstStyle/>
            <a:p>
              <a:pPr algn="ctr" eaLnBrk="1" hangingPunct="1">
                <a:defRPr/>
              </a:pPr>
              <a:r>
                <a:rPr lang="zh-CN" altLang="en-US" sz="2800">
                  <a:solidFill>
                    <a:srgbClr val="040468"/>
                  </a:solidFill>
                  <a:effectLst>
                    <a:outerShdw blurRad="38100" dist="38100" dir="2700000" algn="tl">
                      <a:srgbClr val="C0C0C0"/>
                    </a:outerShdw>
                  </a:effectLst>
                  <a:latin typeface="Garamond" panose="02020404030301010803" pitchFamily="18" charset="0"/>
                  <a:ea typeface="楷体_GB2312" pitchFamily="49" charset="-122"/>
                </a:rPr>
                <a:t>数码相机</a:t>
              </a:r>
            </a:p>
          </p:txBody>
        </p:sp>
      </p:grpSp>
      <p:grpSp>
        <p:nvGrpSpPr>
          <p:cNvPr id="17411" name="Group 23">
            <a:extLst>
              <a:ext uri="{FF2B5EF4-FFF2-40B4-BE49-F238E27FC236}">
                <a16:creationId xmlns:a16="http://schemas.microsoft.com/office/drawing/2014/main" id="{8AABE724-1A0D-5B67-F6B0-672F2D9DE100}"/>
              </a:ext>
            </a:extLst>
          </p:cNvPr>
          <p:cNvGrpSpPr>
            <a:grpSpLocks/>
          </p:cNvGrpSpPr>
          <p:nvPr/>
        </p:nvGrpSpPr>
        <p:grpSpPr bwMode="auto">
          <a:xfrm>
            <a:off x="1476375" y="3789363"/>
            <a:ext cx="3613150" cy="2463800"/>
            <a:chOff x="3053" y="2014"/>
            <a:chExt cx="2639" cy="2187"/>
          </a:xfrm>
        </p:grpSpPr>
        <p:sp>
          <p:nvSpPr>
            <p:cNvPr id="17418" name="AutoShape 24">
              <a:hlinkClick r:id="" action="ppaction://hlinkshowjump?jump=endshow" highlightClick="1"/>
              <a:extLst>
                <a:ext uri="{FF2B5EF4-FFF2-40B4-BE49-F238E27FC236}">
                  <a16:creationId xmlns:a16="http://schemas.microsoft.com/office/drawing/2014/main" id="{DB071968-6B7B-7CE3-6A98-604E907F650F}"/>
                </a:ext>
              </a:extLst>
            </p:cNvPr>
            <p:cNvSpPr>
              <a:spLocks noChangeArrowheads="1"/>
            </p:cNvSpPr>
            <p:nvPr/>
          </p:nvSpPr>
          <p:spPr bwMode="auto">
            <a:xfrm>
              <a:off x="5329" y="4020"/>
              <a:ext cx="317" cy="181"/>
            </a:xfrm>
            <a:prstGeom prst="actionButtonHome">
              <a:avLst/>
            </a:prstGeom>
            <a:solidFill>
              <a:srgbClr val="00CCFF"/>
            </a:solidFill>
            <a:ln w="6350">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pic>
          <p:nvPicPr>
            <p:cNvPr id="17419" name="Picture 25">
              <a:extLst>
                <a:ext uri="{FF2B5EF4-FFF2-40B4-BE49-F238E27FC236}">
                  <a16:creationId xmlns:a16="http://schemas.microsoft.com/office/drawing/2014/main" id="{A9D93CDC-1B44-3D37-294E-0650350D9A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3" y="2387"/>
              <a:ext cx="2639" cy="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050" name="Rectangle 26">
              <a:extLst>
                <a:ext uri="{FF2B5EF4-FFF2-40B4-BE49-F238E27FC236}">
                  <a16:creationId xmlns:a16="http://schemas.microsoft.com/office/drawing/2014/main" id="{15433A2C-A10A-81A6-353E-5CBB55CDDD33}"/>
                </a:ext>
              </a:extLst>
            </p:cNvPr>
            <p:cNvSpPr>
              <a:spLocks noChangeArrowheads="1"/>
            </p:cNvSpPr>
            <p:nvPr/>
          </p:nvSpPr>
          <p:spPr bwMode="auto">
            <a:xfrm>
              <a:off x="3742" y="2014"/>
              <a:ext cx="1680" cy="461"/>
            </a:xfrm>
            <a:prstGeom prst="rect">
              <a:avLst/>
            </a:prstGeom>
            <a:noFill/>
            <a:ln>
              <a:noFill/>
            </a:ln>
            <a:effectLst/>
          </p:spPr>
          <p:txBody>
            <a:bodyPr>
              <a:spAutoFit/>
            </a:bodyPr>
            <a:lstStyle/>
            <a:p>
              <a:pPr algn="ctr" eaLnBrk="1" hangingPunct="1">
                <a:defRPr/>
              </a:pPr>
              <a:r>
                <a:rPr lang="zh-CN" altLang="en-US" sz="2800">
                  <a:solidFill>
                    <a:srgbClr val="040468"/>
                  </a:solidFill>
                  <a:effectLst>
                    <a:outerShdw blurRad="38100" dist="38100" dir="2700000" algn="tl">
                      <a:srgbClr val="C0C0C0"/>
                    </a:outerShdw>
                  </a:effectLst>
                  <a:latin typeface="Garamond" panose="02020404030301010803" pitchFamily="18" charset="0"/>
                  <a:ea typeface="楷体_GB2312" pitchFamily="49" charset="-122"/>
                </a:rPr>
                <a:t>智能仪器</a:t>
              </a:r>
            </a:p>
          </p:txBody>
        </p:sp>
      </p:grpSp>
      <p:grpSp>
        <p:nvGrpSpPr>
          <p:cNvPr id="17412" name="Group 27">
            <a:extLst>
              <a:ext uri="{FF2B5EF4-FFF2-40B4-BE49-F238E27FC236}">
                <a16:creationId xmlns:a16="http://schemas.microsoft.com/office/drawing/2014/main" id="{9D7FB12D-ED13-AE41-8B10-92342EA95105}"/>
              </a:ext>
            </a:extLst>
          </p:cNvPr>
          <p:cNvGrpSpPr>
            <a:grpSpLocks/>
          </p:cNvGrpSpPr>
          <p:nvPr/>
        </p:nvGrpSpPr>
        <p:grpSpPr bwMode="auto">
          <a:xfrm>
            <a:off x="3851275" y="830263"/>
            <a:ext cx="5203825" cy="2649537"/>
            <a:chOff x="44" y="0"/>
            <a:chExt cx="4221" cy="2028"/>
          </a:xfrm>
        </p:grpSpPr>
        <p:pic>
          <p:nvPicPr>
            <p:cNvPr id="17416" name="Picture 28" descr="x15_big">
              <a:extLst>
                <a:ext uri="{FF2B5EF4-FFF2-40B4-BE49-F238E27FC236}">
                  <a16:creationId xmlns:a16="http://schemas.microsoft.com/office/drawing/2014/main" id="{DD731147-0413-D303-478A-EE0F13DDBF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 y="0"/>
              <a:ext cx="3018" cy="2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053" name="Rectangle 29">
              <a:extLst>
                <a:ext uri="{FF2B5EF4-FFF2-40B4-BE49-F238E27FC236}">
                  <a16:creationId xmlns:a16="http://schemas.microsoft.com/office/drawing/2014/main" id="{F5D5E285-05F3-6D1C-A9A0-DF535BD224CC}"/>
                </a:ext>
              </a:extLst>
            </p:cNvPr>
            <p:cNvSpPr>
              <a:spLocks noChangeArrowheads="1"/>
            </p:cNvSpPr>
            <p:nvPr/>
          </p:nvSpPr>
          <p:spPr bwMode="auto">
            <a:xfrm>
              <a:off x="44" y="192"/>
              <a:ext cx="1019" cy="397"/>
            </a:xfrm>
            <a:prstGeom prst="rect">
              <a:avLst/>
            </a:prstGeom>
            <a:noFill/>
            <a:ln>
              <a:noFill/>
            </a:ln>
            <a:effectLst/>
          </p:spPr>
          <p:txBody>
            <a:bodyPr wrap="none">
              <a:spAutoFit/>
            </a:bodyPr>
            <a:lstStyle/>
            <a:p>
              <a:pPr algn="ctr" eaLnBrk="1" hangingPunct="1">
                <a:defRPr/>
              </a:pPr>
              <a:r>
                <a:rPr lang="zh-CN" altLang="en-US" sz="2800">
                  <a:solidFill>
                    <a:srgbClr val="000066"/>
                  </a:solidFill>
                  <a:effectLst>
                    <a:outerShdw blurRad="38100" dist="38100" dir="2700000" algn="tl">
                      <a:srgbClr val="C0C0C0"/>
                    </a:outerShdw>
                  </a:effectLst>
                  <a:latin typeface="Garamond" panose="02020404030301010803" pitchFamily="18" charset="0"/>
                  <a:ea typeface="楷体_GB2312" pitchFamily="49" charset="-122"/>
                </a:rPr>
                <a:t>计算机</a:t>
              </a:r>
            </a:p>
          </p:txBody>
        </p:sp>
      </p:grpSp>
      <p:pic>
        <p:nvPicPr>
          <p:cNvPr id="17413" name="Picture 30" descr="73757">
            <a:extLst>
              <a:ext uri="{FF2B5EF4-FFF2-40B4-BE49-F238E27FC236}">
                <a16:creationId xmlns:a16="http://schemas.microsoft.com/office/drawing/2014/main" id="{0DBE9E19-2910-018A-F5D7-C359C73EC6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2108200"/>
            <a:ext cx="23050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31">
            <a:extLst>
              <a:ext uri="{FF2B5EF4-FFF2-40B4-BE49-F238E27FC236}">
                <a16:creationId xmlns:a16="http://schemas.microsoft.com/office/drawing/2014/main" id="{7A8D6055-66C7-757C-89B9-E4B4E3F9CA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1700213"/>
            <a:ext cx="2951162"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5057" name="Rectangle 33">
            <a:extLst>
              <a:ext uri="{FF2B5EF4-FFF2-40B4-BE49-F238E27FC236}">
                <a16:creationId xmlns:a16="http://schemas.microsoft.com/office/drawing/2014/main" id="{ADC987CD-0AD7-8058-81B5-AB3494DBCA29}"/>
              </a:ext>
            </a:extLst>
          </p:cNvPr>
          <p:cNvSpPr>
            <a:spLocks noChangeArrowheads="1"/>
          </p:cNvSpPr>
          <p:nvPr/>
        </p:nvSpPr>
        <p:spPr bwMode="auto">
          <a:xfrm>
            <a:off x="434975" y="457200"/>
            <a:ext cx="2328863" cy="457200"/>
          </a:xfrm>
          <a:prstGeom prst="rect">
            <a:avLst/>
          </a:prstGeom>
          <a:noFill/>
          <a:ln>
            <a:noFill/>
          </a:ln>
          <a:effectLst/>
        </p:spPr>
        <p:txBody>
          <a:bodyPr wrap="none">
            <a:spAutoFit/>
          </a:bodyPr>
          <a:lstStyle/>
          <a:p>
            <a:pPr algn="ctr" eaLnBrk="1" hangingPunct="1">
              <a:defRPr/>
            </a:pPr>
            <a:r>
              <a:rPr kumimoji="1" lang="zh-CN" altLang="en-US" sz="2400">
                <a:solidFill>
                  <a:srgbClr val="000066"/>
                </a:solidFill>
                <a:ea typeface="楷体_GB2312" pitchFamily="49" charset="-122"/>
              </a:rPr>
              <a:t>数字技术</a:t>
            </a:r>
            <a:r>
              <a:rPr lang="zh-CN" altLang="en-US" sz="2400">
                <a:solidFill>
                  <a:srgbClr val="000066"/>
                </a:solidFill>
                <a:effectLst>
                  <a:outerShdw blurRad="38100" dist="38100" dir="2700000" algn="tl">
                    <a:srgbClr val="C0C0C0"/>
                  </a:outerShdw>
                </a:effectLst>
                <a:latin typeface="Garamond" panose="02020404030301010803" pitchFamily="18" charset="0"/>
                <a:ea typeface="楷体_GB2312" pitchFamily="49" charset="-122"/>
              </a:rPr>
              <a:t>的应用</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03" name="Rectangle 31">
            <a:extLst>
              <a:ext uri="{FF2B5EF4-FFF2-40B4-BE49-F238E27FC236}">
                <a16:creationId xmlns:a16="http://schemas.microsoft.com/office/drawing/2014/main" id="{CB1D58A3-29DA-02A1-1EC8-4E1A94B65038}"/>
              </a:ext>
            </a:extLst>
          </p:cNvPr>
          <p:cNvSpPr>
            <a:spLocks noChangeArrowheads="1"/>
          </p:cNvSpPr>
          <p:nvPr/>
        </p:nvSpPr>
        <p:spPr bwMode="auto">
          <a:xfrm>
            <a:off x="612775" y="1620838"/>
            <a:ext cx="83915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kumimoji="1" lang="zh-CN" altLang="en-US" sz="2400">
                <a:solidFill>
                  <a:srgbClr val="000066"/>
                </a:solidFill>
                <a:latin typeface="楷体_GB2312" pitchFamily="49" charset="-122"/>
                <a:ea typeface="楷体_GB2312" pitchFamily="49" charset="-122"/>
              </a:rPr>
              <a:t>根据电路的结构特点及其对输入信号的响应规则的不同，</a:t>
            </a:r>
          </a:p>
          <a:p>
            <a:pPr eaLnBrk="1" hangingPunct="1">
              <a:lnSpc>
                <a:spcPct val="150000"/>
              </a:lnSpc>
            </a:pPr>
            <a:r>
              <a:rPr kumimoji="1" lang="zh-CN" altLang="en-US" sz="2400">
                <a:solidFill>
                  <a:srgbClr val="000066"/>
                </a:solidFill>
                <a:latin typeface="楷体_GB2312" pitchFamily="49" charset="-122"/>
                <a:ea typeface="楷体_GB2312" pitchFamily="49" charset="-122"/>
              </a:rPr>
              <a:t>        </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数字电路可分为组合逻辑电路和时序逻辑电路。 </a:t>
            </a:r>
          </a:p>
        </p:txBody>
      </p:sp>
      <p:sp>
        <p:nvSpPr>
          <p:cNvPr id="387104" name="Rectangle 32">
            <a:extLst>
              <a:ext uri="{FF2B5EF4-FFF2-40B4-BE49-F238E27FC236}">
                <a16:creationId xmlns:a16="http://schemas.microsoft.com/office/drawing/2014/main" id="{1E724526-E03A-3885-B41F-74D3780D0E0F}"/>
              </a:ext>
            </a:extLst>
          </p:cNvPr>
          <p:cNvSpPr>
            <a:spLocks noChangeArrowheads="1"/>
          </p:cNvSpPr>
          <p:nvPr/>
        </p:nvSpPr>
        <p:spPr bwMode="auto">
          <a:xfrm>
            <a:off x="684213" y="4683125"/>
            <a:ext cx="817245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kumimoji="1" lang="zh-CN" altLang="en-US" sz="2400">
                <a:solidFill>
                  <a:srgbClr val="000066"/>
                </a:solidFill>
                <a:latin typeface="楷体_GB2312" pitchFamily="49" charset="-122"/>
                <a:ea typeface="楷体_GB2312" pitchFamily="49" charset="-122"/>
              </a:rPr>
              <a:t>从集成度不同</a:t>
            </a:r>
          </a:p>
          <a:p>
            <a:pPr eaLnBrk="1" hangingPunct="1">
              <a:lnSpc>
                <a:spcPct val="140000"/>
              </a:lnSpc>
            </a:pPr>
            <a:r>
              <a:rPr kumimoji="1" lang="zh-CN" altLang="en-US" sz="2400">
                <a:solidFill>
                  <a:srgbClr val="000066"/>
                </a:solidFill>
                <a:latin typeface="楷体_GB2312" pitchFamily="49" charset="-122"/>
                <a:ea typeface="楷体_GB2312" pitchFamily="49" charset="-122"/>
              </a:rPr>
              <a:t>        </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数字集成电路可分为小规模、中规模、大规模、超大规模和甚大规模五类。 </a:t>
            </a:r>
          </a:p>
        </p:txBody>
      </p:sp>
      <p:sp>
        <p:nvSpPr>
          <p:cNvPr id="387105" name="Rectangle 33">
            <a:extLst>
              <a:ext uri="{FF2B5EF4-FFF2-40B4-BE49-F238E27FC236}">
                <a16:creationId xmlns:a16="http://schemas.microsoft.com/office/drawing/2014/main" id="{D4ACBBB0-FE84-461E-5678-23FD38FDA3D7}"/>
              </a:ext>
            </a:extLst>
          </p:cNvPr>
          <p:cNvSpPr>
            <a:spLocks noChangeArrowheads="1"/>
          </p:cNvSpPr>
          <p:nvPr/>
        </p:nvSpPr>
        <p:spPr bwMode="auto">
          <a:xfrm>
            <a:off x="611188" y="2852738"/>
            <a:ext cx="7850187" cy="10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kumimoji="1" lang="zh-CN" altLang="en-US" sz="2400">
                <a:solidFill>
                  <a:srgbClr val="000066"/>
                </a:solidFill>
                <a:latin typeface="楷体_GB2312" pitchFamily="49" charset="-122"/>
                <a:ea typeface="楷体_GB2312" pitchFamily="49" charset="-122"/>
              </a:rPr>
              <a:t>从电路的形式不同，</a:t>
            </a:r>
          </a:p>
          <a:p>
            <a:pPr eaLnBrk="1" hangingPunct="1">
              <a:lnSpc>
                <a:spcPct val="140000"/>
              </a:lnSpc>
            </a:pPr>
            <a:r>
              <a:rPr kumimoji="1" lang="zh-CN" altLang="en-US" sz="2400">
                <a:solidFill>
                  <a:srgbClr val="000066"/>
                </a:solidFill>
                <a:latin typeface="楷体_GB2312" pitchFamily="49" charset="-122"/>
                <a:ea typeface="楷体_GB2312" pitchFamily="49" charset="-122"/>
              </a:rPr>
              <a:t>        </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数字电路可分为集成电路和分立电路</a:t>
            </a:r>
          </a:p>
        </p:txBody>
      </p:sp>
      <p:sp>
        <p:nvSpPr>
          <p:cNvPr id="387106" name="Rectangle 34">
            <a:extLst>
              <a:ext uri="{FF2B5EF4-FFF2-40B4-BE49-F238E27FC236}">
                <a16:creationId xmlns:a16="http://schemas.microsoft.com/office/drawing/2014/main" id="{09A70415-3CF2-85B6-E83F-F0588F94883C}"/>
              </a:ext>
            </a:extLst>
          </p:cNvPr>
          <p:cNvSpPr>
            <a:spLocks noChangeArrowheads="1"/>
          </p:cNvSpPr>
          <p:nvPr/>
        </p:nvSpPr>
        <p:spPr bwMode="auto">
          <a:xfrm>
            <a:off x="612775" y="3830638"/>
            <a:ext cx="73453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ea typeface="楷体_GB2312" pitchFamily="49" charset="-122"/>
              </a:rPr>
              <a:t>从器件不同</a:t>
            </a:r>
          </a:p>
          <a:p>
            <a:pPr eaLnBrk="1" hangingPunct="1"/>
            <a:r>
              <a:rPr kumimoji="1" lang="zh-CN" altLang="en-US" sz="2400">
                <a:solidFill>
                  <a:srgbClr val="000066"/>
                </a:solidFill>
                <a:latin typeface="楷体_GB2312" pitchFamily="49" charset="-122"/>
                <a:ea typeface="楷体_GB2312" pitchFamily="49" charset="-122"/>
              </a:rPr>
              <a:t>         </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数字电路可分为</a:t>
            </a:r>
            <a:r>
              <a:rPr kumimoji="1" lang="en-US" altLang="zh-CN" sz="2400">
                <a:solidFill>
                  <a:srgbClr val="000066"/>
                </a:solidFill>
                <a:latin typeface="Times New Roman" panose="02020603050405020304" pitchFamily="18" charset="0"/>
                <a:ea typeface="楷体_GB2312" pitchFamily="49" charset="-122"/>
              </a:rPr>
              <a:t>TTL </a:t>
            </a:r>
            <a:r>
              <a:rPr kumimoji="1" lang="zh-CN" altLang="en-US" sz="2400">
                <a:solidFill>
                  <a:srgbClr val="000066"/>
                </a:solidFill>
                <a:latin typeface="Times New Roman" panose="02020603050405020304" pitchFamily="18" charset="0"/>
                <a:ea typeface="楷体_GB2312" pitchFamily="49" charset="-122"/>
              </a:rPr>
              <a:t>和 </a:t>
            </a:r>
            <a:r>
              <a:rPr kumimoji="1" lang="en-US" altLang="zh-CN" sz="2400">
                <a:solidFill>
                  <a:srgbClr val="000066"/>
                </a:solidFill>
                <a:latin typeface="Times New Roman" panose="02020603050405020304" pitchFamily="18" charset="0"/>
                <a:ea typeface="楷体_GB2312" pitchFamily="49" charset="-122"/>
              </a:rPr>
              <a:t>CMOS</a:t>
            </a:r>
            <a:r>
              <a:rPr kumimoji="1" lang="zh-CN" altLang="en-US" sz="2400">
                <a:solidFill>
                  <a:srgbClr val="000066"/>
                </a:solidFill>
                <a:latin typeface="Times New Roman" panose="02020603050405020304" pitchFamily="18" charset="0"/>
                <a:ea typeface="楷体_GB2312" pitchFamily="49" charset="-122"/>
              </a:rPr>
              <a:t>电路</a:t>
            </a:r>
          </a:p>
        </p:txBody>
      </p:sp>
      <p:sp>
        <p:nvSpPr>
          <p:cNvPr id="19462" name="Rectangle 35">
            <a:extLst>
              <a:ext uri="{FF2B5EF4-FFF2-40B4-BE49-F238E27FC236}">
                <a16:creationId xmlns:a16="http://schemas.microsoft.com/office/drawing/2014/main" id="{CD09BAAD-9F9A-DBEB-2329-9CD31799A45C}"/>
              </a:ext>
            </a:extLst>
          </p:cNvPr>
          <p:cNvSpPr>
            <a:spLocks noChangeArrowheads="1"/>
          </p:cNvSpPr>
          <p:nvPr/>
        </p:nvSpPr>
        <p:spPr bwMode="auto">
          <a:xfrm>
            <a:off x="755650" y="1196975"/>
            <a:ext cx="340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CC0000"/>
                </a:solidFill>
                <a:latin typeface="楷体_GB2312" pitchFamily="49" charset="-122"/>
                <a:ea typeface="楷体_GB2312" pitchFamily="49" charset="-122"/>
              </a:rPr>
              <a:t>1</a:t>
            </a:r>
            <a:r>
              <a:rPr kumimoji="1" lang="zh-CN" altLang="en-US" sz="2400">
                <a:solidFill>
                  <a:srgbClr val="CC0000"/>
                </a:solidFill>
                <a:latin typeface="楷体_GB2312" pitchFamily="49" charset="-122"/>
                <a:ea typeface="楷体_GB2312" pitchFamily="49" charset="-122"/>
              </a:rPr>
              <a:t>、数字集成电路的分类</a:t>
            </a:r>
          </a:p>
        </p:txBody>
      </p:sp>
      <p:sp>
        <p:nvSpPr>
          <p:cNvPr id="19463" name="Rectangle 36">
            <a:extLst>
              <a:ext uri="{FF2B5EF4-FFF2-40B4-BE49-F238E27FC236}">
                <a16:creationId xmlns:a16="http://schemas.microsoft.com/office/drawing/2014/main" id="{B6E5E048-EEC4-BD68-42A3-6B551EF3FDD7}"/>
              </a:ext>
            </a:extLst>
          </p:cNvPr>
          <p:cNvSpPr>
            <a:spLocks noChangeArrowheads="1"/>
          </p:cNvSpPr>
          <p:nvPr/>
        </p:nvSpPr>
        <p:spPr bwMode="auto">
          <a:xfrm>
            <a:off x="827088" y="446088"/>
            <a:ext cx="553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rgbClr val="CC0000"/>
                </a:solidFill>
                <a:latin typeface="Times New Roman" panose="02020603050405020304" pitchFamily="18" charset="0"/>
                <a:ea typeface="楷体_GB2312" pitchFamily="49" charset="-122"/>
              </a:rPr>
              <a:t>1.1.2</a:t>
            </a:r>
            <a:r>
              <a:rPr kumimoji="1" lang="zh-CN" altLang="en-US" sz="2800">
                <a:solidFill>
                  <a:srgbClr val="CC0000"/>
                </a:solidFill>
                <a:latin typeface="楷体_GB2312" pitchFamily="49" charset="-122"/>
                <a:ea typeface="楷体_GB2312" pitchFamily="49" charset="-122"/>
              </a:rPr>
              <a:t>、数字集成电路的分类及特点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7103"/>
                                        </p:tgtEl>
                                        <p:attrNameLst>
                                          <p:attrName>style.visibility</p:attrName>
                                        </p:attrNameLst>
                                      </p:cBhvr>
                                      <p:to>
                                        <p:strVal val="visible"/>
                                      </p:to>
                                    </p:set>
                                    <p:animEffect transition="in" filter="wipe(up)">
                                      <p:cBhvr>
                                        <p:cTn id="7" dur="500"/>
                                        <p:tgtEl>
                                          <p:spTgt spid="387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7105"/>
                                        </p:tgtEl>
                                        <p:attrNameLst>
                                          <p:attrName>style.visibility</p:attrName>
                                        </p:attrNameLst>
                                      </p:cBhvr>
                                      <p:to>
                                        <p:strVal val="visible"/>
                                      </p:to>
                                    </p:set>
                                    <p:animEffect transition="in" filter="strips(downRight)">
                                      <p:cBhvr>
                                        <p:cTn id="12" dur="500"/>
                                        <p:tgtEl>
                                          <p:spTgt spid="3871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87106"/>
                                        </p:tgtEl>
                                        <p:attrNameLst>
                                          <p:attrName>style.visibility</p:attrName>
                                        </p:attrNameLst>
                                      </p:cBhvr>
                                      <p:to>
                                        <p:strVal val="visible"/>
                                      </p:to>
                                    </p:set>
                                    <p:animEffect transition="in" filter="strips(downRight)">
                                      <p:cBhvr>
                                        <p:cTn id="17" dur="500"/>
                                        <p:tgtEl>
                                          <p:spTgt spid="387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7104"/>
                                        </p:tgtEl>
                                        <p:attrNameLst>
                                          <p:attrName>style.visibility</p:attrName>
                                        </p:attrNameLst>
                                      </p:cBhvr>
                                      <p:to>
                                        <p:strVal val="visible"/>
                                      </p:to>
                                    </p:set>
                                    <p:animEffect transition="in" filter="wipe(up)">
                                      <p:cBhvr>
                                        <p:cTn id="22" dur="500"/>
                                        <p:tgtEl>
                                          <p:spTgt spid="387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03" grpId="0"/>
      <p:bldP spid="387104" grpId="0"/>
      <p:bldP spid="387105" grpId="0"/>
      <p:bldP spid="38710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1">
            <a:extLst>
              <a:ext uri="{FF2B5EF4-FFF2-40B4-BE49-F238E27FC236}">
                <a16:creationId xmlns:a16="http://schemas.microsoft.com/office/drawing/2014/main" id="{B5BF2BC4-6D17-C701-7445-85915FDD2C85}"/>
              </a:ext>
            </a:extLst>
          </p:cNvPr>
          <p:cNvGrpSpPr>
            <a:grpSpLocks/>
          </p:cNvGrpSpPr>
          <p:nvPr/>
        </p:nvGrpSpPr>
        <p:grpSpPr bwMode="auto">
          <a:xfrm>
            <a:off x="217488" y="1452563"/>
            <a:ext cx="8891587" cy="4064000"/>
            <a:chOff x="158" y="1389"/>
            <a:chExt cx="5465" cy="2606"/>
          </a:xfrm>
        </p:grpSpPr>
        <p:sp>
          <p:nvSpPr>
            <p:cNvPr id="20484" name="Rectangle 22">
              <a:extLst>
                <a:ext uri="{FF2B5EF4-FFF2-40B4-BE49-F238E27FC236}">
                  <a16:creationId xmlns:a16="http://schemas.microsoft.com/office/drawing/2014/main" id="{2A74DAEF-CFAD-9300-85A8-4EFBE881E66C}"/>
                </a:ext>
              </a:extLst>
            </p:cNvPr>
            <p:cNvSpPr>
              <a:spLocks noChangeArrowheads="1"/>
            </p:cNvSpPr>
            <p:nvPr/>
          </p:nvSpPr>
          <p:spPr bwMode="auto">
            <a:xfrm>
              <a:off x="2595" y="3478"/>
              <a:ext cx="3028" cy="51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Times New Roman" panose="02020603050405020304" pitchFamily="18" charset="0"/>
                  <a:cs typeface="Times New Roman" panose="02020603050405020304" pitchFamily="18" charset="0"/>
                </a:rPr>
                <a:t>可编程逻辑器件、多功能专用集成电路</a:t>
              </a:r>
            </a:p>
          </p:txBody>
        </p:sp>
        <p:sp>
          <p:nvSpPr>
            <p:cNvPr id="20485" name="Rectangle 23">
              <a:extLst>
                <a:ext uri="{FF2B5EF4-FFF2-40B4-BE49-F238E27FC236}">
                  <a16:creationId xmlns:a16="http://schemas.microsoft.com/office/drawing/2014/main" id="{830BCECB-0FCB-C72D-D086-100D46C0C492}"/>
                </a:ext>
              </a:extLst>
            </p:cNvPr>
            <p:cNvSpPr>
              <a:spLocks noChangeArrowheads="1"/>
            </p:cNvSpPr>
            <p:nvPr/>
          </p:nvSpPr>
          <p:spPr bwMode="auto">
            <a:xfrm>
              <a:off x="1303" y="3478"/>
              <a:ext cx="1292" cy="51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en-US" altLang="zh-CN" sz="2200">
                  <a:solidFill>
                    <a:srgbClr val="000066"/>
                  </a:solidFill>
                  <a:latin typeface="Times New Roman" panose="02020603050405020304" pitchFamily="18" charset="0"/>
                  <a:cs typeface="Times New Roman" panose="02020603050405020304" pitchFamily="18" charset="0"/>
                </a:rPr>
                <a:t>10</a:t>
              </a:r>
              <a:r>
                <a:rPr kumimoji="1" lang="en-US" altLang="zh-CN" sz="2200" baseline="30000">
                  <a:solidFill>
                    <a:srgbClr val="000066"/>
                  </a:solidFill>
                  <a:latin typeface="Times New Roman" panose="02020603050405020304" pitchFamily="18" charset="0"/>
                  <a:cs typeface="Times New Roman" panose="02020603050405020304" pitchFamily="18" charset="0"/>
                </a:rPr>
                <a:t>6</a:t>
              </a:r>
              <a:r>
                <a:rPr kumimoji="1" lang="zh-CN" altLang="en-US" sz="2200">
                  <a:solidFill>
                    <a:srgbClr val="000066"/>
                  </a:solidFill>
                  <a:latin typeface="Times New Roman" panose="02020603050405020304" pitchFamily="18" charset="0"/>
                  <a:cs typeface="Times New Roman" panose="02020603050405020304" pitchFamily="18" charset="0"/>
                </a:rPr>
                <a:t>以上</a:t>
              </a:r>
            </a:p>
          </p:txBody>
        </p:sp>
        <p:sp>
          <p:nvSpPr>
            <p:cNvPr id="20486" name="Rectangle 24">
              <a:extLst>
                <a:ext uri="{FF2B5EF4-FFF2-40B4-BE49-F238E27FC236}">
                  <a16:creationId xmlns:a16="http://schemas.microsoft.com/office/drawing/2014/main" id="{872985AB-FC5C-F97E-3008-CB5A25F00C21}"/>
                </a:ext>
              </a:extLst>
            </p:cNvPr>
            <p:cNvSpPr>
              <a:spLocks noChangeArrowheads="1"/>
            </p:cNvSpPr>
            <p:nvPr/>
          </p:nvSpPr>
          <p:spPr bwMode="auto">
            <a:xfrm>
              <a:off x="158" y="3478"/>
              <a:ext cx="1145" cy="51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楷体_GB2312" pitchFamily="49" charset="-122"/>
                  <a:cs typeface="Times New Roman" panose="02020603050405020304" pitchFamily="18" charset="0"/>
                </a:rPr>
                <a:t>甚大规模</a:t>
              </a:r>
            </a:p>
          </p:txBody>
        </p:sp>
        <p:sp>
          <p:nvSpPr>
            <p:cNvPr id="20487" name="Rectangle 25">
              <a:extLst>
                <a:ext uri="{FF2B5EF4-FFF2-40B4-BE49-F238E27FC236}">
                  <a16:creationId xmlns:a16="http://schemas.microsoft.com/office/drawing/2014/main" id="{302723A6-726D-5D78-F56B-98C89810B633}"/>
                </a:ext>
              </a:extLst>
            </p:cNvPr>
            <p:cNvSpPr>
              <a:spLocks noChangeArrowheads="1"/>
            </p:cNvSpPr>
            <p:nvPr/>
          </p:nvSpPr>
          <p:spPr bwMode="auto">
            <a:xfrm>
              <a:off x="2595" y="2989"/>
              <a:ext cx="3028" cy="489"/>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Times New Roman" panose="02020603050405020304" pitchFamily="18" charset="0"/>
                  <a:cs typeface="Times New Roman" panose="02020603050405020304" pitchFamily="18" charset="0"/>
                </a:rPr>
                <a:t>大型存储器、微处理器</a:t>
              </a:r>
            </a:p>
          </p:txBody>
        </p:sp>
        <p:sp>
          <p:nvSpPr>
            <p:cNvPr id="20488" name="Rectangle 26">
              <a:extLst>
                <a:ext uri="{FF2B5EF4-FFF2-40B4-BE49-F238E27FC236}">
                  <a16:creationId xmlns:a16="http://schemas.microsoft.com/office/drawing/2014/main" id="{7D947408-6947-A440-2DAA-0125821AE813}"/>
                </a:ext>
              </a:extLst>
            </p:cNvPr>
            <p:cNvSpPr>
              <a:spLocks noChangeArrowheads="1"/>
            </p:cNvSpPr>
            <p:nvPr/>
          </p:nvSpPr>
          <p:spPr bwMode="auto">
            <a:xfrm>
              <a:off x="1303" y="2989"/>
              <a:ext cx="1292" cy="489"/>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en-US" altLang="zh-CN" sz="2200">
                  <a:solidFill>
                    <a:srgbClr val="000066"/>
                  </a:solidFill>
                  <a:latin typeface="Times New Roman" panose="02020603050405020304" pitchFamily="18" charset="0"/>
                  <a:cs typeface="Times New Roman" panose="02020603050405020304" pitchFamily="18" charset="0"/>
                </a:rPr>
                <a:t>10,000~99,999</a:t>
              </a:r>
            </a:p>
          </p:txBody>
        </p:sp>
        <p:sp>
          <p:nvSpPr>
            <p:cNvPr id="20489" name="Rectangle 27">
              <a:extLst>
                <a:ext uri="{FF2B5EF4-FFF2-40B4-BE49-F238E27FC236}">
                  <a16:creationId xmlns:a16="http://schemas.microsoft.com/office/drawing/2014/main" id="{2E4FBB8B-A22F-62F6-BB4D-413AF66329A5}"/>
                </a:ext>
              </a:extLst>
            </p:cNvPr>
            <p:cNvSpPr>
              <a:spLocks noChangeArrowheads="1"/>
            </p:cNvSpPr>
            <p:nvPr/>
          </p:nvSpPr>
          <p:spPr bwMode="auto">
            <a:xfrm>
              <a:off x="158" y="2989"/>
              <a:ext cx="1145" cy="489"/>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楷体_GB2312" pitchFamily="49" charset="-122"/>
                  <a:cs typeface="Times New Roman" panose="02020603050405020304" pitchFamily="18" charset="0"/>
                </a:rPr>
                <a:t>超大规模</a:t>
              </a:r>
            </a:p>
          </p:txBody>
        </p:sp>
        <p:sp>
          <p:nvSpPr>
            <p:cNvPr id="20490" name="Rectangle 28">
              <a:extLst>
                <a:ext uri="{FF2B5EF4-FFF2-40B4-BE49-F238E27FC236}">
                  <a16:creationId xmlns:a16="http://schemas.microsoft.com/office/drawing/2014/main" id="{9191F9DB-815B-2EF6-210E-8533721B1081}"/>
                </a:ext>
              </a:extLst>
            </p:cNvPr>
            <p:cNvSpPr>
              <a:spLocks noChangeArrowheads="1"/>
            </p:cNvSpPr>
            <p:nvPr/>
          </p:nvSpPr>
          <p:spPr bwMode="auto">
            <a:xfrm>
              <a:off x="2595" y="2661"/>
              <a:ext cx="3028" cy="32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Times New Roman" panose="02020603050405020304" pitchFamily="18" charset="0"/>
                  <a:cs typeface="Times New Roman" panose="02020603050405020304" pitchFamily="18" charset="0"/>
                </a:rPr>
                <a:t>小型存储器、门阵列</a:t>
              </a:r>
            </a:p>
          </p:txBody>
        </p:sp>
        <p:sp>
          <p:nvSpPr>
            <p:cNvPr id="20491" name="Rectangle 29">
              <a:extLst>
                <a:ext uri="{FF2B5EF4-FFF2-40B4-BE49-F238E27FC236}">
                  <a16:creationId xmlns:a16="http://schemas.microsoft.com/office/drawing/2014/main" id="{AF96B366-DFBC-E9E6-81D9-87F7520B7F32}"/>
                </a:ext>
              </a:extLst>
            </p:cNvPr>
            <p:cNvSpPr>
              <a:spLocks noChangeArrowheads="1"/>
            </p:cNvSpPr>
            <p:nvPr/>
          </p:nvSpPr>
          <p:spPr bwMode="auto">
            <a:xfrm>
              <a:off x="1303" y="2661"/>
              <a:ext cx="1292" cy="32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en-US" altLang="zh-CN" sz="2200">
                  <a:solidFill>
                    <a:srgbClr val="000066"/>
                  </a:solidFill>
                  <a:latin typeface="Times New Roman" panose="02020603050405020304" pitchFamily="18" charset="0"/>
                  <a:cs typeface="Times New Roman" panose="02020603050405020304" pitchFamily="18" charset="0"/>
                </a:rPr>
                <a:t>100~9999</a:t>
              </a:r>
            </a:p>
          </p:txBody>
        </p:sp>
        <p:sp>
          <p:nvSpPr>
            <p:cNvPr id="20492" name="Rectangle 30">
              <a:extLst>
                <a:ext uri="{FF2B5EF4-FFF2-40B4-BE49-F238E27FC236}">
                  <a16:creationId xmlns:a16="http://schemas.microsoft.com/office/drawing/2014/main" id="{8EDD07A4-FED9-4F8C-D5E7-D8E522578C88}"/>
                </a:ext>
              </a:extLst>
            </p:cNvPr>
            <p:cNvSpPr>
              <a:spLocks noChangeArrowheads="1"/>
            </p:cNvSpPr>
            <p:nvPr/>
          </p:nvSpPr>
          <p:spPr bwMode="auto">
            <a:xfrm>
              <a:off x="158" y="2661"/>
              <a:ext cx="1145" cy="32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楷体_GB2312" pitchFamily="49" charset="-122"/>
                  <a:cs typeface="Times New Roman" panose="02020603050405020304" pitchFamily="18" charset="0"/>
                </a:rPr>
                <a:t>大规模</a:t>
              </a:r>
            </a:p>
          </p:txBody>
        </p:sp>
        <p:sp>
          <p:nvSpPr>
            <p:cNvPr id="20493" name="Rectangle 31">
              <a:extLst>
                <a:ext uri="{FF2B5EF4-FFF2-40B4-BE49-F238E27FC236}">
                  <a16:creationId xmlns:a16="http://schemas.microsoft.com/office/drawing/2014/main" id="{78664C5E-DF1A-F903-FDF8-1088127DF955}"/>
                </a:ext>
              </a:extLst>
            </p:cNvPr>
            <p:cNvSpPr>
              <a:spLocks noChangeArrowheads="1"/>
            </p:cNvSpPr>
            <p:nvPr/>
          </p:nvSpPr>
          <p:spPr bwMode="auto">
            <a:xfrm>
              <a:off x="2595" y="2354"/>
              <a:ext cx="3028" cy="30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Times New Roman" panose="02020603050405020304" pitchFamily="18" charset="0"/>
                  <a:cs typeface="Times New Roman" panose="02020603050405020304" pitchFamily="18" charset="0"/>
                </a:rPr>
                <a:t>计数器、加法器</a:t>
              </a:r>
            </a:p>
          </p:txBody>
        </p:sp>
        <p:sp>
          <p:nvSpPr>
            <p:cNvPr id="20494" name="Rectangle 32">
              <a:extLst>
                <a:ext uri="{FF2B5EF4-FFF2-40B4-BE49-F238E27FC236}">
                  <a16:creationId xmlns:a16="http://schemas.microsoft.com/office/drawing/2014/main" id="{EDB9CB19-CCA9-1A28-BEF5-1E2B18A50F6A}"/>
                </a:ext>
              </a:extLst>
            </p:cNvPr>
            <p:cNvSpPr>
              <a:spLocks noChangeArrowheads="1"/>
            </p:cNvSpPr>
            <p:nvPr/>
          </p:nvSpPr>
          <p:spPr bwMode="auto">
            <a:xfrm>
              <a:off x="1303" y="2354"/>
              <a:ext cx="1292" cy="30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en-US" altLang="zh-CN" sz="2200">
                  <a:solidFill>
                    <a:srgbClr val="000066"/>
                  </a:solidFill>
                  <a:latin typeface="Times New Roman" panose="02020603050405020304" pitchFamily="18" charset="0"/>
                  <a:cs typeface="Times New Roman" panose="02020603050405020304" pitchFamily="18" charset="0"/>
                </a:rPr>
                <a:t>12~99</a:t>
              </a:r>
            </a:p>
          </p:txBody>
        </p:sp>
        <p:sp>
          <p:nvSpPr>
            <p:cNvPr id="20495" name="Rectangle 33">
              <a:extLst>
                <a:ext uri="{FF2B5EF4-FFF2-40B4-BE49-F238E27FC236}">
                  <a16:creationId xmlns:a16="http://schemas.microsoft.com/office/drawing/2014/main" id="{8619EF37-3029-0AC9-3619-65E4A3FC391C}"/>
                </a:ext>
              </a:extLst>
            </p:cNvPr>
            <p:cNvSpPr>
              <a:spLocks noChangeArrowheads="1"/>
            </p:cNvSpPr>
            <p:nvPr/>
          </p:nvSpPr>
          <p:spPr bwMode="auto">
            <a:xfrm>
              <a:off x="158" y="2354"/>
              <a:ext cx="1145" cy="30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楷体_GB2312" pitchFamily="49" charset="-122"/>
                  <a:cs typeface="Times New Roman" panose="02020603050405020304" pitchFamily="18" charset="0"/>
                </a:rPr>
                <a:t>中规模</a:t>
              </a:r>
            </a:p>
          </p:txBody>
        </p:sp>
        <p:sp>
          <p:nvSpPr>
            <p:cNvPr id="20496" name="Rectangle 34">
              <a:extLst>
                <a:ext uri="{FF2B5EF4-FFF2-40B4-BE49-F238E27FC236}">
                  <a16:creationId xmlns:a16="http://schemas.microsoft.com/office/drawing/2014/main" id="{D09E5DF0-D4AA-5849-9BD5-DFB8EC9B57D2}"/>
                </a:ext>
              </a:extLst>
            </p:cNvPr>
            <p:cNvSpPr>
              <a:spLocks noChangeArrowheads="1"/>
            </p:cNvSpPr>
            <p:nvPr/>
          </p:nvSpPr>
          <p:spPr bwMode="auto">
            <a:xfrm>
              <a:off x="2595" y="2067"/>
              <a:ext cx="3028" cy="28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Times New Roman" panose="02020603050405020304" pitchFamily="18" charset="0"/>
                  <a:cs typeface="Times New Roman" panose="02020603050405020304" pitchFamily="18" charset="0"/>
                </a:rPr>
                <a:t>逻辑门、触发器</a:t>
              </a:r>
            </a:p>
          </p:txBody>
        </p:sp>
        <p:sp>
          <p:nvSpPr>
            <p:cNvPr id="20497" name="Rectangle 35">
              <a:extLst>
                <a:ext uri="{FF2B5EF4-FFF2-40B4-BE49-F238E27FC236}">
                  <a16:creationId xmlns:a16="http://schemas.microsoft.com/office/drawing/2014/main" id="{F018C44A-9FAD-4284-1B1B-877809FD2F47}"/>
                </a:ext>
              </a:extLst>
            </p:cNvPr>
            <p:cNvSpPr>
              <a:spLocks noChangeArrowheads="1"/>
            </p:cNvSpPr>
            <p:nvPr/>
          </p:nvSpPr>
          <p:spPr bwMode="auto">
            <a:xfrm>
              <a:off x="1303" y="2067"/>
              <a:ext cx="1292" cy="28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Times New Roman" panose="02020603050405020304" pitchFamily="18" charset="0"/>
                  <a:cs typeface="Times New Roman" panose="02020603050405020304" pitchFamily="18" charset="0"/>
                </a:rPr>
                <a:t>最多</a:t>
              </a:r>
              <a:r>
                <a:rPr kumimoji="1" lang="en-US" altLang="zh-CN" sz="2200">
                  <a:solidFill>
                    <a:srgbClr val="000066"/>
                  </a:solidFill>
                  <a:latin typeface="Times New Roman" panose="02020603050405020304" pitchFamily="18" charset="0"/>
                  <a:cs typeface="Times New Roman" panose="02020603050405020304" pitchFamily="18" charset="0"/>
                </a:rPr>
                <a:t>12</a:t>
              </a:r>
              <a:r>
                <a:rPr kumimoji="1" lang="zh-CN" altLang="en-US" sz="2200">
                  <a:solidFill>
                    <a:srgbClr val="000066"/>
                  </a:solidFill>
                  <a:latin typeface="Times New Roman" panose="02020603050405020304" pitchFamily="18" charset="0"/>
                  <a:cs typeface="Times New Roman" panose="02020603050405020304" pitchFamily="18" charset="0"/>
                </a:rPr>
                <a:t>个</a:t>
              </a:r>
            </a:p>
          </p:txBody>
        </p:sp>
        <p:sp>
          <p:nvSpPr>
            <p:cNvPr id="20498" name="Rectangle 36">
              <a:extLst>
                <a:ext uri="{FF2B5EF4-FFF2-40B4-BE49-F238E27FC236}">
                  <a16:creationId xmlns:a16="http://schemas.microsoft.com/office/drawing/2014/main" id="{8F7C8D4F-F38B-CD2C-ABFD-F738E51CFEFB}"/>
                </a:ext>
              </a:extLst>
            </p:cNvPr>
            <p:cNvSpPr>
              <a:spLocks noChangeArrowheads="1"/>
            </p:cNvSpPr>
            <p:nvPr/>
          </p:nvSpPr>
          <p:spPr bwMode="auto">
            <a:xfrm>
              <a:off x="158" y="2067"/>
              <a:ext cx="1145" cy="287"/>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楷体_GB2312" pitchFamily="49" charset="-122"/>
                  <a:cs typeface="Times New Roman" panose="02020603050405020304" pitchFamily="18" charset="0"/>
                </a:rPr>
                <a:t>小规模</a:t>
              </a:r>
            </a:p>
          </p:txBody>
        </p:sp>
        <p:sp>
          <p:nvSpPr>
            <p:cNvPr id="20499" name="Rectangle 37">
              <a:extLst>
                <a:ext uri="{FF2B5EF4-FFF2-40B4-BE49-F238E27FC236}">
                  <a16:creationId xmlns:a16="http://schemas.microsoft.com/office/drawing/2014/main" id="{5FBF74CA-16E0-7F3B-8017-37449FE72735}"/>
                </a:ext>
              </a:extLst>
            </p:cNvPr>
            <p:cNvSpPr>
              <a:spLocks noChangeArrowheads="1"/>
            </p:cNvSpPr>
            <p:nvPr/>
          </p:nvSpPr>
          <p:spPr bwMode="auto">
            <a:xfrm>
              <a:off x="2595" y="1389"/>
              <a:ext cx="3028" cy="67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楷体_GB2312" pitchFamily="49" charset="-122"/>
                  <a:cs typeface="Times New Roman" panose="02020603050405020304" pitchFamily="18" charset="0"/>
                </a:rPr>
                <a:t>典型集成电路</a:t>
              </a:r>
            </a:p>
          </p:txBody>
        </p:sp>
        <p:sp>
          <p:nvSpPr>
            <p:cNvPr id="20500" name="Rectangle 38">
              <a:extLst>
                <a:ext uri="{FF2B5EF4-FFF2-40B4-BE49-F238E27FC236}">
                  <a16:creationId xmlns:a16="http://schemas.microsoft.com/office/drawing/2014/main" id="{FDD3E6F3-6C21-A26A-DB1F-6BEF1C2B8CC7}"/>
                </a:ext>
              </a:extLst>
            </p:cNvPr>
            <p:cNvSpPr>
              <a:spLocks noChangeArrowheads="1"/>
            </p:cNvSpPr>
            <p:nvPr/>
          </p:nvSpPr>
          <p:spPr bwMode="auto">
            <a:xfrm>
              <a:off x="1303" y="1389"/>
              <a:ext cx="1292" cy="67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楷体_GB2312" pitchFamily="49" charset="-122"/>
                  <a:cs typeface="Times New Roman" panose="02020603050405020304" pitchFamily="18" charset="0"/>
                </a:rPr>
                <a:t>门的个数</a:t>
              </a:r>
            </a:p>
          </p:txBody>
        </p:sp>
        <p:sp>
          <p:nvSpPr>
            <p:cNvPr id="20501" name="Rectangle 39">
              <a:extLst>
                <a:ext uri="{FF2B5EF4-FFF2-40B4-BE49-F238E27FC236}">
                  <a16:creationId xmlns:a16="http://schemas.microsoft.com/office/drawing/2014/main" id="{20692B3D-9892-D98C-C3E4-AF2207D59E8E}"/>
                </a:ext>
              </a:extLst>
            </p:cNvPr>
            <p:cNvSpPr>
              <a:spLocks noChangeArrowheads="1"/>
            </p:cNvSpPr>
            <p:nvPr/>
          </p:nvSpPr>
          <p:spPr bwMode="auto">
            <a:xfrm>
              <a:off x="158" y="1389"/>
              <a:ext cx="1145" cy="678"/>
            </a:xfrm>
            <a:prstGeom prst="rect">
              <a:avLst/>
            </a:prstGeom>
            <a:solidFill>
              <a:schemeClr val="bg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
                  <a:schemeClr val="bg1"/>
                </a:buClr>
                <a:buFontTx/>
                <a:buNone/>
              </a:pPr>
              <a:r>
                <a:rPr kumimoji="1" lang="zh-CN" altLang="en-US" sz="2200">
                  <a:solidFill>
                    <a:srgbClr val="000066"/>
                  </a:solidFill>
                  <a:latin typeface="楷体_GB2312" pitchFamily="49" charset="-122"/>
                  <a:cs typeface="Times New Roman" panose="02020603050405020304" pitchFamily="18" charset="0"/>
                </a:rPr>
                <a:t>分类</a:t>
              </a:r>
            </a:p>
          </p:txBody>
        </p:sp>
        <p:sp>
          <p:nvSpPr>
            <p:cNvPr id="20502" name="Line 40">
              <a:extLst>
                <a:ext uri="{FF2B5EF4-FFF2-40B4-BE49-F238E27FC236}">
                  <a16:creationId xmlns:a16="http://schemas.microsoft.com/office/drawing/2014/main" id="{DBA0737C-0F93-BAAE-F598-3AFD468F69D4}"/>
                </a:ext>
              </a:extLst>
            </p:cNvPr>
            <p:cNvSpPr>
              <a:spLocks noChangeShapeType="1"/>
            </p:cNvSpPr>
            <p:nvPr/>
          </p:nvSpPr>
          <p:spPr bwMode="auto">
            <a:xfrm>
              <a:off x="158" y="1389"/>
              <a:ext cx="5465" cy="0"/>
            </a:xfrm>
            <a:prstGeom prst="line">
              <a:avLst/>
            </a:prstGeom>
            <a:noFill/>
            <a:ln w="127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3" name="Line 41">
              <a:extLst>
                <a:ext uri="{FF2B5EF4-FFF2-40B4-BE49-F238E27FC236}">
                  <a16:creationId xmlns:a16="http://schemas.microsoft.com/office/drawing/2014/main" id="{2B91CA9B-435E-576C-E0C8-AE2F8FBB6082}"/>
                </a:ext>
              </a:extLst>
            </p:cNvPr>
            <p:cNvSpPr>
              <a:spLocks noChangeShapeType="1"/>
            </p:cNvSpPr>
            <p:nvPr/>
          </p:nvSpPr>
          <p:spPr bwMode="auto">
            <a:xfrm>
              <a:off x="158" y="3995"/>
              <a:ext cx="5465" cy="0"/>
            </a:xfrm>
            <a:prstGeom prst="line">
              <a:avLst/>
            </a:prstGeom>
            <a:noFill/>
            <a:ln w="127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4" name="Line 42">
              <a:extLst>
                <a:ext uri="{FF2B5EF4-FFF2-40B4-BE49-F238E27FC236}">
                  <a16:creationId xmlns:a16="http://schemas.microsoft.com/office/drawing/2014/main" id="{AF450494-3325-E65F-EECA-3EECE5581B58}"/>
                </a:ext>
              </a:extLst>
            </p:cNvPr>
            <p:cNvSpPr>
              <a:spLocks noChangeShapeType="1"/>
            </p:cNvSpPr>
            <p:nvPr/>
          </p:nvSpPr>
          <p:spPr bwMode="auto">
            <a:xfrm>
              <a:off x="158" y="1389"/>
              <a:ext cx="0" cy="2606"/>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5" name="Line 43">
              <a:extLst>
                <a:ext uri="{FF2B5EF4-FFF2-40B4-BE49-F238E27FC236}">
                  <a16:creationId xmlns:a16="http://schemas.microsoft.com/office/drawing/2014/main" id="{1D9AA129-1F50-8362-E784-414AF8930E06}"/>
                </a:ext>
              </a:extLst>
            </p:cNvPr>
            <p:cNvSpPr>
              <a:spLocks noChangeShapeType="1"/>
            </p:cNvSpPr>
            <p:nvPr/>
          </p:nvSpPr>
          <p:spPr bwMode="auto">
            <a:xfrm>
              <a:off x="5623" y="1389"/>
              <a:ext cx="0" cy="2606"/>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6" name="Line 44">
              <a:extLst>
                <a:ext uri="{FF2B5EF4-FFF2-40B4-BE49-F238E27FC236}">
                  <a16:creationId xmlns:a16="http://schemas.microsoft.com/office/drawing/2014/main" id="{AC41F42A-A366-85A1-7322-6C655A861668}"/>
                </a:ext>
              </a:extLst>
            </p:cNvPr>
            <p:cNvSpPr>
              <a:spLocks noChangeShapeType="1"/>
            </p:cNvSpPr>
            <p:nvPr/>
          </p:nvSpPr>
          <p:spPr bwMode="auto">
            <a:xfrm>
              <a:off x="158" y="2067"/>
              <a:ext cx="5465" cy="0"/>
            </a:xfrm>
            <a:prstGeom prst="line">
              <a:avLst/>
            </a:prstGeom>
            <a:noFill/>
            <a:ln w="127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7" name="Line 45">
              <a:extLst>
                <a:ext uri="{FF2B5EF4-FFF2-40B4-BE49-F238E27FC236}">
                  <a16:creationId xmlns:a16="http://schemas.microsoft.com/office/drawing/2014/main" id="{AF4C990A-34CC-9DB2-019F-0CB11E3CDFD5}"/>
                </a:ext>
              </a:extLst>
            </p:cNvPr>
            <p:cNvSpPr>
              <a:spLocks noChangeShapeType="1"/>
            </p:cNvSpPr>
            <p:nvPr/>
          </p:nvSpPr>
          <p:spPr bwMode="auto">
            <a:xfrm>
              <a:off x="1303" y="1389"/>
              <a:ext cx="0" cy="2606"/>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8" name="Line 46">
              <a:extLst>
                <a:ext uri="{FF2B5EF4-FFF2-40B4-BE49-F238E27FC236}">
                  <a16:creationId xmlns:a16="http://schemas.microsoft.com/office/drawing/2014/main" id="{DD84DD36-6453-262C-AC01-281155E2386E}"/>
                </a:ext>
              </a:extLst>
            </p:cNvPr>
            <p:cNvSpPr>
              <a:spLocks noChangeShapeType="1"/>
            </p:cNvSpPr>
            <p:nvPr/>
          </p:nvSpPr>
          <p:spPr bwMode="auto">
            <a:xfrm>
              <a:off x="2595" y="1389"/>
              <a:ext cx="0" cy="2606"/>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9" name="Line 47">
              <a:extLst>
                <a:ext uri="{FF2B5EF4-FFF2-40B4-BE49-F238E27FC236}">
                  <a16:creationId xmlns:a16="http://schemas.microsoft.com/office/drawing/2014/main" id="{B794127E-A9FE-FC4A-8AED-2A5D43CEB86A}"/>
                </a:ext>
              </a:extLst>
            </p:cNvPr>
            <p:cNvSpPr>
              <a:spLocks noChangeShapeType="1"/>
            </p:cNvSpPr>
            <p:nvPr/>
          </p:nvSpPr>
          <p:spPr bwMode="auto">
            <a:xfrm>
              <a:off x="158" y="2354"/>
              <a:ext cx="5465" cy="0"/>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0" name="Line 48">
              <a:extLst>
                <a:ext uri="{FF2B5EF4-FFF2-40B4-BE49-F238E27FC236}">
                  <a16:creationId xmlns:a16="http://schemas.microsoft.com/office/drawing/2014/main" id="{D2163003-B161-B1B3-57A1-F2122D449588}"/>
                </a:ext>
              </a:extLst>
            </p:cNvPr>
            <p:cNvSpPr>
              <a:spLocks noChangeShapeType="1"/>
            </p:cNvSpPr>
            <p:nvPr/>
          </p:nvSpPr>
          <p:spPr bwMode="auto">
            <a:xfrm>
              <a:off x="158" y="2661"/>
              <a:ext cx="5465" cy="0"/>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1" name="Line 49">
              <a:extLst>
                <a:ext uri="{FF2B5EF4-FFF2-40B4-BE49-F238E27FC236}">
                  <a16:creationId xmlns:a16="http://schemas.microsoft.com/office/drawing/2014/main" id="{5B278577-B534-B64D-2B30-4D6937F6A391}"/>
                </a:ext>
              </a:extLst>
            </p:cNvPr>
            <p:cNvSpPr>
              <a:spLocks noChangeShapeType="1"/>
            </p:cNvSpPr>
            <p:nvPr/>
          </p:nvSpPr>
          <p:spPr bwMode="auto">
            <a:xfrm>
              <a:off x="158" y="2989"/>
              <a:ext cx="5465" cy="0"/>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2" name="Line 50">
              <a:extLst>
                <a:ext uri="{FF2B5EF4-FFF2-40B4-BE49-F238E27FC236}">
                  <a16:creationId xmlns:a16="http://schemas.microsoft.com/office/drawing/2014/main" id="{9E1FEFE4-553A-B80B-BDBF-E8326228991F}"/>
                </a:ext>
              </a:extLst>
            </p:cNvPr>
            <p:cNvSpPr>
              <a:spLocks noChangeShapeType="1"/>
            </p:cNvSpPr>
            <p:nvPr/>
          </p:nvSpPr>
          <p:spPr bwMode="auto">
            <a:xfrm>
              <a:off x="158" y="3478"/>
              <a:ext cx="5465" cy="0"/>
            </a:xfrm>
            <a:prstGeom prst="line">
              <a:avLst/>
            </a:prstGeom>
            <a:noFill/>
            <a:ln w="88900" cap="rnd" cmpd="tri">
              <a:solidFill>
                <a:srgbClr val="CC00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83" name="Rectangle 51">
            <a:extLst>
              <a:ext uri="{FF2B5EF4-FFF2-40B4-BE49-F238E27FC236}">
                <a16:creationId xmlns:a16="http://schemas.microsoft.com/office/drawing/2014/main" id="{8E826B65-7E83-F9D4-2571-AFAE4AFF1607}"/>
              </a:ext>
            </a:extLst>
          </p:cNvPr>
          <p:cNvSpPr>
            <a:spLocks noChangeArrowheads="1"/>
          </p:cNvSpPr>
          <p:nvPr/>
        </p:nvSpPr>
        <p:spPr bwMode="auto">
          <a:xfrm>
            <a:off x="466725" y="333375"/>
            <a:ext cx="6100763" cy="5794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3200">
                <a:solidFill>
                  <a:srgbClr val="040468"/>
                </a:solidFill>
                <a:latin typeface="楷体_GB2312" pitchFamily="49" charset="-122"/>
                <a:ea typeface="楷体_GB2312" pitchFamily="49" charset="-122"/>
              </a:rPr>
              <a:t>集成度</a:t>
            </a:r>
            <a:r>
              <a:rPr kumimoji="1" lang="en-US" altLang="zh-CN" sz="3200">
                <a:solidFill>
                  <a:srgbClr val="040468"/>
                </a:solidFill>
                <a:latin typeface="楷体_GB2312" pitchFamily="49" charset="-122"/>
                <a:ea typeface="楷体_GB2312" pitchFamily="49" charset="-122"/>
              </a:rPr>
              <a:t>:</a:t>
            </a:r>
            <a:r>
              <a:rPr kumimoji="1" lang="zh-CN" altLang="en-US" sz="3200">
                <a:solidFill>
                  <a:srgbClr val="040468"/>
                </a:solidFill>
                <a:latin typeface="楷体_GB2312" pitchFamily="49" charset="-122"/>
                <a:ea typeface="楷体_GB2312" pitchFamily="49" charset="-122"/>
              </a:rPr>
              <a:t>每一芯片所包含的门个数</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4">
            <a:extLst>
              <a:ext uri="{FF2B5EF4-FFF2-40B4-BE49-F238E27FC236}">
                <a16:creationId xmlns:a16="http://schemas.microsoft.com/office/drawing/2014/main" id="{54659CDC-3135-0098-9804-AF47BB11299A}"/>
              </a:ext>
            </a:extLst>
          </p:cNvPr>
          <p:cNvSpPr>
            <a:spLocks noChangeArrowheads="1"/>
          </p:cNvSpPr>
          <p:nvPr/>
        </p:nvSpPr>
        <p:spPr bwMode="auto">
          <a:xfrm>
            <a:off x="827088" y="947738"/>
            <a:ext cx="52228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90000"/>
              </a:lnSpc>
              <a:spcBef>
                <a:spcPct val="0"/>
              </a:spcBef>
              <a:buClrTx/>
              <a:buFontTx/>
              <a:buNone/>
            </a:pPr>
            <a:r>
              <a:rPr kumimoji="1" lang="en-US" altLang="zh-CN" sz="3200">
                <a:solidFill>
                  <a:srgbClr val="CC0000"/>
                </a:solidFill>
                <a:latin typeface="Times New Roman" panose="02020603050405020304" pitchFamily="18" charset="0"/>
              </a:rPr>
              <a:t>2</a:t>
            </a:r>
            <a:r>
              <a:rPr kumimoji="1" lang="zh-CN" altLang="en-US" sz="3200">
                <a:solidFill>
                  <a:srgbClr val="CC0000"/>
                </a:solidFill>
                <a:latin typeface="Times New Roman" panose="02020603050405020304" pitchFamily="18" charset="0"/>
              </a:rPr>
              <a:t>、数字集成电路的</a:t>
            </a:r>
            <a:r>
              <a:rPr lang="zh-CN" altLang="en-US" sz="3200">
                <a:solidFill>
                  <a:srgbClr val="CC0000"/>
                </a:solidFill>
                <a:latin typeface="Times New Roman" panose="02020603050405020304" pitchFamily="18" charset="0"/>
              </a:rPr>
              <a:t>特点</a:t>
            </a:r>
          </a:p>
        </p:txBody>
      </p:sp>
      <p:sp>
        <p:nvSpPr>
          <p:cNvPr id="21507" name="Rectangle 25">
            <a:hlinkClick r:id="rId2" action="ppaction://hlinksldjump"/>
            <a:extLst>
              <a:ext uri="{FF2B5EF4-FFF2-40B4-BE49-F238E27FC236}">
                <a16:creationId xmlns:a16="http://schemas.microsoft.com/office/drawing/2014/main" id="{01AC6121-8FAC-F966-90E1-F0785F870D7B}"/>
              </a:ext>
            </a:extLst>
          </p:cNvPr>
          <p:cNvSpPr>
            <a:spLocks noChangeArrowheads="1"/>
          </p:cNvSpPr>
          <p:nvPr/>
        </p:nvSpPr>
        <p:spPr bwMode="auto">
          <a:xfrm>
            <a:off x="873125" y="1989138"/>
            <a:ext cx="73279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700">
                <a:solidFill>
                  <a:srgbClr val="040468"/>
                </a:solidFill>
                <a:latin typeface="Times New Roman" panose="02020603050405020304" pitchFamily="18" charset="0"/>
              </a:rPr>
              <a:t>1)</a:t>
            </a:r>
            <a:r>
              <a:rPr lang="en-US" altLang="zh-CN" sz="2700">
                <a:solidFill>
                  <a:srgbClr val="040468"/>
                </a:solidFill>
                <a:latin typeface="楷体_GB2312" pitchFamily="49" charset="-122"/>
              </a:rPr>
              <a:t> </a:t>
            </a:r>
            <a:r>
              <a:rPr lang="zh-CN" altLang="en-US" sz="2700">
                <a:solidFill>
                  <a:srgbClr val="040468"/>
                </a:solidFill>
                <a:latin typeface="楷体_GB2312" pitchFamily="49" charset="-122"/>
              </a:rPr>
              <a:t>稳定性高，抗干扰能力强</a:t>
            </a:r>
          </a:p>
        </p:txBody>
      </p:sp>
      <p:sp>
        <p:nvSpPr>
          <p:cNvPr id="21508" name="Rectangle 26">
            <a:hlinkClick r:id="rId2" action="ppaction://hlinksldjump"/>
            <a:extLst>
              <a:ext uri="{FF2B5EF4-FFF2-40B4-BE49-F238E27FC236}">
                <a16:creationId xmlns:a16="http://schemas.microsoft.com/office/drawing/2014/main" id="{B2A7E17F-D8C8-8289-06CB-7986C8586CFB}"/>
              </a:ext>
            </a:extLst>
          </p:cNvPr>
          <p:cNvSpPr>
            <a:spLocks noChangeArrowheads="1"/>
          </p:cNvSpPr>
          <p:nvPr/>
        </p:nvSpPr>
        <p:spPr bwMode="auto">
          <a:xfrm>
            <a:off x="873125" y="2679700"/>
            <a:ext cx="806608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700">
                <a:solidFill>
                  <a:srgbClr val="040468"/>
                </a:solidFill>
                <a:latin typeface="Times New Roman" panose="02020603050405020304" pitchFamily="18" charset="0"/>
              </a:rPr>
              <a:t>2) </a:t>
            </a:r>
            <a:r>
              <a:rPr lang="zh-CN" altLang="en-US" sz="2700">
                <a:solidFill>
                  <a:srgbClr val="040468"/>
                </a:solidFill>
                <a:latin typeface="楷体_GB2312" pitchFamily="49" charset="-122"/>
              </a:rPr>
              <a:t>易于设计</a:t>
            </a:r>
            <a:r>
              <a:rPr lang="en-US" altLang="zh-CN" sz="2700">
                <a:solidFill>
                  <a:srgbClr val="040468"/>
                </a:solidFill>
                <a:latin typeface="楷体_GB2312" pitchFamily="49" charset="-122"/>
              </a:rPr>
              <a:t>-</a:t>
            </a:r>
            <a:r>
              <a:rPr lang="zh-CN" altLang="en-US" sz="2700">
                <a:solidFill>
                  <a:srgbClr val="040468"/>
                </a:solidFill>
                <a:latin typeface="楷体_GB2312" pitchFamily="49" charset="-122"/>
              </a:rPr>
              <a:t>对</a:t>
            </a:r>
            <a:r>
              <a:rPr lang="en-US" altLang="zh-CN" sz="2700">
                <a:solidFill>
                  <a:srgbClr val="040468"/>
                </a:solidFill>
                <a:latin typeface="楷体_GB2312" pitchFamily="49" charset="-122"/>
              </a:rPr>
              <a:t>0</a:t>
            </a:r>
            <a:r>
              <a:rPr lang="zh-CN" altLang="en-US" sz="2700">
                <a:solidFill>
                  <a:srgbClr val="040468"/>
                </a:solidFill>
                <a:latin typeface="楷体_GB2312" pitchFamily="49" charset="-122"/>
              </a:rPr>
              <a:t>和</a:t>
            </a:r>
            <a:r>
              <a:rPr lang="en-US" altLang="zh-CN" sz="2700">
                <a:solidFill>
                  <a:srgbClr val="040468"/>
                </a:solidFill>
                <a:latin typeface="楷体_GB2312" pitchFamily="49" charset="-122"/>
              </a:rPr>
              <a:t>1</a:t>
            </a:r>
            <a:r>
              <a:rPr lang="zh-CN" altLang="en-US" sz="2700">
                <a:solidFill>
                  <a:srgbClr val="040468"/>
                </a:solidFill>
                <a:latin typeface="楷体_GB2312" pitchFamily="49" charset="-122"/>
              </a:rPr>
              <a:t>表示的信号进行逻辑运算和处理</a:t>
            </a:r>
          </a:p>
        </p:txBody>
      </p:sp>
      <p:sp>
        <p:nvSpPr>
          <p:cNvPr id="21509" name="Rectangle 27">
            <a:hlinkClick r:id="rId2" action="ppaction://hlinksldjump"/>
            <a:extLst>
              <a:ext uri="{FF2B5EF4-FFF2-40B4-BE49-F238E27FC236}">
                <a16:creationId xmlns:a16="http://schemas.microsoft.com/office/drawing/2014/main" id="{59883DDA-8FB5-14DE-A486-90388EF871B3}"/>
              </a:ext>
            </a:extLst>
          </p:cNvPr>
          <p:cNvSpPr>
            <a:spLocks noChangeArrowheads="1"/>
          </p:cNvSpPr>
          <p:nvPr/>
        </p:nvSpPr>
        <p:spPr bwMode="auto">
          <a:xfrm>
            <a:off x="873125" y="3371850"/>
            <a:ext cx="68294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700">
                <a:solidFill>
                  <a:srgbClr val="040468"/>
                </a:solidFill>
                <a:latin typeface="Times New Roman" panose="02020603050405020304" pitchFamily="18" charset="0"/>
              </a:rPr>
              <a:t>3) </a:t>
            </a:r>
            <a:r>
              <a:rPr lang="zh-CN" altLang="en-US" sz="2700">
                <a:solidFill>
                  <a:srgbClr val="040468"/>
                </a:solidFill>
                <a:latin typeface="楷体_GB2312" pitchFamily="49" charset="-122"/>
              </a:rPr>
              <a:t>体积小，通用性好，成本低，便于集成</a:t>
            </a:r>
            <a:endParaRPr lang="en-US" altLang="zh-CN" sz="2700">
              <a:solidFill>
                <a:srgbClr val="040468"/>
              </a:solidFill>
              <a:latin typeface="楷体_GB2312" pitchFamily="49" charset="-122"/>
            </a:endParaRPr>
          </a:p>
        </p:txBody>
      </p:sp>
      <p:sp>
        <p:nvSpPr>
          <p:cNvPr id="21510" name="Rectangle 28">
            <a:hlinkClick r:id="rId2" action="ppaction://hlinksldjump"/>
            <a:extLst>
              <a:ext uri="{FF2B5EF4-FFF2-40B4-BE49-F238E27FC236}">
                <a16:creationId xmlns:a16="http://schemas.microsoft.com/office/drawing/2014/main" id="{1B922203-154E-F4B3-63AE-B64F27AF7F1B}"/>
              </a:ext>
            </a:extLst>
          </p:cNvPr>
          <p:cNvSpPr>
            <a:spLocks noChangeArrowheads="1"/>
          </p:cNvSpPr>
          <p:nvPr/>
        </p:nvSpPr>
        <p:spPr bwMode="auto">
          <a:xfrm>
            <a:off x="873125" y="4062413"/>
            <a:ext cx="71278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700">
                <a:solidFill>
                  <a:srgbClr val="040468"/>
                </a:solidFill>
                <a:latin typeface="Times New Roman" panose="02020603050405020304" pitchFamily="18" charset="0"/>
              </a:rPr>
              <a:t>4) </a:t>
            </a:r>
            <a:r>
              <a:rPr lang="zh-CN" altLang="en-US" sz="2700">
                <a:solidFill>
                  <a:srgbClr val="040468"/>
                </a:solidFill>
                <a:latin typeface="楷体_GB2312" pitchFamily="49" charset="-122"/>
              </a:rPr>
              <a:t>具可编程性，可实现硬件设计软件化</a:t>
            </a:r>
          </a:p>
        </p:txBody>
      </p:sp>
      <p:sp>
        <p:nvSpPr>
          <p:cNvPr id="21511" name="Rectangle 29">
            <a:hlinkClick r:id="rId2" action="ppaction://hlinksldjump"/>
            <a:extLst>
              <a:ext uri="{FF2B5EF4-FFF2-40B4-BE49-F238E27FC236}">
                <a16:creationId xmlns:a16="http://schemas.microsoft.com/office/drawing/2014/main" id="{52EA3EA7-CE0C-703E-CF16-1D3E89553C46}"/>
              </a:ext>
            </a:extLst>
          </p:cNvPr>
          <p:cNvSpPr>
            <a:spLocks noChangeArrowheads="1"/>
          </p:cNvSpPr>
          <p:nvPr/>
        </p:nvSpPr>
        <p:spPr bwMode="auto">
          <a:xfrm>
            <a:off x="873125" y="4754563"/>
            <a:ext cx="388778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700">
                <a:solidFill>
                  <a:srgbClr val="040468"/>
                </a:solidFill>
                <a:latin typeface="Times New Roman" panose="02020603050405020304" pitchFamily="18" charset="0"/>
              </a:rPr>
              <a:t>5) </a:t>
            </a:r>
            <a:r>
              <a:rPr lang="zh-CN" altLang="en-US" sz="2700">
                <a:solidFill>
                  <a:srgbClr val="040468"/>
                </a:solidFill>
                <a:latin typeface="楷体_GB2312" pitchFamily="49" charset="-122"/>
              </a:rPr>
              <a:t>高速度、低功耗</a:t>
            </a:r>
          </a:p>
        </p:txBody>
      </p:sp>
      <p:sp>
        <p:nvSpPr>
          <p:cNvPr id="21512" name="Rectangle 30">
            <a:hlinkClick r:id="rId2" action="ppaction://hlinksldjump"/>
            <a:extLst>
              <a:ext uri="{FF2B5EF4-FFF2-40B4-BE49-F238E27FC236}">
                <a16:creationId xmlns:a16="http://schemas.microsoft.com/office/drawing/2014/main" id="{91A89E12-9FB1-B39E-03B5-6502086C24F5}"/>
              </a:ext>
            </a:extLst>
          </p:cNvPr>
          <p:cNvSpPr>
            <a:spLocks noChangeArrowheads="1"/>
          </p:cNvSpPr>
          <p:nvPr/>
        </p:nvSpPr>
        <p:spPr bwMode="auto">
          <a:xfrm>
            <a:off x="873125" y="5445125"/>
            <a:ext cx="47783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700">
                <a:solidFill>
                  <a:srgbClr val="040468"/>
                </a:solidFill>
                <a:latin typeface="Times New Roman" panose="02020603050405020304" pitchFamily="18" charset="0"/>
              </a:rPr>
              <a:t>6) </a:t>
            </a:r>
            <a:r>
              <a:rPr lang="zh-CN" altLang="en-US" sz="2700">
                <a:solidFill>
                  <a:srgbClr val="040468"/>
                </a:solidFill>
                <a:latin typeface="楷体_GB2312" pitchFamily="49" charset="-122"/>
              </a:rPr>
              <a:t>便于存储、传输和处理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7">
            <a:extLst>
              <a:ext uri="{FF2B5EF4-FFF2-40B4-BE49-F238E27FC236}">
                <a16:creationId xmlns:a16="http://schemas.microsoft.com/office/drawing/2014/main" id="{BF3617D3-DB1B-DEB1-EDBB-2A1208E361EF}"/>
              </a:ext>
            </a:extLst>
          </p:cNvPr>
          <p:cNvSpPr>
            <a:spLocks noChangeArrowheads="1"/>
          </p:cNvSpPr>
          <p:nvPr/>
        </p:nvSpPr>
        <p:spPr bwMode="auto">
          <a:xfrm>
            <a:off x="682625" y="404813"/>
            <a:ext cx="6626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CC0000"/>
                </a:solidFill>
                <a:latin typeface="Times New Roman" panose="02020603050405020304" pitchFamily="18" charset="0"/>
                <a:ea typeface="楷体_GB2312" pitchFamily="49" charset="-122"/>
              </a:rPr>
              <a:t>3</a:t>
            </a:r>
            <a:r>
              <a:rPr lang="zh-CN" altLang="en-US" sz="3200">
                <a:solidFill>
                  <a:srgbClr val="CC0000"/>
                </a:solidFill>
                <a:latin typeface="Times New Roman" panose="02020603050405020304" pitchFamily="18" charset="0"/>
                <a:ea typeface="楷体_GB2312" pitchFamily="49" charset="-122"/>
              </a:rPr>
              <a:t>、</a:t>
            </a:r>
            <a:r>
              <a:rPr lang="zh-CN" altLang="en-US" sz="3200">
                <a:solidFill>
                  <a:srgbClr val="CC0000"/>
                </a:solidFill>
                <a:latin typeface="楷体_GB2312" pitchFamily="49" charset="-122"/>
                <a:ea typeface="楷体_GB2312" pitchFamily="49" charset="-122"/>
              </a:rPr>
              <a:t>数字电路的分析、设计与测试</a:t>
            </a:r>
          </a:p>
        </p:txBody>
      </p:sp>
      <p:sp>
        <p:nvSpPr>
          <p:cNvPr id="22531" name="Rectangle 18">
            <a:extLst>
              <a:ext uri="{FF2B5EF4-FFF2-40B4-BE49-F238E27FC236}">
                <a16:creationId xmlns:a16="http://schemas.microsoft.com/office/drawing/2014/main" id="{9A39FBF9-D148-8777-8F32-B16370398DA7}"/>
              </a:ext>
            </a:extLst>
          </p:cNvPr>
          <p:cNvSpPr>
            <a:spLocks noChangeArrowheads="1"/>
          </p:cNvSpPr>
          <p:nvPr/>
        </p:nvSpPr>
        <p:spPr bwMode="auto">
          <a:xfrm>
            <a:off x="755650" y="1341438"/>
            <a:ext cx="3297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楷体_GB2312" pitchFamily="49" charset="-122"/>
                <a:ea typeface="楷体_GB2312" pitchFamily="49" charset="-122"/>
              </a:rPr>
              <a:t>数字电路的分析方法</a:t>
            </a:r>
          </a:p>
        </p:txBody>
      </p:sp>
      <p:sp>
        <p:nvSpPr>
          <p:cNvPr id="22532" name="Rectangle 19">
            <a:extLst>
              <a:ext uri="{FF2B5EF4-FFF2-40B4-BE49-F238E27FC236}">
                <a16:creationId xmlns:a16="http://schemas.microsoft.com/office/drawing/2014/main" id="{155C21DC-5D64-B389-2B3E-59EAEB7631D8}"/>
              </a:ext>
            </a:extLst>
          </p:cNvPr>
          <p:cNvSpPr>
            <a:spLocks noChangeArrowheads="1"/>
          </p:cNvSpPr>
          <p:nvPr/>
        </p:nvSpPr>
        <p:spPr bwMode="auto">
          <a:xfrm>
            <a:off x="360363" y="1865313"/>
            <a:ext cx="89646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lang="zh-CN" altLang="en-US" sz="2400">
                <a:solidFill>
                  <a:srgbClr val="000066"/>
                </a:solidFill>
                <a:latin typeface="楷体_GB2312" pitchFamily="49" charset="-122"/>
                <a:ea typeface="楷体_GB2312" pitchFamily="49" charset="-122"/>
              </a:rPr>
              <a:t>数字电路的分析：根据电路确定</a:t>
            </a:r>
            <a:r>
              <a:rPr kumimoji="1" lang="zh-CN" altLang="en-US" sz="2400">
                <a:solidFill>
                  <a:srgbClr val="000066"/>
                </a:solidFill>
                <a:latin typeface="Arial" panose="020B0604020202020204" pitchFamily="34" charset="0"/>
                <a:ea typeface="楷体_GB2312" pitchFamily="49" charset="-122"/>
              </a:rPr>
              <a:t>电路输出与输入之间的逻辑关系。</a:t>
            </a:r>
          </a:p>
        </p:txBody>
      </p:sp>
      <p:sp>
        <p:nvSpPr>
          <p:cNvPr id="390164" name="Rectangle 20">
            <a:extLst>
              <a:ext uri="{FF2B5EF4-FFF2-40B4-BE49-F238E27FC236}">
                <a16:creationId xmlns:a16="http://schemas.microsoft.com/office/drawing/2014/main" id="{6D8CF2AF-8234-C7D2-0AB2-B538D753D74A}"/>
              </a:ext>
            </a:extLst>
          </p:cNvPr>
          <p:cNvSpPr>
            <a:spLocks noChangeArrowheads="1"/>
          </p:cNvSpPr>
          <p:nvPr/>
        </p:nvSpPr>
        <p:spPr bwMode="auto">
          <a:xfrm>
            <a:off x="781050" y="3594100"/>
            <a:ext cx="4103688"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(2)</a:t>
            </a: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数字电路的设计方法</a:t>
            </a:r>
            <a:endParaRPr kumimoji="1" lang="zh-CN" altLang="en-US" sz="2400" b="0">
              <a:solidFill>
                <a:srgbClr val="000066"/>
              </a:solidFill>
              <a:latin typeface="Times New Roman" panose="02020603050405020304" pitchFamily="18" charset="0"/>
            </a:endParaRPr>
          </a:p>
        </p:txBody>
      </p:sp>
      <p:sp>
        <p:nvSpPr>
          <p:cNvPr id="390165" name="Rectangle 21">
            <a:extLst>
              <a:ext uri="{FF2B5EF4-FFF2-40B4-BE49-F238E27FC236}">
                <a16:creationId xmlns:a16="http://schemas.microsoft.com/office/drawing/2014/main" id="{D4EDCED6-AA7A-C022-7809-991AA357F9A1}"/>
              </a:ext>
            </a:extLst>
          </p:cNvPr>
          <p:cNvSpPr>
            <a:spLocks noChangeArrowheads="1"/>
          </p:cNvSpPr>
          <p:nvPr/>
        </p:nvSpPr>
        <p:spPr bwMode="auto">
          <a:xfrm>
            <a:off x="468313" y="4113213"/>
            <a:ext cx="82089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kumimoji="1" lang="zh-CN" altLang="en-US" sz="2400">
                <a:solidFill>
                  <a:srgbClr val="000066"/>
                </a:solidFill>
                <a:latin typeface="Arial" panose="020B0604020202020204" pitchFamily="34" charset="0"/>
                <a:ea typeface="楷体_GB2312" pitchFamily="49" charset="-122"/>
              </a:rPr>
              <a:t>数字电路的设计：从给定的逻辑功能要求出发，选择适当的逻辑器件，设计出符合要求的逻辑电路</a:t>
            </a:r>
            <a:r>
              <a:rPr kumimoji="1" lang="zh-CN" altLang="en-US" sz="2400" b="0">
                <a:solidFill>
                  <a:srgbClr val="000066"/>
                </a:solidFill>
                <a:latin typeface="Arial" panose="020B0604020202020204" pitchFamily="34" charset="0"/>
                <a:ea typeface="华文行楷" panose="02010800040101010101" pitchFamily="2" charset="-122"/>
              </a:rPr>
              <a:t>。 </a:t>
            </a:r>
          </a:p>
        </p:txBody>
      </p:sp>
      <p:sp>
        <p:nvSpPr>
          <p:cNvPr id="390166" name="Rectangle 22">
            <a:extLst>
              <a:ext uri="{FF2B5EF4-FFF2-40B4-BE49-F238E27FC236}">
                <a16:creationId xmlns:a16="http://schemas.microsoft.com/office/drawing/2014/main" id="{0AADE29F-CD81-D0D0-D75A-9D8CD91F6436}"/>
              </a:ext>
            </a:extLst>
          </p:cNvPr>
          <p:cNvSpPr>
            <a:spLocks noChangeArrowheads="1"/>
          </p:cNvSpPr>
          <p:nvPr/>
        </p:nvSpPr>
        <p:spPr bwMode="auto">
          <a:xfrm>
            <a:off x="546100" y="5418138"/>
            <a:ext cx="86217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ea typeface="楷体_GB2312" pitchFamily="49" charset="-122"/>
                <a:cs typeface="Times New Roman" panose="02020603050405020304" pitchFamily="18" charset="0"/>
              </a:rPr>
              <a:t>设计方式：分为传统的设计方式和基于</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EDA</a:t>
            </a:r>
            <a:r>
              <a:rPr kumimoji="1" lang="zh-CN" altLang="en-US" sz="2400">
                <a:solidFill>
                  <a:srgbClr val="000066"/>
                </a:solidFill>
                <a:latin typeface="楷体_GB2312" pitchFamily="49" charset="-122"/>
                <a:ea typeface="楷体_GB2312" pitchFamily="49" charset="-122"/>
                <a:cs typeface="Times New Roman" panose="02020603050405020304" pitchFamily="18" charset="0"/>
              </a:rPr>
              <a:t>软件的设计方式。 </a:t>
            </a:r>
          </a:p>
        </p:txBody>
      </p:sp>
      <p:sp>
        <p:nvSpPr>
          <p:cNvPr id="22536" name="Rectangle 23">
            <a:extLst>
              <a:ext uri="{FF2B5EF4-FFF2-40B4-BE49-F238E27FC236}">
                <a16:creationId xmlns:a16="http://schemas.microsoft.com/office/drawing/2014/main" id="{549E578A-F47F-6BFE-C8A9-BD5B87E7373A}"/>
              </a:ext>
            </a:extLst>
          </p:cNvPr>
          <p:cNvSpPr>
            <a:spLocks noChangeArrowheads="1"/>
          </p:cNvSpPr>
          <p:nvPr/>
        </p:nvSpPr>
        <p:spPr bwMode="auto">
          <a:xfrm>
            <a:off x="395288" y="2460625"/>
            <a:ext cx="8748712"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solidFill>
                  <a:srgbClr val="000066"/>
                </a:solidFill>
                <a:latin typeface="Arial" panose="020B0604020202020204" pitchFamily="34" charset="0"/>
                <a:ea typeface="楷体_GB2312" pitchFamily="49" charset="-122"/>
              </a:rPr>
              <a:t>分析工具：</a:t>
            </a:r>
            <a:r>
              <a:rPr kumimoji="1" lang="zh-CN" altLang="en-US" sz="2400">
                <a:solidFill>
                  <a:srgbClr val="000066"/>
                </a:solidFill>
                <a:latin typeface="楷体_GB2312" pitchFamily="49" charset="-122"/>
                <a:ea typeface="楷体_GB2312" pitchFamily="49" charset="-122"/>
              </a:rPr>
              <a:t>逻辑代数。</a:t>
            </a:r>
          </a:p>
          <a:p>
            <a:pPr eaLnBrk="1" hangingPunct="1">
              <a:lnSpc>
                <a:spcPct val="120000"/>
              </a:lnSpc>
            </a:pPr>
            <a:r>
              <a:rPr kumimoji="1" lang="zh-CN" altLang="en-US" sz="2400">
                <a:solidFill>
                  <a:srgbClr val="000066"/>
                </a:solidFill>
                <a:latin typeface="楷体_GB2312" pitchFamily="49" charset="-122"/>
                <a:ea typeface="楷体_GB2312" pitchFamily="49" charset="-122"/>
              </a:rPr>
              <a:t>电路逻辑功能主要用</a:t>
            </a:r>
            <a:r>
              <a:rPr kumimoji="1" lang="zh-CN" altLang="en-US" sz="2400">
                <a:solidFill>
                  <a:srgbClr val="FF0000"/>
                </a:solidFill>
                <a:latin typeface="楷体_GB2312" pitchFamily="49" charset="-122"/>
                <a:ea typeface="楷体_GB2312" pitchFamily="49" charset="-122"/>
              </a:rPr>
              <a:t>真值表、功能表、逻辑表达式和波形图</a:t>
            </a:r>
            <a:r>
              <a:rPr kumimoji="1" lang="zh-CN" altLang="en-US" sz="2400">
                <a:solidFill>
                  <a:srgbClr val="000066"/>
                </a:solidFill>
                <a:latin typeface="楷体_GB2312" pitchFamily="49" charset="-122"/>
                <a:ea typeface="楷体_GB2312" pitchFamily="49" charset="-122"/>
              </a:rPr>
              <a:t>。</a:t>
            </a:r>
            <a:endParaRPr kumimoji="1" lang="zh-CN" altLang="en-US" sz="2400">
              <a:solidFill>
                <a:srgbClr val="000066"/>
              </a:solidFill>
              <a:latin typeface="Arial" panose="020B060402020202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0164"/>
                                        </p:tgtEl>
                                        <p:attrNameLst>
                                          <p:attrName>style.visibility</p:attrName>
                                        </p:attrNameLst>
                                      </p:cBhvr>
                                      <p:to>
                                        <p:strVal val="visible"/>
                                      </p:to>
                                    </p:set>
                                    <p:animEffect transition="in" filter="wipe(left)">
                                      <p:cBhvr>
                                        <p:cTn id="7" dur="500"/>
                                        <p:tgtEl>
                                          <p:spTgt spid="390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0165"/>
                                        </p:tgtEl>
                                        <p:attrNameLst>
                                          <p:attrName>style.visibility</p:attrName>
                                        </p:attrNameLst>
                                      </p:cBhvr>
                                      <p:to>
                                        <p:strVal val="visible"/>
                                      </p:to>
                                    </p:set>
                                    <p:animEffect transition="in" filter="wipe(up)">
                                      <p:cBhvr>
                                        <p:cTn id="12" dur="500"/>
                                        <p:tgtEl>
                                          <p:spTgt spid="390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0166"/>
                                        </p:tgtEl>
                                        <p:attrNameLst>
                                          <p:attrName>style.visibility</p:attrName>
                                        </p:attrNameLst>
                                      </p:cBhvr>
                                      <p:to>
                                        <p:strVal val="visible"/>
                                      </p:to>
                                    </p:set>
                                    <p:animEffect transition="in" filter="wipe(up)">
                                      <p:cBhvr>
                                        <p:cTn id="17" dur="500"/>
                                        <p:tgtEl>
                                          <p:spTgt spid="390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64" grpId="0"/>
      <p:bldP spid="390165" grpId="0"/>
      <p:bldP spid="3901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Rectangle 4">
            <a:extLst>
              <a:ext uri="{FF2B5EF4-FFF2-40B4-BE49-F238E27FC236}">
                <a16:creationId xmlns:a16="http://schemas.microsoft.com/office/drawing/2014/main" id="{EF8FC4B4-F9FE-0D6B-2D7E-D2E533AABA25}"/>
              </a:ext>
            </a:extLst>
          </p:cNvPr>
          <p:cNvSpPr>
            <a:spLocks noChangeArrowheads="1"/>
          </p:cNvSpPr>
          <p:nvPr/>
        </p:nvSpPr>
        <p:spPr bwMode="auto">
          <a:xfrm>
            <a:off x="1676400" y="2616200"/>
            <a:ext cx="5848350" cy="3671888"/>
          </a:xfrm>
          <a:prstGeom prst="rect">
            <a:avLst/>
          </a:prstGeom>
          <a:solidFill>
            <a:schemeClr val="bg1"/>
          </a:solidFill>
          <a:ln w="19050">
            <a:solidFill>
              <a:srgbClr val="CC0066"/>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9365" name="Text Box 5">
            <a:extLst>
              <a:ext uri="{FF2B5EF4-FFF2-40B4-BE49-F238E27FC236}">
                <a16:creationId xmlns:a16="http://schemas.microsoft.com/office/drawing/2014/main" id="{370B8785-9219-FA98-2BFE-6B137C24072A}"/>
              </a:ext>
            </a:extLst>
          </p:cNvPr>
          <p:cNvSpPr txBox="1">
            <a:spLocks noChangeArrowheads="1"/>
          </p:cNvSpPr>
          <p:nvPr/>
        </p:nvSpPr>
        <p:spPr bwMode="auto">
          <a:xfrm>
            <a:off x="790575" y="1844675"/>
            <a:ext cx="83534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14400" indent="-4572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71600" indent="-4572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828800" indent="-4572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286000" indent="-4572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7432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2004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6576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1148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40000"/>
              </a:lnSpc>
              <a:spcBef>
                <a:spcPct val="0"/>
              </a:spcBef>
              <a:buClrTx/>
              <a:buFontTx/>
              <a:buNone/>
            </a:pPr>
            <a:r>
              <a:rPr kumimoji="1" lang="en-US" altLang="zh-CN" sz="2400">
                <a:solidFill>
                  <a:srgbClr val="000066"/>
                </a:solidFill>
                <a:latin typeface="楷体_GB2312" pitchFamily="49" charset="-122"/>
              </a:rPr>
              <a:t>---</a:t>
            </a:r>
            <a:r>
              <a:rPr kumimoji="1" lang="zh-CN" altLang="en-US" sz="2400">
                <a:solidFill>
                  <a:srgbClr val="000066"/>
                </a:solidFill>
                <a:latin typeface="楷体_GB2312" pitchFamily="49" charset="-122"/>
              </a:rPr>
              <a:t>时间和数值均连续变化的电信号，如正弦波、三角波等 </a:t>
            </a:r>
          </a:p>
        </p:txBody>
      </p:sp>
      <p:grpSp>
        <p:nvGrpSpPr>
          <p:cNvPr id="399366" name="Group 6">
            <a:extLst>
              <a:ext uri="{FF2B5EF4-FFF2-40B4-BE49-F238E27FC236}">
                <a16:creationId xmlns:a16="http://schemas.microsoft.com/office/drawing/2014/main" id="{1264164C-DE5A-44B4-1C27-AE99EF967E8B}"/>
              </a:ext>
            </a:extLst>
          </p:cNvPr>
          <p:cNvGrpSpPr>
            <a:grpSpLocks/>
          </p:cNvGrpSpPr>
          <p:nvPr/>
        </p:nvGrpSpPr>
        <p:grpSpPr bwMode="auto">
          <a:xfrm>
            <a:off x="2676525" y="4813300"/>
            <a:ext cx="3748088" cy="1512888"/>
            <a:chOff x="1686" y="2721"/>
            <a:chExt cx="2361" cy="953"/>
          </a:xfrm>
        </p:grpSpPr>
        <p:sp>
          <p:nvSpPr>
            <p:cNvPr id="23576" name="Line 7">
              <a:extLst>
                <a:ext uri="{FF2B5EF4-FFF2-40B4-BE49-F238E27FC236}">
                  <a16:creationId xmlns:a16="http://schemas.microsoft.com/office/drawing/2014/main" id="{174EBD55-AD42-AD04-BDC8-4F2E77EF3320}"/>
                </a:ext>
              </a:extLst>
            </p:cNvPr>
            <p:cNvSpPr>
              <a:spLocks noChangeShapeType="1"/>
            </p:cNvSpPr>
            <p:nvPr/>
          </p:nvSpPr>
          <p:spPr bwMode="auto">
            <a:xfrm>
              <a:off x="1887" y="2897"/>
              <a:ext cx="1" cy="7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7" name="Line 8">
              <a:extLst>
                <a:ext uri="{FF2B5EF4-FFF2-40B4-BE49-F238E27FC236}">
                  <a16:creationId xmlns:a16="http://schemas.microsoft.com/office/drawing/2014/main" id="{BD2E58DE-7F00-7F90-10D2-0173F139D693}"/>
                </a:ext>
              </a:extLst>
            </p:cNvPr>
            <p:cNvSpPr>
              <a:spLocks noChangeShapeType="1"/>
            </p:cNvSpPr>
            <p:nvPr/>
          </p:nvSpPr>
          <p:spPr bwMode="auto">
            <a:xfrm flipH="1">
              <a:off x="1887" y="3355"/>
              <a:ext cx="20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8" name="Line 9">
              <a:extLst>
                <a:ext uri="{FF2B5EF4-FFF2-40B4-BE49-F238E27FC236}">
                  <a16:creationId xmlns:a16="http://schemas.microsoft.com/office/drawing/2014/main" id="{5E8729A0-173B-DEDD-E5C2-580C0CED3930}"/>
                </a:ext>
              </a:extLst>
            </p:cNvPr>
            <p:cNvSpPr>
              <a:spLocks noChangeShapeType="1"/>
            </p:cNvSpPr>
            <p:nvPr/>
          </p:nvSpPr>
          <p:spPr bwMode="auto">
            <a:xfrm flipV="1">
              <a:off x="1887" y="2946"/>
              <a:ext cx="304"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Line 10">
              <a:extLst>
                <a:ext uri="{FF2B5EF4-FFF2-40B4-BE49-F238E27FC236}">
                  <a16:creationId xmlns:a16="http://schemas.microsoft.com/office/drawing/2014/main" id="{01C86D8F-E646-6888-B738-99B70A8F5F42}"/>
                </a:ext>
              </a:extLst>
            </p:cNvPr>
            <p:cNvSpPr>
              <a:spLocks noChangeShapeType="1"/>
            </p:cNvSpPr>
            <p:nvPr/>
          </p:nvSpPr>
          <p:spPr bwMode="auto">
            <a:xfrm>
              <a:off x="2186" y="2946"/>
              <a:ext cx="299" cy="4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11">
              <a:extLst>
                <a:ext uri="{FF2B5EF4-FFF2-40B4-BE49-F238E27FC236}">
                  <a16:creationId xmlns:a16="http://schemas.microsoft.com/office/drawing/2014/main" id="{EE7BAB3E-D0F3-2197-69E2-C6F562730BD5}"/>
                </a:ext>
              </a:extLst>
            </p:cNvPr>
            <p:cNvSpPr>
              <a:spLocks noChangeShapeType="1"/>
            </p:cNvSpPr>
            <p:nvPr/>
          </p:nvSpPr>
          <p:spPr bwMode="auto">
            <a:xfrm flipV="1">
              <a:off x="2485" y="2935"/>
              <a:ext cx="311" cy="4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12">
              <a:extLst>
                <a:ext uri="{FF2B5EF4-FFF2-40B4-BE49-F238E27FC236}">
                  <a16:creationId xmlns:a16="http://schemas.microsoft.com/office/drawing/2014/main" id="{D898DD15-61D2-256A-8ACD-1772EC4558E3}"/>
                </a:ext>
              </a:extLst>
            </p:cNvPr>
            <p:cNvSpPr>
              <a:spLocks noChangeShapeType="1"/>
            </p:cNvSpPr>
            <p:nvPr/>
          </p:nvSpPr>
          <p:spPr bwMode="auto">
            <a:xfrm>
              <a:off x="2791" y="2935"/>
              <a:ext cx="307" cy="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13">
              <a:extLst>
                <a:ext uri="{FF2B5EF4-FFF2-40B4-BE49-F238E27FC236}">
                  <a16:creationId xmlns:a16="http://schemas.microsoft.com/office/drawing/2014/main" id="{B5F93A76-7F79-97C5-9E35-1A9B4F8F3446}"/>
                </a:ext>
              </a:extLst>
            </p:cNvPr>
            <p:cNvSpPr>
              <a:spLocks noChangeShapeType="1"/>
            </p:cNvSpPr>
            <p:nvPr/>
          </p:nvSpPr>
          <p:spPr bwMode="auto">
            <a:xfrm flipV="1">
              <a:off x="3093" y="2949"/>
              <a:ext cx="298" cy="40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14">
              <a:extLst>
                <a:ext uri="{FF2B5EF4-FFF2-40B4-BE49-F238E27FC236}">
                  <a16:creationId xmlns:a16="http://schemas.microsoft.com/office/drawing/2014/main" id="{941743E4-D46A-BB15-B080-CD720D00069F}"/>
                </a:ext>
              </a:extLst>
            </p:cNvPr>
            <p:cNvSpPr>
              <a:spLocks noChangeShapeType="1"/>
            </p:cNvSpPr>
            <p:nvPr/>
          </p:nvSpPr>
          <p:spPr bwMode="auto">
            <a:xfrm>
              <a:off x="3386" y="2946"/>
              <a:ext cx="304" cy="40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Line 15">
              <a:extLst>
                <a:ext uri="{FF2B5EF4-FFF2-40B4-BE49-F238E27FC236}">
                  <a16:creationId xmlns:a16="http://schemas.microsoft.com/office/drawing/2014/main" id="{EEB45449-2775-E253-DC4F-6A84A956F989}"/>
                </a:ext>
              </a:extLst>
            </p:cNvPr>
            <p:cNvSpPr>
              <a:spLocks noChangeShapeType="1"/>
            </p:cNvSpPr>
            <p:nvPr/>
          </p:nvSpPr>
          <p:spPr bwMode="auto">
            <a:xfrm>
              <a:off x="3895" y="3352"/>
              <a:ext cx="109"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Freeform 16">
              <a:extLst>
                <a:ext uri="{FF2B5EF4-FFF2-40B4-BE49-F238E27FC236}">
                  <a16:creationId xmlns:a16="http://schemas.microsoft.com/office/drawing/2014/main" id="{2CD656DC-0FF0-732B-A0C0-3E7F2E37CD1F}"/>
                </a:ext>
              </a:extLst>
            </p:cNvPr>
            <p:cNvSpPr>
              <a:spLocks/>
            </p:cNvSpPr>
            <p:nvPr/>
          </p:nvSpPr>
          <p:spPr bwMode="auto">
            <a:xfrm>
              <a:off x="3911" y="3338"/>
              <a:ext cx="93" cy="31"/>
            </a:xfrm>
            <a:custGeom>
              <a:avLst/>
              <a:gdLst>
                <a:gd name="T0" fmla="*/ 0 w 93"/>
                <a:gd name="T1" fmla="*/ 31 h 31"/>
                <a:gd name="T2" fmla="*/ 0 w 93"/>
                <a:gd name="T3" fmla="*/ 0 h 31"/>
                <a:gd name="T4" fmla="*/ 93 w 93"/>
                <a:gd name="T5" fmla="*/ 14 h 31"/>
                <a:gd name="T6" fmla="*/ 0 w 93"/>
                <a:gd name="T7" fmla="*/ 31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31">
                  <a:moveTo>
                    <a:pt x="0" y="31"/>
                  </a:moveTo>
                  <a:lnTo>
                    <a:pt x="0" y="0"/>
                  </a:lnTo>
                  <a:lnTo>
                    <a:pt x="93" y="14"/>
                  </a:lnTo>
                  <a:lnTo>
                    <a:pt x="0" y="31"/>
                  </a:lnTo>
                  <a:close/>
                </a:path>
              </a:pathLst>
            </a:custGeom>
            <a:solidFill>
              <a:srgbClr val="000000"/>
            </a:solidFill>
            <a:ln w="38100" cmpd="sng">
              <a:solidFill>
                <a:schemeClr val="tx1"/>
              </a:solidFill>
              <a:round/>
              <a:headEnd/>
              <a:tailEnd/>
            </a:ln>
          </p:spPr>
          <p:txBody>
            <a:bodyPr/>
            <a:lstStyle/>
            <a:p>
              <a:endParaRPr lang="zh-CN" altLang="en-US"/>
            </a:p>
          </p:txBody>
        </p:sp>
        <p:sp>
          <p:nvSpPr>
            <p:cNvPr id="23586" name="Freeform 17">
              <a:extLst>
                <a:ext uri="{FF2B5EF4-FFF2-40B4-BE49-F238E27FC236}">
                  <a16:creationId xmlns:a16="http://schemas.microsoft.com/office/drawing/2014/main" id="{6C20AD89-C907-1010-C5D6-94DEA35278D6}"/>
                </a:ext>
              </a:extLst>
            </p:cNvPr>
            <p:cNvSpPr>
              <a:spLocks/>
            </p:cNvSpPr>
            <p:nvPr/>
          </p:nvSpPr>
          <p:spPr bwMode="auto">
            <a:xfrm>
              <a:off x="3911" y="3338"/>
              <a:ext cx="93" cy="31"/>
            </a:xfrm>
            <a:custGeom>
              <a:avLst/>
              <a:gdLst>
                <a:gd name="T0" fmla="*/ 0 w 93"/>
                <a:gd name="T1" fmla="*/ 31 h 31"/>
                <a:gd name="T2" fmla="*/ 0 w 93"/>
                <a:gd name="T3" fmla="*/ 0 h 31"/>
                <a:gd name="T4" fmla="*/ 93 w 93"/>
                <a:gd name="T5" fmla="*/ 14 h 31"/>
                <a:gd name="T6" fmla="*/ 0 w 93"/>
                <a:gd name="T7" fmla="*/ 31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31">
                  <a:moveTo>
                    <a:pt x="0" y="31"/>
                  </a:moveTo>
                  <a:lnTo>
                    <a:pt x="0" y="0"/>
                  </a:lnTo>
                  <a:lnTo>
                    <a:pt x="93" y="14"/>
                  </a:lnTo>
                  <a:lnTo>
                    <a:pt x="0" y="31"/>
                  </a:lnTo>
                  <a:close/>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87" name="Line 18">
              <a:extLst>
                <a:ext uri="{FF2B5EF4-FFF2-40B4-BE49-F238E27FC236}">
                  <a16:creationId xmlns:a16="http://schemas.microsoft.com/office/drawing/2014/main" id="{D75582F3-2D86-E1C7-FC30-C5EACAD3C984}"/>
                </a:ext>
              </a:extLst>
            </p:cNvPr>
            <p:cNvSpPr>
              <a:spLocks noChangeShapeType="1"/>
            </p:cNvSpPr>
            <p:nvPr/>
          </p:nvSpPr>
          <p:spPr bwMode="auto">
            <a:xfrm flipV="1">
              <a:off x="1890" y="2774"/>
              <a:ext cx="2" cy="1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Freeform 19">
              <a:extLst>
                <a:ext uri="{FF2B5EF4-FFF2-40B4-BE49-F238E27FC236}">
                  <a16:creationId xmlns:a16="http://schemas.microsoft.com/office/drawing/2014/main" id="{B62F117B-74E8-E449-3F2C-D9FC94DEC04A}"/>
                </a:ext>
              </a:extLst>
            </p:cNvPr>
            <p:cNvSpPr>
              <a:spLocks/>
            </p:cNvSpPr>
            <p:nvPr/>
          </p:nvSpPr>
          <p:spPr bwMode="auto">
            <a:xfrm>
              <a:off x="1879" y="2774"/>
              <a:ext cx="24" cy="126"/>
            </a:xfrm>
            <a:custGeom>
              <a:avLst/>
              <a:gdLst>
                <a:gd name="T0" fmla="*/ 24 w 24"/>
                <a:gd name="T1" fmla="*/ 126 h 126"/>
                <a:gd name="T2" fmla="*/ 0 w 24"/>
                <a:gd name="T3" fmla="*/ 126 h 126"/>
                <a:gd name="T4" fmla="*/ 11 w 24"/>
                <a:gd name="T5" fmla="*/ 0 h 126"/>
                <a:gd name="T6" fmla="*/ 24 w 24"/>
                <a:gd name="T7" fmla="*/ 126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26">
                  <a:moveTo>
                    <a:pt x="24" y="126"/>
                  </a:moveTo>
                  <a:lnTo>
                    <a:pt x="0" y="126"/>
                  </a:lnTo>
                  <a:lnTo>
                    <a:pt x="11" y="0"/>
                  </a:lnTo>
                  <a:lnTo>
                    <a:pt x="24" y="126"/>
                  </a:lnTo>
                  <a:close/>
                </a:path>
              </a:pathLst>
            </a:custGeom>
            <a:solidFill>
              <a:srgbClr val="000000"/>
            </a:solidFill>
            <a:ln w="38100" cmpd="sng">
              <a:solidFill>
                <a:schemeClr val="tx1"/>
              </a:solidFill>
              <a:round/>
              <a:headEnd/>
              <a:tailEnd/>
            </a:ln>
          </p:spPr>
          <p:txBody>
            <a:bodyPr/>
            <a:lstStyle/>
            <a:p>
              <a:endParaRPr lang="zh-CN" altLang="en-US"/>
            </a:p>
          </p:txBody>
        </p:sp>
        <p:sp>
          <p:nvSpPr>
            <p:cNvPr id="23589" name="Freeform 20">
              <a:extLst>
                <a:ext uri="{FF2B5EF4-FFF2-40B4-BE49-F238E27FC236}">
                  <a16:creationId xmlns:a16="http://schemas.microsoft.com/office/drawing/2014/main" id="{D8770F4E-2848-C10D-F25F-B223D33424A7}"/>
                </a:ext>
              </a:extLst>
            </p:cNvPr>
            <p:cNvSpPr>
              <a:spLocks/>
            </p:cNvSpPr>
            <p:nvPr/>
          </p:nvSpPr>
          <p:spPr bwMode="auto">
            <a:xfrm>
              <a:off x="1879" y="2774"/>
              <a:ext cx="24" cy="126"/>
            </a:xfrm>
            <a:custGeom>
              <a:avLst/>
              <a:gdLst>
                <a:gd name="T0" fmla="*/ 24 w 24"/>
                <a:gd name="T1" fmla="*/ 126 h 126"/>
                <a:gd name="T2" fmla="*/ 0 w 24"/>
                <a:gd name="T3" fmla="*/ 126 h 126"/>
                <a:gd name="T4" fmla="*/ 11 w 24"/>
                <a:gd name="T5" fmla="*/ 0 h 126"/>
                <a:gd name="T6" fmla="*/ 24 w 24"/>
                <a:gd name="T7" fmla="*/ 126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26">
                  <a:moveTo>
                    <a:pt x="24" y="126"/>
                  </a:moveTo>
                  <a:lnTo>
                    <a:pt x="0" y="126"/>
                  </a:lnTo>
                  <a:lnTo>
                    <a:pt x="11" y="0"/>
                  </a:lnTo>
                  <a:lnTo>
                    <a:pt x="24" y="126"/>
                  </a:lnTo>
                  <a:close/>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0" name="Rectangle 21">
              <a:extLst>
                <a:ext uri="{FF2B5EF4-FFF2-40B4-BE49-F238E27FC236}">
                  <a16:creationId xmlns:a16="http://schemas.microsoft.com/office/drawing/2014/main" id="{022FD682-C7BA-CF4A-52B6-F8E1B51C70D2}"/>
                </a:ext>
              </a:extLst>
            </p:cNvPr>
            <p:cNvSpPr>
              <a:spLocks noChangeArrowheads="1"/>
            </p:cNvSpPr>
            <p:nvPr/>
          </p:nvSpPr>
          <p:spPr bwMode="auto">
            <a:xfrm>
              <a:off x="1687" y="2721"/>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Symbol" panose="05050102010706020507" pitchFamily="18" charset="2"/>
                </a:rPr>
                <a:t>u</a:t>
              </a:r>
              <a:endParaRPr lang="en-US" altLang="zh-CN" sz="2000">
                <a:latin typeface="Garamond" panose="02020404030301010803" pitchFamily="18" charset="0"/>
              </a:endParaRPr>
            </a:p>
          </p:txBody>
        </p:sp>
        <p:sp>
          <p:nvSpPr>
            <p:cNvPr id="23591" name="Rectangle 22">
              <a:extLst>
                <a:ext uri="{FF2B5EF4-FFF2-40B4-BE49-F238E27FC236}">
                  <a16:creationId xmlns:a16="http://schemas.microsoft.com/office/drawing/2014/main" id="{507AD22F-4D79-725B-3CCE-F80E1548CFF1}"/>
                </a:ext>
              </a:extLst>
            </p:cNvPr>
            <p:cNvSpPr>
              <a:spLocks noChangeArrowheads="1"/>
            </p:cNvSpPr>
            <p:nvPr/>
          </p:nvSpPr>
          <p:spPr bwMode="auto">
            <a:xfrm>
              <a:off x="1686" y="3219"/>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O</a:t>
              </a:r>
              <a:endParaRPr lang="en-US" altLang="zh-CN" sz="2000">
                <a:latin typeface="Garamond" panose="02020404030301010803" pitchFamily="18" charset="0"/>
              </a:endParaRPr>
            </a:p>
          </p:txBody>
        </p:sp>
        <p:sp>
          <p:nvSpPr>
            <p:cNvPr id="23592" name="Rectangle 23">
              <a:extLst>
                <a:ext uri="{FF2B5EF4-FFF2-40B4-BE49-F238E27FC236}">
                  <a16:creationId xmlns:a16="http://schemas.microsoft.com/office/drawing/2014/main" id="{212AA9E2-0DD2-BCEC-43B3-EC624F5A0990}"/>
                </a:ext>
              </a:extLst>
            </p:cNvPr>
            <p:cNvSpPr>
              <a:spLocks noChangeArrowheads="1"/>
            </p:cNvSpPr>
            <p:nvPr/>
          </p:nvSpPr>
          <p:spPr bwMode="auto">
            <a:xfrm flipH="1">
              <a:off x="3980" y="3347"/>
              <a:ext cx="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t</a:t>
              </a:r>
              <a:endParaRPr lang="en-US" altLang="zh-CN" sz="2000">
                <a:latin typeface="Garamond" panose="02020404030301010803" pitchFamily="18" charset="0"/>
              </a:endParaRPr>
            </a:p>
          </p:txBody>
        </p:sp>
      </p:grpSp>
      <p:grpSp>
        <p:nvGrpSpPr>
          <p:cNvPr id="399384" name="Group 24">
            <a:extLst>
              <a:ext uri="{FF2B5EF4-FFF2-40B4-BE49-F238E27FC236}">
                <a16:creationId xmlns:a16="http://schemas.microsoft.com/office/drawing/2014/main" id="{3112C83C-9D74-A915-27E7-B67F77BE95CA}"/>
              </a:ext>
            </a:extLst>
          </p:cNvPr>
          <p:cNvGrpSpPr>
            <a:grpSpLocks/>
          </p:cNvGrpSpPr>
          <p:nvPr/>
        </p:nvGrpSpPr>
        <p:grpSpPr bwMode="auto">
          <a:xfrm>
            <a:off x="2097088" y="2919413"/>
            <a:ext cx="4371975" cy="1592262"/>
            <a:chOff x="1321" y="1771"/>
            <a:chExt cx="2754" cy="1003"/>
          </a:xfrm>
        </p:grpSpPr>
        <p:sp>
          <p:nvSpPr>
            <p:cNvPr id="23560" name="Rectangle 25">
              <a:extLst>
                <a:ext uri="{FF2B5EF4-FFF2-40B4-BE49-F238E27FC236}">
                  <a16:creationId xmlns:a16="http://schemas.microsoft.com/office/drawing/2014/main" id="{DDF97B2F-C712-CF7F-D00A-9E2C1DDBB5C2}"/>
                </a:ext>
              </a:extLst>
            </p:cNvPr>
            <p:cNvSpPr>
              <a:spLocks noChangeArrowheads="1"/>
            </p:cNvSpPr>
            <p:nvPr/>
          </p:nvSpPr>
          <p:spPr bwMode="auto">
            <a:xfrm>
              <a:off x="1321" y="2234"/>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b="0">
                  <a:solidFill>
                    <a:srgbClr val="000000"/>
                  </a:solidFill>
                  <a:latin typeface="Times New Roman" panose="02020603050405020304" pitchFamily="18" charset="0"/>
                </a:rPr>
                <a:t> </a:t>
              </a:r>
              <a:endParaRPr lang="en-US" altLang="zh-CN" b="0">
                <a:latin typeface="Garamond" panose="02020404030301010803" pitchFamily="18" charset="0"/>
              </a:endParaRPr>
            </a:p>
          </p:txBody>
        </p:sp>
        <p:sp>
          <p:nvSpPr>
            <p:cNvPr id="23561" name="Line 26">
              <a:extLst>
                <a:ext uri="{FF2B5EF4-FFF2-40B4-BE49-F238E27FC236}">
                  <a16:creationId xmlns:a16="http://schemas.microsoft.com/office/drawing/2014/main" id="{3F3BDFBF-FE82-26C2-2BD9-5FC07F01D178}"/>
                </a:ext>
              </a:extLst>
            </p:cNvPr>
            <p:cNvSpPr>
              <a:spLocks noChangeShapeType="1"/>
            </p:cNvSpPr>
            <p:nvPr/>
          </p:nvSpPr>
          <p:spPr bwMode="auto">
            <a:xfrm>
              <a:off x="1881" y="2474"/>
              <a:ext cx="1951"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Freeform 27">
              <a:extLst>
                <a:ext uri="{FF2B5EF4-FFF2-40B4-BE49-F238E27FC236}">
                  <a16:creationId xmlns:a16="http://schemas.microsoft.com/office/drawing/2014/main" id="{11B62660-302C-0B43-2731-3EB09A191677}"/>
                </a:ext>
              </a:extLst>
            </p:cNvPr>
            <p:cNvSpPr>
              <a:spLocks/>
            </p:cNvSpPr>
            <p:nvPr/>
          </p:nvSpPr>
          <p:spPr bwMode="auto">
            <a:xfrm>
              <a:off x="1881" y="2167"/>
              <a:ext cx="409" cy="287"/>
            </a:xfrm>
            <a:custGeom>
              <a:avLst/>
              <a:gdLst>
                <a:gd name="T0" fmla="*/ 0 w 409"/>
                <a:gd name="T1" fmla="*/ 287 h 287"/>
                <a:gd name="T2" fmla="*/ 26 w 409"/>
                <a:gd name="T3" fmla="*/ 234 h 287"/>
                <a:gd name="T4" fmla="*/ 51 w 409"/>
                <a:gd name="T5" fmla="*/ 182 h 287"/>
                <a:gd name="T6" fmla="*/ 77 w 409"/>
                <a:gd name="T7" fmla="*/ 133 h 287"/>
                <a:gd name="T8" fmla="*/ 89 w 409"/>
                <a:gd name="T9" fmla="*/ 110 h 287"/>
                <a:gd name="T10" fmla="*/ 102 w 409"/>
                <a:gd name="T11" fmla="*/ 89 h 287"/>
                <a:gd name="T12" fmla="*/ 115 w 409"/>
                <a:gd name="T13" fmla="*/ 71 h 287"/>
                <a:gd name="T14" fmla="*/ 128 w 409"/>
                <a:gd name="T15" fmla="*/ 53 h 287"/>
                <a:gd name="T16" fmla="*/ 141 w 409"/>
                <a:gd name="T17" fmla="*/ 38 h 287"/>
                <a:gd name="T18" fmla="*/ 153 w 409"/>
                <a:gd name="T19" fmla="*/ 25 h 287"/>
                <a:gd name="T20" fmla="*/ 166 w 409"/>
                <a:gd name="T21" fmla="*/ 14 h 287"/>
                <a:gd name="T22" fmla="*/ 179 w 409"/>
                <a:gd name="T23" fmla="*/ 6 h 287"/>
                <a:gd name="T24" fmla="*/ 192 w 409"/>
                <a:gd name="T25" fmla="*/ 2 h 287"/>
                <a:gd name="T26" fmla="*/ 205 w 409"/>
                <a:gd name="T27" fmla="*/ 0 h 287"/>
                <a:gd name="T28" fmla="*/ 218 w 409"/>
                <a:gd name="T29" fmla="*/ 2 h 287"/>
                <a:gd name="T30" fmla="*/ 231 w 409"/>
                <a:gd name="T31" fmla="*/ 6 h 287"/>
                <a:gd name="T32" fmla="*/ 243 w 409"/>
                <a:gd name="T33" fmla="*/ 14 h 287"/>
                <a:gd name="T34" fmla="*/ 256 w 409"/>
                <a:gd name="T35" fmla="*/ 25 h 287"/>
                <a:gd name="T36" fmla="*/ 269 w 409"/>
                <a:gd name="T37" fmla="*/ 38 h 287"/>
                <a:gd name="T38" fmla="*/ 282 w 409"/>
                <a:gd name="T39" fmla="*/ 53 h 287"/>
                <a:gd name="T40" fmla="*/ 294 w 409"/>
                <a:gd name="T41" fmla="*/ 71 h 287"/>
                <a:gd name="T42" fmla="*/ 307 w 409"/>
                <a:gd name="T43" fmla="*/ 89 h 287"/>
                <a:gd name="T44" fmla="*/ 320 w 409"/>
                <a:gd name="T45" fmla="*/ 110 h 287"/>
                <a:gd name="T46" fmla="*/ 333 w 409"/>
                <a:gd name="T47" fmla="*/ 133 h 287"/>
                <a:gd name="T48" fmla="*/ 358 w 409"/>
                <a:gd name="T49" fmla="*/ 182 h 287"/>
                <a:gd name="T50" fmla="*/ 384 w 409"/>
                <a:gd name="T51" fmla="*/ 234 h 287"/>
                <a:gd name="T52" fmla="*/ 409 w 409"/>
                <a:gd name="T53" fmla="*/ 287 h 2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09" h="287">
                  <a:moveTo>
                    <a:pt x="0" y="287"/>
                  </a:moveTo>
                  <a:lnTo>
                    <a:pt x="26" y="234"/>
                  </a:lnTo>
                  <a:lnTo>
                    <a:pt x="51" y="182"/>
                  </a:lnTo>
                  <a:lnTo>
                    <a:pt x="77" y="133"/>
                  </a:lnTo>
                  <a:lnTo>
                    <a:pt x="89" y="110"/>
                  </a:lnTo>
                  <a:lnTo>
                    <a:pt x="102" y="89"/>
                  </a:lnTo>
                  <a:lnTo>
                    <a:pt x="115" y="71"/>
                  </a:lnTo>
                  <a:lnTo>
                    <a:pt x="128" y="53"/>
                  </a:lnTo>
                  <a:lnTo>
                    <a:pt x="141" y="38"/>
                  </a:lnTo>
                  <a:lnTo>
                    <a:pt x="153" y="25"/>
                  </a:lnTo>
                  <a:lnTo>
                    <a:pt x="166" y="14"/>
                  </a:lnTo>
                  <a:lnTo>
                    <a:pt x="179" y="6"/>
                  </a:lnTo>
                  <a:lnTo>
                    <a:pt x="192" y="2"/>
                  </a:lnTo>
                  <a:lnTo>
                    <a:pt x="205" y="0"/>
                  </a:lnTo>
                  <a:lnTo>
                    <a:pt x="218" y="2"/>
                  </a:lnTo>
                  <a:lnTo>
                    <a:pt x="231" y="6"/>
                  </a:lnTo>
                  <a:lnTo>
                    <a:pt x="243" y="14"/>
                  </a:lnTo>
                  <a:lnTo>
                    <a:pt x="256" y="25"/>
                  </a:lnTo>
                  <a:lnTo>
                    <a:pt x="269" y="38"/>
                  </a:lnTo>
                  <a:lnTo>
                    <a:pt x="282" y="53"/>
                  </a:lnTo>
                  <a:lnTo>
                    <a:pt x="294" y="71"/>
                  </a:lnTo>
                  <a:lnTo>
                    <a:pt x="307" y="89"/>
                  </a:lnTo>
                  <a:lnTo>
                    <a:pt x="320" y="110"/>
                  </a:lnTo>
                  <a:lnTo>
                    <a:pt x="333" y="133"/>
                  </a:lnTo>
                  <a:lnTo>
                    <a:pt x="358" y="182"/>
                  </a:lnTo>
                  <a:lnTo>
                    <a:pt x="384" y="234"/>
                  </a:lnTo>
                  <a:lnTo>
                    <a:pt x="409" y="287"/>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3" name="Freeform 28">
              <a:extLst>
                <a:ext uri="{FF2B5EF4-FFF2-40B4-BE49-F238E27FC236}">
                  <a16:creationId xmlns:a16="http://schemas.microsoft.com/office/drawing/2014/main" id="{96196CCB-CB96-9199-2EF2-07B9599D9E56}"/>
                </a:ext>
              </a:extLst>
            </p:cNvPr>
            <p:cNvSpPr>
              <a:spLocks/>
            </p:cNvSpPr>
            <p:nvPr/>
          </p:nvSpPr>
          <p:spPr bwMode="auto">
            <a:xfrm>
              <a:off x="2287" y="2466"/>
              <a:ext cx="411" cy="287"/>
            </a:xfrm>
            <a:custGeom>
              <a:avLst/>
              <a:gdLst>
                <a:gd name="T0" fmla="*/ 0 w 411"/>
                <a:gd name="T1" fmla="*/ 0 h 287"/>
                <a:gd name="T2" fmla="*/ 27 w 411"/>
                <a:gd name="T3" fmla="*/ 53 h 287"/>
                <a:gd name="T4" fmla="*/ 52 w 411"/>
                <a:gd name="T5" fmla="*/ 105 h 287"/>
                <a:gd name="T6" fmla="*/ 78 w 411"/>
                <a:gd name="T7" fmla="*/ 153 h 287"/>
                <a:gd name="T8" fmla="*/ 91 w 411"/>
                <a:gd name="T9" fmla="*/ 177 h 287"/>
                <a:gd name="T10" fmla="*/ 104 w 411"/>
                <a:gd name="T11" fmla="*/ 197 h 287"/>
                <a:gd name="T12" fmla="*/ 116 w 411"/>
                <a:gd name="T13" fmla="*/ 216 h 287"/>
                <a:gd name="T14" fmla="*/ 129 w 411"/>
                <a:gd name="T15" fmla="*/ 233 h 287"/>
                <a:gd name="T16" fmla="*/ 142 w 411"/>
                <a:gd name="T17" fmla="*/ 249 h 287"/>
                <a:gd name="T18" fmla="*/ 155 w 411"/>
                <a:gd name="T19" fmla="*/ 262 h 287"/>
                <a:gd name="T20" fmla="*/ 168 w 411"/>
                <a:gd name="T21" fmla="*/ 273 h 287"/>
                <a:gd name="T22" fmla="*/ 180 w 411"/>
                <a:gd name="T23" fmla="*/ 280 h 287"/>
                <a:gd name="T24" fmla="*/ 193 w 411"/>
                <a:gd name="T25" fmla="*/ 285 h 287"/>
                <a:gd name="T26" fmla="*/ 206 w 411"/>
                <a:gd name="T27" fmla="*/ 287 h 287"/>
                <a:gd name="T28" fmla="*/ 219 w 411"/>
                <a:gd name="T29" fmla="*/ 285 h 287"/>
                <a:gd name="T30" fmla="*/ 232 w 411"/>
                <a:gd name="T31" fmla="*/ 280 h 287"/>
                <a:gd name="T32" fmla="*/ 244 w 411"/>
                <a:gd name="T33" fmla="*/ 273 h 287"/>
                <a:gd name="T34" fmla="*/ 257 w 411"/>
                <a:gd name="T35" fmla="*/ 262 h 287"/>
                <a:gd name="T36" fmla="*/ 270 w 411"/>
                <a:gd name="T37" fmla="*/ 249 h 287"/>
                <a:gd name="T38" fmla="*/ 283 w 411"/>
                <a:gd name="T39" fmla="*/ 233 h 287"/>
                <a:gd name="T40" fmla="*/ 295 w 411"/>
                <a:gd name="T41" fmla="*/ 216 h 287"/>
                <a:gd name="T42" fmla="*/ 308 w 411"/>
                <a:gd name="T43" fmla="*/ 197 h 287"/>
                <a:gd name="T44" fmla="*/ 321 w 411"/>
                <a:gd name="T45" fmla="*/ 177 h 287"/>
                <a:gd name="T46" fmla="*/ 334 w 411"/>
                <a:gd name="T47" fmla="*/ 153 h 287"/>
                <a:gd name="T48" fmla="*/ 359 w 411"/>
                <a:gd name="T49" fmla="*/ 105 h 287"/>
                <a:gd name="T50" fmla="*/ 385 w 411"/>
                <a:gd name="T51" fmla="*/ 53 h 287"/>
                <a:gd name="T52" fmla="*/ 411 w 411"/>
                <a:gd name="T53" fmla="*/ 0 h 2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1" h="287">
                  <a:moveTo>
                    <a:pt x="0" y="0"/>
                  </a:moveTo>
                  <a:lnTo>
                    <a:pt x="27" y="53"/>
                  </a:lnTo>
                  <a:lnTo>
                    <a:pt x="52" y="105"/>
                  </a:lnTo>
                  <a:lnTo>
                    <a:pt x="78" y="153"/>
                  </a:lnTo>
                  <a:lnTo>
                    <a:pt x="91" y="177"/>
                  </a:lnTo>
                  <a:lnTo>
                    <a:pt x="104" y="197"/>
                  </a:lnTo>
                  <a:lnTo>
                    <a:pt x="116" y="216"/>
                  </a:lnTo>
                  <a:lnTo>
                    <a:pt x="129" y="233"/>
                  </a:lnTo>
                  <a:lnTo>
                    <a:pt x="142" y="249"/>
                  </a:lnTo>
                  <a:lnTo>
                    <a:pt x="155" y="262"/>
                  </a:lnTo>
                  <a:lnTo>
                    <a:pt x="168" y="273"/>
                  </a:lnTo>
                  <a:lnTo>
                    <a:pt x="180" y="280"/>
                  </a:lnTo>
                  <a:lnTo>
                    <a:pt x="193" y="285"/>
                  </a:lnTo>
                  <a:lnTo>
                    <a:pt x="206" y="287"/>
                  </a:lnTo>
                  <a:lnTo>
                    <a:pt x="219" y="285"/>
                  </a:lnTo>
                  <a:lnTo>
                    <a:pt x="232" y="280"/>
                  </a:lnTo>
                  <a:lnTo>
                    <a:pt x="244" y="273"/>
                  </a:lnTo>
                  <a:lnTo>
                    <a:pt x="257" y="262"/>
                  </a:lnTo>
                  <a:lnTo>
                    <a:pt x="270" y="249"/>
                  </a:lnTo>
                  <a:lnTo>
                    <a:pt x="283" y="233"/>
                  </a:lnTo>
                  <a:lnTo>
                    <a:pt x="295" y="216"/>
                  </a:lnTo>
                  <a:lnTo>
                    <a:pt x="308" y="197"/>
                  </a:lnTo>
                  <a:lnTo>
                    <a:pt x="321" y="177"/>
                  </a:lnTo>
                  <a:lnTo>
                    <a:pt x="334" y="153"/>
                  </a:lnTo>
                  <a:lnTo>
                    <a:pt x="359" y="105"/>
                  </a:lnTo>
                  <a:lnTo>
                    <a:pt x="385" y="53"/>
                  </a:lnTo>
                  <a:lnTo>
                    <a:pt x="411" y="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4" name="Freeform 29">
              <a:extLst>
                <a:ext uri="{FF2B5EF4-FFF2-40B4-BE49-F238E27FC236}">
                  <a16:creationId xmlns:a16="http://schemas.microsoft.com/office/drawing/2014/main" id="{84EDED03-C7DE-3F99-58EC-F2474FA23141}"/>
                </a:ext>
              </a:extLst>
            </p:cNvPr>
            <p:cNvSpPr>
              <a:spLocks/>
            </p:cNvSpPr>
            <p:nvPr/>
          </p:nvSpPr>
          <p:spPr bwMode="auto">
            <a:xfrm>
              <a:off x="2696" y="2185"/>
              <a:ext cx="409" cy="285"/>
            </a:xfrm>
            <a:custGeom>
              <a:avLst/>
              <a:gdLst>
                <a:gd name="T0" fmla="*/ 0 w 409"/>
                <a:gd name="T1" fmla="*/ 285 h 285"/>
                <a:gd name="T2" fmla="*/ 26 w 409"/>
                <a:gd name="T3" fmla="*/ 232 h 285"/>
                <a:gd name="T4" fmla="*/ 51 w 409"/>
                <a:gd name="T5" fmla="*/ 180 h 285"/>
                <a:gd name="T6" fmla="*/ 77 w 409"/>
                <a:gd name="T7" fmla="*/ 132 h 285"/>
                <a:gd name="T8" fmla="*/ 89 w 409"/>
                <a:gd name="T9" fmla="*/ 110 h 285"/>
                <a:gd name="T10" fmla="*/ 102 w 409"/>
                <a:gd name="T11" fmla="*/ 89 h 285"/>
                <a:gd name="T12" fmla="*/ 115 w 409"/>
                <a:gd name="T13" fmla="*/ 71 h 285"/>
                <a:gd name="T14" fmla="*/ 128 w 409"/>
                <a:gd name="T15" fmla="*/ 53 h 285"/>
                <a:gd name="T16" fmla="*/ 140 w 409"/>
                <a:gd name="T17" fmla="*/ 38 h 285"/>
                <a:gd name="T18" fmla="*/ 153 w 409"/>
                <a:gd name="T19" fmla="*/ 25 h 285"/>
                <a:gd name="T20" fmla="*/ 166 w 409"/>
                <a:gd name="T21" fmla="*/ 14 h 285"/>
                <a:gd name="T22" fmla="*/ 179 w 409"/>
                <a:gd name="T23" fmla="*/ 6 h 285"/>
                <a:gd name="T24" fmla="*/ 191 w 409"/>
                <a:gd name="T25" fmla="*/ 2 h 285"/>
                <a:gd name="T26" fmla="*/ 204 w 409"/>
                <a:gd name="T27" fmla="*/ 0 h 285"/>
                <a:gd name="T28" fmla="*/ 217 w 409"/>
                <a:gd name="T29" fmla="*/ 2 h 285"/>
                <a:gd name="T30" fmla="*/ 230 w 409"/>
                <a:gd name="T31" fmla="*/ 6 h 285"/>
                <a:gd name="T32" fmla="*/ 242 w 409"/>
                <a:gd name="T33" fmla="*/ 14 h 285"/>
                <a:gd name="T34" fmla="*/ 255 w 409"/>
                <a:gd name="T35" fmla="*/ 25 h 285"/>
                <a:gd name="T36" fmla="*/ 268 w 409"/>
                <a:gd name="T37" fmla="*/ 38 h 285"/>
                <a:gd name="T38" fmla="*/ 281 w 409"/>
                <a:gd name="T39" fmla="*/ 53 h 285"/>
                <a:gd name="T40" fmla="*/ 294 w 409"/>
                <a:gd name="T41" fmla="*/ 71 h 285"/>
                <a:gd name="T42" fmla="*/ 307 w 409"/>
                <a:gd name="T43" fmla="*/ 89 h 285"/>
                <a:gd name="T44" fmla="*/ 319 w 409"/>
                <a:gd name="T45" fmla="*/ 110 h 285"/>
                <a:gd name="T46" fmla="*/ 332 w 409"/>
                <a:gd name="T47" fmla="*/ 132 h 285"/>
                <a:gd name="T48" fmla="*/ 358 w 409"/>
                <a:gd name="T49" fmla="*/ 180 h 285"/>
                <a:gd name="T50" fmla="*/ 383 w 409"/>
                <a:gd name="T51" fmla="*/ 232 h 285"/>
                <a:gd name="T52" fmla="*/ 409 w 409"/>
                <a:gd name="T53" fmla="*/ 285 h 2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09" h="285">
                  <a:moveTo>
                    <a:pt x="0" y="285"/>
                  </a:moveTo>
                  <a:lnTo>
                    <a:pt x="26" y="232"/>
                  </a:lnTo>
                  <a:lnTo>
                    <a:pt x="51" y="180"/>
                  </a:lnTo>
                  <a:lnTo>
                    <a:pt x="77" y="132"/>
                  </a:lnTo>
                  <a:lnTo>
                    <a:pt x="89" y="110"/>
                  </a:lnTo>
                  <a:lnTo>
                    <a:pt x="102" y="89"/>
                  </a:lnTo>
                  <a:lnTo>
                    <a:pt x="115" y="71"/>
                  </a:lnTo>
                  <a:lnTo>
                    <a:pt x="128" y="53"/>
                  </a:lnTo>
                  <a:lnTo>
                    <a:pt x="140" y="38"/>
                  </a:lnTo>
                  <a:lnTo>
                    <a:pt x="153" y="25"/>
                  </a:lnTo>
                  <a:lnTo>
                    <a:pt x="166" y="14"/>
                  </a:lnTo>
                  <a:lnTo>
                    <a:pt x="179" y="6"/>
                  </a:lnTo>
                  <a:lnTo>
                    <a:pt x="191" y="2"/>
                  </a:lnTo>
                  <a:lnTo>
                    <a:pt x="204" y="0"/>
                  </a:lnTo>
                  <a:lnTo>
                    <a:pt x="217" y="2"/>
                  </a:lnTo>
                  <a:lnTo>
                    <a:pt x="230" y="6"/>
                  </a:lnTo>
                  <a:lnTo>
                    <a:pt x="242" y="14"/>
                  </a:lnTo>
                  <a:lnTo>
                    <a:pt x="255" y="25"/>
                  </a:lnTo>
                  <a:lnTo>
                    <a:pt x="268" y="38"/>
                  </a:lnTo>
                  <a:lnTo>
                    <a:pt x="281" y="53"/>
                  </a:lnTo>
                  <a:lnTo>
                    <a:pt x="294" y="71"/>
                  </a:lnTo>
                  <a:lnTo>
                    <a:pt x="307" y="89"/>
                  </a:lnTo>
                  <a:lnTo>
                    <a:pt x="319" y="110"/>
                  </a:lnTo>
                  <a:lnTo>
                    <a:pt x="332" y="132"/>
                  </a:lnTo>
                  <a:lnTo>
                    <a:pt x="358" y="180"/>
                  </a:lnTo>
                  <a:lnTo>
                    <a:pt x="383" y="232"/>
                  </a:lnTo>
                  <a:lnTo>
                    <a:pt x="409" y="285"/>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5" name="Freeform 30">
              <a:extLst>
                <a:ext uri="{FF2B5EF4-FFF2-40B4-BE49-F238E27FC236}">
                  <a16:creationId xmlns:a16="http://schemas.microsoft.com/office/drawing/2014/main" id="{CC9D34DD-275E-8681-6702-B1FEA770A247}"/>
                </a:ext>
              </a:extLst>
            </p:cNvPr>
            <p:cNvSpPr>
              <a:spLocks/>
            </p:cNvSpPr>
            <p:nvPr/>
          </p:nvSpPr>
          <p:spPr bwMode="auto">
            <a:xfrm>
              <a:off x="3103" y="2466"/>
              <a:ext cx="410" cy="287"/>
            </a:xfrm>
            <a:custGeom>
              <a:avLst/>
              <a:gdLst>
                <a:gd name="T0" fmla="*/ 0 w 410"/>
                <a:gd name="T1" fmla="*/ 0 h 287"/>
                <a:gd name="T2" fmla="*/ 26 w 410"/>
                <a:gd name="T3" fmla="*/ 53 h 287"/>
                <a:gd name="T4" fmla="*/ 51 w 410"/>
                <a:gd name="T5" fmla="*/ 105 h 287"/>
                <a:gd name="T6" fmla="*/ 77 w 410"/>
                <a:gd name="T7" fmla="*/ 153 h 287"/>
                <a:gd name="T8" fmla="*/ 89 w 410"/>
                <a:gd name="T9" fmla="*/ 177 h 287"/>
                <a:gd name="T10" fmla="*/ 102 w 410"/>
                <a:gd name="T11" fmla="*/ 197 h 287"/>
                <a:gd name="T12" fmla="*/ 115 w 410"/>
                <a:gd name="T13" fmla="*/ 216 h 287"/>
                <a:gd name="T14" fmla="*/ 128 w 410"/>
                <a:gd name="T15" fmla="*/ 233 h 287"/>
                <a:gd name="T16" fmla="*/ 141 w 410"/>
                <a:gd name="T17" fmla="*/ 249 h 287"/>
                <a:gd name="T18" fmla="*/ 153 w 410"/>
                <a:gd name="T19" fmla="*/ 262 h 287"/>
                <a:gd name="T20" fmla="*/ 166 w 410"/>
                <a:gd name="T21" fmla="*/ 273 h 287"/>
                <a:gd name="T22" fmla="*/ 179 w 410"/>
                <a:gd name="T23" fmla="*/ 280 h 287"/>
                <a:gd name="T24" fmla="*/ 192 w 410"/>
                <a:gd name="T25" fmla="*/ 285 h 287"/>
                <a:gd name="T26" fmla="*/ 205 w 410"/>
                <a:gd name="T27" fmla="*/ 287 h 287"/>
                <a:gd name="T28" fmla="*/ 218 w 410"/>
                <a:gd name="T29" fmla="*/ 285 h 287"/>
                <a:gd name="T30" fmla="*/ 231 w 410"/>
                <a:gd name="T31" fmla="*/ 280 h 287"/>
                <a:gd name="T32" fmla="*/ 243 w 410"/>
                <a:gd name="T33" fmla="*/ 273 h 287"/>
                <a:gd name="T34" fmla="*/ 256 w 410"/>
                <a:gd name="T35" fmla="*/ 262 h 287"/>
                <a:gd name="T36" fmla="*/ 270 w 410"/>
                <a:gd name="T37" fmla="*/ 249 h 287"/>
                <a:gd name="T38" fmla="*/ 283 w 410"/>
                <a:gd name="T39" fmla="*/ 233 h 287"/>
                <a:gd name="T40" fmla="*/ 295 w 410"/>
                <a:gd name="T41" fmla="*/ 216 h 287"/>
                <a:gd name="T42" fmla="*/ 308 w 410"/>
                <a:gd name="T43" fmla="*/ 197 h 287"/>
                <a:gd name="T44" fmla="*/ 321 w 410"/>
                <a:gd name="T45" fmla="*/ 177 h 287"/>
                <a:gd name="T46" fmla="*/ 334 w 410"/>
                <a:gd name="T47" fmla="*/ 153 h 287"/>
                <a:gd name="T48" fmla="*/ 359 w 410"/>
                <a:gd name="T49" fmla="*/ 105 h 287"/>
                <a:gd name="T50" fmla="*/ 385 w 410"/>
                <a:gd name="T51" fmla="*/ 53 h 287"/>
                <a:gd name="T52" fmla="*/ 410 w 410"/>
                <a:gd name="T53" fmla="*/ 0 h 2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10" h="287">
                  <a:moveTo>
                    <a:pt x="0" y="0"/>
                  </a:moveTo>
                  <a:lnTo>
                    <a:pt x="26" y="53"/>
                  </a:lnTo>
                  <a:lnTo>
                    <a:pt x="51" y="105"/>
                  </a:lnTo>
                  <a:lnTo>
                    <a:pt x="77" y="153"/>
                  </a:lnTo>
                  <a:lnTo>
                    <a:pt x="89" y="177"/>
                  </a:lnTo>
                  <a:lnTo>
                    <a:pt x="102" y="197"/>
                  </a:lnTo>
                  <a:lnTo>
                    <a:pt x="115" y="216"/>
                  </a:lnTo>
                  <a:lnTo>
                    <a:pt x="128" y="233"/>
                  </a:lnTo>
                  <a:lnTo>
                    <a:pt x="141" y="249"/>
                  </a:lnTo>
                  <a:lnTo>
                    <a:pt x="153" y="262"/>
                  </a:lnTo>
                  <a:lnTo>
                    <a:pt x="166" y="273"/>
                  </a:lnTo>
                  <a:lnTo>
                    <a:pt x="179" y="280"/>
                  </a:lnTo>
                  <a:lnTo>
                    <a:pt x="192" y="285"/>
                  </a:lnTo>
                  <a:lnTo>
                    <a:pt x="205" y="287"/>
                  </a:lnTo>
                  <a:lnTo>
                    <a:pt x="218" y="285"/>
                  </a:lnTo>
                  <a:lnTo>
                    <a:pt x="231" y="280"/>
                  </a:lnTo>
                  <a:lnTo>
                    <a:pt x="243" y="273"/>
                  </a:lnTo>
                  <a:lnTo>
                    <a:pt x="256" y="262"/>
                  </a:lnTo>
                  <a:lnTo>
                    <a:pt x="270" y="249"/>
                  </a:lnTo>
                  <a:lnTo>
                    <a:pt x="283" y="233"/>
                  </a:lnTo>
                  <a:lnTo>
                    <a:pt x="295" y="216"/>
                  </a:lnTo>
                  <a:lnTo>
                    <a:pt x="308" y="197"/>
                  </a:lnTo>
                  <a:lnTo>
                    <a:pt x="321" y="177"/>
                  </a:lnTo>
                  <a:lnTo>
                    <a:pt x="334" y="153"/>
                  </a:lnTo>
                  <a:lnTo>
                    <a:pt x="359" y="105"/>
                  </a:lnTo>
                  <a:lnTo>
                    <a:pt x="385" y="53"/>
                  </a:lnTo>
                  <a:lnTo>
                    <a:pt x="410" y="0"/>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6" name="Freeform 31">
              <a:extLst>
                <a:ext uri="{FF2B5EF4-FFF2-40B4-BE49-F238E27FC236}">
                  <a16:creationId xmlns:a16="http://schemas.microsoft.com/office/drawing/2014/main" id="{92B5BA28-9A87-470C-217C-FF7101EDAA02}"/>
                </a:ext>
              </a:extLst>
            </p:cNvPr>
            <p:cNvSpPr>
              <a:spLocks/>
            </p:cNvSpPr>
            <p:nvPr/>
          </p:nvSpPr>
          <p:spPr bwMode="auto">
            <a:xfrm>
              <a:off x="3491" y="2187"/>
              <a:ext cx="250" cy="321"/>
            </a:xfrm>
            <a:custGeom>
              <a:avLst/>
              <a:gdLst>
                <a:gd name="T0" fmla="*/ 0 w 250"/>
                <a:gd name="T1" fmla="*/ 321 h 321"/>
                <a:gd name="T2" fmla="*/ 48 w 250"/>
                <a:gd name="T3" fmla="*/ 238 h 321"/>
                <a:gd name="T4" fmla="*/ 71 w 250"/>
                <a:gd name="T5" fmla="*/ 197 h 321"/>
                <a:gd name="T6" fmla="*/ 93 w 250"/>
                <a:gd name="T7" fmla="*/ 160 h 321"/>
                <a:gd name="T8" fmla="*/ 115 w 250"/>
                <a:gd name="T9" fmla="*/ 125 h 321"/>
                <a:gd name="T10" fmla="*/ 135 w 250"/>
                <a:gd name="T11" fmla="*/ 94 h 321"/>
                <a:gd name="T12" fmla="*/ 153 w 250"/>
                <a:gd name="T13" fmla="*/ 66 h 321"/>
                <a:gd name="T14" fmla="*/ 170 w 250"/>
                <a:gd name="T15" fmla="*/ 44 h 321"/>
                <a:gd name="T16" fmla="*/ 184 w 250"/>
                <a:gd name="T17" fmla="*/ 26 h 321"/>
                <a:gd name="T18" fmla="*/ 197 w 250"/>
                <a:gd name="T19" fmla="*/ 15 h 321"/>
                <a:gd name="T20" fmla="*/ 208 w 250"/>
                <a:gd name="T21" fmla="*/ 8 h 321"/>
                <a:gd name="T22" fmla="*/ 218 w 250"/>
                <a:gd name="T23" fmla="*/ 3 h 321"/>
                <a:gd name="T24" fmla="*/ 227 w 250"/>
                <a:gd name="T25" fmla="*/ 0 h 321"/>
                <a:gd name="T26" fmla="*/ 235 w 250"/>
                <a:gd name="T27" fmla="*/ 0 h 321"/>
                <a:gd name="T28" fmla="*/ 250 w 250"/>
                <a:gd name="T29" fmla="*/ 3 h 3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0" h="321">
                  <a:moveTo>
                    <a:pt x="0" y="321"/>
                  </a:moveTo>
                  <a:lnTo>
                    <a:pt x="48" y="238"/>
                  </a:lnTo>
                  <a:lnTo>
                    <a:pt x="71" y="197"/>
                  </a:lnTo>
                  <a:lnTo>
                    <a:pt x="93" y="160"/>
                  </a:lnTo>
                  <a:lnTo>
                    <a:pt x="115" y="125"/>
                  </a:lnTo>
                  <a:lnTo>
                    <a:pt x="135" y="94"/>
                  </a:lnTo>
                  <a:lnTo>
                    <a:pt x="153" y="66"/>
                  </a:lnTo>
                  <a:lnTo>
                    <a:pt x="170" y="44"/>
                  </a:lnTo>
                  <a:lnTo>
                    <a:pt x="184" y="26"/>
                  </a:lnTo>
                  <a:lnTo>
                    <a:pt x="197" y="15"/>
                  </a:lnTo>
                  <a:lnTo>
                    <a:pt x="208" y="8"/>
                  </a:lnTo>
                  <a:lnTo>
                    <a:pt x="218" y="3"/>
                  </a:lnTo>
                  <a:lnTo>
                    <a:pt x="227" y="0"/>
                  </a:lnTo>
                  <a:lnTo>
                    <a:pt x="235" y="0"/>
                  </a:lnTo>
                  <a:lnTo>
                    <a:pt x="250" y="3"/>
                  </a:lnTo>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7" name="Freeform 32">
              <a:extLst>
                <a:ext uri="{FF2B5EF4-FFF2-40B4-BE49-F238E27FC236}">
                  <a16:creationId xmlns:a16="http://schemas.microsoft.com/office/drawing/2014/main" id="{BC867D7E-B318-B9C3-0925-667C44B5BEF8}"/>
                </a:ext>
              </a:extLst>
            </p:cNvPr>
            <p:cNvSpPr>
              <a:spLocks/>
            </p:cNvSpPr>
            <p:nvPr/>
          </p:nvSpPr>
          <p:spPr bwMode="auto">
            <a:xfrm>
              <a:off x="3718" y="2458"/>
              <a:ext cx="72" cy="30"/>
            </a:xfrm>
            <a:custGeom>
              <a:avLst/>
              <a:gdLst>
                <a:gd name="T0" fmla="*/ 0 w 72"/>
                <a:gd name="T1" fmla="*/ 30 h 30"/>
                <a:gd name="T2" fmla="*/ 0 w 72"/>
                <a:gd name="T3" fmla="*/ 0 h 30"/>
                <a:gd name="T4" fmla="*/ 72 w 72"/>
                <a:gd name="T5" fmla="*/ 14 h 30"/>
                <a:gd name="T6" fmla="*/ 0 w 72"/>
                <a:gd name="T7" fmla="*/ 3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 h="30">
                  <a:moveTo>
                    <a:pt x="0" y="30"/>
                  </a:moveTo>
                  <a:lnTo>
                    <a:pt x="0" y="0"/>
                  </a:lnTo>
                  <a:lnTo>
                    <a:pt x="72" y="14"/>
                  </a:lnTo>
                  <a:lnTo>
                    <a:pt x="0" y="30"/>
                  </a:lnTo>
                  <a:close/>
                </a:path>
              </a:pathLst>
            </a:custGeom>
            <a:solidFill>
              <a:srgbClr val="000000"/>
            </a:solidFill>
            <a:ln w="38100" cmpd="sng">
              <a:solidFill>
                <a:schemeClr val="tx1"/>
              </a:solidFill>
              <a:prstDash val="solid"/>
              <a:round/>
              <a:headEnd/>
              <a:tailEnd/>
            </a:ln>
          </p:spPr>
          <p:txBody>
            <a:bodyPr/>
            <a:lstStyle/>
            <a:p>
              <a:endParaRPr lang="zh-CN" altLang="en-US"/>
            </a:p>
          </p:txBody>
        </p:sp>
        <p:sp>
          <p:nvSpPr>
            <p:cNvPr id="23568" name="Line 33">
              <a:extLst>
                <a:ext uri="{FF2B5EF4-FFF2-40B4-BE49-F238E27FC236}">
                  <a16:creationId xmlns:a16="http://schemas.microsoft.com/office/drawing/2014/main" id="{2062E2A0-B03C-B7BC-8E82-A40FA4FBC321}"/>
                </a:ext>
              </a:extLst>
            </p:cNvPr>
            <p:cNvSpPr>
              <a:spLocks noChangeShapeType="1"/>
            </p:cNvSpPr>
            <p:nvPr/>
          </p:nvSpPr>
          <p:spPr bwMode="auto">
            <a:xfrm>
              <a:off x="1850" y="1997"/>
              <a:ext cx="1" cy="77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34">
              <a:extLst>
                <a:ext uri="{FF2B5EF4-FFF2-40B4-BE49-F238E27FC236}">
                  <a16:creationId xmlns:a16="http://schemas.microsoft.com/office/drawing/2014/main" id="{2280F4DA-9BC4-7D98-076F-4C03AF715335}"/>
                </a:ext>
              </a:extLst>
            </p:cNvPr>
            <p:cNvSpPr>
              <a:spLocks noChangeShapeType="1"/>
            </p:cNvSpPr>
            <p:nvPr/>
          </p:nvSpPr>
          <p:spPr bwMode="auto">
            <a:xfrm flipH="1">
              <a:off x="1864" y="2472"/>
              <a:ext cx="205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35">
              <a:extLst>
                <a:ext uri="{FF2B5EF4-FFF2-40B4-BE49-F238E27FC236}">
                  <a16:creationId xmlns:a16="http://schemas.microsoft.com/office/drawing/2014/main" id="{51D2B5E0-14D4-E81B-E7FB-C7A4A941D100}"/>
                </a:ext>
              </a:extLst>
            </p:cNvPr>
            <p:cNvSpPr>
              <a:spLocks noChangeShapeType="1"/>
            </p:cNvSpPr>
            <p:nvPr/>
          </p:nvSpPr>
          <p:spPr bwMode="auto">
            <a:xfrm flipV="1">
              <a:off x="1853" y="1874"/>
              <a:ext cx="2" cy="1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Freeform 36">
              <a:extLst>
                <a:ext uri="{FF2B5EF4-FFF2-40B4-BE49-F238E27FC236}">
                  <a16:creationId xmlns:a16="http://schemas.microsoft.com/office/drawing/2014/main" id="{484DE61B-8AD3-DCD3-023C-10C5EBB45105}"/>
                </a:ext>
              </a:extLst>
            </p:cNvPr>
            <p:cNvSpPr>
              <a:spLocks/>
            </p:cNvSpPr>
            <p:nvPr/>
          </p:nvSpPr>
          <p:spPr bwMode="auto">
            <a:xfrm>
              <a:off x="1842" y="1874"/>
              <a:ext cx="24" cy="126"/>
            </a:xfrm>
            <a:custGeom>
              <a:avLst/>
              <a:gdLst>
                <a:gd name="T0" fmla="*/ 24 w 24"/>
                <a:gd name="T1" fmla="*/ 126 h 126"/>
                <a:gd name="T2" fmla="*/ 0 w 24"/>
                <a:gd name="T3" fmla="*/ 126 h 126"/>
                <a:gd name="T4" fmla="*/ 11 w 24"/>
                <a:gd name="T5" fmla="*/ 0 h 126"/>
                <a:gd name="T6" fmla="*/ 24 w 24"/>
                <a:gd name="T7" fmla="*/ 126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26">
                  <a:moveTo>
                    <a:pt x="24" y="126"/>
                  </a:moveTo>
                  <a:lnTo>
                    <a:pt x="0" y="126"/>
                  </a:lnTo>
                  <a:lnTo>
                    <a:pt x="11" y="0"/>
                  </a:lnTo>
                  <a:lnTo>
                    <a:pt x="24" y="126"/>
                  </a:lnTo>
                  <a:close/>
                </a:path>
              </a:pathLst>
            </a:custGeom>
            <a:solidFill>
              <a:srgbClr val="000000"/>
            </a:solidFill>
            <a:ln w="38100" cmpd="sng">
              <a:solidFill>
                <a:schemeClr val="tx1"/>
              </a:solidFill>
              <a:round/>
              <a:headEnd/>
              <a:tailEnd/>
            </a:ln>
          </p:spPr>
          <p:txBody>
            <a:bodyPr/>
            <a:lstStyle/>
            <a:p>
              <a:endParaRPr lang="zh-CN" altLang="en-US"/>
            </a:p>
          </p:txBody>
        </p:sp>
        <p:sp>
          <p:nvSpPr>
            <p:cNvPr id="23572" name="Freeform 37">
              <a:extLst>
                <a:ext uri="{FF2B5EF4-FFF2-40B4-BE49-F238E27FC236}">
                  <a16:creationId xmlns:a16="http://schemas.microsoft.com/office/drawing/2014/main" id="{D86544AC-03BF-511B-759F-9C8A60723E5F}"/>
                </a:ext>
              </a:extLst>
            </p:cNvPr>
            <p:cNvSpPr>
              <a:spLocks/>
            </p:cNvSpPr>
            <p:nvPr/>
          </p:nvSpPr>
          <p:spPr bwMode="auto">
            <a:xfrm>
              <a:off x="1842" y="1874"/>
              <a:ext cx="24" cy="126"/>
            </a:xfrm>
            <a:custGeom>
              <a:avLst/>
              <a:gdLst>
                <a:gd name="T0" fmla="*/ 24 w 24"/>
                <a:gd name="T1" fmla="*/ 126 h 126"/>
                <a:gd name="T2" fmla="*/ 0 w 24"/>
                <a:gd name="T3" fmla="*/ 126 h 126"/>
                <a:gd name="T4" fmla="*/ 11 w 24"/>
                <a:gd name="T5" fmla="*/ 0 h 126"/>
                <a:gd name="T6" fmla="*/ 24 w 24"/>
                <a:gd name="T7" fmla="*/ 126 h 1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126">
                  <a:moveTo>
                    <a:pt x="24" y="126"/>
                  </a:moveTo>
                  <a:lnTo>
                    <a:pt x="0" y="126"/>
                  </a:lnTo>
                  <a:lnTo>
                    <a:pt x="11" y="0"/>
                  </a:lnTo>
                  <a:lnTo>
                    <a:pt x="24" y="126"/>
                  </a:lnTo>
                  <a:close/>
                </a:path>
              </a:pathLst>
            </a:custGeom>
            <a:noFill/>
            <a:ln w="38100"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3" name="Rectangle 38">
              <a:extLst>
                <a:ext uri="{FF2B5EF4-FFF2-40B4-BE49-F238E27FC236}">
                  <a16:creationId xmlns:a16="http://schemas.microsoft.com/office/drawing/2014/main" id="{A1CB5DAE-1920-BC5D-B510-BD1670C17F01}"/>
                </a:ext>
              </a:extLst>
            </p:cNvPr>
            <p:cNvSpPr>
              <a:spLocks noChangeArrowheads="1"/>
            </p:cNvSpPr>
            <p:nvPr/>
          </p:nvSpPr>
          <p:spPr bwMode="auto">
            <a:xfrm>
              <a:off x="1649" y="2319"/>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O</a:t>
              </a:r>
              <a:endParaRPr lang="en-US" altLang="zh-CN" sz="2000">
                <a:latin typeface="Garamond" panose="02020404030301010803" pitchFamily="18" charset="0"/>
              </a:endParaRPr>
            </a:p>
          </p:txBody>
        </p:sp>
        <p:sp>
          <p:nvSpPr>
            <p:cNvPr id="23574" name="Rectangle 39">
              <a:extLst>
                <a:ext uri="{FF2B5EF4-FFF2-40B4-BE49-F238E27FC236}">
                  <a16:creationId xmlns:a16="http://schemas.microsoft.com/office/drawing/2014/main" id="{F721EA46-19A4-380D-7433-D55AB9D25944}"/>
                </a:ext>
              </a:extLst>
            </p:cNvPr>
            <p:cNvSpPr>
              <a:spLocks noChangeArrowheads="1"/>
            </p:cNvSpPr>
            <p:nvPr/>
          </p:nvSpPr>
          <p:spPr bwMode="auto">
            <a:xfrm flipH="1">
              <a:off x="4008" y="2365"/>
              <a:ext cx="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Times New Roman" panose="02020603050405020304" pitchFamily="18" charset="0"/>
                </a:rPr>
                <a:t>t</a:t>
              </a:r>
              <a:endParaRPr lang="en-US" altLang="zh-CN" sz="2000">
                <a:latin typeface="Garamond" panose="02020404030301010803" pitchFamily="18" charset="0"/>
              </a:endParaRPr>
            </a:p>
          </p:txBody>
        </p:sp>
        <p:sp>
          <p:nvSpPr>
            <p:cNvPr id="23575" name="Rectangle 40">
              <a:extLst>
                <a:ext uri="{FF2B5EF4-FFF2-40B4-BE49-F238E27FC236}">
                  <a16:creationId xmlns:a16="http://schemas.microsoft.com/office/drawing/2014/main" id="{1E091E28-0529-6C45-E5FF-45029C17B5AC}"/>
                </a:ext>
              </a:extLst>
            </p:cNvPr>
            <p:cNvSpPr>
              <a:spLocks noChangeArrowheads="1"/>
            </p:cNvSpPr>
            <p:nvPr/>
          </p:nvSpPr>
          <p:spPr bwMode="auto">
            <a:xfrm>
              <a:off x="1653" y="1771"/>
              <a:ext cx="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latin typeface="Symbol" panose="05050102010706020507" pitchFamily="18" charset="2"/>
                </a:rPr>
                <a:t>u</a:t>
              </a:r>
              <a:endParaRPr lang="en-US" altLang="zh-CN" sz="2000">
                <a:latin typeface="Garamond" panose="02020404030301010803" pitchFamily="18" charset="0"/>
              </a:endParaRPr>
            </a:p>
          </p:txBody>
        </p:sp>
      </p:grpSp>
      <p:sp>
        <p:nvSpPr>
          <p:cNvPr id="399401" name="Rectangle 41">
            <a:extLst>
              <a:ext uri="{FF2B5EF4-FFF2-40B4-BE49-F238E27FC236}">
                <a16:creationId xmlns:a16="http://schemas.microsoft.com/office/drawing/2014/main" id="{F93BCFF1-130A-8205-DF37-C3A6A181D574}"/>
              </a:ext>
            </a:extLst>
          </p:cNvPr>
          <p:cNvSpPr>
            <a:spLocks noChangeArrowheads="1"/>
          </p:cNvSpPr>
          <p:nvPr/>
        </p:nvSpPr>
        <p:spPr bwMode="auto">
          <a:xfrm>
            <a:off x="539750" y="1319213"/>
            <a:ext cx="5905500" cy="457200"/>
          </a:xfrm>
          <a:prstGeom prst="rect">
            <a:avLst/>
          </a:prstGeom>
          <a:noFill/>
          <a:ln>
            <a:noFill/>
          </a:ln>
          <a:effectLst/>
        </p:spPr>
        <p:txBody>
          <a:bodyPr>
            <a:spAutoFit/>
          </a:bodyPr>
          <a:lstStyle/>
          <a:p>
            <a:pPr eaLnBrk="1" hangingPunct="1">
              <a:defRPr/>
            </a:pPr>
            <a:r>
              <a:rPr lang="en-US" altLang="zh-CN" sz="2400">
                <a:solidFill>
                  <a:srgbClr val="CC0000"/>
                </a:solidFill>
                <a:effectLst>
                  <a:outerShdw blurRad="38100" dist="38100" dir="2700000" algn="tl">
                    <a:srgbClr val="C0C0C0"/>
                  </a:outerShdw>
                </a:effectLst>
                <a:latin typeface="楷体_GB2312" pitchFamily="49" charset="-122"/>
                <a:ea typeface="楷体_GB2312" pitchFamily="49" charset="-122"/>
              </a:rPr>
              <a:t>1. </a:t>
            </a:r>
            <a:r>
              <a:rPr lang="zh-CN" altLang="en-US" sz="2400">
                <a:solidFill>
                  <a:srgbClr val="CC0000"/>
                </a:solidFill>
                <a:effectLst>
                  <a:outerShdw blurRad="38100" dist="38100" dir="2700000" algn="tl">
                    <a:srgbClr val="C0C0C0"/>
                  </a:outerShdw>
                </a:effectLst>
                <a:latin typeface="楷体_GB2312" pitchFamily="49" charset="-122"/>
                <a:ea typeface="楷体_GB2312" pitchFamily="49" charset="-122"/>
              </a:rPr>
              <a:t>模拟信号</a:t>
            </a:r>
          </a:p>
        </p:txBody>
      </p:sp>
      <p:sp>
        <p:nvSpPr>
          <p:cNvPr id="23559" name="Rectangle 42">
            <a:extLst>
              <a:ext uri="{FF2B5EF4-FFF2-40B4-BE49-F238E27FC236}">
                <a16:creationId xmlns:a16="http://schemas.microsoft.com/office/drawing/2014/main" id="{E84AB013-8F24-0835-7099-8DDE8C688C70}"/>
              </a:ext>
            </a:extLst>
          </p:cNvPr>
          <p:cNvSpPr>
            <a:spLocks noChangeArrowheads="1"/>
          </p:cNvSpPr>
          <p:nvPr/>
        </p:nvSpPr>
        <p:spPr bwMode="auto">
          <a:xfrm>
            <a:off x="684213" y="549275"/>
            <a:ext cx="4289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chemeClr val="accent2"/>
                </a:solidFill>
                <a:latin typeface="Times New Roman" panose="02020603050405020304" pitchFamily="18" charset="0"/>
                <a:ea typeface="楷体_GB2312" pitchFamily="49" charset="-122"/>
              </a:rPr>
              <a:t>1.1.3</a:t>
            </a:r>
            <a:r>
              <a:rPr kumimoji="1" lang="en-US" altLang="zh-CN" sz="2800">
                <a:solidFill>
                  <a:schemeClr val="accent2"/>
                </a:solidFill>
                <a:latin typeface="楷体_GB2312" pitchFamily="49" charset="-122"/>
                <a:ea typeface="楷体_GB2312" pitchFamily="49" charset="-122"/>
              </a:rPr>
              <a:t> </a:t>
            </a:r>
            <a:r>
              <a:rPr kumimoji="1" lang="zh-CN" altLang="en-US" sz="2800">
                <a:solidFill>
                  <a:schemeClr val="accent2"/>
                </a:solidFill>
                <a:latin typeface="楷体_GB2312" pitchFamily="49" charset="-122"/>
                <a:ea typeface="楷体_GB2312" pitchFamily="49" charset="-122"/>
              </a:rPr>
              <a:t>模拟信号与数字信号</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9365"/>
                                        </p:tgtEl>
                                        <p:attrNameLst>
                                          <p:attrName>style.visibility</p:attrName>
                                        </p:attrNameLst>
                                      </p:cBhvr>
                                      <p:to>
                                        <p:strVal val="visible"/>
                                      </p:to>
                                    </p:set>
                                    <p:animEffect transition="in" filter="strips(downRight)">
                                      <p:cBhvr>
                                        <p:cTn id="7" dur="500"/>
                                        <p:tgtEl>
                                          <p:spTgt spid="399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9936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99384"/>
                                        </p:tgtEl>
                                        <p:attrNameLst>
                                          <p:attrName>style.visibility</p:attrName>
                                        </p:attrNameLst>
                                      </p:cBhvr>
                                      <p:to>
                                        <p:strVal val="visible"/>
                                      </p:to>
                                    </p:set>
                                    <p:animEffect transition="in" filter="wipe(left)">
                                      <p:cBhvr>
                                        <p:cTn id="16" dur="1000"/>
                                        <p:tgtEl>
                                          <p:spTgt spid="3993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99366"/>
                                        </p:tgtEl>
                                        <p:attrNameLst>
                                          <p:attrName>style.visibility</p:attrName>
                                        </p:attrNameLst>
                                      </p:cBhvr>
                                      <p:to>
                                        <p:strVal val="visible"/>
                                      </p:to>
                                    </p:set>
                                    <p:animEffect transition="in" filter="wipe(left)">
                                      <p:cBhvr>
                                        <p:cTn id="21" dur="500"/>
                                        <p:tgtEl>
                                          <p:spTgt spid="399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animBg="1"/>
      <p:bldP spid="3993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0388" name="Group 4">
            <a:extLst>
              <a:ext uri="{FF2B5EF4-FFF2-40B4-BE49-F238E27FC236}">
                <a16:creationId xmlns:a16="http://schemas.microsoft.com/office/drawing/2014/main" id="{1C8FDCF8-87F8-172C-3AA7-9071B04A1E1C}"/>
              </a:ext>
            </a:extLst>
          </p:cNvPr>
          <p:cNvGrpSpPr>
            <a:grpSpLocks/>
          </p:cNvGrpSpPr>
          <p:nvPr/>
        </p:nvGrpSpPr>
        <p:grpSpPr bwMode="auto">
          <a:xfrm>
            <a:off x="1403350" y="2041525"/>
            <a:ext cx="6627813" cy="2971800"/>
            <a:chOff x="928" y="1130"/>
            <a:chExt cx="3648" cy="1872"/>
          </a:xfrm>
        </p:grpSpPr>
        <p:sp>
          <p:nvSpPr>
            <p:cNvPr id="24619" name="Text Box 5">
              <a:extLst>
                <a:ext uri="{FF2B5EF4-FFF2-40B4-BE49-F238E27FC236}">
                  <a16:creationId xmlns:a16="http://schemas.microsoft.com/office/drawing/2014/main" id="{1E016BD1-060C-0BC3-A749-C7846E82F7F3}"/>
                </a:ext>
              </a:extLst>
            </p:cNvPr>
            <p:cNvSpPr txBox="1">
              <a:spLocks noChangeArrowheads="1"/>
            </p:cNvSpPr>
            <p:nvPr/>
          </p:nvSpPr>
          <p:spPr bwMode="auto">
            <a:xfrm>
              <a:off x="2176" y="2762"/>
              <a:ext cx="1056" cy="219"/>
            </a:xfrm>
            <a:prstGeom prst="rect">
              <a:avLst/>
            </a:prstGeom>
            <a:solidFill>
              <a:schemeClr val="bg1"/>
            </a:solidFill>
            <a:ln w="19050">
              <a:solidFill>
                <a:srgbClr val="CC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zh-CN" altLang="en-US" sz="2400">
                  <a:solidFill>
                    <a:srgbClr val="000066"/>
                  </a:solidFill>
                  <a:latin typeface="楷体_GB2312" pitchFamily="49" charset="-122"/>
                  <a:ea typeface="楷体_GB2312" pitchFamily="49" charset="-122"/>
                </a:rPr>
                <a:t>数字信号波形</a:t>
              </a:r>
              <a:endParaRPr kumimoji="1" lang="zh-CN" altLang="en-US" sz="2400" baseline="-25000">
                <a:solidFill>
                  <a:srgbClr val="000066"/>
                </a:solidFill>
                <a:latin typeface="楷体_GB2312" pitchFamily="49" charset="-122"/>
                <a:ea typeface="楷体_GB2312" pitchFamily="49" charset="-122"/>
              </a:endParaRPr>
            </a:p>
          </p:txBody>
        </p:sp>
        <p:sp>
          <p:nvSpPr>
            <p:cNvPr id="24620" name="Rectangle 6">
              <a:extLst>
                <a:ext uri="{FF2B5EF4-FFF2-40B4-BE49-F238E27FC236}">
                  <a16:creationId xmlns:a16="http://schemas.microsoft.com/office/drawing/2014/main" id="{A45D6A19-0C76-7E92-0DB5-6E93AC84B26A}"/>
                </a:ext>
              </a:extLst>
            </p:cNvPr>
            <p:cNvSpPr>
              <a:spLocks noChangeArrowheads="1"/>
            </p:cNvSpPr>
            <p:nvPr/>
          </p:nvSpPr>
          <p:spPr bwMode="auto">
            <a:xfrm>
              <a:off x="928" y="1130"/>
              <a:ext cx="3648" cy="1872"/>
            </a:xfrm>
            <a:prstGeom prst="rect">
              <a:avLst/>
            </a:prstGeom>
            <a:solidFill>
              <a:schemeClr val="bg1"/>
            </a:solidFill>
            <a:ln w="19050">
              <a:solidFill>
                <a:srgbClr val="CC0066"/>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24579" name="Text Box 7">
            <a:extLst>
              <a:ext uri="{FF2B5EF4-FFF2-40B4-BE49-F238E27FC236}">
                <a16:creationId xmlns:a16="http://schemas.microsoft.com/office/drawing/2014/main" id="{1ACD50B9-EE28-0247-984A-0B0463CE63D6}"/>
              </a:ext>
            </a:extLst>
          </p:cNvPr>
          <p:cNvSpPr txBox="1">
            <a:spLocks noChangeArrowheads="1"/>
          </p:cNvSpPr>
          <p:nvPr/>
        </p:nvSpPr>
        <p:spPr bwMode="auto">
          <a:xfrm>
            <a:off x="971550" y="549275"/>
            <a:ext cx="7777163" cy="1150938"/>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spcBef>
                <a:spcPct val="50000"/>
              </a:spcBef>
            </a:pPr>
            <a:r>
              <a:rPr kumimoji="1" lang="en-US" altLang="zh-CN" sz="2400">
                <a:solidFill>
                  <a:srgbClr val="CC0000"/>
                </a:solidFill>
                <a:latin typeface="楷体_GB2312" pitchFamily="49" charset="-122"/>
                <a:ea typeface="楷体_GB2312" pitchFamily="49" charset="-122"/>
              </a:rPr>
              <a:t>2</a:t>
            </a:r>
            <a:r>
              <a:rPr kumimoji="1" lang="zh-CN" altLang="en-US" sz="2400">
                <a:solidFill>
                  <a:srgbClr val="CC0000"/>
                </a:solidFill>
                <a:latin typeface="楷体_GB2312" pitchFamily="49" charset="-122"/>
                <a:ea typeface="楷体_GB2312" pitchFamily="49" charset="-122"/>
              </a:rPr>
              <a:t>、数字信号</a:t>
            </a:r>
          </a:p>
          <a:p>
            <a:pPr eaLnBrk="1" hangingPunct="1">
              <a:lnSpc>
                <a:spcPct val="120000"/>
              </a:lnSpc>
              <a:spcBef>
                <a:spcPct val="50000"/>
              </a:spcBef>
            </a:pPr>
            <a:r>
              <a:rPr kumimoji="1" lang="zh-CN" altLang="en-US" sz="2400">
                <a:solidFill>
                  <a:srgbClr val="000066"/>
                </a:solidFill>
                <a:latin typeface="楷体_GB2312" pitchFamily="49" charset="-122"/>
                <a:ea typeface="楷体_GB2312" pitchFamily="49" charset="-122"/>
              </a:rPr>
              <a:t>              </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在时间上和数值上均是离散的信号。</a:t>
            </a:r>
          </a:p>
        </p:txBody>
      </p:sp>
      <p:grpSp>
        <p:nvGrpSpPr>
          <p:cNvPr id="400392" name="Group 8">
            <a:extLst>
              <a:ext uri="{FF2B5EF4-FFF2-40B4-BE49-F238E27FC236}">
                <a16:creationId xmlns:a16="http://schemas.microsoft.com/office/drawing/2014/main" id="{397CB5FB-EFF5-2A2A-D76A-E24B3BB9E6E2}"/>
              </a:ext>
            </a:extLst>
          </p:cNvPr>
          <p:cNvGrpSpPr>
            <a:grpSpLocks/>
          </p:cNvGrpSpPr>
          <p:nvPr/>
        </p:nvGrpSpPr>
        <p:grpSpPr bwMode="auto">
          <a:xfrm>
            <a:off x="2089150" y="2767013"/>
            <a:ext cx="4922838" cy="523875"/>
            <a:chOff x="1360" y="2046"/>
            <a:chExt cx="3101" cy="330"/>
          </a:xfrm>
        </p:grpSpPr>
        <p:sp>
          <p:nvSpPr>
            <p:cNvPr id="24608" name="Line 9">
              <a:extLst>
                <a:ext uri="{FF2B5EF4-FFF2-40B4-BE49-F238E27FC236}">
                  <a16:creationId xmlns:a16="http://schemas.microsoft.com/office/drawing/2014/main" id="{353E8167-80DF-9B99-8AD5-B3AE1BF2450D}"/>
                </a:ext>
              </a:extLst>
            </p:cNvPr>
            <p:cNvSpPr>
              <a:spLocks noChangeShapeType="1"/>
            </p:cNvSpPr>
            <p:nvPr/>
          </p:nvSpPr>
          <p:spPr bwMode="auto">
            <a:xfrm>
              <a:off x="1360" y="2046"/>
              <a:ext cx="620" cy="0"/>
            </a:xfrm>
            <a:prstGeom prst="line">
              <a:avLst/>
            </a:prstGeom>
            <a:noFill/>
            <a:ln w="381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9" name="Line 10">
              <a:extLst>
                <a:ext uri="{FF2B5EF4-FFF2-40B4-BE49-F238E27FC236}">
                  <a16:creationId xmlns:a16="http://schemas.microsoft.com/office/drawing/2014/main" id="{2F3762C5-FACB-C252-690C-C0B89EBDD0CC}"/>
                </a:ext>
              </a:extLst>
            </p:cNvPr>
            <p:cNvSpPr>
              <a:spLocks noChangeShapeType="1"/>
            </p:cNvSpPr>
            <p:nvPr/>
          </p:nvSpPr>
          <p:spPr bwMode="auto">
            <a:xfrm>
              <a:off x="1980"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10" name="Line 11">
              <a:extLst>
                <a:ext uri="{FF2B5EF4-FFF2-40B4-BE49-F238E27FC236}">
                  <a16:creationId xmlns:a16="http://schemas.microsoft.com/office/drawing/2014/main" id="{F223E692-D2DE-738F-292F-859C583F41C4}"/>
                </a:ext>
              </a:extLst>
            </p:cNvPr>
            <p:cNvSpPr>
              <a:spLocks noChangeShapeType="1"/>
            </p:cNvSpPr>
            <p:nvPr/>
          </p:nvSpPr>
          <p:spPr bwMode="auto">
            <a:xfrm>
              <a:off x="1980" y="2376"/>
              <a:ext cx="31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11" name="Line 12">
              <a:extLst>
                <a:ext uri="{FF2B5EF4-FFF2-40B4-BE49-F238E27FC236}">
                  <a16:creationId xmlns:a16="http://schemas.microsoft.com/office/drawing/2014/main" id="{2CF19AB3-0464-34A4-1687-3D37A48F355F}"/>
                </a:ext>
              </a:extLst>
            </p:cNvPr>
            <p:cNvSpPr>
              <a:spLocks noChangeShapeType="1"/>
            </p:cNvSpPr>
            <p:nvPr/>
          </p:nvSpPr>
          <p:spPr bwMode="auto">
            <a:xfrm>
              <a:off x="2291"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12" name="Line 13">
              <a:extLst>
                <a:ext uri="{FF2B5EF4-FFF2-40B4-BE49-F238E27FC236}">
                  <a16:creationId xmlns:a16="http://schemas.microsoft.com/office/drawing/2014/main" id="{4BCAEFC2-76A3-2618-C48B-5CF86269B148}"/>
                </a:ext>
              </a:extLst>
            </p:cNvPr>
            <p:cNvSpPr>
              <a:spLocks noChangeShapeType="1"/>
            </p:cNvSpPr>
            <p:nvPr/>
          </p:nvSpPr>
          <p:spPr bwMode="auto">
            <a:xfrm>
              <a:off x="2291" y="2046"/>
              <a:ext cx="930" cy="0"/>
            </a:xfrm>
            <a:prstGeom prst="line">
              <a:avLst/>
            </a:prstGeom>
            <a:noFill/>
            <a:ln w="381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13" name="Line 14">
              <a:extLst>
                <a:ext uri="{FF2B5EF4-FFF2-40B4-BE49-F238E27FC236}">
                  <a16:creationId xmlns:a16="http://schemas.microsoft.com/office/drawing/2014/main" id="{7FAAC539-BF9F-E3ED-4CB8-3D8BE7C902D3}"/>
                </a:ext>
              </a:extLst>
            </p:cNvPr>
            <p:cNvSpPr>
              <a:spLocks noChangeShapeType="1"/>
            </p:cNvSpPr>
            <p:nvPr/>
          </p:nvSpPr>
          <p:spPr bwMode="auto">
            <a:xfrm>
              <a:off x="3221"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14" name="Line 15">
              <a:extLst>
                <a:ext uri="{FF2B5EF4-FFF2-40B4-BE49-F238E27FC236}">
                  <a16:creationId xmlns:a16="http://schemas.microsoft.com/office/drawing/2014/main" id="{FD5108D2-E551-D1FE-D6EA-8A13C6F656FE}"/>
                </a:ext>
              </a:extLst>
            </p:cNvPr>
            <p:cNvSpPr>
              <a:spLocks noChangeShapeType="1"/>
            </p:cNvSpPr>
            <p:nvPr/>
          </p:nvSpPr>
          <p:spPr bwMode="auto">
            <a:xfrm>
              <a:off x="3221" y="2376"/>
              <a:ext cx="62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15" name="Line 16">
              <a:extLst>
                <a:ext uri="{FF2B5EF4-FFF2-40B4-BE49-F238E27FC236}">
                  <a16:creationId xmlns:a16="http://schemas.microsoft.com/office/drawing/2014/main" id="{85209DC5-04FA-D346-8B3A-5C0AB231CCAE}"/>
                </a:ext>
              </a:extLst>
            </p:cNvPr>
            <p:cNvSpPr>
              <a:spLocks noChangeShapeType="1"/>
            </p:cNvSpPr>
            <p:nvPr/>
          </p:nvSpPr>
          <p:spPr bwMode="auto">
            <a:xfrm>
              <a:off x="3841"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16" name="Line 17">
              <a:extLst>
                <a:ext uri="{FF2B5EF4-FFF2-40B4-BE49-F238E27FC236}">
                  <a16:creationId xmlns:a16="http://schemas.microsoft.com/office/drawing/2014/main" id="{4E899A0C-7716-0A48-D5E5-4FF6B7214371}"/>
                </a:ext>
              </a:extLst>
            </p:cNvPr>
            <p:cNvSpPr>
              <a:spLocks noChangeShapeType="1"/>
            </p:cNvSpPr>
            <p:nvPr/>
          </p:nvSpPr>
          <p:spPr bwMode="auto">
            <a:xfrm>
              <a:off x="3841" y="2046"/>
              <a:ext cx="310" cy="0"/>
            </a:xfrm>
            <a:prstGeom prst="line">
              <a:avLst/>
            </a:prstGeom>
            <a:noFill/>
            <a:ln w="38100">
              <a:solidFill>
                <a:schemeClr val="tx1"/>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17" name="Line 18">
              <a:extLst>
                <a:ext uri="{FF2B5EF4-FFF2-40B4-BE49-F238E27FC236}">
                  <a16:creationId xmlns:a16="http://schemas.microsoft.com/office/drawing/2014/main" id="{8F2CACDF-F0A8-1F49-BD51-6209277B603B}"/>
                </a:ext>
              </a:extLst>
            </p:cNvPr>
            <p:cNvSpPr>
              <a:spLocks noChangeShapeType="1"/>
            </p:cNvSpPr>
            <p:nvPr/>
          </p:nvSpPr>
          <p:spPr bwMode="auto">
            <a:xfrm>
              <a:off x="4151" y="2046"/>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18" name="Line 19">
              <a:extLst>
                <a:ext uri="{FF2B5EF4-FFF2-40B4-BE49-F238E27FC236}">
                  <a16:creationId xmlns:a16="http://schemas.microsoft.com/office/drawing/2014/main" id="{FCC4D828-B6C2-3601-A24C-8D8C7D74C94C}"/>
                </a:ext>
              </a:extLst>
            </p:cNvPr>
            <p:cNvSpPr>
              <a:spLocks noChangeShapeType="1"/>
            </p:cNvSpPr>
            <p:nvPr/>
          </p:nvSpPr>
          <p:spPr bwMode="auto">
            <a:xfrm>
              <a:off x="4151" y="2376"/>
              <a:ext cx="3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0404" name="Group 20">
            <a:extLst>
              <a:ext uri="{FF2B5EF4-FFF2-40B4-BE49-F238E27FC236}">
                <a16:creationId xmlns:a16="http://schemas.microsoft.com/office/drawing/2014/main" id="{BCADE7BC-71ED-3979-18FE-194056820B08}"/>
              </a:ext>
            </a:extLst>
          </p:cNvPr>
          <p:cNvGrpSpPr>
            <a:grpSpLocks/>
          </p:cNvGrpSpPr>
          <p:nvPr/>
        </p:nvGrpSpPr>
        <p:grpSpPr bwMode="auto">
          <a:xfrm>
            <a:off x="1925638" y="3727450"/>
            <a:ext cx="5086350" cy="523875"/>
            <a:chOff x="1257" y="2651"/>
            <a:chExt cx="3204" cy="330"/>
          </a:xfrm>
        </p:grpSpPr>
        <p:sp>
          <p:nvSpPr>
            <p:cNvPr id="24583" name="Line 21">
              <a:extLst>
                <a:ext uri="{FF2B5EF4-FFF2-40B4-BE49-F238E27FC236}">
                  <a16:creationId xmlns:a16="http://schemas.microsoft.com/office/drawing/2014/main" id="{20DD7B22-703F-B26F-8D9E-EEE0DF27F62A}"/>
                </a:ext>
              </a:extLst>
            </p:cNvPr>
            <p:cNvSpPr>
              <a:spLocks noChangeShapeType="1"/>
            </p:cNvSpPr>
            <p:nvPr/>
          </p:nvSpPr>
          <p:spPr bwMode="auto">
            <a:xfrm>
              <a:off x="1257" y="2981"/>
              <a:ext cx="2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4" name="Line 22">
              <a:extLst>
                <a:ext uri="{FF2B5EF4-FFF2-40B4-BE49-F238E27FC236}">
                  <a16:creationId xmlns:a16="http://schemas.microsoft.com/office/drawing/2014/main" id="{DF01A415-AB0B-AFDE-0461-E2DCCFFE2B5B}"/>
                </a:ext>
              </a:extLst>
            </p:cNvPr>
            <p:cNvSpPr>
              <a:spLocks noChangeShapeType="1"/>
            </p:cNvSpPr>
            <p:nvPr/>
          </p:nvSpPr>
          <p:spPr bwMode="auto">
            <a:xfrm>
              <a:off x="146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5" name="Line 23">
              <a:extLst>
                <a:ext uri="{FF2B5EF4-FFF2-40B4-BE49-F238E27FC236}">
                  <a16:creationId xmlns:a16="http://schemas.microsoft.com/office/drawing/2014/main" id="{EE96137E-B2D9-546B-305D-85F800559352}"/>
                </a:ext>
              </a:extLst>
            </p:cNvPr>
            <p:cNvSpPr>
              <a:spLocks noChangeShapeType="1"/>
            </p:cNvSpPr>
            <p:nvPr/>
          </p:nvSpPr>
          <p:spPr bwMode="auto">
            <a:xfrm>
              <a:off x="146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6" name="Line 24">
              <a:extLst>
                <a:ext uri="{FF2B5EF4-FFF2-40B4-BE49-F238E27FC236}">
                  <a16:creationId xmlns:a16="http://schemas.microsoft.com/office/drawing/2014/main" id="{A935A0BE-141E-2F2C-AA7D-3B32389A9E38}"/>
                </a:ext>
              </a:extLst>
            </p:cNvPr>
            <p:cNvSpPr>
              <a:spLocks noChangeShapeType="1"/>
            </p:cNvSpPr>
            <p:nvPr/>
          </p:nvSpPr>
          <p:spPr bwMode="auto">
            <a:xfrm>
              <a:off x="156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7" name="Line 25">
              <a:extLst>
                <a:ext uri="{FF2B5EF4-FFF2-40B4-BE49-F238E27FC236}">
                  <a16:creationId xmlns:a16="http://schemas.microsoft.com/office/drawing/2014/main" id="{1B4E78A7-4925-C5E3-4BF7-689FBB4D8314}"/>
                </a:ext>
              </a:extLst>
            </p:cNvPr>
            <p:cNvSpPr>
              <a:spLocks noChangeShapeType="1"/>
            </p:cNvSpPr>
            <p:nvPr/>
          </p:nvSpPr>
          <p:spPr bwMode="auto">
            <a:xfrm>
              <a:off x="1567" y="2981"/>
              <a:ext cx="2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8" name="Line 26">
              <a:extLst>
                <a:ext uri="{FF2B5EF4-FFF2-40B4-BE49-F238E27FC236}">
                  <a16:creationId xmlns:a16="http://schemas.microsoft.com/office/drawing/2014/main" id="{C619360D-9ED3-D1FB-6AEF-CD4FDBF00F3F}"/>
                </a:ext>
              </a:extLst>
            </p:cNvPr>
            <p:cNvSpPr>
              <a:spLocks noChangeShapeType="1"/>
            </p:cNvSpPr>
            <p:nvPr/>
          </p:nvSpPr>
          <p:spPr bwMode="auto">
            <a:xfrm>
              <a:off x="177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89" name="Line 27">
              <a:extLst>
                <a:ext uri="{FF2B5EF4-FFF2-40B4-BE49-F238E27FC236}">
                  <a16:creationId xmlns:a16="http://schemas.microsoft.com/office/drawing/2014/main" id="{AF502995-992F-0EAB-0496-CA9407A3700F}"/>
                </a:ext>
              </a:extLst>
            </p:cNvPr>
            <p:cNvSpPr>
              <a:spLocks noChangeShapeType="1"/>
            </p:cNvSpPr>
            <p:nvPr/>
          </p:nvSpPr>
          <p:spPr bwMode="auto">
            <a:xfrm>
              <a:off x="177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0" name="Line 28">
              <a:extLst>
                <a:ext uri="{FF2B5EF4-FFF2-40B4-BE49-F238E27FC236}">
                  <a16:creationId xmlns:a16="http://schemas.microsoft.com/office/drawing/2014/main" id="{1E55CA35-25EE-C394-E035-696C6B740C89}"/>
                </a:ext>
              </a:extLst>
            </p:cNvPr>
            <p:cNvSpPr>
              <a:spLocks noChangeShapeType="1"/>
            </p:cNvSpPr>
            <p:nvPr/>
          </p:nvSpPr>
          <p:spPr bwMode="auto">
            <a:xfrm>
              <a:off x="187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1" name="Line 29">
              <a:extLst>
                <a:ext uri="{FF2B5EF4-FFF2-40B4-BE49-F238E27FC236}">
                  <a16:creationId xmlns:a16="http://schemas.microsoft.com/office/drawing/2014/main" id="{D98C62A4-67AE-8756-240C-DD6B6660B125}"/>
                </a:ext>
              </a:extLst>
            </p:cNvPr>
            <p:cNvSpPr>
              <a:spLocks noChangeShapeType="1"/>
            </p:cNvSpPr>
            <p:nvPr/>
          </p:nvSpPr>
          <p:spPr bwMode="auto">
            <a:xfrm>
              <a:off x="1877" y="2981"/>
              <a:ext cx="51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2" name="Line 30">
              <a:extLst>
                <a:ext uri="{FF2B5EF4-FFF2-40B4-BE49-F238E27FC236}">
                  <a16:creationId xmlns:a16="http://schemas.microsoft.com/office/drawing/2014/main" id="{EECDB744-67E0-1068-4249-809A9EC6CBBC}"/>
                </a:ext>
              </a:extLst>
            </p:cNvPr>
            <p:cNvSpPr>
              <a:spLocks noChangeShapeType="1"/>
            </p:cNvSpPr>
            <p:nvPr/>
          </p:nvSpPr>
          <p:spPr bwMode="auto">
            <a:xfrm>
              <a:off x="239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3" name="Line 31">
              <a:extLst>
                <a:ext uri="{FF2B5EF4-FFF2-40B4-BE49-F238E27FC236}">
                  <a16:creationId xmlns:a16="http://schemas.microsoft.com/office/drawing/2014/main" id="{0F80B618-3A29-662A-A3FA-F842F5DDA180}"/>
                </a:ext>
              </a:extLst>
            </p:cNvPr>
            <p:cNvSpPr>
              <a:spLocks noChangeShapeType="1"/>
            </p:cNvSpPr>
            <p:nvPr/>
          </p:nvSpPr>
          <p:spPr bwMode="auto">
            <a:xfrm>
              <a:off x="239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4" name="Line 32">
              <a:extLst>
                <a:ext uri="{FF2B5EF4-FFF2-40B4-BE49-F238E27FC236}">
                  <a16:creationId xmlns:a16="http://schemas.microsoft.com/office/drawing/2014/main" id="{BD4BD9A4-BB0C-F084-BD59-7F1F147B3266}"/>
                </a:ext>
              </a:extLst>
            </p:cNvPr>
            <p:cNvSpPr>
              <a:spLocks noChangeShapeType="1"/>
            </p:cNvSpPr>
            <p:nvPr/>
          </p:nvSpPr>
          <p:spPr bwMode="auto">
            <a:xfrm>
              <a:off x="249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5" name="Line 33">
              <a:extLst>
                <a:ext uri="{FF2B5EF4-FFF2-40B4-BE49-F238E27FC236}">
                  <a16:creationId xmlns:a16="http://schemas.microsoft.com/office/drawing/2014/main" id="{3A1CCF78-C273-FD67-8380-906A312666C5}"/>
                </a:ext>
              </a:extLst>
            </p:cNvPr>
            <p:cNvSpPr>
              <a:spLocks noChangeShapeType="1"/>
            </p:cNvSpPr>
            <p:nvPr/>
          </p:nvSpPr>
          <p:spPr bwMode="auto">
            <a:xfrm>
              <a:off x="2497" y="2981"/>
              <a:ext cx="2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6" name="Line 34">
              <a:extLst>
                <a:ext uri="{FF2B5EF4-FFF2-40B4-BE49-F238E27FC236}">
                  <a16:creationId xmlns:a16="http://schemas.microsoft.com/office/drawing/2014/main" id="{2F7F49B6-0FBB-3C10-A1C4-87957B12985E}"/>
                </a:ext>
              </a:extLst>
            </p:cNvPr>
            <p:cNvSpPr>
              <a:spLocks noChangeShapeType="1"/>
            </p:cNvSpPr>
            <p:nvPr/>
          </p:nvSpPr>
          <p:spPr bwMode="auto">
            <a:xfrm>
              <a:off x="270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7" name="Line 35">
              <a:extLst>
                <a:ext uri="{FF2B5EF4-FFF2-40B4-BE49-F238E27FC236}">
                  <a16:creationId xmlns:a16="http://schemas.microsoft.com/office/drawing/2014/main" id="{58E5B95C-A246-94C3-14F6-702208933B31}"/>
                </a:ext>
              </a:extLst>
            </p:cNvPr>
            <p:cNvSpPr>
              <a:spLocks noChangeShapeType="1"/>
            </p:cNvSpPr>
            <p:nvPr/>
          </p:nvSpPr>
          <p:spPr bwMode="auto">
            <a:xfrm>
              <a:off x="270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8" name="Line 36">
              <a:extLst>
                <a:ext uri="{FF2B5EF4-FFF2-40B4-BE49-F238E27FC236}">
                  <a16:creationId xmlns:a16="http://schemas.microsoft.com/office/drawing/2014/main" id="{4CF29E2E-E9ED-A15A-4647-4D4B1B6F2EA3}"/>
                </a:ext>
              </a:extLst>
            </p:cNvPr>
            <p:cNvSpPr>
              <a:spLocks noChangeShapeType="1"/>
            </p:cNvSpPr>
            <p:nvPr/>
          </p:nvSpPr>
          <p:spPr bwMode="auto">
            <a:xfrm>
              <a:off x="280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599" name="Line 37">
              <a:extLst>
                <a:ext uri="{FF2B5EF4-FFF2-40B4-BE49-F238E27FC236}">
                  <a16:creationId xmlns:a16="http://schemas.microsoft.com/office/drawing/2014/main" id="{6E2455C3-B9DF-4503-2757-FF730947C653}"/>
                </a:ext>
              </a:extLst>
            </p:cNvPr>
            <p:cNvSpPr>
              <a:spLocks noChangeShapeType="1"/>
            </p:cNvSpPr>
            <p:nvPr/>
          </p:nvSpPr>
          <p:spPr bwMode="auto">
            <a:xfrm>
              <a:off x="2807" y="2981"/>
              <a:ext cx="20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0" name="Line 38">
              <a:extLst>
                <a:ext uri="{FF2B5EF4-FFF2-40B4-BE49-F238E27FC236}">
                  <a16:creationId xmlns:a16="http://schemas.microsoft.com/office/drawing/2014/main" id="{DF10630D-0EB5-92A9-7D47-7574316D69D0}"/>
                </a:ext>
              </a:extLst>
            </p:cNvPr>
            <p:cNvSpPr>
              <a:spLocks noChangeShapeType="1"/>
            </p:cNvSpPr>
            <p:nvPr/>
          </p:nvSpPr>
          <p:spPr bwMode="auto">
            <a:xfrm>
              <a:off x="301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1" name="Line 39">
              <a:extLst>
                <a:ext uri="{FF2B5EF4-FFF2-40B4-BE49-F238E27FC236}">
                  <a16:creationId xmlns:a16="http://schemas.microsoft.com/office/drawing/2014/main" id="{D41AE306-99A7-D212-A176-DA9AC94F5BAB}"/>
                </a:ext>
              </a:extLst>
            </p:cNvPr>
            <p:cNvSpPr>
              <a:spLocks noChangeShapeType="1"/>
            </p:cNvSpPr>
            <p:nvPr/>
          </p:nvSpPr>
          <p:spPr bwMode="auto">
            <a:xfrm>
              <a:off x="3014" y="2651"/>
              <a:ext cx="10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2" name="Line 40">
              <a:extLst>
                <a:ext uri="{FF2B5EF4-FFF2-40B4-BE49-F238E27FC236}">
                  <a16:creationId xmlns:a16="http://schemas.microsoft.com/office/drawing/2014/main" id="{4DDE117B-F538-4343-320C-5B7113BF4CD9}"/>
                </a:ext>
              </a:extLst>
            </p:cNvPr>
            <p:cNvSpPr>
              <a:spLocks noChangeShapeType="1"/>
            </p:cNvSpPr>
            <p:nvPr/>
          </p:nvSpPr>
          <p:spPr bwMode="auto">
            <a:xfrm>
              <a:off x="3117"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3" name="Line 41">
              <a:extLst>
                <a:ext uri="{FF2B5EF4-FFF2-40B4-BE49-F238E27FC236}">
                  <a16:creationId xmlns:a16="http://schemas.microsoft.com/office/drawing/2014/main" id="{A4E17C5D-5618-8777-D6AB-0B23DB05CFE6}"/>
                </a:ext>
              </a:extLst>
            </p:cNvPr>
            <p:cNvSpPr>
              <a:spLocks noChangeShapeType="1"/>
            </p:cNvSpPr>
            <p:nvPr/>
          </p:nvSpPr>
          <p:spPr bwMode="auto">
            <a:xfrm>
              <a:off x="3117" y="2981"/>
              <a:ext cx="8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4" name="Line 42">
              <a:extLst>
                <a:ext uri="{FF2B5EF4-FFF2-40B4-BE49-F238E27FC236}">
                  <a16:creationId xmlns:a16="http://schemas.microsoft.com/office/drawing/2014/main" id="{59E83C1B-746D-D7A6-0B81-ECE40920EEFC}"/>
                </a:ext>
              </a:extLst>
            </p:cNvPr>
            <p:cNvSpPr>
              <a:spLocks noChangeShapeType="1"/>
            </p:cNvSpPr>
            <p:nvPr/>
          </p:nvSpPr>
          <p:spPr bwMode="auto">
            <a:xfrm>
              <a:off x="3944"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5" name="Line 43">
              <a:extLst>
                <a:ext uri="{FF2B5EF4-FFF2-40B4-BE49-F238E27FC236}">
                  <a16:creationId xmlns:a16="http://schemas.microsoft.com/office/drawing/2014/main" id="{97CEDF2F-E0B9-E41D-248B-8B1B60BF47B8}"/>
                </a:ext>
              </a:extLst>
            </p:cNvPr>
            <p:cNvSpPr>
              <a:spLocks noChangeShapeType="1"/>
            </p:cNvSpPr>
            <p:nvPr/>
          </p:nvSpPr>
          <p:spPr bwMode="auto">
            <a:xfrm>
              <a:off x="3944" y="2651"/>
              <a:ext cx="10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6" name="Line 44">
              <a:extLst>
                <a:ext uri="{FF2B5EF4-FFF2-40B4-BE49-F238E27FC236}">
                  <a16:creationId xmlns:a16="http://schemas.microsoft.com/office/drawing/2014/main" id="{D561EE34-9FD6-2468-BE73-E6F07C9CA1A3}"/>
                </a:ext>
              </a:extLst>
            </p:cNvPr>
            <p:cNvSpPr>
              <a:spLocks noChangeShapeType="1"/>
            </p:cNvSpPr>
            <p:nvPr/>
          </p:nvSpPr>
          <p:spPr bwMode="auto">
            <a:xfrm>
              <a:off x="4048" y="2651"/>
              <a:ext cx="0" cy="33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607" name="Line 45">
              <a:extLst>
                <a:ext uri="{FF2B5EF4-FFF2-40B4-BE49-F238E27FC236}">
                  <a16:creationId xmlns:a16="http://schemas.microsoft.com/office/drawing/2014/main" id="{A5BA8F36-4183-7C4B-1923-E342492D0338}"/>
                </a:ext>
              </a:extLst>
            </p:cNvPr>
            <p:cNvSpPr>
              <a:spLocks noChangeShapeType="1"/>
            </p:cNvSpPr>
            <p:nvPr/>
          </p:nvSpPr>
          <p:spPr bwMode="auto">
            <a:xfrm>
              <a:off x="4048" y="2981"/>
              <a:ext cx="4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00430" name="Rectangle 46">
            <a:extLst>
              <a:ext uri="{FF2B5EF4-FFF2-40B4-BE49-F238E27FC236}">
                <a16:creationId xmlns:a16="http://schemas.microsoft.com/office/drawing/2014/main" id="{EF26AE4D-977E-3423-65BC-E396E16DA350}"/>
              </a:ext>
            </a:extLst>
          </p:cNvPr>
          <p:cNvSpPr>
            <a:spLocks noChangeArrowheads="1"/>
          </p:cNvSpPr>
          <p:nvPr/>
        </p:nvSpPr>
        <p:spPr bwMode="auto">
          <a:xfrm>
            <a:off x="1260475" y="5268913"/>
            <a:ext cx="7337425" cy="895350"/>
          </a:xfrm>
          <a:prstGeom prst="rect">
            <a:avLst/>
          </a:prstGeom>
          <a:noFill/>
          <a:ln>
            <a:noFill/>
          </a:ln>
          <a:effectLst/>
        </p:spPr>
        <p:txBody>
          <a:bodyPr wrap="none">
            <a:spAutoFit/>
          </a:bodyPr>
          <a:lstStyle/>
          <a:p>
            <a:pPr eaLnBrk="1" hangingPunct="1">
              <a:spcBef>
                <a:spcPct val="20000"/>
              </a:spcBef>
              <a:buFontTx/>
              <a:buChar char="•"/>
              <a:defRPr/>
            </a:pPr>
            <a:r>
              <a:rPr lang="zh-CN" altLang="en-US" sz="2400">
                <a:solidFill>
                  <a:srgbClr val="000066"/>
                </a:solidFill>
                <a:effectLst>
                  <a:outerShdw blurRad="38100" dist="38100" dir="2700000" algn="tl">
                    <a:srgbClr val="C0C0C0"/>
                  </a:outerShdw>
                </a:effectLst>
                <a:latin typeface="楷体_GB2312" pitchFamily="49" charset="-122"/>
                <a:ea typeface="楷体_GB2312" pitchFamily="49" charset="-122"/>
              </a:rPr>
              <a:t>数字电路和模拟电路：工作信号，研究的对象不同，</a:t>
            </a:r>
          </a:p>
          <a:p>
            <a:pPr eaLnBrk="1" hangingPunct="1">
              <a:spcBef>
                <a:spcPct val="20000"/>
              </a:spcBef>
              <a:defRPr/>
            </a:pPr>
            <a:r>
              <a:rPr lang="zh-CN" altLang="en-US" sz="2400">
                <a:solidFill>
                  <a:srgbClr val="000066"/>
                </a:solidFill>
                <a:effectLst>
                  <a:outerShdw blurRad="38100" dist="38100" dir="2700000" algn="tl">
                    <a:srgbClr val="C0C0C0"/>
                  </a:outerShdw>
                </a:effectLst>
                <a:latin typeface="楷体_GB2312" pitchFamily="49" charset="-122"/>
                <a:ea typeface="楷体_GB2312" pitchFamily="49" charset="-122"/>
              </a:rPr>
              <a:t>分析、设计方法以及所用的数学工具也相应不同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03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nodeType="clickEffect">
                                  <p:stCondLst>
                                    <p:cond delay="0"/>
                                  </p:stCondLst>
                                  <p:childTnLst>
                                    <p:set>
                                      <p:cBhvr>
                                        <p:cTn id="10" dur="1" fill="hold">
                                          <p:stCondLst>
                                            <p:cond delay="0"/>
                                          </p:stCondLst>
                                        </p:cTn>
                                        <p:tgtEl>
                                          <p:spTgt spid="400392"/>
                                        </p:tgtEl>
                                        <p:attrNameLst>
                                          <p:attrName>style.visibility</p:attrName>
                                        </p:attrNameLst>
                                      </p:cBhvr>
                                      <p:to>
                                        <p:strVal val="visible"/>
                                      </p:to>
                                    </p:set>
                                    <p:animEffect transition="in" filter="strips(downRight)">
                                      <p:cBhvr>
                                        <p:cTn id="11" dur="1000"/>
                                        <p:tgtEl>
                                          <p:spTgt spid="4003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400404"/>
                                        </p:tgtEl>
                                        <p:attrNameLst>
                                          <p:attrName>style.visibility</p:attrName>
                                        </p:attrNameLst>
                                      </p:cBhvr>
                                      <p:to>
                                        <p:strVal val="visible"/>
                                      </p:to>
                                    </p:set>
                                    <p:animEffect transition="in" filter="strips(downRight)">
                                      <p:cBhvr>
                                        <p:cTn id="16" dur="1000"/>
                                        <p:tgtEl>
                                          <p:spTgt spid="4004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00430"/>
                                        </p:tgtEl>
                                        <p:attrNameLst>
                                          <p:attrName>style.visibility</p:attrName>
                                        </p:attrNameLst>
                                      </p:cBhvr>
                                      <p:to>
                                        <p:strVal val="visible"/>
                                      </p:to>
                                    </p:set>
                                    <p:animEffect transition="in" filter="wipe(up)">
                                      <p:cBhvr>
                                        <p:cTn id="21" dur="500"/>
                                        <p:tgtEl>
                                          <p:spTgt spid="400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614A39D6-62E9-B220-FAA1-167FF437D0E2}"/>
              </a:ext>
            </a:extLst>
          </p:cNvPr>
          <p:cNvSpPr>
            <a:spLocks noChangeArrowheads="1"/>
          </p:cNvSpPr>
          <p:nvPr/>
        </p:nvSpPr>
        <p:spPr bwMode="auto">
          <a:xfrm>
            <a:off x="684213" y="549275"/>
            <a:ext cx="3402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CC0000"/>
                </a:solidFill>
                <a:latin typeface="楷体_GB2312" pitchFamily="49" charset="-122"/>
                <a:ea typeface="楷体_GB2312" pitchFamily="49" charset="-122"/>
              </a:rPr>
              <a:t>3</a:t>
            </a:r>
            <a:r>
              <a:rPr kumimoji="1" lang="zh-CN" altLang="en-US" sz="2400">
                <a:solidFill>
                  <a:srgbClr val="CC0000"/>
                </a:solidFill>
                <a:latin typeface="楷体_GB2312" pitchFamily="49" charset="-122"/>
                <a:ea typeface="楷体_GB2312" pitchFamily="49" charset="-122"/>
              </a:rPr>
              <a:t>、模拟信号的数字表示</a:t>
            </a:r>
          </a:p>
        </p:txBody>
      </p:sp>
      <p:sp>
        <p:nvSpPr>
          <p:cNvPr id="25603" name="Rectangle 5">
            <a:extLst>
              <a:ext uri="{FF2B5EF4-FFF2-40B4-BE49-F238E27FC236}">
                <a16:creationId xmlns:a16="http://schemas.microsoft.com/office/drawing/2014/main" id="{33571570-8ECE-226D-25CF-370002D3E8F6}"/>
              </a:ext>
            </a:extLst>
          </p:cNvPr>
          <p:cNvSpPr>
            <a:spLocks noChangeArrowheads="1"/>
          </p:cNvSpPr>
          <p:nvPr/>
        </p:nvSpPr>
        <p:spPr bwMode="auto">
          <a:xfrm>
            <a:off x="360363" y="1192213"/>
            <a:ext cx="8748712"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ea typeface="楷体_GB2312" pitchFamily="49" charset="-122"/>
              </a:rPr>
              <a:t>由于数字信号便于存储、分析和传输，通常都将模拟信号转换为数字信号。</a:t>
            </a:r>
            <a:endParaRPr kumimoji="1" lang="en-US" altLang="zh-CN" sz="2400" b="0">
              <a:solidFill>
                <a:srgbClr val="000066"/>
              </a:solidFill>
              <a:latin typeface="楷体_GB2312" pitchFamily="49" charset="-122"/>
              <a:ea typeface="楷体_GB2312" pitchFamily="49" charset="-122"/>
            </a:endParaRPr>
          </a:p>
        </p:txBody>
      </p:sp>
      <p:grpSp>
        <p:nvGrpSpPr>
          <p:cNvPr id="397318" name="Group 6">
            <a:extLst>
              <a:ext uri="{FF2B5EF4-FFF2-40B4-BE49-F238E27FC236}">
                <a16:creationId xmlns:a16="http://schemas.microsoft.com/office/drawing/2014/main" id="{8DC3B7CA-C5BF-C192-411C-A7460B88801D}"/>
              </a:ext>
            </a:extLst>
          </p:cNvPr>
          <p:cNvGrpSpPr>
            <a:grpSpLocks/>
          </p:cNvGrpSpPr>
          <p:nvPr/>
        </p:nvGrpSpPr>
        <p:grpSpPr bwMode="auto">
          <a:xfrm>
            <a:off x="-146050" y="2433638"/>
            <a:ext cx="4422775" cy="2936875"/>
            <a:chOff x="196" y="829"/>
            <a:chExt cx="2884" cy="1514"/>
          </a:xfrm>
        </p:grpSpPr>
        <p:grpSp>
          <p:nvGrpSpPr>
            <p:cNvPr id="25606" name="Group 7">
              <a:extLst>
                <a:ext uri="{FF2B5EF4-FFF2-40B4-BE49-F238E27FC236}">
                  <a16:creationId xmlns:a16="http://schemas.microsoft.com/office/drawing/2014/main" id="{98E14627-3A14-2FA3-1A73-AAC13C971090}"/>
                </a:ext>
              </a:extLst>
            </p:cNvPr>
            <p:cNvGrpSpPr>
              <a:grpSpLocks/>
            </p:cNvGrpSpPr>
            <p:nvPr/>
          </p:nvGrpSpPr>
          <p:grpSpPr bwMode="auto">
            <a:xfrm>
              <a:off x="389" y="1341"/>
              <a:ext cx="2691" cy="1002"/>
              <a:chOff x="630" y="792"/>
              <a:chExt cx="4494" cy="1745"/>
            </a:xfrm>
          </p:grpSpPr>
          <p:sp>
            <p:nvSpPr>
              <p:cNvPr id="25608" name="Rectangle 8">
                <a:extLst>
                  <a:ext uri="{FF2B5EF4-FFF2-40B4-BE49-F238E27FC236}">
                    <a16:creationId xmlns:a16="http://schemas.microsoft.com/office/drawing/2014/main" id="{12818B55-8F6B-5AD0-96DC-1E9C6EE4592A}"/>
                  </a:ext>
                </a:extLst>
              </p:cNvPr>
              <p:cNvSpPr>
                <a:spLocks noChangeArrowheads="1"/>
              </p:cNvSpPr>
              <p:nvPr/>
            </p:nvSpPr>
            <p:spPr bwMode="auto">
              <a:xfrm>
                <a:off x="630" y="840"/>
                <a:ext cx="13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 </a:t>
                </a:r>
              </a:p>
            </p:txBody>
          </p:sp>
          <p:sp>
            <p:nvSpPr>
              <p:cNvPr id="25609" name="Rectangle 9">
                <a:extLst>
                  <a:ext uri="{FF2B5EF4-FFF2-40B4-BE49-F238E27FC236}">
                    <a16:creationId xmlns:a16="http://schemas.microsoft.com/office/drawing/2014/main" id="{7B5A2F90-47BE-9456-31CD-838608CDD782}"/>
                  </a:ext>
                </a:extLst>
              </p:cNvPr>
              <p:cNvSpPr>
                <a:spLocks noChangeArrowheads="1"/>
              </p:cNvSpPr>
              <p:nvPr/>
            </p:nvSpPr>
            <p:spPr bwMode="auto">
              <a:xfrm>
                <a:off x="3565" y="17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10" name="Rectangle 10">
                <a:extLst>
                  <a:ext uri="{FF2B5EF4-FFF2-40B4-BE49-F238E27FC236}">
                    <a16:creationId xmlns:a16="http://schemas.microsoft.com/office/drawing/2014/main" id="{DDB292B0-5416-79D3-77D2-3602CE07242C}"/>
                  </a:ext>
                </a:extLst>
              </p:cNvPr>
              <p:cNvSpPr>
                <a:spLocks noChangeArrowheads="1"/>
              </p:cNvSpPr>
              <p:nvPr/>
            </p:nvSpPr>
            <p:spPr bwMode="auto">
              <a:xfrm>
                <a:off x="3652" y="1764"/>
                <a:ext cx="13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0</a:t>
                </a:r>
              </a:p>
            </p:txBody>
          </p:sp>
          <p:sp>
            <p:nvSpPr>
              <p:cNvPr id="25611" name="Rectangle 11">
                <a:extLst>
                  <a:ext uri="{FF2B5EF4-FFF2-40B4-BE49-F238E27FC236}">
                    <a16:creationId xmlns:a16="http://schemas.microsoft.com/office/drawing/2014/main" id="{CDED023A-9B0D-93F8-B8EA-4CD0E91D35B0}"/>
                  </a:ext>
                </a:extLst>
              </p:cNvPr>
              <p:cNvSpPr>
                <a:spLocks noChangeArrowheads="1"/>
              </p:cNvSpPr>
              <p:nvPr/>
            </p:nvSpPr>
            <p:spPr bwMode="auto">
              <a:xfrm>
                <a:off x="3718" y="1739"/>
                <a:ext cx="1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a:t>
                </a:r>
                <a:endParaRPr kumimoji="1" lang="en-US" altLang="zh-CN" sz="2000" b="0">
                  <a:solidFill>
                    <a:srgbClr val="000066"/>
                  </a:solidFill>
                  <a:latin typeface="楷体_GB2312" pitchFamily="49" charset="-122"/>
                  <a:ea typeface="楷体_GB2312" pitchFamily="49" charset="-122"/>
                </a:endParaRPr>
              </a:p>
            </p:txBody>
          </p:sp>
          <p:sp>
            <p:nvSpPr>
              <p:cNvPr id="25612" name="Rectangle 12">
                <a:extLst>
                  <a:ext uri="{FF2B5EF4-FFF2-40B4-BE49-F238E27FC236}">
                    <a16:creationId xmlns:a16="http://schemas.microsoft.com/office/drawing/2014/main" id="{B25BF9F7-BC26-B87F-554D-79C0690C1A3B}"/>
                  </a:ext>
                </a:extLst>
              </p:cNvPr>
              <p:cNvSpPr>
                <a:spLocks noChangeArrowheads="1"/>
              </p:cNvSpPr>
              <p:nvPr/>
            </p:nvSpPr>
            <p:spPr bwMode="auto">
              <a:xfrm>
                <a:off x="3356" y="17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13" name="Rectangle 13">
                <a:extLst>
                  <a:ext uri="{FF2B5EF4-FFF2-40B4-BE49-F238E27FC236}">
                    <a16:creationId xmlns:a16="http://schemas.microsoft.com/office/drawing/2014/main" id="{C9146911-63FD-95F5-C187-2746676C46E9}"/>
                  </a:ext>
                </a:extLst>
              </p:cNvPr>
              <p:cNvSpPr>
                <a:spLocks noChangeArrowheads="1"/>
              </p:cNvSpPr>
              <p:nvPr/>
            </p:nvSpPr>
            <p:spPr bwMode="auto">
              <a:xfrm>
                <a:off x="3443" y="1764"/>
                <a:ext cx="13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0</a:t>
                </a:r>
              </a:p>
            </p:txBody>
          </p:sp>
          <p:sp>
            <p:nvSpPr>
              <p:cNvPr id="25614" name="Rectangle 14">
                <a:extLst>
                  <a:ext uri="{FF2B5EF4-FFF2-40B4-BE49-F238E27FC236}">
                    <a16:creationId xmlns:a16="http://schemas.microsoft.com/office/drawing/2014/main" id="{37560232-74F8-428B-5A1D-D0A1F7FE6537}"/>
                  </a:ext>
                </a:extLst>
              </p:cNvPr>
              <p:cNvSpPr>
                <a:spLocks noChangeArrowheads="1"/>
              </p:cNvSpPr>
              <p:nvPr/>
            </p:nvSpPr>
            <p:spPr bwMode="auto">
              <a:xfrm>
                <a:off x="3509" y="1739"/>
                <a:ext cx="1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a:t>
                </a:r>
                <a:endParaRPr kumimoji="1" lang="en-US" altLang="zh-CN" sz="2000" b="0">
                  <a:solidFill>
                    <a:srgbClr val="000066"/>
                  </a:solidFill>
                  <a:latin typeface="楷体_GB2312" pitchFamily="49" charset="-122"/>
                  <a:ea typeface="楷体_GB2312" pitchFamily="49" charset="-122"/>
                </a:endParaRPr>
              </a:p>
            </p:txBody>
          </p:sp>
          <p:sp>
            <p:nvSpPr>
              <p:cNvPr id="25615" name="Rectangle 15">
                <a:extLst>
                  <a:ext uri="{FF2B5EF4-FFF2-40B4-BE49-F238E27FC236}">
                    <a16:creationId xmlns:a16="http://schemas.microsoft.com/office/drawing/2014/main" id="{09019243-2707-91E7-EB08-62E63A913694}"/>
                  </a:ext>
                </a:extLst>
              </p:cNvPr>
              <p:cNvSpPr>
                <a:spLocks noChangeArrowheads="1"/>
              </p:cNvSpPr>
              <p:nvPr/>
            </p:nvSpPr>
            <p:spPr bwMode="auto">
              <a:xfrm>
                <a:off x="754" y="940"/>
                <a:ext cx="987"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16" name="Rectangle 16">
                <a:extLst>
                  <a:ext uri="{FF2B5EF4-FFF2-40B4-BE49-F238E27FC236}">
                    <a16:creationId xmlns:a16="http://schemas.microsoft.com/office/drawing/2014/main" id="{82FE1275-C72A-445D-CEC2-C919B49BB469}"/>
                  </a:ext>
                </a:extLst>
              </p:cNvPr>
              <p:cNvSpPr>
                <a:spLocks noChangeArrowheads="1"/>
              </p:cNvSpPr>
              <p:nvPr/>
            </p:nvSpPr>
            <p:spPr bwMode="auto">
              <a:xfrm>
                <a:off x="752" y="1022"/>
                <a:ext cx="111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楷体_GB2312" pitchFamily="49" charset="-122"/>
                    <a:ea typeface="楷体_GB2312" pitchFamily="49" charset="-122"/>
                  </a:rPr>
                  <a:t>模拟信号</a:t>
                </a:r>
              </a:p>
            </p:txBody>
          </p:sp>
          <p:sp>
            <p:nvSpPr>
              <p:cNvPr id="25617" name="Rectangle 17">
                <a:extLst>
                  <a:ext uri="{FF2B5EF4-FFF2-40B4-BE49-F238E27FC236}">
                    <a16:creationId xmlns:a16="http://schemas.microsoft.com/office/drawing/2014/main" id="{233377DF-62A3-C0CD-C3B5-230F3C608D8B}"/>
                  </a:ext>
                </a:extLst>
              </p:cNvPr>
              <p:cNvSpPr>
                <a:spLocks noChangeArrowheads="1"/>
              </p:cNvSpPr>
              <p:nvPr/>
            </p:nvSpPr>
            <p:spPr bwMode="auto">
              <a:xfrm>
                <a:off x="1584" y="1014"/>
                <a:ext cx="13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 </a:t>
                </a:r>
              </a:p>
            </p:txBody>
          </p:sp>
          <p:sp>
            <p:nvSpPr>
              <p:cNvPr id="25618" name="Rectangle 18">
                <a:extLst>
                  <a:ext uri="{FF2B5EF4-FFF2-40B4-BE49-F238E27FC236}">
                    <a16:creationId xmlns:a16="http://schemas.microsoft.com/office/drawing/2014/main" id="{C4766F47-00E2-BDBB-0EB8-FC07BBDF715C}"/>
                  </a:ext>
                </a:extLst>
              </p:cNvPr>
              <p:cNvSpPr>
                <a:spLocks noChangeArrowheads="1"/>
              </p:cNvSpPr>
              <p:nvPr/>
            </p:nvSpPr>
            <p:spPr bwMode="auto">
              <a:xfrm>
                <a:off x="656" y="792"/>
                <a:ext cx="1168" cy="625"/>
              </a:xfrm>
              <a:prstGeom prst="rect">
                <a:avLst/>
              </a:prstGeom>
              <a:noFill/>
              <a:ln w="365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19" name="Rectangle 19">
                <a:extLst>
                  <a:ext uri="{FF2B5EF4-FFF2-40B4-BE49-F238E27FC236}">
                    <a16:creationId xmlns:a16="http://schemas.microsoft.com/office/drawing/2014/main" id="{0E9DD90A-F065-A50E-0AAD-D94480C76E89}"/>
                  </a:ext>
                </a:extLst>
              </p:cNvPr>
              <p:cNvSpPr>
                <a:spLocks noChangeArrowheads="1"/>
              </p:cNvSpPr>
              <p:nvPr/>
            </p:nvSpPr>
            <p:spPr bwMode="auto">
              <a:xfrm>
                <a:off x="3534" y="940"/>
                <a:ext cx="139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20" name="Rectangle 20">
                <a:extLst>
                  <a:ext uri="{FF2B5EF4-FFF2-40B4-BE49-F238E27FC236}">
                    <a16:creationId xmlns:a16="http://schemas.microsoft.com/office/drawing/2014/main" id="{CE66399E-5E42-D1CF-E4AF-6D35FB4001E6}"/>
                  </a:ext>
                </a:extLst>
              </p:cNvPr>
              <p:cNvSpPr>
                <a:spLocks noChangeArrowheads="1"/>
              </p:cNvSpPr>
              <p:nvPr/>
            </p:nvSpPr>
            <p:spPr bwMode="auto">
              <a:xfrm>
                <a:off x="3597" y="1022"/>
                <a:ext cx="139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楷体_GB2312" pitchFamily="49" charset="-122"/>
                    <a:ea typeface="楷体_GB2312" pitchFamily="49" charset="-122"/>
                  </a:rPr>
                  <a:t>模数转换器</a:t>
                </a:r>
              </a:p>
            </p:txBody>
          </p:sp>
          <p:sp>
            <p:nvSpPr>
              <p:cNvPr id="25621" name="Rectangle 21">
                <a:extLst>
                  <a:ext uri="{FF2B5EF4-FFF2-40B4-BE49-F238E27FC236}">
                    <a16:creationId xmlns:a16="http://schemas.microsoft.com/office/drawing/2014/main" id="{1ABA53F1-6A66-3153-D755-0FB376457A0C}"/>
                  </a:ext>
                </a:extLst>
              </p:cNvPr>
              <p:cNvSpPr>
                <a:spLocks noChangeArrowheads="1"/>
              </p:cNvSpPr>
              <p:nvPr/>
            </p:nvSpPr>
            <p:spPr bwMode="auto">
              <a:xfrm>
                <a:off x="4650" y="1014"/>
                <a:ext cx="13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 </a:t>
                </a:r>
              </a:p>
            </p:txBody>
          </p:sp>
          <p:sp>
            <p:nvSpPr>
              <p:cNvPr id="25622" name="Rectangle 22">
                <a:extLst>
                  <a:ext uri="{FF2B5EF4-FFF2-40B4-BE49-F238E27FC236}">
                    <a16:creationId xmlns:a16="http://schemas.microsoft.com/office/drawing/2014/main" id="{9CAE8336-F914-4249-590B-59125716095F}"/>
                  </a:ext>
                </a:extLst>
              </p:cNvPr>
              <p:cNvSpPr>
                <a:spLocks noChangeArrowheads="1"/>
              </p:cNvSpPr>
              <p:nvPr/>
            </p:nvSpPr>
            <p:spPr bwMode="auto">
              <a:xfrm>
                <a:off x="3396" y="792"/>
                <a:ext cx="1640" cy="625"/>
              </a:xfrm>
              <a:prstGeom prst="rect">
                <a:avLst/>
              </a:prstGeom>
              <a:noFill/>
              <a:ln w="36513">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23" name="Line 23">
                <a:extLst>
                  <a:ext uri="{FF2B5EF4-FFF2-40B4-BE49-F238E27FC236}">
                    <a16:creationId xmlns:a16="http://schemas.microsoft.com/office/drawing/2014/main" id="{F6AEDE41-B625-DD65-F3E0-3B74B3EB69C5}"/>
                  </a:ext>
                </a:extLst>
              </p:cNvPr>
              <p:cNvSpPr>
                <a:spLocks noChangeShapeType="1"/>
              </p:cNvSpPr>
              <p:nvPr/>
            </p:nvSpPr>
            <p:spPr bwMode="auto">
              <a:xfrm>
                <a:off x="1808" y="1107"/>
                <a:ext cx="1341" cy="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Rectangle 24">
                <a:extLst>
                  <a:ext uri="{FF2B5EF4-FFF2-40B4-BE49-F238E27FC236}">
                    <a16:creationId xmlns:a16="http://schemas.microsoft.com/office/drawing/2014/main" id="{FE95F597-D6F3-39E0-EA12-56645071A60E}"/>
                  </a:ext>
                </a:extLst>
              </p:cNvPr>
              <p:cNvSpPr>
                <a:spLocks noChangeArrowheads="1"/>
              </p:cNvSpPr>
              <p:nvPr/>
            </p:nvSpPr>
            <p:spPr bwMode="auto">
              <a:xfrm>
                <a:off x="2272" y="835"/>
                <a:ext cx="5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25" name="Rectangle 25">
                <a:extLst>
                  <a:ext uri="{FF2B5EF4-FFF2-40B4-BE49-F238E27FC236}">
                    <a16:creationId xmlns:a16="http://schemas.microsoft.com/office/drawing/2014/main" id="{266A719E-6EA1-69F7-F38E-534CFF49BBE1}"/>
                  </a:ext>
                </a:extLst>
              </p:cNvPr>
              <p:cNvSpPr>
                <a:spLocks noChangeArrowheads="1"/>
              </p:cNvSpPr>
              <p:nvPr/>
            </p:nvSpPr>
            <p:spPr bwMode="auto">
              <a:xfrm>
                <a:off x="2464" y="865"/>
                <a:ext cx="1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3</a:t>
                </a:r>
              </a:p>
            </p:txBody>
          </p:sp>
          <p:sp>
            <p:nvSpPr>
              <p:cNvPr id="25626" name="Rectangle 26">
                <a:extLst>
                  <a:ext uri="{FF2B5EF4-FFF2-40B4-BE49-F238E27FC236}">
                    <a16:creationId xmlns:a16="http://schemas.microsoft.com/office/drawing/2014/main" id="{BCC59098-7272-6584-59AB-3A70FBEB0C41}"/>
                  </a:ext>
                </a:extLst>
              </p:cNvPr>
              <p:cNvSpPr>
                <a:spLocks noChangeArrowheads="1"/>
              </p:cNvSpPr>
              <p:nvPr/>
            </p:nvSpPr>
            <p:spPr bwMode="auto">
              <a:xfrm>
                <a:off x="2340" y="865"/>
                <a:ext cx="56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V</a:t>
                </a:r>
              </a:p>
            </p:txBody>
          </p:sp>
          <p:sp>
            <p:nvSpPr>
              <p:cNvPr id="25627" name="Rectangle 27">
                <a:extLst>
                  <a:ext uri="{FF2B5EF4-FFF2-40B4-BE49-F238E27FC236}">
                    <a16:creationId xmlns:a16="http://schemas.microsoft.com/office/drawing/2014/main" id="{35F5A0A6-AA23-7758-5D8F-B9AD7C9F3072}"/>
                  </a:ext>
                </a:extLst>
              </p:cNvPr>
              <p:cNvSpPr>
                <a:spLocks noChangeArrowheads="1"/>
              </p:cNvSpPr>
              <p:nvPr/>
            </p:nvSpPr>
            <p:spPr bwMode="auto">
              <a:xfrm>
                <a:off x="2632" y="840"/>
                <a:ext cx="14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a:t>
                </a:r>
              </a:p>
            </p:txBody>
          </p:sp>
          <p:sp>
            <p:nvSpPr>
              <p:cNvPr id="25628" name="Rectangle 28">
                <a:extLst>
                  <a:ext uri="{FF2B5EF4-FFF2-40B4-BE49-F238E27FC236}">
                    <a16:creationId xmlns:a16="http://schemas.microsoft.com/office/drawing/2014/main" id="{1363F7E9-3668-5A66-841E-2972A91D8F23}"/>
                  </a:ext>
                </a:extLst>
              </p:cNvPr>
              <p:cNvSpPr>
                <a:spLocks noChangeArrowheads="1"/>
              </p:cNvSpPr>
              <p:nvPr/>
            </p:nvSpPr>
            <p:spPr bwMode="auto">
              <a:xfrm>
                <a:off x="3746" y="2220"/>
                <a:ext cx="100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29" name="Rectangle 29">
                <a:extLst>
                  <a:ext uri="{FF2B5EF4-FFF2-40B4-BE49-F238E27FC236}">
                    <a16:creationId xmlns:a16="http://schemas.microsoft.com/office/drawing/2014/main" id="{45C66DC3-AA35-B900-6AF2-A0BE1360A944}"/>
                  </a:ext>
                </a:extLst>
              </p:cNvPr>
              <p:cNvSpPr>
                <a:spLocks noChangeArrowheads="1"/>
              </p:cNvSpPr>
              <p:nvPr/>
            </p:nvSpPr>
            <p:spPr bwMode="auto">
              <a:xfrm>
                <a:off x="3737" y="2263"/>
                <a:ext cx="111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楷体_GB2312" pitchFamily="49" charset="-122"/>
                    <a:ea typeface="楷体_GB2312" pitchFamily="49" charset="-122"/>
                  </a:rPr>
                  <a:t>数字输出</a:t>
                </a:r>
              </a:p>
            </p:txBody>
          </p:sp>
          <p:sp>
            <p:nvSpPr>
              <p:cNvPr id="25630" name="Rectangle 30">
                <a:extLst>
                  <a:ext uri="{FF2B5EF4-FFF2-40B4-BE49-F238E27FC236}">
                    <a16:creationId xmlns:a16="http://schemas.microsoft.com/office/drawing/2014/main" id="{CD62F6F0-CC9D-2D9A-EB07-3E67248C452D}"/>
                  </a:ext>
                </a:extLst>
              </p:cNvPr>
              <p:cNvSpPr>
                <a:spLocks noChangeArrowheads="1"/>
              </p:cNvSpPr>
              <p:nvPr/>
            </p:nvSpPr>
            <p:spPr bwMode="auto">
              <a:xfrm>
                <a:off x="4533" y="2235"/>
                <a:ext cx="13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 </a:t>
                </a:r>
              </a:p>
            </p:txBody>
          </p:sp>
          <p:sp>
            <p:nvSpPr>
              <p:cNvPr id="25631" name="Line 31">
                <a:extLst>
                  <a:ext uri="{FF2B5EF4-FFF2-40B4-BE49-F238E27FC236}">
                    <a16:creationId xmlns:a16="http://schemas.microsoft.com/office/drawing/2014/main" id="{F73CF27C-628D-23C8-97CE-1D7D2F8C3DCE}"/>
                  </a:ext>
                </a:extLst>
              </p:cNvPr>
              <p:cNvSpPr>
                <a:spLocks noChangeShapeType="1"/>
              </p:cNvSpPr>
              <p:nvPr/>
            </p:nvSpPr>
            <p:spPr bwMode="auto">
              <a:xfrm>
                <a:off x="4108" y="1406"/>
                <a:ext cx="1" cy="3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2" name="Line 32">
                <a:extLst>
                  <a:ext uri="{FF2B5EF4-FFF2-40B4-BE49-F238E27FC236}">
                    <a16:creationId xmlns:a16="http://schemas.microsoft.com/office/drawing/2014/main" id="{F5947A2C-8B3F-82AE-3A62-D15C02AD37A4}"/>
                  </a:ext>
                </a:extLst>
              </p:cNvPr>
              <p:cNvSpPr>
                <a:spLocks noChangeShapeType="1"/>
              </p:cNvSpPr>
              <p:nvPr/>
            </p:nvSpPr>
            <p:spPr bwMode="auto">
              <a:xfrm>
                <a:off x="4316" y="1406"/>
                <a:ext cx="1" cy="3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3" name="Line 33">
                <a:extLst>
                  <a:ext uri="{FF2B5EF4-FFF2-40B4-BE49-F238E27FC236}">
                    <a16:creationId xmlns:a16="http://schemas.microsoft.com/office/drawing/2014/main" id="{512208C2-7257-BD85-D2E6-12AB2B1C7DB0}"/>
                  </a:ext>
                </a:extLst>
              </p:cNvPr>
              <p:cNvSpPr>
                <a:spLocks noChangeShapeType="1"/>
              </p:cNvSpPr>
              <p:nvPr/>
            </p:nvSpPr>
            <p:spPr bwMode="auto">
              <a:xfrm>
                <a:off x="4524" y="1406"/>
                <a:ext cx="1" cy="3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34">
                <a:extLst>
                  <a:ext uri="{FF2B5EF4-FFF2-40B4-BE49-F238E27FC236}">
                    <a16:creationId xmlns:a16="http://schemas.microsoft.com/office/drawing/2014/main" id="{E4115660-1C25-8BDD-6AA5-00536BA52809}"/>
                  </a:ext>
                </a:extLst>
              </p:cNvPr>
              <p:cNvSpPr>
                <a:spLocks noChangeShapeType="1"/>
              </p:cNvSpPr>
              <p:nvPr/>
            </p:nvSpPr>
            <p:spPr bwMode="auto">
              <a:xfrm>
                <a:off x="4733" y="1406"/>
                <a:ext cx="1" cy="3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35">
                <a:extLst>
                  <a:ext uri="{FF2B5EF4-FFF2-40B4-BE49-F238E27FC236}">
                    <a16:creationId xmlns:a16="http://schemas.microsoft.com/office/drawing/2014/main" id="{12C4609B-76DE-1BD9-E283-7A5F57F38039}"/>
                  </a:ext>
                </a:extLst>
              </p:cNvPr>
              <p:cNvSpPr>
                <a:spLocks noChangeShapeType="1"/>
              </p:cNvSpPr>
              <p:nvPr/>
            </p:nvSpPr>
            <p:spPr bwMode="auto">
              <a:xfrm>
                <a:off x="4941" y="1406"/>
                <a:ext cx="4" cy="3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Line 36">
                <a:extLst>
                  <a:ext uri="{FF2B5EF4-FFF2-40B4-BE49-F238E27FC236}">
                    <a16:creationId xmlns:a16="http://schemas.microsoft.com/office/drawing/2014/main" id="{99E82321-3BFE-3A25-BC2D-CDABCB24FAF8}"/>
                  </a:ext>
                </a:extLst>
              </p:cNvPr>
              <p:cNvSpPr>
                <a:spLocks noChangeShapeType="1"/>
              </p:cNvSpPr>
              <p:nvPr/>
            </p:nvSpPr>
            <p:spPr bwMode="auto">
              <a:xfrm>
                <a:off x="3478" y="1406"/>
                <a:ext cx="4" cy="3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7" name="Line 37">
                <a:extLst>
                  <a:ext uri="{FF2B5EF4-FFF2-40B4-BE49-F238E27FC236}">
                    <a16:creationId xmlns:a16="http://schemas.microsoft.com/office/drawing/2014/main" id="{74CCED33-CAEA-CA78-DCDA-8D6755FC914D}"/>
                  </a:ext>
                </a:extLst>
              </p:cNvPr>
              <p:cNvSpPr>
                <a:spLocks noChangeShapeType="1"/>
              </p:cNvSpPr>
              <p:nvPr/>
            </p:nvSpPr>
            <p:spPr bwMode="auto">
              <a:xfrm>
                <a:off x="3691" y="1406"/>
                <a:ext cx="1" cy="3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8" name="Line 38">
                <a:extLst>
                  <a:ext uri="{FF2B5EF4-FFF2-40B4-BE49-F238E27FC236}">
                    <a16:creationId xmlns:a16="http://schemas.microsoft.com/office/drawing/2014/main" id="{C4B03722-B16C-B44D-23D5-64F38BA546C0}"/>
                  </a:ext>
                </a:extLst>
              </p:cNvPr>
              <p:cNvSpPr>
                <a:spLocks noChangeShapeType="1"/>
              </p:cNvSpPr>
              <p:nvPr/>
            </p:nvSpPr>
            <p:spPr bwMode="auto">
              <a:xfrm>
                <a:off x="3899" y="1406"/>
                <a:ext cx="1" cy="345"/>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9" name="Rectangle 39">
                <a:extLst>
                  <a:ext uri="{FF2B5EF4-FFF2-40B4-BE49-F238E27FC236}">
                    <a16:creationId xmlns:a16="http://schemas.microsoft.com/office/drawing/2014/main" id="{E0C8FB1B-79B1-CC69-46DB-1D189EA21F7A}"/>
                  </a:ext>
                </a:extLst>
              </p:cNvPr>
              <p:cNvSpPr>
                <a:spLocks noChangeArrowheads="1"/>
              </p:cNvSpPr>
              <p:nvPr/>
            </p:nvSpPr>
            <p:spPr bwMode="auto">
              <a:xfrm>
                <a:off x="3986" y="1730"/>
                <a:ext cx="24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40" name="Rectangle 40">
                <a:extLst>
                  <a:ext uri="{FF2B5EF4-FFF2-40B4-BE49-F238E27FC236}">
                    <a16:creationId xmlns:a16="http://schemas.microsoft.com/office/drawing/2014/main" id="{6F7FD101-2105-43D2-CD11-CDBA16072D5C}"/>
                  </a:ext>
                </a:extLst>
              </p:cNvPr>
              <p:cNvSpPr>
                <a:spLocks noChangeArrowheads="1"/>
              </p:cNvSpPr>
              <p:nvPr/>
            </p:nvSpPr>
            <p:spPr bwMode="auto">
              <a:xfrm>
                <a:off x="4074" y="1764"/>
                <a:ext cx="13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0</a:t>
                </a:r>
              </a:p>
            </p:txBody>
          </p:sp>
          <p:sp>
            <p:nvSpPr>
              <p:cNvPr id="25641" name="Rectangle 41">
                <a:extLst>
                  <a:ext uri="{FF2B5EF4-FFF2-40B4-BE49-F238E27FC236}">
                    <a16:creationId xmlns:a16="http://schemas.microsoft.com/office/drawing/2014/main" id="{A1254470-C22A-60F5-3F80-A9AFC01A0EB9}"/>
                  </a:ext>
                </a:extLst>
              </p:cNvPr>
              <p:cNvSpPr>
                <a:spLocks noChangeArrowheads="1"/>
              </p:cNvSpPr>
              <p:nvPr/>
            </p:nvSpPr>
            <p:spPr bwMode="auto">
              <a:xfrm>
                <a:off x="4138" y="1739"/>
                <a:ext cx="1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a:t>
                </a:r>
                <a:endParaRPr kumimoji="1" lang="en-US" altLang="zh-CN" sz="2000" b="0">
                  <a:solidFill>
                    <a:srgbClr val="000066"/>
                  </a:solidFill>
                  <a:latin typeface="楷体_GB2312" pitchFamily="49" charset="-122"/>
                  <a:ea typeface="楷体_GB2312" pitchFamily="49" charset="-122"/>
                </a:endParaRPr>
              </a:p>
            </p:txBody>
          </p:sp>
          <p:sp>
            <p:nvSpPr>
              <p:cNvPr id="25642" name="Rectangle 42">
                <a:extLst>
                  <a:ext uri="{FF2B5EF4-FFF2-40B4-BE49-F238E27FC236}">
                    <a16:creationId xmlns:a16="http://schemas.microsoft.com/office/drawing/2014/main" id="{00F14C99-5FBA-A924-E57E-6A0DB3C4B49A}"/>
                  </a:ext>
                </a:extLst>
              </p:cNvPr>
              <p:cNvSpPr>
                <a:spLocks noChangeArrowheads="1"/>
              </p:cNvSpPr>
              <p:nvPr/>
            </p:nvSpPr>
            <p:spPr bwMode="auto">
              <a:xfrm>
                <a:off x="3778" y="1730"/>
                <a:ext cx="24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43" name="Rectangle 43">
                <a:extLst>
                  <a:ext uri="{FF2B5EF4-FFF2-40B4-BE49-F238E27FC236}">
                    <a16:creationId xmlns:a16="http://schemas.microsoft.com/office/drawing/2014/main" id="{0430951B-5C6C-DF3B-22AE-56F61518B150}"/>
                  </a:ext>
                </a:extLst>
              </p:cNvPr>
              <p:cNvSpPr>
                <a:spLocks noChangeArrowheads="1"/>
              </p:cNvSpPr>
              <p:nvPr/>
            </p:nvSpPr>
            <p:spPr bwMode="auto">
              <a:xfrm>
                <a:off x="3865" y="1764"/>
                <a:ext cx="13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0</a:t>
                </a:r>
              </a:p>
            </p:txBody>
          </p:sp>
          <p:sp>
            <p:nvSpPr>
              <p:cNvPr id="25644" name="Rectangle 44">
                <a:extLst>
                  <a:ext uri="{FF2B5EF4-FFF2-40B4-BE49-F238E27FC236}">
                    <a16:creationId xmlns:a16="http://schemas.microsoft.com/office/drawing/2014/main" id="{31E96F92-8A19-086A-BE0B-79911E51B0B5}"/>
                  </a:ext>
                </a:extLst>
              </p:cNvPr>
              <p:cNvSpPr>
                <a:spLocks noChangeArrowheads="1"/>
              </p:cNvSpPr>
              <p:nvPr/>
            </p:nvSpPr>
            <p:spPr bwMode="auto">
              <a:xfrm>
                <a:off x="3929" y="1739"/>
                <a:ext cx="1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a:t>
                </a:r>
                <a:endParaRPr kumimoji="1" lang="en-US" altLang="zh-CN" sz="2000" b="0">
                  <a:solidFill>
                    <a:srgbClr val="000066"/>
                  </a:solidFill>
                  <a:latin typeface="楷体_GB2312" pitchFamily="49" charset="-122"/>
                  <a:ea typeface="楷体_GB2312" pitchFamily="49" charset="-122"/>
                </a:endParaRPr>
              </a:p>
            </p:txBody>
          </p:sp>
          <p:sp>
            <p:nvSpPr>
              <p:cNvPr id="25645" name="Rectangle 45">
                <a:extLst>
                  <a:ext uri="{FF2B5EF4-FFF2-40B4-BE49-F238E27FC236}">
                    <a16:creationId xmlns:a16="http://schemas.microsoft.com/office/drawing/2014/main" id="{81D53FB5-CB3C-67B5-1EEF-D66808DA0565}"/>
                  </a:ext>
                </a:extLst>
              </p:cNvPr>
              <p:cNvSpPr>
                <a:spLocks noChangeArrowheads="1"/>
              </p:cNvSpPr>
              <p:nvPr/>
            </p:nvSpPr>
            <p:spPr bwMode="auto">
              <a:xfrm>
                <a:off x="4414" y="17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46" name="Rectangle 46">
                <a:extLst>
                  <a:ext uri="{FF2B5EF4-FFF2-40B4-BE49-F238E27FC236}">
                    <a16:creationId xmlns:a16="http://schemas.microsoft.com/office/drawing/2014/main" id="{D773750A-EE1B-6AA3-2F34-EDCD0EA6A8B2}"/>
                  </a:ext>
                </a:extLst>
              </p:cNvPr>
              <p:cNvSpPr>
                <a:spLocks noChangeArrowheads="1"/>
              </p:cNvSpPr>
              <p:nvPr/>
            </p:nvSpPr>
            <p:spPr bwMode="auto">
              <a:xfrm>
                <a:off x="4501" y="1764"/>
                <a:ext cx="13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0</a:t>
                </a:r>
              </a:p>
            </p:txBody>
          </p:sp>
          <p:sp>
            <p:nvSpPr>
              <p:cNvPr id="25647" name="Rectangle 47">
                <a:extLst>
                  <a:ext uri="{FF2B5EF4-FFF2-40B4-BE49-F238E27FC236}">
                    <a16:creationId xmlns:a16="http://schemas.microsoft.com/office/drawing/2014/main" id="{9B113BC7-A8D7-02D1-2369-80CB14472F8B}"/>
                  </a:ext>
                </a:extLst>
              </p:cNvPr>
              <p:cNvSpPr>
                <a:spLocks noChangeArrowheads="1"/>
              </p:cNvSpPr>
              <p:nvPr/>
            </p:nvSpPr>
            <p:spPr bwMode="auto">
              <a:xfrm>
                <a:off x="4569" y="1739"/>
                <a:ext cx="1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a:t>
                </a:r>
                <a:endParaRPr kumimoji="1" lang="en-US" altLang="zh-CN" sz="2000" b="0">
                  <a:solidFill>
                    <a:srgbClr val="000066"/>
                  </a:solidFill>
                  <a:latin typeface="楷体_GB2312" pitchFamily="49" charset="-122"/>
                  <a:ea typeface="楷体_GB2312" pitchFamily="49" charset="-122"/>
                </a:endParaRPr>
              </a:p>
            </p:txBody>
          </p:sp>
          <p:sp>
            <p:nvSpPr>
              <p:cNvPr id="25648" name="Rectangle 48">
                <a:extLst>
                  <a:ext uri="{FF2B5EF4-FFF2-40B4-BE49-F238E27FC236}">
                    <a16:creationId xmlns:a16="http://schemas.microsoft.com/office/drawing/2014/main" id="{20D02829-F06D-C565-FC0D-035F058FD938}"/>
                  </a:ext>
                </a:extLst>
              </p:cNvPr>
              <p:cNvSpPr>
                <a:spLocks noChangeArrowheads="1"/>
              </p:cNvSpPr>
              <p:nvPr/>
            </p:nvSpPr>
            <p:spPr bwMode="auto">
              <a:xfrm>
                <a:off x="4206" y="17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49" name="Rectangle 49">
                <a:extLst>
                  <a:ext uri="{FF2B5EF4-FFF2-40B4-BE49-F238E27FC236}">
                    <a16:creationId xmlns:a16="http://schemas.microsoft.com/office/drawing/2014/main" id="{9361B893-B41E-A679-5BB6-B0AF0A2E06A5}"/>
                  </a:ext>
                </a:extLst>
              </p:cNvPr>
              <p:cNvSpPr>
                <a:spLocks noChangeArrowheads="1"/>
              </p:cNvSpPr>
              <p:nvPr/>
            </p:nvSpPr>
            <p:spPr bwMode="auto">
              <a:xfrm>
                <a:off x="4296" y="1764"/>
                <a:ext cx="13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0</a:t>
                </a:r>
              </a:p>
            </p:txBody>
          </p:sp>
          <p:sp>
            <p:nvSpPr>
              <p:cNvPr id="25650" name="Rectangle 50">
                <a:extLst>
                  <a:ext uri="{FF2B5EF4-FFF2-40B4-BE49-F238E27FC236}">
                    <a16:creationId xmlns:a16="http://schemas.microsoft.com/office/drawing/2014/main" id="{2AA88173-0EF2-B31D-4083-D440B49438C6}"/>
                  </a:ext>
                </a:extLst>
              </p:cNvPr>
              <p:cNvSpPr>
                <a:spLocks noChangeArrowheads="1"/>
              </p:cNvSpPr>
              <p:nvPr/>
            </p:nvSpPr>
            <p:spPr bwMode="auto">
              <a:xfrm>
                <a:off x="4358" y="1739"/>
                <a:ext cx="1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a:t>
                </a:r>
                <a:endParaRPr kumimoji="1" lang="en-US" altLang="zh-CN" sz="2000" b="0">
                  <a:solidFill>
                    <a:srgbClr val="000066"/>
                  </a:solidFill>
                  <a:latin typeface="楷体_GB2312" pitchFamily="49" charset="-122"/>
                  <a:ea typeface="楷体_GB2312" pitchFamily="49" charset="-122"/>
                </a:endParaRPr>
              </a:p>
            </p:txBody>
          </p:sp>
          <p:sp>
            <p:nvSpPr>
              <p:cNvPr id="25651" name="Rectangle 51">
                <a:extLst>
                  <a:ext uri="{FF2B5EF4-FFF2-40B4-BE49-F238E27FC236}">
                    <a16:creationId xmlns:a16="http://schemas.microsoft.com/office/drawing/2014/main" id="{76E14676-A305-A095-FBD9-FA426F169CAA}"/>
                  </a:ext>
                </a:extLst>
              </p:cNvPr>
              <p:cNvSpPr>
                <a:spLocks noChangeArrowheads="1"/>
              </p:cNvSpPr>
              <p:nvPr/>
            </p:nvSpPr>
            <p:spPr bwMode="auto">
              <a:xfrm>
                <a:off x="4831" y="17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52" name="Rectangle 52">
                <a:extLst>
                  <a:ext uri="{FF2B5EF4-FFF2-40B4-BE49-F238E27FC236}">
                    <a16:creationId xmlns:a16="http://schemas.microsoft.com/office/drawing/2014/main" id="{36EF6891-39B1-8CD1-48B6-8358DA2FCC3A}"/>
                  </a:ext>
                </a:extLst>
              </p:cNvPr>
              <p:cNvSpPr>
                <a:spLocks noChangeArrowheads="1"/>
              </p:cNvSpPr>
              <p:nvPr/>
            </p:nvSpPr>
            <p:spPr bwMode="auto">
              <a:xfrm>
                <a:off x="4920" y="1764"/>
                <a:ext cx="13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1</a:t>
                </a:r>
              </a:p>
            </p:txBody>
          </p:sp>
          <p:sp>
            <p:nvSpPr>
              <p:cNvPr id="25653" name="Rectangle 53">
                <a:extLst>
                  <a:ext uri="{FF2B5EF4-FFF2-40B4-BE49-F238E27FC236}">
                    <a16:creationId xmlns:a16="http://schemas.microsoft.com/office/drawing/2014/main" id="{1B7AF127-8AED-531E-DC9B-9D483571145A}"/>
                  </a:ext>
                </a:extLst>
              </p:cNvPr>
              <p:cNvSpPr>
                <a:spLocks noChangeArrowheads="1"/>
              </p:cNvSpPr>
              <p:nvPr/>
            </p:nvSpPr>
            <p:spPr bwMode="auto">
              <a:xfrm>
                <a:off x="4984" y="1739"/>
                <a:ext cx="1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a:t>
                </a:r>
                <a:endParaRPr kumimoji="1" lang="en-US" altLang="zh-CN" sz="2000" b="0">
                  <a:solidFill>
                    <a:srgbClr val="000066"/>
                  </a:solidFill>
                  <a:latin typeface="楷体_GB2312" pitchFamily="49" charset="-122"/>
                  <a:ea typeface="楷体_GB2312" pitchFamily="49" charset="-122"/>
                </a:endParaRPr>
              </a:p>
            </p:txBody>
          </p:sp>
          <p:sp>
            <p:nvSpPr>
              <p:cNvPr id="25654" name="Rectangle 54">
                <a:extLst>
                  <a:ext uri="{FF2B5EF4-FFF2-40B4-BE49-F238E27FC236}">
                    <a16:creationId xmlns:a16="http://schemas.microsoft.com/office/drawing/2014/main" id="{19774008-A980-1810-F3D6-401375B4DD7A}"/>
                  </a:ext>
                </a:extLst>
              </p:cNvPr>
              <p:cNvSpPr>
                <a:spLocks noChangeArrowheads="1"/>
              </p:cNvSpPr>
              <p:nvPr/>
            </p:nvSpPr>
            <p:spPr bwMode="auto">
              <a:xfrm>
                <a:off x="4623" y="173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5655" name="Rectangle 55">
                <a:extLst>
                  <a:ext uri="{FF2B5EF4-FFF2-40B4-BE49-F238E27FC236}">
                    <a16:creationId xmlns:a16="http://schemas.microsoft.com/office/drawing/2014/main" id="{482ABBC1-AD46-232B-F6B0-B2899BE27E31}"/>
                  </a:ext>
                </a:extLst>
              </p:cNvPr>
              <p:cNvSpPr>
                <a:spLocks noChangeArrowheads="1"/>
              </p:cNvSpPr>
              <p:nvPr/>
            </p:nvSpPr>
            <p:spPr bwMode="auto">
              <a:xfrm>
                <a:off x="4711" y="1764"/>
                <a:ext cx="13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b="0">
                    <a:solidFill>
                      <a:srgbClr val="000066"/>
                    </a:solidFill>
                    <a:latin typeface="楷体_GB2312" pitchFamily="49" charset="-122"/>
                    <a:ea typeface="楷体_GB2312" pitchFamily="49" charset="-122"/>
                  </a:rPr>
                  <a:t>1</a:t>
                </a:r>
              </a:p>
            </p:txBody>
          </p:sp>
          <p:sp>
            <p:nvSpPr>
              <p:cNvPr id="25656" name="Rectangle 56">
                <a:extLst>
                  <a:ext uri="{FF2B5EF4-FFF2-40B4-BE49-F238E27FC236}">
                    <a16:creationId xmlns:a16="http://schemas.microsoft.com/office/drawing/2014/main" id="{95BB0D29-3328-B9BB-B479-132AFC14F7AC}"/>
                  </a:ext>
                </a:extLst>
              </p:cNvPr>
              <p:cNvSpPr>
                <a:spLocks noChangeArrowheads="1"/>
              </p:cNvSpPr>
              <p:nvPr/>
            </p:nvSpPr>
            <p:spPr bwMode="auto">
              <a:xfrm>
                <a:off x="4777" y="1739"/>
                <a:ext cx="14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楷体_GB2312" pitchFamily="49" charset="-122"/>
                    <a:ea typeface="楷体_GB2312" pitchFamily="49" charset="-122"/>
                  </a:rPr>
                  <a:t> </a:t>
                </a:r>
                <a:endParaRPr kumimoji="1" lang="en-US" altLang="zh-CN" sz="2000" b="0">
                  <a:solidFill>
                    <a:srgbClr val="000066"/>
                  </a:solidFill>
                  <a:latin typeface="楷体_GB2312" pitchFamily="49" charset="-122"/>
                  <a:ea typeface="楷体_GB2312" pitchFamily="49" charset="-122"/>
                </a:endParaRPr>
              </a:p>
            </p:txBody>
          </p:sp>
          <p:grpSp>
            <p:nvGrpSpPr>
              <p:cNvPr id="25657" name="Group 57">
                <a:extLst>
                  <a:ext uri="{FF2B5EF4-FFF2-40B4-BE49-F238E27FC236}">
                    <a16:creationId xmlns:a16="http://schemas.microsoft.com/office/drawing/2014/main" id="{E7DBB7EC-C4D7-54E0-AEEC-4F4A413FAC1E}"/>
                  </a:ext>
                </a:extLst>
              </p:cNvPr>
              <p:cNvGrpSpPr>
                <a:grpSpLocks/>
              </p:cNvGrpSpPr>
              <p:nvPr/>
            </p:nvGrpSpPr>
            <p:grpSpPr bwMode="auto">
              <a:xfrm>
                <a:off x="3428" y="2014"/>
                <a:ext cx="1599" cy="118"/>
                <a:chOff x="3478" y="1694"/>
                <a:chExt cx="1549" cy="61"/>
              </a:xfrm>
            </p:grpSpPr>
            <p:sp>
              <p:nvSpPr>
                <p:cNvPr id="25663" name="Freeform 58">
                  <a:extLst>
                    <a:ext uri="{FF2B5EF4-FFF2-40B4-BE49-F238E27FC236}">
                      <a16:creationId xmlns:a16="http://schemas.microsoft.com/office/drawing/2014/main" id="{8F699F6B-F0E9-2719-3356-5C7E1718048F}"/>
                    </a:ext>
                  </a:extLst>
                </p:cNvPr>
                <p:cNvSpPr>
                  <a:spLocks/>
                </p:cNvSpPr>
                <p:nvPr/>
              </p:nvSpPr>
              <p:spPr bwMode="auto">
                <a:xfrm>
                  <a:off x="4898" y="1694"/>
                  <a:ext cx="129" cy="32"/>
                </a:xfrm>
                <a:custGeom>
                  <a:avLst/>
                  <a:gdLst>
                    <a:gd name="T0" fmla="*/ 0 w 129"/>
                    <a:gd name="T1" fmla="*/ 32 h 32"/>
                    <a:gd name="T2" fmla="*/ 49 w 129"/>
                    <a:gd name="T3" fmla="*/ 30 h 32"/>
                    <a:gd name="T4" fmla="*/ 91 w 129"/>
                    <a:gd name="T5" fmla="*/ 23 h 32"/>
                    <a:gd name="T6" fmla="*/ 106 w 129"/>
                    <a:gd name="T7" fmla="*/ 18 h 32"/>
                    <a:gd name="T8" fmla="*/ 118 w 129"/>
                    <a:gd name="T9" fmla="*/ 14 h 32"/>
                    <a:gd name="T10" fmla="*/ 126 w 129"/>
                    <a:gd name="T11" fmla="*/ 7 h 32"/>
                    <a:gd name="T12" fmla="*/ 129 w 129"/>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32">
                      <a:moveTo>
                        <a:pt x="0" y="32"/>
                      </a:moveTo>
                      <a:lnTo>
                        <a:pt x="49" y="30"/>
                      </a:lnTo>
                      <a:lnTo>
                        <a:pt x="91" y="23"/>
                      </a:lnTo>
                      <a:lnTo>
                        <a:pt x="106" y="18"/>
                      </a:lnTo>
                      <a:lnTo>
                        <a:pt x="118" y="14"/>
                      </a:lnTo>
                      <a:lnTo>
                        <a:pt x="126" y="7"/>
                      </a:lnTo>
                      <a:lnTo>
                        <a:pt x="129" y="0"/>
                      </a:lnTo>
                    </a:path>
                  </a:pathLst>
                </a:custGeom>
                <a:noFill/>
                <a:ln w="174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4" name="Line 59">
                  <a:extLst>
                    <a:ext uri="{FF2B5EF4-FFF2-40B4-BE49-F238E27FC236}">
                      <a16:creationId xmlns:a16="http://schemas.microsoft.com/office/drawing/2014/main" id="{FDA601E4-8EBF-6732-AE29-3524FF44FAF1}"/>
                    </a:ext>
                  </a:extLst>
                </p:cNvPr>
                <p:cNvSpPr>
                  <a:spLocks noChangeShapeType="1"/>
                </p:cNvSpPr>
                <p:nvPr/>
              </p:nvSpPr>
              <p:spPr bwMode="auto">
                <a:xfrm>
                  <a:off x="4380" y="1724"/>
                  <a:ext cx="522" cy="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5" name="Freeform 60">
                  <a:extLst>
                    <a:ext uri="{FF2B5EF4-FFF2-40B4-BE49-F238E27FC236}">
                      <a16:creationId xmlns:a16="http://schemas.microsoft.com/office/drawing/2014/main" id="{D2D80CBD-771D-D0EC-FC6B-F8A4B4A32294}"/>
                    </a:ext>
                  </a:extLst>
                </p:cNvPr>
                <p:cNvSpPr>
                  <a:spLocks/>
                </p:cNvSpPr>
                <p:nvPr/>
              </p:nvSpPr>
              <p:spPr bwMode="auto">
                <a:xfrm>
                  <a:off x="4251" y="1726"/>
                  <a:ext cx="129" cy="29"/>
                </a:xfrm>
                <a:custGeom>
                  <a:avLst/>
                  <a:gdLst>
                    <a:gd name="T0" fmla="*/ 129 w 129"/>
                    <a:gd name="T1" fmla="*/ 0 h 29"/>
                    <a:gd name="T2" fmla="*/ 80 w 129"/>
                    <a:gd name="T3" fmla="*/ 2 h 29"/>
                    <a:gd name="T4" fmla="*/ 38 w 129"/>
                    <a:gd name="T5" fmla="*/ 9 h 29"/>
                    <a:gd name="T6" fmla="*/ 23 w 129"/>
                    <a:gd name="T7" fmla="*/ 13 h 29"/>
                    <a:gd name="T8" fmla="*/ 11 w 129"/>
                    <a:gd name="T9" fmla="*/ 18 h 29"/>
                    <a:gd name="T10" fmla="*/ 4 w 129"/>
                    <a:gd name="T11" fmla="*/ 22 h 29"/>
                    <a:gd name="T12" fmla="*/ 0 w 129"/>
                    <a:gd name="T13" fmla="*/ 29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29">
                      <a:moveTo>
                        <a:pt x="129" y="0"/>
                      </a:moveTo>
                      <a:lnTo>
                        <a:pt x="80" y="2"/>
                      </a:lnTo>
                      <a:lnTo>
                        <a:pt x="38" y="9"/>
                      </a:lnTo>
                      <a:lnTo>
                        <a:pt x="23" y="13"/>
                      </a:lnTo>
                      <a:lnTo>
                        <a:pt x="11" y="18"/>
                      </a:lnTo>
                      <a:lnTo>
                        <a:pt x="4" y="22"/>
                      </a:lnTo>
                      <a:lnTo>
                        <a:pt x="0" y="29"/>
                      </a:lnTo>
                    </a:path>
                  </a:pathLst>
                </a:custGeom>
                <a:noFill/>
                <a:ln w="174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6" name="Freeform 61">
                  <a:extLst>
                    <a:ext uri="{FF2B5EF4-FFF2-40B4-BE49-F238E27FC236}">
                      <a16:creationId xmlns:a16="http://schemas.microsoft.com/office/drawing/2014/main" id="{211C39CB-95E0-554F-F531-7414CFABEE00}"/>
                    </a:ext>
                  </a:extLst>
                </p:cNvPr>
                <p:cNvSpPr>
                  <a:spLocks/>
                </p:cNvSpPr>
                <p:nvPr/>
              </p:nvSpPr>
              <p:spPr bwMode="auto">
                <a:xfrm>
                  <a:off x="4121" y="1726"/>
                  <a:ext cx="130" cy="29"/>
                </a:xfrm>
                <a:custGeom>
                  <a:avLst/>
                  <a:gdLst>
                    <a:gd name="T0" fmla="*/ 0 w 130"/>
                    <a:gd name="T1" fmla="*/ 0 h 29"/>
                    <a:gd name="T2" fmla="*/ 50 w 130"/>
                    <a:gd name="T3" fmla="*/ 2 h 29"/>
                    <a:gd name="T4" fmla="*/ 92 w 130"/>
                    <a:gd name="T5" fmla="*/ 9 h 29"/>
                    <a:gd name="T6" fmla="*/ 107 w 130"/>
                    <a:gd name="T7" fmla="*/ 13 h 29"/>
                    <a:gd name="T8" fmla="*/ 118 w 130"/>
                    <a:gd name="T9" fmla="*/ 18 h 29"/>
                    <a:gd name="T10" fmla="*/ 126 w 130"/>
                    <a:gd name="T11" fmla="*/ 22 h 29"/>
                    <a:gd name="T12" fmla="*/ 130 w 130"/>
                    <a:gd name="T13" fmla="*/ 29 h 2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0" h="29">
                      <a:moveTo>
                        <a:pt x="0" y="0"/>
                      </a:moveTo>
                      <a:lnTo>
                        <a:pt x="50" y="2"/>
                      </a:lnTo>
                      <a:lnTo>
                        <a:pt x="92" y="9"/>
                      </a:lnTo>
                      <a:lnTo>
                        <a:pt x="107" y="13"/>
                      </a:lnTo>
                      <a:lnTo>
                        <a:pt x="118" y="18"/>
                      </a:lnTo>
                      <a:lnTo>
                        <a:pt x="126" y="22"/>
                      </a:lnTo>
                      <a:lnTo>
                        <a:pt x="130" y="29"/>
                      </a:lnTo>
                    </a:path>
                  </a:pathLst>
                </a:custGeom>
                <a:noFill/>
                <a:ln w="174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7" name="Line 62">
                  <a:extLst>
                    <a:ext uri="{FF2B5EF4-FFF2-40B4-BE49-F238E27FC236}">
                      <a16:creationId xmlns:a16="http://schemas.microsoft.com/office/drawing/2014/main" id="{A89A6D29-D56D-82A6-A2E6-EB4C4110C6E0}"/>
                    </a:ext>
                  </a:extLst>
                </p:cNvPr>
                <p:cNvSpPr>
                  <a:spLocks noChangeShapeType="1"/>
                </p:cNvSpPr>
                <p:nvPr/>
              </p:nvSpPr>
              <p:spPr bwMode="auto">
                <a:xfrm>
                  <a:off x="3604" y="1724"/>
                  <a:ext cx="521" cy="2"/>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8" name="Freeform 63">
                  <a:extLst>
                    <a:ext uri="{FF2B5EF4-FFF2-40B4-BE49-F238E27FC236}">
                      <a16:creationId xmlns:a16="http://schemas.microsoft.com/office/drawing/2014/main" id="{201A3AAA-C643-1B96-AC7F-DA4387C815AE}"/>
                    </a:ext>
                  </a:extLst>
                </p:cNvPr>
                <p:cNvSpPr>
                  <a:spLocks/>
                </p:cNvSpPr>
                <p:nvPr/>
              </p:nvSpPr>
              <p:spPr bwMode="auto">
                <a:xfrm>
                  <a:off x="3478" y="1694"/>
                  <a:ext cx="129" cy="32"/>
                </a:xfrm>
                <a:custGeom>
                  <a:avLst/>
                  <a:gdLst>
                    <a:gd name="T0" fmla="*/ 129 w 129"/>
                    <a:gd name="T1" fmla="*/ 32 h 32"/>
                    <a:gd name="T2" fmla="*/ 80 w 129"/>
                    <a:gd name="T3" fmla="*/ 30 h 32"/>
                    <a:gd name="T4" fmla="*/ 38 w 129"/>
                    <a:gd name="T5" fmla="*/ 23 h 32"/>
                    <a:gd name="T6" fmla="*/ 23 w 129"/>
                    <a:gd name="T7" fmla="*/ 18 h 32"/>
                    <a:gd name="T8" fmla="*/ 11 w 129"/>
                    <a:gd name="T9" fmla="*/ 14 h 32"/>
                    <a:gd name="T10" fmla="*/ 4 w 129"/>
                    <a:gd name="T11" fmla="*/ 7 h 32"/>
                    <a:gd name="T12" fmla="*/ 0 w 129"/>
                    <a:gd name="T13" fmla="*/ 0 h 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32">
                      <a:moveTo>
                        <a:pt x="129" y="32"/>
                      </a:moveTo>
                      <a:lnTo>
                        <a:pt x="80" y="30"/>
                      </a:lnTo>
                      <a:lnTo>
                        <a:pt x="38" y="23"/>
                      </a:lnTo>
                      <a:lnTo>
                        <a:pt x="23" y="18"/>
                      </a:lnTo>
                      <a:lnTo>
                        <a:pt x="11" y="14"/>
                      </a:lnTo>
                      <a:lnTo>
                        <a:pt x="4" y="7"/>
                      </a:lnTo>
                      <a:lnTo>
                        <a:pt x="0" y="0"/>
                      </a:lnTo>
                    </a:path>
                  </a:pathLst>
                </a:custGeom>
                <a:noFill/>
                <a:ln w="17463">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658" name="Group 64">
                <a:extLst>
                  <a:ext uri="{FF2B5EF4-FFF2-40B4-BE49-F238E27FC236}">
                    <a16:creationId xmlns:a16="http://schemas.microsoft.com/office/drawing/2014/main" id="{ECA97E45-D55A-7980-DF5A-82CC04EDAB9A}"/>
                  </a:ext>
                </a:extLst>
              </p:cNvPr>
              <p:cNvGrpSpPr>
                <a:grpSpLocks/>
              </p:cNvGrpSpPr>
              <p:nvPr/>
            </p:nvGrpSpPr>
            <p:grpSpPr bwMode="auto">
              <a:xfrm>
                <a:off x="3117" y="1089"/>
                <a:ext cx="279" cy="39"/>
                <a:chOff x="3177" y="1218"/>
                <a:chExt cx="271" cy="20"/>
              </a:xfrm>
            </p:grpSpPr>
            <p:grpSp>
              <p:nvGrpSpPr>
                <p:cNvPr id="25659" name="Group 65">
                  <a:extLst>
                    <a:ext uri="{FF2B5EF4-FFF2-40B4-BE49-F238E27FC236}">
                      <a16:creationId xmlns:a16="http://schemas.microsoft.com/office/drawing/2014/main" id="{469E9FB7-B5A6-0583-0B30-5588779A9BB0}"/>
                    </a:ext>
                  </a:extLst>
                </p:cNvPr>
                <p:cNvGrpSpPr>
                  <a:grpSpLocks/>
                </p:cNvGrpSpPr>
                <p:nvPr/>
              </p:nvGrpSpPr>
              <p:grpSpPr bwMode="auto">
                <a:xfrm>
                  <a:off x="3288" y="1218"/>
                  <a:ext cx="160" cy="20"/>
                  <a:chOff x="3288" y="1218"/>
                  <a:chExt cx="160" cy="20"/>
                </a:xfrm>
              </p:grpSpPr>
              <p:sp>
                <p:nvSpPr>
                  <p:cNvPr id="25661" name="Line 66">
                    <a:extLst>
                      <a:ext uri="{FF2B5EF4-FFF2-40B4-BE49-F238E27FC236}">
                        <a16:creationId xmlns:a16="http://schemas.microsoft.com/office/drawing/2014/main" id="{760E95E0-C522-85FB-90B9-632B618DB382}"/>
                      </a:ext>
                    </a:extLst>
                  </p:cNvPr>
                  <p:cNvSpPr>
                    <a:spLocks noChangeShapeType="1"/>
                  </p:cNvSpPr>
                  <p:nvPr/>
                </p:nvSpPr>
                <p:spPr bwMode="auto">
                  <a:xfrm>
                    <a:off x="3288" y="1227"/>
                    <a:ext cx="160"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2" name="Freeform 67">
                    <a:extLst>
                      <a:ext uri="{FF2B5EF4-FFF2-40B4-BE49-F238E27FC236}">
                        <a16:creationId xmlns:a16="http://schemas.microsoft.com/office/drawing/2014/main" id="{2E974DCF-C47B-DA20-2A73-B81F8050D4E3}"/>
                      </a:ext>
                    </a:extLst>
                  </p:cNvPr>
                  <p:cNvSpPr>
                    <a:spLocks/>
                  </p:cNvSpPr>
                  <p:nvPr/>
                </p:nvSpPr>
                <p:spPr bwMode="auto">
                  <a:xfrm>
                    <a:off x="3310" y="1218"/>
                    <a:ext cx="134" cy="20"/>
                  </a:xfrm>
                  <a:custGeom>
                    <a:avLst/>
                    <a:gdLst>
                      <a:gd name="T0" fmla="*/ 0 w 134"/>
                      <a:gd name="T1" fmla="*/ 20 h 20"/>
                      <a:gd name="T2" fmla="*/ 0 w 134"/>
                      <a:gd name="T3" fmla="*/ 0 h 20"/>
                      <a:gd name="T4" fmla="*/ 134 w 134"/>
                      <a:gd name="T5" fmla="*/ 9 h 20"/>
                      <a:gd name="T6" fmla="*/ 0 w 134"/>
                      <a:gd name="T7" fmla="*/ 20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20">
                        <a:moveTo>
                          <a:pt x="0" y="20"/>
                        </a:moveTo>
                        <a:lnTo>
                          <a:pt x="0" y="0"/>
                        </a:lnTo>
                        <a:lnTo>
                          <a:pt x="134" y="9"/>
                        </a:lnTo>
                        <a:lnTo>
                          <a:pt x="0" y="20"/>
                        </a:lnTo>
                        <a:close/>
                      </a:path>
                    </a:pathLst>
                  </a:custGeom>
                  <a:solidFill>
                    <a:schemeClr val="tx1"/>
                  </a:solidFill>
                  <a:ln w="17463">
                    <a:solidFill>
                      <a:schemeClr val="tx1"/>
                    </a:solidFill>
                    <a:prstDash val="solid"/>
                    <a:round/>
                    <a:headEnd/>
                    <a:tailEnd/>
                  </a:ln>
                </p:spPr>
                <p:txBody>
                  <a:bodyPr/>
                  <a:lstStyle/>
                  <a:p>
                    <a:endParaRPr lang="zh-CN" altLang="en-US"/>
                  </a:p>
                </p:txBody>
              </p:sp>
            </p:grpSp>
            <p:sp>
              <p:nvSpPr>
                <p:cNvPr id="25660" name="Line 68">
                  <a:extLst>
                    <a:ext uri="{FF2B5EF4-FFF2-40B4-BE49-F238E27FC236}">
                      <a16:creationId xmlns:a16="http://schemas.microsoft.com/office/drawing/2014/main" id="{E268A52E-6D01-E5AA-D6DF-14A67E3144EF}"/>
                    </a:ext>
                  </a:extLst>
                </p:cNvPr>
                <p:cNvSpPr>
                  <a:spLocks noChangeShapeType="1"/>
                </p:cNvSpPr>
                <p:nvPr/>
              </p:nvSpPr>
              <p:spPr bwMode="auto">
                <a:xfrm flipH="1">
                  <a:off x="3177" y="1227"/>
                  <a:ext cx="130" cy="1"/>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5607" name="Rectangle 69">
              <a:extLst>
                <a:ext uri="{FF2B5EF4-FFF2-40B4-BE49-F238E27FC236}">
                  <a16:creationId xmlns:a16="http://schemas.microsoft.com/office/drawing/2014/main" id="{19AE1703-563B-C6EC-4868-C0DA8D8EE7EF}"/>
                </a:ext>
              </a:extLst>
            </p:cNvPr>
            <p:cNvSpPr>
              <a:spLocks noChangeArrowheads="1"/>
            </p:cNvSpPr>
            <p:nvPr/>
          </p:nvSpPr>
          <p:spPr bwMode="auto">
            <a:xfrm>
              <a:off x="196" y="829"/>
              <a:ext cx="2322"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模数转换的实现</a:t>
              </a:r>
            </a:p>
          </p:txBody>
        </p:sp>
      </p:grpSp>
      <p:graphicFrame>
        <p:nvGraphicFramePr>
          <p:cNvPr id="397382" name="Object 70">
            <a:extLst>
              <a:ext uri="{FF2B5EF4-FFF2-40B4-BE49-F238E27FC236}">
                <a16:creationId xmlns:a16="http://schemas.microsoft.com/office/drawing/2014/main" id="{6444EE1D-1F26-4CF3-4083-18D206DC67E5}"/>
              </a:ext>
            </a:extLst>
          </p:cNvPr>
          <p:cNvGraphicFramePr>
            <a:graphicFrameLocks noChangeAspect="1"/>
          </p:cNvGraphicFramePr>
          <p:nvPr/>
        </p:nvGraphicFramePr>
        <p:xfrm>
          <a:off x="4427538" y="1700213"/>
          <a:ext cx="4392612" cy="4465637"/>
        </p:xfrm>
        <a:graphic>
          <a:graphicData uri="http://schemas.openxmlformats.org/presentationml/2006/ole">
            <mc:AlternateContent xmlns:mc="http://schemas.openxmlformats.org/markup-compatibility/2006">
              <mc:Choice xmlns:v="urn:schemas-microsoft-com:vml" Requires="v">
                <p:oleObj name="Image" r:id="rId2" imgW="18266667" imgH="30628571" progId="Photoshop.Image.8">
                  <p:embed/>
                </p:oleObj>
              </mc:Choice>
              <mc:Fallback>
                <p:oleObj name="Image" r:id="rId2" imgW="18266667" imgH="30628571" progId="Photoshop.Image.8">
                  <p:embed/>
                  <p:pic>
                    <p:nvPicPr>
                      <p:cNvPr id="0" name="Object 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700213"/>
                        <a:ext cx="4392612" cy="446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7318"/>
                                        </p:tgtEl>
                                        <p:attrNameLst>
                                          <p:attrName>style.visibility</p:attrName>
                                        </p:attrNameLst>
                                      </p:cBhvr>
                                      <p:to>
                                        <p:strVal val="visible"/>
                                      </p:to>
                                    </p:set>
                                    <p:animEffect transition="in" filter="wipe(up)">
                                      <p:cBhvr>
                                        <p:cTn id="7" dur="500"/>
                                        <p:tgtEl>
                                          <p:spTgt spid="397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97382"/>
                                        </p:tgtEl>
                                        <p:attrNameLst>
                                          <p:attrName>style.visibility</p:attrName>
                                        </p:attrNameLst>
                                      </p:cBhvr>
                                      <p:to>
                                        <p:strVal val="visible"/>
                                      </p:to>
                                    </p:set>
                                    <p:animEffect transition="in" filter="wipe(up)">
                                      <p:cBhvr>
                                        <p:cTn id="12" dur="500"/>
                                        <p:tgtEl>
                                          <p:spTgt spid="397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E544F29-B0FC-D913-D94B-785771899CCD}"/>
              </a:ext>
            </a:extLst>
          </p:cNvPr>
          <p:cNvSpPr>
            <a:spLocks noChangeArrowheads="1"/>
          </p:cNvSpPr>
          <p:nvPr/>
        </p:nvSpPr>
        <p:spPr bwMode="auto">
          <a:xfrm>
            <a:off x="827088" y="5013325"/>
            <a:ext cx="7489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buClrTx/>
              <a:buFontTx/>
              <a:buNone/>
            </a:pPr>
            <a:r>
              <a:rPr kumimoji="1" lang="en-US" altLang="zh-CN" sz="2800">
                <a:solidFill>
                  <a:srgbClr val="000066"/>
                </a:solidFill>
                <a:latin typeface="Times New Roman" panose="02020603050405020304" pitchFamily="18" charset="0"/>
              </a:rPr>
              <a:t>5</a:t>
            </a:r>
            <a:r>
              <a:rPr kumimoji="1" lang="zh-CN" altLang="en-US" sz="2800">
                <a:solidFill>
                  <a:srgbClr val="000066"/>
                </a:solidFill>
                <a:latin typeface="Times New Roman" panose="02020603050405020304" pitchFamily="18" charset="0"/>
              </a:rPr>
              <a:t>、</a:t>
            </a:r>
            <a:r>
              <a:rPr kumimoji="1" lang="zh-CN" altLang="en-US" sz="2800">
                <a:solidFill>
                  <a:srgbClr val="000066"/>
                </a:solidFill>
                <a:latin typeface="楷体_GB2312" pitchFamily="49" charset="-122"/>
              </a:rPr>
              <a:t>掌握基本逻辑运算及逻辑函数的表示方法</a:t>
            </a:r>
          </a:p>
        </p:txBody>
      </p:sp>
      <p:sp>
        <p:nvSpPr>
          <p:cNvPr id="6147" name="Rectangle 3">
            <a:extLst>
              <a:ext uri="{FF2B5EF4-FFF2-40B4-BE49-F238E27FC236}">
                <a16:creationId xmlns:a16="http://schemas.microsoft.com/office/drawing/2014/main" id="{DE146D7B-CFBE-5BE8-F4D1-1EF350B3BF18}"/>
              </a:ext>
            </a:extLst>
          </p:cNvPr>
          <p:cNvSpPr>
            <a:spLocks noChangeArrowheads="1"/>
          </p:cNvSpPr>
          <p:nvPr/>
        </p:nvSpPr>
        <p:spPr bwMode="auto">
          <a:xfrm>
            <a:off x="755650" y="1341438"/>
            <a:ext cx="4176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solidFill>
                  <a:srgbClr val="CC0066"/>
                </a:solidFill>
                <a:latin typeface="楷体_GB2312" pitchFamily="49" charset="-122"/>
                <a:ea typeface="楷体_GB2312" pitchFamily="49" charset="-122"/>
              </a:rPr>
              <a:t>教学基本要求</a:t>
            </a:r>
          </a:p>
        </p:txBody>
      </p:sp>
      <p:sp>
        <p:nvSpPr>
          <p:cNvPr id="6148" name="Rectangle 4">
            <a:extLst>
              <a:ext uri="{FF2B5EF4-FFF2-40B4-BE49-F238E27FC236}">
                <a16:creationId xmlns:a16="http://schemas.microsoft.com/office/drawing/2014/main" id="{E5DF0DDE-7098-D210-EF5C-C9D73E3D16E6}"/>
              </a:ext>
            </a:extLst>
          </p:cNvPr>
          <p:cNvSpPr>
            <a:spLocks noChangeArrowheads="1"/>
          </p:cNvSpPr>
          <p:nvPr/>
        </p:nvSpPr>
        <p:spPr bwMode="auto">
          <a:xfrm>
            <a:off x="755650" y="2133600"/>
            <a:ext cx="669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kumimoji="1" lang="en-US" altLang="zh-CN" sz="2800">
                <a:solidFill>
                  <a:srgbClr val="000066"/>
                </a:solidFill>
                <a:latin typeface="Times New Roman" panose="02020603050405020304" pitchFamily="18" charset="0"/>
                <a:ea typeface="楷体_GB2312" pitchFamily="49" charset="-122"/>
              </a:rPr>
              <a:t>1</a:t>
            </a:r>
            <a:r>
              <a:rPr kumimoji="1" lang="zh-CN" altLang="en-US" sz="2800">
                <a:solidFill>
                  <a:srgbClr val="000066"/>
                </a:solidFill>
                <a:latin typeface="Times New Roman" panose="02020603050405020304" pitchFamily="18" charset="0"/>
                <a:ea typeface="楷体_GB2312" pitchFamily="49" charset="-122"/>
              </a:rPr>
              <a:t>、</a:t>
            </a:r>
            <a:r>
              <a:rPr kumimoji="1" lang="zh-CN" altLang="en-US" sz="2800">
                <a:solidFill>
                  <a:srgbClr val="000066"/>
                </a:solidFill>
                <a:latin typeface="楷体_GB2312" pitchFamily="49" charset="-122"/>
                <a:ea typeface="楷体_GB2312" pitchFamily="49" charset="-122"/>
              </a:rPr>
              <a:t>了解数字信号与数字电路的基本概念</a:t>
            </a:r>
          </a:p>
        </p:txBody>
      </p:sp>
      <p:sp>
        <p:nvSpPr>
          <p:cNvPr id="6149" name="Rectangle 5">
            <a:extLst>
              <a:ext uri="{FF2B5EF4-FFF2-40B4-BE49-F238E27FC236}">
                <a16:creationId xmlns:a16="http://schemas.microsoft.com/office/drawing/2014/main" id="{071EAFF5-FD2E-C191-8CF9-20AD21E98C74}"/>
              </a:ext>
            </a:extLst>
          </p:cNvPr>
          <p:cNvSpPr>
            <a:spLocks noChangeArrowheads="1"/>
          </p:cNvSpPr>
          <p:nvPr/>
        </p:nvSpPr>
        <p:spPr bwMode="auto">
          <a:xfrm>
            <a:off x="755650" y="2852738"/>
            <a:ext cx="6265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rgbClr val="000066"/>
                </a:solidFill>
                <a:latin typeface="Times New Roman" panose="02020603050405020304" pitchFamily="18" charset="0"/>
                <a:ea typeface="楷体_GB2312" pitchFamily="49" charset="-122"/>
              </a:rPr>
              <a:t>2</a:t>
            </a:r>
            <a:r>
              <a:rPr kumimoji="1" lang="zh-CN" altLang="en-US" sz="2800">
                <a:solidFill>
                  <a:srgbClr val="000066"/>
                </a:solidFill>
                <a:latin typeface="Times New Roman" panose="02020603050405020304" pitchFamily="18" charset="0"/>
                <a:ea typeface="楷体_GB2312" pitchFamily="49" charset="-122"/>
              </a:rPr>
              <a:t>、</a:t>
            </a:r>
            <a:r>
              <a:rPr kumimoji="1" lang="zh-CN" altLang="en-US" sz="2800">
                <a:solidFill>
                  <a:srgbClr val="000066"/>
                </a:solidFill>
                <a:latin typeface="楷体_GB2312" pitchFamily="49" charset="-122"/>
                <a:ea typeface="楷体_GB2312" pitchFamily="49" charset="-122"/>
              </a:rPr>
              <a:t>了解数字信号的特点及表示方法</a:t>
            </a:r>
          </a:p>
        </p:txBody>
      </p:sp>
      <p:sp>
        <p:nvSpPr>
          <p:cNvPr id="6150" name="Rectangle 6">
            <a:extLst>
              <a:ext uri="{FF2B5EF4-FFF2-40B4-BE49-F238E27FC236}">
                <a16:creationId xmlns:a16="http://schemas.microsoft.com/office/drawing/2014/main" id="{13640B4E-705B-8277-1558-4481E0343D26}"/>
              </a:ext>
            </a:extLst>
          </p:cNvPr>
          <p:cNvSpPr>
            <a:spLocks noChangeArrowheads="1"/>
          </p:cNvSpPr>
          <p:nvPr/>
        </p:nvSpPr>
        <p:spPr bwMode="auto">
          <a:xfrm>
            <a:off x="755650" y="3500438"/>
            <a:ext cx="81375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kumimoji="1" lang="en-US" altLang="zh-CN" sz="2800">
                <a:solidFill>
                  <a:srgbClr val="000066"/>
                </a:solidFill>
                <a:latin typeface="Times New Roman" panose="02020603050405020304" pitchFamily="18" charset="0"/>
                <a:ea typeface="楷体_GB2312" pitchFamily="49" charset="-122"/>
              </a:rPr>
              <a:t>3</a:t>
            </a:r>
            <a:r>
              <a:rPr kumimoji="1" lang="zh-CN" altLang="en-US" sz="2800">
                <a:solidFill>
                  <a:srgbClr val="000066"/>
                </a:solidFill>
                <a:latin typeface="Times New Roman" panose="02020603050405020304" pitchFamily="18" charset="0"/>
                <a:ea typeface="楷体_GB2312" pitchFamily="49" charset="-122"/>
              </a:rPr>
              <a:t>、</a:t>
            </a:r>
            <a:r>
              <a:rPr kumimoji="1" lang="zh-CN" altLang="en-US" sz="2800">
                <a:solidFill>
                  <a:srgbClr val="000066"/>
                </a:solidFill>
                <a:latin typeface="楷体_GB2312" pitchFamily="49" charset="-122"/>
                <a:ea typeface="楷体_GB2312" pitchFamily="49" charset="-122"/>
              </a:rPr>
              <a:t>掌握常用二～十、二～八～十六进制数的转换</a:t>
            </a:r>
          </a:p>
        </p:txBody>
      </p:sp>
      <p:sp>
        <p:nvSpPr>
          <p:cNvPr id="6151" name="Rectangle 7">
            <a:extLst>
              <a:ext uri="{FF2B5EF4-FFF2-40B4-BE49-F238E27FC236}">
                <a16:creationId xmlns:a16="http://schemas.microsoft.com/office/drawing/2014/main" id="{204485D2-47E6-3AEF-EF24-58FC1787F884}"/>
              </a:ext>
            </a:extLst>
          </p:cNvPr>
          <p:cNvSpPr>
            <a:spLocks noChangeArrowheads="1"/>
          </p:cNvSpPr>
          <p:nvPr/>
        </p:nvSpPr>
        <p:spPr bwMode="auto">
          <a:xfrm>
            <a:off x="755650" y="4221163"/>
            <a:ext cx="7108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pPr>
            <a:r>
              <a:rPr kumimoji="1" lang="en-US" altLang="zh-CN" sz="2800">
                <a:solidFill>
                  <a:srgbClr val="000066"/>
                </a:solidFill>
                <a:latin typeface="Times New Roman" panose="02020603050405020304" pitchFamily="18" charset="0"/>
                <a:ea typeface="楷体_GB2312" pitchFamily="49" charset="-122"/>
              </a:rPr>
              <a:t>4</a:t>
            </a:r>
            <a:r>
              <a:rPr kumimoji="1" lang="zh-CN" altLang="en-US" sz="2800">
                <a:solidFill>
                  <a:srgbClr val="000066"/>
                </a:solidFill>
                <a:latin typeface="Times New Roman" panose="02020603050405020304" pitchFamily="18" charset="0"/>
                <a:ea typeface="楷体_GB2312" pitchFamily="49" charset="-122"/>
              </a:rPr>
              <a:t>、</a:t>
            </a:r>
            <a:r>
              <a:rPr kumimoji="1" lang="zh-CN" altLang="en-US" sz="2800">
                <a:solidFill>
                  <a:srgbClr val="000066"/>
                </a:solidFill>
                <a:latin typeface="楷体_GB2312" pitchFamily="49" charset="-122"/>
                <a:ea typeface="楷体_GB2312" pitchFamily="49" charset="-122"/>
              </a:rPr>
              <a:t>了解常用二进制码，</a:t>
            </a:r>
            <a:r>
              <a:rPr kumimoji="1" lang="zh-CN" altLang="en-US" sz="2800">
                <a:solidFill>
                  <a:srgbClr val="000066"/>
                </a:solidFill>
                <a:latin typeface="Times New Roman" panose="02020603050405020304" pitchFamily="18" charset="0"/>
                <a:ea typeface="楷体_GB2312" pitchFamily="49" charset="-122"/>
              </a:rPr>
              <a:t>熟悉</a:t>
            </a:r>
            <a:r>
              <a:rPr kumimoji="1" lang="en-US" altLang="zh-CN" sz="2800">
                <a:solidFill>
                  <a:srgbClr val="000066"/>
                </a:solidFill>
                <a:latin typeface="Times New Roman" panose="02020603050405020304" pitchFamily="18" charset="0"/>
                <a:ea typeface="楷体_GB2312" pitchFamily="49" charset="-122"/>
              </a:rPr>
              <a:t>8421 BCD</a:t>
            </a:r>
            <a:r>
              <a:rPr kumimoji="1" lang="zh-CN" altLang="en-US" sz="2800">
                <a:solidFill>
                  <a:srgbClr val="000066"/>
                </a:solidFill>
                <a:latin typeface="Times New Roman" panose="02020603050405020304" pitchFamily="18" charset="0"/>
                <a:ea typeface="楷体_GB2312" pitchFamily="49" charset="-122"/>
              </a:rPr>
              <a:t>码</a:t>
            </a:r>
          </a:p>
        </p:txBody>
      </p:sp>
      <p:sp>
        <p:nvSpPr>
          <p:cNvPr id="6152" name="Text Box 8">
            <a:hlinkClick r:id="rId2" action="ppaction://hlinkpres?slideindex=1&amp;slidetitle="/>
            <a:extLst>
              <a:ext uri="{FF2B5EF4-FFF2-40B4-BE49-F238E27FC236}">
                <a16:creationId xmlns:a16="http://schemas.microsoft.com/office/drawing/2014/main" id="{3364B03B-9C7E-14FF-CBD3-83F8F69D276A}"/>
              </a:ext>
            </a:extLst>
          </p:cNvPr>
          <p:cNvSpPr txBox="1">
            <a:spLocks noChangeArrowheads="1"/>
          </p:cNvSpPr>
          <p:nvPr/>
        </p:nvSpPr>
        <p:spPr bwMode="auto">
          <a:xfrm>
            <a:off x="1116013" y="260350"/>
            <a:ext cx="6480175"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4800">
                <a:solidFill>
                  <a:schemeClr val="accent2"/>
                </a:solidFill>
                <a:latin typeface="楷体_GB2312" pitchFamily="49" charset="-122"/>
                <a:ea typeface="楷体_GB2312" pitchFamily="49" charset="-122"/>
              </a:rPr>
              <a:t>1.</a:t>
            </a:r>
            <a:r>
              <a:rPr kumimoji="1" lang="zh-CN" altLang="en-US" sz="4800">
                <a:solidFill>
                  <a:schemeClr val="accent2"/>
                </a:solidFill>
                <a:latin typeface="楷体_GB2312" pitchFamily="49" charset="-122"/>
                <a:ea typeface="楷体_GB2312" pitchFamily="49" charset="-122"/>
              </a:rPr>
              <a:t>数字逻辑基础</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8340" name="Group 4">
            <a:extLst>
              <a:ext uri="{FF2B5EF4-FFF2-40B4-BE49-F238E27FC236}">
                <a16:creationId xmlns:a16="http://schemas.microsoft.com/office/drawing/2014/main" id="{66738C28-EAE0-6F7F-CCCB-9F004767EF83}"/>
              </a:ext>
            </a:extLst>
          </p:cNvPr>
          <p:cNvGrpSpPr>
            <a:grpSpLocks/>
          </p:cNvGrpSpPr>
          <p:nvPr/>
        </p:nvGrpSpPr>
        <p:grpSpPr bwMode="auto">
          <a:xfrm>
            <a:off x="2262188" y="4124325"/>
            <a:ext cx="5475287" cy="2112963"/>
            <a:chOff x="1334" y="3058"/>
            <a:chExt cx="3449" cy="1331"/>
          </a:xfrm>
        </p:grpSpPr>
        <p:grpSp>
          <p:nvGrpSpPr>
            <p:cNvPr id="26638" name="Group 5">
              <a:extLst>
                <a:ext uri="{FF2B5EF4-FFF2-40B4-BE49-F238E27FC236}">
                  <a16:creationId xmlns:a16="http://schemas.microsoft.com/office/drawing/2014/main" id="{7D5F053E-2226-2B13-1C48-A485ED2DA1C5}"/>
                </a:ext>
              </a:extLst>
            </p:cNvPr>
            <p:cNvGrpSpPr>
              <a:grpSpLocks/>
            </p:cNvGrpSpPr>
            <p:nvPr/>
          </p:nvGrpSpPr>
          <p:grpSpPr bwMode="auto">
            <a:xfrm>
              <a:off x="1474" y="3406"/>
              <a:ext cx="944" cy="322"/>
              <a:chOff x="0" y="0"/>
              <a:chExt cx="823" cy="384"/>
            </a:xfrm>
          </p:grpSpPr>
          <p:sp>
            <p:nvSpPr>
              <p:cNvPr id="26664" name="Rectangle 6">
                <a:extLst>
                  <a:ext uri="{FF2B5EF4-FFF2-40B4-BE49-F238E27FC236}">
                    <a16:creationId xmlns:a16="http://schemas.microsoft.com/office/drawing/2014/main" id="{4019A036-61BE-EEBF-83FA-C73ED29F17A9}"/>
                  </a:ext>
                </a:extLst>
              </p:cNvPr>
              <p:cNvSpPr>
                <a:spLocks noChangeArrowheads="1"/>
              </p:cNvSpPr>
              <p:nvPr/>
            </p:nvSpPr>
            <p:spPr bwMode="auto">
              <a:xfrm>
                <a:off x="43" y="0"/>
                <a:ext cx="737"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40468"/>
                    </a:solidFill>
                    <a:latin typeface="楷体_GB2312" pitchFamily="49" charset="-122"/>
                  </a:rPr>
                  <a:t>电压</a:t>
                </a:r>
                <a:r>
                  <a:rPr kumimoji="1" lang="en-US" altLang="zh-CN" sz="2400">
                    <a:solidFill>
                      <a:srgbClr val="040468"/>
                    </a:solidFill>
                    <a:latin typeface="楷体_GB2312" pitchFamily="49" charset="-122"/>
                  </a:rPr>
                  <a:t>(V)</a:t>
                </a:r>
              </a:p>
            </p:txBody>
          </p:sp>
          <p:sp>
            <p:nvSpPr>
              <p:cNvPr id="26665" name="Rectangle 7">
                <a:extLst>
                  <a:ext uri="{FF2B5EF4-FFF2-40B4-BE49-F238E27FC236}">
                    <a16:creationId xmlns:a16="http://schemas.microsoft.com/office/drawing/2014/main" id="{87126DD0-E6AD-D947-D29C-7456AD491068}"/>
                  </a:ext>
                </a:extLst>
              </p:cNvPr>
              <p:cNvSpPr>
                <a:spLocks noChangeArrowheads="1"/>
              </p:cNvSpPr>
              <p:nvPr/>
            </p:nvSpPr>
            <p:spPr bwMode="auto">
              <a:xfrm>
                <a:off x="0" y="0"/>
                <a:ext cx="82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6639" name="Group 8">
              <a:extLst>
                <a:ext uri="{FF2B5EF4-FFF2-40B4-BE49-F238E27FC236}">
                  <a16:creationId xmlns:a16="http://schemas.microsoft.com/office/drawing/2014/main" id="{FAEE117A-0893-01FD-FAD7-716258CC0250}"/>
                </a:ext>
              </a:extLst>
            </p:cNvPr>
            <p:cNvGrpSpPr>
              <a:grpSpLocks/>
            </p:cNvGrpSpPr>
            <p:nvPr/>
          </p:nvGrpSpPr>
          <p:grpSpPr bwMode="auto">
            <a:xfrm>
              <a:off x="2360" y="3406"/>
              <a:ext cx="1318" cy="322"/>
              <a:chOff x="823" y="0"/>
              <a:chExt cx="1149" cy="384"/>
            </a:xfrm>
          </p:grpSpPr>
          <p:sp>
            <p:nvSpPr>
              <p:cNvPr id="26662" name="Rectangle 9">
                <a:extLst>
                  <a:ext uri="{FF2B5EF4-FFF2-40B4-BE49-F238E27FC236}">
                    <a16:creationId xmlns:a16="http://schemas.microsoft.com/office/drawing/2014/main" id="{077B1C45-2BD2-9AA0-CE34-AA046CCD6195}"/>
                  </a:ext>
                </a:extLst>
              </p:cNvPr>
              <p:cNvSpPr>
                <a:spLocks noChangeArrowheads="1"/>
              </p:cNvSpPr>
              <p:nvPr/>
            </p:nvSpPr>
            <p:spPr bwMode="auto">
              <a:xfrm>
                <a:off x="866" y="0"/>
                <a:ext cx="106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40468"/>
                    </a:solidFill>
                    <a:latin typeface="楷体_GB2312" pitchFamily="49" charset="-122"/>
                  </a:rPr>
                  <a:t>二值逻辑</a:t>
                </a:r>
              </a:p>
            </p:txBody>
          </p:sp>
          <p:sp>
            <p:nvSpPr>
              <p:cNvPr id="26663" name="Rectangle 10">
                <a:extLst>
                  <a:ext uri="{FF2B5EF4-FFF2-40B4-BE49-F238E27FC236}">
                    <a16:creationId xmlns:a16="http://schemas.microsoft.com/office/drawing/2014/main" id="{98285EB5-5213-282B-FD4F-09C3D8AA816C}"/>
                  </a:ext>
                </a:extLst>
              </p:cNvPr>
              <p:cNvSpPr>
                <a:spLocks noChangeArrowheads="1"/>
              </p:cNvSpPr>
              <p:nvPr/>
            </p:nvSpPr>
            <p:spPr bwMode="auto">
              <a:xfrm>
                <a:off x="823" y="0"/>
                <a:ext cx="1149"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6640" name="Group 11">
              <a:extLst>
                <a:ext uri="{FF2B5EF4-FFF2-40B4-BE49-F238E27FC236}">
                  <a16:creationId xmlns:a16="http://schemas.microsoft.com/office/drawing/2014/main" id="{4644A47E-ABFA-4628-E04E-371F3FAA680F}"/>
                </a:ext>
              </a:extLst>
            </p:cNvPr>
            <p:cNvGrpSpPr>
              <a:grpSpLocks/>
            </p:cNvGrpSpPr>
            <p:nvPr/>
          </p:nvGrpSpPr>
          <p:grpSpPr bwMode="auto">
            <a:xfrm>
              <a:off x="3620" y="3406"/>
              <a:ext cx="1074" cy="322"/>
              <a:chOff x="1972" y="0"/>
              <a:chExt cx="936" cy="384"/>
            </a:xfrm>
          </p:grpSpPr>
          <p:sp>
            <p:nvSpPr>
              <p:cNvPr id="26660" name="Rectangle 12">
                <a:extLst>
                  <a:ext uri="{FF2B5EF4-FFF2-40B4-BE49-F238E27FC236}">
                    <a16:creationId xmlns:a16="http://schemas.microsoft.com/office/drawing/2014/main" id="{58E163E8-1F5C-CB37-E96D-913FD1AE3B6D}"/>
                  </a:ext>
                </a:extLst>
              </p:cNvPr>
              <p:cNvSpPr>
                <a:spLocks noChangeArrowheads="1"/>
              </p:cNvSpPr>
              <p:nvPr/>
            </p:nvSpPr>
            <p:spPr bwMode="auto">
              <a:xfrm>
                <a:off x="2015" y="0"/>
                <a:ext cx="850"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40468"/>
                    </a:solidFill>
                    <a:latin typeface="楷体_GB2312" pitchFamily="49" charset="-122"/>
                  </a:rPr>
                  <a:t>电 平</a:t>
                </a:r>
              </a:p>
            </p:txBody>
          </p:sp>
          <p:sp>
            <p:nvSpPr>
              <p:cNvPr id="26661" name="Rectangle 13">
                <a:extLst>
                  <a:ext uri="{FF2B5EF4-FFF2-40B4-BE49-F238E27FC236}">
                    <a16:creationId xmlns:a16="http://schemas.microsoft.com/office/drawing/2014/main" id="{4153F085-FF38-1369-8FE9-B5DBABF1C2DE}"/>
                  </a:ext>
                </a:extLst>
              </p:cNvPr>
              <p:cNvSpPr>
                <a:spLocks noChangeArrowheads="1"/>
              </p:cNvSpPr>
              <p:nvPr/>
            </p:nvSpPr>
            <p:spPr bwMode="auto">
              <a:xfrm>
                <a:off x="1972" y="0"/>
                <a:ext cx="936"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6641" name="Group 14">
              <a:extLst>
                <a:ext uri="{FF2B5EF4-FFF2-40B4-BE49-F238E27FC236}">
                  <a16:creationId xmlns:a16="http://schemas.microsoft.com/office/drawing/2014/main" id="{5730D35C-F655-73B9-2EE6-01105222A053}"/>
                </a:ext>
              </a:extLst>
            </p:cNvPr>
            <p:cNvGrpSpPr>
              <a:grpSpLocks/>
            </p:cNvGrpSpPr>
            <p:nvPr/>
          </p:nvGrpSpPr>
          <p:grpSpPr bwMode="auto">
            <a:xfrm>
              <a:off x="1474" y="3737"/>
              <a:ext cx="944" cy="321"/>
              <a:chOff x="0" y="384"/>
              <a:chExt cx="823" cy="384"/>
            </a:xfrm>
          </p:grpSpPr>
          <p:sp>
            <p:nvSpPr>
              <p:cNvPr id="26658" name="Rectangle 15">
                <a:extLst>
                  <a:ext uri="{FF2B5EF4-FFF2-40B4-BE49-F238E27FC236}">
                    <a16:creationId xmlns:a16="http://schemas.microsoft.com/office/drawing/2014/main" id="{9BBA201D-2300-8449-1A3B-CCE2C7EE44D9}"/>
                  </a:ext>
                </a:extLst>
              </p:cNvPr>
              <p:cNvSpPr>
                <a:spLocks noChangeArrowheads="1"/>
              </p:cNvSpPr>
              <p:nvPr/>
            </p:nvSpPr>
            <p:spPr bwMode="auto">
              <a:xfrm>
                <a:off x="43" y="384"/>
                <a:ext cx="737"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solidFill>
                      <a:srgbClr val="040468"/>
                    </a:solidFill>
                    <a:latin typeface="Times New Roman" panose="02020603050405020304" pitchFamily="18" charset="0"/>
                  </a:rPr>
                  <a:t>+5</a:t>
                </a:r>
              </a:p>
            </p:txBody>
          </p:sp>
          <p:sp>
            <p:nvSpPr>
              <p:cNvPr id="26659" name="Rectangle 16">
                <a:extLst>
                  <a:ext uri="{FF2B5EF4-FFF2-40B4-BE49-F238E27FC236}">
                    <a16:creationId xmlns:a16="http://schemas.microsoft.com/office/drawing/2014/main" id="{B40A6647-BFCC-3ED5-E546-38F637D3F214}"/>
                  </a:ext>
                </a:extLst>
              </p:cNvPr>
              <p:cNvSpPr>
                <a:spLocks noChangeArrowheads="1"/>
              </p:cNvSpPr>
              <p:nvPr/>
            </p:nvSpPr>
            <p:spPr bwMode="auto">
              <a:xfrm>
                <a:off x="0" y="384"/>
                <a:ext cx="82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6642" name="Group 17">
              <a:extLst>
                <a:ext uri="{FF2B5EF4-FFF2-40B4-BE49-F238E27FC236}">
                  <a16:creationId xmlns:a16="http://schemas.microsoft.com/office/drawing/2014/main" id="{199BF796-6868-65BD-BAC2-07EF343D591E}"/>
                </a:ext>
              </a:extLst>
            </p:cNvPr>
            <p:cNvGrpSpPr>
              <a:grpSpLocks/>
            </p:cNvGrpSpPr>
            <p:nvPr/>
          </p:nvGrpSpPr>
          <p:grpSpPr bwMode="auto">
            <a:xfrm>
              <a:off x="2360" y="3737"/>
              <a:ext cx="1318" cy="321"/>
              <a:chOff x="823" y="384"/>
              <a:chExt cx="1149" cy="384"/>
            </a:xfrm>
          </p:grpSpPr>
          <p:sp>
            <p:nvSpPr>
              <p:cNvPr id="26656" name="Rectangle 18">
                <a:extLst>
                  <a:ext uri="{FF2B5EF4-FFF2-40B4-BE49-F238E27FC236}">
                    <a16:creationId xmlns:a16="http://schemas.microsoft.com/office/drawing/2014/main" id="{B2AD900C-8162-BA41-F746-BC4175448E9D}"/>
                  </a:ext>
                </a:extLst>
              </p:cNvPr>
              <p:cNvSpPr>
                <a:spLocks noChangeArrowheads="1"/>
              </p:cNvSpPr>
              <p:nvPr/>
            </p:nvSpPr>
            <p:spPr bwMode="auto">
              <a:xfrm>
                <a:off x="866" y="384"/>
                <a:ext cx="106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solidFill>
                      <a:srgbClr val="040468"/>
                    </a:solidFill>
                    <a:latin typeface="Times New Roman" panose="02020603050405020304" pitchFamily="18" charset="0"/>
                  </a:rPr>
                  <a:t>1</a:t>
                </a:r>
              </a:p>
            </p:txBody>
          </p:sp>
          <p:sp>
            <p:nvSpPr>
              <p:cNvPr id="26657" name="Rectangle 19">
                <a:extLst>
                  <a:ext uri="{FF2B5EF4-FFF2-40B4-BE49-F238E27FC236}">
                    <a16:creationId xmlns:a16="http://schemas.microsoft.com/office/drawing/2014/main" id="{58712D06-C482-D60F-42FA-8DB7D226F127}"/>
                  </a:ext>
                </a:extLst>
              </p:cNvPr>
              <p:cNvSpPr>
                <a:spLocks noChangeArrowheads="1"/>
              </p:cNvSpPr>
              <p:nvPr/>
            </p:nvSpPr>
            <p:spPr bwMode="auto">
              <a:xfrm>
                <a:off x="823" y="384"/>
                <a:ext cx="1149"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6643" name="Group 20">
              <a:extLst>
                <a:ext uri="{FF2B5EF4-FFF2-40B4-BE49-F238E27FC236}">
                  <a16:creationId xmlns:a16="http://schemas.microsoft.com/office/drawing/2014/main" id="{2DD41650-6FF6-BDA3-0743-5F8B7AD17592}"/>
                </a:ext>
              </a:extLst>
            </p:cNvPr>
            <p:cNvGrpSpPr>
              <a:grpSpLocks/>
            </p:cNvGrpSpPr>
            <p:nvPr/>
          </p:nvGrpSpPr>
          <p:grpSpPr bwMode="auto">
            <a:xfrm>
              <a:off x="3620" y="3737"/>
              <a:ext cx="1074" cy="321"/>
              <a:chOff x="1972" y="384"/>
              <a:chExt cx="936" cy="384"/>
            </a:xfrm>
          </p:grpSpPr>
          <p:sp>
            <p:nvSpPr>
              <p:cNvPr id="26654" name="Rectangle 21">
                <a:extLst>
                  <a:ext uri="{FF2B5EF4-FFF2-40B4-BE49-F238E27FC236}">
                    <a16:creationId xmlns:a16="http://schemas.microsoft.com/office/drawing/2014/main" id="{795BDEBF-8BC3-FA1B-14D6-8569BC2A4F09}"/>
                  </a:ext>
                </a:extLst>
              </p:cNvPr>
              <p:cNvSpPr>
                <a:spLocks noChangeArrowheads="1"/>
              </p:cNvSpPr>
              <p:nvPr/>
            </p:nvSpPr>
            <p:spPr bwMode="auto">
              <a:xfrm>
                <a:off x="2015" y="384"/>
                <a:ext cx="850"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solidFill>
                      <a:srgbClr val="040468"/>
                    </a:solidFill>
                    <a:latin typeface="Times New Roman" panose="02020603050405020304" pitchFamily="18" charset="0"/>
                  </a:rPr>
                  <a:t>H</a:t>
                </a:r>
                <a:r>
                  <a:rPr kumimoji="1" lang="en-US" altLang="zh-CN" sz="2400">
                    <a:solidFill>
                      <a:srgbClr val="040468"/>
                    </a:solidFill>
                    <a:latin typeface="楷体_GB2312" pitchFamily="49" charset="-122"/>
                  </a:rPr>
                  <a:t>(</a:t>
                </a:r>
                <a:r>
                  <a:rPr kumimoji="1" lang="zh-CN" altLang="en-US" sz="2400">
                    <a:solidFill>
                      <a:srgbClr val="040468"/>
                    </a:solidFill>
                    <a:latin typeface="楷体_GB2312" pitchFamily="49" charset="-122"/>
                  </a:rPr>
                  <a:t>高电平</a:t>
                </a:r>
                <a:r>
                  <a:rPr kumimoji="1" lang="en-US" altLang="zh-CN" sz="2400">
                    <a:solidFill>
                      <a:srgbClr val="040468"/>
                    </a:solidFill>
                    <a:latin typeface="楷体_GB2312" pitchFamily="49" charset="-122"/>
                  </a:rPr>
                  <a:t>)</a:t>
                </a:r>
              </a:p>
            </p:txBody>
          </p:sp>
          <p:sp>
            <p:nvSpPr>
              <p:cNvPr id="26655" name="Rectangle 22">
                <a:extLst>
                  <a:ext uri="{FF2B5EF4-FFF2-40B4-BE49-F238E27FC236}">
                    <a16:creationId xmlns:a16="http://schemas.microsoft.com/office/drawing/2014/main" id="{DD61E80F-8E24-B966-2FED-594B48675FE3}"/>
                  </a:ext>
                </a:extLst>
              </p:cNvPr>
              <p:cNvSpPr>
                <a:spLocks noChangeArrowheads="1"/>
              </p:cNvSpPr>
              <p:nvPr/>
            </p:nvSpPr>
            <p:spPr bwMode="auto">
              <a:xfrm>
                <a:off x="1972" y="384"/>
                <a:ext cx="936"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6644" name="Group 23">
              <a:extLst>
                <a:ext uri="{FF2B5EF4-FFF2-40B4-BE49-F238E27FC236}">
                  <a16:creationId xmlns:a16="http://schemas.microsoft.com/office/drawing/2014/main" id="{132ADA93-F95C-B1F0-24AC-188DB027AE6A}"/>
                </a:ext>
              </a:extLst>
            </p:cNvPr>
            <p:cNvGrpSpPr>
              <a:grpSpLocks/>
            </p:cNvGrpSpPr>
            <p:nvPr/>
          </p:nvGrpSpPr>
          <p:grpSpPr bwMode="auto">
            <a:xfrm>
              <a:off x="1474" y="4067"/>
              <a:ext cx="944" cy="322"/>
              <a:chOff x="0" y="768"/>
              <a:chExt cx="823" cy="384"/>
            </a:xfrm>
          </p:grpSpPr>
          <p:sp>
            <p:nvSpPr>
              <p:cNvPr id="26652" name="Rectangle 24">
                <a:extLst>
                  <a:ext uri="{FF2B5EF4-FFF2-40B4-BE49-F238E27FC236}">
                    <a16:creationId xmlns:a16="http://schemas.microsoft.com/office/drawing/2014/main" id="{B2048299-C0ED-A3D5-79A4-69D18272E2BD}"/>
                  </a:ext>
                </a:extLst>
              </p:cNvPr>
              <p:cNvSpPr>
                <a:spLocks noChangeArrowheads="1"/>
              </p:cNvSpPr>
              <p:nvPr/>
            </p:nvSpPr>
            <p:spPr bwMode="auto">
              <a:xfrm>
                <a:off x="43" y="768"/>
                <a:ext cx="737"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solidFill>
                      <a:srgbClr val="040468"/>
                    </a:solidFill>
                    <a:latin typeface="Times New Roman" panose="02020603050405020304" pitchFamily="18" charset="0"/>
                  </a:rPr>
                  <a:t>0</a:t>
                </a:r>
              </a:p>
            </p:txBody>
          </p:sp>
          <p:sp>
            <p:nvSpPr>
              <p:cNvPr id="26653" name="Rectangle 25">
                <a:extLst>
                  <a:ext uri="{FF2B5EF4-FFF2-40B4-BE49-F238E27FC236}">
                    <a16:creationId xmlns:a16="http://schemas.microsoft.com/office/drawing/2014/main" id="{0FC60584-746C-F0A5-453F-158D74DE7E54}"/>
                  </a:ext>
                </a:extLst>
              </p:cNvPr>
              <p:cNvSpPr>
                <a:spLocks noChangeArrowheads="1"/>
              </p:cNvSpPr>
              <p:nvPr/>
            </p:nvSpPr>
            <p:spPr bwMode="auto">
              <a:xfrm>
                <a:off x="0" y="768"/>
                <a:ext cx="82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6645" name="Group 26">
              <a:extLst>
                <a:ext uri="{FF2B5EF4-FFF2-40B4-BE49-F238E27FC236}">
                  <a16:creationId xmlns:a16="http://schemas.microsoft.com/office/drawing/2014/main" id="{D1D6480F-95E3-08AC-80BE-86238131973E}"/>
                </a:ext>
              </a:extLst>
            </p:cNvPr>
            <p:cNvGrpSpPr>
              <a:grpSpLocks/>
            </p:cNvGrpSpPr>
            <p:nvPr/>
          </p:nvGrpSpPr>
          <p:grpSpPr bwMode="auto">
            <a:xfrm>
              <a:off x="2360" y="4067"/>
              <a:ext cx="1318" cy="322"/>
              <a:chOff x="823" y="768"/>
              <a:chExt cx="1149" cy="384"/>
            </a:xfrm>
          </p:grpSpPr>
          <p:sp>
            <p:nvSpPr>
              <p:cNvPr id="26650" name="Rectangle 27">
                <a:extLst>
                  <a:ext uri="{FF2B5EF4-FFF2-40B4-BE49-F238E27FC236}">
                    <a16:creationId xmlns:a16="http://schemas.microsoft.com/office/drawing/2014/main" id="{11FEC7F5-48D3-D1B9-275F-8712213238E1}"/>
                  </a:ext>
                </a:extLst>
              </p:cNvPr>
              <p:cNvSpPr>
                <a:spLocks noChangeArrowheads="1"/>
              </p:cNvSpPr>
              <p:nvPr/>
            </p:nvSpPr>
            <p:spPr bwMode="auto">
              <a:xfrm>
                <a:off x="866" y="768"/>
                <a:ext cx="1063"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solidFill>
                      <a:srgbClr val="040468"/>
                    </a:solidFill>
                    <a:latin typeface="Times New Roman" panose="02020603050405020304" pitchFamily="18" charset="0"/>
                  </a:rPr>
                  <a:t>0</a:t>
                </a:r>
              </a:p>
            </p:txBody>
          </p:sp>
          <p:sp>
            <p:nvSpPr>
              <p:cNvPr id="26651" name="Rectangle 28">
                <a:extLst>
                  <a:ext uri="{FF2B5EF4-FFF2-40B4-BE49-F238E27FC236}">
                    <a16:creationId xmlns:a16="http://schemas.microsoft.com/office/drawing/2014/main" id="{24EED504-88F5-ECE5-6D9D-41C550759062}"/>
                  </a:ext>
                </a:extLst>
              </p:cNvPr>
              <p:cNvSpPr>
                <a:spLocks noChangeArrowheads="1"/>
              </p:cNvSpPr>
              <p:nvPr/>
            </p:nvSpPr>
            <p:spPr bwMode="auto">
              <a:xfrm>
                <a:off x="823" y="768"/>
                <a:ext cx="1149"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26646" name="Group 29">
              <a:extLst>
                <a:ext uri="{FF2B5EF4-FFF2-40B4-BE49-F238E27FC236}">
                  <a16:creationId xmlns:a16="http://schemas.microsoft.com/office/drawing/2014/main" id="{ABF942DE-9425-4243-6D0F-15A889FF4BDF}"/>
                </a:ext>
              </a:extLst>
            </p:cNvPr>
            <p:cNvGrpSpPr>
              <a:grpSpLocks/>
            </p:cNvGrpSpPr>
            <p:nvPr/>
          </p:nvGrpSpPr>
          <p:grpSpPr bwMode="auto">
            <a:xfrm>
              <a:off x="3620" y="4067"/>
              <a:ext cx="1074" cy="322"/>
              <a:chOff x="1972" y="768"/>
              <a:chExt cx="936" cy="384"/>
            </a:xfrm>
          </p:grpSpPr>
          <p:sp>
            <p:nvSpPr>
              <p:cNvPr id="26648" name="Rectangle 30">
                <a:extLst>
                  <a:ext uri="{FF2B5EF4-FFF2-40B4-BE49-F238E27FC236}">
                    <a16:creationId xmlns:a16="http://schemas.microsoft.com/office/drawing/2014/main" id="{DCB9CACA-40FE-A5B2-8E8A-9EEA29ECAB66}"/>
                  </a:ext>
                </a:extLst>
              </p:cNvPr>
              <p:cNvSpPr>
                <a:spLocks noChangeArrowheads="1"/>
              </p:cNvSpPr>
              <p:nvPr/>
            </p:nvSpPr>
            <p:spPr bwMode="auto">
              <a:xfrm>
                <a:off x="2015" y="768"/>
                <a:ext cx="850"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en-US" altLang="zh-CN" sz="2400">
                    <a:solidFill>
                      <a:srgbClr val="040468"/>
                    </a:solidFill>
                    <a:latin typeface="Times New Roman" panose="02020603050405020304" pitchFamily="18" charset="0"/>
                  </a:rPr>
                  <a:t>L</a:t>
                </a:r>
                <a:r>
                  <a:rPr kumimoji="1" lang="en-US" altLang="zh-CN" sz="2400">
                    <a:solidFill>
                      <a:srgbClr val="040468"/>
                    </a:solidFill>
                    <a:latin typeface="楷体_GB2312" pitchFamily="49" charset="-122"/>
                  </a:rPr>
                  <a:t>(</a:t>
                </a:r>
                <a:r>
                  <a:rPr kumimoji="1" lang="zh-CN" altLang="en-US" sz="2400">
                    <a:solidFill>
                      <a:srgbClr val="040468"/>
                    </a:solidFill>
                    <a:latin typeface="楷体_GB2312" pitchFamily="49" charset="-122"/>
                  </a:rPr>
                  <a:t>低电平</a:t>
                </a:r>
                <a:r>
                  <a:rPr kumimoji="1" lang="en-US" altLang="zh-CN" sz="2400">
                    <a:solidFill>
                      <a:srgbClr val="040468"/>
                    </a:solidFill>
                    <a:latin typeface="楷体_GB2312" pitchFamily="49" charset="-122"/>
                  </a:rPr>
                  <a:t>)</a:t>
                </a:r>
              </a:p>
            </p:txBody>
          </p:sp>
          <p:sp>
            <p:nvSpPr>
              <p:cNvPr id="26649" name="Rectangle 31">
                <a:extLst>
                  <a:ext uri="{FF2B5EF4-FFF2-40B4-BE49-F238E27FC236}">
                    <a16:creationId xmlns:a16="http://schemas.microsoft.com/office/drawing/2014/main" id="{7EACE05C-240A-9263-19BB-FC470019E211}"/>
                  </a:ext>
                </a:extLst>
              </p:cNvPr>
              <p:cNvSpPr>
                <a:spLocks noChangeArrowheads="1"/>
              </p:cNvSpPr>
              <p:nvPr/>
            </p:nvSpPr>
            <p:spPr bwMode="auto">
              <a:xfrm>
                <a:off x="1972" y="768"/>
                <a:ext cx="936" cy="384"/>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26647" name="Text Box 32">
              <a:extLst>
                <a:ext uri="{FF2B5EF4-FFF2-40B4-BE49-F238E27FC236}">
                  <a16:creationId xmlns:a16="http://schemas.microsoft.com/office/drawing/2014/main" id="{2EC0873B-8903-BE9E-3081-203A8A1DBE41}"/>
                </a:ext>
              </a:extLst>
            </p:cNvPr>
            <p:cNvSpPr txBox="1">
              <a:spLocks noChangeArrowheads="1"/>
            </p:cNvSpPr>
            <p:nvPr/>
          </p:nvSpPr>
          <p:spPr bwMode="auto">
            <a:xfrm>
              <a:off x="1334" y="3058"/>
              <a:ext cx="3449" cy="296"/>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逻辑电平与电压值的关系（正逻辑）</a:t>
              </a:r>
            </a:p>
          </p:txBody>
        </p:sp>
      </p:grpSp>
      <p:sp>
        <p:nvSpPr>
          <p:cNvPr id="26627" name="Text Box 33">
            <a:extLst>
              <a:ext uri="{FF2B5EF4-FFF2-40B4-BE49-F238E27FC236}">
                <a16:creationId xmlns:a16="http://schemas.microsoft.com/office/drawing/2014/main" id="{B0F72064-45E6-E07A-0F67-1645534AF71C}"/>
              </a:ext>
            </a:extLst>
          </p:cNvPr>
          <p:cNvSpPr txBox="1">
            <a:spLocks noChangeArrowheads="1"/>
          </p:cNvSpPr>
          <p:nvPr/>
        </p:nvSpPr>
        <p:spPr bwMode="auto">
          <a:xfrm>
            <a:off x="612775" y="476250"/>
            <a:ext cx="5327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rgbClr val="CC0000"/>
                </a:solidFill>
                <a:latin typeface="Times New Roman" panose="02020603050405020304" pitchFamily="18" charset="0"/>
                <a:ea typeface="楷体_GB2312" pitchFamily="49" charset="-122"/>
              </a:rPr>
              <a:t>1.1.4 </a:t>
            </a:r>
            <a:r>
              <a:rPr kumimoji="1" lang="zh-CN" altLang="en-US" sz="2800">
                <a:solidFill>
                  <a:srgbClr val="CC0000"/>
                </a:solidFill>
                <a:latin typeface="楷体_GB2312" pitchFamily="49" charset="-122"/>
                <a:ea typeface="楷体_GB2312" pitchFamily="49" charset="-122"/>
              </a:rPr>
              <a:t>数字信号的描述方法</a:t>
            </a:r>
          </a:p>
        </p:txBody>
      </p:sp>
      <p:sp>
        <p:nvSpPr>
          <p:cNvPr id="26628" name="Text Box 34">
            <a:extLst>
              <a:ext uri="{FF2B5EF4-FFF2-40B4-BE49-F238E27FC236}">
                <a16:creationId xmlns:a16="http://schemas.microsoft.com/office/drawing/2014/main" id="{4E850029-BE8A-71A9-98B0-BB0ECF42991A}"/>
              </a:ext>
            </a:extLst>
          </p:cNvPr>
          <p:cNvSpPr txBox="1">
            <a:spLocks noChangeArrowheads="1"/>
          </p:cNvSpPr>
          <p:nvPr/>
        </p:nvSpPr>
        <p:spPr bwMode="auto">
          <a:xfrm>
            <a:off x="539750" y="1244600"/>
            <a:ext cx="5868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CC0000"/>
                </a:solidFill>
                <a:latin typeface="楷体_GB2312" pitchFamily="49" charset="-122"/>
                <a:ea typeface="楷体_GB2312" pitchFamily="49" charset="-122"/>
              </a:rPr>
              <a:t>1</a:t>
            </a:r>
            <a:r>
              <a:rPr kumimoji="1" lang="zh-CN" altLang="en-US" sz="2400">
                <a:solidFill>
                  <a:srgbClr val="CC0000"/>
                </a:solidFill>
                <a:latin typeface="楷体_GB2312" pitchFamily="49" charset="-122"/>
                <a:ea typeface="楷体_GB2312" pitchFamily="49" charset="-122"/>
              </a:rPr>
              <a:t>、二值数字逻辑和逻辑电平</a:t>
            </a:r>
          </a:p>
        </p:txBody>
      </p:sp>
      <p:sp>
        <p:nvSpPr>
          <p:cNvPr id="398371" name="Rectangle 35">
            <a:extLst>
              <a:ext uri="{FF2B5EF4-FFF2-40B4-BE49-F238E27FC236}">
                <a16:creationId xmlns:a16="http://schemas.microsoft.com/office/drawing/2014/main" id="{3D679FA0-1D3D-1BA9-116D-F8005FF34D50}"/>
              </a:ext>
            </a:extLst>
          </p:cNvPr>
          <p:cNvSpPr>
            <a:spLocks noChangeArrowheads="1"/>
          </p:cNvSpPr>
          <p:nvPr/>
        </p:nvSpPr>
        <p:spPr bwMode="auto">
          <a:xfrm>
            <a:off x="873125" y="3403600"/>
            <a:ext cx="7389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40468"/>
                </a:solidFill>
                <a:latin typeface="楷体_GB2312" pitchFamily="49" charset="-122"/>
                <a:ea typeface="楷体_GB2312" pitchFamily="49" charset="-122"/>
              </a:rPr>
              <a:t>   a </a:t>
            </a:r>
            <a:r>
              <a:rPr kumimoji="1" lang="zh-CN" altLang="en-US" sz="2400">
                <a:solidFill>
                  <a:srgbClr val="040468"/>
                </a:solidFill>
                <a:latin typeface="楷体_GB2312" pitchFamily="49" charset="-122"/>
                <a:ea typeface="楷体_GB2312" pitchFamily="49" charset="-122"/>
              </a:rPr>
              <a:t>、在电路中用低、高电平表示</a:t>
            </a:r>
            <a:r>
              <a:rPr kumimoji="1" lang="en-US" altLang="zh-CN" sz="2400">
                <a:solidFill>
                  <a:srgbClr val="040468"/>
                </a:solidFill>
                <a:latin typeface="楷体_GB2312" pitchFamily="49" charset="-122"/>
                <a:ea typeface="楷体_GB2312" pitchFamily="49" charset="-122"/>
              </a:rPr>
              <a:t>0</a:t>
            </a:r>
            <a:r>
              <a:rPr kumimoji="1" lang="zh-CN" altLang="en-US" sz="2400">
                <a:solidFill>
                  <a:srgbClr val="040468"/>
                </a:solidFill>
                <a:latin typeface="楷体_GB2312" pitchFamily="49" charset="-122"/>
                <a:ea typeface="楷体_GB2312" pitchFamily="49" charset="-122"/>
              </a:rPr>
              <a:t>、</a:t>
            </a:r>
            <a:r>
              <a:rPr kumimoji="1" lang="en-US" altLang="zh-CN" sz="2400">
                <a:solidFill>
                  <a:srgbClr val="040468"/>
                </a:solidFill>
                <a:latin typeface="楷体_GB2312" pitchFamily="49" charset="-122"/>
                <a:ea typeface="楷体_GB2312" pitchFamily="49" charset="-122"/>
              </a:rPr>
              <a:t>1</a:t>
            </a:r>
            <a:r>
              <a:rPr kumimoji="1" lang="zh-CN" altLang="en-US" sz="2400">
                <a:solidFill>
                  <a:srgbClr val="040468"/>
                </a:solidFill>
                <a:latin typeface="楷体_GB2312" pitchFamily="49" charset="-122"/>
                <a:ea typeface="楷体_GB2312" pitchFamily="49" charset="-122"/>
              </a:rPr>
              <a:t>两种逻辑状态</a:t>
            </a:r>
          </a:p>
        </p:txBody>
      </p:sp>
      <p:sp>
        <p:nvSpPr>
          <p:cNvPr id="398372" name="Text Box 36">
            <a:extLst>
              <a:ext uri="{FF2B5EF4-FFF2-40B4-BE49-F238E27FC236}">
                <a16:creationId xmlns:a16="http://schemas.microsoft.com/office/drawing/2014/main" id="{C94F4FB9-0CDF-1A0E-644D-C8CBF1ADB401}"/>
              </a:ext>
            </a:extLst>
          </p:cNvPr>
          <p:cNvSpPr txBox="1">
            <a:spLocks noChangeArrowheads="1"/>
          </p:cNvSpPr>
          <p:nvPr/>
        </p:nvSpPr>
        <p:spPr bwMode="auto">
          <a:xfrm>
            <a:off x="2484438" y="1819275"/>
            <a:ext cx="5616575" cy="622300"/>
          </a:xfrm>
          <a:prstGeom prst="rect">
            <a:avLst/>
          </a:prstGeom>
          <a:noFill/>
          <a:ln>
            <a:noFill/>
          </a:ln>
          <a:effectLst/>
        </p:spPr>
        <p:txBody>
          <a:bodyPr>
            <a:spAutoFit/>
          </a:bodyPr>
          <a:lstStyle/>
          <a:p>
            <a:pPr eaLnBrk="1" hangingPunct="1">
              <a:lnSpc>
                <a:spcPct val="145000"/>
              </a:lnSpc>
              <a:spcBef>
                <a:spcPct val="50000"/>
              </a:spcBef>
              <a:defRPr/>
            </a:pPr>
            <a:r>
              <a:rPr kumimoji="1" lang="en-US" altLang="zh-CN" sz="2400">
                <a:solidFill>
                  <a:srgbClr val="040468"/>
                </a:solidFill>
                <a:latin typeface="楷体_GB2312" pitchFamily="49" charset="-122"/>
                <a:ea typeface="楷体_GB2312" pitchFamily="49" charset="-122"/>
              </a:rPr>
              <a:t> </a:t>
            </a:r>
            <a:r>
              <a:rPr kumimoji="1" lang="en-US" altLang="zh-CN" sz="2400">
                <a:solidFill>
                  <a:schemeClr val="folHlink"/>
                </a:solidFill>
                <a:latin typeface="楷体_GB2312" pitchFamily="49" charset="-122"/>
                <a:ea typeface="楷体_GB2312" pitchFamily="49" charset="-122"/>
              </a:rPr>
              <a:t>0</a:t>
            </a:r>
            <a:r>
              <a:rPr kumimoji="1" lang="zh-CN" altLang="en-US" sz="2400">
                <a:solidFill>
                  <a:schemeClr val="folHlink"/>
                </a:solidFill>
                <a:latin typeface="楷体_GB2312" pitchFamily="49" charset="-122"/>
                <a:ea typeface="楷体_GB2312" pitchFamily="49" charset="-122"/>
              </a:rPr>
              <a:t>、</a:t>
            </a:r>
            <a:r>
              <a:rPr kumimoji="1" lang="en-US" altLang="zh-CN" sz="2400">
                <a:solidFill>
                  <a:schemeClr val="folHlink"/>
                </a:solidFill>
                <a:latin typeface="楷体_GB2312" pitchFamily="49" charset="-122"/>
                <a:ea typeface="楷体_GB2312" pitchFamily="49" charset="-122"/>
              </a:rPr>
              <a:t>1</a:t>
            </a:r>
            <a:r>
              <a:rPr kumimoji="1" lang="zh-CN" altLang="en-US" sz="2400">
                <a:solidFill>
                  <a:srgbClr val="040468"/>
                </a:solidFill>
                <a:latin typeface="楷体_GB2312" pitchFamily="49" charset="-122"/>
                <a:ea typeface="楷体_GB2312" pitchFamily="49" charset="-122"/>
              </a:rPr>
              <a:t>数码</a:t>
            </a:r>
            <a:r>
              <a:rPr kumimoji="1" lang="en-US" altLang="zh-CN" sz="2400">
                <a:solidFill>
                  <a:srgbClr val="040468"/>
                </a:solidFill>
                <a:latin typeface="楷体_GB2312" pitchFamily="49" charset="-122"/>
                <a:ea typeface="楷体_GB2312" pitchFamily="49" charset="-122"/>
              </a:rPr>
              <a:t>---</a:t>
            </a:r>
            <a:r>
              <a:rPr lang="zh-CN" altLang="en-US" sz="2400">
                <a:solidFill>
                  <a:srgbClr val="000066"/>
                </a:solidFill>
                <a:effectLst>
                  <a:outerShdw blurRad="38100" dist="38100" dir="2700000" algn="tl">
                    <a:srgbClr val="C0C0C0"/>
                  </a:outerShdw>
                </a:effectLst>
                <a:latin typeface="Arial" panose="020B0604020202020204" pitchFamily="34" charset="0"/>
                <a:ea typeface="楷体_GB2312" pitchFamily="49" charset="-122"/>
              </a:rPr>
              <a:t>表示数量时称二进制数</a:t>
            </a:r>
          </a:p>
        </p:txBody>
      </p:sp>
      <p:grpSp>
        <p:nvGrpSpPr>
          <p:cNvPr id="398373" name="Group 37">
            <a:extLst>
              <a:ext uri="{FF2B5EF4-FFF2-40B4-BE49-F238E27FC236}">
                <a16:creationId xmlns:a16="http://schemas.microsoft.com/office/drawing/2014/main" id="{8F6662D9-DA2B-8C5F-3036-64B8D1C05F8C}"/>
              </a:ext>
            </a:extLst>
          </p:cNvPr>
          <p:cNvGrpSpPr>
            <a:grpSpLocks/>
          </p:cNvGrpSpPr>
          <p:nvPr/>
        </p:nvGrpSpPr>
        <p:grpSpPr bwMode="auto">
          <a:xfrm>
            <a:off x="612775" y="2900363"/>
            <a:ext cx="1462088" cy="457200"/>
            <a:chOff x="481" y="2070"/>
            <a:chExt cx="921" cy="288"/>
          </a:xfrm>
        </p:grpSpPr>
        <p:sp>
          <p:nvSpPr>
            <p:cNvPr id="26636" name="Rectangle 38">
              <a:extLst>
                <a:ext uri="{FF2B5EF4-FFF2-40B4-BE49-F238E27FC236}">
                  <a16:creationId xmlns:a16="http://schemas.microsoft.com/office/drawing/2014/main" id="{8C1091F1-36A8-9221-B6D8-F2E2F68BA971}"/>
                </a:ext>
              </a:extLst>
            </p:cNvPr>
            <p:cNvSpPr>
              <a:spLocks noChangeArrowheads="1"/>
            </p:cNvSpPr>
            <p:nvPr/>
          </p:nvSpPr>
          <p:spPr bwMode="auto">
            <a:xfrm>
              <a:off x="481" y="2197"/>
              <a:ext cx="56" cy="56"/>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37" name="Rectangle 39">
              <a:extLst>
                <a:ext uri="{FF2B5EF4-FFF2-40B4-BE49-F238E27FC236}">
                  <a16:creationId xmlns:a16="http://schemas.microsoft.com/office/drawing/2014/main" id="{00BA8F21-D450-FA57-695F-E8CA645C0FCC}"/>
                </a:ext>
              </a:extLst>
            </p:cNvPr>
            <p:cNvSpPr>
              <a:spLocks noChangeArrowheads="1"/>
            </p:cNvSpPr>
            <p:nvPr/>
          </p:nvSpPr>
          <p:spPr bwMode="auto">
            <a:xfrm>
              <a:off x="514" y="207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楷体_GB2312" pitchFamily="49" charset="-122"/>
                  <a:ea typeface="楷体_GB2312" pitchFamily="49" charset="-122"/>
                </a:rPr>
                <a:t>表示方式</a:t>
              </a:r>
            </a:p>
          </p:txBody>
        </p:sp>
      </p:grpSp>
      <p:grpSp>
        <p:nvGrpSpPr>
          <p:cNvPr id="398376" name="Group 40">
            <a:extLst>
              <a:ext uri="{FF2B5EF4-FFF2-40B4-BE49-F238E27FC236}">
                <a16:creationId xmlns:a16="http://schemas.microsoft.com/office/drawing/2014/main" id="{3B4B9993-0E7F-5334-2ED1-7ED32372C96D}"/>
              </a:ext>
            </a:extLst>
          </p:cNvPr>
          <p:cNvGrpSpPr>
            <a:grpSpLocks/>
          </p:cNvGrpSpPr>
          <p:nvPr/>
        </p:nvGrpSpPr>
        <p:grpSpPr bwMode="auto">
          <a:xfrm>
            <a:off x="612775" y="1676400"/>
            <a:ext cx="2074863" cy="457200"/>
            <a:chOff x="481" y="2070"/>
            <a:chExt cx="1307" cy="288"/>
          </a:xfrm>
        </p:grpSpPr>
        <p:sp>
          <p:nvSpPr>
            <p:cNvPr id="26634" name="Rectangle 41">
              <a:extLst>
                <a:ext uri="{FF2B5EF4-FFF2-40B4-BE49-F238E27FC236}">
                  <a16:creationId xmlns:a16="http://schemas.microsoft.com/office/drawing/2014/main" id="{BE1BDF01-5CC5-69E7-3B4C-CDDABC2E65CF}"/>
                </a:ext>
              </a:extLst>
            </p:cNvPr>
            <p:cNvSpPr>
              <a:spLocks noChangeArrowheads="1"/>
            </p:cNvSpPr>
            <p:nvPr/>
          </p:nvSpPr>
          <p:spPr bwMode="auto">
            <a:xfrm>
              <a:off x="481" y="2197"/>
              <a:ext cx="56" cy="56"/>
            </a:xfrm>
            <a:prstGeom prst="rect">
              <a:avLst/>
            </a:prstGeom>
            <a:solidFill>
              <a:srgbClr val="FF0000"/>
            </a:solid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35" name="Rectangle 42">
              <a:extLst>
                <a:ext uri="{FF2B5EF4-FFF2-40B4-BE49-F238E27FC236}">
                  <a16:creationId xmlns:a16="http://schemas.microsoft.com/office/drawing/2014/main" id="{1FA4589D-6C2F-B4E3-2C03-D58B7DEF87D0}"/>
                </a:ext>
              </a:extLst>
            </p:cNvPr>
            <p:cNvSpPr>
              <a:spLocks noChangeArrowheads="1"/>
            </p:cNvSpPr>
            <p:nvPr/>
          </p:nvSpPr>
          <p:spPr bwMode="auto">
            <a:xfrm>
              <a:off x="514" y="2070"/>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Arial" panose="020B0604020202020204" pitchFamily="34" charset="0"/>
                  <a:ea typeface="楷体_GB2312" pitchFamily="49" charset="-122"/>
                </a:rPr>
                <a:t>二值数字逻辑</a:t>
              </a:r>
              <a:endParaRPr kumimoji="1" lang="zh-CN" altLang="en-US" sz="2400">
                <a:solidFill>
                  <a:srgbClr val="040468"/>
                </a:solidFill>
                <a:latin typeface="楷体_GB2312" pitchFamily="49" charset="-122"/>
                <a:ea typeface="楷体_GB2312" pitchFamily="49" charset="-122"/>
              </a:endParaRPr>
            </a:p>
          </p:txBody>
        </p:sp>
      </p:grpSp>
      <p:sp>
        <p:nvSpPr>
          <p:cNvPr id="398379" name="Rectangle 43">
            <a:extLst>
              <a:ext uri="{FF2B5EF4-FFF2-40B4-BE49-F238E27FC236}">
                <a16:creationId xmlns:a16="http://schemas.microsoft.com/office/drawing/2014/main" id="{7FEDBA9D-A5BB-87C6-9665-0D1E19F4007A}"/>
              </a:ext>
            </a:extLst>
          </p:cNvPr>
          <p:cNvSpPr>
            <a:spLocks noChangeArrowheads="1"/>
          </p:cNvSpPr>
          <p:nvPr/>
        </p:nvSpPr>
        <p:spPr bwMode="auto">
          <a:xfrm>
            <a:off x="2052638" y="2420938"/>
            <a:ext cx="7235825" cy="622300"/>
          </a:xfrm>
          <a:prstGeom prst="rect">
            <a:avLst/>
          </a:prstGeom>
          <a:noFill/>
          <a:ln>
            <a:noFill/>
          </a:ln>
          <a:effectLst/>
        </p:spPr>
        <p:txBody>
          <a:bodyPr>
            <a:spAutoFit/>
          </a:bodyPr>
          <a:lstStyle/>
          <a:p>
            <a:pPr eaLnBrk="1" hangingPunct="1">
              <a:lnSpc>
                <a:spcPct val="145000"/>
              </a:lnSpc>
              <a:spcBef>
                <a:spcPct val="50000"/>
              </a:spcBef>
              <a:defRPr/>
            </a:pPr>
            <a:r>
              <a:rPr kumimoji="1" lang="en-US" altLang="zh-CN" sz="2400">
                <a:solidFill>
                  <a:srgbClr val="040468"/>
                </a:solidFill>
                <a:latin typeface="楷体_GB2312" pitchFamily="49" charset="-122"/>
                <a:ea typeface="楷体_GB2312" pitchFamily="49" charset="-122"/>
              </a:rPr>
              <a:t>            ---</a:t>
            </a:r>
            <a:r>
              <a:rPr lang="zh-CN" altLang="en-US" sz="2400">
                <a:solidFill>
                  <a:srgbClr val="000066"/>
                </a:solidFill>
                <a:effectLst>
                  <a:outerShdw blurRad="38100" dist="38100" dir="2700000" algn="tl">
                    <a:srgbClr val="C0C0C0"/>
                  </a:outerShdw>
                </a:effectLst>
                <a:latin typeface="楷体_GB2312" pitchFamily="49" charset="-122"/>
                <a:ea typeface="楷体_GB2312" pitchFamily="49" charset="-122"/>
              </a:rPr>
              <a:t>表示事物状态时称二值逻辑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98376"/>
                                        </p:tgtEl>
                                        <p:attrNameLst>
                                          <p:attrName>style.visibility</p:attrName>
                                        </p:attrNameLst>
                                      </p:cBhvr>
                                      <p:to>
                                        <p:strVal val="visible"/>
                                      </p:to>
                                    </p:set>
                                    <p:animEffect transition="in" filter="wipe(up)">
                                      <p:cBhvr>
                                        <p:cTn id="7" dur="500"/>
                                        <p:tgtEl>
                                          <p:spTgt spid="398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8372"/>
                                        </p:tgtEl>
                                        <p:attrNameLst>
                                          <p:attrName>style.visibility</p:attrName>
                                        </p:attrNameLst>
                                      </p:cBhvr>
                                      <p:to>
                                        <p:strVal val="visible"/>
                                      </p:to>
                                    </p:set>
                                    <p:animEffect transition="in" filter="strips(downRight)">
                                      <p:cBhvr>
                                        <p:cTn id="12" dur="500"/>
                                        <p:tgtEl>
                                          <p:spTgt spid="3983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8379"/>
                                        </p:tgtEl>
                                        <p:attrNameLst>
                                          <p:attrName>style.visibility</p:attrName>
                                        </p:attrNameLst>
                                      </p:cBhvr>
                                      <p:to>
                                        <p:strVal val="visible"/>
                                      </p:to>
                                    </p:set>
                                    <p:animEffect transition="in" filter="strips(downRight)">
                                      <p:cBhvr>
                                        <p:cTn id="17" dur="500"/>
                                        <p:tgtEl>
                                          <p:spTgt spid="398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98373"/>
                                        </p:tgtEl>
                                        <p:attrNameLst>
                                          <p:attrName>style.visibility</p:attrName>
                                        </p:attrNameLst>
                                      </p:cBhvr>
                                      <p:to>
                                        <p:strVal val="visible"/>
                                      </p:to>
                                    </p:set>
                                    <p:animEffect transition="in" filter="wipe(up)">
                                      <p:cBhvr>
                                        <p:cTn id="22" dur="500"/>
                                        <p:tgtEl>
                                          <p:spTgt spid="3983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98371"/>
                                        </p:tgtEl>
                                        <p:attrNameLst>
                                          <p:attrName>style.visibility</p:attrName>
                                        </p:attrNameLst>
                                      </p:cBhvr>
                                      <p:to>
                                        <p:strVal val="visible"/>
                                      </p:to>
                                    </p:set>
                                    <p:animEffect transition="in" filter="strips(downRight)">
                                      <p:cBhvr>
                                        <p:cTn id="27" dur="500"/>
                                        <p:tgtEl>
                                          <p:spTgt spid="3983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98340"/>
                                        </p:tgtEl>
                                        <p:attrNameLst>
                                          <p:attrName>style.visibility</p:attrName>
                                        </p:attrNameLst>
                                      </p:cBhvr>
                                      <p:to>
                                        <p:strVal val="visible"/>
                                      </p:to>
                                    </p:set>
                                    <p:animEffect transition="in" filter="wipe(up)">
                                      <p:cBhvr>
                                        <p:cTn id="32" dur="500"/>
                                        <p:tgtEl>
                                          <p:spTgt spid="398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71" grpId="0"/>
      <p:bldP spid="398372" grpId="0"/>
      <p:bldP spid="3983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a:extLst>
              <a:ext uri="{FF2B5EF4-FFF2-40B4-BE49-F238E27FC236}">
                <a16:creationId xmlns:a16="http://schemas.microsoft.com/office/drawing/2014/main" id="{08BBC788-B991-1766-16B1-8EB3C527DC3B}"/>
              </a:ext>
            </a:extLst>
          </p:cNvPr>
          <p:cNvSpPr>
            <a:spLocks noChangeArrowheads="1"/>
          </p:cNvSpPr>
          <p:nvPr/>
        </p:nvSpPr>
        <p:spPr bwMode="auto">
          <a:xfrm>
            <a:off x="755650" y="1916113"/>
            <a:ext cx="447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40468"/>
                </a:solidFill>
                <a:latin typeface="楷体_GB2312" pitchFamily="49" charset="-122"/>
                <a:ea typeface="楷体_GB2312" pitchFamily="49" charset="-122"/>
                <a:cs typeface="Times New Roman" panose="02020603050405020304" pitchFamily="18" charset="0"/>
              </a:rPr>
              <a:t>(a) </a:t>
            </a:r>
            <a:r>
              <a:rPr kumimoji="1" lang="zh-CN" altLang="en-US" sz="2400">
                <a:solidFill>
                  <a:srgbClr val="040468"/>
                </a:solidFill>
                <a:latin typeface="楷体_GB2312" pitchFamily="49" charset="-122"/>
                <a:ea typeface="楷体_GB2312" pitchFamily="49" charset="-122"/>
                <a:cs typeface="Times New Roman" panose="02020603050405020304" pitchFamily="18" charset="0"/>
              </a:rPr>
              <a:t>用逻辑电平描述的数字波形</a:t>
            </a:r>
          </a:p>
        </p:txBody>
      </p:sp>
      <p:sp>
        <p:nvSpPr>
          <p:cNvPr id="401413" name="Rectangle 5">
            <a:extLst>
              <a:ext uri="{FF2B5EF4-FFF2-40B4-BE49-F238E27FC236}">
                <a16:creationId xmlns:a16="http://schemas.microsoft.com/office/drawing/2014/main" id="{54905D89-CC08-4E25-F2B5-476D5A25FF33}"/>
              </a:ext>
            </a:extLst>
          </p:cNvPr>
          <p:cNvSpPr>
            <a:spLocks noChangeArrowheads="1"/>
          </p:cNvSpPr>
          <p:nvPr/>
        </p:nvSpPr>
        <p:spPr bwMode="auto">
          <a:xfrm>
            <a:off x="1116013" y="4292600"/>
            <a:ext cx="399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en-US" altLang="zh-CN" sz="2400">
                <a:solidFill>
                  <a:srgbClr val="040468"/>
                </a:solidFill>
                <a:latin typeface="楷体_GB2312" pitchFamily="49" charset="-122"/>
                <a:ea typeface="楷体_GB2312" pitchFamily="49" charset="-122"/>
              </a:rPr>
              <a:t>(b) </a:t>
            </a:r>
            <a:r>
              <a:rPr kumimoji="1" lang="zh-CN" altLang="en-US" sz="2400">
                <a:solidFill>
                  <a:srgbClr val="040468"/>
                </a:solidFill>
                <a:latin typeface="楷体_GB2312" pitchFamily="49" charset="-122"/>
                <a:ea typeface="楷体_GB2312" pitchFamily="49" charset="-122"/>
              </a:rPr>
              <a:t>数字波形的常规表示</a:t>
            </a:r>
          </a:p>
        </p:txBody>
      </p:sp>
      <p:sp>
        <p:nvSpPr>
          <p:cNvPr id="27652" name="Rectangle 6">
            <a:extLst>
              <a:ext uri="{FF2B5EF4-FFF2-40B4-BE49-F238E27FC236}">
                <a16:creationId xmlns:a16="http://schemas.microsoft.com/office/drawing/2014/main" id="{E26252A3-B195-6088-BF3B-BD78EBE6BE58}"/>
              </a:ext>
            </a:extLst>
          </p:cNvPr>
          <p:cNvSpPr>
            <a:spLocks noChangeArrowheads="1"/>
          </p:cNvSpPr>
          <p:nvPr/>
        </p:nvSpPr>
        <p:spPr bwMode="auto">
          <a:xfrm>
            <a:off x="1403350" y="549275"/>
            <a:ext cx="3744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CC0000"/>
                </a:solidFill>
                <a:latin typeface="楷体_GB2312" pitchFamily="49" charset="-122"/>
                <a:ea typeface="楷体_GB2312" pitchFamily="49" charset="-122"/>
                <a:cs typeface="Times New Roman" panose="02020603050405020304" pitchFamily="18" charset="0"/>
              </a:rPr>
              <a:t>2</a:t>
            </a:r>
            <a:r>
              <a:rPr kumimoji="1" lang="zh-CN" altLang="en-US" sz="2400">
                <a:solidFill>
                  <a:srgbClr val="CC0000"/>
                </a:solidFill>
                <a:latin typeface="楷体_GB2312" pitchFamily="49" charset="-122"/>
                <a:ea typeface="楷体_GB2312" pitchFamily="49" charset="-122"/>
                <a:cs typeface="Times New Roman" panose="02020603050405020304" pitchFamily="18" charset="0"/>
              </a:rPr>
              <a:t>、数字波形</a:t>
            </a:r>
          </a:p>
        </p:txBody>
      </p:sp>
      <p:sp>
        <p:nvSpPr>
          <p:cNvPr id="27653" name="Rectangle 7">
            <a:extLst>
              <a:ext uri="{FF2B5EF4-FFF2-40B4-BE49-F238E27FC236}">
                <a16:creationId xmlns:a16="http://schemas.microsoft.com/office/drawing/2014/main" id="{381D46C8-87E2-8B45-C13E-57D0D8280106}"/>
              </a:ext>
            </a:extLst>
          </p:cNvPr>
          <p:cNvSpPr>
            <a:spLocks noChangeArrowheads="1"/>
          </p:cNvSpPr>
          <p:nvPr/>
        </p:nvSpPr>
        <p:spPr bwMode="auto">
          <a:xfrm>
            <a:off x="827088" y="1268413"/>
            <a:ext cx="708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楷体_GB2312" pitchFamily="49" charset="-122"/>
                <a:ea typeface="楷体_GB2312" pitchFamily="49" charset="-122"/>
              </a:rPr>
              <a:t>数字波形</a:t>
            </a:r>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是信号逻辑电平对时间的图形表示</a:t>
            </a:r>
            <a:r>
              <a:rPr kumimoji="1" lang="en-US" altLang="zh-CN" sz="2400">
                <a:solidFill>
                  <a:srgbClr val="040468"/>
                </a:solidFill>
                <a:latin typeface="楷体_GB2312" pitchFamily="49" charset="-122"/>
                <a:ea typeface="楷体_GB2312" pitchFamily="49" charset="-122"/>
              </a:rPr>
              <a:t>.</a:t>
            </a:r>
          </a:p>
        </p:txBody>
      </p:sp>
      <p:sp>
        <p:nvSpPr>
          <p:cNvPr id="27654" name="Rectangle 10">
            <a:extLst>
              <a:ext uri="{FF2B5EF4-FFF2-40B4-BE49-F238E27FC236}">
                <a16:creationId xmlns:a16="http://schemas.microsoft.com/office/drawing/2014/main" id="{BF1F5984-0BB1-5574-5F2D-2F0F9FBABC6D}"/>
              </a:ext>
            </a:extLst>
          </p:cNvPr>
          <p:cNvSpPr>
            <a:spLocks noChangeArrowheads="1"/>
          </p:cNvSpPr>
          <p:nvPr/>
        </p:nvSpPr>
        <p:spPr bwMode="auto">
          <a:xfrm>
            <a:off x="0" y="2909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01417" name="Object 9">
            <a:extLst>
              <a:ext uri="{FF2B5EF4-FFF2-40B4-BE49-F238E27FC236}">
                <a16:creationId xmlns:a16="http://schemas.microsoft.com/office/drawing/2014/main" id="{226C8FD8-26DE-38E4-DC22-9404541D726F}"/>
              </a:ext>
            </a:extLst>
          </p:cNvPr>
          <p:cNvGraphicFramePr>
            <a:graphicFrameLocks noChangeAspect="1"/>
          </p:cNvGraphicFramePr>
          <p:nvPr/>
        </p:nvGraphicFramePr>
        <p:xfrm>
          <a:off x="1547813" y="2492375"/>
          <a:ext cx="3987800" cy="1730375"/>
        </p:xfrm>
        <a:graphic>
          <a:graphicData uri="http://schemas.openxmlformats.org/presentationml/2006/ole">
            <mc:AlternateContent xmlns:mc="http://schemas.openxmlformats.org/markup-compatibility/2006">
              <mc:Choice xmlns:v="urn:schemas-microsoft-com:vml" Requires="v">
                <p:oleObj name="图片" r:id="rId2" imgW="2373484" imgH="1016338" progId="Word.Picture.8">
                  <p:embed/>
                </p:oleObj>
              </mc:Choice>
              <mc:Fallback>
                <p:oleObj name="图片" r:id="rId2" imgW="2373484" imgH="1016338"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t="-1418"/>
                      <a:stretch>
                        <a:fillRect/>
                      </a:stretch>
                    </p:blipFill>
                    <p:spPr bwMode="auto">
                      <a:xfrm>
                        <a:off x="1547813" y="2492375"/>
                        <a:ext cx="3987800" cy="173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1419" name="Object 11">
            <a:extLst>
              <a:ext uri="{FF2B5EF4-FFF2-40B4-BE49-F238E27FC236}">
                <a16:creationId xmlns:a16="http://schemas.microsoft.com/office/drawing/2014/main" id="{96BAE39D-B5CB-38F8-FF92-043C7C08FD02}"/>
              </a:ext>
            </a:extLst>
          </p:cNvPr>
          <p:cNvGraphicFramePr>
            <a:graphicFrameLocks noChangeAspect="1"/>
          </p:cNvGraphicFramePr>
          <p:nvPr/>
        </p:nvGraphicFramePr>
        <p:xfrm>
          <a:off x="1979613" y="5157788"/>
          <a:ext cx="3251200" cy="695325"/>
        </p:xfrm>
        <a:graphic>
          <a:graphicData uri="http://schemas.openxmlformats.org/presentationml/2006/ole">
            <mc:AlternateContent xmlns:mc="http://schemas.openxmlformats.org/markup-compatibility/2006">
              <mc:Choice xmlns:v="urn:schemas-microsoft-com:vml" Requires="v">
                <p:oleObj name="图片" r:id="rId4" imgW="1935302" imgH="409274" progId="Word.Picture.8">
                  <p:embed/>
                </p:oleObj>
              </mc:Choice>
              <mc:Fallback>
                <p:oleObj name="图片" r:id="rId4" imgW="1935302" imgH="409274"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t="-1418"/>
                      <a:stretch>
                        <a:fillRect/>
                      </a:stretch>
                    </p:blipFill>
                    <p:spPr bwMode="auto">
                      <a:xfrm>
                        <a:off x="1979613" y="5157788"/>
                        <a:ext cx="3251200" cy="695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strips(downRight)">
                                      <p:cBhvr>
                                        <p:cTn id="7" dur="500"/>
                                        <p:tgtEl>
                                          <p:spTgt spid="401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1417"/>
                                        </p:tgtEl>
                                        <p:attrNameLst>
                                          <p:attrName>style.visibility</p:attrName>
                                        </p:attrNameLst>
                                      </p:cBhvr>
                                      <p:to>
                                        <p:strVal val="visible"/>
                                      </p:to>
                                    </p:set>
                                    <p:animEffect transition="in" filter="wipe(left)">
                                      <p:cBhvr>
                                        <p:cTn id="12" dur="500"/>
                                        <p:tgtEl>
                                          <p:spTgt spid="4014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1413"/>
                                        </p:tgtEl>
                                        <p:attrNameLst>
                                          <p:attrName>style.visibility</p:attrName>
                                        </p:attrNameLst>
                                      </p:cBhvr>
                                      <p:to>
                                        <p:strVal val="visible"/>
                                      </p:to>
                                    </p:set>
                                    <p:animEffect transition="in" filter="strips(downRight)">
                                      <p:cBhvr>
                                        <p:cTn id="17" dur="500"/>
                                        <p:tgtEl>
                                          <p:spTgt spid="401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1419"/>
                                        </p:tgtEl>
                                        <p:attrNameLst>
                                          <p:attrName>style.visibility</p:attrName>
                                        </p:attrNameLst>
                                      </p:cBhvr>
                                      <p:to>
                                        <p:strVal val="visible"/>
                                      </p:to>
                                    </p:set>
                                    <p:animEffect transition="in" filter="wipe(left)">
                                      <p:cBhvr>
                                        <p:cTn id="22" dur="500"/>
                                        <p:tgtEl>
                                          <p:spTgt spid="401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p:bldP spid="4014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4">
            <a:extLst>
              <a:ext uri="{FF2B5EF4-FFF2-40B4-BE49-F238E27FC236}">
                <a16:creationId xmlns:a16="http://schemas.microsoft.com/office/drawing/2014/main" id="{50C7BB58-E31F-F1B5-AB92-B2796C8CE519}"/>
              </a:ext>
            </a:extLst>
          </p:cNvPr>
          <p:cNvGraphicFramePr>
            <a:graphicFrameLocks noChangeAspect="1"/>
          </p:cNvGraphicFramePr>
          <p:nvPr/>
        </p:nvGraphicFramePr>
        <p:xfrm>
          <a:off x="107950" y="2070100"/>
          <a:ext cx="8928100" cy="3332163"/>
        </p:xfrm>
        <a:graphic>
          <a:graphicData uri="http://schemas.openxmlformats.org/presentationml/2006/ole">
            <mc:AlternateContent xmlns:mc="http://schemas.openxmlformats.org/markup-compatibility/2006">
              <mc:Choice xmlns:v="urn:schemas-microsoft-com:vml" Requires="v">
                <p:oleObj name="Image" r:id="rId2" imgW="29114286" imgH="10866667" progId="Photoshop.Image.8">
                  <p:embed/>
                </p:oleObj>
              </mc:Choice>
              <mc:Fallback>
                <p:oleObj name="Image" r:id="rId2" imgW="29114286" imgH="10866667" progId="Photoshop.Imag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070100"/>
                        <a:ext cx="8928100" cy="333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2437" name="AutoShape 5">
            <a:extLst>
              <a:ext uri="{FF2B5EF4-FFF2-40B4-BE49-F238E27FC236}">
                <a16:creationId xmlns:a16="http://schemas.microsoft.com/office/drawing/2014/main" id="{450EF185-6352-C97E-6152-897F3C069BA4}"/>
              </a:ext>
            </a:extLst>
          </p:cNvPr>
          <p:cNvSpPr>
            <a:spLocks noChangeArrowheads="1"/>
          </p:cNvSpPr>
          <p:nvPr/>
        </p:nvSpPr>
        <p:spPr bwMode="auto">
          <a:xfrm>
            <a:off x="4500563" y="1946275"/>
            <a:ext cx="1328737" cy="381000"/>
          </a:xfrm>
          <a:prstGeom prst="wedgeRoundRectCallout">
            <a:avLst>
              <a:gd name="adj1" fmla="val 64218"/>
              <a:gd name="adj2" fmla="val 243333"/>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高电平</a:t>
            </a:r>
          </a:p>
        </p:txBody>
      </p:sp>
      <p:sp>
        <p:nvSpPr>
          <p:cNvPr id="402438" name="AutoShape 6">
            <a:extLst>
              <a:ext uri="{FF2B5EF4-FFF2-40B4-BE49-F238E27FC236}">
                <a16:creationId xmlns:a16="http://schemas.microsoft.com/office/drawing/2014/main" id="{B6526D66-ABAF-F5CD-9BC0-B9DF0DFA5C42}"/>
              </a:ext>
            </a:extLst>
          </p:cNvPr>
          <p:cNvSpPr>
            <a:spLocks noChangeArrowheads="1"/>
          </p:cNvSpPr>
          <p:nvPr/>
        </p:nvSpPr>
        <p:spPr bwMode="auto">
          <a:xfrm>
            <a:off x="6948488" y="2162175"/>
            <a:ext cx="1373187" cy="381000"/>
          </a:xfrm>
          <a:prstGeom prst="wedgeRoundRectCallout">
            <a:avLst>
              <a:gd name="adj1" fmla="val -82139"/>
              <a:gd name="adj2" fmla="val 295000"/>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低电平</a:t>
            </a:r>
          </a:p>
        </p:txBody>
      </p:sp>
      <p:sp>
        <p:nvSpPr>
          <p:cNvPr id="402439" name="AutoShape 7">
            <a:extLst>
              <a:ext uri="{FF2B5EF4-FFF2-40B4-BE49-F238E27FC236}">
                <a16:creationId xmlns:a16="http://schemas.microsoft.com/office/drawing/2014/main" id="{70487D52-36E8-F517-E810-017C1691A5C8}"/>
              </a:ext>
            </a:extLst>
          </p:cNvPr>
          <p:cNvSpPr>
            <a:spLocks noChangeArrowheads="1"/>
          </p:cNvSpPr>
          <p:nvPr/>
        </p:nvSpPr>
        <p:spPr bwMode="auto">
          <a:xfrm>
            <a:off x="7596188" y="3314700"/>
            <a:ext cx="1208087" cy="452438"/>
          </a:xfrm>
          <a:prstGeom prst="wedgeRoundRectCallout">
            <a:avLst>
              <a:gd name="adj1" fmla="val -81407"/>
              <a:gd name="adj2" fmla="val 186139"/>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有脉冲</a:t>
            </a:r>
          </a:p>
          <a:p>
            <a:pPr algn="ctr" eaLnBrk="1" hangingPunct="1">
              <a:spcBef>
                <a:spcPct val="50000"/>
              </a:spcBef>
            </a:pPr>
            <a:endParaRPr kumimoji="1" lang="en-US" altLang="zh-CN" sz="2400">
              <a:solidFill>
                <a:srgbClr val="040468"/>
              </a:solidFill>
              <a:latin typeface="楷体_GB2312" pitchFamily="49" charset="-122"/>
              <a:ea typeface="楷体_GB2312" pitchFamily="49" charset="-122"/>
            </a:endParaRPr>
          </a:p>
        </p:txBody>
      </p:sp>
      <p:sp>
        <p:nvSpPr>
          <p:cNvPr id="28678" name="Rectangle 8">
            <a:extLst>
              <a:ext uri="{FF2B5EF4-FFF2-40B4-BE49-F238E27FC236}">
                <a16:creationId xmlns:a16="http://schemas.microsoft.com/office/drawing/2014/main" id="{100F0B57-7926-E15A-E8BF-EF145CC00C08}"/>
              </a:ext>
            </a:extLst>
          </p:cNvPr>
          <p:cNvSpPr>
            <a:spLocks noChangeArrowheads="1"/>
          </p:cNvSpPr>
          <p:nvPr/>
        </p:nvSpPr>
        <p:spPr bwMode="auto">
          <a:xfrm>
            <a:off x="827088" y="1370013"/>
            <a:ext cx="1563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非归零型</a:t>
            </a:r>
          </a:p>
        </p:txBody>
      </p:sp>
      <p:sp>
        <p:nvSpPr>
          <p:cNvPr id="28679" name="Rectangle 9">
            <a:extLst>
              <a:ext uri="{FF2B5EF4-FFF2-40B4-BE49-F238E27FC236}">
                <a16:creationId xmlns:a16="http://schemas.microsoft.com/office/drawing/2014/main" id="{BB0413C0-5D19-2496-DBEB-C9FEF730DD21}"/>
              </a:ext>
            </a:extLst>
          </p:cNvPr>
          <p:cNvSpPr>
            <a:spLocks noChangeArrowheads="1"/>
          </p:cNvSpPr>
          <p:nvPr/>
        </p:nvSpPr>
        <p:spPr bwMode="auto">
          <a:xfrm>
            <a:off x="2987675" y="1370013"/>
            <a:ext cx="125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a:t>
            </a:r>
            <a:r>
              <a:rPr kumimoji="1" lang="zh-CN" altLang="en-US" sz="2400">
                <a:solidFill>
                  <a:srgbClr val="040468"/>
                </a:solidFill>
                <a:latin typeface="楷体_GB2312" pitchFamily="49" charset="-122"/>
                <a:ea typeface="楷体_GB2312" pitchFamily="49" charset="-122"/>
              </a:rPr>
              <a:t>归零型</a:t>
            </a:r>
          </a:p>
        </p:txBody>
      </p:sp>
      <p:sp>
        <p:nvSpPr>
          <p:cNvPr id="402442" name="Rectangle 10">
            <a:extLst>
              <a:ext uri="{FF2B5EF4-FFF2-40B4-BE49-F238E27FC236}">
                <a16:creationId xmlns:a16="http://schemas.microsoft.com/office/drawing/2014/main" id="{B5247212-5E9F-2571-ABCB-FD4070535E2E}"/>
              </a:ext>
            </a:extLst>
          </p:cNvPr>
          <p:cNvSpPr>
            <a:spLocks noChangeArrowheads="1"/>
          </p:cNvSpPr>
          <p:nvPr/>
        </p:nvSpPr>
        <p:spPr bwMode="auto">
          <a:xfrm>
            <a:off x="1403350" y="5402263"/>
            <a:ext cx="586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rPr>
              <a:t> </a:t>
            </a:r>
            <a:r>
              <a:rPr kumimoji="1" lang="zh-CN" altLang="en-US" sz="2400">
                <a:solidFill>
                  <a:srgbClr val="040468"/>
                </a:solidFill>
                <a:latin typeface="楷体_GB2312" pitchFamily="49" charset="-122"/>
                <a:ea typeface="楷体_GB2312" pitchFamily="49" charset="-122"/>
              </a:rPr>
              <a:t>比特率 </a:t>
            </a:r>
            <a:r>
              <a:rPr kumimoji="1" lang="en-US" altLang="zh-CN" sz="2400">
                <a:solidFill>
                  <a:srgbClr val="040468"/>
                </a:solidFill>
                <a:latin typeface="楷体_GB2312" pitchFamily="49" charset="-122"/>
                <a:ea typeface="楷体_GB2312" pitchFamily="49" charset="-122"/>
              </a:rPr>
              <a:t>-------- </a:t>
            </a:r>
            <a:r>
              <a:rPr kumimoji="1" lang="zh-CN" altLang="en-US" sz="2400">
                <a:solidFill>
                  <a:srgbClr val="040468"/>
                </a:solidFill>
                <a:latin typeface="楷体_GB2312" pitchFamily="49" charset="-122"/>
                <a:ea typeface="楷体_GB2312" pitchFamily="49" charset="-122"/>
              </a:rPr>
              <a:t>每秒钟转输数据的位数</a:t>
            </a:r>
          </a:p>
        </p:txBody>
      </p:sp>
      <p:sp>
        <p:nvSpPr>
          <p:cNvPr id="402443" name="AutoShape 11">
            <a:extLst>
              <a:ext uri="{FF2B5EF4-FFF2-40B4-BE49-F238E27FC236}">
                <a16:creationId xmlns:a16="http://schemas.microsoft.com/office/drawing/2014/main" id="{27313D5F-8DF0-8E32-BBA9-966746802320}"/>
              </a:ext>
            </a:extLst>
          </p:cNvPr>
          <p:cNvSpPr>
            <a:spLocks noChangeArrowheads="1"/>
          </p:cNvSpPr>
          <p:nvPr/>
        </p:nvSpPr>
        <p:spPr bwMode="auto">
          <a:xfrm>
            <a:off x="7385050" y="4756150"/>
            <a:ext cx="1208088" cy="381000"/>
          </a:xfrm>
          <a:prstGeom prst="wedgeRoundRectCallout">
            <a:avLst>
              <a:gd name="adj1" fmla="val -106505"/>
              <a:gd name="adj2" fmla="val -84167"/>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无脉冲</a:t>
            </a:r>
          </a:p>
          <a:p>
            <a:pPr algn="ctr" eaLnBrk="1" hangingPunct="1">
              <a:spcBef>
                <a:spcPct val="50000"/>
              </a:spcBef>
            </a:pPr>
            <a:endParaRPr kumimoji="1" lang="en-US" altLang="zh-CN" sz="2400">
              <a:solidFill>
                <a:srgbClr val="040468"/>
              </a:solidFill>
              <a:latin typeface="楷体_GB2312" pitchFamily="49" charset="-122"/>
              <a:ea typeface="楷体_GB2312" pitchFamily="49" charset="-122"/>
            </a:endParaRPr>
          </a:p>
        </p:txBody>
      </p:sp>
      <p:sp>
        <p:nvSpPr>
          <p:cNvPr id="28682" name="Rectangle 12">
            <a:extLst>
              <a:ext uri="{FF2B5EF4-FFF2-40B4-BE49-F238E27FC236}">
                <a16:creationId xmlns:a16="http://schemas.microsoft.com/office/drawing/2014/main" id="{7E32E7F0-3EB9-9565-9077-695E7D02B674}"/>
              </a:ext>
            </a:extLst>
          </p:cNvPr>
          <p:cNvSpPr>
            <a:spLocks noChangeArrowheads="1"/>
          </p:cNvSpPr>
          <p:nvPr/>
        </p:nvSpPr>
        <p:spPr bwMode="auto">
          <a:xfrm>
            <a:off x="539750" y="423863"/>
            <a:ext cx="4116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rgbClr val="040468"/>
                </a:solidFill>
                <a:latin typeface="楷体_GB2312" pitchFamily="49" charset="-122"/>
                <a:ea typeface="楷体_GB2312" pitchFamily="49" charset="-122"/>
              </a:rPr>
              <a:t>(1)</a:t>
            </a:r>
            <a:r>
              <a:rPr kumimoji="1" lang="zh-CN" altLang="en-US" sz="2800">
                <a:solidFill>
                  <a:srgbClr val="040468"/>
                </a:solidFill>
                <a:latin typeface="楷体_GB2312" pitchFamily="49" charset="-122"/>
                <a:ea typeface="楷体_GB2312" pitchFamily="49" charset="-122"/>
              </a:rPr>
              <a:t>数字波形的两种类型</a:t>
            </a:r>
            <a:r>
              <a:rPr kumimoji="1" lang="en-US" altLang="zh-CN" sz="2800">
                <a:solidFill>
                  <a:srgbClr val="040468"/>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02437"/>
                                        </p:tgtEl>
                                        <p:attrNameLst>
                                          <p:attrName>style.visibility</p:attrName>
                                        </p:attrNameLst>
                                      </p:cBhvr>
                                      <p:to>
                                        <p:strVal val="visible"/>
                                      </p:to>
                                    </p:set>
                                    <p:animEffect transition="in" filter="strips(downLeft)">
                                      <p:cBhvr>
                                        <p:cTn id="7" dur="500"/>
                                        <p:tgtEl>
                                          <p:spTgt spid="402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02438"/>
                                        </p:tgtEl>
                                        <p:attrNameLst>
                                          <p:attrName>style.visibility</p:attrName>
                                        </p:attrNameLst>
                                      </p:cBhvr>
                                      <p:to>
                                        <p:strVal val="visible"/>
                                      </p:to>
                                    </p:set>
                                    <p:animEffect transition="in" filter="strips(downLeft)">
                                      <p:cBhvr>
                                        <p:cTn id="12" dur="500"/>
                                        <p:tgtEl>
                                          <p:spTgt spid="402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402439"/>
                                        </p:tgtEl>
                                        <p:attrNameLst>
                                          <p:attrName>style.visibility</p:attrName>
                                        </p:attrNameLst>
                                      </p:cBhvr>
                                      <p:to>
                                        <p:strVal val="visible"/>
                                      </p:to>
                                    </p:set>
                                    <p:animEffect transition="in" filter="strips(downLeft)">
                                      <p:cBhvr>
                                        <p:cTn id="17" dur="500"/>
                                        <p:tgtEl>
                                          <p:spTgt spid="4024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402443"/>
                                        </p:tgtEl>
                                        <p:attrNameLst>
                                          <p:attrName>style.visibility</p:attrName>
                                        </p:attrNameLst>
                                      </p:cBhvr>
                                      <p:to>
                                        <p:strVal val="visible"/>
                                      </p:to>
                                    </p:set>
                                    <p:animEffect transition="in" filter="strips(downLeft)">
                                      <p:cBhvr>
                                        <p:cTn id="22" dur="500"/>
                                        <p:tgtEl>
                                          <p:spTgt spid="4024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02442"/>
                                        </p:tgtEl>
                                        <p:attrNameLst>
                                          <p:attrName>style.visibility</p:attrName>
                                        </p:attrNameLst>
                                      </p:cBhvr>
                                      <p:to>
                                        <p:strVal val="visible"/>
                                      </p:to>
                                    </p:set>
                                    <p:animEffect transition="in" filter="strips(downRight)">
                                      <p:cBhvr>
                                        <p:cTn id="27" dur="500"/>
                                        <p:tgtEl>
                                          <p:spTgt spid="402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7" grpId="0" animBg="1"/>
      <p:bldP spid="402438" grpId="0" animBg="1"/>
      <p:bldP spid="402439" grpId="0" animBg="1"/>
      <p:bldP spid="402442" grpId="0"/>
      <p:bldP spid="4024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14">
            <a:extLst>
              <a:ext uri="{FF2B5EF4-FFF2-40B4-BE49-F238E27FC236}">
                <a16:creationId xmlns:a16="http://schemas.microsoft.com/office/drawing/2014/main" id="{7523C75C-C78C-ECC9-5158-E24C430523E8}"/>
              </a:ext>
            </a:extLst>
          </p:cNvPr>
          <p:cNvGraphicFramePr>
            <a:graphicFrameLocks noChangeAspect="1"/>
          </p:cNvGraphicFramePr>
          <p:nvPr/>
        </p:nvGraphicFramePr>
        <p:xfrm>
          <a:off x="1116013" y="1844675"/>
          <a:ext cx="6948487" cy="2671763"/>
        </p:xfrm>
        <a:graphic>
          <a:graphicData uri="http://schemas.openxmlformats.org/presentationml/2006/ole">
            <mc:AlternateContent xmlns:mc="http://schemas.openxmlformats.org/markup-compatibility/2006">
              <mc:Choice xmlns:v="urn:schemas-microsoft-com:vml" Requires="v">
                <p:oleObj name="图片" r:id="rId2" imgW="3406623" imgH="1300923" progId="Word.Picture.8">
                  <p:embed/>
                </p:oleObj>
              </mc:Choice>
              <mc:Fallback>
                <p:oleObj name="图片" r:id="rId2" imgW="3406623" imgH="1300923" progId="Word.Picture.8">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t="-1384"/>
                      <a:stretch>
                        <a:fillRect/>
                      </a:stretch>
                    </p:blipFill>
                    <p:spPr bwMode="auto">
                      <a:xfrm>
                        <a:off x="1116013" y="1844675"/>
                        <a:ext cx="6948487" cy="2671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699" name="Rectangle 5">
            <a:extLst>
              <a:ext uri="{FF2B5EF4-FFF2-40B4-BE49-F238E27FC236}">
                <a16:creationId xmlns:a16="http://schemas.microsoft.com/office/drawing/2014/main" id="{DA8F4BCC-38C1-9BC4-865A-361E21798275}"/>
              </a:ext>
            </a:extLst>
          </p:cNvPr>
          <p:cNvSpPr>
            <a:spLocks noChangeArrowheads="1"/>
          </p:cNvSpPr>
          <p:nvPr/>
        </p:nvSpPr>
        <p:spPr bwMode="auto">
          <a:xfrm>
            <a:off x="611188" y="496888"/>
            <a:ext cx="3592512" cy="531812"/>
          </a:xfrm>
          <a:prstGeom prst="rect">
            <a:avLst/>
          </a:prstGeom>
          <a:noFill/>
          <a:ln w="12700">
            <a:solidFill>
              <a:srgbClr val="FFFFFF">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rgbClr val="040468"/>
                </a:solidFill>
                <a:latin typeface="楷体_GB2312" pitchFamily="49" charset="-122"/>
                <a:ea typeface="楷体_GB2312" pitchFamily="49" charset="-122"/>
              </a:rPr>
              <a:t>(2)</a:t>
            </a:r>
            <a:r>
              <a:rPr kumimoji="1" lang="zh-CN" altLang="en-US" sz="2800">
                <a:solidFill>
                  <a:srgbClr val="040468"/>
                </a:solidFill>
                <a:latin typeface="楷体_GB2312" pitchFamily="49" charset="-122"/>
                <a:ea typeface="楷体_GB2312" pitchFamily="49" charset="-122"/>
              </a:rPr>
              <a:t>周期性和非周期性</a:t>
            </a:r>
          </a:p>
        </p:txBody>
      </p:sp>
      <p:sp>
        <p:nvSpPr>
          <p:cNvPr id="29700" name="AutoShape 6">
            <a:extLst>
              <a:ext uri="{FF2B5EF4-FFF2-40B4-BE49-F238E27FC236}">
                <a16:creationId xmlns:a16="http://schemas.microsoft.com/office/drawing/2014/main" id="{14854045-F7AD-3F0D-FFA7-248D794750E2}"/>
              </a:ext>
            </a:extLst>
          </p:cNvPr>
          <p:cNvSpPr>
            <a:spLocks noChangeAspect="1" noChangeArrowheads="1" noTextEdit="1"/>
          </p:cNvSpPr>
          <p:nvPr/>
        </p:nvSpPr>
        <p:spPr bwMode="auto">
          <a:xfrm>
            <a:off x="1370013" y="1576388"/>
            <a:ext cx="6026150" cy="2287587"/>
          </a:xfrm>
          <a:prstGeom prst="rect">
            <a:avLst/>
          </a:prstGeom>
          <a:noFill/>
          <a:ln w="9525">
            <a:solidFill>
              <a:srgbClr val="FFFFFF">
                <a:alpha val="0"/>
              </a:srgbClr>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1" name="Rectangle 7">
            <a:extLst>
              <a:ext uri="{FF2B5EF4-FFF2-40B4-BE49-F238E27FC236}">
                <a16:creationId xmlns:a16="http://schemas.microsoft.com/office/drawing/2014/main" id="{5E8C101C-FBDE-E853-BBB8-A31A44CEC14C}"/>
              </a:ext>
            </a:extLst>
          </p:cNvPr>
          <p:cNvSpPr>
            <a:spLocks noChangeArrowheads="1"/>
          </p:cNvSpPr>
          <p:nvPr/>
        </p:nvSpPr>
        <p:spPr bwMode="auto">
          <a:xfrm>
            <a:off x="2773363" y="3687763"/>
            <a:ext cx="138112" cy="314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40468"/>
                </a:solidFill>
                <a:latin typeface="楷体_GB2312" pitchFamily="49" charset="-122"/>
                <a:ea typeface="楷体_GB2312" pitchFamily="49" charset="-122"/>
              </a:rPr>
              <a:t> </a:t>
            </a:r>
            <a:endParaRPr lang="en-US" altLang="zh-CN" sz="2000" b="0">
              <a:solidFill>
                <a:srgbClr val="040468"/>
              </a:solidFill>
              <a:latin typeface="楷体_GB2312" pitchFamily="49" charset="-122"/>
              <a:ea typeface="楷体_GB2312" pitchFamily="49" charset="-122"/>
            </a:endParaRPr>
          </a:p>
        </p:txBody>
      </p:sp>
      <p:grpSp>
        <p:nvGrpSpPr>
          <p:cNvPr id="29702" name="Group 8">
            <a:extLst>
              <a:ext uri="{FF2B5EF4-FFF2-40B4-BE49-F238E27FC236}">
                <a16:creationId xmlns:a16="http://schemas.microsoft.com/office/drawing/2014/main" id="{C2BA5DC8-364C-92DE-6CA3-476291AF3C45}"/>
              </a:ext>
            </a:extLst>
          </p:cNvPr>
          <p:cNvGrpSpPr>
            <a:grpSpLocks/>
          </p:cNvGrpSpPr>
          <p:nvPr/>
        </p:nvGrpSpPr>
        <p:grpSpPr bwMode="auto">
          <a:xfrm>
            <a:off x="842963" y="1865313"/>
            <a:ext cx="6864350" cy="4016375"/>
            <a:chOff x="1104" y="2160"/>
            <a:chExt cx="3648" cy="1872"/>
          </a:xfrm>
        </p:grpSpPr>
        <p:sp>
          <p:nvSpPr>
            <p:cNvPr id="29710" name="Text Box 9">
              <a:extLst>
                <a:ext uri="{FF2B5EF4-FFF2-40B4-BE49-F238E27FC236}">
                  <a16:creationId xmlns:a16="http://schemas.microsoft.com/office/drawing/2014/main" id="{26F88241-98E8-9F86-AE63-10CB232394B2}"/>
                </a:ext>
              </a:extLst>
            </p:cNvPr>
            <p:cNvSpPr txBox="1">
              <a:spLocks noChangeArrowheads="1"/>
            </p:cNvSpPr>
            <p:nvPr/>
          </p:nvSpPr>
          <p:spPr bwMode="auto">
            <a:xfrm>
              <a:off x="2352" y="3792"/>
              <a:ext cx="1056" cy="93"/>
            </a:xfrm>
            <a:prstGeom prst="rect">
              <a:avLst/>
            </a:prstGeom>
            <a:noFill/>
            <a:ln w="19050">
              <a:solidFill>
                <a:schemeClr val="bg1"/>
              </a:solidFill>
              <a:miter lim="800000"/>
              <a:headEnd/>
              <a:tailEnd/>
            </a:ln>
            <a:effectLst/>
            <a:extLst>
              <a:ext uri="{909E8E84-426E-40DD-AFC4-6F175D3DCCD1}">
                <a14:hiddenFill xmlns:a14="http://schemas.microsoft.com/office/drawing/2010/main">
                  <a:solidFill>
                    <a:srgbClr val="FFFFFF">
                      <a:alpha val="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endParaRPr kumimoji="1" lang="en-GB" altLang="zh-CN" sz="2000" baseline="-25000">
                <a:solidFill>
                  <a:srgbClr val="040468"/>
                </a:solidFill>
                <a:latin typeface="楷体_GB2312" pitchFamily="49" charset="-122"/>
                <a:ea typeface="楷体_GB2312" pitchFamily="49" charset="-122"/>
              </a:endParaRPr>
            </a:p>
          </p:txBody>
        </p:sp>
        <p:sp>
          <p:nvSpPr>
            <p:cNvPr id="29711" name="Rectangle 10">
              <a:extLst>
                <a:ext uri="{FF2B5EF4-FFF2-40B4-BE49-F238E27FC236}">
                  <a16:creationId xmlns:a16="http://schemas.microsoft.com/office/drawing/2014/main" id="{2D8B25DD-92BF-8D64-BF69-C72617F2E8FC}"/>
                </a:ext>
              </a:extLst>
            </p:cNvPr>
            <p:cNvSpPr>
              <a:spLocks noChangeArrowheads="1"/>
            </p:cNvSpPr>
            <p:nvPr/>
          </p:nvSpPr>
          <p:spPr bwMode="auto">
            <a:xfrm>
              <a:off x="1104" y="2160"/>
              <a:ext cx="3648" cy="1872"/>
            </a:xfrm>
            <a:prstGeom prst="rect">
              <a:avLst/>
            </a:prstGeom>
            <a:noFill/>
            <a:ln w="19050">
              <a:solidFill>
                <a:srgbClr val="FFFFFF">
                  <a:alpha val="0"/>
                </a:srgbClr>
              </a:solidFill>
              <a:miter lim="800000"/>
              <a:headEnd/>
              <a:tailEnd/>
            </a:ln>
            <a:effectLst/>
            <a:extLst>
              <a:ext uri="{909E8E84-426E-40DD-AFC4-6F175D3DCCD1}">
                <a14:hiddenFill xmlns:a14="http://schemas.microsoft.com/office/drawing/2010/main">
                  <a:solidFill>
                    <a:srgbClr val="FFCC99">
                      <a:alpha val="0"/>
                    </a:srgbClr>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03467" name="AutoShape 11">
            <a:extLst>
              <a:ext uri="{FF2B5EF4-FFF2-40B4-BE49-F238E27FC236}">
                <a16:creationId xmlns:a16="http://schemas.microsoft.com/office/drawing/2014/main" id="{A283953A-F603-409E-3A19-3C0FC79E5532}"/>
              </a:ext>
            </a:extLst>
          </p:cNvPr>
          <p:cNvSpPr>
            <a:spLocks noChangeArrowheads="1"/>
          </p:cNvSpPr>
          <p:nvPr/>
        </p:nvSpPr>
        <p:spPr bwMode="auto">
          <a:xfrm>
            <a:off x="5076825" y="1052513"/>
            <a:ext cx="2808288" cy="676275"/>
          </a:xfrm>
          <a:prstGeom prst="wedgeRoundRectCallout">
            <a:avLst>
              <a:gd name="adj1" fmla="val -51468"/>
              <a:gd name="adj2" fmla="val 151644"/>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周期性数字波形</a:t>
            </a:r>
          </a:p>
          <a:p>
            <a:pPr algn="ctr" eaLnBrk="1" hangingPunct="1">
              <a:spcBef>
                <a:spcPct val="50000"/>
              </a:spcBef>
            </a:pPr>
            <a:endParaRPr kumimoji="1" lang="en-US" altLang="zh-CN" sz="2400">
              <a:solidFill>
                <a:srgbClr val="040468"/>
              </a:solidFill>
              <a:latin typeface="楷体_GB2312" pitchFamily="49" charset="-122"/>
              <a:ea typeface="楷体_GB2312" pitchFamily="49" charset="-122"/>
            </a:endParaRPr>
          </a:p>
        </p:txBody>
      </p:sp>
      <p:sp>
        <p:nvSpPr>
          <p:cNvPr id="403468" name="AutoShape 12">
            <a:extLst>
              <a:ext uri="{FF2B5EF4-FFF2-40B4-BE49-F238E27FC236}">
                <a16:creationId xmlns:a16="http://schemas.microsoft.com/office/drawing/2014/main" id="{6AD747EB-6568-6EDD-7595-80F63350E7A3}"/>
              </a:ext>
            </a:extLst>
          </p:cNvPr>
          <p:cNvSpPr>
            <a:spLocks noChangeArrowheads="1"/>
          </p:cNvSpPr>
          <p:nvPr/>
        </p:nvSpPr>
        <p:spPr bwMode="auto">
          <a:xfrm>
            <a:off x="5364163" y="4652963"/>
            <a:ext cx="2916237" cy="381000"/>
          </a:xfrm>
          <a:prstGeom prst="wedgeRoundRectCallout">
            <a:avLst>
              <a:gd name="adj1" fmla="val -62032"/>
              <a:gd name="adj2" fmla="val -202917"/>
              <a:gd name="adj3" fmla="val 16667"/>
            </a:avLst>
          </a:prstGeom>
          <a:noFill/>
          <a:ln w="19050">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40468"/>
                </a:solidFill>
                <a:latin typeface="楷体_GB2312" pitchFamily="49" charset="-122"/>
                <a:ea typeface="楷体_GB2312" pitchFamily="49" charset="-122"/>
              </a:rPr>
              <a:t>非周期性数字波形</a:t>
            </a:r>
          </a:p>
          <a:p>
            <a:pPr algn="ctr" eaLnBrk="1" hangingPunct="1">
              <a:spcBef>
                <a:spcPct val="50000"/>
              </a:spcBef>
            </a:pPr>
            <a:endParaRPr kumimoji="1" lang="en-US" altLang="zh-CN" sz="2400">
              <a:solidFill>
                <a:srgbClr val="040468"/>
              </a:solidFill>
              <a:latin typeface="楷体_GB2312" pitchFamily="49" charset="-122"/>
              <a:ea typeface="楷体_GB2312" pitchFamily="49" charset="-122"/>
            </a:endParaRPr>
          </a:p>
        </p:txBody>
      </p:sp>
      <p:sp>
        <p:nvSpPr>
          <p:cNvPr id="29705" name="Rectangle 13">
            <a:extLst>
              <a:ext uri="{FF2B5EF4-FFF2-40B4-BE49-F238E27FC236}">
                <a16:creationId xmlns:a16="http://schemas.microsoft.com/office/drawing/2014/main" id="{81314445-69FD-87FE-C681-C72FEB9C94AE}"/>
              </a:ext>
            </a:extLst>
          </p:cNvPr>
          <p:cNvSpPr>
            <a:spLocks noChangeArrowheads="1"/>
          </p:cNvSpPr>
          <p:nvPr/>
        </p:nvSpPr>
        <p:spPr bwMode="auto">
          <a:xfrm>
            <a:off x="3881438" y="3030538"/>
            <a:ext cx="1147762"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000" b="0">
                <a:latin typeface="Times New Roman" panose="02020603050405020304" pitchFamily="18" charset="0"/>
                <a:ea typeface="华康简宋" charset="-122"/>
                <a:cs typeface="Times New Roman" panose="02020603050405020304" pitchFamily="18" charset="0"/>
              </a:rPr>
              <a:t>	</a:t>
            </a:r>
            <a:r>
              <a:rPr kumimoji="1" lang="en-US" altLang="zh-CN" sz="1100" b="0">
                <a:latin typeface="Verdana" panose="020B0604030504040204" pitchFamily="34" charset="0"/>
                <a:ea typeface="华康简宋" charset="-122"/>
                <a:cs typeface="Times New Roman" panose="02020603050405020304" pitchFamily="18" charset="0"/>
              </a:rPr>
              <a:t> </a:t>
            </a:r>
            <a:endParaRPr kumimoji="1" lang="en-US" altLang="zh-CN" sz="2400" b="0">
              <a:latin typeface="Times New Roman" panose="02020603050405020304" pitchFamily="18" charset="0"/>
              <a:ea typeface="华康简宋" charset="-122"/>
              <a:cs typeface="Times New Roman" panose="02020603050405020304" pitchFamily="18" charset="0"/>
            </a:endParaRPr>
          </a:p>
        </p:txBody>
      </p:sp>
      <p:sp>
        <p:nvSpPr>
          <p:cNvPr id="29706" name="Rectangle 15">
            <a:extLst>
              <a:ext uri="{FF2B5EF4-FFF2-40B4-BE49-F238E27FC236}">
                <a16:creationId xmlns:a16="http://schemas.microsoft.com/office/drawing/2014/main" id="{8477DC20-38B0-1DBA-EB40-822808166E1B}"/>
              </a:ext>
            </a:extLst>
          </p:cNvPr>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03472" name="Group 16">
            <a:extLst>
              <a:ext uri="{FF2B5EF4-FFF2-40B4-BE49-F238E27FC236}">
                <a16:creationId xmlns:a16="http://schemas.microsoft.com/office/drawing/2014/main" id="{BCE531C7-BD40-4862-CB6F-90013B6C9726}"/>
              </a:ext>
            </a:extLst>
          </p:cNvPr>
          <p:cNvGrpSpPr>
            <a:grpSpLocks/>
          </p:cNvGrpSpPr>
          <p:nvPr/>
        </p:nvGrpSpPr>
        <p:grpSpPr bwMode="auto">
          <a:xfrm>
            <a:off x="1979613" y="5229225"/>
            <a:ext cx="3957637" cy="993775"/>
            <a:chOff x="1338" y="3317"/>
            <a:chExt cx="2493" cy="626"/>
          </a:xfrm>
        </p:grpSpPr>
        <p:sp>
          <p:nvSpPr>
            <p:cNvPr id="29708" name="Rectangle 17">
              <a:extLst>
                <a:ext uri="{FF2B5EF4-FFF2-40B4-BE49-F238E27FC236}">
                  <a16:creationId xmlns:a16="http://schemas.microsoft.com/office/drawing/2014/main" id="{CE5ABB7F-D00E-D93E-9696-AE9C62B1E74A}"/>
                </a:ext>
              </a:extLst>
            </p:cNvPr>
            <p:cNvSpPr>
              <a:spLocks noChangeArrowheads="1"/>
            </p:cNvSpPr>
            <p:nvPr/>
          </p:nvSpPr>
          <p:spPr bwMode="auto">
            <a:xfrm>
              <a:off x="1338" y="3475"/>
              <a:ext cx="1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000" b="0" i="1">
                  <a:latin typeface="Times New Roman" panose="02020603050405020304" pitchFamily="18" charset="0"/>
                  <a:ea typeface="华康简宋" charset="-122"/>
                  <a:cs typeface="Times New Roman" panose="02020603050405020304" pitchFamily="18" charset="0"/>
                </a:rPr>
                <a:t>	</a:t>
              </a:r>
              <a:r>
                <a:rPr kumimoji="1" lang="en-US" altLang="zh-CN" sz="2400" b="0" i="1">
                  <a:latin typeface="Times New Roman" panose="02020603050405020304" pitchFamily="18" charset="0"/>
                  <a:ea typeface="华康简宋" charset="-122"/>
                  <a:cs typeface="Times New Roman" panose="02020603050405020304" pitchFamily="18" charset="0"/>
                </a:rPr>
                <a:t>q</a:t>
              </a:r>
              <a:r>
                <a:rPr kumimoji="1" lang="en-US" altLang="zh-CN" sz="2400" b="0">
                  <a:latin typeface="Times New Roman" panose="02020603050405020304" pitchFamily="18" charset="0"/>
                  <a:ea typeface="华康简宋" charset="-122"/>
                  <a:cs typeface="Times New Roman" panose="02020603050405020304" pitchFamily="18" charset="0"/>
                </a:rPr>
                <a:t>(%)</a:t>
              </a:r>
            </a:p>
          </p:txBody>
        </p:sp>
        <p:graphicFrame>
          <p:nvGraphicFramePr>
            <p:cNvPr id="29709" name="Object 18">
              <a:extLst>
                <a:ext uri="{FF2B5EF4-FFF2-40B4-BE49-F238E27FC236}">
                  <a16:creationId xmlns:a16="http://schemas.microsoft.com/office/drawing/2014/main" id="{09E9F5C4-8768-3BF1-865E-B21F85084DE4}"/>
                </a:ext>
              </a:extLst>
            </p:cNvPr>
            <p:cNvGraphicFramePr>
              <a:graphicFrameLocks noChangeAspect="1"/>
            </p:cNvGraphicFramePr>
            <p:nvPr/>
          </p:nvGraphicFramePr>
          <p:xfrm>
            <a:off x="2564" y="3317"/>
            <a:ext cx="1267" cy="626"/>
          </p:xfrm>
          <a:graphic>
            <a:graphicData uri="http://schemas.openxmlformats.org/presentationml/2006/ole">
              <mc:AlternateContent xmlns:mc="http://schemas.openxmlformats.org/markup-compatibility/2006">
                <mc:Choice xmlns:v="urn:schemas-microsoft-com:vml" Requires="v">
                  <p:oleObj name="公式" r:id="rId4" imgW="698197" imgH="342751" progId="Equation.3">
                    <p:embed/>
                  </p:oleObj>
                </mc:Choice>
                <mc:Fallback>
                  <p:oleObj name="公式" r:id="rId4" imgW="698197" imgH="342751"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4" y="3317"/>
                          <a:ext cx="1267"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03467"/>
                                        </p:tgtEl>
                                        <p:attrNameLst>
                                          <p:attrName>style.visibility</p:attrName>
                                        </p:attrNameLst>
                                      </p:cBhvr>
                                      <p:to>
                                        <p:strVal val="visible"/>
                                      </p:to>
                                    </p:set>
                                    <p:animEffect transition="in" filter="strips(downLeft)">
                                      <p:cBhvr>
                                        <p:cTn id="7" dur="500"/>
                                        <p:tgtEl>
                                          <p:spTgt spid="403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03468"/>
                                        </p:tgtEl>
                                        <p:attrNameLst>
                                          <p:attrName>style.visibility</p:attrName>
                                        </p:attrNameLst>
                                      </p:cBhvr>
                                      <p:to>
                                        <p:strVal val="visible"/>
                                      </p:to>
                                    </p:set>
                                    <p:animEffect transition="in" filter="strips(downLeft)">
                                      <p:cBhvr>
                                        <p:cTn id="12" dur="500"/>
                                        <p:tgtEl>
                                          <p:spTgt spid="4034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3472"/>
                                        </p:tgtEl>
                                        <p:attrNameLst>
                                          <p:attrName>style.visibility</p:attrName>
                                        </p:attrNameLst>
                                      </p:cBhvr>
                                      <p:to>
                                        <p:strVal val="visible"/>
                                      </p:to>
                                    </p:set>
                                    <p:animEffect transition="in" filter="wipe(left)">
                                      <p:cBhvr>
                                        <p:cTn id="17" dur="500"/>
                                        <p:tgtEl>
                                          <p:spTgt spid="403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7" grpId="0" animBg="1"/>
      <p:bldP spid="40346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a:extLst>
              <a:ext uri="{FF2B5EF4-FFF2-40B4-BE49-F238E27FC236}">
                <a16:creationId xmlns:a16="http://schemas.microsoft.com/office/drawing/2014/main" id="{DA5C2ABE-2DC7-1B2A-AB8B-83C343943965}"/>
              </a:ext>
            </a:extLst>
          </p:cNvPr>
          <p:cNvSpPr>
            <a:spLocks noChangeArrowheads="1"/>
          </p:cNvSpPr>
          <p:nvPr/>
        </p:nvSpPr>
        <p:spPr bwMode="auto">
          <a:xfrm>
            <a:off x="539750" y="1268413"/>
            <a:ext cx="8208963"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80000"/>
              </a:lnSpc>
              <a:spcBef>
                <a:spcPct val="0"/>
              </a:spcBef>
              <a:buClrTx/>
              <a:buFontTx/>
              <a:buNone/>
            </a:pPr>
            <a:r>
              <a:rPr kumimoji="1" lang="zh-CN" altLang="en-US" sz="2400">
                <a:solidFill>
                  <a:schemeClr val="folHlink"/>
                </a:solidFill>
                <a:latin typeface="Times New Roman" panose="02020603050405020304" pitchFamily="18" charset="0"/>
                <a:cs typeface="Arial" panose="020B0604020202020204" pitchFamily="34" charset="0"/>
              </a:rPr>
              <a:t>例</a:t>
            </a:r>
            <a:r>
              <a:rPr kumimoji="1" lang="en-US" altLang="zh-CN" sz="2400">
                <a:solidFill>
                  <a:schemeClr val="folHlink"/>
                </a:solidFill>
                <a:latin typeface="Times New Roman" panose="02020603050405020304" pitchFamily="18" charset="0"/>
                <a:cs typeface="Arial" panose="020B0604020202020204" pitchFamily="34" charset="0"/>
              </a:rPr>
              <a:t>1.1.1</a:t>
            </a:r>
            <a:r>
              <a:rPr kumimoji="1" lang="en-US" altLang="zh-CN" sz="2400">
                <a:solidFill>
                  <a:schemeClr val="folHlink"/>
                </a:solidFill>
                <a:latin typeface="楷体_GB2312" pitchFamily="49" charset="-122"/>
                <a:cs typeface="Arial" panose="020B0604020202020204" pitchFamily="34" charset="0"/>
              </a:rPr>
              <a:t>  </a:t>
            </a:r>
            <a:r>
              <a:rPr kumimoji="1" lang="zh-CN" altLang="en-US" sz="2400">
                <a:solidFill>
                  <a:schemeClr val="folHlink"/>
                </a:solidFill>
                <a:latin typeface="楷体_GB2312" pitchFamily="49" charset="-122"/>
                <a:cs typeface="Arial" panose="020B0604020202020204" pitchFamily="34" charset="0"/>
              </a:rPr>
              <a:t>某通信系统每秒钟传输</a:t>
            </a:r>
            <a:r>
              <a:rPr kumimoji="1" lang="en-US" altLang="zh-CN" sz="2400">
                <a:solidFill>
                  <a:schemeClr val="folHlink"/>
                </a:solidFill>
                <a:latin typeface="楷体_GB2312" pitchFamily="49" charset="-122"/>
                <a:cs typeface="Arial" panose="020B0604020202020204" pitchFamily="34" charset="0"/>
              </a:rPr>
              <a:t>1544000</a:t>
            </a:r>
            <a:r>
              <a:rPr kumimoji="1" lang="zh-CN" altLang="en-US" sz="2400">
                <a:solidFill>
                  <a:schemeClr val="folHlink"/>
                </a:solidFill>
                <a:latin typeface="楷体_GB2312" pitchFamily="49" charset="-122"/>
                <a:cs typeface="Arial" panose="020B0604020202020204" pitchFamily="34" charset="0"/>
              </a:rPr>
              <a:t>位</a:t>
            </a:r>
            <a:r>
              <a:rPr kumimoji="1" lang="en-US" altLang="zh-CN" sz="2400">
                <a:solidFill>
                  <a:schemeClr val="folHlink"/>
                </a:solidFill>
                <a:latin typeface="楷体_GB2312" pitchFamily="49" charset="-122"/>
                <a:cs typeface="Arial" panose="020B0604020202020204" pitchFamily="34" charset="0"/>
              </a:rPr>
              <a:t>(1.544</a:t>
            </a:r>
            <a:r>
              <a:rPr kumimoji="1" lang="zh-CN" altLang="en-US" sz="2400">
                <a:solidFill>
                  <a:schemeClr val="folHlink"/>
                </a:solidFill>
                <a:latin typeface="楷体_GB2312" pitchFamily="49" charset="-122"/>
                <a:cs typeface="Arial" panose="020B0604020202020204" pitchFamily="34" charset="0"/>
              </a:rPr>
              <a:t>兆位</a:t>
            </a:r>
            <a:r>
              <a:rPr kumimoji="1" lang="en-US" altLang="zh-CN" sz="2400">
                <a:solidFill>
                  <a:schemeClr val="folHlink"/>
                </a:solidFill>
                <a:latin typeface="楷体_GB2312" pitchFamily="49" charset="-122"/>
                <a:cs typeface="Arial" panose="020B0604020202020204" pitchFamily="34" charset="0"/>
              </a:rPr>
              <a:t>)</a:t>
            </a:r>
            <a:r>
              <a:rPr kumimoji="1" lang="zh-CN" altLang="en-US" sz="2400">
                <a:solidFill>
                  <a:schemeClr val="folHlink"/>
                </a:solidFill>
                <a:latin typeface="楷体_GB2312" pitchFamily="49" charset="-122"/>
                <a:cs typeface="Arial" panose="020B0604020202020204" pitchFamily="34" charset="0"/>
              </a:rPr>
              <a:t>数据，求每位数据的时间。</a:t>
            </a:r>
          </a:p>
          <a:p>
            <a:pPr>
              <a:spcBef>
                <a:spcPct val="0"/>
              </a:spcBef>
              <a:buClrTx/>
              <a:buFontTx/>
              <a:buNone/>
            </a:pPr>
            <a:endParaRPr kumimoji="1" lang="en-US" altLang="zh-CN" sz="2400">
              <a:solidFill>
                <a:schemeClr val="folHlink"/>
              </a:solidFill>
              <a:latin typeface="楷体_GB2312" pitchFamily="49" charset="-122"/>
              <a:cs typeface="Arial" panose="020B0604020202020204" pitchFamily="34" charset="0"/>
            </a:endParaRPr>
          </a:p>
        </p:txBody>
      </p:sp>
      <p:graphicFrame>
        <p:nvGraphicFramePr>
          <p:cNvPr id="414724" name="Object 4">
            <a:extLst>
              <a:ext uri="{FF2B5EF4-FFF2-40B4-BE49-F238E27FC236}">
                <a16:creationId xmlns:a16="http://schemas.microsoft.com/office/drawing/2014/main" id="{49B1F891-3165-DA71-119A-85AC4E1A66BB}"/>
              </a:ext>
            </a:extLst>
          </p:cNvPr>
          <p:cNvGraphicFramePr>
            <a:graphicFrameLocks noChangeAspect="1"/>
          </p:cNvGraphicFramePr>
          <p:nvPr/>
        </p:nvGraphicFramePr>
        <p:xfrm>
          <a:off x="1042988" y="3763963"/>
          <a:ext cx="7127875" cy="1536700"/>
        </p:xfrm>
        <a:graphic>
          <a:graphicData uri="http://schemas.openxmlformats.org/presentationml/2006/ole">
            <mc:AlternateContent xmlns:mc="http://schemas.openxmlformats.org/markup-compatibility/2006">
              <mc:Choice xmlns:v="urn:schemas-microsoft-com:vml" Requires="v">
                <p:oleObj name="公式" r:id="rId2" imgW="2222500" imgH="482600" progId="Equation.3">
                  <p:embed/>
                </p:oleObj>
              </mc:Choice>
              <mc:Fallback>
                <p:oleObj name="公式" r:id="rId2" imgW="2222500" imgH="48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763963"/>
                        <a:ext cx="7127875"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4726" name="Rectangle 6">
            <a:extLst>
              <a:ext uri="{FF2B5EF4-FFF2-40B4-BE49-F238E27FC236}">
                <a16:creationId xmlns:a16="http://schemas.microsoft.com/office/drawing/2014/main" id="{F91D7065-66D8-4B49-FB37-178D3BA11D17}"/>
              </a:ext>
            </a:extLst>
          </p:cNvPr>
          <p:cNvSpPr>
            <a:spLocks noChangeArrowheads="1"/>
          </p:cNvSpPr>
          <p:nvPr/>
        </p:nvSpPr>
        <p:spPr bwMode="auto">
          <a:xfrm>
            <a:off x="395288" y="2741613"/>
            <a:ext cx="68405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kumimoji="1" lang="en-US" altLang="zh-CN" sz="2400">
              <a:solidFill>
                <a:schemeClr val="folHlink"/>
              </a:solidFill>
              <a:latin typeface="楷体_GB2312" pitchFamily="49" charset="-122"/>
            </a:endParaRPr>
          </a:p>
          <a:p>
            <a:pPr>
              <a:spcBef>
                <a:spcPct val="0"/>
              </a:spcBef>
              <a:buClrTx/>
              <a:buFontTx/>
              <a:buNone/>
            </a:pPr>
            <a:r>
              <a:rPr kumimoji="1" lang="zh-CN" altLang="en-US" sz="2400">
                <a:solidFill>
                  <a:schemeClr val="folHlink"/>
                </a:solidFill>
                <a:latin typeface="楷体_GB2312" pitchFamily="49" charset="-122"/>
                <a:cs typeface="Arial" panose="020B0604020202020204" pitchFamily="34" charset="0"/>
              </a:rPr>
              <a:t>解：</a:t>
            </a:r>
            <a:r>
              <a:rPr kumimoji="1" lang="zh-CN" altLang="en-US" sz="2400">
                <a:solidFill>
                  <a:schemeClr val="folHlink"/>
                </a:solidFill>
                <a:latin typeface="楷体_GB2312" pitchFamily="49" charset="-122"/>
                <a:cs typeface="Times New Roman" panose="02020603050405020304" pitchFamily="18" charset="0"/>
              </a:rPr>
              <a:t>按题意，每位数据的时间为</a:t>
            </a:r>
            <a:endParaRPr kumimoji="1" lang="zh-CN" altLang="en-US" sz="2400">
              <a:solidFill>
                <a:schemeClr val="folHlink"/>
              </a:solidFill>
              <a:latin typeface="楷体_GB2312" pitchFamily="49" charset="-122"/>
            </a:endParaRPr>
          </a:p>
          <a:p>
            <a:pPr>
              <a:spcBef>
                <a:spcPct val="0"/>
              </a:spcBef>
              <a:buClrTx/>
              <a:buFontTx/>
              <a:buNone/>
            </a:pPr>
            <a:endParaRPr kumimoji="1" lang="en-US" altLang="zh-CN" sz="2400">
              <a:solidFill>
                <a:schemeClr val="folHlink"/>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4726"/>
                                        </p:tgtEl>
                                        <p:attrNameLst>
                                          <p:attrName>style.visibility</p:attrName>
                                        </p:attrNameLst>
                                      </p:cBhvr>
                                      <p:to>
                                        <p:strVal val="visible"/>
                                      </p:to>
                                    </p:set>
                                    <p:animEffect transition="in" filter="strips(downRight)">
                                      <p:cBhvr>
                                        <p:cTn id="7" dur="500"/>
                                        <p:tgtEl>
                                          <p:spTgt spid="414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14724"/>
                                        </p:tgtEl>
                                        <p:attrNameLst>
                                          <p:attrName>style.visibility</p:attrName>
                                        </p:attrNameLst>
                                      </p:cBhvr>
                                      <p:to>
                                        <p:strVal val="visible"/>
                                      </p:to>
                                    </p:set>
                                    <p:animEffect transition="in" filter="strips(downRight)">
                                      <p:cBhvr>
                                        <p:cTn id="12" dur="500"/>
                                        <p:tgtEl>
                                          <p:spTgt spid="414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a:extLst>
              <a:ext uri="{FF2B5EF4-FFF2-40B4-BE49-F238E27FC236}">
                <a16:creationId xmlns:a16="http://schemas.microsoft.com/office/drawing/2014/main" id="{70B85DE3-4368-44B7-35FB-9A88E6FD1102}"/>
              </a:ext>
            </a:extLst>
          </p:cNvPr>
          <p:cNvSpPr>
            <a:spLocks noChangeArrowheads="1"/>
          </p:cNvSpPr>
          <p:nvPr/>
        </p:nvSpPr>
        <p:spPr bwMode="auto">
          <a:xfrm>
            <a:off x="0" y="1412875"/>
            <a:ext cx="9159875"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80000"/>
              </a:lnSpc>
              <a:spcBef>
                <a:spcPct val="0"/>
              </a:spcBef>
              <a:buClrTx/>
              <a:buFontTx/>
              <a:buNone/>
            </a:pPr>
            <a:r>
              <a:rPr kumimoji="1" lang="zh-CN" altLang="en-US" sz="2400">
                <a:solidFill>
                  <a:schemeClr val="folHlink"/>
                </a:solidFill>
                <a:latin typeface="Times New Roman" panose="02020603050405020304" pitchFamily="18" charset="0"/>
                <a:cs typeface="Arial" panose="020B0604020202020204" pitchFamily="34" charset="0"/>
              </a:rPr>
              <a:t>例</a:t>
            </a:r>
            <a:r>
              <a:rPr kumimoji="1" lang="en-US" altLang="zh-CN" sz="2400">
                <a:solidFill>
                  <a:schemeClr val="folHlink"/>
                </a:solidFill>
                <a:latin typeface="Times New Roman" panose="02020603050405020304" pitchFamily="18" charset="0"/>
                <a:cs typeface="Arial" panose="020B0604020202020204" pitchFamily="34" charset="0"/>
              </a:rPr>
              <a:t>1.1.2</a:t>
            </a:r>
            <a:r>
              <a:rPr kumimoji="1" lang="en-US" altLang="zh-CN" sz="2400">
                <a:solidFill>
                  <a:schemeClr val="folHlink"/>
                </a:solidFill>
                <a:latin typeface="Times New Roman" panose="02020603050405020304" pitchFamily="18" charset="0"/>
                <a:cs typeface="Times New Roman" panose="02020603050405020304" pitchFamily="18" charset="0"/>
              </a:rPr>
              <a:t>  </a:t>
            </a:r>
            <a:r>
              <a:rPr kumimoji="1" lang="zh-CN" altLang="en-US" sz="2400">
                <a:solidFill>
                  <a:schemeClr val="folHlink"/>
                </a:solidFill>
                <a:latin typeface="Times New Roman" panose="02020603050405020304" pitchFamily="18" charset="0"/>
                <a:cs typeface="Times New Roman" panose="02020603050405020304" pitchFamily="18" charset="0"/>
              </a:rPr>
              <a:t>设周期性数字波形的高电平持续</a:t>
            </a:r>
            <a:r>
              <a:rPr kumimoji="1" lang="en-US" altLang="zh-CN" sz="2400">
                <a:solidFill>
                  <a:schemeClr val="folHlink"/>
                </a:solidFill>
                <a:latin typeface="Times New Roman" panose="02020603050405020304" pitchFamily="18" charset="0"/>
                <a:cs typeface="Times New Roman" panose="02020603050405020304" pitchFamily="18" charset="0"/>
              </a:rPr>
              <a:t>6ms</a:t>
            </a:r>
            <a:r>
              <a:rPr kumimoji="1" lang="zh-CN" altLang="en-US" sz="2400">
                <a:solidFill>
                  <a:schemeClr val="folHlink"/>
                </a:solidFill>
                <a:latin typeface="Times New Roman" panose="02020603050405020304" pitchFamily="18" charset="0"/>
                <a:cs typeface="Times New Roman" panose="02020603050405020304" pitchFamily="18" charset="0"/>
              </a:rPr>
              <a:t>，低电平持续</a:t>
            </a:r>
            <a:r>
              <a:rPr kumimoji="1" lang="en-US" altLang="zh-CN" sz="2400">
                <a:solidFill>
                  <a:schemeClr val="folHlink"/>
                </a:solidFill>
                <a:latin typeface="Times New Roman" panose="02020603050405020304" pitchFamily="18" charset="0"/>
                <a:cs typeface="Times New Roman" panose="02020603050405020304" pitchFamily="18" charset="0"/>
              </a:rPr>
              <a:t>10ms</a:t>
            </a:r>
            <a:r>
              <a:rPr kumimoji="1" lang="zh-CN" altLang="en-US" sz="2400">
                <a:solidFill>
                  <a:schemeClr val="folHlink"/>
                </a:solidFill>
                <a:latin typeface="Times New Roman" panose="02020603050405020304" pitchFamily="18" charset="0"/>
                <a:cs typeface="Times New Roman" panose="02020603050405020304" pitchFamily="18" charset="0"/>
              </a:rPr>
              <a:t>，</a:t>
            </a:r>
          </a:p>
          <a:p>
            <a:pPr eaLnBrk="1" hangingPunct="1">
              <a:lnSpc>
                <a:spcPct val="180000"/>
              </a:lnSpc>
              <a:spcBef>
                <a:spcPct val="0"/>
              </a:spcBef>
              <a:buClrTx/>
              <a:buFontTx/>
              <a:buNone/>
            </a:pPr>
            <a:r>
              <a:rPr kumimoji="1" lang="zh-CN" altLang="en-US" sz="2400">
                <a:solidFill>
                  <a:schemeClr val="folHlink"/>
                </a:solidFill>
                <a:latin typeface="Times New Roman" panose="02020603050405020304" pitchFamily="18" charset="0"/>
                <a:cs typeface="Times New Roman" panose="02020603050405020304" pitchFamily="18" charset="0"/>
              </a:rPr>
              <a:t>求占空比</a:t>
            </a:r>
            <a:r>
              <a:rPr kumimoji="1" lang="en-US" altLang="zh-CN" sz="2400" i="1">
                <a:solidFill>
                  <a:schemeClr val="folHlink"/>
                </a:solidFill>
                <a:latin typeface="Times New Roman" panose="02020603050405020304" pitchFamily="18" charset="0"/>
                <a:cs typeface="Times New Roman" panose="02020603050405020304" pitchFamily="18" charset="0"/>
              </a:rPr>
              <a:t>q</a:t>
            </a:r>
            <a:r>
              <a:rPr kumimoji="1" lang="zh-CN" altLang="en-US" sz="2400">
                <a:solidFill>
                  <a:schemeClr val="folHlink"/>
                </a:solidFill>
                <a:latin typeface="Times New Roman" panose="02020603050405020304" pitchFamily="18" charset="0"/>
                <a:cs typeface="Times New Roman" panose="02020603050405020304" pitchFamily="18" charset="0"/>
              </a:rPr>
              <a:t>。</a:t>
            </a:r>
            <a:endParaRPr kumimoji="1" lang="zh-CN" altLang="en-US" sz="2400">
              <a:solidFill>
                <a:schemeClr val="folHlink"/>
              </a:solidFill>
              <a:latin typeface="Times New Roman" panose="02020603050405020304" pitchFamily="18" charset="0"/>
            </a:endParaRPr>
          </a:p>
        </p:txBody>
      </p:sp>
      <p:graphicFrame>
        <p:nvGraphicFramePr>
          <p:cNvPr id="413700" name="Object 4">
            <a:extLst>
              <a:ext uri="{FF2B5EF4-FFF2-40B4-BE49-F238E27FC236}">
                <a16:creationId xmlns:a16="http://schemas.microsoft.com/office/drawing/2014/main" id="{E1FFDF6E-73B0-0454-085B-C3FEEF8131D8}"/>
              </a:ext>
            </a:extLst>
          </p:cNvPr>
          <p:cNvGraphicFramePr>
            <a:graphicFrameLocks noChangeAspect="1"/>
          </p:cNvGraphicFramePr>
          <p:nvPr/>
        </p:nvGraphicFramePr>
        <p:xfrm>
          <a:off x="2771775" y="4221163"/>
          <a:ext cx="3532188" cy="855662"/>
        </p:xfrm>
        <a:graphic>
          <a:graphicData uri="http://schemas.openxmlformats.org/presentationml/2006/ole">
            <mc:AlternateContent xmlns:mc="http://schemas.openxmlformats.org/markup-compatibility/2006">
              <mc:Choice xmlns:v="urn:schemas-microsoft-com:vml" Requires="v">
                <p:oleObj name="公式" r:id="rId2" imgW="1396394" imgH="342751" progId="Equation.3">
                  <p:embed/>
                </p:oleObj>
              </mc:Choice>
              <mc:Fallback>
                <p:oleObj name="公式" r:id="rId2" imgW="1396394" imgH="342751"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4221163"/>
                        <a:ext cx="3532188"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3704" name="Rectangle 8">
            <a:extLst>
              <a:ext uri="{FF2B5EF4-FFF2-40B4-BE49-F238E27FC236}">
                <a16:creationId xmlns:a16="http://schemas.microsoft.com/office/drawing/2014/main" id="{1C1CAE86-E9CE-8509-6399-BF0F2BD510F2}"/>
              </a:ext>
            </a:extLst>
          </p:cNvPr>
          <p:cNvSpPr>
            <a:spLocks noChangeArrowheads="1"/>
          </p:cNvSpPr>
          <p:nvPr/>
        </p:nvSpPr>
        <p:spPr bwMode="auto">
          <a:xfrm>
            <a:off x="0" y="3141663"/>
            <a:ext cx="88709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a:spcBef>
                <a:spcPct val="0"/>
              </a:spcBef>
              <a:buClrTx/>
              <a:buFontTx/>
              <a:buNone/>
            </a:pPr>
            <a:r>
              <a:rPr kumimoji="1" lang="zh-CN" altLang="en-US" sz="2400">
                <a:solidFill>
                  <a:schemeClr val="folHlink"/>
                </a:solidFill>
                <a:latin typeface="Times New Roman" panose="02020603050405020304" pitchFamily="18" charset="0"/>
                <a:cs typeface="Arial" panose="020B0604020202020204" pitchFamily="34" charset="0"/>
              </a:rPr>
              <a:t>解：</a:t>
            </a:r>
            <a:r>
              <a:rPr kumimoji="1" lang="zh-CN" altLang="en-US" sz="2400">
                <a:solidFill>
                  <a:schemeClr val="folHlink"/>
                </a:solidFill>
                <a:latin typeface="Times New Roman" panose="02020603050405020304" pitchFamily="18" charset="0"/>
                <a:cs typeface="Times New Roman" panose="02020603050405020304" pitchFamily="18" charset="0"/>
              </a:rPr>
              <a:t>因数字波形的脉冲宽度</a:t>
            </a:r>
            <a:r>
              <a:rPr kumimoji="1" lang="en-US" altLang="zh-CN" sz="2400" i="1">
                <a:solidFill>
                  <a:schemeClr val="folHlink"/>
                </a:solidFill>
                <a:latin typeface="Times New Roman" panose="02020603050405020304" pitchFamily="18" charset="0"/>
                <a:cs typeface="Times New Roman" panose="02020603050405020304" pitchFamily="18" charset="0"/>
              </a:rPr>
              <a:t>t</a:t>
            </a:r>
            <a:r>
              <a:rPr kumimoji="1" lang="en-US" altLang="zh-CN" sz="2400" baseline="-30000">
                <a:solidFill>
                  <a:schemeClr val="folHlink"/>
                </a:solidFill>
                <a:latin typeface="Times New Roman" panose="02020603050405020304" pitchFamily="18" charset="0"/>
                <a:cs typeface="Times New Roman" panose="02020603050405020304" pitchFamily="18" charset="0"/>
              </a:rPr>
              <a:t>w</a:t>
            </a:r>
            <a:r>
              <a:rPr kumimoji="1" lang="en-US" altLang="zh-CN" sz="2400">
                <a:solidFill>
                  <a:schemeClr val="folHlink"/>
                </a:solidFill>
                <a:latin typeface="Times New Roman" panose="02020603050405020304" pitchFamily="18" charset="0"/>
                <a:cs typeface="Times New Roman" panose="02020603050405020304" pitchFamily="18" charset="0"/>
              </a:rPr>
              <a:t>=6ms</a:t>
            </a:r>
            <a:r>
              <a:rPr kumimoji="1" lang="zh-CN" altLang="en-US" sz="2400">
                <a:solidFill>
                  <a:schemeClr val="folHlink"/>
                </a:solidFill>
                <a:latin typeface="Times New Roman" panose="02020603050405020304" pitchFamily="18" charset="0"/>
                <a:cs typeface="Times New Roman" panose="02020603050405020304" pitchFamily="18" charset="0"/>
              </a:rPr>
              <a:t>，周期</a:t>
            </a:r>
            <a:r>
              <a:rPr kumimoji="1" lang="en-US" altLang="zh-CN" sz="2400" i="1">
                <a:solidFill>
                  <a:schemeClr val="folHlink"/>
                </a:solidFill>
                <a:latin typeface="Times New Roman" panose="02020603050405020304" pitchFamily="18" charset="0"/>
                <a:cs typeface="Times New Roman" panose="02020603050405020304" pitchFamily="18" charset="0"/>
              </a:rPr>
              <a:t>T</a:t>
            </a:r>
            <a:r>
              <a:rPr kumimoji="1" lang="en-US" altLang="zh-CN" sz="2400">
                <a:solidFill>
                  <a:schemeClr val="folHlink"/>
                </a:solidFill>
                <a:latin typeface="Times New Roman" panose="02020603050405020304" pitchFamily="18" charset="0"/>
                <a:cs typeface="Times New Roman" panose="02020603050405020304" pitchFamily="18" charset="0"/>
              </a:rPr>
              <a:t>=6ms+10ms=16ms</a:t>
            </a:r>
            <a:r>
              <a:rPr kumimoji="1" lang="zh-CN" altLang="en-US" sz="2400">
                <a:solidFill>
                  <a:schemeClr val="folHlink"/>
                </a:solidFill>
                <a:latin typeface="Times New Roman" panose="02020603050405020304" pitchFamily="18" charset="0"/>
                <a:cs typeface="Times New Roman" panose="02020603050405020304" pitchFamily="18" charset="0"/>
              </a:rPr>
              <a:t>。</a:t>
            </a:r>
            <a:endParaRPr kumimoji="1" lang="zh-CN" altLang="en-US" sz="2400">
              <a:solidFill>
                <a:schemeClr val="folHlink"/>
              </a:solidFill>
              <a:latin typeface="Times New Roman" panose="02020603050405020304" pitchFamily="18" charset="0"/>
            </a:endParaRPr>
          </a:p>
          <a:p>
            <a:pPr algn="ctr">
              <a:spcBef>
                <a:spcPct val="0"/>
              </a:spcBef>
              <a:buClrTx/>
              <a:buFontTx/>
              <a:buNone/>
            </a:pPr>
            <a:endParaRPr kumimoji="1" lang="en-US" altLang="zh-CN" sz="2400">
              <a:solidFill>
                <a:schemeClr val="folHlink"/>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3704"/>
                                        </p:tgtEl>
                                        <p:attrNameLst>
                                          <p:attrName>style.visibility</p:attrName>
                                        </p:attrNameLst>
                                      </p:cBhvr>
                                      <p:to>
                                        <p:strVal val="visible"/>
                                      </p:to>
                                    </p:set>
                                    <p:animEffect transition="in" filter="strips(downRight)">
                                      <p:cBhvr>
                                        <p:cTn id="7" dur="500"/>
                                        <p:tgtEl>
                                          <p:spTgt spid="413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13700"/>
                                        </p:tgtEl>
                                        <p:attrNameLst>
                                          <p:attrName>style.visibility</p:attrName>
                                        </p:attrNameLst>
                                      </p:cBhvr>
                                      <p:to>
                                        <p:strVal val="visible"/>
                                      </p:to>
                                    </p:set>
                                    <p:animEffect transition="in" filter="strips(downRight)">
                                      <p:cBhvr>
                                        <p:cTn id="12" dur="500"/>
                                        <p:tgtEl>
                                          <p:spTgt spid="413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4487" name="Object 7">
            <a:extLst>
              <a:ext uri="{FF2B5EF4-FFF2-40B4-BE49-F238E27FC236}">
                <a16:creationId xmlns:a16="http://schemas.microsoft.com/office/drawing/2014/main" id="{7D9D3245-8772-3D4B-B6AE-CE0885E54E29}"/>
              </a:ext>
            </a:extLst>
          </p:cNvPr>
          <p:cNvGraphicFramePr>
            <a:graphicFrameLocks noChangeAspect="1"/>
          </p:cNvGraphicFramePr>
          <p:nvPr/>
        </p:nvGraphicFramePr>
        <p:xfrm>
          <a:off x="755650" y="1484313"/>
          <a:ext cx="7524750" cy="4249737"/>
        </p:xfrm>
        <a:graphic>
          <a:graphicData uri="http://schemas.openxmlformats.org/presentationml/2006/ole">
            <mc:AlternateContent xmlns:mc="http://schemas.openxmlformats.org/markup-compatibility/2006">
              <mc:Choice xmlns:v="urn:schemas-microsoft-com:vml" Requires="v">
                <p:oleObj name="Image" r:id="rId2" imgW="21476190" imgH="10180952" progId="Photoshop.Image.8">
                  <p:embed/>
                </p:oleObj>
              </mc:Choice>
              <mc:Fallback>
                <p:oleObj name="Image" r:id="rId2" imgW="21476190" imgH="10180952" progId="Photoshop.Imag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84313"/>
                        <a:ext cx="7524750" cy="424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Rectangle 4">
            <a:extLst>
              <a:ext uri="{FF2B5EF4-FFF2-40B4-BE49-F238E27FC236}">
                <a16:creationId xmlns:a16="http://schemas.microsoft.com/office/drawing/2014/main" id="{EC4DE565-D952-5153-72FA-E2A5BBDDC8D7}"/>
              </a:ext>
            </a:extLst>
          </p:cNvPr>
          <p:cNvSpPr>
            <a:spLocks noChangeArrowheads="1"/>
          </p:cNvSpPr>
          <p:nvPr/>
        </p:nvSpPr>
        <p:spPr bwMode="auto">
          <a:xfrm>
            <a:off x="0" y="3068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4485" name="Text Box 5">
            <a:extLst>
              <a:ext uri="{FF2B5EF4-FFF2-40B4-BE49-F238E27FC236}">
                <a16:creationId xmlns:a16="http://schemas.microsoft.com/office/drawing/2014/main" id="{8FA80B91-B47A-CCF8-F280-5107EAFFC80B}"/>
              </a:ext>
            </a:extLst>
          </p:cNvPr>
          <p:cNvSpPr txBox="1">
            <a:spLocks noChangeArrowheads="1"/>
          </p:cNvSpPr>
          <p:nvPr/>
        </p:nvSpPr>
        <p:spPr bwMode="auto">
          <a:xfrm>
            <a:off x="971550" y="1916113"/>
            <a:ext cx="3152775" cy="5302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solidFill>
                  <a:srgbClr val="000066"/>
                </a:solidFill>
                <a:latin typeface="楷体_GB2312" pitchFamily="49" charset="-122"/>
                <a:ea typeface="楷体_GB2312" pitchFamily="49" charset="-122"/>
              </a:rPr>
              <a:t>非理想脉冲波形</a:t>
            </a:r>
          </a:p>
        </p:txBody>
      </p:sp>
      <p:sp>
        <p:nvSpPr>
          <p:cNvPr id="32773" name="Text Box 6">
            <a:extLst>
              <a:ext uri="{FF2B5EF4-FFF2-40B4-BE49-F238E27FC236}">
                <a16:creationId xmlns:a16="http://schemas.microsoft.com/office/drawing/2014/main" id="{000362E3-CB9A-0248-1C6C-89A39CF8895B}"/>
              </a:ext>
            </a:extLst>
          </p:cNvPr>
          <p:cNvSpPr txBox="1">
            <a:spLocks noChangeArrowheads="1"/>
          </p:cNvSpPr>
          <p:nvPr/>
        </p:nvSpPr>
        <p:spPr bwMode="auto">
          <a:xfrm>
            <a:off x="900113" y="476250"/>
            <a:ext cx="6923087"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楷体_GB2312" pitchFamily="49" charset="-122"/>
                <a:ea typeface="楷体_GB2312" pitchFamily="49" charset="-122"/>
              </a:rPr>
              <a:t>(3)</a:t>
            </a:r>
            <a:r>
              <a:rPr kumimoji="1" lang="zh-CN" altLang="en-US" sz="2400">
                <a:solidFill>
                  <a:srgbClr val="000066"/>
                </a:solidFill>
                <a:latin typeface="楷体_GB2312" pitchFamily="49" charset="-122"/>
                <a:ea typeface="楷体_GB2312" pitchFamily="49" charset="-122"/>
              </a:rPr>
              <a:t>实际脉冲波形及主要参数</a:t>
            </a:r>
          </a:p>
        </p:txBody>
      </p:sp>
      <p:grpSp>
        <p:nvGrpSpPr>
          <p:cNvPr id="404488" name="Group 8">
            <a:extLst>
              <a:ext uri="{FF2B5EF4-FFF2-40B4-BE49-F238E27FC236}">
                <a16:creationId xmlns:a16="http://schemas.microsoft.com/office/drawing/2014/main" id="{87FD515A-7497-9878-4B18-83731FBA5465}"/>
              </a:ext>
            </a:extLst>
          </p:cNvPr>
          <p:cNvGrpSpPr>
            <a:grpSpLocks/>
          </p:cNvGrpSpPr>
          <p:nvPr/>
        </p:nvGrpSpPr>
        <p:grpSpPr bwMode="auto">
          <a:xfrm>
            <a:off x="1981200" y="2924175"/>
            <a:ext cx="5975350" cy="1800225"/>
            <a:chOff x="1196" y="2010"/>
            <a:chExt cx="3339" cy="1491"/>
          </a:xfrm>
        </p:grpSpPr>
        <p:sp>
          <p:nvSpPr>
            <p:cNvPr id="32776" name="Line 9">
              <a:extLst>
                <a:ext uri="{FF2B5EF4-FFF2-40B4-BE49-F238E27FC236}">
                  <a16:creationId xmlns:a16="http://schemas.microsoft.com/office/drawing/2014/main" id="{6161CEFC-453B-6790-E0A7-239B1CE27028}"/>
                </a:ext>
              </a:extLst>
            </p:cNvPr>
            <p:cNvSpPr>
              <a:spLocks noChangeShapeType="1"/>
            </p:cNvSpPr>
            <p:nvPr/>
          </p:nvSpPr>
          <p:spPr bwMode="auto">
            <a:xfrm flipV="1">
              <a:off x="1196" y="3483"/>
              <a:ext cx="1015" cy="1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7" name="Line 10">
              <a:extLst>
                <a:ext uri="{FF2B5EF4-FFF2-40B4-BE49-F238E27FC236}">
                  <a16:creationId xmlns:a16="http://schemas.microsoft.com/office/drawing/2014/main" id="{672D2629-2F17-8C9A-00FF-4C16D546F22D}"/>
                </a:ext>
              </a:extLst>
            </p:cNvPr>
            <p:cNvSpPr>
              <a:spLocks noChangeShapeType="1"/>
            </p:cNvSpPr>
            <p:nvPr/>
          </p:nvSpPr>
          <p:spPr bwMode="auto">
            <a:xfrm>
              <a:off x="3566" y="2023"/>
              <a:ext cx="8" cy="146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8" name="Line 11">
              <a:extLst>
                <a:ext uri="{FF2B5EF4-FFF2-40B4-BE49-F238E27FC236}">
                  <a16:creationId xmlns:a16="http://schemas.microsoft.com/office/drawing/2014/main" id="{5E270317-7E7A-62EE-6D21-0BC1B74EE602}"/>
                </a:ext>
              </a:extLst>
            </p:cNvPr>
            <p:cNvSpPr>
              <a:spLocks noChangeShapeType="1"/>
            </p:cNvSpPr>
            <p:nvPr/>
          </p:nvSpPr>
          <p:spPr bwMode="auto">
            <a:xfrm flipH="1">
              <a:off x="2216" y="2010"/>
              <a:ext cx="1368" cy="2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9" name="Line 12">
              <a:extLst>
                <a:ext uri="{FF2B5EF4-FFF2-40B4-BE49-F238E27FC236}">
                  <a16:creationId xmlns:a16="http://schemas.microsoft.com/office/drawing/2014/main" id="{ACE86E99-8916-1BD1-BE46-565067ECABC5}"/>
                </a:ext>
              </a:extLst>
            </p:cNvPr>
            <p:cNvSpPr>
              <a:spLocks noChangeShapeType="1"/>
            </p:cNvSpPr>
            <p:nvPr/>
          </p:nvSpPr>
          <p:spPr bwMode="auto">
            <a:xfrm flipH="1">
              <a:off x="2222" y="2040"/>
              <a:ext cx="9" cy="145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0" name="Line 13">
              <a:extLst>
                <a:ext uri="{FF2B5EF4-FFF2-40B4-BE49-F238E27FC236}">
                  <a16:creationId xmlns:a16="http://schemas.microsoft.com/office/drawing/2014/main" id="{D8C8B161-D457-FDA1-9B24-8934E466E1C3}"/>
                </a:ext>
              </a:extLst>
            </p:cNvPr>
            <p:cNvSpPr>
              <a:spLocks noChangeShapeType="1"/>
            </p:cNvSpPr>
            <p:nvPr/>
          </p:nvSpPr>
          <p:spPr bwMode="auto">
            <a:xfrm>
              <a:off x="3566" y="3492"/>
              <a:ext cx="969"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4494" name="Text Box 14">
            <a:extLst>
              <a:ext uri="{FF2B5EF4-FFF2-40B4-BE49-F238E27FC236}">
                <a16:creationId xmlns:a16="http://schemas.microsoft.com/office/drawing/2014/main" id="{04454301-9276-244D-BAD5-FBFF8A462972}"/>
              </a:ext>
            </a:extLst>
          </p:cNvPr>
          <p:cNvSpPr txBox="1">
            <a:spLocks noChangeArrowheads="1"/>
          </p:cNvSpPr>
          <p:nvPr/>
        </p:nvSpPr>
        <p:spPr bwMode="auto">
          <a:xfrm>
            <a:off x="971550" y="1412875"/>
            <a:ext cx="3152775" cy="5302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solidFill>
                  <a:srgbClr val="000066"/>
                </a:solidFill>
                <a:latin typeface="楷体_GB2312" pitchFamily="49" charset="-122"/>
                <a:ea typeface="楷体_GB2312" pitchFamily="49" charset="-122"/>
              </a:rPr>
              <a:t>理想脉冲波形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4494"/>
                                        </p:tgtEl>
                                        <p:attrNameLst>
                                          <p:attrName>style.visibility</p:attrName>
                                        </p:attrNameLst>
                                      </p:cBhvr>
                                      <p:to>
                                        <p:strVal val="visible"/>
                                      </p:to>
                                    </p:set>
                                    <p:animEffect transition="in" filter="strips(downRight)">
                                      <p:cBhvr>
                                        <p:cTn id="7" dur="1000"/>
                                        <p:tgtEl>
                                          <p:spTgt spid="404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4488"/>
                                        </p:tgtEl>
                                        <p:attrNameLst>
                                          <p:attrName>style.visibility</p:attrName>
                                        </p:attrNameLst>
                                      </p:cBhvr>
                                      <p:to>
                                        <p:strVal val="visible"/>
                                      </p:to>
                                    </p:set>
                                    <p:animEffect transition="in" filter="wipe(left)">
                                      <p:cBhvr>
                                        <p:cTn id="12" dur="500"/>
                                        <p:tgtEl>
                                          <p:spTgt spid="404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4485"/>
                                        </p:tgtEl>
                                        <p:attrNameLst>
                                          <p:attrName>style.visibility</p:attrName>
                                        </p:attrNameLst>
                                      </p:cBhvr>
                                      <p:to>
                                        <p:strVal val="visible"/>
                                      </p:to>
                                    </p:set>
                                    <p:animEffect transition="in" filter="strips(downRight)">
                                      <p:cBhvr>
                                        <p:cTn id="17" dur="1000"/>
                                        <p:tgtEl>
                                          <p:spTgt spid="404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4487"/>
                                        </p:tgtEl>
                                        <p:attrNameLst>
                                          <p:attrName>style.visibility</p:attrName>
                                        </p:attrNameLst>
                                      </p:cBhvr>
                                      <p:to>
                                        <p:strVal val="visible"/>
                                      </p:to>
                                    </p:set>
                                    <p:animEffect transition="in" filter="wipe(left)">
                                      <p:cBhvr>
                                        <p:cTn id="22" dur="500"/>
                                        <p:tgtEl>
                                          <p:spTgt spid="404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5" grpId="0"/>
      <p:bldP spid="4044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a:extLst>
              <a:ext uri="{FF2B5EF4-FFF2-40B4-BE49-F238E27FC236}">
                <a16:creationId xmlns:a16="http://schemas.microsoft.com/office/drawing/2014/main" id="{99417D90-9E58-4941-E2EA-9C8DADA114E7}"/>
              </a:ext>
            </a:extLst>
          </p:cNvPr>
          <p:cNvSpPr txBox="1">
            <a:spLocks noChangeArrowheads="1"/>
          </p:cNvSpPr>
          <p:nvPr/>
        </p:nvSpPr>
        <p:spPr bwMode="auto">
          <a:xfrm>
            <a:off x="179388" y="549275"/>
            <a:ext cx="322580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00066"/>
                </a:solidFill>
                <a:latin typeface="楷体_GB2312" pitchFamily="49" charset="-122"/>
                <a:ea typeface="楷体_GB2312" pitchFamily="49" charset="-122"/>
              </a:rPr>
              <a:t>几个主要参数</a:t>
            </a:r>
            <a:r>
              <a:rPr kumimoji="1" lang="en-US" altLang="zh-CN" sz="2400">
                <a:solidFill>
                  <a:srgbClr val="000066"/>
                </a:solidFill>
                <a:latin typeface="楷体_GB2312" pitchFamily="49" charset="-122"/>
                <a:ea typeface="楷体_GB2312" pitchFamily="49" charset="-122"/>
              </a:rPr>
              <a:t>:</a:t>
            </a:r>
          </a:p>
        </p:txBody>
      </p:sp>
      <p:sp>
        <p:nvSpPr>
          <p:cNvPr id="406533" name="Text Box 5">
            <a:extLst>
              <a:ext uri="{FF2B5EF4-FFF2-40B4-BE49-F238E27FC236}">
                <a16:creationId xmlns:a16="http://schemas.microsoft.com/office/drawing/2014/main" id="{C7487306-7DBC-C37B-1235-93FD0A25ADB1}"/>
              </a:ext>
            </a:extLst>
          </p:cNvPr>
          <p:cNvSpPr txBox="1">
            <a:spLocks noChangeArrowheads="1"/>
          </p:cNvSpPr>
          <p:nvPr/>
        </p:nvSpPr>
        <p:spPr bwMode="auto">
          <a:xfrm>
            <a:off x="560388" y="2393950"/>
            <a:ext cx="8280400" cy="5302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solidFill>
                  <a:srgbClr val="000066"/>
                </a:solidFill>
                <a:latin typeface="楷体_GB2312" pitchFamily="49" charset="-122"/>
                <a:ea typeface="楷体_GB2312" pitchFamily="49" charset="-122"/>
              </a:rPr>
              <a:t>占空比 </a:t>
            </a:r>
            <a:r>
              <a:rPr kumimoji="1" lang="en-US" altLang="zh-CN" sz="2400" i="1">
                <a:solidFill>
                  <a:srgbClr val="000066"/>
                </a:solidFill>
                <a:latin typeface="Times New Roman" panose="02020603050405020304" pitchFamily="18" charset="0"/>
                <a:ea typeface="楷体_GB2312" pitchFamily="49" charset="-122"/>
              </a:rPr>
              <a:t>Q</a:t>
            </a:r>
            <a:r>
              <a:rPr kumimoji="1" lang="en-US" altLang="zh-CN" sz="2400">
                <a:solidFill>
                  <a:srgbClr val="000066"/>
                </a:solidFill>
                <a:latin typeface="楷体_GB2312" pitchFamily="49" charset="-122"/>
                <a:ea typeface="楷体_GB2312" pitchFamily="49" charset="-122"/>
              </a:rPr>
              <a:t> -----  </a:t>
            </a:r>
            <a:r>
              <a:rPr kumimoji="1" lang="zh-CN" altLang="en-US" sz="2400">
                <a:solidFill>
                  <a:srgbClr val="000066"/>
                </a:solidFill>
                <a:latin typeface="楷体_GB2312" pitchFamily="49" charset="-122"/>
                <a:ea typeface="楷体_GB2312" pitchFamily="49" charset="-122"/>
              </a:rPr>
              <a:t>表示脉冲宽度占整个周期的百分比</a:t>
            </a:r>
          </a:p>
        </p:txBody>
      </p:sp>
      <p:sp>
        <p:nvSpPr>
          <p:cNvPr id="406534" name="Text Box 6">
            <a:extLst>
              <a:ext uri="{FF2B5EF4-FFF2-40B4-BE49-F238E27FC236}">
                <a16:creationId xmlns:a16="http://schemas.microsoft.com/office/drawing/2014/main" id="{F1F53123-25CD-9B12-E4E0-D13683CE5342}"/>
              </a:ext>
            </a:extLst>
          </p:cNvPr>
          <p:cNvSpPr txBox="1">
            <a:spLocks noChangeArrowheads="1"/>
          </p:cNvSpPr>
          <p:nvPr/>
        </p:nvSpPr>
        <p:spPr bwMode="auto">
          <a:xfrm>
            <a:off x="539750" y="2852738"/>
            <a:ext cx="8682038" cy="11525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pPr>
            <a:r>
              <a:rPr kumimoji="1" lang="zh-CN" altLang="en-US" sz="2400">
                <a:solidFill>
                  <a:srgbClr val="000066"/>
                </a:solidFill>
                <a:latin typeface="楷体_GB2312" pitchFamily="49" charset="-122"/>
                <a:ea typeface="楷体_GB2312" pitchFamily="49" charset="-122"/>
              </a:rPr>
              <a:t>上升时间</a:t>
            </a:r>
            <a:r>
              <a:rPr kumimoji="1" lang="en-US" altLang="zh-CN" sz="2400" i="1">
                <a:solidFill>
                  <a:srgbClr val="000066"/>
                </a:solidFill>
                <a:latin typeface="楷体_GB2312" pitchFamily="49" charset="-122"/>
                <a:ea typeface="楷体_GB2312" pitchFamily="49" charset="-122"/>
              </a:rPr>
              <a:t>t</a:t>
            </a:r>
            <a:r>
              <a:rPr kumimoji="1" lang="en-US" altLang="zh-CN" sz="2400" baseline="-30000">
                <a:solidFill>
                  <a:srgbClr val="000066"/>
                </a:solidFill>
                <a:latin typeface="楷体_GB2312" pitchFamily="49" charset="-122"/>
                <a:ea typeface="楷体_GB2312" pitchFamily="49" charset="-122"/>
              </a:rPr>
              <a:t>r</a:t>
            </a: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和下降时间</a:t>
            </a:r>
            <a:r>
              <a:rPr kumimoji="1" lang="en-US" altLang="zh-CN" sz="2400" i="1">
                <a:solidFill>
                  <a:srgbClr val="000066"/>
                </a:solidFill>
                <a:latin typeface="楷体_GB2312" pitchFamily="49" charset="-122"/>
                <a:ea typeface="楷体_GB2312" pitchFamily="49" charset="-122"/>
              </a:rPr>
              <a:t>t</a:t>
            </a:r>
            <a:r>
              <a:rPr kumimoji="1" lang="en-US" altLang="zh-CN" sz="2400" baseline="-30000">
                <a:solidFill>
                  <a:srgbClr val="000066"/>
                </a:solidFill>
                <a:latin typeface="楷体_GB2312" pitchFamily="49" charset="-122"/>
                <a:ea typeface="楷体_GB2312" pitchFamily="49" charset="-122"/>
              </a:rPr>
              <a:t>f </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从脉冲幅值的</a:t>
            </a:r>
            <a:r>
              <a:rPr kumimoji="1" lang="en-US" altLang="zh-CN" sz="2400">
                <a:solidFill>
                  <a:srgbClr val="000066"/>
                </a:solidFill>
                <a:latin typeface="Times New Roman" panose="02020603050405020304" pitchFamily="18" charset="0"/>
                <a:ea typeface="楷体_GB2312" pitchFamily="49" charset="-122"/>
              </a:rPr>
              <a:t>10%</a:t>
            </a:r>
            <a:r>
              <a:rPr kumimoji="1" lang="zh-CN" altLang="en-US" sz="2400">
                <a:solidFill>
                  <a:srgbClr val="000066"/>
                </a:solidFill>
                <a:latin typeface="Times New Roman" panose="02020603050405020304" pitchFamily="18" charset="0"/>
                <a:ea typeface="楷体_GB2312" pitchFamily="49" charset="-122"/>
              </a:rPr>
              <a:t>到</a:t>
            </a:r>
            <a:r>
              <a:rPr kumimoji="1" lang="en-US" altLang="zh-CN" sz="2400">
                <a:solidFill>
                  <a:srgbClr val="000066"/>
                </a:solidFill>
                <a:latin typeface="Times New Roman" panose="02020603050405020304" pitchFamily="18" charset="0"/>
                <a:ea typeface="楷体_GB2312" pitchFamily="49" charset="-122"/>
              </a:rPr>
              <a:t>90% </a:t>
            </a:r>
            <a:r>
              <a:rPr kumimoji="1" lang="zh-CN" altLang="en-US" sz="2400">
                <a:solidFill>
                  <a:srgbClr val="000066"/>
                </a:solidFill>
                <a:latin typeface="Times New Roman" panose="02020603050405020304" pitchFamily="18" charset="0"/>
                <a:ea typeface="楷体_GB2312" pitchFamily="49" charset="-122"/>
              </a:rPr>
              <a:t>上升</a:t>
            </a:r>
            <a:r>
              <a:rPr kumimoji="1" lang="zh-CN" altLang="en-US" sz="2400">
                <a:solidFill>
                  <a:srgbClr val="000066"/>
                </a:solidFill>
                <a:latin typeface="楷体_GB2312" pitchFamily="49" charset="-122"/>
                <a:ea typeface="楷体_GB2312" pitchFamily="49" charset="-122"/>
              </a:rPr>
              <a:t> </a:t>
            </a:r>
          </a:p>
          <a:p>
            <a:pPr eaLnBrk="1" hangingPunct="1">
              <a:lnSpc>
                <a:spcPct val="145000"/>
              </a:lnSpc>
            </a:pPr>
            <a:r>
              <a:rPr kumimoji="1" lang="zh-CN" altLang="en-US" sz="2400">
                <a:solidFill>
                  <a:srgbClr val="000066"/>
                </a:solidFill>
                <a:latin typeface="楷体_GB2312" pitchFamily="49" charset="-122"/>
                <a:ea typeface="楷体_GB2312" pitchFamily="49" charset="-122"/>
              </a:rPr>
              <a:t>下降所经历的时间</a:t>
            </a: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典型值</a:t>
            </a:r>
            <a:r>
              <a:rPr kumimoji="1" lang="en-US" altLang="zh-CN" sz="2400">
                <a:solidFill>
                  <a:srgbClr val="000066"/>
                </a:solidFill>
                <a:latin typeface="Times New Roman" panose="02020603050405020304" pitchFamily="18" charset="0"/>
                <a:ea typeface="楷体_GB2312" pitchFamily="49" charset="-122"/>
              </a:rPr>
              <a:t>ns</a:t>
            </a:r>
            <a:r>
              <a:rPr kumimoji="1" lang="en-US" altLang="zh-CN" sz="2400">
                <a:solidFill>
                  <a:srgbClr val="000066"/>
                </a:solidFill>
                <a:latin typeface="楷体_GB2312" pitchFamily="49" charset="-122"/>
                <a:ea typeface="楷体_GB2312" pitchFamily="49" charset="-122"/>
              </a:rPr>
              <a:t> )</a:t>
            </a:r>
          </a:p>
        </p:txBody>
      </p:sp>
      <p:sp>
        <p:nvSpPr>
          <p:cNvPr id="406535" name="Text Box 7">
            <a:extLst>
              <a:ext uri="{FF2B5EF4-FFF2-40B4-BE49-F238E27FC236}">
                <a16:creationId xmlns:a16="http://schemas.microsoft.com/office/drawing/2014/main" id="{51939DD9-F044-C097-C635-335A03792CE7}"/>
              </a:ext>
            </a:extLst>
          </p:cNvPr>
          <p:cNvSpPr txBox="1">
            <a:spLocks noChangeArrowheads="1"/>
          </p:cNvSpPr>
          <p:nvPr/>
        </p:nvSpPr>
        <p:spPr bwMode="auto">
          <a:xfrm>
            <a:off x="528638" y="1746250"/>
            <a:ext cx="8939212" cy="5302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solidFill>
                  <a:srgbClr val="000066"/>
                </a:solidFill>
                <a:latin typeface="楷体_GB2312" pitchFamily="49" charset="-122"/>
                <a:ea typeface="楷体_GB2312" pitchFamily="49" charset="-122"/>
              </a:rPr>
              <a:t>脉冲宽度 </a:t>
            </a:r>
            <a:r>
              <a:rPr kumimoji="1" lang="en-US" altLang="zh-CN" sz="2400">
                <a:solidFill>
                  <a:srgbClr val="000066"/>
                </a:solidFill>
                <a:latin typeface="Times New Roman" panose="02020603050405020304" pitchFamily="18" charset="0"/>
                <a:ea typeface="楷体_GB2312" pitchFamily="49" charset="-122"/>
              </a:rPr>
              <a:t>(t</a:t>
            </a:r>
            <a:r>
              <a:rPr kumimoji="1" lang="en-US" altLang="zh-CN" sz="2400" baseline="-30000">
                <a:solidFill>
                  <a:srgbClr val="000066"/>
                </a:solidFill>
                <a:latin typeface="Times New Roman" panose="02020603050405020304" pitchFamily="18" charset="0"/>
                <a:ea typeface="楷体_GB2312" pitchFamily="49" charset="-122"/>
              </a:rPr>
              <a:t>w </a:t>
            </a:r>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楷体_GB2312" pitchFamily="49" charset="-122"/>
                <a:ea typeface="楷体_GB2312" pitchFamily="49" charset="-122"/>
              </a:rPr>
              <a:t>脉冲幅值的</a:t>
            </a:r>
            <a:r>
              <a:rPr kumimoji="1" lang="en-US" altLang="zh-CN" sz="2400">
                <a:solidFill>
                  <a:srgbClr val="000066"/>
                </a:solidFill>
                <a:latin typeface="楷体_GB2312" pitchFamily="49" charset="-122"/>
                <a:ea typeface="楷体_GB2312" pitchFamily="49" charset="-122"/>
              </a:rPr>
              <a:t>50%</a:t>
            </a:r>
            <a:r>
              <a:rPr kumimoji="1" lang="zh-CN" altLang="en-US" sz="2400">
                <a:solidFill>
                  <a:srgbClr val="000066"/>
                </a:solidFill>
                <a:latin typeface="楷体_GB2312" pitchFamily="49" charset="-122"/>
                <a:ea typeface="楷体_GB2312" pitchFamily="49" charset="-122"/>
              </a:rPr>
              <a:t>的两个时间所跨越的时间</a:t>
            </a:r>
          </a:p>
        </p:txBody>
      </p:sp>
      <p:sp>
        <p:nvSpPr>
          <p:cNvPr id="406536" name="Rectangle 8">
            <a:extLst>
              <a:ext uri="{FF2B5EF4-FFF2-40B4-BE49-F238E27FC236}">
                <a16:creationId xmlns:a16="http://schemas.microsoft.com/office/drawing/2014/main" id="{0BC3E251-04D9-8BFE-5FC3-73716BEEF285}"/>
              </a:ext>
            </a:extLst>
          </p:cNvPr>
          <p:cNvSpPr>
            <a:spLocks noChangeArrowheads="1"/>
          </p:cNvSpPr>
          <p:nvPr/>
        </p:nvSpPr>
        <p:spPr bwMode="auto">
          <a:xfrm>
            <a:off x="539750" y="1268413"/>
            <a:ext cx="7339013" cy="5302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120000"/>
              </a:lnSpc>
              <a:spcBef>
                <a:spcPct val="50000"/>
              </a:spcBef>
            </a:pPr>
            <a:r>
              <a:rPr kumimoji="1" lang="zh-CN" altLang="en-US" sz="2400">
                <a:solidFill>
                  <a:srgbClr val="000066"/>
                </a:solidFill>
                <a:latin typeface="楷体_GB2312" pitchFamily="49" charset="-122"/>
                <a:ea typeface="楷体_GB2312" pitchFamily="49" charset="-122"/>
              </a:rPr>
              <a:t>周期 </a:t>
            </a:r>
            <a:r>
              <a:rPr kumimoji="1" lang="en-US" altLang="zh-CN" sz="2400">
                <a:solidFill>
                  <a:srgbClr val="000066"/>
                </a:solidFill>
                <a:latin typeface="Times New Roman" panose="02020603050405020304" pitchFamily="18" charset="0"/>
                <a:ea typeface="楷体_GB2312" pitchFamily="49" charset="-122"/>
              </a:rPr>
              <a:t>(T)</a:t>
            </a:r>
            <a:r>
              <a:rPr kumimoji="1" lang="en-US" altLang="zh-CN" sz="2400">
                <a:solidFill>
                  <a:srgbClr val="000066"/>
                </a:solidFill>
                <a:latin typeface="楷体_GB2312" pitchFamily="49" charset="-122"/>
                <a:ea typeface="楷体_GB2312" pitchFamily="49" charset="-122"/>
              </a:rPr>
              <a:t>   ----  </a:t>
            </a:r>
            <a:r>
              <a:rPr kumimoji="1" lang="zh-CN" altLang="en-US" sz="2400">
                <a:solidFill>
                  <a:srgbClr val="000066"/>
                </a:solidFill>
                <a:latin typeface="楷体_GB2312" pitchFamily="49" charset="-122"/>
                <a:ea typeface="楷体_GB2312" pitchFamily="49" charset="-122"/>
              </a:rPr>
              <a:t>表示两个相邻脉冲之间的时间间隔</a:t>
            </a:r>
          </a:p>
        </p:txBody>
      </p:sp>
      <p:grpSp>
        <p:nvGrpSpPr>
          <p:cNvPr id="33799" name="Group 9">
            <a:extLst>
              <a:ext uri="{FF2B5EF4-FFF2-40B4-BE49-F238E27FC236}">
                <a16:creationId xmlns:a16="http://schemas.microsoft.com/office/drawing/2014/main" id="{D8E8A9BF-A988-7707-4631-A829D6C1B2DB}"/>
              </a:ext>
            </a:extLst>
          </p:cNvPr>
          <p:cNvGrpSpPr>
            <a:grpSpLocks/>
          </p:cNvGrpSpPr>
          <p:nvPr/>
        </p:nvGrpSpPr>
        <p:grpSpPr bwMode="auto">
          <a:xfrm>
            <a:off x="1409700" y="3933825"/>
            <a:ext cx="5903913" cy="3240088"/>
            <a:chOff x="569" y="1937"/>
            <a:chExt cx="4649" cy="2172"/>
          </a:xfrm>
        </p:grpSpPr>
        <p:sp>
          <p:nvSpPr>
            <p:cNvPr id="33800" name="AutoShape 10">
              <a:extLst>
                <a:ext uri="{FF2B5EF4-FFF2-40B4-BE49-F238E27FC236}">
                  <a16:creationId xmlns:a16="http://schemas.microsoft.com/office/drawing/2014/main" id="{CE7BAC0C-411E-2614-A97D-7A9BDA8CECB8}"/>
                </a:ext>
              </a:extLst>
            </p:cNvPr>
            <p:cNvSpPr>
              <a:spLocks noChangeAspect="1" noChangeArrowheads="1" noTextEdit="1"/>
            </p:cNvSpPr>
            <p:nvPr/>
          </p:nvSpPr>
          <p:spPr bwMode="auto">
            <a:xfrm>
              <a:off x="569" y="2007"/>
              <a:ext cx="4649" cy="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801" name="Rectangle 11">
              <a:extLst>
                <a:ext uri="{FF2B5EF4-FFF2-40B4-BE49-F238E27FC236}">
                  <a16:creationId xmlns:a16="http://schemas.microsoft.com/office/drawing/2014/main" id="{6E954144-B6C8-635F-FC12-1E9A9F676A1F}"/>
                </a:ext>
              </a:extLst>
            </p:cNvPr>
            <p:cNvSpPr>
              <a:spLocks noChangeArrowheads="1"/>
            </p:cNvSpPr>
            <p:nvPr/>
          </p:nvSpPr>
          <p:spPr bwMode="auto">
            <a:xfrm>
              <a:off x="569" y="2014"/>
              <a:ext cx="6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02" name="Rectangle 12">
              <a:extLst>
                <a:ext uri="{FF2B5EF4-FFF2-40B4-BE49-F238E27FC236}">
                  <a16:creationId xmlns:a16="http://schemas.microsoft.com/office/drawing/2014/main" id="{EFDBDF5A-6DDB-0B1F-2365-E275BD4B16FC}"/>
                </a:ext>
              </a:extLst>
            </p:cNvPr>
            <p:cNvSpPr>
              <a:spLocks noChangeArrowheads="1"/>
            </p:cNvSpPr>
            <p:nvPr/>
          </p:nvSpPr>
          <p:spPr bwMode="auto">
            <a:xfrm>
              <a:off x="2030" y="3232"/>
              <a:ext cx="32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03" name="Rectangle 13">
              <a:extLst>
                <a:ext uri="{FF2B5EF4-FFF2-40B4-BE49-F238E27FC236}">
                  <a16:creationId xmlns:a16="http://schemas.microsoft.com/office/drawing/2014/main" id="{C5E29855-F02C-A338-09A4-E9669E866276}"/>
                </a:ext>
              </a:extLst>
            </p:cNvPr>
            <p:cNvSpPr>
              <a:spLocks noChangeArrowheads="1"/>
            </p:cNvSpPr>
            <p:nvPr/>
          </p:nvSpPr>
          <p:spPr bwMode="auto">
            <a:xfrm>
              <a:off x="2133" y="3309"/>
              <a:ext cx="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i="1">
                  <a:solidFill>
                    <a:srgbClr val="000000"/>
                  </a:solidFill>
                  <a:latin typeface="Times New Roman" panose="02020603050405020304" pitchFamily="18" charset="0"/>
                  <a:ea typeface="楷体_GB2312" pitchFamily="49" charset="-122"/>
                </a:rPr>
                <a:t>t</a:t>
              </a:r>
              <a:endParaRPr lang="en-US" altLang="zh-CN">
                <a:latin typeface="Times New Roman" panose="02020603050405020304" pitchFamily="18" charset="0"/>
                <a:ea typeface="楷体_GB2312" pitchFamily="49" charset="-122"/>
              </a:endParaRPr>
            </a:p>
          </p:txBody>
        </p:sp>
        <p:sp>
          <p:nvSpPr>
            <p:cNvPr id="33804" name="Rectangle 14">
              <a:extLst>
                <a:ext uri="{FF2B5EF4-FFF2-40B4-BE49-F238E27FC236}">
                  <a16:creationId xmlns:a16="http://schemas.microsoft.com/office/drawing/2014/main" id="{8BF7D3A1-AE45-99B8-81D5-DEA320E3A7B1}"/>
                </a:ext>
              </a:extLst>
            </p:cNvPr>
            <p:cNvSpPr>
              <a:spLocks noChangeArrowheads="1"/>
            </p:cNvSpPr>
            <p:nvPr/>
          </p:nvSpPr>
          <p:spPr bwMode="auto">
            <a:xfrm>
              <a:off x="2200" y="3430"/>
              <a:ext cx="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a:solidFill>
                    <a:srgbClr val="000000"/>
                  </a:solidFill>
                  <a:latin typeface="Times New Roman" panose="02020603050405020304" pitchFamily="18" charset="0"/>
                  <a:ea typeface="楷体_GB2312" pitchFamily="49" charset="-122"/>
                </a:rPr>
                <a:t>r</a:t>
              </a:r>
              <a:endParaRPr lang="en-US" altLang="zh-CN">
                <a:latin typeface="Times New Roman" panose="02020603050405020304" pitchFamily="18" charset="0"/>
                <a:ea typeface="楷体_GB2312" pitchFamily="49" charset="-122"/>
              </a:endParaRPr>
            </a:p>
          </p:txBody>
        </p:sp>
        <p:sp>
          <p:nvSpPr>
            <p:cNvPr id="33805" name="Rectangle 15">
              <a:extLst>
                <a:ext uri="{FF2B5EF4-FFF2-40B4-BE49-F238E27FC236}">
                  <a16:creationId xmlns:a16="http://schemas.microsoft.com/office/drawing/2014/main" id="{EDCA41A6-37EF-33A0-9524-FE476EBD3549}"/>
                </a:ext>
              </a:extLst>
            </p:cNvPr>
            <p:cNvSpPr>
              <a:spLocks noChangeArrowheads="1"/>
            </p:cNvSpPr>
            <p:nvPr/>
          </p:nvSpPr>
          <p:spPr bwMode="auto">
            <a:xfrm>
              <a:off x="2694" y="2877"/>
              <a:ext cx="103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06" name="Rectangle 16">
              <a:extLst>
                <a:ext uri="{FF2B5EF4-FFF2-40B4-BE49-F238E27FC236}">
                  <a16:creationId xmlns:a16="http://schemas.microsoft.com/office/drawing/2014/main" id="{BDB4A3FE-3275-1E6E-2F46-05F3FFC1E75E}"/>
                </a:ext>
              </a:extLst>
            </p:cNvPr>
            <p:cNvSpPr>
              <a:spLocks noChangeArrowheads="1"/>
            </p:cNvSpPr>
            <p:nvPr/>
          </p:nvSpPr>
          <p:spPr bwMode="auto">
            <a:xfrm>
              <a:off x="2842" y="2985"/>
              <a:ext cx="92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300">
                  <a:solidFill>
                    <a:srgbClr val="000000"/>
                  </a:solidFill>
                  <a:latin typeface="Times New Roman" panose="02020603050405020304" pitchFamily="18" charset="0"/>
                  <a:ea typeface="楷体_GB2312" pitchFamily="49" charset="-122"/>
                </a:rPr>
                <a:t>脉冲宽度</a:t>
              </a:r>
              <a:endParaRPr lang="zh-CN" altLang="en-US">
                <a:latin typeface="Times New Roman" panose="02020603050405020304" pitchFamily="18" charset="0"/>
                <a:ea typeface="楷体_GB2312" pitchFamily="49" charset="-122"/>
              </a:endParaRPr>
            </a:p>
          </p:txBody>
        </p:sp>
        <p:sp>
          <p:nvSpPr>
            <p:cNvPr id="33807" name="Rectangle 17">
              <a:extLst>
                <a:ext uri="{FF2B5EF4-FFF2-40B4-BE49-F238E27FC236}">
                  <a16:creationId xmlns:a16="http://schemas.microsoft.com/office/drawing/2014/main" id="{714C4D86-6B25-BB05-7841-D1872AD6B6AB}"/>
                </a:ext>
              </a:extLst>
            </p:cNvPr>
            <p:cNvSpPr>
              <a:spLocks noChangeArrowheads="1"/>
            </p:cNvSpPr>
            <p:nvPr/>
          </p:nvSpPr>
          <p:spPr bwMode="auto">
            <a:xfrm>
              <a:off x="3550" y="2939"/>
              <a:ext cx="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08" name="Rectangle 18">
              <a:extLst>
                <a:ext uri="{FF2B5EF4-FFF2-40B4-BE49-F238E27FC236}">
                  <a16:creationId xmlns:a16="http://schemas.microsoft.com/office/drawing/2014/main" id="{8121551F-C00B-7D14-2C56-2B8A81D1A19D}"/>
                </a:ext>
              </a:extLst>
            </p:cNvPr>
            <p:cNvSpPr>
              <a:spLocks noChangeArrowheads="1"/>
            </p:cNvSpPr>
            <p:nvPr/>
          </p:nvSpPr>
          <p:spPr bwMode="auto">
            <a:xfrm>
              <a:off x="3019" y="2492"/>
              <a:ext cx="32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09" name="Rectangle 19">
              <a:extLst>
                <a:ext uri="{FF2B5EF4-FFF2-40B4-BE49-F238E27FC236}">
                  <a16:creationId xmlns:a16="http://schemas.microsoft.com/office/drawing/2014/main" id="{713291F5-14BF-6BD9-E1C0-61889774C044}"/>
                </a:ext>
              </a:extLst>
            </p:cNvPr>
            <p:cNvSpPr>
              <a:spLocks noChangeArrowheads="1"/>
            </p:cNvSpPr>
            <p:nvPr/>
          </p:nvSpPr>
          <p:spPr bwMode="auto">
            <a:xfrm>
              <a:off x="3093" y="2569"/>
              <a:ext cx="75"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i="1">
                  <a:solidFill>
                    <a:srgbClr val="000000"/>
                  </a:solidFill>
                  <a:latin typeface="Times New Roman" panose="02020603050405020304" pitchFamily="18" charset="0"/>
                  <a:ea typeface="楷体_GB2312" pitchFamily="49" charset="-122"/>
                </a:rPr>
                <a:t>t</a:t>
              </a:r>
              <a:endParaRPr lang="en-US" altLang="zh-CN">
                <a:latin typeface="Times New Roman" panose="02020603050405020304" pitchFamily="18" charset="0"/>
                <a:ea typeface="楷体_GB2312" pitchFamily="49" charset="-122"/>
              </a:endParaRPr>
            </a:p>
          </p:txBody>
        </p:sp>
        <p:sp>
          <p:nvSpPr>
            <p:cNvPr id="33810" name="Rectangle 20">
              <a:extLst>
                <a:ext uri="{FF2B5EF4-FFF2-40B4-BE49-F238E27FC236}">
                  <a16:creationId xmlns:a16="http://schemas.microsoft.com/office/drawing/2014/main" id="{95E25004-9A80-4DD9-EEB9-ACFD10DEB58D}"/>
                </a:ext>
              </a:extLst>
            </p:cNvPr>
            <p:cNvSpPr>
              <a:spLocks noChangeArrowheads="1"/>
            </p:cNvSpPr>
            <p:nvPr/>
          </p:nvSpPr>
          <p:spPr bwMode="auto">
            <a:xfrm>
              <a:off x="3152" y="2646"/>
              <a:ext cx="12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a:solidFill>
                    <a:srgbClr val="000000"/>
                  </a:solidFill>
                  <a:latin typeface="Times New Roman" panose="02020603050405020304" pitchFamily="18" charset="0"/>
                  <a:ea typeface="楷体_GB2312" pitchFamily="49" charset="-122"/>
                </a:rPr>
                <a:t>w</a:t>
              </a:r>
              <a:endParaRPr lang="en-US" altLang="zh-CN">
                <a:latin typeface="Times New Roman" panose="02020603050405020304" pitchFamily="18" charset="0"/>
                <a:ea typeface="楷体_GB2312" pitchFamily="49" charset="-122"/>
              </a:endParaRPr>
            </a:p>
          </p:txBody>
        </p:sp>
        <p:sp>
          <p:nvSpPr>
            <p:cNvPr id="33811" name="Rectangle 21">
              <a:extLst>
                <a:ext uri="{FF2B5EF4-FFF2-40B4-BE49-F238E27FC236}">
                  <a16:creationId xmlns:a16="http://schemas.microsoft.com/office/drawing/2014/main" id="{307FD1F2-59F3-742A-D5AD-11B0EC0E219B}"/>
                </a:ext>
              </a:extLst>
            </p:cNvPr>
            <p:cNvSpPr>
              <a:spLocks noChangeArrowheads="1"/>
            </p:cNvSpPr>
            <p:nvPr/>
          </p:nvSpPr>
          <p:spPr bwMode="auto">
            <a:xfrm>
              <a:off x="3255" y="2569"/>
              <a:ext cx="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12" name="Rectangle 22">
              <a:extLst>
                <a:ext uri="{FF2B5EF4-FFF2-40B4-BE49-F238E27FC236}">
                  <a16:creationId xmlns:a16="http://schemas.microsoft.com/office/drawing/2014/main" id="{9B654F8D-EC06-B406-3F9A-CC4A04575DF1}"/>
                </a:ext>
              </a:extLst>
            </p:cNvPr>
            <p:cNvSpPr>
              <a:spLocks noChangeArrowheads="1"/>
            </p:cNvSpPr>
            <p:nvPr/>
          </p:nvSpPr>
          <p:spPr bwMode="auto">
            <a:xfrm>
              <a:off x="1558" y="2893"/>
              <a:ext cx="44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13" name="Rectangle 23">
              <a:extLst>
                <a:ext uri="{FF2B5EF4-FFF2-40B4-BE49-F238E27FC236}">
                  <a16:creationId xmlns:a16="http://schemas.microsoft.com/office/drawing/2014/main" id="{36EC5370-6C4D-1A34-1760-E33AD12A67F4}"/>
                </a:ext>
              </a:extLst>
            </p:cNvPr>
            <p:cNvSpPr>
              <a:spLocks noChangeArrowheads="1"/>
            </p:cNvSpPr>
            <p:nvPr/>
          </p:nvSpPr>
          <p:spPr bwMode="auto">
            <a:xfrm>
              <a:off x="1602" y="2985"/>
              <a:ext cx="453"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0.5V</a:t>
              </a:r>
              <a:endParaRPr lang="en-US" altLang="zh-CN">
                <a:latin typeface="Times New Roman" panose="02020603050405020304" pitchFamily="18" charset="0"/>
                <a:ea typeface="楷体_GB2312" pitchFamily="49" charset="-122"/>
              </a:endParaRPr>
            </a:p>
          </p:txBody>
        </p:sp>
        <p:sp>
          <p:nvSpPr>
            <p:cNvPr id="33814" name="Rectangle 24">
              <a:extLst>
                <a:ext uri="{FF2B5EF4-FFF2-40B4-BE49-F238E27FC236}">
                  <a16:creationId xmlns:a16="http://schemas.microsoft.com/office/drawing/2014/main" id="{A90CF0C7-CF8D-44AA-2B3B-B77E3FA99AA8}"/>
                </a:ext>
              </a:extLst>
            </p:cNvPr>
            <p:cNvSpPr>
              <a:spLocks noChangeArrowheads="1"/>
            </p:cNvSpPr>
            <p:nvPr/>
          </p:nvSpPr>
          <p:spPr bwMode="auto">
            <a:xfrm>
              <a:off x="1942" y="2985"/>
              <a:ext cx="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15" name="Rectangle 25">
              <a:extLst>
                <a:ext uri="{FF2B5EF4-FFF2-40B4-BE49-F238E27FC236}">
                  <a16:creationId xmlns:a16="http://schemas.microsoft.com/office/drawing/2014/main" id="{12036027-AE1E-DC1F-AFD8-A4761272DC96}"/>
                </a:ext>
              </a:extLst>
            </p:cNvPr>
            <p:cNvSpPr>
              <a:spLocks noChangeArrowheads="1"/>
            </p:cNvSpPr>
            <p:nvPr/>
          </p:nvSpPr>
          <p:spPr bwMode="auto">
            <a:xfrm>
              <a:off x="1912" y="2060"/>
              <a:ext cx="44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16" name="Rectangle 26">
              <a:extLst>
                <a:ext uri="{FF2B5EF4-FFF2-40B4-BE49-F238E27FC236}">
                  <a16:creationId xmlns:a16="http://schemas.microsoft.com/office/drawing/2014/main" id="{44C9F87E-30A4-C4F2-C824-37F2A2F50D81}"/>
                </a:ext>
              </a:extLst>
            </p:cNvPr>
            <p:cNvSpPr>
              <a:spLocks noChangeArrowheads="1"/>
            </p:cNvSpPr>
            <p:nvPr/>
          </p:nvSpPr>
          <p:spPr bwMode="auto">
            <a:xfrm>
              <a:off x="1957" y="2153"/>
              <a:ext cx="453"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4.5V</a:t>
              </a:r>
              <a:endParaRPr lang="en-US" altLang="zh-CN">
                <a:latin typeface="Times New Roman" panose="02020603050405020304" pitchFamily="18" charset="0"/>
                <a:ea typeface="楷体_GB2312" pitchFamily="49" charset="-122"/>
              </a:endParaRPr>
            </a:p>
          </p:txBody>
        </p:sp>
        <p:sp>
          <p:nvSpPr>
            <p:cNvPr id="33817" name="Rectangle 27">
              <a:extLst>
                <a:ext uri="{FF2B5EF4-FFF2-40B4-BE49-F238E27FC236}">
                  <a16:creationId xmlns:a16="http://schemas.microsoft.com/office/drawing/2014/main" id="{3268D133-3057-60B0-8750-A41F117A645F}"/>
                </a:ext>
              </a:extLst>
            </p:cNvPr>
            <p:cNvSpPr>
              <a:spLocks noChangeArrowheads="1"/>
            </p:cNvSpPr>
            <p:nvPr/>
          </p:nvSpPr>
          <p:spPr bwMode="auto">
            <a:xfrm>
              <a:off x="2297" y="2153"/>
              <a:ext cx="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18" name="Rectangle 28">
              <a:extLst>
                <a:ext uri="{FF2B5EF4-FFF2-40B4-BE49-F238E27FC236}">
                  <a16:creationId xmlns:a16="http://schemas.microsoft.com/office/drawing/2014/main" id="{9A3CCF55-3A1F-6F34-4F77-78A23320ACFC}"/>
                </a:ext>
              </a:extLst>
            </p:cNvPr>
            <p:cNvSpPr>
              <a:spLocks noChangeArrowheads="1"/>
            </p:cNvSpPr>
            <p:nvPr/>
          </p:nvSpPr>
          <p:spPr bwMode="auto">
            <a:xfrm>
              <a:off x="1750" y="2461"/>
              <a:ext cx="44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19" name="Rectangle 29">
              <a:extLst>
                <a:ext uri="{FF2B5EF4-FFF2-40B4-BE49-F238E27FC236}">
                  <a16:creationId xmlns:a16="http://schemas.microsoft.com/office/drawing/2014/main" id="{E0873C2A-4C5D-E5D9-8EDE-83A5DB1DD66D}"/>
                </a:ext>
              </a:extLst>
            </p:cNvPr>
            <p:cNvSpPr>
              <a:spLocks noChangeArrowheads="1"/>
            </p:cNvSpPr>
            <p:nvPr/>
          </p:nvSpPr>
          <p:spPr bwMode="auto">
            <a:xfrm>
              <a:off x="1794" y="2554"/>
              <a:ext cx="45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2.5V</a:t>
              </a:r>
              <a:endParaRPr lang="en-US" altLang="zh-CN">
                <a:latin typeface="Times New Roman" panose="02020603050405020304" pitchFamily="18" charset="0"/>
                <a:ea typeface="楷体_GB2312" pitchFamily="49" charset="-122"/>
              </a:endParaRPr>
            </a:p>
          </p:txBody>
        </p:sp>
        <p:sp>
          <p:nvSpPr>
            <p:cNvPr id="33820" name="Rectangle 30">
              <a:extLst>
                <a:ext uri="{FF2B5EF4-FFF2-40B4-BE49-F238E27FC236}">
                  <a16:creationId xmlns:a16="http://schemas.microsoft.com/office/drawing/2014/main" id="{37B92026-EB27-D18C-3727-C44A6B6ECC02}"/>
                </a:ext>
              </a:extLst>
            </p:cNvPr>
            <p:cNvSpPr>
              <a:spLocks noChangeArrowheads="1"/>
            </p:cNvSpPr>
            <p:nvPr/>
          </p:nvSpPr>
          <p:spPr bwMode="auto">
            <a:xfrm>
              <a:off x="2133" y="2554"/>
              <a:ext cx="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21" name="Rectangle 31">
              <a:extLst>
                <a:ext uri="{FF2B5EF4-FFF2-40B4-BE49-F238E27FC236}">
                  <a16:creationId xmlns:a16="http://schemas.microsoft.com/office/drawing/2014/main" id="{BC161A30-C20F-1D1B-3079-5965E98B34E7}"/>
                </a:ext>
              </a:extLst>
            </p:cNvPr>
            <p:cNvSpPr>
              <a:spLocks noChangeArrowheads="1"/>
            </p:cNvSpPr>
            <p:nvPr/>
          </p:nvSpPr>
          <p:spPr bwMode="auto">
            <a:xfrm>
              <a:off x="569" y="2477"/>
              <a:ext cx="109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22" name="Rectangle 32">
              <a:extLst>
                <a:ext uri="{FF2B5EF4-FFF2-40B4-BE49-F238E27FC236}">
                  <a16:creationId xmlns:a16="http://schemas.microsoft.com/office/drawing/2014/main" id="{34EFB49F-A13E-5B8F-9ED4-3D2C7D8B465E}"/>
                </a:ext>
              </a:extLst>
            </p:cNvPr>
            <p:cNvSpPr>
              <a:spLocks noChangeArrowheads="1"/>
            </p:cNvSpPr>
            <p:nvPr/>
          </p:nvSpPr>
          <p:spPr bwMode="auto">
            <a:xfrm>
              <a:off x="703" y="2523"/>
              <a:ext cx="46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300">
                  <a:solidFill>
                    <a:srgbClr val="000000"/>
                  </a:solidFill>
                  <a:latin typeface="Times New Roman" panose="02020603050405020304" pitchFamily="18" charset="0"/>
                  <a:ea typeface="楷体_GB2312" pitchFamily="49" charset="-122"/>
                </a:rPr>
                <a:t>幅值</a:t>
              </a:r>
              <a:endParaRPr lang="zh-CN" altLang="en-US">
                <a:latin typeface="Times New Roman" panose="02020603050405020304" pitchFamily="18" charset="0"/>
                <a:ea typeface="楷体_GB2312" pitchFamily="49" charset="-122"/>
              </a:endParaRPr>
            </a:p>
          </p:txBody>
        </p:sp>
        <p:sp>
          <p:nvSpPr>
            <p:cNvPr id="33823" name="Rectangle 33">
              <a:extLst>
                <a:ext uri="{FF2B5EF4-FFF2-40B4-BE49-F238E27FC236}">
                  <a16:creationId xmlns:a16="http://schemas.microsoft.com/office/drawing/2014/main" id="{B0B7FA96-01E1-62F1-1E49-C3B3B1C8AEB4}"/>
                </a:ext>
              </a:extLst>
            </p:cNvPr>
            <p:cNvSpPr>
              <a:spLocks noChangeArrowheads="1"/>
            </p:cNvSpPr>
            <p:nvPr/>
          </p:nvSpPr>
          <p:spPr bwMode="auto">
            <a:xfrm>
              <a:off x="1057" y="2554"/>
              <a:ext cx="58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=5.0V</a:t>
              </a:r>
              <a:endParaRPr lang="en-US" altLang="zh-CN">
                <a:latin typeface="Times New Roman" panose="02020603050405020304" pitchFamily="18" charset="0"/>
                <a:ea typeface="楷体_GB2312" pitchFamily="49" charset="-122"/>
              </a:endParaRPr>
            </a:p>
          </p:txBody>
        </p:sp>
        <p:sp>
          <p:nvSpPr>
            <p:cNvPr id="33824" name="Rectangle 34">
              <a:extLst>
                <a:ext uri="{FF2B5EF4-FFF2-40B4-BE49-F238E27FC236}">
                  <a16:creationId xmlns:a16="http://schemas.microsoft.com/office/drawing/2014/main" id="{169FE3E5-D1C2-98B3-B605-A2663A6700AD}"/>
                </a:ext>
              </a:extLst>
            </p:cNvPr>
            <p:cNvSpPr>
              <a:spLocks noChangeArrowheads="1"/>
            </p:cNvSpPr>
            <p:nvPr/>
          </p:nvSpPr>
          <p:spPr bwMode="auto">
            <a:xfrm>
              <a:off x="1499" y="2554"/>
              <a:ext cx="5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25" name="Rectangle 35">
              <a:extLst>
                <a:ext uri="{FF2B5EF4-FFF2-40B4-BE49-F238E27FC236}">
                  <a16:creationId xmlns:a16="http://schemas.microsoft.com/office/drawing/2014/main" id="{CFEAF8B8-E222-4F5F-7686-8C6E56904FDB}"/>
                </a:ext>
              </a:extLst>
            </p:cNvPr>
            <p:cNvSpPr>
              <a:spLocks noChangeArrowheads="1"/>
            </p:cNvSpPr>
            <p:nvPr/>
          </p:nvSpPr>
          <p:spPr bwMode="auto">
            <a:xfrm>
              <a:off x="569" y="2893"/>
              <a:ext cx="5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26" name="Rectangle 36">
              <a:extLst>
                <a:ext uri="{FF2B5EF4-FFF2-40B4-BE49-F238E27FC236}">
                  <a16:creationId xmlns:a16="http://schemas.microsoft.com/office/drawing/2014/main" id="{552CA2FC-29C4-4162-04C3-76E0CE964441}"/>
                </a:ext>
              </a:extLst>
            </p:cNvPr>
            <p:cNvSpPr>
              <a:spLocks noChangeArrowheads="1"/>
            </p:cNvSpPr>
            <p:nvPr/>
          </p:nvSpPr>
          <p:spPr bwMode="auto">
            <a:xfrm>
              <a:off x="702" y="3016"/>
              <a:ext cx="54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27" name="Rectangle 37">
              <a:extLst>
                <a:ext uri="{FF2B5EF4-FFF2-40B4-BE49-F238E27FC236}">
                  <a16:creationId xmlns:a16="http://schemas.microsoft.com/office/drawing/2014/main" id="{73D4B0D7-CEE2-7A37-14F0-C067E690CF45}"/>
                </a:ext>
              </a:extLst>
            </p:cNvPr>
            <p:cNvSpPr>
              <a:spLocks noChangeArrowheads="1"/>
            </p:cNvSpPr>
            <p:nvPr/>
          </p:nvSpPr>
          <p:spPr bwMode="auto">
            <a:xfrm>
              <a:off x="790" y="3109"/>
              <a:ext cx="45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0.0V</a:t>
              </a:r>
              <a:endParaRPr lang="en-US" altLang="zh-CN">
                <a:latin typeface="Times New Roman" panose="02020603050405020304" pitchFamily="18" charset="0"/>
                <a:ea typeface="楷体_GB2312" pitchFamily="49" charset="-122"/>
              </a:endParaRPr>
            </a:p>
          </p:txBody>
        </p:sp>
        <p:sp>
          <p:nvSpPr>
            <p:cNvPr id="33828" name="Rectangle 38">
              <a:extLst>
                <a:ext uri="{FF2B5EF4-FFF2-40B4-BE49-F238E27FC236}">
                  <a16:creationId xmlns:a16="http://schemas.microsoft.com/office/drawing/2014/main" id="{6EBD6CED-C59B-17E6-FEA7-9312BF612768}"/>
                </a:ext>
              </a:extLst>
            </p:cNvPr>
            <p:cNvSpPr>
              <a:spLocks noChangeArrowheads="1"/>
            </p:cNvSpPr>
            <p:nvPr/>
          </p:nvSpPr>
          <p:spPr bwMode="auto">
            <a:xfrm>
              <a:off x="1130" y="3109"/>
              <a:ext cx="5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29" name="Rectangle 39">
              <a:extLst>
                <a:ext uri="{FF2B5EF4-FFF2-40B4-BE49-F238E27FC236}">
                  <a16:creationId xmlns:a16="http://schemas.microsoft.com/office/drawing/2014/main" id="{E553306F-2BA7-61E2-A0B0-AD228F89ABF0}"/>
                </a:ext>
              </a:extLst>
            </p:cNvPr>
            <p:cNvSpPr>
              <a:spLocks noChangeArrowheads="1"/>
            </p:cNvSpPr>
            <p:nvPr/>
          </p:nvSpPr>
          <p:spPr bwMode="auto">
            <a:xfrm>
              <a:off x="746" y="1937"/>
              <a:ext cx="54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30" name="Rectangle 40">
              <a:extLst>
                <a:ext uri="{FF2B5EF4-FFF2-40B4-BE49-F238E27FC236}">
                  <a16:creationId xmlns:a16="http://schemas.microsoft.com/office/drawing/2014/main" id="{E56AD07D-B554-D042-48C8-64A0BFB32FA7}"/>
                </a:ext>
              </a:extLst>
            </p:cNvPr>
            <p:cNvSpPr>
              <a:spLocks noChangeArrowheads="1"/>
            </p:cNvSpPr>
            <p:nvPr/>
          </p:nvSpPr>
          <p:spPr bwMode="auto">
            <a:xfrm>
              <a:off x="835" y="2029"/>
              <a:ext cx="45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5.0V</a:t>
              </a:r>
              <a:endParaRPr lang="en-US" altLang="zh-CN">
                <a:latin typeface="Times New Roman" panose="02020603050405020304" pitchFamily="18" charset="0"/>
                <a:ea typeface="楷体_GB2312" pitchFamily="49" charset="-122"/>
              </a:endParaRPr>
            </a:p>
          </p:txBody>
        </p:sp>
        <p:sp>
          <p:nvSpPr>
            <p:cNvPr id="33831" name="Rectangle 41">
              <a:extLst>
                <a:ext uri="{FF2B5EF4-FFF2-40B4-BE49-F238E27FC236}">
                  <a16:creationId xmlns:a16="http://schemas.microsoft.com/office/drawing/2014/main" id="{E877D97D-98F1-C441-1085-9E523A7AF6CB}"/>
                </a:ext>
              </a:extLst>
            </p:cNvPr>
            <p:cNvSpPr>
              <a:spLocks noChangeArrowheads="1"/>
            </p:cNvSpPr>
            <p:nvPr/>
          </p:nvSpPr>
          <p:spPr bwMode="auto">
            <a:xfrm>
              <a:off x="1174" y="2029"/>
              <a:ext cx="5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32" name="Rectangle 42">
              <a:extLst>
                <a:ext uri="{FF2B5EF4-FFF2-40B4-BE49-F238E27FC236}">
                  <a16:creationId xmlns:a16="http://schemas.microsoft.com/office/drawing/2014/main" id="{1C173FF8-432B-CAE1-5A2B-400408C7429E}"/>
                </a:ext>
              </a:extLst>
            </p:cNvPr>
            <p:cNvSpPr>
              <a:spLocks noChangeArrowheads="1"/>
            </p:cNvSpPr>
            <p:nvPr/>
          </p:nvSpPr>
          <p:spPr bwMode="auto">
            <a:xfrm>
              <a:off x="1056" y="3494"/>
              <a:ext cx="177"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33" name="Line 43">
              <a:extLst>
                <a:ext uri="{FF2B5EF4-FFF2-40B4-BE49-F238E27FC236}">
                  <a16:creationId xmlns:a16="http://schemas.microsoft.com/office/drawing/2014/main" id="{F178AAB2-FD94-8481-550C-313D842268D0}"/>
                </a:ext>
              </a:extLst>
            </p:cNvPr>
            <p:cNvSpPr>
              <a:spLocks noChangeShapeType="1"/>
            </p:cNvSpPr>
            <p:nvPr/>
          </p:nvSpPr>
          <p:spPr bwMode="auto">
            <a:xfrm flipH="1">
              <a:off x="2458" y="3448"/>
              <a:ext cx="17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Freeform 44">
              <a:extLst>
                <a:ext uri="{FF2B5EF4-FFF2-40B4-BE49-F238E27FC236}">
                  <a16:creationId xmlns:a16="http://schemas.microsoft.com/office/drawing/2014/main" id="{F3D8E9D9-7566-0252-42FC-CC02F899387E}"/>
                </a:ext>
              </a:extLst>
            </p:cNvPr>
            <p:cNvSpPr>
              <a:spLocks/>
            </p:cNvSpPr>
            <p:nvPr/>
          </p:nvSpPr>
          <p:spPr bwMode="auto">
            <a:xfrm>
              <a:off x="2370" y="3417"/>
              <a:ext cx="118" cy="46"/>
            </a:xfrm>
            <a:custGeom>
              <a:avLst/>
              <a:gdLst>
                <a:gd name="T0" fmla="*/ 118 w 118"/>
                <a:gd name="T1" fmla="*/ 46 h 46"/>
                <a:gd name="T2" fmla="*/ 118 w 118"/>
                <a:gd name="T3" fmla="*/ 0 h 46"/>
                <a:gd name="T4" fmla="*/ 0 w 118"/>
                <a:gd name="T5" fmla="*/ 31 h 46"/>
                <a:gd name="T6" fmla="*/ 118 w 118"/>
                <a:gd name="T7" fmla="*/ 46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 h="46">
                  <a:moveTo>
                    <a:pt x="118" y="46"/>
                  </a:moveTo>
                  <a:lnTo>
                    <a:pt x="118" y="0"/>
                  </a:lnTo>
                  <a:lnTo>
                    <a:pt x="0" y="31"/>
                  </a:lnTo>
                  <a:lnTo>
                    <a:pt x="118" y="46"/>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33835" name="Line 45">
              <a:extLst>
                <a:ext uri="{FF2B5EF4-FFF2-40B4-BE49-F238E27FC236}">
                  <a16:creationId xmlns:a16="http://schemas.microsoft.com/office/drawing/2014/main" id="{57A1F048-7A27-29AF-5ED8-2017B2709703}"/>
                </a:ext>
              </a:extLst>
            </p:cNvPr>
            <p:cNvSpPr>
              <a:spLocks noChangeShapeType="1"/>
            </p:cNvSpPr>
            <p:nvPr/>
          </p:nvSpPr>
          <p:spPr bwMode="auto">
            <a:xfrm>
              <a:off x="1735" y="3448"/>
              <a:ext cx="192"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6" name="Freeform 46">
              <a:extLst>
                <a:ext uri="{FF2B5EF4-FFF2-40B4-BE49-F238E27FC236}">
                  <a16:creationId xmlns:a16="http://schemas.microsoft.com/office/drawing/2014/main" id="{0AC241A6-7472-1A6C-F766-27FA8B56C8D1}"/>
                </a:ext>
              </a:extLst>
            </p:cNvPr>
            <p:cNvSpPr>
              <a:spLocks/>
            </p:cNvSpPr>
            <p:nvPr/>
          </p:nvSpPr>
          <p:spPr bwMode="auto">
            <a:xfrm>
              <a:off x="1897" y="3417"/>
              <a:ext cx="118" cy="46"/>
            </a:xfrm>
            <a:custGeom>
              <a:avLst/>
              <a:gdLst>
                <a:gd name="T0" fmla="*/ 0 w 118"/>
                <a:gd name="T1" fmla="*/ 46 h 46"/>
                <a:gd name="T2" fmla="*/ 0 w 118"/>
                <a:gd name="T3" fmla="*/ 0 h 46"/>
                <a:gd name="T4" fmla="*/ 118 w 118"/>
                <a:gd name="T5" fmla="*/ 31 h 46"/>
                <a:gd name="T6" fmla="*/ 0 w 118"/>
                <a:gd name="T7" fmla="*/ 46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 h="46">
                  <a:moveTo>
                    <a:pt x="0" y="46"/>
                  </a:moveTo>
                  <a:lnTo>
                    <a:pt x="0" y="0"/>
                  </a:lnTo>
                  <a:lnTo>
                    <a:pt x="118" y="31"/>
                  </a:lnTo>
                  <a:lnTo>
                    <a:pt x="0" y="46"/>
                  </a:lnTo>
                  <a:close/>
                </a:path>
              </a:pathLst>
            </a:custGeom>
            <a:solidFill>
              <a:srgbClr val="000000"/>
            </a:solidFill>
            <a:ln w="23813">
              <a:solidFill>
                <a:srgbClr val="000000"/>
              </a:solidFill>
              <a:prstDash val="solid"/>
              <a:round/>
              <a:headEnd/>
              <a:tailEnd/>
            </a:ln>
          </p:spPr>
          <p:txBody>
            <a:bodyPr/>
            <a:lstStyle/>
            <a:p>
              <a:endParaRPr lang="zh-CN" altLang="en-US"/>
            </a:p>
          </p:txBody>
        </p:sp>
        <p:grpSp>
          <p:nvGrpSpPr>
            <p:cNvPr id="33837" name="Group 47">
              <a:extLst>
                <a:ext uri="{FF2B5EF4-FFF2-40B4-BE49-F238E27FC236}">
                  <a16:creationId xmlns:a16="http://schemas.microsoft.com/office/drawing/2014/main" id="{C5DAF7C4-85DD-F596-5C3A-F89E58854B4E}"/>
                </a:ext>
              </a:extLst>
            </p:cNvPr>
            <p:cNvGrpSpPr>
              <a:grpSpLocks/>
            </p:cNvGrpSpPr>
            <p:nvPr/>
          </p:nvGrpSpPr>
          <p:grpSpPr bwMode="auto">
            <a:xfrm>
              <a:off x="2340" y="2292"/>
              <a:ext cx="15" cy="1248"/>
              <a:chOff x="2202" y="1402"/>
              <a:chExt cx="15" cy="1248"/>
            </a:xfrm>
          </p:grpSpPr>
          <p:sp>
            <p:nvSpPr>
              <p:cNvPr id="33940" name="Freeform 48">
                <a:extLst>
                  <a:ext uri="{FF2B5EF4-FFF2-40B4-BE49-F238E27FC236}">
                    <a16:creationId xmlns:a16="http://schemas.microsoft.com/office/drawing/2014/main" id="{63BD7699-6164-5E4E-6714-EB253F922673}"/>
                  </a:ext>
                </a:extLst>
              </p:cNvPr>
              <p:cNvSpPr>
                <a:spLocks/>
              </p:cNvSpPr>
              <p:nvPr/>
            </p:nvSpPr>
            <p:spPr bwMode="auto">
              <a:xfrm>
                <a:off x="2202" y="2589"/>
                <a:ext cx="15" cy="61"/>
              </a:xfrm>
              <a:custGeom>
                <a:avLst/>
                <a:gdLst>
                  <a:gd name="T0" fmla="*/ 0 w 15"/>
                  <a:gd name="T1" fmla="*/ 61 h 61"/>
                  <a:gd name="T2" fmla="*/ 0 w 15"/>
                  <a:gd name="T3" fmla="*/ 61 h 61"/>
                  <a:gd name="T4" fmla="*/ 15 w 15"/>
                  <a:gd name="T5" fmla="*/ 61 h 61"/>
                  <a:gd name="T6" fmla="*/ 15 w 15"/>
                  <a:gd name="T7" fmla="*/ 0 h 61"/>
                  <a:gd name="T8" fmla="*/ 0 w 15"/>
                  <a:gd name="T9" fmla="*/ 0 h 61"/>
                  <a:gd name="T10" fmla="*/ 0 w 15"/>
                  <a:gd name="T11" fmla="*/ 0 h 61"/>
                  <a:gd name="T12" fmla="*/ 0 w 15"/>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1">
                    <a:moveTo>
                      <a:pt x="0" y="61"/>
                    </a:moveTo>
                    <a:lnTo>
                      <a:pt x="0" y="61"/>
                    </a:lnTo>
                    <a:lnTo>
                      <a:pt x="15" y="61"/>
                    </a:lnTo>
                    <a:lnTo>
                      <a:pt x="15"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41" name="Freeform 49">
                <a:extLst>
                  <a:ext uri="{FF2B5EF4-FFF2-40B4-BE49-F238E27FC236}">
                    <a16:creationId xmlns:a16="http://schemas.microsoft.com/office/drawing/2014/main" id="{35EABE1D-39F1-E0A7-9318-8633B45AD82F}"/>
                  </a:ext>
                </a:extLst>
              </p:cNvPr>
              <p:cNvSpPr>
                <a:spLocks/>
              </p:cNvSpPr>
              <p:nvPr/>
            </p:nvSpPr>
            <p:spPr bwMode="auto">
              <a:xfrm>
                <a:off x="2202" y="2481"/>
                <a:ext cx="15" cy="61"/>
              </a:xfrm>
              <a:custGeom>
                <a:avLst/>
                <a:gdLst>
                  <a:gd name="T0" fmla="*/ 0 w 15"/>
                  <a:gd name="T1" fmla="*/ 61 h 61"/>
                  <a:gd name="T2" fmla="*/ 0 w 15"/>
                  <a:gd name="T3" fmla="*/ 61 h 61"/>
                  <a:gd name="T4" fmla="*/ 15 w 15"/>
                  <a:gd name="T5" fmla="*/ 61 h 61"/>
                  <a:gd name="T6" fmla="*/ 15 w 15"/>
                  <a:gd name="T7" fmla="*/ 0 h 61"/>
                  <a:gd name="T8" fmla="*/ 0 w 15"/>
                  <a:gd name="T9" fmla="*/ 0 h 61"/>
                  <a:gd name="T10" fmla="*/ 0 w 15"/>
                  <a:gd name="T11" fmla="*/ 0 h 61"/>
                  <a:gd name="T12" fmla="*/ 0 w 15"/>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1">
                    <a:moveTo>
                      <a:pt x="0" y="61"/>
                    </a:moveTo>
                    <a:lnTo>
                      <a:pt x="0" y="61"/>
                    </a:lnTo>
                    <a:lnTo>
                      <a:pt x="15" y="61"/>
                    </a:lnTo>
                    <a:lnTo>
                      <a:pt x="15"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42" name="Freeform 50">
                <a:extLst>
                  <a:ext uri="{FF2B5EF4-FFF2-40B4-BE49-F238E27FC236}">
                    <a16:creationId xmlns:a16="http://schemas.microsoft.com/office/drawing/2014/main" id="{E2C76780-7618-A33E-067F-4ED1FC9BD943}"/>
                  </a:ext>
                </a:extLst>
              </p:cNvPr>
              <p:cNvSpPr>
                <a:spLocks/>
              </p:cNvSpPr>
              <p:nvPr/>
            </p:nvSpPr>
            <p:spPr bwMode="auto">
              <a:xfrm>
                <a:off x="2202" y="2373"/>
                <a:ext cx="15" cy="61"/>
              </a:xfrm>
              <a:custGeom>
                <a:avLst/>
                <a:gdLst>
                  <a:gd name="T0" fmla="*/ 0 w 15"/>
                  <a:gd name="T1" fmla="*/ 61 h 61"/>
                  <a:gd name="T2" fmla="*/ 0 w 15"/>
                  <a:gd name="T3" fmla="*/ 61 h 61"/>
                  <a:gd name="T4" fmla="*/ 15 w 15"/>
                  <a:gd name="T5" fmla="*/ 61 h 61"/>
                  <a:gd name="T6" fmla="*/ 15 w 15"/>
                  <a:gd name="T7" fmla="*/ 0 h 61"/>
                  <a:gd name="T8" fmla="*/ 0 w 15"/>
                  <a:gd name="T9" fmla="*/ 0 h 61"/>
                  <a:gd name="T10" fmla="*/ 0 w 15"/>
                  <a:gd name="T11" fmla="*/ 0 h 61"/>
                  <a:gd name="T12" fmla="*/ 0 w 15"/>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1">
                    <a:moveTo>
                      <a:pt x="0" y="61"/>
                    </a:moveTo>
                    <a:lnTo>
                      <a:pt x="0" y="61"/>
                    </a:lnTo>
                    <a:lnTo>
                      <a:pt x="15" y="61"/>
                    </a:lnTo>
                    <a:lnTo>
                      <a:pt x="15"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43" name="Freeform 51">
                <a:extLst>
                  <a:ext uri="{FF2B5EF4-FFF2-40B4-BE49-F238E27FC236}">
                    <a16:creationId xmlns:a16="http://schemas.microsoft.com/office/drawing/2014/main" id="{F966F47E-95D1-BF9C-C291-676CE398D7C6}"/>
                  </a:ext>
                </a:extLst>
              </p:cNvPr>
              <p:cNvSpPr>
                <a:spLocks/>
              </p:cNvSpPr>
              <p:nvPr/>
            </p:nvSpPr>
            <p:spPr bwMode="auto">
              <a:xfrm>
                <a:off x="2202" y="2265"/>
                <a:ext cx="15" cy="61"/>
              </a:xfrm>
              <a:custGeom>
                <a:avLst/>
                <a:gdLst>
                  <a:gd name="T0" fmla="*/ 0 w 15"/>
                  <a:gd name="T1" fmla="*/ 61 h 61"/>
                  <a:gd name="T2" fmla="*/ 0 w 15"/>
                  <a:gd name="T3" fmla="*/ 61 h 61"/>
                  <a:gd name="T4" fmla="*/ 15 w 15"/>
                  <a:gd name="T5" fmla="*/ 61 h 61"/>
                  <a:gd name="T6" fmla="*/ 15 w 15"/>
                  <a:gd name="T7" fmla="*/ 0 h 61"/>
                  <a:gd name="T8" fmla="*/ 0 w 15"/>
                  <a:gd name="T9" fmla="*/ 0 h 61"/>
                  <a:gd name="T10" fmla="*/ 0 w 15"/>
                  <a:gd name="T11" fmla="*/ 0 h 61"/>
                  <a:gd name="T12" fmla="*/ 0 w 15"/>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1">
                    <a:moveTo>
                      <a:pt x="0" y="61"/>
                    </a:moveTo>
                    <a:lnTo>
                      <a:pt x="0" y="61"/>
                    </a:lnTo>
                    <a:lnTo>
                      <a:pt x="15" y="61"/>
                    </a:lnTo>
                    <a:lnTo>
                      <a:pt x="15"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44" name="Freeform 52">
                <a:extLst>
                  <a:ext uri="{FF2B5EF4-FFF2-40B4-BE49-F238E27FC236}">
                    <a16:creationId xmlns:a16="http://schemas.microsoft.com/office/drawing/2014/main" id="{296DC246-D238-37F9-99C3-F8A6212669BD}"/>
                  </a:ext>
                </a:extLst>
              </p:cNvPr>
              <p:cNvSpPr>
                <a:spLocks/>
              </p:cNvSpPr>
              <p:nvPr/>
            </p:nvSpPr>
            <p:spPr bwMode="auto">
              <a:xfrm>
                <a:off x="2202" y="2157"/>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45" name="Freeform 53">
                <a:extLst>
                  <a:ext uri="{FF2B5EF4-FFF2-40B4-BE49-F238E27FC236}">
                    <a16:creationId xmlns:a16="http://schemas.microsoft.com/office/drawing/2014/main" id="{56728160-EFDF-033D-7330-27E4119EAD87}"/>
                  </a:ext>
                </a:extLst>
              </p:cNvPr>
              <p:cNvSpPr>
                <a:spLocks/>
              </p:cNvSpPr>
              <p:nvPr/>
            </p:nvSpPr>
            <p:spPr bwMode="auto">
              <a:xfrm>
                <a:off x="2202" y="2049"/>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46" name="Freeform 54">
                <a:extLst>
                  <a:ext uri="{FF2B5EF4-FFF2-40B4-BE49-F238E27FC236}">
                    <a16:creationId xmlns:a16="http://schemas.microsoft.com/office/drawing/2014/main" id="{60A21F7D-B3BB-FF73-137A-523C50581A3A}"/>
                  </a:ext>
                </a:extLst>
              </p:cNvPr>
              <p:cNvSpPr>
                <a:spLocks/>
              </p:cNvSpPr>
              <p:nvPr/>
            </p:nvSpPr>
            <p:spPr bwMode="auto">
              <a:xfrm>
                <a:off x="2202" y="1941"/>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47" name="Freeform 55">
                <a:extLst>
                  <a:ext uri="{FF2B5EF4-FFF2-40B4-BE49-F238E27FC236}">
                    <a16:creationId xmlns:a16="http://schemas.microsoft.com/office/drawing/2014/main" id="{6BEB1BB8-FBEC-50FF-C849-9918E37577A7}"/>
                  </a:ext>
                </a:extLst>
              </p:cNvPr>
              <p:cNvSpPr>
                <a:spLocks/>
              </p:cNvSpPr>
              <p:nvPr/>
            </p:nvSpPr>
            <p:spPr bwMode="auto">
              <a:xfrm>
                <a:off x="2202" y="1833"/>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48" name="Freeform 56">
                <a:extLst>
                  <a:ext uri="{FF2B5EF4-FFF2-40B4-BE49-F238E27FC236}">
                    <a16:creationId xmlns:a16="http://schemas.microsoft.com/office/drawing/2014/main" id="{4D5CFCEE-F427-EB8D-C225-7B944B79D186}"/>
                  </a:ext>
                </a:extLst>
              </p:cNvPr>
              <p:cNvSpPr>
                <a:spLocks/>
              </p:cNvSpPr>
              <p:nvPr/>
            </p:nvSpPr>
            <p:spPr bwMode="auto">
              <a:xfrm>
                <a:off x="2202" y="1725"/>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49" name="Freeform 57">
                <a:extLst>
                  <a:ext uri="{FF2B5EF4-FFF2-40B4-BE49-F238E27FC236}">
                    <a16:creationId xmlns:a16="http://schemas.microsoft.com/office/drawing/2014/main" id="{AB31FCE5-F305-E26C-8276-73B8392E78C7}"/>
                  </a:ext>
                </a:extLst>
              </p:cNvPr>
              <p:cNvSpPr>
                <a:spLocks/>
              </p:cNvSpPr>
              <p:nvPr/>
            </p:nvSpPr>
            <p:spPr bwMode="auto">
              <a:xfrm>
                <a:off x="2202" y="1617"/>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50" name="Freeform 58">
                <a:extLst>
                  <a:ext uri="{FF2B5EF4-FFF2-40B4-BE49-F238E27FC236}">
                    <a16:creationId xmlns:a16="http://schemas.microsoft.com/office/drawing/2014/main" id="{E855B5F5-04BF-A7DA-3440-6BA69A38A4D4}"/>
                  </a:ext>
                </a:extLst>
              </p:cNvPr>
              <p:cNvSpPr>
                <a:spLocks/>
              </p:cNvSpPr>
              <p:nvPr/>
            </p:nvSpPr>
            <p:spPr bwMode="auto">
              <a:xfrm>
                <a:off x="2202" y="1509"/>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51" name="Freeform 59">
                <a:extLst>
                  <a:ext uri="{FF2B5EF4-FFF2-40B4-BE49-F238E27FC236}">
                    <a16:creationId xmlns:a16="http://schemas.microsoft.com/office/drawing/2014/main" id="{FA958300-638F-AC69-1C1B-B7A801B1A6D3}"/>
                  </a:ext>
                </a:extLst>
              </p:cNvPr>
              <p:cNvSpPr>
                <a:spLocks/>
              </p:cNvSpPr>
              <p:nvPr/>
            </p:nvSpPr>
            <p:spPr bwMode="auto">
              <a:xfrm>
                <a:off x="2202" y="1402"/>
                <a:ext cx="15" cy="61"/>
              </a:xfrm>
              <a:custGeom>
                <a:avLst/>
                <a:gdLst>
                  <a:gd name="T0" fmla="*/ 0 w 15"/>
                  <a:gd name="T1" fmla="*/ 61 h 61"/>
                  <a:gd name="T2" fmla="*/ 0 w 15"/>
                  <a:gd name="T3" fmla="*/ 61 h 61"/>
                  <a:gd name="T4" fmla="*/ 15 w 15"/>
                  <a:gd name="T5" fmla="*/ 61 h 61"/>
                  <a:gd name="T6" fmla="*/ 15 w 15"/>
                  <a:gd name="T7" fmla="*/ 0 h 61"/>
                  <a:gd name="T8" fmla="*/ 0 w 15"/>
                  <a:gd name="T9" fmla="*/ 0 h 61"/>
                  <a:gd name="T10" fmla="*/ 0 w 15"/>
                  <a:gd name="T11" fmla="*/ 0 h 61"/>
                  <a:gd name="T12" fmla="*/ 0 w 15"/>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1">
                    <a:moveTo>
                      <a:pt x="0" y="61"/>
                    </a:moveTo>
                    <a:lnTo>
                      <a:pt x="0" y="61"/>
                    </a:lnTo>
                    <a:lnTo>
                      <a:pt x="15" y="61"/>
                    </a:lnTo>
                    <a:lnTo>
                      <a:pt x="15"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838" name="Group 60">
              <a:extLst>
                <a:ext uri="{FF2B5EF4-FFF2-40B4-BE49-F238E27FC236}">
                  <a16:creationId xmlns:a16="http://schemas.microsoft.com/office/drawing/2014/main" id="{417479E5-4CB7-A104-FBD7-A91E04C5FB94}"/>
                </a:ext>
              </a:extLst>
            </p:cNvPr>
            <p:cNvGrpSpPr>
              <a:grpSpLocks/>
            </p:cNvGrpSpPr>
            <p:nvPr/>
          </p:nvGrpSpPr>
          <p:grpSpPr bwMode="auto">
            <a:xfrm>
              <a:off x="2045" y="3078"/>
              <a:ext cx="15" cy="462"/>
              <a:chOff x="1907" y="2188"/>
              <a:chExt cx="15" cy="462"/>
            </a:xfrm>
          </p:grpSpPr>
          <p:sp>
            <p:nvSpPr>
              <p:cNvPr id="33935" name="Freeform 61">
                <a:extLst>
                  <a:ext uri="{FF2B5EF4-FFF2-40B4-BE49-F238E27FC236}">
                    <a16:creationId xmlns:a16="http://schemas.microsoft.com/office/drawing/2014/main" id="{9BFC1FE8-9CCC-569B-6662-1C8661E0C835}"/>
                  </a:ext>
                </a:extLst>
              </p:cNvPr>
              <p:cNvSpPr>
                <a:spLocks/>
              </p:cNvSpPr>
              <p:nvPr/>
            </p:nvSpPr>
            <p:spPr bwMode="auto">
              <a:xfrm>
                <a:off x="1907" y="2589"/>
                <a:ext cx="15" cy="61"/>
              </a:xfrm>
              <a:custGeom>
                <a:avLst/>
                <a:gdLst>
                  <a:gd name="T0" fmla="*/ 0 w 15"/>
                  <a:gd name="T1" fmla="*/ 61 h 61"/>
                  <a:gd name="T2" fmla="*/ 0 w 15"/>
                  <a:gd name="T3" fmla="*/ 61 h 61"/>
                  <a:gd name="T4" fmla="*/ 15 w 15"/>
                  <a:gd name="T5" fmla="*/ 61 h 61"/>
                  <a:gd name="T6" fmla="*/ 15 w 15"/>
                  <a:gd name="T7" fmla="*/ 0 h 61"/>
                  <a:gd name="T8" fmla="*/ 0 w 15"/>
                  <a:gd name="T9" fmla="*/ 0 h 61"/>
                  <a:gd name="T10" fmla="*/ 0 w 15"/>
                  <a:gd name="T11" fmla="*/ 0 h 61"/>
                  <a:gd name="T12" fmla="*/ 0 w 15"/>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1">
                    <a:moveTo>
                      <a:pt x="0" y="61"/>
                    </a:moveTo>
                    <a:lnTo>
                      <a:pt x="0" y="61"/>
                    </a:lnTo>
                    <a:lnTo>
                      <a:pt x="15" y="61"/>
                    </a:lnTo>
                    <a:lnTo>
                      <a:pt x="15"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36" name="Freeform 62">
                <a:extLst>
                  <a:ext uri="{FF2B5EF4-FFF2-40B4-BE49-F238E27FC236}">
                    <a16:creationId xmlns:a16="http://schemas.microsoft.com/office/drawing/2014/main" id="{AE779473-6051-BA8C-730D-23A4960AA733}"/>
                  </a:ext>
                </a:extLst>
              </p:cNvPr>
              <p:cNvSpPr>
                <a:spLocks/>
              </p:cNvSpPr>
              <p:nvPr/>
            </p:nvSpPr>
            <p:spPr bwMode="auto">
              <a:xfrm>
                <a:off x="1907" y="2481"/>
                <a:ext cx="15" cy="61"/>
              </a:xfrm>
              <a:custGeom>
                <a:avLst/>
                <a:gdLst>
                  <a:gd name="T0" fmla="*/ 0 w 15"/>
                  <a:gd name="T1" fmla="*/ 61 h 61"/>
                  <a:gd name="T2" fmla="*/ 0 w 15"/>
                  <a:gd name="T3" fmla="*/ 61 h 61"/>
                  <a:gd name="T4" fmla="*/ 15 w 15"/>
                  <a:gd name="T5" fmla="*/ 61 h 61"/>
                  <a:gd name="T6" fmla="*/ 15 w 15"/>
                  <a:gd name="T7" fmla="*/ 0 h 61"/>
                  <a:gd name="T8" fmla="*/ 0 w 15"/>
                  <a:gd name="T9" fmla="*/ 0 h 61"/>
                  <a:gd name="T10" fmla="*/ 0 w 15"/>
                  <a:gd name="T11" fmla="*/ 0 h 61"/>
                  <a:gd name="T12" fmla="*/ 0 w 15"/>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1">
                    <a:moveTo>
                      <a:pt x="0" y="61"/>
                    </a:moveTo>
                    <a:lnTo>
                      <a:pt x="0" y="61"/>
                    </a:lnTo>
                    <a:lnTo>
                      <a:pt x="15" y="61"/>
                    </a:lnTo>
                    <a:lnTo>
                      <a:pt x="15"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37" name="Freeform 63">
                <a:extLst>
                  <a:ext uri="{FF2B5EF4-FFF2-40B4-BE49-F238E27FC236}">
                    <a16:creationId xmlns:a16="http://schemas.microsoft.com/office/drawing/2014/main" id="{48150AB5-B2BD-5DD4-3F7B-3F10D1C7834C}"/>
                  </a:ext>
                </a:extLst>
              </p:cNvPr>
              <p:cNvSpPr>
                <a:spLocks/>
              </p:cNvSpPr>
              <p:nvPr/>
            </p:nvSpPr>
            <p:spPr bwMode="auto">
              <a:xfrm>
                <a:off x="1907" y="2373"/>
                <a:ext cx="15" cy="61"/>
              </a:xfrm>
              <a:custGeom>
                <a:avLst/>
                <a:gdLst>
                  <a:gd name="T0" fmla="*/ 0 w 15"/>
                  <a:gd name="T1" fmla="*/ 61 h 61"/>
                  <a:gd name="T2" fmla="*/ 0 w 15"/>
                  <a:gd name="T3" fmla="*/ 61 h 61"/>
                  <a:gd name="T4" fmla="*/ 15 w 15"/>
                  <a:gd name="T5" fmla="*/ 61 h 61"/>
                  <a:gd name="T6" fmla="*/ 15 w 15"/>
                  <a:gd name="T7" fmla="*/ 0 h 61"/>
                  <a:gd name="T8" fmla="*/ 0 w 15"/>
                  <a:gd name="T9" fmla="*/ 0 h 61"/>
                  <a:gd name="T10" fmla="*/ 0 w 15"/>
                  <a:gd name="T11" fmla="*/ 0 h 61"/>
                  <a:gd name="T12" fmla="*/ 0 w 15"/>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1">
                    <a:moveTo>
                      <a:pt x="0" y="61"/>
                    </a:moveTo>
                    <a:lnTo>
                      <a:pt x="0" y="61"/>
                    </a:lnTo>
                    <a:lnTo>
                      <a:pt x="15" y="61"/>
                    </a:lnTo>
                    <a:lnTo>
                      <a:pt x="15"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38" name="Freeform 64">
                <a:extLst>
                  <a:ext uri="{FF2B5EF4-FFF2-40B4-BE49-F238E27FC236}">
                    <a16:creationId xmlns:a16="http://schemas.microsoft.com/office/drawing/2014/main" id="{01D0259C-307E-0961-2B06-1F9F0E8E3675}"/>
                  </a:ext>
                </a:extLst>
              </p:cNvPr>
              <p:cNvSpPr>
                <a:spLocks/>
              </p:cNvSpPr>
              <p:nvPr/>
            </p:nvSpPr>
            <p:spPr bwMode="auto">
              <a:xfrm>
                <a:off x="1907" y="2265"/>
                <a:ext cx="15" cy="61"/>
              </a:xfrm>
              <a:custGeom>
                <a:avLst/>
                <a:gdLst>
                  <a:gd name="T0" fmla="*/ 0 w 15"/>
                  <a:gd name="T1" fmla="*/ 61 h 61"/>
                  <a:gd name="T2" fmla="*/ 0 w 15"/>
                  <a:gd name="T3" fmla="*/ 61 h 61"/>
                  <a:gd name="T4" fmla="*/ 15 w 15"/>
                  <a:gd name="T5" fmla="*/ 61 h 61"/>
                  <a:gd name="T6" fmla="*/ 15 w 15"/>
                  <a:gd name="T7" fmla="*/ 0 h 61"/>
                  <a:gd name="T8" fmla="*/ 0 w 15"/>
                  <a:gd name="T9" fmla="*/ 0 h 61"/>
                  <a:gd name="T10" fmla="*/ 0 w 15"/>
                  <a:gd name="T11" fmla="*/ 0 h 61"/>
                  <a:gd name="T12" fmla="*/ 0 w 15"/>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1">
                    <a:moveTo>
                      <a:pt x="0" y="61"/>
                    </a:moveTo>
                    <a:lnTo>
                      <a:pt x="0" y="61"/>
                    </a:lnTo>
                    <a:lnTo>
                      <a:pt x="15" y="61"/>
                    </a:lnTo>
                    <a:lnTo>
                      <a:pt x="15"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39" name="Freeform 65">
                <a:extLst>
                  <a:ext uri="{FF2B5EF4-FFF2-40B4-BE49-F238E27FC236}">
                    <a16:creationId xmlns:a16="http://schemas.microsoft.com/office/drawing/2014/main" id="{DF0CEB7B-38FB-C1B8-72EC-1AAAA76DA20F}"/>
                  </a:ext>
                </a:extLst>
              </p:cNvPr>
              <p:cNvSpPr>
                <a:spLocks/>
              </p:cNvSpPr>
              <p:nvPr/>
            </p:nvSpPr>
            <p:spPr bwMode="auto">
              <a:xfrm>
                <a:off x="1907" y="2188"/>
                <a:ext cx="15" cy="31"/>
              </a:xfrm>
              <a:custGeom>
                <a:avLst/>
                <a:gdLst>
                  <a:gd name="T0" fmla="*/ 0 w 15"/>
                  <a:gd name="T1" fmla="*/ 31 h 31"/>
                  <a:gd name="T2" fmla="*/ 0 w 15"/>
                  <a:gd name="T3" fmla="*/ 31 h 31"/>
                  <a:gd name="T4" fmla="*/ 15 w 15"/>
                  <a:gd name="T5" fmla="*/ 31 h 31"/>
                  <a:gd name="T6" fmla="*/ 15 w 15"/>
                  <a:gd name="T7" fmla="*/ 0 h 31"/>
                  <a:gd name="T8" fmla="*/ 0 w 15"/>
                  <a:gd name="T9" fmla="*/ 0 h 31"/>
                  <a:gd name="T10" fmla="*/ 0 w 15"/>
                  <a:gd name="T11" fmla="*/ 0 h 31"/>
                  <a:gd name="T12" fmla="*/ 0 w 15"/>
                  <a:gd name="T13" fmla="*/ 31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31">
                    <a:moveTo>
                      <a:pt x="0" y="31"/>
                    </a:moveTo>
                    <a:lnTo>
                      <a:pt x="0" y="31"/>
                    </a:lnTo>
                    <a:lnTo>
                      <a:pt x="15" y="31"/>
                    </a:lnTo>
                    <a:lnTo>
                      <a:pt x="15" y="0"/>
                    </a:lnTo>
                    <a:lnTo>
                      <a:pt x="0" y="0"/>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839" name="Group 66">
              <a:extLst>
                <a:ext uri="{FF2B5EF4-FFF2-40B4-BE49-F238E27FC236}">
                  <a16:creationId xmlns:a16="http://schemas.microsoft.com/office/drawing/2014/main" id="{963FC06A-2229-A5ED-3AAC-B4D8884F578A}"/>
                </a:ext>
              </a:extLst>
            </p:cNvPr>
            <p:cNvGrpSpPr>
              <a:grpSpLocks/>
            </p:cNvGrpSpPr>
            <p:nvPr/>
          </p:nvGrpSpPr>
          <p:grpSpPr bwMode="auto">
            <a:xfrm>
              <a:off x="1189" y="2153"/>
              <a:ext cx="1476" cy="15"/>
              <a:chOff x="1051" y="1263"/>
              <a:chExt cx="1476" cy="15"/>
            </a:xfrm>
          </p:grpSpPr>
          <p:sp>
            <p:nvSpPr>
              <p:cNvPr id="33925" name="Freeform 67">
                <a:extLst>
                  <a:ext uri="{FF2B5EF4-FFF2-40B4-BE49-F238E27FC236}">
                    <a16:creationId xmlns:a16="http://schemas.microsoft.com/office/drawing/2014/main" id="{AA6CF70B-4D11-267E-A8C3-8B9B8DDFE0A0}"/>
                  </a:ext>
                </a:extLst>
              </p:cNvPr>
              <p:cNvSpPr>
                <a:spLocks/>
              </p:cNvSpPr>
              <p:nvPr/>
            </p:nvSpPr>
            <p:spPr bwMode="auto">
              <a:xfrm>
                <a:off x="1051" y="1263"/>
                <a:ext cx="118" cy="15"/>
              </a:xfrm>
              <a:custGeom>
                <a:avLst/>
                <a:gdLst>
                  <a:gd name="T0" fmla="*/ 0 w 118"/>
                  <a:gd name="T1" fmla="*/ 0 h 15"/>
                  <a:gd name="T2" fmla="*/ 0 w 118"/>
                  <a:gd name="T3" fmla="*/ 0 h 15"/>
                  <a:gd name="T4" fmla="*/ 0 w 118"/>
                  <a:gd name="T5" fmla="*/ 15 h 15"/>
                  <a:gd name="T6" fmla="*/ 118 w 118"/>
                  <a:gd name="T7" fmla="*/ 15 h 15"/>
                  <a:gd name="T8" fmla="*/ 118 w 118"/>
                  <a:gd name="T9" fmla="*/ 0 h 15"/>
                  <a:gd name="T10" fmla="*/ 118 w 118"/>
                  <a:gd name="T11" fmla="*/ 0 h 15"/>
                  <a:gd name="T12" fmla="*/ 0 w 118"/>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15">
                    <a:moveTo>
                      <a:pt x="0" y="0"/>
                    </a:moveTo>
                    <a:lnTo>
                      <a:pt x="0" y="0"/>
                    </a:lnTo>
                    <a:lnTo>
                      <a:pt x="0" y="15"/>
                    </a:lnTo>
                    <a:lnTo>
                      <a:pt x="118" y="15"/>
                    </a:lnTo>
                    <a:lnTo>
                      <a:pt x="1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26" name="Freeform 68">
                <a:extLst>
                  <a:ext uri="{FF2B5EF4-FFF2-40B4-BE49-F238E27FC236}">
                    <a16:creationId xmlns:a16="http://schemas.microsoft.com/office/drawing/2014/main" id="{1C6D9540-0DB8-A353-2A61-6BB743195EFE}"/>
                  </a:ext>
                </a:extLst>
              </p:cNvPr>
              <p:cNvSpPr>
                <a:spLocks/>
              </p:cNvSpPr>
              <p:nvPr/>
            </p:nvSpPr>
            <p:spPr bwMode="auto">
              <a:xfrm>
                <a:off x="1198" y="1263"/>
                <a:ext cx="133" cy="15"/>
              </a:xfrm>
              <a:custGeom>
                <a:avLst/>
                <a:gdLst>
                  <a:gd name="T0" fmla="*/ 15 w 133"/>
                  <a:gd name="T1" fmla="*/ 0 h 15"/>
                  <a:gd name="T2" fmla="*/ 0 w 133"/>
                  <a:gd name="T3" fmla="*/ 0 h 15"/>
                  <a:gd name="T4" fmla="*/ 15 w 133"/>
                  <a:gd name="T5" fmla="*/ 15 h 15"/>
                  <a:gd name="T6" fmla="*/ 133 w 133"/>
                  <a:gd name="T7" fmla="*/ 15 h 15"/>
                  <a:gd name="T8" fmla="*/ 133 w 133"/>
                  <a:gd name="T9" fmla="*/ 0 h 15"/>
                  <a:gd name="T10" fmla="*/ 133 w 133"/>
                  <a:gd name="T11" fmla="*/ 0 h 15"/>
                  <a:gd name="T12" fmla="*/ 15 w 13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5">
                    <a:moveTo>
                      <a:pt x="15" y="0"/>
                    </a:moveTo>
                    <a:lnTo>
                      <a:pt x="0" y="0"/>
                    </a:lnTo>
                    <a:lnTo>
                      <a:pt x="15" y="15"/>
                    </a:lnTo>
                    <a:lnTo>
                      <a:pt x="133" y="15"/>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27" name="Freeform 69">
                <a:extLst>
                  <a:ext uri="{FF2B5EF4-FFF2-40B4-BE49-F238E27FC236}">
                    <a16:creationId xmlns:a16="http://schemas.microsoft.com/office/drawing/2014/main" id="{B16B1D86-D435-20A8-5BD4-431D2EA0B996}"/>
                  </a:ext>
                </a:extLst>
              </p:cNvPr>
              <p:cNvSpPr>
                <a:spLocks/>
              </p:cNvSpPr>
              <p:nvPr/>
            </p:nvSpPr>
            <p:spPr bwMode="auto">
              <a:xfrm>
                <a:off x="1361" y="1263"/>
                <a:ext cx="133" cy="15"/>
              </a:xfrm>
              <a:custGeom>
                <a:avLst/>
                <a:gdLst>
                  <a:gd name="T0" fmla="*/ 15 w 133"/>
                  <a:gd name="T1" fmla="*/ 0 h 15"/>
                  <a:gd name="T2" fmla="*/ 0 w 133"/>
                  <a:gd name="T3" fmla="*/ 0 h 15"/>
                  <a:gd name="T4" fmla="*/ 15 w 133"/>
                  <a:gd name="T5" fmla="*/ 15 h 15"/>
                  <a:gd name="T6" fmla="*/ 133 w 133"/>
                  <a:gd name="T7" fmla="*/ 15 h 15"/>
                  <a:gd name="T8" fmla="*/ 133 w 133"/>
                  <a:gd name="T9" fmla="*/ 0 h 15"/>
                  <a:gd name="T10" fmla="*/ 133 w 133"/>
                  <a:gd name="T11" fmla="*/ 0 h 15"/>
                  <a:gd name="T12" fmla="*/ 15 w 13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5">
                    <a:moveTo>
                      <a:pt x="15" y="0"/>
                    </a:moveTo>
                    <a:lnTo>
                      <a:pt x="0" y="0"/>
                    </a:lnTo>
                    <a:lnTo>
                      <a:pt x="15" y="15"/>
                    </a:lnTo>
                    <a:lnTo>
                      <a:pt x="133" y="15"/>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28" name="Freeform 70">
                <a:extLst>
                  <a:ext uri="{FF2B5EF4-FFF2-40B4-BE49-F238E27FC236}">
                    <a16:creationId xmlns:a16="http://schemas.microsoft.com/office/drawing/2014/main" id="{389AAC40-D684-4363-F462-0A4586A152E4}"/>
                  </a:ext>
                </a:extLst>
              </p:cNvPr>
              <p:cNvSpPr>
                <a:spLocks/>
              </p:cNvSpPr>
              <p:nvPr/>
            </p:nvSpPr>
            <p:spPr bwMode="auto">
              <a:xfrm>
                <a:off x="1523" y="1263"/>
                <a:ext cx="133" cy="15"/>
              </a:xfrm>
              <a:custGeom>
                <a:avLst/>
                <a:gdLst>
                  <a:gd name="T0" fmla="*/ 15 w 133"/>
                  <a:gd name="T1" fmla="*/ 0 h 15"/>
                  <a:gd name="T2" fmla="*/ 0 w 133"/>
                  <a:gd name="T3" fmla="*/ 0 h 15"/>
                  <a:gd name="T4" fmla="*/ 15 w 133"/>
                  <a:gd name="T5" fmla="*/ 15 h 15"/>
                  <a:gd name="T6" fmla="*/ 133 w 133"/>
                  <a:gd name="T7" fmla="*/ 15 h 15"/>
                  <a:gd name="T8" fmla="*/ 133 w 133"/>
                  <a:gd name="T9" fmla="*/ 0 h 15"/>
                  <a:gd name="T10" fmla="*/ 133 w 133"/>
                  <a:gd name="T11" fmla="*/ 0 h 15"/>
                  <a:gd name="T12" fmla="*/ 15 w 13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5">
                    <a:moveTo>
                      <a:pt x="15" y="0"/>
                    </a:moveTo>
                    <a:lnTo>
                      <a:pt x="0" y="0"/>
                    </a:lnTo>
                    <a:lnTo>
                      <a:pt x="15" y="15"/>
                    </a:lnTo>
                    <a:lnTo>
                      <a:pt x="133" y="15"/>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29" name="Freeform 71">
                <a:extLst>
                  <a:ext uri="{FF2B5EF4-FFF2-40B4-BE49-F238E27FC236}">
                    <a16:creationId xmlns:a16="http://schemas.microsoft.com/office/drawing/2014/main" id="{291684C4-C163-A015-B449-5937524130B2}"/>
                  </a:ext>
                </a:extLst>
              </p:cNvPr>
              <p:cNvSpPr>
                <a:spLocks/>
              </p:cNvSpPr>
              <p:nvPr/>
            </p:nvSpPr>
            <p:spPr bwMode="auto">
              <a:xfrm>
                <a:off x="1685" y="1263"/>
                <a:ext cx="133" cy="15"/>
              </a:xfrm>
              <a:custGeom>
                <a:avLst/>
                <a:gdLst>
                  <a:gd name="T0" fmla="*/ 15 w 133"/>
                  <a:gd name="T1" fmla="*/ 0 h 15"/>
                  <a:gd name="T2" fmla="*/ 0 w 133"/>
                  <a:gd name="T3" fmla="*/ 0 h 15"/>
                  <a:gd name="T4" fmla="*/ 15 w 133"/>
                  <a:gd name="T5" fmla="*/ 15 h 15"/>
                  <a:gd name="T6" fmla="*/ 133 w 133"/>
                  <a:gd name="T7" fmla="*/ 15 h 15"/>
                  <a:gd name="T8" fmla="*/ 133 w 133"/>
                  <a:gd name="T9" fmla="*/ 0 h 15"/>
                  <a:gd name="T10" fmla="*/ 133 w 133"/>
                  <a:gd name="T11" fmla="*/ 0 h 15"/>
                  <a:gd name="T12" fmla="*/ 15 w 13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5">
                    <a:moveTo>
                      <a:pt x="15" y="0"/>
                    </a:moveTo>
                    <a:lnTo>
                      <a:pt x="0" y="0"/>
                    </a:lnTo>
                    <a:lnTo>
                      <a:pt x="15" y="15"/>
                    </a:lnTo>
                    <a:lnTo>
                      <a:pt x="133" y="15"/>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30" name="Freeform 72">
                <a:extLst>
                  <a:ext uri="{FF2B5EF4-FFF2-40B4-BE49-F238E27FC236}">
                    <a16:creationId xmlns:a16="http://schemas.microsoft.com/office/drawing/2014/main" id="{64C3D0F8-68C3-AA9E-7652-AF6C29D10CF3}"/>
                  </a:ext>
                </a:extLst>
              </p:cNvPr>
              <p:cNvSpPr>
                <a:spLocks/>
              </p:cNvSpPr>
              <p:nvPr/>
            </p:nvSpPr>
            <p:spPr bwMode="auto">
              <a:xfrm>
                <a:off x="1848" y="1263"/>
                <a:ext cx="133" cy="15"/>
              </a:xfrm>
              <a:custGeom>
                <a:avLst/>
                <a:gdLst>
                  <a:gd name="T0" fmla="*/ 15 w 133"/>
                  <a:gd name="T1" fmla="*/ 0 h 15"/>
                  <a:gd name="T2" fmla="*/ 0 w 133"/>
                  <a:gd name="T3" fmla="*/ 0 h 15"/>
                  <a:gd name="T4" fmla="*/ 15 w 133"/>
                  <a:gd name="T5" fmla="*/ 15 h 15"/>
                  <a:gd name="T6" fmla="*/ 133 w 133"/>
                  <a:gd name="T7" fmla="*/ 15 h 15"/>
                  <a:gd name="T8" fmla="*/ 133 w 133"/>
                  <a:gd name="T9" fmla="*/ 0 h 15"/>
                  <a:gd name="T10" fmla="*/ 133 w 133"/>
                  <a:gd name="T11" fmla="*/ 0 h 15"/>
                  <a:gd name="T12" fmla="*/ 15 w 13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5">
                    <a:moveTo>
                      <a:pt x="15" y="0"/>
                    </a:moveTo>
                    <a:lnTo>
                      <a:pt x="0" y="0"/>
                    </a:lnTo>
                    <a:lnTo>
                      <a:pt x="15" y="15"/>
                    </a:lnTo>
                    <a:lnTo>
                      <a:pt x="133" y="15"/>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31" name="Freeform 73">
                <a:extLst>
                  <a:ext uri="{FF2B5EF4-FFF2-40B4-BE49-F238E27FC236}">
                    <a16:creationId xmlns:a16="http://schemas.microsoft.com/office/drawing/2014/main" id="{3533FB33-C841-D097-327A-2811E58FD062}"/>
                  </a:ext>
                </a:extLst>
              </p:cNvPr>
              <p:cNvSpPr>
                <a:spLocks/>
              </p:cNvSpPr>
              <p:nvPr/>
            </p:nvSpPr>
            <p:spPr bwMode="auto">
              <a:xfrm>
                <a:off x="2010" y="1263"/>
                <a:ext cx="133" cy="15"/>
              </a:xfrm>
              <a:custGeom>
                <a:avLst/>
                <a:gdLst>
                  <a:gd name="T0" fmla="*/ 15 w 133"/>
                  <a:gd name="T1" fmla="*/ 0 h 15"/>
                  <a:gd name="T2" fmla="*/ 0 w 133"/>
                  <a:gd name="T3" fmla="*/ 0 h 15"/>
                  <a:gd name="T4" fmla="*/ 15 w 133"/>
                  <a:gd name="T5" fmla="*/ 15 h 15"/>
                  <a:gd name="T6" fmla="*/ 133 w 133"/>
                  <a:gd name="T7" fmla="*/ 15 h 15"/>
                  <a:gd name="T8" fmla="*/ 133 w 133"/>
                  <a:gd name="T9" fmla="*/ 0 h 15"/>
                  <a:gd name="T10" fmla="*/ 133 w 133"/>
                  <a:gd name="T11" fmla="*/ 0 h 15"/>
                  <a:gd name="T12" fmla="*/ 15 w 13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5">
                    <a:moveTo>
                      <a:pt x="15" y="0"/>
                    </a:moveTo>
                    <a:lnTo>
                      <a:pt x="0" y="0"/>
                    </a:lnTo>
                    <a:lnTo>
                      <a:pt x="15" y="15"/>
                    </a:lnTo>
                    <a:lnTo>
                      <a:pt x="133" y="15"/>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32" name="Freeform 74">
                <a:extLst>
                  <a:ext uri="{FF2B5EF4-FFF2-40B4-BE49-F238E27FC236}">
                    <a16:creationId xmlns:a16="http://schemas.microsoft.com/office/drawing/2014/main" id="{95F6B80F-9346-0661-4E2C-5D5A8CD79B0F}"/>
                  </a:ext>
                </a:extLst>
              </p:cNvPr>
              <p:cNvSpPr>
                <a:spLocks/>
              </p:cNvSpPr>
              <p:nvPr/>
            </p:nvSpPr>
            <p:spPr bwMode="auto">
              <a:xfrm>
                <a:off x="2173" y="1263"/>
                <a:ext cx="132" cy="15"/>
              </a:xfrm>
              <a:custGeom>
                <a:avLst/>
                <a:gdLst>
                  <a:gd name="T0" fmla="*/ 14 w 132"/>
                  <a:gd name="T1" fmla="*/ 0 h 15"/>
                  <a:gd name="T2" fmla="*/ 0 w 132"/>
                  <a:gd name="T3" fmla="*/ 0 h 15"/>
                  <a:gd name="T4" fmla="*/ 14 w 132"/>
                  <a:gd name="T5" fmla="*/ 15 h 15"/>
                  <a:gd name="T6" fmla="*/ 132 w 132"/>
                  <a:gd name="T7" fmla="*/ 15 h 15"/>
                  <a:gd name="T8" fmla="*/ 132 w 132"/>
                  <a:gd name="T9" fmla="*/ 0 h 15"/>
                  <a:gd name="T10" fmla="*/ 132 w 132"/>
                  <a:gd name="T11" fmla="*/ 0 h 15"/>
                  <a:gd name="T12" fmla="*/ 14 w 132"/>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5">
                    <a:moveTo>
                      <a:pt x="14" y="0"/>
                    </a:moveTo>
                    <a:lnTo>
                      <a:pt x="0" y="0"/>
                    </a:lnTo>
                    <a:lnTo>
                      <a:pt x="14" y="15"/>
                    </a:lnTo>
                    <a:lnTo>
                      <a:pt x="132" y="15"/>
                    </a:lnTo>
                    <a:lnTo>
                      <a:pt x="132"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33" name="Freeform 75">
                <a:extLst>
                  <a:ext uri="{FF2B5EF4-FFF2-40B4-BE49-F238E27FC236}">
                    <a16:creationId xmlns:a16="http://schemas.microsoft.com/office/drawing/2014/main" id="{0C9679EB-6A55-54B9-E808-341F9D1E6A6A}"/>
                  </a:ext>
                </a:extLst>
              </p:cNvPr>
              <p:cNvSpPr>
                <a:spLocks/>
              </p:cNvSpPr>
              <p:nvPr/>
            </p:nvSpPr>
            <p:spPr bwMode="auto">
              <a:xfrm>
                <a:off x="2335" y="1263"/>
                <a:ext cx="133" cy="15"/>
              </a:xfrm>
              <a:custGeom>
                <a:avLst/>
                <a:gdLst>
                  <a:gd name="T0" fmla="*/ 15 w 133"/>
                  <a:gd name="T1" fmla="*/ 0 h 15"/>
                  <a:gd name="T2" fmla="*/ 0 w 133"/>
                  <a:gd name="T3" fmla="*/ 0 h 15"/>
                  <a:gd name="T4" fmla="*/ 15 w 133"/>
                  <a:gd name="T5" fmla="*/ 15 h 15"/>
                  <a:gd name="T6" fmla="*/ 133 w 133"/>
                  <a:gd name="T7" fmla="*/ 15 h 15"/>
                  <a:gd name="T8" fmla="*/ 133 w 133"/>
                  <a:gd name="T9" fmla="*/ 0 h 15"/>
                  <a:gd name="T10" fmla="*/ 133 w 133"/>
                  <a:gd name="T11" fmla="*/ 0 h 15"/>
                  <a:gd name="T12" fmla="*/ 15 w 133"/>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5">
                    <a:moveTo>
                      <a:pt x="15" y="0"/>
                    </a:moveTo>
                    <a:lnTo>
                      <a:pt x="0" y="0"/>
                    </a:lnTo>
                    <a:lnTo>
                      <a:pt x="15" y="15"/>
                    </a:lnTo>
                    <a:lnTo>
                      <a:pt x="133" y="15"/>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34" name="Freeform 76">
                <a:extLst>
                  <a:ext uri="{FF2B5EF4-FFF2-40B4-BE49-F238E27FC236}">
                    <a16:creationId xmlns:a16="http://schemas.microsoft.com/office/drawing/2014/main" id="{FC33B4FF-B981-678F-DDEF-6745A736ECF5}"/>
                  </a:ext>
                </a:extLst>
              </p:cNvPr>
              <p:cNvSpPr>
                <a:spLocks/>
              </p:cNvSpPr>
              <p:nvPr/>
            </p:nvSpPr>
            <p:spPr bwMode="auto">
              <a:xfrm>
                <a:off x="2497" y="1263"/>
                <a:ext cx="30" cy="15"/>
              </a:xfrm>
              <a:custGeom>
                <a:avLst/>
                <a:gdLst>
                  <a:gd name="T0" fmla="*/ 15 w 30"/>
                  <a:gd name="T1" fmla="*/ 0 h 15"/>
                  <a:gd name="T2" fmla="*/ 0 w 30"/>
                  <a:gd name="T3" fmla="*/ 0 h 15"/>
                  <a:gd name="T4" fmla="*/ 15 w 30"/>
                  <a:gd name="T5" fmla="*/ 15 h 15"/>
                  <a:gd name="T6" fmla="*/ 30 w 30"/>
                  <a:gd name="T7" fmla="*/ 15 h 15"/>
                  <a:gd name="T8" fmla="*/ 30 w 30"/>
                  <a:gd name="T9" fmla="*/ 0 h 15"/>
                  <a:gd name="T10" fmla="*/ 30 w 30"/>
                  <a:gd name="T11" fmla="*/ 0 h 15"/>
                  <a:gd name="T12" fmla="*/ 15 w 30"/>
                  <a:gd name="T13" fmla="*/ 0 h 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15">
                    <a:moveTo>
                      <a:pt x="15" y="0"/>
                    </a:moveTo>
                    <a:lnTo>
                      <a:pt x="0" y="0"/>
                    </a:lnTo>
                    <a:lnTo>
                      <a:pt x="15" y="15"/>
                    </a:lnTo>
                    <a:lnTo>
                      <a:pt x="30" y="15"/>
                    </a:lnTo>
                    <a:lnTo>
                      <a:pt x="30"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3840" name="Freeform 77">
              <a:extLst>
                <a:ext uri="{FF2B5EF4-FFF2-40B4-BE49-F238E27FC236}">
                  <a16:creationId xmlns:a16="http://schemas.microsoft.com/office/drawing/2014/main" id="{BD01C04B-A44D-AA83-6F06-47B7FE7F76DB}"/>
                </a:ext>
              </a:extLst>
            </p:cNvPr>
            <p:cNvSpPr>
              <a:spLocks/>
            </p:cNvSpPr>
            <p:nvPr/>
          </p:nvSpPr>
          <p:spPr bwMode="auto">
            <a:xfrm>
              <a:off x="1277" y="3109"/>
              <a:ext cx="768" cy="138"/>
            </a:xfrm>
            <a:custGeom>
              <a:avLst/>
              <a:gdLst>
                <a:gd name="T0" fmla="*/ 0 w 768"/>
                <a:gd name="T1" fmla="*/ 107 h 138"/>
                <a:gd name="T2" fmla="*/ 0 w 768"/>
                <a:gd name="T3" fmla="*/ 138 h 138"/>
                <a:gd name="T4" fmla="*/ 163 w 768"/>
                <a:gd name="T5" fmla="*/ 138 h 138"/>
                <a:gd name="T6" fmla="*/ 178 w 768"/>
                <a:gd name="T7" fmla="*/ 138 h 138"/>
                <a:gd name="T8" fmla="*/ 355 w 768"/>
                <a:gd name="T9" fmla="*/ 138 h 138"/>
                <a:gd name="T10" fmla="*/ 487 w 768"/>
                <a:gd name="T11" fmla="*/ 138 h 138"/>
                <a:gd name="T12" fmla="*/ 591 w 768"/>
                <a:gd name="T13" fmla="*/ 123 h 138"/>
                <a:gd name="T14" fmla="*/ 679 w 768"/>
                <a:gd name="T15" fmla="*/ 107 h 138"/>
                <a:gd name="T16" fmla="*/ 724 w 768"/>
                <a:gd name="T17" fmla="*/ 77 h 138"/>
                <a:gd name="T18" fmla="*/ 753 w 768"/>
                <a:gd name="T19" fmla="*/ 46 h 138"/>
                <a:gd name="T20" fmla="*/ 753 w 768"/>
                <a:gd name="T21" fmla="*/ 30 h 138"/>
                <a:gd name="T22" fmla="*/ 768 w 768"/>
                <a:gd name="T23" fmla="*/ 15 h 138"/>
                <a:gd name="T24" fmla="*/ 738 w 768"/>
                <a:gd name="T25" fmla="*/ 0 h 138"/>
                <a:gd name="T26" fmla="*/ 724 w 768"/>
                <a:gd name="T27" fmla="*/ 30 h 138"/>
                <a:gd name="T28" fmla="*/ 738 w 768"/>
                <a:gd name="T29" fmla="*/ 30 h 138"/>
                <a:gd name="T30" fmla="*/ 738 w 768"/>
                <a:gd name="T31" fmla="*/ 15 h 138"/>
                <a:gd name="T32" fmla="*/ 709 w 768"/>
                <a:gd name="T33" fmla="*/ 46 h 138"/>
                <a:gd name="T34" fmla="*/ 665 w 768"/>
                <a:gd name="T35" fmla="*/ 77 h 138"/>
                <a:gd name="T36" fmla="*/ 591 w 768"/>
                <a:gd name="T37" fmla="*/ 92 h 138"/>
                <a:gd name="T38" fmla="*/ 473 w 768"/>
                <a:gd name="T39" fmla="*/ 107 h 138"/>
                <a:gd name="T40" fmla="*/ 340 w 768"/>
                <a:gd name="T41" fmla="*/ 107 h 138"/>
                <a:gd name="T42" fmla="*/ 163 w 768"/>
                <a:gd name="T43" fmla="*/ 107 h 138"/>
                <a:gd name="T44" fmla="*/ 178 w 768"/>
                <a:gd name="T45" fmla="*/ 123 h 138"/>
                <a:gd name="T46" fmla="*/ 178 w 768"/>
                <a:gd name="T47" fmla="*/ 107 h 138"/>
                <a:gd name="T48" fmla="*/ 0 w 768"/>
                <a:gd name="T49" fmla="*/ 107 h 1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68" h="138">
                  <a:moveTo>
                    <a:pt x="0" y="107"/>
                  </a:moveTo>
                  <a:lnTo>
                    <a:pt x="0" y="138"/>
                  </a:lnTo>
                  <a:lnTo>
                    <a:pt x="163" y="138"/>
                  </a:lnTo>
                  <a:lnTo>
                    <a:pt x="178" y="138"/>
                  </a:lnTo>
                  <a:lnTo>
                    <a:pt x="355" y="138"/>
                  </a:lnTo>
                  <a:lnTo>
                    <a:pt x="487" y="138"/>
                  </a:lnTo>
                  <a:lnTo>
                    <a:pt x="591" y="123"/>
                  </a:lnTo>
                  <a:lnTo>
                    <a:pt x="679" y="107"/>
                  </a:lnTo>
                  <a:lnTo>
                    <a:pt x="724" y="77"/>
                  </a:lnTo>
                  <a:lnTo>
                    <a:pt x="753" y="46"/>
                  </a:lnTo>
                  <a:lnTo>
                    <a:pt x="753" y="30"/>
                  </a:lnTo>
                  <a:lnTo>
                    <a:pt x="768" y="15"/>
                  </a:lnTo>
                  <a:lnTo>
                    <a:pt x="738" y="0"/>
                  </a:lnTo>
                  <a:lnTo>
                    <a:pt x="724" y="30"/>
                  </a:lnTo>
                  <a:lnTo>
                    <a:pt x="738" y="30"/>
                  </a:lnTo>
                  <a:lnTo>
                    <a:pt x="738" y="15"/>
                  </a:lnTo>
                  <a:lnTo>
                    <a:pt x="709" y="46"/>
                  </a:lnTo>
                  <a:lnTo>
                    <a:pt x="665" y="77"/>
                  </a:lnTo>
                  <a:lnTo>
                    <a:pt x="591" y="92"/>
                  </a:lnTo>
                  <a:lnTo>
                    <a:pt x="473" y="107"/>
                  </a:lnTo>
                  <a:lnTo>
                    <a:pt x="340" y="107"/>
                  </a:lnTo>
                  <a:lnTo>
                    <a:pt x="163" y="107"/>
                  </a:lnTo>
                  <a:lnTo>
                    <a:pt x="178" y="123"/>
                  </a:lnTo>
                  <a:lnTo>
                    <a:pt x="178" y="107"/>
                  </a:lnTo>
                  <a:lnTo>
                    <a:pt x="0"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41" name="Freeform 78">
              <a:extLst>
                <a:ext uri="{FF2B5EF4-FFF2-40B4-BE49-F238E27FC236}">
                  <a16:creationId xmlns:a16="http://schemas.microsoft.com/office/drawing/2014/main" id="{E2BBF974-28A7-BD5D-456D-1512B7B35256}"/>
                </a:ext>
              </a:extLst>
            </p:cNvPr>
            <p:cNvSpPr>
              <a:spLocks/>
            </p:cNvSpPr>
            <p:nvPr/>
          </p:nvSpPr>
          <p:spPr bwMode="auto">
            <a:xfrm>
              <a:off x="4436" y="3078"/>
              <a:ext cx="649" cy="169"/>
            </a:xfrm>
            <a:custGeom>
              <a:avLst/>
              <a:gdLst>
                <a:gd name="T0" fmla="*/ 649 w 649"/>
                <a:gd name="T1" fmla="*/ 169 h 169"/>
                <a:gd name="T2" fmla="*/ 649 w 649"/>
                <a:gd name="T3" fmla="*/ 138 h 169"/>
                <a:gd name="T4" fmla="*/ 502 w 649"/>
                <a:gd name="T5" fmla="*/ 138 h 169"/>
                <a:gd name="T6" fmla="*/ 502 w 649"/>
                <a:gd name="T7" fmla="*/ 154 h 169"/>
                <a:gd name="T8" fmla="*/ 516 w 649"/>
                <a:gd name="T9" fmla="*/ 138 h 169"/>
                <a:gd name="T10" fmla="*/ 369 w 649"/>
                <a:gd name="T11" fmla="*/ 138 h 169"/>
                <a:gd name="T12" fmla="*/ 251 w 649"/>
                <a:gd name="T13" fmla="*/ 123 h 169"/>
                <a:gd name="T14" fmla="*/ 147 w 649"/>
                <a:gd name="T15" fmla="*/ 108 h 169"/>
                <a:gd name="T16" fmla="*/ 88 w 649"/>
                <a:gd name="T17" fmla="*/ 77 h 169"/>
                <a:gd name="T18" fmla="*/ 59 w 649"/>
                <a:gd name="T19" fmla="*/ 46 h 169"/>
                <a:gd name="T20" fmla="*/ 29 w 649"/>
                <a:gd name="T21" fmla="*/ 15 h 169"/>
                <a:gd name="T22" fmla="*/ 29 w 649"/>
                <a:gd name="T23" fmla="*/ 31 h 169"/>
                <a:gd name="T24" fmla="*/ 44 w 649"/>
                <a:gd name="T25" fmla="*/ 31 h 169"/>
                <a:gd name="T26" fmla="*/ 29 w 649"/>
                <a:gd name="T27" fmla="*/ 0 h 169"/>
                <a:gd name="T28" fmla="*/ 0 w 649"/>
                <a:gd name="T29" fmla="*/ 15 h 169"/>
                <a:gd name="T30" fmla="*/ 15 w 649"/>
                <a:gd name="T31" fmla="*/ 31 h 169"/>
                <a:gd name="T32" fmla="*/ 15 w 649"/>
                <a:gd name="T33" fmla="*/ 46 h 169"/>
                <a:gd name="T34" fmla="*/ 44 w 649"/>
                <a:gd name="T35" fmla="*/ 77 h 169"/>
                <a:gd name="T36" fmla="*/ 74 w 649"/>
                <a:gd name="T37" fmla="*/ 108 h 169"/>
                <a:gd name="T38" fmla="*/ 147 w 649"/>
                <a:gd name="T39" fmla="*/ 138 h 169"/>
                <a:gd name="T40" fmla="*/ 236 w 649"/>
                <a:gd name="T41" fmla="*/ 154 h 169"/>
                <a:gd name="T42" fmla="*/ 354 w 649"/>
                <a:gd name="T43" fmla="*/ 169 h 169"/>
                <a:gd name="T44" fmla="*/ 502 w 649"/>
                <a:gd name="T45" fmla="*/ 169 h 169"/>
                <a:gd name="T46" fmla="*/ 516 w 649"/>
                <a:gd name="T47" fmla="*/ 169 h 169"/>
                <a:gd name="T48" fmla="*/ 649 w 649"/>
                <a:gd name="T49" fmla="*/ 169 h 1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9" h="169">
                  <a:moveTo>
                    <a:pt x="649" y="169"/>
                  </a:moveTo>
                  <a:lnTo>
                    <a:pt x="649" y="138"/>
                  </a:lnTo>
                  <a:lnTo>
                    <a:pt x="502" y="138"/>
                  </a:lnTo>
                  <a:lnTo>
                    <a:pt x="502" y="154"/>
                  </a:lnTo>
                  <a:lnTo>
                    <a:pt x="516" y="138"/>
                  </a:lnTo>
                  <a:lnTo>
                    <a:pt x="369" y="138"/>
                  </a:lnTo>
                  <a:lnTo>
                    <a:pt x="251" y="123"/>
                  </a:lnTo>
                  <a:lnTo>
                    <a:pt x="147" y="108"/>
                  </a:lnTo>
                  <a:lnTo>
                    <a:pt x="88" y="77"/>
                  </a:lnTo>
                  <a:lnTo>
                    <a:pt x="59" y="46"/>
                  </a:lnTo>
                  <a:lnTo>
                    <a:pt x="29" y="15"/>
                  </a:lnTo>
                  <a:lnTo>
                    <a:pt x="29" y="31"/>
                  </a:lnTo>
                  <a:lnTo>
                    <a:pt x="44" y="31"/>
                  </a:lnTo>
                  <a:lnTo>
                    <a:pt x="29" y="0"/>
                  </a:lnTo>
                  <a:lnTo>
                    <a:pt x="0" y="15"/>
                  </a:lnTo>
                  <a:lnTo>
                    <a:pt x="15" y="31"/>
                  </a:lnTo>
                  <a:lnTo>
                    <a:pt x="15" y="46"/>
                  </a:lnTo>
                  <a:lnTo>
                    <a:pt x="44" y="77"/>
                  </a:lnTo>
                  <a:lnTo>
                    <a:pt x="74" y="108"/>
                  </a:lnTo>
                  <a:lnTo>
                    <a:pt x="147" y="138"/>
                  </a:lnTo>
                  <a:lnTo>
                    <a:pt x="236" y="154"/>
                  </a:lnTo>
                  <a:lnTo>
                    <a:pt x="354" y="169"/>
                  </a:lnTo>
                  <a:lnTo>
                    <a:pt x="502" y="169"/>
                  </a:lnTo>
                  <a:lnTo>
                    <a:pt x="516" y="169"/>
                  </a:lnTo>
                  <a:lnTo>
                    <a:pt x="649"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3842" name="Group 79">
              <a:extLst>
                <a:ext uri="{FF2B5EF4-FFF2-40B4-BE49-F238E27FC236}">
                  <a16:creationId xmlns:a16="http://schemas.microsoft.com/office/drawing/2014/main" id="{6912C7E8-D1EB-265A-2EAD-38E92CBD48A7}"/>
                </a:ext>
              </a:extLst>
            </p:cNvPr>
            <p:cNvGrpSpPr>
              <a:grpSpLocks/>
            </p:cNvGrpSpPr>
            <p:nvPr/>
          </p:nvGrpSpPr>
          <p:grpSpPr bwMode="auto">
            <a:xfrm>
              <a:off x="1189" y="3247"/>
              <a:ext cx="3999" cy="16"/>
              <a:chOff x="1051" y="2357"/>
              <a:chExt cx="3999" cy="16"/>
            </a:xfrm>
          </p:grpSpPr>
          <p:sp>
            <p:nvSpPr>
              <p:cNvPr id="33900" name="Freeform 80">
                <a:extLst>
                  <a:ext uri="{FF2B5EF4-FFF2-40B4-BE49-F238E27FC236}">
                    <a16:creationId xmlns:a16="http://schemas.microsoft.com/office/drawing/2014/main" id="{C06A746D-0029-A66A-9D8F-9717BF338BAC}"/>
                  </a:ext>
                </a:extLst>
              </p:cNvPr>
              <p:cNvSpPr>
                <a:spLocks/>
              </p:cNvSpPr>
              <p:nvPr/>
            </p:nvSpPr>
            <p:spPr bwMode="auto">
              <a:xfrm>
                <a:off x="1051" y="2357"/>
                <a:ext cx="118" cy="16"/>
              </a:xfrm>
              <a:custGeom>
                <a:avLst/>
                <a:gdLst>
                  <a:gd name="T0" fmla="*/ 0 w 118"/>
                  <a:gd name="T1" fmla="*/ 0 h 16"/>
                  <a:gd name="T2" fmla="*/ 0 w 118"/>
                  <a:gd name="T3" fmla="*/ 0 h 16"/>
                  <a:gd name="T4" fmla="*/ 0 w 118"/>
                  <a:gd name="T5" fmla="*/ 16 h 16"/>
                  <a:gd name="T6" fmla="*/ 118 w 118"/>
                  <a:gd name="T7" fmla="*/ 16 h 16"/>
                  <a:gd name="T8" fmla="*/ 118 w 118"/>
                  <a:gd name="T9" fmla="*/ 0 h 16"/>
                  <a:gd name="T10" fmla="*/ 118 w 118"/>
                  <a:gd name="T11" fmla="*/ 0 h 16"/>
                  <a:gd name="T12" fmla="*/ 0 w 118"/>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16">
                    <a:moveTo>
                      <a:pt x="0" y="0"/>
                    </a:moveTo>
                    <a:lnTo>
                      <a:pt x="0" y="0"/>
                    </a:lnTo>
                    <a:lnTo>
                      <a:pt x="0" y="16"/>
                    </a:lnTo>
                    <a:lnTo>
                      <a:pt x="118" y="16"/>
                    </a:lnTo>
                    <a:lnTo>
                      <a:pt x="1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1" name="Freeform 81">
                <a:extLst>
                  <a:ext uri="{FF2B5EF4-FFF2-40B4-BE49-F238E27FC236}">
                    <a16:creationId xmlns:a16="http://schemas.microsoft.com/office/drawing/2014/main" id="{1518F376-4F25-629D-B183-42DA82A1BB58}"/>
                  </a:ext>
                </a:extLst>
              </p:cNvPr>
              <p:cNvSpPr>
                <a:spLocks/>
              </p:cNvSpPr>
              <p:nvPr/>
            </p:nvSpPr>
            <p:spPr bwMode="auto">
              <a:xfrm>
                <a:off x="1198"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2" name="Freeform 82">
                <a:extLst>
                  <a:ext uri="{FF2B5EF4-FFF2-40B4-BE49-F238E27FC236}">
                    <a16:creationId xmlns:a16="http://schemas.microsoft.com/office/drawing/2014/main" id="{E3E8CE67-2330-0E3A-B043-E47DB8F93C0E}"/>
                  </a:ext>
                </a:extLst>
              </p:cNvPr>
              <p:cNvSpPr>
                <a:spLocks/>
              </p:cNvSpPr>
              <p:nvPr/>
            </p:nvSpPr>
            <p:spPr bwMode="auto">
              <a:xfrm>
                <a:off x="1361"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3" name="Freeform 83">
                <a:extLst>
                  <a:ext uri="{FF2B5EF4-FFF2-40B4-BE49-F238E27FC236}">
                    <a16:creationId xmlns:a16="http://schemas.microsoft.com/office/drawing/2014/main" id="{BCE9367F-52AA-E67F-B4F5-4B29CAA815AC}"/>
                  </a:ext>
                </a:extLst>
              </p:cNvPr>
              <p:cNvSpPr>
                <a:spLocks/>
              </p:cNvSpPr>
              <p:nvPr/>
            </p:nvSpPr>
            <p:spPr bwMode="auto">
              <a:xfrm>
                <a:off x="1523"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4" name="Freeform 84">
                <a:extLst>
                  <a:ext uri="{FF2B5EF4-FFF2-40B4-BE49-F238E27FC236}">
                    <a16:creationId xmlns:a16="http://schemas.microsoft.com/office/drawing/2014/main" id="{D7D72E52-C80A-7C1D-C473-A23DA9A02849}"/>
                  </a:ext>
                </a:extLst>
              </p:cNvPr>
              <p:cNvSpPr>
                <a:spLocks/>
              </p:cNvSpPr>
              <p:nvPr/>
            </p:nvSpPr>
            <p:spPr bwMode="auto">
              <a:xfrm>
                <a:off x="1685"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5" name="Freeform 85">
                <a:extLst>
                  <a:ext uri="{FF2B5EF4-FFF2-40B4-BE49-F238E27FC236}">
                    <a16:creationId xmlns:a16="http://schemas.microsoft.com/office/drawing/2014/main" id="{62196D0C-7E8E-2158-6640-21072552058E}"/>
                  </a:ext>
                </a:extLst>
              </p:cNvPr>
              <p:cNvSpPr>
                <a:spLocks/>
              </p:cNvSpPr>
              <p:nvPr/>
            </p:nvSpPr>
            <p:spPr bwMode="auto">
              <a:xfrm>
                <a:off x="1848"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6" name="Freeform 86">
                <a:extLst>
                  <a:ext uri="{FF2B5EF4-FFF2-40B4-BE49-F238E27FC236}">
                    <a16:creationId xmlns:a16="http://schemas.microsoft.com/office/drawing/2014/main" id="{084F02FD-6DAD-9E35-E86A-D4B336C88938}"/>
                  </a:ext>
                </a:extLst>
              </p:cNvPr>
              <p:cNvSpPr>
                <a:spLocks/>
              </p:cNvSpPr>
              <p:nvPr/>
            </p:nvSpPr>
            <p:spPr bwMode="auto">
              <a:xfrm>
                <a:off x="2010"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7" name="Freeform 87">
                <a:extLst>
                  <a:ext uri="{FF2B5EF4-FFF2-40B4-BE49-F238E27FC236}">
                    <a16:creationId xmlns:a16="http://schemas.microsoft.com/office/drawing/2014/main" id="{0301FF92-F31C-AF3B-55B5-C7B5D77F7E7E}"/>
                  </a:ext>
                </a:extLst>
              </p:cNvPr>
              <p:cNvSpPr>
                <a:spLocks/>
              </p:cNvSpPr>
              <p:nvPr/>
            </p:nvSpPr>
            <p:spPr bwMode="auto">
              <a:xfrm>
                <a:off x="2173" y="2357"/>
                <a:ext cx="132" cy="16"/>
              </a:xfrm>
              <a:custGeom>
                <a:avLst/>
                <a:gdLst>
                  <a:gd name="T0" fmla="*/ 14 w 132"/>
                  <a:gd name="T1" fmla="*/ 0 h 16"/>
                  <a:gd name="T2" fmla="*/ 0 w 132"/>
                  <a:gd name="T3" fmla="*/ 0 h 16"/>
                  <a:gd name="T4" fmla="*/ 14 w 132"/>
                  <a:gd name="T5" fmla="*/ 16 h 16"/>
                  <a:gd name="T6" fmla="*/ 132 w 132"/>
                  <a:gd name="T7" fmla="*/ 16 h 16"/>
                  <a:gd name="T8" fmla="*/ 132 w 132"/>
                  <a:gd name="T9" fmla="*/ 0 h 16"/>
                  <a:gd name="T10" fmla="*/ 132 w 132"/>
                  <a:gd name="T11" fmla="*/ 0 h 16"/>
                  <a:gd name="T12" fmla="*/ 14 w 132"/>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6">
                    <a:moveTo>
                      <a:pt x="14" y="0"/>
                    </a:moveTo>
                    <a:lnTo>
                      <a:pt x="0" y="0"/>
                    </a:lnTo>
                    <a:lnTo>
                      <a:pt x="14" y="16"/>
                    </a:lnTo>
                    <a:lnTo>
                      <a:pt x="132" y="16"/>
                    </a:lnTo>
                    <a:lnTo>
                      <a:pt x="132"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8" name="Freeform 88">
                <a:extLst>
                  <a:ext uri="{FF2B5EF4-FFF2-40B4-BE49-F238E27FC236}">
                    <a16:creationId xmlns:a16="http://schemas.microsoft.com/office/drawing/2014/main" id="{83038A83-26A5-37ED-8741-B1A6E69E442C}"/>
                  </a:ext>
                </a:extLst>
              </p:cNvPr>
              <p:cNvSpPr>
                <a:spLocks/>
              </p:cNvSpPr>
              <p:nvPr/>
            </p:nvSpPr>
            <p:spPr bwMode="auto">
              <a:xfrm>
                <a:off x="2335"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09" name="Freeform 89">
                <a:extLst>
                  <a:ext uri="{FF2B5EF4-FFF2-40B4-BE49-F238E27FC236}">
                    <a16:creationId xmlns:a16="http://schemas.microsoft.com/office/drawing/2014/main" id="{04F968DD-ACBA-2CDB-F2C3-B106BC46E299}"/>
                  </a:ext>
                </a:extLst>
              </p:cNvPr>
              <p:cNvSpPr>
                <a:spLocks/>
              </p:cNvSpPr>
              <p:nvPr/>
            </p:nvSpPr>
            <p:spPr bwMode="auto">
              <a:xfrm>
                <a:off x="2497"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0" name="Freeform 90">
                <a:extLst>
                  <a:ext uri="{FF2B5EF4-FFF2-40B4-BE49-F238E27FC236}">
                    <a16:creationId xmlns:a16="http://schemas.microsoft.com/office/drawing/2014/main" id="{D0A18864-4D08-4CEE-FF27-CB2541D0A868}"/>
                  </a:ext>
                </a:extLst>
              </p:cNvPr>
              <p:cNvSpPr>
                <a:spLocks/>
              </p:cNvSpPr>
              <p:nvPr/>
            </p:nvSpPr>
            <p:spPr bwMode="auto">
              <a:xfrm>
                <a:off x="2660" y="2357"/>
                <a:ext cx="132" cy="16"/>
              </a:xfrm>
              <a:custGeom>
                <a:avLst/>
                <a:gdLst>
                  <a:gd name="T0" fmla="*/ 14 w 132"/>
                  <a:gd name="T1" fmla="*/ 0 h 16"/>
                  <a:gd name="T2" fmla="*/ 0 w 132"/>
                  <a:gd name="T3" fmla="*/ 0 h 16"/>
                  <a:gd name="T4" fmla="*/ 14 w 132"/>
                  <a:gd name="T5" fmla="*/ 16 h 16"/>
                  <a:gd name="T6" fmla="*/ 132 w 132"/>
                  <a:gd name="T7" fmla="*/ 16 h 16"/>
                  <a:gd name="T8" fmla="*/ 132 w 132"/>
                  <a:gd name="T9" fmla="*/ 0 h 16"/>
                  <a:gd name="T10" fmla="*/ 132 w 132"/>
                  <a:gd name="T11" fmla="*/ 0 h 16"/>
                  <a:gd name="T12" fmla="*/ 14 w 132"/>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6">
                    <a:moveTo>
                      <a:pt x="14" y="0"/>
                    </a:moveTo>
                    <a:lnTo>
                      <a:pt x="0" y="0"/>
                    </a:lnTo>
                    <a:lnTo>
                      <a:pt x="14" y="16"/>
                    </a:lnTo>
                    <a:lnTo>
                      <a:pt x="132" y="16"/>
                    </a:lnTo>
                    <a:lnTo>
                      <a:pt x="132"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1" name="Freeform 91">
                <a:extLst>
                  <a:ext uri="{FF2B5EF4-FFF2-40B4-BE49-F238E27FC236}">
                    <a16:creationId xmlns:a16="http://schemas.microsoft.com/office/drawing/2014/main" id="{53F484CB-E064-39EC-BCE0-33932117910F}"/>
                  </a:ext>
                </a:extLst>
              </p:cNvPr>
              <p:cNvSpPr>
                <a:spLocks/>
              </p:cNvSpPr>
              <p:nvPr/>
            </p:nvSpPr>
            <p:spPr bwMode="auto">
              <a:xfrm>
                <a:off x="2822"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2" name="Freeform 92">
                <a:extLst>
                  <a:ext uri="{FF2B5EF4-FFF2-40B4-BE49-F238E27FC236}">
                    <a16:creationId xmlns:a16="http://schemas.microsoft.com/office/drawing/2014/main" id="{0D0BEC00-1908-8842-BAE4-C1DDFC72EA34}"/>
                  </a:ext>
                </a:extLst>
              </p:cNvPr>
              <p:cNvSpPr>
                <a:spLocks/>
              </p:cNvSpPr>
              <p:nvPr/>
            </p:nvSpPr>
            <p:spPr bwMode="auto">
              <a:xfrm>
                <a:off x="2984"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3" name="Freeform 93">
                <a:extLst>
                  <a:ext uri="{FF2B5EF4-FFF2-40B4-BE49-F238E27FC236}">
                    <a16:creationId xmlns:a16="http://schemas.microsoft.com/office/drawing/2014/main" id="{0D245EFE-D0C3-5C3C-1C2A-86332FC6690B}"/>
                  </a:ext>
                </a:extLst>
              </p:cNvPr>
              <p:cNvSpPr>
                <a:spLocks/>
              </p:cNvSpPr>
              <p:nvPr/>
            </p:nvSpPr>
            <p:spPr bwMode="auto">
              <a:xfrm>
                <a:off x="3147" y="2357"/>
                <a:ext cx="132" cy="16"/>
              </a:xfrm>
              <a:custGeom>
                <a:avLst/>
                <a:gdLst>
                  <a:gd name="T0" fmla="*/ 14 w 132"/>
                  <a:gd name="T1" fmla="*/ 0 h 16"/>
                  <a:gd name="T2" fmla="*/ 0 w 132"/>
                  <a:gd name="T3" fmla="*/ 0 h 16"/>
                  <a:gd name="T4" fmla="*/ 14 w 132"/>
                  <a:gd name="T5" fmla="*/ 16 h 16"/>
                  <a:gd name="T6" fmla="*/ 132 w 132"/>
                  <a:gd name="T7" fmla="*/ 16 h 16"/>
                  <a:gd name="T8" fmla="*/ 132 w 132"/>
                  <a:gd name="T9" fmla="*/ 0 h 16"/>
                  <a:gd name="T10" fmla="*/ 132 w 132"/>
                  <a:gd name="T11" fmla="*/ 0 h 16"/>
                  <a:gd name="T12" fmla="*/ 14 w 132"/>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6">
                    <a:moveTo>
                      <a:pt x="14" y="0"/>
                    </a:moveTo>
                    <a:lnTo>
                      <a:pt x="0" y="0"/>
                    </a:lnTo>
                    <a:lnTo>
                      <a:pt x="14" y="16"/>
                    </a:lnTo>
                    <a:lnTo>
                      <a:pt x="132" y="16"/>
                    </a:lnTo>
                    <a:lnTo>
                      <a:pt x="132"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4" name="Freeform 94">
                <a:extLst>
                  <a:ext uri="{FF2B5EF4-FFF2-40B4-BE49-F238E27FC236}">
                    <a16:creationId xmlns:a16="http://schemas.microsoft.com/office/drawing/2014/main" id="{9140BF8B-4E9D-4CC4-CB0D-982198F9633C}"/>
                  </a:ext>
                </a:extLst>
              </p:cNvPr>
              <p:cNvSpPr>
                <a:spLocks/>
              </p:cNvSpPr>
              <p:nvPr/>
            </p:nvSpPr>
            <p:spPr bwMode="auto">
              <a:xfrm>
                <a:off x="3309"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5" name="Freeform 95">
                <a:extLst>
                  <a:ext uri="{FF2B5EF4-FFF2-40B4-BE49-F238E27FC236}">
                    <a16:creationId xmlns:a16="http://schemas.microsoft.com/office/drawing/2014/main" id="{69972D59-1EB3-0A95-93C4-AAC640D30F2E}"/>
                  </a:ext>
                </a:extLst>
              </p:cNvPr>
              <p:cNvSpPr>
                <a:spLocks/>
              </p:cNvSpPr>
              <p:nvPr/>
            </p:nvSpPr>
            <p:spPr bwMode="auto">
              <a:xfrm>
                <a:off x="3471"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6" name="Freeform 96">
                <a:extLst>
                  <a:ext uri="{FF2B5EF4-FFF2-40B4-BE49-F238E27FC236}">
                    <a16:creationId xmlns:a16="http://schemas.microsoft.com/office/drawing/2014/main" id="{330CBC85-37BF-CA21-41B3-B586013EE8D7}"/>
                  </a:ext>
                </a:extLst>
              </p:cNvPr>
              <p:cNvSpPr>
                <a:spLocks/>
              </p:cNvSpPr>
              <p:nvPr/>
            </p:nvSpPr>
            <p:spPr bwMode="auto">
              <a:xfrm>
                <a:off x="3634" y="2357"/>
                <a:ext cx="132" cy="16"/>
              </a:xfrm>
              <a:custGeom>
                <a:avLst/>
                <a:gdLst>
                  <a:gd name="T0" fmla="*/ 14 w 132"/>
                  <a:gd name="T1" fmla="*/ 0 h 16"/>
                  <a:gd name="T2" fmla="*/ 0 w 132"/>
                  <a:gd name="T3" fmla="*/ 0 h 16"/>
                  <a:gd name="T4" fmla="*/ 14 w 132"/>
                  <a:gd name="T5" fmla="*/ 16 h 16"/>
                  <a:gd name="T6" fmla="*/ 132 w 132"/>
                  <a:gd name="T7" fmla="*/ 16 h 16"/>
                  <a:gd name="T8" fmla="*/ 132 w 132"/>
                  <a:gd name="T9" fmla="*/ 0 h 16"/>
                  <a:gd name="T10" fmla="*/ 132 w 132"/>
                  <a:gd name="T11" fmla="*/ 0 h 16"/>
                  <a:gd name="T12" fmla="*/ 14 w 132"/>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2" h="16">
                    <a:moveTo>
                      <a:pt x="14" y="0"/>
                    </a:moveTo>
                    <a:lnTo>
                      <a:pt x="0" y="0"/>
                    </a:lnTo>
                    <a:lnTo>
                      <a:pt x="14" y="16"/>
                    </a:lnTo>
                    <a:lnTo>
                      <a:pt x="132" y="16"/>
                    </a:lnTo>
                    <a:lnTo>
                      <a:pt x="132"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7" name="Freeform 97">
                <a:extLst>
                  <a:ext uri="{FF2B5EF4-FFF2-40B4-BE49-F238E27FC236}">
                    <a16:creationId xmlns:a16="http://schemas.microsoft.com/office/drawing/2014/main" id="{08F01476-514F-0BCC-CBD2-0821CE1C1735}"/>
                  </a:ext>
                </a:extLst>
              </p:cNvPr>
              <p:cNvSpPr>
                <a:spLocks/>
              </p:cNvSpPr>
              <p:nvPr/>
            </p:nvSpPr>
            <p:spPr bwMode="auto">
              <a:xfrm>
                <a:off x="3796"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8" name="Freeform 98">
                <a:extLst>
                  <a:ext uri="{FF2B5EF4-FFF2-40B4-BE49-F238E27FC236}">
                    <a16:creationId xmlns:a16="http://schemas.microsoft.com/office/drawing/2014/main" id="{8ADB1DA5-8255-74A7-19D3-369E1193DBAC}"/>
                  </a:ext>
                </a:extLst>
              </p:cNvPr>
              <p:cNvSpPr>
                <a:spLocks/>
              </p:cNvSpPr>
              <p:nvPr/>
            </p:nvSpPr>
            <p:spPr bwMode="auto">
              <a:xfrm>
                <a:off x="3958"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19" name="Freeform 99">
                <a:extLst>
                  <a:ext uri="{FF2B5EF4-FFF2-40B4-BE49-F238E27FC236}">
                    <a16:creationId xmlns:a16="http://schemas.microsoft.com/office/drawing/2014/main" id="{22BE353E-EF25-1AC6-35DE-E58CD1F97A59}"/>
                  </a:ext>
                </a:extLst>
              </p:cNvPr>
              <p:cNvSpPr>
                <a:spLocks/>
              </p:cNvSpPr>
              <p:nvPr/>
            </p:nvSpPr>
            <p:spPr bwMode="auto">
              <a:xfrm>
                <a:off x="4121" y="2357"/>
                <a:ext cx="133" cy="16"/>
              </a:xfrm>
              <a:custGeom>
                <a:avLst/>
                <a:gdLst>
                  <a:gd name="T0" fmla="*/ 14 w 133"/>
                  <a:gd name="T1" fmla="*/ 0 h 16"/>
                  <a:gd name="T2" fmla="*/ 0 w 133"/>
                  <a:gd name="T3" fmla="*/ 0 h 16"/>
                  <a:gd name="T4" fmla="*/ 14 w 133"/>
                  <a:gd name="T5" fmla="*/ 16 h 16"/>
                  <a:gd name="T6" fmla="*/ 133 w 133"/>
                  <a:gd name="T7" fmla="*/ 16 h 16"/>
                  <a:gd name="T8" fmla="*/ 133 w 133"/>
                  <a:gd name="T9" fmla="*/ 0 h 16"/>
                  <a:gd name="T10" fmla="*/ 133 w 133"/>
                  <a:gd name="T11" fmla="*/ 0 h 16"/>
                  <a:gd name="T12" fmla="*/ 14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4" y="0"/>
                    </a:moveTo>
                    <a:lnTo>
                      <a:pt x="0" y="0"/>
                    </a:lnTo>
                    <a:lnTo>
                      <a:pt x="14" y="16"/>
                    </a:lnTo>
                    <a:lnTo>
                      <a:pt x="133" y="16"/>
                    </a:lnTo>
                    <a:lnTo>
                      <a:pt x="133"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20" name="Freeform 100">
                <a:extLst>
                  <a:ext uri="{FF2B5EF4-FFF2-40B4-BE49-F238E27FC236}">
                    <a16:creationId xmlns:a16="http://schemas.microsoft.com/office/drawing/2014/main" id="{AF6EE1ED-9811-8CBE-8A3D-4FB7DC0FC7B9}"/>
                  </a:ext>
                </a:extLst>
              </p:cNvPr>
              <p:cNvSpPr>
                <a:spLocks/>
              </p:cNvSpPr>
              <p:nvPr/>
            </p:nvSpPr>
            <p:spPr bwMode="auto">
              <a:xfrm>
                <a:off x="4283"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21" name="Freeform 101">
                <a:extLst>
                  <a:ext uri="{FF2B5EF4-FFF2-40B4-BE49-F238E27FC236}">
                    <a16:creationId xmlns:a16="http://schemas.microsoft.com/office/drawing/2014/main" id="{4E4F15AA-90E1-2A22-1782-E08F5A4721F0}"/>
                  </a:ext>
                </a:extLst>
              </p:cNvPr>
              <p:cNvSpPr>
                <a:spLocks/>
              </p:cNvSpPr>
              <p:nvPr/>
            </p:nvSpPr>
            <p:spPr bwMode="auto">
              <a:xfrm>
                <a:off x="4445"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22" name="Freeform 102">
                <a:extLst>
                  <a:ext uri="{FF2B5EF4-FFF2-40B4-BE49-F238E27FC236}">
                    <a16:creationId xmlns:a16="http://schemas.microsoft.com/office/drawing/2014/main" id="{64F9D9E4-59AA-22FA-925C-1CD480555C7C}"/>
                  </a:ext>
                </a:extLst>
              </p:cNvPr>
              <p:cNvSpPr>
                <a:spLocks/>
              </p:cNvSpPr>
              <p:nvPr/>
            </p:nvSpPr>
            <p:spPr bwMode="auto">
              <a:xfrm>
                <a:off x="4608" y="2357"/>
                <a:ext cx="133" cy="16"/>
              </a:xfrm>
              <a:custGeom>
                <a:avLst/>
                <a:gdLst>
                  <a:gd name="T0" fmla="*/ 14 w 133"/>
                  <a:gd name="T1" fmla="*/ 0 h 16"/>
                  <a:gd name="T2" fmla="*/ 0 w 133"/>
                  <a:gd name="T3" fmla="*/ 0 h 16"/>
                  <a:gd name="T4" fmla="*/ 14 w 133"/>
                  <a:gd name="T5" fmla="*/ 16 h 16"/>
                  <a:gd name="T6" fmla="*/ 133 w 133"/>
                  <a:gd name="T7" fmla="*/ 16 h 16"/>
                  <a:gd name="T8" fmla="*/ 133 w 133"/>
                  <a:gd name="T9" fmla="*/ 0 h 16"/>
                  <a:gd name="T10" fmla="*/ 133 w 133"/>
                  <a:gd name="T11" fmla="*/ 0 h 16"/>
                  <a:gd name="T12" fmla="*/ 14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4" y="0"/>
                    </a:moveTo>
                    <a:lnTo>
                      <a:pt x="0" y="0"/>
                    </a:lnTo>
                    <a:lnTo>
                      <a:pt x="14" y="16"/>
                    </a:lnTo>
                    <a:lnTo>
                      <a:pt x="133" y="16"/>
                    </a:lnTo>
                    <a:lnTo>
                      <a:pt x="133"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23" name="Freeform 103">
                <a:extLst>
                  <a:ext uri="{FF2B5EF4-FFF2-40B4-BE49-F238E27FC236}">
                    <a16:creationId xmlns:a16="http://schemas.microsoft.com/office/drawing/2014/main" id="{C3BDE9FE-796E-EECF-4638-F94EA700AD1E}"/>
                  </a:ext>
                </a:extLst>
              </p:cNvPr>
              <p:cNvSpPr>
                <a:spLocks/>
              </p:cNvSpPr>
              <p:nvPr/>
            </p:nvSpPr>
            <p:spPr bwMode="auto">
              <a:xfrm>
                <a:off x="4770" y="2357"/>
                <a:ext cx="133" cy="16"/>
              </a:xfrm>
              <a:custGeom>
                <a:avLst/>
                <a:gdLst>
                  <a:gd name="T0" fmla="*/ 15 w 133"/>
                  <a:gd name="T1" fmla="*/ 0 h 16"/>
                  <a:gd name="T2" fmla="*/ 0 w 133"/>
                  <a:gd name="T3" fmla="*/ 0 h 16"/>
                  <a:gd name="T4" fmla="*/ 15 w 133"/>
                  <a:gd name="T5" fmla="*/ 16 h 16"/>
                  <a:gd name="T6" fmla="*/ 133 w 133"/>
                  <a:gd name="T7" fmla="*/ 16 h 16"/>
                  <a:gd name="T8" fmla="*/ 133 w 133"/>
                  <a:gd name="T9" fmla="*/ 0 h 16"/>
                  <a:gd name="T10" fmla="*/ 133 w 133"/>
                  <a:gd name="T11" fmla="*/ 0 h 16"/>
                  <a:gd name="T12" fmla="*/ 15 w 133"/>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16">
                    <a:moveTo>
                      <a:pt x="15" y="0"/>
                    </a:moveTo>
                    <a:lnTo>
                      <a:pt x="0" y="0"/>
                    </a:lnTo>
                    <a:lnTo>
                      <a:pt x="15" y="16"/>
                    </a:lnTo>
                    <a:lnTo>
                      <a:pt x="133" y="16"/>
                    </a:lnTo>
                    <a:lnTo>
                      <a:pt x="133"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924" name="Freeform 104">
                <a:extLst>
                  <a:ext uri="{FF2B5EF4-FFF2-40B4-BE49-F238E27FC236}">
                    <a16:creationId xmlns:a16="http://schemas.microsoft.com/office/drawing/2014/main" id="{F7E1AE91-0E1B-5F46-D5FA-B35DD56C456E}"/>
                  </a:ext>
                </a:extLst>
              </p:cNvPr>
              <p:cNvSpPr>
                <a:spLocks/>
              </p:cNvSpPr>
              <p:nvPr/>
            </p:nvSpPr>
            <p:spPr bwMode="auto">
              <a:xfrm>
                <a:off x="4932" y="2357"/>
                <a:ext cx="118" cy="16"/>
              </a:xfrm>
              <a:custGeom>
                <a:avLst/>
                <a:gdLst>
                  <a:gd name="T0" fmla="*/ 15 w 118"/>
                  <a:gd name="T1" fmla="*/ 0 h 16"/>
                  <a:gd name="T2" fmla="*/ 0 w 118"/>
                  <a:gd name="T3" fmla="*/ 0 h 16"/>
                  <a:gd name="T4" fmla="*/ 15 w 118"/>
                  <a:gd name="T5" fmla="*/ 16 h 16"/>
                  <a:gd name="T6" fmla="*/ 118 w 118"/>
                  <a:gd name="T7" fmla="*/ 16 h 16"/>
                  <a:gd name="T8" fmla="*/ 118 w 118"/>
                  <a:gd name="T9" fmla="*/ 0 h 16"/>
                  <a:gd name="T10" fmla="*/ 118 w 118"/>
                  <a:gd name="T11" fmla="*/ 0 h 16"/>
                  <a:gd name="T12" fmla="*/ 15 w 118"/>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16">
                    <a:moveTo>
                      <a:pt x="15" y="0"/>
                    </a:moveTo>
                    <a:lnTo>
                      <a:pt x="0" y="0"/>
                    </a:lnTo>
                    <a:lnTo>
                      <a:pt x="15" y="16"/>
                    </a:lnTo>
                    <a:lnTo>
                      <a:pt x="118" y="16"/>
                    </a:lnTo>
                    <a:lnTo>
                      <a:pt x="118"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3843" name="Oval 105">
              <a:extLst>
                <a:ext uri="{FF2B5EF4-FFF2-40B4-BE49-F238E27FC236}">
                  <a16:creationId xmlns:a16="http://schemas.microsoft.com/office/drawing/2014/main" id="{F2E99645-41EA-8FAC-264F-E62A762A00D3}"/>
                </a:ext>
              </a:extLst>
            </p:cNvPr>
            <p:cNvSpPr>
              <a:spLocks noChangeArrowheads="1"/>
            </p:cNvSpPr>
            <p:nvPr/>
          </p:nvSpPr>
          <p:spPr bwMode="auto">
            <a:xfrm>
              <a:off x="4052" y="2230"/>
              <a:ext cx="74" cy="77"/>
            </a:xfrm>
            <a:prstGeom prst="ellipse">
              <a:avLst/>
            </a:prstGeom>
            <a:solidFill>
              <a:srgbClr val="000000"/>
            </a:solidFill>
            <a:ln w="238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44" name="Oval 106">
              <a:extLst>
                <a:ext uri="{FF2B5EF4-FFF2-40B4-BE49-F238E27FC236}">
                  <a16:creationId xmlns:a16="http://schemas.microsoft.com/office/drawing/2014/main" id="{8EED6FA9-D1D1-903D-BFE9-3B398F5B4C38}"/>
                </a:ext>
              </a:extLst>
            </p:cNvPr>
            <p:cNvSpPr>
              <a:spLocks noChangeArrowheads="1"/>
            </p:cNvSpPr>
            <p:nvPr/>
          </p:nvSpPr>
          <p:spPr bwMode="auto">
            <a:xfrm>
              <a:off x="2001" y="3093"/>
              <a:ext cx="73" cy="77"/>
            </a:xfrm>
            <a:prstGeom prst="ellipse">
              <a:avLst/>
            </a:prstGeom>
            <a:solidFill>
              <a:srgbClr val="000000"/>
            </a:solidFill>
            <a:ln w="238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45" name="Oval 107">
              <a:extLst>
                <a:ext uri="{FF2B5EF4-FFF2-40B4-BE49-F238E27FC236}">
                  <a16:creationId xmlns:a16="http://schemas.microsoft.com/office/drawing/2014/main" id="{CD8FD6C3-AC23-0D3F-6914-1EB53821FD6B}"/>
                </a:ext>
              </a:extLst>
            </p:cNvPr>
            <p:cNvSpPr>
              <a:spLocks noChangeArrowheads="1"/>
            </p:cNvSpPr>
            <p:nvPr/>
          </p:nvSpPr>
          <p:spPr bwMode="auto">
            <a:xfrm>
              <a:off x="4436" y="3078"/>
              <a:ext cx="74" cy="77"/>
            </a:xfrm>
            <a:prstGeom prst="ellipse">
              <a:avLst/>
            </a:prstGeom>
            <a:solidFill>
              <a:srgbClr val="000000"/>
            </a:solidFill>
            <a:ln w="238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46" name="Oval 108">
              <a:extLst>
                <a:ext uri="{FF2B5EF4-FFF2-40B4-BE49-F238E27FC236}">
                  <a16:creationId xmlns:a16="http://schemas.microsoft.com/office/drawing/2014/main" id="{C8F97457-E48E-2DFE-9E3D-4ADAFA67D99D}"/>
                </a:ext>
              </a:extLst>
            </p:cNvPr>
            <p:cNvSpPr>
              <a:spLocks noChangeArrowheads="1"/>
            </p:cNvSpPr>
            <p:nvPr/>
          </p:nvSpPr>
          <p:spPr bwMode="auto">
            <a:xfrm>
              <a:off x="2311" y="2230"/>
              <a:ext cx="73" cy="77"/>
            </a:xfrm>
            <a:prstGeom prst="ellipse">
              <a:avLst/>
            </a:prstGeom>
            <a:solidFill>
              <a:srgbClr val="000000"/>
            </a:solidFill>
            <a:ln w="238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47" name="Freeform 109">
              <a:extLst>
                <a:ext uri="{FF2B5EF4-FFF2-40B4-BE49-F238E27FC236}">
                  <a16:creationId xmlns:a16="http://schemas.microsoft.com/office/drawing/2014/main" id="{88D0D499-3E60-D6C2-8475-2AD63D05C3CA}"/>
                </a:ext>
              </a:extLst>
            </p:cNvPr>
            <p:cNvSpPr>
              <a:spLocks/>
            </p:cNvSpPr>
            <p:nvPr/>
          </p:nvSpPr>
          <p:spPr bwMode="auto">
            <a:xfrm>
              <a:off x="2030" y="2292"/>
              <a:ext cx="325" cy="847"/>
            </a:xfrm>
            <a:custGeom>
              <a:avLst/>
              <a:gdLst>
                <a:gd name="T0" fmla="*/ 0 w 325"/>
                <a:gd name="T1" fmla="*/ 832 h 847"/>
                <a:gd name="T2" fmla="*/ 30 w 325"/>
                <a:gd name="T3" fmla="*/ 847 h 847"/>
                <a:gd name="T4" fmla="*/ 325 w 325"/>
                <a:gd name="T5" fmla="*/ 15 h 847"/>
                <a:gd name="T6" fmla="*/ 295 w 325"/>
                <a:gd name="T7" fmla="*/ 0 h 847"/>
                <a:gd name="T8" fmla="*/ 0 w 325"/>
                <a:gd name="T9" fmla="*/ 832 h 8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5" h="847">
                  <a:moveTo>
                    <a:pt x="0" y="832"/>
                  </a:moveTo>
                  <a:lnTo>
                    <a:pt x="30" y="847"/>
                  </a:lnTo>
                  <a:lnTo>
                    <a:pt x="325" y="15"/>
                  </a:lnTo>
                  <a:lnTo>
                    <a:pt x="295" y="0"/>
                  </a:lnTo>
                  <a:lnTo>
                    <a:pt x="0" y="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48" name="Freeform 110">
              <a:extLst>
                <a:ext uri="{FF2B5EF4-FFF2-40B4-BE49-F238E27FC236}">
                  <a16:creationId xmlns:a16="http://schemas.microsoft.com/office/drawing/2014/main" id="{77062C67-DA2D-019D-9493-08A840E98CE2}"/>
                </a:ext>
              </a:extLst>
            </p:cNvPr>
            <p:cNvSpPr>
              <a:spLocks/>
            </p:cNvSpPr>
            <p:nvPr/>
          </p:nvSpPr>
          <p:spPr bwMode="auto">
            <a:xfrm>
              <a:off x="4096" y="2292"/>
              <a:ext cx="369" cy="832"/>
            </a:xfrm>
            <a:custGeom>
              <a:avLst/>
              <a:gdLst>
                <a:gd name="T0" fmla="*/ 355 w 369"/>
                <a:gd name="T1" fmla="*/ 832 h 832"/>
                <a:gd name="T2" fmla="*/ 369 w 369"/>
                <a:gd name="T3" fmla="*/ 817 h 832"/>
                <a:gd name="T4" fmla="*/ 15 w 369"/>
                <a:gd name="T5" fmla="*/ 0 h 832"/>
                <a:gd name="T6" fmla="*/ 0 w 369"/>
                <a:gd name="T7" fmla="*/ 15 h 832"/>
                <a:gd name="T8" fmla="*/ 355 w 369"/>
                <a:gd name="T9" fmla="*/ 832 h 8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9" h="832">
                  <a:moveTo>
                    <a:pt x="355" y="832"/>
                  </a:moveTo>
                  <a:lnTo>
                    <a:pt x="369" y="817"/>
                  </a:lnTo>
                  <a:lnTo>
                    <a:pt x="15" y="0"/>
                  </a:lnTo>
                  <a:lnTo>
                    <a:pt x="0" y="15"/>
                  </a:lnTo>
                  <a:lnTo>
                    <a:pt x="355" y="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49" name="Rectangle 111">
              <a:extLst>
                <a:ext uri="{FF2B5EF4-FFF2-40B4-BE49-F238E27FC236}">
                  <a16:creationId xmlns:a16="http://schemas.microsoft.com/office/drawing/2014/main" id="{367858B9-56FD-4BFE-9076-822A0EF1DDE7}"/>
                </a:ext>
              </a:extLst>
            </p:cNvPr>
            <p:cNvSpPr>
              <a:spLocks noChangeArrowheads="1"/>
            </p:cNvSpPr>
            <p:nvPr/>
          </p:nvSpPr>
          <p:spPr bwMode="auto">
            <a:xfrm>
              <a:off x="2488" y="2137"/>
              <a:ext cx="1490"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50" name="Freeform 112">
              <a:extLst>
                <a:ext uri="{FF2B5EF4-FFF2-40B4-BE49-F238E27FC236}">
                  <a16:creationId xmlns:a16="http://schemas.microsoft.com/office/drawing/2014/main" id="{89AF9CE6-6A3B-6EC3-AE58-68AA69B970A7}"/>
                </a:ext>
              </a:extLst>
            </p:cNvPr>
            <p:cNvSpPr>
              <a:spLocks/>
            </p:cNvSpPr>
            <p:nvPr/>
          </p:nvSpPr>
          <p:spPr bwMode="auto">
            <a:xfrm>
              <a:off x="2311" y="2137"/>
              <a:ext cx="221" cy="170"/>
            </a:xfrm>
            <a:custGeom>
              <a:avLst/>
              <a:gdLst>
                <a:gd name="T0" fmla="*/ 221 w 221"/>
                <a:gd name="T1" fmla="*/ 31 h 170"/>
                <a:gd name="T2" fmla="*/ 221 w 221"/>
                <a:gd name="T3" fmla="*/ 0 h 170"/>
                <a:gd name="T4" fmla="*/ 162 w 221"/>
                <a:gd name="T5" fmla="*/ 0 h 170"/>
                <a:gd name="T6" fmla="*/ 147 w 221"/>
                <a:gd name="T7" fmla="*/ 0 h 170"/>
                <a:gd name="T8" fmla="*/ 73 w 221"/>
                <a:gd name="T9" fmla="*/ 31 h 170"/>
                <a:gd name="T10" fmla="*/ 29 w 221"/>
                <a:gd name="T11" fmla="*/ 93 h 170"/>
                <a:gd name="T12" fmla="*/ 29 w 221"/>
                <a:gd name="T13" fmla="*/ 108 h 170"/>
                <a:gd name="T14" fmla="*/ 0 w 221"/>
                <a:gd name="T15" fmla="*/ 170 h 170"/>
                <a:gd name="T16" fmla="*/ 29 w 221"/>
                <a:gd name="T17" fmla="*/ 170 h 170"/>
                <a:gd name="T18" fmla="*/ 59 w 221"/>
                <a:gd name="T19" fmla="*/ 108 h 170"/>
                <a:gd name="T20" fmla="*/ 44 w 221"/>
                <a:gd name="T21" fmla="*/ 108 h 170"/>
                <a:gd name="T22" fmla="*/ 44 w 221"/>
                <a:gd name="T23" fmla="*/ 124 h 170"/>
                <a:gd name="T24" fmla="*/ 88 w 221"/>
                <a:gd name="T25" fmla="*/ 62 h 170"/>
                <a:gd name="T26" fmla="*/ 162 w 221"/>
                <a:gd name="T27" fmla="*/ 31 h 170"/>
                <a:gd name="T28" fmla="*/ 147 w 221"/>
                <a:gd name="T29" fmla="*/ 16 h 170"/>
                <a:gd name="T30" fmla="*/ 147 w 221"/>
                <a:gd name="T31" fmla="*/ 31 h 170"/>
                <a:gd name="T32" fmla="*/ 221 w 221"/>
                <a:gd name="T33" fmla="*/ 31 h 1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21" h="170">
                  <a:moveTo>
                    <a:pt x="221" y="31"/>
                  </a:moveTo>
                  <a:lnTo>
                    <a:pt x="221" y="0"/>
                  </a:lnTo>
                  <a:lnTo>
                    <a:pt x="162" y="0"/>
                  </a:lnTo>
                  <a:lnTo>
                    <a:pt x="147" y="0"/>
                  </a:lnTo>
                  <a:lnTo>
                    <a:pt x="73" y="31"/>
                  </a:lnTo>
                  <a:lnTo>
                    <a:pt x="29" y="93"/>
                  </a:lnTo>
                  <a:lnTo>
                    <a:pt x="29" y="108"/>
                  </a:lnTo>
                  <a:lnTo>
                    <a:pt x="0" y="170"/>
                  </a:lnTo>
                  <a:lnTo>
                    <a:pt x="29" y="170"/>
                  </a:lnTo>
                  <a:lnTo>
                    <a:pt x="59" y="108"/>
                  </a:lnTo>
                  <a:lnTo>
                    <a:pt x="44" y="108"/>
                  </a:lnTo>
                  <a:lnTo>
                    <a:pt x="44" y="124"/>
                  </a:lnTo>
                  <a:lnTo>
                    <a:pt x="88" y="62"/>
                  </a:lnTo>
                  <a:lnTo>
                    <a:pt x="162" y="31"/>
                  </a:lnTo>
                  <a:lnTo>
                    <a:pt x="147" y="16"/>
                  </a:lnTo>
                  <a:lnTo>
                    <a:pt x="147" y="31"/>
                  </a:lnTo>
                  <a:lnTo>
                    <a:pt x="221"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51" name="Freeform 113">
              <a:extLst>
                <a:ext uri="{FF2B5EF4-FFF2-40B4-BE49-F238E27FC236}">
                  <a16:creationId xmlns:a16="http://schemas.microsoft.com/office/drawing/2014/main" id="{40C36EF3-CBDE-ED14-3649-8086FB4739F9}"/>
                </a:ext>
              </a:extLst>
            </p:cNvPr>
            <p:cNvSpPr>
              <a:spLocks/>
            </p:cNvSpPr>
            <p:nvPr/>
          </p:nvSpPr>
          <p:spPr bwMode="auto">
            <a:xfrm>
              <a:off x="3890" y="2137"/>
              <a:ext cx="221" cy="170"/>
            </a:xfrm>
            <a:custGeom>
              <a:avLst/>
              <a:gdLst>
                <a:gd name="T0" fmla="*/ 0 w 221"/>
                <a:gd name="T1" fmla="*/ 0 h 170"/>
                <a:gd name="T2" fmla="*/ 0 w 221"/>
                <a:gd name="T3" fmla="*/ 31 h 170"/>
                <a:gd name="T4" fmla="*/ 0 w 221"/>
                <a:gd name="T5" fmla="*/ 31 h 170"/>
                <a:gd name="T6" fmla="*/ 14 w 221"/>
                <a:gd name="T7" fmla="*/ 31 h 170"/>
                <a:gd name="T8" fmla="*/ 88 w 221"/>
                <a:gd name="T9" fmla="*/ 31 h 170"/>
                <a:gd name="T10" fmla="*/ 74 w 221"/>
                <a:gd name="T11" fmla="*/ 16 h 170"/>
                <a:gd name="T12" fmla="*/ 74 w 221"/>
                <a:gd name="T13" fmla="*/ 31 h 170"/>
                <a:gd name="T14" fmla="*/ 133 w 221"/>
                <a:gd name="T15" fmla="*/ 62 h 170"/>
                <a:gd name="T16" fmla="*/ 177 w 221"/>
                <a:gd name="T17" fmla="*/ 124 h 170"/>
                <a:gd name="T18" fmla="*/ 177 w 221"/>
                <a:gd name="T19" fmla="*/ 108 h 170"/>
                <a:gd name="T20" fmla="*/ 162 w 221"/>
                <a:gd name="T21" fmla="*/ 108 h 170"/>
                <a:gd name="T22" fmla="*/ 192 w 221"/>
                <a:gd name="T23" fmla="*/ 170 h 170"/>
                <a:gd name="T24" fmla="*/ 221 w 221"/>
                <a:gd name="T25" fmla="*/ 170 h 170"/>
                <a:gd name="T26" fmla="*/ 192 w 221"/>
                <a:gd name="T27" fmla="*/ 108 h 170"/>
                <a:gd name="T28" fmla="*/ 192 w 221"/>
                <a:gd name="T29" fmla="*/ 93 h 170"/>
                <a:gd name="T30" fmla="*/ 147 w 221"/>
                <a:gd name="T31" fmla="*/ 31 h 170"/>
                <a:gd name="T32" fmla="*/ 88 w 221"/>
                <a:gd name="T33" fmla="*/ 0 h 170"/>
                <a:gd name="T34" fmla="*/ 74 w 221"/>
                <a:gd name="T35" fmla="*/ 0 h 170"/>
                <a:gd name="T36" fmla="*/ 14 w 221"/>
                <a:gd name="T37" fmla="*/ 0 h 170"/>
                <a:gd name="T38" fmla="*/ 14 w 221"/>
                <a:gd name="T39" fmla="*/ 0 h 170"/>
                <a:gd name="T40" fmla="*/ 0 w 221"/>
                <a:gd name="T41" fmla="*/ 0 h 1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1" h="170">
                  <a:moveTo>
                    <a:pt x="0" y="0"/>
                  </a:moveTo>
                  <a:lnTo>
                    <a:pt x="0" y="31"/>
                  </a:lnTo>
                  <a:lnTo>
                    <a:pt x="14" y="31"/>
                  </a:lnTo>
                  <a:lnTo>
                    <a:pt x="88" y="31"/>
                  </a:lnTo>
                  <a:lnTo>
                    <a:pt x="74" y="16"/>
                  </a:lnTo>
                  <a:lnTo>
                    <a:pt x="74" y="31"/>
                  </a:lnTo>
                  <a:lnTo>
                    <a:pt x="133" y="62"/>
                  </a:lnTo>
                  <a:lnTo>
                    <a:pt x="177" y="124"/>
                  </a:lnTo>
                  <a:lnTo>
                    <a:pt x="177" y="108"/>
                  </a:lnTo>
                  <a:lnTo>
                    <a:pt x="162" y="108"/>
                  </a:lnTo>
                  <a:lnTo>
                    <a:pt x="192" y="170"/>
                  </a:lnTo>
                  <a:lnTo>
                    <a:pt x="221" y="170"/>
                  </a:lnTo>
                  <a:lnTo>
                    <a:pt x="192" y="108"/>
                  </a:lnTo>
                  <a:lnTo>
                    <a:pt x="192" y="93"/>
                  </a:lnTo>
                  <a:lnTo>
                    <a:pt x="147" y="31"/>
                  </a:lnTo>
                  <a:lnTo>
                    <a:pt x="88" y="0"/>
                  </a:lnTo>
                  <a:lnTo>
                    <a:pt x="74" y="0"/>
                  </a:lnTo>
                  <a:lnTo>
                    <a:pt x="1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52" name="Oval 114">
              <a:extLst>
                <a:ext uri="{FF2B5EF4-FFF2-40B4-BE49-F238E27FC236}">
                  <a16:creationId xmlns:a16="http://schemas.microsoft.com/office/drawing/2014/main" id="{51B73DA9-74EC-DBD9-53B7-88172B099384}"/>
                </a:ext>
              </a:extLst>
            </p:cNvPr>
            <p:cNvSpPr>
              <a:spLocks noChangeArrowheads="1"/>
            </p:cNvSpPr>
            <p:nvPr/>
          </p:nvSpPr>
          <p:spPr bwMode="auto">
            <a:xfrm>
              <a:off x="2163" y="2662"/>
              <a:ext cx="74" cy="77"/>
            </a:xfrm>
            <a:prstGeom prst="ellipse">
              <a:avLst/>
            </a:prstGeom>
            <a:solidFill>
              <a:srgbClr val="000000"/>
            </a:solidFill>
            <a:ln w="238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53" name="Line 115">
              <a:extLst>
                <a:ext uri="{FF2B5EF4-FFF2-40B4-BE49-F238E27FC236}">
                  <a16:creationId xmlns:a16="http://schemas.microsoft.com/office/drawing/2014/main" id="{A51D0744-8A5D-9A56-75E2-4E4C896ABCCA}"/>
                </a:ext>
              </a:extLst>
            </p:cNvPr>
            <p:cNvSpPr>
              <a:spLocks noChangeShapeType="1"/>
            </p:cNvSpPr>
            <p:nvPr/>
          </p:nvSpPr>
          <p:spPr bwMode="auto">
            <a:xfrm flipV="1">
              <a:off x="1617" y="3448"/>
              <a:ext cx="1" cy="185"/>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4" name="Freeform 116">
              <a:extLst>
                <a:ext uri="{FF2B5EF4-FFF2-40B4-BE49-F238E27FC236}">
                  <a16:creationId xmlns:a16="http://schemas.microsoft.com/office/drawing/2014/main" id="{31432F53-F825-FFC5-62D9-B05F9C089B82}"/>
                </a:ext>
              </a:extLst>
            </p:cNvPr>
            <p:cNvSpPr>
              <a:spLocks/>
            </p:cNvSpPr>
            <p:nvPr/>
          </p:nvSpPr>
          <p:spPr bwMode="auto">
            <a:xfrm>
              <a:off x="1602" y="3371"/>
              <a:ext cx="30" cy="138"/>
            </a:xfrm>
            <a:custGeom>
              <a:avLst/>
              <a:gdLst>
                <a:gd name="T0" fmla="*/ 30 w 30"/>
                <a:gd name="T1" fmla="*/ 138 h 138"/>
                <a:gd name="T2" fmla="*/ 0 w 30"/>
                <a:gd name="T3" fmla="*/ 138 h 138"/>
                <a:gd name="T4" fmla="*/ 15 w 30"/>
                <a:gd name="T5" fmla="*/ 0 h 138"/>
                <a:gd name="T6" fmla="*/ 30 w 30"/>
                <a:gd name="T7" fmla="*/ 138 h 1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138">
                  <a:moveTo>
                    <a:pt x="30" y="138"/>
                  </a:moveTo>
                  <a:lnTo>
                    <a:pt x="0" y="138"/>
                  </a:lnTo>
                  <a:lnTo>
                    <a:pt x="15" y="0"/>
                  </a:lnTo>
                  <a:lnTo>
                    <a:pt x="30" y="138"/>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33855" name="Line 117">
              <a:extLst>
                <a:ext uri="{FF2B5EF4-FFF2-40B4-BE49-F238E27FC236}">
                  <a16:creationId xmlns:a16="http://schemas.microsoft.com/office/drawing/2014/main" id="{2DA9EBF1-D875-D29D-BB26-A32F4AF31EBD}"/>
                </a:ext>
              </a:extLst>
            </p:cNvPr>
            <p:cNvSpPr>
              <a:spLocks noChangeShapeType="1"/>
            </p:cNvSpPr>
            <p:nvPr/>
          </p:nvSpPr>
          <p:spPr bwMode="auto">
            <a:xfrm flipV="1">
              <a:off x="1307" y="2276"/>
              <a:ext cx="1" cy="24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Freeform 118">
              <a:extLst>
                <a:ext uri="{FF2B5EF4-FFF2-40B4-BE49-F238E27FC236}">
                  <a16:creationId xmlns:a16="http://schemas.microsoft.com/office/drawing/2014/main" id="{F3C9849E-6719-199C-7245-30A57E8D9159}"/>
                </a:ext>
              </a:extLst>
            </p:cNvPr>
            <p:cNvSpPr>
              <a:spLocks/>
            </p:cNvSpPr>
            <p:nvPr/>
          </p:nvSpPr>
          <p:spPr bwMode="auto">
            <a:xfrm>
              <a:off x="1292" y="2168"/>
              <a:ext cx="30" cy="124"/>
            </a:xfrm>
            <a:custGeom>
              <a:avLst/>
              <a:gdLst>
                <a:gd name="T0" fmla="*/ 30 w 30"/>
                <a:gd name="T1" fmla="*/ 124 h 124"/>
                <a:gd name="T2" fmla="*/ 0 w 30"/>
                <a:gd name="T3" fmla="*/ 124 h 124"/>
                <a:gd name="T4" fmla="*/ 15 w 30"/>
                <a:gd name="T5" fmla="*/ 0 h 124"/>
                <a:gd name="T6" fmla="*/ 30 w 30"/>
                <a:gd name="T7" fmla="*/ 124 h 1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124">
                  <a:moveTo>
                    <a:pt x="30" y="124"/>
                  </a:moveTo>
                  <a:lnTo>
                    <a:pt x="0" y="124"/>
                  </a:lnTo>
                  <a:lnTo>
                    <a:pt x="15" y="0"/>
                  </a:lnTo>
                  <a:lnTo>
                    <a:pt x="30" y="124"/>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33857" name="Line 119">
              <a:extLst>
                <a:ext uri="{FF2B5EF4-FFF2-40B4-BE49-F238E27FC236}">
                  <a16:creationId xmlns:a16="http://schemas.microsoft.com/office/drawing/2014/main" id="{C09EAB76-7407-BACF-CB0E-D7FBFFD7B572}"/>
                </a:ext>
              </a:extLst>
            </p:cNvPr>
            <p:cNvSpPr>
              <a:spLocks noChangeShapeType="1"/>
            </p:cNvSpPr>
            <p:nvPr/>
          </p:nvSpPr>
          <p:spPr bwMode="auto">
            <a:xfrm>
              <a:off x="1307" y="2862"/>
              <a:ext cx="1" cy="24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8" name="Freeform 120">
              <a:extLst>
                <a:ext uri="{FF2B5EF4-FFF2-40B4-BE49-F238E27FC236}">
                  <a16:creationId xmlns:a16="http://schemas.microsoft.com/office/drawing/2014/main" id="{E793E266-74CA-7749-F74C-AAB5155A7773}"/>
                </a:ext>
              </a:extLst>
            </p:cNvPr>
            <p:cNvSpPr>
              <a:spLocks/>
            </p:cNvSpPr>
            <p:nvPr/>
          </p:nvSpPr>
          <p:spPr bwMode="auto">
            <a:xfrm>
              <a:off x="1292" y="3093"/>
              <a:ext cx="44" cy="139"/>
            </a:xfrm>
            <a:custGeom>
              <a:avLst/>
              <a:gdLst>
                <a:gd name="T0" fmla="*/ 44 w 44"/>
                <a:gd name="T1" fmla="*/ 0 h 139"/>
                <a:gd name="T2" fmla="*/ 0 w 44"/>
                <a:gd name="T3" fmla="*/ 0 h 139"/>
                <a:gd name="T4" fmla="*/ 30 w 44"/>
                <a:gd name="T5" fmla="*/ 139 h 139"/>
                <a:gd name="T6" fmla="*/ 44 w 44"/>
                <a:gd name="T7" fmla="*/ 0 h 1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139">
                  <a:moveTo>
                    <a:pt x="44" y="0"/>
                  </a:moveTo>
                  <a:lnTo>
                    <a:pt x="0" y="0"/>
                  </a:lnTo>
                  <a:lnTo>
                    <a:pt x="30" y="139"/>
                  </a:lnTo>
                  <a:lnTo>
                    <a:pt x="44" y="0"/>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33859" name="Oval 121">
              <a:extLst>
                <a:ext uri="{FF2B5EF4-FFF2-40B4-BE49-F238E27FC236}">
                  <a16:creationId xmlns:a16="http://schemas.microsoft.com/office/drawing/2014/main" id="{C8308672-4085-21CD-4D8B-3159AB9E21E6}"/>
                </a:ext>
              </a:extLst>
            </p:cNvPr>
            <p:cNvSpPr>
              <a:spLocks noChangeArrowheads="1"/>
            </p:cNvSpPr>
            <p:nvPr/>
          </p:nvSpPr>
          <p:spPr bwMode="auto">
            <a:xfrm>
              <a:off x="4244" y="2646"/>
              <a:ext cx="74" cy="77"/>
            </a:xfrm>
            <a:prstGeom prst="ellipse">
              <a:avLst/>
            </a:prstGeom>
            <a:solidFill>
              <a:srgbClr val="000000"/>
            </a:solidFill>
            <a:ln w="238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60" name="Rectangle 122">
              <a:extLst>
                <a:ext uri="{FF2B5EF4-FFF2-40B4-BE49-F238E27FC236}">
                  <a16:creationId xmlns:a16="http://schemas.microsoft.com/office/drawing/2014/main" id="{0E25310B-37C3-DF90-3E39-5DB165109C81}"/>
                </a:ext>
              </a:extLst>
            </p:cNvPr>
            <p:cNvSpPr>
              <a:spLocks noChangeArrowheads="1"/>
            </p:cNvSpPr>
            <p:nvPr/>
          </p:nvSpPr>
          <p:spPr bwMode="auto">
            <a:xfrm>
              <a:off x="4111" y="3232"/>
              <a:ext cx="32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61" name="Rectangle 123">
              <a:extLst>
                <a:ext uri="{FF2B5EF4-FFF2-40B4-BE49-F238E27FC236}">
                  <a16:creationId xmlns:a16="http://schemas.microsoft.com/office/drawing/2014/main" id="{8C602E60-DB53-533A-1B55-A141018C4E4E}"/>
                </a:ext>
              </a:extLst>
            </p:cNvPr>
            <p:cNvSpPr>
              <a:spLocks noChangeArrowheads="1"/>
            </p:cNvSpPr>
            <p:nvPr/>
          </p:nvSpPr>
          <p:spPr bwMode="auto">
            <a:xfrm>
              <a:off x="4214" y="3309"/>
              <a:ext cx="75"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700" i="1">
                  <a:solidFill>
                    <a:srgbClr val="000000"/>
                  </a:solidFill>
                  <a:latin typeface="Times New Roman" panose="02020603050405020304" pitchFamily="18" charset="0"/>
                  <a:ea typeface="楷体_GB2312" pitchFamily="49" charset="-122"/>
                </a:rPr>
                <a:t>t</a:t>
              </a:r>
              <a:endParaRPr lang="en-US" altLang="zh-CN">
                <a:latin typeface="Times New Roman" panose="02020603050405020304" pitchFamily="18" charset="0"/>
                <a:ea typeface="楷体_GB2312" pitchFamily="49" charset="-122"/>
              </a:endParaRPr>
            </a:p>
          </p:txBody>
        </p:sp>
        <p:sp>
          <p:nvSpPr>
            <p:cNvPr id="33862" name="Rectangle 124">
              <a:extLst>
                <a:ext uri="{FF2B5EF4-FFF2-40B4-BE49-F238E27FC236}">
                  <a16:creationId xmlns:a16="http://schemas.microsoft.com/office/drawing/2014/main" id="{0A418C18-7573-18F9-A0B3-B1BA41C465C9}"/>
                </a:ext>
              </a:extLst>
            </p:cNvPr>
            <p:cNvSpPr>
              <a:spLocks noChangeArrowheads="1"/>
            </p:cNvSpPr>
            <p:nvPr/>
          </p:nvSpPr>
          <p:spPr bwMode="auto">
            <a:xfrm>
              <a:off x="4273" y="3430"/>
              <a:ext cx="5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a:solidFill>
                    <a:srgbClr val="000000"/>
                  </a:solidFill>
                  <a:latin typeface="Times New Roman" panose="02020603050405020304" pitchFamily="18" charset="0"/>
                  <a:ea typeface="楷体_GB2312" pitchFamily="49" charset="-122"/>
                </a:rPr>
                <a:t>f</a:t>
              </a:r>
              <a:endParaRPr lang="en-US" altLang="zh-CN">
                <a:latin typeface="Times New Roman" panose="02020603050405020304" pitchFamily="18" charset="0"/>
                <a:ea typeface="楷体_GB2312" pitchFamily="49" charset="-122"/>
              </a:endParaRPr>
            </a:p>
          </p:txBody>
        </p:sp>
        <p:sp>
          <p:nvSpPr>
            <p:cNvPr id="33863" name="Rectangle 125">
              <a:extLst>
                <a:ext uri="{FF2B5EF4-FFF2-40B4-BE49-F238E27FC236}">
                  <a16:creationId xmlns:a16="http://schemas.microsoft.com/office/drawing/2014/main" id="{27AD631B-5071-4C09-EF33-EBFAE9C226CD}"/>
                </a:ext>
              </a:extLst>
            </p:cNvPr>
            <p:cNvSpPr>
              <a:spLocks noChangeArrowheads="1"/>
            </p:cNvSpPr>
            <p:nvPr/>
          </p:nvSpPr>
          <p:spPr bwMode="auto">
            <a:xfrm>
              <a:off x="4569" y="2893"/>
              <a:ext cx="44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64" name="Rectangle 126">
              <a:extLst>
                <a:ext uri="{FF2B5EF4-FFF2-40B4-BE49-F238E27FC236}">
                  <a16:creationId xmlns:a16="http://schemas.microsoft.com/office/drawing/2014/main" id="{D6F82EE8-5BDB-9621-C5DE-B468B7F463CD}"/>
                </a:ext>
              </a:extLst>
            </p:cNvPr>
            <p:cNvSpPr>
              <a:spLocks noChangeArrowheads="1"/>
            </p:cNvSpPr>
            <p:nvPr/>
          </p:nvSpPr>
          <p:spPr bwMode="auto">
            <a:xfrm>
              <a:off x="4613" y="2985"/>
              <a:ext cx="45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0.5V</a:t>
              </a:r>
              <a:endParaRPr lang="en-US" altLang="zh-CN">
                <a:latin typeface="Times New Roman" panose="02020603050405020304" pitchFamily="18" charset="0"/>
                <a:ea typeface="楷体_GB2312" pitchFamily="49" charset="-122"/>
              </a:endParaRPr>
            </a:p>
          </p:txBody>
        </p:sp>
        <p:sp>
          <p:nvSpPr>
            <p:cNvPr id="33865" name="Rectangle 127">
              <a:extLst>
                <a:ext uri="{FF2B5EF4-FFF2-40B4-BE49-F238E27FC236}">
                  <a16:creationId xmlns:a16="http://schemas.microsoft.com/office/drawing/2014/main" id="{85C6DD0D-F594-0A02-4C05-50CD03A87A5C}"/>
                </a:ext>
              </a:extLst>
            </p:cNvPr>
            <p:cNvSpPr>
              <a:spLocks noChangeArrowheads="1"/>
            </p:cNvSpPr>
            <p:nvPr/>
          </p:nvSpPr>
          <p:spPr bwMode="auto">
            <a:xfrm>
              <a:off x="4952" y="2985"/>
              <a:ext cx="57"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66" name="Rectangle 128">
              <a:extLst>
                <a:ext uri="{FF2B5EF4-FFF2-40B4-BE49-F238E27FC236}">
                  <a16:creationId xmlns:a16="http://schemas.microsoft.com/office/drawing/2014/main" id="{AB54C3E2-2302-D4FE-BDCC-16FC9C2DC2F4}"/>
                </a:ext>
              </a:extLst>
            </p:cNvPr>
            <p:cNvSpPr>
              <a:spLocks noChangeArrowheads="1"/>
            </p:cNvSpPr>
            <p:nvPr/>
          </p:nvSpPr>
          <p:spPr bwMode="auto">
            <a:xfrm>
              <a:off x="4318" y="2461"/>
              <a:ext cx="44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67" name="Rectangle 129">
              <a:extLst>
                <a:ext uri="{FF2B5EF4-FFF2-40B4-BE49-F238E27FC236}">
                  <a16:creationId xmlns:a16="http://schemas.microsoft.com/office/drawing/2014/main" id="{19D8B213-CC38-349E-D85A-7E73FDBEE008}"/>
                </a:ext>
              </a:extLst>
            </p:cNvPr>
            <p:cNvSpPr>
              <a:spLocks noChangeArrowheads="1"/>
            </p:cNvSpPr>
            <p:nvPr/>
          </p:nvSpPr>
          <p:spPr bwMode="auto">
            <a:xfrm>
              <a:off x="4362" y="2554"/>
              <a:ext cx="453"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2.5V</a:t>
              </a:r>
              <a:endParaRPr lang="en-US" altLang="zh-CN">
                <a:latin typeface="Times New Roman" panose="02020603050405020304" pitchFamily="18" charset="0"/>
                <a:ea typeface="楷体_GB2312" pitchFamily="49" charset="-122"/>
              </a:endParaRPr>
            </a:p>
          </p:txBody>
        </p:sp>
        <p:sp>
          <p:nvSpPr>
            <p:cNvPr id="33868" name="Rectangle 130">
              <a:extLst>
                <a:ext uri="{FF2B5EF4-FFF2-40B4-BE49-F238E27FC236}">
                  <a16:creationId xmlns:a16="http://schemas.microsoft.com/office/drawing/2014/main" id="{C200A841-5BB4-5B7E-83CA-034D3ED9B64C}"/>
                </a:ext>
              </a:extLst>
            </p:cNvPr>
            <p:cNvSpPr>
              <a:spLocks noChangeArrowheads="1"/>
            </p:cNvSpPr>
            <p:nvPr/>
          </p:nvSpPr>
          <p:spPr bwMode="auto">
            <a:xfrm>
              <a:off x="4700" y="2554"/>
              <a:ext cx="5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69" name="Rectangle 131">
              <a:extLst>
                <a:ext uri="{FF2B5EF4-FFF2-40B4-BE49-F238E27FC236}">
                  <a16:creationId xmlns:a16="http://schemas.microsoft.com/office/drawing/2014/main" id="{DAA008B9-6DBD-6458-E680-3446F44A514F}"/>
                </a:ext>
              </a:extLst>
            </p:cNvPr>
            <p:cNvSpPr>
              <a:spLocks noChangeArrowheads="1"/>
            </p:cNvSpPr>
            <p:nvPr/>
          </p:nvSpPr>
          <p:spPr bwMode="auto">
            <a:xfrm>
              <a:off x="4185" y="1999"/>
              <a:ext cx="443"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70" name="Rectangle 132">
              <a:extLst>
                <a:ext uri="{FF2B5EF4-FFF2-40B4-BE49-F238E27FC236}">
                  <a16:creationId xmlns:a16="http://schemas.microsoft.com/office/drawing/2014/main" id="{8948353E-D742-F1FE-02C2-8D44FE0518C0}"/>
                </a:ext>
              </a:extLst>
            </p:cNvPr>
            <p:cNvSpPr>
              <a:spLocks noChangeArrowheads="1"/>
            </p:cNvSpPr>
            <p:nvPr/>
          </p:nvSpPr>
          <p:spPr bwMode="auto">
            <a:xfrm>
              <a:off x="4229" y="2091"/>
              <a:ext cx="45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4.5V</a:t>
              </a:r>
              <a:endParaRPr lang="en-US" altLang="zh-CN">
                <a:latin typeface="Times New Roman" panose="02020603050405020304" pitchFamily="18" charset="0"/>
                <a:ea typeface="楷体_GB2312" pitchFamily="49" charset="-122"/>
              </a:endParaRPr>
            </a:p>
          </p:txBody>
        </p:sp>
        <p:sp>
          <p:nvSpPr>
            <p:cNvPr id="33871" name="Rectangle 133">
              <a:extLst>
                <a:ext uri="{FF2B5EF4-FFF2-40B4-BE49-F238E27FC236}">
                  <a16:creationId xmlns:a16="http://schemas.microsoft.com/office/drawing/2014/main" id="{1705FC9B-D285-96F1-073C-0BFD3920352F}"/>
                </a:ext>
              </a:extLst>
            </p:cNvPr>
            <p:cNvSpPr>
              <a:spLocks noChangeArrowheads="1"/>
            </p:cNvSpPr>
            <p:nvPr/>
          </p:nvSpPr>
          <p:spPr bwMode="auto">
            <a:xfrm>
              <a:off x="4569" y="2091"/>
              <a:ext cx="58"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300">
                  <a:solidFill>
                    <a:srgbClr val="000000"/>
                  </a:solidFill>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p:txBody>
        </p:sp>
        <p:sp>
          <p:nvSpPr>
            <p:cNvPr id="33872" name="Rectangle 134">
              <a:extLst>
                <a:ext uri="{FF2B5EF4-FFF2-40B4-BE49-F238E27FC236}">
                  <a16:creationId xmlns:a16="http://schemas.microsoft.com/office/drawing/2014/main" id="{E5CF6EE4-3165-53C0-C275-24DE6BDC92C8}"/>
                </a:ext>
              </a:extLst>
            </p:cNvPr>
            <p:cNvSpPr>
              <a:spLocks noChangeArrowheads="1"/>
            </p:cNvSpPr>
            <p:nvPr/>
          </p:nvSpPr>
          <p:spPr bwMode="auto">
            <a:xfrm>
              <a:off x="4539" y="3417"/>
              <a:ext cx="281" cy="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73" name="Line 135">
              <a:extLst>
                <a:ext uri="{FF2B5EF4-FFF2-40B4-BE49-F238E27FC236}">
                  <a16:creationId xmlns:a16="http://schemas.microsoft.com/office/drawing/2014/main" id="{40AAFF88-E20B-2153-D715-B9D890698793}"/>
                </a:ext>
              </a:extLst>
            </p:cNvPr>
            <p:cNvSpPr>
              <a:spLocks noChangeShapeType="1"/>
            </p:cNvSpPr>
            <p:nvPr/>
          </p:nvSpPr>
          <p:spPr bwMode="auto">
            <a:xfrm flipH="1">
              <a:off x="4583" y="3432"/>
              <a:ext cx="163"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4" name="Freeform 136">
              <a:extLst>
                <a:ext uri="{FF2B5EF4-FFF2-40B4-BE49-F238E27FC236}">
                  <a16:creationId xmlns:a16="http://schemas.microsoft.com/office/drawing/2014/main" id="{B3C2B8EB-C9D7-EC64-BB98-13D70448EA43}"/>
                </a:ext>
              </a:extLst>
            </p:cNvPr>
            <p:cNvSpPr>
              <a:spLocks/>
            </p:cNvSpPr>
            <p:nvPr/>
          </p:nvSpPr>
          <p:spPr bwMode="auto">
            <a:xfrm>
              <a:off x="4480" y="3417"/>
              <a:ext cx="133" cy="31"/>
            </a:xfrm>
            <a:custGeom>
              <a:avLst/>
              <a:gdLst>
                <a:gd name="T0" fmla="*/ 133 w 133"/>
                <a:gd name="T1" fmla="*/ 31 h 31"/>
                <a:gd name="T2" fmla="*/ 133 w 133"/>
                <a:gd name="T3" fmla="*/ 0 h 31"/>
                <a:gd name="T4" fmla="*/ 0 w 133"/>
                <a:gd name="T5" fmla="*/ 15 h 31"/>
                <a:gd name="T6" fmla="*/ 133 w 133"/>
                <a:gd name="T7" fmla="*/ 31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3" h="31">
                  <a:moveTo>
                    <a:pt x="133" y="31"/>
                  </a:moveTo>
                  <a:lnTo>
                    <a:pt x="133" y="0"/>
                  </a:lnTo>
                  <a:lnTo>
                    <a:pt x="0" y="15"/>
                  </a:lnTo>
                  <a:lnTo>
                    <a:pt x="133" y="31"/>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33875" name="Line 137">
              <a:extLst>
                <a:ext uri="{FF2B5EF4-FFF2-40B4-BE49-F238E27FC236}">
                  <a16:creationId xmlns:a16="http://schemas.microsoft.com/office/drawing/2014/main" id="{39B12CB9-6F18-2D4F-45C8-6C3C40254552}"/>
                </a:ext>
              </a:extLst>
            </p:cNvPr>
            <p:cNvSpPr>
              <a:spLocks noChangeShapeType="1"/>
            </p:cNvSpPr>
            <p:nvPr/>
          </p:nvSpPr>
          <p:spPr bwMode="auto">
            <a:xfrm>
              <a:off x="3772" y="3448"/>
              <a:ext cx="17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6" name="Freeform 138">
              <a:extLst>
                <a:ext uri="{FF2B5EF4-FFF2-40B4-BE49-F238E27FC236}">
                  <a16:creationId xmlns:a16="http://schemas.microsoft.com/office/drawing/2014/main" id="{0557E771-F8A7-F294-5106-B6AC88C2E947}"/>
                </a:ext>
              </a:extLst>
            </p:cNvPr>
            <p:cNvSpPr>
              <a:spLocks/>
            </p:cNvSpPr>
            <p:nvPr/>
          </p:nvSpPr>
          <p:spPr bwMode="auto">
            <a:xfrm>
              <a:off x="3934" y="3417"/>
              <a:ext cx="118" cy="46"/>
            </a:xfrm>
            <a:custGeom>
              <a:avLst/>
              <a:gdLst>
                <a:gd name="T0" fmla="*/ 0 w 118"/>
                <a:gd name="T1" fmla="*/ 46 h 46"/>
                <a:gd name="T2" fmla="*/ 0 w 118"/>
                <a:gd name="T3" fmla="*/ 0 h 46"/>
                <a:gd name="T4" fmla="*/ 118 w 118"/>
                <a:gd name="T5" fmla="*/ 15 h 46"/>
                <a:gd name="T6" fmla="*/ 0 w 118"/>
                <a:gd name="T7" fmla="*/ 46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8" h="46">
                  <a:moveTo>
                    <a:pt x="0" y="46"/>
                  </a:moveTo>
                  <a:lnTo>
                    <a:pt x="0" y="0"/>
                  </a:lnTo>
                  <a:lnTo>
                    <a:pt x="118" y="15"/>
                  </a:lnTo>
                  <a:lnTo>
                    <a:pt x="0" y="46"/>
                  </a:lnTo>
                  <a:close/>
                </a:path>
              </a:pathLst>
            </a:custGeom>
            <a:solidFill>
              <a:srgbClr val="000000"/>
            </a:solidFill>
            <a:ln w="23813">
              <a:solidFill>
                <a:srgbClr val="000000"/>
              </a:solidFill>
              <a:prstDash val="solid"/>
              <a:round/>
              <a:headEnd/>
              <a:tailEnd/>
            </a:ln>
          </p:spPr>
          <p:txBody>
            <a:bodyPr/>
            <a:lstStyle/>
            <a:p>
              <a:endParaRPr lang="zh-CN" altLang="en-US"/>
            </a:p>
          </p:txBody>
        </p:sp>
        <p:grpSp>
          <p:nvGrpSpPr>
            <p:cNvPr id="33877" name="Group 139">
              <a:extLst>
                <a:ext uri="{FF2B5EF4-FFF2-40B4-BE49-F238E27FC236}">
                  <a16:creationId xmlns:a16="http://schemas.microsoft.com/office/drawing/2014/main" id="{10609ED2-F19B-E4D2-37A5-9BA6ECB4EF56}"/>
                </a:ext>
              </a:extLst>
            </p:cNvPr>
            <p:cNvGrpSpPr>
              <a:grpSpLocks/>
            </p:cNvGrpSpPr>
            <p:nvPr/>
          </p:nvGrpSpPr>
          <p:grpSpPr bwMode="auto">
            <a:xfrm>
              <a:off x="4082" y="2276"/>
              <a:ext cx="14" cy="1249"/>
              <a:chOff x="3944" y="1386"/>
              <a:chExt cx="14" cy="1249"/>
            </a:xfrm>
          </p:grpSpPr>
          <p:sp>
            <p:nvSpPr>
              <p:cNvPr id="33888" name="Freeform 140">
                <a:extLst>
                  <a:ext uri="{FF2B5EF4-FFF2-40B4-BE49-F238E27FC236}">
                    <a16:creationId xmlns:a16="http://schemas.microsoft.com/office/drawing/2014/main" id="{4B74DCF2-7EB0-8153-8683-5630A56CED66}"/>
                  </a:ext>
                </a:extLst>
              </p:cNvPr>
              <p:cNvSpPr>
                <a:spLocks/>
              </p:cNvSpPr>
              <p:nvPr/>
            </p:nvSpPr>
            <p:spPr bwMode="auto">
              <a:xfrm>
                <a:off x="3944" y="2573"/>
                <a:ext cx="14" cy="62"/>
              </a:xfrm>
              <a:custGeom>
                <a:avLst/>
                <a:gdLst>
                  <a:gd name="T0" fmla="*/ 0 w 14"/>
                  <a:gd name="T1" fmla="*/ 62 h 62"/>
                  <a:gd name="T2" fmla="*/ 0 w 14"/>
                  <a:gd name="T3" fmla="*/ 62 h 62"/>
                  <a:gd name="T4" fmla="*/ 14 w 14"/>
                  <a:gd name="T5" fmla="*/ 62 h 62"/>
                  <a:gd name="T6" fmla="*/ 14 w 14"/>
                  <a:gd name="T7" fmla="*/ 0 h 62"/>
                  <a:gd name="T8" fmla="*/ 0 w 14"/>
                  <a:gd name="T9" fmla="*/ 0 h 62"/>
                  <a:gd name="T10" fmla="*/ 0 w 14"/>
                  <a:gd name="T11" fmla="*/ 0 h 62"/>
                  <a:gd name="T12" fmla="*/ 0 w 14"/>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2">
                    <a:moveTo>
                      <a:pt x="0" y="62"/>
                    </a:moveTo>
                    <a:lnTo>
                      <a:pt x="0" y="62"/>
                    </a:lnTo>
                    <a:lnTo>
                      <a:pt x="14" y="62"/>
                    </a:lnTo>
                    <a:lnTo>
                      <a:pt x="14"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89" name="Freeform 141">
                <a:extLst>
                  <a:ext uri="{FF2B5EF4-FFF2-40B4-BE49-F238E27FC236}">
                    <a16:creationId xmlns:a16="http://schemas.microsoft.com/office/drawing/2014/main" id="{C725B15F-9865-301D-067D-5C81ED1D934C}"/>
                  </a:ext>
                </a:extLst>
              </p:cNvPr>
              <p:cNvSpPr>
                <a:spLocks/>
              </p:cNvSpPr>
              <p:nvPr/>
            </p:nvSpPr>
            <p:spPr bwMode="auto">
              <a:xfrm>
                <a:off x="3944" y="2465"/>
                <a:ext cx="14" cy="62"/>
              </a:xfrm>
              <a:custGeom>
                <a:avLst/>
                <a:gdLst>
                  <a:gd name="T0" fmla="*/ 0 w 14"/>
                  <a:gd name="T1" fmla="*/ 62 h 62"/>
                  <a:gd name="T2" fmla="*/ 0 w 14"/>
                  <a:gd name="T3" fmla="*/ 62 h 62"/>
                  <a:gd name="T4" fmla="*/ 14 w 14"/>
                  <a:gd name="T5" fmla="*/ 62 h 62"/>
                  <a:gd name="T6" fmla="*/ 14 w 14"/>
                  <a:gd name="T7" fmla="*/ 0 h 62"/>
                  <a:gd name="T8" fmla="*/ 0 w 14"/>
                  <a:gd name="T9" fmla="*/ 0 h 62"/>
                  <a:gd name="T10" fmla="*/ 0 w 14"/>
                  <a:gd name="T11" fmla="*/ 0 h 62"/>
                  <a:gd name="T12" fmla="*/ 0 w 14"/>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2">
                    <a:moveTo>
                      <a:pt x="0" y="62"/>
                    </a:moveTo>
                    <a:lnTo>
                      <a:pt x="0" y="62"/>
                    </a:lnTo>
                    <a:lnTo>
                      <a:pt x="14" y="62"/>
                    </a:lnTo>
                    <a:lnTo>
                      <a:pt x="14"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0" name="Freeform 142">
                <a:extLst>
                  <a:ext uri="{FF2B5EF4-FFF2-40B4-BE49-F238E27FC236}">
                    <a16:creationId xmlns:a16="http://schemas.microsoft.com/office/drawing/2014/main" id="{9304F6D4-EEAC-732D-CEC4-E3BD0CEB4402}"/>
                  </a:ext>
                </a:extLst>
              </p:cNvPr>
              <p:cNvSpPr>
                <a:spLocks/>
              </p:cNvSpPr>
              <p:nvPr/>
            </p:nvSpPr>
            <p:spPr bwMode="auto">
              <a:xfrm>
                <a:off x="3944" y="2357"/>
                <a:ext cx="14" cy="62"/>
              </a:xfrm>
              <a:custGeom>
                <a:avLst/>
                <a:gdLst>
                  <a:gd name="T0" fmla="*/ 0 w 14"/>
                  <a:gd name="T1" fmla="*/ 62 h 62"/>
                  <a:gd name="T2" fmla="*/ 0 w 14"/>
                  <a:gd name="T3" fmla="*/ 62 h 62"/>
                  <a:gd name="T4" fmla="*/ 14 w 14"/>
                  <a:gd name="T5" fmla="*/ 62 h 62"/>
                  <a:gd name="T6" fmla="*/ 14 w 14"/>
                  <a:gd name="T7" fmla="*/ 0 h 62"/>
                  <a:gd name="T8" fmla="*/ 0 w 14"/>
                  <a:gd name="T9" fmla="*/ 0 h 62"/>
                  <a:gd name="T10" fmla="*/ 0 w 14"/>
                  <a:gd name="T11" fmla="*/ 0 h 62"/>
                  <a:gd name="T12" fmla="*/ 0 w 14"/>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2">
                    <a:moveTo>
                      <a:pt x="0" y="62"/>
                    </a:moveTo>
                    <a:lnTo>
                      <a:pt x="0" y="62"/>
                    </a:lnTo>
                    <a:lnTo>
                      <a:pt x="14" y="62"/>
                    </a:lnTo>
                    <a:lnTo>
                      <a:pt x="14"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1" name="Freeform 143">
                <a:extLst>
                  <a:ext uri="{FF2B5EF4-FFF2-40B4-BE49-F238E27FC236}">
                    <a16:creationId xmlns:a16="http://schemas.microsoft.com/office/drawing/2014/main" id="{852DCD55-46B5-6C8B-F113-F275B38E9803}"/>
                  </a:ext>
                </a:extLst>
              </p:cNvPr>
              <p:cNvSpPr>
                <a:spLocks/>
              </p:cNvSpPr>
              <p:nvPr/>
            </p:nvSpPr>
            <p:spPr bwMode="auto">
              <a:xfrm>
                <a:off x="3944" y="2249"/>
                <a:ext cx="14" cy="62"/>
              </a:xfrm>
              <a:custGeom>
                <a:avLst/>
                <a:gdLst>
                  <a:gd name="T0" fmla="*/ 0 w 14"/>
                  <a:gd name="T1" fmla="*/ 62 h 62"/>
                  <a:gd name="T2" fmla="*/ 0 w 14"/>
                  <a:gd name="T3" fmla="*/ 62 h 62"/>
                  <a:gd name="T4" fmla="*/ 14 w 14"/>
                  <a:gd name="T5" fmla="*/ 62 h 62"/>
                  <a:gd name="T6" fmla="*/ 14 w 14"/>
                  <a:gd name="T7" fmla="*/ 0 h 62"/>
                  <a:gd name="T8" fmla="*/ 0 w 14"/>
                  <a:gd name="T9" fmla="*/ 0 h 62"/>
                  <a:gd name="T10" fmla="*/ 0 w 14"/>
                  <a:gd name="T11" fmla="*/ 0 h 62"/>
                  <a:gd name="T12" fmla="*/ 0 w 14"/>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2">
                    <a:moveTo>
                      <a:pt x="0" y="62"/>
                    </a:moveTo>
                    <a:lnTo>
                      <a:pt x="0" y="62"/>
                    </a:lnTo>
                    <a:lnTo>
                      <a:pt x="14" y="62"/>
                    </a:lnTo>
                    <a:lnTo>
                      <a:pt x="14"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2" name="Freeform 144">
                <a:extLst>
                  <a:ext uri="{FF2B5EF4-FFF2-40B4-BE49-F238E27FC236}">
                    <a16:creationId xmlns:a16="http://schemas.microsoft.com/office/drawing/2014/main" id="{B5299F98-30C5-4722-20CA-60FABD69D869}"/>
                  </a:ext>
                </a:extLst>
              </p:cNvPr>
              <p:cNvSpPr>
                <a:spLocks/>
              </p:cNvSpPr>
              <p:nvPr/>
            </p:nvSpPr>
            <p:spPr bwMode="auto">
              <a:xfrm>
                <a:off x="3944" y="2142"/>
                <a:ext cx="14" cy="61"/>
              </a:xfrm>
              <a:custGeom>
                <a:avLst/>
                <a:gdLst>
                  <a:gd name="T0" fmla="*/ 0 w 14"/>
                  <a:gd name="T1" fmla="*/ 61 h 61"/>
                  <a:gd name="T2" fmla="*/ 0 w 14"/>
                  <a:gd name="T3" fmla="*/ 61 h 61"/>
                  <a:gd name="T4" fmla="*/ 14 w 14"/>
                  <a:gd name="T5" fmla="*/ 61 h 61"/>
                  <a:gd name="T6" fmla="*/ 14 w 14"/>
                  <a:gd name="T7" fmla="*/ 0 h 61"/>
                  <a:gd name="T8" fmla="*/ 0 w 14"/>
                  <a:gd name="T9" fmla="*/ 0 h 61"/>
                  <a:gd name="T10" fmla="*/ 0 w 14"/>
                  <a:gd name="T11" fmla="*/ 0 h 61"/>
                  <a:gd name="T12" fmla="*/ 0 w 14"/>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1">
                    <a:moveTo>
                      <a:pt x="0" y="61"/>
                    </a:moveTo>
                    <a:lnTo>
                      <a:pt x="0" y="61"/>
                    </a:lnTo>
                    <a:lnTo>
                      <a:pt x="14" y="61"/>
                    </a:lnTo>
                    <a:lnTo>
                      <a:pt x="14"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3" name="Freeform 145">
                <a:extLst>
                  <a:ext uri="{FF2B5EF4-FFF2-40B4-BE49-F238E27FC236}">
                    <a16:creationId xmlns:a16="http://schemas.microsoft.com/office/drawing/2014/main" id="{CAEFA1F8-B44C-F7D3-EE7F-65156CC590AA}"/>
                  </a:ext>
                </a:extLst>
              </p:cNvPr>
              <p:cNvSpPr>
                <a:spLocks/>
              </p:cNvSpPr>
              <p:nvPr/>
            </p:nvSpPr>
            <p:spPr bwMode="auto">
              <a:xfrm>
                <a:off x="3944" y="2034"/>
                <a:ext cx="14" cy="61"/>
              </a:xfrm>
              <a:custGeom>
                <a:avLst/>
                <a:gdLst>
                  <a:gd name="T0" fmla="*/ 0 w 14"/>
                  <a:gd name="T1" fmla="*/ 61 h 61"/>
                  <a:gd name="T2" fmla="*/ 0 w 14"/>
                  <a:gd name="T3" fmla="*/ 61 h 61"/>
                  <a:gd name="T4" fmla="*/ 14 w 14"/>
                  <a:gd name="T5" fmla="*/ 61 h 61"/>
                  <a:gd name="T6" fmla="*/ 14 w 14"/>
                  <a:gd name="T7" fmla="*/ 0 h 61"/>
                  <a:gd name="T8" fmla="*/ 0 w 14"/>
                  <a:gd name="T9" fmla="*/ 0 h 61"/>
                  <a:gd name="T10" fmla="*/ 0 w 14"/>
                  <a:gd name="T11" fmla="*/ 0 h 61"/>
                  <a:gd name="T12" fmla="*/ 0 w 14"/>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1">
                    <a:moveTo>
                      <a:pt x="0" y="61"/>
                    </a:moveTo>
                    <a:lnTo>
                      <a:pt x="0" y="61"/>
                    </a:lnTo>
                    <a:lnTo>
                      <a:pt x="14" y="61"/>
                    </a:lnTo>
                    <a:lnTo>
                      <a:pt x="14"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4" name="Freeform 146">
                <a:extLst>
                  <a:ext uri="{FF2B5EF4-FFF2-40B4-BE49-F238E27FC236}">
                    <a16:creationId xmlns:a16="http://schemas.microsoft.com/office/drawing/2014/main" id="{291BB162-BE18-A53F-0897-ED85929790C7}"/>
                  </a:ext>
                </a:extLst>
              </p:cNvPr>
              <p:cNvSpPr>
                <a:spLocks/>
              </p:cNvSpPr>
              <p:nvPr/>
            </p:nvSpPr>
            <p:spPr bwMode="auto">
              <a:xfrm>
                <a:off x="3944" y="1926"/>
                <a:ext cx="14" cy="61"/>
              </a:xfrm>
              <a:custGeom>
                <a:avLst/>
                <a:gdLst>
                  <a:gd name="T0" fmla="*/ 0 w 14"/>
                  <a:gd name="T1" fmla="*/ 61 h 61"/>
                  <a:gd name="T2" fmla="*/ 0 w 14"/>
                  <a:gd name="T3" fmla="*/ 61 h 61"/>
                  <a:gd name="T4" fmla="*/ 14 w 14"/>
                  <a:gd name="T5" fmla="*/ 61 h 61"/>
                  <a:gd name="T6" fmla="*/ 14 w 14"/>
                  <a:gd name="T7" fmla="*/ 0 h 61"/>
                  <a:gd name="T8" fmla="*/ 0 w 14"/>
                  <a:gd name="T9" fmla="*/ 0 h 61"/>
                  <a:gd name="T10" fmla="*/ 0 w 14"/>
                  <a:gd name="T11" fmla="*/ 0 h 61"/>
                  <a:gd name="T12" fmla="*/ 0 w 14"/>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1">
                    <a:moveTo>
                      <a:pt x="0" y="61"/>
                    </a:moveTo>
                    <a:lnTo>
                      <a:pt x="0" y="61"/>
                    </a:lnTo>
                    <a:lnTo>
                      <a:pt x="14" y="61"/>
                    </a:lnTo>
                    <a:lnTo>
                      <a:pt x="14"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5" name="Freeform 147">
                <a:extLst>
                  <a:ext uri="{FF2B5EF4-FFF2-40B4-BE49-F238E27FC236}">
                    <a16:creationId xmlns:a16="http://schemas.microsoft.com/office/drawing/2014/main" id="{51B35A3A-A6F1-05C1-7C2B-BDA447C4CB41}"/>
                  </a:ext>
                </a:extLst>
              </p:cNvPr>
              <p:cNvSpPr>
                <a:spLocks/>
              </p:cNvSpPr>
              <p:nvPr/>
            </p:nvSpPr>
            <p:spPr bwMode="auto">
              <a:xfrm>
                <a:off x="3944" y="1818"/>
                <a:ext cx="14" cy="61"/>
              </a:xfrm>
              <a:custGeom>
                <a:avLst/>
                <a:gdLst>
                  <a:gd name="T0" fmla="*/ 0 w 14"/>
                  <a:gd name="T1" fmla="*/ 61 h 61"/>
                  <a:gd name="T2" fmla="*/ 0 w 14"/>
                  <a:gd name="T3" fmla="*/ 61 h 61"/>
                  <a:gd name="T4" fmla="*/ 14 w 14"/>
                  <a:gd name="T5" fmla="*/ 61 h 61"/>
                  <a:gd name="T6" fmla="*/ 14 w 14"/>
                  <a:gd name="T7" fmla="*/ 0 h 61"/>
                  <a:gd name="T8" fmla="*/ 0 w 14"/>
                  <a:gd name="T9" fmla="*/ 0 h 61"/>
                  <a:gd name="T10" fmla="*/ 0 w 14"/>
                  <a:gd name="T11" fmla="*/ 0 h 61"/>
                  <a:gd name="T12" fmla="*/ 0 w 14"/>
                  <a:gd name="T13" fmla="*/ 61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1">
                    <a:moveTo>
                      <a:pt x="0" y="61"/>
                    </a:moveTo>
                    <a:lnTo>
                      <a:pt x="0" y="61"/>
                    </a:lnTo>
                    <a:lnTo>
                      <a:pt x="14" y="61"/>
                    </a:lnTo>
                    <a:lnTo>
                      <a:pt x="14" y="0"/>
                    </a:lnTo>
                    <a:lnTo>
                      <a:pt x="0" y="0"/>
                    </a:lnTo>
                    <a:lnTo>
                      <a:pt x="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6" name="Freeform 148">
                <a:extLst>
                  <a:ext uri="{FF2B5EF4-FFF2-40B4-BE49-F238E27FC236}">
                    <a16:creationId xmlns:a16="http://schemas.microsoft.com/office/drawing/2014/main" id="{227B36EF-48FB-B130-57DF-807EE1007266}"/>
                  </a:ext>
                </a:extLst>
              </p:cNvPr>
              <p:cNvSpPr>
                <a:spLocks/>
              </p:cNvSpPr>
              <p:nvPr/>
            </p:nvSpPr>
            <p:spPr bwMode="auto">
              <a:xfrm>
                <a:off x="3944" y="1710"/>
                <a:ext cx="14" cy="62"/>
              </a:xfrm>
              <a:custGeom>
                <a:avLst/>
                <a:gdLst>
                  <a:gd name="T0" fmla="*/ 0 w 14"/>
                  <a:gd name="T1" fmla="*/ 62 h 62"/>
                  <a:gd name="T2" fmla="*/ 0 w 14"/>
                  <a:gd name="T3" fmla="*/ 62 h 62"/>
                  <a:gd name="T4" fmla="*/ 14 w 14"/>
                  <a:gd name="T5" fmla="*/ 62 h 62"/>
                  <a:gd name="T6" fmla="*/ 14 w 14"/>
                  <a:gd name="T7" fmla="*/ 0 h 62"/>
                  <a:gd name="T8" fmla="*/ 0 w 14"/>
                  <a:gd name="T9" fmla="*/ 0 h 62"/>
                  <a:gd name="T10" fmla="*/ 0 w 14"/>
                  <a:gd name="T11" fmla="*/ 0 h 62"/>
                  <a:gd name="T12" fmla="*/ 0 w 14"/>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2">
                    <a:moveTo>
                      <a:pt x="0" y="62"/>
                    </a:moveTo>
                    <a:lnTo>
                      <a:pt x="0" y="62"/>
                    </a:lnTo>
                    <a:lnTo>
                      <a:pt x="14" y="62"/>
                    </a:lnTo>
                    <a:lnTo>
                      <a:pt x="14"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7" name="Freeform 149">
                <a:extLst>
                  <a:ext uri="{FF2B5EF4-FFF2-40B4-BE49-F238E27FC236}">
                    <a16:creationId xmlns:a16="http://schemas.microsoft.com/office/drawing/2014/main" id="{6218ACE3-5D22-C80E-05E2-0BF410FCFC63}"/>
                  </a:ext>
                </a:extLst>
              </p:cNvPr>
              <p:cNvSpPr>
                <a:spLocks/>
              </p:cNvSpPr>
              <p:nvPr/>
            </p:nvSpPr>
            <p:spPr bwMode="auto">
              <a:xfrm>
                <a:off x="3944" y="1602"/>
                <a:ext cx="14" cy="62"/>
              </a:xfrm>
              <a:custGeom>
                <a:avLst/>
                <a:gdLst>
                  <a:gd name="T0" fmla="*/ 0 w 14"/>
                  <a:gd name="T1" fmla="*/ 62 h 62"/>
                  <a:gd name="T2" fmla="*/ 0 w 14"/>
                  <a:gd name="T3" fmla="*/ 62 h 62"/>
                  <a:gd name="T4" fmla="*/ 14 w 14"/>
                  <a:gd name="T5" fmla="*/ 62 h 62"/>
                  <a:gd name="T6" fmla="*/ 14 w 14"/>
                  <a:gd name="T7" fmla="*/ 0 h 62"/>
                  <a:gd name="T8" fmla="*/ 0 w 14"/>
                  <a:gd name="T9" fmla="*/ 0 h 62"/>
                  <a:gd name="T10" fmla="*/ 0 w 14"/>
                  <a:gd name="T11" fmla="*/ 0 h 62"/>
                  <a:gd name="T12" fmla="*/ 0 w 14"/>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2">
                    <a:moveTo>
                      <a:pt x="0" y="62"/>
                    </a:moveTo>
                    <a:lnTo>
                      <a:pt x="0" y="62"/>
                    </a:lnTo>
                    <a:lnTo>
                      <a:pt x="14" y="62"/>
                    </a:lnTo>
                    <a:lnTo>
                      <a:pt x="14"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8" name="Freeform 150">
                <a:extLst>
                  <a:ext uri="{FF2B5EF4-FFF2-40B4-BE49-F238E27FC236}">
                    <a16:creationId xmlns:a16="http://schemas.microsoft.com/office/drawing/2014/main" id="{5271C917-2D41-2F80-58E8-1A083A8F8051}"/>
                  </a:ext>
                </a:extLst>
              </p:cNvPr>
              <p:cNvSpPr>
                <a:spLocks/>
              </p:cNvSpPr>
              <p:nvPr/>
            </p:nvSpPr>
            <p:spPr bwMode="auto">
              <a:xfrm>
                <a:off x="3944" y="1494"/>
                <a:ext cx="14" cy="62"/>
              </a:xfrm>
              <a:custGeom>
                <a:avLst/>
                <a:gdLst>
                  <a:gd name="T0" fmla="*/ 0 w 14"/>
                  <a:gd name="T1" fmla="*/ 62 h 62"/>
                  <a:gd name="T2" fmla="*/ 0 w 14"/>
                  <a:gd name="T3" fmla="*/ 62 h 62"/>
                  <a:gd name="T4" fmla="*/ 14 w 14"/>
                  <a:gd name="T5" fmla="*/ 62 h 62"/>
                  <a:gd name="T6" fmla="*/ 14 w 14"/>
                  <a:gd name="T7" fmla="*/ 0 h 62"/>
                  <a:gd name="T8" fmla="*/ 0 w 14"/>
                  <a:gd name="T9" fmla="*/ 0 h 62"/>
                  <a:gd name="T10" fmla="*/ 0 w 14"/>
                  <a:gd name="T11" fmla="*/ 0 h 62"/>
                  <a:gd name="T12" fmla="*/ 0 w 14"/>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2">
                    <a:moveTo>
                      <a:pt x="0" y="62"/>
                    </a:moveTo>
                    <a:lnTo>
                      <a:pt x="0" y="62"/>
                    </a:lnTo>
                    <a:lnTo>
                      <a:pt x="14" y="62"/>
                    </a:lnTo>
                    <a:lnTo>
                      <a:pt x="14"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99" name="Freeform 151">
                <a:extLst>
                  <a:ext uri="{FF2B5EF4-FFF2-40B4-BE49-F238E27FC236}">
                    <a16:creationId xmlns:a16="http://schemas.microsoft.com/office/drawing/2014/main" id="{D235DBE0-B95B-FF2B-6F1F-B0F2D2835459}"/>
                  </a:ext>
                </a:extLst>
              </p:cNvPr>
              <p:cNvSpPr>
                <a:spLocks/>
              </p:cNvSpPr>
              <p:nvPr/>
            </p:nvSpPr>
            <p:spPr bwMode="auto">
              <a:xfrm>
                <a:off x="3944" y="1386"/>
                <a:ext cx="14" cy="62"/>
              </a:xfrm>
              <a:custGeom>
                <a:avLst/>
                <a:gdLst>
                  <a:gd name="T0" fmla="*/ 0 w 14"/>
                  <a:gd name="T1" fmla="*/ 62 h 62"/>
                  <a:gd name="T2" fmla="*/ 0 w 14"/>
                  <a:gd name="T3" fmla="*/ 62 h 62"/>
                  <a:gd name="T4" fmla="*/ 14 w 14"/>
                  <a:gd name="T5" fmla="*/ 62 h 62"/>
                  <a:gd name="T6" fmla="*/ 14 w 14"/>
                  <a:gd name="T7" fmla="*/ 0 h 62"/>
                  <a:gd name="T8" fmla="*/ 0 w 14"/>
                  <a:gd name="T9" fmla="*/ 0 h 62"/>
                  <a:gd name="T10" fmla="*/ 0 w 14"/>
                  <a:gd name="T11" fmla="*/ 0 h 62"/>
                  <a:gd name="T12" fmla="*/ 0 w 14"/>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62">
                    <a:moveTo>
                      <a:pt x="0" y="62"/>
                    </a:moveTo>
                    <a:lnTo>
                      <a:pt x="0" y="62"/>
                    </a:lnTo>
                    <a:lnTo>
                      <a:pt x="14" y="62"/>
                    </a:lnTo>
                    <a:lnTo>
                      <a:pt x="14"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3878" name="Group 152">
              <a:extLst>
                <a:ext uri="{FF2B5EF4-FFF2-40B4-BE49-F238E27FC236}">
                  <a16:creationId xmlns:a16="http://schemas.microsoft.com/office/drawing/2014/main" id="{B3799C09-FF6E-D8F9-12E9-C5D824C249D4}"/>
                </a:ext>
              </a:extLst>
            </p:cNvPr>
            <p:cNvGrpSpPr>
              <a:grpSpLocks/>
            </p:cNvGrpSpPr>
            <p:nvPr/>
          </p:nvGrpSpPr>
          <p:grpSpPr bwMode="auto">
            <a:xfrm>
              <a:off x="4465" y="3139"/>
              <a:ext cx="15" cy="386"/>
              <a:chOff x="4327" y="2249"/>
              <a:chExt cx="15" cy="386"/>
            </a:xfrm>
          </p:grpSpPr>
          <p:sp>
            <p:nvSpPr>
              <p:cNvPr id="33884" name="Freeform 153">
                <a:extLst>
                  <a:ext uri="{FF2B5EF4-FFF2-40B4-BE49-F238E27FC236}">
                    <a16:creationId xmlns:a16="http://schemas.microsoft.com/office/drawing/2014/main" id="{315963E4-F341-32EC-7355-EA404120DD29}"/>
                  </a:ext>
                </a:extLst>
              </p:cNvPr>
              <p:cNvSpPr>
                <a:spLocks/>
              </p:cNvSpPr>
              <p:nvPr/>
            </p:nvSpPr>
            <p:spPr bwMode="auto">
              <a:xfrm>
                <a:off x="4327" y="2573"/>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85" name="Freeform 154">
                <a:extLst>
                  <a:ext uri="{FF2B5EF4-FFF2-40B4-BE49-F238E27FC236}">
                    <a16:creationId xmlns:a16="http://schemas.microsoft.com/office/drawing/2014/main" id="{D8D6FCA5-765F-380C-53A0-CBB5244B7E2D}"/>
                  </a:ext>
                </a:extLst>
              </p:cNvPr>
              <p:cNvSpPr>
                <a:spLocks/>
              </p:cNvSpPr>
              <p:nvPr/>
            </p:nvSpPr>
            <p:spPr bwMode="auto">
              <a:xfrm>
                <a:off x="4327" y="2465"/>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86" name="Freeform 155">
                <a:extLst>
                  <a:ext uri="{FF2B5EF4-FFF2-40B4-BE49-F238E27FC236}">
                    <a16:creationId xmlns:a16="http://schemas.microsoft.com/office/drawing/2014/main" id="{B70A5E58-120A-D07B-FED2-81A14FE589CD}"/>
                  </a:ext>
                </a:extLst>
              </p:cNvPr>
              <p:cNvSpPr>
                <a:spLocks/>
              </p:cNvSpPr>
              <p:nvPr/>
            </p:nvSpPr>
            <p:spPr bwMode="auto">
              <a:xfrm>
                <a:off x="4327" y="2357"/>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87" name="Freeform 156">
                <a:extLst>
                  <a:ext uri="{FF2B5EF4-FFF2-40B4-BE49-F238E27FC236}">
                    <a16:creationId xmlns:a16="http://schemas.microsoft.com/office/drawing/2014/main" id="{0C264EC2-93B0-081D-E2D4-7F93ED758591}"/>
                  </a:ext>
                </a:extLst>
              </p:cNvPr>
              <p:cNvSpPr>
                <a:spLocks/>
              </p:cNvSpPr>
              <p:nvPr/>
            </p:nvSpPr>
            <p:spPr bwMode="auto">
              <a:xfrm>
                <a:off x="4327" y="2249"/>
                <a:ext cx="15" cy="62"/>
              </a:xfrm>
              <a:custGeom>
                <a:avLst/>
                <a:gdLst>
                  <a:gd name="T0" fmla="*/ 0 w 15"/>
                  <a:gd name="T1" fmla="*/ 62 h 62"/>
                  <a:gd name="T2" fmla="*/ 0 w 15"/>
                  <a:gd name="T3" fmla="*/ 62 h 62"/>
                  <a:gd name="T4" fmla="*/ 15 w 15"/>
                  <a:gd name="T5" fmla="*/ 62 h 62"/>
                  <a:gd name="T6" fmla="*/ 15 w 15"/>
                  <a:gd name="T7" fmla="*/ 0 h 62"/>
                  <a:gd name="T8" fmla="*/ 0 w 15"/>
                  <a:gd name="T9" fmla="*/ 0 h 62"/>
                  <a:gd name="T10" fmla="*/ 0 w 15"/>
                  <a:gd name="T11" fmla="*/ 0 h 62"/>
                  <a:gd name="T12" fmla="*/ 0 w 15"/>
                  <a:gd name="T13" fmla="*/ 62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 h="62">
                    <a:moveTo>
                      <a:pt x="0" y="62"/>
                    </a:moveTo>
                    <a:lnTo>
                      <a:pt x="0" y="62"/>
                    </a:lnTo>
                    <a:lnTo>
                      <a:pt x="15" y="62"/>
                    </a:lnTo>
                    <a:lnTo>
                      <a:pt x="15" y="0"/>
                    </a:lnTo>
                    <a:lnTo>
                      <a:pt x="0" y="0"/>
                    </a:lnTo>
                    <a:lnTo>
                      <a:pt x="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3879" name="Rectangle 157">
              <a:extLst>
                <a:ext uri="{FF2B5EF4-FFF2-40B4-BE49-F238E27FC236}">
                  <a16:creationId xmlns:a16="http://schemas.microsoft.com/office/drawing/2014/main" id="{CB42D998-2057-C082-6EA4-B839958B013B}"/>
                </a:ext>
              </a:extLst>
            </p:cNvPr>
            <p:cNvSpPr>
              <a:spLocks noChangeArrowheads="1"/>
            </p:cNvSpPr>
            <p:nvPr/>
          </p:nvSpPr>
          <p:spPr bwMode="auto">
            <a:xfrm>
              <a:off x="3432" y="2677"/>
              <a:ext cx="281" cy="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3880" name="Line 158">
              <a:extLst>
                <a:ext uri="{FF2B5EF4-FFF2-40B4-BE49-F238E27FC236}">
                  <a16:creationId xmlns:a16="http://schemas.microsoft.com/office/drawing/2014/main" id="{5E348AA4-0E37-83B6-2E73-5A8AB861A979}"/>
                </a:ext>
              </a:extLst>
            </p:cNvPr>
            <p:cNvSpPr>
              <a:spLocks noChangeShapeType="1"/>
            </p:cNvSpPr>
            <p:nvPr/>
          </p:nvSpPr>
          <p:spPr bwMode="auto">
            <a:xfrm flipH="1">
              <a:off x="2370" y="2692"/>
              <a:ext cx="61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1" name="Freeform 159">
              <a:extLst>
                <a:ext uri="{FF2B5EF4-FFF2-40B4-BE49-F238E27FC236}">
                  <a16:creationId xmlns:a16="http://schemas.microsoft.com/office/drawing/2014/main" id="{58A8EFEC-5D3D-280E-EDD9-391BE3EC1CF9}"/>
                </a:ext>
              </a:extLst>
            </p:cNvPr>
            <p:cNvSpPr>
              <a:spLocks/>
            </p:cNvSpPr>
            <p:nvPr/>
          </p:nvSpPr>
          <p:spPr bwMode="auto">
            <a:xfrm>
              <a:off x="2251" y="2677"/>
              <a:ext cx="119" cy="31"/>
            </a:xfrm>
            <a:custGeom>
              <a:avLst/>
              <a:gdLst>
                <a:gd name="T0" fmla="*/ 119 w 119"/>
                <a:gd name="T1" fmla="*/ 31 h 31"/>
                <a:gd name="T2" fmla="*/ 119 w 119"/>
                <a:gd name="T3" fmla="*/ 0 h 31"/>
                <a:gd name="T4" fmla="*/ 0 w 119"/>
                <a:gd name="T5" fmla="*/ 15 h 31"/>
                <a:gd name="T6" fmla="*/ 119 w 119"/>
                <a:gd name="T7" fmla="*/ 31 h 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 h="31">
                  <a:moveTo>
                    <a:pt x="119" y="31"/>
                  </a:moveTo>
                  <a:lnTo>
                    <a:pt x="119" y="0"/>
                  </a:lnTo>
                  <a:lnTo>
                    <a:pt x="0" y="15"/>
                  </a:lnTo>
                  <a:lnTo>
                    <a:pt x="119" y="31"/>
                  </a:lnTo>
                  <a:close/>
                </a:path>
              </a:pathLst>
            </a:custGeom>
            <a:solidFill>
              <a:srgbClr val="000000"/>
            </a:solidFill>
            <a:ln w="23813">
              <a:solidFill>
                <a:srgbClr val="000000"/>
              </a:solidFill>
              <a:prstDash val="solid"/>
              <a:round/>
              <a:headEnd/>
              <a:tailEnd/>
            </a:ln>
          </p:spPr>
          <p:txBody>
            <a:bodyPr/>
            <a:lstStyle/>
            <a:p>
              <a:endParaRPr lang="zh-CN" altLang="en-US"/>
            </a:p>
          </p:txBody>
        </p:sp>
        <p:sp>
          <p:nvSpPr>
            <p:cNvPr id="33882" name="Line 160">
              <a:extLst>
                <a:ext uri="{FF2B5EF4-FFF2-40B4-BE49-F238E27FC236}">
                  <a16:creationId xmlns:a16="http://schemas.microsoft.com/office/drawing/2014/main" id="{F387B111-8C1D-6C2A-2DE8-5708F85F9B45}"/>
                </a:ext>
              </a:extLst>
            </p:cNvPr>
            <p:cNvSpPr>
              <a:spLocks noChangeShapeType="1"/>
            </p:cNvSpPr>
            <p:nvPr/>
          </p:nvSpPr>
          <p:spPr bwMode="auto">
            <a:xfrm>
              <a:off x="3344" y="2692"/>
              <a:ext cx="76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83" name="Freeform 161">
              <a:extLst>
                <a:ext uri="{FF2B5EF4-FFF2-40B4-BE49-F238E27FC236}">
                  <a16:creationId xmlns:a16="http://schemas.microsoft.com/office/drawing/2014/main" id="{55AD0346-43CD-0D5D-CD55-8E38089CED47}"/>
                </a:ext>
              </a:extLst>
            </p:cNvPr>
            <p:cNvSpPr>
              <a:spLocks/>
            </p:cNvSpPr>
            <p:nvPr/>
          </p:nvSpPr>
          <p:spPr bwMode="auto">
            <a:xfrm>
              <a:off x="4096" y="2662"/>
              <a:ext cx="133" cy="46"/>
            </a:xfrm>
            <a:custGeom>
              <a:avLst/>
              <a:gdLst>
                <a:gd name="T0" fmla="*/ 0 w 133"/>
                <a:gd name="T1" fmla="*/ 46 h 46"/>
                <a:gd name="T2" fmla="*/ 0 w 133"/>
                <a:gd name="T3" fmla="*/ 0 h 46"/>
                <a:gd name="T4" fmla="*/ 133 w 133"/>
                <a:gd name="T5" fmla="*/ 30 h 46"/>
                <a:gd name="T6" fmla="*/ 0 w 133"/>
                <a:gd name="T7" fmla="*/ 46 h 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3" h="46">
                  <a:moveTo>
                    <a:pt x="0" y="46"/>
                  </a:moveTo>
                  <a:lnTo>
                    <a:pt x="0" y="0"/>
                  </a:lnTo>
                  <a:lnTo>
                    <a:pt x="133" y="30"/>
                  </a:lnTo>
                  <a:lnTo>
                    <a:pt x="0" y="46"/>
                  </a:lnTo>
                  <a:close/>
                </a:path>
              </a:pathLst>
            </a:custGeom>
            <a:solidFill>
              <a:srgbClr val="000000"/>
            </a:solidFill>
            <a:ln w="23813">
              <a:solidFill>
                <a:srgbClr val="000000"/>
              </a:solidFill>
              <a:prstDash val="solid"/>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6536"/>
                                        </p:tgtEl>
                                        <p:attrNameLst>
                                          <p:attrName>style.visibility</p:attrName>
                                        </p:attrNameLst>
                                      </p:cBhvr>
                                      <p:to>
                                        <p:strVal val="visible"/>
                                      </p:to>
                                    </p:set>
                                    <p:animEffect transition="in" filter="strips(downRight)">
                                      <p:cBhvr>
                                        <p:cTn id="7" dur="500"/>
                                        <p:tgtEl>
                                          <p:spTgt spid="406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6535"/>
                                        </p:tgtEl>
                                        <p:attrNameLst>
                                          <p:attrName>style.visibility</p:attrName>
                                        </p:attrNameLst>
                                      </p:cBhvr>
                                      <p:to>
                                        <p:strVal val="visible"/>
                                      </p:to>
                                    </p:set>
                                    <p:animEffect transition="in" filter="strips(downRight)">
                                      <p:cBhvr>
                                        <p:cTn id="12" dur="500"/>
                                        <p:tgtEl>
                                          <p:spTgt spid="4065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6533"/>
                                        </p:tgtEl>
                                        <p:attrNameLst>
                                          <p:attrName>style.visibility</p:attrName>
                                        </p:attrNameLst>
                                      </p:cBhvr>
                                      <p:to>
                                        <p:strVal val="visible"/>
                                      </p:to>
                                    </p:set>
                                    <p:animEffect transition="in" filter="strips(downRight)">
                                      <p:cBhvr>
                                        <p:cTn id="17" dur="500"/>
                                        <p:tgtEl>
                                          <p:spTgt spid="406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06534"/>
                                        </p:tgtEl>
                                        <p:attrNameLst>
                                          <p:attrName>style.visibility</p:attrName>
                                        </p:attrNameLst>
                                      </p:cBhvr>
                                      <p:to>
                                        <p:strVal val="visible"/>
                                      </p:to>
                                    </p:set>
                                    <p:animEffect transition="in" filter="strips(downRight)">
                                      <p:cBhvr>
                                        <p:cTn id="22" dur="1000"/>
                                        <p:tgtEl>
                                          <p:spTgt spid="406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3" grpId="0"/>
      <p:bldP spid="406534" grpId="0"/>
      <p:bldP spid="406535" grpId="0" autoUpdateAnimBg="0"/>
      <p:bldP spid="40653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a:extLst>
              <a:ext uri="{FF2B5EF4-FFF2-40B4-BE49-F238E27FC236}">
                <a16:creationId xmlns:a16="http://schemas.microsoft.com/office/drawing/2014/main" id="{438E8CF1-63E2-8FCB-4E49-33CC06910AB2}"/>
              </a:ext>
            </a:extLst>
          </p:cNvPr>
          <p:cNvSpPr txBox="1">
            <a:spLocks noChangeArrowheads="1"/>
          </p:cNvSpPr>
          <p:nvPr/>
        </p:nvSpPr>
        <p:spPr bwMode="auto">
          <a:xfrm>
            <a:off x="515938" y="549275"/>
            <a:ext cx="8628062" cy="5302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en-US" altLang="zh-CN" sz="2400">
                <a:solidFill>
                  <a:srgbClr val="000066"/>
                </a:solidFill>
                <a:latin typeface="楷体_GB2312" pitchFamily="49" charset="-122"/>
                <a:ea typeface="楷体_GB2312" pitchFamily="49" charset="-122"/>
              </a:rPr>
              <a:t>(4)</a:t>
            </a:r>
            <a:r>
              <a:rPr kumimoji="1" lang="zh-CN" altLang="en-US" sz="2400">
                <a:solidFill>
                  <a:srgbClr val="000066"/>
                </a:solidFill>
                <a:latin typeface="楷体_GB2312" pitchFamily="49" charset="-122"/>
                <a:ea typeface="楷体_GB2312" pitchFamily="49" charset="-122"/>
              </a:rPr>
              <a:t>定时图</a:t>
            </a:r>
            <a:r>
              <a:rPr kumimoji="1" lang="en-US" altLang="zh-CN" sz="2400">
                <a:solidFill>
                  <a:srgbClr val="000066"/>
                </a:solidFill>
                <a:latin typeface="楷体_GB2312" pitchFamily="49" charset="-122"/>
                <a:ea typeface="楷体_GB2312" pitchFamily="49" charset="-122"/>
              </a:rPr>
              <a:t>----</a:t>
            </a:r>
            <a:r>
              <a:rPr kumimoji="1" lang="zh-CN" altLang="en-US" sz="2400">
                <a:solidFill>
                  <a:srgbClr val="000066"/>
                </a:solidFill>
                <a:latin typeface="楷体_GB2312" pitchFamily="49" charset="-122"/>
                <a:ea typeface="楷体_GB2312" pitchFamily="49" charset="-122"/>
              </a:rPr>
              <a:t>表明多个输入信号的先后顺序。</a:t>
            </a:r>
          </a:p>
        </p:txBody>
      </p:sp>
      <p:sp>
        <p:nvSpPr>
          <p:cNvPr id="34819" name="Text Box 5">
            <a:extLst>
              <a:ext uri="{FF2B5EF4-FFF2-40B4-BE49-F238E27FC236}">
                <a16:creationId xmlns:a16="http://schemas.microsoft.com/office/drawing/2014/main" id="{2DB0EC81-4064-6DCC-561B-F41D2374E426}"/>
              </a:ext>
            </a:extLst>
          </p:cNvPr>
          <p:cNvSpPr txBox="1">
            <a:spLocks noChangeArrowheads="1"/>
          </p:cNvSpPr>
          <p:nvPr/>
        </p:nvSpPr>
        <p:spPr bwMode="auto">
          <a:xfrm>
            <a:off x="504825" y="1316038"/>
            <a:ext cx="8388350" cy="17526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由于各信号的路径不同，这些信号之间不可能严格保持同步关系。为了保证可靠工作，各信号之间通常允许一定的时差，但这些时差必须限定在规定范围内，各个信号的时序关系用时序图表达。</a:t>
            </a:r>
          </a:p>
        </p:txBody>
      </p:sp>
      <p:sp>
        <p:nvSpPr>
          <p:cNvPr id="34820" name="Rectangle 8">
            <a:extLst>
              <a:ext uri="{FF2B5EF4-FFF2-40B4-BE49-F238E27FC236}">
                <a16:creationId xmlns:a16="http://schemas.microsoft.com/office/drawing/2014/main" id="{A368B91F-BA4F-A124-A889-33911D78C98C}"/>
              </a:ext>
            </a:extLst>
          </p:cNvPr>
          <p:cNvSpPr>
            <a:spLocks noChangeArrowheads="1"/>
          </p:cNvSpPr>
          <p:nvPr/>
        </p:nvSpPr>
        <p:spPr bwMode="auto">
          <a:xfrm>
            <a:off x="0" y="2695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4821" name="Object 7">
            <a:extLst>
              <a:ext uri="{FF2B5EF4-FFF2-40B4-BE49-F238E27FC236}">
                <a16:creationId xmlns:a16="http://schemas.microsoft.com/office/drawing/2014/main" id="{BE15A1DD-0B43-7FBC-B6B2-CF4021CD0771}"/>
              </a:ext>
            </a:extLst>
          </p:cNvPr>
          <p:cNvGraphicFramePr>
            <a:graphicFrameLocks noChangeAspect="1"/>
          </p:cNvGraphicFramePr>
          <p:nvPr/>
        </p:nvGraphicFramePr>
        <p:xfrm>
          <a:off x="971550" y="3573463"/>
          <a:ext cx="6985000" cy="2936875"/>
        </p:xfrm>
        <a:graphic>
          <a:graphicData uri="http://schemas.openxmlformats.org/presentationml/2006/ole">
            <mc:AlternateContent xmlns:mc="http://schemas.openxmlformats.org/markup-compatibility/2006">
              <mc:Choice xmlns:v="urn:schemas-microsoft-com:vml" Requires="v">
                <p:oleObj name="图片" r:id="rId2" imgW="3435116" imgH="1433743" progId="Word.Picture.8">
                  <p:embed/>
                </p:oleObj>
              </mc:Choice>
              <mc:Fallback>
                <p:oleObj name="图片" r:id="rId2" imgW="3435116" imgH="1433743"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t="-1256"/>
                      <a:stretch>
                        <a:fillRect/>
                      </a:stretch>
                    </p:blipFill>
                    <p:spPr bwMode="auto">
                      <a:xfrm>
                        <a:off x="971550" y="3573463"/>
                        <a:ext cx="6985000" cy="293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7561" name="Text Box 9">
            <a:extLst>
              <a:ext uri="{FF2B5EF4-FFF2-40B4-BE49-F238E27FC236}">
                <a16:creationId xmlns:a16="http://schemas.microsoft.com/office/drawing/2014/main" id="{5A638D04-7679-6C63-0CBA-CDEB6B6D96BF}"/>
              </a:ext>
            </a:extLst>
          </p:cNvPr>
          <p:cNvSpPr txBox="1">
            <a:spLocks noChangeArrowheads="1"/>
          </p:cNvSpPr>
          <p:nvPr/>
        </p:nvSpPr>
        <p:spPr bwMode="auto">
          <a:xfrm>
            <a:off x="995363" y="3068638"/>
            <a:ext cx="7667625" cy="4222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楷体_GB2312" pitchFamily="49" charset="-122"/>
                <a:ea typeface="楷体_GB2312" pitchFamily="49" charset="-122"/>
              </a:rPr>
              <a:t>某微处理器应用的定时图</a:t>
            </a:r>
            <a:r>
              <a:rPr kumimoji="1" lang="en-US" altLang="zh-CN">
                <a:solidFill>
                  <a:srgbClr val="000066"/>
                </a:solidFill>
                <a:latin typeface="楷体_GB2312" pitchFamily="49" charset="-122"/>
                <a:ea typeface="楷体_GB2312" pitchFamily="49" charset="-122"/>
              </a:rPr>
              <a:t>-</a:t>
            </a:r>
            <a:r>
              <a:rPr kumimoji="1" lang="en-US" altLang="zh-CN">
                <a:solidFill>
                  <a:srgbClr val="000066"/>
                </a:solidFill>
                <a:latin typeface="新宋体" panose="02010609030101010101" pitchFamily="49" charset="-122"/>
                <a:ea typeface="楷体_GB2312" pitchFamily="49" charset="-122"/>
              </a:rPr>
              <a:t>“</a:t>
            </a:r>
            <a:r>
              <a:rPr kumimoji="1" lang="zh-CN" altLang="en-US">
                <a:solidFill>
                  <a:srgbClr val="000066"/>
                </a:solidFill>
                <a:latin typeface="楷体_GB2312" pitchFamily="49" charset="-122"/>
                <a:ea typeface="楷体_GB2312" pitchFamily="49" charset="-122"/>
              </a:rPr>
              <a:t>地址</a:t>
            </a:r>
            <a:r>
              <a:rPr kumimoji="1" lang="zh-CN" altLang="en-US">
                <a:solidFill>
                  <a:srgbClr val="000066"/>
                </a:solidFill>
                <a:latin typeface="新宋体" panose="02010609030101010101" pitchFamily="49" charset="-122"/>
                <a:ea typeface="楷体_GB2312" pitchFamily="49" charset="-122"/>
              </a:rPr>
              <a:t>”</a:t>
            </a:r>
            <a:r>
              <a:rPr kumimoji="1" lang="zh-CN" altLang="en-US">
                <a:solidFill>
                  <a:srgbClr val="000066"/>
                </a:solidFill>
                <a:latin typeface="楷体_GB2312" pitchFamily="49" charset="-122"/>
                <a:ea typeface="楷体_GB2312" pitchFamily="49" charset="-122"/>
              </a:rPr>
              <a:t>要先于</a:t>
            </a:r>
            <a:r>
              <a:rPr kumimoji="1" lang="zh-CN" altLang="en-US">
                <a:solidFill>
                  <a:srgbClr val="000066"/>
                </a:solidFill>
                <a:latin typeface="新宋体" panose="02010609030101010101" pitchFamily="49" charset="-122"/>
                <a:ea typeface="楷体_GB2312" pitchFamily="49" charset="-122"/>
              </a:rPr>
              <a:t>“</a:t>
            </a:r>
            <a:r>
              <a:rPr kumimoji="1" lang="zh-CN" altLang="en-US">
                <a:solidFill>
                  <a:srgbClr val="000066"/>
                </a:solidFill>
                <a:latin typeface="楷体_GB2312" pitchFamily="49" charset="-122"/>
                <a:ea typeface="楷体_GB2312" pitchFamily="49" charset="-122"/>
              </a:rPr>
              <a:t>读信号</a:t>
            </a:r>
            <a:r>
              <a:rPr kumimoji="1" lang="zh-CN" altLang="en-US">
                <a:solidFill>
                  <a:srgbClr val="000066"/>
                </a:solidFill>
                <a:latin typeface="新宋体" panose="02010609030101010101" pitchFamily="49" charset="-122"/>
                <a:ea typeface="楷体_GB2312" pitchFamily="49" charset="-122"/>
              </a:rPr>
              <a:t>”</a:t>
            </a:r>
            <a:r>
              <a:rPr kumimoji="1" lang="zh-CN" altLang="en-US">
                <a:solidFill>
                  <a:srgbClr val="000066"/>
                </a:solidFill>
                <a:latin typeface="楷体_GB2312" pitchFamily="49" charset="-122"/>
                <a:ea typeface="楷体_GB2312" pitchFamily="49" charset="-122"/>
              </a:rPr>
              <a:t>有效一定时间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7561"/>
                                        </p:tgtEl>
                                        <p:attrNameLst>
                                          <p:attrName>style.visibility</p:attrName>
                                        </p:attrNameLst>
                                      </p:cBhvr>
                                      <p:to>
                                        <p:strVal val="visible"/>
                                      </p:to>
                                    </p:set>
                                    <p:animEffect transition="in" filter="strips(downRight)">
                                      <p:cBhvr>
                                        <p:cTn id="7" dur="500"/>
                                        <p:tgtEl>
                                          <p:spTgt spid="407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a:extLst>
              <a:ext uri="{FF2B5EF4-FFF2-40B4-BE49-F238E27FC236}">
                <a16:creationId xmlns:a16="http://schemas.microsoft.com/office/drawing/2014/main" id="{01A83DF2-BD0A-993D-3A33-37C2DB140EA5}"/>
              </a:ext>
            </a:extLst>
          </p:cNvPr>
          <p:cNvSpPr txBox="1">
            <a:spLocks noChangeArrowheads="1"/>
          </p:cNvSpPr>
          <p:nvPr/>
        </p:nvSpPr>
        <p:spPr bwMode="auto">
          <a:xfrm>
            <a:off x="466725" y="2282825"/>
            <a:ext cx="3527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600">
                <a:solidFill>
                  <a:srgbClr val="000066"/>
                </a:solidFill>
                <a:latin typeface="Times New Roman" panose="02020603050405020304" pitchFamily="18" charset="0"/>
              </a:rPr>
              <a:t>　</a:t>
            </a:r>
            <a:r>
              <a:rPr kumimoji="1" lang="en-US" altLang="zh-CN" sz="3600">
                <a:solidFill>
                  <a:srgbClr val="000066"/>
                </a:solidFill>
                <a:latin typeface="Times New Roman" panose="02020603050405020304" pitchFamily="18" charset="0"/>
                <a:hlinkClick r:id="rId2" action="ppaction://hlinksldjump"/>
              </a:rPr>
              <a:t>1.2.1 </a:t>
            </a:r>
            <a:r>
              <a:rPr kumimoji="1" lang="zh-CN" altLang="en-US" sz="3600">
                <a:solidFill>
                  <a:srgbClr val="000066"/>
                </a:solidFill>
                <a:latin typeface="Times New Roman" panose="02020603050405020304" pitchFamily="18" charset="0"/>
                <a:hlinkClick r:id="rId2" action="ppaction://hlinksldjump"/>
              </a:rPr>
              <a:t>十进制</a:t>
            </a:r>
            <a:endParaRPr kumimoji="1" lang="zh-CN" altLang="en-US" sz="3600">
              <a:solidFill>
                <a:srgbClr val="000066"/>
              </a:solidFill>
              <a:latin typeface="Times New Roman" panose="02020603050405020304" pitchFamily="18" charset="0"/>
            </a:endParaRPr>
          </a:p>
        </p:txBody>
      </p:sp>
      <p:sp>
        <p:nvSpPr>
          <p:cNvPr id="35843" name="Text Box 5">
            <a:extLst>
              <a:ext uri="{FF2B5EF4-FFF2-40B4-BE49-F238E27FC236}">
                <a16:creationId xmlns:a16="http://schemas.microsoft.com/office/drawing/2014/main" id="{122144A1-C287-D4AE-DA34-AFD7BF2BEA1B}"/>
              </a:ext>
            </a:extLst>
          </p:cNvPr>
          <p:cNvSpPr txBox="1">
            <a:spLocks noChangeArrowheads="1"/>
          </p:cNvSpPr>
          <p:nvPr/>
        </p:nvSpPr>
        <p:spPr bwMode="auto">
          <a:xfrm>
            <a:off x="720725" y="692150"/>
            <a:ext cx="4019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4800">
                <a:solidFill>
                  <a:srgbClr val="CC0000"/>
                </a:solidFill>
                <a:latin typeface="Times New Roman" panose="02020603050405020304" pitchFamily="18" charset="0"/>
              </a:rPr>
              <a:t>1.2</a:t>
            </a:r>
            <a:r>
              <a:rPr kumimoji="1" lang="zh-CN" altLang="en-US" sz="4800">
                <a:solidFill>
                  <a:srgbClr val="CC0000"/>
                </a:solidFill>
                <a:latin typeface="Times New Roman" panose="02020603050405020304" pitchFamily="18" charset="0"/>
              </a:rPr>
              <a:t>　数制</a:t>
            </a:r>
          </a:p>
        </p:txBody>
      </p:sp>
      <p:sp>
        <p:nvSpPr>
          <p:cNvPr id="35844" name="Text Box 6">
            <a:extLst>
              <a:ext uri="{FF2B5EF4-FFF2-40B4-BE49-F238E27FC236}">
                <a16:creationId xmlns:a16="http://schemas.microsoft.com/office/drawing/2014/main" id="{3DCFC2E0-BADA-7C6F-3C05-D4A1559AD684}"/>
              </a:ext>
            </a:extLst>
          </p:cNvPr>
          <p:cNvSpPr txBox="1">
            <a:spLocks noChangeArrowheads="1"/>
          </p:cNvSpPr>
          <p:nvPr/>
        </p:nvSpPr>
        <p:spPr bwMode="auto">
          <a:xfrm>
            <a:off x="466725" y="3003550"/>
            <a:ext cx="3527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600">
                <a:solidFill>
                  <a:srgbClr val="000066"/>
                </a:solidFill>
                <a:latin typeface="Times New Roman" panose="02020603050405020304" pitchFamily="18" charset="0"/>
              </a:rPr>
              <a:t>　</a:t>
            </a:r>
            <a:r>
              <a:rPr kumimoji="1" lang="en-US" altLang="zh-CN" sz="3600">
                <a:solidFill>
                  <a:srgbClr val="000066"/>
                </a:solidFill>
                <a:latin typeface="Times New Roman" panose="02020603050405020304" pitchFamily="18" charset="0"/>
                <a:hlinkClick r:id="rId3" action="ppaction://hlinksldjump"/>
              </a:rPr>
              <a:t>1.2.2 </a:t>
            </a:r>
            <a:r>
              <a:rPr kumimoji="1" lang="zh-CN" altLang="en-US" sz="3600">
                <a:solidFill>
                  <a:srgbClr val="000066"/>
                </a:solidFill>
                <a:latin typeface="Times New Roman" panose="02020603050405020304" pitchFamily="18" charset="0"/>
                <a:hlinkClick r:id="rId3" action="ppaction://hlinksldjump"/>
              </a:rPr>
              <a:t>二进制</a:t>
            </a:r>
            <a:endParaRPr kumimoji="1" lang="zh-CN" altLang="en-US" sz="3600">
              <a:solidFill>
                <a:srgbClr val="000066"/>
              </a:solidFill>
              <a:latin typeface="Times New Roman" panose="02020603050405020304" pitchFamily="18" charset="0"/>
            </a:endParaRPr>
          </a:p>
        </p:txBody>
      </p:sp>
      <p:sp>
        <p:nvSpPr>
          <p:cNvPr id="35845" name="Text Box 7">
            <a:extLst>
              <a:ext uri="{FF2B5EF4-FFF2-40B4-BE49-F238E27FC236}">
                <a16:creationId xmlns:a16="http://schemas.microsoft.com/office/drawing/2014/main" id="{1DDD3FD0-9805-5580-E5DB-7E5607E91C55}"/>
              </a:ext>
            </a:extLst>
          </p:cNvPr>
          <p:cNvSpPr txBox="1">
            <a:spLocks noChangeArrowheads="1"/>
          </p:cNvSpPr>
          <p:nvPr/>
        </p:nvSpPr>
        <p:spPr bwMode="auto">
          <a:xfrm>
            <a:off x="466725" y="3722688"/>
            <a:ext cx="612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600">
                <a:solidFill>
                  <a:srgbClr val="000066"/>
                </a:solidFill>
                <a:latin typeface="Times New Roman" panose="02020603050405020304" pitchFamily="18" charset="0"/>
              </a:rPr>
              <a:t>　</a:t>
            </a:r>
            <a:r>
              <a:rPr kumimoji="1" lang="en-US" altLang="zh-CN" sz="3600">
                <a:solidFill>
                  <a:srgbClr val="000066"/>
                </a:solidFill>
                <a:latin typeface="Times New Roman" panose="02020603050405020304" pitchFamily="18" charset="0"/>
                <a:hlinkClick r:id="rId4" action="ppaction://hlinksldjump"/>
              </a:rPr>
              <a:t>1.2.3 </a:t>
            </a:r>
            <a:r>
              <a:rPr kumimoji="1" lang="zh-CN" altLang="en-US" sz="3600">
                <a:solidFill>
                  <a:srgbClr val="000066"/>
                </a:solidFill>
                <a:latin typeface="Times New Roman" panose="02020603050405020304" pitchFamily="18" charset="0"/>
                <a:hlinkClick r:id="rId4" action="ppaction://hlinksldjump"/>
              </a:rPr>
              <a:t>二</a:t>
            </a:r>
            <a:r>
              <a:rPr kumimoji="1" lang="en-US" altLang="zh-CN" sz="3600">
                <a:solidFill>
                  <a:srgbClr val="000066"/>
                </a:solidFill>
                <a:latin typeface="Times New Roman" panose="02020603050405020304" pitchFamily="18" charset="0"/>
                <a:hlinkClick r:id="rId4" action="ppaction://hlinksldjump"/>
              </a:rPr>
              <a:t>-</a:t>
            </a:r>
            <a:r>
              <a:rPr kumimoji="1" lang="zh-CN" altLang="en-US" sz="3600">
                <a:solidFill>
                  <a:srgbClr val="000066"/>
                </a:solidFill>
                <a:latin typeface="Times New Roman" panose="02020603050405020304" pitchFamily="18" charset="0"/>
                <a:hlinkClick r:id="rId4" action="ppaction://hlinksldjump"/>
              </a:rPr>
              <a:t>十进制之间的转换</a:t>
            </a:r>
            <a:endParaRPr kumimoji="1" lang="zh-CN" altLang="en-US" sz="3600">
              <a:solidFill>
                <a:srgbClr val="000066"/>
              </a:solidFill>
              <a:latin typeface="Times New Roman" panose="02020603050405020304" pitchFamily="18" charset="0"/>
            </a:endParaRPr>
          </a:p>
        </p:txBody>
      </p:sp>
      <p:sp>
        <p:nvSpPr>
          <p:cNvPr id="35846" name="Text Box 8">
            <a:extLst>
              <a:ext uri="{FF2B5EF4-FFF2-40B4-BE49-F238E27FC236}">
                <a16:creationId xmlns:a16="http://schemas.microsoft.com/office/drawing/2014/main" id="{3777BCF3-716A-FE34-E0B7-EC3C7B94B44E}"/>
              </a:ext>
            </a:extLst>
          </p:cNvPr>
          <p:cNvSpPr txBox="1">
            <a:spLocks noChangeArrowheads="1"/>
          </p:cNvSpPr>
          <p:nvPr/>
        </p:nvSpPr>
        <p:spPr bwMode="auto">
          <a:xfrm>
            <a:off x="466725" y="4443413"/>
            <a:ext cx="7129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600">
                <a:solidFill>
                  <a:srgbClr val="000066"/>
                </a:solidFill>
                <a:latin typeface="Times New Roman" panose="02020603050405020304" pitchFamily="18" charset="0"/>
              </a:rPr>
              <a:t>　</a:t>
            </a:r>
            <a:r>
              <a:rPr kumimoji="1" lang="en-US" altLang="zh-CN" sz="3600">
                <a:solidFill>
                  <a:srgbClr val="000066"/>
                </a:solidFill>
                <a:latin typeface="Times New Roman" panose="02020603050405020304" pitchFamily="18" charset="0"/>
                <a:hlinkClick r:id="rId5" action="ppaction://hlinksldjump"/>
              </a:rPr>
              <a:t>1.2.4 </a:t>
            </a:r>
            <a:r>
              <a:rPr kumimoji="1" lang="zh-CN" altLang="en-US" sz="3600">
                <a:solidFill>
                  <a:srgbClr val="000066"/>
                </a:solidFill>
                <a:latin typeface="Times New Roman" panose="02020603050405020304" pitchFamily="18" charset="0"/>
                <a:hlinkClick r:id="rId5" action="ppaction://hlinksldjump"/>
              </a:rPr>
              <a:t>十六进制和八进制</a:t>
            </a:r>
            <a:endParaRPr kumimoji="1" lang="zh-CN" altLang="en-US" sz="3600">
              <a:solidFill>
                <a:srgbClr val="000066"/>
              </a:solidFill>
              <a:latin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BAEDEF07-6093-85B7-6A39-65D0A2DB9673}"/>
              </a:ext>
            </a:extLst>
          </p:cNvPr>
          <p:cNvSpPr>
            <a:spLocks noChangeArrowheads="1"/>
          </p:cNvSpPr>
          <p:nvPr/>
        </p:nvSpPr>
        <p:spPr bwMode="auto">
          <a:xfrm>
            <a:off x="1258888" y="2060575"/>
            <a:ext cx="5586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2" action="ppaction://hlinksldjump"/>
              </a:rPr>
              <a:t>1.1.1 </a:t>
            </a:r>
            <a:r>
              <a:rPr kumimoji="1" lang="zh-CN" altLang="en-US" sz="3200">
                <a:solidFill>
                  <a:srgbClr val="000066"/>
                </a:solidFill>
                <a:latin typeface="楷体_GB2312" pitchFamily="49" charset="-122"/>
                <a:ea typeface="楷体_GB2312" pitchFamily="49" charset="-122"/>
                <a:hlinkClick r:id="rId2" action="ppaction://hlinksldjump"/>
              </a:rPr>
              <a:t>数字技术的发展及其应用</a:t>
            </a:r>
            <a:endParaRPr kumimoji="1" lang="zh-CN" altLang="en-US" sz="3200">
              <a:solidFill>
                <a:srgbClr val="000066"/>
              </a:solidFill>
              <a:latin typeface="楷体_GB2312" pitchFamily="49" charset="-122"/>
              <a:ea typeface="楷体_GB2312" pitchFamily="49" charset="-122"/>
            </a:endParaRPr>
          </a:p>
        </p:txBody>
      </p:sp>
      <p:sp>
        <p:nvSpPr>
          <p:cNvPr id="7171" name="Rectangle 5">
            <a:extLst>
              <a:ext uri="{FF2B5EF4-FFF2-40B4-BE49-F238E27FC236}">
                <a16:creationId xmlns:a16="http://schemas.microsoft.com/office/drawing/2014/main" id="{901FE3CD-A0D2-E0A7-9FE1-5D0E0CC29D9C}"/>
              </a:ext>
            </a:extLst>
          </p:cNvPr>
          <p:cNvSpPr>
            <a:spLocks noChangeArrowheads="1"/>
          </p:cNvSpPr>
          <p:nvPr/>
        </p:nvSpPr>
        <p:spPr bwMode="auto">
          <a:xfrm>
            <a:off x="1258888" y="2878138"/>
            <a:ext cx="5994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3" action="ppaction://hlinksldjump"/>
              </a:rPr>
              <a:t>1.1.2 </a:t>
            </a:r>
            <a:r>
              <a:rPr kumimoji="1" lang="zh-CN" altLang="en-US" sz="3200">
                <a:solidFill>
                  <a:srgbClr val="000066"/>
                </a:solidFill>
                <a:latin typeface="楷体_GB2312" pitchFamily="49" charset="-122"/>
                <a:ea typeface="楷体_GB2312" pitchFamily="49" charset="-122"/>
                <a:hlinkClick r:id="rId3" action="ppaction://hlinksldjump"/>
              </a:rPr>
              <a:t>数字集成电路的分类及特点</a:t>
            </a:r>
            <a:endParaRPr kumimoji="1" lang="zh-CN" altLang="en-US" sz="3200">
              <a:solidFill>
                <a:srgbClr val="000066"/>
              </a:solidFill>
              <a:latin typeface="楷体_GB2312" pitchFamily="49" charset="-122"/>
              <a:ea typeface="楷体_GB2312" pitchFamily="49" charset="-122"/>
            </a:endParaRPr>
          </a:p>
        </p:txBody>
      </p:sp>
      <p:sp>
        <p:nvSpPr>
          <p:cNvPr id="7172" name="Rectangle 6">
            <a:extLst>
              <a:ext uri="{FF2B5EF4-FFF2-40B4-BE49-F238E27FC236}">
                <a16:creationId xmlns:a16="http://schemas.microsoft.com/office/drawing/2014/main" id="{597780FF-DBEA-8BA0-B59A-8A0B43E8861C}"/>
              </a:ext>
            </a:extLst>
          </p:cNvPr>
          <p:cNvSpPr>
            <a:spLocks noChangeArrowheads="1"/>
          </p:cNvSpPr>
          <p:nvPr/>
        </p:nvSpPr>
        <p:spPr bwMode="auto">
          <a:xfrm>
            <a:off x="1258888" y="3695700"/>
            <a:ext cx="4770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4" action="ppaction://hlinksldjump"/>
              </a:rPr>
              <a:t>1.1.3 </a:t>
            </a:r>
            <a:r>
              <a:rPr kumimoji="1" lang="zh-CN" altLang="en-US" sz="3200">
                <a:solidFill>
                  <a:srgbClr val="000066"/>
                </a:solidFill>
                <a:latin typeface="楷体_GB2312" pitchFamily="49" charset="-122"/>
                <a:ea typeface="楷体_GB2312" pitchFamily="49" charset="-122"/>
                <a:hlinkClick r:id="rId4" action="ppaction://hlinksldjump"/>
              </a:rPr>
              <a:t>模拟信号与数字信号</a:t>
            </a:r>
            <a:endParaRPr kumimoji="1" lang="zh-CN" altLang="en-US" sz="3200">
              <a:solidFill>
                <a:srgbClr val="000066"/>
              </a:solidFill>
              <a:latin typeface="楷体_GB2312" pitchFamily="49" charset="-122"/>
              <a:ea typeface="楷体_GB2312" pitchFamily="49" charset="-122"/>
            </a:endParaRPr>
          </a:p>
        </p:txBody>
      </p:sp>
      <p:sp>
        <p:nvSpPr>
          <p:cNvPr id="7173" name="Rectangle 7">
            <a:extLst>
              <a:ext uri="{FF2B5EF4-FFF2-40B4-BE49-F238E27FC236}">
                <a16:creationId xmlns:a16="http://schemas.microsoft.com/office/drawing/2014/main" id="{8ACDC3AB-6D95-396E-EDAC-574222BD15F2}"/>
              </a:ext>
            </a:extLst>
          </p:cNvPr>
          <p:cNvSpPr>
            <a:spLocks noChangeArrowheads="1"/>
          </p:cNvSpPr>
          <p:nvPr/>
        </p:nvSpPr>
        <p:spPr bwMode="auto">
          <a:xfrm>
            <a:off x="1252538" y="4513263"/>
            <a:ext cx="47704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5" action="ppaction://hlinksldjump"/>
              </a:rPr>
              <a:t>1.1.4 </a:t>
            </a:r>
            <a:r>
              <a:rPr kumimoji="1" lang="zh-CN" altLang="en-US" sz="3200">
                <a:solidFill>
                  <a:srgbClr val="000066"/>
                </a:solidFill>
                <a:latin typeface="楷体_GB2312" pitchFamily="49" charset="-122"/>
                <a:ea typeface="楷体_GB2312" pitchFamily="49" charset="-122"/>
                <a:hlinkClick r:id="rId5" action="ppaction://hlinksldjump"/>
              </a:rPr>
              <a:t>数字信号的描述方法</a:t>
            </a:r>
            <a:endParaRPr kumimoji="1" lang="zh-CN" altLang="en-US" sz="3200">
              <a:solidFill>
                <a:srgbClr val="000066"/>
              </a:solidFill>
              <a:latin typeface="楷体_GB2312" pitchFamily="49" charset="-122"/>
              <a:ea typeface="楷体_GB2312" pitchFamily="49" charset="-122"/>
            </a:endParaRPr>
          </a:p>
        </p:txBody>
      </p:sp>
      <p:sp>
        <p:nvSpPr>
          <p:cNvPr id="7174" name="Rectangle 8">
            <a:extLst>
              <a:ext uri="{FF2B5EF4-FFF2-40B4-BE49-F238E27FC236}">
                <a16:creationId xmlns:a16="http://schemas.microsoft.com/office/drawing/2014/main" id="{39A7FE03-DF79-4CF1-682E-4E0E895C844E}"/>
              </a:ext>
            </a:extLst>
          </p:cNvPr>
          <p:cNvSpPr>
            <a:spLocks noChangeArrowheads="1"/>
          </p:cNvSpPr>
          <p:nvPr/>
        </p:nvSpPr>
        <p:spPr bwMode="auto">
          <a:xfrm>
            <a:off x="1258888" y="908050"/>
            <a:ext cx="44656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rPr>
              <a:t>1.1 </a:t>
            </a:r>
            <a:r>
              <a:rPr kumimoji="1" lang="zh-CN" altLang="en-US" sz="3200">
                <a:solidFill>
                  <a:srgbClr val="000066"/>
                </a:solidFill>
                <a:latin typeface="楷体_GB2312" pitchFamily="49" charset="-122"/>
                <a:ea typeface="楷体_GB2312" pitchFamily="49" charset="-122"/>
              </a:rPr>
              <a:t>数字电路与数字信号</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5622" name="Group 54">
            <a:extLst>
              <a:ext uri="{FF2B5EF4-FFF2-40B4-BE49-F238E27FC236}">
                <a16:creationId xmlns:a16="http://schemas.microsoft.com/office/drawing/2014/main" id="{A89ED190-5BAC-DB38-23AB-C2BB1292CC1B}"/>
              </a:ext>
            </a:extLst>
          </p:cNvPr>
          <p:cNvGrpSpPr>
            <a:grpSpLocks/>
          </p:cNvGrpSpPr>
          <p:nvPr/>
        </p:nvGrpSpPr>
        <p:grpSpPr bwMode="auto">
          <a:xfrm>
            <a:off x="795338" y="4476750"/>
            <a:ext cx="6472237" cy="779463"/>
            <a:chOff x="266" y="2160"/>
            <a:chExt cx="3869" cy="388"/>
          </a:xfrm>
        </p:grpSpPr>
        <p:graphicFrame>
          <p:nvGraphicFramePr>
            <p:cNvPr id="36878" name="Object 55">
              <a:extLst>
                <a:ext uri="{FF2B5EF4-FFF2-40B4-BE49-F238E27FC236}">
                  <a16:creationId xmlns:a16="http://schemas.microsoft.com/office/drawing/2014/main" id="{C4C0ABE8-ADEB-6D3F-8E83-D63BE0DE1E68}"/>
                </a:ext>
              </a:extLst>
            </p:cNvPr>
            <p:cNvGraphicFramePr>
              <a:graphicFrameLocks noChangeAspect="1"/>
            </p:cNvGraphicFramePr>
            <p:nvPr/>
          </p:nvGraphicFramePr>
          <p:xfrm>
            <a:off x="2735" y="2160"/>
            <a:ext cx="1400" cy="388"/>
          </p:xfrm>
          <a:graphic>
            <a:graphicData uri="http://schemas.openxmlformats.org/presentationml/2006/ole">
              <mc:AlternateContent xmlns:mc="http://schemas.openxmlformats.org/markup-compatibility/2006">
                <mc:Choice xmlns:v="urn:schemas-microsoft-com:vml" Requires="v">
                  <p:oleObj name="公式" r:id="rId2" imgW="1003374" imgH="266831" progId="Equation.3">
                    <p:embed/>
                  </p:oleObj>
                </mc:Choice>
                <mc:Fallback>
                  <p:oleObj name="公式" r:id="rId2" imgW="1003374" imgH="266831" progId="Equation.3">
                    <p:embed/>
                    <p:pic>
                      <p:nvPicPr>
                        <p:cNvPr id="0" name="Object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 y="2160"/>
                          <a:ext cx="1400" cy="388"/>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9" name="Rectangle 56">
              <a:extLst>
                <a:ext uri="{FF2B5EF4-FFF2-40B4-BE49-F238E27FC236}">
                  <a16:creationId xmlns:a16="http://schemas.microsoft.com/office/drawing/2014/main" id="{1100E8F2-FD91-399E-44E3-5F9C185705A2}"/>
                </a:ext>
              </a:extLst>
            </p:cNvPr>
            <p:cNvSpPr>
              <a:spLocks noChangeArrowheads="1"/>
            </p:cNvSpPr>
            <p:nvPr/>
          </p:nvSpPr>
          <p:spPr bwMode="auto">
            <a:xfrm>
              <a:off x="266" y="2174"/>
              <a:ext cx="1087" cy="264"/>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Times New Roman" panose="02020603050405020304" pitchFamily="18" charset="0"/>
                </a:rPr>
                <a:t>一般表达式</a:t>
              </a:r>
              <a:r>
                <a:rPr kumimoji="1" lang="en-US" altLang="zh-CN">
                  <a:solidFill>
                    <a:srgbClr val="000066"/>
                  </a:solidFill>
                  <a:latin typeface="Times New Roman" panose="02020603050405020304" pitchFamily="18" charset="0"/>
                </a:rPr>
                <a:t>:</a:t>
              </a:r>
            </a:p>
          </p:txBody>
        </p:sp>
      </p:grpSp>
      <p:sp>
        <p:nvSpPr>
          <p:cNvPr id="36867" name="Text Box 57">
            <a:extLst>
              <a:ext uri="{FF2B5EF4-FFF2-40B4-BE49-F238E27FC236}">
                <a16:creationId xmlns:a16="http://schemas.microsoft.com/office/drawing/2014/main" id="{FE08B01E-4E05-B2A2-EA2F-F00187AB647B}"/>
              </a:ext>
            </a:extLst>
          </p:cNvPr>
          <p:cNvSpPr txBox="1">
            <a:spLocks noChangeArrowheads="1"/>
          </p:cNvSpPr>
          <p:nvPr/>
        </p:nvSpPr>
        <p:spPr bwMode="auto">
          <a:xfrm>
            <a:off x="433388" y="1844675"/>
            <a:ext cx="352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CC0000"/>
                </a:solidFill>
                <a:latin typeface="Times New Roman" panose="02020603050405020304" pitchFamily="18" charset="0"/>
              </a:rPr>
              <a:t>　</a:t>
            </a:r>
            <a:r>
              <a:rPr kumimoji="1" lang="en-US" altLang="zh-CN" sz="2800">
                <a:solidFill>
                  <a:srgbClr val="CC0000"/>
                </a:solidFill>
                <a:latin typeface="Times New Roman" panose="02020603050405020304" pitchFamily="18" charset="0"/>
              </a:rPr>
              <a:t>1.2.1</a:t>
            </a:r>
            <a:r>
              <a:rPr kumimoji="1" lang="zh-CN" altLang="en-US" sz="2800">
                <a:solidFill>
                  <a:srgbClr val="CC0000"/>
                </a:solidFill>
                <a:latin typeface="Times New Roman" panose="02020603050405020304" pitchFamily="18" charset="0"/>
              </a:rPr>
              <a:t>十进制</a:t>
            </a:r>
          </a:p>
        </p:txBody>
      </p:sp>
      <p:sp>
        <p:nvSpPr>
          <p:cNvPr id="36868" name="Text Box 58">
            <a:extLst>
              <a:ext uri="{FF2B5EF4-FFF2-40B4-BE49-F238E27FC236}">
                <a16:creationId xmlns:a16="http://schemas.microsoft.com/office/drawing/2014/main" id="{141CF9A8-30B7-07CC-99C9-302563AA5179}"/>
              </a:ext>
            </a:extLst>
          </p:cNvPr>
          <p:cNvSpPr txBox="1">
            <a:spLocks noChangeArrowheads="1"/>
          </p:cNvSpPr>
          <p:nvPr/>
        </p:nvSpPr>
        <p:spPr bwMode="auto">
          <a:xfrm>
            <a:off x="687388" y="2343150"/>
            <a:ext cx="8682037" cy="11525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pPr>
            <a:r>
              <a:rPr kumimoji="1" lang="zh-CN" altLang="en-US">
                <a:solidFill>
                  <a:srgbClr val="000066"/>
                </a:solidFill>
                <a:latin typeface="Times New Roman" panose="02020603050405020304" pitchFamily="18" charset="0"/>
              </a:rPr>
              <a:t>十进制采用</a:t>
            </a:r>
            <a:r>
              <a:rPr kumimoji="1" lang="en-US" altLang="zh-CN">
                <a:solidFill>
                  <a:srgbClr val="000066"/>
                </a:solidFill>
                <a:latin typeface="Times New Roman" panose="02020603050405020304" pitchFamily="18" charset="0"/>
              </a:rPr>
              <a:t>0, 1, 2, 3, 4, 5, 6, 7, 8, 9</a:t>
            </a:r>
            <a:r>
              <a:rPr kumimoji="1" lang="zh-CN" altLang="en-US">
                <a:solidFill>
                  <a:srgbClr val="000066"/>
                </a:solidFill>
                <a:latin typeface="Times New Roman" panose="02020603050405020304" pitchFamily="18" charset="0"/>
              </a:rPr>
              <a:t>十个数码，其进位的规则是“逢十进一”。</a:t>
            </a:r>
          </a:p>
        </p:txBody>
      </p:sp>
      <p:sp>
        <p:nvSpPr>
          <p:cNvPr id="365627" name="Rectangle 59">
            <a:extLst>
              <a:ext uri="{FF2B5EF4-FFF2-40B4-BE49-F238E27FC236}">
                <a16:creationId xmlns:a16="http://schemas.microsoft.com/office/drawing/2014/main" id="{07E25406-8E57-FD37-EDBD-2E71EC49D746}"/>
              </a:ext>
            </a:extLst>
          </p:cNvPr>
          <p:cNvSpPr>
            <a:spLocks noChangeArrowheads="1"/>
          </p:cNvSpPr>
          <p:nvPr/>
        </p:nvSpPr>
        <p:spPr bwMode="auto">
          <a:xfrm>
            <a:off x="903288" y="3624263"/>
            <a:ext cx="7918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800">
                <a:solidFill>
                  <a:srgbClr val="000066"/>
                </a:solidFill>
                <a:latin typeface="Times New Roman" panose="02020603050405020304" pitchFamily="18" charset="0"/>
              </a:rPr>
              <a:t>4587.29=4</a:t>
            </a:r>
            <a:r>
              <a:rPr kumimoji="1" lang="en-US" altLang="zh-CN" sz="2800">
                <a:solidFill>
                  <a:srgbClr val="000066"/>
                </a:solidFill>
                <a:latin typeface="Times New Roman" panose="02020603050405020304" pitchFamily="18" charset="0"/>
                <a:sym typeface="Symbol" panose="05050102010706020507" pitchFamily="18" charset="2"/>
              </a:rPr>
              <a:t></a:t>
            </a:r>
            <a:r>
              <a:rPr kumimoji="1" lang="en-US" altLang="zh-CN" sz="2800">
                <a:solidFill>
                  <a:srgbClr val="FF0000"/>
                </a:solidFill>
                <a:latin typeface="Times New Roman" panose="02020603050405020304" pitchFamily="18" charset="0"/>
              </a:rPr>
              <a:t>10</a:t>
            </a:r>
            <a:r>
              <a:rPr kumimoji="1" lang="en-US" altLang="zh-CN" sz="2800" baseline="30000">
                <a:solidFill>
                  <a:srgbClr val="FF0000"/>
                </a:solidFill>
                <a:latin typeface="Times New Roman" panose="02020603050405020304" pitchFamily="18" charset="0"/>
                <a:sym typeface="Symbol" panose="05050102010706020507" pitchFamily="18" charset="2"/>
              </a:rPr>
              <a:t>3</a:t>
            </a:r>
            <a:r>
              <a:rPr kumimoji="1" lang="en-US" altLang="zh-CN" sz="2800">
                <a:solidFill>
                  <a:srgbClr val="000066"/>
                </a:solidFill>
                <a:latin typeface="Times New Roman" panose="02020603050405020304" pitchFamily="18" charset="0"/>
                <a:sym typeface="Symbol" panose="05050102010706020507" pitchFamily="18" charset="2"/>
              </a:rPr>
              <a:t>+5</a:t>
            </a:r>
            <a:r>
              <a:rPr kumimoji="1" lang="en-US" altLang="zh-CN" sz="2800">
                <a:solidFill>
                  <a:srgbClr val="FF0000"/>
                </a:solidFill>
                <a:latin typeface="Times New Roman" panose="02020603050405020304" pitchFamily="18" charset="0"/>
              </a:rPr>
              <a:t>10</a:t>
            </a:r>
            <a:r>
              <a:rPr kumimoji="1" lang="en-US" altLang="zh-CN" sz="2800" baseline="30000">
                <a:solidFill>
                  <a:srgbClr val="FF0000"/>
                </a:solidFill>
                <a:latin typeface="Times New Roman" panose="02020603050405020304" pitchFamily="18" charset="0"/>
                <a:sym typeface="Symbol" panose="05050102010706020507" pitchFamily="18" charset="2"/>
              </a:rPr>
              <a:t>2</a:t>
            </a:r>
            <a:r>
              <a:rPr kumimoji="1" lang="en-US" altLang="zh-CN" sz="2800">
                <a:solidFill>
                  <a:srgbClr val="000066"/>
                </a:solidFill>
                <a:latin typeface="Times New Roman" panose="02020603050405020304" pitchFamily="18" charset="0"/>
                <a:sym typeface="Symbol" panose="05050102010706020507" pitchFamily="18" charset="2"/>
              </a:rPr>
              <a:t>+8</a:t>
            </a:r>
            <a:r>
              <a:rPr kumimoji="1" lang="en-US" altLang="zh-CN" sz="2800">
                <a:solidFill>
                  <a:srgbClr val="FF0000"/>
                </a:solidFill>
                <a:latin typeface="Times New Roman" panose="02020603050405020304" pitchFamily="18" charset="0"/>
              </a:rPr>
              <a:t>10</a:t>
            </a:r>
            <a:r>
              <a:rPr kumimoji="1" lang="en-US" altLang="zh-CN" sz="2800" baseline="30000">
                <a:solidFill>
                  <a:srgbClr val="FF0000"/>
                </a:solidFill>
                <a:latin typeface="Times New Roman" panose="02020603050405020304" pitchFamily="18" charset="0"/>
                <a:sym typeface="Symbol" panose="05050102010706020507" pitchFamily="18" charset="2"/>
              </a:rPr>
              <a:t>1</a:t>
            </a:r>
            <a:r>
              <a:rPr kumimoji="1" lang="en-US" altLang="zh-CN" sz="2800">
                <a:solidFill>
                  <a:srgbClr val="000066"/>
                </a:solidFill>
                <a:latin typeface="Times New Roman" panose="02020603050405020304" pitchFamily="18" charset="0"/>
                <a:sym typeface="Symbol" panose="05050102010706020507" pitchFamily="18" charset="2"/>
              </a:rPr>
              <a:t>+7</a:t>
            </a:r>
            <a:r>
              <a:rPr kumimoji="1" lang="en-US" altLang="zh-CN" sz="2800">
                <a:solidFill>
                  <a:srgbClr val="FF0000"/>
                </a:solidFill>
                <a:latin typeface="Times New Roman" panose="02020603050405020304" pitchFamily="18" charset="0"/>
              </a:rPr>
              <a:t>10</a:t>
            </a:r>
            <a:r>
              <a:rPr kumimoji="1" lang="en-US" altLang="zh-CN" sz="2800" baseline="30000">
                <a:solidFill>
                  <a:srgbClr val="FF0000"/>
                </a:solidFill>
                <a:latin typeface="Times New Roman" panose="02020603050405020304" pitchFamily="18" charset="0"/>
                <a:sym typeface="Symbol" panose="05050102010706020507" pitchFamily="18" charset="2"/>
              </a:rPr>
              <a:t>0</a:t>
            </a:r>
            <a:r>
              <a:rPr kumimoji="1" lang="en-US" altLang="zh-CN" sz="2800">
                <a:solidFill>
                  <a:srgbClr val="000066"/>
                </a:solidFill>
                <a:latin typeface="Times New Roman" panose="02020603050405020304" pitchFamily="18" charset="0"/>
                <a:sym typeface="Symbol" panose="05050102010706020507" pitchFamily="18" charset="2"/>
              </a:rPr>
              <a:t>+2</a:t>
            </a:r>
            <a:r>
              <a:rPr kumimoji="1" lang="en-US" altLang="zh-CN" sz="2800">
                <a:solidFill>
                  <a:srgbClr val="FF0000"/>
                </a:solidFill>
                <a:latin typeface="Times New Roman" panose="02020603050405020304" pitchFamily="18" charset="0"/>
              </a:rPr>
              <a:t>10</a:t>
            </a:r>
            <a:r>
              <a:rPr kumimoji="1" lang="en-US" altLang="zh-CN" sz="2800" baseline="30000">
                <a:solidFill>
                  <a:srgbClr val="FF0000"/>
                </a:solidFill>
                <a:latin typeface="Times New Roman" panose="02020603050405020304" pitchFamily="18" charset="0"/>
                <a:sym typeface="Symbol" panose="05050102010706020507" pitchFamily="18" charset="2"/>
              </a:rPr>
              <a:t></a:t>
            </a:r>
            <a:r>
              <a:rPr kumimoji="1" lang="en-US" altLang="zh-CN" sz="2800" baseline="30000">
                <a:solidFill>
                  <a:srgbClr val="FF0000"/>
                </a:solidFill>
                <a:latin typeface="Times New Roman" panose="02020603050405020304" pitchFamily="18" charset="0"/>
              </a:rPr>
              <a:t>1</a:t>
            </a:r>
            <a:r>
              <a:rPr kumimoji="1" lang="en-US" altLang="zh-CN" sz="2800">
                <a:solidFill>
                  <a:srgbClr val="000066"/>
                </a:solidFill>
                <a:latin typeface="Times New Roman" panose="02020603050405020304" pitchFamily="18" charset="0"/>
                <a:sym typeface="Symbol" panose="05050102010706020507" pitchFamily="18" charset="2"/>
              </a:rPr>
              <a:t>+9</a:t>
            </a:r>
            <a:r>
              <a:rPr kumimoji="1" lang="en-US" altLang="zh-CN" sz="2800">
                <a:solidFill>
                  <a:srgbClr val="FF0000"/>
                </a:solidFill>
                <a:latin typeface="Times New Roman" panose="02020603050405020304" pitchFamily="18" charset="0"/>
              </a:rPr>
              <a:t>10</a:t>
            </a:r>
            <a:r>
              <a:rPr kumimoji="1" lang="en-US" altLang="zh-CN" sz="2800" baseline="30000">
                <a:solidFill>
                  <a:srgbClr val="FF0000"/>
                </a:solidFill>
                <a:latin typeface="Times New Roman" panose="02020603050405020304" pitchFamily="18" charset="0"/>
                <a:sym typeface="Symbol" panose="05050102010706020507" pitchFamily="18" charset="2"/>
              </a:rPr>
              <a:t></a:t>
            </a:r>
            <a:r>
              <a:rPr kumimoji="1" lang="en-US" altLang="zh-CN" sz="2800" baseline="30000">
                <a:solidFill>
                  <a:srgbClr val="FF0000"/>
                </a:solidFill>
                <a:latin typeface="Times New Roman" panose="02020603050405020304" pitchFamily="18" charset="0"/>
              </a:rPr>
              <a:t>2</a:t>
            </a:r>
          </a:p>
        </p:txBody>
      </p:sp>
      <p:sp>
        <p:nvSpPr>
          <p:cNvPr id="365628" name="AutoShape 60">
            <a:extLst>
              <a:ext uri="{FF2B5EF4-FFF2-40B4-BE49-F238E27FC236}">
                <a16:creationId xmlns:a16="http://schemas.microsoft.com/office/drawing/2014/main" id="{9D65A023-8017-F9B4-5796-041EC74FAB1B}"/>
              </a:ext>
            </a:extLst>
          </p:cNvPr>
          <p:cNvSpPr>
            <a:spLocks noChangeArrowheads="1"/>
          </p:cNvSpPr>
          <p:nvPr/>
        </p:nvSpPr>
        <p:spPr bwMode="auto">
          <a:xfrm>
            <a:off x="5105400" y="4089400"/>
            <a:ext cx="990600" cy="328613"/>
          </a:xfrm>
          <a:prstGeom prst="wedgeRoundRectCallout">
            <a:avLst>
              <a:gd name="adj1" fmla="val 79806"/>
              <a:gd name="adj2" fmla="val 136958"/>
              <a:gd name="adj3" fmla="val 16667"/>
            </a:avLst>
          </a:prstGeom>
          <a:noFill/>
          <a:ln w="1905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a:solidFill>
                  <a:srgbClr val="000066"/>
                </a:solidFill>
                <a:latin typeface="Times New Roman" panose="02020603050405020304" pitchFamily="18" charset="0"/>
              </a:rPr>
              <a:t>系数</a:t>
            </a:r>
          </a:p>
        </p:txBody>
      </p:sp>
      <p:sp>
        <p:nvSpPr>
          <p:cNvPr id="365629" name="AutoShape 61">
            <a:extLst>
              <a:ext uri="{FF2B5EF4-FFF2-40B4-BE49-F238E27FC236}">
                <a16:creationId xmlns:a16="http://schemas.microsoft.com/office/drawing/2014/main" id="{7AB22D32-A385-5AFC-8CD5-E1857A7DF32F}"/>
              </a:ext>
            </a:extLst>
          </p:cNvPr>
          <p:cNvSpPr>
            <a:spLocks noChangeArrowheads="1"/>
          </p:cNvSpPr>
          <p:nvPr/>
        </p:nvSpPr>
        <p:spPr bwMode="auto">
          <a:xfrm>
            <a:off x="7207250" y="4068763"/>
            <a:ext cx="990600" cy="328612"/>
          </a:xfrm>
          <a:prstGeom prst="wedgeRoundRectCallout">
            <a:avLst>
              <a:gd name="adj1" fmla="val -59454"/>
              <a:gd name="adj2" fmla="val 143718"/>
              <a:gd name="adj3" fmla="val 16667"/>
            </a:avLst>
          </a:prstGeom>
          <a:noFill/>
          <a:ln w="1905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a:solidFill>
                  <a:srgbClr val="000066"/>
                </a:solidFill>
                <a:latin typeface="Times New Roman" panose="02020603050405020304" pitchFamily="18" charset="0"/>
              </a:rPr>
              <a:t>位权</a:t>
            </a:r>
          </a:p>
        </p:txBody>
      </p:sp>
      <p:grpSp>
        <p:nvGrpSpPr>
          <p:cNvPr id="365630" name="Group 62">
            <a:extLst>
              <a:ext uri="{FF2B5EF4-FFF2-40B4-BE49-F238E27FC236}">
                <a16:creationId xmlns:a16="http://schemas.microsoft.com/office/drawing/2014/main" id="{41E203EA-6E18-9E32-8A31-40A946BCDE52}"/>
              </a:ext>
            </a:extLst>
          </p:cNvPr>
          <p:cNvGrpSpPr>
            <a:grpSpLocks/>
          </p:cNvGrpSpPr>
          <p:nvPr/>
        </p:nvGrpSpPr>
        <p:grpSpPr bwMode="auto">
          <a:xfrm>
            <a:off x="715963" y="5487988"/>
            <a:ext cx="7226300" cy="892175"/>
            <a:chOff x="81" y="3585"/>
            <a:chExt cx="4552" cy="562"/>
          </a:xfrm>
        </p:grpSpPr>
        <p:sp>
          <p:nvSpPr>
            <p:cNvPr id="36876" name="Text Box 63">
              <a:extLst>
                <a:ext uri="{FF2B5EF4-FFF2-40B4-BE49-F238E27FC236}">
                  <a16:creationId xmlns:a16="http://schemas.microsoft.com/office/drawing/2014/main" id="{65ADE412-F3FC-6B1B-28EC-BF8D02467072}"/>
                </a:ext>
              </a:extLst>
            </p:cNvPr>
            <p:cNvSpPr txBox="1">
              <a:spLocks noChangeArrowheads="1"/>
            </p:cNvSpPr>
            <p:nvPr/>
          </p:nvSpPr>
          <p:spPr bwMode="auto">
            <a:xfrm>
              <a:off x="81" y="3730"/>
              <a:ext cx="3760" cy="276"/>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Times New Roman" panose="02020603050405020304" pitchFamily="18" charset="0"/>
                </a:rPr>
                <a:t>任意进制数的一般表达式为</a:t>
              </a:r>
              <a:r>
                <a:rPr kumimoji="1" lang="en-US" altLang="zh-CN">
                  <a:solidFill>
                    <a:srgbClr val="000066"/>
                  </a:solidFill>
                  <a:latin typeface="Times New Roman" panose="02020603050405020304" pitchFamily="18" charset="0"/>
                </a:rPr>
                <a:t>:</a:t>
              </a:r>
            </a:p>
          </p:txBody>
        </p:sp>
        <p:graphicFrame>
          <p:nvGraphicFramePr>
            <p:cNvPr id="36877" name="Object 64">
              <a:extLst>
                <a:ext uri="{FF2B5EF4-FFF2-40B4-BE49-F238E27FC236}">
                  <a16:creationId xmlns:a16="http://schemas.microsoft.com/office/drawing/2014/main" id="{D7691DE7-A17A-5CE9-8887-235F023C08CE}"/>
                </a:ext>
              </a:extLst>
            </p:cNvPr>
            <p:cNvGraphicFramePr>
              <a:graphicFrameLocks noChangeAspect="1"/>
            </p:cNvGraphicFramePr>
            <p:nvPr/>
          </p:nvGraphicFramePr>
          <p:xfrm>
            <a:off x="2914" y="3585"/>
            <a:ext cx="1719" cy="562"/>
          </p:xfrm>
          <a:graphic>
            <a:graphicData uri="http://schemas.openxmlformats.org/presentationml/2006/ole">
              <mc:AlternateContent xmlns:mc="http://schemas.openxmlformats.org/markup-compatibility/2006">
                <mc:Choice xmlns:v="urn:schemas-microsoft-com:vml" Requires="v">
                  <p:oleObj name="公式" r:id="rId4" imgW="857386" imgH="266831" progId="Equation.3">
                    <p:embed/>
                  </p:oleObj>
                </mc:Choice>
                <mc:Fallback>
                  <p:oleObj name="公式" r:id="rId4" imgW="857386" imgH="266831" progId="Equation.3">
                    <p:embed/>
                    <p:pic>
                      <p:nvPicPr>
                        <p:cNvPr id="0" name="Object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4" y="3585"/>
                          <a:ext cx="1719" cy="562"/>
                        </a:xfrm>
                        <a:prstGeom prst="rect">
                          <a:avLst/>
                        </a:prstGeom>
                        <a:solidFill>
                          <a:srgbClr val="FFFF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5633" name="Rectangle 65">
            <a:extLst>
              <a:ext uri="{FF2B5EF4-FFF2-40B4-BE49-F238E27FC236}">
                <a16:creationId xmlns:a16="http://schemas.microsoft.com/office/drawing/2014/main" id="{69B00FCB-5713-DFFF-4F89-3366C01EFEC9}"/>
              </a:ext>
            </a:extLst>
          </p:cNvPr>
          <p:cNvSpPr>
            <a:spLocks noChangeArrowheads="1"/>
          </p:cNvSpPr>
          <p:nvPr/>
        </p:nvSpPr>
        <p:spPr bwMode="auto">
          <a:xfrm>
            <a:off x="915988" y="5165725"/>
            <a:ext cx="4040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Arial" panose="020B0604020202020204" pitchFamily="34" charset="0"/>
              </a:rPr>
              <a:t>各位的权都是</a:t>
            </a:r>
            <a:r>
              <a:rPr kumimoji="1" lang="en-US" altLang="zh-CN">
                <a:solidFill>
                  <a:srgbClr val="000066"/>
                </a:solidFill>
                <a:latin typeface="Arial" panose="020B0604020202020204" pitchFamily="34" charset="0"/>
              </a:rPr>
              <a:t>10</a:t>
            </a:r>
            <a:r>
              <a:rPr kumimoji="1" lang="zh-CN" altLang="en-US">
                <a:solidFill>
                  <a:srgbClr val="000066"/>
                </a:solidFill>
                <a:latin typeface="Arial" panose="020B0604020202020204" pitchFamily="34" charset="0"/>
              </a:rPr>
              <a:t>的幂。</a:t>
            </a:r>
          </a:p>
        </p:txBody>
      </p:sp>
      <p:sp>
        <p:nvSpPr>
          <p:cNvPr id="36874" name="Text Box 66">
            <a:extLst>
              <a:ext uri="{FF2B5EF4-FFF2-40B4-BE49-F238E27FC236}">
                <a16:creationId xmlns:a16="http://schemas.microsoft.com/office/drawing/2014/main" id="{A9C3303D-E146-F64B-F717-6AE70CC70242}"/>
              </a:ext>
            </a:extLst>
          </p:cNvPr>
          <p:cNvSpPr txBox="1">
            <a:spLocks noChangeArrowheads="1"/>
          </p:cNvSpPr>
          <p:nvPr/>
        </p:nvSpPr>
        <p:spPr bwMode="auto">
          <a:xfrm>
            <a:off x="687388" y="404813"/>
            <a:ext cx="401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600">
                <a:solidFill>
                  <a:srgbClr val="CC0000"/>
                </a:solidFill>
                <a:latin typeface="Times New Roman" panose="02020603050405020304" pitchFamily="18" charset="0"/>
              </a:rPr>
              <a:t>1.2</a:t>
            </a:r>
            <a:r>
              <a:rPr kumimoji="1" lang="zh-CN" altLang="en-US" sz="3600">
                <a:solidFill>
                  <a:srgbClr val="CC0000"/>
                </a:solidFill>
                <a:latin typeface="Times New Roman" panose="02020603050405020304" pitchFamily="18" charset="0"/>
              </a:rPr>
              <a:t>　数制</a:t>
            </a:r>
          </a:p>
        </p:txBody>
      </p:sp>
      <p:sp>
        <p:nvSpPr>
          <p:cNvPr id="36875" name="Text Box 67">
            <a:extLst>
              <a:ext uri="{FF2B5EF4-FFF2-40B4-BE49-F238E27FC236}">
                <a16:creationId xmlns:a16="http://schemas.microsoft.com/office/drawing/2014/main" id="{25270931-E283-ED54-34A3-3F5490992A8A}"/>
              </a:ext>
            </a:extLst>
          </p:cNvPr>
          <p:cNvSpPr txBox="1">
            <a:spLocks noChangeArrowheads="1"/>
          </p:cNvSpPr>
          <p:nvPr/>
        </p:nvSpPr>
        <p:spPr bwMode="auto">
          <a:xfrm>
            <a:off x="80963" y="1260475"/>
            <a:ext cx="935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rPr>
              <a:t>　　数制</a:t>
            </a:r>
            <a:r>
              <a:rPr kumimoji="1" lang="en-US" altLang="zh-CN">
                <a:solidFill>
                  <a:srgbClr val="000066"/>
                </a:solidFill>
                <a:latin typeface="Times New Roman" panose="02020603050405020304" pitchFamily="18" charset="0"/>
              </a:rPr>
              <a:t>:</a:t>
            </a:r>
            <a:r>
              <a:rPr kumimoji="1" lang="zh-CN" altLang="en-US">
                <a:solidFill>
                  <a:srgbClr val="000066"/>
                </a:solidFill>
                <a:latin typeface="Times New Roman" panose="02020603050405020304" pitchFamily="18" charset="0"/>
              </a:rPr>
              <a:t>多位数码中的每一位数的构成及低位向高位进位的规则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65627">
                                            <p:txEl>
                                              <p:pRg st="0" end="0"/>
                                            </p:txEl>
                                          </p:spTgt>
                                        </p:tgtEl>
                                        <p:attrNameLst>
                                          <p:attrName>style.visibility</p:attrName>
                                        </p:attrNameLst>
                                      </p:cBhvr>
                                      <p:to>
                                        <p:strVal val="visible"/>
                                      </p:to>
                                    </p:set>
                                    <p:animEffect transition="in" filter="strips(downRight)">
                                      <p:cBhvr>
                                        <p:cTn id="7" dur="500"/>
                                        <p:tgtEl>
                                          <p:spTgt spid="365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65622"/>
                                        </p:tgtEl>
                                        <p:attrNameLst>
                                          <p:attrName>style.visibility</p:attrName>
                                        </p:attrNameLst>
                                      </p:cBhvr>
                                      <p:to>
                                        <p:strVal val="visible"/>
                                      </p:to>
                                    </p:set>
                                    <p:animEffect transition="in" filter="strips(downRight)">
                                      <p:cBhvr>
                                        <p:cTn id="12" dur="500"/>
                                        <p:tgtEl>
                                          <p:spTgt spid="3656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65628"/>
                                        </p:tgtEl>
                                        <p:attrNameLst>
                                          <p:attrName>style.visibility</p:attrName>
                                        </p:attrNameLst>
                                      </p:cBhvr>
                                      <p:to>
                                        <p:strVal val="visible"/>
                                      </p:to>
                                    </p:set>
                                    <p:animEffect transition="in" filter="strips(downLeft)">
                                      <p:cBhvr>
                                        <p:cTn id="17" dur="500"/>
                                        <p:tgtEl>
                                          <p:spTgt spid="3656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65629"/>
                                        </p:tgtEl>
                                        <p:attrNameLst>
                                          <p:attrName>style.visibility</p:attrName>
                                        </p:attrNameLst>
                                      </p:cBhvr>
                                      <p:to>
                                        <p:strVal val="visible"/>
                                      </p:to>
                                    </p:set>
                                    <p:animEffect transition="in" filter="strips(downLeft)">
                                      <p:cBhvr>
                                        <p:cTn id="22" dur="500"/>
                                        <p:tgtEl>
                                          <p:spTgt spid="3656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5633"/>
                                        </p:tgtEl>
                                        <p:attrNameLst>
                                          <p:attrName>style.visibility</p:attrName>
                                        </p:attrNameLst>
                                      </p:cBhvr>
                                      <p:to>
                                        <p:strVal val="visible"/>
                                      </p:to>
                                    </p:set>
                                    <p:animEffect transition="in" filter="strips(downRight)">
                                      <p:cBhvr>
                                        <p:cTn id="27" dur="500"/>
                                        <p:tgtEl>
                                          <p:spTgt spid="365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5630"/>
                                        </p:tgtEl>
                                        <p:attrNameLst>
                                          <p:attrName>style.visibility</p:attrName>
                                        </p:attrNameLst>
                                      </p:cBhvr>
                                      <p:to>
                                        <p:strVal val="visible"/>
                                      </p:to>
                                    </p:set>
                                    <p:animEffect transition="in" filter="wipe(left)">
                                      <p:cBhvr>
                                        <p:cTn id="32" dur="500"/>
                                        <p:tgtEl>
                                          <p:spTgt spid="365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28" grpId="0" animBg="1"/>
      <p:bldP spid="365629" grpId="0" animBg="1"/>
      <p:bldP spid="3656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0">
            <a:extLst>
              <a:ext uri="{FF2B5EF4-FFF2-40B4-BE49-F238E27FC236}">
                <a16:creationId xmlns:a16="http://schemas.microsoft.com/office/drawing/2014/main" id="{B939DDCF-A69A-DB77-FCAB-1CF3ECF7658B}"/>
              </a:ext>
            </a:extLst>
          </p:cNvPr>
          <p:cNvSpPr txBox="1">
            <a:spLocks noChangeArrowheads="1"/>
          </p:cNvSpPr>
          <p:nvPr/>
        </p:nvSpPr>
        <p:spPr bwMode="auto">
          <a:xfrm>
            <a:off x="250825" y="476250"/>
            <a:ext cx="4659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200">
                <a:solidFill>
                  <a:srgbClr val="000066"/>
                </a:solidFill>
                <a:latin typeface="Times New Roman" panose="02020603050405020304" pitchFamily="18" charset="0"/>
              </a:rPr>
              <a:t>　　</a:t>
            </a:r>
            <a:r>
              <a:rPr kumimoji="1" lang="en-US" altLang="zh-CN" sz="3200">
                <a:solidFill>
                  <a:srgbClr val="CC0000"/>
                </a:solidFill>
                <a:latin typeface="Times New Roman" panose="02020603050405020304" pitchFamily="18" charset="0"/>
              </a:rPr>
              <a:t>1.2.2</a:t>
            </a:r>
            <a:r>
              <a:rPr kumimoji="1" lang="en-US" altLang="zh-CN" sz="3200">
                <a:solidFill>
                  <a:srgbClr val="CC0000"/>
                </a:solidFill>
                <a:latin typeface="楷体_GB2312" pitchFamily="49" charset="-122"/>
              </a:rPr>
              <a:t>  </a:t>
            </a:r>
            <a:r>
              <a:rPr kumimoji="1" lang="zh-CN" altLang="en-US" sz="3200">
                <a:solidFill>
                  <a:srgbClr val="CC0000"/>
                </a:solidFill>
                <a:latin typeface="楷体_GB2312" pitchFamily="49" charset="-122"/>
              </a:rPr>
              <a:t>二进制</a:t>
            </a:r>
          </a:p>
        </p:txBody>
      </p:sp>
      <p:sp>
        <p:nvSpPr>
          <p:cNvPr id="366613" name="Text Box 21">
            <a:extLst>
              <a:ext uri="{FF2B5EF4-FFF2-40B4-BE49-F238E27FC236}">
                <a16:creationId xmlns:a16="http://schemas.microsoft.com/office/drawing/2014/main" id="{B0D238AD-4049-F421-E655-A69F930A8852}"/>
              </a:ext>
            </a:extLst>
          </p:cNvPr>
          <p:cNvSpPr txBox="1">
            <a:spLocks noChangeArrowheads="1"/>
          </p:cNvSpPr>
          <p:nvPr/>
        </p:nvSpPr>
        <p:spPr bwMode="auto">
          <a:xfrm>
            <a:off x="568325" y="3790950"/>
            <a:ext cx="4878388" cy="530225"/>
          </a:xfrm>
          <a:prstGeom prst="rect">
            <a:avLst/>
          </a:prstGeom>
          <a:noFill/>
          <a:ln>
            <a:noFill/>
          </a:ln>
          <a:effectLst/>
        </p:spPr>
        <p:txBody>
          <a:bodyPr>
            <a:spAutoFit/>
          </a:bodyPr>
          <a:lstStyle/>
          <a:p>
            <a:pPr eaLnBrk="1" hangingPunct="1">
              <a:lnSpc>
                <a:spcPct val="120000"/>
              </a:lnSpc>
              <a:spcBef>
                <a:spcPct val="50000"/>
              </a:spcBef>
              <a:defRPr/>
            </a:pPr>
            <a:r>
              <a:rPr kumimoji="1" lang="zh-CN" altLang="en-US">
                <a:solidFill>
                  <a:srgbClr val="000066"/>
                </a:solidFill>
                <a:effectLst>
                  <a:outerShdw blurRad="38100" dist="38100" dir="2700000" algn="tl">
                    <a:srgbClr val="C0C0C0"/>
                  </a:outerShdw>
                </a:effectLst>
                <a:latin typeface="楷体_GB2312" pitchFamily="49" charset="-122"/>
              </a:rPr>
              <a:t>二进制数的一般表达式为</a:t>
            </a:r>
            <a:r>
              <a:rPr kumimoji="1" lang="en-US" altLang="zh-CN">
                <a:solidFill>
                  <a:srgbClr val="000066"/>
                </a:solidFill>
                <a:effectLst>
                  <a:outerShdw blurRad="38100" dist="38100" dir="2700000" algn="tl">
                    <a:srgbClr val="C0C0C0"/>
                  </a:outerShdw>
                </a:effectLst>
                <a:latin typeface="楷体_GB2312" pitchFamily="49" charset="-122"/>
              </a:rPr>
              <a:t>:</a:t>
            </a:r>
          </a:p>
        </p:txBody>
      </p:sp>
      <p:graphicFrame>
        <p:nvGraphicFramePr>
          <p:cNvPr id="366614" name="Object 22">
            <a:extLst>
              <a:ext uri="{FF2B5EF4-FFF2-40B4-BE49-F238E27FC236}">
                <a16:creationId xmlns:a16="http://schemas.microsoft.com/office/drawing/2014/main" id="{56613405-57E0-68A6-A393-4F06D3415478}"/>
              </a:ext>
            </a:extLst>
          </p:cNvPr>
          <p:cNvGraphicFramePr>
            <a:graphicFrameLocks noChangeAspect="1"/>
          </p:cNvGraphicFramePr>
          <p:nvPr/>
        </p:nvGraphicFramePr>
        <p:xfrm>
          <a:off x="3254375" y="4432300"/>
          <a:ext cx="3306763" cy="1012825"/>
        </p:xfrm>
        <a:graphic>
          <a:graphicData uri="http://schemas.openxmlformats.org/presentationml/2006/ole">
            <mc:AlternateContent xmlns:mc="http://schemas.openxmlformats.org/markup-compatibility/2006">
              <mc:Choice xmlns:v="urn:schemas-microsoft-com:vml" Requires="v">
                <p:oleObj name="公式" r:id="rId2" imgW="958788" imgH="266831" progId="Equation.3">
                  <p:embed/>
                </p:oleObj>
              </mc:Choice>
              <mc:Fallback>
                <p:oleObj name="公式" r:id="rId2" imgW="958788" imgH="266831" progId="Equation.3">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75" y="4432300"/>
                        <a:ext cx="3306763" cy="1012825"/>
                      </a:xfrm>
                      <a:prstGeom prst="rect">
                        <a:avLst/>
                      </a:prstGeom>
                      <a:solidFill>
                        <a:srgbClr val="FFFFFF">
                          <a:alpha val="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6615" name="Group 23">
            <a:extLst>
              <a:ext uri="{FF2B5EF4-FFF2-40B4-BE49-F238E27FC236}">
                <a16:creationId xmlns:a16="http://schemas.microsoft.com/office/drawing/2014/main" id="{33D96A53-504D-23EF-0E92-09DFA2880454}"/>
              </a:ext>
            </a:extLst>
          </p:cNvPr>
          <p:cNvGrpSpPr>
            <a:grpSpLocks/>
          </p:cNvGrpSpPr>
          <p:nvPr/>
        </p:nvGrpSpPr>
        <p:grpSpPr bwMode="auto">
          <a:xfrm>
            <a:off x="525463" y="2847975"/>
            <a:ext cx="5556250" cy="617538"/>
            <a:chOff x="577" y="1985"/>
            <a:chExt cx="3500" cy="389"/>
          </a:xfrm>
        </p:grpSpPr>
        <p:sp>
          <p:nvSpPr>
            <p:cNvPr id="37899" name="Text Box 24">
              <a:extLst>
                <a:ext uri="{FF2B5EF4-FFF2-40B4-BE49-F238E27FC236}">
                  <a16:creationId xmlns:a16="http://schemas.microsoft.com/office/drawing/2014/main" id="{F1B41FD1-FA61-75F5-96B2-E39306766F84}"/>
                </a:ext>
              </a:extLst>
            </p:cNvPr>
            <p:cNvSpPr txBox="1">
              <a:spLocks noChangeArrowheads="1"/>
            </p:cNvSpPr>
            <p:nvPr/>
          </p:nvSpPr>
          <p:spPr bwMode="auto">
            <a:xfrm>
              <a:off x="577" y="1985"/>
              <a:ext cx="3419" cy="381"/>
            </a:xfrm>
            <a:prstGeom prst="rect">
              <a:avLst/>
            </a:prstGeom>
            <a:solidFill>
              <a:srgbClr val="FFFFFF">
                <a:alpha val="0"/>
              </a:srgbClr>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spcBef>
                  <a:spcPct val="50000"/>
                </a:spcBef>
              </a:pPr>
              <a:r>
                <a:rPr kumimoji="1" lang="zh-CN" altLang="en-US" sz="2800">
                  <a:solidFill>
                    <a:srgbClr val="000066"/>
                  </a:solidFill>
                  <a:latin typeface="Times New Roman" panose="02020603050405020304" pitchFamily="18" charset="0"/>
                </a:rPr>
                <a:t>例如：</a:t>
              </a:r>
              <a:r>
                <a:rPr kumimoji="1" lang="en-US" altLang="zh-CN" sz="2800">
                  <a:solidFill>
                    <a:srgbClr val="000066"/>
                  </a:solidFill>
                  <a:latin typeface="Times New Roman" panose="02020603050405020304" pitchFamily="18" charset="0"/>
                </a:rPr>
                <a:t>1+1=</a:t>
              </a:r>
              <a:endParaRPr kumimoji="1" lang="en-US" altLang="zh-CN" sz="2800" baseline="30000">
                <a:solidFill>
                  <a:srgbClr val="000066"/>
                </a:solidFill>
                <a:latin typeface="Times New Roman" panose="02020603050405020304" pitchFamily="18" charset="0"/>
              </a:endParaRPr>
            </a:p>
          </p:txBody>
        </p:sp>
        <p:sp>
          <p:nvSpPr>
            <p:cNvPr id="37900" name="Text Box 25">
              <a:extLst>
                <a:ext uri="{FF2B5EF4-FFF2-40B4-BE49-F238E27FC236}">
                  <a16:creationId xmlns:a16="http://schemas.microsoft.com/office/drawing/2014/main" id="{10991CA0-0D04-3942-EC6E-CA7B741A5410}"/>
                </a:ext>
              </a:extLst>
            </p:cNvPr>
            <p:cNvSpPr txBox="1">
              <a:spLocks noChangeArrowheads="1"/>
            </p:cNvSpPr>
            <p:nvPr/>
          </p:nvSpPr>
          <p:spPr bwMode="auto">
            <a:xfrm>
              <a:off x="1818" y="1993"/>
              <a:ext cx="395" cy="381"/>
            </a:xfrm>
            <a:prstGeom prst="rect">
              <a:avLst/>
            </a:prstGeom>
            <a:solidFill>
              <a:srgbClr val="FFFFFF">
                <a:alpha val="0"/>
              </a:srgbClr>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spcBef>
                  <a:spcPct val="50000"/>
                </a:spcBef>
              </a:pPr>
              <a:r>
                <a:rPr kumimoji="1" lang="en-US" altLang="zh-CN" sz="2800">
                  <a:solidFill>
                    <a:srgbClr val="000066"/>
                  </a:solidFill>
                  <a:latin typeface="Times New Roman" panose="02020603050405020304" pitchFamily="18" charset="0"/>
                </a:rPr>
                <a:t>10</a:t>
              </a:r>
              <a:endParaRPr kumimoji="1" lang="en-US" altLang="zh-CN" sz="2800" baseline="30000">
                <a:solidFill>
                  <a:srgbClr val="000066"/>
                </a:solidFill>
                <a:latin typeface="Times New Roman" panose="02020603050405020304" pitchFamily="18" charset="0"/>
              </a:endParaRPr>
            </a:p>
          </p:txBody>
        </p:sp>
        <p:sp>
          <p:nvSpPr>
            <p:cNvPr id="37901" name="Text Box 26">
              <a:extLst>
                <a:ext uri="{FF2B5EF4-FFF2-40B4-BE49-F238E27FC236}">
                  <a16:creationId xmlns:a16="http://schemas.microsoft.com/office/drawing/2014/main" id="{063003F1-1B87-C88A-820D-77952AF5B1BB}"/>
                </a:ext>
              </a:extLst>
            </p:cNvPr>
            <p:cNvSpPr txBox="1">
              <a:spLocks noChangeArrowheads="1"/>
            </p:cNvSpPr>
            <p:nvPr/>
          </p:nvSpPr>
          <p:spPr bwMode="auto">
            <a:xfrm>
              <a:off x="2143" y="1993"/>
              <a:ext cx="1934" cy="381"/>
            </a:xfrm>
            <a:prstGeom prst="rect">
              <a:avLst/>
            </a:prstGeom>
            <a:solidFill>
              <a:srgbClr val="FFFFFF">
                <a:alpha val="0"/>
              </a:srgbClr>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spcBef>
                  <a:spcPct val="50000"/>
                </a:spcBef>
              </a:pPr>
              <a:r>
                <a:rPr kumimoji="1" lang="en-US" altLang="zh-CN" sz="2800">
                  <a:solidFill>
                    <a:srgbClr val="000066"/>
                  </a:solidFill>
                  <a:latin typeface="Times New Roman" panose="02020603050405020304" pitchFamily="18" charset="0"/>
                </a:rPr>
                <a:t>= 1×2</a:t>
              </a:r>
              <a:r>
                <a:rPr kumimoji="1" lang="en-US" altLang="zh-CN" sz="2800" baseline="30000">
                  <a:solidFill>
                    <a:srgbClr val="000066"/>
                  </a:solidFill>
                  <a:latin typeface="Times New Roman" panose="02020603050405020304" pitchFamily="18" charset="0"/>
                </a:rPr>
                <a:t>1</a:t>
              </a:r>
              <a:r>
                <a:rPr kumimoji="1" lang="zh-CN" altLang="en-US" sz="2800">
                  <a:solidFill>
                    <a:srgbClr val="000066"/>
                  </a:solidFill>
                  <a:latin typeface="Times New Roman" panose="02020603050405020304" pitchFamily="18" charset="0"/>
                </a:rPr>
                <a:t>　</a:t>
              </a:r>
              <a:r>
                <a:rPr kumimoji="1" lang="en-US" altLang="zh-CN" sz="2800">
                  <a:solidFill>
                    <a:srgbClr val="000066"/>
                  </a:solidFill>
                  <a:latin typeface="Times New Roman" panose="02020603050405020304" pitchFamily="18" charset="0"/>
                </a:rPr>
                <a:t>+ 0×2</a:t>
              </a:r>
              <a:r>
                <a:rPr kumimoji="1" lang="en-US" altLang="zh-CN" sz="2800" baseline="30000">
                  <a:solidFill>
                    <a:srgbClr val="000066"/>
                  </a:solidFill>
                  <a:latin typeface="Times New Roman" panose="02020603050405020304" pitchFamily="18" charset="0"/>
                </a:rPr>
                <a:t>0</a:t>
              </a:r>
            </a:p>
          </p:txBody>
        </p:sp>
      </p:grpSp>
      <p:sp>
        <p:nvSpPr>
          <p:cNvPr id="366619" name="AutoShape 27">
            <a:extLst>
              <a:ext uri="{FF2B5EF4-FFF2-40B4-BE49-F238E27FC236}">
                <a16:creationId xmlns:a16="http://schemas.microsoft.com/office/drawing/2014/main" id="{82098ED8-58CF-2AD9-6C2E-4D3DB4A920D3}"/>
              </a:ext>
            </a:extLst>
          </p:cNvPr>
          <p:cNvSpPr>
            <a:spLocks noChangeArrowheads="1"/>
          </p:cNvSpPr>
          <p:nvPr/>
        </p:nvSpPr>
        <p:spPr bwMode="auto">
          <a:xfrm>
            <a:off x="6588125" y="3925888"/>
            <a:ext cx="1004888" cy="371475"/>
          </a:xfrm>
          <a:prstGeom prst="wedgeRoundRectCallout">
            <a:avLst>
              <a:gd name="adj1" fmla="val -77806"/>
              <a:gd name="adj2" fmla="val 174787"/>
              <a:gd name="adj3" fmla="val 16667"/>
            </a:avLst>
          </a:prstGeom>
          <a:noFill/>
          <a:ln w="1905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a:solidFill>
                  <a:srgbClr val="000066"/>
                </a:solidFill>
                <a:latin typeface="楷体_GB2312" pitchFamily="49" charset="-122"/>
              </a:rPr>
              <a:t>位权</a:t>
            </a:r>
          </a:p>
        </p:txBody>
      </p:sp>
      <p:sp>
        <p:nvSpPr>
          <p:cNvPr id="366620" name="AutoShape 28">
            <a:extLst>
              <a:ext uri="{FF2B5EF4-FFF2-40B4-BE49-F238E27FC236}">
                <a16:creationId xmlns:a16="http://schemas.microsoft.com/office/drawing/2014/main" id="{B4EF879C-3C89-A77C-5466-C0BA351B9430}"/>
              </a:ext>
            </a:extLst>
          </p:cNvPr>
          <p:cNvSpPr>
            <a:spLocks noChangeArrowheads="1"/>
          </p:cNvSpPr>
          <p:nvPr/>
        </p:nvSpPr>
        <p:spPr bwMode="auto">
          <a:xfrm>
            <a:off x="4381500" y="3967163"/>
            <a:ext cx="990600" cy="328612"/>
          </a:xfrm>
          <a:prstGeom prst="wedgeRoundRectCallout">
            <a:avLst>
              <a:gd name="adj1" fmla="val 62181"/>
              <a:gd name="adj2" fmla="val 196861"/>
              <a:gd name="adj3" fmla="val 16667"/>
            </a:avLst>
          </a:prstGeom>
          <a:noFill/>
          <a:ln w="1905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zh-CN" altLang="en-US">
                <a:solidFill>
                  <a:srgbClr val="000066"/>
                </a:solidFill>
                <a:latin typeface="楷体_GB2312" pitchFamily="49" charset="-122"/>
              </a:rPr>
              <a:t>系数</a:t>
            </a:r>
          </a:p>
        </p:txBody>
      </p:sp>
      <p:sp>
        <p:nvSpPr>
          <p:cNvPr id="37896" name="Rectangle 29">
            <a:extLst>
              <a:ext uri="{FF2B5EF4-FFF2-40B4-BE49-F238E27FC236}">
                <a16:creationId xmlns:a16="http://schemas.microsoft.com/office/drawing/2014/main" id="{B22CF9E6-FAEF-8E95-ADDF-8D2738CCDF34}"/>
              </a:ext>
            </a:extLst>
          </p:cNvPr>
          <p:cNvSpPr>
            <a:spLocks noChangeArrowheads="1"/>
          </p:cNvSpPr>
          <p:nvPr/>
        </p:nvSpPr>
        <p:spPr bwMode="auto">
          <a:xfrm>
            <a:off x="582613" y="2187575"/>
            <a:ext cx="82153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spcBef>
                <a:spcPct val="50000"/>
              </a:spcBef>
            </a:pPr>
            <a:r>
              <a:rPr kumimoji="1" lang="zh-CN" altLang="en-US">
                <a:solidFill>
                  <a:srgbClr val="000066"/>
                </a:solidFill>
                <a:latin typeface="楷体_GB2312" pitchFamily="49" charset="-122"/>
              </a:rPr>
              <a:t>二进制数只有</a:t>
            </a:r>
            <a:r>
              <a:rPr kumimoji="1" lang="en-US" altLang="zh-CN">
                <a:solidFill>
                  <a:srgbClr val="000066"/>
                </a:solidFill>
                <a:latin typeface="Times New Roman" panose="02020603050405020304" pitchFamily="18" charset="0"/>
              </a:rPr>
              <a:t>0</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1</a:t>
            </a:r>
            <a:r>
              <a:rPr kumimoji="1" lang="zh-CN" altLang="en-US">
                <a:solidFill>
                  <a:srgbClr val="000066"/>
                </a:solidFill>
                <a:latin typeface="Times New Roman" panose="02020603050405020304" pitchFamily="18" charset="0"/>
              </a:rPr>
              <a:t>两个</a:t>
            </a:r>
            <a:r>
              <a:rPr kumimoji="1" lang="zh-CN" altLang="en-US">
                <a:solidFill>
                  <a:srgbClr val="000066"/>
                </a:solidFill>
                <a:latin typeface="楷体_GB2312" pitchFamily="49" charset="-122"/>
              </a:rPr>
              <a:t>数码，</a:t>
            </a:r>
            <a:r>
              <a:rPr kumimoji="1" lang="zh-CN" altLang="en-US">
                <a:solidFill>
                  <a:srgbClr val="000066"/>
                </a:solidFill>
                <a:latin typeface="Arial" panose="020B0604020202020204" pitchFamily="34" charset="0"/>
              </a:rPr>
              <a:t>进位规律是：“逢二进一”</a:t>
            </a:r>
            <a:r>
              <a:rPr kumimoji="1" lang="zh-CN" altLang="en-US">
                <a:latin typeface="Arial" panose="020B0604020202020204" pitchFamily="34" charset="0"/>
              </a:rPr>
              <a:t> </a:t>
            </a:r>
            <a:r>
              <a:rPr kumimoji="1" lang="en-US" altLang="zh-CN">
                <a:latin typeface="Arial" panose="020B0604020202020204" pitchFamily="34" charset="0"/>
              </a:rPr>
              <a:t>.</a:t>
            </a:r>
          </a:p>
        </p:txBody>
      </p:sp>
      <p:sp>
        <p:nvSpPr>
          <p:cNvPr id="37897" name="Rectangle 30">
            <a:extLst>
              <a:ext uri="{FF2B5EF4-FFF2-40B4-BE49-F238E27FC236}">
                <a16:creationId xmlns:a16="http://schemas.microsoft.com/office/drawing/2014/main" id="{0539FC73-A5B3-FAFF-56A3-88C62C4E01E6}"/>
              </a:ext>
            </a:extLst>
          </p:cNvPr>
          <p:cNvSpPr>
            <a:spLocks noChangeArrowheads="1"/>
          </p:cNvSpPr>
          <p:nvPr/>
        </p:nvSpPr>
        <p:spPr bwMode="auto">
          <a:xfrm>
            <a:off x="522288" y="1484313"/>
            <a:ext cx="5268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CC0000"/>
                </a:solidFill>
                <a:latin typeface="楷体_GB2312" pitchFamily="49" charset="-122"/>
              </a:rPr>
              <a:t>1</a:t>
            </a:r>
            <a:r>
              <a:rPr kumimoji="1" lang="zh-CN" altLang="en-US">
                <a:solidFill>
                  <a:srgbClr val="CC0000"/>
                </a:solidFill>
                <a:latin typeface="楷体_GB2312" pitchFamily="49" charset="-122"/>
              </a:rPr>
              <a:t>、二进制数的表示方法</a:t>
            </a:r>
          </a:p>
        </p:txBody>
      </p:sp>
      <p:sp>
        <p:nvSpPr>
          <p:cNvPr id="366623" name="Rectangle 31">
            <a:extLst>
              <a:ext uri="{FF2B5EF4-FFF2-40B4-BE49-F238E27FC236}">
                <a16:creationId xmlns:a16="http://schemas.microsoft.com/office/drawing/2014/main" id="{7D5E0F40-A6A9-DAA4-B579-9D42C71870F9}"/>
              </a:ext>
            </a:extLst>
          </p:cNvPr>
          <p:cNvSpPr>
            <a:spLocks noChangeArrowheads="1"/>
          </p:cNvSpPr>
          <p:nvPr/>
        </p:nvSpPr>
        <p:spPr bwMode="auto">
          <a:xfrm>
            <a:off x="644525" y="5567363"/>
            <a:ext cx="4040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Arial" panose="020B0604020202020204" pitchFamily="34" charset="0"/>
              </a:rPr>
              <a:t>各位的权都是</a:t>
            </a:r>
            <a:r>
              <a:rPr kumimoji="1" lang="en-US" altLang="zh-CN">
                <a:solidFill>
                  <a:srgbClr val="000066"/>
                </a:solidFill>
                <a:latin typeface="Arial" panose="020B0604020202020204" pitchFamily="34" charset="0"/>
              </a:rPr>
              <a:t>2</a:t>
            </a:r>
            <a:r>
              <a:rPr kumimoji="1" lang="zh-CN" altLang="en-US">
                <a:solidFill>
                  <a:srgbClr val="000066"/>
                </a:solidFill>
                <a:latin typeface="Arial" panose="020B0604020202020204" pitchFamily="34" charset="0"/>
              </a:rPr>
              <a:t>的幂。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66615"/>
                                        </p:tgtEl>
                                        <p:attrNameLst>
                                          <p:attrName>style.visibility</p:attrName>
                                        </p:attrNameLst>
                                      </p:cBhvr>
                                      <p:to>
                                        <p:strVal val="visible"/>
                                      </p:to>
                                    </p:set>
                                    <p:animEffect transition="in" filter="strips(downRight)">
                                      <p:cBhvr>
                                        <p:cTn id="7" dur="500"/>
                                        <p:tgtEl>
                                          <p:spTgt spid="3666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6613"/>
                                        </p:tgtEl>
                                        <p:attrNameLst>
                                          <p:attrName>style.visibility</p:attrName>
                                        </p:attrNameLst>
                                      </p:cBhvr>
                                      <p:to>
                                        <p:strVal val="visible"/>
                                      </p:to>
                                    </p:set>
                                    <p:animEffect transition="in" filter="box(in)">
                                      <p:cBhvr>
                                        <p:cTn id="12" dur="500"/>
                                        <p:tgtEl>
                                          <p:spTgt spid="3666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366614"/>
                                        </p:tgtEl>
                                        <p:attrNameLst>
                                          <p:attrName>style.visibility</p:attrName>
                                        </p:attrNameLst>
                                      </p:cBhvr>
                                      <p:to>
                                        <p:strVal val="visible"/>
                                      </p:to>
                                    </p:set>
                                    <p:animEffect transition="in" filter="randombar(horizontal)">
                                      <p:cBhvr>
                                        <p:cTn id="17" dur="500"/>
                                        <p:tgtEl>
                                          <p:spTgt spid="3666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66620"/>
                                        </p:tgtEl>
                                        <p:attrNameLst>
                                          <p:attrName>style.visibility</p:attrName>
                                        </p:attrNameLst>
                                      </p:cBhvr>
                                      <p:to>
                                        <p:strVal val="visible"/>
                                      </p:to>
                                    </p:set>
                                    <p:animEffect transition="in" filter="strips(downLeft)">
                                      <p:cBhvr>
                                        <p:cTn id="22" dur="500"/>
                                        <p:tgtEl>
                                          <p:spTgt spid="366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66619"/>
                                        </p:tgtEl>
                                        <p:attrNameLst>
                                          <p:attrName>style.visibility</p:attrName>
                                        </p:attrNameLst>
                                      </p:cBhvr>
                                      <p:to>
                                        <p:strVal val="visible"/>
                                      </p:to>
                                    </p:set>
                                    <p:animEffect transition="in" filter="strips(downLeft)">
                                      <p:cBhvr>
                                        <p:cTn id="27" dur="500"/>
                                        <p:tgtEl>
                                          <p:spTgt spid="3666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6623"/>
                                        </p:tgtEl>
                                        <p:attrNameLst>
                                          <p:attrName>style.visibility</p:attrName>
                                        </p:attrNameLst>
                                      </p:cBhvr>
                                      <p:to>
                                        <p:strVal val="visible"/>
                                      </p:to>
                                    </p:set>
                                    <p:animEffect transition="in" filter="strips(downRight)">
                                      <p:cBhvr>
                                        <p:cTn id="32" dur="500"/>
                                        <p:tgtEl>
                                          <p:spTgt spid="366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13" grpId="0" autoUpdateAnimBg="0"/>
      <p:bldP spid="366619" grpId="0" animBg="1"/>
      <p:bldP spid="366620" grpId="0" animBg="1"/>
      <p:bldP spid="3666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3">
            <a:extLst>
              <a:ext uri="{FF2B5EF4-FFF2-40B4-BE49-F238E27FC236}">
                <a16:creationId xmlns:a16="http://schemas.microsoft.com/office/drawing/2014/main" id="{7949A38F-E311-32BD-53CC-618F1BFAC46C}"/>
              </a:ext>
            </a:extLst>
          </p:cNvPr>
          <p:cNvSpPr>
            <a:spLocks noChangeArrowheads="1"/>
          </p:cNvSpPr>
          <p:nvPr/>
        </p:nvSpPr>
        <p:spPr bwMode="auto">
          <a:xfrm>
            <a:off x="461963" y="1173163"/>
            <a:ext cx="8647112" cy="646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1</a:t>
            </a:r>
            <a:r>
              <a:rPr kumimoji="1" lang="zh-CN" altLang="en-US">
                <a:solidFill>
                  <a:srgbClr val="000066"/>
                </a:solidFill>
                <a:latin typeface="Times New Roman" panose="02020603050405020304" pitchFamily="18" charset="0"/>
              </a:rPr>
              <a:t>）易于电路表达</a:t>
            </a:r>
            <a:r>
              <a:rPr kumimoji="1" lang="en-US" altLang="zh-CN">
                <a:solidFill>
                  <a:srgbClr val="000066"/>
                </a:solidFill>
                <a:latin typeface="Times New Roman" panose="02020603050405020304" pitchFamily="18" charset="0"/>
              </a:rPr>
              <a:t>---0</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1</a:t>
            </a:r>
            <a:r>
              <a:rPr kumimoji="1" lang="zh-CN" altLang="en-US">
                <a:solidFill>
                  <a:srgbClr val="000066"/>
                </a:solidFill>
                <a:latin typeface="Times New Roman" panose="02020603050405020304" pitchFamily="18" charset="0"/>
              </a:rPr>
              <a:t>两个值，可以用管子的导通或截止，灯泡的亮或灭、继电器触点的闭合或断开来表示。</a:t>
            </a:r>
          </a:p>
        </p:txBody>
      </p:sp>
      <p:sp>
        <p:nvSpPr>
          <p:cNvPr id="367650" name="Rectangle 34">
            <a:extLst>
              <a:ext uri="{FF2B5EF4-FFF2-40B4-BE49-F238E27FC236}">
                <a16:creationId xmlns:a16="http://schemas.microsoft.com/office/drawing/2014/main" id="{6E2DE985-B629-2D81-3048-0548460EE686}"/>
              </a:ext>
            </a:extLst>
          </p:cNvPr>
          <p:cNvSpPr>
            <a:spLocks noChangeArrowheads="1"/>
          </p:cNvSpPr>
          <p:nvPr/>
        </p:nvSpPr>
        <p:spPr bwMode="auto">
          <a:xfrm>
            <a:off x="760413" y="549275"/>
            <a:ext cx="3346450" cy="530225"/>
          </a:xfrm>
          <a:prstGeom prst="rect">
            <a:avLst/>
          </a:prstGeom>
          <a:noFill/>
          <a:ln>
            <a:noFill/>
          </a:ln>
          <a:effectLst/>
        </p:spPr>
        <p:txBody>
          <a:bodyPr>
            <a:spAutoFit/>
          </a:bodyPr>
          <a:lstStyle/>
          <a:p>
            <a:pPr eaLnBrk="1" hangingPunct="1">
              <a:lnSpc>
                <a:spcPct val="120000"/>
              </a:lnSpc>
              <a:spcBef>
                <a:spcPct val="50000"/>
              </a:spcBef>
              <a:defRPr/>
            </a:pPr>
            <a:r>
              <a:rPr kumimoji="1" lang="en-US" altLang="zh-CN">
                <a:solidFill>
                  <a:srgbClr val="CC0000"/>
                </a:solidFill>
                <a:effectLst>
                  <a:outerShdw blurRad="38100" dist="38100" dir="2700000" algn="tl">
                    <a:srgbClr val="C0C0C0"/>
                  </a:outerShdw>
                </a:effectLst>
                <a:latin typeface="Times New Roman" panose="02020603050405020304" pitchFamily="18" charset="0"/>
              </a:rPr>
              <a:t>2</a:t>
            </a:r>
            <a:r>
              <a:rPr kumimoji="1" lang="zh-CN" altLang="en-US">
                <a:solidFill>
                  <a:srgbClr val="CC0000"/>
                </a:solidFill>
                <a:effectLst>
                  <a:outerShdw blurRad="38100" dist="38100" dir="2700000" algn="tl">
                    <a:srgbClr val="C0C0C0"/>
                  </a:outerShdw>
                </a:effectLst>
                <a:latin typeface="Times New Roman" panose="02020603050405020304" pitchFamily="18" charset="0"/>
              </a:rPr>
              <a:t>、 二进制的优点</a:t>
            </a:r>
          </a:p>
        </p:txBody>
      </p:sp>
      <p:sp>
        <p:nvSpPr>
          <p:cNvPr id="367651" name="Rectangle 35">
            <a:extLst>
              <a:ext uri="{FF2B5EF4-FFF2-40B4-BE49-F238E27FC236}">
                <a16:creationId xmlns:a16="http://schemas.microsoft.com/office/drawing/2014/main" id="{4660F444-7458-6726-0A51-1AA5526134AF}"/>
              </a:ext>
            </a:extLst>
          </p:cNvPr>
          <p:cNvSpPr>
            <a:spLocks noChangeArrowheads="1"/>
          </p:cNvSpPr>
          <p:nvPr/>
        </p:nvSpPr>
        <p:spPr bwMode="auto">
          <a:xfrm>
            <a:off x="460375" y="5445125"/>
            <a:ext cx="76406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Arial" panose="020B0604020202020204" pitchFamily="34" charset="0"/>
              </a:rPr>
              <a:t>（</a:t>
            </a:r>
            <a:r>
              <a:rPr kumimoji="1" lang="en-US" altLang="zh-CN">
                <a:solidFill>
                  <a:srgbClr val="000066"/>
                </a:solidFill>
                <a:latin typeface="Arial" panose="020B0604020202020204" pitchFamily="34" charset="0"/>
              </a:rPr>
              <a:t>2</a:t>
            </a:r>
            <a:r>
              <a:rPr kumimoji="1" lang="zh-CN" altLang="en-US">
                <a:solidFill>
                  <a:srgbClr val="000066"/>
                </a:solidFill>
                <a:latin typeface="Arial" panose="020B0604020202020204" pitchFamily="34" charset="0"/>
              </a:rPr>
              <a:t>）二进制数字装置所用元件少，电路简单、可靠 。</a:t>
            </a:r>
          </a:p>
        </p:txBody>
      </p:sp>
      <p:sp>
        <p:nvSpPr>
          <p:cNvPr id="367652" name="Rectangle 36">
            <a:extLst>
              <a:ext uri="{FF2B5EF4-FFF2-40B4-BE49-F238E27FC236}">
                <a16:creationId xmlns:a16="http://schemas.microsoft.com/office/drawing/2014/main" id="{3875F276-8DA3-A4B5-7927-4EFD7E28F821}"/>
              </a:ext>
            </a:extLst>
          </p:cNvPr>
          <p:cNvSpPr>
            <a:spLocks noChangeArrowheads="1"/>
          </p:cNvSpPr>
          <p:nvPr/>
        </p:nvSpPr>
        <p:spPr bwMode="auto">
          <a:xfrm>
            <a:off x="439738" y="5924550"/>
            <a:ext cx="573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Arial" panose="020B0604020202020204" pitchFamily="34" charset="0"/>
              </a:rPr>
              <a:t>（</a:t>
            </a:r>
            <a:r>
              <a:rPr kumimoji="1" lang="en-US" altLang="zh-CN">
                <a:solidFill>
                  <a:srgbClr val="000066"/>
                </a:solidFill>
                <a:latin typeface="Arial" panose="020B0604020202020204" pitchFamily="34" charset="0"/>
              </a:rPr>
              <a:t>3</a:t>
            </a:r>
            <a:r>
              <a:rPr kumimoji="1" lang="zh-CN" altLang="en-US">
                <a:solidFill>
                  <a:srgbClr val="000066"/>
                </a:solidFill>
                <a:latin typeface="Arial" panose="020B0604020202020204" pitchFamily="34" charset="0"/>
              </a:rPr>
              <a:t>）基本运算规则简单</a:t>
            </a:r>
            <a:r>
              <a:rPr kumimoji="1" lang="en-US" altLang="zh-CN">
                <a:solidFill>
                  <a:srgbClr val="000066"/>
                </a:solidFill>
                <a:latin typeface="Arial" panose="020B0604020202020204" pitchFamily="34" charset="0"/>
              </a:rPr>
              <a:t>, </a:t>
            </a:r>
            <a:r>
              <a:rPr kumimoji="1" lang="zh-CN" altLang="en-US">
                <a:solidFill>
                  <a:srgbClr val="000066"/>
                </a:solidFill>
                <a:latin typeface="Arial" panose="020B0604020202020204" pitchFamily="34" charset="0"/>
              </a:rPr>
              <a:t>运算操作方便。</a:t>
            </a:r>
          </a:p>
        </p:txBody>
      </p:sp>
      <p:grpSp>
        <p:nvGrpSpPr>
          <p:cNvPr id="367653" name="Group 37">
            <a:extLst>
              <a:ext uri="{FF2B5EF4-FFF2-40B4-BE49-F238E27FC236}">
                <a16:creationId xmlns:a16="http://schemas.microsoft.com/office/drawing/2014/main" id="{95F8DCE2-401D-BCCC-9746-32C1BBFD9C96}"/>
              </a:ext>
            </a:extLst>
          </p:cNvPr>
          <p:cNvGrpSpPr>
            <a:grpSpLocks/>
          </p:cNvGrpSpPr>
          <p:nvPr/>
        </p:nvGrpSpPr>
        <p:grpSpPr bwMode="auto">
          <a:xfrm>
            <a:off x="239713" y="1895475"/>
            <a:ext cx="4716462" cy="3333750"/>
            <a:chOff x="103" y="1451"/>
            <a:chExt cx="2971" cy="2100"/>
          </a:xfrm>
        </p:grpSpPr>
        <p:sp>
          <p:nvSpPr>
            <p:cNvPr id="38923" name="Rectangle 38">
              <a:extLst>
                <a:ext uri="{FF2B5EF4-FFF2-40B4-BE49-F238E27FC236}">
                  <a16:creationId xmlns:a16="http://schemas.microsoft.com/office/drawing/2014/main" id="{DDB35D74-B705-D563-8CF0-C74C50D79750}"/>
                </a:ext>
              </a:extLst>
            </p:cNvPr>
            <p:cNvSpPr>
              <a:spLocks noChangeArrowheads="1"/>
            </p:cNvSpPr>
            <p:nvPr/>
          </p:nvSpPr>
          <p:spPr bwMode="auto">
            <a:xfrm flipV="1">
              <a:off x="249" y="1509"/>
              <a:ext cx="2733" cy="2006"/>
            </a:xfrm>
            <a:prstGeom prst="rect">
              <a:avLst/>
            </a:prstGeom>
            <a:solidFill>
              <a:schemeClr val="bg1"/>
            </a:solidFill>
            <a:ln w="2857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38924" name="Group 39">
              <a:extLst>
                <a:ext uri="{FF2B5EF4-FFF2-40B4-BE49-F238E27FC236}">
                  <a16:creationId xmlns:a16="http://schemas.microsoft.com/office/drawing/2014/main" id="{3F5687FB-3B99-49B2-F00E-C04F4DD6E0B9}"/>
                </a:ext>
              </a:extLst>
            </p:cNvPr>
            <p:cNvGrpSpPr>
              <a:grpSpLocks/>
            </p:cNvGrpSpPr>
            <p:nvPr/>
          </p:nvGrpSpPr>
          <p:grpSpPr bwMode="auto">
            <a:xfrm>
              <a:off x="103" y="2099"/>
              <a:ext cx="2503" cy="1452"/>
              <a:chOff x="2517" y="2251"/>
              <a:chExt cx="2959" cy="2041"/>
            </a:xfrm>
          </p:grpSpPr>
          <p:sp>
            <p:nvSpPr>
              <p:cNvPr id="38970" name="Rectangle 40">
                <a:extLst>
                  <a:ext uri="{FF2B5EF4-FFF2-40B4-BE49-F238E27FC236}">
                    <a16:creationId xmlns:a16="http://schemas.microsoft.com/office/drawing/2014/main" id="{7BAC2A10-D482-DBE8-F4E9-1AD9E9E34461}"/>
                  </a:ext>
                </a:extLst>
              </p:cNvPr>
              <p:cNvSpPr>
                <a:spLocks noChangeArrowheads="1"/>
              </p:cNvSpPr>
              <p:nvPr/>
            </p:nvSpPr>
            <p:spPr bwMode="auto">
              <a:xfrm>
                <a:off x="3350" y="3311"/>
                <a:ext cx="21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000">
                    <a:solidFill>
                      <a:srgbClr val="000066"/>
                    </a:solidFill>
                    <a:latin typeface="Times New Roman" panose="02020603050405020304" pitchFamily="18" charset="0"/>
                    <a:ea typeface="华康简宋" charset="-122"/>
                    <a:cs typeface="Times New Roman" panose="02020603050405020304" pitchFamily="18" charset="0"/>
                  </a:rPr>
                  <a:t>        </a:t>
                </a:r>
                <a:endParaRPr kumimoji="1" lang="en-US" altLang="zh-CN">
                  <a:solidFill>
                    <a:srgbClr val="000066"/>
                  </a:solidFill>
                  <a:latin typeface="Times New Roman" panose="02020603050405020304" pitchFamily="18" charset="0"/>
                  <a:ea typeface="华康简宋" charset="-122"/>
                  <a:cs typeface="Times New Roman" panose="02020603050405020304" pitchFamily="18" charset="0"/>
                </a:endParaRPr>
              </a:p>
            </p:txBody>
          </p:sp>
          <p:sp>
            <p:nvSpPr>
              <p:cNvPr id="38971" name="AutoShape 41">
                <a:extLst>
                  <a:ext uri="{FF2B5EF4-FFF2-40B4-BE49-F238E27FC236}">
                    <a16:creationId xmlns:a16="http://schemas.microsoft.com/office/drawing/2014/main" id="{66EC0393-9DE0-9FD0-7855-97351B30B64B}"/>
                  </a:ext>
                </a:extLst>
              </p:cNvPr>
              <p:cNvSpPr>
                <a:spLocks noChangeAspect="1" noChangeArrowheads="1" noTextEdit="1"/>
              </p:cNvSpPr>
              <p:nvPr/>
            </p:nvSpPr>
            <p:spPr bwMode="auto">
              <a:xfrm>
                <a:off x="2517" y="2251"/>
                <a:ext cx="2756" cy="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72" name="Rectangle 42">
                <a:extLst>
                  <a:ext uri="{FF2B5EF4-FFF2-40B4-BE49-F238E27FC236}">
                    <a16:creationId xmlns:a16="http://schemas.microsoft.com/office/drawing/2014/main" id="{F40EB9B1-41F0-FC19-EEF6-981D67727AE4}"/>
                  </a:ext>
                </a:extLst>
              </p:cNvPr>
              <p:cNvSpPr>
                <a:spLocks noChangeArrowheads="1"/>
              </p:cNvSpPr>
              <p:nvPr/>
            </p:nvSpPr>
            <p:spPr bwMode="auto">
              <a:xfrm>
                <a:off x="2562" y="2324"/>
                <a:ext cx="4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endParaRPr lang="en-US" altLang="zh-CN">
                  <a:solidFill>
                    <a:srgbClr val="000066"/>
                  </a:solidFill>
                  <a:latin typeface="Tahoma" panose="020B0604030504040204" pitchFamily="34" charset="0"/>
                </a:endParaRPr>
              </a:p>
            </p:txBody>
          </p:sp>
          <p:sp>
            <p:nvSpPr>
              <p:cNvPr id="38973" name="Freeform 43">
                <a:extLst>
                  <a:ext uri="{FF2B5EF4-FFF2-40B4-BE49-F238E27FC236}">
                    <a16:creationId xmlns:a16="http://schemas.microsoft.com/office/drawing/2014/main" id="{5F0B7D2C-7C46-6283-F9E6-A2C7C6463947}"/>
                  </a:ext>
                </a:extLst>
              </p:cNvPr>
              <p:cNvSpPr>
                <a:spLocks/>
              </p:cNvSpPr>
              <p:nvPr/>
            </p:nvSpPr>
            <p:spPr bwMode="auto">
              <a:xfrm>
                <a:off x="2965" y="2334"/>
                <a:ext cx="45" cy="146"/>
              </a:xfrm>
              <a:custGeom>
                <a:avLst/>
                <a:gdLst>
                  <a:gd name="T0" fmla="*/ 661 w 36"/>
                  <a:gd name="T1" fmla="*/ 407 h 134"/>
                  <a:gd name="T2" fmla="*/ 0 w 36"/>
                  <a:gd name="T3" fmla="*/ 407 h 134"/>
                  <a:gd name="T4" fmla="*/ 338 w 36"/>
                  <a:gd name="T5" fmla="*/ 0 h 134"/>
                  <a:gd name="T6" fmla="*/ 661 w 36"/>
                  <a:gd name="T7" fmla="*/ 407 h 1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4">
                    <a:moveTo>
                      <a:pt x="36" y="134"/>
                    </a:moveTo>
                    <a:lnTo>
                      <a:pt x="0" y="134"/>
                    </a:lnTo>
                    <a:lnTo>
                      <a:pt x="18" y="0"/>
                    </a:lnTo>
                    <a:lnTo>
                      <a:pt x="36" y="134"/>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38974" name="Line 44">
                <a:extLst>
                  <a:ext uri="{FF2B5EF4-FFF2-40B4-BE49-F238E27FC236}">
                    <a16:creationId xmlns:a16="http://schemas.microsoft.com/office/drawing/2014/main" id="{E580BB57-73F4-EF4A-BE85-799DD4A21616}"/>
                  </a:ext>
                </a:extLst>
              </p:cNvPr>
              <p:cNvSpPr>
                <a:spLocks noChangeShapeType="1"/>
              </p:cNvSpPr>
              <p:nvPr/>
            </p:nvSpPr>
            <p:spPr bwMode="auto">
              <a:xfrm>
                <a:off x="2988" y="2421"/>
                <a:ext cx="1" cy="149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5" name="Line 45">
                <a:extLst>
                  <a:ext uri="{FF2B5EF4-FFF2-40B4-BE49-F238E27FC236}">
                    <a16:creationId xmlns:a16="http://schemas.microsoft.com/office/drawing/2014/main" id="{DEE7954B-816A-A934-146E-E0E7C3F06BB9}"/>
                  </a:ext>
                </a:extLst>
              </p:cNvPr>
              <p:cNvSpPr>
                <a:spLocks noChangeShapeType="1"/>
              </p:cNvSpPr>
              <p:nvPr/>
            </p:nvSpPr>
            <p:spPr bwMode="auto">
              <a:xfrm>
                <a:off x="2988" y="3915"/>
                <a:ext cx="2128" cy="1"/>
              </a:xfrm>
              <a:prstGeom prst="line">
                <a:avLst/>
              </a:prstGeom>
              <a:noFill/>
              <a:ln w="14288">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6" name="Freeform 46">
                <a:extLst>
                  <a:ext uri="{FF2B5EF4-FFF2-40B4-BE49-F238E27FC236}">
                    <a16:creationId xmlns:a16="http://schemas.microsoft.com/office/drawing/2014/main" id="{2D6407DB-729B-9468-7863-EF0F96E9D2A4}"/>
                  </a:ext>
                </a:extLst>
              </p:cNvPr>
              <p:cNvSpPr>
                <a:spLocks/>
              </p:cNvSpPr>
              <p:nvPr/>
            </p:nvSpPr>
            <p:spPr bwMode="auto">
              <a:xfrm>
                <a:off x="5060" y="3896"/>
                <a:ext cx="168" cy="38"/>
              </a:xfrm>
              <a:custGeom>
                <a:avLst/>
                <a:gdLst>
                  <a:gd name="T0" fmla="*/ 0 w 134"/>
                  <a:gd name="T1" fmla="*/ 0 h 35"/>
                  <a:gd name="T2" fmla="*/ 0 w 134"/>
                  <a:gd name="T3" fmla="*/ 102 h 35"/>
                  <a:gd name="T4" fmla="*/ 2540 w 134"/>
                  <a:gd name="T5" fmla="*/ 50 h 35"/>
                  <a:gd name="T6" fmla="*/ 0 w 134"/>
                  <a:gd name="T7" fmla="*/ 0 h 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4" h="35">
                    <a:moveTo>
                      <a:pt x="0" y="0"/>
                    </a:moveTo>
                    <a:lnTo>
                      <a:pt x="0" y="35"/>
                    </a:lnTo>
                    <a:lnTo>
                      <a:pt x="134" y="17"/>
                    </a:lnTo>
                    <a:lnTo>
                      <a:pt x="0" y="0"/>
                    </a:lnTo>
                    <a:close/>
                  </a:path>
                </a:pathLst>
              </a:custGeom>
              <a:solidFill>
                <a:srgbClr val="000000"/>
              </a:solidFill>
              <a:ln w="14288">
                <a:solidFill>
                  <a:srgbClr val="000000"/>
                </a:solidFill>
                <a:prstDash val="solid"/>
                <a:round/>
                <a:headEnd/>
                <a:tailEnd/>
              </a:ln>
            </p:spPr>
            <p:txBody>
              <a:bodyPr/>
              <a:lstStyle/>
              <a:p>
                <a:endParaRPr lang="zh-CN" altLang="en-US"/>
              </a:p>
            </p:txBody>
          </p:sp>
          <p:sp>
            <p:nvSpPr>
              <p:cNvPr id="38977" name="Rectangle 47">
                <a:extLst>
                  <a:ext uri="{FF2B5EF4-FFF2-40B4-BE49-F238E27FC236}">
                    <a16:creationId xmlns:a16="http://schemas.microsoft.com/office/drawing/2014/main" id="{30EF4BE3-08BB-8C7E-3EC9-E8CCE013D425}"/>
                  </a:ext>
                </a:extLst>
              </p:cNvPr>
              <p:cNvSpPr>
                <a:spLocks noChangeArrowheads="1"/>
              </p:cNvSpPr>
              <p:nvPr/>
            </p:nvSpPr>
            <p:spPr bwMode="auto">
              <a:xfrm>
                <a:off x="3111" y="3877"/>
                <a:ext cx="1647" cy="19"/>
              </a:xfrm>
              <a:prstGeom prst="rect">
                <a:avLst/>
              </a:prstGeom>
              <a:solidFill>
                <a:srgbClr val="000000"/>
              </a:solidFill>
              <a:ln w="19050">
                <a:solidFill>
                  <a:schemeClr val="tx2"/>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78" name="Freeform 48">
                <a:extLst>
                  <a:ext uri="{FF2B5EF4-FFF2-40B4-BE49-F238E27FC236}">
                    <a16:creationId xmlns:a16="http://schemas.microsoft.com/office/drawing/2014/main" id="{7B6DFE34-3400-3049-2A09-D79DA48A4A69}"/>
                  </a:ext>
                </a:extLst>
              </p:cNvPr>
              <p:cNvSpPr>
                <a:spLocks/>
              </p:cNvSpPr>
              <p:nvPr/>
            </p:nvSpPr>
            <p:spPr bwMode="auto">
              <a:xfrm>
                <a:off x="2999" y="3877"/>
                <a:ext cx="112" cy="48"/>
              </a:xfrm>
              <a:custGeom>
                <a:avLst/>
                <a:gdLst>
                  <a:gd name="T0" fmla="*/ 1767 w 89"/>
                  <a:gd name="T1" fmla="*/ 57 h 44"/>
                  <a:gd name="T2" fmla="*/ 1767 w 89"/>
                  <a:gd name="T3" fmla="*/ 0 h 44"/>
                  <a:gd name="T4" fmla="*/ 722 w 89"/>
                  <a:gd name="T5" fmla="*/ 27 h 44"/>
                  <a:gd name="T6" fmla="*/ 0 w 89"/>
                  <a:gd name="T7" fmla="*/ 82 h 44"/>
                  <a:gd name="T8" fmla="*/ 182 w 89"/>
                  <a:gd name="T9" fmla="*/ 136 h 44"/>
                  <a:gd name="T10" fmla="*/ 857 w 89"/>
                  <a:gd name="T11" fmla="*/ 82 h 44"/>
                  <a:gd name="T12" fmla="*/ 1767 w 89"/>
                  <a:gd name="T13" fmla="*/ 57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 h="44">
                    <a:moveTo>
                      <a:pt x="89" y="18"/>
                    </a:moveTo>
                    <a:lnTo>
                      <a:pt x="89" y="0"/>
                    </a:lnTo>
                    <a:lnTo>
                      <a:pt x="36" y="9"/>
                    </a:lnTo>
                    <a:lnTo>
                      <a:pt x="0" y="27"/>
                    </a:lnTo>
                    <a:lnTo>
                      <a:pt x="9" y="44"/>
                    </a:lnTo>
                    <a:lnTo>
                      <a:pt x="44" y="27"/>
                    </a:lnTo>
                    <a:lnTo>
                      <a:pt x="8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79" name="Freeform 49">
                <a:extLst>
                  <a:ext uri="{FF2B5EF4-FFF2-40B4-BE49-F238E27FC236}">
                    <a16:creationId xmlns:a16="http://schemas.microsoft.com/office/drawing/2014/main" id="{D383BC19-E394-D3C4-DCB3-A540DA8C633A}"/>
                  </a:ext>
                </a:extLst>
              </p:cNvPr>
              <p:cNvSpPr>
                <a:spLocks/>
              </p:cNvSpPr>
              <p:nvPr/>
            </p:nvSpPr>
            <p:spPr bwMode="auto">
              <a:xfrm>
                <a:off x="3088" y="3304"/>
                <a:ext cx="381" cy="301"/>
              </a:xfrm>
              <a:custGeom>
                <a:avLst/>
                <a:gdLst>
                  <a:gd name="T0" fmla="*/ 0 w 304"/>
                  <a:gd name="T1" fmla="*/ 787 h 277"/>
                  <a:gd name="T2" fmla="*/ 341 w 304"/>
                  <a:gd name="T3" fmla="*/ 815 h 277"/>
                  <a:gd name="T4" fmla="*/ 1181 w 304"/>
                  <a:gd name="T5" fmla="*/ 473 h 277"/>
                  <a:gd name="T6" fmla="*/ 1024 w 304"/>
                  <a:gd name="T7" fmla="*/ 473 h 277"/>
                  <a:gd name="T8" fmla="*/ 1024 w 304"/>
                  <a:gd name="T9" fmla="*/ 501 h 277"/>
                  <a:gd name="T10" fmla="*/ 2376 w 304"/>
                  <a:gd name="T11" fmla="*/ 263 h 277"/>
                  <a:gd name="T12" fmla="*/ 3874 w 304"/>
                  <a:gd name="T13" fmla="*/ 106 h 277"/>
                  <a:gd name="T14" fmla="*/ 4907 w 304"/>
                  <a:gd name="T15" fmla="*/ 80 h 277"/>
                  <a:gd name="T16" fmla="*/ 4732 w 304"/>
                  <a:gd name="T17" fmla="*/ 54 h 277"/>
                  <a:gd name="T18" fmla="*/ 4732 w 304"/>
                  <a:gd name="T19" fmla="*/ 80 h 277"/>
                  <a:gd name="T20" fmla="*/ 5726 w 304"/>
                  <a:gd name="T21" fmla="*/ 54 h 277"/>
                  <a:gd name="T22" fmla="*/ 5726 w 304"/>
                  <a:gd name="T23" fmla="*/ 0 h 277"/>
                  <a:gd name="T24" fmla="*/ 4907 w 304"/>
                  <a:gd name="T25" fmla="*/ 26 h 277"/>
                  <a:gd name="T26" fmla="*/ 4732 w 304"/>
                  <a:gd name="T27" fmla="*/ 26 h 277"/>
                  <a:gd name="T28" fmla="*/ 3722 w 304"/>
                  <a:gd name="T29" fmla="*/ 54 h 277"/>
                  <a:gd name="T30" fmla="*/ 2208 w 304"/>
                  <a:gd name="T31" fmla="*/ 209 h 277"/>
                  <a:gd name="T32" fmla="*/ 841 w 304"/>
                  <a:gd name="T33" fmla="*/ 449 h 277"/>
                  <a:gd name="T34" fmla="*/ 841 w 304"/>
                  <a:gd name="T35" fmla="*/ 473 h 277"/>
                  <a:gd name="T36" fmla="*/ 841 w 304"/>
                  <a:gd name="T37" fmla="*/ 473 h 277"/>
                  <a:gd name="T38" fmla="*/ 0 w 304"/>
                  <a:gd name="T39" fmla="*/ 787 h 2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4" h="277">
                    <a:moveTo>
                      <a:pt x="0" y="268"/>
                    </a:moveTo>
                    <a:lnTo>
                      <a:pt x="18" y="277"/>
                    </a:lnTo>
                    <a:lnTo>
                      <a:pt x="63" y="161"/>
                    </a:lnTo>
                    <a:lnTo>
                      <a:pt x="54" y="161"/>
                    </a:lnTo>
                    <a:lnTo>
                      <a:pt x="54" y="170"/>
                    </a:lnTo>
                    <a:lnTo>
                      <a:pt x="126" y="89"/>
                    </a:lnTo>
                    <a:lnTo>
                      <a:pt x="206" y="36"/>
                    </a:lnTo>
                    <a:lnTo>
                      <a:pt x="260" y="27"/>
                    </a:lnTo>
                    <a:lnTo>
                      <a:pt x="251" y="18"/>
                    </a:lnTo>
                    <a:lnTo>
                      <a:pt x="251" y="27"/>
                    </a:lnTo>
                    <a:lnTo>
                      <a:pt x="304" y="18"/>
                    </a:lnTo>
                    <a:lnTo>
                      <a:pt x="304" y="0"/>
                    </a:lnTo>
                    <a:lnTo>
                      <a:pt x="260" y="9"/>
                    </a:lnTo>
                    <a:lnTo>
                      <a:pt x="251" y="9"/>
                    </a:lnTo>
                    <a:lnTo>
                      <a:pt x="197" y="18"/>
                    </a:lnTo>
                    <a:lnTo>
                      <a:pt x="117" y="71"/>
                    </a:lnTo>
                    <a:lnTo>
                      <a:pt x="45" y="152"/>
                    </a:lnTo>
                    <a:lnTo>
                      <a:pt x="45" y="161"/>
                    </a:lnTo>
                    <a:lnTo>
                      <a:pt x="0" y="268"/>
                    </a:lnTo>
                    <a:close/>
                  </a:path>
                </a:pathLst>
              </a:custGeom>
              <a:solidFill>
                <a:srgbClr val="000000"/>
              </a:solidFill>
              <a:ln w="9525">
                <a:solidFill>
                  <a:schemeClr val="tx2"/>
                </a:solidFill>
                <a:round/>
                <a:headEnd/>
                <a:tailEnd/>
              </a:ln>
            </p:spPr>
            <p:txBody>
              <a:bodyPr/>
              <a:lstStyle/>
              <a:p>
                <a:endParaRPr lang="zh-CN" altLang="en-US"/>
              </a:p>
            </p:txBody>
          </p:sp>
          <p:sp>
            <p:nvSpPr>
              <p:cNvPr id="38980" name="Freeform 50">
                <a:extLst>
                  <a:ext uri="{FF2B5EF4-FFF2-40B4-BE49-F238E27FC236}">
                    <a16:creationId xmlns:a16="http://schemas.microsoft.com/office/drawing/2014/main" id="{DEFF32D5-E136-9B8F-D661-C348F67B5BC3}"/>
                  </a:ext>
                </a:extLst>
              </p:cNvPr>
              <p:cNvSpPr>
                <a:spLocks/>
              </p:cNvSpPr>
              <p:nvPr/>
            </p:nvSpPr>
            <p:spPr bwMode="auto">
              <a:xfrm>
                <a:off x="3469" y="3285"/>
                <a:ext cx="1155" cy="39"/>
              </a:xfrm>
              <a:custGeom>
                <a:avLst/>
                <a:gdLst>
                  <a:gd name="T0" fmla="*/ 0 w 922"/>
                  <a:gd name="T1" fmla="*/ 54 h 36"/>
                  <a:gd name="T2" fmla="*/ 0 w 922"/>
                  <a:gd name="T3" fmla="*/ 102 h 36"/>
                  <a:gd name="T4" fmla="*/ 17252 w 922"/>
                  <a:gd name="T5" fmla="*/ 54 h 36"/>
                  <a:gd name="T6" fmla="*/ 17252 w 922"/>
                  <a:gd name="T7" fmla="*/ 0 h 36"/>
                  <a:gd name="T8" fmla="*/ 0 w 922"/>
                  <a:gd name="T9" fmla="*/ 54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2" h="36">
                    <a:moveTo>
                      <a:pt x="0" y="18"/>
                    </a:moveTo>
                    <a:lnTo>
                      <a:pt x="0" y="36"/>
                    </a:lnTo>
                    <a:lnTo>
                      <a:pt x="922" y="18"/>
                    </a:lnTo>
                    <a:lnTo>
                      <a:pt x="922" y="0"/>
                    </a:lnTo>
                    <a:lnTo>
                      <a:pt x="0" y="18"/>
                    </a:lnTo>
                    <a:close/>
                  </a:path>
                </a:pathLst>
              </a:custGeom>
              <a:solidFill>
                <a:srgbClr val="000000"/>
              </a:solidFill>
              <a:ln w="9525">
                <a:solidFill>
                  <a:schemeClr val="tx2"/>
                </a:solidFill>
                <a:round/>
                <a:headEnd/>
                <a:tailEnd/>
              </a:ln>
            </p:spPr>
            <p:txBody>
              <a:bodyPr/>
              <a:lstStyle/>
              <a:p>
                <a:endParaRPr lang="zh-CN" altLang="en-US"/>
              </a:p>
            </p:txBody>
          </p:sp>
          <p:sp>
            <p:nvSpPr>
              <p:cNvPr id="38981" name="Freeform 51">
                <a:extLst>
                  <a:ext uri="{FF2B5EF4-FFF2-40B4-BE49-F238E27FC236}">
                    <a16:creationId xmlns:a16="http://schemas.microsoft.com/office/drawing/2014/main" id="{8BE15536-D4BD-C608-A1E8-7E8DA8388850}"/>
                  </a:ext>
                </a:extLst>
              </p:cNvPr>
              <p:cNvSpPr>
                <a:spLocks/>
              </p:cNvSpPr>
              <p:nvPr/>
            </p:nvSpPr>
            <p:spPr bwMode="auto">
              <a:xfrm>
                <a:off x="2988" y="3566"/>
                <a:ext cx="134" cy="340"/>
              </a:xfrm>
              <a:custGeom>
                <a:avLst/>
                <a:gdLst>
                  <a:gd name="T0" fmla="*/ 1990 w 107"/>
                  <a:gd name="T1" fmla="*/ 26 h 313"/>
                  <a:gd name="T2" fmla="*/ 1649 w 107"/>
                  <a:gd name="T3" fmla="*/ 0 h 313"/>
                  <a:gd name="T4" fmla="*/ 0 w 107"/>
                  <a:gd name="T5" fmla="*/ 891 h 313"/>
                  <a:gd name="T6" fmla="*/ 341 w 107"/>
                  <a:gd name="T7" fmla="*/ 918 h 313"/>
                  <a:gd name="T8" fmla="*/ 1990 w 107"/>
                  <a:gd name="T9" fmla="*/ 26 h 3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313">
                    <a:moveTo>
                      <a:pt x="107" y="9"/>
                    </a:moveTo>
                    <a:lnTo>
                      <a:pt x="89" y="0"/>
                    </a:lnTo>
                    <a:lnTo>
                      <a:pt x="0" y="304"/>
                    </a:lnTo>
                    <a:lnTo>
                      <a:pt x="18" y="313"/>
                    </a:lnTo>
                    <a:lnTo>
                      <a:pt x="107" y="9"/>
                    </a:lnTo>
                    <a:close/>
                  </a:path>
                </a:pathLst>
              </a:custGeom>
              <a:solidFill>
                <a:srgbClr val="000000"/>
              </a:solidFill>
              <a:ln w="9525">
                <a:solidFill>
                  <a:schemeClr val="tx2"/>
                </a:solidFill>
                <a:round/>
                <a:headEnd/>
                <a:tailEnd/>
              </a:ln>
            </p:spPr>
            <p:txBody>
              <a:bodyPr/>
              <a:lstStyle/>
              <a:p>
                <a:endParaRPr lang="zh-CN" altLang="en-US"/>
              </a:p>
            </p:txBody>
          </p:sp>
          <p:sp>
            <p:nvSpPr>
              <p:cNvPr id="38982" name="Freeform 52">
                <a:extLst>
                  <a:ext uri="{FF2B5EF4-FFF2-40B4-BE49-F238E27FC236}">
                    <a16:creationId xmlns:a16="http://schemas.microsoft.com/office/drawing/2014/main" id="{150B5642-C2DE-C89B-867C-CDA2E15C77F4}"/>
                  </a:ext>
                </a:extLst>
              </p:cNvPr>
              <p:cNvSpPr>
                <a:spLocks/>
              </p:cNvSpPr>
              <p:nvPr/>
            </p:nvSpPr>
            <p:spPr bwMode="auto">
              <a:xfrm>
                <a:off x="2864" y="2945"/>
                <a:ext cx="1804" cy="1038"/>
              </a:xfrm>
              <a:custGeom>
                <a:avLst/>
                <a:gdLst>
                  <a:gd name="T0" fmla="*/ 173 w 1440"/>
                  <a:gd name="T1" fmla="*/ 0 h 956"/>
                  <a:gd name="T2" fmla="*/ 0 w 1440"/>
                  <a:gd name="T3" fmla="*/ 54 h 956"/>
                  <a:gd name="T4" fmla="*/ 26791 w 1440"/>
                  <a:gd name="T5" fmla="*/ 2787 h 956"/>
                  <a:gd name="T6" fmla="*/ 26961 w 1440"/>
                  <a:gd name="T7" fmla="*/ 2733 h 956"/>
                  <a:gd name="T8" fmla="*/ 173 w 1440"/>
                  <a:gd name="T9" fmla="*/ 0 h 9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956">
                    <a:moveTo>
                      <a:pt x="9" y="0"/>
                    </a:moveTo>
                    <a:lnTo>
                      <a:pt x="0" y="18"/>
                    </a:lnTo>
                    <a:lnTo>
                      <a:pt x="1431" y="956"/>
                    </a:lnTo>
                    <a:lnTo>
                      <a:pt x="1440" y="938"/>
                    </a:lnTo>
                    <a:lnTo>
                      <a:pt x="9" y="0"/>
                    </a:lnTo>
                    <a:close/>
                  </a:path>
                </a:pathLst>
              </a:custGeom>
              <a:solidFill>
                <a:srgbClr val="000000"/>
              </a:solidFill>
              <a:ln w="9525">
                <a:solidFill>
                  <a:srgbClr val="FF0000"/>
                </a:solidFill>
                <a:round/>
                <a:headEnd/>
                <a:tailEnd/>
              </a:ln>
            </p:spPr>
            <p:txBody>
              <a:bodyPr/>
              <a:lstStyle/>
              <a:p>
                <a:endParaRPr lang="zh-CN" altLang="en-US"/>
              </a:p>
            </p:txBody>
          </p:sp>
          <p:grpSp>
            <p:nvGrpSpPr>
              <p:cNvPr id="38983" name="Group 53">
                <a:extLst>
                  <a:ext uri="{FF2B5EF4-FFF2-40B4-BE49-F238E27FC236}">
                    <a16:creationId xmlns:a16="http://schemas.microsoft.com/office/drawing/2014/main" id="{7A845B31-8C56-456A-CCC9-2C567988AD5C}"/>
                  </a:ext>
                </a:extLst>
              </p:cNvPr>
              <p:cNvGrpSpPr>
                <a:grpSpLocks/>
              </p:cNvGrpSpPr>
              <p:nvPr/>
            </p:nvGrpSpPr>
            <p:grpSpPr bwMode="auto">
              <a:xfrm>
                <a:off x="3033" y="2799"/>
                <a:ext cx="392" cy="1116"/>
                <a:chOff x="3936" y="1671"/>
                <a:chExt cx="313" cy="1027"/>
              </a:xfrm>
            </p:grpSpPr>
            <p:sp>
              <p:nvSpPr>
                <p:cNvPr id="39026" name="Freeform 54">
                  <a:extLst>
                    <a:ext uri="{FF2B5EF4-FFF2-40B4-BE49-F238E27FC236}">
                      <a16:creationId xmlns:a16="http://schemas.microsoft.com/office/drawing/2014/main" id="{EED8CCB6-F947-D07F-7066-D0CEF866B857}"/>
                    </a:ext>
                  </a:extLst>
                </p:cNvPr>
                <p:cNvSpPr>
                  <a:spLocks/>
                </p:cNvSpPr>
                <p:nvPr/>
              </p:nvSpPr>
              <p:spPr bwMode="auto">
                <a:xfrm>
                  <a:off x="3936" y="2663"/>
                  <a:ext cx="26" cy="35"/>
                </a:xfrm>
                <a:custGeom>
                  <a:avLst/>
                  <a:gdLst>
                    <a:gd name="T0" fmla="*/ 0 w 26"/>
                    <a:gd name="T1" fmla="*/ 35 h 35"/>
                    <a:gd name="T2" fmla="*/ 0 w 26"/>
                    <a:gd name="T3" fmla="*/ 35 h 35"/>
                    <a:gd name="T4" fmla="*/ 9 w 26"/>
                    <a:gd name="T5" fmla="*/ 35 h 35"/>
                    <a:gd name="T6" fmla="*/ 26 w 26"/>
                    <a:gd name="T7" fmla="*/ 9 h 35"/>
                    <a:gd name="T8" fmla="*/ 17 w 26"/>
                    <a:gd name="T9" fmla="*/ 0 h 35"/>
                    <a:gd name="T10" fmla="*/ 17 w 26"/>
                    <a:gd name="T11" fmla="*/ 9 h 35"/>
                    <a:gd name="T12" fmla="*/ 0 w 26"/>
                    <a:gd name="T13" fmla="*/ 35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35">
                      <a:moveTo>
                        <a:pt x="0" y="35"/>
                      </a:moveTo>
                      <a:lnTo>
                        <a:pt x="0" y="35"/>
                      </a:lnTo>
                      <a:lnTo>
                        <a:pt x="9" y="35"/>
                      </a:lnTo>
                      <a:lnTo>
                        <a:pt x="26" y="9"/>
                      </a:lnTo>
                      <a:lnTo>
                        <a:pt x="17" y="0"/>
                      </a:lnTo>
                      <a:lnTo>
                        <a:pt x="17" y="9"/>
                      </a:lnTo>
                      <a:lnTo>
                        <a:pt x="0" y="35"/>
                      </a:lnTo>
                      <a:close/>
                    </a:path>
                  </a:pathLst>
                </a:custGeom>
                <a:solidFill>
                  <a:srgbClr val="000000"/>
                </a:solidFill>
                <a:ln w="9525">
                  <a:solidFill>
                    <a:schemeClr val="tx2"/>
                  </a:solidFill>
                  <a:round/>
                  <a:headEnd/>
                  <a:tailEnd/>
                </a:ln>
              </p:spPr>
              <p:txBody>
                <a:bodyPr/>
                <a:lstStyle/>
                <a:p>
                  <a:endParaRPr lang="zh-CN" altLang="en-US"/>
                </a:p>
              </p:txBody>
            </p:sp>
            <p:sp>
              <p:nvSpPr>
                <p:cNvPr id="39027" name="Freeform 55">
                  <a:extLst>
                    <a:ext uri="{FF2B5EF4-FFF2-40B4-BE49-F238E27FC236}">
                      <a16:creationId xmlns:a16="http://schemas.microsoft.com/office/drawing/2014/main" id="{F030C4EA-2651-9CC0-4BC8-804C50964C20}"/>
                    </a:ext>
                  </a:extLst>
                </p:cNvPr>
                <p:cNvSpPr>
                  <a:spLocks/>
                </p:cNvSpPr>
                <p:nvPr/>
              </p:nvSpPr>
              <p:spPr bwMode="auto">
                <a:xfrm>
                  <a:off x="3971" y="2618"/>
                  <a:ext cx="27" cy="36"/>
                </a:xfrm>
                <a:custGeom>
                  <a:avLst/>
                  <a:gdLst>
                    <a:gd name="T0" fmla="*/ 0 w 27"/>
                    <a:gd name="T1" fmla="*/ 27 h 36"/>
                    <a:gd name="T2" fmla="*/ 0 w 27"/>
                    <a:gd name="T3" fmla="*/ 36 h 36"/>
                    <a:gd name="T4" fmla="*/ 9 w 27"/>
                    <a:gd name="T5" fmla="*/ 27 h 36"/>
                    <a:gd name="T6" fmla="*/ 27 w 27"/>
                    <a:gd name="T7" fmla="*/ 9 h 36"/>
                    <a:gd name="T8" fmla="*/ 27 w 27"/>
                    <a:gd name="T9" fmla="*/ 0 h 36"/>
                    <a:gd name="T10" fmla="*/ 27 w 27"/>
                    <a:gd name="T11" fmla="*/ 0 h 36"/>
                    <a:gd name="T12" fmla="*/ 18 w 27"/>
                    <a:gd name="T13" fmla="*/ 0 h 36"/>
                    <a:gd name="T14" fmla="*/ 18 w 27"/>
                    <a:gd name="T15" fmla="*/ 9 h 36"/>
                    <a:gd name="T16" fmla="*/ 0 w 27"/>
                    <a:gd name="T17" fmla="*/ 27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36">
                      <a:moveTo>
                        <a:pt x="0" y="27"/>
                      </a:moveTo>
                      <a:lnTo>
                        <a:pt x="0" y="36"/>
                      </a:lnTo>
                      <a:lnTo>
                        <a:pt x="9" y="27"/>
                      </a:lnTo>
                      <a:lnTo>
                        <a:pt x="27" y="9"/>
                      </a:lnTo>
                      <a:lnTo>
                        <a:pt x="27" y="0"/>
                      </a:lnTo>
                      <a:lnTo>
                        <a:pt x="18" y="0"/>
                      </a:lnTo>
                      <a:lnTo>
                        <a:pt x="18" y="9"/>
                      </a:lnTo>
                      <a:lnTo>
                        <a:pt x="0" y="27"/>
                      </a:lnTo>
                      <a:close/>
                    </a:path>
                  </a:pathLst>
                </a:custGeom>
                <a:solidFill>
                  <a:srgbClr val="000000"/>
                </a:solidFill>
                <a:ln w="9525">
                  <a:solidFill>
                    <a:schemeClr val="tx2"/>
                  </a:solidFill>
                  <a:round/>
                  <a:headEnd/>
                  <a:tailEnd/>
                </a:ln>
              </p:spPr>
              <p:txBody>
                <a:bodyPr/>
                <a:lstStyle/>
                <a:p>
                  <a:endParaRPr lang="zh-CN" altLang="en-US"/>
                </a:p>
              </p:txBody>
            </p:sp>
            <p:sp>
              <p:nvSpPr>
                <p:cNvPr id="39028" name="Freeform 56">
                  <a:extLst>
                    <a:ext uri="{FF2B5EF4-FFF2-40B4-BE49-F238E27FC236}">
                      <a16:creationId xmlns:a16="http://schemas.microsoft.com/office/drawing/2014/main" id="{A151BC61-537C-F081-199A-5C6990C6ADA2}"/>
                    </a:ext>
                  </a:extLst>
                </p:cNvPr>
                <p:cNvSpPr>
                  <a:spLocks/>
                </p:cNvSpPr>
                <p:nvPr/>
              </p:nvSpPr>
              <p:spPr bwMode="auto">
                <a:xfrm>
                  <a:off x="4007" y="2565"/>
                  <a:ext cx="27" cy="35"/>
                </a:xfrm>
                <a:custGeom>
                  <a:avLst/>
                  <a:gdLst>
                    <a:gd name="T0" fmla="*/ 0 w 27"/>
                    <a:gd name="T1" fmla="*/ 35 h 35"/>
                    <a:gd name="T2" fmla="*/ 0 w 27"/>
                    <a:gd name="T3" fmla="*/ 35 h 35"/>
                    <a:gd name="T4" fmla="*/ 9 w 27"/>
                    <a:gd name="T5" fmla="*/ 35 h 35"/>
                    <a:gd name="T6" fmla="*/ 27 w 27"/>
                    <a:gd name="T7" fmla="*/ 0 h 35"/>
                    <a:gd name="T8" fmla="*/ 18 w 27"/>
                    <a:gd name="T9" fmla="*/ 0 h 35"/>
                    <a:gd name="T10" fmla="*/ 18 w 27"/>
                    <a:gd name="T11" fmla="*/ 0 h 35"/>
                    <a:gd name="T12" fmla="*/ 0 w 27"/>
                    <a:gd name="T13" fmla="*/ 35 h 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35">
                      <a:moveTo>
                        <a:pt x="0" y="35"/>
                      </a:moveTo>
                      <a:lnTo>
                        <a:pt x="0" y="35"/>
                      </a:lnTo>
                      <a:lnTo>
                        <a:pt x="9" y="35"/>
                      </a:lnTo>
                      <a:lnTo>
                        <a:pt x="27" y="0"/>
                      </a:lnTo>
                      <a:lnTo>
                        <a:pt x="18" y="0"/>
                      </a:lnTo>
                      <a:lnTo>
                        <a:pt x="0" y="35"/>
                      </a:lnTo>
                      <a:close/>
                    </a:path>
                  </a:pathLst>
                </a:custGeom>
                <a:solidFill>
                  <a:srgbClr val="000000"/>
                </a:solidFill>
                <a:ln w="9525">
                  <a:solidFill>
                    <a:schemeClr val="tx2"/>
                  </a:solidFill>
                  <a:round/>
                  <a:headEnd/>
                  <a:tailEnd/>
                </a:ln>
              </p:spPr>
              <p:txBody>
                <a:bodyPr/>
                <a:lstStyle/>
                <a:p>
                  <a:endParaRPr lang="zh-CN" altLang="en-US"/>
                </a:p>
              </p:txBody>
            </p:sp>
            <p:sp>
              <p:nvSpPr>
                <p:cNvPr id="39029" name="Freeform 57">
                  <a:extLst>
                    <a:ext uri="{FF2B5EF4-FFF2-40B4-BE49-F238E27FC236}">
                      <a16:creationId xmlns:a16="http://schemas.microsoft.com/office/drawing/2014/main" id="{8AFFF460-4520-45B2-D25A-426920B61F31}"/>
                    </a:ext>
                  </a:extLst>
                </p:cNvPr>
                <p:cNvSpPr>
                  <a:spLocks/>
                </p:cNvSpPr>
                <p:nvPr/>
              </p:nvSpPr>
              <p:spPr bwMode="auto">
                <a:xfrm>
                  <a:off x="4034" y="2511"/>
                  <a:ext cx="27" cy="36"/>
                </a:xfrm>
                <a:custGeom>
                  <a:avLst/>
                  <a:gdLst>
                    <a:gd name="T0" fmla="*/ 0 w 27"/>
                    <a:gd name="T1" fmla="*/ 36 h 36"/>
                    <a:gd name="T2" fmla="*/ 9 w 27"/>
                    <a:gd name="T3" fmla="*/ 36 h 36"/>
                    <a:gd name="T4" fmla="*/ 9 w 27"/>
                    <a:gd name="T5" fmla="*/ 36 h 36"/>
                    <a:gd name="T6" fmla="*/ 18 w 27"/>
                    <a:gd name="T7" fmla="*/ 27 h 36"/>
                    <a:gd name="T8" fmla="*/ 27 w 27"/>
                    <a:gd name="T9" fmla="*/ 0 h 36"/>
                    <a:gd name="T10" fmla="*/ 27 w 27"/>
                    <a:gd name="T11" fmla="*/ 0 h 36"/>
                    <a:gd name="T12" fmla="*/ 18 w 27"/>
                    <a:gd name="T13" fmla="*/ 0 h 36"/>
                    <a:gd name="T14" fmla="*/ 9 w 27"/>
                    <a:gd name="T15" fmla="*/ 27 h 36"/>
                    <a:gd name="T16" fmla="*/ 0 w 27"/>
                    <a:gd name="T17" fmla="*/ 36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 h="36">
                      <a:moveTo>
                        <a:pt x="0" y="36"/>
                      </a:moveTo>
                      <a:lnTo>
                        <a:pt x="9" y="36"/>
                      </a:lnTo>
                      <a:lnTo>
                        <a:pt x="18" y="27"/>
                      </a:lnTo>
                      <a:lnTo>
                        <a:pt x="27" y="0"/>
                      </a:lnTo>
                      <a:lnTo>
                        <a:pt x="18" y="0"/>
                      </a:lnTo>
                      <a:lnTo>
                        <a:pt x="9" y="27"/>
                      </a:lnTo>
                      <a:lnTo>
                        <a:pt x="0" y="36"/>
                      </a:lnTo>
                      <a:close/>
                    </a:path>
                  </a:pathLst>
                </a:custGeom>
                <a:solidFill>
                  <a:srgbClr val="000000"/>
                </a:solidFill>
                <a:ln w="9525">
                  <a:solidFill>
                    <a:schemeClr val="tx2"/>
                  </a:solidFill>
                  <a:round/>
                  <a:headEnd/>
                  <a:tailEnd/>
                </a:ln>
              </p:spPr>
              <p:txBody>
                <a:bodyPr/>
                <a:lstStyle/>
                <a:p>
                  <a:endParaRPr lang="zh-CN" altLang="en-US"/>
                </a:p>
              </p:txBody>
            </p:sp>
            <p:sp>
              <p:nvSpPr>
                <p:cNvPr id="39030" name="Freeform 58">
                  <a:extLst>
                    <a:ext uri="{FF2B5EF4-FFF2-40B4-BE49-F238E27FC236}">
                      <a16:creationId xmlns:a16="http://schemas.microsoft.com/office/drawing/2014/main" id="{15A475F7-CD4F-8DD2-2A88-DA3FF267DA08}"/>
                    </a:ext>
                  </a:extLst>
                </p:cNvPr>
                <p:cNvSpPr>
                  <a:spLocks/>
                </p:cNvSpPr>
                <p:nvPr/>
              </p:nvSpPr>
              <p:spPr bwMode="auto">
                <a:xfrm>
                  <a:off x="4061" y="2448"/>
                  <a:ext cx="27" cy="45"/>
                </a:xfrm>
                <a:custGeom>
                  <a:avLst/>
                  <a:gdLst>
                    <a:gd name="T0" fmla="*/ 0 w 27"/>
                    <a:gd name="T1" fmla="*/ 36 h 45"/>
                    <a:gd name="T2" fmla="*/ 9 w 27"/>
                    <a:gd name="T3" fmla="*/ 45 h 45"/>
                    <a:gd name="T4" fmla="*/ 9 w 27"/>
                    <a:gd name="T5" fmla="*/ 36 h 45"/>
                    <a:gd name="T6" fmla="*/ 27 w 27"/>
                    <a:gd name="T7" fmla="*/ 9 h 45"/>
                    <a:gd name="T8" fmla="*/ 27 w 27"/>
                    <a:gd name="T9" fmla="*/ 0 h 45"/>
                    <a:gd name="T10" fmla="*/ 18 w 27"/>
                    <a:gd name="T11" fmla="*/ 9 h 45"/>
                    <a:gd name="T12" fmla="*/ 0 w 27"/>
                    <a:gd name="T13" fmla="*/ 36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45">
                      <a:moveTo>
                        <a:pt x="0" y="36"/>
                      </a:moveTo>
                      <a:lnTo>
                        <a:pt x="9" y="45"/>
                      </a:lnTo>
                      <a:lnTo>
                        <a:pt x="9" y="36"/>
                      </a:lnTo>
                      <a:lnTo>
                        <a:pt x="27" y="9"/>
                      </a:lnTo>
                      <a:lnTo>
                        <a:pt x="27" y="0"/>
                      </a:lnTo>
                      <a:lnTo>
                        <a:pt x="18" y="9"/>
                      </a:lnTo>
                      <a:lnTo>
                        <a:pt x="0" y="36"/>
                      </a:lnTo>
                      <a:close/>
                    </a:path>
                  </a:pathLst>
                </a:custGeom>
                <a:solidFill>
                  <a:srgbClr val="000000"/>
                </a:solidFill>
                <a:ln w="9525">
                  <a:solidFill>
                    <a:schemeClr val="tx2"/>
                  </a:solidFill>
                  <a:round/>
                  <a:headEnd/>
                  <a:tailEnd/>
                </a:ln>
              </p:spPr>
              <p:txBody>
                <a:bodyPr/>
                <a:lstStyle/>
                <a:p>
                  <a:endParaRPr lang="zh-CN" altLang="en-US"/>
                </a:p>
              </p:txBody>
            </p:sp>
            <p:sp>
              <p:nvSpPr>
                <p:cNvPr id="39031" name="Freeform 59">
                  <a:extLst>
                    <a:ext uri="{FF2B5EF4-FFF2-40B4-BE49-F238E27FC236}">
                      <a16:creationId xmlns:a16="http://schemas.microsoft.com/office/drawing/2014/main" id="{09203126-9F09-D238-7AB1-483B92A0D144}"/>
                    </a:ext>
                  </a:extLst>
                </p:cNvPr>
                <p:cNvSpPr>
                  <a:spLocks/>
                </p:cNvSpPr>
                <p:nvPr/>
              </p:nvSpPr>
              <p:spPr bwMode="auto">
                <a:xfrm>
                  <a:off x="4088" y="2395"/>
                  <a:ext cx="26" cy="44"/>
                </a:xfrm>
                <a:custGeom>
                  <a:avLst/>
                  <a:gdLst>
                    <a:gd name="T0" fmla="*/ 0 w 26"/>
                    <a:gd name="T1" fmla="*/ 36 h 44"/>
                    <a:gd name="T2" fmla="*/ 9 w 26"/>
                    <a:gd name="T3" fmla="*/ 44 h 44"/>
                    <a:gd name="T4" fmla="*/ 9 w 26"/>
                    <a:gd name="T5" fmla="*/ 36 h 44"/>
                    <a:gd name="T6" fmla="*/ 26 w 26"/>
                    <a:gd name="T7" fmla="*/ 0 h 44"/>
                    <a:gd name="T8" fmla="*/ 18 w 26"/>
                    <a:gd name="T9" fmla="*/ 0 h 44"/>
                    <a:gd name="T10" fmla="*/ 18 w 26"/>
                    <a:gd name="T11" fmla="*/ 0 h 44"/>
                    <a:gd name="T12" fmla="*/ 0 w 26"/>
                    <a:gd name="T13" fmla="*/ 36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44">
                      <a:moveTo>
                        <a:pt x="0" y="36"/>
                      </a:moveTo>
                      <a:lnTo>
                        <a:pt x="9" y="44"/>
                      </a:lnTo>
                      <a:lnTo>
                        <a:pt x="9" y="36"/>
                      </a:lnTo>
                      <a:lnTo>
                        <a:pt x="26" y="0"/>
                      </a:lnTo>
                      <a:lnTo>
                        <a:pt x="18" y="0"/>
                      </a:lnTo>
                      <a:lnTo>
                        <a:pt x="0" y="36"/>
                      </a:lnTo>
                      <a:close/>
                    </a:path>
                  </a:pathLst>
                </a:custGeom>
                <a:solidFill>
                  <a:srgbClr val="000000"/>
                </a:solidFill>
                <a:ln w="9525">
                  <a:solidFill>
                    <a:schemeClr val="tx2"/>
                  </a:solidFill>
                  <a:round/>
                  <a:headEnd/>
                  <a:tailEnd/>
                </a:ln>
              </p:spPr>
              <p:txBody>
                <a:bodyPr/>
                <a:lstStyle/>
                <a:p>
                  <a:endParaRPr lang="zh-CN" altLang="en-US"/>
                </a:p>
              </p:txBody>
            </p:sp>
            <p:sp>
              <p:nvSpPr>
                <p:cNvPr id="39032" name="Freeform 60">
                  <a:extLst>
                    <a:ext uri="{FF2B5EF4-FFF2-40B4-BE49-F238E27FC236}">
                      <a16:creationId xmlns:a16="http://schemas.microsoft.com/office/drawing/2014/main" id="{4A0CBCE5-8984-E15C-4003-6B3A081DA6C5}"/>
                    </a:ext>
                  </a:extLst>
                </p:cNvPr>
                <p:cNvSpPr>
                  <a:spLocks/>
                </p:cNvSpPr>
                <p:nvPr/>
              </p:nvSpPr>
              <p:spPr bwMode="auto">
                <a:xfrm>
                  <a:off x="4114" y="2332"/>
                  <a:ext cx="18" cy="45"/>
                </a:xfrm>
                <a:custGeom>
                  <a:avLst/>
                  <a:gdLst>
                    <a:gd name="T0" fmla="*/ 0 w 18"/>
                    <a:gd name="T1" fmla="*/ 36 h 45"/>
                    <a:gd name="T2" fmla="*/ 0 w 18"/>
                    <a:gd name="T3" fmla="*/ 45 h 45"/>
                    <a:gd name="T4" fmla="*/ 9 w 18"/>
                    <a:gd name="T5" fmla="*/ 36 h 45"/>
                    <a:gd name="T6" fmla="*/ 18 w 18"/>
                    <a:gd name="T7" fmla="*/ 9 h 45"/>
                    <a:gd name="T8" fmla="*/ 18 w 18"/>
                    <a:gd name="T9" fmla="*/ 0 h 45"/>
                    <a:gd name="T10" fmla="*/ 9 w 18"/>
                    <a:gd name="T11" fmla="*/ 9 h 45"/>
                    <a:gd name="T12" fmla="*/ 0 w 18"/>
                    <a:gd name="T13" fmla="*/ 36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5">
                      <a:moveTo>
                        <a:pt x="0" y="36"/>
                      </a:moveTo>
                      <a:lnTo>
                        <a:pt x="0" y="45"/>
                      </a:lnTo>
                      <a:lnTo>
                        <a:pt x="9" y="36"/>
                      </a:lnTo>
                      <a:lnTo>
                        <a:pt x="18" y="9"/>
                      </a:lnTo>
                      <a:lnTo>
                        <a:pt x="18" y="0"/>
                      </a:lnTo>
                      <a:lnTo>
                        <a:pt x="9" y="9"/>
                      </a:lnTo>
                      <a:lnTo>
                        <a:pt x="0" y="36"/>
                      </a:lnTo>
                      <a:close/>
                    </a:path>
                  </a:pathLst>
                </a:custGeom>
                <a:solidFill>
                  <a:srgbClr val="000000"/>
                </a:solidFill>
                <a:ln w="9525">
                  <a:solidFill>
                    <a:schemeClr val="tx2"/>
                  </a:solidFill>
                  <a:round/>
                  <a:headEnd/>
                  <a:tailEnd/>
                </a:ln>
              </p:spPr>
              <p:txBody>
                <a:bodyPr/>
                <a:lstStyle/>
                <a:p>
                  <a:endParaRPr lang="zh-CN" altLang="en-US"/>
                </a:p>
              </p:txBody>
            </p:sp>
            <p:sp>
              <p:nvSpPr>
                <p:cNvPr id="39033" name="Freeform 61">
                  <a:extLst>
                    <a:ext uri="{FF2B5EF4-FFF2-40B4-BE49-F238E27FC236}">
                      <a16:creationId xmlns:a16="http://schemas.microsoft.com/office/drawing/2014/main" id="{CAC16CD5-0A2F-58BC-2576-70584EFD042C}"/>
                    </a:ext>
                  </a:extLst>
                </p:cNvPr>
                <p:cNvSpPr>
                  <a:spLocks/>
                </p:cNvSpPr>
                <p:nvPr/>
              </p:nvSpPr>
              <p:spPr bwMode="auto">
                <a:xfrm>
                  <a:off x="4132" y="2270"/>
                  <a:ext cx="18" cy="44"/>
                </a:xfrm>
                <a:custGeom>
                  <a:avLst/>
                  <a:gdLst>
                    <a:gd name="T0" fmla="*/ 0 w 18"/>
                    <a:gd name="T1" fmla="*/ 44 h 44"/>
                    <a:gd name="T2" fmla="*/ 9 w 18"/>
                    <a:gd name="T3" fmla="*/ 44 h 44"/>
                    <a:gd name="T4" fmla="*/ 9 w 18"/>
                    <a:gd name="T5" fmla="*/ 44 h 44"/>
                    <a:gd name="T6" fmla="*/ 18 w 18"/>
                    <a:gd name="T7" fmla="*/ 9 h 44"/>
                    <a:gd name="T8" fmla="*/ 9 w 18"/>
                    <a:gd name="T9" fmla="*/ 0 h 44"/>
                    <a:gd name="T10" fmla="*/ 9 w 18"/>
                    <a:gd name="T11" fmla="*/ 9 h 44"/>
                    <a:gd name="T12" fmla="*/ 0 w 18"/>
                    <a:gd name="T13" fmla="*/ 44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4">
                      <a:moveTo>
                        <a:pt x="0" y="44"/>
                      </a:moveTo>
                      <a:lnTo>
                        <a:pt x="9" y="44"/>
                      </a:lnTo>
                      <a:lnTo>
                        <a:pt x="18" y="9"/>
                      </a:lnTo>
                      <a:lnTo>
                        <a:pt x="9" y="0"/>
                      </a:lnTo>
                      <a:lnTo>
                        <a:pt x="9" y="9"/>
                      </a:lnTo>
                      <a:lnTo>
                        <a:pt x="0" y="44"/>
                      </a:lnTo>
                      <a:close/>
                    </a:path>
                  </a:pathLst>
                </a:custGeom>
                <a:solidFill>
                  <a:srgbClr val="000000"/>
                </a:solidFill>
                <a:ln w="9525">
                  <a:solidFill>
                    <a:schemeClr val="tx2"/>
                  </a:solidFill>
                  <a:round/>
                  <a:headEnd/>
                  <a:tailEnd/>
                </a:ln>
              </p:spPr>
              <p:txBody>
                <a:bodyPr/>
                <a:lstStyle/>
                <a:p>
                  <a:endParaRPr lang="zh-CN" altLang="en-US"/>
                </a:p>
              </p:txBody>
            </p:sp>
            <p:sp>
              <p:nvSpPr>
                <p:cNvPr id="39034" name="Freeform 62">
                  <a:extLst>
                    <a:ext uri="{FF2B5EF4-FFF2-40B4-BE49-F238E27FC236}">
                      <a16:creationId xmlns:a16="http://schemas.microsoft.com/office/drawing/2014/main" id="{F7CF0C5B-FE63-61B2-55EA-0221920494C8}"/>
                    </a:ext>
                  </a:extLst>
                </p:cNvPr>
                <p:cNvSpPr>
                  <a:spLocks/>
                </p:cNvSpPr>
                <p:nvPr/>
              </p:nvSpPr>
              <p:spPr bwMode="auto">
                <a:xfrm>
                  <a:off x="4150" y="2216"/>
                  <a:ext cx="18" cy="45"/>
                </a:xfrm>
                <a:custGeom>
                  <a:avLst/>
                  <a:gdLst>
                    <a:gd name="T0" fmla="*/ 0 w 18"/>
                    <a:gd name="T1" fmla="*/ 36 h 45"/>
                    <a:gd name="T2" fmla="*/ 0 w 18"/>
                    <a:gd name="T3" fmla="*/ 45 h 45"/>
                    <a:gd name="T4" fmla="*/ 9 w 18"/>
                    <a:gd name="T5" fmla="*/ 36 h 45"/>
                    <a:gd name="T6" fmla="*/ 18 w 18"/>
                    <a:gd name="T7" fmla="*/ 0 h 45"/>
                    <a:gd name="T8" fmla="*/ 9 w 18"/>
                    <a:gd name="T9" fmla="*/ 0 h 45"/>
                    <a:gd name="T10" fmla="*/ 9 w 18"/>
                    <a:gd name="T11" fmla="*/ 0 h 45"/>
                    <a:gd name="T12" fmla="*/ 0 w 18"/>
                    <a:gd name="T13" fmla="*/ 36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5">
                      <a:moveTo>
                        <a:pt x="0" y="36"/>
                      </a:moveTo>
                      <a:lnTo>
                        <a:pt x="0" y="45"/>
                      </a:lnTo>
                      <a:lnTo>
                        <a:pt x="9" y="36"/>
                      </a:lnTo>
                      <a:lnTo>
                        <a:pt x="18" y="0"/>
                      </a:lnTo>
                      <a:lnTo>
                        <a:pt x="9" y="0"/>
                      </a:lnTo>
                      <a:lnTo>
                        <a:pt x="0" y="36"/>
                      </a:lnTo>
                      <a:close/>
                    </a:path>
                  </a:pathLst>
                </a:custGeom>
                <a:solidFill>
                  <a:srgbClr val="000000"/>
                </a:solidFill>
                <a:ln w="9525">
                  <a:solidFill>
                    <a:schemeClr val="tx2"/>
                  </a:solidFill>
                  <a:round/>
                  <a:headEnd/>
                  <a:tailEnd/>
                </a:ln>
              </p:spPr>
              <p:txBody>
                <a:bodyPr/>
                <a:lstStyle/>
                <a:p>
                  <a:endParaRPr lang="zh-CN" altLang="en-US"/>
                </a:p>
              </p:txBody>
            </p:sp>
            <p:sp>
              <p:nvSpPr>
                <p:cNvPr id="39035" name="Freeform 63">
                  <a:extLst>
                    <a:ext uri="{FF2B5EF4-FFF2-40B4-BE49-F238E27FC236}">
                      <a16:creationId xmlns:a16="http://schemas.microsoft.com/office/drawing/2014/main" id="{124ECBEB-FE86-6CB6-EDB6-1300057138CF}"/>
                    </a:ext>
                  </a:extLst>
                </p:cNvPr>
                <p:cNvSpPr>
                  <a:spLocks/>
                </p:cNvSpPr>
                <p:nvPr/>
              </p:nvSpPr>
              <p:spPr bwMode="auto">
                <a:xfrm>
                  <a:off x="4159" y="2154"/>
                  <a:ext cx="18" cy="44"/>
                </a:xfrm>
                <a:custGeom>
                  <a:avLst/>
                  <a:gdLst>
                    <a:gd name="T0" fmla="*/ 0 w 18"/>
                    <a:gd name="T1" fmla="*/ 35 h 44"/>
                    <a:gd name="T2" fmla="*/ 9 w 18"/>
                    <a:gd name="T3" fmla="*/ 44 h 44"/>
                    <a:gd name="T4" fmla="*/ 9 w 18"/>
                    <a:gd name="T5" fmla="*/ 35 h 44"/>
                    <a:gd name="T6" fmla="*/ 18 w 18"/>
                    <a:gd name="T7" fmla="*/ 0 h 44"/>
                    <a:gd name="T8" fmla="*/ 18 w 18"/>
                    <a:gd name="T9" fmla="*/ 0 h 44"/>
                    <a:gd name="T10" fmla="*/ 9 w 18"/>
                    <a:gd name="T11" fmla="*/ 0 h 44"/>
                    <a:gd name="T12" fmla="*/ 0 w 18"/>
                    <a:gd name="T13" fmla="*/ 35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4">
                      <a:moveTo>
                        <a:pt x="0" y="35"/>
                      </a:moveTo>
                      <a:lnTo>
                        <a:pt x="9" y="44"/>
                      </a:lnTo>
                      <a:lnTo>
                        <a:pt x="9" y="35"/>
                      </a:lnTo>
                      <a:lnTo>
                        <a:pt x="18" y="0"/>
                      </a:lnTo>
                      <a:lnTo>
                        <a:pt x="9" y="0"/>
                      </a:lnTo>
                      <a:lnTo>
                        <a:pt x="0" y="35"/>
                      </a:lnTo>
                      <a:close/>
                    </a:path>
                  </a:pathLst>
                </a:custGeom>
                <a:solidFill>
                  <a:srgbClr val="000000"/>
                </a:solidFill>
                <a:ln w="9525">
                  <a:solidFill>
                    <a:schemeClr val="tx2"/>
                  </a:solidFill>
                  <a:round/>
                  <a:headEnd/>
                  <a:tailEnd/>
                </a:ln>
              </p:spPr>
              <p:txBody>
                <a:bodyPr/>
                <a:lstStyle/>
                <a:p>
                  <a:endParaRPr lang="zh-CN" altLang="en-US"/>
                </a:p>
              </p:txBody>
            </p:sp>
            <p:sp>
              <p:nvSpPr>
                <p:cNvPr id="39036" name="Freeform 64">
                  <a:extLst>
                    <a:ext uri="{FF2B5EF4-FFF2-40B4-BE49-F238E27FC236}">
                      <a16:creationId xmlns:a16="http://schemas.microsoft.com/office/drawing/2014/main" id="{C01B6497-7DFA-1AA8-4366-110C705A9CCD}"/>
                    </a:ext>
                  </a:extLst>
                </p:cNvPr>
                <p:cNvSpPr>
                  <a:spLocks/>
                </p:cNvSpPr>
                <p:nvPr/>
              </p:nvSpPr>
              <p:spPr bwMode="auto">
                <a:xfrm>
                  <a:off x="4177" y="2091"/>
                  <a:ext cx="18" cy="45"/>
                </a:xfrm>
                <a:custGeom>
                  <a:avLst/>
                  <a:gdLst>
                    <a:gd name="T0" fmla="*/ 0 w 18"/>
                    <a:gd name="T1" fmla="*/ 45 h 45"/>
                    <a:gd name="T2" fmla="*/ 9 w 18"/>
                    <a:gd name="T3" fmla="*/ 45 h 45"/>
                    <a:gd name="T4" fmla="*/ 9 w 18"/>
                    <a:gd name="T5" fmla="*/ 45 h 45"/>
                    <a:gd name="T6" fmla="*/ 18 w 18"/>
                    <a:gd name="T7" fmla="*/ 9 h 45"/>
                    <a:gd name="T8" fmla="*/ 18 w 18"/>
                    <a:gd name="T9" fmla="*/ 0 h 45"/>
                    <a:gd name="T10" fmla="*/ 9 w 18"/>
                    <a:gd name="T11" fmla="*/ 9 h 45"/>
                    <a:gd name="T12" fmla="*/ 0 w 18"/>
                    <a:gd name="T13" fmla="*/ 45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5">
                      <a:moveTo>
                        <a:pt x="0" y="45"/>
                      </a:moveTo>
                      <a:lnTo>
                        <a:pt x="9" y="45"/>
                      </a:lnTo>
                      <a:lnTo>
                        <a:pt x="18" y="9"/>
                      </a:lnTo>
                      <a:lnTo>
                        <a:pt x="18" y="0"/>
                      </a:lnTo>
                      <a:lnTo>
                        <a:pt x="9" y="9"/>
                      </a:lnTo>
                      <a:lnTo>
                        <a:pt x="0" y="45"/>
                      </a:lnTo>
                      <a:close/>
                    </a:path>
                  </a:pathLst>
                </a:custGeom>
                <a:solidFill>
                  <a:srgbClr val="000000"/>
                </a:solidFill>
                <a:ln w="9525">
                  <a:solidFill>
                    <a:schemeClr val="tx2"/>
                  </a:solidFill>
                  <a:round/>
                  <a:headEnd/>
                  <a:tailEnd/>
                </a:ln>
              </p:spPr>
              <p:txBody>
                <a:bodyPr/>
                <a:lstStyle/>
                <a:p>
                  <a:endParaRPr lang="zh-CN" altLang="en-US"/>
                </a:p>
              </p:txBody>
            </p:sp>
            <p:sp>
              <p:nvSpPr>
                <p:cNvPr id="39037" name="Freeform 65">
                  <a:extLst>
                    <a:ext uri="{FF2B5EF4-FFF2-40B4-BE49-F238E27FC236}">
                      <a16:creationId xmlns:a16="http://schemas.microsoft.com/office/drawing/2014/main" id="{7C4E7C80-CB79-5B44-5ADA-22FF497144E2}"/>
                    </a:ext>
                  </a:extLst>
                </p:cNvPr>
                <p:cNvSpPr>
                  <a:spLocks/>
                </p:cNvSpPr>
                <p:nvPr/>
              </p:nvSpPr>
              <p:spPr bwMode="auto">
                <a:xfrm>
                  <a:off x="4195" y="2029"/>
                  <a:ext cx="9" cy="44"/>
                </a:xfrm>
                <a:custGeom>
                  <a:avLst/>
                  <a:gdLst>
                    <a:gd name="T0" fmla="*/ 0 w 9"/>
                    <a:gd name="T1" fmla="*/ 44 h 44"/>
                    <a:gd name="T2" fmla="*/ 0 w 9"/>
                    <a:gd name="T3" fmla="*/ 44 h 44"/>
                    <a:gd name="T4" fmla="*/ 9 w 9"/>
                    <a:gd name="T5" fmla="*/ 44 h 44"/>
                    <a:gd name="T6" fmla="*/ 9 w 9"/>
                    <a:gd name="T7" fmla="*/ 9 h 44"/>
                    <a:gd name="T8" fmla="*/ 9 w 9"/>
                    <a:gd name="T9" fmla="*/ 0 h 44"/>
                    <a:gd name="T10" fmla="*/ 0 w 9"/>
                    <a:gd name="T11" fmla="*/ 9 h 44"/>
                    <a:gd name="T12" fmla="*/ 0 w 9"/>
                    <a:gd name="T13" fmla="*/ 44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44">
                      <a:moveTo>
                        <a:pt x="0" y="44"/>
                      </a:moveTo>
                      <a:lnTo>
                        <a:pt x="0" y="44"/>
                      </a:lnTo>
                      <a:lnTo>
                        <a:pt x="9" y="44"/>
                      </a:lnTo>
                      <a:lnTo>
                        <a:pt x="9" y="9"/>
                      </a:lnTo>
                      <a:lnTo>
                        <a:pt x="9" y="0"/>
                      </a:lnTo>
                      <a:lnTo>
                        <a:pt x="0" y="9"/>
                      </a:lnTo>
                      <a:lnTo>
                        <a:pt x="0" y="44"/>
                      </a:lnTo>
                      <a:close/>
                    </a:path>
                  </a:pathLst>
                </a:custGeom>
                <a:solidFill>
                  <a:srgbClr val="000000"/>
                </a:solidFill>
                <a:ln w="9525">
                  <a:solidFill>
                    <a:schemeClr val="tx2"/>
                  </a:solidFill>
                  <a:round/>
                  <a:headEnd/>
                  <a:tailEnd/>
                </a:ln>
              </p:spPr>
              <p:txBody>
                <a:bodyPr/>
                <a:lstStyle/>
                <a:p>
                  <a:endParaRPr lang="zh-CN" altLang="en-US"/>
                </a:p>
              </p:txBody>
            </p:sp>
            <p:sp>
              <p:nvSpPr>
                <p:cNvPr id="39038" name="Freeform 66">
                  <a:extLst>
                    <a:ext uri="{FF2B5EF4-FFF2-40B4-BE49-F238E27FC236}">
                      <a16:creationId xmlns:a16="http://schemas.microsoft.com/office/drawing/2014/main" id="{AE06FD15-0AD3-64BA-6D0B-E2282BC1C195}"/>
                    </a:ext>
                  </a:extLst>
                </p:cNvPr>
                <p:cNvSpPr>
                  <a:spLocks/>
                </p:cNvSpPr>
                <p:nvPr/>
              </p:nvSpPr>
              <p:spPr bwMode="auto">
                <a:xfrm>
                  <a:off x="4204" y="1966"/>
                  <a:ext cx="9" cy="45"/>
                </a:xfrm>
                <a:custGeom>
                  <a:avLst/>
                  <a:gdLst>
                    <a:gd name="T0" fmla="*/ 0 w 9"/>
                    <a:gd name="T1" fmla="*/ 45 h 45"/>
                    <a:gd name="T2" fmla="*/ 0 w 9"/>
                    <a:gd name="T3" fmla="*/ 45 h 45"/>
                    <a:gd name="T4" fmla="*/ 9 w 9"/>
                    <a:gd name="T5" fmla="*/ 45 h 45"/>
                    <a:gd name="T6" fmla="*/ 9 w 9"/>
                    <a:gd name="T7" fmla="*/ 9 h 45"/>
                    <a:gd name="T8" fmla="*/ 9 w 9"/>
                    <a:gd name="T9" fmla="*/ 0 h 45"/>
                    <a:gd name="T10" fmla="*/ 0 w 9"/>
                    <a:gd name="T11" fmla="*/ 9 h 45"/>
                    <a:gd name="T12" fmla="*/ 0 w 9"/>
                    <a:gd name="T13" fmla="*/ 45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45">
                      <a:moveTo>
                        <a:pt x="0" y="45"/>
                      </a:moveTo>
                      <a:lnTo>
                        <a:pt x="0" y="45"/>
                      </a:lnTo>
                      <a:lnTo>
                        <a:pt x="9" y="45"/>
                      </a:lnTo>
                      <a:lnTo>
                        <a:pt x="9" y="9"/>
                      </a:lnTo>
                      <a:lnTo>
                        <a:pt x="9" y="0"/>
                      </a:lnTo>
                      <a:lnTo>
                        <a:pt x="0" y="9"/>
                      </a:lnTo>
                      <a:lnTo>
                        <a:pt x="0" y="45"/>
                      </a:lnTo>
                      <a:close/>
                    </a:path>
                  </a:pathLst>
                </a:custGeom>
                <a:solidFill>
                  <a:srgbClr val="000000"/>
                </a:solidFill>
                <a:ln w="9525">
                  <a:solidFill>
                    <a:schemeClr val="tx2"/>
                  </a:solidFill>
                  <a:round/>
                  <a:headEnd/>
                  <a:tailEnd/>
                </a:ln>
              </p:spPr>
              <p:txBody>
                <a:bodyPr/>
                <a:lstStyle/>
                <a:p>
                  <a:endParaRPr lang="zh-CN" altLang="en-US"/>
                </a:p>
              </p:txBody>
            </p:sp>
            <p:sp>
              <p:nvSpPr>
                <p:cNvPr id="39039" name="Freeform 67">
                  <a:extLst>
                    <a:ext uri="{FF2B5EF4-FFF2-40B4-BE49-F238E27FC236}">
                      <a16:creationId xmlns:a16="http://schemas.microsoft.com/office/drawing/2014/main" id="{9C63A953-9B7A-E4F4-88E8-3920A358043F}"/>
                    </a:ext>
                  </a:extLst>
                </p:cNvPr>
                <p:cNvSpPr>
                  <a:spLocks/>
                </p:cNvSpPr>
                <p:nvPr/>
              </p:nvSpPr>
              <p:spPr bwMode="auto">
                <a:xfrm>
                  <a:off x="4213" y="1904"/>
                  <a:ext cx="9" cy="44"/>
                </a:xfrm>
                <a:custGeom>
                  <a:avLst/>
                  <a:gdLst>
                    <a:gd name="T0" fmla="*/ 0 w 9"/>
                    <a:gd name="T1" fmla="*/ 44 h 44"/>
                    <a:gd name="T2" fmla="*/ 0 w 9"/>
                    <a:gd name="T3" fmla="*/ 44 h 44"/>
                    <a:gd name="T4" fmla="*/ 9 w 9"/>
                    <a:gd name="T5" fmla="*/ 44 h 44"/>
                    <a:gd name="T6" fmla="*/ 9 w 9"/>
                    <a:gd name="T7" fmla="*/ 9 h 44"/>
                    <a:gd name="T8" fmla="*/ 9 w 9"/>
                    <a:gd name="T9" fmla="*/ 0 h 44"/>
                    <a:gd name="T10" fmla="*/ 0 w 9"/>
                    <a:gd name="T11" fmla="*/ 9 h 44"/>
                    <a:gd name="T12" fmla="*/ 0 w 9"/>
                    <a:gd name="T13" fmla="*/ 44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44">
                      <a:moveTo>
                        <a:pt x="0" y="44"/>
                      </a:moveTo>
                      <a:lnTo>
                        <a:pt x="0" y="44"/>
                      </a:lnTo>
                      <a:lnTo>
                        <a:pt x="9" y="44"/>
                      </a:lnTo>
                      <a:lnTo>
                        <a:pt x="9" y="9"/>
                      </a:lnTo>
                      <a:lnTo>
                        <a:pt x="9" y="0"/>
                      </a:lnTo>
                      <a:lnTo>
                        <a:pt x="0" y="9"/>
                      </a:lnTo>
                      <a:lnTo>
                        <a:pt x="0" y="44"/>
                      </a:lnTo>
                      <a:close/>
                    </a:path>
                  </a:pathLst>
                </a:custGeom>
                <a:solidFill>
                  <a:srgbClr val="000000"/>
                </a:solidFill>
                <a:ln w="9525">
                  <a:solidFill>
                    <a:schemeClr val="tx2"/>
                  </a:solidFill>
                  <a:round/>
                  <a:headEnd/>
                  <a:tailEnd/>
                </a:ln>
              </p:spPr>
              <p:txBody>
                <a:bodyPr/>
                <a:lstStyle/>
                <a:p>
                  <a:endParaRPr lang="zh-CN" altLang="en-US"/>
                </a:p>
              </p:txBody>
            </p:sp>
            <p:sp>
              <p:nvSpPr>
                <p:cNvPr id="39040" name="Freeform 68">
                  <a:extLst>
                    <a:ext uri="{FF2B5EF4-FFF2-40B4-BE49-F238E27FC236}">
                      <a16:creationId xmlns:a16="http://schemas.microsoft.com/office/drawing/2014/main" id="{23105345-0E51-64E3-9FF5-060B9D044078}"/>
                    </a:ext>
                  </a:extLst>
                </p:cNvPr>
                <p:cNvSpPr>
                  <a:spLocks/>
                </p:cNvSpPr>
                <p:nvPr/>
              </p:nvSpPr>
              <p:spPr bwMode="auto">
                <a:xfrm>
                  <a:off x="4213" y="1841"/>
                  <a:ext cx="18" cy="45"/>
                </a:xfrm>
                <a:custGeom>
                  <a:avLst/>
                  <a:gdLst>
                    <a:gd name="T0" fmla="*/ 0 w 18"/>
                    <a:gd name="T1" fmla="*/ 45 h 45"/>
                    <a:gd name="T2" fmla="*/ 9 w 18"/>
                    <a:gd name="T3" fmla="*/ 45 h 45"/>
                    <a:gd name="T4" fmla="*/ 9 w 18"/>
                    <a:gd name="T5" fmla="*/ 45 h 45"/>
                    <a:gd name="T6" fmla="*/ 18 w 18"/>
                    <a:gd name="T7" fmla="*/ 9 h 45"/>
                    <a:gd name="T8" fmla="*/ 9 w 18"/>
                    <a:gd name="T9" fmla="*/ 0 h 45"/>
                    <a:gd name="T10" fmla="*/ 9 w 18"/>
                    <a:gd name="T11" fmla="*/ 9 h 45"/>
                    <a:gd name="T12" fmla="*/ 0 w 18"/>
                    <a:gd name="T13" fmla="*/ 45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45">
                      <a:moveTo>
                        <a:pt x="0" y="45"/>
                      </a:moveTo>
                      <a:lnTo>
                        <a:pt x="9" y="45"/>
                      </a:lnTo>
                      <a:lnTo>
                        <a:pt x="18" y="9"/>
                      </a:lnTo>
                      <a:lnTo>
                        <a:pt x="9" y="0"/>
                      </a:lnTo>
                      <a:lnTo>
                        <a:pt x="9" y="9"/>
                      </a:lnTo>
                      <a:lnTo>
                        <a:pt x="0" y="45"/>
                      </a:lnTo>
                      <a:close/>
                    </a:path>
                  </a:pathLst>
                </a:custGeom>
                <a:solidFill>
                  <a:srgbClr val="000000"/>
                </a:solidFill>
                <a:ln w="9525">
                  <a:solidFill>
                    <a:schemeClr val="tx2"/>
                  </a:solidFill>
                  <a:round/>
                  <a:headEnd/>
                  <a:tailEnd/>
                </a:ln>
              </p:spPr>
              <p:txBody>
                <a:bodyPr/>
                <a:lstStyle/>
                <a:p>
                  <a:endParaRPr lang="zh-CN" altLang="en-US"/>
                </a:p>
              </p:txBody>
            </p:sp>
            <p:sp>
              <p:nvSpPr>
                <p:cNvPr id="39041" name="Freeform 69">
                  <a:extLst>
                    <a:ext uri="{FF2B5EF4-FFF2-40B4-BE49-F238E27FC236}">
                      <a16:creationId xmlns:a16="http://schemas.microsoft.com/office/drawing/2014/main" id="{74D32C88-2A75-2BF4-E49B-4F973092B81C}"/>
                    </a:ext>
                  </a:extLst>
                </p:cNvPr>
                <p:cNvSpPr>
                  <a:spLocks/>
                </p:cNvSpPr>
                <p:nvPr/>
              </p:nvSpPr>
              <p:spPr bwMode="auto">
                <a:xfrm>
                  <a:off x="4222" y="1779"/>
                  <a:ext cx="18" cy="44"/>
                </a:xfrm>
                <a:custGeom>
                  <a:avLst/>
                  <a:gdLst>
                    <a:gd name="T0" fmla="*/ 0 w 18"/>
                    <a:gd name="T1" fmla="*/ 44 h 44"/>
                    <a:gd name="T2" fmla="*/ 9 w 18"/>
                    <a:gd name="T3" fmla="*/ 44 h 44"/>
                    <a:gd name="T4" fmla="*/ 9 w 18"/>
                    <a:gd name="T5" fmla="*/ 44 h 44"/>
                    <a:gd name="T6" fmla="*/ 18 w 18"/>
                    <a:gd name="T7" fmla="*/ 35 h 44"/>
                    <a:gd name="T8" fmla="*/ 18 w 18"/>
                    <a:gd name="T9" fmla="*/ 9 h 44"/>
                    <a:gd name="T10" fmla="*/ 9 w 18"/>
                    <a:gd name="T11" fmla="*/ 0 h 44"/>
                    <a:gd name="T12" fmla="*/ 9 w 18"/>
                    <a:gd name="T13" fmla="*/ 9 h 44"/>
                    <a:gd name="T14" fmla="*/ 9 w 18"/>
                    <a:gd name="T15" fmla="*/ 35 h 44"/>
                    <a:gd name="T16" fmla="*/ 0 w 18"/>
                    <a:gd name="T17" fmla="*/ 44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 h="44">
                      <a:moveTo>
                        <a:pt x="0" y="44"/>
                      </a:moveTo>
                      <a:lnTo>
                        <a:pt x="9" y="44"/>
                      </a:lnTo>
                      <a:lnTo>
                        <a:pt x="18" y="35"/>
                      </a:lnTo>
                      <a:lnTo>
                        <a:pt x="18" y="9"/>
                      </a:lnTo>
                      <a:lnTo>
                        <a:pt x="9" y="0"/>
                      </a:lnTo>
                      <a:lnTo>
                        <a:pt x="9" y="9"/>
                      </a:lnTo>
                      <a:lnTo>
                        <a:pt x="9" y="35"/>
                      </a:lnTo>
                      <a:lnTo>
                        <a:pt x="0" y="44"/>
                      </a:lnTo>
                      <a:close/>
                    </a:path>
                  </a:pathLst>
                </a:custGeom>
                <a:solidFill>
                  <a:srgbClr val="000000"/>
                </a:solidFill>
                <a:ln w="9525">
                  <a:solidFill>
                    <a:schemeClr val="tx2"/>
                  </a:solidFill>
                  <a:round/>
                  <a:headEnd/>
                  <a:tailEnd/>
                </a:ln>
              </p:spPr>
              <p:txBody>
                <a:bodyPr/>
                <a:lstStyle/>
                <a:p>
                  <a:endParaRPr lang="zh-CN" altLang="en-US"/>
                </a:p>
              </p:txBody>
            </p:sp>
            <p:sp>
              <p:nvSpPr>
                <p:cNvPr id="39042" name="Freeform 70">
                  <a:extLst>
                    <a:ext uri="{FF2B5EF4-FFF2-40B4-BE49-F238E27FC236}">
                      <a16:creationId xmlns:a16="http://schemas.microsoft.com/office/drawing/2014/main" id="{F3B30489-573B-33BE-8ABB-87BC072F169B}"/>
                    </a:ext>
                  </a:extLst>
                </p:cNvPr>
                <p:cNvSpPr>
                  <a:spLocks/>
                </p:cNvSpPr>
                <p:nvPr/>
              </p:nvSpPr>
              <p:spPr bwMode="auto">
                <a:xfrm>
                  <a:off x="4231" y="1716"/>
                  <a:ext cx="9" cy="45"/>
                </a:xfrm>
                <a:custGeom>
                  <a:avLst/>
                  <a:gdLst>
                    <a:gd name="T0" fmla="*/ 0 w 9"/>
                    <a:gd name="T1" fmla="*/ 45 h 45"/>
                    <a:gd name="T2" fmla="*/ 9 w 9"/>
                    <a:gd name="T3" fmla="*/ 45 h 45"/>
                    <a:gd name="T4" fmla="*/ 9 w 9"/>
                    <a:gd name="T5" fmla="*/ 45 h 45"/>
                    <a:gd name="T6" fmla="*/ 9 w 9"/>
                    <a:gd name="T7" fmla="*/ 27 h 45"/>
                    <a:gd name="T8" fmla="*/ 9 w 9"/>
                    <a:gd name="T9" fmla="*/ 9 h 45"/>
                    <a:gd name="T10" fmla="*/ 9 w 9"/>
                    <a:gd name="T11" fmla="*/ 0 h 45"/>
                    <a:gd name="T12" fmla="*/ 0 w 9"/>
                    <a:gd name="T13" fmla="*/ 9 h 45"/>
                    <a:gd name="T14" fmla="*/ 0 w 9"/>
                    <a:gd name="T15" fmla="*/ 27 h 45"/>
                    <a:gd name="T16" fmla="*/ 0 w 9"/>
                    <a:gd name="T17" fmla="*/ 45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45">
                      <a:moveTo>
                        <a:pt x="0" y="45"/>
                      </a:moveTo>
                      <a:lnTo>
                        <a:pt x="9" y="45"/>
                      </a:lnTo>
                      <a:lnTo>
                        <a:pt x="9" y="27"/>
                      </a:lnTo>
                      <a:lnTo>
                        <a:pt x="9" y="9"/>
                      </a:lnTo>
                      <a:lnTo>
                        <a:pt x="9" y="0"/>
                      </a:lnTo>
                      <a:lnTo>
                        <a:pt x="0" y="9"/>
                      </a:lnTo>
                      <a:lnTo>
                        <a:pt x="0" y="27"/>
                      </a:lnTo>
                      <a:lnTo>
                        <a:pt x="0" y="45"/>
                      </a:lnTo>
                      <a:close/>
                    </a:path>
                  </a:pathLst>
                </a:custGeom>
                <a:solidFill>
                  <a:srgbClr val="000000"/>
                </a:solidFill>
                <a:ln w="9525">
                  <a:solidFill>
                    <a:schemeClr val="tx2"/>
                  </a:solidFill>
                  <a:round/>
                  <a:headEnd/>
                  <a:tailEnd/>
                </a:ln>
              </p:spPr>
              <p:txBody>
                <a:bodyPr/>
                <a:lstStyle/>
                <a:p>
                  <a:endParaRPr lang="zh-CN" altLang="en-US"/>
                </a:p>
              </p:txBody>
            </p:sp>
            <p:sp>
              <p:nvSpPr>
                <p:cNvPr id="39043" name="Freeform 71">
                  <a:extLst>
                    <a:ext uri="{FF2B5EF4-FFF2-40B4-BE49-F238E27FC236}">
                      <a16:creationId xmlns:a16="http://schemas.microsoft.com/office/drawing/2014/main" id="{9137C63F-F570-92C3-B76F-1E828EA005AE}"/>
                    </a:ext>
                  </a:extLst>
                </p:cNvPr>
                <p:cNvSpPr>
                  <a:spLocks/>
                </p:cNvSpPr>
                <p:nvPr/>
              </p:nvSpPr>
              <p:spPr bwMode="auto">
                <a:xfrm>
                  <a:off x="4231" y="1671"/>
                  <a:ext cx="18" cy="27"/>
                </a:xfrm>
                <a:custGeom>
                  <a:avLst/>
                  <a:gdLst>
                    <a:gd name="T0" fmla="*/ 0 w 18"/>
                    <a:gd name="T1" fmla="*/ 27 h 27"/>
                    <a:gd name="T2" fmla="*/ 9 w 18"/>
                    <a:gd name="T3" fmla="*/ 27 h 27"/>
                    <a:gd name="T4" fmla="*/ 9 w 18"/>
                    <a:gd name="T5" fmla="*/ 27 h 27"/>
                    <a:gd name="T6" fmla="*/ 18 w 18"/>
                    <a:gd name="T7" fmla="*/ 0 h 27"/>
                    <a:gd name="T8" fmla="*/ 9 w 18"/>
                    <a:gd name="T9" fmla="*/ 0 h 27"/>
                    <a:gd name="T10" fmla="*/ 9 w 18"/>
                    <a:gd name="T11" fmla="*/ 0 h 27"/>
                    <a:gd name="T12" fmla="*/ 0 w 18"/>
                    <a:gd name="T13" fmla="*/ 27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27">
                      <a:moveTo>
                        <a:pt x="0" y="27"/>
                      </a:moveTo>
                      <a:lnTo>
                        <a:pt x="9" y="27"/>
                      </a:lnTo>
                      <a:lnTo>
                        <a:pt x="18" y="0"/>
                      </a:lnTo>
                      <a:lnTo>
                        <a:pt x="9" y="0"/>
                      </a:lnTo>
                      <a:lnTo>
                        <a:pt x="0" y="27"/>
                      </a:lnTo>
                      <a:close/>
                    </a:path>
                  </a:pathLst>
                </a:custGeom>
                <a:solidFill>
                  <a:srgbClr val="000000"/>
                </a:solidFill>
                <a:ln w="9525">
                  <a:solidFill>
                    <a:schemeClr val="tx2"/>
                  </a:solidFill>
                  <a:round/>
                  <a:headEnd/>
                  <a:tailEnd/>
                </a:ln>
              </p:spPr>
              <p:txBody>
                <a:bodyPr/>
                <a:lstStyle/>
                <a:p>
                  <a:endParaRPr lang="zh-CN" altLang="en-US"/>
                </a:p>
              </p:txBody>
            </p:sp>
          </p:grpSp>
          <p:sp>
            <p:nvSpPr>
              <p:cNvPr id="38984" name="Freeform 72">
                <a:extLst>
                  <a:ext uri="{FF2B5EF4-FFF2-40B4-BE49-F238E27FC236}">
                    <a16:creationId xmlns:a16="http://schemas.microsoft.com/office/drawing/2014/main" id="{CBE0005E-7736-6C2A-7237-F0DF68F3F86D}"/>
                  </a:ext>
                </a:extLst>
              </p:cNvPr>
              <p:cNvSpPr>
                <a:spLocks/>
              </p:cNvSpPr>
              <p:nvPr/>
            </p:nvSpPr>
            <p:spPr bwMode="auto">
              <a:xfrm>
                <a:off x="3369" y="3566"/>
                <a:ext cx="1310" cy="39"/>
              </a:xfrm>
              <a:custGeom>
                <a:avLst/>
                <a:gdLst>
                  <a:gd name="T0" fmla="*/ 0 w 1046"/>
                  <a:gd name="T1" fmla="*/ 54 h 36"/>
                  <a:gd name="T2" fmla="*/ 0 w 1046"/>
                  <a:gd name="T3" fmla="*/ 102 h 36"/>
                  <a:gd name="T4" fmla="*/ 19512 w 1046"/>
                  <a:gd name="T5" fmla="*/ 54 h 36"/>
                  <a:gd name="T6" fmla="*/ 19512 w 1046"/>
                  <a:gd name="T7" fmla="*/ 0 h 36"/>
                  <a:gd name="T8" fmla="*/ 0 w 1046"/>
                  <a:gd name="T9" fmla="*/ 54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6" h="36">
                    <a:moveTo>
                      <a:pt x="0" y="18"/>
                    </a:moveTo>
                    <a:lnTo>
                      <a:pt x="0" y="36"/>
                    </a:lnTo>
                    <a:lnTo>
                      <a:pt x="1046" y="18"/>
                    </a:lnTo>
                    <a:lnTo>
                      <a:pt x="1046" y="0"/>
                    </a:lnTo>
                    <a:lnTo>
                      <a:pt x="0" y="18"/>
                    </a:lnTo>
                    <a:close/>
                  </a:path>
                </a:pathLst>
              </a:custGeom>
              <a:solidFill>
                <a:srgbClr val="000000"/>
              </a:solidFill>
              <a:ln w="9525">
                <a:solidFill>
                  <a:schemeClr val="tx2"/>
                </a:solidFill>
                <a:round/>
                <a:headEnd/>
                <a:tailEnd/>
              </a:ln>
            </p:spPr>
            <p:txBody>
              <a:bodyPr/>
              <a:lstStyle/>
              <a:p>
                <a:endParaRPr lang="zh-CN" altLang="en-US"/>
              </a:p>
            </p:txBody>
          </p:sp>
          <p:sp>
            <p:nvSpPr>
              <p:cNvPr id="38985" name="Freeform 73">
                <a:extLst>
                  <a:ext uri="{FF2B5EF4-FFF2-40B4-BE49-F238E27FC236}">
                    <a16:creationId xmlns:a16="http://schemas.microsoft.com/office/drawing/2014/main" id="{F188BA9C-145C-6DAC-C4A5-B7A139CE074D}"/>
                  </a:ext>
                </a:extLst>
              </p:cNvPr>
              <p:cNvSpPr>
                <a:spLocks/>
              </p:cNvSpPr>
              <p:nvPr/>
            </p:nvSpPr>
            <p:spPr bwMode="auto">
              <a:xfrm>
                <a:off x="3077" y="3586"/>
                <a:ext cx="314" cy="193"/>
              </a:xfrm>
              <a:custGeom>
                <a:avLst/>
                <a:gdLst>
                  <a:gd name="T0" fmla="*/ 4612 w 251"/>
                  <a:gd name="T1" fmla="*/ 54 h 178"/>
                  <a:gd name="T2" fmla="*/ 4612 w 251"/>
                  <a:gd name="T3" fmla="*/ 0 h 178"/>
                  <a:gd name="T4" fmla="*/ 3132 w 251"/>
                  <a:gd name="T5" fmla="*/ 54 h 178"/>
                  <a:gd name="T6" fmla="*/ 1819 w 251"/>
                  <a:gd name="T7" fmla="*/ 152 h 178"/>
                  <a:gd name="T8" fmla="*/ 662 w 251"/>
                  <a:gd name="T9" fmla="*/ 279 h 178"/>
                  <a:gd name="T10" fmla="*/ 0 w 251"/>
                  <a:gd name="T11" fmla="*/ 486 h 178"/>
                  <a:gd name="T12" fmla="*/ 173 w 251"/>
                  <a:gd name="T13" fmla="*/ 511 h 178"/>
                  <a:gd name="T14" fmla="*/ 828 w 251"/>
                  <a:gd name="T15" fmla="*/ 335 h 178"/>
                  <a:gd name="T16" fmla="*/ 1982 w 251"/>
                  <a:gd name="T17" fmla="*/ 202 h 178"/>
                  <a:gd name="T18" fmla="*/ 3286 w 251"/>
                  <a:gd name="T19" fmla="*/ 103 h 178"/>
                  <a:gd name="T20" fmla="*/ 4612 w 251"/>
                  <a:gd name="T21" fmla="*/ 54 h 1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78">
                    <a:moveTo>
                      <a:pt x="251" y="18"/>
                    </a:moveTo>
                    <a:lnTo>
                      <a:pt x="251" y="0"/>
                    </a:lnTo>
                    <a:lnTo>
                      <a:pt x="170" y="18"/>
                    </a:lnTo>
                    <a:lnTo>
                      <a:pt x="99" y="53"/>
                    </a:lnTo>
                    <a:lnTo>
                      <a:pt x="36" y="98"/>
                    </a:lnTo>
                    <a:lnTo>
                      <a:pt x="0" y="170"/>
                    </a:lnTo>
                    <a:lnTo>
                      <a:pt x="9" y="178"/>
                    </a:lnTo>
                    <a:lnTo>
                      <a:pt x="45" y="116"/>
                    </a:lnTo>
                    <a:lnTo>
                      <a:pt x="108" y="71"/>
                    </a:lnTo>
                    <a:lnTo>
                      <a:pt x="179" y="36"/>
                    </a:lnTo>
                    <a:lnTo>
                      <a:pt x="25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86" name="Freeform 74">
                <a:extLst>
                  <a:ext uri="{FF2B5EF4-FFF2-40B4-BE49-F238E27FC236}">
                    <a16:creationId xmlns:a16="http://schemas.microsoft.com/office/drawing/2014/main" id="{529CEACF-BA30-43F7-499B-0D6CD3C88AC2}"/>
                  </a:ext>
                </a:extLst>
              </p:cNvPr>
              <p:cNvSpPr>
                <a:spLocks/>
              </p:cNvSpPr>
              <p:nvPr/>
            </p:nvSpPr>
            <p:spPr bwMode="auto">
              <a:xfrm>
                <a:off x="3010" y="3751"/>
                <a:ext cx="89" cy="145"/>
              </a:xfrm>
              <a:custGeom>
                <a:avLst/>
                <a:gdLst>
                  <a:gd name="T0" fmla="*/ 1338 w 71"/>
                  <a:gd name="T1" fmla="*/ 25 h 134"/>
                  <a:gd name="T2" fmla="*/ 1176 w 71"/>
                  <a:gd name="T3" fmla="*/ 0 h 134"/>
                  <a:gd name="T4" fmla="*/ 0 w 71"/>
                  <a:gd name="T5" fmla="*/ 346 h 134"/>
                  <a:gd name="T6" fmla="*/ 173 w 71"/>
                  <a:gd name="T7" fmla="*/ 373 h 134"/>
                  <a:gd name="T8" fmla="*/ 1338 w 71"/>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134">
                    <a:moveTo>
                      <a:pt x="71" y="9"/>
                    </a:moveTo>
                    <a:lnTo>
                      <a:pt x="62" y="0"/>
                    </a:lnTo>
                    <a:lnTo>
                      <a:pt x="0" y="125"/>
                    </a:lnTo>
                    <a:lnTo>
                      <a:pt x="9" y="134"/>
                    </a:lnTo>
                    <a:lnTo>
                      <a:pt x="7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987" name="Freeform 75">
                <a:extLst>
                  <a:ext uri="{FF2B5EF4-FFF2-40B4-BE49-F238E27FC236}">
                    <a16:creationId xmlns:a16="http://schemas.microsoft.com/office/drawing/2014/main" id="{EA1BD413-782A-E2C7-90BC-ABB06751BDF7}"/>
                  </a:ext>
                </a:extLst>
              </p:cNvPr>
              <p:cNvSpPr>
                <a:spLocks/>
              </p:cNvSpPr>
              <p:nvPr/>
            </p:nvSpPr>
            <p:spPr bwMode="auto">
              <a:xfrm>
                <a:off x="3402" y="2984"/>
                <a:ext cx="1165" cy="58"/>
              </a:xfrm>
              <a:custGeom>
                <a:avLst/>
                <a:gdLst>
                  <a:gd name="T0" fmla="*/ 0 w 930"/>
                  <a:gd name="T1" fmla="*/ 91 h 54"/>
                  <a:gd name="T2" fmla="*/ 0 w 930"/>
                  <a:gd name="T3" fmla="*/ 137 h 54"/>
                  <a:gd name="T4" fmla="*/ 17396 w 930"/>
                  <a:gd name="T5" fmla="*/ 44 h 54"/>
                  <a:gd name="T6" fmla="*/ 17396 w 930"/>
                  <a:gd name="T7" fmla="*/ 0 h 54"/>
                  <a:gd name="T8" fmla="*/ 0 w 930"/>
                  <a:gd name="T9" fmla="*/ 91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0" h="54">
                    <a:moveTo>
                      <a:pt x="0" y="36"/>
                    </a:moveTo>
                    <a:lnTo>
                      <a:pt x="0" y="54"/>
                    </a:lnTo>
                    <a:lnTo>
                      <a:pt x="930" y="18"/>
                    </a:lnTo>
                    <a:lnTo>
                      <a:pt x="930" y="0"/>
                    </a:lnTo>
                    <a:lnTo>
                      <a:pt x="0" y="36"/>
                    </a:lnTo>
                    <a:close/>
                  </a:path>
                </a:pathLst>
              </a:custGeom>
              <a:solidFill>
                <a:srgbClr val="000000"/>
              </a:solidFill>
              <a:ln w="9525">
                <a:solidFill>
                  <a:schemeClr val="tx2"/>
                </a:solidFill>
                <a:round/>
                <a:headEnd/>
                <a:tailEnd/>
              </a:ln>
            </p:spPr>
            <p:txBody>
              <a:bodyPr/>
              <a:lstStyle/>
              <a:p>
                <a:endParaRPr lang="zh-CN" altLang="en-US"/>
              </a:p>
            </p:txBody>
          </p:sp>
          <p:sp>
            <p:nvSpPr>
              <p:cNvPr id="38988" name="Freeform 76">
                <a:extLst>
                  <a:ext uri="{FF2B5EF4-FFF2-40B4-BE49-F238E27FC236}">
                    <a16:creationId xmlns:a16="http://schemas.microsoft.com/office/drawing/2014/main" id="{746E7F28-CD78-AD51-A43C-4D16A005A81E}"/>
                  </a:ext>
                </a:extLst>
              </p:cNvPr>
              <p:cNvSpPr>
                <a:spLocks/>
              </p:cNvSpPr>
              <p:nvPr/>
            </p:nvSpPr>
            <p:spPr bwMode="auto">
              <a:xfrm>
                <a:off x="2999" y="3314"/>
                <a:ext cx="112" cy="592"/>
              </a:xfrm>
              <a:custGeom>
                <a:avLst/>
                <a:gdLst>
                  <a:gd name="T0" fmla="*/ 1767 w 89"/>
                  <a:gd name="T1" fmla="*/ 0 h 545"/>
                  <a:gd name="T2" fmla="*/ 1404 w 89"/>
                  <a:gd name="T3" fmla="*/ 0 h 545"/>
                  <a:gd name="T4" fmla="*/ 0 w 89"/>
                  <a:gd name="T5" fmla="*/ 1596 h 545"/>
                  <a:gd name="T6" fmla="*/ 362 w 89"/>
                  <a:gd name="T7" fmla="*/ 1596 h 545"/>
                  <a:gd name="T8" fmla="*/ 1767 w 89"/>
                  <a:gd name="T9" fmla="*/ 0 h 5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545">
                    <a:moveTo>
                      <a:pt x="89" y="0"/>
                    </a:moveTo>
                    <a:lnTo>
                      <a:pt x="71" y="0"/>
                    </a:lnTo>
                    <a:lnTo>
                      <a:pt x="0" y="545"/>
                    </a:lnTo>
                    <a:lnTo>
                      <a:pt x="18" y="545"/>
                    </a:lnTo>
                    <a:lnTo>
                      <a:pt x="89" y="0"/>
                    </a:lnTo>
                    <a:close/>
                  </a:path>
                </a:pathLst>
              </a:custGeom>
              <a:solidFill>
                <a:srgbClr val="000000"/>
              </a:solidFill>
              <a:ln w="9525">
                <a:solidFill>
                  <a:schemeClr val="tx2"/>
                </a:solidFill>
                <a:round/>
                <a:headEnd/>
                <a:tailEnd/>
              </a:ln>
            </p:spPr>
            <p:txBody>
              <a:bodyPr/>
              <a:lstStyle/>
              <a:p>
                <a:endParaRPr lang="zh-CN" altLang="en-US"/>
              </a:p>
            </p:txBody>
          </p:sp>
          <p:sp>
            <p:nvSpPr>
              <p:cNvPr id="38989" name="Freeform 77">
                <a:extLst>
                  <a:ext uri="{FF2B5EF4-FFF2-40B4-BE49-F238E27FC236}">
                    <a16:creationId xmlns:a16="http://schemas.microsoft.com/office/drawing/2014/main" id="{B7AA060E-3121-A191-3565-0018816486E3}"/>
                  </a:ext>
                </a:extLst>
              </p:cNvPr>
              <p:cNvSpPr>
                <a:spLocks/>
              </p:cNvSpPr>
              <p:nvPr/>
            </p:nvSpPr>
            <p:spPr bwMode="auto">
              <a:xfrm>
                <a:off x="3088" y="3023"/>
                <a:ext cx="314" cy="301"/>
              </a:xfrm>
              <a:custGeom>
                <a:avLst/>
                <a:gdLst>
                  <a:gd name="T0" fmla="*/ 0 w 251"/>
                  <a:gd name="T1" fmla="*/ 815 h 277"/>
                  <a:gd name="T2" fmla="*/ 338 w 251"/>
                  <a:gd name="T3" fmla="*/ 815 h 277"/>
                  <a:gd name="T4" fmla="*/ 662 w 251"/>
                  <a:gd name="T5" fmla="*/ 577 h 277"/>
                  <a:gd name="T6" fmla="*/ 509 w 251"/>
                  <a:gd name="T7" fmla="*/ 577 h 277"/>
                  <a:gd name="T8" fmla="*/ 662 w 251"/>
                  <a:gd name="T9" fmla="*/ 605 h 277"/>
                  <a:gd name="T10" fmla="*/ 1317 w 251"/>
                  <a:gd name="T11" fmla="*/ 398 h 277"/>
                  <a:gd name="T12" fmla="*/ 2326 w 251"/>
                  <a:gd name="T13" fmla="*/ 209 h 277"/>
                  <a:gd name="T14" fmla="*/ 3793 w 251"/>
                  <a:gd name="T15" fmla="*/ 106 h 277"/>
                  <a:gd name="T16" fmla="*/ 4273 w 251"/>
                  <a:gd name="T17" fmla="*/ 80 h 277"/>
                  <a:gd name="T18" fmla="*/ 4111 w 251"/>
                  <a:gd name="T19" fmla="*/ 54 h 277"/>
                  <a:gd name="T20" fmla="*/ 4111 w 251"/>
                  <a:gd name="T21" fmla="*/ 80 h 277"/>
                  <a:gd name="T22" fmla="*/ 4612 w 251"/>
                  <a:gd name="T23" fmla="*/ 54 h 277"/>
                  <a:gd name="T24" fmla="*/ 4612 w 251"/>
                  <a:gd name="T25" fmla="*/ 0 h 277"/>
                  <a:gd name="T26" fmla="*/ 4273 w 251"/>
                  <a:gd name="T27" fmla="*/ 26 h 277"/>
                  <a:gd name="T28" fmla="*/ 4111 w 251"/>
                  <a:gd name="T29" fmla="*/ 26 h 277"/>
                  <a:gd name="T30" fmla="*/ 3614 w 251"/>
                  <a:gd name="T31" fmla="*/ 54 h 277"/>
                  <a:gd name="T32" fmla="*/ 2147 w 251"/>
                  <a:gd name="T33" fmla="*/ 158 h 277"/>
                  <a:gd name="T34" fmla="*/ 1162 w 251"/>
                  <a:gd name="T35" fmla="*/ 342 h 277"/>
                  <a:gd name="T36" fmla="*/ 509 w 251"/>
                  <a:gd name="T37" fmla="*/ 553 h 277"/>
                  <a:gd name="T38" fmla="*/ 338 w 251"/>
                  <a:gd name="T39" fmla="*/ 577 h 277"/>
                  <a:gd name="T40" fmla="*/ 338 w 251"/>
                  <a:gd name="T41" fmla="*/ 577 h 277"/>
                  <a:gd name="T42" fmla="*/ 0 w 251"/>
                  <a:gd name="T43" fmla="*/ 815 h 2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51" h="277">
                    <a:moveTo>
                      <a:pt x="0" y="277"/>
                    </a:moveTo>
                    <a:lnTo>
                      <a:pt x="18" y="277"/>
                    </a:lnTo>
                    <a:lnTo>
                      <a:pt x="36" y="196"/>
                    </a:lnTo>
                    <a:lnTo>
                      <a:pt x="27" y="196"/>
                    </a:lnTo>
                    <a:lnTo>
                      <a:pt x="36" y="205"/>
                    </a:lnTo>
                    <a:lnTo>
                      <a:pt x="72" y="134"/>
                    </a:lnTo>
                    <a:lnTo>
                      <a:pt x="126" y="71"/>
                    </a:lnTo>
                    <a:lnTo>
                      <a:pt x="206" y="36"/>
                    </a:lnTo>
                    <a:lnTo>
                      <a:pt x="233" y="27"/>
                    </a:lnTo>
                    <a:lnTo>
                      <a:pt x="224" y="18"/>
                    </a:lnTo>
                    <a:lnTo>
                      <a:pt x="224" y="27"/>
                    </a:lnTo>
                    <a:lnTo>
                      <a:pt x="251" y="18"/>
                    </a:lnTo>
                    <a:lnTo>
                      <a:pt x="251" y="0"/>
                    </a:lnTo>
                    <a:lnTo>
                      <a:pt x="233" y="9"/>
                    </a:lnTo>
                    <a:lnTo>
                      <a:pt x="224" y="9"/>
                    </a:lnTo>
                    <a:lnTo>
                      <a:pt x="197" y="18"/>
                    </a:lnTo>
                    <a:lnTo>
                      <a:pt x="117" y="53"/>
                    </a:lnTo>
                    <a:lnTo>
                      <a:pt x="63" y="116"/>
                    </a:lnTo>
                    <a:lnTo>
                      <a:pt x="27" y="187"/>
                    </a:lnTo>
                    <a:lnTo>
                      <a:pt x="18" y="196"/>
                    </a:lnTo>
                    <a:lnTo>
                      <a:pt x="0" y="277"/>
                    </a:lnTo>
                    <a:close/>
                  </a:path>
                </a:pathLst>
              </a:custGeom>
              <a:solidFill>
                <a:srgbClr val="000000"/>
              </a:solidFill>
              <a:ln w="9525">
                <a:solidFill>
                  <a:schemeClr val="tx2"/>
                </a:solidFill>
                <a:round/>
                <a:headEnd/>
                <a:tailEnd/>
              </a:ln>
            </p:spPr>
            <p:txBody>
              <a:bodyPr/>
              <a:lstStyle/>
              <a:p>
                <a:endParaRPr lang="zh-CN" altLang="en-US"/>
              </a:p>
            </p:txBody>
          </p:sp>
          <p:sp>
            <p:nvSpPr>
              <p:cNvPr id="38990" name="Rectangle 78">
                <a:extLst>
                  <a:ext uri="{FF2B5EF4-FFF2-40B4-BE49-F238E27FC236}">
                    <a16:creationId xmlns:a16="http://schemas.microsoft.com/office/drawing/2014/main" id="{9F8BBAA1-9E4B-DBE6-9EB1-C7E7F54987E7}"/>
                  </a:ext>
                </a:extLst>
              </p:cNvPr>
              <p:cNvSpPr>
                <a:spLocks noChangeArrowheads="1"/>
              </p:cNvSpPr>
              <p:nvPr/>
            </p:nvSpPr>
            <p:spPr bwMode="auto">
              <a:xfrm>
                <a:off x="2596" y="2334"/>
                <a:ext cx="4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rgbClr val="000066"/>
                    </a:solidFill>
                    <a:latin typeface="Times New Roman" panose="02020603050405020304" pitchFamily="18" charset="0"/>
                  </a:rPr>
                  <a:t>i</a:t>
                </a:r>
                <a:endParaRPr lang="en-US" altLang="zh-CN">
                  <a:solidFill>
                    <a:srgbClr val="000066"/>
                  </a:solidFill>
                  <a:latin typeface="Tahoma" panose="020B0604030504040204" pitchFamily="34" charset="0"/>
                </a:endParaRPr>
              </a:p>
            </p:txBody>
          </p:sp>
          <p:sp>
            <p:nvSpPr>
              <p:cNvPr id="38991" name="Rectangle 79">
                <a:extLst>
                  <a:ext uri="{FF2B5EF4-FFF2-40B4-BE49-F238E27FC236}">
                    <a16:creationId xmlns:a16="http://schemas.microsoft.com/office/drawing/2014/main" id="{7F65FDFB-01C7-D115-C692-FDEBB4794578}"/>
                  </a:ext>
                </a:extLst>
              </p:cNvPr>
              <p:cNvSpPr>
                <a:spLocks noChangeArrowheads="1"/>
              </p:cNvSpPr>
              <p:nvPr/>
            </p:nvSpPr>
            <p:spPr bwMode="auto">
              <a:xfrm>
                <a:off x="2629" y="2392"/>
                <a:ext cx="12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chemeClr val="tx2"/>
                    </a:solidFill>
                    <a:latin typeface="Times New Roman" panose="02020603050405020304" pitchFamily="18" charset="0"/>
                  </a:rPr>
                  <a:t>D</a:t>
                </a:r>
                <a:endParaRPr lang="en-US" altLang="zh-CN">
                  <a:solidFill>
                    <a:schemeClr val="tx2"/>
                  </a:solidFill>
                  <a:latin typeface="Tahoma" panose="020B0604030504040204" pitchFamily="34" charset="0"/>
                </a:endParaRPr>
              </a:p>
            </p:txBody>
          </p:sp>
          <p:sp>
            <p:nvSpPr>
              <p:cNvPr id="38992" name="Rectangle 80">
                <a:extLst>
                  <a:ext uri="{FF2B5EF4-FFF2-40B4-BE49-F238E27FC236}">
                    <a16:creationId xmlns:a16="http://schemas.microsoft.com/office/drawing/2014/main" id="{CC4CDF6A-E21A-3C9E-57E3-0538E8B4F380}"/>
                  </a:ext>
                </a:extLst>
              </p:cNvPr>
              <p:cNvSpPr>
                <a:spLocks noChangeArrowheads="1"/>
              </p:cNvSpPr>
              <p:nvPr/>
            </p:nvSpPr>
            <p:spPr bwMode="auto">
              <a:xfrm>
                <a:off x="2744" y="2387"/>
                <a:ext cx="25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rPr>
                  <a:t>/</a:t>
                </a:r>
                <a:r>
                  <a:rPr lang="en-US" altLang="zh-CN" sz="1400">
                    <a:solidFill>
                      <a:srgbClr val="000066"/>
                    </a:solidFill>
                    <a:latin typeface="Times New Roman" panose="02020603050405020304" pitchFamily="18" charset="0"/>
                  </a:rPr>
                  <a:t>mA</a:t>
                </a:r>
                <a:endParaRPr lang="en-US" altLang="zh-CN" sz="1400">
                  <a:solidFill>
                    <a:srgbClr val="000066"/>
                  </a:solidFill>
                  <a:latin typeface="Tahoma" panose="020B0604030504040204" pitchFamily="34" charset="0"/>
                </a:endParaRPr>
              </a:p>
            </p:txBody>
          </p:sp>
          <p:sp>
            <p:nvSpPr>
              <p:cNvPr id="38993" name="Rectangle 81">
                <a:extLst>
                  <a:ext uri="{FF2B5EF4-FFF2-40B4-BE49-F238E27FC236}">
                    <a16:creationId xmlns:a16="http://schemas.microsoft.com/office/drawing/2014/main" id="{8EC392DE-2324-1A83-2E41-5DF6B83B65EE}"/>
                  </a:ext>
                </a:extLst>
              </p:cNvPr>
              <p:cNvSpPr>
                <a:spLocks noChangeArrowheads="1"/>
              </p:cNvSpPr>
              <p:nvPr/>
            </p:nvSpPr>
            <p:spPr bwMode="auto">
              <a:xfrm>
                <a:off x="2932" y="2334"/>
                <a:ext cx="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rPr>
                  <a:t> </a:t>
                </a:r>
                <a:endParaRPr lang="en-US" altLang="zh-CN" sz="2000">
                  <a:solidFill>
                    <a:srgbClr val="000066"/>
                  </a:solidFill>
                  <a:latin typeface="Tahoma" panose="020B0604030504040204" pitchFamily="34" charset="0"/>
                </a:endParaRPr>
              </a:p>
            </p:txBody>
          </p:sp>
          <p:sp>
            <p:nvSpPr>
              <p:cNvPr id="38994" name="Rectangle 82">
                <a:extLst>
                  <a:ext uri="{FF2B5EF4-FFF2-40B4-BE49-F238E27FC236}">
                    <a16:creationId xmlns:a16="http://schemas.microsoft.com/office/drawing/2014/main" id="{97850B52-8F1C-4724-5FFA-CAADEC5C3B66}"/>
                  </a:ext>
                </a:extLst>
              </p:cNvPr>
              <p:cNvSpPr>
                <a:spLocks noChangeArrowheads="1"/>
              </p:cNvSpPr>
              <p:nvPr/>
            </p:nvSpPr>
            <p:spPr bwMode="auto">
              <a:xfrm>
                <a:off x="2820" y="3838"/>
                <a:ext cx="16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95" name="Rectangle 83">
                <a:extLst>
                  <a:ext uri="{FF2B5EF4-FFF2-40B4-BE49-F238E27FC236}">
                    <a16:creationId xmlns:a16="http://schemas.microsoft.com/office/drawing/2014/main" id="{A5424A4B-588A-0AFF-1BF3-E20CE73EC307}"/>
                  </a:ext>
                </a:extLst>
              </p:cNvPr>
              <p:cNvSpPr>
                <a:spLocks noChangeArrowheads="1"/>
              </p:cNvSpPr>
              <p:nvPr/>
            </p:nvSpPr>
            <p:spPr bwMode="auto">
              <a:xfrm>
                <a:off x="2844" y="3818"/>
                <a:ext cx="8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i="1">
                    <a:solidFill>
                      <a:srgbClr val="000066"/>
                    </a:solidFill>
                    <a:latin typeface="Times New Roman" panose="02020603050405020304" pitchFamily="18" charset="0"/>
                  </a:rPr>
                  <a:t>O</a:t>
                </a:r>
                <a:endParaRPr lang="en-US" altLang="zh-CN" sz="1200">
                  <a:solidFill>
                    <a:srgbClr val="000066"/>
                  </a:solidFill>
                  <a:latin typeface="Tahoma" panose="020B0604030504040204" pitchFamily="34" charset="0"/>
                </a:endParaRPr>
              </a:p>
            </p:txBody>
          </p:sp>
          <p:sp>
            <p:nvSpPr>
              <p:cNvPr id="38996" name="Rectangle 84">
                <a:extLst>
                  <a:ext uri="{FF2B5EF4-FFF2-40B4-BE49-F238E27FC236}">
                    <a16:creationId xmlns:a16="http://schemas.microsoft.com/office/drawing/2014/main" id="{45A73096-1D84-F9BD-81E5-EAE504972426}"/>
                  </a:ext>
                </a:extLst>
              </p:cNvPr>
              <p:cNvSpPr>
                <a:spLocks noChangeArrowheads="1"/>
              </p:cNvSpPr>
              <p:nvPr/>
            </p:nvSpPr>
            <p:spPr bwMode="auto">
              <a:xfrm>
                <a:off x="2943" y="3818"/>
                <a:ext cx="3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i="1">
                    <a:solidFill>
                      <a:srgbClr val="000066"/>
                    </a:solidFill>
                    <a:latin typeface="Times New Roman" panose="02020603050405020304" pitchFamily="18" charset="0"/>
                  </a:rPr>
                  <a:t> </a:t>
                </a:r>
                <a:endParaRPr lang="en-US" altLang="zh-CN" sz="1200">
                  <a:solidFill>
                    <a:srgbClr val="000066"/>
                  </a:solidFill>
                  <a:latin typeface="Tahoma" panose="020B0604030504040204" pitchFamily="34" charset="0"/>
                </a:endParaRPr>
              </a:p>
            </p:txBody>
          </p:sp>
          <p:sp>
            <p:nvSpPr>
              <p:cNvPr id="38997" name="Rectangle 85">
                <a:extLst>
                  <a:ext uri="{FF2B5EF4-FFF2-40B4-BE49-F238E27FC236}">
                    <a16:creationId xmlns:a16="http://schemas.microsoft.com/office/drawing/2014/main" id="{9CDE5E00-B947-739C-64B5-1519B04A6CBB}"/>
                  </a:ext>
                </a:extLst>
              </p:cNvPr>
              <p:cNvSpPr>
                <a:spLocks noChangeArrowheads="1"/>
              </p:cNvSpPr>
              <p:nvPr/>
            </p:nvSpPr>
            <p:spPr bwMode="auto">
              <a:xfrm>
                <a:off x="4937" y="3954"/>
                <a:ext cx="39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98" name="Rectangle 86">
                <a:extLst>
                  <a:ext uri="{FF2B5EF4-FFF2-40B4-BE49-F238E27FC236}">
                    <a16:creationId xmlns:a16="http://schemas.microsoft.com/office/drawing/2014/main" id="{85F31CA7-66DD-8B92-88F9-36557E163FB3}"/>
                  </a:ext>
                </a:extLst>
              </p:cNvPr>
              <p:cNvSpPr>
                <a:spLocks noChangeArrowheads="1"/>
              </p:cNvSpPr>
              <p:nvPr/>
            </p:nvSpPr>
            <p:spPr bwMode="auto">
              <a:xfrm>
                <a:off x="4948" y="3964"/>
                <a:ext cx="10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solidFill>
                      <a:srgbClr val="000066"/>
                    </a:solidFill>
                    <a:latin typeface="Bookman Old Style" panose="02050604050505020204" pitchFamily="18" charset="0"/>
                  </a:rPr>
                  <a:t>v</a:t>
                </a:r>
                <a:endParaRPr lang="en-US" altLang="zh-CN" sz="2000">
                  <a:solidFill>
                    <a:srgbClr val="000066"/>
                  </a:solidFill>
                  <a:latin typeface="Tahoma" panose="020B0604030504040204" pitchFamily="34" charset="0"/>
                </a:endParaRPr>
              </a:p>
            </p:txBody>
          </p:sp>
          <p:sp>
            <p:nvSpPr>
              <p:cNvPr id="38999" name="Rectangle 87">
                <a:extLst>
                  <a:ext uri="{FF2B5EF4-FFF2-40B4-BE49-F238E27FC236}">
                    <a16:creationId xmlns:a16="http://schemas.microsoft.com/office/drawing/2014/main" id="{B9FD4C54-23D3-0FDE-B662-4E2E69EC8691}"/>
                  </a:ext>
                </a:extLst>
              </p:cNvPr>
              <p:cNvSpPr>
                <a:spLocks noChangeArrowheads="1"/>
              </p:cNvSpPr>
              <p:nvPr/>
            </p:nvSpPr>
            <p:spPr bwMode="auto">
              <a:xfrm>
                <a:off x="5016" y="4022"/>
                <a:ext cx="18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600" baseline="-25000">
                    <a:solidFill>
                      <a:srgbClr val="000066"/>
                    </a:solidFill>
                    <a:latin typeface="Times New Roman" panose="02020603050405020304" pitchFamily="18" charset="0"/>
                  </a:rPr>
                  <a:t>  DS</a:t>
                </a:r>
              </a:p>
            </p:txBody>
          </p:sp>
          <p:sp>
            <p:nvSpPr>
              <p:cNvPr id="39000" name="Rectangle 88">
                <a:extLst>
                  <a:ext uri="{FF2B5EF4-FFF2-40B4-BE49-F238E27FC236}">
                    <a16:creationId xmlns:a16="http://schemas.microsoft.com/office/drawing/2014/main" id="{987B560B-0D3F-F83A-EE19-FF4E0D494E9F}"/>
                  </a:ext>
                </a:extLst>
              </p:cNvPr>
              <p:cNvSpPr>
                <a:spLocks noChangeArrowheads="1"/>
              </p:cNvSpPr>
              <p:nvPr/>
            </p:nvSpPr>
            <p:spPr bwMode="auto">
              <a:xfrm>
                <a:off x="5127" y="4022"/>
                <a:ext cx="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rPr>
                  <a:t> </a:t>
                </a:r>
                <a:endParaRPr lang="en-US" altLang="zh-CN" sz="2000">
                  <a:solidFill>
                    <a:srgbClr val="000066"/>
                  </a:solidFill>
                  <a:latin typeface="Tahoma" panose="020B0604030504040204" pitchFamily="34" charset="0"/>
                </a:endParaRPr>
              </a:p>
            </p:txBody>
          </p:sp>
          <p:sp>
            <p:nvSpPr>
              <p:cNvPr id="39001" name="Rectangle 89">
                <a:extLst>
                  <a:ext uri="{FF2B5EF4-FFF2-40B4-BE49-F238E27FC236}">
                    <a16:creationId xmlns:a16="http://schemas.microsoft.com/office/drawing/2014/main" id="{836B5F58-356B-06DB-760E-85FD4904DBB2}"/>
                  </a:ext>
                </a:extLst>
              </p:cNvPr>
              <p:cNvSpPr>
                <a:spLocks noChangeArrowheads="1"/>
              </p:cNvSpPr>
              <p:nvPr/>
            </p:nvSpPr>
            <p:spPr bwMode="auto">
              <a:xfrm>
                <a:off x="5239" y="3974"/>
                <a:ext cx="23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rPr>
                  <a:t>/ V</a:t>
                </a:r>
                <a:endParaRPr lang="en-US" altLang="zh-CN" sz="2000">
                  <a:solidFill>
                    <a:srgbClr val="000066"/>
                  </a:solidFill>
                  <a:latin typeface="Tahoma" panose="020B0604030504040204" pitchFamily="34" charset="0"/>
                </a:endParaRPr>
              </a:p>
            </p:txBody>
          </p:sp>
          <p:sp>
            <p:nvSpPr>
              <p:cNvPr id="39002" name="Rectangle 90">
                <a:extLst>
                  <a:ext uri="{FF2B5EF4-FFF2-40B4-BE49-F238E27FC236}">
                    <a16:creationId xmlns:a16="http://schemas.microsoft.com/office/drawing/2014/main" id="{03738C00-07F7-336D-B399-CFF6003E10E6}"/>
                  </a:ext>
                </a:extLst>
              </p:cNvPr>
              <p:cNvSpPr>
                <a:spLocks noChangeArrowheads="1"/>
              </p:cNvSpPr>
              <p:nvPr/>
            </p:nvSpPr>
            <p:spPr bwMode="auto">
              <a:xfrm>
                <a:off x="4769" y="3730"/>
                <a:ext cx="32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003" name="Rectangle 91">
                <a:extLst>
                  <a:ext uri="{FF2B5EF4-FFF2-40B4-BE49-F238E27FC236}">
                    <a16:creationId xmlns:a16="http://schemas.microsoft.com/office/drawing/2014/main" id="{B01F288C-1010-9CED-3A62-3B0F9BA5FC5F}"/>
                  </a:ext>
                </a:extLst>
              </p:cNvPr>
              <p:cNvSpPr>
                <a:spLocks noChangeArrowheads="1"/>
              </p:cNvSpPr>
              <p:nvPr/>
            </p:nvSpPr>
            <p:spPr bwMode="auto">
              <a:xfrm>
                <a:off x="4803" y="3710"/>
                <a:ext cx="11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rgbClr val="000066"/>
                    </a:solidFill>
                    <a:latin typeface="Times New Roman" panose="02020603050405020304" pitchFamily="18" charset="0"/>
                  </a:rPr>
                  <a:t>V</a:t>
                </a:r>
                <a:endParaRPr lang="en-US" altLang="zh-CN">
                  <a:solidFill>
                    <a:srgbClr val="000066"/>
                  </a:solidFill>
                  <a:latin typeface="Tahoma" panose="020B0604030504040204" pitchFamily="34" charset="0"/>
                </a:endParaRPr>
              </a:p>
            </p:txBody>
          </p:sp>
          <p:sp>
            <p:nvSpPr>
              <p:cNvPr id="39004" name="Rectangle 92">
                <a:extLst>
                  <a:ext uri="{FF2B5EF4-FFF2-40B4-BE49-F238E27FC236}">
                    <a16:creationId xmlns:a16="http://schemas.microsoft.com/office/drawing/2014/main" id="{D80C8D58-4FFA-0460-8E07-F9AD635F833E}"/>
                  </a:ext>
                </a:extLst>
              </p:cNvPr>
              <p:cNvSpPr>
                <a:spLocks noChangeArrowheads="1"/>
              </p:cNvSpPr>
              <p:nvPr/>
            </p:nvSpPr>
            <p:spPr bwMode="auto">
              <a:xfrm>
                <a:off x="4881" y="3799"/>
                <a:ext cx="31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GS1</a:t>
                </a:r>
                <a:endParaRPr lang="en-US" altLang="zh-CN">
                  <a:solidFill>
                    <a:srgbClr val="000066"/>
                  </a:solidFill>
                  <a:latin typeface="Tahoma" panose="020B0604030504040204" pitchFamily="34" charset="0"/>
                </a:endParaRPr>
              </a:p>
            </p:txBody>
          </p:sp>
          <p:sp>
            <p:nvSpPr>
              <p:cNvPr id="39005" name="Rectangle 93">
                <a:extLst>
                  <a:ext uri="{FF2B5EF4-FFF2-40B4-BE49-F238E27FC236}">
                    <a16:creationId xmlns:a16="http://schemas.microsoft.com/office/drawing/2014/main" id="{7CB94A94-AEC4-6D85-4F7C-AB0D62A6A41C}"/>
                  </a:ext>
                </a:extLst>
              </p:cNvPr>
              <p:cNvSpPr>
                <a:spLocks noChangeArrowheads="1"/>
              </p:cNvSpPr>
              <p:nvPr/>
            </p:nvSpPr>
            <p:spPr bwMode="auto">
              <a:xfrm>
                <a:off x="5037" y="3799"/>
                <a:ext cx="43"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endParaRPr lang="en-US" altLang="zh-CN">
                  <a:solidFill>
                    <a:srgbClr val="000066"/>
                  </a:solidFill>
                  <a:latin typeface="Tahoma" panose="020B0604030504040204" pitchFamily="34" charset="0"/>
                </a:endParaRPr>
              </a:p>
            </p:txBody>
          </p:sp>
          <p:sp>
            <p:nvSpPr>
              <p:cNvPr id="39006" name="Rectangle 94">
                <a:extLst>
                  <a:ext uri="{FF2B5EF4-FFF2-40B4-BE49-F238E27FC236}">
                    <a16:creationId xmlns:a16="http://schemas.microsoft.com/office/drawing/2014/main" id="{5AC321CB-053E-1AE6-3FFD-ECEDF44DB018}"/>
                  </a:ext>
                </a:extLst>
              </p:cNvPr>
              <p:cNvSpPr>
                <a:spLocks noChangeArrowheads="1"/>
              </p:cNvSpPr>
              <p:nvPr/>
            </p:nvSpPr>
            <p:spPr bwMode="auto">
              <a:xfrm>
                <a:off x="4690" y="3476"/>
                <a:ext cx="30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007" name="Rectangle 95">
                <a:extLst>
                  <a:ext uri="{FF2B5EF4-FFF2-40B4-BE49-F238E27FC236}">
                    <a16:creationId xmlns:a16="http://schemas.microsoft.com/office/drawing/2014/main" id="{10FADDFA-6138-78CD-3745-916CB67487DF}"/>
                  </a:ext>
                </a:extLst>
              </p:cNvPr>
              <p:cNvSpPr>
                <a:spLocks noChangeArrowheads="1"/>
              </p:cNvSpPr>
              <p:nvPr/>
            </p:nvSpPr>
            <p:spPr bwMode="auto">
              <a:xfrm>
                <a:off x="4713" y="3459"/>
                <a:ext cx="11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rgbClr val="000066"/>
                    </a:solidFill>
                    <a:latin typeface="Times New Roman" panose="02020603050405020304" pitchFamily="18" charset="0"/>
                  </a:rPr>
                  <a:t>V</a:t>
                </a:r>
                <a:endParaRPr lang="en-US" altLang="zh-CN">
                  <a:solidFill>
                    <a:srgbClr val="000066"/>
                  </a:solidFill>
                  <a:latin typeface="Tahoma" panose="020B0604030504040204" pitchFamily="34" charset="0"/>
                </a:endParaRPr>
              </a:p>
            </p:txBody>
          </p:sp>
          <p:sp>
            <p:nvSpPr>
              <p:cNvPr id="39008" name="Rectangle 96">
                <a:extLst>
                  <a:ext uri="{FF2B5EF4-FFF2-40B4-BE49-F238E27FC236}">
                    <a16:creationId xmlns:a16="http://schemas.microsoft.com/office/drawing/2014/main" id="{9F9B1E1F-70C1-4A87-85E0-386F780CF0F1}"/>
                  </a:ext>
                </a:extLst>
              </p:cNvPr>
              <p:cNvSpPr>
                <a:spLocks noChangeArrowheads="1"/>
              </p:cNvSpPr>
              <p:nvPr/>
            </p:nvSpPr>
            <p:spPr bwMode="auto">
              <a:xfrm>
                <a:off x="4791" y="3516"/>
                <a:ext cx="31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GS2</a:t>
                </a:r>
                <a:endParaRPr lang="en-US" altLang="zh-CN">
                  <a:solidFill>
                    <a:srgbClr val="000066"/>
                  </a:solidFill>
                  <a:latin typeface="Tahoma" panose="020B0604030504040204" pitchFamily="34" charset="0"/>
                </a:endParaRPr>
              </a:p>
            </p:txBody>
          </p:sp>
          <p:sp>
            <p:nvSpPr>
              <p:cNvPr id="39009" name="Rectangle 97">
                <a:extLst>
                  <a:ext uri="{FF2B5EF4-FFF2-40B4-BE49-F238E27FC236}">
                    <a16:creationId xmlns:a16="http://schemas.microsoft.com/office/drawing/2014/main" id="{D8B772D3-88B4-72A2-A15E-205616112BE3}"/>
                  </a:ext>
                </a:extLst>
              </p:cNvPr>
              <p:cNvSpPr>
                <a:spLocks noChangeArrowheads="1"/>
              </p:cNvSpPr>
              <p:nvPr/>
            </p:nvSpPr>
            <p:spPr bwMode="auto">
              <a:xfrm>
                <a:off x="4949" y="3516"/>
                <a:ext cx="4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endParaRPr lang="en-US" altLang="zh-CN">
                  <a:solidFill>
                    <a:srgbClr val="000066"/>
                  </a:solidFill>
                  <a:latin typeface="Tahoma" panose="020B0604030504040204" pitchFamily="34" charset="0"/>
                </a:endParaRPr>
              </a:p>
            </p:txBody>
          </p:sp>
          <p:sp>
            <p:nvSpPr>
              <p:cNvPr id="39010" name="Rectangle 98">
                <a:extLst>
                  <a:ext uri="{FF2B5EF4-FFF2-40B4-BE49-F238E27FC236}">
                    <a16:creationId xmlns:a16="http://schemas.microsoft.com/office/drawing/2014/main" id="{9CDB72C5-95B6-D489-1C95-3C0BB3A228F0}"/>
                  </a:ext>
                </a:extLst>
              </p:cNvPr>
              <p:cNvSpPr>
                <a:spLocks noChangeArrowheads="1"/>
              </p:cNvSpPr>
              <p:nvPr/>
            </p:nvSpPr>
            <p:spPr bwMode="auto">
              <a:xfrm>
                <a:off x="4634" y="3177"/>
                <a:ext cx="2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011" name="Rectangle 99">
                <a:extLst>
                  <a:ext uri="{FF2B5EF4-FFF2-40B4-BE49-F238E27FC236}">
                    <a16:creationId xmlns:a16="http://schemas.microsoft.com/office/drawing/2014/main" id="{1F5A7F7A-D4C3-602C-2F5D-1417ED44D93A}"/>
                  </a:ext>
                </a:extLst>
              </p:cNvPr>
              <p:cNvSpPr>
                <a:spLocks noChangeArrowheads="1"/>
              </p:cNvSpPr>
              <p:nvPr/>
            </p:nvSpPr>
            <p:spPr bwMode="auto">
              <a:xfrm>
                <a:off x="4657" y="3156"/>
                <a:ext cx="11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rgbClr val="000066"/>
                    </a:solidFill>
                    <a:latin typeface="Times New Roman" panose="02020603050405020304" pitchFamily="18" charset="0"/>
                  </a:rPr>
                  <a:t>V</a:t>
                </a:r>
                <a:endParaRPr lang="en-US" altLang="zh-CN">
                  <a:solidFill>
                    <a:srgbClr val="000066"/>
                  </a:solidFill>
                  <a:latin typeface="Tahoma" panose="020B0604030504040204" pitchFamily="34" charset="0"/>
                </a:endParaRPr>
              </a:p>
            </p:txBody>
          </p:sp>
          <p:sp>
            <p:nvSpPr>
              <p:cNvPr id="39012" name="Rectangle 100">
                <a:extLst>
                  <a:ext uri="{FF2B5EF4-FFF2-40B4-BE49-F238E27FC236}">
                    <a16:creationId xmlns:a16="http://schemas.microsoft.com/office/drawing/2014/main" id="{51C83865-F565-B311-043A-7401C49991C7}"/>
                  </a:ext>
                </a:extLst>
              </p:cNvPr>
              <p:cNvSpPr>
                <a:spLocks noChangeArrowheads="1"/>
              </p:cNvSpPr>
              <p:nvPr/>
            </p:nvSpPr>
            <p:spPr bwMode="auto">
              <a:xfrm>
                <a:off x="4735" y="3215"/>
                <a:ext cx="31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GS3</a:t>
                </a:r>
                <a:endParaRPr lang="en-US" altLang="zh-CN">
                  <a:solidFill>
                    <a:srgbClr val="000066"/>
                  </a:solidFill>
                  <a:latin typeface="Tahoma" panose="020B0604030504040204" pitchFamily="34" charset="0"/>
                </a:endParaRPr>
              </a:p>
            </p:txBody>
          </p:sp>
          <p:sp>
            <p:nvSpPr>
              <p:cNvPr id="39013" name="Rectangle 101">
                <a:extLst>
                  <a:ext uri="{FF2B5EF4-FFF2-40B4-BE49-F238E27FC236}">
                    <a16:creationId xmlns:a16="http://schemas.microsoft.com/office/drawing/2014/main" id="{5BDB5848-A74F-E418-71FA-69F0D10D5665}"/>
                  </a:ext>
                </a:extLst>
              </p:cNvPr>
              <p:cNvSpPr>
                <a:spLocks noChangeArrowheads="1"/>
              </p:cNvSpPr>
              <p:nvPr/>
            </p:nvSpPr>
            <p:spPr bwMode="auto">
              <a:xfrm>
                <a:off x="4892" y="3215"/>
                <a:ext cx="4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endParaRPr lang="en-US" altLang="zh-CN">
                  <a:solidFill>
                    <a:srgbClr val="000066"/>
                  </a:solidFill>
                  <a:latin typeface="Tahoma" panose="020B0604030504040204" pitchFamily="34" charset="0"/>
                </a:endParaRPr>
              </a:p>
            </p:txBody>
          </p:sp>
          <p:sp>
            <p:nvSpPr>
              <p:cNvPr id="39014" name="Rectangle 102">
                <a:extLst>
                  <a:ext uri="{FF2B5EF4-FFF2-40B4-BE49-F238E27FC236}">
                    <a16:creationId xmlns:a16="http://schemas.microsoft.com/office/drawing/2014/main" id="{532CB5BE-D906-0C88-EAC9-A5A6565FD8D8}"/>
                  </a:ext>
                </a:extLst>
              </p:cNvPr>
              <p:cNvSpPr>
                <a:spLocks noChangeArrowheads="1"/>
              </p:cNvSpPr>
              <p:nvPr/>
            </p:nvSpPr>
            <p:spPr bwMode="auto">
              <a:xfrm>
                <a:off x="4556" y="2876"/>
                <a:ext cx="30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015" name="Rectangle 103">
                <a:extLst>
                  <a:ext uri="{FF2B5EF4-FFF2-40B4-BE49-F238E27FC236}">
                    <a16:creationId xmlns:a16="http://schemas.microsoft.com/office/drawing/2014/main" id="{045182B8-EBDB-C82D-ECCA-7CD91A548F11}"/>
                  </a:ext>
                </a:extLst>
              </p:cNvPr>
              <p:cNvSpPr>
                <a:spLocks noChangeArrowheads="1"/>
              </p:cNvSpPr>
              <p:nvPr/>
            </p:nvSpPr>
            <p:spPr bwMode="auto">
              <a:xfrm>
                <a:off x="4579" y="2855"/>
                <a:ext cx="11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rgbClr val="000066"/>
                    </a:solidFill>
                    <a:latin typeface="Times New Roman" panose="02020603050405020304" pitchFamily="18" charset="0"/>
                  </a:rPr>
                  <a:t>V</a:t>
                </a:r>
                <a:endParaRPr lang="en-US" altLang="zh-CN">
                  <a:solidFill>
                    <a:srgbClr val="000066"/>
                  </a:solidFill>
                  <a:latin typeface="Tahoma" panose="020B0604030504040204" pitchFamily="34" charset="0"/>
                </a:endParaRPr>
              </a:p>
            </p:txBody>
          </p:sp>
          <p:sp>
            <p:nvSpPr>
              <p:cNvPr id="39016" name="Rectangle 104">
                <a:extLst>
                  <a:ext uri="{FF2B5EF4-FFF2-40B4-BE49-F238E27FC236}">
                    <a16:creationId xmlns:a16="http://schemas.microsoft.com/office/drawing/2014/main" id="{66E1CD15-3A57-16B5-4C85-5914D7998A01}"/>
                  </a:ext>
                </a:extLst>
              </p:cNvPr>
              <p:cNvSpPr>
                <a:spLocks noChangeArrowheads="1"/>
              </p:cNvSpPr>
              <p:nvPr/>
            </p:nvSpPr>
            <p:spPr bwMode="auto">
              <a:xfrm>
                <a:off x="4657" y="2915"/>
                <a:ext cx="31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GS4</a:t>
                </a:r>
                <a:endParaRPr lang="en-US" altLang="zh-CN">
                  <a:solidFill>
                    <a:srgbClr val="000066"/>
                  </a:solidFill>
                  <a:latin typeface="Tahoma" panose="020B0604030504040204" pitchFamily="34" charset="0"/>
                </a:endParaRPr>
              </a:p>
            </p:txBody>
          </p:sp>
          <p:sp>
            <p:nvSpPr>
              <p:cNvPr id="39017" name="Rectangle 105">
                <a:extLst>
                  <a:ext uri="{FF2B5EF4-FFF2-40B4-BE49-F238E27FC236}">
                    <a16:creationId xmlns:a16="http://schemas.microsoft.com/office/drawing/2014/main" id="{70D9DD9A-5F41-7680-0DA7-7F086B18F088}"/>
                  </a:ext>
                </a:extLst>
              </p:cNvPr>
              <p:cNvSpPr>
                <a:spLocks noChangeArrowheads="1"/>
              </p:cNvSpPr>
              <p:nvPr/>
            </p:nvSpPr>
            <p:spPr bwMode="auto">
              <a:xfrm>
                <a:off x="4814" y="2915"/>
                <a:ext cx="4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endParaRPr lang="en-US" altLang="zh-CN">
                  <a:solidFill>
                    <a:srgbClr val="000066"/>
                  </a:solidFill>
                  <a:latin typeface="Tahoma" panose="020B0604030504040204" pitchFamily="34" charset="0"/>
                </a:endParaRPr>
              </a:p>
            </p:txBody>
          </p:sp>
          <p:sp>
            <p:nvSpPr>
              <p:cNvPr id="39018" name="Rectangle 106">
                <a:extLst>
                  <a:ext uri="{FF2B5EF4-FFF2-40B4-BE49-F238E27FC236}">
                    <a16:creationId xmlns:a16="http://schemas.microsoft.com/office/drawing/2014/main" id="{B45CAA3D-8412-433F-84DF-75308BB8196D}"/>
                  </a:ext>
                </a:extLst>
              </p:cNvPr>
              <p:cNvSpPr>
                <a:spLocks noChangeArrowheads="1"/>
              </p:cNvSpPr>
              <p:nvPr/>
            </p:nvSpPr>
            <p:spPr bwMode="auto">
              <a:xfrm>
                <a:off x="3648" y="2712"/>
                <a:ext cx="78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019" name="Rectangle 107">
                <a:extLst>
                  <a:ext uri="{FF2B5EF4-FFF2-40B4-BE49-F238E27FC236}">
                    <a16:creationId xmlns:a16="http://schemas.microsoft.com/office/drawing/2014/main" id="{F40EF618-B7CC-64C9-1979-BF2449FA59FB}"/>
                  </a:ext>
                </a:extLst>
              </p:cNvPr>
              <p:cNvSpPr>
                <a:spLocks noChangeArrowheads="1"/>
              </p:cNvSpPr>
              <p:nvPr/>
            </p:nvSpPr>
            <p:spPr bwMode="auto">
              <a:xfrm>
                <a:off x="3787" y="3339"/>
                <a:ext cx="57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宋体" panose="02010600030101010101" pitchFamily="2" charset="-122"/>
                  </a:rPr>
                  <a:t>饱和区</a:t>
                </a:r>
                <a:endParaRPr lang="zh-CN" altLang="en-US" sz="2000">
                  <a:solidFill>
                    <a:srgbClr val="000066"/>
                  </a:solidFill>
                  <a:latin typeface="Tahoma" panose="020B0604030504040204" pitchFamily="34" charset="0"/>
                </a:endParaRPr>
              </a:p>
            </p:txBody>
          </p:sp>
          <p:sp>
            <p:nvSpPr>
              <p:cNvPr id="39020" name="Rectangle 108">
                <a:extLst>
                  <a:ext uri="{FF2B5EF4-FFF2-40B4-BE49-F238E27FC236}">
                    <a16:creationId xmlns:a16="http://schemas.microsoft.com/office/drawing/2014/main" id="{576090AA-10F7-C69E-C12C-ED9E5E5D6899}"/>
                  </a:ext>
                </a:extLst>
              </p:cNvPr>
              <p:cNvSpPr>
                <a:spLocks noChangeArrowheads="1"/>
              </p:cNvSpPr>
              <p:nvPr/>
            </p:nvSpPr>
            <p:spPr bwMode="auto">
              <a:xfrm>
                <a:off x="4232" y="2916"/>
                <a:ext cx="21"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900">
                    <a:solidFill>
                      <a:srgbClr val="000066"/>
                    </a:solidFill>
                    <a:latin typeface="Times New Roman" panose="02020603050405020304" pitchFamily="18" charset="0"/>
                  </a:rPr>
                  <a:t> </a:t>
                </a:r>
                <a:endParaRPr lang="en-US" altLang="zh-CN" sz="1200">
                  <a:solidFill>
                    <a:srgbClr val="000066"/>
                  </a:solidFill>
                  <a:latin typeface="Tahoma" panose="020B0604030504040204" pitchFamily="34" charset="0"/>
                </a:endParaRPr>
              </a:p>
            </p:txBody>
          </p:sp>
          <p:sp>
            <p:nvSpPr>
              <p:cNvPr id="39021" name="Rectangle 109">
                <a:extLst>
                  <a:ext uri="{FF2B5EF4-FFF2-40B4-BE49-F238E27FC236}">
                    <a16:creationId xmlns:a16="http://schemas.microsoft.com/office/drawing/2014/main" id="{E154F3BE-5B1C-1F36-9EA7-C1200110A37C}"/>
                  </a:ext>
                </a:extLst>
              </p:cNvPr>
              <p:cNvSpPr>
                <a:spLocks noChangeArrowheads="1"/>
              </p:cNvSpPr>
              <p:nvPr/>
            </p:nvSpPr>
            <p:spPr bwMode="auto">
              <a:xfrm>
                <a:off x="2977" y="2411"/>
                <a:ext cx="87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022" name="Rectangle 110">
                <a:extLst>
                  <a:ext uri="{FF2B5EF4-FFF2-40B4-BE49-F238E27FC236}">
                    <a16:creationId xmlns:a16="http://schemas.microsoft.com/office/drawing/2014/main" id="{A0444736-20A7-8539-6DE8-EEED72C2B202}"/>
                  </a:ext>
                </a:extLst>
              </p:cNvPr>
              <p:cNvSpPr>
                <a:spLocks noChangeArrowheads="1"/>
              </p:cNvSpPr>
              <p:nvPr/>
            </p:nvSpPr>
            <p:spPr bwMode="auto">
              <a:xfrm>
                <a:off x="3016" y="2477"/>
                <a:ext cx="95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楷体_GB2312" pitchFamily="49" charset="-122"/>
                  </a:rPr>
                  <a:t>可变电阻区</a:t>
                </a:r>
              </a:p>
            </p:txBody>
          </p:sp>
          <p:sp>
            <p:nvSpPr>
              <p:cNvPr id="39023" name="Rectangle 111">
                <a:extLst>
                  <a:ext uri="{FF2B5EF4-FFF2-40B4-BE49-F238E27FC236}">
                    <a16:creationId xmlns:a16="http://schemas.microsoft.com/office/drawing/2014/main" id="{5C76BDAF-DB6D-071C-1E60-06FD928A39D8}"/>
                  </a:ext>
                </a:extLst>
              </p:cNvPr>
              <p:cNvSpPr>
                <a:spLocks noChangeArrowheads="1"/>
              </p:cNvSpPr>
              <p:nvPr/>
            </p:nvSpPr>
            <p:spPr bwMode="auto">
              <a:xfrm>
                <a:off x="3738" y="2625"/>
                <a:ext cx="19"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800">
                    <a:solidFill>
                      <a:srgbClr val="000066"/>
                    </a:solidFill>
                    <a:latin typeface="Times New Roman" panose="02020603050405020304" pitchFamily="18" charset="0"/>
                  </a:rPr>
                  <a:t> </a:t>
                </a:r>
                <a:endParaRPr lang="en-US" altLang="zh-CN" sz="1200">
                  <a:solidFill>
                    <a:srgbClr val="000066"/>
                  </a:solidFill>
                  <a:latin typeface="Tahoma" panose="020B0604030504040204" pitchFamily="34" charset="0"/>
                </a:endParaRPr>
              </a:p>
            </p:txBody>
          </p:sp>
          <p:sp>
            <p:nvSpPr>
              <p:cNvPr id="39024" name="Rectangle 112">
                <a:extLst>
                  <a:ext uri="{FF2B5EF4-FFF2-40B4-BE49-F238E27FC236}">
                    <a16:creationId xmlns:a16="http://schemas.microsoft.com/office/drawing/2014/main" id="{FD770A08-7A17-E522-FE0F-D3AA8DADDFD6}"/>
                  </a:ext>
                </a:extLst>
              </p:cNvPr>
              <p:cNvSpPr>
                <a:spLocks noChangeArrowheads="1"/>
              </p:cNvSpPr>
              <p:nvPr/>
            </p:nvSpPr>
            <p:spPr bwMode="auto">
              <a:xfrm>
                <a:off x="3682" y="3052"/>
                <a:ext cx="81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025" name="Rectangle 113">
                <a:extLst>
                  <a:ext uri="{FF2B5EF4-FFF2-40B4-BE49-F238E27FC236}">
                    <a16:creationId xmlns:a16="http://schemas.microsoft.com/office/drawing/2014/main" id="{956DF04A-431D-7ECA-7C01-66C44FC31E04}"/>
                  </a:ext>
                </a:extLst>
              </p:cNvPr>
              <p:cNvSpPr>
                <a:spLocks noChangeArrowheads="1"/>
              </p:cNvSpPr>
              <p:nvPr/>
            </p:nvSpPr>
            <p:spPr bwMode="auto">
              <a:xfrm>
                <a:off x="3696" y="3974"/>
                <a:ext cx="5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宋体" panose="02010600030101010101" pitchFamily="2" charset="-122"/>
                  </a:rPr>
                  <a:t>截止区</a:t>
                </a:r>
                <a:endParaRPr lang="zh-CN" altLang="en-US" sz="2000">
                  <a:solidFill>
                    <a:srgbClr val="000066"/>
                  </a:solidFill>
                  <a:latin typeface="Tahoma" panose="020B0604030504040204" pitchFamily="34" charset="0"/>
                </a:endParaRPr>
              </a:p>
            </p:txBody>
          </p:sp>
        </p:grpSp>
        <p:grpSp>
          <p:nvGrpSpPr>
            <p:cNvPr id="38925" name="Group 114">
              <a:extLst>
                <a:ext uri="{FF2B5EF4-FFF2-40B4-BE49-F238E27FC236}">
                  <a16:creationId xmlns:a16="http://schemas.microsoft.com/office/drawing/2014/main" id="{DB3458DA-DD04-BF15-0E70-F9F7B3B099A8}"/>
                </a:ext>
              </a:extLst>
            </p:cNvPr>
            <p:cNvGrpSpPr>
              <a:grpSpLocks/>
            </p:cNvGrpSpPr>
            <p:nvPr/>
          </p:nvGrpSpPr>
          <p:grpSpPr bwMode="auto">
            <a:xfrm>
              <a:off x="1552" y="1451"/>
              <a:ext cx="1522" cy="1132"/>
              <a:chOff x="3016" y="618"/>
              <a:chExt cx="1647" cy="1591"/>
            </a:xfrm>
          </p:grpSpPr>
          <p:sp>
            <p:nvSpPr>
              <p:cNvPr id="38926" name="AutoShape 115">
                <a:extLst>
                  <a:ext uri="{FF2B5EF4-FFF2-40B4-BE49-F238E27FC236}">
                    <a16:creationId xmlns:a16="http://schemas.microsoft.com/office/drawing/2014/main" id="{896EF475-2881-DA78-1136-B499779025F9}"/>
                  </a:ext>
                </a:extLst>
              </p:cNvPr>
              <p:cNvSpPr>
                <a:spLocks noChangeAspect="1" noChangeArrowheads="1" noTextEdit="1"/>
              </p:cNvSpPr>
              <p:nvPr/>
            </p:nvSpPr>
            <p:spPr bwMode="auto">
              <a:xfrm>
                <a:off x="3016" y="618"/>
                <a:ext cx="1633" cy="1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7" name="Rectangle 116">
                <a:extLst>
                  <a:ext uri="{FF2B5EF4-FFF2-40B4-BE49-F238E27FC236}">
                    <a16:creationId xmlns:a16="http://schemas.microsoft.com/office/drawing/2014/main" id="{772134AD-F73B-8A7F-CDAF-9EA4F56723E3}"/>
                  </a:ext>
                </a:extLst>
              </p:cNvPr>
              <p:cNvSpPr>
                <a:spLocks noChangeArrowheads="1"/>
              </p:cNvSpPr>
              <p:nvPr/>
            </p:nvSpPr>
            <p:spPr bwMode="auto">
              <a:xfrm>
                <a:off x="3675" y="1391"/>
                <a:ext cx="21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28" name="Rectangle 117">
                <a:extLst>
                  <a:ext uri="{FF2B5EF4-FFF2-40B4-BE49-F238E27FC236}">
                    <a16:creationId xmlns:a16="http://schemas.microsoft.com/office/drawing/2014/main" id="{0EF3FEB3-75DC-DC3C-7DEA-0C9B745C4EEC}"/>
                  </a:ext>
                </a:extLst>
              </p:cNvPr>
              <p:cNvSpPr>
                <a:spLocks noChangeArrowheads="1"/>
              </p:cNvSpPr>
              <p:nvPr/>
            </p:nvSpPr>
            <p:spPr bwMode="auto">
              <a:xfrm>
                <a:off x="3732" y="1425"/>
                <a:ext cx="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1200" b="0">
                  <a:latin typeface="Tahoma" panose="020B0604030504040204" pitchFamily="34" charset="0"/>
                </a:endParaRPr>
              </a:p>
            </p:txBody>
          </p:sp>
          <p:sp>
            <p:nvSpPr>
              <p:cNvPr id="38929" name="Rectangle 118">
                <a:extLst>
                  <a:ext uri="{FF2B5EF4-FFF2-40B4-BE49-F238E27FC236}">
                    <a16:creationId xmlns:a16="http://schemas.microsoft.com/office/drawing/2014/main" id="{6E3F743C-A596-5A53-2852-CFAC287A3145}"/>
                  </a:ext>
                </a:extLst>
              </p:cNvPr>
              <p:cNvSpPr>
                <a:spLocks noChangeArrowheads="1"/>
              </p:cNvSpPr>
              <p:nvPr/>
            </p:nvSpPr>
            <p:spPr bwMode="auto">
              <a:xfrm>
                <a:off x="3818" y="1425"/>
                <a:ext cx="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b="0">
                    <a:solidFill>
                      <a:srgbClr val="000000"/>
                    </a:solidFill>
                    <a:latin typeface="Times New Roman" panose="02020603050405020304" pitchFamily="18" charset="0"/>
                  </a:rPr>
                  <a:t> </a:t>
                </a:r>
                <a:endParaRPr lang="en-US" altLang="zh-CN" sz="1200" b="0">
                  <a:latin typeface="Tahoma" panose="020B0604030504040204" pitchFamily="34" charset="0"/>
                </a:endParaRPr>
              </a:p>
            </p:txBody>
          </p:sp>
          <p:sp>
            <p:nvSpPr>
              <p:cNvPr id="38930" name="Rectangle 119">
                <a:extLst>
                  <a:ext uri="{FF2B5EF4-FFF2-40B4-BE49-F238E27FC236}">
                    <a16:creationId xmlns:a16="http://schemas.microsoft.com/office/drawing/2014/main" id="{CC07CED8-562D-8D2E-0953-FE33486C7759}"/>
                  </a:ext>
                </a:extLst>
              </p:cNvPr>
              <p:cNvSpPr>
                <a:spLocks noChangeArrowheads="1"/>
              </p:cNvSpPr>
              <p:nvPr/>
            </p:nvSpPr>
            <p:spPr bwMode="auto">
              <a:xfrm>
                <a:off x="4320" y="1391"/>
                <a:ext cx="34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31" name="Rectangle 120">
                <a:extLst>
                  <a:ext uri="{FF2B5EF4-FFF2-40B4-BE49-F238E27FC236}">
                    <a16:creationId xmlns:a16="http://schemas.microsoft.com/office/drawing/2014/main" id="{3B775BC6-2379-F9A7-5C23-50245FD98675}"/>
                  </a:ext>
                </a:extLst>
              </p:cNvPr>
              <p:cNvSpPr>
                <a:spLocks noChangeArrowheads="1"/>
              </p:cNvSpPr>
              <p:nvPr/>
            </p:nvSpPr>
            <p:spPr bwMode="auto">
              <a:xfrm>
                <a:off x="4391" y="1414"/>
                <a:ext cx="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i="1">
                    <a:solidFill>
                      <a:schemeClr val="tx2"/>
                    </a:solidFill>
                    <a:latin typeface="Book Antiqua" panose="02040602050305030304" pitchFamily="18" charset="0"/>
                  </a:rPr>
                  <a:t>v</a:t>
                </a:r>
                <a:endParaRPr lang="en-US" altLang="zh-CN" sz="2000" b="0">
                  <a:solidFill>
                    <a:schemeClr val="tx2"/>
                  </a:solidFill>
                  <a:latin typeface="Tahoma" panose="020B0604030504040204" pitchFamily="34" charset="0"/>
                </a:endParaRPr>
              </a:p>
            </p:txBody>
          </p:sp>
          <p:sp>
            <p:nvSpPr>
              <p:cNvPr id="38932" name="Rectangle 121">
                <a:extLst>
                  <a:ext uri="{FF2B5EF4-FFF2-40B4-BE49-F238E27FC236}">
                    <a16:creationId xmlns:a16="http://schemas.microsoft.com/office/drawing/2014/main" id="{DB64AA0D-97F4-66B4-A2CA-FFEA94E656FD}"/>
                  </a:ext>
                </a:extLst>
              </p:cNvPr>
              <p:cNvSpPr>
                <a:spLocks noChangeArrowheads="1"/>
              </p:cNvSpPr>
              <p:nvPr/>
            </p:nvSpPr>
            <p:spPr bwMode="auto">
              <a:xfrm>
                <a:off x="4477" y="1491"/>
                <a:ext cx="7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100">
                    <a:solidFill>
                      <a:schemeClr val="tx2"/>
                    </a:solidFill>
                    <a:latin typeface="Times New Roman" panose="02020603050405020304" pitchFamily="18" charset="0"/>
                  </a:rPr>
                  <a:t>O</a:t>
                </a:r>
                <a:endParaRPr lang="en-US" altLang="zh-CN" sz="1200">
                  <a:solidFill>
                    <a:schemeClr val="tx2"/>
                  </a:solidFill>
                  <a:latin typeface="Tahoma" panose="020B0604030504040204" pitchFamily="34" charset="0"/>
                </a:endParaRPr>
              </a:p>
            </p:txBody>
          </p:sp>
          <p:sp>
            <p:nvSpPr>
              <p:cNvPr id="38933" name="Rectangle 122">
                <a:extLst>
                  <a:ext uri="{FF2B5EF4-FFF2-40B4-BE49-F238E27FC236}">
                    <a16:creationId xmlns:a16="http://schemas.microsoft.com/office/drawing/2014/main" id="{0314DC7E-38DA-CC82-D324-0DA7C8FCF2D2}"/>
                  </a:ext>
                </a:extLst>
              </p:cNvPr>
              <p:cNvSpPr>
                <a:spLocks noChangeArrowheads="1"/>
              </p:cNvSpPr>
              <p:nvPr/>
            </p:nvSpPr>
            <p:spPr bwMode="auto">
              <a:xfrm>
                <a:off x="4563" y="1425"/>
                <a:ext cx="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b="0" i="1">
                    <a:solidFill>
                      <a:srgbClr val="000000"/>
                    </a:solidFill>
                    <a:latin typeface="Times New Roman" panose="02020603050405020304" pitchFamily="18" charset="0"/>
                  </a:rPr>
                  <a:t> </a:t>
                </a:r>
                <a:endParaRPr lang="en-US" altLang="zh-CN" sz="1200" b="0">
                  <a:latin typeface="Tahoma" panose="020B0604030504040204" pitchFamily="34" charset="0"/>
                </a:endParaRPr>
              </a:p>
            </p:txBody>
          </p:sp>
          <p:sp>
            <p:nvSpPr>
              <p:cNvPr id="38934" name="Rectangle 123">
                <a:extLst>
                  <a:ext uri="{FF2B5EF4-FFF2-40B4-BE49-F238E27FC236}">
                    <a16:creationId xmlns:a16="http://schemas.microsoft.com/office/drawing/2014/main" id="{61842778-EFD8-EAAF-CBEA-02B555B62094}"/>
                  </a:ext>
                </a:extLst>
              </p:cNvPr>
              <p:cNvSpPr>
                <a:spLocks noChangeArrowheads="1"/>
              </p:cNvSpPr>
              <p:nvPr/>
            </p:nvSpPr>
            <p:spPr bwMode="auto">
              <a:xfrm>
                <a:off x="4004" y="1060"/>
                <a:ext cx="34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35" name="Rectangle 124">
                <a:extLst>
                  <a:ext uri="{FF2B5EF4-FFF2-40B4-BE49-F238E27FC236}">
                    <a16:creationId xmlns:a16="http://schemas.microsoft.com/office/drawing/2014/main" id="{9E455CC6-81D3-F721-A0BE-6AF7843F6AA9}"/>
                  </a:ext>
                </a:extLst>
              </p:cNvPr>
              <p:cNvSpPr>
                <a:spLocks noChangeArrowheads="1"/>
              </p:cNvSpPr>
              <p:nvPr/>
            </p:nvSpPr>
            <p:spPr bwMode="auto">
              <a:xfrm>
                <a:off x="4089" y="1093"/>
                <a:ext cx="11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solidFill>
                      <a:schemeClr val="tx2"/>
                    </a:solidFill>
                    <a:latin typeface="Times New Roman" panose="02020603050405020304" pitchFamily="18" charset="0"/>
                  </a:rPr>
                  <a:t>R</a:t>
                </a:r>
                <a:endParaRPr lang="en-US" altLang="zh-CN" sz="2000">
                  <a:solidFill>
                    <a:schemeClr val="tx2"/>
                  </a:solidFill>
                  <a:latin typeface="Tahoma" panose="020B0604030504040204" pitchFamily="34" charset="0"/>
                </a:endParaRPr>
              </a:p>
            </p:txBody>
          </p:sp>
          <p:sp>
            <p:nvSpPr>
              <p:cNvPr id="38936" name="Rectangle 125">
                <a:extLst>
                  <a:ext uri="{FF2B5EF4-FFF2-40B4-BE49-F238E27FC236}">
                    <a16:creationId xmlns:a16="http://schemas.microsoft.com/office/drawing/2014/main" id="{9D298EC8-C969-F1AE-B227-731B858262BE}"/>
                  </a:ext>
                </a:extLst>
              </p:cNvPr>
              <p:cNvSpPr>
                <a:spLocks noChangeArrowheads="1"/>
              </p:cNvSpPr>
              <p:nvPr/>
            </p:nvSpPr>
            <p:spPr bwMode="auto">
              <a:xfrm>
                <a:off x="4191" y="1159"/>
                <a:ext cx="8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chemeClr val="tx2"/>
                    </a:solidFill>
                    <a:latin typeface="Times New Roman" panose="02020603050405020304" pitchFamily="18" charset="0"/>
                  </a:rPr>
                  <a:t>d</a:t>
                </a:r>
                <a:endParaRPr lang="en-US" altLang="zh-CN" sz="2000" b="0">
                  <a:solidFill>
                    <a:schemeClr val="tx2"/>
                  </a:solidFill>
                  <a:latin typeface="Tahoma" panose="020B0604030504040204" pitchFamily="34" charset="0"/>
                </a:endParaRPr>
              </a:p>
            </p:txBody>
          </p:sp>
          <p:sp>
            <p:nvSpPr>
              <p:cNvPr id="38937" name="Rectangle 126">
                <a:extLst>
                  <a:ext uri="{FF2B5EF4-FFF2-40B4-BE49-F238E27FC236}">
                    <a16:creationId xmlns:a16="http://schemas.microsoft.com/office/drawing/2014/main" id="{31D5F581-B1B5-3FA0-E7AB-63FCE95E2922}"/>
                  </a:ext>
                </a:extLst>
              </p:cNvPr>
              <p:cNvSpPr>
                <a:spLocks noChangeArrowheads="1"/>
              </p:cNvSpPr>
              <p:nvPr/>
            </p:nvSpPr>
            <p:spPr bwMode="auto">
              <a:xfrm>
                <a:off x="4247" y="1093"/>
                <a:ext cx="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b="0" i="1">
                    <a:solidFill>
                      <a:srgbClr val="000000"/>
                    </a:solidFill>
                    <a:latin typeface="Times New Roman" panose="02020603050405020304" pitchFamily="18" charset="0"/>
                  </a:rPr>
                  <a:t> </a:t>
                </a:r>
                <a:endParaRPr lang="en-US" altLang="zh-CN" sz="1200" b="0">
                  <a:latin typeface="Tahoma" panose="020B0604030504040204" pitchFamily="34" charset="0"/>
                </a:endParaRPr>
              </a:p>
            </p:txBody>
          </p:sp>
          <p:sp>
            <p:nvSpPr>
              <p:cNvPr id="38938" name="Rectangle 127">
                <a:extLst>
                  <a:ext uri="{FF2B5EF4-FFF2-40B4-BE49-F238E27FC236}">
                    <a16:creationId xmlns:a16="http://schemas.microsoft.com/office/drawing/2014/main" id="{1D66B9B1-82E3-83E3-60A7-435DA4601AE1}"/>
                  </a:ext>
                </a:extLst>
              </p:cNvPr>
              <p:cNvSpPr>
                <a:spLocks noChangeArrowheads="1"/>
              </p:cNvSpPr>
              <p:nvPr/>
            </p:nvSpPr>
            <p:spPr bwMode="auto">
              <a:xfrm>
                <a:off x="3961" y="618"/>
                <a:ext cx="3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39" name="Rectangle 128">
                <a:extLst>
                  <a:ext uri="{FF2B5EF4-FFF2-40B4-BE49-F238E27FC236}">
                    <a16:creationId xmlns:a16="http://schemas.microsoft.com/office/drawing/2014/main" id="{75536396-004A-EF0D-5F79-C87AF7CD4A26}"/>
                  </a:ext>
                </a:extLst>
              </p:cNvPr>
              <p:cNvSpPr>
                <a:spLocks noChangeArrowheads="1"/>
              </p:cNvSpPr>
              <p:nvPr/>
            </p:nvSpPr>
            <p:spPr bwMode="auto">
              <a:xfrm>
                <a:off x="3990" y="650"/>
                <a:ext cx="11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solidFill>
                      <a:schemeClr val="tx2"/>
                    </a:solidFill>
                    <a:latin typeface="Times New Roman" panose="02020603050405020304" pitchFamily="18" charset="0"/>
                  </a:rPr>
                  <a:t>V</a:t>
                </a:r>
                <a:endParaRPr lang="en-US" altLang="zh-CN" sz="2000">
                  <a:solidFill>
                    <a:schemeClr val="tx2"/>
                  </a:solidFill>
                  <a:latin typeface="Tahoma" panose="020B0604030504040204" pitchFamily="34" charset="0"/>
                </a:endParaRPr>
              </a:p>
            </p:txBody>
          </p:sp>
          <p:sp>
            <p:nvSpPr>
              <p:cNvPr id="38940" name="Rectangle 129">
                <a:extLst>
                  <a:ext uri="{FF2B5EF4-FFF2-40B4-BE49-F238E27FC236}">
                    <a16:creationId xmlns:a16="http://schemas.microsoft.com/office/drawing/2014/main" id="{D0ADD59A-CEDF-2B85-0E43-C1054D61ADB2}"/>
                  </a:ext>
                </a:extLst>
              </p:cNvPr>
              <p:cNvSpPr>
                <a:spLocks noChangeArrowheads="1"/>
              </p:cNvSpPr>
              <p:nvPr/>
            </p:nvSpPr>
            <p:spPr bwMode="auto">
              <a:xfrm>
                <a:off x="4089" y="716"/>
                <a:ext cx="20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600">
                    <a:solidFill>
                      <a:schemeClr val="tx2"/>
                    </a:solidFill>
                    <a:latin typeface="Times New Roman" panose="02020603050405020304" pitchFamily="18" charset="0"/>
                  </a:rPr>
                  <a:t>DD</a:t>
                </a:r>
                <a:endParaRPr lang="en-US" altLang="zh-CN" sz="1600">
                  <a:solidFill>
                    <a:schemeClr val="tx2"/>
                  </a:solidFill>
                  <a:latin typeface="Tahoma" panose="020B0604030504040204" pitchFamily="34" charset="0"/>
                </a:endParaRPr>
              </a:p>
            </p:txBody>
          </p:sp>
          <p:sp>
            <p:nvSpPr>
              <p:cNvPr id="38941" name="Rectangle 130">
                <a:extLst>
                  <a:ext uri="{FF2B5EF4-FFF2-40B4-BE49-F238E27FC236}">
                    <a16:creationId xmlns:a16="http://schemas.microsoft.com/office/drawing/2014/main" id="{C811A469-0026-E737-363A-08D1ECBF2138}"/>
                  </a:ext>
                </a:extLst>
              </p:cNvPr>
              <p:cNvSpPr>
                <a:spLocks noChangeArrowheads="1"/>
              </p:cNvSpPr>
              <p:nvPr/>
            </p:nvSpPr>
            <p:spPr bwMode="auto">
              <a:xfrm>
                <a:off x="4262" y="650"/>
                <a:ext cx="3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b="0" i="1">
                    <a:solidFill>
                      <a:srgbClr val="000000"/>
                    </a:solidFill>
                    <a:latin typeface="Times New Roman" panose="02020603050405020304" pitchFamily="18" charset="0"/>
                  </a:rPr>
                  <a:t> </a:t>
                </a:r>
                <a:endParaRPr lang="en-US" altLang="zh-CN" sz="1200" b="0">
                  <a:latin typeface="Tahoma" panose="020B0604030504040204" pitchFamily="34" charset="0"/>
                </a:endParaRPr>
              </a:p>
            </p:txBody>
          </p:sp>
          <p:sp>
            <p:nvSpPr>
              <p:cNvPr id="38942" name="Rectangle 131">
                <a:extLst>
                  <a:ext uri="{FF2B5EF4-FFF2-40B4-BE49-F238E27FC236}">
                    <a16:creationId xmlns:a16="http://schemas.microsoft.com/office/drawing/2014/main" id="{59CE9C62-72A2-2323-2D78-EEA0C76DE167}"/>
                  </a:ext>
                </a:extLst>
              </p:cNvPr>
              <p:cNvSpPr>
                <a:spLocks noChangeArrowheads="1"/>
              </p:cNvSpPr>
              <p:nvPr/>
            </p:nvSpPr>
            <p:spPr bwMode="auto">
              <a:xfrm>
                <a:off x="3016" y="1800"/>
                <a:ext cx="3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43" name="Rectangle 132">
                <a:extLst>
                  <a:ext uri="{FF2B5EF4-FFF2-40B4-BE49-F238E27FC236}">
                    <a16:creationId xmlns:a16="http://schemas.microsoft.com/office/drawing/2014/main" id="{24A88E6E-56A3-EA38-DE32-D0BB7750B4AD}"/>
                  </a:ext>
                </a:extLst>
              </p:cNvPr>
              <p:cNvSpPr>
                <a:spLocks noChangeArrowheads="1"/>
              </p:cNvSpPr>
              <p:nvPr/>
            </p:nvSpPr>
            <p:spPr bwMode="auto">
              <a:xfrm>
                <a:off x="3116" y="1822"/>
                <a:ext cx="115"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chemeClr val="tx2"/>
                    </a:solidFill>
                    <a:latin typeface="Book Antiqua" panose="02040602050305030304" pitchFamily="18" charset="0"/>
                  </a:rPr>
                  <a:t>v</a:t>
                </a:r>
                <a:endParaRPr lang="en-US" altLang="zh-CN">
                  <a:solidFill>
                    <a:schemeClr val="tx2"/>
                  </a:solidFill>
                  <a:latin typeface="Tahoma" panose="020B0604030504040204" pitchFamily="34" charset="0"/>
                </a:endParaRPr>
              </a:p>
            </p:txBody>
          </p:sp>
          <p:sp>
            <p:nvSpPr>
              <p:cNvPr id="38944" name="Rectangle 133">
                <a:extLst>
                  <a:ext uri="{FF2B5EF4-FFF2-40B4-BE49-F238E27FC236}">
                    <a16:creationId xmlns:a16="http://schemas.microsoft.com/office/drawing/2014/main" id="{A3FDD311-9BF3-8832-5C9C-DF8933D5DF15}"/>
                  </a:ext>
                </a:extLst>
              </p:cNvPr>
              <p:cNvSpPr>
                <a:spLocks noChangeArrowheads="1"/>
              </p:cNvSpPr>
              <p:nvPr/>
            </p:nvSpPr>
            <p:spPr bwMode="auto">
              <a:xfrm>
                <a:off x="3243" y="1934"/>
                <a:ext cx="4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200">
                    <a:solidFill>
                      <a:schemeClr val="tx2"/>
                    </a:solidFill>
                    <a:latin typeface="Times New Roman" panose="02020603050405020304" pitchFamily="18" charset="0"/>
                  </a:rPr>
                  <a:t>I</a:t>
                </a:r>
                <a:endParaRPr lang="en-US" altLang="zh-CN" sz="1200">
                  <a:solidFill>
                    <a:schemeClr val="tx2"/>
                  </a:solidFill>
                  <a:latin typeface="Tahoma" panose="020B0604030504040204" pitchFamily="34" charset="0"/>
                </a:endParaRPr>
              </a:p>
            </p:txBody>
          </p:sp>
          <p:sp>
            <p:nvSpPr>
              <p:cNvPr id="38945" name="Rectangle 134">
                <a:extLst>
                  <a:ext uri="{FF2B5EF4-FFF2-40B4-BE49-F238E27FC236}">
                    <a16:creationId xmlns:a16="http://schemas.microsoft.com/office/drawing/2014/main" id="{5AFBE963-CF5C-6AD7-D0B1-83BBC906CC5E}"/>
                  </a:ext>
                </a:extLst>
              </p:cNvPr>
              <p:cNvSpPr>
                <a:spLocks noChangeArrowheads="1"/>
              </p:cNvSpPr>
              <p:nvPr/>
            </p:nvSpPr>
            <p:spPr bwMode="auto">
              <a:xfrm>
                <a:off x="3918" y="1878"/>
                <a:ext cx="25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46" name="Rectangle 135">
                <a:extLst>
                  <a:ext uri="{FF2B5EF4-FFF2-40B4-BE49-F238E27FC236}">
                    <a16:creationId xmlns:a16="http://schemas.microsoft.com/office/drawing/2014/main" id="{FFC5D53F-878D-0D2E-B65A-FF5B64BFE9CD}"/>
                  </a:ext>
                </a:extLst>
              </p:cNvPr>
              <p:cNvSpPr>
                <a:spLocks noChangeArrowheads="1"/>
              </p:cNvSpPr>
              <p:nvPr/>
            </p:nvSpPr>
            <p:spPr bwMode="auto">
              <a:xfrm>
                <a:off x="3990" y="1911"/>
                <a:ext cx="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1200" b="0">
                  <a:latin typeface="Tahoma" panose="020B0604030504040204" pitchFamily="34" charset="0"/>
                </a:endParaRPr>
              </a:p>
            </p:txBody>
          </p:sp>
          <p:sp>
            <p:nvSpPr>
              <p:cNvPr id="38947" name="Rectangle 136">
                <a:extLst>
                  <a:ext uri="{FF2B5EF4-FFF2-40B4-BE49-F238E27FC236}">
                    <a16:creationId xmlns:a16="http://schemas.microsoft.com/office/drawing/2014/main" id="{B81318D6-8AC4-F0B0-CF63-27BFF42D2727}"/>
                  </a:ext>
                </a:extLst>
              </p:cNvPr>
              <p:cNvSpPr>
                <a:spLocks noChangeArrowheads="1"/>
              </p:cNvSpPr>
              <p:nvPr/>
            </p:nvSpPr>
            <p:spPr bwMode="auto">
              <a:xfrm>
                <a:off x="4062" y="1911"/>
                <a:ext cx="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b="0">
                    <a:solidFill>
                      <a:srgbClr val="000000"/>
                    </a:solidFill>
                    <a:latin typeface="Times New Roman" panose="02020603050405020304" pitchFamily="18" charset="0"/>
                  </a:rPr>
                  <a:t> </a:t>
                </a:r>
                <a:endParaRPr lang="en-US" altLang="zh-CN" sz="1200" b="0">
                  <a:latin typeface="Tahoma" panose="020B0604030504040204" pitchFamily="34" charset="0"/>
                </a:endParaRPr>
              </a:p>
            </p:txBody>
          </p:sp>
          <p:sp>
            <p:nvSpPr>
              <p:cNvPr id="38948" name="Rectangle 137">
                <a:extLst>
                  <a:ext uri="{FF2B5EF4-FFF2-40B4-BE49-F238E27FC236}">
                    <a16:creationId xmlns:a16="http://schemas.microsoft.com/office/drawing/2014/main" id="{0CC787D4-9D35-74B6-0C58-2BA77519756D}"/>
                  </a:ext>
                </a:extLst>
              </p:cNvPr>
              <p:cNvSpPr>
                <a:spLocks noChangeArrowheads="1"/>
              </p:cNvSpPr>
              <p:nvPr/>
            </p:nvSpPr>
            <p:spPr bwMode="auto">
              <a:xfrm>
                <a:off x="3374" y="1690"/>
                <a:ext cx="3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49" name="Rectangle 138">
                <a:extLst>
                  <a:ext uri="{FF2B5EF4-FFF2-40B4-BE49-F238E27FC236}">
                    <a16:creationId xmlns:a16="http://schemas.microsoft.com/office/drawing/2014/main" id="{9AFD6E15-3BED-BC7F-338E-2A2C1EB5656F}"/>
                  </a:ext>
                </a:extLst>
              </p:cNvPr>
              <p:cNvSpPr>
                <a:spLocks noChangeArrowheads="1"/>
              </p:cNvSpPr>
              <p:nvPr/>
            </p:nvSpPr>
            <p:spPr bwMode="auto">
              <a:xfrm>
                <a:off x="3503" y="1723"/>
                <a:ext cx="1"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1200" b="0">
                  <a:latin typeface="Tahoma" panose="020B0604030504040204" pitchFamily="34" charset="0"/>
                </a:endParaRPr>
              </a:p>
            </p:txBody>
          </p:sp>
          <p:sp>
            <p:nvSpPr>
              <p:cNvPr id="38950" name="Rectangle 139">
                <a:extLst>
                  <a:ext uri="{FF2B5EF4-FFF2-40B4-BE49-F238E27FC236}">
                    <a16:creationId xmlns:a16="http://schemas.microsoft.com/office/drawing/2014/main" id="{1CA881C6-1ECE-3D4B-468F-EF12187D48DE}"/>
                  </a:ext>
                </a:extLst>
              </p:cNvPr>
              <p:cNvSpPr>
                <a:spLocks noChangeArrowheads="1"/>
              </p:cNvSpPr>
              <p:nvPr/>
            </p:nvSpPr>
            <p:spPr bwMode="auto">
              <a:xfrm>
                <a:off x="3575" y="1723"/>
                <a:ext cx="3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700" b="0">
                    <a:solidFill>
                      <a:srgbClr val="000000"/>
                    </a:solidFill>
                    <a:latin typeface="Times New Roman" panose="02020603050405020304" pitchFamily="18" charset="0"/>
                  </a:rPr>
                  <a:t> </a:t>
                </a:r>
                <a:endParaRPr lang="en-US" altLang="zh-CN" sz="1200" b="0">
                  <a:latin typeface="Tahoma" panose="020B0604030504040204" pitchFamily="34" charset="0"/>
                </a:endParaRPr>
              </a:p>
            </p:txBody>
          </p:sp>
          <p:sp>
            <p:nvSpPr>
              <p:cNvPr id="38951" name="Rectangle 140">
                <a:extLst>
                  <a:ext uri="{FF2B5EF4-FFF2-40B4-BE49-F238E27FC236}">
                    <a16:creationId xmlns:a16="http://schemas.microsoft.com/office/drawing/2014/main" id="{0E3FB62F-EE3A-7949-5A99-405041162180}"/>
                  </a:ext>
                </a:extLst>
              </p:cNvPr>
              <p:cNvSpPr>
                <a:spLocks noChangeArrowheads="1"/>
              </p:cNvSpPr>
              <p:nvPr/>
            </p:nvSpPr>
            <p:spPr bwMode="auto">
              <a:xfrm>
                <a:off x="3016" y="650"/>
                <a:ext cx="41"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900" b="0">
                    <a:solidFill>
                      <a:srgbClr val="000000"/>
                    </a:solidFill>
                    <a:latin typeface="Times New Roman" panose="02020603050405020304" pitchFamily="18" charset="0"/>
                  </a:rPr>
                  <a:t> </a:t>
                </a:r>
                <a:endParaRPr lang="en-US" altLang="zh-CN" sz="1200" b="0">
                  <a:latin typeface="Tahoma" panose="020B0604030504040204" pitchFamily="34" charset="0"/>
                </a:endParaRPr>
              </a:p>
            </p:txBody>
          </p:sp>
          <p:sp>
            <p:nvSpPr>
              <p:cNvPr id="38952" name="Line 141">
                <a:extLst>
                  <a:ext uri="{FF2B5EF4-FFF2-40B4-BE49-F238E27FC236}">
                    <a16:creationId xmlns:a16="http://schemas.microsoft.com/office/drawing/2014/main" id="{050B1B8C-AB39-8329-5FFB-015DC3E89955}"/>
                  </a:ext>
                </a:extLst>
              </p:cNvPr>
              <p:cNvSpPr>
                <a:spLocks noChangeShapeType="1"/>
              </p:cNvSpPr>
              <p:nvPr/>
            </p:nvSpPr>
            <p:spPr bwMode="auto">
              <a:xfrm>
                <a:off x="3933" y="850"/>
                <a:ext cx="1" cy="928"/>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Line 142">
                <a:extLst>
                  <a:ext uri="{FF2B5EF4-FFF2-40B4-BE49-F238E27FC236}">
                    <a16:creationId xmlns:a16="http://schemas.microsoft.com/office/drawing/2014/main" id="{1212B293-54B0-7DB6-3E25-6F9326E24873}"/>
                  </a:ext>
                </a:extLst>
              </p:cNvPr>
              <p:cNvSpPr>
                <a:spLocks noChangeShapeType="1"/>
              </p:cNvSpPr>
              <p:nvPr/>
            </p:nvSpPr>
            <p:spPr bwMode="auto">
              <a:xfrm flipV="1">
                <a:off x="3918" y="1855"/>
                <a:ext cx="1" cy="321"/>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4" name="Rectangle 143">
                <a:extLst>
                  <a:ext uri="{FF2B5EF4-FFF2-40B4-BE49-F238E27FC236}">
                    <a16:creationId xmlns:a16="http://schemas.microsoft.com/office/drawing/2014/main" id="{625BE35B-B29F-9DCC-2DBD-2F390F458671}"/>
                  </a:ext>
                </a:extLst>
              </p:cNvPr>
              <p:cNvSpPr>
                <a:spLocks noChangeArrowheads="1"/>
              </p:cNvSpPr>
              <p:nvPr/>
            </p:nvSpPr>
            <p:spPr bwMode="auto">
              <a:xfrm>
                <a:off x="3818" y="2165"/>
                <a:ext cx="229" cy="22"/>
              </a:xfrm>
              <a:prstGeom prst="rect">
                <a:avLst/>
              </a:prstGeom>
              <a:solidFill>
                <a:srgbClr val="000000"/>
              </a:solidFill>
              <a:ln w="9525">
                <a:solidFill>
                  <a:schemeClr val="tx2"/>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55" name="Line 144">
                <a:extLst>
                  <a:ext uri="{FF2B5EF4-FFF2-40B4-BE49-F238E27FC236}">
                    <a16:creationId xmlns:a16="http://schemas.microsoft.com/office/drawing/2014/main" id="{E0770314-5D97-55EC-3BEF-ECAF5C06CE47}"/>
                  </a:ext>
                </a:extLst>
              </p:cNvPr>
              <p:cNvSpPr>
                <a:spLocks noChangeShapeType="1"/>
              </p:cNvSpPr>
              <p:nvPr/>
            </p:nvSpPr>
            <p:spPr bwMode="auto">
              <a:xfrm>
                <a:off x="3933" y="1502"/>
                <a:ext cx="372" cy="1"/>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145">
                <a:extLst>
                  <a:ext uri="{FF2B5EF4-FFF2-40B4-BE49-F238E27FC236}">
                    <a16:creationId xmlns:a16="http://schemas.microsoft.com/office/drawing/2014/main" id="{86CC9A5C-B08C-53CD-9AF8-671476EF935C}"/>
                  </a:ext>
                </a:extLst>
              </p:cNvPr>
              <p:cNvSpPr>
                <a:spLocks noChangeShapeType="1"/>
              </p:cNvSpPr>
              <p:nvPr/>
            </p:nvSpPr>
            <p:spPr bwMode="auto">
              <a:xfrm>
                <a:off x="3761" y="1922"/>
                <a:ext cx="1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Line 146">
                <a:extLst>
                  <a:ext uri="{FF2B5EF4-FFF2-40B4-BE49-F238E27FC236}">
                    <a16:creationId xmlns:a16="http://schemas.microsoft.com/office/drawing/2014/main" id="{77295E1E-0164-9480-F0C0-460D45D49465}"/>
                  </a:ext>
                </a:extLst>
              </p:cNvPr>
              <p:cNvSpPr>
                <a:spLocks noChangeShapeType="1"/>
              </p:cNvSpPr>
              <p:nvPr/>
            </p:nvSpPr>
            <p:spPr bwMode="auto">
              <a:xfrm>
                <a:off x="3761" y="1778"/>
                <a:ext cx="172"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8" name="Line 147">
                <a:extLst>
                  <a:ext uri="{FF2B5EF4-FFF2-40B4-BE49-F238E27FC236}">
                    <a16:creationId xmlns:a16="http://schemas.microsoft.com/office/drawing/2014/main" id="{A48CDBD7-42E9-66F5-2A5B-97B283F30EF1}"/>
                  </a:ext>
                </a:extLst>
              </p:cNvPr>
              <p:cNvSpPr>
                <a:spLocks noChangeShapeType="1"/>
              </p:cNvSpPr>
              <p:nvPr/>
            </p:nvSpPr>
            <p:spPr bwMode="auto">
              <a:xfrm flipH="1">
                <a:off x="3861" y="1844"/>
                <a:ext cx="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9" name="Rectangle 148">
                <a:extLst>
                  <a:ext uri="{FF2B5EF4-FFF2-40B4-BE49-F238E27FC236}">
                    <a16:creationId xmlns:a16="http://schemas.microsoft.com/office/drawing/2014/main" id="{3BF69100-3C22-46B5-1211-83B934592BC5}"/>
                  </a:ext>
                </a:extLst>
              </p:cNvPr>
              <p:cNvSpPr>
                <a:spLocks noChangeArrowheads="1"/>
              </p:cNvSpPr>
              <p:nvPr/>
            </p:nvSpPr>
            <p:spPr bwMode="auto">
              <a:xfrm>
                <a:off x="3747" y="1745"/>
                <a:ext cx="28" cy="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1200" b="0">
                  <a:solidFill>
                    <a:schemeClr val="tx2"/>
                  </a:solidFill>
                  <a:latin typeface="Tahoma" panose="020B0604030504040204" pitchFamily="34" charset="0"/>
                </a:endParaRPr>
              </a:p>
            </p:txBody>
          </p:sp>
          <p:sp>
            <p:nvSpPr>
              <p:cNvPr id="38960" name="Line 149">
                <a:extLst>
                  <a:ext uri="{FF2B5EF4-FFF2-40B4-BE49-F238E27FC236}">
                    <a16:creationId xmlns:a16="http://schemas.microsoft.com/office/drawing/2014/main" id="{8441BDA1-455A-98DA-DCD1-71E3EF366F02}"/>
                  </a:ext>
                </a:extLst>
              </p:cNvPr>
              <p:cNvSpPr>
                <a:spLocks noChangeShapeType="1"/>
              </p:cNvSpPr>
              <p:nvPr/>
            </p:nvSpPr>
            <p:spPr bwMode="auto">
              <a:xfrm>
                <a:off x="3704" y="850"/>
                <a:ext cx="472" cy="1"/>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1" name="Line 150">
                <a:extLst>
                  <a:ext uri="{FF2B5EF4-FFF2-40B4-BE49-F238E27FC236}">
                    <a16:creationId xmlns:a16="http://schemas.microsoft.com/office/drawing/2014/main" id="{83A490F3-677A-B119-F6C3-E3474F003AF4}"/>
                  </a:ext>
                </a:extLst>
              </p:cNvPr>
              <p:cNvSpPr>
                <a:spLocks noChangeShapeType="1"/>
              </p:cNvSpPr>
              <p:nvPr/>
            </p:nvSpPr>
            <p:spPr bwMode="auto">
              <a:xfrm>
                <a:off x="3317" y="1944"/>
                <a:ext cx="358" cy="1"/>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2" name="Rectangle 151">
                <a:extLst>
                  <a:ext uri="{FF2B5EF4-FFF2-40B4-BE49-F238E27FC236}">
                    <a16:creationId xmlns:a16="http://schemas.microsoft.com/office/drawing/2014/main" id="{A700C9EC-E637-7D89-1D10-CDC03AB8F8C6}"/>
                  </a:ext>
                </a:extLst>
              </p:cNvPr>
              <p:cNvSpPr>
                <a:spLocks noChangeArrowheads="1"/>
              </p:cNvSpPr>
              <p:nvPr/>
            </p:nvSpPr>
            <p:spPr bwMode="auto">
              <a:xfrm>
                <a:off x="3875" y="1060"/>
                <a:ext cx="115" cy="232"/>
              </a:xfrm>
              <a:prstGeom prst="rect">
                <a:avLst/>
              </a:prstGeom>
              <a:solidFill>
                <a:srgbClr val="FFFFFF"/>
              </a:solidFill>
              <a:ln w="46038">
                <a:solidFill>
                  <a:schemeClr val="tx2"/>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63" name="Oval 152">
                <a:extLst>
                  <a:ext uri="{FF2B5EF4-FFF2-40B4-BE49-F238E27FC236}">
                    <a16:creationId xmlns:a16="http://schemas.microsoft.com/office/drawing/2014/main" id="{AAC294B0-733A-2630-7232-59E934455B3D}"/>
                  </a:ext>
                </a:extLst>
              </p:cNvPr>
              <p:cNvSpPr>
                <a:spLocks noChangeArrowheads="1"/>
              </p:cNvSpPr>
              <p:nvPr/>
            </p:nvSpPr>
            <p:spPr bwMode="auto">
              <a:xfrm>
                <a:off x="3904" y="839"/>
                <a:ext cx="57" cy="44"/>
              </a:xfrm>
              <a:prstGeom prst="ellipse">
                <a:avLst/>
              </a:prstGeom>
              <a:solidFill>
                <a:srgbClr val="000000"/>
              </a:solidFill>
              <a:ln w="22225">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64" name="Oval 153">
                <a:extLst>
                  <a:ext uri="{FF2B5EF4-FFF2-40B4-BE49-F238E27FC236}">
                    <a16:creationId xmlns:a16="http://schemas.microsoft.com/office/drawing/2014/main" id="{B68F0D96-D9F4-2614-B6EA-14201679D3C8}"/>
                  </a:ext>
                </a:extLst>
              </p:cNvPr>
              <p:cNvSpPr>
                <a:spLocks noChangeArrowheads="1"/>
              </p:cNvSpPr>
              <p:nvPr/>
            </p:nvSpPr>
            <p:spPr bwMode="auto">
              <a:xfrm>
                <a:off x="3890" y="1900"/>
                <a:ext cx="57" cy="44"/>
              </a:xfrm>
              <a:prstGeom prst="ellipse">
                <a:avLst/>
              </a:prstGeom>
              <a:solidFill>
                <a:srgbClr val="000000"/>
              </a:solidFill>
              <a:ln w="22225">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65" name="Oval 154">
                <a:extLst>
                  <a:ext uri="{FF2B5EF4-FFF2-40B4-BE49-F238E27FC236}">
                    <a16:creationId xmlns:a16="http://schemas.microsoft.com/office/drawing/2014/main" id="{83F7A7FC-A62E-FF25-CE22-25BD14729490}"/>
                  </a:ext>
                </a:extLst>
              </p:cNvPr>
              <p:cNvSpPr>
                <a:spLocks noChangeArrowheads="1"/>
              </p:cNvSpPr>
              <p:nvPr/>
            </p:nvSpPr>
            <p:spPr bwMode="auto">
              <a:xfrm>
                <a:off x="3904" y="1480"/>
                <a:ext cx="57" cy="44"/>
              </a:xfrm>
              <a:prstGeom prst="ellipse">
                <a:avLst/>
              </a:prstGeom>
              <a:solidFill>
                <a:srgbClr val="000000"/>
              </a:solidFill>
              <a:ln w="22225">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66" name="Rectangle 155">
                <a:extLst>
                  <a:ext uri="{FF2B5EF4-FFF2-40B4-BE49-F238E27FC236}">
                    <a16:creationId xmlns:a16="http://schemas.microsoft.com/office/drawing/2014/main" id="{8C92C4F7-CE93-83E3-C854-866ADBA0375C}"/>
                  </a:ext>
                </a:extLst>
              </p:cNvPr>
              <p:cNvSpPr>
                <a:spLocks noChangeArrowheads="1"/>
              </p:cNvSpPr>
              <p:nvPr/>
            </p:nvSpPr>
            <p:spPr bwMode="auto">
              <a:xfrm>
                <a:off x="3747" y="1822"/>
                <a:ext cx="28" cy="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67" name="Rectangle 156">
                <a:extLst>
                  <a:ext uri="{FF2B5EF4-FFF2-40B4-BE49-F238E27FC236}">
                    <a16:creationId xmlns:a16="http://schemas.microsoft.com/office/drawing/2014/main" id="{2F5E9C74-E599-605E-8AA1-6635B05EE2AB}"/>
                  </a:ext>
                </a:extLst>
              </p:cNvPr>
              <p:cNvSpPr>
                <a:spLocks noChangeArrowheads="1"/>
              </p:cNvSpPr>
              <p:nvPr/>
            </p:nvSpPr>
            <p:spPr bwMode="auto">
              <a:xfrm>
                <a:off x="3747" y="1889"/>
                <a:ext cx="28" cy="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968" name="Freeform 157">
                <a:extLst>
                  <a:ext uri="{FF2B5EF4-FFF2-40B4-BE49-F238E27FC236}">
                    <a16:creationId xmlns:a16="http://schemas.microsoft.com/office/drawing/2014/main" id="{8B436481-1BAB-4F5F-68BF-DAA2BD620571}"/>
                  </a:ext>
                </a:extLst>
              </p:cNvPr>
              <p:cNvSpPr>
                <a:spLocks/>
              </p:cNvSpPr>
              <p:nvPr/>
            </p:nvSpPr>
            <p:spPr bwMode="auto">
              <a:xfrm>
                <a:off x="3775" y="1833"/>
                <a:ext cx="100" cy="33"/>
              </a:xfrm>
              <a:custGeom>
                <a:avLst/>
                <a:gdLst>
                  <a:gd name="T0" fmla="*/ 100 w 100"/>
                  <a:gd name="T1" fmla="*/ 33 h 33"/>
                  <a:gd name="T2" fmla="*/ 100 w 100"/>
                  <a:gd name="T3" fmla="*/ 0 h 33"/>
                  <a:gd name="T4" fmla="*/ 0 w 100"/>
                  <a:gd name="T5" fmla="*/ 11 h 33"/>
                  <a:gd name="T6" fmla="*/ 100 w 100"/>
                  <a:gd name="T7" fmla="*/ 33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 h="33">
                    <a:moveTo>
                      <a:pt x="100" y="33"/>
                    </a:moveTo>
                    <a:lnTo>
                      <a:pt x="100" y="0"/>
                    </a:lnTo>
                    <a:lnTo>
                      <a:pt x="0" y="11"/>
                    </a:lnTo>
                    <a:lnTo>
                      <a:pt x="100" y="33"/>
                    </a:lnTo>
                    <a:close/>
                  </a:path>
                </a:pathLst>
              </a:custGeom>
              <a:solidFill>
                <a:srgbClr val="000000"/>
              </a:solidFill>
              <a:ln w="22225">
                <a:solidFill>
                  <a:schemeClr val="tx2"/>
                </a:solidFill>
                <a:prstDash val="solid"/>
                <a:round/>
                <a:headEnd/>
                <a:tailEnd/>
              </a:ln>
            </p:spPr>
            <p:txBody>
              <a:bodyPr/>
              <a:lstStyle/>
              <a:p>
                <a:endParaRPr lang="zh-CN" altLang="en-US"/>
              </a:p>
            </p:txBody>
          </p:sp>
          <p:sp>
            <p:nvSpPr>
              <p:cNvPr id="38969" name="Rectangle 158">
                <a:extLst>
                  <a:ext uri="{FF2B5EF4-FFF2-40B4-BE49-F238E27FC236}">
                    <a16:creationId xmlns:a16="http://schemas.microsoft.com/office/drawing/2014/main" id="{432F8665-F49E-F7CD-F05C-33AC53D6CD67}"/>
                  </a:ext>
                </a:extLst>
              </p:cNvPr>
              <p:cNvSpPr>
                <a:spLocks noChangeArrowheads="1"/>
              </p:cNvSpPr>
              <p:nvPr/>
            </p:nvSpPr>
            <p:spPr bwMode="auto">
              <a:xfrm>
                <a:off x="3661" y="1745"/>
                <a:ext cx="28" cy="199"/>
              </a:xfrm>
              <a:prstGeom prst="rect">
                <a:avLst/>
              </a:prstGeom>
              <a:solidFill>
                <a:srgbClr val="000000"/>
              </a:solidFill>
              <a:ln w="9525">
                <a:solidFill>
                  <a:schemeClr val="tx2"/>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nvGrpSpPr>
          <p:cNvPr id="367775" name="Group 159">
            <a:extLst>
              <a:ext uri="{FF2B5EF4-FFF2-40B4-BE49-F238E27FC236}">
                <a16:creationId xmlns:a16="http://schemas.microsoft.com/office/drawing/2014/main" id="{4D4F25F7-FD8A-E60D-6AD7-EB47F80BA118}"/>
              </a:ext>
            </a:extLst>
          </p:cNvPr>
          <p:cNvGrpSpPr>
            <a:grpSpLocks/>
          </p:cNvGrpSpPr>
          <p:nvPr/>
        </p:nvGrpSpPr>
        <p:grpSpPr bwMode="auto">
          <a:xfrm>
            <a:off x="5027613" y="2017713"/>
            <a:ext cx="3649662" cy="3154362"/>
            <a:chOff x="3061" y="1547"/>
            <a:chExt cx="2299" cy="1987"/>
          </a:xfrm>
        </p:grpSpPr>
        <p:sp>
          <p:nvSpPr>
            <p:cNvPr id="38920" name="Rectangle 160">
              <a:extLst>
                <a:ext uri="{FF2B5EF4-FFF2-40B4-BE49-F238E27FC236}">
                  <a16:creationId xmlns:a16="http://schemas.microsoft.com/office/drawing/2014/main" id="{E035F894-4114-6A72-AC04-91BA68E115BD}"/>
                </a:ext>
              </a:extLst>
            </p:cNvPr>
            <p:cNvSpPr>
              <a:spLocks noChangeArrowheads="1"/>
            </p:cNvSpPr>
            <p:nvPr/>
          </p:nvSpPr>
          <p:spPr bwMode="auto">
            <a:xfrm flipV="1">
              <a:off x="3061" y="1547"/>
              <a:ext cx="2299" cy="1987"/>
            </a:xfrm>
            <a:prstGeom prst="rect">
              <a:avLst/>
            </a:prstGeom>
            <a:solidFill>
              <a:schemeClr val="bg1"/>
            </a:solidFill>
            <a:ln w="2857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8921" name="Object 161">
              <a:extLst>
                <a:ext uri="{FF2B5EF4-FFF2-40B4-BE49-F238E27FC236}">
                  <a16:creationId xmlns:a16="http://schemas.microsoft.com/office/drawing/2014/main" id="{66012A94-88EE-609A-DBFE-AC3E207FFF97}"/>
                </a:ext>
              </a:extLst>
            </p:cNvPr>
            <p:cNvGraphicFramePr>
              <a:graphicFrameLocks noChangeAspect="1"/>
            </p:cNvGraphicFramePr>
            <p:nvPr/>
          </p:nvGraphicFramePr>
          <p:xfrm>
            <a:off x="3094" y="1896"/>
            <a:ext cx="1805" cy="1558"/>
          </p:xfrm>
          <a:graphic>
            <a:graphicData uri="http://schemas.openxmlformats.org/presentationml/2006/ole">
              <mc:AlternateContent xmlns:mc="http://schemas.openxmlformats.org/markup-compatibility/2006">
                <mc:Choice xmlns:v="urn:schemas-microsoft-com:vml" Requires="v">
                  <p:oleObj name="图片" r:id="rId3" imgW="2554224" imgH="1962912" progId="Word.Picture.8">
                    <p:embed/>
                  </p:oleObj>
                </mc:Choice>
                <mc:Fallback>
                  <p:oleObj name="图片" r:id="rId3" imgW="2554224" imgH="1962912" progId="Word.Picture.8">
                    <p:embed/>
                    <p:pic>
                      <p:nvPicPr>
                        <p:cNvPr id="0" name="Object 1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 y="1896"/>
                          <a:ext cx="1805" cy="15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2" name="Object 162">
              <a:extLst>
                <a:ext uri="{FF2B5EF4-FFF2-40B4-BE49-F238E27FC236}">
                  <a16:creationId xmlns:a16="http://schemas.microsoft.com/office/drawing/2014/main" id="{CD818BB0-FF5D-7EFB-3552-175BA7CE97AB}"/>
                </a:ext>
              </a:extLst>
            </p:cNvPr>
            <p:cNvGraphicFramePr>
              <a:graphicFrameLocks noChangeAspect="1"/>
            </p:cNvGraphicFramePr>
            <p:nvPr/>
          </p:nvGraphicFramePr>
          <p:xfrm>
            <a:off x="4357" y="1584"/>
            <a:ext cx="979" cy="1061"/>
          </p:xfrm>
          <a:graphic>
            <a:graphicData uri="http://schemas.openxmlformats.org/presentationml/2006/ole">
              <mc:AlternateContent xmlns:mc="http://schemas.openxmlformats.org/markup-compatibility/2006">
                <mc:Choice xmlns:v="urn:schemas-microsoft-com:vml" Requires="v">
                  <p:oleObj name="图片" r:id="rId5" imgW="1926336" imgH="1828800" progId="Word.Picture.8">
                    <p:embed/>
                  </p:oleObj>
                </mc:Choice>
                <mc:Fallback>
                  <p:oleObj name="图片" r:id="rId5" imgW="1926336" imgH="1828800" progId="Word.Picture.8">
                    <p:embed/>
                    <p:pic>
                      <p:nvPicPr>
                        <p:cNvPr id="0" name="Object 162"/>
                        <p:cNvPicPr>
                          <a:picLocks noChangeAspect="1" noChangeArrowheads="1"/>
                        </p:cNvPicPr>
                        <p:nvPr/>
                      </p:nvPicPr>
                      <p:blipFill>
                        <a:blip r:embed="rId6">
                          <a:extLst>
                            <a:ext uri="{28A0092B-C50C-407E-A947-70E740481C1C}">
                              <a14:useLocalDpi xmlns:a14="http://schemas.microsoft.com/office/drawing/2010/main" val="0"/>
                            </a:ext>
                          </a:extLst>
                        </a:blip>
                        <a:srcRect t="-1790"/>
                        <a:stretch>
                          <a:fillRect/>
                        </a:stretch>
                      </p:blipFill>
                      <p:spPr bwMode="auto">
                        <a:xfrm>
                          <a:off x="4357" y="1584"/>
                          <a:ext cx="979" cy="106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367653"/>
                                        </p:tgtEl>
                                        <p:attrNameLst>
                                          <p:attrName>style.visibility</p:attrName>
                                        </p:attrNameLst>
                                      </p:cBhvr>
                                      <p:to>
                                        <p:strVal val="visible"/>
                                      </p:to>
                                    </p:set>
                                    <p:animEffect transition="in" filter="box(out)">
                                      <p:cBhvr>
                                        <p:cTn id="7" dur="500"/>
                                        <p:tgtEl>
                                          <p:spTgt spid="367653"/>
                                        </p:tgtEl>
                                      </p:cBhvr>
                                    </p:animEffect>
                                  </p:childTnLst>
                                </p:cTn>
                              </p:par>
                              <p:par>
                                <p:cTn id="8" presetID="4" presetClass="entr" presetSubtype="32" fill="hold" nodeType="withEffect">
                                  <p:stCondLst>
                                    <p:cond delay="0"/>
                                  </p:stCondLst>
                                  <p:childTnLst>
                                    <p:set>
                                      <p:cBhvr>
                                        <p:cTn id="9" dur="1" fill="hold">
                                          <p:stCondLst>
                                            <p:cond delay="0"/>
                                          </p:stCondLst>
                                        </p:cTn>
                                        <p:tgtEl>
                                          <p:spTgt spid="367775"/>
                                        </p:tgtEl>
                                        <p:attrNameLst>
                                          <p:attrName>style.visibility</p:attrName>
                                        </p:attrNameLst>
                                      </p:cBhvr>
                                      <p:to>
                                        <p:strVal val="visible"/>
                                      </p:to>
                                    </p:set>
                                    <p:animEffect transition="in" filter="box(out)">
                                      <p:cBhvr>
                                        <p:cTn id="10" dur="500"/>
                                        <p:tgtEl>
                                          <p:spTgt spid="36777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367651"/>
                                        </p:tgtEl>
                                        <p:attrNameLst>
                                          <p:attrName>style.visibility</p:attrName>
                                        </p:attrNameLst>
                                      </p:cBhvr>
                                      <p:to>
                                        <p:strVal val="visible"/>
                                      </p:to>
                                    </p:set>
                                    <p:animEffect transition="in" filter="strips(downRight)">
                                      <p:cBhvr>
                                        <p:cTn id="15" dur="500"/>
                                        <p:tgtEl>
                                          <p:spTgt spid="367651"/>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367652"/>
                                        </p:tgtEl>
                                        <p:attrNameLst>
                                          <p:attrName>style.visibility</p:attrName>
                                        </p:attrNameLst>
                                      </p:cBhvr>
                                      <p:to>
                                        <p:strVal val="visible"/>
                                      </p:to>
                                    </p:set>
                                    <p:animEffect transition="in" filter="strips(downRight)">
                                      <p:cBhvr>
                                        <p:cTn id="18" dur="500"/>
                                        <p:tgtEl>
                                          <p:spTgt spid="36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1" grpId="0"/>
      <p:bldP spid="3676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DF272C1-F940-59BB-4551-988E46CC04A7}"/>
              </a:ext>
            </a:extLst>
          </p:cNvPr>
          <p:cNvSpPr>
            <a:spLocks noChangeArrowheads="1"/>
          </p:cNvSpPr>
          <p:nvPr/>
        </p:nvSpPr>
        <p:spPr bwMode="auto">
          <a:xfrm>
            <a:off x="111125" y="1700213"/>
            <a:ext cx="8975725" cy="4346575"/>
          </a:xfrm>
          <a:prstGeom prst="rect">
            <a:avLst/>
          </a:prstGeom>
          <a:solidFill>
            <a:schemeClr val="bg1"/>
          </a:solidFill>
          <a:ln w="28575">
            <a:solidFill>
              <a:srgbClr val="BBE0E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2131" name="Rectangle 3">
            <a:extLst>
              <a:ext uri="{FF2B5EF4-FFF2-40B4-BE49-F238E27FC236}">
                <a16:creationId xmlns:a16="http://schemas.microsoft.com/office/drawing/2014/main" id="{A8311E73-26ED-4DF1-18C7-8D363418F875}"/>
              </a:ext>
            </a:extLst>
          </p:cNvPr>
          <p:cNvSpPr>
            <a:spLocks noChangeArrowheads="1"/>
          </p:cNvSpPr>
          <p:nvPr/>
        </p:nvSpPr>
        <p:spPr bwMode="auto">
          <a:xfrm>
            <a:off x="611188" y="404813"/>
            <a:ext cx="3883025" cy="530225"/>
          </a:xfrm>
          <a:prstGeom prst="rect">
            <a:avLst/>
          </a:prstGeom>
          <a:noFill/>
          <a:ln>
            <a:noFill/>
          </a:ln>
          <a:effectLst/>
        </p:spPr>
        <p:txBody>
          <a:bodyPr>
            <a:spAutoFit/>
          </a:bodyPr>
          <a:lstStyle/>
          <a:p>
            <a:pPr eaLnBrk="1" hangingPunct="1">
              <a:lnSpc>
                <a:spcPct val="120000"/>
              </a:lnSpc>
              <a:spcBef>
                <a:spcPct val="50000"/>
              </a:spcBef>
              <a:defRPr/>
            </a:pPr>
            <a:r>
              <a:rPr kumimoji="1" lang="en-US" altLang="zh-CN">
                <a:solidFill>
                  <a:schemeClr val="accent2"/>
                </a:solidFill>
                <a:effectLst>
                  <a:outerShdw blurRad="38100" dist="38100" dir="2700000" algn="tl">
                    <a:srgbClr val="C0C0C0"/>
                  </a:outerShdw>
                </a:effectLst>
              </a:rPr>
              <a:t>3</a:t>
            </a:r>
            <a:r>
              <a:rPr kumimoji="1" lang="zh-CN" altLang="en-US">
                <a:solidFill>
                  <a:schemeClr val="accent2"/>
                </a:solidFill>
                <a:effectLst>
                  <a:outerShdw blurRad="38100" dist="38100" dir="2700000" algn="tl">
                    <a:srgbClr val="C0C0C0"/>
                  </a:outerShdw>
                </a:effectLst>
              </a:rPr>
              <a:t>、二进制数波形表示</a:t>
            </a:r>
          </a:p>
        </p:txBody>
      </p:sp>
      <p:graphicFrame>
        <p:nvGraphicFramePr>
          <p:cNvPr id="432132" name="Object 4">
            <a:extLst>
              <a:ext uri="{FF2B5EF4-FFF2-40B4-BE49-F238E27FC236}">
                <a16:creationId xmlns:a16="http://schemas.microsoft.com/office/drawing/2014/main" id="{A2968F38-F61E-C77E-0A1F-FF06F5CE16A8}"/>
              </a:ext>
            </a:extLst>
          </p:cNvPr>
          <p:cNvGraphicFramePr>
            <a:graphicFrameLocks noChangeAspect="1"/>
          </p:cNvGraphicFramePr>
          <p:nvPr/>
        </p:nvGraphicFramePr>
        <p:xfrm>
          <a:off x="290513" y="1963738"/>
          <a:ext cx="8543925" cy="3627437"/>
        </p:xfrm>
        <a:graphic>
          <a:graphicData uri="http://schemas.openxmlformats.org/presentationml/2006/ole">
            <mc:AlternateContent xmlns:mc="http://schemas.openxmlformats.org/markup-compatibility/2006">
              <mc:Choice xmlns:v="urn:schemas-microsoft-com:vml" Requires="v">
                <p:oleObj name="图片" r:id="rId2" imgW="5030719" imgH="1816649" progId="Word.Picture.8">
                  <p:embed/>
                </p:oleObj>
              </mc:Choice>
              <mc:Fallback>
                <p:oleObj name="图片" r:id="rId2" imgW="5030719" imgH="1816649"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963738"/>
                        <a:ext cx="8543925" cy="3627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2134" name="Rectangle 6">
            <a:extLst>
              <a:ext uri="{FF2B5EF4-FFF2-40B4-BE49-F238E27FC236}">
                <a16:creationId xmlns:a16="http://schemas.microsoft.com/office/drawing/2014/main" id="{AFBD5925-B4F4-67DF-F262-5AE792DA482F}"/>
              </a:ext>
            </a:extLst>
          </p:cNvPr>
          <p:cNvSpPr>
            <a:spLocks noChangeArrowheads="1"/>
          </p:cNvSpPr>
          <p:nvPr/>
        </p:nvSpPr>
        <p:spPr bwMode="auto">
          <a:xfrm>
            <a:off x="1349375" y="1909763"/>
            <a:ext cx="334963" cy="3048000"/>
          </a:xfrm>
          <a:prstGeom prst="rect">
            <a:avLst/>
          </a:prstGeom>
          <a:solidFill>
            <a:srgbClr val="00FF00">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2135" name="Rectangle 7">
            <a:extLst>
              <a:ext uri="{FF2B5EF4-FFF2-40B4-BE49-F238E27FC236}">
                <a16:creationId xmlns:a16="http://schemas.microsoft.com/office/drawing/2014/main" id="{83AE9709-A4C6-9AE5-C8F4-0FF14D9B35C0}"/>
              </a:ext>
            </a:extLst>
          </p:cNvPr>
          <p:cNvSpPr>
            <a:spLocks noChangeArrowheads="1"/>
          </p:cNvSpPr>
          <p:nvPr/>
        </p:nvSpPr>
        <p:spPr bwMode="auto">
          <a:xfrm>
            <a:off x="2497138" y="1925638"/>
            <a:ext cx="334962" cy="3005137"/>
          </a:xfrm>
          <a:prstGeom prst="rect">
            <a:avLst/>
          </a:prstGeom>
          <a:solidFill>
            <a:srgbClr val="CC0099">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2136" name="Rectangle 8">
            <a:extLst>
              <a:ext uri="{FF2B5EF4-FFF2-40B4-BE49-F238E27FC236}">
                <a16:creationId xmlns:a16="http://schemas.microsoft.com/office/drawing/2014/main" id="{C5CEDFA8-AEF6-85F2-8468-ADA72C1093E4}"/>
              </a:ext>
            </a:extLst>
          </p:cNvPr>
          <p:cNvSpPr>
            <a:spLocks noChangeArrowheads="1"/>
          </p:cNvSpPr>
          <p:nvPr/>
        </p:nvSpPr>
        <p:spPr bwMode="auto">
          <a:xfrm>
            <a:off x="2133600" y="1911350"/>
            <a:ext cx="334963" cy="3048000"/>
          </a:xfrm>
          <a:prstGeom prst="rect">
            <a:avLst/>
          </a:prstGeom>
          <a:solidFill>
            <a:srgbClr val="66FFFF">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2137" name="Rectangle 9">
            <a:extLst>
              <a:ext uri="{FF2B5EF4-FFF2-40B4-BE49-F238E27FC236}">
                <a16:creationId xmlns:a16="http://schemas.microsoft.com/office/drawing/2014/main" id="{0F345DA2-142F-3603-EC8B-52D4A84EC420}"/>
              </a:ext>
            </a:extLst>
          </p:cNvPr>
          <p:cNvSpPr>
            <a:spLocks noChangeArrowheads="1"/>
          </p:cNvSpPr>
          <p:nvPr/>
        </p:nvSpPr>
        <p:spPr bwMode="auto">
          <a:xfrm>
            <a:off x="1743075" y="1911350"/>
            <a:ext cx="334963" cy="2990850"/>
          </a:xfrm>
          <a:prstGeom prst="rect">
            <a:avLst/>
          </a:prstGeom>
          <a:solidFill>
            <a:srgbClr val="FFFF00">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32138" name="Group 10">
            <a:extLst>
              <a:ext uri="{FF2B5EF4-FFF2-40B4-BE49-F238E27FC236}">
                <a16:creationId xmlns:a16="http://schemas.microsoft.com/office/drawing/2014/main" id="{D6FFBC87-D001-C79C-38CC-BD6D0908587D}"/>
              </a:ext>
            </a:extLst>
          </p:cNvPr>
          <p:cNvGrpSpPr>
            <a:grpSpLocks/>
          </p:cNvGrpSpPr>
          <p:nvPr/>
        </p:nvGrpSpPr>
        <p:grpSpPr bwMode="auto">
          <a:xfrm>
            <a:off x="2830513" y="1909763"/>
            <a:ext cx="1482725" cy="3078162"/>
            <a:chOff x="1783" y="1362"/>
            <a:chExt cx="934" cy="2360"/>
          </a:xfrm>
        </p:grpSpPr>
        <p:sp>
          <p:nvSpPr>
            <p:cNvPr id="40980" name="Rectangle 11">
              <a:extLst>
                <a:ext uri="{FF2B5EF4-FFF2-40B4-BE49-F238E27FC236}">
                  <a16:creationId xmlns:a16="http://schemas.microsoft.com/office/drawing/2014/main" id="{3455EB96-5331-74C8-F6DE-46F9AE7E4B37}"/>
                </a:ext>
              </a:extLst>
            </p:cNvPr>
            <p:cNvSpPr>
              <a:spLocks noChangeArrowheads="1"/>
            </p:cNvSpPr>
            <p:nvPr/>
          </p:nvSpPr>
          <p:spPr bwMode="auto">
            <a:xfrm>
              <a:off x="1783" y="1362"/>
              <a:ext cx="211" cy="2350"/>
            </a:xfrm>
            <a:prstGeom prst="rect">
              <a:avLst/>
            </a:prstGeom>
            <a:solidFill>
              <a:srgbClr val="00FF00">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81" name="Rectangle 12">
              <a:extLst>
                <a:ext uri="{FF2B5EF4-FFF2-40B4-BE49-F238E27FC236}">
                  <a16:creationId xmlns:a16="http://schemas.microsoft.com/office/drawing/2014/main" id="{F596D8AC-8C70-0E03-7D96-3951DDC6AAAC}"/>
                </a:ext>
              </a:extLst>
            </p:cNvPr>
            <p:cNvSpPr>
              <a:spLocks noChangeArrowheads="1"/>
            </p:cNvSpPr>
            <p:nvPr/>
          </p:nvSpPr>
          <p:spPr bwMode="auto">
            <a:xfrm>
              <a:off x="2506" y="1372"/>
              <a:ext cx="211" cy="2350"/>
            </a:xfrm>
            <a:prstGeom prst="rect">
              <a:avLst/>
            </a:prstGeom>
            <a:solidFill>
              <a:srgbClr val="CC0099">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82" name="Rectangle 13">
              <a:extLst>
                <a:ext uri="{FF2B5EF4-FFF2-40B4-BE49-F238E27FC236}">
                  <a16:creationId xmlns:a16="http://schemas.microsoft.com/office/drawing/2014/main" id="{48E39AC7-CD8C-F374-8411-71828D31025A}"/>
                </a:ext>
              </a:extLst>
            </p:cNvPr>
            <p:cNvSpPr>
              <a:spLocks noChangeArrowheads="1"/>
            </p:cNvSpPr>
            <p:nvPr/>
          </p:nvSpPr>
          <p:spPr bwMode="auto">
            <a:xfrm>
              <a:off x="2277" y="1363"/>
              <a:ext cx="211" cy="2350"/>
            </a:xfrm>
            <a:prstGeom prst="rect">
              <a:avLst/>
            </a:prstGeom>
            <a:solidFill>
              <a:srgbClr val="66FFFF">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83" name="Rectangle 14">
              <a:extLst>
                <a:ext uri="{FF2B5EF4-FFF2-40B4-BE49-F238E27FC236}">
                  <a16:creationId xmlns:a16="http://schemas.microsoft.com/office/drawing/2014/main" id="{EF38FBFC-F3BF-6004-D869-6AF2282117E2}"/>
                </a:ext>
              </a:extLst>
            </p:cNvPr>
            <p:cNvSpPr>
              <a:spLocks noChangeArrowheads="1"/>
            </p:cNvSpPr>
            <p:nvPr/>
          </p:nvSpPr>
          <p:spPr bwMode="auto">
            <a:xfrm>
              <a:off x="2031" y="1363"/>
              <a:ext cx="211" cy="2350"/>
            </a:xfrm>
            <a:prstGeom prst="rect">
              <a:avLst/>
            </a:prstGeom>
            <a:solidFill>
              <a:srgbClr val="FFFF00">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32143" name="Group 15">
            <a:extLst>
              <a:ext uri="{FF2B5EF4-FFF2-40B4-BE49-F238E27FC236}">
                <a16:creationId xmlns:a16="http://schemas.microsoft.com/office/drawing/2014/main" id="{6E076B29-0B7D-5FBB-7F51-6E7F404528E1}"/>
              </a:ext>
            </a:extLst>
          </p:cNvPr>
          <p:cNvGrpSpPr>
            <a:grpSpLocks/>
          </p:cNvGrpSpPr>
          <p:nvPr/>
        </p:nvGrpSpPr>
        <p:grpSpPr bwMode="auto">
          <a:xfrm>
            <a:off x="4383088" y="1939925"/>
            <a:ext cx="1482725" cy="3051175"/>
            <a:chOff x="1783" y="1362"/>
            <a:chExt cx="934" cy="2360"/>
          </a:xfrm>
        </p:grpSpPr>
        <p:sp>
          <p:nvSpPr>
            <p:cNvPr id="40976" name="Rectangle 16">
              <a:extLst>
                <a:ext uri="{FF2B5EF4-FFF2-40B4-BE49-F238E27FC236}">
                  <a16:creationId xmlns:a16="http://schemas.microsoft.com/office/drawing/2014/main" id="{F34614D6-651F-F396-B215-E0B347A4872F}"/>
                </a:ext>
              </a:extLst>
            </p:cNvPr>
            <p:cNvSpPr>
              <a:spLocks noChangeArrowheads="1"/>
            </p:cNvSpPr>
            <p:nvPr/>
          </p:nvSpPr>
          <p:spPr bwMode="auto">
            <a:xfrm>
              <a:off x="1783" y="1362"/>
              <a:ext cx="211" cy="2350"/>
            </a:xfrm>
            <a:prstGeom prst="rect">
              <a:avLst/>
            </a:prstGeom>
            <a:solidFill>
              <a:srgbClr val="00FF00">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7" name="Rectangle 17">
              <a:extLst>
                <a:ext uri="{FF2B5EF4-FFF2-40B4-BE49-F238E27FC236}">
                  <a16:creationId xmlns:a16="http://schemas.microsoft.com/office/drawing/2014/main" id="{9E526EE4-EC3E-E782-DA21-0F0FC2EF15AC}"/>
                </a:ext>
              </a:extLst>
            </p:cNvPr>
            <p:cNvSpPr>
              <a:spLocks noChangeArrowheads="1"/>
            </p:cNvSpPr>
            <p:nvPr/>
          </p:nvSpPr>
          <p:spPr bwMode="auto">
            <a:xfrm>
              <a:off x="2506" y="1372"/>
              <a:ext cx="211" cy="2350"/>
            </a:xfrm>
            <a:prstGeom prst="rect">
              <a:avLst/>
            </a:prstGeom>
            <a:solidFill>
              <a:srgbClr val="CC0099">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8" name="Rectangle 18">
              <a:extLst>
                <a:ext uri="{FF2B5EF4-FFF2-40B4-BE49-F238E27FC236}">
                  <a16:creationId xmlns:a16="http://schemas.microsoft.com/office/drawing/2014/main" id="{1D0F4B66-B36E-4EB2-2F07-837742F150CC}"/>
                </a:ext>
              </a:extLst>
            </p:cNvPr>
            <p:cNvSpPr>
              <a:spLocks noChangeArrowheads="1"/>
            </p:cNvSpPr>
            <p:nvPr/>
          </p:nvSpPr>
          <p:spPr bwMode="auto">
            <a:xfrm>
              <a:off x="2277" y="1363"/>
              <a:ext cx="211" cy="2350"/>
            </a:xfrm>
            <a:prstGeom prst="rect">
              <a:avLst/>
            </a:prstGeom>
            <a:solidFill>
              <a:srgbClr val="66FFFF">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9" name="Rectangle 19">
              <a:extLst>
                <a:ext uri="{FF2B5EF4-FFF2-40B4-BE49-F238E27FC236}">
                  <a16:creationId xmlns:a16="http://schemas.microsoft.com/office/drawing/2014/main" id="{025A045A-E703-7D3B-EDA8-511E5A9D4963}"/>
                </a:ext>
              </a:extLst>
            </p:cNvPr>
            <p:cNvSpPr>
              <a:spLocks noChangeArrowheads="1"/>
            </p:cNvSpPr>
            <p:nvPr/>
          </p:nvSpPr>
          <p:spPr bwMode="auto">
            <a:xfrm>
              <a:off x="2031" y="1363"/>
              <a:ext cx="211" cy="2350"/>
            </a:xfrm>
            <a:prstGeom prst="rect">
              <a:avLst/>
            </a:prstGeom>
            <a:solidFill>
              <a:srgbClr val="FFFF00">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32148" name="Group 20">
            <a:extLst>
              <a:ext uri="{FF2B5EF4-FFF2-40B4-BE49-F238E27FC236}">
                <a16:creationId xmlns:a16="http://schemas.microsoft.com/office/drawing/2014/main" id="{45F3CFC6-C81F-D3A0-1516-7DCBE1732E43}"/>
              </a:ext>
            </a:extLst>
          </p:cNvPr>
          <p:cNvGrpSpPr>
            <a:grpSpLocks/>
          </p:cNvGrpSpPr>
          <p:nvPr/>
        </p:nvGrpSpPr>
        <p:grpSpPr bwMode="auto">
          <a:xfrm>
            <a:off x="5908675" y="1955800"/>
            <a:ext cx="1482725" cy="3065463"/>
            <a:chOff x="1783" y="1362"/>
            <a:chExt cx="934" cy="2360"/>
          </a:xfrm>
        </p:grpSpPr>
        <p:sp>
          <p:nvSpPr>
            <p:cNvPr id="40972" name="Rectangle 21">
              <a:extLst>
                <a:ext uri="{FF2B5EF4-FFF2-40B4-BE49-F238E27FC236}">
                  <a16:creationId xmlns:a16="http://schemas.microsoft.com/office/drawing/2014/main" id="{CA36DC19-C464-7598-BECE-29BFC3D3DC22}"/>
                </a:ext>
              </a:extLst>
            </p:cNvPr>
            <p:cNvSpPr>
              <a:spLocks noChangeArrowheads="1"/>
            </p:cNvSpPr>
            <p:nvPr/>
          </p:nvSpPr>
          <p:spPr bwMode="auto">
            <a:xfrm>
              <a:off x="1783" y="1362"/>
              <a:ext cx="211" cy="2350"/>
            </a:xfrm>
            <a:prstGeom prst="rect">
              <a:avLst/>
            </a:prstGeom>
            <a:solidFill>
              <a:srgbClr val="00FF00">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3" name="Rectangle 22">
              <a:extLst>
                <a:ext uri="{FF2B5EF4-FFF2-40B4-BE49-F238E27FC236}">
                  <a16:creationId xmlns:a16="http://schemas.microsoft.com/office/drawing/2014/main" id="{850CDD73-0E7A-7576-EA73-DBBBF29577D8}"/>
                </a:ext>
              </a:extLst>
            </p:cNvPr>
            <p:cNvSpPr>
              <a:spLocks noChangeArrowheads="1"/>
            </p:cNvSpPr>
            <p:nvPr/>
          </p:nvSpPr>
          <p:spPr bwMode="auto">
            <a:xfrm>
              <a:off x="2506" y="1372"/>
              <a:ext cx="211" cy="2350"/>
            </a:xfrm>
            <a:prstGeom prst="rect">
              <a:avLst/>
            </a:prstGeom>
            <a:solidFill>
              <a:srgbClr val="CC0099">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4" name="Rectangle 23">
              <a:extLst>
                <a:ext uri="{FF2B5EF4-FFF2-40B4-BE49-F238E27FC236}">
                  <a16:creationId xmlns:a16="http://schemas.microsoft.com/office/drawing/2014/main" id="{4EACA441-67BE-0CDF-48AE-072C00A6B540}"/>
                </a:ext>
              </a:extLst>
            </p:cNvPr>
            <p:cNvSpPr>
              <a:spLocks noChangeArrowheads="1"/>
            </p:cNvSpPr>
            <p:nvPr/>
          </p:nvSpPr>
          <p:spPr bwMode="auto">
            <a:xfrm>
              <a:off x="2277" y="1363"/>
              <a:ext cx="211" cy="2350"/>
            </a:xfrm>
            <a:prstGeom prst="rect">
              <a:avLst/>
            </a:prstGeom>
            <a:solidFill>
              <a:srgbClr val="66FFFF">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5" name="Rectangle 24">
              <a:extLst>
                <a:ext uri="{FF2B5EF4-FFF2-40B4-BE49-F238E27FC236}">
                  <a16:creationId xmlns:a16="http://schemas.microsoft.com/office/drawing/2014/main" id="{18D7CE8E-EE60-48B9-E0DF-9F34A21B3D30}"/>
                </a:ext>
              </a:extLst>
            </p:cNvPr>
            <p:cNvSpPr>
              <a:spLocks noChangeArrowheads="1"/>
            </p:cNvSpPr>
            <p:nvPr/>
          </p:nvSpPr>
          <p:spPr bwMode="auto">
            <a:xfrm>
              <a:off x="2031" y="1363"/>
              <a:ext cx="211" cy="2350"/>
            </a:xfrm>
            <a:prstGeom prst="rect">
              <a:avLst/>
            </a:prstGeom>
            <a:solidFill>
              <a:srgbClr val="FFFF00">
                <a:alpha val="36862"/>
              </a:srgbClr>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2132"/>
                                        </p:tgtEl>
                                        <p:attrNameLst>
                                          <p:attrName>style.visibility</p:attrName>
                                        </p:attrNameLst>
                                      </p:cBhvr>
                                      <p:to>
                                        <p:strVal val="visible"/>
                                      </p:to>
                                    </p:set>
                                    <p:animEffect transition="in" filter="wipe(left)">
                                      <p:cBhvr>
                                        <p:cTn id="7" dur="500"/>
                                        <p:tgtEl>
                                          <p:spTgt spid="432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2134"/>
                                        </p:tgtEl>
                                        <p:attrNameLst>
                                          <p:attrName>style.visibility</p:attrName>
                                        </p:attrNameLst>
                                      </p:cBhvr>
                                      <p:to>
                                        <p:strVal val="visible"/>
                                      </p:to>
                                    </p:set>
                                    <p:animEffect transition="in" filter="wipe(down)">
                                      <p:cBhvr>
                                        <p:cTn id="12" dur="500"/>
                                        <p:tgtEl>
                                          <p:spTgt spid="432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32137"/>
                                        </p:tgtEl>
                                        <p:attrNameLst>
                                          <p:attrName>style.visibility</p:attrName>
                                        </p:attrNameLst>
                                      </p:cBhvr>
                                      <p:to>
                                        <p:strVal val="visible"/>
                                      </p:to>
                                    </p:set>
                                    <p:animEffect transition="in" filter="wipe(down)">
                                      <p:cBhvr>
                                        <p:cTn id="17" dur="500"/>
                                        <p:tgtEl>
                                          <p:spTgt spid="432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32136"/>
                                        </p:tgtEl>
                                        <p:attrNameLst>
                                          <p:attrName>style.visibility</p:attrName>
                                        </p:attrNameLst>
                                      </p:cBhvr>
                                      <p:to>
                                        <p:strVal val="visible"/>
                                      </p:to>
                                    </p:set>
                                    <p:animEffect transition="in" filter="wipe(down)">
                                      <p:cBhvr>
                                        <p:cTn id="22" dur="500"/>
                                        <p:tgtEl>
                                          <p:spTgt spid="432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32135"/>
                                        </p:tgtEl>
                                        <p:attrNameLst>
                                          <p:attrName>style.visibility</p:attrName>
                                        </p:attrNameLst>
                                      </p:cBhvr>
                                      <p:to>
                                        <p:strVal val="visible"/>
                                      </p:to>
                                    </p:set>
                                    <p:animEffect transition="in" filter="wipe(down)">
                                      <p:cBhvr>
                                        <p:cTn id="27" dur="500"/>
                                        <p:tgtEl>
                                          <p:spTgt spid="4321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32138"/>
                                        </p:tgtEl>
                                        <p:attrNameLst>
                                          <p:attrName>style.visibility</p:attrName>
                                        </p:attrNameLst>
                                      </p:cBhvr>
                                      <p:to>
                                        <p:strVal val="visible"/>
                                      </p:to>
                                    </p:set>
                                    <p:animEffect transition="in" filter="wipe(down)">
                                      <p:cBhvr>
                                        <p:cTn id="32" dur="500"/>
                                        <p:tgtEl>
                                          <p:spTgt spid="4321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432143"/>
                                        </p:tgtEl>
                                        <p:attrNameLst>
                                          <p:attrName>style.visibility</p:attrName>
                                        </p:attrNameLst>
                                      </p:cBhvr>
                                      <p:to>
                                        <p:strVal val="visible"/>
                                      </p:to>
                                    </p:set>
                                    <p:animEffect transition="in" filter="wipe(down)">
                                      <p:cBhvr>
                                        <p:cTn id="37" dur="500"/>
                                        <p:tgtEl>
                                          <p:spTgt spid="432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32148"/>
                                        </p:tgtEl>
                                        <p:attrNameLst>
                                          <p:attrName>style.visibility</p:attrName>
                                        </p:attrNameLst>
                                      </p:cBhvr>
                                      <p:to>
                                        <p:strVal val="visible"/>
                                      </p:to>
                                    </p:set>
                                    <p:animEffect transition="in" filter="wipe(down)">
                                      <p:cBhvr>
                                        <p:cTn id="42" dur="500"/>
                                        <p:tgtEl>
                                          <p:spTgt spid="432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4" grpId="0" animBg="1"/>
      <p:bldP spid="432135" grpId="0" animBg="1"/>
      <p:bldP spid="432136" grpId="0" animBg="1"/>
      <p:bldP spid="4321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719" name="Group 31">
            <a:extLst>
              <a:ext uri="{FF2B5EF4-FFF2-40B4-BE49-F238E27FC236}">
                <a16:creationId xmlns:a16="http://schemas.microsoft.com/office/drawing/2014/main" id="{4368367D-DF12-2BCB-A761-6356680C5CA1}"/>
              </a:ext>
            </a:extLst>
          </p:cNvPr>
          <p:cNvGrpSpPr>
            <a:grpSpLocks/>
          </p:cNvGrpSpPr>
          <p:nvPr/>
        </p:nvGrpSpPr>
        <p:grpSpPr bwMode="auto">
          <a:xfrm>
            <a:off x="827088" y="2322513"/>
            <a:ext cx="7559675" cy="4059237"/>
            <a:chOff x="976" y="600"/>
            <a:chExt cx="3820" cy="1848"/>
          </a:xfrm>
        </p:grpSpPr>
        <p:graphicFrame>
          <p:nvGraphicFramePr>
            <p:cNvPr id="41990" name="Object 32">
              <a:extLst>
                <a:ext uri="{FF2B5EF4-FFF2-40B4-BE49-F238E27FC236}">
                  <a16:creationId xmlns:a16="http://schemas.microsoft.com/office/drawing/2014/main" id="{8F40871F-FFE7-1F3B-E69E-6D86B6CDD465}"/>
                </a:ext>
              </a:extLst>
            </p:cNvPr>
            <p:cNvGraphicFramePr>
              <a:graphicFrameLocks noChangeAspect="1"/>
            </p:cNvGraphicFramePr>
            <p:nvPr/>
          </p:nvGraphicFramePr>
          <p:xfrm>
            <a:off x="990" y="600"/>
            <a:ext cx="3806" cy="1122"/>
          </p:xfrm>
          <a:graphic>
            <a:graphicData uri="http://schemas.openxmlformats.org/presentationml/2006/ole">
              <mc:AlternateContent xmlns:mc="http://schemas.openxmlformats.org/markup-compatibility/2006">
                <mc:Choice xmlns:v="urn:schemas-microsoft-com:vml" Requires="v">
                  <p:oleObj name="图片" r:id="rId2" imgW="3771710" imgH="1074154" progId="Word.Picture.8">
                    <p:embed/>
                  </p:oleObj>
                </mc:Choice>
                <mc:Fallback>
                  <p:oleObj name="图片" r:id="rId2" imgW="3771710" imgH="1074154" progId="Word.Picture.8">
                    <p:embed/>
                    <p:pic>
                      <p:nvPicPr>
                        <p:cNvPr id="0" name="Object 32"/>
                        <p:cNvPicPr>
                          <a:picLocks noChangeAspect="1" noChangeArrowheads="1"/>
                        </p:cNvPicPr>
                        <p:nvPr/>
                      </p:nvPicPr>
                      <p:blipFill>
                        <a:blip r:embed="rId3">
                          <a:extLst>
                            <a:ext uri="{28A0092B-C50C-407E-A947-70E740481C1C}">
                              <a14:useLocalDpi xmlns:a14="http://schemas.microsoft.com/office/drawing/2010/main" val="0"/>
                            </a:ext>
                          </a:extLst>
                        </a:blip>
                        <a:srcRect b="-4013"/>
                        <a:stretch>
                          <a:fillRect/>
                        </a:stretch>
                      </p:blipFill>
                      <p:spPr bwMode="auto">
                        <a:xfrm>
                          <a:off x="990" y="600"/>
                          <a:ext cx="3806" cy="1122"/>
                        </a:xfrm>
                        <a:prstGeom prst="rect">
                          <a:avLst/>
                        </a:prstGeom>
                        <a:solidFill>
                          <a:schemeClr val="bg1"/>
                        </a:solidFill>
                        <a:ln w="28575">
                          <a:solidFill>
                            <a:srgbClr val="99CCFF"/>
                          </a:solidFill>
                          <a:miter lim="800000"/>
                          <a:headEnd/>
                          <a:tailEnd/>
                        </a:ln>
                      </p:spPr>
                    </p:pic>
                  </p:oleObj>
                </mc:Fallback>
              </mc:AlternateContent>
            </a:graphicData>
          </a:graphic>
        </p:graphicFrame>
        <p:graphicFrame>
          <p:nvGraphicFramePr>
            <p:cNvPr id="41991" name="Object 33">
              <a:extLst>
                <a:ext uri="{FF2B5EF4-FFF2-40B4-BE49-F238E27FC236}">
                  <a16:creationId xmlns:a16="http://schemas.microsoft.com/office/drawing/2014/main" id="{933F362D-2B15-FC39-5461-E2B399CECE80}"/>
                </a:ext>
              </a:extLst>
            </p:cNvPr>
            <p:cNvGraphicFramePr>
              <a:graphicFrameLocks noChangeAspect="1"/>
            </p:cNvGraphicFramePr>
            <p:nvPr/>
          </p:nvGraphicFramePr>
          <p:xfrm>
            <a:off x="976" y="1707"/>
            <a:ext cx="3811" cy="741"/>
          </p:xfrm>
          <a:graphic>
            <a:graphicData uri="http://schemas.openxmlformats.org/presentationml/2006/ole">
              <mc:AlternateContent xmlns:mc="http://schemas.openxmlformats.org/markup-compatibility/2006">
                <mc:Choice xmlns:v="urn:schemas-microsoft-com:vml" Requires="v">
                  <p:oleObj name="图片" r:id="rId4" imgW="2781300" imgH="704850" progId="Word.Picture.8">
                    <p:embed/>
                  </p:oleObj>
                </mc:Choice>
                <mc:Fallback>
                  <p:oleObj name="图片" r:id="rId4" imgW="2781300" imgH="704850" progId="Word.Picture.8">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 y="1707"/>
                          <a:ext cx="3811" cy="741"/>
                        </a:xfrm>
                        <a:prstGeom prst="rect">
                          <a:avLst/>
                        </a:prstGeom>
                        <a:solidFill>
                          <a:schemeClr val="bg1"/>
                        </a:solidFill>
                        <a:ln w="28575">
                          <a:solidFill>
                            <a:srgbClr val="99CCFF"/>
                          </a:solidFill>
                          <a:miter lim="800000"/>
                          <a:headEnd/>
                          <a:tailEnd/>
                        </a:ln>
                      </p:spPr>
                    </p:pic>
                  </p:oleObj>
                </mc:Fallback>
              </mc:AlternateContent>
            </a:graphicData>
          </a:graphic>
        </p:graphicFrame>
      </p:grpSp>
      <p:sp>
        <p:nvSpPr>
          <p:cNvPr id="370722" name="Rectangle 34">
            <a:extLst>
              <a:ext uri="{FF2B5EF4-FFF2-40B4-BE49-F238E27FC236}">
                <a16:creationId xmlns:a16="http://schemas.microsoft.com/office/drawing/2014/main" id="{FD1C8320-5AA3-92EC-A6DC-653D7048D33F}"/>
              </a:ext>
            </a:extLst>
          </p:cNvPr>
          <p:cNvSpPr>
            <a:spLocks noChangeArrowheads="1"/>
          </p:cNvSpPr>
          <p:nvPr/>
        </p:nvSpPr>
        <p:spPr bwMode="auto">
          <a:xfrm>
            <a:off x="684213" y="1196975"/>
            <a:ext cx="4125912" cy="530225"/>
          </a:xfrm>
          <a:prstGeom prst="rect">
            <a:avLst/>
          </a:prstGeom>
          <a:noFill/>
          <a:ln>
            <a:noFill/>
          </a:ln>
          <a:effectLst/>
        </p:spPr>
        <p:txBody>
          <a:bodyPr>
            <a:spAutoFit/>
          </a:bodyPr>
          <a:lstStyle/>
          <a:p>
            <a:pPr eaLnBrk="1" hangingPunct="1">
              <a:lnSpc>
                <a:spcPct val="120000"/>
              </a:lnSpc>
              <a:spcBef>
                <a:spcPct val="50000"/>
              </a:spcBef>
              <a:defRPr/>
            </a:pPr>
            <a:r>
              <a:rPr kumimoji="1" lang="zh-CN" altLang="en-US">
                <a:effectLst>
                  <a:outerShdw blurRad="38100" dist="38100" dir="2700000" algn="tl">
                    <a:srgbClr val="C0C0C0"/>
                  </a:outerShdw>
                </a:effectLst>
                <a:latin typeface="Times New Roman" panose="02020603050405020304" pitchFamily="18" charset="0"/>
              </a:rPr>
              <a:t>（</a:t>
            </a:r>
            <a:r>
              <a:rPr kumimoji="1" lang="en-US" altLang="zh-CN">
                <a:effectLst>
                  <a:outerShdw blurRad="38100" dist="38100" dir="2700000" algn="tl">
                    <a:srgbClr val="C0C0C0"/>
                  </a:outerShdw>
                </a:effectLst>
                <a:latin typeface="Times New Roman" panose="02020603050405020304" pitchFamily="18" charset="0"/>
              </a:rPr>
              <a:t>1</a:t>
            </a:r>
            <a:r>
              <a:rPr kumimoji="1" lang="zh-CN" altLang="en-US">
                <a:effectLst>
                  <a:outerShdw blurRad="38100" dist="38100" dir="2700000" algn="tl">
                    <a:srgbClr val="C0C0C0"/>
                  </a:outerShdw>
                </a:effectLst>
                <a:latin typeface="Times New Roman" panose="02020603050405020304" pitchFamily="18" charset="0"/>
              </a:rPr>
              <a:t>）二进制数据的串行传输</a:t>
            </a:r>
          </a:p>
        </p:txBody>
      </p:sp>
      <p:sp>
        <p:nvSpPr>
          <p:cNvPr id="370723" name="Rectangle 35">
            <a:extLst>
              <a:ext uri="{FF2B5EF4-FFF2-40B4-BE49-F238E27FC236}">
                <a16:creationId xmlns:a16="http://schemas.microsoft.com/office/drawing/2014/main" id="{7404C0F4-364A-4A42-0D65-7CDB0EEF55D1}"/>
              </a:ext>
            </a:extLst>
          </p:cNvPr>
          <p:cNvSpPr>
            <a:spLocks noChangeArrowheads="1"/>
          </p:cNvSpPr>
          <p:nvPr/>
        </p:nvSpPr>
        <p:spPr bwMode="auto">
          <a:xfrm>
            <a:off x="871538" y="477838"/>
            <a:ext cx="3441700" cy="530225"/>
          </a:xfrm>
          <a:prstGeom prst="rect">
            <a:avLst/>
          </a:prstGeom>
          <a:noFill/>
          <a:ln>
            <a:noFill/>
          </a:ln>
          <a:effectLst/>
        </p:spPr>
        <p:txBody>
          <a:bodyPr>
            <a:spAutoFit/>
          </a:bodyPr>
          <a:lstStyle/>
          <a:p>
            <a:pPr eaLnBrk="1" hangingPunct="1">
              <a:lnSpc>
                <a:spcPct val="120000"/>
              </a:lnSpc>
              <a:spcBef>
                <a:spcPct val="50000"/>
              </a:spcBef>
              <a:defRPr/>
            </a:pPr>
            <a:r>
              <a:rPr kumimoji="1" lang="en-US" altLang="zh-CN">
                <a:solidFill>
                  <a:srgbClr val="CC0000"/>
                </a:solidFill>
                <a:effectLst>
                  <a:outerShdw blurRad="38100" dist="38100" dir="2700000" algn="tl">
                    <a:srgbClr val="C0C0C0"/>
                  </a:outerShdw>
                </a:effectLst>
                <a:latin typeface="Times New Roman" panose="02020603050405020304" pitchFamily="18" charset="0"/>
              </a:rPr>
              <a:t>4</a:t>
            </a:r>
            <a:r>
              <a:rPr kumimoji="1" lang="zh-CN" altLang="en-US">
                <a:solidFill>
                  <a:srgbClr val="CC0000"/>
                </a:solidFill>
                <a:effectLst>
                  <a:outerShdw blurRad="38100" dist="38100" dir="2700000" algn="tl">
                    <a:srgbClr val="C0C0C0"/>
                  </a:outerShdw>
                </a:effectLst>
                <a:latin typeface="Times New Roman" panose="02020603050405020304" pitchFamily="18" charset="0"/>
              </a:rPr>
              <a:t>、 二进制数据的传输</a:t>
            </a:r>
          </a:p>
        </p:txBody>
      </p:sp>
      <p:sp>
        <p:nvSpPr>
          <p:cNvPr id="370724" name="Rectangle 36">
            <a:extLst>
              <a:ext uri="{FF2B5EF4-FFF2-40B4-BE49-F238E27FC236}">
                <a16:creationId xmlns:a16="http://schemas.microsoft.com/office/drawing/2014/main" id="{8A27437D-9275-0399-434B-B60E1BB6E141}"/>
              </a:ext>
            </a:extLst>
          </p:cNvPr>
          <p:cNvSpPr>
            <a:spLocks noChangeArrowheads="1"/>
          </p:cNvSpPr>
          <p:nvPr/>
        </p:nvSpPr>
        <p:spPr bwMode="auto">
          <a:xfrm>
            <a:off x="287338" y="1747838"/>
            <a:ext cx="8964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rPr>
              <a:t>在时钟脉冲</a:t>
            </a:r>
            <a:r>
              <a:rPr kumimoji="1" lang="en-US" altLang="zh-CN">
                <a:solidFill>
                  <a:srgbClr val="000066"/>
                </a:solidFill>
                <a:latin typeface="Times New Roman" panose="02020603050405020304" pitchFamily="18" charset="0"/>
              </a:rPr>
              <a:t>CP</a:t>
            </a:r>
            <a:r>
              <a:rPr kumimoji="1" lang="zh-CN" altLang="en-US">
                <a:solidFill>
                  <a:srgbClr val="000066"/>
                </a:solidFill>
                <a:latin typeface="Times New Roman" panose="02020603050405020304" pitchFamily="18" charset="0"/>
              </a:rPr>
              <a:t>控制下，数据由最高位</a:t>
            </a:r>
            <a:r>
              <a:rPr kumimoji="1" lang="en-US" altLang="zh-CN">
                <a:solidFill>
                  <a:srgbClr val="000066"/>
                </a:solidFill>
                <a:latin typeface="Times New Roman" panose="02020603050405020304" pitchFamily="18" charset="0"/>
              </a:rPr>
              <a:t>MSB</a:t>
            </a:r>
            <a:r>
              <a:rPr kumimoji="1" lang="zh-CN" altLang="en-US">
                <a:solidFill>
                  <a:srgbClr val="000066"/>
                </a:solidFill>
                <a:latin typeface="Times New Roman" panose="02020603050405020304" pitchFamily="18" charset="0"/>
              </a:rPr>
              <a:t>到最低位</a:t>
            </a:r>
            <a:r>
              <a:rPr kumimoji="1" lang="en-US" altLang="zh-CN">
                <a:solidFill>
                  <a:srgbClr val="000066"/>
                </a:solidFill>
                <a:latin typeface="Times New Roman" panose="02020603050405020304" pitchFamily="18" charset="0"/>
              </a:rPr>
              <a:t>LSB </a:t>
            </a:r>
            <a:r>
              <a:rPr kumimoji="1" lang="zh-CN" altLang="en-US">
                <a:solidFill>
                  <a:srgbClr val="000066"/>
                </a:solidFill>
                <a:latin typeface="Times New Roman" panose="02020603050405020304" pitchFamily="18" charset="0"/>
              </a:rPr>
              <a:t>逐位送。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0724"/>
                                        </p:tgtEl>
                                        <p:attrNameLst>
                                          <p:attrName>style.visibility</p:attrName>
                                        </p:attrNameLst>
                                      </p:cBhvr>
                                      <p:to>
                                        <p:strVal val="visible"/>
                                      </p:to>
                                    </p:set>
                                    <p:animEffect transition="in" filter="wipe(left)">
                                      <p:cBhvr>
                                        <p:cTn id="7" dur="1000"/>
                                        <p:tgtEl>
                                          <p:spTgt spid="37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0719"/>
                                        </p:tgtEl>
                                        <p:attrNameLst>
                                          <p:attrName>style.visibility</p:attrName>
                                        </p:attrNameLst>
                                      </p:cBhvr>
                                      <p:to>
                                        <p:strVal val="visible"/>
                                      </p:to>
                                    </p:set>
                                    <p:animEffect transition="in" filter="wipe(up)">
                                      <p:cBhvr>
                                        <p:cTn id="12" dur="1000"/>
                                        <p:tgtEl>
                                          <p:spTgt spid="370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8">
            <a:extLst>
              <a:ext uri="{FF2B5EF4-FFF2-40B4-BE49-F238E27FC236}">
                <a16:creationId xmlns:a16="http://schemas.microsoft.com/office/drawing/2014/main" id="{3A407002-FC3C-C389-6A63-15D16E92CE87}"/>
              </a:ext>
            </a:extLst>
          </p:cNvPr>
          <p:cNvSpPr>
            <a:spLocks noChangeArrowheads="1"/>
          </p:cNvSpPr>
          <p:nvPr/>
        </p:nvSpPr>
        <p:spPr bwMode="auto">
          <a:xfrm>
            <a:off x="0" y="1889125"/>
            <a:ext cx="45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kumimoji="1" lang="en-GB" altLang="zh-CN" sz="2400" b="0">
              <a:solidFill>
                <a:srgbClr val="000066"/>
              </a:solidFill>
              <a:latin typeface="Times New Roman" panose="02020603050405020304" pitchFamily="18" charset="0"/>
            </a:endParaRPr>
          </a:p>
        </p:txBody>
      </p:sp>
      <p:graphicFrame>
        <p:nvGraphicFramePr>
          <p:cNvPr id="371721" name="Object 9">
            <a:extLst>
              <a:ext uri="{FF2B5EF4-FFF2-40B4-BE49-F238E27FC236}">
                <a16:creationId xmlns:a16="http://schemas.microsoft.com/office/drawing/2014/main" id="{A1AE780E-B2F4-6A5F-0CF7-6B751BC1452E}"/>
              </a:ext>
            </a:extLst>
          </p:cNvPr>
          <p:cNvGraphicFramePr>
            <a:graphicFrameLocks noChangeAspect="1"/>
          </p:cNvGraphicFramePr>
          <p:nvPr/>
        </p:nvGraphicFramePr>
        <p:xfrm>
          <a:off x="577850" y="1985963"/>
          <a:ext cx="5765800" cy="2292350"/>
        </p:xfrm>
        <a:graphic>
          <a:graphicData uri="http://schemas.openxmlformats.org/presentationml/2006/ole">
            <mc:AlternateContent xmlns:mc="http://schemas.openxmlformats.org/markup-compatibility/2006">
              <mc:Choice xmlns:v="urn:schemas-microsoft-com:vml" Requires="v">
                <p:oleObj name="图片" r:id="rId2" imgW="4003918" imgH="2330049" progId="Word.Picture.8">
                  <p:embed/>
                </p:oleObj>
              </mc:Choice>
              <mc:Fallback>
                <p:oleObj name="图片" r:id="rId2" imgW="4003918" imgH="2330049"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t="2777" b="3239"/>
                      <a:stretch>
                        <a:fillRect/>
                      </a:stretch>
                    </p:blipFill>
                    <p:spPr bwMode="auto">
                      <a:xfrm>
                        <a:off x="577850" y="1985963"/>
                        <a:ext cx="5765800" cy="2292350"/>
                      </a:xfrm>
                      <a:prstGeom prst="rect">
                        <a:avLst/>
                      </a:prstGeom>
                      <a:solidFill>
                        <a:schemeClr val="bg1"/>
                      </a:solidFill>
                      <a:ln w="19050">
                        <a:solidFill>
                          <a:srgbClr val="00CCFF"/>
                        </a:solidFill>
                        <a:miter lim="800000"/>
                        <a:headEnd/>
                        <a:tailEnd/>
                      </a:ln>
                    </p:spPr>
                  </p:pic>
                </p:oleObj>
              </mc:Fallback>
            </mc:AlternateContent>
          </a:graphicData>
        </a:graphic>
      </p:graphicFrame>
      <p:graphicFrame>
        <p:nvGraphicFramePr>
          <p:cNvPr id="371722" name="Object 10">
            <a:extLst>
              <a:ext uri="{FF2B5EF4-FFF2-40B4-BE49-F238E27FC236}">
                <a16:creationId xmlns:a16="http://schemas.microsoft.com/office/drawing/2014/main" id="{3A8D03B7-58B4-643E-1BE8-4B61092FC2A3}"/>
              </a:ext>
            </a:extLst>
          </p:cNvPr>
          <p:cNvGraphicFramePr>
            <a:graphicFrameLocks noChangeAspect="1"/>
          </p:cNvGraphicFramePr>
          <p:nvPr/>
        </p:nvGraphicFramePr>
        <p:xfrm>
          <a:off x="3219450" y="3935413"/>
          <a:ext cx="5802313" cy="2589212"/>
        </p:xfrm>
        <a:graphic>
          <a:graphicData uri="http://schemas.openxmlformats.org/presentationml/2006/ole">
            <mc:AlternateContent xmlns:mc="http://schemas.openxmlformats.org/markup-compatibility/2006">
              <mc:Choice xmlns:v="urn:schemas-microsoft-com:vml" Requires="v">
                <p:oleObj name="图片" r:id="rId4" imgW="2807208" imgH="2394204" progId="Word.Picture.8">
                  <p:embed/>
                </p:oleObj>
              </mc:Choice>
              <mc:Fallback>
                <p:oleObj name="图片" r:id="rId4" imgW="2807208" imgH="2394204"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9450" y="3935413"/>
                        <a:ext cx="5802313" cy="2589212"/>
                      </a:xfrm>
                      <a:prstGeom prst="rect">
                        <a:avLst/>
                      </a:prstGeom>
                      <a:solidFill>
                        <a:schemeClr val="bg1"/>
                      </a:solidFill>
                      <a:ln w="19050">
                        <a:solidFill>
                          <a:srgbClr val="99CCFF"/>
                        </a:solidFill>
                        <a:miter lim="800000"/>
                        <a:headEnd/>
                        <a:tailEnd/>
                      </a:ln>
                    </p:spPr>
                  </p:pic>
                </p:oleObj>
              </mc:Fallback>
            </mc:AlternateContent>
          </a:graphicData>
        </a:graphic>
      </p:graphicFrame>
      <p:sp>
        <p:nvSpPr>
          <p:cNvPr id="371723" name="Rectangle 11">
            <a:extLst>
              <a:ext uri="{FF2B5EF4-FFF2-40B4-BE49-F238E27FC236}">
                <a16:creationId xmlns:a16="http://schemas.microsoft.com/office/drawing/2014/main" id="{0C8776E2-5645-D09E-5457-E107FBF9CC10}"/>
              </a:ext>
            </a:extLst>
          </p:cNvPr>
          <p:cNvSpPr>
            <a:spLocks noChangeArrowheads="1"/>
          </p:cNvSpPr>
          <p:nvPr/>
        </p:nvSpPr>
        <p:spPr bwMode="auto">
          <a:xfrm>
            <a:off x="636588" y="549275"/>
            <a:ext cx="4300537" cy="457200"/>
          </a:xfrm>
          <a:prstGeom prst="rect">
            <a:avLst/>
          </a:prstGeom>
          <a:noFill/>
          <a:ln>
            <a:noFill/>
          </a:ln>
          <a:effectLst/>
        </p:spPr>
        <p:txBody>
          <a:bodyPr>
            <a:spAutoFit/>
          </a:bodyPr>
          <a:lstStyle/>
          <a:p>
            <a:pPr eaLnBrk="1" hangingPunct="1">
              <a:defRPr/>
            </a:pPr>
            <a:r>
              <a:rPr kumimoji="1" lang="zh-CN" altLang="en-US">
                <a:solidFill>
                  <a:srgbClr val="000066"/>
                </a:solidFill>
                <a:effectLst>
                  <a:outerShdw blurRad="38100" dist="38100" dir="2700000" algn="tl">
                    <a:srgbClr val="C0C0C0"/>
                  </a:outerShdw>
                </a:effectLst>
                <a:latin typeface="Times New Roman" panose="02020603050405020304" pitchFamily="18" charset="0"/>
              </a:rPr>
              <a:t>（</a:t>
            </a:r>
            <a:r>
              <a:rPr kumimoji="1" lang="en-US" altLang="zh-CN">
                <a:solidFill>
                  <a:srgbClr val="000066"/>
                </a:solidFill>
                <a:effectLst>
                  <a:outerShdw blurRad="38100" dist="38100" dir="2700000" algn="tl">
                    <a:srgbClr val="C0C0C0"/>
                  </a:outerShdw>
                </a:effectLst>
                <a:latin typeface="Times New Roman" panose="02020603050405020304" pitchFamily="18" charset="0"/>
              </a:rPr>
              <a:t>2</a:t>
            </a:r>
            <a:r>
              <a:rPr kumimoji="1" lang="zh-CN" altLang="en-US">
                <a:solidFill>
                  <a:srgbClr val="000066"/>
                </a:solidFill>
                <a:effectLst>
                  <a:outerShdw blurRad="38100" dist="38100" dir="2700000" algn="tl">
                    <a:srgbClr val="C0C0C0"/>
                  </a:outerShdw>
                </a:effectLst>
                <a:latin typeface="Times New Roman" panose="02020603050405020304" pitchFamily="18" charset="0"/>
              </a:rPr>
              <a:t>）二进制数据的并行传输</a:t>
            </a:r>
            <a:endParaRPr kumimoji="1" lang="zh-CN" altLang="en-US">
              <a:solidFill>
                <a:srgbClr val="000066"/>
              </a:solidFill>
              <a:latin typeface="Times New Roman" panose="02020603050405020304" pitchFamily="18" charset="0"/>
            </a:endParaRPr>
          </a:p>
        </p:txBody>
      </p:sp>
      <p:sp>
        <p:nvSpPr>
          <p:cNvPr id="43014" name="Rectangle 12">
            <a:extLst>
              <a:ext uri="{FF2B5EF4-FFF2-40B4-BE49-F238E27FC236}">
                <a16:creationId xmlns:a16="http://schemas.microsoft.com/office/drawing/2014/main" id="{B9A6764D-B1BC-0573-2340-C5D9EDCE7E79}"/>
              </a:ext>
            </a:extLst>
          </p:cNvPr>
          <p:cNvSpPr>
            <a:spLocks noChangeArrowheads="1"/>
          </p:cNvSpPr>
          <p:nvPr/>
        </p:nvSpPr>
        <p:spPr bwMode="auto">
          <a:xfrm>
            <a:off x="0" y="1139825"/>
            <a:ext cx="64008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将一组二进制数据所有位同时传送。</a:t>
            </a:r>
          </a:p>
          <a:p>
            <a:pPr eaLnBrk="1" hangingPunct="1"/>
            <a:r>
              <a:rPr kumimoji="1" lang="zh-CN" altLang="en-US">
                <a:solidFill>
                  <a:srgbClr val="000066"/>
                </a:solidFill>
                <a:latin typeface="Times New Roman" panose="02020603050405020304" pitchFamily="18" charset="0"/>
              </a:rPr>
              <a:t>   传送速率快，但数据线较多，而且发送和接收设备较复杂。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1721"/>
                                        </p:tgtEl>
                                        <p:attrNameLst>
                                          <p:attrName>style.visibility</p:attrName>
                                        </p:attrNameLst>
                                      </p:cBhvr>
                                      <p:to>
                                        <p:strVal val="visible"/>
                                      </p:to>
                                    </p:set>
                                    <p:animEffect transition="in" filter="wipe(up)">
                                      <p:cBhvr>
                                        <p:cTn id="7" dur="500"/>
                                        <p:tgtEl>
                                          <p:spTgt spid="3717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1722"/>
                                        </p:tgtEl>
                                        <p:attrNameLst>
                                          <p:attrName>style.visibility</p:attrName>
                                        </p:attrNameLst>
                                      </p:cBhvr>
                                      <p:to>
                                        <p:strVal val="visible"/>
                                      </p:to>
                                    </p:set>
                                    <p:animEffect transition="in" filter="wipe(left)">
                                      <p:cBhvr>
                                        <p:cTn id="12" dur="500"/>
                                        <p:tgtEl>
                                          <p:spTgt spid="37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4">
            <a:extLst>
              <a:ext uri="{FF2B5EF4-FFF2-40B4-BE49-F238E27FC236}">
                <a16:creationId xmlns:a16="http://schemas.microsoft.com/office/drawing/2014/main" id="{395F7873-571A-A1E3-03EB-47F943C5950C}"/>
              </a:ext>
            </a:extLst>
          </p:cNvPr>
          <p:cNvSpPr>
            <a:spLocks noChangeArrowheads="1"/>
          </p:cNvSpPr>
          <p:nvPr/>
        </p:nvSpPr>
        <p:spPr bwMode="auto">
          <a:xfrm>
            <a:off x="587375" y="2111375"/>
            <a:ext cx="548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楷体_GB2312" pitchFamily="49" charset="-122"/>
              </a:rPr>
              <a:t>1)</a:t>
            </a:r>
            <a:r>
              <a:rPr lang="zh-CN" altLang="en-US" sz="2400">
                <a:solidFill>
                  <a:srgbClr val="000066"/>
                </a:solidFill>
                <a:latin typeface="楷体_GB2312" pitchFamily="49" charset="-122"/>
              </a:rPr>
              <a:t>、十进制数转换成二进制数：</a:t>
            </a:r>
            <a:r>
              <a:rPr lang="zh-CN" altLang="en-US" sz="1900" b="0">
                <a:solidFill>
                  <a:srgbClr val="000066"/>
                </a:solidFill>
                <a:latin typeface="楷体_GB2312" pitchFamily="49" charset="-122"/>
              </a:rPr>
              <a:t> </a:t>
            </a:r>
          </a:p>
        </p:txBody>
      </p:sp>
      <p:sp>
        <p:nvSpPr>
          <p:cNvPr id="44035" name="Text Box 25">
            <a:extLst>
              <a:ext uri="{FF2B5EF4-FFF2-40B4-BE49-F238E27FC236}">
                <a16:creationId xmlns:a16="http://schemas.microsoft.com/office/drawing/2014/main" id="{DB47EA2E-8497-DBE8-45BC-183286CCAA9D}"/>
              </a:ext>
            </a:extLst>
          </p:cNvPr>
          <p:cNvSpPr txBox="1">
            <a:spLocks noChangeArrowheads="1"/>
          </p:cNvSpPr>
          <p:nvPr/>
        </p:nvSpPr>
        <p:spPr bwMode="auto">
          <a:xfrm>
            <a:off x="568325" y="3290888"/>
            <a:ext cx="4783138" cy="5365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spcBef>
                <a:spcPct val="50000"/>
              </a:spcBef>
            </a:pPr>
            <a:r>
              <a:rPr kumimoji="1" lang="en-US" altLang="zh-CN" sz="2400">
                <a:solidFill>
                  <a:srgbClr val="000066"/>
                </a:solidFill>
                <a:latin typeface="楷体_GB2312" pitchFamily="49" charset="-122"/>
              </a:rPr>
              <a:t>a. </a:t>
            </a:r>
            <a:r>
              <a:rPr kumimoji="1" lang="zh-CN" altLang="en-US" sz="2400">
                <a:solidFill>
                  <a:srgbClr val="000066"/>
                </a:solidFill>
                <a:latin typeface="楷体_GB2312" pitchFamily="49" charset="-122"/>
              </a:rPr>
              <a:t>整数的转换</a:t>
            </a:r>
            <a:r>
              <a:rPr kumimoji="1" lang="en-US" altLang="zh-CN" sz="2400">
                <a:solidFill>
                  <a:srgbClr val="000066"/>
                </a:solidFill>
                <a:latin typeface="楷体_GB2312" pitchFamily="49" charset="-122"/>
              </a:rPr>
              <a:t>:</a:t>
            </a:r>
          </a:p>
        </p:txBody>
      </p:sp>
      <p:sp>
        <p:nvSpPr>
          <p:cNvPr id="44036" name="Text Box 26">
            <a:extLst>
              <a:ext uri="{FF2B5EF4-FFF2-40B4-BE49-F238E27FC236}">
                <a16:creationId xmlns:a16="http://schemas.microsoft.com/office/drawing/2014/main" id="{A0B841D9-E6B0-1CDF-A08D-C8C912AF374E}"/>
              </a:ext>
            </a:extLst>
          </p:cNvPr>
          <p:cNvSpPr txBox="1">
            <a:spLocks noChangeArrowheads="1"/>
          </p:cNvSpPr>
          <p:nvPr/>
        </p:nvSpPr>
        <p:spPr bwMode="auto">
          <a:xfrm>
            <a:off x="568325" y="4000500"/>
            <a:ext cx="7912100" cy="116205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spcBef>
                <a:spcPct val="50000"/>
              </a:spcBef>
            </a:pPr>
            <a:r>
              <a:rPr kumimoji="1" lang="en-US" altLang="zh-CN" sz="2400">
                <a:solidFill>
                  <a:srgbClr val="000066"/>
                </a:solidFill>
                <a:latin typeface="楷体_GB2312" pitchFamily="49" charset="-122"/>
              </a:rPr>
              <a:t> </a:t>
            </a:r>
            <a:r>
              <a:rPr kumimoji="1" lang="en-US" altLang="zh-CN" sz="2400">
                <a:solidFill>
                  <a:srgbClr val="000066"/>
                </a:solidFill>
                <a:latin typeface="Times New Roman" panose="02020603050405020304" pitchFamily="18" charset="0"/>
              </a:rPr>
              <a:t>“</a:t>
            </a:r>
            <a:r>
              <a:rPr kumimoji="1" lang="zh-CN" altLang="en-US" sz="2400">
                <a:solidFill>
                  <a:srgbClr val="000066"/>
                </a:solidFill>
                <a:latin typeface="楷体_GB2312" pitchFamily="49" charset="-122"/>
              </a:rPr>
              <a:t>辗转相除</a:t>
            </a:r>
            <a:r>
              <a:rPr kumimoji="1" lang="zh-CN" altLang="en-US" sz="2400">
                <a:solidFill>
                  <a:srgbClr val="000066"/>
                </a:solidFill>
                <a:latin typeface="Times New Roman" panose="02020603050405020304" pitchFamily="18" charset="0"/>
              </a:rPr>
              <a:t>”</a:t>
            </a:r>
            <a:r>
              <a:rPr kumimoji="1" lang="zh-CN" altLang="en-US" sz="2400">
                <a:solidFill>
                  <a:srgbClr val="000066"/>
                </a:solidFill>
                <a:latin typeface="楷体_GB2312" pitchFamily="49" charset="-122"/>
              </a:rPr>
              <a:t>法：将十进制数连续不断地除以</a:t>
            </a:r>
            <a:r>
              <a:rPr kumimoji="1" lang="en-US" altLang="zh-CN" sz="2400">
                <a:solidFill>
                  <a:srgbClr val="000066"/>
                </a:solidFill>
                <a:latin typeface="楷体_GB2312" pitchFamily="49" charset="-122"/>
              </a:rPr>
              <a:t>2 , </a:t>
            </a:r>
            <a:r>
              <a:rPr kumimoji="1" lang="zh-CN" altLang="en-US" sz="2400">
                <a:solidFill>
                  <a:srgbClr val="000066"/>
                </a:solidFill>
                <a:latin typeface="楷体_GB2312" pitchFamily="49" charset="-122"/>
              </a:rPr>
              <a:t>直至商为零，所得余数由低位到高位排列，即为所求二进制数</a:t>
            </a:r>
          </a:p>
        </p:txBody>
      </p:sp>
      <p:sp>
        <p:nvSpPr>
          <p:cNvPr id="44037" name="AutoShape 27">
            <a:extLst>
              <a:ext uri="{FF2B5EF4-FFF2-40B4-BE49-F238E27FC236}">
                <a16:creationId xmlns:a16="http://schemas.microsoft.com/office/drawing/2014/main" id="{4CC2D23B-E712-2038-EBBB-BF655651DA9D}"/>
              </a:ext>
            </a:extLst>
          </p:cNvPr>
          <p:cNvSpPr>
            <a:spLocks/>
          </p:cNvSpPr>
          <p:nvPr/>
        </p:nvSpPr>
        <p:spPr bwMode="auto">
          <a:xfrm>
            <a:off x="5013325" y="1943100"/>
            <a:ext cx="88900" cy="798513"/>
          </a:xfrm>
          <a:prstGeom prst="leftBrace">
            <a:avLst>
              <a:gd name="adj1" fmla="val 74851"/>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4038" name="Text Box 28">
            <a:extLst>
              <a:ext uri="{FF2B5EF4-FFF2-40B4-BE49-F238E27FC236}">
                <a16:creationId xmlns:a16="http://schemas.microsoft.com/office/drawing/2014/main" id="{EA522183-7B59-DF70-D0E0-517A8CDAAE93}"/>
              </a:ext>
            </a:extLst>
          </p:cNvPr>
          <p:cNvSpPr txBox="1">
            <a:spLocks noChangeArrowheads="1"/>
          </p:cNvSpPr>
          <p:nvPr/>
        </p:nvSpPr>
        <p:spPr bwMode="auto">
          <a:xfrm>
            <a:off x="5102225" y="1703388"/>
            <a:ext cx="1598613" cy="12731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135000"/>
              </a:lnSpc>
              <a:spcBef>
                <a:spcPct val="50000"/>
              </a:spcBef>
            </a:pPr>
            <a:r>
              <a:rPr kumimoji="1" lang="zh-CN" altLang="en-US" sz="2400">
                <a:solidFill>
                  <a:srgbClr val="000066"/>
                </a:solidFill>
                <a:latin typeface="楷体_GB2312" pitchFamily="49" charset="-122"/>
              </a:rPr>
              <a:t>整数部分</a:t>
            </a:r>
            <a:endParaRPr kumimoji="1" lang="en-US" altLang="zh-CN" sz="2400">
              <a:solidFill>
                <a:srgbClr val="000066"/>
              </a:solidFill>
              <a:latin typeface="楷体_GB2312" pitchFamily="49" charset="-122"/>
            </a:endParaRPr>
          </a:p>
          <a:p>
            <a:pPr algn="ctr" eaLnBrk="1" hangingPunct="1">
              <a:lnSpc>
                <a:spcPct val="135000"/>
              </a:lnSpc>
              <a:spcBef>
                <a:spcPct val="50000"/>
              </a:spcBef>
            </a:pPr>
            <a:r>
              <a:rPr kumimoji="1" lang="zh-CN" altLang="en-US" sz="2400">
                <a:solidFill>
                  <a:srgbClr val="000066"/>
                </a:solidFill>
                <a:latin typeface="楷体_GB2312" pitchFamily="49" charset="-122"/>
              </a:rPr>
              <a:t>小数部分</a:t>
            </a:r>
          </a:p>
        </p:txBody>
      </p:sp>
      <p:sp>
        <p:nvSpPr>
          <p:cNvPr id="44039" name="Rectangle 29">
            <a:extLst>
              <a:ext uri="{FF2B5EF4-FFF2-40B4-BE49-F238E27FC236}">
                <a16:creationId xmlns:a16="http://schemas.microsoft.com/office/drawing/2014/main" id="{5061057C-DBA3-EE75-DBA7-9F9966E4641E}"/>
              </a:ext>
            </a:extLst>
          </p:cNvPr>
          <p:cNvSpPr>
            <a:spLocks noChangeArrowheads="1"/>
          </p:cNvSpPr>
          <p:nvPr/>
        </p:nvSpPr>
        <p:spPr bwMode="auto">
          <a:xfrm>
            <a:off x="709613" y="508000"/>
            <a:ext cx="7280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a:solidFill>
                  <a:srgbClr val="CC0000"/>
                </a:solidFill>
                <a:latin typeface="Times New Roman" panose="02020603050405020304" pitchFamily="18" charset="0"/>
              </a:rPr>
              <a:t>1.2.3 </a:t>
            </a:r>
            <a:r>
              <a:rPr kumimoji="1" lang="zh-CN" altLang="en-US" sz="3200">
                <a:solidFill>
                  <a:srgbClr val="CC0000"/>
                </a:solidFill>
                <a:latin typeface="楷体_GB2312" pitchFamily="49" charset="-122"/>
              </a:rPr>
              <a:t>二</a:t>
            </a:r>
            <a:r>
              <a:rPr kumimoji="1" lang="en-US" altLang="zh-CN" sz="3200">
                <a:solidFill>
                  <a:srgbClr val="CC0000"/>
                </a:solidFill>
                <a:latin typeface="楷体_GB2312" pitchFamily="49" charset="-122"/>
              </a:rPr>
              <a:t>-</a:t>
            </a:r>
            <a:r>
              <a:rPr kumimoji="1" lang="zh-CN" altLang="en-US" sz="3200">
                <a:solidFill>
                  <a:srgbClr val="CC0000"/>
                </a:solidFill>
                <a:latin typeface="楷体_GB2312" pitchFamily="49" charset="-122"/>
              </a:rPr>
              <a:t>十进制之间的转换</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864" name="Rectangle 80">
            <a:extLst>
              <a:ext uri="{FF2B5EF4-FFF2-40B4-BE49-F238E27FC236}">
                <a16:creationId xmlns:a16="http://schemas.microsoft.com/office/drawing/2014/main" id="{7ED7E51A-7FB1-DA4B-93F8-6F3075F0854D}"/>
              </a:ext>
            </a:extLst>
          </p:cNvPr>
          <p:cNvSpPr>
            <a:spLocks noChangeArrowheads="1"/>
          </p:cNvSpPr>
          <p:nvPr/>
        </p:nvSpPr>
        <p:spPr bwMode="auto">
          <a:xfrm>
            <a:off x="395288" y="981075"/>
            <a:ext cx="84613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kumimoji="1" lang="en-US" altLang="zh-CN" sz="2400">
              <a:solidFill>
                <a:schemeClr val="folHlink"/>
              </a:solidFill>
              <a:latin typeface="Times New Roman" panose="02020603050405020304" pitchFamily="18" charset="0"/>
            </a:endParaRPr>
          </a:p>
          <a:p>
            <a:pPr>
              <a:spcBef>
                <a:spcPct val="0"/>
              </a:spcBef>
              <a:buClrTx/>
              <a:buFontTx/>
              <a:buNone/>
            </a:pPr>
            <a:r>
              <a:rPr kumimoji="1" lang="zh-CN" altLang="en-US" sz="2400">
                <a:solidFill>
                  <a:schemeClr val="folHlink"/>
                </a:solidFill>
                <a:latin typeface="Times New Roman" panose="02020603050405020304" pitchFamily="18" charset="0"/>
                <a:cs typeface="Arial" panose="020B0604020202020204" pitchFamily="34" charset="0"/>
              </a:rPr>
              <a:t>解：</a:t>
            </a:r>
            <a:r>
              <a:rPr kumimoji="1" lang="zh-CN" altLang="en-US" sz="2400">
                <a:solidFill>
                  <a:schemeClr val="folHlink"/>
                </a:solidFill>
                <a:latin typeface="Times New Roman" panose="02020603050405020304" pitchFamily="18" charset="0"/>
                <a:cs typeface="Times New Roman" panose="02020603050405020304" pitchFamily="18" charset="0"/>
              </a:rPr>
              <a:t>根据上述原理，可将</a:t>
            </a:r>
            <a:r>
              <a:rPr kumimoji="1" lang="en-US" altLang="zh-CN" sz="2400">
                <a:solidFill>
                  <a:schemeClr val="folHlink"/>
                </a:solidFill>
                <a:latin typeface="Times New Roman" panose="02020603050405020304" pitchFamily="18" charset="0"/>
                <a:cs typeface="Times New Roman" panose="02020603050405020304" pitchFamily="18" charset="0"/>
              </a:rPr>
              <a:t>(37)</a:t>
            </a:r>
            <a:r>
              <a:rPr kumimoji="1" lang="en-US" altLang="zh-CN" sz="2400" baseline="-30000">
                <a:solidFill>
                  <a:schemeClr val="folHlink"/>
                </a:solidFill>
                <a:latin typeface="Times New Roman" panose="02020603050405020304" pitchFamily="18" charset="0"/>
                <a:cs typeface="Times New Roman" panose="02020603050405020304" pitchFamily="18" charset="0"/>
              </a:rPr>
              <a:t>D</a:t>
            </a:r>
            <a:r>
              <a:rPr kumimoji="1" lang="zh-CN" altLang="en-US" sz="2400">
                <a:solidFill>
                  <a:schemeClr val="folHlink"/>
                </a:solidFill>
                <a:latin typeface="Times New Roman" panose="02020603050405020304" pitchFamily="18" charset="0"/>
                <a:cs typeface="Times New Roman" panose="02020603050405020304" pitchFamily="18" charset="0"/>
              </a:rPr>
              <a:t>按如下的步骤转换为二进制数</a:t>
            </a:r>
            <a:endParaRPr kumimoji="1" lang="zh-CN" altLang="en-US" sz="2400">
              <a:solidFill>
                <a:schemeClr val="folHlink"/>
              </a:solidFill>
              <a:latin typeface="Times New Roman" panose="02020603050405020304" pitchFamily="18" charset="0"/>
            </a:endParaRPr>
          </a:p>
          <a:p>
            <a:pPr>
              <a:spcBef>
                <a:spcPct val="0"/>
              </a:spcBef>
              <a:buClrTx/>
              <a:buFontTx/>
              <a:buNone/>
            </a:pPr>
            <a:endParaRPr kumimoji="1" lang="en-US" altLang="zh-CN" sz="2400">
              <a:solidFill>
                <a:schemeClr val="folHlink"/>
              </a:solidFill>
              <a:latin typeface="Times New Roman" panose="02020603050405020304" pitchFamily="18" charset="0"/>
            </a:endParaRPr>
          </a:p>
        </p:txBody>
      </p:sp>
      <p:graphicFrame>
        <p:nvGraphicFramePr>
          <p:cNvPr id="374863" name="Object 79">
            <a:extLst>
              <a:ext uri="{FF2B5EF4-FFF2-40B4-BE49-F238E27FC236}">
                <a16:creationId xmlns:a16="http://schemas.microsoft.com/office/drawing/2014/main" id="{87C18217-CBA7-D875-6B08-F4B380E458F3}"/>
              </a:ext>
            </a:extLst>
          </p:cNvPr>
          <p:cNvGraphicFramePr>
            <a:graphicFrameLocks noChangeAspect="1"/>
          </p:cNvGraphicFramePr>
          <p:nvPr/>
        </p:nvGraphicFramePr>
        <p:xfrm>
          <a:off x="2555875" y="1700213"/>
          <a:ext cx="3813175" cy="3681412"/>
        </p:xfrm>
        <a:graphic>
          <a:graphicData uri="http://schemas.openxmlformats.org/presentationml/2006/ole">
            <mc:AlternateContent xmlns:mc="http://schemas.openxmlformats.org/markup-compatibility/2006">
              <mc:Choice xmlns:v="urn:schemas-microsoft-com:vml" Requires="v">
                <p:oleObj name="图片" r:id="rId2" imgW="2151888" imgH="2075688" progId="Word.Picture.8">
                  <p:embed/>
                </p:oleObj>
              </mc:Choice>
              <mc:Fallback>
                <p:oleObj name="图片" r:id="rId2" imgW="2151888" imgH="2075688" progId="Word.Picture.8">
                  <p:embed/>
                  <p:pic>
                    <p:nvPicPr>
                      <p:cNvPr id="0" name="Object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700213"/>
                        <a:ext cx="3813175"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4865" name="Rectangle 81">
            <a:extLst>
              <a:ext uri="{FF2B5EF4-FFF2-40B4-BE49-F238E27FC236}">
                <a16:creationId xmlns:a16="http://schemas.microsoft.com/office/drawing/2014/main" id="{189807F0-67BD-12DC-14BE-7E527DFDDD2C}"/>
              </a:ext>
            </a:extLst>
          </p:cNvPr>
          <p:cNvSpPr>
            <a:spLocks noChangeArrowheads="1"/>
          </p:cNvSpPr>
          <p:nvPr/>
        </p:nvSpPr>
        <p:spPr bwMode="auto">
          <a:xfrm>
            <a:off x="1042988" y="5348288"/>
            <a:ext cx="3335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chemeClr val="folHlink"/>
                </a:solidFill>
                <a:latin typeface="Times New Roman" panose="02020603050405020304" pitchFamily="18" charset="0"/>
                <a:cs typeface="Times New Roman" panose="02020603050405020304" pitchFamily="18" charset="0"/>
              </a:rPr>
              <a:t>由上得  </a:t>
            </a:r>
            <a:r>
              <a:rPr kumimoji="1" lang="en-US" altLang="zh-CN">
                <a:solidFill>
                  <a:schemeClr val="folHlink"/>
                </a:solidFill>
                <a:latin typeface="Times New Roman" panose="02020603050405020304" pitchFamily="18" charset="0"/>
                <a:cs typeface="Times New Roman" panose="02020603050405020304" pitchFamily="18" charset="0"/>
              </a:rPr>
              <a:t>(37)</a:t>
            </a:r>
            <a:r>
              <a:rPr kumimoji="1" lang="en-US" altLang="zh-CN" baseline="-30000">
                <a:solidFill>
                  <a:schemeClr val="folHlink"/>
                </a:solidFill>
                <a:latin typeface="Times New Roman" panose="02020603050405020304" pitchFamily="18" charset="0"/>
                <a:cs typeface="Times New Roman" panose="02020603050405020304" pitchFamily="18" charset="0"/>
              </a:rPr>
              <a:t>D</a:t>
            </a:r>
            <a:r>
              <a:rPr kumimoji="1" lang="en-US" altLang="zh-CN">
                <a:solidFill>
                  <a:schemeClr val="folHlink"/>
                </a:solidFill>
                <a:latin typeface="Times New Roman" panose="02020603050405020304" pitchFamily="18" charset="0"/>
                <a:cs typeface="Times New Roman" panose="02020603050405020304" pitchFamily="18" charset="0"/>
              </a:rPr>
              <a:t>=(100101)</a:t>
            </a:r>
            <a:r>
              <a:rPr kumimoji="1" lang="en-US" altLang="zh-CN" baseline="-30000">
                <a:solidFill>
                  <a:schemeClr val="folHlink"/>
                </a:solidFill>
                <a:latin typeface="Times New Roman" panose="02020603050405020304" pitchFamily="18" charset="0"/>
                <a:cs typeface="Times New Roman" panose="02020603050405020304" pitchFamily="18" charset="0"/>
              </a:rPr>
              <a:t>B</a:t>
            </a:r>
            <a:endParaRPr kumimoji="1" lang="en-US" altLang="zh-CN">
              <a:solidFill>
                <a:schemeClr val="folHlink"/>
              </a:solidFill>
              <a:latin typeface="Times New Roman" panose="02020603050405020304" pitchFamily="18" charset="0"/>
              <a:cs typeface="Times New Roman" panose="02020603050405020304" pitchFamily="18" charset="0"/>
            </a:endParaRPr>
          </a:p>
        </p:txBody>
      </p:sp>
      <p:sp>
        <p:nvSpPr>
          <p:cNvPr id="46085" name="Rectangle 82">
            <a:extLst>
              <a:ext uri="{FF2B5EF4-FFF2-40B4-BE49-F238E27FC236}">
                <a16:creationId xmlns:a16="http://schemas.microsoft.com/office/drawing/2014/main" id="{48A5F5EB-6503-87B1-0BBE-90D062BA143F}"/>
              </a:ext>
            </a:extLst>
          </p:cNvPr>
          <p:cNvSpPr>
            <a:spLocks noChangeArrowheads="1"/>
          </p:cNvSpPr>
          <p:nvPr/>
        </p:nvSpPr>
        <p:spPr bwMode="auto">
          <a:xfrm>
            <a:off x="323850" y="450850"/>
            <a:ext cx="615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chemeClr val="folHlink"/>
                </a:solidFill>
                <a:latin typeface="Times New Roman" panose="02020603050405020304" pitchFamily="18" charset="0"/>
                <a:cs typeface="Arial" panose="020B0604020202020204" pitchFamily="34" charset="0"/>
              </a:rPr>
              <a:t>例</a:t>
            </a:r>
            <a:r>
              <a:rPr kumimoji="1" lang="en-US" altLang="zh-CN" sz="2400">
                <a:solidFill>
                  <a:schemeClr val="folHlink"/>
                </a:solidFill>
                <a:latin typeface="Times New Roman" panose="02020603050405020304" pitchFamily="18" charset="0"/>
                <a:cs typeface="Arial" panose="020B0604020202020204" pitchFamily="34" charset="0"/>
              </a:rPr>
              <a:t>1.2.2</a:t>
            </a:r>
            <a:r>
              <a:rPr kumimoji="1" lang="en-US" altLang="zh-CN" sz="2400">
                <a:solidFill>
                  <a:schemeClr val="folHlink"/>
                </a:solidFill>
                <a:latin typeface="Times New Roman" panose="02020603050405020304" pitchFamily="18" charset="0"/>
                <a:cs typeface="Times New Roman" panose="02020603050405020304" pitchFamily="18" charset="0"/>
              </a:rPr>
              <a:t>  </a:t>
            </a:r>
            <a:r>
              <a:rPr kumimoji="1" lang="zh-CN" altLang="en-US" sz="2400">
                <a:solidFill>
                  <a:schemeClr val="folHlink"/>
                </a:solidFill>
                <a:latin typeface="Times New Roman" panose="02020603050405020304" pitchFamily="18" charset="0"/>
                <a:cs typeface="Times New Roman" panose="02020603050405020304" pitchFamily="18" charset="0"/>
              </a:rPr>
              <a:t>将十进制数</a:t>
            </a:r>
            <a:r>
              <a:rPr kumimoji="1" lang="en-US" altLang="zh-CN" sz="2400">
                <a:solidFill>
                  <a:schemeClr val="folHlink"/>
                </a:solidFill>
                <a:latin typeface="Times New Roman" panose="02020603050405020304" pitchFamily="18" charset="0"/>
                <a:cs typeface="Times New Roman" panose="02020603050405020304" pitchFamily="18" charset="0"/>
              </a:rPr>
              <a:t>(37)</a:t>
            </a:r>
            <a:r>
              <a:rPr kumimoji="1" lang="en-US" altLang="zh-CN" sz="2400" baseline="-30000">
                <a:solidFill>
                  <a:schemeClr val="folHlink"/>
                </a:solidFill>
                <a:latin typeface="Times New Roman" panose="02020603050405020304" pitchFamily="18" charset="0"/>
                <a:cs typeface="Times New Roman" panose="02020603050405020304" pitchFamily="18" charset="0"/>
              </a:rPr>
              <a:t>D</a:t>
            </a:r>
            <a:r>
              <a:rPr kumimoji="1" lang="zh-CN" altLang="en-US" sz="2400">
                <a:solidFill>
                  <a:schemeClr val="folHlink"/>
                </a:solidFill>
                <a:latin typeface="Times New Roman" panose="02020603050405020304" pitchFamily="18" charset="0"/>
                <a:cs typeface="Times New Roman" panose="02020603050405020304" pitchFamily="18" charset="0"/>
              </a:rPr>
              <a:t>转换为二进制数。</a:t>
            </a:r>
            <a:endParaRPr kumimoji="1" lang="zh-CN" altLang="en-US" sz="2400">
              <a:solidFill>
                <a:schemeClr val="folHlink"/>
              </a:solidFill>
              <a:latin typeface="Times New Roman" panose="02020603050405020304" pitchFamily="18" charset="0"/>
            </a:endParaRPr>
          </a:p>
        </p:txBody>
      </p:sp>
      <p:sp>
        <p:nvSpPr>
          <p:cNvPr id="374867" name="Rectangle 83">
            <a:extLst>
              <a:ext uri="{FF2B5EF4-FFF2-40B4-BE49-F238E27FC236}">
                <a16:creationId xmlns:a16="http://schemas.microsoft.com/office/drawing/2014/main" id="{5476C877-3445-D04D-6B24-AEB78C4DD128}"/>
              </a:ext>
            </a:extLst>
          </p:cNvPr>
          <p:cNvSpPr>
            <a:spLocks noChangeArrowheads="1"/>
          </p:cNvSpPr>
          <p:nvPr/>
        </p:nvSpPr>
        <p:spPr bwMode="auto">
          <a:xfrm>
            <a:off x="395288" y="5876925"/>
            <a:ext cx="5678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a:spcBef>
                <a:spcPct val="20000"/>
              </a:spcBef>
              <a:buClr>
                <a:schemeClr val="accent2"/>
              </a:buClr>
              <a:buFont typeface="Wingdings" panose="05000000000000000000" pitchFamily="2" charset="2"/>
              <a:buChar char="o"/>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339975" algn="l"/>
                <a:tab pos="4968875" algn="r"/>
                <a:tab pos="5221288"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339975" algn="l"/>
                <a:tab pos="4968875" algn="r"/>
                <a:tab pos="5221288"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000">
                <a:solidFill>
                  <a:srgbClr val="CC0000"/>
                </a:solidFill>
                <a:latin typeface="Times New Roman" panose="02020603050405020304" pitchFamily="18" charset="0"/>
              </a:rPr>
              <a:t>当十进制数较大时，有什么方法使转换过程简化</a:t>
            </a:r>
            <a:r>
              <a:rPr kumimoji="1" lang="en-US" altLang="zh-CN" sz="2000">
                <a:solidFill>
                  <a:srgbClr val="CC0000"/>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4864"/>
                                        </p:tgtEl>
                                        <p:attrNameLst>
                                          <p:attrName>style.visibility</p:attrName>
                                        </p:attrNameLst>
                                      </p:cBhvr>
                                      <p:to>
                                        <p:strVal val="visible"/>
                                      </p:to>
                                    </p:set>
                                    <p:animEffect transition="in" filter="strips(downRight)">
                                      <p:cBhvr>
                                        <p:cTn id="7" dur="500"/>
                                        <p:tgtEl>
                                          <p:spTgt spid="374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4863"/>
                                        </p:tgtEl>
                                        <p:attrNameLst>
                                          <p:attrName>style.visibility</p:attrName>
                                        </p:attrNameLst>
                                      </p:cBhvr>
                                      <p:to>
                                        <p:strVal val="visible"/>
                                      </p:to>
                                    </p:set>
                                    <p:animEffect transition="in" filter="wipe(up)">
                                      <p:cBhvr>
                                        <p:cTn id="12" dur="3000"/>
                                        <p:tgtEl>
                                          <p:spTgt spid="3748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74865"/>
                                        </p:tgtEl>
                                        <p:attrNameLst>
                                          <p:attrName>style.visibility</p:attrName>
                                        </p:attrNameLst>
                                      </p:cBhvr>
                                      <p:to>
                                        <p:strVal val="visible"/>
                                      </p:to>
                                    </p:set>
                                    <p:animEffect transition="in" filter="strips(downRight)">
                                      <p:cBhvr>
                                        <p:cTn id="17" dur="500"/>
                                        <p:tgtEl>
                                          <p:spTgt spid="3748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4867"/>
                                        </p:tgtEl>
                                        <p:attrNameLst>
                                          <p:attrName>style.visibility</p:attrName>
                                        </p:attrNameLst>
                                      </p:cBhvr>
                                      <p:to>
                                        <p:strVal val="visible"/>
                                      </p:to>
                                    </p:set>
                                    <p:animEffect transition="in" filter="wipe(left)">
                                      <p:cBhvr>
                                        <p:cTn id="22" dur="500"/>
                                        <p:tgtEl>
                                          <p:spTgt spid="37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64" grpId="0"/>
      <p:bldP spid="374865" grpId="0"/>
      <p:bldP spid="37486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1" name="Rectangle 5">
            <a:extLst>
              <a:ext uri="{FF2B5EF4-FFF2-40B4-BE49-F238E27FC236}">
                <a16:creationId xmlns:a16="http://schemas.microsoft.com/office/drawing/2014/main" id="{EFA1C63C-A158-3B38-1643-F7E85B06322F}"/>
              </a:ext>
            </a:extLst>
          </p:cNvPr>
          <p:cNvSpPr>
            <a:spLocks noChangeArrowheads="1"/>
          </p:cNvSpPr>
          <p:nvPr/>
        </p:nvSpPr>
        <p:spPr bwMode="auto">
          <a:xfrm>
            <a:off x="684213" y="2133600"/>
            <a:ext cx="6589712"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kumimoji="1" lang="zh-CN" altLang="en-US" sz="2400">
                <a:solidFill>
                  <a:schemeClr val="folHlink"/>
                </a:solidFill>
                <a:latin typeface="Times New Roman" panose="02020603050405020304" pitchFamily="18" charset="0"/>
              </a:rPr>
              <a:t>解：由于</a:t>
            </a:r>
            <a:r>
              <a:rPr kumimoji="1" lang="en-US" altLang="zh-CN" sz="2400">
                <a:solidFill>
                  <a:schemeClr val="folHlink"/>
                </a:solidFill>
                <a:latin typeface="Times New Roman" panose="02020603050405020304" pitchFamily="18" charset="0"/>
              </a:rPr>
              <a:t>2</a:t>
            </a:r>
            <a:r>
              <a:rPr kumimoji="1" lang="en-US" altLang="zh-CN" sz="2400" baseline="30000">
                <a:solidFill>
                  <a:schemeClr val="folHlink"/>
                </a:solidFill>
                <a:latin typeface="Times New Roman" panose="02020603050405020304" pitchFamily="18" charset="0"/>
              </a:rPr>
              <a:t>7</a:t>
            </a:r>
            <a:r>
              <a:rPr kumimoji="1" lang="zh-CN" altLang="en-US" sz="2400">
                <a:solidFill>
                  <a:schemeClr val="folHlink"/>
                </a:solidFill>
                <a:latin typeface="Times New Roman" panose="02020603050405020304" pitchFamily="18" charset="0"/>
              </a:rPr>
              <a:t>为</a:t>
            </a:r>
            <a:r>
              <a:rPr kumimoji="1" lang="en-US" altLang="zh-CN" sz="2400">
                <a:solidFill>
                  <a:schemeClr val="folHlink"/>
                </a:solidFill>
                <a:latin typeface="Times New Roman" panose="02020603050405020304" pitchFamily="18" charset="0"/>
              </a:rPr>
              <a:t>128</a:t>
            </a:r>
            <a:r>
              <a:rPr kumimoji="1" lang="zh-CN" altLang="en-US" sz="2400">
                <a:solidFill>
                  <a:schemeClr val="folHlink"/>
                </a:solidFill>
                <a:latin typeface="Times New Roman" panose="02020603050405020304" pitchFamily="18" charset="0"/>
              </a:rPr>
              <a:t>，而</a:t>
            </a:r>
            <a:r>
              <a:rPr kumimoji="1" lang="en-US" altLang="zh-CN" sz="2400">
                <a:solidFill>
                  <a:schemeClr val="folHlink"/>
                </a:solidFill>
                <a:latin typeface="Times New Roman" panose="02020603050405020304" pitchFamily="18" charset="0"/>
              </a:rPr>
              <a:t>133</a:t>
            </a:r>
            <a:r>
              <a:rPr kumimoji="1" lang="zh-CN" altLang="en-US" sz="2400">
                <a:solidFill>
                  <a:schemeClr val="folHlink"/>
                </a:solidFill>
                <a:latin typeface="Times New Roman" panose="02020603050405020304" pitchFamily="18" charset="0"/>
              </a:rPr>
              <a:t>－</a:t>
            </a:r>
            <a:r>
              <a:rPr kumimoji="1" lang="en-US" altLang="zh-CN" sz="2400">
                <a:solidFill>
                  <a:schemeClr val="folHlink"/>
                </a:solidFill>
                <a:latin typeface="Times New Roman" panose="02020603050405020304" pitchFamily="18" charset="0"/>
              </a:rPr>
              <a:t>128=5=2</a:t>
            </a:r>
            <a:r>
              <a:rPr kumimoji="1" lang="en-US" altLang="zh-CN" sz="2400" baseline="30000">
                <a:solidFill>
                  <a:schemeClr val="folHlink"/>
                </a:solidFill>
                <a:latin typeface="Times New Roman" panose="02020603050405020304" pitchFamily="18" charset="0"/>
              </a:rPr>
              <a:t>2</a:t>
            </a:r>
            <a:r>
              <a:rPr kumimoji="1" lang="zh-CN" altLang="en-US" sz="2400">
                <a:solidFill>
                  <a:schemeClr val="folHlink"/>
                </a:solidFill>
                <a:latin typeface="Times New Roman" panose="02020603050405020304" pitchFamily="18" charset="0"/>
              </a:rPr>
              <a:t>＋</a:t>
            </a:r>
            <a:r>
              <a:rPr kumimoji="1" lang="en-US" altLang="zh-CN" sz="2400">
                <a:solidFill>
                  <a:schemeClr val="folHlink"/>
                </a:solidFill>
                <a:latin typeface="Times New Roman" panose="02020603050405020304" pitchFamily="18" charset="0"/>
              </a:rPr>
              <a:t>2</a:t>
            </a:r>
            <a:r>
              <a:rPr kumimoji="1" lang="en-US" altLang="zh-CN" sz="2400" baseline="30000">
                <a:solidFill>
                  <a:schemeClr val="folHlink"/>
                </a:solidFill>
                <a:latin typeface="Times New Roman" panose="02020603050405020304" pitchFamily="18" charset="0"/>
              </a:rPr>
              <a:t>0</a:t>
            </a:r>
            <a:r>
              <a:rPr kumimoji="1" lang="zh-CN" altLang="en-US" sz="2400">
                <a:solidFill>
                  <a:schemeClr val="folHlink"/>
                </a:solidFill>
                <a:latin typeface="Times New Roman" panose="02020603050405020304" pitchFamily="18" charset="0"/>
              </a:rPr>
              <a:t>，</a:t>
            </a:r>
          </a:p>
        </p:txBody>
      </p:sp>
      <p:sp>
        <p:nvSpPr>
          <p:cNvPr id="47107" name="Rectangle 6">
            <a:extLst>
              <a:ext uri="{FF2B5EF4-FFF2-40B4-BE49-F238E27FC236}">
                <a16:creationId xmlns:a16="http://schemas.microsoft.com/office/drawing/2014/main" id="{3DBBF5C9-2A80-22B5-A605-702AFFDB150A}"/>
              </a:ext>
            </a:extLst>
          </p:cNvPr>
          <p:cNvSpPr>
            <a:spLocks noChangeArrowheads="1"/>
          </p:cNvSpPr>
          <p:nvPr/>
        </p:nvSpPr>
        <p:spPr bwMode="auto">
          <a:xfrm>
            <a:off x="684213" y="981075"/>
            <a:ext cx="57975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例</a:t>
            </a:r>
            <a:r>
              <a:rPr kumimoji="1" lang="en-US" altLang="zh-CN" sz="2400">
                <a:latin typeface="Times New Roman" panose="02020603050405020304" pitchFamily="18" charset="0"/>
              </a:rPr>
              <a:t>1.2.3  </a:t>
            </a:r>
            <a:r>
              <a:rPr kumimoji="1" lang="zh-CN" altLang="en-US" sz="2400">
                <a:latin typeface="Times New Roman" panose="02020603050405020304" pitchFamily="18" charset="0"/>
              </a:rPr>
              <a:t>将</a:t>
            </a:r>
            <a:r>
              <a:rPr kumimoji="1" lang="en-US" altLang="zh-CN" sz="2400">
                <a:latin typeface="Times New Roman" panose="02020603050405020304" pitchFamily="18" charset="0"/>
              </a:rPr>
              <a:t>(133)D</a:t>
            </a:r>
            <a:r>
              <a:rPr kumimoji="1" lang="zh-CN" altLang="en-US" sz="2400">
                <a:latin typeface="Times New Roman" panose="02020603050405020304" pitchFamily="18" charset="0"/>
              </a:rPr>
              <a:t>转换为二进制数</a:t>
            </a:r>
          </a:p>
        </p:txBody>
      </p:sp>
      <p:sp>
        <p:nvSpPr>
          <p:cNvPr id="398345" name="Rectangle 9">
            <a:extLst>
              <a:ext uri="{FF2B5EF4-FFF2-40B4-BE49-F238E27FC236}">
                <a16:creationId xmlns:a16="http://schemas.microsoft.com/office/drawing/2014/main" id="{92CBFE91-E957-CD6D-C17F-5ADE04656D17}"/>
              </a:ext>
            </a:extLst>
          </p:cNvPr>
          <p:cNvSpPr>
            <a:spLocks noChangeArrowheads="1"/>
          </p:cNvSpPr>
          <p:nvPr/>
        </p:nvSpPr>
        <p:spPr bwMode="auto">
          <a:xfrm>
            <a:off x="1189038" y="3068638"/>
            <a:ext cx="6589712"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kumimoji="1" lang="zh-CN" altLang="en-US" sz="2400">
                <a:solidFill>
                  <a:schemeClr val="folHlink"/>
                </a:solidFill>
                <a:latin typeface="Times New Roman" panose="02020603050405020304" pitchFamily="18" charset="0"/>
              </a:rPr>
              <a:t>所以对应二进制数</a:t>
            </a:r>
            <a:r>
              <a:rPr kumimoji="1" lang="en-US" altLang="zh-CN" sz="2400">
                <a:solidFill>
                  <a:schemeClr val="folHlink"/>
                </a:solidFill>
                <a:latin typeface="Times New Roman" panose="02020603050405020304" pitchFamily="18" charset="0"/>
              </a:rPr>
              <a:t>b7=1</a:t>
            </a:r>
            <a:r>
              <a:rPr kumimoji="1" lang="zh-CN" altLang="en-US" sz="2400">
                <a:solidFill>
                  <a:schemeClr val="folHlink"/>
                </a:solidFill>
                <a:latin typeface="Times New Roman" panose="02020603050405020304" pitchFamily="18" charset="0"/>
              </a:rPr>
              <a:t>，</a:t>
            </a:r>
            <a:r>
              <a:rPr kumimoji="1" lang="en-US" altLang="zh-CN" sz="2400">
                <a:solidFill>
                  <a:schemeClr val="folHlink"/>
                </a:solidFill>
                <a:latin typeface="Times New Roman" panose="02020603050405020304" pitchFamily="18" charset="0"/>
              </a:rPr>
              <a:t>b2=1</a:t>
            </a:r>
            <a:r>
              <a:rPr kumimoji="1" lang="zh-CN" altLang="en-US" sz="2400">
                <a:solidFill>
                  <a:schemeClr val="folHlink"/>
                </a:solidFill>
                <a:latin typeface="Times New Roman" panose="02020603050405020304" pitchFamily="18" charset="0"/>
              </a:rPr>
              <a:t>，</a:t>
            </a:r>
            <a:r>
              <a:rPr kumimoji="1" lang="en-US" altLang="zh-CN" sz="2400">
                <a:solidFill>
                  <a:schemeClr val="folHlink"/>
                </a:solidFill>
                <a:latin typeface="Times New Roman" panose="02020603050405020304" pitchFamily="18" charset="0"/>
              </a:rPr>
              <a:t>b0=1</a:t>
            </a:r>
            <a:r>
              <a:rPr kumimoji="1" lang="zh-CN" altLang="en-US" sz="2400">
                <a:solidFill>
                  <a:schemeClr val="folHlink"/>
                </a:solidFill>
                <a:latin typeface="Times New Roman" panose="02020603050405020304" pitchFamily="18" charset="0"/>
              </a:rPr>
              <a:t>，其余各系数均为</a:t>
            </a:r>
            <a:r>
              <a:rPr kumimoji="1" lang="en-US" altLang="zh-CN" sz="2400">
                <a:solidFill>
                  <a:schemeClr val="folHlink"/>
                </a:solidFill>
                <a:latin typeface="Times New Roman" panose="02020603050405020304" pitchFamily="18" charset="0"/>
              </a:rPr>
              <a:t>0</a:t>
            </a:r>
            <a:r>
              <a:rPr kumimoji="1" lang="zh-CN" altLang="en-US" sz="2400">
                <a:solidFill>
                  <a:schemeClr val="folHlink"/>
                </a:solidFill>
                <a:latin typeface="Times New Roman" panose="02020603050405020304" pitchFamily="18" charset="0"/>
              </a:rPr>
              <a:t>，所以得</a:t>
            </a:r>
          </a:p>
          <a:p>
            <a:pPr eaLnBrk="1" hangingPunct="1">
              <a:lnSpc>
                <a:spcPct val="180000"/>
              </a:lnSpc>
            </a:pPr>
            <a:r>
              <a:rPr kumimoji="1" lang="en-US" altLang="zh-CN" sz="2400">
                <a:solidFill>
                  <a:schemeClr val="folHlink"/>
                </a:solidFill>
                <a:latin typeface="Times New Roman" panose="02020603050405020304" pitchFamily="18" charset="0"/>
              </a:rPr>
              <a:t>(133)D=(10000101)B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8341"/>
                                        </p:tgtEl>
                                        <p:attrNameLst>
                                          <p:attrName>style.visibility</p:attrName>
                                        </p:attrNameLst>
                                      </p:cBhvr>
                                      <p:to>
                                        <p:strVal val="visible"/>
                                      </p:to>
                                    </p:set>
                                    <p:animEffect transition="in" filter="wipe(left)">
                                      <p:cBhvr>
                                        <p:cTn id="7" dur="500"/>
                                        <p:tgtEl>
                                          <p:spTgt spid="3983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8345"/>
                                        </p:tgtEl>
                                        <p:attrNameLst>
                                          <p:attrName>style.visibility</p:attrName>
                                        </p:attrNameLst>
                                      </p:cBhvr>
                                      <p:to>
                                        <p:strVal val="visible"/>
                                      </p:to>
                                    </p:set>
                                    <p:animEffect transition="in" filter="wipe(up)">
                                      <p:cBhvr>
                                        <p:cTn id="12" dur="500"/>
                                        <p:tgtEl>
                                          <p:spTgt spid="39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1" grpId="0"/>
      <p:bldP spid="39834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a:extLst>
              <a:ext uri="{FF2B5EF4-FFF2-40B4-BE49-F238E27FC236}">
                <a16:creationId xmlns:a16="http://schemas.microsoft.com/office/drawing/2014/main" id="{7CF44AF9-F648-2AF6-21D0-F67C0FC79896}"/>
              </a:ext>
            </a:extLst>
          </p:cNvPr>
          <p:cNvSpPr txBox="1">
            <a:spLocks noChangeArrowheads="1"/>
          </p:cNvSpPr>
          <p:nvPr/>
        </p:nvSpPr>
        <p:spPr bwMode="auto">
          <a:xfrm>
            <a:off x="655638" y="447675"/>
            <a:ext cx="4783137" cy="534988"/>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spcBef>
                <a:spcPct val="50000"/>
              </a:spcBef>
            </a:pPr>
            <a:r>
              <a:rPr kumimoji="1" lang="en-US" altLang="zh-CN" sz="2400" b="0">
                <a:solidFill>
                  <a:srgbClr val="000066"/>
                </a:solidFill>
                <a:latin typeface="楷体_GB2312" pitchFamily="49" charset="-122"/>
              </a:rPr>
              <a:t>b</a:t>
            </a:r>
            <a:r>
              <a:rPr kumimoji="1" lang="en-US" altLang="zh-CN" sz="2400">
                <a:solidFill>
                  <a:srgbClr val="000066"/>
                </a:solidFill>
                <a:latin typeface="楷体_GB2312" pitchFamily="49" charset="-122"/>
              </a:rPr>
              <a:t>. </a:t>
            </a:r>
            <a:r>
              <a:rPr kumimoji="1" lang="zh-CN" altLang="en-US" sz="2400">
                <a:solidFill>
                  <a:srgbClr val="000066"/>
                </a:solidFill>
                <a:latin typeface="楷体_GB2312" pitchFamily="49" charset="-122"/>
              </a:rPr>
              <a:t>小数的转换</a:t>
            </a:r>
            <a:r>
              <a:rPr kumimoji="1" lang="en-US" altLang="zh-CN" sz="2400">
                <a:solidFill>
                  <a:srgbClr val="000066"/>
                </a:solidFill>
                <a:latin typeface="楷体_GB2312" pitchFamily="49" charset="-122"/>
              </a:rPr>
              <a:t>:</a:t>
            </a:r>
          </a:p>
        </p:txBody>
      </p:sp>
      <p:graphicFrame>
        <p:nvGraphicFramePr>
          <p:cNvPr id="48131" name="Object 7">
            <a:extLst>
              <a:ext uri="{FF2B5EF4-FFF2-40B4-BE49-F238E27FC236}">
                <a16:creationId xmlns:a16="http://schemas.microsoft.com/office/drawing/2014/main" id="{6EAE9655-8F0E-451E-8430-44B600E77AB8}"/>
              </a:ext>
            </a:extLst>
          </p:cNvPr>
          <p:cNvGraphicFramePr>
            <a:graphicFrameLocks noChangeAspect="1"/>
          </p:cNvGraphicFramePr>
          <p:nvPr/>
        </p:nvGraphicFramePr>
        <p:xfrm>
          <a:off x="323850" y="1720850"/>
          <a:ext cx="8569325" cy="630238"/>
        </p:xfrm>
        <a:graphic>
          <a:graphicData uri="http://schemas.openxmlformats.org/presentationml/2006/ole">
            <mc:AlternateContent xmlns:mc="http://schemas.openxmlformats.org/markup-compatibility/2006">
              <mc:Choice xmlns:v="urn:schemas-microsoft-com:vml" Requires="v">
                <p:oleObj name="公式" r:id="rId2" imgW="3327400" imgH="241300" progId="Equation.3">
                  <p:embed/>
                </p:oleObj>
              </mc:Choice>
              <mc:Fallback>
                <p:oleObj name="公式" r:id="rId2" imgW="3327400" imgH="2413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720850"/>
                        <a:ext cx="856932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2" name="Object 6">
            <a:extLst>
              <a:ext uri="{FF2B5EF4-FFF2-40B4-BE49-F238E27FC236}">
                <a16:creationId xmlns:a16="http://schemas.microsoft.com/office/drawing/2014/main" id="{A5890D25-7696-9968-6657-B5E9DA640662}"/>
              </a:ext>
            </a:extLst>
          </p:cNvPr>
          <p:cNvGraphicFramePr>
            <a:graphicFrameLocks noChangeAspect="1"/>
          </p:cNvGraphicFramePr>
          <p:nvPr/>
        </p:nvGraphicFramePr>
        <p:xfrm>
          <a:off x="285750" y="3141663"/>
          <a:ext cx="8858250" cy="603250"/>
        </p:xfrm>
        <a:graphic>
          <a:graphicData uri="http://schemas.openxmlformats.org/presentationml/2006/ole">
            <mc:AlternateContent xmlns:mc="http://schemas.openxmlformats.org/markup-compatibility/2006">
              <mc:Choice xmlns:v="urn:schemas-microsoft-com:vml" Requires="v">
                <p:oleObj name="公式" r:id="rId4" imgW="3594100" imgH="241300" progId="Equation.3">
                  <p:embed/>
                </p:oleObj>
              </mc:Choice>
              <mc:Fallback>
                <p:oleObj name="公式" r:id="rId4" imgW="3594100" imgH="2413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3141663"/>
                        <a:ext cx="88582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3" name="Rectangle 8">
            <a:extLst>
              <a:ext uri="{FF2B5EF4-FFF2-40B4-BE49-F238E27FC236}">
                <a16:creationId xmlns:a16="http://schemas.microsoft.com/office/drawing/2014/main" id="{00D53C36-9324-9F3C-2164-3888188A10E8}"/>
              </a:ext>
            </a:extLst>
          </p:cNvPr>
          <p:cNvSpPr>
            <a:spLocks noChangeArrowheads="1"/>
          </p:cNvSpPr>
          <p:nvPr/>
        </p:nvSpPr>
        <p:spPr bwMode="auto">
          <a:xfrm>
            <a:off x="323850" y="1235075"/>
            <a:ext cx="42068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cs typeface="Times New Roman" panose="02020603050405020304" pitchFamily="18" charset="0"/>
              </a:rPr>
              <a:t>对于二进制的小数部分可写成</a:t>
            </a:r>
          </a:p>
          <a:p>
            <a:r>
              <a:rPr kumimoji="1" lang="zh-CN" altLang="en-US" sz="2400">
                <a:solidFill>
                  <a:srgbClr val="000066"/>
                </a:solidFill>
                <a:latin typeface="楷体_GB2312" pitchFamily="49" charset="-122"/>
                <a:cs typeface="Times New Roman" panose="02020603050405020304" pitchFamily="18" charset="0"/>
              </a:rPr>
              <a:t>	</a:t>
            </a:r>
          </a:p>
        </p:txBody>
      </p:sp>
      <p:sp>
        <p:nvSpPr>
          <p:cNvPr id="48134" name="Rectangle 9">
            <a:extLst>
              <a:ext uri="{FF2B5EF4-FFF2-40B4-BE49-F238E27FC236}">
                <a16:creationId xmlns:a16="http://schemas.microsoft.com/office/drawing/2014/main" id="{793164B7-9910-18C9-B3BD-0B6A47003B0F}"/>
              </a:ext>
            </a:extLst>
          </p:cNvPr>
          <p:cNvSpPr>
            <a:spLocks noChangeArrowheads="1"/>
          </p:cNvSpPr>
          <p:nvPr/>
        </p:nvSpPr>
        <p:spPr bwMode="auto">
          <a:xfrm>
            <a:off x="250825" y="2603500"/>
            <a:ext cx="3841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3060700" algn="ct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3060700" algn="ct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3060700" algn="ct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3060700" algn="ct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楷体_GB2312" pitchFamily="49" charset="-122"/>
                <a:cs typeface="Times New Roman" panose="02020603050405020304" pitchFamily="18" charset="0"/>
              </a:rPr>
              <a:t>将上式两边分别乘以</a:t>
            </a:r>
            <a:r>
              <a:rPr kumimoji="1" lang="en-US" altLang="zh-CN" sz="2400">
                <a:solidFill>
                  <a:srgbClr val="000066"/>
                </a:solidFill>
                <a:latin typeface="Times New Roman" panose="02020603050405020304" pitchFamily="18" charset="0"/>
                <a:cs typeface="Times New Roman" panose="02020603050405020304" pitchFamily="18" charset="0"/>
              </a:rPr>
              <a:t>2</a:t>
            </a:r>
            <a:r>
              <a:rPr kumimoji="1" lang="zh-CN" altLang="en-US" sz="2400">
                <a:solidFill>
                  <a:srgbClr val="000066"/>
                </a:solidFill>
                <a:latin typeface="Times New Roman" panose="02020603050405020304" pitchFamily="18" charset="0"/>
                <a:cs typeface="Times New Roman" panose="02020603050405020304" pitchFamily="18" charset="0"/>
              </a:rPr>
              <a:t>，</a:t>
            </a:r>
            <a:r>
              <a:rPr kumimoji="1" lang="zh-CN" altLang="en-US" sz="2400">
                <a:solidFill>
                  <a:srgbClr val="000066"/>
                </a:solidFill>
                <a:latin typeface="楷体_GB2312" pitchFamily="49" charset="-122"/>
                <a:cs typeface="Times New Roman" panose="02020603050405020304" pitchFamily="18" charset="0"/>
              </a:rPr>
              <a:t>得	</a:t>
            </a:r>
          </a:p>
        </p:txBody>
      </p:sp>
      <p:grpSp>
        <p:nvGrpSpPr>
          <p:cNvPr id="48135" name="Group 12">
            <a:extLst>
              <a:ext uri="{FF2B5EF4-FFF2-40B4-BE49-F238E27FC236}">
                <a16:creationId xmlns:a16="http://schemas.microsoft.com/office/drawing/2014/main" id="{3AC84D15-0392-4871-FED7-7CF2B38151BE}"/>
              </a:ext>
            </a:extLst>
          </p:cNvPr>
          <p:cNvGrpSpPr>
            <a:grpSpLocks/>
          </p:cNvGrpSpPr>
          <p:nvPr/>
        </p:nvGrpSpPr>
        <p:grpSpPr bwMode="auto">
          <a:xfrm>
            <a:off x="466725" y="4005263"/>
            <a:ext cx="8045450" cy="520700"/>
            <a:chOff x="385" y="2704"/>
            <a:chExt cx="5068" cy="328"/>
          </a:xfrm>
        </p:grpSpPr>
        <p:graphicFrame>
          <p:nvGraphicFramePr>
            <p:cNvPr id="48137" name="Object 5">
              <a:extLst>
                <a:ext uri="{FF2B5EF4-FFF2-40B4-BE49-F238E27FC236}">
                  <a16:creationId xmlns:a16="http://schemas.microsoft.com/office/drawing/2014/main" id="{13B5E781-5037-3B6C-F1D9-0D700C06D0D4}"/>
                </a:ext>
              </a:extLst>
            </p:cNvPr>
            <p:cNvGraphicFramePr>
              <a:graphicFrameLocks noChangeAspect="1"/>
            </p:cNvGraphicFramePr>
            <p:nvPr/>
          </p:nvGraphicFramePr>
          <p:xfrm>
            <a:off x="5103" y="2704"/>
            <a:ext cx="350" cy="328"/>
          </p:xfrm>
          <a:graphic>
            <a:graphicData uri="http://schemas.openxmlformats.org/presentationml/2006/ole">
              <mc:AlternateContent xmlns:mc="http://schemas.openxmlformats.org/markup-compatibility/2006">
                <mc:Choice xmlns:v="urn:schemas-microsoft-com:vml" Requires="v">
                  <p:oleObj name="公式" r:id="rId6" imgW="203112" imgH="190417" progId="Equation.3">
                    <p:embed/>
                  </p:oleObj>
                </mc:Choice>
                <mc:Fallback>
                  <p:oleObj name="公式" r:id="rId6" imgW="203112" imgH="19041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3" y="2704"/>
                          <a:ext cx="35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8" name="Rectangle 10">
              <a:extLst>
                <a:ext uri="{FF2B5EF4-FFF2-40B4-BE49-F238E27FC236}">
                  <a16:creationId xmlns:a16="http://schemas.microsoft.com/office/drawing/2014/main" id="{D071B969-1017-5C99-22B2-8CE199308623}"/>
                </a:ext>
              </a:extLst>
            </p:cNvPr>
            <p:cNvSpPr>
              <a:spLocks noChangeArrowheads="1"/>
            </p:cNvSpPr>
            <p:nvPr/>
          </p:nvSpPr>
          <p:spPr bwMode="auto">
            <a:xfrm>
              <a:off x="385" y="2704"/>
              <a:ext cx="46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3060700" algn="ct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3060700" algn="ct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3060700" algn="ct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3060700" algn="ct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3060700" algn="ct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楷体_GB2312" pitchFamily="49" charset="-122"/>
                  <a:cs typeface="Times New Roman" panose="02020603050405020304" pitchFamily="18" charset="0"/>
                </a:rPr>
                <a:t>由此可见，将十进制小数</a:t>
              </a:r>
              <a:r>
                <a:rPr kumimoji="1" lang="zh-CN" altLang="en-US" sz="2400">
                  <a:solidFill>
                    <a:srgbClr val="000066"/>
                  </a:solidFill>
                  <a:latin typeface="Times New Roman" panose="02020603050405020304" pitchFamily="18" charset="0"/>
                  <a:cs typeface="Times New Roman" panose="02020603050405020304" pitchFamily="18" charset="0"/>
                </a:rPr>
                <a:t>乘以</a:t>
              </a:r>
              <a:r>
                <a:rPr kumimoji="1" lang="en-US" altLang="zh-CN" sz="2400">
                  <a:solidFill>
                    <a:srgbClr val="000066"/>
                  </a:solidFill>
                  <a:latin typeface="Times New Roman" panose="02020603050405020304" pitchFamily="18" charset="0"/>
                  <a:cs typeface="Times New Roman" panose="02020603050405020304" pitchFamily="18" charset="0"/>
                </a:rPr>
                <a:t>2</a:t>
              </a:r>
              <a:r>
                <a:rPr kumimoji="1" lang="zh-CN" altLang="en-US" sz="2400">
                  <a:solidFill>
                    <a:srgbClr val="000066"/>
                  </a:solidFill>
                  <a:latin typeface="Times New Roman" panose="02020603050405020304" pitchFamily="18" charset="0"/>
                  <a:cs typeface="Times New Roman" panose="02020603050405020304" pitchFamily="18" charset="0"/>
                </a:rPr>
                <a:t>，</a:t>
              </a:r>
              <a:r>
                <a:rPr kumimoji="1" lang="zh-CN" altLang="en-US" sz="2400">
                  <a:solidFill>
                    <a:srgbClr val="000066"/>
                  </a:solidFill>
                  <a:latin typeface="楷体_GB2312" pitchFamily="49" charset="-122"/>
                  <a:cs typeface="Times New Roman" panose="02020603050405020304" pitchFamily="18" charset="0"/>
                </a:rPr>
                <a:t>所得乘积的整数即为</a:t>
              </a:r>
            </a:p>
          </p:txBody>
        </p:sp>
      </p:grpSp>
      <p:sp>
        <p:nvSpPr>
          <p:cNvPr id="48136" name="Rectangle 11">
            <a:extLst>
              <a:ext uri="{FF2B5EF4-FFF2-40B4-BE49-F238E27FC236}">
                <a16:creationId xmlns:a16="http://schemas.microsoft.com/office/drawing/2014/main" id="{53428366-9ED8-F177-28E2-3C8743A2FB81}"/>
              </a:ext>
            </a:extLst>
          </p:cNvPr>
          <p:cNvSpPr>
            <a:spLocks noChangeArrowheads="1"/>
          </p:cNvSpPr>
          <p:nvPr/>
        </p:nvSpPr>
        <p:spPr bwMode="auto">
          <a:xfrm>
            <a:off x="485775" y="4799013"/>
            <a:ext cx="82454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cs typeface="Times New Roman" panose="02020603050405020304" pitchFamily="18" charset="0"/>
              </a:rPr>
              <a:t>不难推知，将十进制小数每次除去上次所得积中的整数再乘以</a:t>
            </a:r>
            <a:r>
              <a:rPr kumimoji="1" lang="en-US" altLang="zh-CN" sz="2400">
                <a:solidFill>
                  <a:srgbClr val="000066"/>
                </a:solidFill>
                <a:latin typeface="楷体_GB2312" pitchFamily="49" charset="-122"/>
                <a:cs typeface="Times New Roman" panose="02020603050405020304" pitchFamily="18" charset="0"/>
              </a:rPr>
              <a:t>2</a:t>
            </a:r>
            <a:r>
              <a:rPr kumimoji="1" lang="zh-CN" altLang="en-US" sz="2400">
                <a:solidFill>
                  <a:srgbClr val="000066"/>
                </a:solidFill>
                <a:latin typeface="楷体_GB2312" pitchFamily="49" charset="-122"/>
                <a:cs typeface="Times New Roman" panose="02020603050405020304" pitchFamily="18" charset="0"/>
              </a:rPr>
              <a:t>，直到满足误差要求进行</a:t>
            </a:r>
            <a:r>
              <a:rPr kumimoji="1" lang="zh-CN" altLang="en-US" sz="2400">
                <a:solidFill>
                  <a:srgbClr val="000066"/>
                </a:solidFill>
                <a:latin typeface="Times New Roman" panose="02020603050405020304" pitchFamily="18" charset="0"/>
                <a:cs typeface="Times New Roman" panose="02020603050405020304" pitchFamily="18" charset="0"/>
              </a:rPr>
              <a:t>“</a:t>
            </a:r>
            <a:r>
              <a:rPr kumimoji="1" lang="zh-CN" altLang="en-US" sz="2400">
                <a:solidFill>
                  <a:srgbClr val="000066"/>
                </a:solidFill>
                <a:latin typeface="楷体_GB2312" pitchFamily="49" charset="-122"/>
                <a:cs typeface="Times New Roman" panose="02020603050405020304" pitchFamily="18" charset="0"/>
              </a:rPr>
              <a:t>四舍五入</a:t>
            </a:r>
            <a:r>
              <a:rPr kumimoji="1" lang="zh-CN" altLang="en-US" sz="2400">
                <a:solidFill>
                  <a:srgbClr val="000066"/>
                </a:solidFill>
                <a:latin typeface="Times New Roman" panose="02020603050405020304" pitchFamily="18" charset="0"/>
                <a:cs typeface="Times New Roman" panose="02020603050405020304" pitchFamily="18" charset="0"/>
              </a:rPr>
              <a:t>”</a:t>
            </a:r>
            <a:r>
              <a:rPr kumimoji="1" lang="zh-CN" altLang="en-US" sz="2400">
                <a:solidFill>
                  <a:srgbClr val="000066"/>
                </a:solidFill>
                <a:latin typeface="楷体_GB2312" pitchFamily="49" charset="-122"/>
                <a:cs typeface="Times New Roman" panose="02020603050405020304" pitchFamily="18" charset="0"/>
              </a:rPr>
              <a:t>为止，就可完成由十进制小数转换成二进制小数。</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0">
            <a:extLst>
              <a:ext uri="{FF2B5EF4-FFF2-40B4-BE49-F238E27FC236}">
                <a16:creationId xmlns:a16="http://schemas.microsoft.com/office/drawing/2014/main" id="{F1E116D5-3F75-D37A-359E-498F582B0920}"/>
              </a:ext>
            </a:extLst>
          </p:cNvPr>
          <p:cNvSpPr txBox="1">
            <a:spLocks noChangeArrowheads="1"/>
          </p:cNvSpPr>
          <p:nvPr/>
        </p:nvSpPr>
        <p:spPr bwMode="auto">
          <a:xfrm>
            <a:off x="541338" y="1685925"/>
            <a:ext cx="6624637"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dirty="0">
                <a:solidFill>
                  <a:srgbClr val="000066"/>
                </a:solidFill>
                <a:latin typeface="楷体_GB2312" pitchFamily="49" charset="-122"/>
                <a:ea typeface="楷体_GB2312" pitchFamily="49" charset="-122"/>
              </a:rPr>
              <a:t>发展特点：</a:t>
            </a:r>
            <a:r>
              <a:rPr kumimoji="1" lang="zh-CN" altLang="en-US" sz="2800" dirty="0">
                <a:solidFill>
                  <a:srgbClr val="040468"/>
                </a:solidFill>
                <a:latin typeface="楷体_GB2312" pitchFamily="49" charset="-122"/>
                <a:ea typeface="楷体_GB2312" pitchFamily="49" charset="-122"/>
              </a:rPr>
              <a:t>以电子器件的发展为基础</a:t>
            </a:r>
          </a:p>
        </p:txBody>
      </p:sp>
      <p:sp>
        <p:nvSpPr>
          <p:cNvPr id="8195" name="Text Box 21">
            <a:extLst>
              <a:ext uri="{FF2B5EF4-FFF2-40B4-BE49-F238E27FC236}">
                <a16:creationId xmlns:a16="http://schemas.microsoft.com/office/drawing/2014/main" id="{404F6838-CDCF-EA16-D31F-F60D36B37FB9}"/>
              </a:ext>
            </a:extLst>
          </p:cNvPr>
          <p:cNvSpPr txBox="1">
            <a:spLocks noChangeArrowheads="1"/>
          </p:cNvSpPr>
          <p:nvPr/>
        </p:nvSpPr>
        <p:spPr bwMode="auto">
          <a:xfrm>
            <a:off x="755650" y="2179638"/>
            <a:ext cx="18732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楷体_GB2312" pitchFamily="49" charset="-122"/>
                <a:ea typeface="楷体_GB2312" pitchFamily="49" charset="-122"/>
              </a:rPr>
              <a:t>电子管时代</a:t>
            </a:r>
          </a:p>
        </p:txBody>
      </p:sp>
      <p:sp>
        <p:nvSpPr>
          <p:cNvPr id="8196" name="Rectangle 22">
            <a:extLst>
              <a:ext uri="{FF2B5EF4-FFF2-40B4-BE49-F238E27FC236}">
                <a16:creationId xmlns:a16="http://schemas.microsoft.com/office/drawing/2014/main" id="{58D64184-2A17-2F8A-E558-788D44BC438E}"/>
              </a:ext>
            </a:extLst>
          </p:cNvPr>
          <p:cNvSpPr>
            <a:spLocks noChangeArrowheads="1"/>
          </p:cNvSpPr>
          <p:nvPr/>
        </p:nvSpPr>
        <p:spPr bwMode="auto">
          <a:xfrm>
            <a:off x="2987675" y="2708275"/>
            <a:ext cx="6156325"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pPr>
            <a:r>
              <a:rPr kumimoji="1" lang="en-US" altLang="zh-CN" sz="2400">
                <a:solidFill>
                  <a:srgbClr val="000066"/>
                </a:solidFill>
                <a:latin typeface="Times New Roman" panose="02020603050405020304" pitchFamily="18" charset="0"/>
                <a:ea typeface="楷体_GB2312" pitchFamily="49" charset="-122"/>
              </a:rPr>
              <a:t>1904</a:t>
            </a:r>
            <a:r>
              <a:rPr kumimoji="1" lang="zh-CN" altLang="en-US" sz="2400">
                <a:solidFill>
                  <a:srgbClr val="000066"/>
                </a:solidFill>
                <a:latin typeface="Times New Roman" panose="02020603050405020304" pitchFamily="18" charset="0"/>
                <a:ea typeface="楷体_GB2312" pitchFamily="49" charset="-122"/>
              </a:rPr>
              <a:t>年，弗莱明发明了电子管；电子管体积大、重量重、耗电大、寿命短。目前在一些大功率发射装置中使用</a:t>
            </a:r>
            <a:r>
              <a:rPr kumimoji="1" lang="zh-CN" altLang="en-US" sz="2400">
                <a:solidFill>
                  <a:srgbClr val="040468"/>
                </a:solidFill>
                <a:latin typeface="Times New Roman" panose="02020603050405020304" pitchFamily="18" charset="0"/>
                <a:ea typeface="楷体_GB2312" pitchFamily="49" charset="-122"/>
              </a:rPr>
              <a:t>。</a:t>
            </a:r>
          </a:p>
        </p:txBody>
      </p:sp>
      <p:pic>
        <p:nvPicPr>
          <p:cNvPr id="8197" name="Picture 23" descr="电子管">
            <a:extLst>
              <a:ext uri="{FF2B5EF4-FFF2-40B4-BE49-F238E27FC236}">
                <a16:creationId xmlns:a16="http://schemas.microsoft.com/office/drawing/2014/main" id="{5C97CB22-FD78-0345-31B7-BA8B525A2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676525"/>
            <a:ext cx="2160588" cy="3429000"/>
          </a:xfrm>
          <a:prstGeom prst="rect">
            <a:avLst/>
          </a:prstGeom>
          <a:solidFill>
            <a:srgbClr val="339966"/>
          </a:solidFill>
          <a:ln w="57150" cmpd="thinThick">
            <a:solidFill>
              <a:srgbClr val="CC0099"/>
            </a:solidFill>
            <a:miter lim="800000"/>
            <a:headEnd/>
            <a:tailEnd/>
          </a:ln>
        </p:spPr>
      </p:pic>
      <p:pic>
        <p:nvPicPr>
          <p:cNvPr id="8198" name="Picture 25" descr="M500SBB">
            <a:extLst>
              <a:ext uri="{FF2B5EF4-FFF2-40B4-BE49-F238E27FC236}">
                <a16:creationId xmlns:a16="http://schemas.microsoft.com/office/drawing/2014/main" id="{76C3F633-01FC-646C-78F3-05A0AE0A8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763" y="4071938"/>
            <a:ext cx="23558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37">
            <a:extLst>
              <a:ext uri="{FF2B5EF4-FFF2-40B4-BE49-F238E27FC236}">
                <a16:creationId xmlns:a16="http://schemas.microsoft.com/office/drawing/2014/main" id="{32761007-37BB-17E4-7D01-6C2F3E647059}"/>
              </a:ext>
            </a:extLst>
          </p:cNvPr>
          <p:cNvSpPr>
            <a:spLocks noChangeArrowheads="1"/>
          </p:cNvSpPr>
          <p:nvPr/>
        </p:nvSpPr>
        <p:spPr bwMode="auto">
          <a:xfrm>
            <a:off x="473075" y="1050925"/>
            <a:ext cx="4897438"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800">
                <a:solidFill>
                  <a:schemeClr val="accent2"/>
                </a:solidFill>
                <a:latin typeface="Times New Roman" panose="02020603050405020304" pitchFamily="18" charset="0"/>
              </a:rPr>
              <a:t>1.1.1</a:t>
            </a:r>
            <a:r>
              <a:rPr kumimoji="1" lang="zh-CN" altLang="en-US" sz="2800">
                <a:solidFill>
                  <a:schemeClr val="accent2"/>
                </a:solidFill>
              </a:rPr>
              <a:t>数字技术的发展及其应用</a:t>
            </a:r>
          </a:p>
        </p:txBody>
      </p:sp>
      <p:sp>
        <p:nvSpPr>
          <p:cNvPr id="8200" name="Rectangle 38">
            <a:extLst>
              <a:ext uri="{FF2B5EF4-FFF2-40B4-BE49-F238E27FC236}">
                <a16:creationId xmlns:a16="http://schemas.microsoft.com/office/drawing/2014/main" id="{9540C164-BC90-8E45-7F00-7B6042657F7C}"/>
              </a:ext>
            </a:extLst>
          </p:cNvPr>
          <p:cNvSpPr>
            <a:spLocks noChangeArrowheads="1"/>
          </p:cNvSpPr>
          <p:nvPr/>
        </p:nvSpPr>
        <p:spPr bwMode="auto">
          <a:xfrm>
            <a:off x="466725" y="473075"/>
            <a:ext cx="441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a:solidFill>
                  <a:schemeClr val="accent2"/>
                </a:solidFill>
                <a:latin typeface="Arial" panose="020B0604020202020204" pitchFamily="34" charset="0"/>
                <a:ea typeface="楷体_GB2312" pitchFamily="49" charset="-122"/>
              </a:rPr>
              <a:t>1.1</a:t>
            </a:r>
            <a:r>
              <a:rPr kumimoji="1" lang="zh-CN" altLang="en-US" sz="3200">
                <a:solidFill>
                  <a:schemeClr val="accent2"/>
                </a:solidFill>
                <a:latin typeface="Arial" panose="020B0604020202020204" pitchFamily="34" charset="0"/>
                <a:ea typeface="楷体_GB2312" pitchFamily="49" charset="-122"/>
              </a:rPr>
              <a:t>数字电路与数字信号</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7">
            <a:extLst>
              <a:ext uri="{FF2B5EF4-FFF2-40B4-BE49-F238E27FC236}">
                <a16:creationId xmlns:a16="http://schemas.microsoft.com/office/drawing/2014/main" id="{6E910760-B4F9-CBD3-62D4-A07CB31191C1}"/>
              </a:ext>
            </a:extLst>
          </p:cNvPr>
          <p:cNvSpPr txBox="1">
            <a:spLocks noChangeArrowheads="1"/>
          </p:cNvSpPr>
          <p:nvPr/>
        </p:nvSpPr>
        <p:spPr bwMode="auto">
          <a:xfrm>
            <a:off x="250825" y="1133475"/>
            <a:ext cx="8651875"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sz="2400">
                <a:solidFill>
                  <a:srgbClr val="000066"/>
                </a:solidFill>
                <a:latin typeface="Times New Roman" panose="02020603050405020304" pitchFamily="18" charset="0"/>
              </a:rPr>
              <a:t>　　解　由于精度要求达到</a:t>
            </a:r>
            <a:r>
              <a:rPr kumimoji="1" lang="en-US" altLang="zh-CN" sz="2400">
                <a:solidFill>
                  <a:srgbClr val="000066"/>
                </a:solidFill>
                <a:latin typeface="Times New Roman" panose="02020603050405020304" pitchFamily="18" charset="0"/>
              </a:rPr>
              <a:t>1%</a:t>
            </a:r>
            <a:r>
              <a:rPr kumimoji="1" lang="zh-CN" altLang="en-US" sz="2400">
                <a:solidFill>
                  <a:srgbClr val="000066"/>
                </a:solidFill>
                <a:latin typeface="Times New Roman" panose="02020603050405020304" pitchFamily="18" charset="0"/>
              </a:rPr>
              <a:t>，需要精确到二进制小数</a:t>
            </a:r>
            <a:r>
              <a:rPr kumimoji="1" lang="en-US" altLang="zh-CN" sz="2400">
                <a:solidFill>
                  <a:srgbClr val="000066"/>
                </a:solidFill>
                <a:latin typeface="Times New Roman" panose="02020603050405020304" pitchFamily="18" charset="0"/>
              </a:rPr>
              <a:t>7</a:t>
            </a:r>
            <a:r>
              <a:rPr kumimoji="1" lang="zh-CN" altLang="en-US" sz="2400">
                <a:solidFill>
                  <a:srgbClr val="000066"/>
                </a:solidFill>
                <a:latin typeface="Times New Roman" panose="02020603050405020304" pitchFamily="18" charset="0"/>
              </a:rPr>
              <a:t>位，即</a:t>
            </a:r>
            <a:r>
              <a:rPr kumimoji="1" lang="en-US" altLang="zh-CN" sz="2400">
                <a:solidFill>
                  <a:srgbClr val="000066"/>
                </a:solidFill>
                <a:latin typeface="Times New Roman" panose="02020603050405020304" pitchFamily="18" charset="0"/>
              </a:rPr>
              <a:t>1/2</a:t>
            </a:r>
            <a:r>
              <a:rPr kumimoji="1" lang="en-US" altLang="zh-CN" sz="2400" baseline="30000">
                <a:solidFill>
                  <a:srgbClr val="000066"/>
                </a:solidFill>
                <a:latin typeface="Times New Roman" panose="02020603050405020304" pitchFamily="18" charset="0"/>
              </a:rPr>
              <a:t>7</a:t>
            </a:r>
            <a:r>
              <a:rPr kumimoji="1" lang="en-US" altLang="zh-CN" sz="2400">
                <a:solidFill>
                  <a:srgbClr val="000066"/>
                </a:solidFill>
                <a:latin typeface="Times New Roman" panose="02020603050405020304" pitchFamily="18" charset="0"/>
              </a:rPr>
              <a:t>=1/128</a:t>
            </a:r>
            <a:r>
              <a:rPr kumimoji="1" lang="zh-CN" altLang="en-US" sz="2400">
                <a:solidFill>
                  <a:srgbClr val="000066"/>
                </a:solidFill>
                <a:latin typeface="Times New Roman" panose="02020603050405020304" pitchFamily="18" charset="0"/>
              </a:rPr>
              <a:t>。</a:t>
            </a:r>
          </a:p>
        </p:txBody>
      </p:sp>
      <p:sp>
        <p:nvSpPr>
          <p:cNvPr id="49155" name="Text Box 39">
            <a:extLst>
              <a:ext uri="{FF2B5EF4-FFF2-40B4-BE49-F238E27FC236}">
                <a16:creationId xmlns:a16="http://schemas.microsoft.com/office/drawing/2014/main" id="{963B068F-0255-11AF-D0C7-9593CEC53544}"/>
              </a:ext>
            </a:extLst>
          </p:cNvPr>
          <p:cNvSpPr txBox="1">
            <a:spLocks noChangeArrowheads="1"/>
          </p:cNvSpPr>
          <p:nvPr/>
        </p:nvSpPr>
        <p:spPr bwMode="auto">
          <a:xfrm>
            <a:off x="838200" y="2295525"/>
            <a:ext cx="34290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en-US" altLang="zh-CN">
                <a:latin typeface="Times New Roman" panose="02020603050405020304" pitchFamily="18" charset="0"/>
                <a:ea typeface="宋体-方正超大字符集" pitchFamily="65" charset="-122"/>
              </a:rPr>
              <a:t>0.39×2 = 0.78        </a:t>
            </a:r>
            <a:r>
              <a:rPr kumimoji="1" lang="en-US" altLang="zh-CN" i="1">
                <a:latin typeface="Times New Roman" panose="02020603050405020304" pitchFamily="18" charset="0"/>
                <a:ea typeface="宋体-方正超大字符集" pitchFamily="65" charset="-122"/>
              </a:rPr>
              <a:t>b</a:t>
            </a:r>
            <a:r>
              <a:rPr kumimoji="1" lang="en-US" altLang="zh-CN" baseline="-25000">
                <a:latin typeface="Times New Roman" panose="02020603050405020304" pitchFamily="18" charset="0"/>
                <a:ea typeface="宋体-方正超大字符集" pitchFamily="65" charset="-122"/>
              </a:rPr>
              <a:t>-1</a:t>
            </a:r>
            <a:r>
              <a:rPr kumimoji="1" lang="en-US" altLang="zh-CN">
                <a:latin typeface="Times New Roman" panose="02020603050405020304" pitchFamily="18" charset="0"/>
                <a:ea typeface="宋体-方正超大字符集" pitchFamily="65" charset="-122"/>
              </a:rPr>
              <a:t>= 0</a:t>
            </a:r>
          </a:p>
        </p:txBody>
      </p:sp>
      <p:sp>
        <p:nvSpPr>
          <p:cNvPr id="49156" name="Text Box 40">
            <a:extLst>
              <a:ext uri="{FF2B5EF4-FFF2-40B4-BE49-F238E27FC236}">
                <a16:creationId xmlns:a16="http://schemas.microsoft.com/office/drawing/2014/main" id="{D35FFF6D-56F7-97F9-9F6C-DC4B987C7F71}"/>
              </a:ext>
            </a:extLst>
          </p:cNvPr>
          <p:cNvSpPr txBox="1">
            <a:spLocks noChangeArrowheads="1"/>
          </p:cNvSpPr>
          <p:nvPr/>
        </p:nvSpPr>
        <p:spPr bwMode="auto">
          <a:xfrm>
            <a:off x="838200" y="2862263"/>
            <a:ext cx="34290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en-US" altLang="zh-CN">
                <a:latin typeface="Times New Roman" panose="02020603050405020304" pitchFamily="18" charset="0"/>
                <a:ea typeface="宋体-方正超大字符集" pitchFamily="65" charset="-122"/>
              </a:rPr>
              <a:t>0.78×2 = 1.56        </a:t>
            </a:r>
            <a:r>
              <a:rPr kumimoji="1" lang="en-US" altLang="zh-CN" i="1">
                <a:latin typeface="Times New Roman" panose="02020603050405020304" pitchFamily="18" charset="0"/>
                <a:ea typeface="宋体-方正超大字符集" pitchFamily="65" charset="-122"/>
              </a:rPr>
              <a:t>b</a:t>
            </a:r>
            <a:r>
              <a:rPr kumimoji="1" lang="en-US" altLang="zh-CN" baseline="-25000">
                <a:latin typeface="Times New Roman" panose="02020603050405020304" pitchFamily="18" charset="0"/>
                <a:ea typeface="宋体-方正超大字符集" pitchFamily="65" charset="-122"/>
              </a:rPr>
              <a:t>-2</a:t>
            </a:r>
            <a:r>
              <a:rPr kumimoji="1" lang="en-US" altLang="zh-CN">
                <a:latin typeface="Times New Roman" panose="02020603050405020304" pitchFamily="18" charset="0"/>
                <a:ea typeface="宋体-方正超大字符集" pitchFamily="65" charset="-122"/>
              </a:rPr>
              <a:t>= 1</a:t>
            </a:r>
          </a:p>
        </p:txBody>
      </p:sp>
      <p:sp>
        <p:nvSpPr>
          <p:cNvPr id="49157" name="Text Box 41">
            <a:extLst>
              <a:ext uri="{FF2B5EF4-FFF2-40B4-BE49-F238E27FC236}">
                <a16:creationId xmlns:a16="http://schemas.microsoft.com/office/drawing/2014/main" id="{1D3B2823-5395-25D8-3B4F-16BF09FC57CC}"/>
              </a:ext>
            </a:extLst>
          </p:cNvPr>
          <p:cNvSpPr txBox="1">
            <a:spLocks noChangeArrowheads="1"/>
          </p:cNvSpPr>
          <p:nvPr/>
        </p:nvSpPr>
        <p:spPr bwMode="auto">
          <a:xfrm>
            <a:off x="838200" y="3471863"/>
            <a:ext cx="34290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en-US" altLang="zh-CN">
                <a:latin typeface="Times New Roman" panose="02020603050405020304" pitchFamily="18" charset="0"/>
                <a:ea typeface="宋体-方正超大字符集" pitchFamily="65" charset="-122"/>
              </a:rPr>
              <a:t>0.56×2 = 1.12        </a:t>
            </a:r>
            <a:r>
              <a:rPr kumimoji="1" lang="en-US" altLang="zh-CN" i="1">
                <a:latin typeface="Times New Roman" panose="02020603050405020304" pitchFamily="18" charset="0"/>
                <a:ea typeface="宋体-方正超大字符集" pitchFamily="65" charset="-122"/>
              </a:rPr>
              <a:t>b</a:t>
            </a:r>
            <a:r>
              <a:rPr kumimoji="1" lang="en-US" altLang="zh-CN" baseline="-25000">
                <a:latin typeface="Times New Roman" panose="02020603050405020304" pitchFamily="18" charset="0"/>
                <a:ea typeface="宋体-方正超大字符集" pitchFamily="65" charset="-122"/>
              </a:rPr>
              <a:t>-3</a:t>
            </a:r>
            <a:r>
              <a:rPr kumimoji="1" lang="en-US" altLang="zh-CN">
                <a:latin typeface="Times New Roman" panose="02020603050405020304" pitchFamily="18" charset="0"/>
                <a:ea typeface="宋体-方正超大字符集" pitchFamily="65" charset="-122"/>
              </a:rPr>
              <a:t>= 1</a:t>
            </a:r>
          </a:p>
        </p:txBody>
      </p:sp>
      <p:sp>
        <p:nvSpPr>
          <p:cNvPr id="49158" name="Text Box 42">
            <a:extLst>
              <a:ext uri="{FF2B5EF4-FFF2-40B4-BE49-F238E27FC236}">
                <a16:creationId xmlns:a16="http://schemas.microsoft.com/office/drawing/2014/main" id="{9A0999E7-1B88-4D13-CC37-75016C4F973A}"/>
              </a:ext>
            </a:extLst>
          </p:cNvPr>
          <p:cNvSpPr txBox="1">
            <a:spLocks noChangeArrowheads="1"/>
          </p:cNvSpPr>
          <p:nvPr/>
        </p:nvSpPr>
        <p:spPr bwMode="auto">
          <a:xfrm>
            <a:off x="838200" y="4081463"/>
            <a:ext cx="34290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en-US" altLang="zh-CN">
                <a:latin typeface="Times New Roman" panose="02020603050405020304" pitchFamily="18" charset="0"/>
                <a:ea typeface="宋体-方正超大字符集" pitchFamily="65" charset="-122"/>
              </a:rPr>
              <a:t>0.12×2 = 0.24        </a:t>
            </a:r>
            <a:r>
              <a:rPr kumimoji="1" lang="en-US" altLang="zh-CN" i="1">
                <a:latin typeface="Times New Roman" panose="02020603050405020304" pitchFamily="18" charset="0"/>
                <a:ea typeface="宋体-方正超大字符集" pitchFamily="65" charset="-122"/>
              </a:rPr>
              <a:t>b</a:t>
            </a:r>
            <a:r>
              <a:rPr kumimoji="1" lang="en-US" altLang="zh-CN" baseline="-25000">
                <a:latin typeface="Times New Roman" panose="02020603050405020304" pitchFamily="18" charset="0"/>
                <a:ea typeface="宋体-方正超大字符集" pitchFamily="65" charset="-122"/>
              </a:rPr>
              <a:t>-4</a:t>
            </a:r>
            <a:r>
              <a:rPr kumimoji="1" lang="en-US" altLang="zh-CN">
                <a:latin typeface="Times New Roman" panose="02020603050405020304" pitchFamily="18" charset="0"/>
                <a:ea typeface="宋体-方正超大字符集" pitchFamily="65" charset="-122"/>
              </a:rPr>
              <a:t>= 0</a:t>
            </a:r>
          </a:p>
        </p:txBody>
      </p:sp>
      <p:sp>
        <p:nvSpPr>
          <p:cNvPr id="49159" name="Text Box 43">
            <a:extLst>
              <a:ext uri="{FF2B5EF4-FFF2-40B4-BE49-F238E27FC236}">
                <a16:creationId xmlns:a16="http://schemas.microsoft.com/office/drawing/2014/main" id="{F0115858-A2ED-8AE7-E03B-CE5F757FB6B0}"/>
              </a:ext>
            </a:extLst>
          </p:cNvPr>
          <p:cNvSpPr txBox="1">
            <a:spLocks noChangeArrowheads="1"/>
          </p:cNvSpPr>
          <p:nvPr/>
        </p:nvSpPr>
        <p:spPr bwMode="auto">
          <a:xfrm>
            <a:off x="5030788" y="2349500"/>
            <a:ext cx="357346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en-US" altLang="zh-CN">
                <a:latin typeface="Times New Roman" panose="02020603050405020304" pitchFamily="18" charset="0"/>
                <a:ea typeface="宋体-方正超大字符集" pitchFamily="65" charset="-122"/>
              </a:rPr>
              <a:t>0.24×2 = 0.48         </a:t>
            </a:r>
            <a:r>
              <a:rPr kumimoji="1" lang="en-US" altLang="zh-CN" i="1">
                <a:latin typeface="Times New Roman" panose="02020603050405020304" pitchFamily="18" charset="0"/>
                <a:ea typeface="宋体-方正超大字符集" pitchFamily="65" charset="-122"/>
              </a:rPr>
              <a:t>b</a:t>
            </a:r>
            <a:r>
              <a:rPr kumimoji="1" lang="en-US" altLang="zh-CN" baseline="-25000">
                <a:latin typeface="Times New Roman" panose="02020603050405020304" pitchFamily="18" charset="0"/>
                <a:ea typeface="宋体-方正超大字符集" pitchFamily="65" charset="-122"/>
              </a:rPr>
              <a:t>-5</a:t>
            </a:r>
            <a:r>
              <a:rPr kumimoji="1" lang="en-US" altLang="zh-CN">
                <a:latin typeface="Times New Roman" panose="02020603050405020304" pitchFamily="18" charset="0"/>
                <a:ea typeface="宋体-方正超大字符集" pitchFamily="65" charset="-122"/>
              </a:rPr>
              <a:t>= 0</a:t>
            </a:r>
          </a:p>
        </p:txBody>
      </p:sp>
      <p:sp>
        <p:nvSpPr>
          <p:cNvPr id="49160" name="Text Box 45">
            <a:extLst>
              <a:ext uri="{FF2B5EF4-FFF2-40B4-BE49-F238E27FC236}">
                <a16:creationId xmlns:a16="http://schemas.microsoft.com/office/drawing/2014/main" id="{CE07A338-747A-145A-5614-C207FA9F9DF6}"/>
              </a:ext>
            </a:extLst>
          </p:cNvPr>
          <p:cNvSpPr txBox="1">
            <a:spLocks noChangeArrowheads="1"/>
          </p:cNvSpPr>
          <p:nvPr/>
        </p:nvSpPr>
        <p:spPr bwMode="auto">
          <a:xfrm>
            <a:off x="5029200" y="2838450"/>
            <a:ext cx="347027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en-US" altLang="zh-CN">
                <a:latin typeface="Times New Roman" panose="02020603050405020304" pitchFamily="18" charset="0"/>
                <a:ea typeface="宋体-方正超大字符集" pitchFamily="65" charset="-122"/>
              </a:rPr>
              <a:t>0.48×2 = 0.96        </a:t>
            </a:r>
            <a:r>
              <a:rPr kumimoji="1" lang="en-US" altLang="zh-CN" i="1">
                <a:latin typeface="Times New Roman" panose="02020603050405020304" pitchFamily="18" charset="0"/>
                <a:ea typeface="宋体-方正超大字符集" pitchFamily="65" charset="-122"/>
              </a:rPr>
              <a:t>b</a:t>
            </a:r>
            <a:r>
              <a:rPr kumimoji="1" lang="en-US" altLang="zh-CN" baseline="-25000">
                <a:latin typeface="Times New Roman" panose="02020603050405020304" pitchFamily="18" charset="0"/>
                <a:ea typeface="宋体-方正超大字符集" pitchFamily="65" charset="-122"/>
              </a:rPr>
              <a:t>-6  </a:t>
            </a:r>
            <a:r>
              <a:rPr kumimoji="1" lang="en-US" altLang="zh-CN">
                <a:latin typeface="Times New Roman" panose="02020603050405020304" pitchFamily="18" charset="0"/>
                <a:ea typeface="宋体-方正超大字符集" pitchFamily="65" charset="-122"/>
              </a:rPr>
              <a:t>= 0</a:t>
            </a:r>
          </a:p>
        </p:txBody>
      </p:sp>
      <p:sp>
        <p:nvSpPr>
          <p:cNvPr id="49161" name="Text Box 46">
            <a:extLst>
              <a:ext uri="{FF2B5EF4-FFF2-40B4-BE49-F238E27FC236}">
                <a16:creationId xmlns:a16="http://schemas.microsoft.com/office/drawing/2014/main" id="{E74F85B8-479D-5627-4B81-D80B2991FBB9}"/>
              </a:ext>
            </a:extLst>
          </p:cNvPr>
          <p:cNvSpPr txBox="1">
            <a:spLocks noChangeArrowheads="1"/>
          </p:cNvSpPr>
          <p:nvPr/>
        </p:nvSpPr>
        <p:spPr bwMode="auto">
          <a:xfrm>
            <a:off x="5029200" y="3405188"/>
            <a:ext cx="347027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en-US" altLang="zh-CN">
                <a:latin typeface="Times New Roman" panose="02020603050405020304" pitchFamily="18" charset="0"/>
                <a:ea typeface="宋体-方正超大字符集" pitchFamily="65" charset="-122"/>
              </a:rPr>
              <a:t>0.96×2 = 1.92        </a:t>
            </a:r>
            <a:r>
              <a:rPr kumimoji="1" lang="en-US" altLang="zh-CN" i="1">
                <a:latin typeface="Times New Roman" panose="02020603050405020304" pitchFamily="18" charset="0"/>
                <a:ea typeface="宋体-方正超大字符集" pitchFamily="65" charset="-122"/>
              </a:rPr>
              <a:t>b</a:t>
            </a:r>
            <a:r>
              <a:rPr kumimoji="1" lang="en-US" altLang="zh-CN" baseline="-25000">
                <a:latin typeface="Times New Roman" panose="02020603050405020304" pitchFamily="18" charset="0"/>
                <a:ea typeface="宋体-方正超大字符集" pitchFamily="65" charset="-122"/>
              </a:rPr>
              <a:t>-7  </a:t>
            </a:r>
            <a:r>
              <a:rPr kumimoji="1" lang="en-US" altLang="zh-CN">
                <a:latin typeface="Times New Roman" panose="02020603050405020304" pitchFamily="18" charset="0"/>
                <a:ea typeface="宋体-方正超大字符集" pitchFamily="65" charset="-122"/>
              </a:rPr>
              <a:t>= 1</a:t>
            </a:r>
          </a:p>
        </p:txBody>
      </p:sp>
      <p:sp>
        <p:nvSpPr>
          <p:cNvPr id="49162" name="Text Box 47">
            <a:extLst>
              <a:ext uri="{FF2B5EF4-FFF2-40B4-BE49-F238E27FC236}">
                <a16:creationId xmlns:a16="http://schemas.microsoft.com/office/drawing/2014/main" id="{EB956773-DFA0-D286-A5D6-F3A0E5690804}"/>
              </a:ext>
            </a:extLst>
          </p:cNvPr>
          <p:cNvSpPr txBox="1">
            <a:spLocks noChangeArrowheads="1"/>
          </p:cNvSpPr>
          <p:nvPr/>
        </p:nvSpPr>
        <p:spPr bwMode="auto">
          <a:xfrm>
            <a:off x="5029200" y="4014788"/>
            <a:ext cx="3470275"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en-US" altLang="zh-CN">
                <a:latin typeface="Times New Roman" panose="02020603050405020304" pitchFamily="18" charset="0"/>
                <a:ea typeface="宋体-方正超大字符集" pitchFamily="65" charset="-122"/>
              </a:rPr>
              <a:t>0.92×2 = 1.84        </a:t>
            </a:r>
            <a:r>
              <a:rPr kumimoji="1" lang="en-US" altLang="zh-CN" i="1">
                <a:latin typeface="Times New Roman" panose="02020603050405020304" pitchFamily="18" charset="0"/>
                <a:ea typeface="宋体-方正超大字符集" pitchFamily="65" charset="-122"/>
              </a:rPr>
              <a:t>b</a:t>
            </a:r>
            <a:r>
              <a:rPr kumimoji="1" lang="en-US" altLang="zh-CN" baseline="-25000">
                <a:latin typeface="Times New Roman" panose="02020603050405020304" pitchFamily="18" charset="0"/>
                <a:ea typeface="宋体-方正超大字符集" pitchFamily="65" charset="-122"/>
              </a:rPr>
              <a:t>-8  </a:t>
            </a:r>
            <a:r>
              <a:rPr kumimoji="1" lang="en-US" altLang="zh-CN">
                <a:latin typeface="Times New Roman" panose="02020603050405020304" pitchFamily="18" charset="0"/>
                <a:ea typeface="宋体-方正超大字符集" pitchFamily="65" charset="-122"/>
              </a:rPr>
              <a:t>= 1</a:t>
            </a:r>
          </a:p>
        </p:txBody>
      </p:sp>
      <p:sp>
        <p:nvSpPr>
          <p:cNvPr id="49163" name="Rectangle 51">
            <a:extLst>
              <a:ext uri="{FF2B5EF4-FFF2-40B4-BE49-F238E27FC236}">
                <a16:creationId xmlns:a16="http://schemas.microsoft.com/office/drawing/2014/main" id="{A54099A2-B3A0-84F0-9141-4E5D9C0A892A}"/>
              </a:ext>
            </a:extLst>
          </p:cNvPr>
          <p:cNvSpPr>
            <a:spLocks noChangeArrowheads="1"/>
          </p:cNvSpPr>
          <p:nvPr/>
        </p:nvSpPr>
        <p:spPr bwMode="auto">
          <a:xfrm>
            <a:off x="1489075" y="2405063"/>
            <a:ext cx="182563" cy="23129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9164" name="Rectangle 52">
            <a:extLst>
              <a:ext uri="{FF2B5EF4-FFF2-40B4-BE49-F238E27FC236}">
                <a16:creationId xmlns:a16="http://schemas.microsoft.com/office/drawing/2014/main" id="{757533F4-9287-D97B-8FB2-046990C971FA}"/>
              </a:ext>
            </a:extLst>
          </p:cNvPr>
          <p:cNvSpPr>
            <a:spLocks noChangeArrowheads="1"/>
          </p:cNvSpPr>
          <p:nvPr/>
        </p:nvSpPr>
        <p:spPr bwMode="auto">
          <a:xfrm>
            <a:off x="3203575" y="2405063"/>
            <a:ext cx="182563" cy="23129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9165" name="Rectangle 54">
            <a:extLst>
              <a:ext uri="{FF2B5EF4-FFF2-40B4-BE49-F238E27FC236}">
                <a16:creationId xmlns:a16="http://schemas.microsoft.com/office/drawing/2014/main" id="{DBFB4B9F-EBF0-2865-953F-2BBEFEE9045E}"/>
              </a:ext>
            </a:extLst>
          </p:cNvPr>
          <p:cNvSpPr>
            <a:spLocks noChangeArrowheads="1"/>
          </p:cNvSpPr>
          <p:nvPr/>
        </p:nvSpPr>
        <p:spPr bwMode="auto">
          <a:xfrm>
            <a:off x="5622925" y="2405063"/>
            <a:ext cx="182563" cy="231298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9166" name="Rectangle 55">
            <a:extLst>
              <a:ext uri="{FF2B5EF4-FFF2-40B4-BE49-F238E27FC236}">
                <a16:creationId xmlns:a16="http://schemas.microsoft.com/office/drawing/2014/main" id="{099A4DFE-A589-CBAD-73B3-F313B63D342C}"/>
              </a:ext>
            </a:extLst>
          </p:cNvPr>
          <p:cNvSpPr>
            <a:spLocks noChangeArrowheads="1"/>
          </p:cNvSpPr>
          <p:nvPr/>
        </p:nvSpPr>
        <p:spPr bwMode="auto">
          <a:xfrm>
            <a:off x="7451725" y="2405063"/>
            <a:ext cx="182563" cy="2319337"/>
          </a:xfrm>
          <a:prstGeom prst="rect">
            <a:avLst/>
          </a:prstGeom>
          <a:noFill/>
          <a:ln w="190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9167" name="Object 57">
            <a:extLst>
              <a:ext uri="{FF2B5EF4-FFF2-40B4-BE49-F238E27FC236}">
                <a16:creationId xmlns:a16="http://schemas.microsoft.com/office/drawing/2014/main" id="{240A94D2-F82F-85DD-72F7-5ED02C64C76B}"/>
              </a:ext>
            </a:extLst>
          </p:cNvPr>
          <p:cNvGraphicFramePr>
            <a:graphicFrameLocks noChangeAspect="1"/>
          </p:cNvGraphicFramePr>
          <p:nvPr/>
        </p:nvGraphicFramePr>
        <p:xfrm>
          <a:off x="2371725" y="5640388"/>
          <a:ext cx="4017963" cy="552450"/>
        </p:xfrm>
        <a:graphic>
          <a:graphicData uri="http://schemas.openxmlformats.org/presentationml/2006/ole">
            <mc:AlternateContent xmlns:mc="http://schemas.openxmlformats.org/markup-compatibility/2006">
              <mc:Choice xmlns:v="urn:schemas-microsoft-com:vml" Requires="v">
                <p:oleObj name="公式" r:id="rId3" imgW="1453965" imgH="107994" progId="Equation.3">
                  <p:embed/>
                </p:oleObj>
              </mc:Choice>
              <mc:Fallback>
                <p:oleObj name="公式" r:id="rId3" imgW="1453965" imgH="107994" progId="Equation.3">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5640388"/>
                        <a:ext cx="4017963"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8" name="Rectangle 67">
            <a:extLst>
              <a:ext uri="{FF2B5EF4-FFF2-40B4-BE49-F238E27FC236}">
                <a16:creationId xmlns:a16="http://schemas.microsoft.com/office/drawing/2014/main" id="{9CB4FAF0-7A6F-5707-1373-59C729B8322D}"/>
              </a:ext>
            </a:extLst>
          </p:cNvPr>
          <p:cNvSpPr>
            <a:spLocks noChangeArrowheads="1"/>
          </p:cNvSpPr>
          <p:nvPr/>
        </p:nvSpPr>
        <p:spPr bwMode="auto">
          <a:xfrm>
            <a:off x="466725" y="568325"/>
            <a:ext cx="7981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rPr>
              <a:t>例   将十进制小数</a:t>
            </a:r>
            <a:r>
              <a:rPr lang="en-US" altLang="zh-CN" sz="2400">
                <a:solidFill>
                  <a:srgbClr val="000066"/>
                </a:solidFill>
                <a:latin typeface="Times New Roman" panose="02020603050405020304" pitchFamily="18" charset="0"/>
              </a:rPr>
              <a:t>(0.39)</a:t>
            </a:r>
            <a:r>
              <a:rPr lang="en-US" altLang="zh-CN" sz="2400" baseline="-25000">
                <a:solidFill>
                  <a:srgbClr val="000066"/>
                </a:solidFill>
                <a:latin typeface="Times New Roman" panose="02020603050405020304" pitchFamily="18" charset="0"/>
              </a:rPr>
              <a:t>D</a:t>
            </a:r>
            <a:r>
              <a:rPr lang="zh-CN" altLang="en-US" sz="2400">
                <a:solidFill>
                  <a:srgbClr val="000066"/>
                </a:solidFill>
                <a:latin typeface="Arial" panose="020B0604020202020204" pitchFamily="34" charset="0"/>
              </a:rPr>
              <a:t>转换成二进制数</a:t>
            </a:r>
            <a:r>
              <a:rPr lang="en-US" altLang="zh-CN" sz="2400">
                <a:solidFill>
                  <a:srgbClr val="000066"/>
                </a:solidFill>
                <a:latin typeface="Arial" panose="020B0604020202020204" pitchFamily="34" charset="0"/>
              </a:rPr>
              <a:t>,</a:t>
            </a:r>
            <a:r>
              <a:rPr lang="zh-CN" altLang="en-US" sz="2400">
                <a:solidFill>
                  <a:srgbClr val="000066"/>
                </a:solidFill>
                <a:latin typeface="Arial" panose="020B0604020202020204" pitchFamily="34" charset="0"/>
              </a:rPr>
              <a:t>要求精度达到</a:t>
            </a:r>
            <a:r>
              <a:rPr lang="en-US" altLang="zh-CN" sz="2400">
                <a:solidFill>
                  <a:srgbClr val="000066"/>
                </a:solidFill>
                <a:latin typeface="Arial" panose="020B0604020202020204" pitchFamily="34" charset="0"/>
              </a:rPr>
              <a:t>1%</a:t>
            </a:r>
          </a:p>
        </p:txBody>
      </p:sp>
      <p:sp>
        <p:nvSpPr>
          <p:cNvPr id="49169" name="Text Box 77">
            <a:extLst>
              <a:ext uri="{FF2B5EF4-FFF2-40B4-BE49-F238E27FC236}">
                <a16:creationId xmlns:a16="http://schemas.microsoft.com/office/drawing/2014/main" id="{8F577F73-C938-A186-20FA-E92909EC1350}"/>
              </a:ext>
            </a:extLst>
          </p:cNvPr>
          <p:cNvSpPr txBox="1">
            <a:spLocks noChangeArrowheads="1"/>
          </p:cNvSpPr>
          <p:nvPr/>
        </p:nvSpPr>
        <p:spPr bwMode="auto">
          <a:xfrm>
            <a:off x="492125" y="4976813"/>
            <a:ext cx="8651875"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sz="2400">
                <a:solidFill>
                  <a:srgbClr val="000066"/>
                </a:solidFill>
                <a:latin typeface="Times New Roman" panose="02020603050405020304" pitchFamily="18" charset="0"/>
              </a:rPr>
              <a:t>计算时要多算</a:t>
            </a:r>
            <a:r>
              <a:rPr kumimoji="1" lang="en-US" altLang="zh-CN" sz="2400">
                <a:solidFill>
                  <a:srgbClr val="000066"/>
                </a:solidFill>
                <a:latin typeface="Times New Roman" panose="02020603050405020304" pitchFamily="18" charset="0"/>
              </a:rPr>
              <a:t>1</a:t>
            </a:r>
            <a:r>
              <a:rPr kumimoji="1" lang="zh-CN" altLang="en-US" sz="2400">
                <a:solidFill>
                  <a:srgbClr val="000066"/>
                </a:solidFill>
                <a:latin typeface="Times New Roman" panose="02020603050405020304" pitchFamily="18" charset="0"/>
              </a:rPr>
              <a:t>位，然后考虑“</a:t>
            </a:r>
            <a:r>
              <a:rPr kumimoji="1" lang="en-US" altLang="zh-CN" sz="2400">
                <a:solidFill>
                  <a:srgbClr val="000066"/>
                </a:solidFill>
                <a:latin typeface="Times New Roman" panose="02020603050405020304" pitchFamily="18" charset="0"/>
              </a:rPr>
              <a:t>4</a:t>
            </a:r>
            <a:r>
              <a:rPr kumimoji="1" lang="zh-CN" altLang="en-US" sz="2400">
                <a:solidFill>
                  <a:srgbClr val="000066"/>
                </a:solidFill>
                <a:latin typeface="Times New Roman" panose="02020603050405020304" pitchFamily="18" charset="0"/>
              </a:rPr>
              <a:t>舍</a:t>
            </a:r>
            <a:r>
              <a:rPr kumimoji="1" lang="en-US" altLang="zh-CN" sz="2400">
                <a:solidFill>
                  <a:srgbClr val="000066"/>
                </a:solidFill>
                <a:latin typeface="Times New Roman" panose="02020603050405020304" pitchFamily="18" charset="0"/>
              </a:rPr>
              <a:t>5</a:t>
            </a:r>
            <a:r>
              <a:rPr kumimoji="1" lang="zh-CN" altLang="en-US" sz="2400">
                <a:solidFill>
                  <a:srgbClr val="000066"/>
                </a:solidFill>
                <a:latin typeface="Times New Roman" panose="02020603050405020304" pitchFamily="18" charset="0"/>
              </a:rPr>
              <a:t>入”。 </a:t>
            </a:r>
            <a:r>
              <a:rPr kumimoji="1" lang="en-US" altLang="zh-CN" sz="2400" i="1">
                <a:solidFill>
                  <a:srgbClr val="000066"/>
                </a:solidFill>
              </a:rPr>
              <a:t>b</a:t>
            </a:r>
            <a:r>
              <a:rPr kumimoji="1" lang="en-US" altLang="zh-CN" sz="2400" baseline="-25000">
                <a:solidFill>
                  <a:srgbClr val="000066"/>
                </a:solidFill>
              </a:rPr>
              <a:t>-8</a:t>
            </a:r>
            <a:r>
              <a:rPr kumimoji="1" lang="en-US" altLang="zh-CN" sz="2400">
                <a:solidFill>
                  <a:srgbClr val="000066"/>
                </a:solidFill>
              </a:rPr>
              <a:t>  = 1</a:t>
            </a:r>
            <a:r>
              <a:rPr kumimoji="1" lang="zh-CN" altLang="en-US" sz="2400">
                <a:solidFill>
                  <a:srgbClr val="000066"/>
                </a:solidFill>
                <a:latin typeface="Times New Roman" panose="02020603050405020304" pitchFamily="18" charset="0"/>
              </a:rPr>
              <a:t>产生进位。</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76" name="Rectangle 20">
            <a:extLst>
              <a:ext uri="{FF2B5EF4-FFF2-40B4-BE49-F238E27FC236}">
                <a16:creationId xmlns:a16="http://schemas.microsoft.com/office/drawing/2014/main" id="{CE890CB2-9007-6B7C-D9DA-49DEF52DA753}"/>
              </a:ext>
            </a:extLst>
          </p:cNvPr>
          <p:cNvSpPr>
            <a:spLocks noChangeArrowheads="1"/>
          </p:cNvSpPr>
          <p:nvPr/>
        </p:nvSpPr>
        <p:spPr bwMode="auto">
          <a:xfrm>
            <a:off x="230188" y="1779588"/>
            <a:ext cx="8550275" cy="1735137"/>
          </a:xfrm>
          <a:prstGeom prst="rect">
            <a:avLst/>
          </a:prstGeom>
          <a:noFill/>
          <a:ln>
            <a:noFill/>
          </a:ln>
          <a:effectLst/>
        </p:spPr>
        <p:txBody>
          <a:bodyPr>
            <a:spAutoFit/>
          </a:bodyPr>
          <a:lstStyle/>
          <a:p>
            <a:pPr eaLnBrk="1" hangingPunct="1">
              <a:lnSpc>
                <a:spcPct val="150000"/>
              </a:lnSpc>
              <a:defRPr/>
            </a:pPr>
            <a:r>
              <a:rPr kumimoji="1" lang="en-US" altLang="zh-CN">
                <a:solidFill>
                  <a:srgbClr val="000066"/>
                </a:solidFill>
                <a:effectLst>
                  <a:outerShdw blurRad="38100" dist="38100" dir="2700000" algn="tl">
                    <a:srgbClr val="C0C0C0"/>
                  </a:outerShdw>
                </a:effectLst>
                <a:latin typeface="Times New Roman" panose="02020603050405020304" pitchFamily="18" charset="0"/>
              </a:rPr>
              <a:t>    </a:t>
            </a:r>
            <a:r>
              <a:rPr kumimoji="1" lang="zh-CN" altLang="en-US">
                <a:solidFill>
                  <a:srgbClr val="000066"/>
                </a:solidFill>
                <a:latin typeface="Times New Roman" panose="02020603050405020304" pitchFamily="18" charset="0"/>
              </a:rPr>
              <a:t>十六进制数中只有</a:t>
            </a:r>
            <a:r>
              <a:rPr kumimoji="1" lang="en-US" altLang="zh-CN">
                <a:solidFill>
                  <a:srgbClr val="000066"/>
                </a:solidFill>
                <a:latin typeface="Times New Roman" panose="02020603050405020304" pitchFamily="18" charset="0"/>
              </a:rPr>
              <a:t>0, 1, 2, 3, 4, 5, 6, 7, 8, 9 , A</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B</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C</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D</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E</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F</a:t>
            </a:r>
            <a:r>
              <a:rPr kumimoji="1" lang="zh-CN" altLang="en-US">
                <a:solidFill>
                  <a:srgbClr val="000066"/>
                </a:solidFill>
                <a:latin typeface="Times New Roman" panose="02020603050405020304" pitchFamily="18" charset="0"/>
              </a:rPr>
              <a:t>十六个数码，进位规律是“逢十六进一”。各位的权均为</a:t>
            </a:r>
            <a:r>
              <a:rPr kumimoji="1" lang="en-US" altLang="zh-CN">
                <a:solidFill>
                  <a:srgbClr val="000066"/>
                </a:solidFill>
                <a:latin typeface="Times New Roman" panose="02020603050405020304" pitchFamily="18" charset="0"/>
              </a:rPr>
              <a:t>16</a:t>
            </a:r>
            <a:r>
              <a:rPr kumimoji="1" lang="zh-CN" altLang="en-US">
                <a:solidFill>
                  <a:srgbClr val="000066"/>
                </a:solidFill>
                <a:latin typeface="Times New Roman" panose="02020603050405020304" pitchFamily="18" charset="0"/>
              </a:rPr>
              <a:t>的幂。</a:t>
            </a:r>
          </a:p>
        </p:txBody>
      </p:sp>
      <p:sp>
        <p:nvSpPr>
          <p:cNvPr id="51203" name="Rectangle 21">
            <a:extLst>
              <a:ext uri="{FF2B5EF4-FFF2-40B4-BE49-F238E27FC236}">
                <a16:creationId xmlns:a16="http://schemas.microsoft.com/office/drawing/2014/main" id="{0B41FFE7-8B77-F1F5-5B72-C06014472E7A}"/>
              </a:ext>
            </a:extLst>
          </p:cNvPr>
          <p:cNvSpPr>
            <a:spLocks noChangeArrowheads="1"/>
          </p:cNvSpPr>
          <p:nvPr/>
        </p:nvSpPr>
        <p:spPr bwMode="auto">
          <a:xfrm>
            <a:off x="687388" y="1196975"/>
            <a:ext cx="6030912"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chemeClr val="accent2"/>
                </a:solidFill>
                <a:latin typeface="Times New Roman" panose="02020603050405020304" pitchFamily="18" charset="0"/>
              </a:rPr>
              <a:t>1.</a:t>
            </a:r>
            <a:r>
              <a:rPr lang="zh-CN" altLang="en-US" sz="2400">
                <a:solidFill>
                  <a:schemeClr val="accent2"/>
                </a:solidFill>
                <a:latin typeface="Times New Roman" panose="02020603050405020304" pitchFamily="18" charset="0"/>
              </a:rPr>
              <a:t>十六进制</a:t>
            </a:r>
          </a:p>
        </p:txBody>
      </p:sp>
      <p:graphicFrame>
        <p:nvGraphicFramePr>
          <p:cNvPr id="377878" name="Object 22">
            <a:extLst>
              <a:ext uri="{FF2B5EF4-FFF2-40B4-BE49-F238E27FC236}">
                <a16:creationId xmlns:a16="http://schemas.microsoft.com/office/drawing/2014/main" id="{28245C64-9D40-160D-74AD-5CD10F2B8FC9}"/>
              </a:ext>
            </a:extLst>
          </p:cNvPr>
          <p:cNvGraphicFramePr>
            <a:graphicFrameLocks noChangeAspect="1"/>
          </p:cNvGraphicFramePr>
          <p:nvPr/>
        </p:nvGraphicFramePr>
        <p:xfrm>
          <a:off x="3190875" y="4184650"/>
          <a:ext cx="3513138" cy="1009650"/>
        </p:xfrm>
        <a:graphic>
          <a:graphicData uri="http://schemas.openxmlformats.org/presentationml/2006/ole">
            <mc:AlternateContent xmlns:mc="http://schemas.openxmlformats.org/markup-compatibility/2006">
              <mc:Choice xmlns:v="urn:schemas-microsoft-com:vml" Requires="v">
                <p:oleObj name="公式" r:id="rId2" imgW="946162" imgH="266831" progId="Equation.3">
                  <p:embed/>
                </p:oleObj>
              </mc:Choice>
              <mc:Fallback>
                <p:oleObj name="公式" r:id="rId2" imgW="946162" imgH="266831" progId="Equation.3">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75" y="4184650"/>
                        <a:ext cx="3513138"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7879" name="Rectangle 23">
            <a:extLst>
              <a:ext uri="{FF2B5EF4-FFF2-40B4-BE49-F238E27FC236}">
                <a16:creationId xmlns:a16="http://schemas.microsoft.com/office/drawing/2014/main" id="{183E589D-1FF0-6CA3-8B91-88DD83A64C02}"/>
              </a:ext>
            </a:extLst>
          </p:cNvPr>
          <p:cNvSpPr>
            <a:spLocks noChangeArrowheads="1"/>
          </p:cNvSpPr>
          <p:nvPr/>
        </p:nvSpPr>
        <p:spPr bwMode="auto">
          <a:xfrm>
            <a:off x="681038" y="4541838"/>
            <a:ext cx="2374900" cy="457200"/>
          </a:xfrm>
          <a:prstGeom prst="rect">
            <a:avLst/>
          </a:prstGeom>
          <a:noFill/>
          <a:ln>
            <a:noFill/>
          </a:ln>
          <a:effectLst/>
        </p:spPr>
        <p:txBody>
          <a:bodyPr>
            <a:spAutoFit/>
          </a:bodyPr>
          <a:lstStyle/>
          <a:p>
            <a:pPr eaLnBrk="1" hangingPunct="1">
              <a:defRPr/>
            </a:pPr>
            <a:r>
              <a:rPr kumimoji="1" lang="zh-CN" altLang="en-US">
                <a:solidFill>
                  <a:srgbClr val="000066"/>
                </a:solidFill>
                <a:effectLst>
                  <a:outerShdw blurRad="38100" dist="38100" dir="2700000" algn="tl">
                    <a:srgbClr val="C0C0C0"/>
                  </a:outerShdw>
                </a:effectLst>
                <a:latin typeface="Times New Roman" panose="02020603050405020304" pitchFamily="18" charset="0"/>
              </a:rPr>
              <a:t>一般表达式：</a:t>
            </a:r>
          </a:p>
        </p:txBody>
      </p:sp>
      <p:grpSp>
        <p:nvGrpSpPr>
          <p:cNvPr id="377880" name="Group 24">
            <a:extLst>
              <a:ext uri="{FF2B5EF4-FFF2-40B4-BE49-F238E27FC236}">
                <a16:creationId xmlns:a16="http://schemas.microsoft.com/office/drawing/2014/main" id="{53F82C94-C37C-2EB7-B8FD-E0BB15538927}"/>
              </a:ext>
            </a:extLst>
          </p:cNvPr>
          <p:cNvGrpSpPr>
            <a:grpSpLocks/>
          </p:cNvGrpSpPr>
          <p:nvPr/>
        </p:nvGrpSpPr>
        <p:grpSpPr bwMode="auto">
          <a:xfrm>
            <a:off x="431800" y="3584575"/>
            <a:ext cx="7092950" cy="525463"/>
            <a:chOff x="272" y="2403"/>
            <a:chExt cx="4468" cy="331"/>
          </a:xfrm>
        </p:grpSpPr>
        <p:graphicFrame>
          <p:nvGraphicFramePr>
            <p:cNvPr id="51210" name="Object 25">
              <a:extLst>
                <a:ext uri="{FF2B5EF4-FFF2-40B4-BE49-F238E27FC236}">
                  <a16:creationId xmlns:a16="http://schemas.microsoft.com/office/drawing/2014/main" id="{2BD63071-07AB-7285-3F1A-FFCBACEDF471}"/>
                </a:ext>
              </a:extLst>
            </p:cNvPr>
            <p:cNvGraphicFramePr>
              <a:graphicFrameLocks noChangeAspect="1"/>
            </p:cNvGraphicFramePr>
            <p:nvPr/>
          </p:nvGraphicFramePr>
          <p:xfrm>
            <a:off x="790" y="2417"/>
            <a:ext cx="3950" cy="317"/>
          </p:xfrm>
          <a:graphic>
            <a:graphicData uri="http://schemas.openxmlformats.org/presentationml/2006/ole">
              <mc:AlternateContent xmlns:mc="http://schemas.openxmlformats.org/markup-compatibility/2006">
                <mc:Choice xmlns:v="urn:schemas-microsoft-com:vml" Requires="v">
                  <p:oleObj name="公式" r:id="rId4" imgW="3441774" imgH="196675" progId="Equation.3">
                    <p:embed/>
                  </p:oleObj>
                </mc:Choice>
                <mc:Fallback>
                  <p:oleObj name="公式" r:id="rId4" imgW="3441774" imgH="196675"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 y="2417"/>
                          <a:ext cx="395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7882" name="Rectangle 26">
              <a:extLst>
                <a:ext uri="{FF2B5EF4-FFF2-40B4-BE49-F238E27FC236}">
                  <a16:creationId xmlns:a16="http://schemas.microsoft.com/office/drawing/2014/main" id="{E91E9D8C-9769-B644-4B04-955A0C413913}"/>
                </a:ext>
              </a:extLst>
            </p:cNvPr>
            <p:cNvSpPr>
              <a:spLocks noChangeArrowheads="1"/>
            </p:cNvSpPr>
            <p:nvPr/>
          </p:nvSpPr>
          <p:spPr bwMode="auto">
            <a:xfrm>
              <a:off x="272" y="2403"/>
              <a:ext cx="502" cy="288"/>
            </a:xfrm>
            <a:prstGeom prst="rect">
              <a:avLst/>
            </a:prstGeom>
            <a:noFill/>
            <a:ln>
              <a:noFill/>
            </a:ln>
            <a:effectLst/>
          </p:spPr>
          <p:txBody>
            <a:bodyPr wrap="none">
              <a:spAutoFit/>
            </a:bodyPr>
            <a:lstStyle/>
            <a:p>
              <a:pPr eaLnBrk="1" hangingPunct="1">
                <a:defRPr/>
              </a:pPr>
              <a:r>
                <a:rPr kumimoji="1" lang="zh-CN" altLang="en-US">
                  <a:solidFill>
                    <a:srgbClr val="000066"/>
                  </a:solidFill>
                  <a:effectLst>
                    <a:outerShdw blurRad="38100" dist="38100" dir="2700000" algn="tl">
                      <a:srgbClr val="C0C0C0"/>
                    </a:outerShdw>
                  </a:effectLst>
                  <a:latin typeface="Times New Roman" panose="02020603050405020304" pitchFamily="18" charset="0"/>
                </a:rPr>
                <a:t>例如</a:t>
              </a:r>
            </a:p>
          </p:txBody>
        </p:sp>
      </p:grpSp>
      <p:sp>
        <p:nvSpPr>
          <p:cNvPr id="51207" name="Rectangle 27">
            <a:extLst>
              <a:ext uri="{FF2B5EF4-FFF2-40B4-BE49-F238E27FC236}">
                <a16:creationId xmlns:a16="http://schemas.microsoft.com/office/drawing/2014/main" id="{4B16DE94-EE4D-024F-ACDB-38953F095DEF}"/>
              </a:ext>
            </a:extLst>
          </p:cNvPr>
          <p:cNvSpPr>
            <a:spLocks noChangeArrowheads="1"/>
          </p:cNvSpPr>
          <p:nvPr/>
        </p:nvSpPr>
        <p:spPr bwMode="auto">
          <a:xfrm>
            <a:off x="755650" y="428625"/>
            <a:ext cx="4362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CC0000"/>
                </a:solidFill>
                <a:latin typeface="Times New Roman" panose="02020603050405020304" pitchFamily="18" charset="0"/>
              </a:rPr>
              <a:t>1.2.4 </a:t>
            </a:r>
            <a:r>
              <a:rPr lang="zh-CN" altLang="en-US" sz="3200">
                <a:solidFill>
                  <a:srgbClr val="CC0000"/>
                </a:solidFill>
                <a:latin typeface="Arial" panose="020B0604020202020204" pitchFamily="34" charset="0"/>
              </a:rPr>
              <a:t>十六进制和八进制</a:t>
            </a:r>
          </a:p>
        </p:txBody>
      </p:sp>
      <p:graphicFrame>
        <p:nvGraphicFramePr>
          <p:cNvPr id="51208" name="Object 28">
            <a:extLst>
              <a:ext uri="{FF2B5EF4-FFF2-40B4-BE49-F238E27FC236}">
                <a16:creationId xmlns:a16="http://schemas.microsoft.com/office/drawing/2014/main" id="{947D520D-5788-5FC1-FCB8-20AA82F449F6}"/>
              </a:ext>
            </a:extLst>
          </p:cNvPr>
          <p:cNvGraphicFramePr>
            <a:graphicFrameLocks noChangeAspect="1"/>
          </p:cNvGraphicFramePr>
          <p:nvPr/>
        </p:nvGraphicFramePr>
        <p:xfrm>
          <a:off x="4521200" y="3103563"/>
          <a:ext cx="101600" cy="190500"/>
        </p:xfrm>
        <a:graphic>
          <a:graphicData uri="http://schemas.openxmlformats.org/presentationml/2006/ole">
            <mc:AlternateContent xmlns:mc="http://schemas.openxmlformats.org/markup-compatibility/2006">
              <mc:Choice xmlns:v="urn:schemas-microsoft-com:vml" Requires="v">
                <p:oleObj name="公式" r:id="rId6" imgW="101556" imgH="190417" progId="Equation.3">
                  <p:embed/>
                </p:oleObj>
              </mc:Choice>
              <mc:Fallback>
                <p:oleObj name="公式" r:id="rId6" imgW="101556" imgH="190417"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1200" y="3103563"/>
                        <a:ext cx="101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7885" name="Rectangle 29">
            <a:extLst>
              <a:ext uri="{FF2B5EF4-FFF2-40B4-BE49-F238E27FC236}">
                <a16:creationId xmlns:a16="http://schemas.microsoft.com/office/drawing/2014/main" id="{780C4A4E-7CDA-EB21-33D9-908927AA3367}"/>
              </a:ext>
            </a:extLst>
          </p:cNvPr>
          <p:cNvSpPr>
            <a:spLocks noChangeArrowheads="1"/>
          </p:cNvSpPr>
          <p:nvPr/>
        </p:nvSpPr>
        <p:spPr bwMode="auto">
          <a:xfrm>
            <a:off x="584200" y="5402263"/>
            <a:ext cx="4040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Arial" panose="020B0604020202020204" pitchFamily="34" charset="0"/>
              </a:rPr>
              <a:t>各位的权都是</a:t>
            </a:r>
            <a:r>
              <a:rPr kumimoji="1" lang="en-US" altLang="zh-CN">
                <a:solidFill>
                  <a:srgbClr val="000066"/>
                </a:solidFill>
                <a:latin typeface="Arial" panose="020B0604020202020204" pitchFamily="34" charset="0"/>
              </a:rPr>
              <a:t>16</a:t>
            </a:r>
            <a:r>
              <a:rPr kumimoji="1" lang="zh-CN" altLang="en-US">
                <a:solidFill>
                  <a:srgbClr val="000066"/>
                </a:solidFill>
                <a:latin typeface="Arial" panose="020B0604020202020204" pitchFamily="34" charset="0"/>
              </a:rPr>
              <a:t>的幂。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77880"/>
                                        </p:tgtEl>
                                        <p:attrNameLst>
                                          <p:attrName>style.visibility</p:attrName>
                                        </p:attrNameLst>
                                      </p:cBhvr>
                                      <p:to>
                                        <p:strVal val="visible"/>
                                      </p:to>
                                    </p:set>
                                    <p:animEffect transition="in" filter="strips(downRight)">
                                      <p:cBhvr>
                                        <p:cTn id="7" dur="500"/>
                                        <p:tgtEl>
                                          <p:spTgt spid="3778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7879"/>
                                        </p:tgtEl>
                                        <p:attrNameLst>
                                          <p:attrName>style.visibility</p:attrName>
                                        </p:attrNameLst>
                                      </p:cBhvr>
                                      <p:to>
                                        <p:strVal val="visible"/>
                                      </p:to>
                                    </p:set>
                                    <p:animEffect transition="in" filter="strips(downRight)">
                                      <p:cBhvr>
                                        <p:cTn id="12" dur="500"/>
                                        <p:tgtEl>
                                          <p:spTgt spid="3778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77878"/>
                                        </p:tgtEl>
                                        <p:attrNameLst>
                                          <p:attrName>style.visibility</p:attrName>
                                        </p:attrNameLst>
                                      </p:cBhvr>
                                      <p:to>
                                        <p:strVal val="visible"/>
                                      </p:to>
                                    </p:set>
                                    <p:animEffect transition="in" filter="dissolve">
                                      <p:cBhvr>
                                        <p:cTn id="17" dur="500"/>
                                        <p:tgtEl>
                                          <p:spTgt spid="3778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77885"/>
                                        </p:tgtEl>
                                        <p:attrNameLst>
                                          <p:attrName>style.visibility</p:attrName>
                                        </p:attrNameLst>
                                      </p:cBhvr>
                                      <p:to>
                                        <p:strVal val="visible"/>
                                      </p:to>
                                    </p:set>
                                    <p:animEffect transition="in" filter="strips(downRight)">
                                      <p:cBhvr>
                                        <p:cTn id="22" dur="500"/>
                                        <p:tgtEl>
                                          <p:spTgt spid="377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79" grpId="0"/>
      <p:bldP spid="37788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5" name="Rectangle 25">
            <a:extLst>
              <a:ext uri="{FF2B5EF4-FFF2-40B4-BE49-F238E27FC236}">
                <a16:creationId xmlns:a16="http://schemas.microsoft.com/office/drawing/2014/main" id="{641B0587-6BF5-A831-2FD7-67FDB5472098}"/>
              </a:ext>
            </a:extLst>
          </p:cNvPr>
          <p:cNvSpPr>
            <a:spLocks noChangeArrowheads="1"/>
          </p:cNvSpPr>
          <p:nvPr/>
        </p:nvSpPr>
        <p:spPr bwMode="auto">
          <a:xfrm>
            <a:off x="565150" y="463550"/>
            <a:ext cx="7766050" cy="534988"/>
          </a:xfrm>
          <a:prstGeom prst="rect">
            <a:avLst/>
          </a:prstGeom>
          <a:noFill/>
          <a:ln>
            <a:noFill/>
          </a:ln>
          <a:effectLst/>
        </p:spPr>
        <p:txBody>
          <a:bodyPr>
            <a:spAutoFit/>
          </a:bodyPr>
          <a:lstStyle/>
          <a:p>
            <a:pPr eaLnBrk="1" hangingPunct="1">
              <a:lnSpc>
                <a:spcPct val="120000"/>
              </a:lnSpc>
              <a:defRPr/>
            </a:pPr>
            <a:r>
              <a:rPr kumimoji="1" lang="en-US" altLang="zh-CN" sz="2400" dirty="0">
                <a:solidFill>
                  <a:schemeClr val="accent2"/>
                </a:solidFill>
                <a:effectLst>
                  <a:outerShdw blurRad="38100" dist="38100" dir="2700000" algn="tl">
                    <a:srgbClr val="C0C0C0"/>
                  </a:outerShdw>
                </a:effectLst>
                <a:latin typeface="Times New Roman" panose="02020603050405020304" pitchFamily="18" charset="0"/>
              </a:rPr>
              <a:t>2</a:t>
            </a:r>
            <a:r>
              <a:rPr kumimoji="1" lang="zh-CN" altLang="en-US" sz="2400" dirty="0">
                <a:solidFill>
                  <a:schemeClr val="accent2"/>
                </a:solidFill>
                <a:effectLst>
                  <a:outerShdw blurRad="38100" dist="38100" dir="2700000" algn="tl">
                    <a:srgbClr val="C0C0C0"/>
                  </a:outerShdw>
                </a:effectLst>
                <a:latin typeface="Times New Roman" panose="02020603050405020304" pitchFamily="18" charset="0"/>
              </a:rPr>
              <a:t>、二</a:t>
            </a:r>
            <a:r>
              <a:rPr kumimoji="1" lang="en-US" altLang="zh-CN" sz="2400" dirty="0">
                <a:solidFill>
                  <a:schemeClr val="accent2"/>
                </a:solidFill>
                <a:effectLst>
                  <a:outerShdw blurRad="38100" dist="38100" dir="2700000" algn="tl">
                    <a:srgbClr val="C0C0C0"/>
                  </a:outerShdw>
                </a:effectLst>
                <a:latin typeface="Times New Roman" panose="02020603050405020304" pitchFamily="18" charset="0"/>
              </a:rPr>
              <a:t>--</a:t>
            </a:r>
            <a:r>
              <a:rPr kumimoji="1" lang="zh-CN" altLang="en-US" sz="2400" dirty="0">
                <a:solidFill>
                  <a:schemeClr val="accent2"/>
                </a:solidFill>
                <a:effectLst>
                  <a:outerShdw blurRad="38100" dist="38100" dir="2700000" algn="tl">
                    <a:srgbClr val="C0C0C0"/>
                  </a:outerShdw>
                </a:effectLst>
                <a:latin typeface="Times New Roman" panose="02020603050405020304" pitchFamily="18" charset="0"/>
              </a:rPr>
              <a:t>十六进制之间的转换</a:t>
            </a:r>
            <a:r>
              <a:rPr kumimoji="1" lang="zh-CN" altLang="en-US" sz="2400" dirty="0">
                <a:solidFill>
                  <a:srgbClr val="000066"/>
                </a:solidFill>
                <a:latin typeface="Times New Roman" panose="02020603050405020304" pitchFamily="18" charset="0"/>
              </a:rPr>
              <a:t>    </a:t>
            </a:r>
          </a:p>
        </p:txBody>
      </p:sp>
      <p:sp>
        <p:nvSpPr>
          <p:cNvPr id="378906" name="Rectangle 26">
            <a:extLst>
              <a:ext uri="{FF2B5EF4-FFF2-40B4-BE49-F238E27FC236}">
                <a16:creationId xmlns:a16="http://schemas.microsoft.com/office/drawing/2014/main" id="{77AA0446-A4A0-A46B-70CC-43291B233F08}"/>
              </a:ext>
            </a:extLst>
          </p:cNvPr>
          <p:cNvSpPr>
            <a:spLocks noChangeArrowheads="1"/>
          </p:cNvSpPr>
          <p:nvPr/>
        </p:nvSpPr>
        <p:spPr bwMode="auto">
          <a:xfrm>
            <a:off x="565150" y="1452563"/>
            <a:ext cx="3827463" cy="530225"/>
          </a:xfrm>
          <a:prstGeom prst="rect">
            <a:avLst/>
          </a:prstGeom>
          <a:noFill/>
          <a:ln>
            <a:noFill/>
          </a:ln>
          <a:effectLst/>
        </p:spPr>
        <p:txBody>
          <a:bodyPr>
            <a:spAutoFit/>
          </a:bodyPr>
          <a:lstStyle/>
          <a:p>
            <a:pPr eaLnBrk="1" hangingPunct="1">
              <a:lnSpc>
                <a:spcPct val="120000"/>
              </a:lnSpc>
              <a:defRPr/>
            </a:pPr>
            <a:r>
              <a:rPr kumimoji="1" lang="zh-CN" altLang="en-US">
                <a:solidFill>
                  <a:srgbClr val="000066"/>
                </a:solidFill>
                <a:effectLst>
                  <a:outerShdw blurRad="38100" dist="38100" dir="2700000" algn="tl">
                    <a:srgbClr val="C0C0C0"/>
                  </a:outerShdw>
                </a:effectLst>
                <a:latin typeface="Times New Roman" panose="02020603050405020304" pitchFamily="18" charset="0"/>
              </a:rPr>
              <a:t>二进制转换成十六进制：</a:t>
            </a:r>
            <a:endParaRPr kumimoji="1" lang="zh-CN" altLang="en-US">
              <a:solidFill>
                <a:srgbClr val="000066"/>
              </a:solidFill>
              <a:latin typeface="Times New Roman" panose="02020603050405020304" pitchFamily="18" charset="0"/>
            </a:endParaRPr>
          </a:p>
        </p:txBody>
      </p:sp>
      <p:sp>
        <p:nvSpPr>
          <p:cNvPr id="52228" name="Rectangle 27">
            <a:extLst>
              <a:ext uri="{FF2B5EF4-FFF2-40B4-BE49-F238E27FC236}">
                <a16:creationId xmlns:a16="http://schemas.microsoft.com/office/drawing/2014/main" id="{34ADB951-AEFF-E9FD-BABA-DDB26800F486}"/>
              </a:ext>
            </a:extLst>
          </p:cNvPr>
          <p:cNvSpPr>
            <a:spLocks noChangeArrowheads="1"/>
          </p:cNvSpPr>
          <p:nvPr/>
        </p:nvSpPr>
        <p:spPr bwMode="auto">
          <a:xfrm>
            <a:off x="503238" y="1989138"/>
            <a:ext cx="8008937" cy="96837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Times New Roman" panose="02020603050405020304" pitchFamily="18" charset="0"/>
              </a:rPr>
              <a:t>因为</a:t>
            </a:r>
            <a:r>
              <a:rPr kumimoji="1" lang="en-US" altLang="zh-CN">
                <a:solidFill>
                  <a:srgbClr val="000066"/>
                </a:solidFill>
                <a:latin typeface="Times New Roman" panose="02020603050405020304" pitchFamily="18" charset="0"/>
              </a:rPr>
              <a:t>16</a:t>
            </a:r>
            <a:r>
              <a:rPr kumimoji="1" lang="zh-CN" altLang="en-US">
                <a:solidFill>
                  <a:srgbClr val="000066"/>
                </a:solidFill>
                <a:latin typeface="Times New Roman" panose="02020603050405020304" pitchFamily="18" charset="0"/>
              </a:rPr>
              <a:t>进制的基数</a:t>
            </a:r>
            <a:r>
              <a:rPr kumimoji="1" lang="en-US" altLang="zh-CN">
                <a:solidFill>
                  <a:srgbClr val="000066"/>
                </a:solidFill>
                <a:latin typeface="Times New Roman" panose="02020603050405020304" pitchFamily="18" charset="0"/>
              </a:rPr>
              <a:t>16=2</a:t>
            </a:r>
            <a:r>
              <a:rPr kumimoji="1" lang="en-US" altLang="zh-CN" baseline="30000">
                <a:solidFill>
                  <a:srgbClr val="000066"/>
                </a:solidFill>
                <a:latin typeface="Times New Roman" panose="02020603050405020304" pitchFamily="18" charset="0"/>
              </a:rPr>
              <a:t>4 </a:t>
            </a:r>
            <a:r>
              <a:rPr kumimoji="1" lang="zh-CN" altLang="en-US">
                <a:solidFill>
                  <a:srgbClr val="000066"/>
                </a:solidFill>
                <a:latin typeface="Times New Roman" panose="02020603050405020304" pitchFamily="18" charset="0"/>
              </a:rPr>
              <a:t>，所以，可将四位二进制数表示一位</a:t>
            </a:r>
            <a:r>
              <a:rPr kumimoji="1" lang="en-US" altLang="zh-CN">
                <a:solidFill>
                  <a:srgbClr val="000066"/>
                </a:solidFill>
                <a:latin typeface="Times New Roman" panose="02020603050405020304" pitchFamily="18" charset="0"/>
              </a:rPr>
              <a:t>16</a:t>
            </a:r>
            <a:r>
              <a:rPr kumimoji="1" lang="zh-CN" altLang="en-US">
                <a:solidFill>
                  <a:srgbClr val="000066"/>
                </a:solidFill>
                <a:latin typeface="Times New Roman" panose="02020603050405020304" pitchFamily="18" charset="0"/>
              </a:rPr>
              <a:t>进制数，即 </a:t>
            </a:r>
            <a:r>
              <a:rPr kumimoji="1" lang="en-US" altLang="zh-CN">
                <a:solidFill>
                  <a:srgbClr val="000066"/>
                </a:solidFill>
                <a:latin typeface="Times New Roman" panose="02020603050405020304" pitchFamily="18" charset="0"/>
              </a:rPr>
              <a:t>0000</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1111 </a:t>
            </a:r>
            <a:r>
              <a:rPr kumimoji="1" lang="zh-CN" altLang="en-US">
                <a:solidFill>
                  <a:srgbClr val="000066"/>
                </a:solidFill>
                <a:latin typeface="Times New Roman" panose="02020603050405020304" pitchFamily="18" charset="0"/>
              </a:rPr>
              <a:t>表示 </a:t>
            </a:r>
            <a:r>
              <a:rPr kumimoji="1" lang="en-US" altLang="zh-CN">
                <a:solidFill>
                  <a:srgbClr val="000066"/>
                </a:solidFill>
                <a:latin typeface="Times New Roman" panose="02020603050405020304" pitchFamily="18" charset="0"/>
              </a:rPr>
              <a:t>0-F</a:t>
            </a:r>
            <a:r>
              <a:rPr kumimoji="1" lang="zh-CN" altLang="en-US">
                <a:solidFill>
                  <a:srgbClr val="000066"/>
                </a:solidFill>
                <a:latin typeface="Times New Roman" panose="02020603050405020304" pitchFamily="18" charset="0"/>
              </a:rPr>
              <a:t>。</a:t>
            </a:r>
          </a:p>
        </p:txBody>
      </p:sp>
      <p:sp>
        <p:nvSpPr>
          <p:cNvPr id="378908" name="Rectangle 28">
            <a:extLst>
              <a:ext uri="{FF2B5EF4-FFF2-40B4-BE49-F238E27FC236}">
                <a16:creationId xmlns:a16="http://schemas.microsoft.com/office/drawing/2014/main" id="{0E1F0FCD-B3C3-2DE5-C8AD-7964AF6F5FE8}"/>
              </a:ext>
            </a:extLst>
          </p:cNvPr>
          <p:cNvSpPr>
            <a:spLocks noChangeArrowheads="1"/>
          </p:cNvSpPr>
          <p:nvPr/>
        </p:nvSpPr>
        <p:spPr bwMode="auto">
          <a:xfrm>
            <a:off x="703263" y="3189288"/>
            <a:ext cx="3571875" cy="530225"/>
          </a:xfrm>
          <a:prstGeom prst="rect">
            <a:avLst/>
          </a:prstGeom>
          <a:solidFill>
            <a:schemeClr val="bg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Times New Roman" panose="02020603050405020304" pitchFamily="18" charset="0"/>
              </a:rPr>
              <a:t>例</a:t>
            </a:r>
            <a:r>
              <a:rPr kumimoji="1" lang="zh-CN" altLang="en-US">
                <a:solidFill>
                  <a:srgbClr val="000066"/>
                </a:solidFill>
                <a:latin typeface="Times New Roman" panose="02020603050405020304" pitchFamily="18" charset="0"/>
                <a:sym typeface="Wingdings" panose="05000000000000000000" pitchFamily="2" charset="2"/>
              </a:rPr>
              <a:t> </a:t>
            </a:r>
            <a:r>
              <a:rPr kumimoji="1" lang="en-US" altLang="zh-CN">
                <a:solidFill>
                  <a:srgbClr val="000066"/>
                </a:solidFill>
                <a:latin typeface="Times New Roman" panose="02020603050405020304" pitchFamily="18" charset="0"/>
                <a:sym typeface="Wingdings" panose="05000000000000000000" pitchFamily="2" charset="2"/>
              </a:rPr>
              <a:t>(</a:t>
            </a:r>
            <a:r>
              <a:rPr kumimoji="1" lang="en-US" altLang="zh-CN">
                <a:solidFill>
                  <a:srgbClr val="000066"/>
                </a:solidFill>
                <a:latin typeface="Times New Roman" panose="02020603050405020304" pitchFamily="18" charset="0"/>
              </a:rPr>
              <a:t>111100010101110)</a:t>
            </a:r>
            <a:r>
              <a:rPr kumimoji="1" lang="en-US" altLang="zh-CN" baseline="-25000">
                <a:solidFill>
                  <a:srgbClr val="000066"/>
                </a:solidFill>
                <a:latin typeface="Times New Roman" panose="02020603050405020304" pitchFamily="18" charset="0"/>
              </a:rPr>
              <a:t>B</a:t>
            </a:r>
            <a:r>
              <a:rPr kumimoji="1" lang="en-US" altLang="zh-CN">
                <a:solidFill>
                  <a:srgbClr val="000066"/>
                </a:solidFill>
                <a:latin typeface="Times New Roman" panose="02020603050405020304" pitchFamily="18" charset="0"/>
              </a:rPr>
              <a:t> =</a:t>
            </a:r>
          </a:p>
        </p:txBody>
      </p:sp>
      <p:sp>
        <p:nvSpPr>
          <p:cNvPr id="378909" name="Rectangle 29">
            <a:extLst>
              <a:ext uri="{FF2B5EF4-FFF2-40B4-BE49-F238E27FC236}">
                <a16:creationId xmlns:a16="http://schemas.microsoft.com/office/drawing/2014/main" id="{851EE2CF-5853-3CE3-8ABB-FB8497B54EA7}"/>
              </a:ext>
            </a:extLst>
          </p:cNvPr>
          <p:cNvSpPr>
            <a:spLocks noChangeArrowheads="1"/>
          </p:cNvSpPr>
          <p:nvPr/>
        </p:nvSpPr>
        <p:spPr bwMode="auto">
          <a:xfrm>
            <a:off x="493713" y="4637088"/>
            <a:ext cx="8320087" cy="53022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Times New Roman" panose="02020603050405020304" pitchFamily="18" charset="0"/>
              </a:rPr>
              <a:t>将每位</a:t>
            </a:r>
            <a:r>
              <a:rPr kumimoji="1" lang="en-US" altLang="zh-CN">
                <a:solidFill>
                  <a:srgbClr val="000066"/>
                </a:solidFill>
                <a:latin typeface="Times New Roman" panose="02020603050405020304" pitchFamily="18" charset="0"/>
              </a:rPr>
              <a:t>16</a:t>
            </a:r>
            <a:r>
              <a:rPr kumimoji="1" lang="zh-CN" altLang="en-US">
                <a:solidFill>
                  <a:srgbClr val="000066"/>
                </a:solidFill>
                <a:latin typeface="Times New Roman" panose="02020603050405020304" pitchFamily="18" charset="0"/>
              </a:rPr>
              <a:t>进制数展开成四位二进制数，排列顺序不变即可。</a:t>
            </a:r>
          </a:p>
        </p:txBody>
      </p:sp>
      <p:sp>
        <p:nvSpPr>
          <p:cNvPr id="378910" name="Rectangle 30">
            <a:extLst>
              <a:ext uri="{FF2B5EF4-FFF2-40B4-BE49-F238E27FC236}">
                <a16:creationId xmlns:a16="http://schemas.microsoft.com/office/drawing/2014/main" id="{B7750E8A-1CDD-5F67-39A4-9731AE34C25A}"/>
              </a:ext>
            </a:extLst>
          </p:cNvPr>
          <p:cNvSpPr>
            <a:spLocks noChangeArrowheads="1"/>
          </p:cNvSpPr>
          <p:nvPr/>
        </p:nvSpPr>
        <p:spPr bwMode="auto">
          <a:xfrm>
            <a:off x="1108075" y="5308600"/>
            <a:ext cx="5040313" cy="530225"/>
          </a:xfrm>
          <a:prstGeom prst="rect">
            <a:avLst/>
          </a:prstGeom>
          <a:solidFill>
            <a:schemeClr val="bg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Times New Roman" panose="02020603050405020304" pitchFamily="18" charset="0"/>
              </a:rPr>
              <a:t>例 </a:t>
            </a:r>
            <a:r>
              <a:rPr kumimoji="1" lang="en-US" altLang="zh-CN">
                <a:solidFill>
                  <a:srgbClr val="000066"/>
                </a:solidFill>
                <a:latin typeface="Times New Roman" panose="02020603050405020304" pitchFamily="18" charset="0"/>
                <a:sym typeface="Wingdings" panose="05000000000000000000" pitchFamily="2" charset="2"/>
              </a:rPr>
              <a:t>(</a:t>
            </a:r>
            <a:r>
              <a:rPr kumimoji="1" lang="en-US" altLang="zh-CN">
                <a:solidFill>
                  <a:srgbClr val="000066"/>
                </a:solidFill>
                <a:latin typeface="Times New Roman" panose="02020603050405020304" pitchFamily="18" charset="0"/>
              </a:rPr>
              <a:t>BEEF)</a:t>
            </a:r>
            <a:r>
              <a:rPr kumimoji="1" lang="en-US" altLang="zh-CN" baseline="-25000">
                <a:solidFill>
                  <a:srgbClr val="000066"/>
                </a:solidFill>
                <a:latin typeface="Times New Roman" panose="02020603050405020304" pitchFamily="18" charset="0"/>
              </a:rPr>
              <a:t>H</a:t>
            </a:r>
            <a:r>
              <a:rPr kumimoji="1" lang="en-US" altLang="zh-CN">
                <a:solidFill>
                  <a:srgbClr val="000066"/>
                </a:solidFill>
                <a:latin typeface="Times New Roman" panose="02020603050405020304" pitchFamily="18" charset="0"/>
              </a:rPr>
              <a:t> =</a:t>
            </a:r>
            <a:endParaRPr kumimoji="1" lang="en-US" altLang="zh-CN" baseline="-25000">
              <a:solidFill>
                <a:srgbClr val="000066"/>
              </a:solidFill>
              <a:latin typeface="Times New Roman" panose="02020603050405020304" pitchFamily="18" charset="0"/>
            </a:endParaRPr>
          </a:p>
        </p:txBody>
      </p:sp>
      <p:sp>
        <p:nvSpPr>
          <p:cNvPr id="378911" name="Rectangle 31">
            <a:extLst>
              <a:ext uri="{FF2B5EF4-FFF2-40B4-BE49-F238E27FC236}">
                <a16:creationId xmlns:a16="http://schemas.microsoft.com/office/drawing/2014/main" id="{D27906C9-94DB-73C1-6031-A7A96EFF12FA}"/>
              </a:ext>
            </a:extLst>
          </p:cNvPr>
          <p:cNvSpPr>
            <a:spLocks noChangeArrowheads="1"/>
          </p:cNvSpPr>
          <p:nvPr/>
        </p:nvSpPr>
        <p:spPr bwMode="auto">
          <a:xfrm>
            <a:off x="4327525" y="3192463"/>
            <a:ext cx="1338263" cy="530225"/>
          </a:xfrm>
          <a:prstGeom prst="rect">
            <a:avLst/>
          </a:prstGeom>
          <a:solidFill>
            <a:schemeClr val="bg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en-US" altLang="zh-CN">
                <a:solidFill>
                  <a:srgbClr val="000066"/>
                </a:solidFill>
                <a:latin typeface="Times New Roman" panose="02020603050405020304" pitchFamily="18" charset="0"/>
              </a:rPr>
              <a:t>(78AE)</a:t>
            </a:r>
            <a:r>
              <a:rPr kumimoji="1" lang="en-US" altLang="zh-CN" baseline="-25000">
                <a:solidFill>
                  <a:srgbClr val="000066"/>
                </a:solidFill>
                <a:latin typeface="Times New Roman" panose="02020603050405020304" pitchFamily="18" charset="0"/>
              </a:rPr>
              <a:t>H</a:t>
            </a:r>
            <a:r>
              <a:rPr kumimoji="1" lang="en-US" altLang="zh-CN">
                <a:solidFill>
                  <a:srgbClr val="000066"/>
                </a:solidFill>
                <a:latin typeface="Times New Roman" panose="02020603050405020304" pitchFamily="18" charset="0"/>
              </a:rPr>
              <a:t> </a:t>
            </a:r>
          </a:p>
        </p:txBody>
      </p:sp>
      <p:sp>
        <p:nvSpPr>
          <p:cNvPr id="378912" name="Rectangle 32">
            <a:extLst>
              <a:ext uri="{FF2B5EF4-FFF2-40B4-BE49-F238E27FC236}">
                <a16:creationId xmlns:a16="http://schemas.microsoft.com/office/drawing/2014/main" id="{FEACA600-EBD3-97B2-A69D-4AEA53FE1137}"/>
              </a:ext>
            </a:extLst>
          </p:cNvPr>
          <p:cNvSpPr>
            <a:spLocks noChangeArrowheads="1"/>
          </p:cNvSpPr>
          <p:nvPr/>
        </p:nvSpPr>
        <p:spPr bwMode="auto">
          <a:xfrm>
            <a:off x="2898775" y="5280025"/>
            <a:ext cx="3195638" cy="530225"/>
          </a:xfrm>
          <a:prstGeom prst="rect">
            <a:avLst/>
          </a:prstGeom>
          <a:solidFill>
            <a:schemeClr val="bg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en-US" altLang="zh-CN">
                <a:solidFill>
                  <a:srgbClr val="000066"/>
                </a:solidFill>
                <a:latin typeface="Times New Roman" panose="02020603050405020304" pitchFamily="18" charset="0"/>
              </a:rPr>
              <a:t>(1011 1110 1110 1111)</a:t>
            </a:r>
            <a:r>
              <a:rPr kumimoji="1" lang="en-US" altLang="zh-CN" baseline="-25000">
                <a:solidFill>
                  <a:srgbClr val="000066"/>
                </a:solidFill>
                <a:latin typeface="Times New Roman" panose="02020603050405020304" pitchFamily="18" charset="0"/>
              </a:rPr>
              <a:t>B</a:t>
            </a:r>
          </a:p>
        </p:txBody>
      </p:sp>
      <p:sp>
        <p:nvSpPr>
          <p:cNvPr id="378913" name="Rectangle 33">
            <a:extLst>
              <a:ext uri="{FF2B5EF4-FFF2-40B4-BE49-F238E27FC236}">
                <a16:creationId xmlns:a16="http://schemas.microsoft.com/office/drawing/2014/main" id="{AD945F03-A482-5315-877F-80EFF1FF6219}"/>
              </a:ext>
            </a:extLst>
          </p:cNvPr>
          <p:cNvSpPr>
            <a:spLocks noChangeArrowheads="1"/>
          </p:cNvSpPr>
          <p:nvPr/>
        </p:nvSpPr>
        <p:spPr bwMode="auto">
          <a:xfrm>
            <a:off x="581025" y="3937000"/>
            <a:ext cx="5943600" cy="530225"/>
          </a:xfrm>
          <a:prstGeom prst="rect">
            <a:avLst/>
          </a:prstGeom>
          <a:noFill/>
          <a:ln>
            <a:noFill/>
          </a:ln>
          <a:effectLst/>
        </p:spPr>
        <p:txBody>
          <a:bodyPr>
            <a:spAutoFit/>
          </a:bodyPr>
          <a:lstStyle/>
          <a:p>
            <a:pPr eaLnBrk="1" hangingPunct="1">
              <a:lnSpc>
                <a:spcPct val="120000"/>
              </a:lnSpc>
              <a:defRPr/>
            </a:pPr>
            <a:r>
              <a:rPr kumimoji="1" lang="zh-CN" altLang="en-US">
                <a:solidFill>
                  <a:srgbClr val="000066"/>
                </a:solidFill>
                <a:effectLst>
                  <a:outerShdw blurRad="38100" dist="38100" dir="2700000" algn="tl">
                    <a:srgbClr val="C0C0C0"/>
                  </a:outerShdw>
                </a:effectLst>
                <a:latin typeface="Times New Roman" panose="02020603050405020304" pitchFamily="18" charset="0"/>
              </a:rPr>
              <a:t>十六进制转换成二进制：</a:t>
            </a:r>
            <a:endParaRPr kumimoji="1" lang="zh-CN" altLang="en-US">
              <a:solidFill>
                <a:srgbClr val="000066"/>
              </a:solidFill>
              <a:latin typeface="Times New Roman" panose="02020603050405020304" pitchFamily="18" charset="0"/>
            </a:endParaRPr>
          </a:p>
        </p:txBody>
      </p:sp>
      <p:sp>
        <p:nvSpPr>
          <p:cNvPr id="378914" name="Rectangle 34">
            <a:extLst>
              <a:ext uri="{FF2B5EF4-FFF2-40B4-BE49-F238E27FC236}">
                <a16:creationId xmlns:a16="http://schemas.microsoft.com/office/drawing/2014/main" id="{76A64505-65D1-E892-9BA5-59E63266AAAA}"/>
              </a:ext>
            </a:extLst>
          </p:cNvPr>
          <p:cNvSpPr>
            <a:spLocks noChangeArrowheads="1"/>
          </p:cNvSpPr>
          <p:nvPr/>
        </p:nvSpPr>
        <p:spPr bwMode="auto">
          <a:xfrm>
            <a:off x="703263" y="3189288"/>
            <a:ext cx="3729037" cy="530225"/>
          </a:xfrm>
          <a:prstGeom prst="rect">
            <a:avLst/>
          </a:prstGeom>
          <a:solidFill>
            <a:schemeClr val="bg1"/>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Times New Roman" panose="02020603050405020304" pitchFamily="18" charset="0"/>
              </a:rPr>
              <a:t>例</a:t>
            </a:r>
            <a:r>
              <a:rPr kumimoji="1" lang="zh-CN" altLang="en-US">
                <a:solidFill>
                  <a:srgbClr val="000066"/>
                </a:solidFill>
                <a:latin typeface="Times New Roman" panose="02020603050405020304" pitchFamily="18" charset="0"/>
                <a:sym typeface="Wingdings" panose="05000000000000000000" pitchFamily="2" charset="2"/>
              </a:rPr>
              <a:t> </a:t>
            </a:r>
            <a:r>
              <a:rPr kumimoji="1" lang="en-US" altLang="zh-CN">
                <a:solidFill>
                  <a:srgbClr val="000066"/>
                </a:solidFill>
                <a:latin typeface="Times New Roman" panose="02020603050405020304" pitchFamily="18" charset="0"/>
                <a:sym typeface="Wingdings" panose="05000000000000000000" pitchFamily="2" charset="2"/>
              </a:rPr>
              <a:t>(</a:t>
            </a:r>
            <a:r>
              <a:rPr kumimoji="1" lang="en-US" altLang="zh-CN">
                <a:solidFill>
                  <a:srgbClr val="000066"/>
                </a:solidFill>
                <a:latin typeface="Times New Roman" panose="02020603050405020304" pitchFamily="18" charset="0"/>
              </a:rPr>
              <a:t>111100010101110)</a:t>
            </a:r>
            <a:r>
              <a:rPr kumimoji="1" lang="en-US" altLang="zh-CN" baseline="-25000">
                <a:solidFill>
                  <a:srgbClr val="000066"/>
                </a:solidFill>
                <a:latin typeface="Times New Roman" panose="02020603050405020304" pitchFamily="18" charset="0"/>
              </a:rPr>
              <a:t>B   </a:t>
            </a:r>
            <a:r>
              <a:rPr kumimoji="1" lang="en-US" altLang="zh-CN">
                <a:solidFill>
                  <a:srgbClr val="000066"/>
                </a:solidFill>
                <a:latin typeface="Times New Roman" panose="02020603050405020304" pitchFamily="18" charset="0"/>
              </a:rPr>
              <a:t> =</a:t>
            </a:r>
          </a:p>
        </p:txBody>
      </p:sp>
      <p:grpSp>
        <p:nvGrpSpPr>
          <p:cNvPr id="378915" name="Group 35">
            <a:extLst>
              <a:ext uri="{FF2B5EF4-FFF2-40B4-BE49-F238E27FC236}">
                <a16:creationId xmlns:a16="http://schemas.microsoft.com/office/drawing/2014/main" id="{78A0ABF2-C42A-9D8B-64F3-996592B9BB1E}"/>
              </a:ext>
            </a:extLst>
          </p:cNvPr>
          <p:cNvGrpSpPr>
            <a:grpSpLocks/>
          </p:cNvGrpSpPr>
          <p:nvPr/>
        </p:nvGrpSpPr>
        <p:grpSpPr bwMode="auto">
          <a:xfrm>
            <a:off x="1458913" y="3155950"/>
            <a:ext cx="936625" cy="506413"/>
            <a:chOff x="1112" y="2024"/>
            <a:chExt cx="756" cy="314"/>
          </a:xfrm>
        </p:grpSpPr>
        <p:sp>
          <p:nvSpPr>
            <p:cNvPr id="52242" name="Line 36">
              <a:extLst>
                <a:ext uri="{FF2B5EF4-FFF2-40B4-BE49-F238E27FC236}">
                  <a16:creationId xmlns:a16="http://schemas.microsoft.com/office/drawing/2014/main" id="{2662912C-A711-F672-9DD7-6E6BF371BE80}"/>
                </a:ext>
              </a:extLst>
            </p:cNvPr>
            <p:cNvSpPr>
              <a:spLocks noChangeShapeType="1"/>
            </p:cNvSpPr>
            <p:nvPr/>
          </p:nvSpPr>
          <p:spPr bwMode="auto">
            <a:xfrm>
              <a:off x="1868" y="2024"/>
              <a:ext cx="0" cy="313"/>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3" name="Line 37">
              <a:extLst>
                <a:ext uri="{FF2B5EF4-FFF2-40B4-BE49-F238E27FC236}">
                  <a16:creationId xmlns:a16="http://schemas.microsoft.com/office/drawing/2014/main" id="{160EFC4A-325C-410D-8C73-A25D6013FA21}"/>
                </a:ext>
              </a:extLst>
            </p:cNvPr>
            <p:cNvSpPr>
              <a:spLocks noChangeShapeType="1"/>
            </p:cNvSpPr>
            <p:nvPr/>
          </p:nvSpPr>
          <p:spPr bwMode="auto">
            <a:xfrm>
              <a:off x="1868" y="2024"/>
              <a:ext cx="0" cy="313"/>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4" name="Line 38">
              <a:extLst>
                <a:ext uri="{FF2B5EF4-FFF2-40B4-BE49-F238E27FC236}">
                  <a16:creationId xmlns:a16="http://schemas.microsoft.com/office/drawing/2014/main" id="{552BCBBD-A9CE-F952-9461-3773B663DF76}"/>
                </a:ext>
              </a:extLst>
            </p:cNvPr>
            <p:cNvSpPr>
              <a:spLocks noChangeShapeType="1"/>
            </p:cNvSpPr>
            <p:nvPr/>
          </p:nvSpPr>
          <p:spPr bwMode="auto">
            <a:xfrm>
              <a:off x="1490" y="2024"/>
              <a:ext cx="0" cy="313"/>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5" name="Line 39">
              <a:extLst>
                <a:ext uri="{FF2B5EF4-FFF2-40B4-BE49-F238E27FC236}">
                  <a16:creationId xmlns:a16="http://schemas.microsoft.com/office/drawing/2014/main" id="{4A35F359-5639-D95E-D2A7-E9DB77456541}"/>
                </a:ext>
              </a:extLst>
            </p:cNvPr>
            <p:cNvSpPr>
              <a:spLocks noChangeShapeType="1"/>
            </p:cNvSpPr>
            <p:nvPr/>
          </p:nvSpPr>
          <p:spPr bwMode="auto">
            <a:xfrm>
              <a:off x="1112" y="2025"/>
              <a:ext cx="0" cy="313"/>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8920" name="Group 40">
            <a:extLst>
              <a:ext uri="{FF2B5EF4-FFF2-40B4-BE49-F238E27FC236}">
                <a16:creationId xmlns:a16="http://schemas.microsoft.com/office/drawing/2014/main" id="{D45D9E96-B4D7-1CCC-9FC8-0A2C94C015C4}"/>
              </a:ext>
            </a:extLst>
          </p:cNvPr>
          <p:cNvGrpSpPr>
            <a:grpSpLocks/>
          </p:cNvGrpSpPr>
          <p:nvPr/>
        </p:nvGrpSpPr>
        <p:grpSpPr bwMode="auto">
          <a:xfrm>
            <a:off x="3521075" y="5229225"/>
            <a:ext cx="995363" cy="581025"/>
            <a:chOff x="1112" y="2024"/>
            <a:chExt cx="756" cy="314"/>
          </a:xfrm>
        </p:grpSpPr>
        <p:sp>
          <p:nvSpPr>
            <p:cNvPr id="52238" name="Line 41">
              <a:extLst>
                <a:ext uri="{FF2B5EF4-FFF2-40B4-BE49-F238E27FC236}">
                  <a16:creationId xmlns:a16="http://schemas.microsoft.com/office/drawing/2014/main" id="{AAF794DD-1DAA-086E-994A-BDA7C2EEC52D}"/>
                </a:ext>
              </a:extLst>
            </p:cNvPr>
            <p:cNvSpPr>
              <a:spLocks noChangeShapeType="1"/>
            </p:cNvSpPr>
            <p:nvPr/>
          </p:nvSpPr>
          <p:spPr bwMode="auto">
            <a:xfrm>
              <a:off x="1868" y="2024"/>
              <a:ext cx="0" cy="313"/>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9" name="Line 42">
              <a:extLst>
                <a:ext uri="{FF2B5EF4-FFF2-40B4-BE49-F238E27FC236}">
                  <a16:creationId xmlns:a16="http://schemas.microsoft.com/office/drawing/2014/main" id="{6E3B9569-C89B-B920-C5BC-5FBAD032806B}"/>
                </a:ext>
              </a:extLst>
            </p:cNvPr>
            <p:cNvSpPr>
              <a:spLocks noChangeShapeType="1"/>
            </p:cNvSpPr>
            <p:nvPr/>
          </p:nvSpPr>
          <p:spPr bwMode="auto">
            <a:xfrm>
              <a:off x="1868" y="2024"/>
              <a:ext cx="0" cy="313"/>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0" name="Line 43">
              <a:extLst>
                <a:ext uri="{FF2B5EF4-FFF2-40B4-BE49-F238E27FC236}">
                  <a16:creationId xmlns:a16="http://schemas.microsoft.com/office/drawing/2014/main" id="{32DB306A-EFEF-2E89-F9EA-781D3BD66370}"/>
                </a:ext>
              </a:extLst>
            </p:cNvPr>
            <p:cNvSpPr>
              <a:spLocks noChangeShapeType="1"/>
            </p:cNvSpPr>
            <p:nvPr/>
          </p:nvSpPr>
          <p:spPr bwMode="auto">
            <a:xfrm>
              <a:off x="1490" y="2024"/>
              <a:ext cx="0" cy="313"/>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1" name="Line 44">
              <a:extLst>
                <a:ext uri="{FF2B5EF4-FFF2-40B4-BE49-F238E27FC236}">
                  <a16:creationId xmlns:a16="http://schemas.microsoft.com/office/drawing/2014/main" id="{995E69D6-9CC7-3222-E0F1-C8CDDE3B33DB}"/>
                </a:ext>
              </a:extLst>
            </p:cNvPr>
            <p:cNvSpPr>
              <a:spLocks noChangeShapeType="1"/>
            </p:cNvSpPr>
            <p:nvPr/>
          </p:nvSpPr>
          <p:spPr bwMode="auto">
            <a:xfrm>
              <a:off x="1112" y="2025"/>
              <a:ext cx="0" cy="313"/>
            </a:xfrm>
            <a:prstGeom prst="line">
              <a:avLst/>
            </a:prstGeom>
            <a:noFill/>
            <a:ln w="38100">
              <a:solidFill>
                <a:schemeClr val="accent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4"/>
                                        </p:tgtEl>
                                        <p:attrNameLst>
                                          <p:attrName>style.visibility</p:attrName>
                                        </p:attrNameLst>
                                      </p:cBhvr>
                                      <p:to>
                                        <p:strVal val="visible"/>
                                      </p:to>
                                    </p:set>
                                    <p:animEffect transition="in" filter="wipe(left)">
                                      <p:cBhvr>
                                        <p:cTn id="7" dur="500"/>
                                        <p:tgtEl>
                                          <p:spTgt spid="37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8915"/>
                                        </p:tgtEl>
                                        <p:attrNameLst>
                                          <p:attrName>style.visibility</p:attrName>
                                        </p:attrNameLst>
                                      </p:cBhvr>
                                      <p:to>
                                        <p:strVal val="visible"/>
                                      </p:to>
                                    </p:set>
                                    <p:animEffect transition="in" filter="wipe(up)">
                                      <p:cBhvr>
                                        <p:cTn id="12" dur="500"/>
                                        <p:tgtEl>
                                          <p:spTgt spid="378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8911"/>
                                        </p:tgtEl>
                                        <p:attrNameLst>
                                          <p:attrName>style.visibility</p:attrName>
                                        </p:attrNameLst>
                                      </p:cBhvr>
                                      <p:to>
                                        <p:strVal val="visible"/>
                                      </p:to>
                                    </p:set>
                                    <p:animEffect transition="in" filter="box(in)">
                                      <p:cBhvr>
                                        <p:cTn id="17" dur="500"/>
                                        <p:tgtEl>
                                          <p:spTgt spid="3789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8908"/>
                                        </p:tgtEl>
                                        <p:attrNameLst>
                                          <p:attrName>style.visibility</p:attrName>
                                        </p:attrNameLst>
                                      </p:cBhvr>
                                      <p:to>
                                        <p:strVal val="visible"/>
                                      </p:to>
                                    </p:set>
                                    <p:animEffect transition="in" filter="box(in)">
                                      <p:cBhvr>
                                        <p:cTn id="22" dur="500"/>
                                        <p:tgtEl>
                                          <p:spTgt spid="3789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8913"/>
                                        </p:tgtEl>
                                        <p:attrNameLst>
                                          <p:attrName>style.visibility</p:attrName>
                                        </p:attrNameLst>
                                      </p:cBhvr>
                                      <p:to>
                                        <p:strVal val="visible"/>
                                      </p:to>
                                    </p:set>
                                    <p:animEffect transition="in" filter="box(in)">
                                      <p:cBhvr>
                                        <p:cTn id="27" dur="500"/>
                                        <p:tgtEl>
                                          <p:spTgt spid="3789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78909"/>
                                        </p:tgtEl>
                                        <p:attrNameLst>
                                          <p:attrName>style.visibility</p:attrName>
                                        </p:attrNameLst>
                                      </p:cBhvr>
                                      <p:to>
                                        <p:strVal val="visible"/>
                                      </p:to>
                                    </p:set>
                                    <p:animEffect transition="in" filter="strips(downRight)">
                                      <p:cBhvr>
                                        <p:cTn id="32" dur="500"/>
                                        <p:tgtEl>
                                          <p:spTgt spid="3789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78910"/>
                                        </p:tgtEl>
                                        <p:attrNameLst>
                                          <p:attrName>style.visibility</p:attrName>
                                        </p:attrNameLst>
                                      </p:cBhvr>
                                      <p:to>
                                        <p:strVal val="visible"/>
                                      </p:to>
                                    </p:set>
                                    <p:animEffect transition="in" filter="strips(downRight)">
                                      <p:cBhvr>
                                        <p:cTn id="37" dur="500"/>
                                        <p:tgtEl>
                                          <p:spTgt spid="3789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78912"/>
                                        </p:tgtEl>
                                        <p:attrNameLst>
                                          <p:attrName>style.visibility</p:attrName>
                                        </p:attrNameLst>
                                      </p:cBhvr>
                                      <p:to>
                                        <p:strVal val="visible"/>
                                      </p:to>
                                    </p:set>
                                    <p:animEffect transition="in" filter="strips(downRight)">
                                      <p:cBhvr>
                                        <p:cTn id="42" dur="500"/>
                                        <p:tgtEl>
                                          <p:spTgt spid="3789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78920"/>
                                        </p:tgtEl>
                                        <p:attrNameLst>
                                          <p:attrName>style.visibility</p:attrName>
                                        </p:attrNameLst>
                                      </p:cBhvr>
                                      <p:to>
                                        <p:strVal val="visible"/>
                                      </p:to>
                                    </p:set>
                                    <p:animEffect transition="in" filter="wipe(up)">
                                      <p:cBhvr>
                                        <p:cTn id="47" dur="500"/>
                                        <p:tgtEl>
                                          <p:spTgt spid="37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8" grpId="0" animBg="1" autoUpdateAnimBg="0"/>
      <p:bldP spid="378909" grpId="0" autoUpdateAnimBg="0"/>
      <p:bldP spid="378910" grpId="0" animBg="1" autoUpdateAnimBg="0"/>
      <p:bldP spid="378911" grpId="0" animBg="1" autoUpdateAnimBg="0"/>
      <p:bldP spid="378912" grpId="0" animBg="1" autoUpdateAnimBg="0"/>
      <p:bldP spid="378913" grpId="0" autoUpdateAnimBg="0"/>
      <p:bldP spid="37891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38" name="Text Box 34">
            <a:extLst>
              <a:ext uri="{FF2B5EF4-FFF2-40B4-BE49-F238E27FC236}">
                <a16:creationId xmlns:a16="http://schemas.microsoft.com/office/drawing/2014/main" id="{F7101D25-C4B1-C72E-7680-086AA599DF99}"/>
              </a:ext>
            </a:extLst>
          </p:cNvPr>
          <p:cNvSpPr txBox="1">
            <a:spLocks noChangeArrowheads="1"/>
          </p:cNvSpPr>
          <p:nvPr/>
        </p:nvSpPr>
        <p:spPr bwMode="auto">
          <a:xfrm>
            <a:off x="611188" y="936625"/>
            <a:ext cx="6521450" cy="493713"/>
          </a:xfrm>
          <a:prstGeom prst="rect">
            <a:avLst/>
          </a:prstGeom>
          <a:noFill/>
          <a:ln>
            <a:noFill/>
          </a:ln>
          <a:effectLst/>
        </p:spPr>
        <p:txBody>
          <a:bodyPr>
            <a:spAutoFit/>
          </a:bodyPr>
          <a:lstStyle>
            <a:defPPr>
              <a:defRPr lang="zh-CN"/>
            </a:defPPr>
            <a:lvl1pPr eaLnBrk="1" hangingPunct="1">
              <a:lnSpc>
                <a:spcPct val="120000"/>
              </a:lnSpc>
              <a:defRPr kumimoji="1" sz="2400">
                <a:solidFill>
                  <a:schemeClr val="accent2"/>
                </a:solidFill>
                <a:effectLst>
                  <a:outerShdw blurRad="38100" dist="38100" dir="2700000" algn="tl">
                    <a:srgbClr val="C0C0C0"/>
                  </a:outerShdw>
                </a:effectLst>
                <a:latin typeface="Times New Roman" panose="02020603050405020304" pitchFamily="18" charset="0"/>
              </a:defRPr>
            </a:lvl1pPr>
          </a:lstStyle>
          <a:p>
            <a:pPr>
              <a:defRPr/>
            </a:pPr>
            <a:r>
              <a:rPr lang="en-US" altLang="zh-CN" dirty="0"/>
              <a:t>3.</a:t>
            </a:r>
            <a:r>
              <a:rPr lang="zh-CN" altLang="en-US" dirty="0"/>
              <a:t>八进制</a:t>
            </a:r>
          </a:p>
        </p:txBody>
      </p:sp>
      <p:sp>
        <p:nvSpPr>
          <p:cNvPr id="53251" name="Text Box 35">
            <a:extLst>
              <a:ext uri="{FF2B5EF4-FFF2-40B4-BE49-F238E27FC236}">
                <a16:creationId xmlns:a16="http://schemas.microsoft.com/office/drawing/2014/main" id="{D7C13B21-9F5F-9775-DE1C-AEBB8DAB5024}"/>
              </a:ext>
            </a:extLst>
          </p:cNvPr>
          <p:cNvSpPr txBox="1">
            <a:spLocks noChangeArrowheads="1"/>
          </p:cNvSpPr>
          <p:nvPr/>
        </p:nvSpPr>
        <p:spPr bwMode="auto">
          <a:xfrm>
            <a:off x="411163" y="2233613"/>
            <a:ext cx="873283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八进制数中只有</a:t>
            </a:r>
            <a:r>
              <a:rPr kumimoji="1" lang="en-US" altLang="zh-CN">
                <a:solidFill>
                  <a:srgbClr val="000066"/>
                </a:solidFill>
                <a:latin typeface="Times New Roman" panose="02020603050405020304" pitchFamily="18" charset="0"/>
              </a:rPr>
              <a:t>0, 1, 2, 3, 4, 5, 6, 7</a:t>
            </a:r>
            <a:r>
              <a:rPr kumimoji="1" lang="zh-CN" altLang="en-US">
                <a:solidFill>
                  <a:srgbClr val="000066"/>
                </a:solidFill>
                <a:latin typeface="Times New Roman" panose="02020603050405020304" pitchFamily="18" charset="0"/>
              </a:rPr>
              <a:t>八个数码，进位规律是“逢八进一”。各位的权都是</a:t>
            </a:r>
            <a:r>
              <a:rPr kumimoji="1" lang="en-US" altLang="zh-CN">
                <a:solidFill>
                  <a:srgbClr val="000066"/>
                </a:solidFill>
                <a:latin typeface="Times New Roman" panose="02020603050405020304" pitchFamily="18" charset="0"/>
              </a:rPr>
              <a:t>8</a:t>
            </a:r>
            <a:r>
              <a:rPr kumimoji="1" lang="zh-CN" altLang="en-US">
                <a:solidFill>
                  <a:srgbClr val="000066"/>
                </a:solidFill>
                <a:latin typeface="Times New Roman" panose="02020603050405020304" pitchFamily="18" charset="0"/>
              </a:rPr>
              <a:t>的幂。</a:t>
            </a:r>
          </a:p>
        </p:txBody>
      </p:sp>
      <p:grpSp>
        <p:nvGrpSpPr>
          <p:cNvPr id="53252" name="Group 36">
            <a:extLst>
              <a:ext uri="{FF2B5EF4-FFF2-40B4-BE49-F238E27FC236}">
                <a16:creationId xmlns:a16="http://schemas.microsoft.com/office/drawing/2014/main" id="{1807D685-0C43-4015-ECD8-CC9520FDB507}"/>
              </a:ext>
            </a:extLst>
          </p:cNvPr>
          <p:cNvGrpSpPr>
            <a:grpSpLocks/>
          </p:cNvGrpSpPr>
          <p:nvPr/>
        </p:nvGrpSpPr>
        <p:grpSpPr bwMode="auto">
          <a:xfrm>
            <a:off x="466725" y="4419600"/>
            <a:ext cx="5681663" cy="1035050"/>
            <a:chOff x="519" y="2438"/>
            <a:chExt cx="3464" cy="652"/>
          </a:xfrm>
        </p:grpSpPr>
        <p:graphicFrame>
          <p:nvGraphicFramePr>
            <p:cNvPr id="53254" name="Object 37">
              <a:extLst>
                <a:ext uri="{FF2B5EF4-FFF2-40B4-BE49-F238E27FC236}">
                  <a16:creationId xmlns:a16="http://schemas.microsoft.com/office/drawing/2014/main" id="{5A0E87CF-7E73-8F6E-CDA6-57A38D0D239B}"/>
                </a:ext>
              </a:extLst>
            </p:cNvPr>
            <p:cNvGraphicFramePr>
              <a:graphicFrameLocks noChangeAspect="1"/>
            </p:cNvGraphicFramePr>
            <p:nvPr/>
          </p:nvGraphicFramePr>
          <p:xfrm>
            <a:off x="2227" y="2438"/>
            <a:ext cx="1756" cy="652"/>
          </p:xfrm>
          <a:graphic>
            <a:graphicData uri="http://schemas.openxmlformats.org/presentationml/2006/ole">
              <mc:AlternateContent xmlns:mc="http://schemas.openxmlformats.org/markup-compatibility/2006">
                <mc:Choice xmlns:v="urn:schemas-microsoft-com:vml" Requires="v">
                  <p:oleObj name="Equation" r:id="rId2" imgW="2108151" imgH="724031" progId="Equation.3">
                    <p:embed/>
                  </p:oleObj>
                </mc:Choice>
                <mc:Fallback>
                  <p:oleObj name="Equation" r:id="rId2" imgW="2108151" imgH="724031" progId="Equation.3">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7" y="2438"/>
                          <a:ext cx="1756" cy="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5" name="Rectangle 38">
              <a:extLst>
                <a:ext uri="{FF2B5EF4-FFF2-40B4-BE49-F238E27FC236}">
                  <a16:creationId xmlns:a16="http://schemas.microsoft.com/office/drawing/2014/main" id="{D61BEA0F-BE08-2B20-53DF-DB5A90A064CB}"/>
                </a:ext>
              </a:extLst>
            </p:cNvPr>
            <p:cNvSpPr>
              <a:spLocks noChangeArrowheads="1"/>
            </p:cNvSpPr>
            <p:nvPr/>
          </p:nvSpPr>
          <p:spPr bwMode="auto">
            <a:xfrm>
              <a:off x="519" y="2617"/>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rPr>
                <a:t>一般表达式</a:t>
              </a:r>
            </a:p>
          </p:txBody>
        </p:sp>
      </p:grpSp>
      <p:sp>
        <p:nvSpPr>
          <p:cNvPr id="53253" name="Rectangle 39">
            <a:extLst>
              <a:ext uri="{FF2B5EF4-FFF2-40B4-BE49-F238E27FC236}">
                <a16:creationId xmlns:a16="http://schemas.microsoft.com/office/drawing/2014/main" id="{822F039B-8429-FAEC-61BF-4597C56F3FB2}"/>
              </a:ext>
            </a:extLst>
          </p:cNvPr>
          <p:cNvSpPr>
            <a:spLocks noChangeArrowheads="1"/>
          </p:cNvSpPr>
          <p:nvPr/>
        </p:nvSpPr>
        <p:spPr bwMode="auto">
          <a:xfrm>
            <a:off x="476250" y="3773488"/>
            <a:ext cx="541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kumimoji="1" lang="zh-CN" altLang="en-US">
                <a:solidFill>
                  <a:srgbClr val="000066"/>
                </a:solidFill>
                <a:latin typeface="Times New Roman" panose="02020603050405020304" pitchFamily="18" charset="0"/>
              </a:rPr>
              <a:t>八进制就是以</a:t>
            </a:r>
            <a:r>
              <a:rPr kumimoji="1" lang="en-US" altLang="zh-CN">
                <a:solidFill>
                  <a:srgbClr val="000066"/>
                </a:solidFill>
                <a:latin typeface="Times New Roman" panose="02020603050405020304" pitchFamily="18" charset="0"/>
              </a:rPr>
              <a:t>8</a:t>
            </a:r>
            <a:r>
              <a:rPr kumimoji="1" lang="zh-CN" altLang="en-US">
                <a:solidFill>
                  <a:srgbClr val="000066"/>
                </a:solidFill>
                <a:latin typeface="Times New Roman" panose="02020603050405020304" pitchFamily="18" charset="0"/>
              </a:rPr>
              <a:t>为基数的计数体制。</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9" name="Text Box 11">
            <a:extLst>
              <a:ext uri="{FF2B5EF4-FFF2-40B4-BE49-F238E27FC236}">
                <a16:creationId xmlns:a16="http://schemas.microsoft.com/office/drawing/2014/main" id="{2B6C9AEC-AA08-6307-F315-2AF9758B5093}"/>
              </a:ext>
            </a:extLst>
          </p:cNvPr>
          <p:cNvSpPr txBox="1">
            <a:spLocks noChangeArrowheads="1"/>
          </p:cNvSpPr>
          <p:nvPr/>
        </p:nvSpPr>
        <p:spPr bwMode="auto">
          <a:xfrm>
            <a:off x="590550" y="482600"/>
            <a:ext cx="6169025" cy="492125"/>
          </a:xfrm>
          <a:prstGeom prst="rect">
            <a:avLst/>
          </a:prstGeom>
          <a:noFill/>
          <a:ln>
            <a:noFill/>
          </a:ln>
          <a:effectLst/>
        </p:spPr>
        <p:txBody>
          <a:bodyPr>
            <a:spAutoFit/>
          </a:bodyPr>
          <a:lstStyle>
            <a:defPPr>
              <a:defRPr lang="zh-CN"/>
            </a:defPPr>
            <a:lvl1pPr eaLnBrk="1" hangingPunct="1">
              <a:lnSpc>
                <a:spcPct val="120000"/>
              </a:lnSpc>
              <a:defRPr kumimoji="1" sz="2400">
                <a:solidFill>
                  <a:schemeClr val="accent2"/>
                </a:solidFill>
                <a:effectLst>
                  <a:outerShdw blurRad="38100" dist="38100" dir="2700000" algn="tl">
                    <a:srgbClr val="C0C0C0"/>
                  </a:outerShdw>
                </a:effectLst>
                <a:latin typeface="Times New Roman" panose="02020603050405020304" pitchFamily="18" charset="0"/>
              </a:defRPr>
            </a:lvl1pPr>
          </a:lstStyle>
          <a:p>
            <a:pPr>
              <a:defRPr/>
            </a:pPr>
            <a:r>
              <a:rPr lang="en-US" altLang="zh-CN" dirty="0"/>
              <a:t>4</a:t>
            </a:r>
            <a:r>
              <a:rPr lang="zh-CN" altLang="en-US" dirty="0"/>
              <a:t>、二</a:t>
            </a:r>
            <a:r>
              <a:rPr lang="en-US" altLang="zh-CN" dirty="0"/>
              <a:t>-</a:t>
            </a:r>
            <a:r>
              <a:rPr lang="zh-CN" altLang="en-US" dirty="0"/>
              <a:t>八进制之间的转换</a:t>
            </a:r>
          </a:p>
        </p:txBody>
      </p:sp>
      <p:sp>
        <p:nvSpPr>
          <p:cNvPr id="54275" name="Text Box 12">
            <a:extLst>
              <a:ext uri="{FF2B5EF4-FFF2-40B4-BE49-F238E27FC236}">
                <a16:creationId xmlns:a16="http://schemas.microsoft.com/office/drawing/2014/main" id="{9B396921-A344-A96C-2580-758D6B4CBC1D}"/>
              </a:ext>
            </a:extLst>
          </p:cNvPr>
          <p:cNvSpPr txBox="1">
            <a:spLocks noChangeArrowheads="1"/>
          </p:cNvSpPr>
          <p:nvPr/>
        </p:nvSpPr>
        <p:spPr bwMode="auto">
          <a:xfrm>
            <a:off x="560388" y="4773613"/>
            <a:ext cx="82264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pPr>
            <a:r>
              <a:rPr kumimoji="1" lang="zh-CN" altLang="en-US">
                <a:solidFill>
                  <a:srgbClr val="000066"/>
                </a:solidFill>
                <a:latin typeface="Times New Roman" panose="02020603050405020304" pitchFamily="18" charset="0"/>
              </a:rPr>
              <a:t>将每位八进制数展开成三位二进制数，排列顺序不变即可。</a:t>
            </a:r>
          </a:p>
        </p:txBody>
      </p:sp>
      <p:sp>
        <p:nvSpPr>
          <p:cNvPr id="54276" name="Text Box 13">
            <a:extLst>
              <a:ext uri="{FF2B5EF4-FFF2-40B4-BE49-F238E27FC236}">
                <a16:creationId xmlns:a16="http://schemas.microsoft.com/office/drawing/2014/main" id="{5FD86FD8-D5C5-031D-FFA7-7B355D9F8421}"/>
              </a:ext>
            </a:extLst>
          </p:cNvPr>
          <p:cNvSpPr txBox="1">
            <a:spLocks noChangeArrowheads="1"/>
          </p:cNvSpPr>
          <p:nvPr/>
        </p:nvSpPr>
        <p:spPr bwMode="auto">
          <a:xfrm>
            <a:off x="584200" y="2314575"/>
            <a:ext cx="8326438"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buFontTx/>
              <a:buChar char="•"/>
            </a:pPr>
            <a:r>
              <a:rPr kumimoji="1" lang="zh-CN" altLang="en-US">
                <a:solidFill>
                  <a:srgbClr val="000066"/>
                </a:solidFill>
                <a:latin typeface="Times New Roman" panose="02020603050405020304" pitchFamily="18" charset="0"/>
              </a:rPr>
              <a:t>转换时，由小数点开始，整数部分自右向左，小数部分自左向右，三位一组，不够三位的添零补齐，则每三位二进制数表示一位八进制数。</a:t>
            </a:r>
          </a:p>
        </p:txBody>
      </p:sp>
      <p:sp>
        <p:nvSpPr>
          <p:cNvPr id="54277" name="Text Box 14">
            <a:extLst>
              <a:ext uri="{FF2B5EF4-FFF2-40B4-BE49-F238E27FC236}">
                <a16:creationId xmlns:a16="http://schemas.microsoft.com/office/drawing/2014/main" id="{E6506193-87AA-8FD3-A376-58601F6FA7F7}"/>
              </a:ext>
            </a:extLst>
          </p:cNvPr>
          <p:cNvSpPr txBox="1">
            <a:spLocks noChangeArrowheads="1"/>
          </p:cNvSpPr>
          <p:nvPr/>
        </p:nvSpPr>
        <p:spPr bwMode="auto">
          <a:xfrm>
            <a:off x="569913" y="1228725"/>
            <a:ext cx="832643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buFontTx/>
              <a:buChar char="•"/>
            </a:pPr>
            <a:r>
              <a:rPr kumimoji="1" lang="zh-CN" altLang="en-US">
                <a:solidFill>
                  <a:srgbClr val="000066"/>
                </a:solidFill>
                <a:latin typeface="Times New Roman" panose="02020603050405020304" pitchFamily="18" charset="0"/>
              </a:rPr>
              <a:t>因为八进制的基数</a:t>
            </a:r>
            <a:r>
              <a:rPr kumimoji="1" lang="en-US" altLang="zh-CN">
                <a:solidFill>
                  <a:srgbClr val="000066"/>
                </a:solidFill>
                <a:latin typeface="Times New Roman" panose="02020603050405020304" pitchFamily="18" charset="0"/>
              </a:rPr>
              <a:t>8=2</a:t>
            </a:r>
            <a:r>
              <a:rPr kumimoji="1" lang="en-US" altLang="zh-CN" baseline="30000">
                <a:solidFill>
                  <a:srgbClr val="000066"/>
                </a:solidFill>
                <a:latin typeface="Times New Roman" panose="02020603050405020304" pitchFamily="18" charset="0"/>
              </a:rPr>
              <a:t>3</a:t>
            </a: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，所以，可将三位二进制数表示一位八进制数，即 </a:t>
            </a:r>
            <a:r>
              <a:rPr kumimoji="1" lang="en-US" altLang="zh-CN">
                <a:solidFill>
                  <a:srgbClr val="000066"/>
                </a:solidFill>
                <a:latin typeface="Times New Roman" panose="02020603050405020304" pitchFamily="18" charset="0"/>
              </a:rPr>
              <a:t>000</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111 </a:t>
            </a:r>
            <a:r>
              <a:rPr kumimoji="1" lang="zh-CN" altLang="en-US">
                <a:solidFill>
                  <a:srgbClr val="000066"/>
                </a:solidFill>
                <a:latin typeface="Times New Roman" panose="02020603050405020304" pitchFamily="18" charset="0"/>
              </a:rPr>
              <a:t>表示 </a:t>
            </a:r>
            <a:r>
              <a:rPr kumimoji="1" lang="en-US" altLang="zh-CN">
                <a:solidFill>
                  <a:srgbClr val="000066"/>
                </a:solidFill>
                <a:latin typeface="Times New Roman" panose="02020603050405020304" pitchFamily="18" charset="0"/>
              </a:rPr>
              <a:t>0</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7</a:t>
            </a:r>
          </a:p>
        </p:txBody>
      </p:sp>
      <p:sp>
        <p:nvSpPr>
          <p:cNvPr id="54278" name="Text Box 15">
            <a:extLst>
              <a:ext uri="{FF2B5EF4-FFF2-40B4-BE49-F238E27FC236}">
                <a16:creationId xmlns:a16="http://schemas.microsoft.com/office/drawing/2014/main" id="{EFF11A63-864B-3D6B-66BD-613B174AF4A2}"/>
              </a:ext>
            </a:extLst>
          </p:cNvPr>
          <p:cNvSpPr txBox="1">
            <a:spLocks noChangeArrowheads="1"/>
          </p:cNvSpPr>
          <p:nvPr/>
        </p:nvSpPr>
        <p:spPr bwMode="auto">
          <a:xfrm>
            <a:off x="1689100" y="4071938"/>
            <a:ext cx="4883150" cy="53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Times New Roman" panose="02020603050405020304" pitchFamily="18" charset="0"/>
              </a:rPr>
              <a:t>例</a:t>
            </a:r>
            <a:r>
              <a:rPr kumimoji="1" lang="zh-CN" altLang="en-US">
                <a:solidFill>
                  <a:srgbClr val="000066"/>
                </a:solidFill>
                <a:latin typeface="Times New Roman" panose="02020603050405020304" pitchFamily="18" charset="0"/>
                <a:sym typeface="Wingdings" panose="05000000000000000000" pitchFamily="2" charset="2"/>
              </a:rPr>
              <a:t> </a:t>
            </a:r>
            <a:r>
              <a:rPr kumimoji="1" lang="en-US" altLang="zh-CN">
                <a:solidFill>
                  <a:srgbClr val="000066"/>
                </a:solidFill>
                <a:latin typeface="Times New Roman" panose="02020603050405020304" pitchFamily="18" charset="0"/>
                <a:sym typeface="Wingdings" panose="05000000000000000000" pitchFamily="2" charset="2"/>
              </a:rPr>
              <a:t>(</a:t>
            </a:r>
            <a:r>
              <a:rPr kumimoji="1" lang="en-US" altLang="zh-CN">
                <a:solidFill>
                  <a:srgbClr val="000066"/>
                </a:solidFill>
                <a:latin typeface="Times New Roman" panose="02020603050405020304" pitchFamily="18" charset="0"/>
              </a:rPr>
              <a:t>10110.011)</a:t>
            </a:r>
            <a:r>
              <a:rPr kumimoji="1" lang="en-US" altLang="zh-CN" baseline="-25000">
                <a:solidFill>
                  <a:srgbClr val="000066"/>
                </a:solidFill>
                <a:latin typeface="Times New Roman" panose="02020603050405020304" pitchFamily="18" charset="0"/>
              </a:rPr>
              <a:t>B</a:t>
            </a:r>
            <a:r>
              <a:rPr kumimoji="1" lang="en-US" altLang="zh-CN">
                <a:solidFill>
                  <a:srgbClr val="000066"/>
                </a:solidFill>
                <a:latin typeface="Times New Roman" panose="02020603050405020304" pitchFamily="18" charset="0"/>
              </a:rPr>
              <a:t> =</a:t>
            </a:r>
          </a:p>
        </p:txBody>
      </p:sp>
      <p:sp>
        <p:nvSpPr>
          <p:cNvPr id="54279" name="Text Box 16">
            <a:extLst>
              <a:ext uri="{FF2B5EF4-FFF2-40B4-BE49-F238E27FC236}">
                <a16:creationId xmlns:a16="http://schemas.microsoft.com/office/drawing/2014/main" id="{E435D94A-E469-103A-0310-A2302EFC42BC}"/>
              </a:ext>
            </a:extLst>
          </p:cNvPr>
          <p:cNvSpPr txBox="1">
            <a:spLocks noChangeArrowheads="1"/>
          </p:cNvSpPr>
          <p:nvPr/>
        </p:nvSpPr>
        <p:spPr bwMode="auto">
          <a:xfrm>
            <a:off x="1631950" y="5643563"/>
            <a:ext cx="5097463" cy="53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latin typeface="Times New Roman" panose="02020603050405020304" pitchFamily="18" charset="0"/>
              </a:rPr>
              <a:t>例</a:t>
            </a:r>
            <a:r>
              <a:rPr kumimoji="1" lang="zh-CN" altLang="en-US">
                <a:solidFill>
                  <a:srgbClr val="000066"/>
                </a:solidFill>
                <a:latin typeface="Times New Roman" panose="02020603050405020304" pitchFamily="18" charset="0"/>
                <a:sym typeface="Wingdings" panose="05000000000000000000" pitchFamily="2" charset="2"/>
              </a:rPr>
              <a:t> </a:t>
            </a:r>
            <a:r>
              <a:rPr kumimoji="1" lang="en-US" altLang="zh-CN">
                <a:solidFill>
                  <a:srgbClr val="000066"/>
                </a:solidFill>
                <a:latin typeface="Times New Roman" panose="02020603050405020304" pitchFamily="18" charset="0"/>
                <a:sym typeface="Wingdings" panose="05000000000000000000" pitchFamily="2" charset="2"/>
              </a:rPr>
              <a:t>(</a:t>
            </a:r>
            <a:r>
              <a:rPr kumimoji="1" lang="en-US" altLang="zh-CN">
                <a:solidFill>
                  <a:srgbClr val="000066"/>
                </a:solidFill>
                <a:latin typeface="Times New Roman" panose="02020603050405020304" pitchFamily="18" charset="0"/>
              </a:rPr>
              <a:t>752.1)</a:t>
            </a:r>
            <a:r>
              <a:rPr kumimoji="1" lang="en-US" altLang="zh-CN" baseline="-25000">
                <a:solidFill>
                  <a:srgbClr val="000066"/>
                </a:solidFill>
                <a:latin typeface="Times New Roman" panose="02020603050405020304" pitchFamily="18" charset="0"/>
              </a:rPr>
              <a:t>O</a:t>
            </a:r>
            <a:r>
              <a:rPr kumimoji="1" lang="en-US" altLang="zh-CN">
                <a:solidFill>
                  <a:srgbClr val="000066"/>
                </a:solidFill>
                <a:latin typeface="Times New Roman" panose="02020603050405020304" pitchFamily="18" charset="0"/>
              </a:rPr>
              <a:t>=</a:t>
            </a:r>
          </a:p>
        </p:txBody>
      </p:sp>
      <p:sp>
        <p:nvSpPr>
          <p:cNvPr id="54280" name="Text Box 17">
            <a:extLst>
              <a:ext uri="{FF2B5EF4-FFF2-40B4-BE49-F238E27FC236}">
                <a16:creationId xmlns:a16="http://schemas.microsoft.com/office/drawing/2014/main" id="{97FF1E1A-6215-5D13-C9E7-506C29345DB9}"/>
              </a:ext>
            </a:extLst>
          </p:cNvPr>
          <p:cNvSpPr txBox="1">
            <a:spLocks noChangeArrowheads="1"/>
          </p:cNvSpPr>
          <p:nvPr/>
        </p:nvSpPr>
        <p:spPr bwMode="auto">
          <a:xfrm>
            <a:off x="4003675" y="4029075"/>
            <a:ext cx="1296988" cy="53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en-US" altLang="zh-CN">
                <a:solidFill>
                  <a:srgbClr val="000066"/>
                </a:solidFill>
                <a:latin typeface="Times New Roman" panose="02020603050405020304" pitchFamily="18" charset="0"/>
              </a:rPr>
              <a:t>(26.3)</a:t>
            </a:r>
            <a:r>
              <a:rPr kumimoji="1" lang="en-US" altLang="zh-CN" baseline="-25000">
                <a:solidFill>
                  <a:srgbClr val="000066"/>
                </a:solidFill>
                <a:latin typeface="Times New Roman" panose="02020603050405020304" pitchFamily="18" charset="0"/>
              </a:rPr>
              <a:t>O</a:t>
            </a:r>
            <a:r>
              <a:rPr kumimoji="1" lang="en-US" altLang="zh-CN">
                <a:solidFill>
                  <a:srgbClr val="000066"/>
                </a:solidFill>
                <a:latin typeface="Times New Roman" panose="02020603050405020304" pitchFamily="18" charset="0"/>
              </a:rPr>
              <a:t> </a:t>
            </a:r>
          </a:p>
        </p:txBody>
      </p:sp>
      <p:sp>
        <p:nvSpPr>
          <p:cNvPr id="54281" name="Text Box 18">
            <a:extLst>
              <a:ext uri="{FF2B5EF4-FFF2-40B4-BE49-F238E27FC236}">
                <a16:creationId xmlns:a16="http://schemas.microsoft.com/office/drawing/2014/main" id="{3A2EEDAF-6296-5087-C185-C1AB055CBBE9}"/>
              </a:ext>
            </a:extLst>
          </p:cNvPr>
          <p:cNvSpPr txBox="1">
            <a:spLocks noChangeArrowheads="1"/>
          </p:cNvSpPr>
          <p:nvPr/>
        </p:nvSpPr>
        <p:spPr bwMode="auto">
          <a:xfrm>
            <a:off x="3246438" y="5629275"/>
            <a:ext cx="3054350" cy="53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en-US" altLang="zh-CN">
                <a:solidFill>
                  <a:srgbClr val="000066"/>
                </a:solidFill>
                <a:latin typeface="Times New Roman" panose="02020603050405020304" pitchFamily="18" charset="0"/>
              </a:rPr>
              <a:t>(111 101 010.001)</a:t>
            </a:r>
            <a:r>
              <a:rPr kumimoji="1" lang="en-US" altLang="zh-CN" baseline="-25000">
                <a:solidFill>
                  <a:srgbClr val="000066"/>
                </a:solidFill>
                <a:latin typeface="Times New Roman" panose="02020603050405020304" pitchFamily="18" charset="0"/>
              </a:rPr>
              <a:t>B</a:t>
            </a:r>
            <a:endParaRPr kumimoji="1" lang="en-US" altLang="zh-CN">
              <a:solidFill>
                <a:srgbClr val="000066"/>
              </a:solidFill>
              <a:latin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3" name="Rectangle 11">
            <a:extLst>
              <a:ext uri="{FF2B5EF4-FFF2-40B4-BE49-F238E27FC236}">
                <a16:creationId xmlns:a16="http://schemas.microsoft.com/office/drawing/2014/main" id="{4F215721-E044-33BB-A24A-D62C89E55560}"/>
              </a:ext>
            </a:extLst>
          </p:cNvPr>
          <p:cNvSpPr>
            <a:spLocks noChangeArrowheads="1"/>
          </p:cNvSpPr>
          <p:nvPr/>
        </p:nvSpPr>
        <p:spPr bwMode="auto">
          <a:xfrm>
            <a:off x="649288" y="476250"/>
            <a:ext cx="5465762" cy="493713"/>
          </a:xfrm>
          <a:prstGeom prst="rect">
            <a:avLst/>
          </a:prstGeom>
          <a:noFill/>
          <a:ln>
            <a:noFill/>
          </a:ln>
          <a:effectLst/>
        </p:spPr>
        <p:txBody>
          <a:bodyPr>
            <a:spAutoFit/>
          </a:bodyPr>
          <a:lstStyle/>
          <a:p>
            <a:pPr eaLnBrk="1" hangingPunct="1">
              <a:lnSpc>
                <a:spcPct val="120000"/>
              </a:lnSpc>
              <a:defRPr/>
            </a:pPr>
            <a:r>
              <a:rPr kumimoji="1" lang="en-US" altLang="zh-CN" sz="2400" dirty="0">
                <a:solidFill>
                  <a:schemeClr val="accent2"/>
                </a:solidFill>
                <a:effectLst>
                  <a:outerShdw blurRad="38100" dist="38100" dir="2700000" algn="tl">
                    <a:srgbClr val="C0C0C0"/>
                  </a:outerShdw>
                </a:effectLst>
                <a:latin typeface="Times New Roman" panose="02020603050405020304" pitchFamily="18" charset="0"/>
              </a:rPr>
              <a:t>5.</a:t>
            </a:r>
            <a:r>
              <a:rPr kumimoji="1" lang="zh-CN" altLang="en-US" sz="2400" dirty="0">
                <a:solidFill>
                  <a:schemeClr val="accent2"/>
                </a:solidFill>
                <a:effectLst>
                  <a:outerShdw blurRad="38100" dist="38100" dir="2700000" algn="tl">
                    <a:srgbClr val="C0C0C0"/>
                  </a:outerShdw>
                </a:effectLst>
                <a:latin typeface="Times New Roman" panose="02020603050405020304" pitchFamily="18" charset="0"/>
              </a:rPr>
              <a:t>十六进制的优点 ：</a:t>
            </a:r>
          </a:p>
        </p:txBody>
      </p:sp>
      <p:sp>
        <p:nvSpPr>
          <p:cNvPr id="55299" name="Rectangle 12">
            <a:extLst>
              <a:ext uri="{FF2B5EF4-FFF2-40B4-BE49-F238E27FC236}">
                <a16:creationId xmlns:a16="http://schemas.microsoft.com/office/drawing/2014/main" id="{D9E46E89-3116-221A-9F7E-E346AF0E44A3}"/>
              </a:ext>
            </a:extLst>
          </p:cNvPr>
          <p:cNvSpPr>
            <a:spLocks noChangeArrowheads="1"/>
          </p:cNvSpPr>
          <p:nvPr/>
        </p:nvSpPr>
        <p:spPr bwMode="auto">
          <a:xfrm>
            <a:off x="649288" y="1389063"/>
            <a:ext cx="7723187"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rPr>
              <a:t>    1</a:t>
            </a:r>
            <a:r>
              <a:rPr kumimoji="1" lang="zh-CN" altLang="en-US">
                <a:solidFill>
                  <a:srgbClr val="000066"/>
                </a:solidFill>
                <a:latin typeface="Times New Roman" panose="02020603050405020304" pitchFamily="18" charset="0"/>
              </a:rPr>
              <a:t>、）与二进制之间的转换容易；</a:t>
            </a:r>
          </a:p>
        </p:txBody>
      </p:sp>
      <p:sp>
        <p:nvSpPr>
          <p:cNvPr id="55300" name="Rectangle 13">
            <a:extLst>
              <a:ext uri="{FF2B5EF4-FFF2-40B4-BE49-F238E27FC236}">
                <a16:creationId xmlns:a16="http://schemas.microsoft.com/office/drawing/2014/main" id="{7A7FB1BD-DE5D-D526-A924-94A158BCBB9D}"/>
              </a:ext>
            </a:extLst>
          </p:cNvPr>
          <p:cNvSpPr>
            <a:spLocks noChangeArrowheads="1"/>
          </p:cNvSpPr>
          <p:nvPr/>
        </p:nvSpPr>
        <p:spPr bwMode="auto">
          <a:xfrm>
            <a:off x="444500" y="1936750"/>
            <a:ext cx="8677275" cy="3378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latin typeface="宋体-方正超大字符集" pitchFamily="65" charset="-122"/>
                <a:ea typeface="宋体-方正超大字符集" pitchFamily="65" charset="-122"/>
              </a:rPr>
              <a:t>    </a:t>
            </a:r>
            <a:r>
              <a:rPr kumimoji="1" lang="en-US" altLang="zh-CN">
                <a:solidFill>
                  <a:srgbClr val="000066"/>
                </a:solidFill>
                <a:latin typeface="Times New Roman" panose="02020603050405020304" pitchFamily="18" charset="0"/>
              </a:rPr>
              <a:t>2</a:t>
            </a:r>
            <a:r>
              <a:rPr kumimoji="1" lang="zh-CN" altLang="en-US">
                <a:solidFill>
                  <a:srgbClr val="000066"/>
                </a:solidFill>
                <a:latin typeface="Times New Roman" panose="02020603050405020304" pitchFamily="18" charset="0"/>
              </a:rPr>
              <a:t>、）计数容量较其它进制都大。假如同样采用四位数码，</a:t>
            </a:r>
          </a:p>
          <a:p>
            <a:pPr eaLnBrk="1" hangingPunct="1"/>
            <a:endParaRPr kumimoji="1" lang="zh-CN" altLang="en-US">
              <a:solidFill>
                <a:srgbClr val="000066"/>
              </a:solidFill>
              <a:latin typeface="Times New Roman" panose="02020603050405020304" pitchFamily="18" charset="0"/>
            </a:endParaRPr>
          </a:p>
          <a:p>
            <a:pPr eaLnBrk="1" hangingPunct="1"/>
            <a:r>
              <a:rPr kumimoji="1" lang="zh-CN" altLang="en-US">
                <a:solidFill>
                  <a:srgbClr val="000066"/>
                </a:solidFill>
                <a:latin typeface="Times New Roman" panose="02020603050405020304" pitchFamily="18" charset="0"/>
              </a:rPr>
              <a:t>二进制最多可计至</a:t>
            </a:r>
            <a:r>
              <a:rPr kumimoji="1" lang="en-US" altLang="zh-CN">
                <a:solidFill>
                  <a:srgbClr val="000066"/>
                </a:solidFill>
                <a:latin typeface="Times New Roman" panose="02020603050405020304" pitchFamily="18" charset="0"/>
              </a:rPr>
              <a:t>( 1111)</a:t>
            </a:r>
            <a:r>
              <a:rPr kumimoji="1" lang="en-US" altLang="zh-CN" baseline="-25000">
                <a:solidFill>
                  <a:srgbClr val="000066"/>
                </a:solidFill>
                <a:latin typeface="Times New Roman" panose="02020603050405020304" pitchFamily="18" charset="0"/>
              </a:rPr>
              <a:t>B</a:t>
            </a:r>
            <a:r>
              <a:rPr kumimoji="1" lang="en-US" altLang="zh-CN">
                <a:solidFill>
                  <a:srgbClr val="000066"/>
                </a:solidFill>
                <a:latin typeface="Times New Roman" panose="02020603050405020304" pitchFamily="18" charset="0"/>
              </a:rPr>
              <a:t> =( 15)</a:t>
            </a:r>
            <a:r>
              <a:rPr kumimoji="1" lang="en-US" altLang="zh-CN" baseline="-25000">
                <a:solidFill>
                  <a:srgbClr val="000066"/>
                </a:solidFill>
                <a:latin typeface="Times New Roman" panose="02020603050405020304" pitchFamily="18" charset="0"/>
              </a:rPr>
              <a:t>D</a:t>
            </a:r>
            <a:r>
              <a:rPr kumimoji="1" lang="zh-CN" altLang="en-US">
                <a:solidFill>
                  <a:srgbClr val="000066"/>
                </a:solidFill>
                <a:latin typeface="Times New Roman" panose="02020603050405020304" pitchFamily="18" charset="0"/>
              </a:rPr>
              <a:t>；</a:t>
            </a:r>
          </a:p>
          <a:p>
            <a:pPr eaLnBrk="1" hangingPunct="1"/>
            <a:endParaRPr kumimoji="1" lang="zh-CN" altLang="en-US">
              <a:solidFill>
                <a:srgbClr val="000066"/>
              </a:solidFill>
              <a:latin typeface="Times New Roman" panose="02020603050405020304" pitchFamily="18" charset="0"/>
            </a:endParaRPr>
          </a:p>
          <a:p>
            <a:pPr eaLnBrk="1" hangingPunct="1"/>
            <a:r>
              <a:rPr kumimoji="1" lang="zh-CN" altLang="en-US">
                <a:solidFill>
                  <a:srgbClr val="000066"/>
                </a:solidFill>
                <a:latin typeface="Times New Roman" panose="02020603050405020304" pitchFamily="18" charset="0"/>
              </a:rPr>
              <a:t>八进制可计至 </a:t>
            </a:r>
            <a:r>
              <a:rPr kumimoji="1" lang="en-US" altLang="zh-CN">
                <a:solidFill>
                  <a:srgbClr val="000066"/>
                </a:solidFill>
                <a:latin typeface="Times New Roman" panose="02020603050405020304" pitchFamily="18" charset="0"/>
              </a:rPr>
              <a:t>(7777)</a:t>
            </a:r>
            <a:r>
              <a:rPr kumimoji="1" lang="en-US" altLang="zh-CN" baseline="-25000">
                <a:solidFill>
                  <a:srgbClr val="000066"/>
                </a:solidFill>
                <a:latin typeface="Times New Roman" panose="02020603050405020304" pitchFamily="18" charset="0"/>
              </a:rPr>
              <a:t>O</a:t>
            </a:r>
            <a:r>
              <a:rPr kumimoji="1" lang="en-US" altLang="zh-CN">
                <a:solidFill>
                  <a:srgbClr val="000066"/>
                </a:solidFill>
                <a:latin typeface="Times New Roman" panose="02020603050405020304" pitchFamily="18" charset="0"/>
              </a:rPr>
              <a:t> = (2800)</a:t>
            </a:r>
            <a:r>
              <a:rPr kumimoji="1" lang="en-US" altLang="zh-CN" baseline="-25000">
                <a:solidFill>
                  <a:srgbClr val="000066"/>
                </a:solidFill>
                <a:latin typeface="Times New Roman" panose="02020603050405020304" pitchFamily="18" charset="0"/>
              </a:rPr>
              <a:t>D</a:t>
            </a:r>
            <a:r>
              <a:rPr kumimoji="1" lang="zh-CN" altLang="en-US">
                <a:solidFill>
                  <a:srgbClr val="000066"/>
                </a:solidFill>
                <a:latin typeface="Times New Roman" panose="02020603050405020304" pitchFamily="18" charset="0"/>
              </a:rPr>
              <a:t>；</a:t>
            </a:r>
          </a:p>
          <a:p>
            <a:pPr eaLnBrk="1" hangingPunct="1"/>
            <a:endParaRPr kumimoji="1" lang="zh-CN" altLang="en-US">
              <a:solidFill>
                <a:srgbClr val="000066"/>
              </a:solidFill>
              <a:latin typeface="Times New Roman" panose="02020603050405020304" pitchFamily="18" charset="0"/>
            </a:endParaRPr>
          </a:p>
          <a:p>
            <a:pPr eaLnBrk="1" hangingPunct="1"/>
            <a:r>
              <a:rPr kumimoji="1" lang="zh-CN" altLang="en-US">
                <a:solidFill>
                  <a:srgbClr val="000066"/>
                </a:solidFill>
                <a:latin typeface="Times New Roman" panose="02020603050405020304" pitchFamily="18" charset="0"/>
              </a:rPr>
              <a:t>十进制可计至 </a:t>
            </a:r>
            <a:r>
              <a:rPr kumimoji="1" lang="en-US" altLang="zh-CN">
                <a:solidFill>
                  <a:srgbClr val="000066"/>
                </a:solidFill>
                <a:latin typeface="Times New Roman" panose="02020603050405020304" pitchFamily="18" charset="0"/>
              </a:rPr>
              <a:t>(9999)</a:t>
            </a:r>
            <a:r>
              <a:rPr kumimoji="1" lang="en-US" altLang="zh-CN" baseline="-25000">
                <a:solidFill>
                  <a:srgbClr val="000066"/>
                </a:solidFill>
                <a:latin typeface="Times New Roman" panose="02020603050405020304" pitchFamily="18" charset="0"/>
              </a:rPr>
              <a:t>D</a:t>
            </a:r>
            <a:r>
              <a:rPr kumimoji="1" lang="zh-CN" altLang="en-US">
                <a:solidFill>
                  <a:srgbClr val="000066"/>
                </a:solidFill>
                <a:latin typeface="Times New Roman" panose="02020603050405020304" pitchFamily="18" charset="0"/>
              </a:rPr>
              <a:t>；</a:t>
            </a:r>
          </a:p>
          <a:p>
            <a:pPr eaLnBrk="1" hangingPunct="1"/>
            <a:endParaRPr kumimoji="1" lang="zh-CN" altLang="en-US">
              <a:solidFill>
                <a:srgbClr val="000066"/>
              </a:solidFill>
              <a:latin typeface="Times New Roman" panose="02020603050405020304" pitchFamily="18" charset="0"/>
            </a:endParaRPr>
          </a:p>
          <a:p>
            <a:pPr eaLnBrk="1" hangingPunct="1"/>
            <a:r>
              <a:rPr kumimoji="1" lang="zh-CN" altLang="en-US">
                <a:solidFill>
                  <a:srgbClr val="000066"/>
                </a:solidFill>
                <a:latin typeface="Times New Roman" panose="02020603050405020304" pitchFamily="18" charset="0"/>
              </a:rPr>
              <a:t>十六进制可计至 </a:t>
            </a:r>
            <a:r>
              <a:rPr kumimoji="1" lang="en-US" altLang="zh-CN">
                <a:solidFill>
                  <a:srgbClr val="000066"/>
                </a:solidFill>
                <a:latin typeface="Times New Roman" panose="02020603050405020304" pitchFamily="18" charset="0"/>
              </a:rPr>
              <a:t>(FFFF)</a:t>
            </a:r>
            <a:r>
              <a:rPr kumimoji="1" lang="en-US" altLang="zh-CN" baseline="-25000">
                <a:solidFill>
                  <a:srgbClr val="000066"/>
                </a:solidFill>
                <a:latin typeface="Times New Roman" panose="02020603050405020304" pitchFamily="18" charset="0"/>
              </a:rPr>
              <a:t>H</a:t>
            </a:r>
            <a:r>
              <a:rPr kumimoji="1" lang="en-US" altLang="zh-CN">
                <a:solidFill>
                  <a:srgbClr val="000066"/>
                </a:solidFill>
                <a:latin typeface="Times New Roman" panose="02020603050405020304" pitchFamily="18" charset="0"/>
              </a:rPr>
              <a:t> = (65535)</a:t>
            </a:r>
            <a:r>
              <a:rPr kumimoji="1" lang="en-US" altLang="zh-CN" baseline="-25000">
                <a:solidFill>
                  <a:srgbClr val="000066"/>
                </a:solidFill>
                <a:latin typeface="Times New Roman" panose="02020603050405020304" pitchFamily="18" charset="0"/>
              </a:rPr>
              <a:t>D</a:t>
            </a:r>
            <a:r>
              <a:rPr kumimoji="1" lang="zh-CN" altLang="en-US">
                <a:solidFill>
                  <a:srgbClr val="000066"/>
                </a:solidFill>
                <a:latin typeface="Times New Roman" panose="02020603050405020304" pitchFamily="18" charset="0"/>
              </a:rPr>
              <a:t>，即</a:t>
            </a:r>
            <a:r>
              <a:rPr kumimoji="1" lang="en-US" altLang="zh-CN">
                <a:solidFill>
                  <a:srgbClr val="000066"/>
                </a:solidFill>
                <a:latin typeface="Times New Roman" panose="02020603050405020304" pitchFamily="18" charset="0"/>
              </a:rPr>
              <a:t>64K</a:t>
            </a:r>
            <a:r>
              <a:rPr kumimoji="1" lang="zh-CN" altLang="en-US">
                <a:solidFill>
                  <a:srgbClr val="000066"/>
                </a:solidFill>
                <a:latin typeface="Times New Roman" panose="02020603050405020304" pitchFamily="18" charset="0"/>
              </a:rPr>
              <a:t>。其容量最大。</a:t>
            </a:r>
          </a:p>
        </p:txBody>
      </p:sp>
      <p:sp>
        <p:nvSpPr>
          <p:cNvPr id="55301" name="Rectangle 14">
            <a:extLst>
              <a:ext uri="{FF2B5EF4-FFF2-40B4-BE49-F238E27FC236}">
                <a16:creationId xmlns:a16="http://schemas.microsoft.com/office/drawing/2014/main" id="{3A4D5175-1DA3-F0A7-AD21-0F6F25E0D680}"/>
              </a:ext>
            </a:extLst>
          </p:cNvPr>
          <p:cNvSpPr>
            <a:spLocks noChangeArrowheads="1"/>
          </p:cNvSpPr>
          <p:nvPr/>
        </p:nvSpPr>
        <p:spPr bwMode="auto">
          <a:xfrm>
            <a:off x="673100" y="5405438"/>
            <a:ext cx="4643438"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rPr>
              <a:t>    3</a:t>
            </a:r>
            <a:r>
              <a:rPr kumimoji="1" lang="zh-CN" altLang="en-US">
                <a:solidFill>
                  <a:srgbClr val="000066"/>
                </a:solidFill>
                <a:latin typeface="Times New Roman" panose="02020603050405020304" pitchFamily="18" charset="0"/>
              </a:rPr>
              <a:t>、）书写简洁。</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a:extLst>
              <a:ext uri="{FF2B5EF4-FFF2-40B4-BE49-F238E27FC236}">
                <a16:creationId xmlns:a16="http://schemas.microsoft.com/office/drawing/2014/main" id="{92CC6912-5A9B-698D-CB61-D4BB949A1F76}"/>
              </a:ext>
            </a:extLst>
          </p:cNvPr>
          <p:cNvSpPr txBox="1">
            <a:spLocks noChangeArrowheads="1"/>
          </p:cNvSpPr>
          <p:nvPr/>
        </p:nvSpPr>
        <p:spPr bwMode="auto">
          <a:xfrm>
            <a:off x="684213" y="836613"/>
            <a:ext cx="698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600">
                <a:solidFill>
                  <a:srgbClr val="CC0000"/>
                </a:solidFill>
                <a:latin typeface="Times New Roman" panose="02020603050405020304" pitchFamily="18" charset="0"/>
              </a:rPr>
              <a:t>1.3</a:t>
            </a:r>
            <a:r>
              <a:rPr kumimoji="1" lang="zh-CN" altLang="en-US" sz="3600">
                <a:solidFill>
                  <a:srgbClr val="CC0000"/>
                </a:solidFill>
                <a:latin typeface="Times New Roman" panose="02020603050405020304" pitchFamily="18" charset="0"/>
              </a:rPr>
              <a:t>　二进制的算术运算（自学）</a:t>
            </a:r>
          </a:p>
        </p:txBody>
      </p:sp>
      <p:sp>
        <p:nvSpPr>
          <p:cNvPr id="56323" name="Text Box 5">
            <a:extLst>
              <a:ext uri="{FF2B5EF4-FFF2-40B4-BE49-F238E27FC236}">
                <a16:creationId xmlns:a16="http://schemas.microsoft.com/office/drawing/2014/main" id="{C62BBF02-5445-7381-518C-9ABEB5CC1C82}"/>
              </a:ext>
            </a:extLst>
          </p:cNvPr>
          <p:cNvSpPr txBox="1">
            <a:spLocks noChangeArrowheads="1"/>
          </p:cNvSpPr>
          <p:nvPr/>
        </p:nvSpPr>
        <p:spPr bwMode="auto">
          <a:xfrm>
            <a:off x="107950" y="2633663"/>
            <a:ext cx="8893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200">
                <a:solidFill>
                  <a:srgbClr val="000066"/>
                </a:solidFill>
                <a:latin typeface="Times New Roman" panose="02020603050405020304" pitchFamily="18" charset="0"/>
              </a:rPr>
              <a:t>　　</a:t>
            </a:r>
            <a:r>
              <a:rPr kumimoji="1" lang="en-US" altLang="zh-CN" sz="3200">
                <a:solidFill>
                  <a:srgbClr val="000066"/>
                </a:solidFill>
                <a:latin typeface="Times New Roman" panose="02020603050405020304" pitchFamily="18" charset="0"/>
                <a:hlinkClick r:id="rId2" action="ppaction://hlinksldjump"/>
              </a:rPr>
              <a:t>1.3.1</a:t>
            </a:r>
            <a:r>
              <a:rPr kumimoji="1" lang="zh-CN" altLang="en-US" sz="3200">
                <a:solidFill>
                  <a:srgbClr val="000066"/>
                </a:solidFill>
                <a:latin typeface="Times New Roman" panose="02020603050405020304" pitchFamily="18" charset="0"/>
                <a:hlinkClick r:id="rId2" action="ppaction://hlinksldjump"/>
              </a:rPr>
              <a:t>　无符号二进制的数算术运算</a:t>
            </a:r>
            <a:endParaRPr kumimoji="1" lang="zh-CN" altLang="en-US" sz="3200">
              <a:solidFill>
                <a:srgbClr val="000066"/>
              </a:solidFill>
              <a:latin typeface="Times New Roman" panose="02020603050405020304" pitchFamily="18" charset="0"/>
            </a:endParaRPr>
          </a:p>
        </p:txBody>
      </p:sp>
      <p:sp>
        <p:nvSpPr>
          <p:cNvPr id="56324" name="Text Box 9">
            <a:extLst>
              <a:ext uri="{FF2B5EF4-FFF2-40B4-BE49-F238E27FC236}">
                <a16:creationId xmlns:a16="http://schemas.microsoft.com/office/drawing/2014/main" id="{BA87FAB2-8B5C-C7E8-415A-B09CB3EEA6FE}"/>
              </a:ext>
            </a:extLst>
          </p:cNvPr>
          <p:cNvSpPr txBox="1">
            <a:spLocks noChangeArrowheads="1"/>
          </p:cNvSpPr>
          <p:nvPr/>
        </p:nvSpPr>
        <p:spPr bwMode="auto">
          <a:xfrm>
            <a:off x="107950" y="3570288"/>
            <a:ext cx="8893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200">
                <a:solidFill>
                  <a:srgbClr val="000066"/>
                </a:solidFill>
                <a:latin typeface="Times New Roman" panose="02020603050405020304" pitchFamily="18" charset="0"/>
              </a:rPr>
              <a:t>　　</a:t>
            </a:r>
            <a:r>
              <a:rPr kumimoji="1" lang="en-US" altLang="zh-CN" sz="3200">
                <a:solidFill>
                  <a:srgbClr val="000066"/>
                </a:solidFill>
                <a:latin typeface="Times New Roman" panose="02020603050405020304" pitchFamily="18" charset="0"/>
                <a:hlinkClick r:id="rId3" action="ppaction://hlinksldjump"/>
              </a:rPr>
              <a:t>1.3.2</a:t>
            </a:r>
            <a:r>
              <a:rPr kumimoji="1" lang="zh-CN" altLang="en-US" sz="3200">
                <a:solidFill>
                  <a:srgbClr val="000066"/>
                </a:solidFill>
                <a:latin typeface="Times New Roman" panose="02020603050405020304" pitchFamily="18" charset="0"/>
                <a:hlinkClick r:id="rId3" action="ppaction://hlinksldjump"/>
              </a:rPr>
              <a:t>　有符号二进制的数算术运算</a:t>
            </a:r>
            <a:endParaRPr kumimoji="1" lang="zh-CN" altLang="en-US" sz="3200">
              <a:solidFill>
                <a:srgbClr val="000066"/>
              </a:solidFill>
              <a:latin typeface="Times New Roman" panose="02020603050405020304" pitchFamily="18"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ext Box 12">
            <a:extLst>
              <a:ext uri="{FF2B5EF4-FFF2-40B4-BE49-F238E27FC236}">
                <a16:creationId xmlns:a16="http://schemas.microsoft.com/office/drawing/2014/main" id="{CA3D36AC-9969-19E7-17DE-7F81376D495E}"/>
              </a:ext>
            </a:extLst>
          </p:cNvPr>
          <p:cNvSpPr txBox="1">
            <a:spLocks noChangeArrowheads="1"/>
          </p:cNvSpPr>
          <p:nvPr/>
        </p:nvSpPr>
        <p:spPr bwMode="auto">
          <a:xfrm>
            <a:off x="0" y="404813"/>
            <a:ext cx="6778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0066"/>
                </a:solidFill>
                <a:latin typeface="Times New Roman" panose="02020603050405020304" pitchFamily="18" charset="0"/>
              </a:rPr>
              <a:t>　</a:t>
            </a:r>
            <a:r>
              <a:rPr kumimoji="1" lang="zh-CN" altLang="en-US" sz="3200">
                <a:solidFill>
                  <a:srgbClr val="FF0000"/>
                </a:solidFill>
                <a:latin typeface="Times New Roman" panose="02020603050405020304" pitchFamily="18" charset="0"/>
              </a:rPr>
              <a:t>　</a:t>
            </a:r>
            <a:r>
              <a:rPr kumimoji="1" lang="en-US" altLang="zh-CN" sz="3200">
                <a:solidFill>
                  <a:srgbClr val="CC0000"/>
                </a:solidFill>
                <a:latin typeface="Times New Roman" panose="02020603050405020304" pitchFamily="18" charset="0"/>
              </a:rPr>
              <a:t>1.3</a:t>
            </a:r>
            <a:r>
              <a:rPr kumimoji="1" lang="zh-CN" altLang="en-US" sz="3200">
                <a:solidFill>
                  <a:srgbClr val="CC0000"/>
                </a:solidFill>
                <a:latin typeface="Times New Roman" panose="02020603050405020304" pitchFamily="18" charset="0"/>
              </a:rPr>
              <a:t>　二进制的算术运算</a:t>
            </a:r>
          </a:p>
        </p:txBody>
      </p:sp>
      <p:sp>
        <p:nvSpPr>
          <p:cNvPr id="57347" name="Text Box 13">
            <a:extLst>
              <a:ext uri="{FF2B5EF4-FFF2-40B4-BE49-F238E27FC236}">
                <a16:creationId xmlns:a16="http://schemas.microsoft.com/office/drawing/2014/main" id="{D3C0AA26-7FBA-7C87-26B4-4E26CE8B6721}"/>
              </a:ext>
            </a:extLst>
          </p:cNvPr>
          <p:cNvSpPr txBox="1">
            <a:spLocks noChangeArrowheads="1"/>
          </p:cNvSpPr>
          <p:nvPr/>
        </p:nvSpPr>
        <p:spPr bwMode="auto">
          <a:xfrm>
            <a:off x="647700" y="1562100"/>
            <a:ext cx="35306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spcBef>
                <a:spcPct val="50000"/>
              </a:spcBef>
            </a:pPr>
            <a:r>
              <a:rPr kumimoji="1" lang="zh-CN" altLang="en-US">
                <a:solidFill>
                  <a:srgbClr val="000066"/>
                </a:solidFill>
                <a:latin typeface="Times New Roman" panose="02020603050405020304" pitchFamily="18" charset="0"/>
              </a:rPr>
              <a:t>　　</a:t>
            </a:r>
            <a:r>
              <a:rPr kumimoji="1" lang="en-US" altLang="zh-CN">
                <a:solidFill>
                  <a:srgbClr val="CC0000"/>
                </a:solidFill>
                <a:latin typeface="Times New Roman" panose="02020603050405020304" pitchFamily="18" charset="0"/>
              </a:rPr>
              <a:t>1</a:t>
            </a:r>
            <a:r>
              <a:rPr kumimoji="1" lang="zh-CN" altLang="en-US">
                <a:solidFill>
                  <a:srgbClr val="CC0000"/>
                </a:solidFill>
                <a:latin typeface="Times New Roman" panose="02020603050405020304" pitchFamily="18" charset="0"/>
              </a:rPr>
              <a:t>、二进制加法</a:t>
            </a:r>
          </a:p>
        </p:txBody>
      </p:sp>
      <p:sp>
        <p:nvSpPr>
          <p:cNvPr id="57348" name="Rectangle 14">
            <a:extLst>
              <a:ext uri="{FF2B5EF4-FFF2-40B4-BE49-F238E27FC236}">
                <a16:creationId xmlns:a16="http://schemas.microsoft.com/office/drawing/2014/main" id="{28E88B72-6326-31F4-DB04-AC7FB34625CB}"/>
              </a:ext>
            </a:extLst>
          </p:cNvPr>
          <p:cNvSpPr>
            <a:spLocks noChangeArrowheads="1"/>
          </p:cNvSpPr>
          <p:nvPr/>
        </p:nvSpPr>
        <p:spPr bwMode="auto">
          <a:xfrm>
            <a:off x="0" y="2041525"/>
            <a:ext cx="720725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lnSpc>
                <a:spcPct val="155000"/>
              </a:lnSpc>
              <a:spcBef>
                <a:spcPct val="0"/>
              </a:spcBef>
              <a:buClrTx/>
              <a:buFontTx/>
              <a:buNone/>
            </a:pPr>
            <a:r>
              <a:rPr kumimoji="1" lang="zh-CN" altLang="en-US" sz="2400">
                <a:solidFill>
                  <a:srgbClr val="000066"/>
                </a:solidFill>
                <a:latin typeface="Times New Roman" panose="02020603050405020304" pitchFamily="18" charset="0"/>
              </a:rPr>
              <a:t>无符号二进制的加法规则：</a:t>
            </a:r>
          </a:p>
          <a:p>
            <a:pPr algn="ctr" eaLnBrk="1" hangingPunct="1">
              <a:lnSpc>
                <a:spcPct val="155000"/>
              </a:lnSpc>
              <a:spcBef>
                <a:spcPct val="0"/>
              </a:spcBef>
              <a:buClrTx/>
              <a:buFontTx/>
              <a:buNone/>
            </a:pPr>
            <a:r>
              <a:rPr kumimoji="1" lang="zh-CN" altLang="en-US" sz="2400">
                <a:solidFill>
                  <a:srgbClr val="000066"/>
                </a:solidFill>
                <a:latin typeface="Times New Roman" panose="02020603050405020304" pitchFamily="18" charset="0"/>
              </a:rPr>
              <a:t>                          </a:t>
            </a:r>
            <a:r>
              <a:rPr kumimoji="1" lang="en-US" altLang="zh-CN" sz="2400">
                <a:solidFill>
                  <a:srgbClr val="000066"/>
                </a:solidFill>
                <a:latin typeface="Times New Roman" panose="02020603050405020304" pitchFamily="18" charset="0"/>
              </a:rPr>
              <a:t>0+0=0</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0+1=1</a:t>
            </a:r>
            <a:r>
              <a:rPr kumimoji="1" lang="zh-CN" altLang="en-US"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rPr>
              <a:t>1+1=10</a:t>
            </a:r>
            <a:r>
              <a:rPr kumimoji="1" lang="zh-CN" altLang="en-US" sz="2400">
                <a:solidFill>
                  <a:srgbClr val="000066"/>
                </a:solidFill>
                <a:latin typeface="Times New Roman" panose="02020603050405020304" pitchFamily="18" charset="0"/>
              </a:rPr>
              <a:t>。</a:t>
            </a:r>
          </a:p>
        </p:txBody>
      </p:sp>
      <p:sp>
        <p:nvSpPr>
          <p:cNvPr id="57349" name="Rectangle 15">
            <a:extLst>
              <a:ext uri="{FF2B5EF4-FFF2-40B4-BE49-F238E27FC236}">
                <a16:creationId xmlns:a16="http://schemas.microsoft.com/office/drawing/2014/main" id="{EB102351-E029-CE29-5300-9752D9BE2A50}"/>
              </a:ext>
            </a:extLst>
          </p:cNvPr>
          <p:cNvSpPr>
            <a:spLocks noChangeArrowheads="1"/>
          </p:cNvSpPr>
          <p:nvPr/>
        </p:nvSpPr>
        <p:spPr bwMode="auto">
          <a:xfrm>
            <a:off x="900113" y="3470275"/>
            <a:ext cx="75898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cs typeface="Times New Roman" panose="02020603050405020304" pitchFamily="18" charset="0"/>
              </a:rPr>
              <a:t>例</a:t>
            </a:r>
            <a:r>
              <a:rPr kumimoji="1" lang="en-US" altLang="zh-CN">
                <a:solidFill>
                  <a:srgbClr val="000066"/>
                </a:solidFill>
                <a:latin typeface="Times New Roman" panose="02020603050405020304" pitchFamily="18" charset="0"/>
                <a:cs typeface="Times New Roman" panose="02020603050405020304" pitchFamily="18" charset="0"/>
              </a:rPr>
              <a:t>1.3.1 </a:t>
            </a:r>
            <a:r>
              <a:rPr kumimoji="1" lang="zh-CN" altLang="en-US">
                <a:solidFill>
                  <a:srgbClr val="000066"/>
                </a:solidFill>
                <a:latin typeface="Times New Roman" panose="02020603050405020304" pitchFamily="18" charset="0"/>
                <a:cs typeface="Times New Roman" panose="02020603050405020304" pitchFamily="18" charset="0"/>
              </a:rPr>
              <a:t>计算两个二进制数</a:t>
            </a:r>
            <a:r>
              <a:rPr kumimoji="1" lang="en-US" altLang="zh-CN">
                <a:solidFill>
                  <a:srgbClr val="000066"/>
                </a:solidFill>
                <a:latin typeface="Times New Roman" panose="02020603050405020304" pitchFamily="18" charset="0"/>
                <a:cs typeface="Times New Roman" panose="02020603050405020304" pitchFamily="18" charset="0"/>
              </a:rPr>
              <a:t>1010</a:t>
            </a:r>
            <a:r>
              <a:rPr kumimoji="1" lang="zh-CN" altLang="en-US">
                <a:solidFill>
                  <a:srgbClr val="000066"/>
                </a:solidFill>
                <a:latin typeface="Times New Roman" panose="02020603050405020304" pitchFamily="18" charset="0"/>
                <a:cs typeface="Times New Roman" panose="02020603050405020304" pitchFamily="18" charset="0"/>
              </a:rPr>
              <a:t>和</a:t>
            </a:r>
            <a:r>
              <a:rPr kumimoji="1" lang="en-US" altLang="zh-CN">
                <a:solidFill>
                  <a:srgbClr val="000066"/>
                </a:solidFill>
                <a:latin typeface="Times New Roman" panose="02020603050405020304" pitchFamily="18" charset="0"/>
                <a:cs typeface="Times New Roman" panose="02020603050405020304" pitchFamily="18" charset="0"/>
              </a:rPr>
              <a:t>0101</a:t>
            </a:r>
            <a:r>
              <a:rPr kumimoji="1" lang="zh-CN" altLang="en-US">
                <a:solidFill>
                  <a:srgbClr val="000066"/>
                </a:solidFill>
                <a:latin typeface="Times New Roman" panose="02020603050405020304" pitchFamily="18" charset="0"/>
                <a:cs typeface="Times New Roman" panose="02020603050405020304" pitchFamily="18" charset="0"/>
              </a:rPr>
              <a:t>的和。</a:t>
            </a:r>
          </a:p>
          <a:p>
            <a:r>
              <a:rPr kumimoji="1" lang="zh-CN" altLang="en-US">
                <a:solidFill>
                  <a:srgbClr val="000066"/>
                </a:solidFill>
                <a:latin typeface="Times New Roman" panose="02020603050405020304" pitchFamily="18" charset="0"/>
                <a:cs typeface="Arial" panose="020B0604020202020204" pitchFamily="34" charset="0"/>
              </a:rPr>
              <a:t>解：</a:t>
            </a:r>
            <a:r>
              <a:rPr kumimoji="1" lang="zh-CN" altLang="en-US" b="0">
                <a:solidFill>
                  <a:srgbClr val="000066"/>
                </a:solidFill>
                <a:latin typeface="Times New Roman" panose="02020603050405020304" pitchFamily="18" charset="0"/>
                <a:cs typeface="Times New Roman" panose="02020603050405020304" pitchFamily="18" charset="0"/>
              </a:rPr>
              <a:t>	</a:t>
            </a:r>
            <a:endParaRPr kumimoji="1" lang="zh-CN" altLang="en-US" b="0">
              <a:solidFill>
                <a:srgbClr val="000066"/>
              </a:solidFill>
              <a:latin typeface="Times New Roman" panose="02020603050405020304" pitchFamily="18" charset="0"/>
            </a:endParaRPr>
          </a:p>
        </p:txBody>
      </p:sp>
      <p:graphicFrame>
        <p:nvGraphicFramePr>
          <p:cNvPr id="57350" name="Object 16">
            <a:extLst>
              <a:ext uri="{FF2B5EF4-FFF2-40B4-BE49-F238E27FC236}">
                <a16:creationId xmlns:a16="http://schemas.microsoft.com/office/drawing/2014/main" id="{DDE5634A-BE4C-77AD-810B-9832D5589514}"/>
              </a:ext>
            </a:extLst>
          </p:cNvPr>
          <p:cNvGraphicFramePr>
            <a:graphicFrameLocks noChangeAspect="1"/>
          </p:cNvGraphicFramePr>
          <p:nvPr/>
        </p:nvGraphicFramePr>
        <p:xfrm>
          <a:off x="3059113" y="4318000"/>
          <a:ext cx="2736850" cy="1841500"/>
        </p:xfrm>
        <a:graphic>
          <a:graphicData uri="http://schemas.openxmlformats.org/presentationml/2006/ole">
            <mc:AlternateContent xmlns:mc="http://schemas.openxmlformats.org/markup-compatibility/2006">
              <mc:Choice xmlns:v="urn:schemas-microsoft-com:vml" Requires="v">
                <p:oleObj name="公式" r:id="rId2" imgW="825500" imgH="558800" progId="Equation.3">
                  <p:embed/>
                </p:oleObj>
              </mc:Choice>
              <mc:Fallback>
                <p:oleObj name="公式" r:id="rId2" imgW="825500" imgH="558800"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4318000"/>
                        <a:ext cx="273685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1" name="Object 19">
            <a:extLst>
              <a:ext uri="{FF2B5EF4-FFF2-40B4-BE49-F238E27FC236}">
                <a16:creationId xmlns:a16="http://schemas.microsoft.com/office/drawing/2014/main" id="{E60FEAEF-48DF-5F0C-C133-A6961DFEC08E}"/>
              </a:ext>
            </a:extLst>
          </p:cNvPr>
          <p:cNvGraphicFramePr>
            <a:graphicFrameLocks noChangeAspect="1"/>
          </p:cNvGraphicFramePr>
          <p:nvPr/>
        </p:nvGraphicFramePr>
        <p:xfrm>
          <a:off x="4578350" y="3448050"/>
          <a:ext cx="101600" cy="190500"/>
        </p:xfrm>
        <a:graphic>
          <a:graphicData uri="http://schemas.openxmlformats.org/presentationml/2006/ole">
            <mc:AlternateContent xmlns:mc="http://schemas.openxmlformats.org/markup-compatibility/2006">
              <mc:Choice xmlns:v="urn:schemas-microsoft-com:vml" Requires="v">
                <p:oleObj name="公式" r:id="rId4" imgW="101556" imgH="190417" progId="Equation.3">
                  <p:embed/>
                </p:oleObj>
              </mc:Choice>
              <mc:Fallback>
                <p:oleObj name="公式" r:id="rId4" imgW="101556" imgH="190417"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0" y="3448050"/>
                        <a:ext cx="101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2" name="Text Box 22">
            <a:extLst>
              <a:ext uri="{FF2B5EF4-FFF2-40B4-BE49-F238E27FC236}">
                <a16:creationId xmlns:a16="http://schemas.microsoft.com/office/drawing/2014/main" id="{71AEC05C-6528-4E77-814E-46E459E7799F}"/>
              </a:ext>
            </a:extLst>
          </p:cNvPr>
          <p:cNvSpPr txBox="1">
            <a:spLocks noChangeArrowheads="1"/>
          </p:cNvSpPr>
          <p:nvPr/>
        </p:nvSpPr>
        <p:spPr bwMode="auto">
          <a:xfrm>
            <a:off x="0" y="1103313"/>
            <a:ext cx="6778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0066"/>
                </a:solidFill>
                <a:latin typeface="Times New Roman" panose="02020603050405020304" pitchFamily="18" charset="0"/>
              </a:rPr>
              <a:t>　</a:t>
            </a:r>
            <a:r>
              <a:rPr kumimoji="1" lang="zh-CN" altLang="en-US" sz="2800">
                <a:solidFill>
                  <a:srgbClr val="FF0000"/>
                </a:solidFill>
                <a:latin typeface="Times New Roman" panose="02020603050405020304" pitchFamily="18" charset="0"/>
              </a:rPr>
              <a:t>　</a:t>
            </a:r>
            <a:r>
              <a:rPr kumimoji="1" lang="en-US" altLang="zh-CN" sz="3200">
                <a:solidFill>
                  <a:srgbClr val="CC0000"/>
                </a:solidFill>
                <a:latin typeface="Times New Roman" panose="02020603050405020304" pitchFamily="18" charset="0"/>
              </a:rPr>
              <a:t>1.3.1</a:t>
            </a:r>
            <a:r>
              <a:rPr kumimoji="1" lang="zh-CN" altLang="en-US" sz="3200">
                <a:solidFill>
                  <a:srgbClr val="CC0000"/>
                </a:solidFill>
                <a:latin typeface="Times New Roman" panose="02020603050405020304" pitchFamily="18" charset="0"/>
              </a:rPr>
              <a:t>　无符号数算术运算</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12A9809F-C12B-1BEA-2DE3-CBE13B8118D7}"/>
              </a:ext>
            </a:extLst>
          </p:cNvPr>
          <p:cNvSpPr>
            <a:spLocks noChangeArrowheads="1"/>
          </p:cNvSpPr>
          <p:nvPr/>
        </p:nvSpPr>
        <p:spPr bwMode="auto">
          <a:xfrm>
            <a:off x="179388" y="1412875"/>
            <a:ext cx="6238875"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135000"/>
              </a:lnSpc>
            </a:pPr>
            <a:r>
              <a:rPr kumimoji="1" lang="zh-CN" altLang="en-US">
                <a:solidFill>
                  <a:srgbClr val="000066"/>
                </a:solidFill>
                <a:latin typeface="Times New Roman" panose="02020603050405020304" pitchFamily="18" charset="0"/>
              </a:rPr>
              <a:t>无符号二进制数的减法规则：</a:t>
            </a:r>
          </a:p>
          <a:p>
            <a:pPr algn="ctr" eaLnBrk="1" hangingPunct="1">
              <a:lnSpc>
                <a:spcPct val="135000"/>
              </a:lnSpc>
            </a:pPr>
            <a:r>
              <a:rPr kumimoji="1" lang="en-US" altLang="zh-CN">
                <a:solidFill>
                  <a:srgbClr val="000066"/>
                </a:solidFill>
                <a:latin typeface="Times New Roman" panose="02020603050405020304" pitchFamily="18" charset="0"/>
              </a:rPr>
              <a:t>0</a:t>
            </a:r>
            <a:r>
              <a:rPr kumimoji="1" lang="en-US" altLang="zh-CN">
                <a:solidFill>
                  <a:srgbClr val="000066"/>
                </a:solidFill>
                <a:latin typeface="Times New Roman" panose="02020603050405020304" pitchFamily="18" charset="0"/>
                <a:cs typeface="Arial" panose="020B0604020202020204" pitchFamily="34" charset="0"/>
              </a:rPr>
              <a:t>-</a:t>
            </a:r>
            <a:r>
              <a:rPr kumimoji="1" lang="en-US" altLang="zh-CN">
                <a:solidFill>
                  <a:srgbClr val="000066"/>
                </a:solidFill>
                <a:latin typeface="Times New Roman" panose="02020603050405020304" pitchFamily="18" charset="0"/>
              </a:rPr>
              <a:t>0=0</a:t>
            </a:r>
            <a:r>
              <a:rPr kumimoji="1" lang="zh-CN" altLang="en-US">
                <a:solidFill>
                  <a:srgbClr val="000066"/>
                </a:solidFill>
                <a:latin typeface="Times New Roman" panose="02020603050405020304" pitchFamily="18" charset="0"/>
              </a:rPr>
              <a:t>， </a:t>
            </a:r>
            <a:r>
              <a:rPr kumimoji="1" lang="en-US" altLang="zh-CN">
                <a:solidFill>
                  <a:srgbClr val="000066"/>
                </a:solidFill>
                <a:latin typeface="Times New Roman" panose="02020603050405020304" pitchFamily="18" charset="0"/>
              </a:rPr>
              <a:t>1-1=0</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1-0=1   0-1=11</a:t>
            </a:r>
          </a:p>
        </p:txBody>
      </p:sp>
      <p:sp>
        <p:nvSpPr>
          <p:cNvPr id="58371" name="Rectangle 5">
            <a:extLst>
              <a:ext uri="{FF2B5EF4-FFF2-40B4-BE49-F238E27FC236}">
                <a16:creationId xmlns:a16="http://schemas.microsoft.com/office/drawing/2014/main" id="{954D4645-D69C-B51D-AA64-69AA80A1B46C}"/>
              </a:ext>
            </a:extLst>
          </p:cNvPr>
          <p:cNvSpPr>
            <a:spLocks noChangeArrowheads="1"/>
          </p:cNvSpPr>
          <p:nvPr/>
        </p:nvSpPr>
        <p:spPr bwMode="auto">
          <a:xfrm>
            <a:off x="971550" y="476250"/>
            <a:ext cx="217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CC0000"/>
                </a:solidFill>
                <a:latin typeface="Times New Roman" panose="02020603050405020304" pitchFamily="18" charset="0"/>
              </a:rPr>
              <a:t>2</a:t>
            </a:r>
            <a:r>
              <a:rPr kumimoji="1" lang="zh-CN" altLang="en-US">
                <a:solidFill>
                  <a:srgbClr val="CC0000"/>
                </a:solidFill>
                <a:latin typeface="Times New Roman" panose="02020603050405020304" pitchFamily="18" charset="0"/>
              </a:rPr>
              <a:t>．二进制减法</a:t>
            </a:r>
          </a:p>
        </p:txBody>
      </p:sp>
      <p:sp>
        <p:nvSpPr>
          <p:cNvPr id="58372" name="Rectangle 6">
            <a:extLst>
              <a:ext uri="{FF2B5EF4-FFF2-40B4-BE49-F238E27FC236}">
                <a16:creationId xmlns:a16="http://schemas.microsoft.com/office/drawing/2014/main" id="{C2459F74-BA02-8EAE-2723-0F08620E6868}"/>
              </a:ext>
            </a:extLst>
          </p:cNvPr>
          <p:cNvSpPr>
            <a:spLocks noChangeArrowheads="1"/>
          </p:cNvSpPr>
          <p:nvPr/>
        </p:nvSpPr>
        <p:spPr bwMode="auto">
          <a:xfrm>
            <a:off x="1258888" y="2924175"/>
            <a:ext cx="61483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cs typeface="Arial" panose="020B0604020202020204" pitchFamily="34" charset="0"/>
              </a:rPr>
              <a:t>例</a:t>
            </a:r>
            <a:r>
              <a:rPr kumimoji="1" lang="en-US" altLang="zh-CN">
                <a:solidFill>
                  <a:srgbClr val="000066"/>
                </a:solidFill>
                <a:latin typeface="Times New Roman" panose="02020603050405020304" pitchFamily="18" charset="0"/>
                <a:cs typeface="Times New Roman" panose="02020603050405020304" pitchFamily="18" charset="0"/>
              </a:rPr>
              <a:t>1.3.2  </a:t>
            </a:r>
            <a:r>
              <a:rPr kumimoji="1" lang="zh-CN" altLang="en-US">
                <a:solidFill>
                  <a:srgbClr val="000066"/>
                </a:solidFill>
                <a:latin typeface="Times New Roman" panose="02020603050405020304" pitchFamily="18" charset="0"/>
                <a:cs typeface="Times New Roman" panose="02020603050405020304" pitchFamily="18" charset="0"/>
              </a:rPr>
              <a:t>计算两个二进制数</a:t>
            </a:r>
            <a:r>
              <a:rPr kumimoji="1" lang="en-US" altLang="zh-CN">
                <a:solidFill>
                  <a:srgbClr val="000066"/>
                </a:solidFill>
                <a:latin typeface="Times New Roman" panose="02020603050405020304" pitchFamily="18" charset="0"/>
                <a:cs typeface="Times New Roman" panose="02020603050405020304" pitchFamily="18" charset="0"/>
              </a:rPr>
              <a:t>1010</a:t>
            </a:r>
            <a:r>
              <a:rPr kumimoji="1" lang="zh-CN" altLang="en-US">
                <a:solidFill>
                  <a:srgbClr val="000066"/>
                </a:solidFill>
                <a:latin typeface="Times New Roman" panose="02020603050405020304" pitchFamily="18" charset="0"/>
                <a:cs typeface="Times New Roman" panose="02020603050405020304" pitchFamily="18" charset="0"/>
              </a:rPr>
              <a:t>和</a:t>
            </a:r>
            <a:r>
              <a:rPr kumimoji="1" lang="en-US" altLang="zh-CN">
                <a:solidFill>
                  <a:srgbClr val="000066"/>
                </a:solidFill>
                <a:latin typeface="Times New Roman" panose="02020603050405020304" pitchFamily="18" charset="0"/>
                <a:cs typeface="Times New Roman" panose="02020603050405020304" pitchFamily="18" charset="0"/>
              </a:rPr>
              <a:t>0101</a:t>
            </a:r>
            <a:r>
              <a:rPr kumimoji="1" lang="zh-CN" altLang="en-US">
                <a:solidFill>
                  <a:srgbClr val="000066"/>
                </a:solidFill>
                <a:latin typeface="Times New Roman" panose="02020603050405020304" pitchFamily="18" charset="0"/>
                <a:cs typeface="Times New Roman" panose="02020603050405020304" pitchFamily="18" charset="0"/>
              </a:rPr>
              <a:t>的差。</a:t>
            </a:r>
            <a:endParaRPr kumimoji="1" lang="zh-CN" altLang="en-US">
              <a:solidFill>
                <a:srgbClr val="000066"/>
              </a:solidFill>
              <a:latin typeface="Times New Roman" panose="02020603050405020304" pitchFamily="18" charset="0"/>
            </a:endParaRPr>
          </a:p>
          <a:p>
            <a:r>
              <a:rPr kumimoji="1" lang="zh-CN" altLang="en-US">
                <a:solidFill>
                  <a:srgbClr val="000066"/>
                </a:solidFill>
                <a:latin typeface="Times New Roman" panose="02020603050405020304" pitchFamily="18" charset="0"/>
              </a:rPr>
              <a:t>解：	</a:t>
            </a:r>
          </a:p>
        </p:txBody>
      </p:sp>
      <p:graphicFrame>
        <p:nvGraphicFramePr>
          <p:cNvPr id="58373" name="Object 7">
            <a:extLst>
              <a:ext uri="{FF2B5EF4-FFF2-40B4-BE49-F238E27FC236}">
                <a16:creationId xmlns:a16="http://schemas.microsoft.com/office/drawing/2014/main" id="{A05E42F1-C2F5-1179-4161-341182448199}"/>
              </a:ext>
            </a:extLst>
          </p:cNvPr>
          <p:cNvGraphicFramePr>
            <a:graphicFrameLocks noChangeAspect="1"/>
          </p:cNvGraphicFramePr>
          <p:nvPr/>
        </p:nvGraphicFramePr>
        <p:xfrm>
          <a:off x="2771775" y="3789363"/>
          <a:ext cx="2520950" cy="1700212"/>
        </p:xfrm>
        <a:graphic>
          <a:graphicData uri="http://schemas.openxmlformats.org/presentationml/2006/ole">
            <mc:AlternateContent xmlns:mc="http://schemas.openxmlformats.org/markup-compatibility/2006">
              <mc:Choice xmlns:v="urn:schemas-microsoft-com:vml" Requires="v">
                <p:oleObj name="公式" r:id="rId2" imgW="825500" imgH="558800" progId="Equation.3">
                  <p:embed/>
                </p:oleObj>
              </mc:Choice>
              <mc:Fallback>
                <p:oleObj name="公式" r:id="rId2" imgW="825500" imgH="5588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789363"/>
                        <a:ext cx="252095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ext Box 27">
            <a:extLst>
              <a:ext uri="{FF2B5EF4-FFF2-40B4-BE49-F238E27FC236}">
                <a16:creationId xmlns:a16="http://schemas.microsoft.com/office/drawing/2014/main" id="{449A0534-0697-25DF-2F31-40B4A04227EB}"/>
              </a:ext>
            </a:extLst>
          </p:cNvPr>
          <p:cNvSpPr txBox="1">
            <a:spLocks noChangeArrowheads="1"/>
          </p:cNvSpPr>
          <p:nvPr/>
        </p:nvSpPr>
        <p:spPr bwMode="auto">
          <a:xfrm>
            <a:off x="684213" y="549275"/>
            <a:ext cx="35306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spcBef>
                <a:spcPct val="50000"/>
              </a:spcBef>
            </a:pPr>
            <a:r>
              <a:rPr kumimoji="1" lang="zh-CN" altLang="en-US">
                <a:solidFill>
                  <a:srgbClr val="CC0099"/>
                </a:solidFill>
                <a:latin typeface="Times New Roman" panose="02020603050405020304" pitchFamily="18" charset="0"/>
              </a:rPr>
              <a:t>　</a:t>
            </a:r>
            <a:r>
              <a:rPr kumimoji="1" lang="zh-CN" altLang="en-US">
                <a:solidFill>
                  <a:srgbClr val="CC0000"/>
                </a:solidFill>
                <a:latin typeface="Times New Roman" panose="02020603050405020304" pitchFamily="18" charset="0"/>
              </a:rPr>
              <a:t>　</a:t>
            </a:r>
            <a:r>
              <a:rPr kumimoji="1" lang="en-US" altLang="zh-CN">
                <a:solidFill>
                  <a:srgbClr val="CC0000"/>
                </a:solidFill>
                <a:latin typeface="Times New Roman" panose="02020603050405020304" pitchFamily="18" charset="0"/>
              </a:rPr>
              <a:t>3</a:t>
            </a:r>
            <a:r>
              <a:rPr kumimoji="1" lang="zh-CN" altLang="en-US">
                <a:solidFill>
                  <a:srgbClr val="CC0000"/>
                </a:solidFill>
                <a:latin typeface="Times New Roman" panose="02020603050405020304" pitchFamily="18" charset="0"/>
              </a:rPr>
              <a:t>、乘法和除法</a:t>
            </a:r>
          </a:p>
        </p:txBody>
      </p:sp>
      <p:graphicFrame>
        <p:nvGraphicFramePr>
          <p:cNvPr id="59395" name="Object 28">
            <a:extLst>
              <a:ext uri="{FF2B5EF4-FFF2-40B4-BE49-F238E27FC236}">
                <a16:creationId xmlns:a16="http://schemas.microsoft.com/office/drawing/2014/main" id="{9A7808A0-14A0-723A-5CDE-736177239A8F}"/>
              </a:ext>
            </a:extLst>
          </p:cNvPr>
          <p:cNvGraphicFramePr>
            <a:graphicFrameLocks noChangeAspect="1"/>
          </p:cNvGraphicFramePr>
          <p:nvPr/>
        </p:nvGraphicFramePr>
        <p:xfrm>
          <a:off x="4521200" y="3048000"/>
          <a:ext cx="101600" cy="190500"/>
        </p:xfrm>
        <a:graphic>
          <a:graphicData uri="http://schemas.openxmlformats.org/presentationml/2006/ole">
            <mc:AlternateContent xmlns:mc="http://schemas.openxmlformats.org/markup-compatibility/2006">
              <mc:Choice xmlns:v="urn:schemas-microsoft-com:vml" Requires="v">
                <p:oleObj name="公式" r:id="rId2" imgW="101556" imgH="190417" progId="Equation.3">
                  <p:embed/>
                </p:oleObj>
              </mc:Choice>
              <mc:Fallback>
                <p:oleObj name="公式" r:id="rId2" imgW="101556" imgH="190417" progId="Equation.3">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200" y="3048000"/>
                        <a:ext cx="101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6" name="Rectangle 29">
            <a:extLst>
              <a:ext uri="{FF2B5EF4-FFF2-40B4-BE49-F238E27FC236}">
                <a16:creationId xmlns:a16="http://schemas.microsoft.com/office/drawing/2014/main" id="{CE180BEE-7F1A-A5C8-8C62-542D4802E58D}"/>
              </a:ext>
            </a:extLst>
          </p:cNvPr>
          <p:cNvSpPr>
            <a:spLocks noChangeArrowheads="1"/>
          </p:cNvSpPr>
          <p:nvPr/>
        </p:nvSpPr>
        <p:spPr bwMode="auto">
          <a:xfrm>
            <a:off x="971550" y="1341438"/>
            <a:ext cx="62245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cs typeface="Arial" panose="020B0604020202020204" pitchFamily="34" charset="0"/>
              </a:rPr>
              <a:t>例</a:t>
            </a:r>
            <a:r>
              <a:rPr kumimoji="1" lang="en-US" altLang="zh-CN">
                <a:solidFill>
                  <a:srgbClr val="000066"/>
                </a:solidFill>
                <a:latin typeface="Times New Roman" panose="02020603050405020304" pitchFamily="18" charset="0"/>
                <a:cs typeface="Times New Roman" panose="02020603050405020304" pitchFamily="18" charset="0"/>
              </a:rPr>
              <a:t>1.3.3   </a:t>
            </a:r>
            <a:r>
              <a:rPr kumimoji="1" lang="zh-CN" altLang="en-US">
                <a:solidFill>
                  <a:srgbClr val="000066"/>
                </a:solidFill>
                <a:latin typeface="Times New Roman" panose="02020603050405020304" pitchFamily="18" charset="0"/>
                <a:cs typeface="Times New Roman" panose="02020603050405020304" pitchFamily="18" charset="0"/>
              </a:rPr>
              <a:t>计算两个二进制数</a:t>
            </a:r>
            <a:r>
              <a:rPr kumimoji="1" lang="en-US" altLang="zh-CN">
                <a:solidFill>
                  <a:srgbClr val="000066"/>
                </a:solidFill>
                <a:latin typeface="Times New Roman" panose="02020603050405020304" pitchFamily="18" charset="0"/>
                <a:cs typeface="Times New Roman" panose="02020603050405020304" pitchFamily="18" charset="0"/>
              </a:rPr>
              <a:t>1010</a:t>
            </a:r>
            <a:r>
              <a:rPr kumimoji="1" lang="zh-CN" altLang="en-US">
                <a:solidFill>
                  <a:srgbClr val="000066"/>
                </a:solidFill>
                <a:latin typeface="Times New Roman" panose="02020603050405020304" pitchFamily="18" charset="0"/>
                <a:cs typeface="Times New Roman" panose="02020603050405020304" pitchFamily="18" charset="0"/>
              </a:rPr>
              <a:t>和</a:t>
            </a:r>
            <a:r>
              <a:rPr kumimoji="1" lang="en-US" altLang="zh-CN">
                <a:solidFill>
                  <a:srgbClr val="000066"/>
                </a:solidFill>
                <a:latin typeface="Times New Roman" panose="02020603050405020304" pitchFamily="18" charset="0"/>
                <a:cs typeface="Times New Roman" panose="02020603050405020304" pitchFamily="18" charset="0"/>
              </a:rPr>
              <a:t>0101</a:t>
            </a:r>
            <a:r>
              <a:rPr kumimoji="1" lang="zh-CN" altLang="en-US">
                <a:solidFill>
                  <a:srgbClr val="000066"/>
                </a:solidFill>
                <a:latin typeface="Times New Roman" panose="02020603050405020304" pitchFamily="18" charset="0"/>
                <a:cs typeface="Times New Roman" panose="02020603050405020304" pitchFamily="18" charset="0"/>
              </a:rPr>
              <a:t>的积。</a:t>
            </a:r>
            <a:endParaRPr kumimoji="1" lang="zh-CN" altLang="en-US">
              <a:solidFill>
                <a:srgbClr val="000066"/>
              </a:solidFill>
              <a:latin typeface="Times New Roman" panose="02020603050405020304" pitchFamily="18" charset="0"/>
            </a:endParaRPr>
          </a:p>
          <a:p>
            <a:r>
              <a:rPr kumimoji="1" lang="zh-CN" altLang="en-US">
                <a:solidFill>
                  <a:srgbClr val="000066"/>
                </a:solidFill>
                <a:latin typeface="Times New Roman" panose="02020603050405020304" pitchFamily="18" charset="0"/>
              </a:rPr>
              <a:t>解：</a:t>
            </a:r>
            <a:r>
              <a:rPr kumimoji="1" lang="zh-CN" altLang="en-US" b="0">
                <a:solidFill>
                  <a:srgbClr val="000099"/>
                </a:solidFill>
                <a:latin typeface="Times New Roman" panose="02020603050405020304" pitchFamily="18" charset="0"/>
                <a:ea typeface="华康简宋" charset="-122"/>
              </a:rPr>
              <a:t>	</a:t>
            </a:r>
            <a:endParaRPr kumimoji="1" lang="zh-CN" altLang="en-US" b="0">
              <a:solidFill>
                <a:srgbClr val="000099"/>
              </a:solidFill>
              <a:latin typeface="Times New Roman" panose="02020603050405020304" pitchFamily="18" charset="0"/>
            </a:endParaRPr>
          </a:p>
        </p:txBody>
      </p:sp>
      <p:graphicFrame>
        <p:nvGraphicFramePr>
          <p:cNvPr id="59397" name="Object 30">
            <a:extLst>
              <a:ext uri="{FF2B5EF4-FFF2-40B4-BE49-F238E27FC236}">
                <a16:creationId xmlns:a16="http://schemas.microsoft.com/office/drawing/2014/main" id="{433F73D6-408B-BB4E-F4CF-75ADAD4AF437}"/>
              </a:ext>
            </a:extLst>
          </p:cNvPr>
          <p:cNvGraphicFramePr>
            <a:graphicFrameLocks noChangeAspect="1"/>
          </p:cNvGraphicFramePr>
          <p:nvPr/>
        </p:nvGraphicFramePr>
        <p:xfrm>
          <a:off x="1474788" y="1879600"/>
          <a:ext cx="5476875" cy="4146550"/>
        </p:xfrm>
        <a:graphic>
          <a:graphicData uri="http://schemas.openxmlformats.org/presentationml/2006/ole">
            <mc:AlternateContent xmlns:mc="http://schemas.openxmlformats.org/markup-compatibility/2006">
              <mc:Choice xmlns:v="urn:schemas-microsoft-com:vml" Requires="v">
                <p:oleObj name="公式" r:id="rId4" imgW="1841500" imgH="1612900" progId="Equation.3">
                  <p:embed/>
                </p:oleObj>
              </mc:Choice>
              <mc:Fallback>
                <p:oleObj name="公式" r:id="rId4" imgW="1841500" imgH="161290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788" y="1879600"/>
                        <a:ext cx="5476875"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2-1">
            <a:extLst>
              <a:ext uri="{FF2B5EF4-FFF2-40B4-BE49-F238E27FC236}">
                <a16:creationId xmlns:a16="http://schemas.microsoft.com/office/drawing/2014/main" id="{7CFD7279-271A-83BB-F4FF-69F0D26EB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700213"/>
            <a:ext cx="4176712" cy="434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3">
            <a:extLst>
              <a:ext uri="{FF2B5EF4-FFF2-40B4-BE49-F238E27FC236}">
                <a16:creationId xmlns:a16="http://schemas.microsoft.com/office/drawing/2014/main" id="{7AA50A1D-A2F0-A998-CFE3-A6A4389CF23A}"/>
              </a:ext>
            </a:extLst>
          </p:cNvPr>
          <p:cNvSpPr>
            <a:spLocks noChangeArrowheads="1"/>
          </p:cNvSpPr>
          <p:nvPr/>
        </p:nvSpPr>
        <p:spPr bwMode="auto">
          <a:xfrm>
            <a:off x="5795963" y="1628775"/>
            <a:ext cx="3024187"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43684" dir="2700000" algn="ctr" rotWithShape="0">
                    <a:schemeClr val="tx1"/>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1946</a:t>
            </a:r>
            <a:r>
              <a:rPr kumimoji="1" lang="zh-CN" altLang="en-US" sz="2400">
                <a:solidFill>
                  <a:srgbClr val="000066"/>
                </a:solidFill>
                <a:latin typeface="Times New Roman" panose="02020603050405020304" pitchFamily="18" charset="0"/>
                <a:ea typeface="楷体_GB2312" pitchFamily="49" charset="-122"/>
              </a:rPr>
              <a:t>年</a:t>
            </a:r>
            <a:r>
              <a:rPr kumimoji="1" lang="en-US" altLang="zh-CN" sz="2400">
                <a:solidFill>
                  <a:srgbClr val="000066"/>
                </a:solidFill>
                <a:latin typeface="Times New Roman" panose="02020603050405020304" pitchFamily="18" charset="0"/>
                <a:ea typeface="楷体_GB2312" pitchFamily="49" charset="-122"/>
              </a:rPr>
              <a:t>2</a:t>
            </a:r>
            <a:r>
              <a:rPr kumimoji="1" lang="zh-CN" altLang="en-US" sz="2400">
                <a:solidFill>
                  <a:srgbClr val="000066"/>
                </a:solidFill>
                <a:latin typeface="Times New Roman" panose="02020603050405020304" pitchFamily="18" charset="0"/>
                <a:ea typeface="楷体_GB2312" pitchFamily="49" charset="-122"/>
              </a:rPr>
              <a:t>月由宾州大学研制成功</a:t>
            </a:r>
            <a:r>
              <a:rPr kumimoji="1" lang="en-US" altLang="zh-CN" sz="2400">
                <a:solidFill>
                  <a:srgbClr val="000066"/>
                </a:solidFill>
                <a:latin typeface="Times New Roman" panose="02020603050405020304" pitchFamily="18" charset="0"/>
                <a:ea typeface="楷体_GB2312" pitchFamily="49" charset="-122"/>
              </a:rPr>
              <a:t>ENIAC</a:t>
            </a:r>
          </a:p>
          <a:p>
            <a:pPr eaLnBrk="1" hangingPunct="1"/>
            <a:endParaRPr kumimoji="1" lang="en-US" altLang="zh-CN" sz="2400">
              <a:latin typeface="Times New Roman" panose="02020603050405020304" pitchFamily="18" charset="0"/>
              <a:ea typeface="楷体_GB2312" pitchFamily="49" charset="-122"/>
            </a:endParaRPr>
          </a:p>
        </p:txBody>
      </p:sp>
      <p:sp>
        <p:nvSpPr>
          <p:cNvPr id="9220" name="Rectangle 4">
            <a:extLst>
              <a:ext uri="{FF2B5EF4-FFF2-40B4-BE49-F238E27FC236}">
                <a16:creationId xmlns:a16="http://schemas.microsoft.com/office/drawing/2014/main" id="{16B81C47-8FF6-EE35-C801-670D6202E026}"/>
              </a:ext>
            </a:extLst>
          </p:cNvPr>
          <p:cNvSpPr>
            <a:spLocks noChangeArrowheads="1"/>
          </p:cNvSpPr>
          <p:nvPr/>
        </p:nvSpPr>
        <p:spPr bwMode="auto">
          <a:xfrm>
            <a:off x="2892425" y="2205038"/>
            <a:ext cx="2255838" cy="366712"/>
          </a:xfrm>
          <a:prstGeom prst="rect">
            <a:avLst/>
          </a:prstGeom>
          <a:solidFill>
            <a:srgbClr val="F7F5A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a:r>
              <a:rPr kumimoji="1" lang="zh-CN" altLang="en-US">
                <a:solidFill>
                  <a:schemeClr val="bg1"/>
                </a:solidFill>
                <a:latin typeface="楷体_GB2312" pitchFamily="49" charset="-122"/>
                <a:ea typeface="楷体_GB2312" pitchFamily="49" charset="-122"/>
              </a:rPr>
              <a:t>电子数字积分计算机</a:t>
            </a:r>
          </a:p>
        </p:txBody>
      </p:sp>
      <p:sp>
        <p:nvSpPr>
          <p:cNvPr id="419845" name="Rectangle 5">
            <a:extLst>
              <a:ext uri="{FF2B5EF4-FFF2-40B4-BE49-F238E27FC236}">
                <a16:creationId xmlns:a16="http://schemas.microsoft.com/office/drawing/2014/main" id="{1B5DAFDA-F7E8-E2BF-2E51-69735C696791}"/>
              </a:ext>
            </a:extLst>
          </p:cNvPr>
          <p:cNvSpPr>
            <a:spLocks noChangeArrowheads="1"/>
          </p:cNvSpPr>
          <p:nvPr/>
        </p:nvSpPr>
        <p:spPr bwMode="auto">
          <a:xfrm>
            <a:off x="5832475" y="2565400"/>
            <a:ext cx="2916238" cy="3455988"/>
          </a:xfrm>
          <a:prstGeom prst="rect">
            <a:avLst/>
          </a:prstGeom>
          <a:solidFill>
            <a:schemeClr val="bg1"/>
          </a:solidFill>
          <a:ln w="57150" cmpd="thinThick">
            <a:solidFill>
              <a:schemeClr val="bg1"/>
            </a:solidFill>
            <a:miter lim="800000"/>
            <a:headEnd/>
            <a:tailEnd/>
          </a:ln>
          <a:effectLst>
            <a:outerShdw dist="143684" dir="2700000" algn="ctr" rotWithShape="0">
              <a:srgbClr val="FFFF00"/>
            </a:outerShdw>
          </a:effectLst>
        </p:spPr>
        <p:txBody>
          <a:bodyPr lIns="92075" tIns="46038" rIns="92075" bIns="46038"/>
          <a:lstStyle>
            <a:lvl1pPr marL="952500" indent="-952500" defTabSz="7620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1524000" indent="-285750" defTabSz="7620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943100" indent="-228600" defTabSz="7620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2362200" indent="-228600" defTabSz="7620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781300" indent="-228600" defTabSz="7620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3238500" indent="-228600" defTabSz="7620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695700" indent="-228600" defTabSz="7620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4152900" indent="-228600" defTabSz="7620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610100" indent="-228600" defTabSz="7620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20000"/>
              </a:lnSpc>
              <a:spcBef>
                <a:spcPct val="0"/>
              </a:spcBef>
              <a:spcAft>
                <a:spcPct val="20000"/>
              </a:spcAft>
              <a:buClr>
                <a:schemeClr val="tx2"/>
              </a:buClr>
              <a:buFont typeface="Wingdings" panose="05000000000000000000" pitchFamily="2" charset="2"/>
              <a:buChar char=":"/>
            </a:pPr>
            <a:r>
              <a:rPr lang="zh-CN" altLang="en-US" sz="2200" b="0">
                <a:solidFill>
                  <a:srgbClr val="000066"/>
                </a:solidFill>
                <a:latin typeface="Times New Roman" panose="02020603050405020304" pitchFamily="18" charset="0"/>
              </a:rPr>
              <a:t>重达</a:t>
            </a:r>
            <a:r>
              <a:rPr lang="en-US" altLang="zh-CN" sz="2200" b="0">
                <a:solidFill>
                  <a:srgbClr val="000066"/>
                </a:solidFill>
                <a:latin typeface="Times New Roman" panose="02020603050405020304" pitchFamily="18" charset="0"/>
              </a:rPr>
              <a:t>30</a:t>
            </a:r>
            <a:r>
              <a:rPr lang="zh-CN" altLang="en-US" sz="2200" b="0">
                <a:solidFill>
                  <a:srgbClr val="000066"/>
                </a:solidFill>
                <a:latin typeface="Times New Roman" panose="02020603050405020304" pitchFamily="18" charset="0"/>
              </a:rPr>
              <a:t>吨</a:t>
            </a:r>
          </a:p>
          <a:p>
            <a:pPr eaLnBrk="1" hangingPunct="1">
              <a:lnSpc>
                <a:spcPct val="120000"/>
              </a:lnSpc>
              <a:spcBef>
                <a:spcPct val="0"/>
              </a:spcBef>
              <a:spcAft>
                <a:spcPct val="20000"/>
              </a:spcAft>
              <a:buClr>
                <a:schemeClr val="tx2"/>
              </a:buClr>
              <a:buFont typeface="Wingdings" panose="05000000000000000000" pitchFamily="2" charset="2"/>
              <a:buChar char=":"/>
            </a:pPr>
            <a:r>
              <a:rPr lang="zh-CN" altLang="en-US" sz="2200" b="0">
                <a:solidFill>
                  <a:srgbClr val="000066"/>
                </a:solidFill>
                <a:latin typeface="Times New Roman" panose="02020603050405020304" pitchFamily="18" charset="0"/>
              </a:rPr>
              <a:t>占地</a:t>
            </a:r>
            <a:r>
              <a:rPr lang="en-US" altLang="zh-CN" sz="2200" b="0">
                <a:solidFill>
                  <a:srgbClr val="000066"/>
                </a:solidFill>
                <a:latin typeface="Times New Roman" panose="02020603050405020304" pitchFamily="18" charset="0"/>
              </a:rPr>
              <a:t>160m</a:t>
            </a:r>
            <a:r>
              <a:rPr lang="en-US" altLang="zh-CN" sz="2200" b="0" baseline="30000">
                <a:solidFill>
                  <a:srgbClr val="000066"/>
                </a:solidFill>
                <a:latin typeface="Times New Roman" panose="02020603050405020304" pitchFamily="18" charset="0"/>
              </a:rPr>
              <a:t>2</a:t>
            </a:r>
          </a:p>
          <a:p>
            <a:pPr eaLnBrk="1" hangingPunct="1">
              <a:lnSpc>
                <a:spcPct val="120000"/>
              </a:lnSpc>
              <a:spcBef>
                <a:spcPct val="0"/>
              </a:spcBef>
              <a:spcAft>
                <a:spcPct val="20000"/>
              </a:spcAft>
              <a:buClr>
                <a:schemeClr val="tx2"/>
              </a:buClr>
              <a:buFont typeface="Wingdings" panose="05000000000000000000" pitchFamily="2" charset="2"/>
              <a:buChar char=":"/>
            </a:pPr>
            <a:r>
              <a:rPr lang="zh-CN" altLang="en-US" sz="2200" b="0">
                <a:solidFill>
                  <a:srgbClr val="000066"/>
                </a:solidFill>
                <a:latin typeface="Times New Roman" panose="02020603050405020304" pitchFamily="18" charset="0"/>
              </a:rPr>
              <a:t>启动工耗</a:t>
            </a:r>
            <a:r>
              <a:rPr lang="en-US" altLang="zh-CN" sz="2200" b="0">
                <a:solidFill>
                  <a:srgbClr val="000066"/>
                </a:solidFill>
                <a:latin typeface="Times New Roman" panose="02020603050405020304" pitchFamily="18" charset="0"/>
              </a:rPr>
              <a:t>150000</a:t>
            </a:r>
            <a:r>
              <a:rPr lang="zh-CN" altLang="en-US" sz="2200" b="0">
                <a:solidFill>
                  <a:srgbClr val="000066"/>
                </a:solidFill>
                <a:latin typeface="Times New Roman" panose="02020603050405020304" pitchFamily="18" charset="0"/>
              </a:rPr>
              <a:t>瓦</a:t>
            </a:r>
          </a:p>
          <a:p>
            <a:pPr eaLnBrk="1" hangingPunct="1">
              <a:lnSpc>
                <a:spcPct val="120000"/>
              </a:lnSpc>
              <a:spcBef>
                <a:spcPct val="0"/>
              </a:spcBef>
              <a:spcAft>
                <a:spcPct val="20000"/>
              </a:spcAft>
              <a:buClr>
                <a:schemeClr val="tx2"/>
              </a:buClr>
              <a:buFont typeface="Wingdings" panose="05000000000000000000" pitchFamily="2" charset="2"/>
              <a:buChar char=":"/>
            </a:pPr>
            <a:r>
              <a:rPr lang="en-US" altLang="zh-CN" sz="2200" b="0">
                <a:solidFill>
                  <a:srgbClr val="000066"/>
                </a:solidFill>
                <a:latin typeface="Times New Roman" panose="02020603050405020304" pitchFamily="18" charset="0"/>
              </a:rPr>
              <a:t>1.8</a:t>
            </a:r>
            <a:r>
              <a:rPr lang="zh-CN" altLang="en-US" sz="2200" b="0">
                <a:solidFill>
                  <a:srgbClr val="000066"/>
                </a:solidFill>
                <a:latin typeface="Times New Roman" panose="02020603050405020304" pitchFamily="18" charset="0"/>
              </a:rPr>
              <a:t>万个电子管</a:t>
            </a:r>
          </a:p>
          <a:p>
            <a:pPr eaLnBrk="1" hangingPunct="1">
              <a:lnSpc>
                <a:spcPct val="120000"/>
              </a:lnSpc>
              <a:spcBef>
                <a:spcPct val="0"/>
              </a:spcBef>
              <a:spcAft>
                <a:spcPct val="20000"/>
              </a:spcAft>
              <a:buClr>
                <a:schemeClr val="tx2"/>
              </a:buClr>
              <a:buFont typeface="Wingdings" panose="05000000000000000000" pitchFamily="2" charset="2"/>
              <a:buChar char=":"/>
            </a:pPr>
            <a:r>
              <a:rPr lang="zh-CN" altLang="en-US" sz="2200" b="0">
                <a:solidFill>
                  <a:srgbClr val="000066"/>
                </a:solidFill>
                <a:latin typeface="Times New Roman" panose="02020603050405020304" pitchFamily="18" charset="0"/>
              </a:rPr>
              <a:t>保存</a:t>
            </a:r>
            <a:r>
              <a:rPr lang="en-US" altLang="zh-CN" sz="2200" b="0">
                <a:solidFill>
                  <a:srgbClr val="000066"/>
                </a:solidFill>
                <a:latin typeface="Times New Roman" panose="02020603050405020304" pitchFamily="18" charset="0"/>
              </a:rPr>
              <a:t>80</a:t>
            </a:r>
            <a:r>
              <a:rPr lang="zh-CN" altLang="en-US" sz="2200" b="0">
                <a:solidFill>
                  <a:srgbClr val="000066"/>
                </a:solidFill>
                <a:latin typeface="Times New Roman" panose="02020603050405020304" pitchFamily="18" charset="0"/>
              </a:rPr>
              <a:t>个字节</a:t>
            </a:r>
          </a:p>
        </p:txBody>
      </p:sp>
      <p:sp>
        <p:nvSpPr>
          <p:cNvPr id="9222" name="Text Box 7">
            <a:extLst>
              <a:ext uri="{FF2B5EF4-FFF2-40B4-BE49-F238E27FC236}">
                <a16:creationId xmlns:a16="http://schemas.microsoft.com/office/drawing/2014/main" id="{122D33B2-F7E1-FC5C-3F4C-B43D99A0CB19}"/>
              </a:ext>
            </a:extLst>
          </p:cNvPr>
          <p:cNvSpPr txBox="1">
            <a:spLocks noChangeArrowheads="1"/>
          </p:cNvSpPr>
          <p:nvPr/>
        </p:nvSpPr>
        <p:spPr bwMode="auto">
          <a:xfrm>
            <a:off x="611188" y="549275"/>
            <a:ext cx="18732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40468"/>
                </a:solidFill>
                <a:latin typeface="楷体_GB2312" pitchFamily="49" charset="-122"/>
                <a:ea typeface="楷体_GB2312" pitchFamily="49" charset="-122"/>
              </a:rPr>
              <a:t>电子管时代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419845"/>
                                        </p:tgtEl>
                                        <p:attrNameLst>
                                          <p:attrName>style.visibility</p:attrName>
                                        </p:attrNameLst>
                                      </p:cBhvr>
                                      <p:to>
                                        <p:strVal val="visible"/>
                                      </p:to>
                                    </p:set>
                                    <p:animEffect transition="in" filter="dissolve">
                                      <p:cBhvr>
                                        <p:cTn id="7" dur="500"/>
                                        <p:tgtEl>
                                          <p:spTgt spid="419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0">
            <a:extLst>
              <a:ext uri="{FF2B5EF4-FFF2-40B4-BE49-F238E27FC236}">
                <a16:creationId xmlns:a16="http://schemas.microsoft.com/office/drawing/2014/main" id="{2EAEFC04-5F18-498A-0285-DEDE547B5733}"/>
              </a:ext>
            </a:extLst>
          </p:cNvPr>
          <p:cNvSpPr>
            <a:spLocks noChangeArrowheads="1"/>
          </p:cNvSpPr>
          <p:nvPr/>
        </p:nvSpPr>
        <p:spPr bwMode="auto">
          <a:xfrm>
            <a:off x="1042988" y="126841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cs typeface="Arial" panose="020B0604020202020204" pitchFamily="34" charset="0"/>
              </a:rPr>
              <a:t>解</a:t>
            </a:r>
            <a:r>
              <a:rPr kumimoji="1" lang="zh-CN" altLang="en-US" b="0">
                <a:solidFill>
                  <a:srgbClr val="000066"/>
                </a:solidFill>
                <a:latin typeface="Times New Roman" panose="02020603050405020304" pitchFamily="18" charset="0"/>
                <a:ea typeface="黑体" panose="02010609060101010101" pitchFamily="49" charset="-122"/>
                <a:cs typeface="Arial" panose="020B0604020202020204" pitchFamily="34" charset="0"/>
              </a:rPr>
              <a:t>：</a:t>
            </a:r>
            <a:r>
              <a:rPr kumimoji="1" lang="zh-CN" altLang="en-US">
                <a:solidFill>
                  <a:srgbClr val="000066"/>
                </a:solidFill>
                <a:latin typeface="Times New Roman" panose="02020603050405020304" pitchFamily="18" charset="0"/>
                <a:ea typeface="华康简宋" charset="-122"/>
                <a:cs typeface="Times New Roman" panose="02020603050405020304" pitchFamily="18" charset="0"/>
              </a:rPr>
              <a:t>	</a:t>
            </a:r>
            <a:endParaRPr kumimoji="1" lang="zh-CN" altLang="en-US" b="0">
              <a:solidFill>
                <a:srgbClr val="000066"/>
              </a:solidFill>
              <a:latin typeface="Times New Roman" panose="02020603050405020304" pitchFamily="18" charset="0"/>
            </a:endParaRPr>
          </a:p>
        </p:txBody>
      </p:sp>
      <p:graphicFrame>
        <p:nvGraphicFramePr>
          <p:cNvPr id="60419" name="Object 21">
            <a:extLst>
              <a:ext uri="{FF2B5EF4-FFF2-40B4-BE49-F238E27FC236}">
                <a16:creationId xmlns:a16="http://schemas.microsoft.com/office/drawing/2014/main" id="{6C8F04AC-E014-46E2-D7AB-683D9B1131E1}"/>
              </a:ext>
            </a:extLst>
          </p:cNvPr>
          <p:cNvGraphicFramePr>
            <a:graphicFrameLocks noChangeAspect="1"/>
          </p:cNvGraphicFramePr>
          <p:nvPr/>
        </p:nvGraphicFramePr>
        <p:xfrm>
          <a:off x="1457325" y="1787525"/>
          <a:ext cx="5743575" cy="4746625"/>
        </p:xfrm>
        <a:graphic>
          <a:graphicData uri="http://schemas.openxmlformats.org/presentationml/2006/ole">
            <mc:AlternateContent xmlns:mc="http://schemas.openxmlformats.org/markup-compatibility/2006">
              <mc:Choice xmlns:v="urn:schemas-microsoft-com:vml" Requires="v">
                <p:oleObj name="公式" r:id="rId3" imgW="2311400" imgH="1917700" progId="Equation.3">
                  <p:embed/>
                </p:oleObj>
              </mc:Choice>
              <mc:Fallback>
                <p:oleObj name="公式" r:id="rId3" imgW="2311400" imgH="1917700"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7325" y="1787525"/>
                        <a:ext cx="5743575"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0" name="Rectangle 22">
            <a:extLst>
              <a:ext uri="{FF2B5EF4-FFF2-40B4-BE49-F238E27FC236}">
                <a16:creationId xmlns:a16="http://schemas.microsoft.com/office/drawing/2014/main" id="{BDD85733-FF7E-96D3-B7FD-787CCC6BAC7C}"/>
              </a:ext>
            </a:extLst>
          </p:cNvPr>
          <p:cNvSpPr>
            <a:spLocks noChangeArrowheads="1"/>
          </p:cNvSpPr>
          <p:nvPr/>
        </p:nvSpPr>
        <p:spPr bwMode="auto">
          <a:xfrm>
            <a:off x="2670175" y="2474913"/>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100">
                <a:latin typeface="Arial" panose="020B0604020202020204" pitchFamily="34" charset="0"/>
              </a:rPr>
              <a:t> </a:t>
            </a:r>
            <a:endParaRPr kumimoji="1" lang="en-US" altLang="zh-CN" b="0">
              <a:latin typeface="Times New Roman" panose="02020603050405020304" pitchFamily="18" charset="0"/>
            </a:endParaRPr>
          </a:p>
        </p:txBody>
      </p:sp>
      <p:sp>
        <p:nvSpPr>
          <p:cNvPr id="60421" name="Rectangle 23">
            <a:extLst>
              <a:ext uri="{FF2B5EF4-FFF2-40B4-BE49-F238E27FC236}">
                <a16:creationId xmlns:a16="http://schemas.microsoft.com/office/drawing/2014/main" id="{92F9F21D-E108-D27A-F18B-67B7A9DC2843}"/>
              </a:ext>
            </a:extLst>
          </p:cNvPr>
          <p:cNvSpPr>
            <a:spLocks noChangeArrowheads="1"/>
          </p:cNvSpPr>
          <p:nvPr/>
        </p:nvSpPr>
        <p:spPr bwMode="auto">
          <a:xfrm>
            <a:off x="971550" y="404813"/>
            <a:ext cx="6961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Times New Roman" panose="02020603050405020304" pitchFamily="18" charset="0"/>
                <a:cs typeface="Times New Roman" panose="02020603050405020304" pitchFamily="18" charset="0"/>
              </a:rPr>
              <a:t>例</a:t>
            </a:r>
            <a:r>
              <a:rPr kumimoji="1" lang="en-US" altLang="zh-CN" sz="2800">
                <a:solidFill>
                  <a:srgbClr val="000066"/>
                </a:solidFill>
                <a:latin typeface="Times New Roman" panose="02020603050405020304" pitchFamily="18" charset="0"/>
                <a:cs typeface="Times New Roman" panose="02020603050405020304" pitchFamily="18" charset="0"/>
              </a:rPr>
              <a:t>1.3.4  </a:t>
            </a:r>
            <a:r>
              <a:rPr kumimoji="1" lang="zh-CN" altLang="en-US" sz="2800">
                <a:solidFill>
                  <a:srgbClr val="000066"/>
                </a:solidFill>
                <a:latin typeface="Times New Roman" panose="02020603050405020304" pitchFamily="18" charset="0"/>
                <a:cs typeface="Times New Roman" panose="02020603050405020304" pitchFamily="18" charset="0"/>
              </a:rPr>
              <a:t>计算两个二进制数</a:t>
            </a:r>
            <a:r>
              <a:rPr kumimoji="1" lang="en-US" altLang="zh-CN" sz="2800">
                <a:solidFill>
                  <a:srgbClr val="000066"/>
                </a:solidFill>
                <a:latin typeface="Times New Roman" panose="02020603050405020304" pitchFamily="18" charset="0"/>
                <a:cs typeface="Times New Roman" panose="02020603050405020304" pitchFamily="18" charset="0"/>
              </a:rPr>
              <a:t>1010</a:t>
            </a:r>
            <a:r>
              <a:rPr kumimoji="1" lang="zh-CN" altLang="en-US" sz="2800">
                <a:solidFill>
                  <a:srgbClr val="000066"/>
                </a:solidFill>
                <a:latin typeface="Times New Roman" panose="02020603050405020304" pitchFamily="18" charset="0"/>
                <a:cs typeface="Times New Roman" panose="02020603050405020304" pitchFamily="18" charset="0"/>
              </a:rPr>
              <a:t>和</a:t>
            </a:r>
            <a:r>
              <a:rPr kumimoji="1" lang="en-US" altLang="zh-CN" sz="2800">
                <a:solidFill>
                  <a:srgbClr val="000066"/>
                </a:solidFill>
                <a:latin typeface="Times New Roman" panose="02020603050405020304" pitchFamily="18" charset="0"/>
                <a:cs typeface="Times New Roman" panose="02020603050405020304" pitchFamily="18" charset="0"/>
              </a:rPr>
              <a:t>111</a:t>
            </a:r>
            <a:r>
              <a:rPr kumimoji="1" lang="zh-CN" altLang="en-US" sz="2800">
                <a:solidFill>
                  <a:srgbClr val="000066"/>
                </a:solidFill>
                <a:latin typeface="Times New Roman" panose="02020603050405020304" pitchFamily="18" charset="0"/>
                <a:cs typeface="Times New Roman" panose="02020603050405020304" pitchFamily="18" charset="0"/>
              </a:rPr>
              <a:t>之商。</a:t>
            </a:r>
            <a:endParaRPr kumimoji="1" lang="zh-CN" altLang="en-US" sz="2800" b="0">
              <a:solidFill>
                <a:srgbClr val="000066"/>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ext Box 31">
            <a:extLst>
              <a:ext uri="{FF2B5EF4-FFF2-40B4-BE49-F238E27FC236}">
                <a16:creationId xmlns:a16="http://schemas.microsoft.com/office/drawing/2014/main" id="{7B088A36-AC58-DE63-696C-489C70F0BA3A}"/>
              </a:ext>
            </a:extLst>
          </p:cNvPr>
          <p:cNvSpPr txBox="1">
            <a:spLocks noChangeArrowheads="1"/>
          </p:cNvSpPr>
          <p:nvPr/>
        </p:nvSpPr>
        <p:spPr bwMode="auto">
          <a:xfrm>
            <a:off x="323850" y="461963"/>
            <a:ext cx="6778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0066"/>
                </a:solidFill>
                <a:latin typeface="Times New Roman" panose="02020603050405020304" pitchFamily="18" charset="0"/>
              </a:rPr>
              <a:t>　</a:t>
            </a:r>
            <a:r>
              <a:rPr kumimoji="1" lang="zh-CN" altLang="en-US" sz="2800">
                <a:solidFill>
                  <a:srgbClr val="FF0000"/>
                </a:solidFill>
                <a:latin typeface="Times New Roman" panose="02020603050405020304" pitchFamily="18" charset="0"/>
              </a:rPr>
              <a:t>　</a:t>
            </a:r>
            <a:r>
              <a:rPr kumimoji="1" lang="en-US" altLang="zh-CN" sz="3200">
                <a:solidFill>
                  <a:srgbClr val="CC0000"/>
                </a:solidFill>
                <a:latin typeface="Times New Roman" panose="02020603050405020304" pitchFamily="18" charset="0"/>
              </a:rPr>
              <a:t>1.3.2</a:t>
            </a:r>
            <a:r>
              <a:rPr kumimoji="1" lang="zh-CN" altLang="en-US" sz="3200">
                <a:solidFill>
                  <a:srgbClr val="CC0000"/>
                </a:solidFill>
                <a:latin typeface="Times New Roman" panose="02020603050405020304" pitchFamily="18" charset="0"/>
              </a:rPr>
              <a:t>　带符号二进制的减法运算</a:t>
            </a:r>
          </a:p>
        </p:txBody>
      </p:sp>
      <p:sp>
        <p:nvSpPr>
          <p:cNvPr id="387104" name="Rectangle 32">
            <a:extLst>
              <a:ext uri="{FF2B5EF4-FFF2-40B4-BE49-F238E27FC236}">
                <a16:creationId xmlns:a16="http://schemas.microsoft.com/office/drawing/2014/main" id="{2EE832D3-5B00-0050-686E-5ECC31707532}"/>
              </a:ext>
            </a:extLst>
          </p:cNvPr>
          <p:cNvSpPr>
            <a:spLocks noChangeArrowheads="1"/>
          </p:cNvSpPr>
          <p:nvPr/>
        </p:nvSpPr>
        <p:spPr bwMode="auto">
          <a:xfrm>
            <a:off x="495300" y="1824038"/>
            <a:ext cx="85915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25000"/>
              </a:lnSpc>
              <a:spcBef>
                <a:spcPct val="0"/>
              </a:spcBef>
              <a:buClrTx/>
              <a:buFontTx/>
              <a:buNone/>
            </a:pPr>
            <a:r>
              <a:rPr kumimoji="1" lang="zh-CN" altLang="en-US" sz="2400">
                <a:solidFill>
                  <a:srgbClr val="000066"/>
                </a:solidFill>
                <a:latin typeface="楷体_GB2312" pitchFamily="49" charset="-122"/>
              </a:rPr>
              <a:t>二进制数的最高位表示符号位，且用</a:t>
            </a:r>
            <a:r>
              <a:rPr kumimoji="1" lang="en-US" altLang="zh-CN" sz="2400">
                <a:solidFill>
                  <a:srgbClr val="000066"/>
                </a:solidFill>
                <a:latin typeface="楷体_GB2312" pitchFamily="49" charset="-122"/>
              </a:rPr>
              <a:t>0</a:t>
            </a:r>
            <a:r>
              <a:rPr kumimoji="1" lang="zh-CN" altLang="en-US" sz="2400">
                <a:solidFill>
                  <a:srgbClr val="000066"/>
                </a:solidFill>
                <a:latin typeface="楷体_GB2312" pitchFamily="49" charset="-122"/>
              </a:rPr>
              <a:t>表示正数，用</a:t>
            </a:r>
            <a:r>
              <a:rPr kumimoji="1" lang="en-US" altLang="zh-CN" sz="2400">
                <a:solidFill>
                  <a:srgbClr val="000066"/>
                </a:solidFill>
                <a:latin typeface="楷体_GB2312" pitchFamily="49" charset="-122"/>
              </a:rPr>
              <a:t>1</a:t>
            </a:r>
            <a:r>
              <a:rPr kumimoji="1" lang="zh-CN" altLang="en-US" sz="2400">
                <a:solidFill>
                  <a:srgbClr val="000066"/>
                </a:solidFill>
                <a:latin typeface="楷体_GB2312" pitchFamily="49" charset="-122"/>
              </a:rPr>
              <a:t>表示负数。其余部分</a:t>
            </a:r>
            <a:r>
              <a:rPr kumimoji="1" lang="zh-CN" altLang="en-US" sz="2400">
                <a:solidFill>
                  <a:srgbClr val="000066"/>
                </a:solidFill>
                <a:latin typeface="楷体_GB2312" pitchFamily="49" charset="-122"/>
                <a:sym typeface="Symbol" panose="05050102010706020507" pitchFamily="18" charset="2"/>
              </a:rPr>
              <a:t>用原码的形式表示</a:t>
            </a:r>
            <a:r>
              <a:rPr kumimoji="1" lang="zh-CN" altLang="en-US" sz="2400">
                <a:solidFill>
                  <a:srgbClr val="000066"/>
                </a:solidFill>
                <a:latin typeface="楷体_GB2312" pitchFamily="49" charset="-122"/>
              </a:rPr>
              <a:t>数值位。</a:t>
            </a:r>
            <a:endParaRPr kumimoji="1" lang="zh-CN" altLang="en-US" sz="2400" baseline="-25000">
              <a:solidFill>
                <a:srgbClr val="000066"/>
              </a:solidFill>
              <a:latin typeface="Times New Roman" panose="02020603050405020304" pitchFamily="18" charset="0"/>
              <a:sym typeface="Symbol" panose="05050102010706020507" pitchFamily="18" charset="2"/>
            </a:endParaRPr>
          </a:p>
        </p:txBody>
      </p:sp>
      <p:sp>
        <p:nvSpPr>
          <p:cNvPr id="387105" name="Rectangle 33">
            <a:extLst>
              <a:ext uri="{FF2B5EF4-FFF2-40B4-BE49-F238E27FC236}">
                <a16:creationId xmlns:a16="http://schemas.microsoft.com/office/drawing/2014/main" id="{5CF1900B-7CAF-8297-68A3-46896BAEE1CC}"/>
              </a:ext>
            </a:extLst>
          </p:cNvPr>
          <p:cNvSpPr>
            <a:spLocks noChangeArrowheads="1"/>
          </p:cNvSpPr>
          <p:nvPr/>
        </p:nvSpPr>
        <p:spPr bwMode="auto">
          <a:xfrm>
            <a:off x="392113" y="1341438"/>
            <a:ext cx="355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楷体_GB2312" pitchFamily="49" charset="-122"/>
              </a:rPr>
              <a:t>有符号的二进制数表示 </a:t>
            </a:r>
            <a:r>
              <a:rPr kumimoji="1" lang="en-US" altLang="zh-CN">
                <a:solidFill>
                  <a:srgbClr val="000066"/>
                </a:solidFill>
                <a:latin typeface="楷体_GB2312" pitchFamily="49" charset="-122"/>
              </a:rPr>
              <a:t>:</a:t>
            </a:r>
          </a:p>
        </p:txBody>
      </p:sp>
      <p:sp>
        <p:nvSpPr>
          <p:cNvPr id="387106" name="Rectangle 34">
            <a:extLst>
              <a:ext uri="{FF2B5EF4-FFF2-40B4-BE49-F238E27FC236}">
                <a16:creationId xmlns:a16="http://schemas.microsoft.com/office/drawing/2014/main" id="{B995A11A-3F97-493D-25A3-769876767A25}"/>
              </a:ext>
            </a:extLst>
          </p:cNvPr>
          <p:cNvSpPr>
            <a:spLocks noChangeArrowheads="1"/>
          </p:cNvSpPr>
          <p:nvPr/>
        </p:nvSpPr>
        <p:spPr bwMode="auto">
          <a:xfrm>
            <a:off x="566738" y="3860800"/>
            <a:ext cx="340360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楷体_GB2312" pitchFamily="49" charset="-122"/>
              </a:rPr>
              <a:t>1. </a:t>
            </a:r>
            <a:r>
              <a:rPr kumimoji="1" lang="zh-CN" altLang="en-US">
                <a:solidFill>
                  <a:srgbClr val="000066"/>
                </a:solidFill>
                <a:latin typeface="楷体_GB2312" pitchFamily="49" charset="-122"/>
              </a:rPr>
              <a:t>二进制数的补码表示</a:t>
            </a:r>
          </a:p>
        </p:txBody>
      </p:sp>
      <p:sp>
        <p:nvSpPr>
          <p:cNvPr id="387107" name="Rectangle 35">
            <a:extLst>
              <a:ext uri="{FF2B5EF4-FFF2-40B4-BE49-F238E27FC236}">
                <a16:creationId xmlns:a16="http://schemas.microsoft.com/office/drawing/2014/main" id="{766D0721-4458-DE0B-B5D6-51154549DF2A}"/>
              </a:ext>
            </a:extLst>
          </p:cNvPr>
          <p:cNvSpPr>
            <a:spLocks noChangeArrowheads="1"/>
          </p:cNvSpPr>
          <p:nvPr/>
        </p:nvSpPr>
        <p:spPr bwMode="auto">
          <a:xfrm>
            <a:off x="228600" y="4354513"/>
            <a:ext cx="87645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25000"/>
              </a:lnSpc>
              <a:spcBef>
                <a:spcPct val="0"/>
              </a:spcBef>
              <a:buClrTx/>
              <a:buFontTx/>
              <a:buNone/>
            </a:pPr>
            <a:r>
              <a:rPr kumimoji="1" lang="zh-CN" altLang="en-US" sz="2400">
                <a:solidFill>
                  <a:srgbClr val="000066"/>
                </a:solidFill>
                <a:latin typeface="楷体_GB2312" pitchFamily="49" charset="-122"/>
              </a:rPr>
              <a:t>补码或反码的最高位为符号位，正数为</a:t>
            </a:r>
            <a:r>
              <a:rPr kumimoji="1" lang="en-US" altLang="zh-CN" sz="2400">
                <a:solidFill>
                  <a:srgbClr val="000066"/>
                </a:solidFill>
                <a:latin typeface="楷体_GB2312" pitchFamily="49" charset="-122"/>
              </a:rPr>
              <a:t>0</a:t>
            </a:r>
            <a:r>
              <a:rPr kumimoji="1" lang="zh-CN" altLang="en-US" sz="2400">
                <a:solidFill>
                  <a:srgbClr val="000066"/>
                </a:solidFill>
                <a:latin typeface="楷体_GB2312" pitchFamily="49" charset="-122"/>
              </a:rPr>
              <a:t>，负数为</a:t>
            </a:r>
            <a:r>
              <a:rPr kumimoji="1" lang="en-US" altLang="zh-CN" sz="2400">
                <a:solidFill>
                  <a:srgbClr val="000066"/>
                </a:solidFill>
                <a:latin typeface="楷体_GB2312" pitchFamily="49" charset="-122"/>
              </a:rPr>
              <a:t>1</a:t>
            </a:r>
            <a:r>
              <a:rPr kumimoji="1" lang="zh-CN" altLang="en-US" sz="2400">
                <a:solidFill>
                  <a:srgbClr val="000066"/>
                </a:solidFill>
                <a:latin typeface="楷体_GB2312" pitchFamily="49" charset="-122"/>
              </a:rPr>
              <a:t>。</a:t>
            </a:r>
          </a:p>
          <a:p>
            <a:pPr eaLnBrk="1" hangingPunct="1">
              <a:lnSpc>
                <a:spcPct val="125000"/>
              </a:lnSpc>
              <a:spcBef>
                <a:spcPct val="0"/>
              </a:spcBef>
              <a:buClrTx/>
              <a:buFontTx/>
              <a:buNone/>
            </a:pPr>
            <a:r>
              <a:rPr kumimoji="1" lang="zh-CN" altLang="en-US" sz="2400">
                <a:solidFill>
                  <a:srgbClr val="000066"/>
                </a:solidFill>
                <a:latin typeface="楷体_GB2312" pitchFamily="49" charset="-122"/>
              </a:rPr>
              <a:t>当二进制数为正数时，其补码、反码与原码相同。</a:t>
            </a:r>
          </a:p>
          <a:p>
            <a:pPr eaLnBrk="1" hangingPunct="1">
              <a:lnSpc>
                <a:spcPct val="125000"/>
              </a:lnSpc>
              <a:spcBef>
                <a:spcPct val="0"/>
              </a:spcBef>
              <a:buClrTx/>
              <a:buFontTx/>
              <a:buNone/>
            </a:pPr>
            <a:r>
              <a:rPr kumimoji="1" lang="zh-CN" altLang="en-US" sz="2400">
                <a:solidFill>
                  <a:srgbClr val="000066"/>
                </a:solidFill>
                <a:latin typeface="楷体_GB2312" pitchFamily="49" charset="-122"/>
              </a:rPr>
              <a:t>当二进制数为负数时，将原码的数值位逐位求反，然后在最低位加</a:t>
            </a:r>
            <a:r>
              <a:rPr kumimoji="1" lang="en-US" altLang="zh-CN" sz="2400">
                <a:solidFill>
                  <a:srgbClr val="000066"/>
                </a:solidFill>
                <a:latin typeface="楷体_GB2312" pitchFamily="49" charset="-122"/>
              </a:rPr>
              <a:t>1</a:t>
            </a:r>
            <a:r>
              <a:rPr kumimoji="1" lang="zh-CN" altLang="en-US" sz="2400">
                <a:solidFill>
                  <a:srgbClr val="000066"/>
                </a:solidFill>
                <a:latin typeface="楷体_GB2312" pitchFamily="49" charset="-122"/>
              </a:rPr>
              <a:t>得到补码。</a:t>
            </a:r>
          </a:p>
        </p:txBody>
      </p:sp>
      <p:sp>
        <p:nvSpPr>
          <p:cNvPr id="387108" name="Rectangle 36">
            <a:extLst>
              <a:ext uri="{FF2B5EF4-FFF2-40B4-BE49-F238E27FC236}">
                <a16:creationId xmlns:a16="http://schemas.microsoft.com/office/drawing/2014/main" id="{44CB6AC3-3DEC-5A91-5AB3-301F654213BC}"/>
              </a:ext>
            </a:extLst>
          </p:cNvPr>
          <p:cNvSpPr>
            <a:spLocks noChangeArrowheads="1"/>
          </p:cNvSpPr>
          <p:nvPr/>
        </p:nvSpPr>
        <p:spPr bwMode="auto">
          <a:xfrm>
            <a:off x="2627313" y="2894013"/>
            <a:ext cx="4846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rPr>
              <a:t>(+11)</a:t>
            </a:r>
            <a:r>
              <a:rPr kumimoji="1" lang="en-US" altLang="zh-CN" sz="2400" baseline="-25000">
                <a:solidFill>
                  <a:srgbClr val="000066"/>
                </a:solidFill>
                <a:latin typeface="Times New Roman" panose="02020603050405020304" pitchFamily="18" charset="0"/>
              </a:rPr>
              <a:t>D</a:t>
            </a:r>
            <a:r>
              <a:rPr kumimoji="1" lang="en-US" altLang="zh-CN" sz="2400">
                <a:solidFill>
                  <a:srgbClr val="000066"/>
                </a:solidFill>
                <a:latin typeface="Times New Roman" panose="02020603050405020304" pitchFamily="18" charset="0"/>
              </a:rPr>
              <a:t> =(0 1011) </a:t>
            </a:r>
            <a:r>
              <a:rPr kumimoji="1" lang="en-US" altLang="zh-CN" sz="2400" baseline="-25000">
                <a:solidFill>
                  <a:srgbClr val="000066"/>
                </a:solidFill>
                <a:latin typeface="Times New Roman" panose="02020603050405020304" pitchFamily="18" charset="0"/>
              </a:rPr>
              <a:t>B</a:t>
            </a:r>
          </a:p>
          <a:p>
            <a:pPr eaLnBrk="1" hangingPunct="1">
              <a:spcBef>
                <a:spcPct val="0"/>
              </a:spcBef>
              <a:buClrTx/>
              <a:buFontTx/>
              <a:buNone/>
            </a:pPr>
            <a:r>
              <a:rPr kumimoji="1" lang="en-US" altLang="zh-CN" sz="2400">
                <a:solidFill>
                  <a:srgbClr val="000066"/>
                </a:solidFill>
                <a:latin typeface="Times New Roman" panose="02020603050405020304" pitchFamily="18" charset="0"/>
              </a:rPr>
              <a:t>(</a:t>
            </a:r>
            <a:r>
              <a:rPr kumimoji="1" lang="en-US" altLang="zh-CN" sz="2400">
                <a:solidFill>
                  <a:srgbClr val="000066"/>
                </a:solidFill>
                <a:latin typeface="Times New Roman" panose="02020603050405020304" pitchFamily="18" charset="0"/>
                <a:sym typeface="Symbol" panose="05050102010706020507" pitchFamily="18" charset="2"/>
              </a:rPr>
              <a:t></a:t>
            </a:r>
            <a:r>
              <a:rPr kumimoji="1" lang="en-US" altLang="zh-CN" sz="2400">
                <a:solidFill>
                  <a:srgbClr val="000066"/>
                </a:solidFill>
                <a:latin typeface="Times New Roman" panose="02020603050405020304" pitchFamily="18" charset="0"/>
              </a:rPr>
              <a:t>11)</a:t>
            </a:r>
            <a:r>
              <a:rPr kumimoji="1" lang="en-US" altLang="zh-CN" sz="2400" baseline="-25000">
                <a:solidFill>
                  <a:srgbClr val="000066"/>
                </a:solidFill>
                <a:latin typeface="Times New Roman" panose="02020603050405020304" pitchFamily="18" charset="0"/>
                <a:sym typeface="Symbol" panose="05050102010706020507" pitchFamily="18" charset="2"/>
              </a:rPr>
              <a:t>D </a:t>
            </a:r>
            <a:r>
              <a:rPr kumimoji="1" lang="en-US" altLang="zh-CN" sz="2400">
                <a:solidFill>
                  <a:srgbClr val="000066"/>
                </a:solidFill>
                <a:latin typeface="Times New Roman" panose="02020603050405020304" pitchFamily="18" charset="0"/>
                <a:sym typeface="Symbol" panose="05050102010706020507" pitchFamily="18" charset="2"/>
              </a:rPr>
              <a:t>=(1 1011) </a:t>
            </a:r>
            <a:r>
              <a:rPr kumimoji="1" lang="en-US" altLang="zh-CN" sz="2400" baseline="-25000">
                <a:solidFill>
                  <a:srgbClr val="000066"/>
                </a:solidFill>
                <a:latin typeface="Times New Roman" panose="02020603050405020304" pitchFamily="18" charset="0"/>
                <a:sym typeface="Symbol" panose="05050102010706020507" pitchFamily="18" charset="2"/>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7105"/>
                                        </p:tgtEl>
                                        <p:attrNameLst>
                                          <p:attrName>style.visibility</p:attrName>
                                        </p:attrNameLst>
                                      </p:cBhvr>
                                      <p:to>
                                        <p:strVal val="visible"/>
                                      </p:to>
                                    </p:set>
                                    <p:animEffect transition="in" filter="strips(downRight)">
                                      <p:cBhvr>
                                        <p:cTn id="7" dur="500"/>
                                        <p:tgtEl>
                                          <p:spTgt spid="387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7104"/>
                                        </p:tgtEl>
                                        <p:attrNameLst>
                                          <p:attrName>style.visibility</p:attrName>
                                        </p:attrNameLst>
                                      </p:cBhvr>
                                      <p:to>
                                        <p:strVal val="visible"/>
                                      </p:to>
                                    </p:set>
                                    <p:animEffect transition="in" filter="wipe(up)">
                                      <p:cBhvr>
                                        <p:cTn id="12" dur="500"/>
                                        <p:tgtEl>
                                          <p:spTgt spid="3871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7108"/>
                                        </p:tgtEl>
                                        <p:attrNameLst>
                                          <p:attrName>style.visibility</p:attrName>
                                        </p:attrNameLst>
                                      </p:cBhvr>
                                      <p:to>
                                        <p:strVal val="visible"/>
                                      </p:to>
                                    </p:set>
                                    <p:animEffect transition="in" filter="wipe(up)">
                                      <p:cBhvr>
                                        <p:cTn id="17" dur="500"/>
                                        <p:tgtEl>
                                          <p:spTgt spid="387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87106"/>
                                        </p:tgtEl>
                                        <p:attrNameLst>
                                          <p:attrName>style.visibility</p:attrName>
                                        </p:attrNameLst>
                                      </p:cBhvr>
                                      <p:to>
                                        <p:strVal val="visible"/>
                                      </p:to>
                                    </p:set>
                                    <p:animEffect transition="in" filter="strips(downRight)">
                                      <p:cBhvr>
                                        <p:cTn id="22" dur="500"/>
                                        <p:tgtEl>
                                          <p:spTgt spid="3871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7107"/>
                                        </p:tgtEl>
                                        <p:attrNameLst>
                                          <p:attrName>style.visibility</p:attrName>
                                        </p:attrNameLst>
                                      </p:cBhvr>
                                      <p:to>
                                        <p:strVal val="visible"/>
                                      </p:to>
                                    </p:set>
                                    <p:animEffect transition="in" filter="wipe(up)">
                                      <p:cBhvr>
                                        <p:cTn id="27" dur="500"/>
                                        <p:tgtEl>
                                          <p:spTgt spid="38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04" grpId="0"/>
      <p:bldP spid="387105" grpId="0"/>
      <p:bldP spid="387106" grpId="0"/>
      <p:bldP spid="387107" grpId="0"/>
      <p:bldP spid="387108"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90FA159C-F449-C31F-96F2-8FC87CBDD6A4}"/>
              </a:ext>
            </a:extLst>
          </p:cNvPr>
          <p:cNvSpPr txBox="1">
            <a:spLocks noChangeArrowheads="1"/>
          </p:cNvSpPr>
          <p:nvPr/>
        </p:nvSpPr>
        <p:spPr bwMode="auto">
          <a:xfrm>
            <a:off x="0" y="476250"/>
            <a:ext cx="4752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CC0000"/>
                </a:solidFill>
                <a:latin typeface="Times New Roman" panose="02020603050405020304" pitchFamily="18" charset="0"/>
              </a:rPr>
              <a:t>4</a:t>
            </a:r>
            <a:r>
              <a:rPr kumimoji="1" lang="zh-CN" altLang="en-US" sz="2000">
                <a:solidFill>
                  <a:srgbClr val="CC0000"/>
                </a:solidFill>
                <a:latin typeface="Times New Roman" panose="02020603050405020304" pitchFamily="18" charset="0"/>
              </a:rPr>
              <a:t>位二进制原码、反码、补码对照表</a:t>
            </a:r>
          </a:p>
        </p:txBody>
      </p:sp>
      <p:graphicFrame>
        <p:nvGraphicFramePr>
          <p:cNvPr id="433655" name="Group 503">
            <a:extLst>
              <a:ext uri="{FF2B5EF4-FFF2-40B4-BE49-F238E27FC236}">
                <a16:creationId xmlns:a16="http://schemas.microsoft.com/office/drawing/2014/main" id="{75F473D5-591E-7870-2DB3-C0AA1A1EC3F3}"/>
              </a:ext>
            </a:extLst>
          </p:cNvPr>
          <p:cNvGraphicFramePr>
            <a:graphicFrameLocks noGrp="1"/>
          </p:cNvGraphicFramePr>
          <p:nvPr/>
        </p:nvGraphicFramePr>
        <p:xfrm>
          <a:off x="4103688" y="260350"/>
          <a:ext cx="4789487" cy="6370643"/>
        </p:xfrm>
        <a:graphic>
          <a:graphicData uri="http://schemas.openxmlformats.org/drawingml/2006/table">
            <a:tbl>
              <a:tblPr/>
              <a:tblGrid>
                <a:gridCol w="1090612">
                  <a:extLst>
                    <a:ext uri="{9D8B030D-6E8A-4147-A177-3AD203B41FA5}">
                      <a16:colId xmlns:a16="http://schemas.microsoft.com/office/drawing/2014/main" val="20000"/>
                    </a:ext>
                  </a:extLst>
                </a:gridCol>
                <a:gridCol w="1233488">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233487">
                  <a:extLst>
                    <a:ext uri="{9D8B030D-6E8A-4147-A177-3AD203B41FA5}">
                      <a16:colId xmlns:a16="http://schemas.microsoft.com/office/drawing/2014/main" val="20003"/>
                    </a:ext>
                  </a:extLst>
                </a:gridCol>
              </a:tblGrid>
              <a:tr h="335297">
                <a:tc rowSpan="2">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zh-CN" altLang="en-US"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十进制数</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3">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zh-CN" altLang="en-US"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二进制数</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5297">
                <a:tc vMerge="1">
                  <a:txBody>
                    <a:bodyPr/>
                    <a:lstStyle/>
                    <a:p>
                      <a:endParaRPr lang="zh-CN" altLang="en-US"/>
                    </a:p>
                  </a:txBody>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zh-CN" altLang="en-US"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原码</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zh-CN" altLang="en-US"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反码</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zh-CN" altLang="en-US"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补码</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8</a:t>
                      </a:r>
                      <a:endPar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endParaRP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1 0 0 0</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7</a:t>
                      </a:r>
                      <a:endPar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endParaRP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1 1 1 1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1 0 0 0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1 0 0 1</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6</a:t>
                      </a:r>
                      <a:endPar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endParaRP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1 1 1 0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1 0 0 1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1 0 1 0</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5</a:t>
                      </a:r>
                      <a:endPar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endParaRP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1 1 0 1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1 0 1 0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1 0 1 1</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4</a:t>
                      </a:r>
                      <a:endPar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endParaRP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1 1 0 0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1 0 1 1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1 1 0 0</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3</a:t>
                      </a:r>
                      <a:endPar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endParaRP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1 0 1 1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1 1 0 0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1 1 0 1</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2</a:t>
                      </a:r>
                      <a:endPar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endParaRP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1 0 1 0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1 1 0 1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1 1 1 0</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endParaRP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1 0 0 1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1 1 1 0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1 1 1 1</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sym typeface="Symbol" panose="05050102010706020507" pitchFamily="18" charset="2"/>
                      </a:endParaRP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1 0 0 0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1 1 1 1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0 0 0 0</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0 0 0 0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0 0 0 0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0 0 0 0</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0 0 0 1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0 0 0 1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0 0 0 1</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+2</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0 0 1 0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0 0 1 0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0 0 1 0</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+3</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0 0 1 1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0 0 1 1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0 0 1 1</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+4</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0 1 0 0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0 1 0 0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0 1 0 0 </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+5</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0 1 0 1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0 1 0 1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0 1 0 1 </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+6</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0 1 1 0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0 1 1 0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0 1 1 0 </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7"/>
                  </a:ext>
                </a:extLst>
              </a:tr>
              <a:tr h="335297">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+7</a:t>
                      </a:r>
                    </a:p>
                  </a:txBody>
                  <a:tcPr marT="45722" marB="4572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0 1 1 1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0 1 1 1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2339975" algn="l"/>
                          <a:tab pos="4968875" algn="r"/>
                          <a:tab pos="5221288" algn="l"/>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2339975" algn="l"/>
                          <a:tab pos="4968875" algn="r"/>
                          <a:tab pos="5221288" algn="l"/>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2339975" algn="l"/>
                          <a:tab pos="4968875" algn="r"/>
                          <a:tab pos="5221288" algn="l"/>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339975" algn="l"/>
                          <a:tab pos="4968875" algn="r"/>
                          <a:tab pos="5221288" algn="l"/>
                        </a:tabLst>
                      </a:pPr>
                      <a:r>
                        <a:rPr kumimoji="1" lang="en-US" altLang="zh-CN" sz="16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0 1 1 1 </a:t>
                      </a:r>
                    </a:p>
                  </a:txBody>
                  <a:tcPr marT="45722" marB="4572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8"/>
                  </a:ext>
                </a:extLst>
              </a:tr>
            </a:tbl>
          </a:graphicData>
        </a:graphic>
      </p:graphicFrame>
      <p:sp>
        <p:nvSpPr>
          <p:cNvPr id="63590" name="Rectangle 499">
            <a:extLst>
              <a:ext uri="{FF2B5EF4-FFF2-40B4-BE49-F238E27FC236}">
                <a16:creationId xmlns:a16="http://schemas.microsoft.com/office/drawing/2014/main" id="{AE7609C2-9C09-4E17-198E-E2C6E2868E85}"/>
              </a:ext>
            </a:extLst>
          </p:cNvPr>
          <p:cNvSpPr>
            <a:spLocks noChangeArrowheads="1"/>
          </p:cNvSpPr>
          <p:nvPr/>
        </p:nvSpPr>
        <p:spPr bwMode="auto">
          <a:xfrm>
            <a:off x="250825" y="1341438"/>
            <a:ext cx="40338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rPr>
              <a:t>n</a:t>
            </a:r>
            <a:r>
              <a:rPr kumimoji="1" lang="zh-CN" altLang="en-US">
                <a:solidFill>
                  <a:srgbClr val="000066"/>
                </a:solidFill>
              </a:rPr>
              <a:t>位带符号二进制数的原码、反码和补码的数值范围 </a:t>
            </a:r>
            <a:r>
              <a:rPr kumimoji="1" lang="en-US" altLang="zh-CN">
                <a:solidFill>
                  <a:srgbClr val="000066"/>
                </a:solidFill>
              </a:rPr>
              <a:t>:</a:t>
            </a:r>
          </a:p>
        </p:txBody>
      </p:sp>
      <p:sp>
        <p:nvSpPr>
          <p:cNvPr id="63591" name="Rectangle 501">
            <a:extLst>
              <a:ext uri="{FF2B5EF4-FFF2-40B4-BE49-F238E27FC236}">
                <a16:creationId xmlns:a16="http://schemas.microsoft.com/office/drawing/2014/main" id="{A797EE42-3379-1B8F-C430-57B6B3B9244B}"/>
              </a:ext>
            </a:extLst>
          </p:cNvPr>
          <p:cNvSpPr>
            <a:spLocks noChangeArrowheads="1"/>
          </p:cNvSpPr>
          <p:nvPr/>
        </p:nvSpPr>
        <p:spPr bwMode="auto">
          <a:xfrm>
            <a:off x="577850" y="2492375"/>
            <a:ext cx="33956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kumimoji="1" lang="zh-CN" altLang="en-US" sz="2400">
                <a:solidFill>
                  <a:srgbClr val="000066"/>
                </a:solidFill>
              </a:rPr>
              <a:t>原码    </a:t>
            </a:r>
            <a:r>
              <a:rPr kumimoji="1" lang="zh-CN" altLang="en-US" sz="2400">
                <a:solidFill>
                  <a:srgbClr val="000066"/>
                </a:solidFill>
                <a:sym typeface="Symbol" panose="05050102010706020507" pitchFamily="18" charset="2"/>
              </a:rPr>
              <a:t></a:t>
            </a:r>
            <a:r>
              <a:rPr kumimoji="1" lang="en-US" altLang="zh-CN" sz="2400">
                <a:solidFill>
                  <a:srgbClr val="000066"/>
                </a:solidFill>
              </a:rPr>
              <a:t>(2</a:t>
            </a:r>
            <a:r>
              <a:rPr kumimoji="1" lang="en-US" altLang="zh-CN" sz="2400" baseline="30000">
                <a:solidFill>
                  <a:srgbClr val="000066"/>
                </a:solidFill>
                <a:sym typeface="Symbol" panose="05050102010706020507" pitchFamily="18" charset="2"/>
              </a:rPr>
              <a:t>n-1</a:t>
            </a:r>
            <a:r>
              <a:rPr kumimoji="1" lang="en-US" altLang="zh-CN" sz="2400" i="1">
                <a:solidFill>
                  <a:srgbClr val="000066"/>
                </a:solidFill>
                <a:sym typeface="Symbol" panose="05050102010706020507" pitchFamily="18" charset="2"/>
              </a:rPr>
              <a:t> </a:t>
            </a:r>
            <a:r>
              <a:rPr kumimoji="1" lang="en-US" altLang="zh-CN" sz="2400">
                <a:solidFill>
                  <a:srgbClr val="000066"/>
                </a:solidFill>
                <a:sym typeface="Symbol" panose="05050102010706020507" pitchFamily="18" charset="2"/>
              </a:rPr>
              <a:t></a:t>
            </a:r>
            <a:r>
              <a:rPr kumimoji="1" lang="en-US" altLang="zh-CN" sz="2400">
                <a:solidFill>
                  <a:srgbClr val="000066"/>
                </a:solidFill>
              </a:rPr>
              <a:t>1)~+(2</a:t>
            </a:r>
            <a:r>
              <a:rPr kumimoji="1" lang="en-US" altLang="zh-CN" sz="2400" baseline="30000">
                <a:solidFill>
                  <a:srgbClr val="000066"/>
                </a:solidFill>
                <a:sym typeface="Symbol" panose="05050102010706020507" pitchFamily="18" charset="2"/>
              </a:rPr>
              <a:t>n-1</a:t>
            </a:r>
            <a:r>
              <a:rPr kumimoji="1" lang="en-US" altLang="zh-CN" sz="2400" i="1">
                <a:solidFill>
                  <a:srgbClr val="000066"/>
                </a:solidFill>
                <a:sym typeface="Symbol" panose="05050102010706020507" pitchFamily="18" charset="2"/>
              </a:rPr>
              <a:t> </a:t>
            </a:r>
            <a:r>
              <a:rPr kumimoji="1" lang="en-US" altLang="zh-CN" sz="2400">
                <a:solidFill>
                  <a:srgbClr val="000066"/>
                </a:solidFill>
                <a:sym typeface="Symbol" panose="05050102010706020507" pitchFamily="18" charset="2"/>
              </a:rPr>
              <a:t></a:t>
            </a:r>
            <a:r>
              <a:rPr kumimoji="1" lang="en-US" altLang="zh-CN" sz="2400">
                <a:solidFill>
                  <a:srgbClr val="000066"/>
                </a:solidFill>
              </a:rPr>
              <a:t>1)</a:t>
            </a:r>
            <a:endParaRPr kumimoji="1" lang="en-US" altLang="zh-CN" sz="2400">
              <a:solidFill>
                <a:srgbClr val="000066"/>
              </a:solidFill>
              <a:sym typeface="Symbol" panose="05050102010706020507" pitchFamily="18" charset="2"/>
            </a:endParaRPr>
          </a:p>
          <a:p>
            <a:pPr algn="ctr" eaLnBrk="1" hangingPunct="1">
              <a:spcBef>
                <a:spcPct val="0"/>
              </a:spcBef>
              <a:buClrTx/>
              <a:buFontTx/>
              <a:buNone/>
            </a:pPr>
            <a:r>
              <a:rPr kumimoji="1" lang="zh-CN" altLang="en-US" sz="2400">
                <a:solidFill>
                  <a:srgbClr val="000066"/>
                </a:solidFill>
                <a:sym typeface="Symbol" panose="05050102010706020507" pitchFamily="18" charset="2"/>
              </a:rPr>
              <a:t>反码    </a:t>
            </a:r>
            <a:r>
              <a:rPr kumimoji="1" lang="en-US" altLang="zh-CN" sz="2400">
                <a:solidFill>
                  <a:srgbClr val="000066"/>
                </a:solidFill>
              </a:rPr>
              <a:t>(2</a:t>
            </a:r>
            <a:r>
              <a:rPr kumimoji="1" lang="en-US" altLang="zh-CN" sz="2400" baseline="30000">
                <a:solidFill>
                  <a:srgbClr val="000066"/>
                </a:solidFill>
                <a:sym typeface="Symbol" panose="05050102010706020507" pitchFamily="18" charset="2"/>
              </a:rPr>
              <a:t>n-1</a:t>
            </a:r>
            <a:r>
              <a:rPr kumimoji="1" lang="en-US" altLang="zh-CN" sz="2400" i="1">
                <a:solidFill>
                  <a:srgbClr val="000066"/>
                </a:solidFill>
                <a:sym typeface="Symbol" panose="05050102010706020507" pitchFamily="18" charset="2"/>
              </a:rPr>
              <a:t> </a:t>
            </a:r>
            <a:r>
              <a:rPr kumimoji="1" lang="en-US" altLang="zh-CN" sz="2400">
                <a:solidFill>
                  <a:srgbClr val="000066"/>
                </a:solidFill>
                <a:sym typeface="Symbol" panose="05050102010706020507" pitchFamily="18" charset="2"/>
              </a:rPr>
              <a:t></a:t>
            </a:r>
            <a:r>
              <a:rPr kumimoji="1" lang="en-US" altLang="zh-CN" sz="2400">
                <a:solidFill>
                  <a:srgbClr val="000066"/>
                </a:solidFill>
              </a:rPr>
              <a:t>1)~+(2</a:t>
            </a:r>
            <a:r>
              <a:rPr kumimoji="1" lang="en-US" altLang="zh-CN" sz="2400" baseline="30000">
                <a:solidFill>
                  <a:srgbClr val="000066"/>
                </a:solidFill>
                <a:sym typeface="Symbol" panose="05050102010706020507" pitchFamily="18" charset="2"/>
              </a:rPr>
              <a:t>n-1</a:t>
            </a:r>
            <a:r>
              <a:rPr kumimoji="1" lang="en-US" altLang="zh-CN" sz="2400" i="1">
                <a:solidFill>
                  <a:srgbClr val="000066"/>
                </a:solidFill>
                <a:sym typeface="Symbol" panose="05050102010706020507" pitchFamily="18" charset="2"/>
              </a:rPr>
              <a:t> </a:t>
            </a:r>
            <a:r>
              <a:rPr kumimoji="1" lang="en-US" altLang="zh-CN" sz="2400">
                <a:solidFill>
                  <a:srgbClr val="000066"/>
                </a:solidFill>
                <a:sym typeface="Symbol" panose="05050102010706020507" pitchFamily="18" charset="2"/>
              </a:rPr>
              <a:t></a:t>
            </a:r>
            <a:r>
              <a:rPr kumimoji="1" lang="en-US" altLang="zh-CN" sz="2400">
                <a:solidFill>
                  <a:srgbClr val="000066"/>
                </a:solidFill>
              </a:rPr>
              <a:t>1)</a:t>
            </a:r>
            <a:endParaRPr kumimoji="1" lang="en-US" altLang="zh-CN" sz="2400">
              <a:solidFill>
                <a:srgbClr val="000066"/>
              </a:solidFill>
              <a:sym typeface="Symbol" panose="05050102010706020507" pitchFamily="18" charset="2"/>
            </a:endParaRPr>
          </a:p>
          <a:p>
            <a:pPr algn="ctr" eaLnBrk="1" hangingPunct="1">
              <a:spcBef>
                <a:spcPct val="0"/>
              </a:spcBef>
              <a:buClrTx/>
              <a:buFontTx/>
              <a:buNone/>
            </a:pPr>
            <a:r>
              <a:rPr kumimoji="1" lang="zh-CN" altLang="en-US" sz="2400">
                <a:solidFill>
                  <a:srgbClr val="000066"/>
                </a:solidFill>
                <a:sym typeface="Symbol" panose="05050102010706020507" pitchFamily="18" charset="2"/>
              </a:rPr>
              <a:t>补码    </a:t>
            </a:r>
            <a:r>
              <a:rPr kumimoji="1" lang="en-US" altLang="zh-CN" sz="2400">
                <a:solidFill>
                  <a:srgbClr val="000066"/>
                </a:solidFill>
              </a:rPr>
              <a:t>2</a:t>
            </a:r>
            <a:r>
              <a:rPr kumimoji="1" lang="en-US" altLang="zh-CN" sz="2400" baseline="30000">
                <a:solidFill>
                  <a:srgbClr val="000066"/>
                </a:solidFill>
                <a:sym typeface="Symbol" panose="05050102010706020507" pitchFamily="18" charset="2"/>
              </a:rPr>
              <a:t>n-1</a:t>
            </a:r>
            <a:r>
              <a:rPr kumimoji="1" lang="en-US" altLang="zh-CN" sz="2400" i="1">
                <a:solidFill>
                  <a:srgbClr val="000066"/>
                </a:solidFill>
                <a:sym typeface="Symbol" panose="05050102010706020507" pitchFamily="18" charset="2"/>
              </a:rPr>
              <a:t> </a:t>
            </a:r>
            <a:r>
              <a:rPr kumimoji="1" lang="en-US" altLang="zh-CN" sz="2400">
                <a:solidFill>
                  <a:srgbClr val="000066"/>
                </a:solidFill>
                <a:sym typeface="Symbol" panose="05050102010706020507" pitchFamily="18" charset="2"/>
              </a:rPr>
              <a:t>~+(2</a:t>
            </a:r>
            <a:r>
              <a:rPr kumimoji="1" lang="en-US" altLang="zh-CN" sz="2400" baseline="30000">
                <a:solidFill>
                  <a:srgbClr val="000066"/>
                </a:solidFill>
                <a:sym typeface="Symbol" panose="05050102010706020507" pitchFamily="18" charset="2"/>
              </a:rPr>
              <a:t>n-1 </a:t>
            </a:r>
            <a:r>
              <a:rPr kumimoji="1" lang="en-US" altLang="zh-CN" sz="2400">
                <a:solidFill>
                  <a:srgbClr val="000066"/>
                </a:solidFill>
                <a:sym typeface="Symbol" panose="05050102010706020507" pitchFamily="18" charset="2"/>
              </a:rPr>
              <a:t></a:t>
            </a:r>
            <a:r>
              <a:rPr kumimoji="1" lang="en-US" altLang="zh-CN" sz="2400">
                <a:solidFill>
                  <a:srgbClr val="000066"/>
                </a:solidFill>
              </a:rPr>
              <a:t>1)</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8117" name="Rectangle 21">
            <a:extLst>
              <a:ext uri="{FF2B5EF4-FFF2-40B4-BE49-F238E27FC236}">
                <a16:creationId xmlns:a16="http://schemas.microsoft.com/office/drawing/2014/main" id="{1C7F19B9-E6AC-CA16-6FD5-116D8DEFAEC9}"/>
              </a:ext>
            </a:extLst>
          </p:cNvPr>
          <p:cNvSpPr>
            <a:spLocks noChangeArrowheads="1"/>
          </p:cNvSpPr>
          <p:nvPr/>
        </p:nvSpPr>
        <p:spPr bwMode="auto">
          <a:xfrm>
            <a:off x="571500" y="1268413"/>
            <a:ext cx="7696200"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lnSpc>
                <a:spcPct val="160000"/>
              </a:lnSpc>
              <a:spcBef>
                <a:spcPct val="0"/>
              </a:spcBef>
              <a:buClrTx/>
              <a:buFontTx/>
              <a:buNone/>
            </a:pPr>
            <a:r>
              <a:rPr kumimoji="1" lang="zh-CN" altLang="en-US" sz="2400">
                <a:solidFill>
                  <a:srgbClr val="000066"/>
                </a:solidFill>
                <a:latin typeface="楷体_GB2312" pitchFamily="49" charset="-122"/>
              </a:rPr>
              <a:t>减法运算的原理</a:t>
            </a:r>
            <a:r>
              <a:rPr kumimoji="1" lang="en-US" altLang="zh-CN" sz="2400">
                <a:solidFill>
                  <a:srgbClr val="000066"/>
                </a:solidFill>
                <a:latin typeface="楷体_GB2312" pitchFamily="49" charset="-122"/>
              </a:rPr>
              <a:t>:</a:t>
            </a:r>
            <a:r>
              <a:rPr kumimoji="1" lang="zh-CN" altLang="en-US" sz="2400">
                <a:solidFill>
                  <a:srgbClr val="000066"/>
                </a:solidFill>
                <a:latin typeface="楷体_GB2312" pitchFamily="49" charset="-122"/>
              </a:rPr>
              <a:t>减去一个正数相当于加上一个负数</a:t>
            </a:r>
            <a:r>
              <a:rPr kumimoji="1" lang="en-US" altLang="zh-CN" sz="2400" i="1">
                <a:solidFill>
                  <a:srgbClr val="000066"/>
                </a:solidFill>
                <a:latin typeface="Times New Roman" panose="02020603050405020304" pitchFamily="18" charset="0"/>
              </a:rPr>
              <a:t>A</a:t>
            </a:r>
            <a:r>
              <a:rPr kumimoji="1" lang="en-US" altLang="zh-CN" sz="2400">
                <a:solidFill>
                  <a:srgbClr val="000066"/>
                </a:solidFill>
                <a:latin typeface="Times New Roman" panose="02020603050405020304" pitchFamily="18" charset="0"/>
                <a:sym typeface="Symbol" panose="05050102010706020507" pitchFamily="18" charset="2"/>
              </a:rPr>
              <a:t></a:t>
            </a:r>
            <a:r>
              <a:rPr kumimoji="1" lang="en-US" altLang="zh-CN" sz="2400" i="1">
                <a:solidFill>
                  <a:srgbClr val="000066"/>
                </a:solidFill>
                <a:latin typeface="Times New Roman" panose="02020603050405020304" pitchFamily="18" charset="0"/>
              </a:rPr>
              <a:t>B</a:t>
            </a:r>
            <a:r>
              <a:rPr kumimoji="1" lang="en-US" altLang="zh-CN" sz="2400">
                <a:solidFill>
                  <a:srgbClr val="000066"/>
                </a:solidFill>
                <a:latin typeface="Times New Roman" panose="02020603050405020304" pitchFamily="18" charset="0"/>
                <a:sym typeface="Symbol" panose="05050102010706020507" pitchFamily="18" charset="2"/>
              </a:rPr>
              <a:t>=</a:t>
            </a:r>
            <a:r>
              <a:rPr kumimoji="1" lang="en-US" altLang="zh-CN" sz="2400" i="1">
                <a:solidFill>
                  <a:srgbClr val="000066"/>
                </a:solidFill>
                <a:latin typeface="Times New Roman" panose="02020603050405020304" pitchFamily="18" charset="0"/>
                <a:sym typeface="Symbol" panose="05050102010706020507" pitchFamily="18" charset="2"/>
              </a:rPr>
              <a:t>A</a:t>
            </a:r>
            <a:r>
              <a:rPr kumimoji="1" lang="en-US" altLang="zh-CN" sz="2400">
                <a:solidFill>
                  <a:srgbClr val="000066"/>
                </a:solidFill>
                <a:latin typeface="Times New Roman" panose="02020603050405020304" pitchFamily="18" charset="0"/>
                <a:sym typeface="Symbol" panose="05050102010706020507" pitchFamily="18" charset="2"/>
              </a:rPr>
              <a:t>+(</a:t>
            </a:r>
            <a:r>
              <a:rPr kumimoji="1" lang="en-US" altLang="zh-CN" sz="2400" i="1">
                <a:solidFill>
                  <a:srgbClr val="000066"/>
                </a:solidFill>
                <a:latin typeface="Times New Roman" panose="02020603050405020304" pitchFamily="18" charset="0"/>
              </a:rPr>
              <a:t>B</a:t>
            </a:r>
            <a:r>
              <a:rPr kumimoji="1" lang="en-US" altLang="zh-CN" sz="2400">
                <a:solidFill>
                  <a:srgbClr val="000066"/>
                </a:solidFill>
                <a:latin typeface="Times New Roman" panose="02020603050405020304" pitchFamily="18" charset="0"/>
                <a:sym typeface="Symbol" panose="05050102010706020507" pitchFamily="18" charset="2"/>
              </a:rPr>
              <a:t>)</a:t>
            </a:r>
            <a:r>
              <a:rPr kumimoji="1" lang="zh-CN" altLang="en-US" sz="2400">
                <a:solidFill>
                  <a:srgbClr val="000066"/>
                </a:solidFill>
                <a:latin typeface="Times New Roman" panose="02020603050405020304" pitchFamily="18" charset="0"/>
                <a:sym typeface="Symbol" panose="05050102010706020507" pitchFamily="18" charset="2"/>
              </a:rPr>
              <a:t>，对</a:t>
            </a:r>
            <a:r>
              <a:rPr kumimoji="1" lang="en-US" altLang="zh-CN" sz="2400">
                <a:solidFill>
                  <a:srgbClr val="000066"/>
                </a:solidFill>
                <a:latin typeface="Times New Roman" panose="02020603050405020304" pitchFamily="18" charset="0"/>
                <a:sym typeface="Symbol" panose="05050102010706020507" pitchFamily="18" charset="2"/>
              </a:rPr>
              <a:t>(</a:t>
            </a:r>
            <a:r>
              <a:rPr kumimoji="1" lang="en-US" altLang="zh-CN" sz="2400" i="1">
                <a:solidFill>
                  <a:srgbClr val="000066"/>
                </a:solidFill>
                <a:latin typeface="Times New Roman" panose="02020603050405020304" pitchFamily="18" charset="0"/>
              </a:rPr>
              <a:t>B</a:t>
            </a:r>
            <a:r>
              <a:rPr kumimoji="1" lang="en-US" altLang="zh-CN" sz="2400">
                <a:solidFill>
                  <a:srgbClr val="000066"/>
                </a:solidFill>
                <a:latin typeface="Times New Roman" panose="02020603050405020304" pitchFamily="18" charset="0"/>
                <a:sym typeface="Symbol" panose="05050102010706020507" pitchFamily="18" charset="2"/>
              </a:rPr>
              <a:t>)</a:t>
            </a:r>
            <a:r>
              <a:rPr kumimoji="1" lang="zh-CN" altLang="en-US" sz="2400">
                <a:solidFill>
                  <a:srgbClr val="000066"/>
                </a:solidFill>
                <a:latin typeface="楷体_GB2312" pitchFamily="49" charset="-122"/>
                <a:sym typeface="Symbol" panose="05050102010706020507" pitchFamily="18" charset="2"/>
              </a:rPr>
              <a:t>求补码，然后进行加法运算。</a:t>
            </a:r>
          </a:p>
        </p:txBody>
      </p:sp>
      <p:sp>
        <p:nvSpPr>
          <p:cNvPr id="64515" name="Rectangle 22">
            <a:extLst>
              <a:ext uri="{FF2B5EF4-FFF2-40B4-BE49-F238E27FC236}">
                <a16:creationId xmlns:a16="http://schemas.microsoft.com/office/drawing/2014/main" id="{4C749FE0-C4FB-14B2-875B-2A878492D8D1}"/>
              </a:ext>
            </a:extLst>
          </p:cNvPr>
          <p:cNvSpPr>
            <a:spLocks noChangeArrowheads="1"/>
          </p:cNvSpPr>
          <p:nvPr/>
        </p:nvSpPr>
        <p:spPr bwMode="auto">
          <a:xfrm>
            <a:off x="900113" y="476250"/>
            <a:ext cx="3709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楷体_GB2312" pitchFamily="49" charset="-122"/>
              </a:rPr>
              <a:t>2. </a:t>
            </a:r>
            <a:r>
              <a:rPr kumimoji="1" lang="zh-CN" altLang="en-US">
                <a:solidFill>
                  <a:srgbClr val="000066"/>
                </a:solidFill>
                <a:latin typeface="楷体_GB2312" pitchFamily="49" charset="-122"/>
              </a:rPr>
              <a:t>二进制补码的减法运算</a:t>
            </a:r>
          </a:p>
        </p:txBody>
      </p:sp>
      <p:sp>
        <p:nvSpPr>
          <p:cNvPr id="388119" name="Rectangle 23">
            <a:extLst>
              <a:ext uri="{FF2B5EF4-FFF2-40B4-BE49-F238E27FC236}">
                <a16:creationId xmlns:a16="http://schemas.microsoft.com/office/drawing/2014/main" id="{979C703D-11CA-51EA-D653-3394CDBCA517}"/>
              </a:ext>
            </a:extLst>
          </p:cNvPr>
          <p:cNvSpPr>
            <a:spLocks noChangeArrowheads="1"/>
          </p:cNvSpPr>
          <p:nvPr/>
        </p:nvSpPr>
        <p:spPr bwMode="auto">
          <a:xfrm>
            <a:off x="631825" y="2708275"/>
            <a:ext cx="54816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540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cs typeface="Arial" panose="020B0604020202020204" pitchFamily="34" charset="0"/>
              </a:rPr>
              <a:t>例</a:t>
            </a:r>
            <a:r>
              <a:rPr kumimoji="1" lang="en-US" altLang="zh-CN" sz="2400">
                <a:solidFill>
                  <a:srgbClr val="000066"/>
                </a:solidFill>
                <a:latin typeface="Times New Roman" panose="02020603050405020304" pitchFamily="18" charset="0"/>
                <a:cs typeface="Times New Roman" panose="02020603050405020304" pitchFamily="18" charset="0"/>
              </a:rPr>
              <a:t>1.3.7</a:t>
            </a:r>
            <a:r>
              <a:rPr kumimoji="1" lang="en-US" altLang="zh-CN" sz="2400">
                <a:solidFill>
                  <a:srgbClr val="000066"/>
                </a:solidFill>
                <a:latin typeface="楷体_GB2312" pitchFamily="49" charset="-122"/>
                <a:cs typeface="Times New Roman" panose="02020603050405020304" pitchFamily="18" charset="0"/>
              </a:rPr>
              <a:t>  </a:t>
            </a:r>
            <a:r>
              <a:rPr kumimoji="1" lang="zh-CN" altLang="en-US" sz="2400">
                <a:solidFill>
                  <a:srgbClr val="000066"/>
                </a:solidFill>
                <a:latin typeface="楷体_GB2312" pitchFamily="49" charset="-122"/>
                <a:cs typeface="Times New Roman" panose="02020603050405020304" pitchFamily="18" charset="0"/>
              </a:rPr>
              <a:t>试用</a:t>
            </a:r>
            <a:r>
              <a:rPr kumimoji="1" lang="en-US" altLang="zh-CN" sz="2400">
                <a:solidFill>
                  <a:srgbClr val="000066"/>
                </a:solidFill>
                <a:latin typeface="楷体_GB2312" pitchFamily="49" charset="-122"/>
                <a:cs typeface="Times New Roman" panose="02020603050405020304" pitchFamily="18" charset="0"/>
              </a:rPr>
              <a:t>4</a:t>
            </a:r>
            <a:r>
              <a:rPr kumimoji="1" lang="zh-CN" altLang="en-US" sz="2400">
                <a:solidFill>
                  <a:srgbClr val="000066"/>
                </a:solidFill>
                <a:latin typeface="楷体_GB2312" pitchFamily="49" charset="-122"/>
                <a:cs typeface="Times New Roman" panose="02020603050405020304" pitchFamily="18" charset="0"/>
              </a:rPr>
              <a:t>位二进制补码计算</a:t>
            </a:r>
            <a:r>
              <a:rPr kumimoji="1" lang="en-US" altLang="zh-CN" sz="2400">
                <a:solidFill>
                  <a:srgbClr val="000066"/>
                </a:solidFill>
                <a:latin typeface="楷体_GB2312" pitchFamily="49" charset="-122"/>
                <a:cs typeface="Times New Roman" panose="02020603050405020304" pitchFamily="18" charset="0"/>
              </a:rPr>
              <a:t>5</a:t>
            </a:r>
            <a:r>
              <a:rPr kumimoji="1" lang="en-US" altLang="zh-CN" sz="2400">
                <a:solidFill>
                  <a:srgbClr val="000066"/>
                </a:solidFill>
                <a:latin typeface="楷体_GB2312" pitchFamily="49" charset="-122"/>
                <a:cs typeface="Times New Roman" panose="02020603050405020304" pitchFamily="18" charset="0"/>
                <a:sym typeface="Symbol" panose="05050102010706020507" pitchFamily="18" charset="2"/>
              </a:rPr>
              <a:t></a:t>
            </a:r>
            <a:r>
              <a:rPr kumimoji="1" lang="en-US" altLang="zh-CN" sz="2400">
                <a:solidFill>
                  <a:srgbClr val="000066"/>
                </a:solidFill>
                <a:latin typeface="楷体_GB2312" pitchFamily="49" charset="-122"/>
                <a:cs typeface="Times New Roman" panose="02020603050405020304" pitchFamily="18" charset="0"/>
              </a:rPr>
              <a:t>2</a:t>
            </a:r>
            <a:r>
              <a:rPr kumimoji="1" lang="zh-CN" altLang="en-US" sz="1000" b="0">
                <a:latin typeface="Times New Roman" panose="02020603050405020304" pitchFamily="18" charset="0"/>
                <a:ea typeface="华康简宋" charset="-122"/>
                <a:cs typeface="Times New Roman" panose="02020603050405020304" pitchFamily="18" charset="0"/>
                <a:sym typeface="Symbol" panose="05050102010706020507" pitchFamily="18" charset="2"/>
              </a:rPr>
              <a:t>。</a:t>
            </a:r>
            <a:endParaRPr kumimoji="1" lang="zh-CN" altLang="en-US" sz="1100" b="0">
              <a:latin typeface="Verdana" panose="020B0604030504040204" pitchFamily="34" charset="0"/>
              <a:sym typeface="Symbol" panose="05050102010706020507" pitchFamily="18" charset="2"/>
            </a:endParaRPr>
          </a:p>
          <a:p>
            <a:pPr>
              <a:spcBef>
                <a:spcPct val="0"/>
              </a:spcBef>
              <a:buClrTx/>
              <a:buFontTx/>
              <a:buNone/>
            </a:pPr>
            <a:endParaRPr kumimoji="1" lang="en-US" altLang="zh-CN" sz="1000" b="0">
              <a:latin typeface="Times New Roman" panose="02020603050405020304" pitchFamily="18" charset="0"/>
              <a:ea typeface="华康简宋" charset="-122"/>
              <a:sym typeface="Symbol" panose="05050102010706020507" pitchFamily="18" charset="2"/>
            </a:endParaRPr>
          </a:p>
        </p:txBody>
      </p:sp>
      <p:grpSp>
        <p:nvGrpSpPr>
          <p:cNvPr id="388120" name="Group 24">
            <a:extLst>
              <a:ext uri="{FF2B5EF4-FFF2-40B4-BE49-F238E27FC236}">
                <a16:creationId xmlns:a16="http://schemas.microsoft.com/office/drawing/2014/main" id="{2942E8AA-4333-DC93-FEC6-63FFADAF389D}"/>
              </a:ext>
            </a:extLst>
          </p:cNvPr>
          <p:cNvGrpSpPr>
            <a:grpSpLocks/>
          </p:cNvGrpSpPr>
          <p:nvPr/>
        </p:nvGrpSpPr>
        <p:grpSpPr bwMode="auto">
          <a:xfrm>
            <a:off x="5364163" y="3254375"/>
            <a:ext cx="3305175" cy="3559175"/>
            <a:chOff x="6647" y="3832"/>
            <a:chExt cx="2653" cy="2102"/>
          </a:xfrm>
        </p:grpSpPr>
        <p:graphicFrame>
          <p:nvGraphicFramePr>
            <p:cNvPr id="64519" name="Object 25">
              <a:extLst>
                <a:ext uri="{FF2B5EF4-FFF2-40B4-BE49-F238E27FC236}">
                  <a16:creationId xmlns:a16="http://schemas.microsoft.com/office/drawing/2014/main" id="{1A07164D-A279-EBD8-22D3-D02EC4A60C63}"/>
                </a:ext>
              </a:extLst>
            </p:cNvPr>
            <p:cNvGraphicFramePr>
              <a:graphicFrameLocks noChangeAspect="1"/>
            </p:cNvGraphicFramePr>
            <p:nvPr/>
          </p:nvGraphicFramePr>
          <p:xfrm>
            <a:off x="7250" y="3832"/>
            <a:ext cx="2050" cy="2102"/>
          </p:xfrm>
          <a:graphic>
            <a:graphicData uri="http://schemas.openxmlformats.org/presentationml/2006/ole">
              <mc:AlternateContent xmlns:mc="http://schemas.openxmlformats.org/markup-compatibility/2006">
                <mc:Choice xmlns:v="urn:schemas-microsoft-com:vml" Requires="v">
                  <p:oleObj name="公式" r:id="rId2" imgW="1206500" imgH="1117600" progId="Equation.3">
                    <p:embed/>
                  </p:oleObj>
                </mc:Choice>
                <mc:Fallback>
                  <p:oleObj name="公式" r:id="rId2" imgW="1206500" imgH="1117600" progId="Equation.3">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 y="3832"/>
                          <a:ext cx="2050" cy="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0" name="Text Box 26">
              <a:extLst>
                <a:ext uri="{FF2B5EF4-FFF2-40B4-BE49-F238E27FC236}">
                  <a16:creationId xmlns:a16="http://schemas.microsoft.com/office/drawing/2014/main" id="{1EC56B32-0022-8632-D3B2-4E0119F1B626}"/>
                </a:ext>
              </a:extLst>
            </p:cNvPr>
            <p:cNvSpPr txBox="1">
              <a:spLocks noChangeArrowheads="1"/>
            </p:cNvSpPr>
            <p:nvPr/>
          </p:nvSpPr>
          <p:spPr bwMode="auto">
            <a:xfrm>
              <a:off x="6647" y="5100"/>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kumimoji="1" lang="en-US" altLang="zh-CN">
                <a:latin typeface="Times New Roman" panose="02020603050405020304" pitchFamily="18" charset="0"/>
                <a:cs typeface="Times New Roman" panose="02020603050405020304" pitchFamily="18" charset="0"/>
              </a:endParaRPr>
            </a:p>
            <a:p>
              <a:pPr eaLnBrk="1" hangingPunct="1"/>
              <a:r>
                <a:rPr kumimoji="1" lang="zh-CN" altLang="en-US">
                  <a:latin typeface="Times New Roman" panose="02020603050405020304" pitchFamily="18" charset="0"/>
                  <a:cs typeface="Times New Roman" panose="02020603050405020304" pitchFamily="18" charset="0"/>
                </a:rPr>
                <a:t>自动丢弃</a:t>
              </a:r>
            </a:p>
          </p:txBody>
        </p:sp>
      </p:grpSp>
      <p:sp>
        <p:nvSpPr>
          <p:cNvPr id="388123" name="Rectangle 27">
            <a:extLst>
              <a:ext uri="{FF2B5EF4-FFF2-40B4-BE49-F238E27FC236}">
                <a16:creationId xmlns:a16="http://schemas.microsoft.com/office/drawing/2014/main" id="{D77F70CB-4C1B-951E-3311-1FF30729E156}"/>
              </a:ext>
            </a:extLst>
          </p:cNvPr>
          <p:cNvSpPr>
            <a:spLocks noChangeArrowheads="1"/>
          </p:cNvSpPr>
          <p:nvPr/>
        </p:nvSpPr>
        <p:spPr bwMode="auto">
          <a:xfrm>
            <a:off x="684213" y="3500438"/>
            <a:ext cx="5011737"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kumimoji="1" lang="en-US" altLang="zh-CN" sz="1000" b="0">
              <a:latin typeface="Arial" panose="020B0604020202020204" pitchFamily="34" charset="0"/>
              <a:ea typeface="黑体" panose="02010609060101010101" pitchFamily="49" charset="-122"/>
              <a:cs typeface="Times New Roman" panose="02020603050405020304" pitchFamily="18" charset="0"/>
            </a:endParaRPr>
          </a:p>
          <a:p>
            <a:pPr>
              <a:spcBef>
                <a:spcPct val="0"/>
              </a:spcBef>
              <a:buClrTx/>
              <a:buFontTx/>
              <a:buNone/>
            </a:pPr>
            <a:r>
              <a:rPr kumimoji="1" lang="zh-CN" altLang="en-US"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解：因为</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(5</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aseline="-300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补</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=(5)</a:t>
            </a:r>
            <a:r>
              <a:rPr kumimoji="1" lang="zh-CN" altLang="en-US" sz="2400" baseline="-300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补</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400" baseline="-300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zh-CN" altLang="en-US" sz="2400" baseline="-300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补</a:t>
            </a:r>
            <a:endParaRPr kumimoji="1" lang="zh-CN" altLang="en-US"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a:spcBef>
                <a:spcPct val="0"/>
              </a:spcBef>
              <a:buClrTx/>
              <a:buFontTx/>
              <a:buNone/>
            </a:pP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=0101+1110</a:t>
            </a:r>
          </a:p>
          <a:p>
            <a:pPr>
              <a:spcBef>
                <a:spcPct val="0"/>
              </a:spcBef>
              <a:buClrTx/>
              <a:buFontTx/>
              <a:buNone/>
            </a:pP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=0011</a:t>
            </a:r>
          </a:p>
          <a:p>
            <a:pPr>
              <a:spcBef>
                <a:spcPct val="0"/>
              </a:spcBef>
              <a:buClrTx/>
              <a:buFontTx/>
              <a:buNone/>
            </a:pPr>
            <a:r>
              <a:rPr kumimoji="1" lang="zh-CN" altLang="en-US"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所以  </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5</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2=3</a:t>
            </a:r>
            <a:endPar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8117"/>
                                        </p:tgtEl>
                                        <p:attrNameLst>
                                          <p:attrName>style.visibility</p:attrName>
                                        </p:attrNameLst>
                                      </p:cBhvr>
                                      <p:to>
                                        <p:strVal val="visible"/>
                                      </p:to>
                                    </p:set>
                                    <p:animEffect transition="in" filter="wipe(up)">
                                      <p:cBhvr>
                                        <p:cTn id="7" dur="500"/>
                                        <p:tgtEl>
                                          <p:spTgt spid="3881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88119"/>
                                        </p:tgtEl>
                                        <p:attrNameLst>
                                          <p:attrName>style.visibility</p:attrName>
                                        </p:attrNameLst>
                                      </p:cBhvr>
                                      <p:to>
                                        <p:strVal val="visible"/>
                                      </p:to>
                                    </p:set>
                                    <p:animEffect transition="in" filter="strips(downRight)">
                                      <p:cBhvr>
                                        <p:cTn id="12" dur="500"/>
                                        <p:tgtEl>
                                          <p:spTgt spid="3881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88120"/>
                                        </p:tgtEl>
                                        <p:attrNameLst>
                                          <p:attrName>style.visibility</p:attrName>
                                        </p:attrNameLst>
                                      </p:cBhvr>
                                      <p:to>
                                        <p:strVal val="visible"/>
                                      </p:to>
                                    </p:set>
                                    <p:animEffect transition="in" filter="wipe(up)">
                                      <p:cBhvr>
                                        <p:cTn id="17" dur="500"/>
                                        <p:tgtEl>
                                          <p:spTgt spid="3881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8123"/>
                                        </p:tgtEl>
                                        <p:attrNameLst>
                                          <p:attrName>style.visibility</p:attrName>
                                        </p:attrNameLst>
                                      </p:cBhvr>
                                      <p:to>
                                        <p:strVal val="visible"/>
                                      </p:to>
                                    </p:set>
                                    <p:animEffect transition="in" filter="wipe(up)">
                                      <p:cBhvr>
                                        <p:cTn id="22" dur="500"/>
                                        <p:tgtEl>
                                          <p:spTgt spid="388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17" grpId="0"/>
      <p:bldP spid="388119" grpId="0"/>
      <p:bldP spid="388123"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89144" name="Object 24">
            <a:extLst>
              <a:ext uri="{FF2B5EF4-FFF2-40B4-BE49-F238E27FC236}">
                <a16:creationId xmlns:a16="http://schemas.microsoft.com/office/drawing/2014/main" id="{79F8057F-DFBC-55FF-8C8F-0DADAD301DB0}"/>
              </a:ext>
            </a:extLst>
          </p:cNvPr>
          <p:cNvGraphicFramePr>
            <a:graphicFrameLocks noChangeAspect="1"/>
          </p:cNvGraphicFramePr>
          <p:nvPr/>
        </p:nvGraphicFramePr>
        <p:xfrm>
          <a:off x="5614988" y="2193925"/>
          <a:ext cx="2643187" cy="2143125"/>
        </p:xfrm>
        <a:graphic>
          <a:graphicData uri="http://schemas.openxmlformats.org/presentationml/2006/ole">
            <mc:AlternateContent xmlns:mc="http://schemas.openxmlformats.org/markup-compatibility/2006">
              <mc:Choice xmlns:v="urn:schemas-microsoft-com:vml" Requires="v">
                <p:oleObj name="公式" r:id="rId2" imgW="1016000" imgH="698500" progId="Equation.3">
                  <p:embed/>
                </p:oleObj>
              </mc:Choice>
              <mc:Fallback>
                <p:oleObj name="公式" r:id="rId2" imgW="1016000" imgH="698500" progId="Equation.3">
                  <p:embed/>
                  <p:pic>
                    <p:nvPicPr>
                      <p:cNvPr id="0" name="Object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988" y="2193925"/>
                        <a:ext cx="2643187" cy="21431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39" name="Text Box 25">
            <a:extLst>
              <a:ext uri="{FF2B5EF4-FFF2-40B4-BE49-F238E27FC236}">
                <a16:creationId xmlns:a16="http://schemas.microsoft.com/office/drawing/2014/main" id="{9DDA3E47-9138-8D1A-06E5-54BD337A387F}"/>
              </a:ext>
            </a:extLst>
          </p:cNvPr>
          <p:cNvSpPr txBox="1">
            <a:spLocks noChangeArrowheads="1"/>
          </p:cNvSpPr>
          <p:nvPr/>
        </p:nvSpPr>
        <p:spPr bwMode="auto">
          <a:xfrm>
            <a:off x="3657600" y="2241550"/>
            <a:ext cx="1371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000" b="0">
                <a:latin typeface="Times New Roman" panose="02020603050405020304" pitchFamily="18" charset="0"/>
                <a:ea typeface="华康简宋" charset="-122"/>
                <a:cs typeface="Times New Roman" panose="02020603050405020304" pitchFamily="18" charset="0"/>
              </a:rPr>
              <a:t>  </a:t>
            </a:r>
            <a:endParaRPr kumimoji="1" lang="en-US" altLang="zh-CN" b="0">
              <a:latin typeface="Times New Roman" panose="02020603050405020304" pitchFamily="18" charset="0"/>
              <a:ea typeface="华康简宋" charset="-122"/>
              <a:cs typeface="Times New Roman" panose="02020603050405020304" pitchFamily="18" charset="0"/>
            </a:endParaRPr>
          </a:p>
        </p:txBody>
      </p:sp>
      <p:sp>
        <p:nvSpPr>
          <p:cNvPr id="65540" name="Rectangle 26">
            <a:extLst>
              <a:ext uri="{FF2B5EF4-FFF2-40B4-BE49-F238E27FC236}">
                <a16:creationId xmlns:a16="http://schemas.microsoft.com/office/drawing/2014/main" id="{562C7C23-716B-91E4-0DAB-E9E9A628DA54}"/>
              </a:ext>
            </a:extLst>
          </p:cNvPr>
          <p:cNvSpPr>
            <a:spLocks noChangeArrowheads="1"/>
          </p:cNvSpPr>
          <p:nvPr/>
        </p:nvSpPr>
        <p:spPr bwMode="auto">
          <a:xfrm>
            <a:off x="0" y="2027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5541" name="Rectangle 27">
            <a:extLst>
              <a:ext uri="{FF2B5EF4-FFF2-40B4-BE49-F238E27FC236}">
                <a16:creationId xmlns:a16="http://schemas.microsoft.com/office/drawing/2014/main" id="{620CDB5C-3049-1982-F52A-CAC49EC32DC8}"/>
              </a:ext>
            </a:extLst>
          </p:cNvPr>
          <p:cNvSpPr>
            <a:spLocks noChangeArrowheads="1"/>
          </p:cNvSpPr>
          <p:nvPr/>
        </p:nvSpPr>
        <p:spPr bwMode="auto">
          <a:xfrm>
            <a:off x="0" y="2027238"/>
            <a:ext cx="0" cy="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5542" name="Rectangle 28">
            <a:extLst>
              <a:ext uri="{FF2B5EF4-FFF2-40B4-BE49-F238E27FC236}">
                <a16:creationId xmlns:a16="http://schemas.microsoft.com/office/drawing/2014/main" id="{840CA25C-FE38-7E19-A597-86924FBD35B8}"/>
              </a:ext>
            </a:extLst>
          </p:cNvPr>
          <p:cNvSpPr>
            <a:spLocks noChangeArrowheads="1"/>
          </p:cNvSpPr>
          <p:nvPr/>
        </p:nvSpPr>
        <p:spPr bwMode="auto">
          <a:xfrm>
            <a:off x="334963" y="1341438"/>
            <a:ext cx="6065837"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kumimoji="1" lang="en-US" altLang="zh-CN" sz="1000" b="0">
              <a:latin typeface="Times New Roman" panose="02020603050405020304" pitchFamily="18" charset="0"/>
              <a:ea typeface="黑体" panose="02010609060101010101" pitchFamily="49" charset="-122"/>
              <a:cs typeface="Times New Roman" panose="02020603050405020304" pitchFamily="18" charset="0"/>
            </a:endParaRPr>
          </a:p>
          <a:p>
            <a:pPr>
              <a:lnSpc>
                <a:spcPct val="160000"/>
              </a:lnSpc>
              <a:spcBef>
                <a:spcPct val="0"/>
              </a:spcBef>
              <a:buClrTx/>
              <a:buFontTx/>
              <a:buNone/>
            </a:pPr>
            <a:r>
              <a:rPr kumimoji="1" lang="zh-CN" altLang="en-US" sz="2400">
                <a:solidFill>
                  <a:srgbClr val="000066"/>
                </a:solidFill>
                <a:latin typeface="Times New Roman" panose="02020603050405020304" pitchFamily="18" charset="0"/>
                <a:ea typeface="黑体" panose="02010609060101010101" pitchFamily="49" charset="-122"/>
                <a:cs typeface="Arial" panose="020B0604020202020204" pitchFamily="34" charset="0"/>
              </a:rPr>
              <a:t>例</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1.3.8  </a:t>
            </a:r>
            <a:r>
              <a:rPr kumimoji="1" lang="zh-CN" altLang="en-US"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试用</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4</a:t>
            </a:r>
            <a:r>
              <a:rPr kumimoji="1" lang="zh-CN" altLang="en-US"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位二进制补码计算</a:t>
            </a:r>
            <a:r>
              <a:rPr kumimoji="1"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5+7</a:t>
            </a:r>
            <a:r>
              <a:rPr kumimoji="1" lang="zh-CN" altLang="en-US"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400">
              <a:solidFill>
                <a:srgbClr val="000066"/>
              </a:solidFill>
              <a:latin typeface="Times New Roman" panose="02020603050405020304" pitchFamily="18" charset="0"/>
              <a:cs typeface="Times New Roman" panose="02020603050405020304" pitchFamily="18" charset="0"/>
            </a:endParaRPr>
          </a:p>
        </p:txBody>
      </p:sp>
      <p:sp>
        <p:nvSpPr>
          <p:cNvPr id="65543" name="Rectangle 29">
            <a:extLst>
              <a:ext uri="{FF2B5EF4-FFF2-40B4-BE49-F238E27FC236}">
                <a16:creationId xmlns:a16="http://schemas.microsoft.com/office/drawing/2014/main" id="{E3419D32-0708-56A1-D7AC-2D95C74C6E0B}"/>
              </a:ext>
            </a:extLst>
          </p:cNvPr>
          <p:cNvSpPr>
            <a:spLocks noChangeArrowheads="1"/>
          </p:cNvSpPr>
          <p:nvPr/>
        </p:nvSpPr>
        <p:spPr bwMode="auto">
          <a:xfrm>
            <a:off x="900113" y="47625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en-US" altLang="zh-CN">
                <a:solidFill>
                  <a:srgbClr val="000066"/>
                </a:solidFill>
                <a:latin typeface="Times New Roman" panose="02020603050405020304" pitchFamily="18" charset="0"/>
              </a:rPr>
              <a:t>3.</a:t>
            </a:r>
            <a:r>
              <a:rPr kumimoji="1" lang="en-US" altLang="zh-CN">
                <a:latin typeface="Verdana" panose="020B0604030504040204" pitchFamily="34" charset="0"/>
              </a:rPr>
              <a:t> </a:t>
            </a:r>
            <a:r>
              <a:rPr kumimoji="1" lang="zh-CN" altLang="en-US">
                <a:latin typeface="Verdana" panose="020B0604030504040204" pitchFamily="34" charset="0"/>
              </a:rPr>
              <a:t>溢出</a:t>
            </a:r>
          </a:p>
        </p:txBody>
      </p:sp>
      <p:sp>
        <p:nvSpPr>
          <p:cNvPr id="389150" name="Rectangle 30">
            <a:extLst>
              <a:ext uri="{FF2B5EF4-FFF2-40B4-BE49-F238E27FC236}">
                <a16:creationId xmlns:a16="http://schemas.microsoft.com/office/drawing/2014/main" id="{7514289F-6113-3832-2D71-6D5F0F20D592}"/>
              </a:ext>
            </a:extLst>
          </p:cNvPr>
          <p:cNvSpPr>
            <a:spLocks noChangeArrowheads="1"/>
          </p:cNvSpPr>
          <p:nvPr/>
        </p:nvSpPr>
        <p:spPr bwMode="auto">
          <a:xfrm>
            <a:off x="900113" y="4692650"/>
            <a:ext cx="4251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Verdana" panose="020B0604030504040204" pitchFamily="34" charset="0"/>
                <a:sym typeface="Symbol" panose="05050102010706020507" pitchFamily="18" charset="2"/>
              </a:rPr>
              <a:t>解决溢出的办法</a:t>
            </a:r>
            <a:r>
              <a:rPr kumimoji="1" lang="en-US" altLang="zh-CN">
                <a:solidFill>
                  <a:srgbClr val="000066"/>
                </a:solidFill>
                <a:latin typeface="Verdana" panose="020B0604030504040204" pitchFamily="34" charset="0"/>
                <a:sym typeface="Symbol" panose="05050102010706020507" pitchFamily="18" charset="2"/>
              </a:rPr>
              <a:t>:</a:t>
            </a:r>
            <a:r>
              <a:rPr kumimoji="1" lang="zh-CN" altLang="en-US">
                <a:solidFill>
                  <a:srgbClr val="000066"/>
                </a:solidFill>
                <a:latin typeface="Verdana" panose="020B0604030504040204" pitchFamily="34" charset="0"/>
                <a:sym typeface="Symbol" panose="05050102010706020507" pitchFamily="18" charset="2"/>
              </a:rPr>
              <a:t>进行位扩展</a:t>
            </a:r>
            <a:r>
              <a:rPr kumimoji="1" lang="en-US" altLang="zh-CN">
                <a:solidFill>
                  <a:srgbClr val="000066"/>
                </a:solidFill>
                <a:latin typeface="Verdana" panose="020B0604030504040204" pitchFamily="34" charset="0"/>
                <a:sym typeface="Symbol" panose="05050102010706020507" pitchFamily="18" charset="2"/>
              </a:rPr>
              <a:t>.</a:t>
            </a:r>
          </a:p>
        </p:txBody>
      </p:sp>
      <p:sp>
        <p:nvSpPr>
          <p:cNvPr id="389151" name="Rectangle 31">
            <a:extLst>
              <a:ext uri="{FF2B5EF4-FFF2-40B4-BE49-F238E27FC236}">
                <a16:creationId xmlns:a16="http://schemas.microsoft.com/office/drawing/2014/main" id="{3DB60828-20EE-C81D-FEEA-9F318FC7EC31}"/>
              </a:ext>
            </a:extLst>
          </p:cNvPr>
          <p:cNvSpPr>
            <a:spLocks noChangeArrowheads="1"/>
          </p:cNvSpPr>
          <p:nvPr/>
        </p:nvSpPr>
        <p:spPr bwMode="auto">
          <a:xfrm>
            <a:off x="842963" y="2598738"/>
            <a:ext cx="4657725"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Times New Roman" panose="02020603050405020304" pitchFamily="18" charset="0"/>
              </a:rPr>
              <a:t>解：因为</a:t>
            </a:r>
            <a:r>
              <a:rPr kumimoji="1" lang="en-US" altLang="zh-CN" sz="2400">
                <a:solidFill>
                  <a:srgbClr val="000066"/>
                </a:solidFill>
                <a:latin typeface="Times New Roman" panose="02020603050405020304" pitchFamily="18" charset="0"/>
              </a:rPr>
              <a:t>(5+7)</a:t>
            </a:r>
            <a:r>
              <a:rPr kumimoji="1" lang="zh-CN" altLang="en-US" sz="2400" baseline="-30000">
                <a:solidFill>
                  <a:srgbClr val="000066"/>
                </a:solidFill>
                <a:latin typeface="Times New Roman" panose="02020603050405020304" pitchFamily="18" charset="0"/>
              </a:rPr>
              <a:t>补</a:t>
            </a:r>
            <a:r>
              <a:rPr kumimoji="1" lang="en-US" altLang="zh-CN" sz="2400">
                <a:solidFill>
                  <a:srgbClr val="000066"/>
                </a:solidFill>
                <a:latin typeface="Times New Roman" panose="02020603050405020304" pitchFamily="18" charset="0"/>
              </a:rPr>
              <a:t>=(5)</a:t>
            </a:r>
            <a:r>
              <a:rPr kumimoji="1" lang="zh-CN" altLang="en-US" sz="2400" baseline="-30000">
                <a:solidFill>
                  <a:srgbClr val="000066"/>
                </a:solidFill>
                <a:latin typeface="Times New Roman" panose="02020603050405020304" pitchFamily="18" charset="0"/>
              </a:rPr>
              <a:t>补</a:t>
            </a:r>
            <a:r>
              <a:rPr kumimoji="1" lang="en-US" altLang="zh-CN" sz="2400">
                <a:solidFill>
                  <a:srgbClr val="000066"/>
                </a:solidFill>
                <a:latin typeface="Times New Roman" panose="02020603050405020304" pitchFamily="18" charset="0"/>
              </a:rPr>
              <a:t>+(7)</a:t>
            </a:r>
            <a:r>
              <a:rPr kumimoji="1" lang="en-US" altLang="zh-CN" sz="2400" baseline="-30000">
                <a:solidFill>
                  <a:srgbClr val="000066"/>
                </a:solidFill>
                <a:latin typeface="Times New Roman" panose="02020603050405020304" pitchFamily="18" charset="0"/>
              </a:rPr>
              <a:t> </a:t>
            </a:r>
            <a:r>
              <a:rPr kumimoji="1" lang="zh-CN" altLang="en-US" sz="2400" baseline="-30000">
                <a:solidFill>
                  <a:srgbClr val="000066"/>
                </a:solidFill>
                <a:latin typeface="Times New Roman" panose="02020603050405020304" pitchFamily="18" charset="0"/>
              </a:rPr>
              <a:t>补</a:t>
            </a:r>
            <a:endParaRPr kumimoji="1" lang="zh-CN" altLang="en-US" sz="2400">
              <a:solidFill>
                <a:srgbClr val="000066"/>
              </a:solidFill>
              <a:latin typeface="Times New Roman" panose="02020603050405020304" pitchFamily="18" charset="0"/>
            </a:endParaRPr>
          </a:p>
          <a:p>
            <a:pPr>
              <a:lnSpc>
                <a:spcPct val="160000"/>
              </a:lnSpc>
              <a:spcBef>
                <a:spcPct val="0"/>
              </a:spcBef>
              <a:buClrTx/>
              <a:buFontTx/>
              <a:buNone/>
            </a:pPr>
            <a:r>
              <a:rPr kumimoji="1" lang="en-US" altLang="zh-CN" sz="2400">
                <a:solidFill>
                  <a:srgbClr val="000066"/>
                </a:solidFill>
                <a:latin typeface="Times New Roman" panose="02020603050405020304" pitchFamily="18" charset="0"/>
              </a:rPr>
              <a:t>=0101+0111</a:t>
            </a:r>
          </a:p>
          <a:p>
            <a:pPr>
              <a:lnSpc>
                <a:spcPct val="160000"/>
              </a:lnSpc>
              <a:spcBef>
                <a:spcPct val="0"/>
              </a:spcBef>
              <a:buClrTx/>
              <a:buFontTx/>
              <a:buNone/>
            </a:pPr>
            <a:r>
              <a:rPr kumimoji="1" lang="en-US" altLang="zh-CN" sz="2400">
                <a:solidFill>
                  <a:srgbClr val="000066"/>
                </a:solidFill>
                <a:latin typeface="Times New Roman" panose="02020603050405020304" pitchFamily="18" charset="0"/>
              </a:rPr>
              <a:t>=1100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9151"/>
                                        </p:tgtEl>
                                        <p:attrNameLst>
                                          <p:attrName>style.visibility</p:attrName>
                                        </p:attrNameLst>
                                      </p:cBhvr>
                                      <p:to>
                                        <p:strVal val="visible"/>
                                      </p:to>
                                    </p:set>
                                    <p:animEffect transition="in" filter="wipe(up)">
                                      <p:cBhvr>
                                        <p:cTn id="7" dur="500"/>
                                        <p:tgtEl>
                                          <p:spTgt spid="3891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89144"/>
                                        </p:tgtEl>
                                        <p:attrNameLst>
                                          <p:attrName>style.visibility</p:attrName>
                                        </p:attrNameLst>
                                      </p:cBhvr>
                                      <p:to>
                                        <p:strVal val="visible"/>
                                      </p:to>
                                    </p:set>
                                    <p:animEffect transition="in" filter="wipe(up)">
                                      <p:cBhvr>
                                        <p:cTn id="12" dur="500"/>
                                        <p:tgtEl>
                                          <p:spTgt spid="3891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50"/>
                                        </p:tgtEl>
                                        <p:attrNameLst>
                                          <p:attrName>style.visibility</p:attrName>
                                        </p:attrNameLst>
                                      </p:cBhvr>
                                      <p:to>
                                        <p:strVal val="visible"/>
                                      </p:to>
                                    </p:set>
                                    <p:animEffect transition="in" filter="wipe(up)">
                                      <p:cBhvr>
                                        <p:cTn id="17" dur="500"/>
                                        <p:tgtEl>
                                          <p:spTgt spid="389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0" grpId="0"/>
      <p:bldP spid="389151"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17">
            <a:extLst>
              <a:ext uri="{FF2B5EF4-FFF2-40B4-BE49-F238E27FC236}">
                <a16:creationId xmlns:a16="http://schemas.microsoft.com/office/drawing/2014/main" id="{9B74DA21-0333-0211-F45D-89AD7846E564}"/>
              </a:ext>
            </a:extLst>
          </p:cNvPr>
          <p:cNvSpPr>
            <a:spLocks noChangeArrowheads="1"/>
          </p:cNvSpPr>
          <p:nvPr/>
        </p:nvSpPr>
        <p:spPr bwMode="auto">
          <a:xfrm>
            <a:off x="684213" y="476250"/>
            <a:ext cx="24479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楷体_GB2312" pitchFamily="49" charset="-122"/>
                <a:cs typeface="Times New Roman" panose="02020603050405020304" pitchFamily="18" charset="0"/>
              </a:rPr>
              <a:t>4. </a:t>
            </a:r>
            <a:r>
              <a:rPr kumimoji="1" lang="zh-CN" altLang="en-US" sz="2400">
                <a:solidFill>
                  <a:srgbClr val="000066"/>
                </a:solidFill>
                <a:latin typeface="楷体_GB2312" pitchFamily="49" charset="-122"/>
                <a:cs typeface="Times New Roman" panose="02020603050405020304" pitchFamily="18" charset="0"/>
              </a:rPr>
              <a:t>溢出的判别</a:t>
            </a:r>
          </a:p>
        </p:txBody>
      </p:sp>
      <p:sp>
        <p:nvSpPr>
          <p:cNvPr id="390162" name="Rectangle 18">
            <a:extLst>
              <a:ext uri="{FF2B5EF4-FFF2-40B4-BE49-F238E27FC236}">
                <a16:creationId xmlns:a16="http://schemas.microsoft.com/office/drawing/2014/main" id="{8822A1CC-D736-5CA5-9895-019BF9BEC740}"/>
              </a:ext>
            </a:extLst>
          </p:cNvPr>
          <p:cNvSpPr>
            <a:spLocks noChangeArrowheads="1"/>
          </p:cNvSpPr>
          <p:nvPr/>
        </p:nvSpPr>
        <p:spPr bwMode="auto">
          <a:xfrm>
            <a:off x="739775" y="5127625"/>
            <a:ext cx="7864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latin typeface="楷体_GB2312" pitchFamily="49" charset="-122"/>
                <a:cs typeface="Times New Roman" panose="02020603050405020304" pitchFamily="18" charset="0"/>
                <a:sym typeface="Symbol" panose="05050102010706020507" pitchFamily="18" charset="2"/>
              </a:rPr>
              <a:t>当方框中的进位位与和数的符号位（即</a:t>
            </a:r>
            <a:r>
              <a:rPr kumimoji="1" lang="en-US" altLang="zh-CN" sz="2400" i="1">
                <a:solidFill>
                  <a:srgbClr val="000066"/>
                </a:solidFill>
                <a:latin typeface="楷体_GB2312" pitchFamily="49" charset="-122"/>
                <a:cs typeface="Times New Roman" panose="02020603050405020304" pitchFamily="18" charset="0"/>
                <a:sym typeface="Symbol" panose="05050102010706020507" pitchFamily="18" charset="2"/>
              </a:rPr>
              <a:t>b</a:t>
            </a:r>
            <a:r>
              <a:rPr kumimoji="1" lang="en-US" altLang="zh-CN" sz="2400" baseline="-30000">
                <a:solidFill>
                  <a:srgbClr val="000066"/>
                </a:solidFill>
                <a:latin typeface="楷体_GB2312" pitchFamily="49" charset="-122"/>
                <a:cs typeface="Times New Roman" panose="02020603050405020304" pitchFamily="18" charset="0"/>
                <a:sym typeface="Symbol" panose="05050102010706020507" pitchFamily="18" charset="2"/>
              </a:rPr>
              <a:t>3</a:t>
            </a:r>
            <a:r>
              <a:rPr kumimoji="1" lang="zh-CN" altLang="en-US" sz="2400">
                <a:solidFill>
                  <a:srgbClr val="000066"/>
                </a:solidFill>
                <a:latin typeface="楷体_GB2312" pitchFamily="49" charset="-122"/>
                <a:cs typeface="Times New Roman" panose="02020603050405020304" pitchFamily="18" charset="0"/>
                <a:sym typeface="Symbol" panose="05050102010706020507" pitchFamily="18" charset="2"/>
              </a:rPr>
              <a:t>位）相反时，则运算结果是错误的，产生溢出。</a:t>
            </a:r>
          </a:p>
        </p:txBody>
      </p:sp>
      <p:sp>
        <p:nvSpPr>
          <p:cNvPr id="390163" name="Rectangle 19">
            <a:extLst>
              <a:ext uri="{FF2B5EF4-FFF2-40B4-BE49-F238E27FC236}">
                <a16:creationId xmlns:a16="http://schemas.microsoft.com/office/drawing/2014/main" id="{2C73A252-491E-DFB8-EE94-F515831E3C56}"/>
              </a:ext>
            </a:extLst>
          </p:cNvPr>
          <p:cNvSpPr>
            <a:spLocks noChangeArrowheads="1"/>
          </p:cNvSpPr>
          <p:nvPr/>
        </p:nvSpPr>
        <p:spPr bwMode="auto">
          <a:xfrm>
            <a:off x="608013" y="1490663"/>
            <a:ext cx="5038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kumimoji="1" lang="zh-CN" altLang="en-US">
                <a:solidFill>
                  <a:srgbClr val="000066"/>
                </a:solidFill>
                <a:latin typeface="Verdana" panose="020B0604030504040204" pitchFamily="34" charset="0"/>
              </a:rPr>
              <a:t>如何判断是否产生溢出？</a:t>
            </a:r>
            <a:endParaRPr kumimoji="1" lang="zh-CN" altLang="en-US">
              <a:solidFill>
                <a:srgbClr val="000066"/>
              </a:solidFill>
              <a:latin typeface="楷体_GB2312" pitchFamily="49" charset="-122"/>
            </a:endParaRPr>
          </a:p>
        </p:txBody>
      </p:sp>
      <p:sp>
        <p:nvSpPr>
          <p:cNvPr id="66565" name="Rectangle 20">
            <a:extLst>
              <a:ext uri="{FF2B5EF4-FFF2-40B4-BE49-F238E27FC236}">
                <a16:creationId xmlns:a16="http://schemas.microsoft.com/office/drawing/2014/main" id="{041E5B80-ED6B-4CB7-C188-DFD0053DE23C}"/>
              </a:ext>
            </a:extLst>
          </p:cNvPr>
          <p:cNvSpPr>
            <a:spLocks noChangeArrowheads="1"/>
          </p:cNvSpPr>
          <p:nvPr/>
        </p:nvSpPr>
        <p:spPr bwMode="auto">
          <a:xfrm>
            <a:off x="0" y="1179513"/>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6566" name="Rectangle 21">
            <a:extLst>
              <a:ext uri="{FF2B5EF4-FFF2-40B4-BE49-F238E27FC236}">
                <a16:creationId xmlns:a16="http://schemas.microsoft.com/office/drawing/2014/main" id="{839CCDAB-90CD-5C99-49C4-1B6EF7E3E2B1}"/>
              </a:ext>
            </a:extLst>
          </p:cNvPr>
          <p:cNvSpPr>
            <a:spLocks noChangeArrowheads="1"/>
          </p:cNvSpPr>
          <p:nvPr/>
        </p:nvSpPr>
        <p:spPr bwMode="auto">
          <a:xfrm>
            <a:off x="0" y="1341438"/>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390166" name="Group 22">
            <a:extLst>
              <a:ext uri="{FF2B5EF4-FFF2-40B4-BE49-F238E27FC236}">
                <a16:creationId xmlns:a16="http://schemas.microsoft.com/office/drawing/2014/main" id="{4ED440EF-C110-00B6-52B7-0D4ECD3816E5}"/>
              </a:ext>
            </a:extLst>
          </p:cNvPr>
          <p:cNvGrpSpPr>
            <a:grpSpLocks/>
          </p:cNvGrpSpPr>
          <p:nvPr/>
        </p:nvGrpSpPr>
        <p:grpSpPr bwMode="auto">
          <a:xfrm>
            <a:off x="0" y="1949450"/>
            <a:ext cx="7934325" cy="2857500"/>
            <a:chOff x="0" y="1531"/>
            <a:chExt cx="4998" cy="1800"/>
          </a:xfrm>
        </p:grpSpPr>
        <p:grpSp>
          <p:nvGrpSpPr>
            <p:cNvPr id="66568" name="Group 23">
              <a:extLst>
                <a:ext uri="{FF2B5EF4-FFF2-40B4-BE49-F238E27FC236}">
                  <a16:creationId xmlns:a16="http://schemas.microsoft.com/office/drawing/2014/main" id="{B9EE9204-1EC0-EAFB-1CEB-C01B91987713}"/>
                </a:ext>
              </a:extLst>
            </p:cNvPr>
            <p:cNvGrpSpPr>
              <a:grpSpLocks/>
            </p:cNvGrpSpPr>
            <p:nvPr/>
          </p:nvGrpSpPr>
          <p:grpSpPr bwMode="auto">
            <a:xfrm>
              <a:off x="3126" y="1531"/>
              <a:ext cx="1853" cy="779"/>
              <a:chOff x="3455" y="1531"/>
              <a:chExt cx="1853" cy="779"/>
            </a:xfrm>
          </p:grpSpPr>
          <p:graphicFrame>
            <p:nvGraphicFramePr>
              <p:cNvPr id="66579" name="Object 24">
                <a:extLst>
                  <a:ext uri="{FF2B5EF4-FFF2-40B4-BE49-F238E27FC236}">
                    <a16:creationId xmlns:a16="http://schemas.microsoft.com/office/drawing/2014/main" id="{E0DD557E-C33B-0B30-74C6-1DC1584BAC8F}"/>
                  </a:ext>
                </a:extLst>
              </p:cNvPr>
              <p:cNvGraphicFramePr>
                <a:graphicFrameLocks noChangeAspect="1"/>
              </p:cNvGraphicFramePr>
              <p:nvPr/>
            </p:nvGraphicFramePr>
            <p:xfrm>
              <a:off x="4345" y="1531"/>
              <a:ext cx="963" cy="778"/>
            </p:xfrm>
            <a:graphic>
              <a:graphicData uri="http://schemas.openxmlformats.org/presentationml/2006/ole">
                <mc:AlternateContent xmlns:mc="http://schemas.openxmlformats.org/markup-compatibility/2006">
                  <mc:Choice xmlns:v="urn:schemas-microsoft-com:vml" Requires="v">
                    <p:oleObj name="公式" r:id="rId2" imgW="876300" imgH="596900" progId="Equation.3">
                      <p:embed/>
                    </p:oleObj>
                  </mc:Choice>
                  <mc:Fallback>
                    <p:oleObj name="公式" r:id="rId2" imgW="876300" imgH="596900" progId="Equation.3">
                      <p:embed/>
                      <p:pic>
                        <p:nvPicPr>
                          <p:cNvPr id="0" name="Object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5" y="1531"/>
                            <a:ext cx="963" cy="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80" name="Object 25">
                <a:extLst>
                  <a:ext uri="{FF2B5EF4-FFF2-40B4-BE49-F238E27FC236}">
                    <a16:creationId xmlns:a16="http://schemas.microsoft.com/office/drawing/2014/main" id="{267ED4A5-6AFC-DBC8-11FC-89A79DD72F7E}"/>
                  </a:ext>
                </a:extLst>
              </p:cNvPr>
              <p:cNvGraphicFramePr>
                <a:graphicFrameLocks noChangeAspect="1"/>
              </p:cNvGraphicFramePr>
              <p:nvPr/>
            </p:nvGraphicFramePr>
            <p:xfrm>
              <a:off x="3455" y="1583"/>
              <a:ext cx="566" cy="727"/>
            </p:xfrm>
            <a:graphic>
              <a:graphicData uri="http://schemas.openxmlformats.org/presentationml/2006/ole">
                <mc:AlternateContent xmlns:mc="http://schemas.openxmlformats.org/markup-compatibility/2006">
                  <mc:Choice xmlns:v="urn:schemas-microsoft-com:vml" Requires="v">
                    <p:oleObj name="公式" r:id="rId4" imgW="545863" imgH="596641" progId="Equation.3">
                      <p:embed/>
                    </p:oleObj>
                  </mc:Choice>
                  <mc:Fallback>
                    <p:oleObj name="公式" r:id="rId4" imgW="545863" imgH="596641"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 y="1583"/>
                            <a:ext cx="566"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6569" name="Group 26">
              <a:extLst>
                <a:ext uri="{FF2B5EF4-FFF2-40B4-BE49-F238E27FC236}">
                  <a16:creationId xmlns:a16="http://schemas.microsoft.com/office/drawing/2014/main" id="{0651D262-AB30-F2AB-D0D7-6BFFDD84D021}"/>
                </a:ext>
              </a:extLst>
            </p:cNvPr>
            <p:cNvGrpSpPr>
              <a:grpSpLocks/>
            </p:cNvGrpSpPr>
            <p:nvPr/>
          </p:nvGrpSpPr>
          <p:grpSpPr bwMode="auto">
            <a:xfrm>
              <a:off x="487" y="1609"/>
              <a:ext cx="1807" cy="820"/>
              <a:chOff x="487" y="1609"/>
              <a:chExt cx="1807" cy="820"/>
            </a:xfrm>
          </p:grpSpPr>
          <p:graphicFrame>
            <p:nvGraphicFramePr>
              <p:cNvPr id="66577" name="Object 27">
                <a:extLst>
                  <a:ext uri="{FF2B5EF4-FFF2-40B4-BE49-F238E27FC236}">
                    <a16:creationId xmlns:a16="http://schemas.microsoft.com/office/drawing/2014/main" id="{463A2BA3-5103-7696-B895-2307CC38D750}"/>
                  </a:ext>
                </a:extLst>
              </p:cNvPr>
              <p:cNvGraphicFramePr>
                <a:graphicFrameLocks noChangeAspect="1"/>
              </p:cNvGraphicFramePr>
              <p:nvPr/>
            </p:nvGraphicFramePr>
            <p:xfrm>
              <a:off x="487" y="1609"/>
              <a:ext cx="637" cy="820"/>
            </p:xfrm>
            <a:graphic>
              <a:graphicData uri="http://schemas.openxmlformats.org/presentationml/2006/ole">
                <mc:AlternateContent xmlns:mc="http://schemas.openxmlformats.org/markup-compatibility/2006">
                  <mc:Choice xmlns:v="urn:schemas-microsoft-com:vml" Requires="v">
                    <p:oleObj name="公式" r:id="rId6" imgW="545863" imgH="596641" progId="Equation.3">
                      <p:embed/>
                    </p:oleObj>
                  </mc:Choice>
                  <mc:Fallback>
                    <p:oleObj name="公式" r:id="rId6" imgW="545863" imgH="596641"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 y="1609"/>
                            <a:ext cx="637"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78" name="Object 28">
                <a:extLst>
                  <a:ext uri="{FF2B5EF4-FFF2-40B4-BE49-F238E27FC236}">
                    <a16:creationId xmlns:a16="http://schemas.microsoft.com/office/drawing/2014/main" id="{025CFED8-25DD-FCEA-64C3-1D0B34B331F6}"/>
                  </a:ext>
                </a:extLst>
              </p:cNvPr>
              <p:cNvGraphicFramePr>
                <a:graphicFrameLocks noChangeAspect="1"/>
              </p:cNvGraphicFramePr>
              <p:nvPr/>
            </p:nvGraphicFramePr>
            <p:xfrm>
              <a:off x="1326" y="1647"/>
              <a:ext cx="968" cy="734"/>
            </p:xfrm>
            <a:graphic>
              <a:graphicData uri="http://schemas.openxmlformats.org/presentationml/2006/ole">
                <mc:AlternateContent xmlns:mc="http://schemas.openxmlformats.org/markup-compatibility/2006">
                  <mc:Choice xmlns:v="urn:schemas-microsoft-com:vml" Requires="v">
                    <p:oleObj name="公式" r:id="rId8" imgW="927100" imgH="596900" progId="Equation.3">
                      <p:embed/>
                    </p:oleObj>
                  </mc:Choice>
                  <mc:Fallback>
                    <p:oleObj name="公式" r:id="rId8" imgW="927100" imgH="5969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6" y="1647"/>
                            <a:ext cx="968"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6570" name="Group 29">
              <a:extLst>
                <a:ext uri="{FF2B5EF4-FFF2-40B4-BE49-F238E27FC236}">
                  <a16:creationId xmlns:a16="http://schemas.microsoft.com/office/drawing/2014/main" id="{467FB134-225A-1860-D4BC-384BA935E815}"/>
                </a:ext>
              </a:extLst>
            </p:cNvPr>
            <p:cNvGrpSpPr>
              <a:grpSpLocks/>
            </p:cNvGrpSpPr>
            <p:nvPr/>
          </p:nvGrpSpPr>
          <p:grpSpPr bwMode="auto">
            <a:xfrm>
              <a:off x="3002" y="2505"/>
              <a:ext cx="1996" cy="822"/>
              <a:chOff x="3002" y="2577"/>
              <a:chExt cx="1996" cy="822"/>
            </a:xfrm>
          </p:grpSpPr>
          <p:graphicFrame>
            <p:nvGraphicFramePr>
              <p:cNvPr id="66575" name="Object 30">
                <a:extLst>
                  <a:ext uri="{FF2B5EF4-FFF2-40B4-BE49-F238E27FC236}">
                    <a16:creationId xmlns:a16="http://schemas.microsoft.com/office/drawing/2014/main" id="{35BCD297-8EF9-D6CE-511D-4EC66F063371}"/>
                  </a:ext>
                </a:extLst>
              </p:cNvPr>
              <p:cNvGraphicFramePr>
                <a:graphicFrameLocks noChangeAspect="1"/>
              </p:cNvGraphicFramePr>
              <p:nvPr/>
            </p:nvGraphicFramePr>
            <p:xfrm>
              <a:off x="3002" y="2577"/>
              <a:ext cx="637" cy="822"/>
            </p:xfrm>
            <a:graphic>
              <a:graphicData uri="http://schemas.openxmlformats.org/presentationml/2006/ole">
                <mc:AlternateContent xmlns:mc="http://schemas.openxmlformats.org/markup-compatibility/2006">
                  <mc:Choice xmlns:v="urn:schemas-microsoft-com:vml" Requires="v">
                    <p:oleObj name="公式" r:id="rId10" imgW="545863" imgH="596641" progId="Equation.3">
                      <p:embed/>
                    </p:oleObj>
                  </mc:Choice>
                  <mc:Fallback>
                    <p:oleObj name="公式" r:id="rId10" imgW="545863" imgH="596641" progId="Equation.3">
                      <p:embed/>
                      <p:pic>
                        <p:nvPicPr>
                          <p:cNvPr id="0"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2" y="2577"/>
                            <a:ext cx="637"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76" name="Object 31">
                <a:extLst>
                  <a:ext uri="{FF2B5EF4-FFF2-40B4-BE49-F238E27FC236}">
                    <a16:creationId xmlns:a16="http://schemas.microsoft.com/office/drawing/2014/main" id="{F478DDB2-DDD9-01CF-4781-95E25DCBD093}"/>
                  </a:ext>
                </a:extLst>
              </p:cNvPr>
              <p:cNvGraphicFramePr>
                <a:graphicFrameLocks noChangeAspect="1"/>
              </p:cNvGraphicFramePr>
              <p:nvPr/>
            </p:nvGraphicFramePr>
            <p:xfrm>
              <a:off x="4003" y="2598"/>
              <a:ext cx="995" cy="793"/>
            </p:xfrm>
            <a:graphic>
              <a:graphicData uri="http://schemas.openxmlformats.org/presentationml/2006/ole">
                <mc:AlternateContent xmlns:mc="http://schemas.openxmlformats.org/markup-compatibility/2006">
                  <mc:Choice xmlns:v="urn:schemas-microsoft-com:vml" Requires="v">
                    <p:oleObj name="公式" r:id="rId12" imgW="889000" imgH="596900" progId="Equation.3">
                      <p:embed/>
                    </p:oleObj>
                  </mc:Choice>
                  <mc:Fallback>
                    <p:oleObj name="公式" r:id="rId12" imgW="889000" imgH="596900" progId="Equation.3">
                      <p:embed/>
                      <p:pic>
                        <p:nvPicPr>
                          <p:cNvPr id="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03" y="2598"/>
                            <a:ext cx="995"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6571" name="Group 32">
              <a:extLst>
                <a:ext uri="{FF2B5EF4-FFF2-40B4-BE49-F238E27FC236}">
                  <a16:creationId xmlns:a16="http://schemas.microsoft.com/office/drawing/2014/main" id="{C04CF7F0-E3AE-0B20-20E3-ED742F3673D7}"/>
                </a:ext>
              </a:extLst>
            </p:cNvPr>
            <p:cNvGrpSpPr>
              <a:grpSpLocks/>
            </p:cNvGrpSpPr>
            <p:nvPr/>
          </p:nvGrpSpPr>
          <p:grpSpPr bwMode="auto">
            <a:xfrm>
              <a:off x="0" y="2558"/>
              <a:ext cx="2392" cy="773"/>
              <a:chOff x="0" y="2558"/>
              <a:chExt cx="2392" cy="773"/>
            </a:xfrm>
          </p:grpSpPr>
          <p:graphicFrame>
            <p:nvGraphicFramePr>
              <p:cNvPr id="66572" name="Object 33">
                <a:extLst>
                  <a:ext uri="{FF2B5EF4-FFF2-40B4-BE49-F238E27FC236}">
                    <a16:creationId xmlns:a16="http://schemas.microsoft.com/office/drawing/2014/main" id="{BF6C60FF-D58C-31F2-3CCB-4FDD8E118A3C}"/>
                  </a:ext>
                </a:extLst>
              </p:cNvPr>
              <p:cNvGraphicFramePr>
                <a:graphicFrameLocks noChangeAspect="1"/>
              </p:cNvGraphicFramePr>
              <p:nvPr/>
            </p:nvGraphicFramePr>
            <p:xfrm>
              <a:off x="543" y="2558"/>
              <a:ext cx="600" cy="773"/>
            </p:xfrm>
            <a:graphic>
              <a:graphicData uri="http://schemas.openxmlformats.org/presentationml/2006/ole">
                <mc:AlternateContent xmlns:mc="http://schemas.openxmlformats.org/markup-compatibility/2006">
                  <mc:Choice xmlns:v="urn:schemas-microsoft-com:vml" Requires="v">
                    <p:oleObj name="公式" r:id="rId14" imgW="545863" imgH="596641" progId="Equation.3">
                      <p:embed/>
                    </p:oleObj>
                  </mc:Choice>
                  <mc:Fallback>
                    <p:oleObj name="公式" r:id="rId14" imgW="545863" imgH="596641"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3" y="2558"/>
                            <a:ext cx="600"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73" name="Object 34">
                <a:extLst>
                  <a:ext uri="{FF2B5EF4-FFF2-40B4-BE49-F238E27FC236}">
                    <a16:creationId xmlns:a16="http://schemas.microsoft.com/office/drawing/2014/main" id="{624C575C-F179-DA40-F186-355A6495E7CC}"/>
                  </a:ext>
                </a:extLst>
              </p:cNvPr>
              <p:cNvGraphicFramePr>
                <a:graphicFrameLocks noChangeAspect="1"/>
              </p:cNvGraphicFramePr>
              <p:nvPr/>
            </p:nvGraphicFramePr>
            <p:xfrm>
              <a:off x="1495" y="2583"/>
              <a:ext cx="897" cy="712"/>
            </p:xfrm>
            <a:graphic>
              <a:graphicData uri="http://schemas.openxmlformats.org/presentationml/2006/ole">
                <mc:AlternateContent xmlns:mc="http://schemas.openxmlformats.org/markup-compatibility/2006">
                  <mc:Choice xmlns:v="urn:schemas-microsoft-com:vml" Requires="v">
                    <p:oleObj name="公式" r:id="rId16" imgW="889000" imgH="596900" progId="Equation.3">
                      <p:embed/>
                    </p:oleObj>
                  </mc:Choice>
                  <mc:Fallback>
                    <p:oleObj name="公式" r:id="rId16" imgW="889000" imgH="596900"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95" y="2583"/>
                            <a:ext cx="897"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4" name="Rectangle 35">
                <a:extLst>
                  <a:ext uri="{FF2B5EF4-FFF2-40B4-BE49-F238E27FC236}">
                    <a16:creationId xmlns:a16="http://schemas.microsoft.com/office/drawing/2014/main" id="{2C88E797-56F4-9781-251F-3FD55F096C93}"/>
                  </a:ext>
                </a:extLst>
              </p:cNvPr>
              <p:cNvSpPr>
                <a:spLocks noChangeArrowheads="1"/>
              </p:cNvSpPr>
              <p:nvPr/>
            </p:nvSpPr>
            <p:spPr bwMode="auto">
              <a:xfrm>
                <a:off x="0" y="2759"/>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0163"/>
                                        </p:tgtEl>
                                        <p:attrNameLst>
                                          <p:attrName>style.visibility</p:attrName>
                                        </p:attrNameLst>
                                      </p:cBhvr>
                                      <p:to>
                                        <p:strVal val="visible"/>
                                      </p:to>
                                    </p:set>
                                    <p:animEffect transition="in" filter="strips(downRight)">
                                      <p:cBhvr>
                                        <p:cTn id="7" dur="500"/>
                                        <p:tgtEl>
                                          <p:spTgt spid="390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90166"/>
                                        </p:tgtEl>
                                        <p:attrNameLst>
                                          <p:attrName>style.visibility</p:attrName>
                                        </p:attrNameLst>
                                      </p:cBhvr>
                                      <p:to>
                                        <p:strVal val="visible"/>
                                      </p:to>
                                    </p:set>
                                    <p:animEffect transition="in" filter="wipe(up)">
                                      <p:cBhvr>
                                        <p:cTn id="12" dur="500"/>
                                        <p:tgtEl>
                                          <p:spTgt spid="3901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0162"/>
                                        </p:tgtEl>
                                        <p:attrNameLst>
                                          <p:attrName>style.visibility</p:attrName>
                                        </p:attrNameLst>
                                      </p:cBhvr>
                                      <p:to>
                                        <p:strVal val="visible"/>
                                      </p:to>
                                    </p:set>
                                    <p:animEffect transition="in" filter="wipe(up)">
                                      <p:cBhvr>
                                        <p:cTn id="17" dur="500"/>
                                        <p:tgtEl>
                                          <p:spTgt spid="390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62" grpId="0"/>
      <p:bldP spid="39016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a:extLst>
              <a:ext uri="{FF2B5EF4-FFF2-40B4-BE49-F238E27FC236}">
                <a16:creationId xmlns:a16="http://schemas.microsoft.com/office/drawing/2014/main" id="{D7F572DF-264B-EA4E-1E30-B70E961962F7}"/>
              </a:ext>
            </a:extLst>
          </p:cNvPr>
          <p:cNvSpPr txBox="1">
            <a:spLocks noChangeArrowheads="1"/>
          </p:cNvSpPr>
          <p:nvPr/>
        </p:nvSpPr>
        <p:spPr bwMode="auto">
          <a:xfrm>
            <a:off x="-230188" y="620713"/>
            <a:ext cx="6553201"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4800">
                <a:solidFill>
                  <a:srgbClr val="000066"/>
                </a:solidFill>
                <a:latin typeface="Times New Roman" panose="02020603050405020304" pitchFamily="18" charset="0"/>
              </a:rPr>
              <a:t>　</a:t>
            </a:r>
            <a:r>
              <a:rPr kumimoji="1" lang="zh-CN" altLang="en-US" sz="4800">
                <a:solidFill>
                  <a:srgbClr val="FF0000"/>
                </a:solidFill>
                <a:latin typeface="Times New Roman" panose="02020603050405020304" pitchFamily="18" charset="0"/>
              </a:rPr>
              <a:t>　</a:t>
            </a:r>
            <a:r>
              <a:rPr kumimoji="1" lang="en-US" altLang="zh-CN" sz="3600">
                <a:solidFill>
                  <a:srgbClr val="CC0000"/>
                </a:solidFill>
                <a:latin typeface="Times New Roman" panose="02020603050405020304" pitchFamily="18" charset="0"/>
              </a:rPr>
              <a:t>1.4</a:t>
            </a:r>
            <a:r>
              <a:rPr kumimoji="1" lang="zh-CN" altLang="en-US" sz="3600">
                <a:solidFill>
                  <a:srgbClr val="CC0000"/>
                </a:solidFill>
                <a:latin typeface="Times New Roman" panose="02020603050405020304" pitchFamily="18" charset="0"/>
              </a:rPr>
              <a:t>　二进制代码</a:t>
            </a:r>
          </a:p>
        </p:txBody>
      </p:sp>
      <p:sp>
        <p:nvSpPr>
          <p:cNvPr id="67587" name="Rectangle 5">
            <a:extLst>
              <a:ext uri="{FF2B5EF4-FFF2-40B4-BE49-F238E27FC236}">
                <a16:creationId xmlns:a16="http://schemas.microsoft.com/office/drawing/2014/main" id="{A239D024-7F6F-F080-284A-44E003D18F65}"/>
              </a:ext>
            </a:extLst>
          </p:cNvPr>
          <p:cNvSpPr>
            <a:spLocks noChangeArrowheads="1"/>
          </p:cNvSpPr>
          <p:nvPr/>
        </p:nvSpPr>
        <p:spPr bwMode="auto">
          <a:xfrm>
            <a:off x="1116013" y="2465388"/>
            <a:ext cx="38623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3200">
                <a:solidFill>
                  <a:srgbClr val="000066"/>
                </a:solidFill>
                <a:latin typeface="Garamond" panose="02020404030301010803" pitchFamily="18" charset="0"/>
                <a:ea typeface="宋体-方正超大字符集" pitchFamily="65" charset="-122"/>
                <a:hlinkClick r:id="rId2" action="ppaction://hlinksldjump"/>
              </a:rPr>
              <a:t>1.4.1  </a:t>
            </a:r>
            <a:r>
              <a:rPr kumimoji="1" lang="zh-CN" altLang="en-US" sz="3200">
                <a:solidFill>
                  <a:srgbClr val="000066"/>
                </a:solidFill>
                <a:latin typeface="楷体_GB2312" pitchFamily="49" charset="-122"/>
                <a:hlinkClick r:id="rId2" action="ppaction://hlinksldjump"/>
              </a:rPr>
              <a:t>二</a:t>
            </a:r>
            <a:r>
              <a:rPr kumimoji="1" lang="en-US" altLang="zh-CN" sz="3200">
                <a:solidFill>
                  <a:srgbClr val="000066"/>
                </a:solidFill>
                <a:latin typeface="楷体_GB2312" pitchFamily="49" charset="-122"/>
                <a:hlinkClick r:id="rId2" action="ppaction://hlinksldjump"/>
              </a:rPr>
              <a:t>-</a:t>
            </a:r>
            <a:r>
              <a:rPr kumimoji="1" lang="zh-CN" altLang="en-US" sz="3200">
                <a:solidFill>
                  <a:srgbClr val="000066"/>
                </a:solidFill>
                <a:latin typeface="楷体_GB2312" pitchFamily="49" charset="-122"/>
                <a:hlinkClick r:id="rId2" action="ppaction://hlinksldjump"/>
              </a:rPr>
              <a:t>十进制码</a:t>
            </a:r>
            <a:endParaRPr kumimoji="1" lang="zh-CN" altLang="en-US" sz="3200">
              <a:solidFill>
                <a:srgbClr val="000066"/>
              </a:solidFill>
              <a:latin typeface="Times New Roman" panose="02020603050405020304" pitchFamily="18" charset="0"/>
            </a:endParaRPr>
          </a:p>
        </p:txBody>
      </p:sp>
      <p:sp>
        <p:nvSpPr>
          <p:cNvPr id="67588" name="Rectangle 6">
            <a:extLst>
              <a:ext uri="{FF2B5EF4-FFF2-40B4-BE49-F238E27FC236}">
                <a16:creationId xmlns:a16="http://schemas.microsoft.com/office/drawing/2014/main" id="{EEF736ED-81FD-ADA5-4384-5A680EDCD64C}"/>
              </a:ext>
            </a:extLst>
          </p:cNvPr>
          <p:cNvSpPr>
            <a:spLocks noChangeArrowheads="1"/>
          </p:cNvSpPr>
          <p:nvPr/>
        </p:nvSpPr>
        <p:spPr bwMode="auto">
          <a:xfrm>
            <a:off x="1116013" y="3402013"/>
            <a:ext cx="38623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3200">
                <a:solidFill>
                  <a:srgbClr val="000066"/>
                </a:solidFill>
                <a:latin typeface="Garamond" panose="02020404030301010803" pitchFamily="18" charset="0"/>
                <a:ea typeface="宋体-方正超大字符集" pitchFamily="65" charset="-122"/>
                <a:hlinkClick r:id="rId3" action="ppaction://hlinksldjump"/>
              </a:rPr>
              <a:t>1.4.2  </a:t>
            </a:r>
            <a:r>
              <a:rPr kumimoji="1" lang="zh-CN" altLang="en-US" sz="3200">
                <a:solidFill>
                  <a:srgbClr val="000066"/>
                </a:solidFill>
                <a:latin typeface="楷体_GB2312" pitchFamily="49" charset="-122"/>
                <a:hlinkClick r:id="rId3" action="ppaction://hlinksldjump"/>
              </a:rPr>
              <a:t>格雷码</a:t>
            </a:r>
            <a:endParaRPr kumimoji="1" lang="zh-CN" altLang="en-US" sz="3200">
              <a:solidFill>
                <a:srgbClr val="000066"/>
              </a:solidFill>
              <a:latin typeface="Times New Roman" panose="02020603050405020304" pitchFamily="18" charset="0"/>
            </a:endParaRPr>
          </a:p>
        </p:txBody>
      </p:sp>
      <p:sp>
        <p:nvSpPr>
          <p:cNvPr id="67589" name="Rectangle 7">
            <a:extLst>
              <a:ext uri="{FF2B5EF4-FFF2-40B4-BE49-F238E27FC236}">
                <a16:creationId xmlns:a16="http://schemas.microsoft.com/office/drawing/2014/main" id="{84C74C78-FA1B-3497-AFA3-28E9C9E560BB}"/>
              </a:ext>
            </a:extLst>
          </p:cNvPr>
          <p:cNvSpPr>
            <a:spLocks noChangeArrowheads="1"/>
          </p:cNvSpPr>
          <p:nvPr/>
        </p:nvSpPr>
        <p:spPr bwMode="auto">
          <a:xfrm>
            <a:off x="1116013" y="4338638"/>
            <a:ext cx="38623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3200">
                <a:solidFill>
                  <a:srgbClr val="000066"/>
                </a:solidFill>
                <a:latin typeface="Times New Roman" panose="02020603050405020304" pitchFamily="18" charset="0"/>
                <a:ea typeface="宋体-方正超大字符集" pitchFamily="65" charset="-122"/>
                <a:hlinkClick r:id="rId4" action="ppaction://hlinksldjump"/>
              </a:rPr>
              <a:t>1.4.3 </a:t>
            </a:r>
            <a:r>
              <a:rPr kumimoji="1" lang="en-US" altLang="zh-CN" sz="3200">
                <a:solidFill>
                  <a:srgbClr val="000066"/>
                </a:solidFill>
                <a:latin typeface="Times New Roman" panose="02020603050405020304" pitchFamily="18" charset="0"/>
                <a:hlinkClick r:id="rId4" action="ppaction://hlinksldjump"/>
              </a:rPr>
              <a:t>ASCII</a:t>
            </a:r>
            <a:r>
              <a:rPr kumimoji="1" lang="zh-CN" altLang="en-US" sz="3200">
                <a:solidFill>
                  <a:srgbClr val="000066"/>
                </a:solidFill>
                <a:latin typeface="Times New Roman" panose="02020603050405020304" pitchFamily="18" charset="0"/>
                <a:hlinkClick r:id="rId4" action="ppaction://hlinksldjump"/>
              </a:rPr>
              <a:t>码</a:t>
            </a:r>
            <a:endParaRPr kumimoji="1" lang="zh-CN" altLang="en-US" sz="3200">
              <a:solidFill>
                <a:srgbClr val="000066"/>
              </a:solidFill>
              <a:latin typeface="Times New Roman" panose="02020603050405020304" pitchFamily="18"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4">
            <a:extLst>
              <a:ext uri="{FF2B5EF4-FFF2-40B4-BE49-F238E27FC236}">
                <a16:creationId xmlns:a16="http://schemas.microsoft.com/office/drawing/2014/main" id="{2702E9E6-29A7-0691-E8BB-C24F2D770275}"/>
              </a:ext>
            </a:extLst>
          </p:cNvPr>
          <p:cNvSpPr txBox="1">
            <a:spLocks noChangeArrowheads="1"/>
          </p:cNvSpPr>
          <p:nvPr/>
        </p:nvSpPr>
        <p:spPr bwMode="auto">
          <a:xfrm>
            <a:off x="539750" y="260350"/>
            <a:ext cx="4589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rPr>
              <a:t>　</a:t>
            </a:r>
            <a:r>
              <a:rPr kumimoji="1" lang="zh-CN" altLang="en-US">
                <a:solidFill>
                  <a:srgbClr val="FF0000"/>
                </a:solidFill>
                <a:latin typeface="Times New Roman" panose="02020603050405020304" pitchFamily="18" charset="0"/>
              </a:rPr>
              <a:t>　</a:t>
            </a:r>
            <a:r>
              <a:rPr kumimoji="1" lang="en-US" altLang="zh-CN" sz="3600">
                <a:solidFill>
                  <a:srgbClr val="CC0000"/>
                </a:solidFill>
                <a:latin typeface="Times New Roman" panose="02020603050405020304" pitchFamily="18" charset="0"/>
              </a:rPr>
              <a:t>1.4</a:t>
            </a:r>
            <a:r>
              <a:rPr kumimoji="1" lang="zh-CN" altLang="en-US" sz="3600">
                <a:solidFill>
                  <a:srgbClr val="CC0000"/>
                </a:solidFill>
                <a:latin typeface="Times New Roman" panose="02020603050405020304" pitchFamily="18" charset="0"/>
              </a:rPr>
              <a:t>　二进制代码</a:t>
            </a:r>
          </a:p>
        </p:txBody>
      </p:sp>
      <p:sp>
        <p:nvSpPr>
          <p:cNvPr id="68611" name="Text Box 5">
            <a:extLst>
              <a:ext uri="{FF2B5EF4-FFF2-40B4-BE49-F238E27FC236}">
                <a16:creationId xmlns:a16="http://schemas.microsoft.com/office/drawing/2014/main" id="{5E271CF9-8AB2-DF32-CA0A-7373BD0228AB}"/>
              </a:ext>
            </a:extLst>
          </p:cNvPr>
          <p:cNvSpPr txBox="1">
            <a:spLocks noChangeArrowheads="1"/>
          </p:cNvSpPr>
          <p:nvPr/>
        </p:nvSpPr>
        <p:spPr bwMode="auto">
          <a:xfrm>
            <a:off x="128588" y="1989138"/>
            <a:ext cx="8593137"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a:solidFill>
                  <a:srgbClr val="000066"/>
                </a:solidFill>
                <a:latin typeface="Times New Roman" panose="02020603050405020304" pitchFamily="18" charset="0"/>
              </a:rPr>
              <a:t>　　二进制代码的位数</a:t>
            </a:r>
            <a:r>
              <a:rPr kumimoji="1" lang="en-US" altLang="zh-CN">
                <a:solidFill>
                  <a:srgbClr val="000066"/>
                </a:solidFill>
                <a:latin typeface="Times New Roman" panose="02020603050405020304" pitchFamily="18" charset="0"/>
              </a:rPr>
              <a:t>(n)</a:t>
            </a:r>
            <a:r>
              <a:rPr kumimoji="1" lang="zh-CN" altLang="en-US">
                <a:solidFill>
                  <a:srgbClr val="000066"/>
                </a:solidFill>
                <a:latin typeface="Times New Roman" panose="02020603050405020304" pitchFamily="18" charset="0"/>
              </a:rPr>
              <a:t>，与需要编码的事件（或信息）的个数 </a:t>
            </a:r>
            <a:r>
              <a:rPr kumimoji="1" lang="en-US" altLang="zh-CN">
                <a:solidFill>
                  <a:srgbClr val="000066"/>
                </a:solidFill>
                <a:latin typeface="Times New Roman" panose="02020603050405020304" pitchFamily="18" charset="0"/>
              </a:rPr>
              <a:t>(N) </a:t>
            </a:r>
            <a:r>
              <a:rPr kumimoji="1" lang="zh-CN" altLang="en-US">
                <a:solidFill>
                  <a:srgbClr val="000066"/>
                </a:solidFill>
                <a:latin typeface="Times New Roman" panose="02020603050405020304" pitchFamily="18" charset="0"/>
              </a:rPr>
              <a:t>之间应满足以下关系：</a:t>
            </a:r>
          </a:p>
        </p:txBody>
      </p:sp>
      <p:sp>
        <p:nvSpPr>
          <p:cNvPr id="68612" name="Text Box 6">
            <a:extLst>
              <a:ext uri="{FF2B5EF4-FFF2-40B4-BE49-F238E27FC236}">
                <a16:creationId xmlns:a16="http://schemas.microsoft.com/office/drawing/2014/main" id="{1347769E-6071-01A7-9159-3DEF7EBC08C8}"/>
              </a:ext>
            </a:extLst>
          </p:cNvPr>
          <p:cNvSpPr txBox="1">
            <a:spLocks noChangeArrowheads="1"/>
          </p:cNvSpPr>
          <p:nvPr/>
        </p:nvSpPr>
        <p:spPr bwMode="auto">
          <a:xfrm>
            <a:off x="4329113" y="2498725"/>
            <a:ext cx="208280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en-US" altLang="zh-CN">
                <a:solidFill>
                  <a:srgbClr val="000066"/>
                </a:solidFill>
                <a:latin typeface="Times New Roman" panose="02020603050405020304" pitchFamily="18" charset="0"/>
              </a:rPr>
              <a:t>2</a:t>
            </a:r>
            <a:r>
              <a:rPr kumimoji="1" lang="en-US" altLang="zh-CN" i="1" baseline="42000">
                <a:solidFill>
                  <a:srgbClr val="000066"/>
                </a:solidFill>
                <a:latin typeface="Times New Roman" panose="02020603050405020304" pitchFamily="18" charset="0"/>
              </a:rPr>
              <a:t>n</a:t>
            </a:r>
            <a:r>
              <a:rPr kumimoji="1" lang="en-US" altLang="zh-CN" baseline="42000">
                <a:solidFill>
                  <a:srgbClr val="000066"/>
                </a:solidFill>
                <a:latin typeface="Times New Roman" panose="02020603050405020304" pitchFamily="18" charset="0"/>
              </a:rPr>
              <a:t>-1</a:t>
            </a:r>
            <a:r>
              <a:rPr kumimoji="1" lang="en-US" altLang="zh-CN">
                <a:solidFill>
                  <a:srgbClr val="000066"/>
                </a:solidFill>
                <a:latin typeface="Times New Roman" panose="02020603050405020304" pitchFamily="18" charset="0"/>
              </a:rPr>
              <a:t>≤</a:t>
            </a:r>
            <a:r>
              <a:rPr kumimoji="1" lang="en-US" altLang="zh-CN" i="1">
                <a:solidFill>
                  <a:srgbClr val="000066"/>
                </a:solidFill>
                <a:latin typeface="Times New Roman" panose="02020603050405020304" pitchFamily="18" charset="0"/>
              </a:rPr>
              <a:t>N</a:t>
            </a:r>
            <a:r>
              <a:rPr kumimoji="1" lang="en-US" altLang="zh-CN">
                <a:solidFill>
                  <a:srgbClr val="000066"/>
                </a:solidFill>
                <a:latin typeface="Times New Roman" panose="02020603050405020304" pitchFamily="18" charset="0"/>
              </a:rPr>
              <a:t>≤2</a:t>
            </a:r>
            <a:r>
              <a:rPr kumimoji="1" lang="en-US" altLang="zh-CN" i="1" baseline="42000">
                <a:solidFill>
                  <a:srgbClr val="000066"/>
                </a:solidFill>
                <a:latin typeface="Times New Roman" panose="02020603050405020304" pitchFamily="18" charset="0"/>
              </a:rPr>
              <a:t>n</a:t>
            </a:r>
          </a:p>
        </p:txBody>
      </p:sp>
      <p:sp>
        <p:nvSpPr>
          <p:cNvPr id="404487" name="Rectangle 7">
            <a:extLst>
              <a:ext uri="{FF2B5EF4-FFF2-40B4-BE49-F238E27FC236}">
                <a16:creationId xmlns:a16="http://schemas.microsoft.com/office/drawing/2014/main" id="{11CD97A3-08E6-C5C7-8269-5386246CB31F}"/>
              </a:ext>
            </a:extLst>
          </p:cNvPr>
          <p:cNvSpPr>
            <a:spLocks noChangeArrowheads="1"/>
          </p:cNvSpPr>
          <p:nvPr/>
        </p:nvSpPr>
        <p:spPr bwMode="auto">
          <a:xfrm>
            <a:off x="841375" y="3119438"/>
            <a:ext cx="66690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60000"/>
              </a:lnSpc>
            </a:pPr>
            <a:r>
              <a:rPr kumimoji="1" lang="en-US" altLang="zh-CN">
                <a:solidFill>
                  <a:srgbClr val="000066"/>
                </a:solidFill>
                <a:latin typeface="Times New Roman" panose="02020603050405020304" pitchFamily="18" charset="0"/>
              </a:rPr>
              <a:t>1. </a:t>
            </a:r>
            <a:r>
              <a:rPr kumimoji="1" lang="zh-CN" altLang="en-US">
                <a:solidFill>
                  <a:srgbClr val="000066"/>
                </a:solidFill>
                <a:latin typeface="Times New Roman" panose="02020603050405020304" pitchFamily="18" charset="0"/>
              </a:rPr>
              <a:t>二</a:t>
            </a:r>
            <a:r>
              <a:rPr kumimoji="1" lang="en-US" altLang="zh-CN">
                <a:solidFill>
                  <a:srgbClr val="000066"/>
                </a:solidFill>
                <a:latin typeface="Times New Roman" panose="02020603050405020304" pitchFamily="18" charset="0"/>
              </a:rPr>
              <a:t>—</a:t>
            </a:r>
            <a:r>
              <a:rPr kumimoji="1" lang="zh-CN" altLang="en-US">
                <a:solidFill>
                  <a:srgbClr val="000066"/>
                </a:solidFill>
                <a:latin typeface="Times New Roman" panose="02020603050405020304" pitchFamily="18" charset="0"/>
              </a:rPr>
              <a:t>十进制码 </a:t>
            </a:r>
            <a:r>
              <a:rPr kumimoji="1" lang="en-US" altLang="zh-CN">
                <a:solidFill>
                  <a:srgbClr val="000066"/>
                </a:solidFill>
                <a:latin typeface="Times New Roman" panose="02020603050405020304" pitchFamily="18" charset="0"/>
              </a:rPr>
              <a:t>(</a:t>
            </a:r>
            <a:r>
              <a:rPr kumimoji="1" lang="zh-CN" altLang="en-US">
                <a:solidFill>
                  <a:srgbClr val="000066"/>
                </a:solidFill>
                <a:latin typeface="Times New Roman" panose="02020603050405020304" pitchFamily="18" charset="0"/>
              </a:rPr>
              <a:t>数值编码</a:t>
            </a:r>
            <a:r>
              <a:rPr kumimoji="1" lang="en-US" altLang="zh-CN">
                <a:solidFill>
                  <a:srgbClr val="000066"/>
                </a:solidFill>
                <a:latin typeface="Times New Roman" panose="02020603050405020304" pitchFamily="18" charset="0"/>
              </a:rPr>
              <a:t>)</a:t>
            </a:r>
          </a:p>
          <a:p>
            <a:pPr eaLnBrk="1" hangingPunct="1">
              <a:lnSpc>
                <a:spcPct val="160000"/>
              </a:lnSpc>
            </a:pPr>
            <a:r>
              <a:rPr kumimoji="1" lang="en-US" altLang="zh-CN">
                <a:solidFill>
                  <a:srgbClr val="000066"/>
                </a:solidFill>
                <a:latin typeface="Times New Roman" panose="02020603050405020304" pitchFamily="18" charset="0"/>
              </a:rPr>
              <a:t>(BCD</a:t>
            </a:r>
            <a:r>
              <a:rPr kumimoji="1" lang="zh-CN" altLang="en-US">
                <a:solidFill>
                  <a:srgbClr val="000066"/>
                </a:solidFill>
                <a:latin typeface="Times New Roman" panose="02020603050405020304" pitchFamily="18" charset="0"/>
              </a:rPr>
              <a:t>码</a:t>
            </a:r>
            <a:r>
              <a:rPr kumimoji="1" lang="en-US" altLang="zh-CN">
                <a:solidFill>
                  <a:srgbClr val="000066"/>
                </a:solidFill>
                <a:latin typeface="Times New Roman" panose="02020603050405020304" pitchFamily="18" charset="0"/>
              </a:rPr>
              <a:t>----- Binary Code Decimal</a:t>
            </a:r>
            <a:r>
              <a:rPr kumimoji="1" lang="zh-CN" altLang="en-US">
                <a:solidFill>
                  <a:srgbClr val="000066"/>
                </a:solidFill>
                <a:latin typeface="Times New Roman" panose="02020603050405020304" pitchFamily="18" charset="0"/>
              </a:rPr>
              <a:t>）</a:t>
            </a:r>
          </a:p>
        </p:txBody>
      </p:sp>
      <p:sp>
        <p:nvSpPr>
          <p:cNvPr id="404488" name="Rectangle 8">
            <a:extLst>
              <a:ext uri="{FF2B5EF4-FFF2-40B4-BE49-F238E27FC236}">
                <a16:creationId xmlns:a16="http://schemas.microsoft.com/office/drawing/2014/main" id="{A4C42060-F49D-1CFC-08B7-7E1AEAB96F0E}"/>
              </a:ext>
            </a:extLst>
          </p:cNvPr>
          <p:cNvSpPr>
            <a:spLocks noChangeArrowheads="1"/>
          </p:cNvSpPr>
          <p:nvPr/>
        </p:nvSpPr>
        <p:spPr bwMode="auto">
          <a:xfrm>
            <a:off x="354013" y="4549775"/>
            <a:ext cx="79232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rPr>
              <a:t>　用</a:t>
            </a:r>
            <a:r>
              <a:rPr kumimoji="1" lang="en-US" altLang="zh-CN">
                <a:solidFill>
                  <a:srgbClr val="000066"/>
                </a:solidFill>
                <a:latin typeface="Times New Roman" panose="02020603050405020304" pitchFamily="18" charset="0"/>
              </a:rPr>
              <a:t>4</a:t>
            </a:r>
            <a:r>
              <a:rPr kumimoji="1" lang="zh-CN" altLang="en-US">
                <a:solidFill>
                  <a:srgbClr val="000066"/>
                </a:solidFill>
                <a:latin typeface="Times New Roman" panose="02020603050405020304" pitchFamily="18" charset="0"/>
              </a:rPr>
              <a:t>位二进制数来表示一位十进制数中的</a:t>
            </a:r>
            <a:r>
              <a:rPr kumimoji="1" lang="en-US" altLang="zh-CN">
                <a:solidFill>
                  <a:srgbClr val="000066"/>
                </a:solidFill>
                <a:latin typeface="Times New Roman" panose="02020603050405020304" pitchFamily="18" charset="0"/>
              </a:rPr>
              <a:t>0~9</a:t>
            </a:r>
            <a:r>
              <a:rPr kumimoji="1" lang="zh-CN" altLang="en-US">
                <a:solidFill>
                  <a:srgbClr val="000066"/>
                </a:solidFill>
                <a:latin typeface="Times New Roman" panose="02020603050405020304" pitchFamily="18" charset="0"/>
              </a:rPr>
              <a:t>十个数码。 </a:t>
            </a:r>
            <a:br>
              <a:rPr kumimoji="1" lang="zh-CN" altLang="en-US">
                <a:solidFill>
                  <a:srgbClr val="000066"/>
                </a:solidFill>
                <a:latin typeface="Times New Roman" panose="02020603050405020304" pitchFamily="18" charset="0"/>
              </a:rPr>
            </a:br>
            <a:endParaRPr kumimoji="1" lang="zh-CN" altLang="en-US">
              <a:solidFill>
                <a:srgbClr val="000066"/>
              </a:solidFill>
              <a:latin typeface="Times New Roman" panose="02020603050405020304" pitchFamily="18" charset="0"/>
            </a:endParaRPr>
          </a:p>
        </p:txBody>
      </p:sp>
      <p:sp>
        <p:nvSpPr>
          <p:cNvPr id="404489" name="Rectangle 9">
            <a:extLst>
              <a:ext uri="{FF2B5EF4-FFF2-40B4-BE49-F238E27FC236}">
                <a16:creationId xmlns:a16="http://schemas.microsoft.com/office/drawing/2014/main" id="{A6EEFF61-E5B5-09F7-0DB5-E2C450D1FF4A}"/>
              </a:ext>
            </a:extLst>
          </p:cNvPr>
          <p:cNvSpPr>
            <a:spLocks noChangeArrowheads="1"/>
          </p:cNvSpPr>
          <p:nvPr/>
        </p:nvSpPr>
        <p:spPr bwMode="auto">
          <a:xfrm>
            <a:off x="784225" y="5270500"/>
            <a:ext cx="785336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5000"/>
              </a:lnSpc>
            </a:pPr>
            <a:r>
              <a:rPr kumimoji="1" lang="zh-CN" altLang="en-US">
                <a:solidFill>
                  <a:srgbClr val="000066"/>
                </a:solidFill>
                <a:latin typeface="Times New Roman" panose="02020603050405020304" pitchFamily="18" charset="0"/>
              </a:rPr>
              <a:t>从</a:t>
            </a:r>
            <a:r>
              <a:rPr kumimoji="1" lang="en-US" altLang="zh-CN">
                <a:solidFill>
                  <a:srgbClr val="000066"/>
                </a:solidFill>
                <a:latin typeface="Times New Roman" panose="02020603050405020304" pitchFamily="18" charset="0"/>
              </a:rPr>
              <a:t>4 </a:t>
            </a:r>
            <a:r>
              <a:rPr kumimoji="1" lang="zh-CN" altLang="en-US">
                <a:solidFill>
                  <a:srgbClr val="000066"/>
                </a:solidFill>
                <a:latin typeface="Times New Roman" panose="02020603050405020304" pitchFamily="18" charset="0"/>
              </a:rPr>
              <a:t>位二进制数</a:t>
            </a:r>
            <a:r>
              <a:rPr kumimoji="1" lang="en-US" altLang="zh-CN">
                <a:solidFill>
                  <a:srgbClr val="000066"/>
                </a:solidFill>
                <a:latin typeface="Times New Roman" panose="02020603050405020304" pitchFamily="18" charset="0"/>
              </a:rPr>
              <a:t>16</a:t>
            </a:r>
            <a:r>
              <a:rPr kumimoji="1" lang="zh-CN" altLang="en-US">
                <a:solidFill>
                  <a:srgbClr val="000066"/>
                </a:solidFill>
                <a:latin typeface="Times New Roman" panose="02020603050405020304" pitchFamily="18" charset="0"/>
              </a:rPr>
              <a:t>种代码中，选择</a:t>
            </a:r>
            <a:r>
              <a:rPr kumimoji="1" lang="en-US" altLang="zh-CN">
                <a:solidFill>
                  <a:srgbClr val="000066"/>
                </a:solidFill>
                <a:latin typeface="Times New Roman" panose="02020603050405020304" pitchFamily="18" charset="0"/>
              </a:rPr>
              <a:t>10</a:t>
            </a:r>
            <a:r>
              <a:rPr kumimoji="1" lang="zh-CN" altLang="en-US">
                <a:solidFill>
                  <a:srgbClr val="000066"/>
                </a:solidFill>
                <a:latin typeface="Times New Roman" panose="02020603050405020304" pitchFamily="18" charset="0"/>
              </a:rPr>
              <a:t>种来表示</a:t>
            </a:r>
            <a:r>
              <a:rPr kumimoji="1" lang="en-US" altLang="zh-CN">
                <a:solidFill>
                  <a:srgbClr val="000066"/>
                </a:solidFill>
                <a:latin typeface="Times New Roman" panose="02020603050405020304" pitchFamily="18" charset="0"/>
              </a:rPr>
              <a:t>0~9</a:t>
            </a:r>
            <a:r>
              <a:rPr kumimoji="1" lang="zh-CN" altLang="en-US">
                <a:solidFill>
                  <a:srgbClr val="000066"/>
                </a:solidFill>
                <a:latin typeface="Times New Roman" panose="02020603050405020304" pitchFamily="18" charset="0"/>
              </a:rPr>
              <a:t>个数码的方案有很多种。每种方案产生一种</a:t>
            </a:r>
            <a:r>
              <a:rPr kumimoji="1" lang="en-US" altLang="zh-CN">
                <a:solidFill>
                  <a:srgbClr val="000066"/>
                </a:solidFill>
                <a:latin typeface="Times New Roman" panose="02020603050405020304" pitchFamily="18" charset="0"/>
              </a:rPr>
              <a:t>BCD</a:t>
            </a:r>
            <a:r>
              <a:rPr kumimoji="1" lang="zh-CN" altLang="en-US">
                <a:solidFill>
                  <a:srgbClr val="000066"/>
                </a:solidFill>
                <a:latin typeface="Times New Roman" panose="02020603050405020304" pitchFamily="18" charset="0"/>
              </a:rPr>
              <a:t>码。 </a:t>
            </a:r>
          </a:p>
        </p:txBody>
      </p:sp>
      <p:sp>
        <p:nvSpPr>
          <p:cNvPr id="68616" name="Text Box 10">
            <a:extLst>
              <a:ext uri="{FF2B5EF4-FFF2-40B4-BE49-F238E27FC236}">
                <a16:creationId xmlns:a16="http://schemas.microsoft.com/office/drawing/2014/main" id="{4443C0B4-92EA-7789-8032-8528B8A0B3E1}"/>
              </a:ext>
            </a:extLst>
          </p:cNvPr>
          <p:cNvSpPr txBox="1">
            <a:spLocks noChangeArrowheads="1"/>
          </p:cNvSpPr>
          <p:nvPr/>
        </p:nvSpPr>
        <p:spPr bwMode="auto">
          <a:xfrm>
            <a:off x="207963" y="1341438"/>
            <a:ext cx="8593137"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spcBef>
                <a:spcPct val="50000"/>
              </a:spcBef>
            </a:pPr>
            <a:r>
              <a:rPr kumimoji="1" lang="zh-CN" altLang="en-US">
                <a:solidFill>
                  <a:srgbClr val="000066"/>
                </a:solidFill>
                <a:latin typeface="Times New Roman" panose="02020603050405020304" pitchFamily="18" charset="0"/>
              </a:rPr>
              <a:t>　　码制：编制代码所要遵循的规则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04487">
                                            <p:txEl>
                                              <p:pRg st="0" end="0"/>
                                            </p:txEl>
                                          </p:spTgt>
                                        </p:tgtEl>
                                        <p:attrNameLst>
                                          <p:attrName>style.visibility</p:attrName>
                                        </p:attrNameLst>
                                      </p:cBhvr>
                                      <p:to>
                                        <p:strVal val="visible"/>
                                      </p:to>
                                    </p:set>
                                    <p:animEffect transition="in" filter="strips(downRight)">
                                      <p:cBhvr>
                                        <p:cTn id="7" dur="1000"/>
                                        <p:tgtEl>
                                          <p:spTgt spid="404487">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404487">
                                            <p:txEl>
                                              <p:pRg st="1" end="1"/>
                                            </p:txEl>
                                          </p:spTgt>
                                        </p:tgtEl>
                                        <p:attrNameLst>
                                          <p:attrName>style.visibility</p:attrName>
                                        </p:attrNameLst>
                                      </p:cBhvr>
                                      <p:to>
                                        <p:strVal val="visible"/>
                                      </p:to>
                                    </p:set>
                                    <p:animEffect transition="in" filter="strips(downRight)">
                                      <p:cBhvr>
                                        <p:cTn id="10" dur="1000"/>
                                        <p:tgtEl>
                                          <p:spTgt spid="404487">
                                            <p:txEl>
                                              <p:pRg st="1" end="1"/>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404488">
                                            <p:txEl>
                                              <p:pRg st="0" end="0"/>
                                            </p:txEl>
                                          </p:spTgt>
                                        </p:tgtEl>
                                        <p:attrNameLst>
                                          <p:attrName>style.visibility</p:attrName>
                                        </p:attrNameLst>
                                      </p:cBhvr>
                                      <p:to>
                                        <p:strVal val="visible"/>
                                      </p:to>
                                    </p:set>
                                    <p:animEffect transition="in" filter="strips(downRight)">
                                      <p:cBhvr>
                                        <p:cTn id="13" dur="1000"/>
                                        <p:tgtEl>
                                          <p:spTgt spid="40448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04489"/>
                                        </p:tgtEl>
                                        <p:attrNameLst>
                                          <p:attrName>style.visibility</p:attrName>
                                        </p:attrNameLst>
                                      </p:cBhvr>
                                      <p:to>
                                        <p:strVal val="visible"/>
                                      </p:to>
                                    </p:set>
                                    <p:animEffect transition="in" filter="strips(downRight)">
                                      <p:cBhvr>
                                        <p:cTn id="18" dur="1000"/>
                                        <p:tgtEl>
                                          <p:spTgt spid="404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5508" name="Group 4">
            <a:extLst>
              <a:ext uri="{FF2B5EF4-FFF2-40B4-BE49-F238E27FC236}">
                <a16:creationId xmlns:a16="http://schemas.microsoft.com/office/drawing/2014/main" id="{5F00FC9E-E53B-6392-3A6B-6D27BE23E2A8}"/>
              </a:ext>
            </a:extLst>
          </p:cNvPr>
          <p:cNvGraphicFramePr>
            <a:graphicFrameLocks noGrp="1"/>
          </p:cNvGraphicFramePr>
          <p:nvPr/>
        </p:nvGraphicFramePr>
        <p:xfrm>
          <a:off x="1116013" y="1519238"/>
          <a:ext cx="7089775" cy="4681538"/>
        </p:xfrm>
        <a:graphic>
          <a:graphicData uri="http://schemas.openxmlformats.org/drawingml/2006/table">
            <a:tbl>
              <a:tblPr/>
              <a:tblGrid>
                <a:gridCol w="1316037">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1236663">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01737">
                  <a:extLst>
                    <a:ext uri="{9D8B030D-6E8A-4147-A177-3AD203B41FA5}">
                      <a16:colId xmlns:a16="http://schemas.microsoft.com/office/drawing/2014/main" val="20004"/>
                    </a:ext>
                  </a:extLst>
                </a:gridCol>
                <a:gridCol w="811213">
                  <a:extLst>
                    <a:ext uri="{9D8B030D-6E8A-4147-A177-3AD203B41FA5}">
                      <a16:colId xmlns:a16="http://schemas.microsoft.com/office/drawing/2014/main" val="20005"/>
                    </a:ext>
                  </a:extLst>
                </a:gridCol>
              </a:tblGrid>
              <a:tr h="944626">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dirty="0">
                          <a:ln>
                            <a:noFill/>
                          </a:ln>
                          <a:solidFill>
                            <a:srgbClr val="000099"/>
                          </a:solidFill>
                          <a:effectLst/>
                          <a:latin typeface="Times New Roman" panose="02020603050405020304" pitchFamily="18" charset="0"/>
                          <a:ea typeface="楷体_GB2312" pitchFamily="49" charset="-122"/>
                        </a:rPr>
                        <a:t>十进制数</a:t>
                      </a:r>
                    </a:p>
                  </a:txBody>
                  <a:tcPr marT="45723" marB="45723"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rPr>
                        <a:t>8421</a:t>
                      </a: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rPr>
                        <a:t>码</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rPr>
                        <a:t>2421 </a:t>
                      </a: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rPr>
                        <a:t>码</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rPr>
                        <a:t>5421 </a:t>
                      </a: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rPr>
                        <a:t>码</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rPr>
                        <a:t>余</a:t>
                      </a: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rPr>
                        <a:t>3</a:t>
                      </a: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rPr>
                        <a:t>码</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000" b="1" i="0" u="none" strike="noStrike" cap="none" normalizeH="0" baseline="0">
                          <a:ln>
                            <a:noFill/>
                          </a:ln>
                          <a:solidFill>
                            <a:srgbClr val="000099"/>
                          </a:solidFill>
                          <a:effectLst/>
                          <a:latin typeface="Times New Roman" panose="02020603050405020304" pitchFamily="18" charset="0"/>
                          <a:ea typeface="楷体_GB2312" pitchFamily="49" charset="-122"/>
                        </a:rPr>
                        <a:t>余</a:t>
                      </a:r>
                      <a:r>
                        <a:rPr kumimoji="0" lang="en-US" altLang="zh-CN" sz="2000" b="1" i="0" u="none" strike="noStrike" cap="none" normalizeH="0" baseline="0">
                          <a:ln>
                            <a:noFill/>
                          </a:ln>
                          <a:solidFill>
                            <a:srgbClr val="000099"/>
                          </a:solidFill>
                          <a:effectLst/>
                          <a:latin typeface="Times New Roman" panose="02020603050405020304" pitchFamily="18" charset="0"/>
                          <a:ea typeface="楷体_GB2312" pitchFamily="49" charset="-122"/>
                        </a:rPr>
                        <a:t>3</a:t>
                      </a:r>
                      <a:r>
                        <a:rPr kumimoji="0" lang="zh-CN" altLang="en-US" sz="1700" b="1" i="0" u="none" strike="noStrike" cap="none" normalizeH="0" baseline="0">
                          <a:ln>
                            <a:noFill/>
                          </a:ln>
                          <a:solidFill>
                            <a:srgbClr val="000099"/>
                          </a:solidFill>
                          <a:effectLst/>
                          <a:latin typeface="Times New Roman" panose="02020603050405020304" pitchFamily="18" charset="0"/>
                          <a:ea typeface="楷体_GB2312" pitchFamily="49" charset="-122"/>
                        </a:rPr>
                        <a:t>循环码</a:t>
                      </a:r>
                    </a:p>
                  </a:txBody>
                  <a:tcPr marT="45723" marB="45723"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rgbClr val="FF0000"/>
                          </a:solidFill>
                          <a:effectLst/>
                          <a:latin typeface="Arial Narrow" panose="020B0606020202030204" pitchFamily="34" charset="0"/>
                          <a:ea typeface="宋体" panose="02010600030101010101" pitchFamily="2" charset="-122"/>
                        </a:rPr>
                        <a:t>0011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0010</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6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rgbClr val="009900"/>
                          </a:solidFill>
                          <a:effectLst/>
                          <a:latin typeface="Arial Narrow" panose="020B0606020202030204" pitchFamily="34" charset="0"/>
                          <a:ea typeface="宋体" panose="02010600030101010101" pitchFamily="2" charset="-122"/>
                        </a:rPr>
                        <a:t>0100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0110</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9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2</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hlink"/>
                          </a:solidFill>
                          <a:effectLst/>
                          <a:latin typeface="Arial Narrow" panose="020B0606020202030204" pitchFamily="34" charset="0"/>
                          <a:ea typeface="宋体" panose="02010600030101010101" pitchFamily="2" charset="-122"/>
                        </a:rPr>
                        <a:t>0101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0111</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9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3</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0011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0101</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4</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0100</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1974">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5</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1100</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9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6</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1101</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9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7</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0111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1101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hlink"/>
                          </a:solidFill>
                          <a:effectLst/>
                          <a:latin typeface="Arial Narrow" panose="020B0606020202030204" pitchFamily="34" charset="0"/>
                          <a:ea typeface="宋体" panose="02010600030101010101" pitchFamily="2" charset="-122"/>
                        </a:rPr>
                        <a:t>1010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1111</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25">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8</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1110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rgbClr val="009900"/>
                          </a:solidFill>
                          <a:effectLst/>
                          <a:latin typeface="Arial Narrow" panose="020B0606020202030204" pitchFamily="34" charset="0"/>
                          <a:ea typeface="宋体" panose="02010600030101010101" pitchFamily="2" charset="-122"/>
                        </a:rPr>
                        <a:t>1011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1110</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0544">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9</a:t>
                      </a:r>
                    </a:p>
                  </a:txBody>
                  <a:tcPr marT="45723" marB="45723"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1001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1111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rgbClr val="FF0000"/>
                          </a:solidFill>
                          <a:effectLst/>
                          <a:latin typeface="Arial Narrow" panose="020B0606020202030204" pitchFamily="34" charset="0"/>
                          <a:ea typeface="宋体" panose="02010600030101010101" pitchFamily="2" charset="-122"/>
                        </a:rPr>
                        <a:t>1100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700" b="1" i="0" u="none" strike="noStrike" cap="none" normalizeH="0" baseline="0">
                          <a:ln>
                            <a:noFill/>
                          </a:ln>
                          <a:solidFill>
                            <a:schemeClr val="tx1"/>
                          </a:solidFill>
                          <a:effectLst/>
                          <a:latin typeface="Arial Narrow" panose="020B0606020202030204" pitchFamily="34" charset="0"/>
                          <a:ea typeface="宋体" panose="02010600030101010101" pitchFamily="2" charset="-122"/>
                        </a:rPr>
                        <a:t>1010</a:t>
                      </a:r>
                    </a:p>
                  </a:txBody>
                  <a:tcPr marT="45723" marB="45723"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05663" name="Rectangle 159">
            <a:extLst>
              <a:ext uri="{FF2B5EF4-FFF2-40B4-BE49-F238E27FC236}">
                <a16:creationId xmlns:a16="http://schemas.microsoft.com/office/drawing/2014/main" id="{3F819D51-6134-AEB0-E945-7E75C6BB7577}"/>
              </a:ext>
            </a:extLst>
          </p:cNvPr>
          <p:cNvSpPr>
            <a:spLocks noChangeArrowheads="1"/>
          </p:cNvSpPr>
          <p:nvPr/>
        </p:nvSpPr>
        <p:spPr bwMode="auto">
          <a:xfrm>
            <a:off x="2682875" y="1763713"/>
            <a:ext cx="909638" cy="4351337"/>
          </a:xfrm>
          <a:prstGeom prst="rect">
            <a:avLst/>
          </a:prstGeom>
          <a:noFill/>
          <a:ln w="28575">
            <a:solidFill>
              <a:srgbClr val="FFFF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5667" name="Rectangle 163">
            <a:extLst>
              <a:ext uri="{FF2B5EF4-FFF2-40B4-BE49-F238E27FC236}">
                <a16:creationId xmlns:a16="http://schemas.microsoft.com/office/drawing/2014/main" id="{349342F7-0D58-3C5F-0E6B-811AB57CF343}"/>
              </a:ext>
            </a:extLst>
          </p:cNvPr>
          <p:cNvSpPr>
            <a:spLocks noChangeArrowheads="1"/>
          </p:cNvSpPr>
          <p:nvPr/>
        </p:nvSpPr>
        <p:spPr bwMode="auto">
          <a:xfrm>
            <a:off x="3895725" y="1779588"/>
            <a:ext cx="852488" cy="4376737"/>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5668" name="Rectangle 164">
            <a:extLst>
              <a:ext uri="{FF2B5EF4-FFF2-40B4-BE49-F238E27FC236}">
                <a16:creationId xmlns:a16="http://schemas.microsoft.com/office/drawing/2014/main" id="{6A6DB868-BE32-4A8B-CFD4-9B2485C22434}"/>
              </a:ext>
            </a:extLst>
          </p:cNvPr>
          <p:cNvSpPr>
            <a:spLocks noChangeArrowheads="1"/>
          </p:cNvSpPr>
          <p:nvPr/>
        </p:nvSpPr>
        <p:spPr bwMode="auto">
          <a:xfrm>
            <a:off x="5135563" y="1814513"/>
            <a:ext cx="852487" cy="4319587"/>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9721" name="Rectangle 168">
            <a:extLst>
              <a:ext uri="{FF2B5EF4-FFF2-40B4-BE49-F238E27FC236}">
                <a16:creationId xmlns:a16="http://schemas.microsoft.com/office/drawing/2014/main" id="{F69478F1-C620-5DF9-CDBE-D0912EC576A2}"/>
              </a:ext>
            </a:extLst>
          </p:cNvPr>
          <p:cNvSpPr>
            <a:spLocks noChangeArrowheads="1"/>
          </p:cNvSpPr>
          <p:nvPr/>
        </p:nvSpPr>
        <p:spPr bwMode="auto">
          <a:xfrm>
            <a:off x="179388" y="1196975"/>
            <a:ext cx="38623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zh-CN" altLang="en-US">
                <a:solidFill>
                  <a:srgbClr val="000099"/>
                </a:solidFill>
                <a:latin typeface="楷体_GB2312" pitchFamily="49" charset="-122"/>
              </a:rPr>
              <a:t>（</a:t>
            </a:r>
            <a:r>
              <a:rPr kumimoji="1" lang="en-US" altLang="zh-CN">
                <a:solidFill>
                  <a:srgbClr val="000099"/>
                </a:solidFill>
                <a:latin typeface="楷体_GB2312" pitchFamily="49" charset="-122"/>
              </a:rPr>
              <a:t>1</a:t>
            </a:r>
            <a:r>
              <a:rPr kumimoji="1" lang="zh-CN" altLang="en-US">
                <a:solidFill>
                  <a:srgbClr val="000099"/>
                </a:solidFill>
                <a:latin typeface="楷体_GB2312" pitchFamily="49" charset="-122"/>
              </a:rPr>
              <a:t>）几种常用</a:t>
            </a:r>
            <a:r>
              <a:rPr kumimoji="1" lang="zh-CN" altLang="en-US">
                <a:solidFill>
                  <a:srgbClr val="000099"/>
                </a:solidFill>
                <a:latin typeface="Times New Roman" panose="02020603050405020304" pitchFamily="18" charset="0"/>
              </a:rPr>
              <a:t>的</a:t>
            </a:r>
            <a:r>
              <a:rPr kumimoji="1" lang="en-US" altLang="zh-CN">
                <a:solidFill>
                  <a:srgbClr val="000099"/>
                </a:solidFill>
                <a:latin typeface="Times New Roman" panose="02020603050405020304" pitchFamily="18" charset="0"/>
              </a:rPr>
              <a:t>BCD</a:t>
            </a:r>
            <a:r>
              <a:rPr kumimoji="1" lang="zh-CN" altLang="en-US">
                <a:solidFill>
                  <a:srgbClr val="000099"/>
                </a:solidFill>
                <a:latin typeface="Times New Roman" panose="02020603050405020304" pitchFamily="18" charset="0"/>
              </a:rPr>
              <a:t>代码</a:t>
            </a:r>
          </a:p>
        </p:txBody>
      </p:sp>
      <p:sp>
        <p:nvSpPr>
          <p:cNvPr id="405674" name="Rectangle 170">
            <a:extLst>
              <a:ext uri="{FF2B5EF4-FFF2-40B4-BE49-F238E27FC236}">
                <a16:creationId xmlns:a16="http://schemas.microsoft.com/office/drawing/2014/main" id="{9A91C6D3-8ADF-35E7-87E6-71F9758DF798}"/>
              </a:ext>
            </a:extLst>
          </p:cNvPr>
          <p:cNvSpPr>
            <a:spLocks noChangeArrowheads="1"/>
          </p:cNvSpPr>
          <p:nvPr/>
        </p:nvSpPr>
        <p:spPr bwMode="auto">
          <a:xfrm>
            <a:off x="6343650" y="1781175"/>
            <a:ext cx="838200" cy="4360863"/>
          </a:xfrm>
          <a:prstGeom prst="rect">
            <a:avLst/>
          </a:prstGeom>
          <a:noFill/>
          <a:ln w="28575">
            <a:solidFill>
              <a:srgbClr val="009900"/>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9723" name="Rectangle 180">
            <a:extLst>
              <a:ext uri="{FF2B5EF4-FFF2-40B4-BE49-F238E27FC236}">
                <a16:creationId xmlns:a16="http://schemas.microsoft.com/office/drawing/2014/main" id="{F1D58AE0-DA48-848B-57FF-7E485D757A7F}"/>
              </a:ext>
            </a:extLst>
          </p:cNvPr>
          <p:cNvSpPr>
            <a:spLocks noChangeArrowheads="1"/>
          </p:cNvSpPr>
          <p:nvPr/>
        </p:nvSpPr>
        <p:spPr bwMode="auto">
          <a:xfrm>
            <a:off x="1116013" y="404813"/>
            <a:ext cx="38623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2800">
                <a:solidFill>
                  <a:srgbClr val="CC0000"/>
                </a:solidFill>
                <a:latin typeface="Garamond" panose="02020404030301010803" pitchFamily="18" charset="0"/>
                <a:ea typeface="宋体-方正超大字符集" pitchFamily="65" charset="-122"/>
              </a:rPr>
              <a:t>1.4.1</a:t>
            </a:r>
            <a:r>
              <a:rPr kumimoji="1" lang="zh-CN" altLang="en-US" sz="2800">
                <a:solidFill>
                  <a:srgbClr val="CC0000"/>
                </a:solidFill>
                <a:latin typeface="楷体_GB2312" pitchFamily="49" charset="-122"/>
              </a:rPr>
              <a:t>二</a:t>
            </a:r>
            <a:r>
              <a:rPr kumimoji="1" lang="en-US" altLang="zh-CN" sz="2800">
                <a:solidFill>
                  <a:srgbClr val="CC0000"/>
                </a:solidFill>
                <a:latin typeface="楷体_GB2312" pitchFamily="49" charset="-122"/>
              </a:rPr>
              <a:t>-</a:t>
            </a:r>
            <a:r>
              <a:rPr kumimoji="1" lang="zh-CN" altLang="en-US" sz="2800">
                <a:solidFill>
                  <a:srgbClr val="CC0000"/>
                </a:solidFill>
                <a:latin typeface="楷体_GB2312" pitchFamily="49" charset="-122"/>
              </a:rPr>
              <a:t>十进制码</a:t>
            </a:r>
            <a:endParaRPr kumimoji="1" lang="zh-CN" altLang="en-US" sz="2800">
              <a:solidFill>
                <a:srgbClr val="CC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5508"/>
                                        </p:tgtEl>
                                        <p:attrNameLst>
                                          <p:attrName>style.visibility</p:attrName>
                                        </p:attrNameLst>
                                      </p:cBhvr>
                                      <p:to>
                                        <p:strVal val="visible"/>
                                      </p:to>
                                    </p:set>
                                    <p:animEffect transition="in" filter="wipe(up)">
                                      <p:cBhvr>
                                        <p:cTn id="7" dur="500"/>
                                        <p:tgtEl>
                                          <p:spTgt spid="405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5663"/>
                                        </p:tgtEl>
                                        <p:attrNameLst>
                                          <p:attrName>style.visibility</p:attrName>
                                        </p:attrNameLst>
                                      </p:cBhvr>
                                      <p:to>
                                        <p:strVal val="visible"/>
                                      </p:to>
                                    </p:set>
                                    <p:animEffect transition="in" filter="wipe(up)">
                                      <p:cBhvr>
                                        <p:cTn id="12" dur="500"/>
                                        <p:tgtEl>
                                          <p:spTgt spid="4056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5667"/>
                                        </p:tgtEl>
                                        <p:attrNameLst>
                                          <p:attrName>style.visibility</p:attrName>
                                        </p:attrNameLst>
                                      </p:cBhvr>
                                      <p:to>
                                        <p:strVal val="visible"/>
                                      </p:to>
                                    </p:set>
                                    <p:animEffect transition="in" filter="wipe(up)">
                                      <p:cBhvr>
                                        <p:cTn id="17" dur="500"/>
                                        <p:tgtEl>
                                          <p:spTgt spid="4056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5668"/>
                                        </p:tgtEl>
                                        <p:attrNameLst>
                                          <p:attrName>style.visibility</p:attrName>
                                        </p:attrNameLst>
                                      </p:cBhvr>
                                      <p:to>
                                        <p:strVal val="visible"/>
                                      </p:to>
                                    </p:set>
                                    <p:animEffect transition="in" filter="wipe(up)">
                                      <p:cBhvr>
                                        <p:cTn id="22" dur="500"/>
                                        <p:tgtEl>
                                          <p:spTgt spid="4056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5674"/>
                                        </p:tgtEl>
                                        <p:attrNameLst>
                                          <p:attrName>style.visibility</p:attrName>
                                        </p:attrNameLst>
                                      </p:cBhvr>
                                      <p:to>
                                        <p:strVal val="visible"/>
                                      </p:to>
                                    </p:set>
                                    <p:animEffect transition="in" filter="wipe(up)">
                                      <p:cBhvr>
                                        <p:cTn id="27" dur="500"/>
                                        <p:tgtEl>
                                          <p:spTgt spid="405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663" grpId="0" animBg="1"/>
      <p:bldP spid="405667" grpId="0" animBg="1"/>
      <p:bldP spid="405668" grpId="0" animBg="1"/>
      <p:bldP spid="40567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a:extLst>
              <a:ext uri="{FF2B5EF4-FFF2-40B4-BE49-F238E27FC236}">
                <a16:creationId xmlns:a16="http://schemas.microsoft.com/office/drawing/2014/main" id="{CFFF48F6-0A35-9EB8-084B-ADAF8B958604}"/>
              </a:ext>
            </a:extLst>
          </p:cNvPr>
          <p:cNvSpPr txBox="1">
            <a:spLocks noChangeArrowheads="1"/>
          </p:cNvSpPr>
          <p:nvPr/>
        </p:nvSpPr>
        <p:spPr bwMode="auto">
          <a:xfrm>
            <a:off x="250825" y="476250"/>
            <a:ext cx="8593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spcBef>
                <a:spcPct val="50000"/>
              </a:spcBef>
            </a:pPr>
            <a:r>
              <a:rPr kumimoji="1" lang="zh-CN" altLang="en-US">
                <a:solidFill>
                  <a:srgbClr val="CC0099"/>
                </a:solidFill>
                <a:latin typeface="Times New Roman" panose="02020603050405020304" pitchFamily="18" charset="0"/>
              </a:rPr>
              <a:t>　</a:t>
            </a:r>
            <a:r>
              <a:rPr kumimoji="1" lang="zh-CN" altLang="en-US">
                <a:solidFill>
                  <a:srgbClr val="CC0066"/>
                </a:solidFill>
                <a:latin typeface="Times New Roman" panose="02020603050405020304" pitchFamily="18" charset="0"/>
              </a:rPr>
              <a:t>　</a:t>
            </a:r>
            <a:r>
              <a:rPr kumimoji="1" lang="zh-CN" altLang="en-US">
                <a:solidFill>
                  <a:srgbClr val="000066"/>
                </a:solidFill>
                <a:latin typeface="Times New Roman" panose="02020603050405020304" pitchFamily="18" charset="0"/>
              </a:rPr>
              <a:t>（</a:t>
            </a:r>
            <a:r>
              <a:rPr kumimoji="1" lang="en-US" altLang="zh-CN">
                <a:solidFill>
                  <a:srgbClr val="000066"/>
                </a:solidFill>
                <a:latin typeface="Times New Roman" panose="02020603050405020304" pitchFamily="18" charset="0"/>
              </a:rPr>
              <a:t>2</a:t>
            </a:r>
            <a:r>
              <a:rPr kumimoji="1" lang="zh-CN" altLang="en-US">
                <a:solidFill>
                  <a:srgbClr val="000066"/>
                </a:solidFill>
                <a:latin typeface="Times New Roman" panose="02020603050405020304" pitchFamily="18" charset="0"/>
              </a:rPr>
              <a:t>）各种编码的特点</a:t>
            </a:r>
          </a:p>
        </p:txBody>
      </p:sp>
      <p:sp>
        <p:nvSpPr>
          <p:cNvPr id="70659" name="Rectangle 5">
            <a:extLst>
              <a:ext uri="{FF2B5EF4-FFF2-40B4-BE49-F238E27FC236}">
                <a16:creationId xmlns:a16="http://schemas.microsoft.com/office/drawing/2014/main" id="{06C3D578-4BF1-F93C-FEE8-C18FBAA7151E}"/>
              </a:ext>
            </a:extLst>
          </p:cNvPr>
          <p:cNvSpPr>
            <a:spLocks noChangeArrowheads="1"/>
          </p:cNvSpPr>
          <p:nvPr/>
        </p:nvSpPr>
        <p:spPr bwMode="auto">
          <a:xfrm>
            <a:off x="115888" y="2492375"/>
            <a:ext cx="884872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latinLnBrk="1" hangingPunct="1">
              <a:lnSpc>
                <a:spcPct val="150000"/>
              </a:lnSpc>
            </a:pP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余３码的特点</a:t>
            </a:r>
            <a:r>
              <a:rPr kumimoji="1" lang="en-US" altLang="zh-CN">
                <a:solidFill>
                  <a:srgbClr val="000066"/>
                </a:solidFill>
                <a:latin typeface="Times New Roman" panose="02020603050405020304" pitchFamily="18" charset="0"/>
              </a:rPr>
              <a:t>:</a:t>
            </a:r>
            <a:r>
              <a:rPr kumimoji="1" lang="zh-CN" altLang="en-US">
                <a:solidFill>
                  <a:srgbClr val="000066"/>
                </a:solidFill>
                <a:latin typeface="Times New Roman" panose="02020603050405020304" pitchFamily="18" charset="0"/>
              </a:rPr>
              <a:t>当两个十进制的和是</a:t>
            </a:r>
            <a:r>
              <a:rPr kumimoji="1" lang="en-US" altLang="zh-CN">
                <a:solidFill>
                  <a:srgbClr val="000066"/>
                </a:solidFill>
                <a:latin typeface="Times New Roman" panose="02020603050405020304" pitchFamily="18" charset="0"/>
              </a:rPr>
              <a:t>10</a:t>
            </a:r>
            <a:r>
              <a:rPr kumimoji="1" lang="zh-CN" altLang="en-US">
                <a:solidFill>
                  <a:srgbClr val="000066"/>
                </a:solidFill>
                <a:latin typeface="Times New Roman" panose="02020603050405020304" pitchFamily="18" charset="0"/>
              </a:rPr>
              <a:t>时，相应的二进制正好是</a:t>
            </a:r>
            <a:r>
              <a:rPr kumimoji="1" lang="en-US" altLang="zh-CN">
                <a:solidFill>
                  <a:srgbClr val="000066"/>
                </a:solidFill>
                <a:latin typeface="Times New Roman" panose="02020603050405020304" pitchFamily="18" charset="0"/>
              </a:rPr>
              <a:t>16</a:t>
            </a:r>
            <a:r>
              <a:rPr kumimoji="1" lang="zh-CN" altLang="en-US">
                <a:solidFill>
                  <a:srgbClr val="000066"/>
                </a:solidFill>
                <a:latin typeface="Times New Roman" panose="02020603050405020304" pitchFamily="18" charset="0"/>
              </a:rPr>
              <a:t>，于是可自动产生进位信号，而不需修正。</a:t>
            </a:r>
            <a:r>
              <a:rPr kumimoji="1" lang="en-US" altLang="zh-CN">
                <a:solidFill>
                  <a:srgbClr val="000066"/>
                </a:solidFill>
                <a:latin typeface="Times New Roman" panose="02020603050405020304" pitchFamily="18" charset="0"/>
              </a:rPr>
              <a:t>1</a:t>
            </a:r>
            <a:r>
              <a:rPr kumimoji="1" lang="zh-CN" altLang="en-US">
                <a:solidFill>
                  <a:srgbClr val="000066"/>
                </a:solidFill>
                <a:latin typeface="Times New Roman" panose="02020603050405020304" pitchFamily="18" charset="0"/>
              </a:rPr>
              <a:t>和</a:t>
            </a:r>
            <a:r>
              <a:rPr kumimoji="1" lang="en-US" altLang="zh-CN">
                <a:solidFill>
                  <a:srgbClr val="000066"/>
                </a:solidFill>
                <a:latin typeface="Times New Roman" panose="02020603050405020304" pitchFamily="18" charset="0"/>
              </a:rPr>
              <a:t>9, 2</a:t>
            </a:r>
            <a:r>
              <a:rPr kumimoji="1" lang="zh-CN" altLang="en-US">
                <a:solidFill>
                  <a:srgbClr val="000066"/>
                </a:solidFill>
                <a:latin typeface="Times New Roman" panose="02020603050405020304" pitchFamily="18" charset="0"/>
              </a:rPr>
              <a:t>和</a:t>
            </a:r>
            <a:r>
              <a:rPr kumimoji="1" lang="en-US" altLang="zh-CN">
                <a:solidFill>
                  <a:srgbClr val="000066"/>
                </a:solidFill>
                <a:latin typeface="Times New Roman" panose="02020603050405020304" pitchFamily="18" charset="0"/>
              </a:rPr>
              <a:t>8,…..6</a:t>
            </a:r>
            <a:r>
              <a:rPr kumimoji="1" lang="zh-CN" altLang="en-US">
                <a:solidFill>
                  <a:srgbClr val="000066"/>
                </a:solidFill>
                <a:latin typeface="Times New Roman" panose="02020603050405020304" pitchFamily="18" charset="0"/>
              </a:rPr>
              <a:t>和</a:t>
            </a:r>
            <a:r>
              <a:rPr kumimoji="1" lang="en-US" altLang="zh-CN">
                <a:solidFill>
                  <a:srgbClr val="000066"/>
                </a:solidFill>
                <a:latin typeface="Times New Roman" panose="02020603050405020304" pitchFamily="18" charset="0"/>
              </a:rPr>
              <a:t>4</a:t>
            </a:r>
            <a:r>
              <a:rPr kumimoji="1" lang="zh-CN" altLang="en-US">
                <a:solidFill>
                  <a:srgbClr val="000066"/>
                </a:solidFill>
                <a:latin typeface="Times New Roman" panose="02020603050405020304" pitchFamily="18" charset="0"/>
              </a:rPr>
              <a:t>的余３码。便于求</a:t>
            </a:r>
            <a:r>
              <a:rPr kumimoji="1" lang="en-US" altLang="zh-CN">
                <a:solidFill>
                  <a:srgbClr val="000066"/>
                </a:solidFill>
                <a:latin typeface="Times New Roman" panose="02020603050405020304" pitchFamily="18" charset="0"/>
              </a:rPr>
              <a:t>10</a:t>
            </a:r>
            <a:r>
              <a:rPr kumimoji="1" lang="zh-CN" altLang="en-US">
                <a:solidFill>
                  <a:srgbClr val="000066"/>
                </a:solidFill>
                <a:latin typeface="Times New Roman" panose="02020603050405020304" pitchFamily="18" charset="0"/>
              </a:rPr>
              <a:t>的补码。</a:t>
            </a:r>
          </a:p>
        </p:txBody>
      </p:sp>
      <p:sp>
        <p:nvSpPr>
          <p:cNvPr id="70660" name="Rectangle 6">
            <a:extLst>
              <a:ext uri="{FF2B5EF4-FFF2-40B4-BE49-F238E27FC236}">
                <a16:creationId xmlns:a16="http://schemas.microsoft.com/office/drawing/2014/main" id="{EE3F7F19-3FE9-C20A-7141-9E9C7CFBCF34}"/>
              </a:ext>
            </a:extLst>
          </p:cNvPr>
          <p:cNvSpPr>
            <a:spLocks noChangeArrowheads="1"/>
          </p:cNvSpPr>
          <p:nvPr/>
        </p:nvSpPr>
        <p:spPr bwMode="auto">
          <a:xfrm>
            <a:off x="179388" y="4379913"/>
            <a:ext cx="8770937"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余</a:t>
            </a:r>
            <a:r>
              <a:rPr kumimoji="1" lang="en-US" altLang="zh-CN">
                <a:solidFill>
                  <a:srgbClr val="000066"/>
                </a:solidFill>
                <a:latin typeface="Times New Roman" panose="02020603050405020304" pitchFamily="18" charset="0"/>
              </a:rPr>
              <a:t>3</a:t>
            </a:r>
            <a:r>
              <a:rPr kumimoji="1" lang="zh-CN" altLang="en-US">
                <a:solidFill>
                  <a:srgbClr val="000066"/>
                </a:solidFill>
                <a:latin typeface="Times New Roman" panose="02020603050405020304" pitchFamily="18" charset="0"/>
              </a:rPr>
              <a:t>码循环码：相邻的两个代码之间仅一位的状态不同。按余</a:t>
            </a:r>
            <a:r>
              <a:rPr kumimoji="1" lang="en-US" altLang="zh-CN">
                <a:solidFill>
                  <a:srgbClr val="000066"/>
                </a:solidFill>
                <a:latin typeface="Times New Roman" panose="02020603050405020304" pitchFamily="18" charset="0"/>
              </a:rPr>
              <a:t>3</a:t>
            </a:r>
            <a:r>
              <a:rPr kumimoji="1" lang="zh-CN" altLang="en-US">
                <a:solidFill>
                  <a:srgbClr val="000066"/>
                </a:solidFill>
                <a:latin typeface="Times New Roman" panose="02020603050405020304" pitchFamily="18" charset="0"/>
              </a:rPr>
              <a:t>码循环码组成计数器时，每次转换过程只有一个触发器翻转，译码时不会发生竞争－冒险现象。</a:t>
            </a:r>
          </a:p>
        </p:txBody>
      </p:sp>
      <p:sp>
        <p:nvSpPr>
          <p:cNvPr id="70661" name="Text Box 9">
            <a:extLst>
              <a:ext uri="{FF2B5EF4-FFF2-40B4-BE49-F238E27FC236}">
                <a16:creationId xmlns:a16="http://schemas.microsoft.com/office/drawing/2014/main" id="{30155811-D663-F4C3-CA84-1B6CA60B7553}"/>
              </a:ext>
            </a:extLst>
          </p:cNvPr>
          <p:cNvSpPr txBox="1">
            <a:spLocks noChangeArrowheads="1"/>
          </p:cNvSpPr>
          <p:nvPr/>
        </p:nvSpPr>
        <p:spPr bwMode="auto">
          <a:xfrm>
            <a:off x="34925" y="1412875"/>
            <a:ext cx="841375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spcBef>
                <a:spcPct val="50000"/>
              </a:spcBef>
            </a:pPr>
            <a:r>
              <a:rPr kumimoji="1" lang="zh-CN" altLang="en-US">
                <a:solidFill>
                  <a:srgbClr val="CC0099"/>
                </a:solidFill>
                <a:latin typeface="Times New Roman" panose="02020603050405020304" pitchFamily="18" charset="0"/>
              </a:rPr>
              <a:t>　</a:t>
            </a:r>
            <a:r>
              <a:rPr kumimoji="1" lang="zh-CN" altLang="en-US">
                <a:solidFill>
                  <a:srgbClr val="000066"/>
                </a:solidFill>
                <a:latin typeface="Times New Roman" panose="02020603050405020304" pitchFamily="18" charset="0"/>
              </a:rPr>
              <a:t>　　有权码：编码与所表示的十进制数之间的转换容易</a:t>
            </a:r>
          </a:p>
          <a:p>
            <a:pPr algn="just" eaLnBrk="1" hangingPunct="1">
              <a:spcBef>
                <a:spcPct val="50000"/>
              </a:spcBef>
            </a:pPr>
            <a:r>
              <a:rPr kumimoji="1" lang="zh-CN" altLang="en-US">
                <a:solidFill>
                  <a:srgbClr val="000066"/>
                </a:solidFill>
                <a:latin typeface="Times New Roman" panose="02020603050405020304" pitchFamily="18" charset="0"/>
              </a:rPr>
              <a:t>           如</a:t>
            </a:r>
            <a:r>
              <a:rPr kumimoji="1" lang="en-US" altLang="zh-CN">
                <a:solidFill>
                  <a:srgbClr val="000066"/>
                </a:solidFill>
                <a:latin typeface="Times New Roman" panose="02020603050405020304" pitchFamily="18" charset="0"/>
              </a:rPr>
              <a:t>(10010000) </a:t>
            </a:r>
            <a:r>
              <a:rPr kumimoji="1" lang="en-US" altLang="zh-CN" baseline="-25000">
                <a:solidFill>
                  <a:srgbClr val="000066"/>
                </a:solidFill>
                <a:latin typeface="Times New Roman" panose="02020603050405020304" pitchFamily="18" charset="0"/>
              </a:rPr>
              <a:t>8421BCD</a:t>
            </a:r>
            <a:r>
              <a:rPr kumimoji="1" lang="en-US" altLang="zh-CN">
                <a:solidFill>
                  <a:srgbClr val="000066"/>
                </a:solidFill>
                <a:latin typeface="Times New Roman" panose="02020603050405020304" pitchFamily="18" charset="0"/>
              </a:rPr>
              <a:t>=(90)</a:t>
            </a:r>
            <a:r>
              <a:rPr kumimoji="1" lang="zh-CN" altLang="en-US" baseline="-25000">
                <a:solidFill>
                  <a:srgbClr val="000066"/>
                </a:solidFill>
                <a:latin typeface="Times New Roman" panose="02020603050405020304" pitchFamily="18" charset="0"/>
              </a:rPr>
              <a:t>Ｄ</a:t>
            </a:r>
            <a:endParaRPr kumimoji="1" lang="zh-CN" altLang="en-US">
              <a:solidFill>
                <a:srgbClr val="000066"/>
              </a:solidFill>
              <a:latin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5">
            <a:extLst>
              <a:ext uri="{FF2B5EF4-FFF2-40B4-BE49-F238E27FC236}">
                <a16:creationId xmlns:a16="http://schemas.microsoft.com/office/drawing/2014/main" id="{6D57C444-CB82-7E9D-0166-DBA8CDE239B7}"/>
              </a:ext>
            </a:extLst>
          </p:cNvPr>
          <p:cNvSpPr txBox="1">
            <a:spLocks noChangeArrowheads="1"/>
          </p:cNvSpPr>
          <p:nvPr/>
        </p:nvSpPr>
        <p:spPr bwMode="auto">
          <a:xfrm>
            <a:off x="755650" y="476250"/>
            <a:ext cx="22320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40468"/>
                </a:solidFill>
                <a:latin typeface="Times New Roman" panose="02020603050405020304" pitchFamily="18" charset="0"/>
                <a:ea typeface="楷体_GB2312" pitchFamily="49" charset="-122"/>
              </a:rPr>
              <a:t>晶体管时代</a:t>
            </a:r>
          </a:p>
        </p:txBody>
      </p:sp>
      <p:grpSp>
        <p:nvGrpSpPr>
          <p:cNvPr id="10243" name="Group 26">
            <a:extLst>
              <a:ext uri="{FF2B5EF4-FFF2-40B4-BE49-F238E27FC236}">
                <a16:creationId xmlns:a16="http://schemas.microsoft.com/office/drawing/2014/main" id="{22ECDEF1-5B48-8F3F-2FA4-A0C09ECB5D8B}"/>
              </a:ext>
            </a:extLst>
          </p:cNvPr>
          <p:cNvGrpSpPr>
            <a:grpSpLocks/>
          </p:cNvGrpSpPr>
          <p:nvPr/>
        </p:nvGrpSpPr>
        <p:grpSpPr bwMode="auto">
          <a:xfrm>
            <a:off x="3886200" y="4221163"/>
            <a:ext cx="5257800" cy="1989137"/>
            <a:chOff x="0" y="2069"/>
            <a:chExt cx="3515" cy="1452"/>
          </a:xfrm>
        </p:grpSpPr>
        <p:pic>
          <p:nvPicPr>
            <p:cNvPr id="10253" name="Picture 27" descr="21155952">
              <a:extLst>
                <a:ext uri="{FF2B5EF4-FFF2-40B4-BE49-F238E27FC236}">
                  <a16:creationId xmlns:a16="http://schemas.microsoft.com/office/drawing/2014/main" id="{424CA414-2F12-A557-4175-600ED7536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9"/>
              <a:ext cx="1920" cy="1440"/>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pic>
          <p:nvPicPr>
            <p:cNvPr id="10254" name="Picture 28" descr="21141765">
              <a:extLst>
                <a:ext uri="{FF2B5EF4-FFF2-40B4-BE49-F238E27FC236}">
                  <a16:creationId xmlns:a16="http://schemas.microsoft.com/office/drawing/2014/main" id="{AE867D59-32A4-CC95-D55A-0DE050318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 y="2069"/>
              <a:ext cx="1542" cy="1452"/>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grpSp>
      <p:sp>
        <p:nvSpPr>
          <p:cNvPr id="10244" name="Rectangle 29">
            <a:extLst>
              <a:ext uri="{FF2B5EF4-FFF2-40B4-BE49-F238E27FC236}">
                <a16:creationId xmlns:a16="http://schemas.microsoft.com/office/drawing/2014/main" id="{04312FA0-9C9D-0EF5-4BD4-10E9825B5D83}"/>
              </a:ext>
            </a:extLst>
          </p:cNvPr>
          <p:cNvSpPr>
            <a:spLocks noChangeArrowheads="1"/>
          </p:cNvSpPr>
          <p:nvPr/>
        </p:nvSpPr>
        <p:spPr bwMode="auto">
          <a:xfrm>
            <a:off x="4208463" y="633413"/>
            <a:ext cx="44640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00066"/>
                </a:solidFill>
                <a:latin typeface="Garamond" panose="02020404030301010803" pitchFamily="18" charset="0"/>
                <a:ea typeface="楷体_GB2312" pitchFamily="49" charset="-122"/>
              </a:rPr>
              <a:t>电流控制器件</a:t>
            </a:r>
          </a:p>
          <a:p>
            <a:pPr algn="ctr" eaLnBrk="1" hangingPunct="1"/>
            <a:r>
              <a:rPr kumimoji="1" lang="zh-CN" altLang="en-US" sz="2400">
                <a:solidFill>
                  <a:srgbClr val="000066"/>
                </a:solidFill>
                <a:latin typeface="Garamond" panose="02020404030301010803" pitchFamily="18" charset="0"/>
                <a:ea typeface="楷体_GB2312" pitchFamily="49" charset="-122"/>
              </a:rPr>
              <a:t>            </a:t>
            </a:r>
            <a:r>
              <a:rPr kumimoji="1" lang="en-US" altLang="zh-CN" sz="2400">
                <a:solidFill>
                  <a:srgbClr val="000066"/>
                </a:solidFill>
                <a:latin typeface="Arial" panose="020B0604020202020204" pitchFamily="34" charset="0"/>
                <a:ea typeface="楷体_GB2312" pitchFamily="49" charset="-122"/>
              </a:rPr>
              <a:t>—</a:t>
            </a:r>
            <a:r>
              <a:rPr kumimoji="1" lang="zh-CN" altLang="en-US" sz="2400">
                <a:solidFill>
                  <a:srgbClr val="000066"/>
                </a:solidFill>
                <a:latin typeface="Garamond" panose="02020404030301010803" pitchFamily="18" charset="0"/>
                <a:ea typeface="楷体_GB2312" pitchFamily="49" charset="-122"/>
              </a:rPr>
              <a:t>半导体技术</a:t>
            </a:r>
          </a:p>
        </p:txBody>
      </p:sp>
      <p:grpSp>
        <p:nvGrpSpPr>
          <p:cNvPr id="10245" name="Group 30">
            <a:extLst>
              <a:ext uri="{FF2B5EF4-FFF2-40B4-BE49-F238E27FC236}">
                <a16:creationId xmlns:a16="http://schemas.microsoft.com/office/drawing/2014/main" id="{393C6B92-B173-01EF-3A42-743A7C3B056C}"/>
              </a:ext>
            </a:extLst>
          </p:cNvPr>
          <p:cNvGrpSpPr>
            <a:grpSpLocks/>
          </p:cNvGrpSpPr>
          <p:nvPr/>
        </p:nvGrpSpPr>
        <p:grpSpPr bwMode="auto">
          <a:xfrm>
            <a:off x="250825" y="1916113"/>
            <a:ext cx="8353425" cy="2160587"/>
            <a:chOff x="158" y="1479"/>
            <a:chExt cx="5262" cy="1361"/>
          </a:xfrm>
        </p:grpSpPr>
        <p:grpSp>
          <p:nvGrpSpPr>
            <p:cNvPr id="10249" name="Group 31">
              <a:extLst>
                <a:ext uri="{FF2B5EF4-FFF2-40B4-BE49-F238E27FC236}">
                  <a16:creationId xmlns:a16="http://schemas.microsoft.com/office/drawing/2014/main" id="{25F35DF8-2283-4BDD-4CCC-C55A0982D952}"/>
                </a:ext>
              </a:extLst>
            </p:cNvPr>
            <p:cNvGrpSpPr>
              <a:grpSpLocks/>
            </p:cNvGrpSpPr>
            <p:nvPr/>
          </p:nvGrpSpPr>
          <p:grpSpPr bwMode="auto">
            <a:xfrm>
              <a:off x="158" y="1479"/>
              <a:ext cx="3311" cy="1361"/>
              <a:chOff x="0" y="300"/>
              <a:chExt cx="3719" cy="1361"/>
            </a:xfrm>
          </p:grpSpPr>
          <p:pic>
            <p:nvPicPr>
              <p:cNvPr id="10251" name="Picture 32" descr="17143718">
                <a:extLst>
                  <a:ext uri="{FF2B5EF4-FFF2-40B4-BE49-F238E27FC236}">
                    <a16:creationId xmlns:a16="http://schemas.microsoft.com/office/drawing/2014/main" id="{B1EEA726-8E50-29C9-E4C1-931C70D30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0"/>
                <a:ext cx="1798" cy="1349"/>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pic>
            <p:nvPicPr>
              <p:cNvPr id="10252" name="Picture 33" descr="led">
                <a:extLst>
                  <a:ext uri="{FF2B5EF4-FFF2-40B4-BE49-F238E27FC236}">
                    <a16:creationId xmlns:a16="http://schemas.microsoft.com/office/drawing/2014/main" id="{6D7973A7-5C6A-87BB-526E-12D187A705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 y="300"/>
                <a:ext cx="1837" cy="1361"/>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grpSp>
        <p:pic>
          <p:nvPicPr>
            <p:cNvPr id="10250" name="mainpic" descr="21141765-2">
              <a:extLst>
                <a:ext uri="{FF2B5EF4-FFF2-40B4-BE49-F238E27FC236}">
                  <a16:creationId xmlns:a16="http://schemas.microsoft.com/office/drawing/2014/main" id="{88C12A5D-1D28-92C5-1689-95EEB1B8A2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7" y="1480"/>
              <a:ext cx="1633" cy="1325"/>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0246" name="Group 35">
            <a:extLst>
              <a:ext uri="{FF2B5EF4-FFF2-40B4-BE49-F238E27FC236}">
                <a16:creationId xmlns:a16="http://schemas.microsoft.com/office/drawing/2014/main" id="{E0857517-7269-9BE5-D070-8A79D4B846CE}"/>
              </a:ext>
            </a:extLst>
          </p:cNvPr>
          <p:cNvGrpSpPr>
            <a:grpSpLocks/>
          </p:cNvGrpSpPr>
          <p:nvPr/>
        </p:nvGrpSpPr>
        <p:grpSpPr bwMode="auto">
          <a:xfrm>
            <a:off x="971550" y="1341438"/>
            <a:ext cx="5984875" cy="528637"/>
            <a:chOff x="793" y="1026"/>
            <a:chExt cx="3770" cy="333"/>
          </a:xfrm>
        </p:grpSpPr>
        <p:sp>
          <p:nvSpPr>
            <p:cNvPr id="10247" name="Rectangle 36">
              <a:extLst>
                <a:ext uri="{FF2B5EF4-FFF2-40B4-BE49-F238E27FC236}">
                  <a16:creationId xmlns:a16="http://schemas.microsoft.com/office/drawing/2014/main" id="{03211A12-11FF-0C4B-1C05-DC527FD3023C}"/>
                </a:ext>
              </a:extLst>
            </p:cNvPr>
            <p:cNvSpPr>
              <a:spLocks noChangeArrowheads="1"/>
            </p:cNvSpPr>
            <p:nvPr/>
          </p:nvSpPr>
          <p:spPr bwMode="auto">
            <a:xfrm>
              <a:off x="2517" y="1071"/>
              <a:ext cx="20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Garamond" panose="02020404030301010803" pitchFamily="18" charset="0"/>
                  <a:ea typeface="楷体_GB2312" pitchFamily="49" charset="-122"/>
                </a:rPr>
                <a:t>半导体二极管、三极管</a:t>
              </a:r>
            </a:p>
          </p:txBody>
        </p:sp>
        <p:sp>
          <p:nvSpPr>
            <p:cNvPr id="10248" name="Rectangle 37">
              <a:extLst>
                <a:ext uri="{FF2B5EF4-FFF2-40B4-BE49-F238E27FC236}">
                  <a16:creationId xmlns:a16="http://schemas.microsoft.com/office/drawing/2014/main" id="{D4050CD1-18F8-7B4D-E522-47045C157157}"/>
                </a:ext>
              </a:extLst>
            </p:cNvPr>
            <p:cNvSpPr>
              <a:spLocks noChangeArrowheads="1"/>
            </p:cNvSpPr>
            <p:nvPr/>
          </p:nvSpPr>
          <p:spPr bwMode="auto">
            <a:xfrm>
              <a:off x="793" y="1026"/>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Arial" panose="020B0604020202020204" pitchFamily="34" charset="0"/>
                  <a:ea typeface="楷体_GB2312" pitchFamily="49" charset="-122"/>
                </a:rPr>
                <a:t>器件</a:t>
              </a:r>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a:extLst>
              <a:ext uri="{FF2B5EF4-FFF2-40B4-BE49-F238E27FC236}">
                <a16:creationId xmlns:a16="http://schemas.microsoft.com/office/drawing/2014/main" id="{2CB28492-9FEE-7E33-C641-820ACE71E3DF}"/>
              </a:ext>
            </a:extLst>
          </p:cNvPr>
          <p:cNvSpPr txBox="1">
            <a:spLocks noChangeArrowheads="1"/>
          </p:cNvSpPr>
          <p:nvPr/>
        </p:nvSpPr>
        <p:spPr bwMode="auto">
          <a:xfrm>
            <a:off x="250825" y="2060575"/>
            <a:ext cx="8686800"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sz="2800">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对于一个多位的十进制数，需要有与十进制位数相同的几组</a:t>
            </a:r>
            <a:r>
              <a:rPr kumimoji="1" lang="en-US" altLang="zh-CN">
                <a:solidFill>
                  <a:srgbClr val="000066"/>
                </a:solidFill>
                <a:latin typeface="Times New Roman" panose="02020603050405020304" pitchFamily="18" charset="0"/>
              </a:rPr>
              <a:t>BCD</a:t>
            </a:r>
            <a:r>
              <a:rPr kumimoji="1" lang="zh-CN" altLang="en-US">
                <a:solidFill>
                  <a:srgbClr val="000066"/>
                </a:solidFill>
                <a:latin typeface="Times New Roman" panose="02020603050405020304" pitchFamily="18" charset="0"/>
              </a:rPr>
              <a:t>代码来表示。例如：</a:t>
            </a:r>
          </a:p>
        </p:txBody>
      </p:sp>
      <p:graphicFrame>
        <p:nvGraphicFramePr>
          <p:cNvPr id="408581" name="Object 5">
            <a:extLst>
              <a:ext uri="{FF2B5EF4-FFF2-40B4-BE49-F238E27FC236}">
                <a16:creationId xmlns:a16="http://schemas.microsoft.com/office/drawing/2014/main" id="{EED3B5BB-70A3-0B47-D1B6-A81985589AA3}"/>
              </a:ext>
            </a:extLst>
          </p:cNvPr>
          <p:cNvGraphicFramePr>
            <a:graphicFrameLocks noChangeAspect="1"/>
          </p:cNvGraphicFramePr>
          <p:nvPr/>
        </p:nvGraphicFramePr>
        <p:xfrm>
          <a:off x="1849438" y="3532188"/>
          <a:ext cx="5867400" cy="1841500"/>
        </p:xfrm>
        <a:graphic>
          <a:graphicData uri="http://schemas.openxmlformats.org/presentationml/2006/ole">
            <mc:AlternateContent xmlns:mc="http://schemas.openxmlformats.org/markup-compatibility/2006">
              <mc:Choice xmlns:v="urn:schemas-microsoft-com:vml" Requires="v">
                <p:oleObj name="公式" r:id="rId2" imgW="5759438" imgH="1733419" progId="Equation.3">
                  <p:embed/>
                </p:oleObj>
              </mc:Choice>
              <mc:Fallback>
                <p:oleObj name="公式" r:id="rId2" imgW="5759438" imgH="1733419"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438" y="3532188"/>
                        <a:ext cx="5867400" cy="184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8582" name="Group 6">
            <a:extLst>
              <a:ext uri="{FF2B5EF4-FFF2-40B4-BE49-F238E27FC236}">
                <a16:creationId xmlns:a16="http://schemas.microsoft.com/office/drawing/2014/main" id="{8803A23F-AE66-8EC5-34B0-97EFB1A3CFC1}"/>
              </a:ext>
            </a:extLst>
          </p:cNvPr>
          <p:cNvGrpSpPr>
            <a:grpSpLocks/>
          </p:cNvGrpSpPr>
          <p:nvPr/>
        </p:nvGrpSpPr>
        <p:grpSpPr bwMode="auto">
          <a:xfrm>
            <a:off x="501650" y="3754438"/>
            <a:ext cx="3240088" cy="947737"/>
            <a:chOff x="215" y="3072"/>
            <a:chExt cx="2041" cy="597"/>
          </a:xfrm>
        </p:grpSpPr>
        <p:sp>
          <p:nvSpPr>
            <p:cNvPr id="71690" name="Oval 7">
              <a:extLst>
                <a:ext uri="{FF2B5EF4-FFF2-40B4-BE49-F238E27FC236}">
                  <a16:creationId xmlns:a16="http://schemas.microsoft.com/office/drawing/2014/main" id="{28BA3012-9311-E524-3A79-45F90F87B767}"/>
                </a:ext>
              </a:extLst>
            </p:cNvPr>
            <p:cNvSpPr>
              <a:spLocks noChangeArrowheads="1"/>
            </p:cNvSpPr>
            <p:nvPr/>
          </p:nvSpPr>
          <p:spPr bwMode="auto">
            <a:xfrm>
              <a:off x="2064" y="3072"/>
              <a:ext cx="192" cy="192"/>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1691" name="Line 8">
              <a:extLst>
                <a:ext uri="{FF2B5EF4-FFF2-40B4-BE49-F238E27FC236}">
                  <a16:creationId xmlns:a16="http://schemas.microsoft.com/office/drawing/2014/main" id="{8430B778-8CC2-72A9-6477-53B74DD9A729}"/>
                </a:ext>
              </a:extLst>
            </p:cNvPr>
            <p:cNvSpPr>
              <a:spLocks noChangeShapeType="1"/>
            </p:cNvSpPr>
            <p:nvPr/>
          </p:nvSpPr>
          <p:spPr bwMode="auto">
            <a:xfrm flipH="1">
              <a:off x="1104" y="3250"/>
              <a:ext cx="1008" cy="15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92" name="Text Box 9">
              <a:extLst>
                <a:ext uri="{FF2B5EF4-FFF2-40B4-BE49-F238E27FC236}">
                  <a16:creationId xmlns:a16="http://schemas.microsoft.com/office/drawing/2014/main" id="{A1A45003-85FE-BB97-730C-DD842BE93E6A}"/>
                </a:ext>
              </a:extLst>
            </p:cNvPr>
            <p:cNvSpPr txBox="1">
              <a:spLocks noChangeArrowheads="1"/>
            </p:cNvSpPr>
            <p:nvPr/>
          </p:nvSpPr>
          <p:spPr bwMode="auto">
            <a:xfrm>
              <a:off x="215" y="3407"/>
              <a:ext cx="933" cy="26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solidFill>
                    <a:srgbClr val="000066"/>
                  </a:solidFill>
                  <a:latin typeface="Times New Roman" panose="02020603050405020304" pitchFamily="18" charset="0"/>
                </a:rPr>
                <a:t>不能省略！</a:t>
              </a:r>
            </a:p>
          </p:txBody>
        </p:sp>
      </p:grpSp>
      <p:grpSp>
        <p:nvGrpSpPr>
          <p:cNvPr id="408586" name="Group 10">
            <a:extLst>
              <a:ext uri="{FF2B5EF4-FFF2-40B4-BE49-F238E27FC236}">
                <a16:creationId xmlns:a16="http://schemas.microsoft.com/office/drawing/2014/main" id="{1A467346-63B7-F3AB-2497-B1C97F1A93D4}"/>
              </a:ext>
            </a:extLst>
          </p:cNvPr>
          <p:cNvGrpSpPr>
            <a:grpSpLocks/>
          </p:cNvGrpSpPr>
          <p:nvPr/>
        </p:nvGrpSpPr>
        <p:grpSpPr bwMode="auto">
          <a:xfrm>
            <a:off x="6238875" y="4381500"/>
            <a:ext cx="2755900" cy="655638"/>
            <a:chOff x="3805" y="3523"/>
            <a:chExt cx="1736" cy="413"/>
          </a:xfrm>
        </p:grpSpPr>
        <p:sp>
          <p:nvSpPr>
            <p:cNvPr id="71687" name="Oval 11">
              <a:extLst>
                <a:ext uri="{FF2B5EF4-FFF2-40B4-BE49-F238E27FC236}">
                  <a16:creationId xmlns:a16="http://schemas.microsoft.com/office/drawing/2014/main" id="{AA954688-F3A8-FC15-348D-24C1AD63B3A8}"/>
                </a:ext>
              </a:extLst>
            </p:cNvPr>
            <p:cNvSpPr>
              <a:spLocks noChangeArrowheads="1"/>
            </p:cNvSpPr>
            <p:nvPr/>
          </p:nvSpPr>
          <p:spPr bwMode="auto">
            <a:xfrm>
              <a:off x="3805" y="3744"/>
              <a:ext cx="192" cy="192"/>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1688" name="Line 12">
              <a:extLst>
                <a:ext uri="{FF2B5EF4-FFF2-40B4-BE49-F238E27FC236}">
                  <a16:creationId xmlns:a16="http://schemas.microsoft.com/office/drawing/2014/main" id="{A2BAC24F-62E1-F261-54E3-45F6C83C2535}"/>
                </a:ext>
              </a:extLst>
            </p:cNvPr>
            <p:cNvSpPr>
              <a:spLocks noChangeShapeType="1"/>
            </p:cNvSpPr>
            <p:nvPr/>
          </p:nvSpPr>
          <p:spPr bwMode="auto">
            <a:xfrm flipH="1">
              <a:off x="3916" y="3648"/>
              <a:ext cx="692" cy="10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1689" name="Text Box 13">
              <a:extLst>
                <a:ext uri="{FF2B5EF4-FFF2-40B4-BE49-F238E27FC236}">
                  <a16:creationId xmlns:a16="http://schemas.microsoft.com/office/drawing/2014/main" id="{43995714-3C54-7C97-56F0-6D744884BB3C}"/>
                </a:ext>
              </a:extLst>
            </p:cNvPr>
            <p:cNvSpPr txBox="1">
              <a:spLocks noChangeArrowheads="1"/>
            </p:cNvSpPr>
            <p:nvPr/>
          </p:nvSpPr>
          <p:spPr bwMode="auto">
            <a:xfrm>
              <a:off x="4608" y="3523"/>
              <a:ext cx="933" cy="262"/>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solidFill>
                    <a:srgbClr val="000066"/>
                  </a:solidFill>
                  <a:latin typeface="Times New Roman" panose="02020603050405020304" pitchFamily="18" charset="0"/>
                </a:rPr>
                <a:t>不能省略！</a:t>
              </a:r>
            </a:p>
          </p:txBody>
        </p:sp>
      </p:grpSp>
      <p:sp>
        <p:nvSpPr>
          <p:cNvPr id="71686" name="Rectangle 14">
            <a:extLst>
              <a:ext uri="{FF2B5EF4-FFF2-40B4-BE49-F238E27FC236}">
                <a16:creationId xmlns:a16="http://schemas.microsoft.com/office/drawing/2014/main" id="{C5775CC0-C9FF-B49E-2109-69B40A9A8173}"/>
              </a:ext>
            </a:extLst>
          </p:cNvPr>
          <p:cNvSpPr>
            <a:spLocks noChangeArrowheads="1"/>
          </p:cNvSpPr>
          <p:nvPr/>
        </p:nvSpPr>
        <p:spPr bwMode="auto">
          <a:xfrm>
            <a:off x="1016000" y="1350963"/>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rPr>
              <a:t>　</a:t>
            </a:r>
            <a:r>
              <a:rPr kumimoji="1" lang="en-US" altLang="zh-CN">
                <a:solidFill>
                  <a:srgbClr val="000066"/>
                </a:solidFill>
                <a:latin typeface="Times New Roman" panose="02020603050405020304" pitchFamily="18" charset="0"/>
              </a:rPr>
              <a:t>(3)</a:t>
            </a:r>
            <a:r>
              <a:rPr kumimoji="1" lang="zh-CN" altLang="en-US">
                <a:solidFill>
                  <a:srgbClr val="000066"/>
                </a:solidFill>
                <a:latin typeface="Times New Roman" panose="02020603050405020304" pitchFamily="18" charset="0"/>
              </a:rPr>
              <a:t>用</a:t>
            </a:r>
            <a:r>
              <a:rPr kumimoji="1" lang="en-US" altLang="zh-CN">
                <a:solidFill>
                  <a:srgbClr val="000066"/>
                </a:solidFill>
                <a:latin typeface="Times New Roman" panose="02020603050405020304" pitchFamily="18" charset="0"/>
              </a:rPr>
              <a:t>BCD</a:t>
            </a:r>
            <a:r>
              <a:rPr kumimoji="1" lang="zh-CN" altLang="en-US">
                <a:solidFill>
                  <a:srgbClr val="000066"/>
                </a:solidFill>
                <a:latin typeface="Times New Roman" panose="02020603050405020304" pitchFamily="18" charset="0"/>
              </a:rPr>
              <a:t>代码表示十进制数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8581"/>
                                        </p:tgtEl>
                                        <p:attrNameLst>
                                          <p:attrName>style.visibility</p:attrName>
                                        </p:attrNameLst>
                                      </p:cBhvr>
                                      <p:to>
                                        <p:strVal val="visible"/>
                                      </p:to>
                                    </p:set>
                                    <p:animEffect transition="in" filter="wipe(up)">
                                      <p:cBhvr>
                                        <p:cTn id="7" dur="500"/>
                                        <p:tgtEl>
                                          <p:spTgt spid="4085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08582"/>
                                        </p:tgtEl>
                                        <p:attrNameLst>
                                          <p:attrName>style.visibility</p:attrName>
                                        </p:attrNameLst>
                                      </p:cBhvr>
                                      <p:to>
                                        <p:strVal val="visible"/>
                                      </p:to>
                                    </p:set>
                                    <p:animEffect transition="in" filter="wipe(right)">
                                      <p:cBhvr>
                                        <p:cTn id="12" dur="500"/>
                                        <p:tgtEl>
                                          <p:spTgt spid="40858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408586"/>
                                        </p:tgtEl>
                                        <p:attrNameLst>
                                          <p:attrName>style.visibility</p:attrName>
                                        </p:attrNameLst>
                                      </p:cBhvr>
                                      <p:to>
                                        <p:strVal val="visible"/>
                                      </p:to>
                                    </p:set>
                                    <p:animEffect transition="in" filter="wipe(left)">
                                      <p:cBhvr>
                                        <p:cTn id="16" dur="500"/>
                                        <p:tgtEl>
                                          <p:spTgt spid="40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a:extLst>
              <a:ext uri="{FF2B5EF4-FFF2-40B4-BE49-F238E27FC236}">
                <a16:creationId xmlns:a16="http://schemas.microsoft.com/office/drawing/2014/main" id="{D881873A-6161-1C22-26BB-0B685EE5AEFF}"/>
              </a:ext>
            </a:extLst>
          </p:cNvPr>
          <p:cNvSpPr txBox="1">
            <a:spLocks noChangeArrowheads="1"/>
          </p:cNvSpPr>
          <p:nvPr/>
        </p:nvSpPr>
        <p:spPr bwMode="auto">
          <a:xfrm>
            <a:off x="755650" y="2060575"/>
            <a:ext cx="792638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a:solidFill>
                  <a:srgbClr val="000066"/>
                </a:solidFill>
                <a:latin typeface="Times New Roman" panose="02020603050405020304" pitchFamily="18" charset="0"/>
              </a:rPr>
              <a:t>　　对于有权</a:t>
            </a:r>
            <a:r>
              <a:rPr kumimoji="1" lang="en-US" altLang="zh-CN">
                <a:solidFill>
                  <a:srgbClr val="000066"/>
                </a:solidFill>
                <a:latin typeface="Times New Roman" panose="02020603050405020304" pitchFamily="18" charset="0"/>
              </a:rPr>
              <a:t>BCD</a:t>
            </a:r>
            <a:r>
              <a:rPr kumimoji="1" lang="zh-CN" altLang="en-US">
                <a:solidFill>
                  <a:srgbClr val="000066"/>
                </a:solidFill>
                <a:latin typeface="Times New Roman" panose="02020603050405020304" pitchFamily="18" charset="0"/>
              </a:rPr>
              <a:t>码，可以根据位权展开求得所代表的十进制数。例如：</a:t>
            </a:r>
          </a:p>
        </p:txBody>
      </p:sp>
      <p:grpSp>
        <p:nvGrpSpPr>
          <p:cNvPr id="407557" name="Group 5">
            <a:extLst>
              <a:ext uri="{FF2B5EF4-FFF2-40B4-BE49-F238E27FC236}">
                <a16:creationId xmlns:a16="http://schemas.microsoft.com/office/drawing/2014/main" id="{13358E90-2F7F-E080-54A9-A7F4D119071D}"/>
              </a:ext>
            </a:extLst>
          </p:cNvPr>
          <p:cNvGrpSpPr>
            <a:grpSpLocks/>
          </p:cNvGrpSpPr>
          <p:nvPr/>
        </p:nvGrpSpPr>
        <p:grpSpPr bwMode="auto">
          <a:xfrm>
            <a:off x="1365250" y="3662363"/>
            <a:ext cx="2074863" cy="596900"/>
            <a:chOff x="860" y="2174"/>
            <a:chExt cx="1307" cy="376"/>
          </a:xfrm>
        </p:grpSpPr>
        <p:sp>
          <p:nvSpPr>
            <p:cNvPr id="72763" name="Rectangle 6">
              <a:extLst>
                <a:ext uri="{FF2B5EF4-FFF2-40B4-BE49-F238E27FC236}">
                  <a16:creationId xmlns:a16="http://schemas.microsoft.com/office/drawing/2014/main" id="{5532F324-F259-6A78-7887-3463A7CB61E8}"/>
                </a:ext>
              </a:extLst>
            </p:cNvPr>
            <p:cNvSpPr>
              <a:spLocks noChangeArrowheads="1"/>
            </p:cNvSpPr>
            <p:nvPr/>
          </p:nvSpPr>
          <p:spPr bwMode="auto">
            <a:xfrm>
              <a:off x="935" y="2176"/>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64" name="Rectangle 7">
              <a:extLst>
                <a:ext uri="{FF2B5EF4-FFF2-40B4-BE49-F238E27FC236}">
                  <a16:creationId xmlns:a16="http://schemas.microsoft.com/office/drawing/2014/main" id="{D0A23BC8-7545-1ACF-C5D6-629BC563E8F7}"/>
                </a:ext>
              </a:extLst>
            </p:cNvPr>
            <p:cNvSpPr>
              <a:spLocks noChangeArrowheads="1"/>
            </p:cNvSpPr>
            <p:nvPr/>
          </p:nvSpPr>
          <p:spPr bwMode="auto">
            <a:xfrm>
              <a:off x="1457" y="2176"/>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65" name="Rectangle 8">
              <a:extLst>
                <a:ext uri="{FF2B5EF4-FFF2-40B4-BE49-F238E27FC236}">
                  <a16:creationId xmlns:a16="http://schemas.microsoft.com/office/drawing/2014/main" id="{D754DFA2-302D-69C1-BDAE-BCD3885C7AD7}"/>
                </a:ext>
              </a:extLst>
            </p:cNvPr>
            <p:cNvSpPr>
              <a:spLocks noChangeArrowheads="1"/>
            </p:cNvSpPr>
            <p:nvPr/>
          </p:nvSpPr>
          <p:spPr bwMode="auto">
            <a:xfrm>
              <a:off x="1828" y="2320"/>
              <a:ext cx="3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rPr>
                <a:t>BCD</a:t>
              </a:r>
              <a:endParaRPr lang="en-US" altLang="zh-CN" sz="2000" b="0">
                <a:solidFill>
                  <a:srgbClr val="000066"/>
                </a:solidFill>
                <a:latin typeface="Times New Roman" panose="02020603050405020304" pitchFamily="18" charset="0"/>
              </a:endParaRPr>
            </a:p>
          </p:txBody>
        </p:sp>
        <p:sp>
          <p:nvSpPr>
            <p:cNvPr id="72766" name="Rectangle 9">
              <a:extLst>
                <a:ext uri="{FF2B5EF4-FFF2-40B4-BE49-F238E27FC236}">
                  <a16:creationId xmlns:a16="http://schemas.microsoft.com/office/drawing/2014/main" id="{DF0435DB-C365-E33F-D70C-D205C5AFB352}"/>
                </a:ext>
              </a:extLst>
            </p:cNvPr>
            <p:cNvSpPr>
              <a:spLocks noChangeArrowheads="1"/>
            </p:cNvSpPr>
            <p:nvPr/>
          </p:nvSpPr>
          <p:spPr bwMode="auto">
            <a:xfrm>
              <a:off x="1531" y="2320"/>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rPr>
                <a:t>8421</a:t>
              </a:r>
              <a:endParaRPr lang="en-US" altLang="zh-CN" sz="2000" b="0">
                <a:solidFill>
                  <a:srgbClr val="000066"/>
                </a:solidFill>
                <a:latin typeface="Times New Roman" panose="02020603050405020304" pitchFamily="18" charset="0"/>
              </a:endParaRPr>
            </a:p>
          </p:txBody>
        </p:sp>
        <p:sp>
          <p:nvSpPr>
            <p:cNvPr id="72767" name="Rectangle 10">
              <a:extLst>
                <a:ext uri="{FF2B5EF4-FFF2-40B4-BE49-F238E27FC236}">
                  <a16:creationId xmlns:a16="http://schemas.microsoft.com/office/drawing/2014/main" id="{9164FE8D-8D95-8EEC-7A1A-4B7C36B34EB0}"/>
                </a:ext>
              </a:extLst>
            </p:cNvPr>
            <p:cNvSpPr>
              <a:spLocks noChangeArrowheads="1"/>
            </p:cNvSpPr>
            <p:nvPr/>
          </p:nvSpPr>
          <p:spPr bwMode="auto">
            <a:xfrm>
              <a:off x="1498" y="232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endParaRPr lang="en-US" altLang="zh-CN" b="0">
                <a:solidFill>
                  <a:srgbClr val="000066"/>
                </a:solidFill>
                <a:latin typeface="Times New Roman" panose="02020603050405020304" pitchFamily="18" charset="0"/>
              </a:endParaRPr>
            </a:p>
          </p:txBody>
        </p:sp>
        <p:sp>
          <p:nvSpPr>
            <p:cNvPr id="72768" name="Rectangle 11">
              <a:extLst>
                <a:ext uri="{FF2B5EF4-FFF2-40B4-BE49-F238E27FC236}">
                  <a16:creationId xmlns:a16="http://schemas.microsoft.com/office/drawing/2014/main" id="{30B62F4A-8A36-1680-6078-A94D005113EC}"/>
                </a:ext>
              </a:extLst>
            </p:cNvPr>
            <p:cNvSpPr>
              <a:spLocks noChangeArrowheads="1"/>
            </p:cNvSpPr>
            <p:nvPr/>
          </p:nvSpPr>
          <p:spPr bwMode="auto">
            <a:xfrm>
              <a:off x="860" y="2174"/>
              <a:ext cx="6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   0111</a:t>
              </a:r>
              <a:endParaRPr lang="en-US" altLang="zh-CN" sz="2800" b="0">
                <a:solidFill>
                  <a:srgbClr val="000066"/>
                </a:solidFill>
                <a:latin typeface="Times New Roman" panose="02020603050405020304" pitchFamily="18" charset="0"/>
              </a:endParaRPr>
            </a:p>
          </p:txBody>
        </p:sp>
      </p:grpSp>
      <p:grpSp>
        <p:nvGrpSpPr>
          <p:cNvPr id="407564" name="Group 12">
            <a:extLst>
              <a:ext uri="{FF2B5EF4-FFF2-40B4-BE49-F238E27FC236}">
                <a16:creationId xmlns:a16="http://schemas.microsoft.com/office/drawing/2014/main" id="{FC2BD839-0D33-E0F0-3952-3D8C0E0FB7CC}"/>
              </a:ext>
            </a:extLst>
          </p:cNvPr>
          <p:cNvGrpSpPr>
            <a:grpSpLocks/>
          </p:cNvGrpSpPr>
          <p:nvPr/>
        </p:nvGrpSpPr>
        <p:grpSpPr bwMode="auto">
          <a:xfrm>
            <a:off x="6842125" y="3556000"/>
            <a:ext cx="890588" cy="949325"/>
            <a:chOff x="4310" y="2107"/>
            <a:chExt cx="561" cy="598"/>
          </a:xfrm>
        </p:grpSpPr>
        <p:sp>
          <p:nvSpPr>
            <p:cNvPr id="72757" name="Rectangle 13">
              <a:extLst>
                <a:ext uri="{FF2B5EF4-FFF2-40B4-BE49-F238E27FC236}">
                  <a16:creationId xmlns:a16="http://schemas.microsoft.com/office/drawing/2014/main" id="{6EB12140-9601-17D3-B1A8-51AADECE5EEF}"/>
                </a:ext>
              </a:extLst>
            </p:cNvPr>
            <p:cNvSpPr>
              <a:spLocks noChangeArrowheads="1"/>
            </p:cNvSpPr>
            <p:nvPr/>
          </p:nvSpPr>
          <p:spPr bwMode="auto">
            <a:xfrm>
              <a:off x="4437" y="2116"/>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a:t>
              </a:r>
              <a:endParaRPr lang="en-US" altLang="zh-CN" sz="2800" b="0">
                <a:solidFill>
                  <a:srgbClr val="000066"/>
                </a:solidFill>
                <a:latin typeface="Times New Roman" panose="02020603050405020304" pitchFamily="18" charset="0"/>
              </a:endParaRPr>
            </a:p>
          </p:txBody>
        </p:sp>
        <p:sp>
          <p:nvSpPr>
            <p:cNvPr id="72758" name="Rectangle 14">
              <a:extLst>
                <a:ext uri="{FF2B5EF4-FFF2-40B4-BE49-F238E27FC236}">
                  <a16:creationId xmlns:a16="http://schemas.microsoft.com/office/drawing/2014/main" id="{EDC2607B-9E56-50ED-8A73-62FB3A677332}"/>
                </a:ext>
              </a:extLst>
            </p:cNvPr>
            <p:cNvSpPr>
              <a:spLocks noChangeArrowheads="1"/>
            </p:cNvSpPr>
            <p:nvPr/>
          </p:nvSpPr>
          <p:spPr bwMode="auto">
            <a:xfrm>
              <a:off x="4664" y="210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a:t>
              </a:r>
              <a:endParaRPr lang="en-US" altLang="zh-CN" sz="2800" b="0">
                <a:solidFill>
                  <a:srgbClr val="000066"/>
                </a:solidFill>
                <a:latin typeface="Times New Roman" panose="02020603050405020304" pitchFamily="18" charset="0"/>
              </a:endParaRPr>
            </a:p>
          </p:txBody>
        </p:sp>
        <p:sp>
          <p:nvSpPr>
            <p:cNvPr id="72759" name="Rectangle 15">
              <a:extLst>
                <a:ext uri="{FF2B5EF4-FFF2-40B4-BE49-F238E27FC236}">
                  <a16:creationId xmlns:a16="http://schemas.microsoft.com/office/drawing/2014/main" id="{A20FFD62-309B-F50F-80EF-D2A378B3C5C8}"/>
                </a:ext>
              </a:extLst>
            </p:cNvPr>
            <p:cNvSpPr>
              <a:spLocks noChangeArrowheads="1"/>
            </p:cNvSpPr>
            <p:nvPr/>
          </p:nvSpPr>
          <p:spPr bwMode="auto">
            <a:xfrm>
              <a:off x="4755" y="223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rPr>
                <a:t>D</a:t>
              </a:r>
              <a:endParaRPr lang="en-US" altLang="zh-CN" sz="2000" b="0">
                <a:solidFill>
                  <a:srgbClr val="000066"/>
                </a:solidFill>
                <a:latin typeface="Times New Roman" panose="02020603050405020304" pitchFamily="18" charset="0"/>
              </a:endParaRPr>
            </a:p>
          </p:txBody>
        </p:sp>
        <p:sp>
          <p:nvSpPr>
            <p:cNvPr id="72760" name="Rectangle 16">
              <a:extLst>
                <a:ext uri="{FF2B5EF4-FFF2-40B4-BE49-F238E27FC236}">
                  <a16:creationId xmlns:a16="http://schemas.microsoft.com/office/drawing/2014/main" id="{3CCF83AE-4DB8-3B04-7AF2-93EB895A2F62}"/>
                </a:ext>
              </a:extLst>
            </p:cNvPr>
            <p:cNvSpPr>
              <a:spLocks noChangeArrowheads="1"/>
            </p:cNvSpPr>
            <p:nvPr/>
          </p:nvSpPr>
          <p:spPr bwMode="auto">
            <a:xfrm>
              <a:off x="4675" y="2436"/>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 </a:t>
              </a:r>
              <a:endParaRPr lang="en-US" altLang="zh-CN" sz="2800" b="0">
                <a:solidFill>
                  <a:srgbClr val="000066"/>
                </a:solidFill>
                <a:latin typeface="Times New Roman" panose="02020603050405020304" pitchFamily="18" charset="0"/>
              </a:endParaRPr>
            </a:p>
          </p:txBody>
        </p:sp>
        <p:sp>
          <p:nvSpPr>
            <p:cNvPr id="72761" name="Rectangle 17">
              <a:extLst>
                <a:ext uri="{FF2B5EF4-FFF2-40B4-BE49-F238E27FC236}">
                  <a16:creationId xmlns:a16="http://schemas.microsoft.com/office/drawing/2014/main" id="{AE44E8E0-3C9A-F3C2-E9FC-651DC1480678}"/>
                </a:ext>
              </a:extLst>
            </p:cNvPr>
            <p:cNvSpPr>
              <a:spLocks noChangeArrowheads="1"/>
            </p:cNvSpPr>
            <p:nvPr/>
          </p:nvSpPr>
          <p:spPr bwMode="auto">
            <a:xfrm>
              <a:off x="4528" y="212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7</a:t>
              </a:r>
              <a:endParaRPr lang="en-US" altLang="zh-CN" sz="2800" b="0">
                <a:solidFill>
                  <a:srgbClr val="000066"/>
                </a:solidFill>
                <a:latin typeface="Times New Roman" panose="02020603050405020304" pitchFamily="18" charset="0"/>
              </a:endParaRPr>
            </a:p>
          </p:txBody>
        </p:sp>
        <p:sp>
          <p:nvSpPr>
            <p:cNvPr id="72762" name="Rectangle 18">
              <a:extLst>
                <a:ext uri="{FF2B5EF4-FFF2-40B4-BE49-F238E27FC236}">
                  <a16:creationId xmlns:a16="http://schemas.microsoft.com/office/drawing/2014/main" id="{FB5EE2D4-6D36-3B21-B8D6-BD771C5F08E7}"/>
                </a:ext>
              </a:extLst>
            </p:cNvPr>
            <p:cNvSpPr>
              <a:spLocks noChangeArrowheads="1"/>
            </p:cNvSpPr>
            <p:nvPr/>
          </p:nvSpPr>
          <p:spPr bwMode="auto">
            <a:xfrm>
              <a:off x="4310" y="2133"/>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a:t>
              </a:r>
              <a:endParaRPr lang="en-US" altLang="zh-CN" sz="2800" b="0">
                <a:solidFill>
                  <a:srgbClr val="000066"/>
                </a:solidFill>
                <a:latin typeface="Times New Roman" panose="02020603050405020304" pitchFamily="18" charset="0"/>
              </a:endParaRPr>
            </a:p>
          </p:txBody>
        </p:sp>
      </p:grpSp>
      <p:grpSp>
        <p:nvGrpSpPr>
          <p:cNvPr id="407571" name="Group 19">
            <a:extLst>
              <a:ext uri="{FF2B5EF4-FFF2-40B4-BE49-F238E27FC236}">
                <a16:creationId xmlns:a16="http://schemas.microsoft.com/office/drawing/2014/main" id="{B1D54F2D-953F-6E10-A8AC-76931B7F6BA0}"/>
              </a:ext>
            </a:extLst>
          </p:cNvPr>
          <p:cNvGrpSpPr>
            <a:grpSpLocks/>
          </p:cNvGrpSpPr>
          <p:nvPr/>
        </p:nvGrpSpPr>
        <p:grpSpPr bwMode="auto">
          <a:xfrm>
            <a:off x="3530600" y="3549650"/>
            <a:ext cx="3271838" cy="528638"/>
            <a:chOff x="2224" y="2103"/>
            <a:chExt cx="2061" cy="333"/>
          </a:xfrm>
        </p:grpSpPr>
        <p:sp>
          <p:nvSpPr>
            <p:cNvPr id="72741" name="Rectangle 20">
              <a:extLst>
                <a:ext uri="{FF2B5EF4-FFF2-40B4-BE49-F238E27FC236}">
                  <a16:creationId xmlns:a16="http://schemas.microsoft.com/office/drawing/2014/main" id="{94A5F50F-0076-4740-401C-55764260C6B0}"/>
                </a:ext>
              </a:extLst>
            </p:cNvPr>
            <p:cNvSpPr>
              <a:spLocks noChangeArrowheads="1"/>
            </p:cNvSpPr>
            <p:nvPr/>
          </p:nvSpPr>
          <p:spPr bwMode="auto">
            <a:xfrm>
              <a:off x="4173"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CC0099"/>
                  </a:solidFill>
                  <a:latin typeface="Times New Roman" panose="02020603050405020304" pitchFamily="18" charset="0"/>
                </a:rPr>
                <a:t>1</a:t>
              </a:r>
              <a:endParaRPr lang="en-US" altLang="zh-CN" sz="2800" b="0">
                <a:solidFill>
                  <a:srgbClr val="CC0099"/>
                </a:solidFill>
                <a:latin typeface="Times New Roman" panose="02020603050405020304" pitchFamily="18" charset="0"/>
              </a:endParaRPr>
            </a:p>
          </p:txBody>
        </p:sp>
        <p:sp>
          <p:nvSpPr>
            <p:cNvPr id="72742" name="Rectangle 21">
              <a:extLst>
                <a:ext uri="{FF2B5EF4-FFF2-40B4-BE49-F238E27FC236}">
                  <a16:creationId xmlns:a16="http://schemas.microsoft.com/office/drawing/2014/main" id="{5AB85B5E-9E85-BE79-154D-97F6012039D4}"/>
                </a:ext>
              </a:extLst>
            </p:cNvPr>
            <p:cNvSpPr>
              <a:spLocks noChangeArrowheads="1"/>
            </p:cNvSpPr>
            <p:nvPr/>
          </p:nvSpPr>
          <p:spPr bwMode="auto">
            <a:xfrm>
              <a:off x="3934"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1</a:t>
              </a:r>
              <a:endParaRPr lang="en-US" altLang="zh-CN" sz="2800" b="0">
                <a:solidFill>
                  <a:srgbClr val="000066"/>
                </a:solidFill>
                <a:latin typeface="Times New Roman" panose="02020603050405020304" pitchFamily="18" charset="0"/>
              </a:endParaRPr>
            </a:p>
          </p:txBody>
        </p:sp>
        <p:sp>
          <p:nvSpPr>
            <p:cNvPr id="72743" name="Rectangle 22">
              <a:extLst>
                <a:ext uri="{FF2B5EF4-FFF2-40B4-BE49-F238E27FC236}">
                  <a16:creationId xmlns:a16="http://schemas.microsoft.com/office/drawing/2014/main" id="{8FE8B481-690C-B651-3268-0D083147A616}"/>
                </a:ext>
              </a:extLst>
            </p:cNvPr>
            <p:cNvSpPr>
              <a:spLocks noChangeArrowheads="1"/>
            </p:cNvSpPr>
            <p:nvPr/>
          </p:nvSpPr>
          <p:spPr bwMode="auto">
            <a:xfrm>
              <a:off x="3667"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CC0099"/>
                  </a:solidFill>
                  <a:latin typeface="Times New Roman" panose="02020603050405020304" pitchFamily="18" charset="0"/>
                </a:rPr>
                <a:t>2</a:t>
              </a:r>
              <a:endParaRPr lang="en-US" altLang="zh-CN" sz="2800" b="0">
                <a:solidFill>
                  <a:srgbClr val="CC0099"/>
                </a:solidFill>
                <a:latin typeface="Times New Roman" panose="02020603050405020304" pitchFamily="18" charset="0"/>
              </a:endParaRPr>
            </a:p>
          </p:txBody>
        </p:sp>
        <p:sp>
          <p:nvSpPr>
            <p:cNvPr id="72744" name="Rectangle 23">
              <a:extLst>
                <a:ext uri="{FF2B5EF4-FFF2-40B4-BE49-F238E27FC236}">
                  <a16:creationId xmlns:a16="http://schemas.microsoft.com/office/drawing/2014/main" id="{9D52E076-C3A0-7D44-B608-531041F22551}"/>
                </a:ext>
              </a:extLst>
            </p:cNvPr>
            <p:cNvSpPr>
              <a:spLocks noChangeArrowheads="1"/>
            </p:cNvSpPr>
            <p:nvPr/>
          </p:nvSpPr>
          <p:spPr bwMode="auto">
            <a:xfrm>
              <a:off x="3416"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1</a:t>
              </a:r>
              <a:endParaRPr lang="en-US" altLang="zh-CN" sz="2800" b="0">
                <a:solidFill>
                  <a:srgbClr val="000066"/>
                </a:solidFill>
                <a:latin typeface="Times New Roman" panose="02020603050405020304" pitchFamily="18" charset="0"/>
              </a:endParaRPr>
            </a:p>
          </p:txBody>
        </p:sp>
        <p:sp>
          <p:nvSpPr>
            <p:cNvPr id="72745" name="Rectangle 24">
              <a:extLst>
                <a:ext uri="{FF2B5EF4-FFF2-40B4-BE49-F238E27FC236}">
                  <a16:creationId xmlns:a16="http://schemas.microsoft.com/office/drawing/2014/main" id="{54E4CDDF-0FDC-CE47-3B2B-0B2798A5BBB1}"/>
                </a:ext>
              </a:extLst>
            </p:cNvPr>
            <p:cNvSpPr>
              <a:spLocks noChangeArrowheads="1"/>
            </p:cNvSpPr>
            <p:nvPr/>
          </p:nvSpPr>
          <p:spPr bwMode="auto">
            <a:xfrm>
              <a:off x="3149"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CC0099"/>
                  </a:solidFill>
                  <a:latin typeface="Times New Roman" panose="02020603050405020304" pitchFamily="18" charset="0"/>
                </a:rPr>
                <a:t>4</a:t>
              </a:r>
              <a:endParaRPr lang="en-US" altLang="zh-CN" sz="2800" b="0">
                <a:solidFill>
                  <a:srgbClr val="CC0099"/>
                </a:solidFill>
                <a:latin typeface="Times New Roman" panose="02020603050405020304" pitchFamily="18" charset="0"/>
              </a:endParaRPr>
            </a:p>
          </p:txBody>
        </p:sp>
        <p:sp>
          <p:nvSpPr>
            <p:cNvPr id="72746" name="Rectangle 25">
              <a:extLst>
                <a:ext uri="{FF2B5EF4-FFF2-40B4-BE49-F238E27FC236}">
                  <a16:creationId xmlns:a16="http://schemas.microsoft.com/office/drawing/2014/main" id="{9A6F800E-8C1F-82D9-4388-049402E57F2B}"/>
                </a:ext>
              </a:extLst>
            </p:cNvPr>
            <p:cNvSpPr>
              <a:spLocks noChangeArrowheads="1"/>
            </p:cNvSpPr>
            <p:nvPr/>
          </p:nvSpPr>
          <p:spPr bwMode="auto">
            <a:xfrm>
              <a:off x="2901"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1</a:t>
              </a:r>
              <a:endParaRPr lang="en-US" altLang="zh-CN" sz="2800" b="0">
                <a:solidFill>
                  <a:srgbClr val="000066"/>
                </a:solidFill>
                <a:latin typeface="Times New Roman" panose="02020603050405020304" pitchFamily="18" charset="0"/>
              </a:endParaRPr>
            </a:p>
          </p:txBody>
        </p:sp>
        <p:sp>
          <p:nvSpPr>
            <p:cNvPr id="72747" name="Rectangle 26">
              <a:extLst>
                <a:ext uri="{FF2B5EF4-FFF2-40B4-BE49-F238E27FC236}">
                  <a16:creationId xmlns:a16="http://schemas.microsoft.com/office/drawing/2014/main" id="{0253513C-92DB-826E-6774-EFAF4A994641}"/>
                </a:ext>
              </a:extLst>
            </p:cNvPr>
            <p:cNvSpPr>
              <a:spLocks noChangeArrowheads="1"/>
            </p:cNvSpPr>
            <p:nvPr/>
          </p:nvSpPr>
          <p:spPr bwMode="auto">
            <a:xfrm>
              <a:off x="2634"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CC0099"/>
                  </a:solidFill>
                  <a:latin typeface="Times New Roman" panose="02020603050405020304" pitchFamily="18" charset="0"/>
                </a:rPr>
                <a:t>8</a:t>
              </a:r>
              <a:endParaRPr lang="en-US" altLang="zh-CN" sz="2800" b="0">
                <a:solidFill>
                  <a:srgbClr val="CC0099"/>
                </a:solidFill>
                <a:latin typeface="Times New Roman" panose="02020603050405020304" pitchFamily="18" charset="0"/>
              </a:endParaRPr>
            </a:p>
          </p:txBody>
        </p:sp>
        <p:sp>
          <p:nvSpPr>
            <p:cNvPr id="72748" name="Rectangle 27">
              <a:extLst>
                <a:ext uri="{FF2B5EF4-FFF2-40B4-BE49-F238E27FC236}">
                  <a16:creationId xmlns:a16="http://schemas.microsoft.com/office/drawing/2014/main" id="{72C9DAEE-6973-E2BB-91F3-A46810E20535}"/>
                </a:ext>
              </a:extLst>
            </p:cNvPr>
            <p:cNvSpPr>
              <a:spLocks noChangeArrowheads="1"/>
            </p:cNvSpPr>
            <p:nvPr/>
          </p:nvSpPr>
          <p:spPr bwMode="auto">
            <a:xfrm>
              <a:off x="2380" y="216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0</a:t>
              </a:r>
              <a:endParaRPr lang="en-US" altLang="zh-CN" sz="2800" b="0">
                <a:solidFill>
                  <a:srgbClr val="000066"/>
                </a:solidFill>
                <a:latin typeface="Times New Roman" panose="02020603050405020304" pitchFamily="18" charset="0"/>
              </a:endParaRPr>
            </a:p>
          </p:txBody>
        </p:sp>
        <p:sp>
          <p:nvSpPr>
            <p:cNvPr id="72749" name="Rectangle 28">
              <a:extLst>
                <a:ext uri="{FF2B5EF4-FFF2-40B4-BE49-F238E27FC236}">
                  <a16:creationId xmlns:a16="http://schemas.microsoft.com/office/drawing/2014/main" id="{0EFADEC9-7D5C-D604-B10B-31414BDE0D23}"/>
                </a:ext>
              </a:extLst>
            </p:cNvPr>
            <p:cNvSpPr>
              <a:spLocks noChangeArrowheads="1"/>
            </p:cNvSpPr>
            <p:nvPr/>
          </p:nvSpPr>
          <p:spPr bwMode="auto">
            <a:xfrm>
              <a:off x="3798" y="2115"/>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a:t>
              </a:r>
              <a:endParaRPr lang="en-US" altLang="zh-CN" sz="2800" b="0">
                <a:solidFill>
                  <a:srgbClr val="000066"/>
                </a:solidFill>
                <a:latin typeface="Times New Roman" panose="02020603050405020304" pitchFamily="18" charset="0"/>
              </a:endParaRPr>
            </a:p>
          </p:txBody>
        </p:sp>
        <p:sp>
          <p:nvSpPr>
            <p:cNvPr id="72750" name="Rectangle 29">
              <a:extLst>
                <a:ext uri="{FF2B5EF4-FFF2-40B4-BE49-F238E27FC236}">
                  <a16:creationId xmlns:a16="http://schemas.microsoft.com/office/drawing/2014/main" id="{65ED6795-8F96-79C2-73F6-0FBB45B3CDB0}"/>
                </a:ext>
              </a:extLst>
            </p:cNvPr>
            <p:cNvSpPr>
              <a:spLocks noChangeArrowheads="1"/>
            </p:cNvSpPr>
            <p:nvPr/>
          </p:nvSpPr>
          <p:spPr bwMode="auto">
            <a:xfrm>
              <a:off x="3279" y="2115"/>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a:t>
              </a:r>
              <a:endParaRPr lang="en-US" altLang="zh-CN" sz="2800" b="0">
                <a:solidFill>
                  <a:srgbClr val="000066"/>
                </a:solidFill>
                <a:latin typeface="Times New Roman" panose="02020603050405020304" pitchFamily="18" charset="0"/>
              </a:endParaRPr>
            </a:p>
          </p:txBody>
        </p:sp>
        <p:sp>
          <p:nvSpPr>
            <p:cNvPr id="72751" name="Rectangle 30">
              <a:extLst>
                <a:ext uri="{FF2B5EF4-FFF2-40B4-BE49-F238E27FC236}">
                  <a16:creationId xmlns:a16="http://schemas.microsoft.com/office/drawing/2014/main" id="{5B0CC0C3-0E14-CA2E-AA40-8E61CCB21EE3}"/>
                </a:ext>
              </a:extLst>
            </p:cNvPr>
            <p:cNvSpPr>
              <a:spLocks noChangeArrowheads="1"/>
            </p:cNvSpPr>
            <p:nvPr/>
          </p:nvSpPr>
          <p:spPr bwMode="auto">
            <a:xfrm>
              <a:off x="2764" y="2115"/>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a:t>
              </a:r>
              <a:endParaRPr lang="en-US" altLang="zh-CN" sz="2800" b="0">
                <a:solidFill>
                  <a:srgbClr val="000066"/>
                </a:solidFill>
                <a:latin typeface="Times New Roman" panose="02020603050405020304" pitchFamily="18" charset="0"/>
              </a:endParaRPr>
            </a:p>
          </p:txBody>
        </p:sp>
        <p:sp>
          <p:nvSpPr>
            <p:cNvPr id="72752" name="Rectangle 31">
              <a:extLst>
                <a:ext uri="{FF2B5EF4-FFF2-40B4-BE49-F238E27FC236}">
                  <a16:creationId xmlns:a16="http://schemas.microsoft.com/office/drawing/2014/main" id="{AC1BF6B4-15AB-A316-15B8-8A20EC3798E5}"/>
                </a:ext>
              </a:extLst>
            </p:cNvPr>
            <p:cNvSpPr>
              <a:spLocks noChangeArrowheads="1"/>
            </p:cNvSpPr>
            <p:nvPr/>
          </p:nvSpPr>
          <p:spPr bwMode="auto">
            <a:xfrm>
              <a:off x="2224" y="2161"/>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rPr>
                <a:t>=</a:t>
              </a:r>
            </a:p>
          </p:txBody>
        </p:sp>
        <p:sp>
          <p:nvSpPr>
            <p:cNvPr id="72753" name="Rectangle 32">
              <a:extLst>
                <a:ext uri="{FF2B5EF4-FFF2-40B4-BE49-F238E27FC236}">
                  <a16:creationId xmlns:a16="http://schemas.microsoft.com/office/drawing/2014/main" id="{22A10455-3B81-3F8E-F7C9-2D940C4868E1}"/>
                </a:ext>
              </a:extLst>
            </p:cNvPr>
            <p:cNvSpPr>
              <a:spLocks noChangeArrowheads="1"/>
            </p:cNvSpPr>
            <p:nvPr/>
          </p:nvSpPr>
          <p:spPr bwMode="auto">
            <a:xfrm>
              <a:off x="2485" y="212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sym typeface="Symbol" panose="05050102010706020507" pitchFamily="18" charset="2"/>
                </a:rPr>
                <a:t></a:t>
              </a:r>
              <a:endParaRPr lang="en-US" altLang="zh-CN" sz="2800" b="0">
                <a:solidFill>
                  <a:srgbClr val="000066"/>
                </a:solidFill>
                <a:latin typeface="Times New Roman" panose="02020603050405020304" pitchFamily="18" charset="0"/>
                <a:sym typeface="Symbol" panose="05050102010706020507" pitchFamily="18" charset="2"/>
              </a:endParaRPr>
            </a:p>
          </p:txBody>
        </p:sp>
        <p:sp>
          <p:nvSpPr>
            <p:cNvPr id="72754" name="Rectangle 33">
              <a:extLst>
                <a:ext uri="{FF2B5EF4-FFF2-40B4-BE49-F238E27FC236}">
                  <a16:creationId xmlns:a16="http://schemas.microsoft.com/office/drawing/2014/main" id="{8CC06A8C-8498-C7CE-7D30-DD2FD0869C29}"/>
                </a:ext>
              </a:extLst>
            </p:cNvPr>
            <p:cNvSpPr>
              <a:spLocks noChangeArrowheads="1"/>
            </p:cNvSpPr>
            <p:nvPr/>
          </p:nvSpPr>
          <p:spPr bwMode="auto">
            <a:xfrm>
              <a:off x="3005" y="214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sym typeface="Symbol" panose="05050102010706020507" pitchFamily="18" charset="2"/>
                </a:rPr>
                <a:t></a:t>
              </a:r>
              <a:endParaRPr lang="en-US" altLang="zh-CN" sz="2800" b="0">
                <a:solidFill>
                  <a:srgbClr val="000066"/>
                </a:solidFill>
                <a:latin typeface="Times New Roman" panose="02020603050405020304" pitchFamily="18" charset="0"/>
                <a:sym typeface="Symbol" panose="05050102010706020507" pitchFamily="18" charset="2"/>
              </a:endParaRPr>
            </a:p>
          </p:txBody>
        </p:sp>
        <p:sp>
          <p:nvSpPr>
            <p:cNvPr id="72755" name="Rectangle 34">
              <a:extLst>
                <a:ext uri="{FF2B5EF4-FFF2-40B4-BE49-F238E27FC236}">
                  <a16:creationId xmlns:a16="http://schemas.microsoft.com/office/drawing/2014/main" id="{029D7DFA-A2B9-7181-CD67-2ABF8872F3B6}"/>
                </a:ext>
              </a:extLst>
            </p:cNvPr>
            <p:cNvSpPr>
              <a:spLocks noChangeArrowheads="1"/>
            </p:cNvSpPr>
            <p:nvPr/>
          </p:nvSpPr>
          <p:spPr bwMode="auto">
            <a:xfrm>
              <a:off x="3544" y="210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sym typeface="Symbol" panose="05050102010706020507" pitchFamily="18" charset="2"/>
                </a:rPr>
                <a:t></a:t>
              </a:r>
              <a:endParaRPr lang="en-US" altLang="zh-CN" sz="2800" b="0">
                <a:solidFill>
                  <a:srgbClr val="000066"/>
                </a:solidFill>
                <a:latin typeface="Times New Roman" panose="02020603050405020304" pitchFamily="18" charset="0"/>
                <a:sym typeface="Symbol" panose="05050102010706020507" pitchFamily="18" charset="2"/>
              </a:endParaRPr>
            </a:p>
          </p:txBody>
        </p:sp>
        <p:sp>
          <p:nvSpPr>
            <p:cNvPr id="72756" name="Rectangle 35">
              <a:extLst>
                <a:ext uri="{FF2B5EF4-FFF2-40B4-BE49-F238E27FC236}">
                  <a16:creationId xmlns:a16="http://schemas.microsoft.com/office/drawing/2014/main" id="{5A79F7AB-3238-F423-9672-C86AD9E46172}"/>
                </a:ext>
              </a:extLst>
            </p:cNvPr>
            <p:cNvSpPr>
              <a:spLocks noChangeArrowheads="1"/>
            </p:cNvSpPr>
            <p:nvPr/>
          </p:nvSpPr>
          <p:spPr bwMode="auto">
            <a:xfrm>
              <a:off x="4055" y="2143"/>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sym typeface="Symbol" panose="05050102010706020507" pitchFamily="18" charset="2"/>
                </a:rPr>
                <a:t></a:t>
              </a:r>
              <a:endParaRPr lang="en-US" altLang="zh-CN" sz="2800" b="0">
                <a:solidFill>
                  <a:srgbClr val="000066"/>
                </a:solidFill>
                <a:latin typeface="Times New Roman" panose="02020603050405020304" pitchFamily="18" charset="0"/>
                <a:sym typeface="Symbol" panose="05050102010706020507" pitchFamily="18" charset="2"/>
              </a:endParaRPr>
            </a:p>
          </p:txBody>
        </p:sp>
      </p:grpSp>
      <p:grpSp>
        <p:nvGrpSpPr>
          <p:cNvPr id="407588" name="Group 36">
            <a:extLst>
              <a:ext uri="{FF2B5EF4-FFF2-40B4-BE49-F238E27FC236}">
                <a16:creationId xmlns:a16="http://schemas.microsoft.com/office/drawing/2014/main" id="{BD1F1F03-11CC-542F-C34A-AFAD385B260B}"/>
              </a:ext>
            </a:extLst>
          </p:cNvPr>
          <p:cNvGrpSpPr>
            <a:grpSpLocks/>
          </p:cNvGrpSpPr>
          <p:nvPr/>
        </p:nvGrpSpPr>
        <p:grpSpPr bwMode="auto">
          <a:xfrm>
            <a:off x="1597025" y="4414838"/>
            <a:ext cx="6532563" cy="1606550"/>
            <a:chOff x="1006" y="2648"/>
            <a:chExt cx="4115" cy="1012"/>
          </a:xfrm>
        </p:grpSpPr>
        <p:sp>
          <p:nvSpPr>
            <p:cNvPr id="72712" name="AutoShape 37">
              <a:extLst>
                <a:ext uri="{FF2B5EF4-FFF2-40B4-BE49-F238E27FC236}">
                  <a16:creationId xmlns:a16="http://schemas.microsoft.com/office/drawing/2014/main" id="{13036DD7-EFF2-B813-705F-094C3B1A9E0E}"/>
                </a:ext>
              </a:extLst>
            </p:cNvPr>
            <p:cNvSpPr>
              <a:spLocks noChangeAspect="1" noChangeArrowheads="1" noTextEdit="1"/>
            </p:cNvSpPr>
            <p:nvPr/>
          </p:nvSpPr>
          <p:spPr bwMode="auto">
            <a:xfrm>
              <a:off x="1006" y="2648"/>
              <a:ext cx="4115" cy="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13" name="Rectangle 38">
              <a:extLst>
                <a:ext uri="{FF2B5EF4-FFF2-40B4-BE49-F238E27FC236}">
                  <a16:creationId xmlns:a16="http://schemas.microsoft.com/office/drawing/2014/main" id="{12999F8D-2F2F-C9EC-031A-C215579BED50}"/>
                </a:ext>
              </a:extLst>
            </p:cNvPr>
            <p:cNvSpPr>
              <a:spLocks noChangeArrowheads="1"/>
            </p:cNvSpPr>
            <p:nvPr/>
          </p:nvSpPr>
          <p:spPr bwMode="auto">
            <a:xfrm>
              <a:off x="1011" y="2941"/>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100">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14" name="Rectangle 39">
              <a:extLst>
                <a:ext uri="{FF2B5EF4-FFF2-40B4-BE49-F238E27FC236}">
                  <a16:creationId xmlns:a16="http://schemas.microsoft.com/office/drawing/2014/main" id="{38949153-23F6-6C20-7347-360B5ACE3A25}"/>
                </a:ext>
              </a:extLst>
            </p:cNvPr>
            <p:cNvSpPr>
              <a:spLocks noChangeArrowheads="1"/>
            </p:cNvSpPr>
            <p:nvPr/>
          </p:nvSpPr>
          <p:spPr bwMode="auto">
            <a:xfrm>
              <a:off x="1447" y="2941"/>
              <a:ext cx="8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100">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15" name="Rectangle 40">
              <a:extLst>
                <a:ext uri="{FF2B5EF4-FFF2-40B4-BE49-F238E27FC236}">
                  <a16:creationId xmlns:a16="http://schemas.microsoft.com/office/drawing/2014/main" id="{3A179A37-7D46-4640-6ED1-72B6E93D573A}"/>
                </a:ext>
              </a:extLst>
            </p:cNvPr>
            <p:cNvSpPr>
              <a:spLocks noChangeArrowheads="1"/>
            </p:cNvSpPr>
            <p:nvPr/>
          </p:nvSpPr>
          <p:spPr bwMode="auto">
            <a:xfrm>
              <a:off x="4425" y="295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000">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16" name="Rectangle 41">
              <a:extLst>
                <a:ext uri="{FF2B5EF4-FFF2-40B4-BE49-F238E27FC236}">
                  <a16:creationId xmlns:a16="http://schemas.microsoft.com/office/drawing/2014/main" id="{12F14804-D631-5FD6-C2C3-C2B7B51CABB6}"/>
                </a:ext>
              </a:extLst>
            </p:cNvPr>
            <p:cNvSpPr>
              <a:spLocks noChangeArrowheads="1"/>
            </p:cNvSpPr>
            <p:nvPr/>
          </p:nvSpPr>
          <p:spPr bwMode="auto">
            <a:xfrm>
              <a:off x="4596" y="2950"/>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000">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17" name="Rectangle 42">
              <a:extLst>
                <a:ext uri="{FF2B5EF4-FFF2-40B4-BE49-F238E27FC236}">
                  <a16:creationId xmlns:a16="http://schemas.microsoft.com/office/drawing/2014/main" id="{0E693823-7FE6-5398-261F-419E30AC27AA}"/>
                </a:ext>
              </a:extLst>
            </p:cNvPr>
            <p:cNvSpPr>
              <a:spLocks noChangeArrowheads="1"/>
            </p:cNvSpPr>
            <p:nvPr/>
          </p:nvSpPr>
          <p:spPr bwMode="auto">
            <a:xfrm>
              <a:off x="4686" y="3130"/>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D</a:t>
              </a:r>
              <a:endParaRPr lang="en-US" altLang="zh-CN" b="0">
                <a:solidFill>
                  <a:srgbClr val="000066"/>
                </a:solidFill>
                <a:latin typeface="Times New Roman" panose="02020603050405020304" pitchFamily="18" charset="0"/>
              </a:endParaRPr>
            </a:p>
          </p:txBody>
        </p:sp>
        <p:sp>
          <p:nvSpPr>
            <p:cNvPr id="72718" name="Rectangle 43">
              <a:extLst>
                <a:ext uri="{FF2B5EF4-FFF2-40B4-BE49-F238E27FC236}">
                  <a16:creationId xmlns:a16="http://schemas.microsoft.com/office/drawing/2014/main" id="{49675D90-0CE9-8201-6AA8-F4559F11AC34}"/>
                </a:ext>
              </a:extLst>
            </p:cNvPr>
            <p:cNvSpPr>
              <a:spLocks noChangeArrowheads="1"/>
            </p:cNvSpPr>
            <p:nvPr/>
          </p:nvSpPr>
          <p:spPr bwMode="auto">
            <a:xfrm>
              <a:off x="4661" y="3130"/>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endParaRPr lang="en-US" altLang="zh-CN" b="0">
                <a:solidFill>
                  <a:srgbClr val="000066"/>
                </a:solidFill>
                <a:latin typeface="Times New Roman" panose="02020603050405020304" pitchFamily="18" charset="0"/>
              </a:endParaRPr>
            </a:p>
          </p:txBody>
        </p:sp>
        <p:sp>
          <p:nvSpPr>
            <p:cNvPr id="72719" name="Rectangle 44">
              <a:extLst>
                <a:ext uri="{FF2B5EF4-FFF2-40B4-BE49-F238E27FC236}">
                  <a16:creationId xmlns:a16="http://schemas.microsoft.com/office/drawing/2014/main" id="{B13ACAD6-A690-4036-2CA5-475DFFF008BD}"/>
                </a:ext>
              </a:extLst>
            </p:cNvPr>
            <p:cNvSpPr>
              <a:spLocks noChangeArrowheads="1"/>
            </p:cNvSpPr>
            <p:nvPr/>
          </p:nvSpPr>
          <p:spPr bwMode="auto">
            <a:xfrm>
              <a:off x="1833" y="3127"/>
              <a:ext cx="31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BCD</a:t>
              </a:r>
              <a:endParaRPr lang="en-US" altLang="zh-CN" b="0">
                <a:solidFill>
                  <a:srgbClr val="000066"/>
                </a:solidFill>
                <a:latin typeface="Times New Roman" panose="02020603050405020304" pitchFamily="18" charset="0"/>
              </a:endParaRPr>
            </a:p>
          </p:txBody>
        </p:sp>
        <p:sp>
          <p:nvSpPr>
            <p:cNvPr id="72720" name="Rectangle 45">
              <a:extLst>
                <a:ext uri="{FF2B5EF4-FFF2-40B4-BE49-F238E27FC236}">
                  <a16:creationId xmlns:a16="http://schemas.microsoft.com/office/drawing/2014/main" id="{AA29503F-8AD4-2677-87EF-AFA03A2295FB}"/>
                </a:ext>
              </a:extLst>
            </p:cNvPr>
            <p:cNvSpPr>
              <a:spLocks noChangeArrowheads="1"/>
            </p:cNvSpPr>
            <p:nvPr/>
          </p:nvSpPr>
          <p:spPr bwMode="auto">
            <a:xfrm>
              <a:off x="1540" y="3127"/>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2421</a:t>
              </a:r>
              <a:endParaRPr lang="en-US" altLang="zh-CN" b="0">
                <a:solidFill>
                  <a:srgbClr val="000066"/>
                </a:solidFill>
                <a:latin typeface="Times New Roman" panose="02020603050405020304" pitchFamily="18" charset="0"/>
              </a:endParaRPr>
            </a:p>
          </p:txBody>
        </p:sp>
        <p:sp>
          <p:nvSpPr>
            <p:cNvPr id="72721" name="Rectangle 46">
              <a:extLst>
                <a:ext uri="{FF2B5EF4-FFF2-40B4-BE49-F238E27FC236}">
                  <a16:creationId xmlns:a16="http://schemas.microsoft.com/office/drawing/2014/main" id="{3F7DDAB1-B253-1418-F98B-B74704866924}"/>
                </a:ext>
              </a:extLst>
            </p:cNvPr>
            <p:cNvSpPr>
              <a:spLocks noChangeArrowheads="1"/>
            </p:cNvSpPr>
            <p:nvPr/>
          </p:nvSpPr>
          <p:spPr bwMode="auto">
            <a:xfrm>
              <a:off x="1505" y="312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endParaRPr lang="en-US" altLang="zh-CN" b="0">
                <a:solidFill>
                  <a:srgbClr val="000066"/>
                </a:solidFill>
                <a:latin typeface="Times New Roman" panose="02020603050405020304" pitchFamily="18" charset="0"/>
              </a:endParaRPr>
            </a:p>
          </p:txBody>
        </p:sp>
        <p:sp>
          <p:nvSpPr>
            <p:cNvPr id="72722" name="Rectangle 47">
              <a:extLst>
                <a:ext uri="{FF2B5EF4-FFF2-40B4-BE49-F238E27FC236}">
                  <a16:creationId xmlns:a16="http://schemas.microsoft.com/office/drawing/2014/main" id="{2FC9DC4F-7ABE-E5F8-CCAB-450CC75B55C9}"/>
                </a:ext>
              </a:extLst>
            </p:cNvPr>
            <p:cNvSpPr>
              <a:spLocks noChangeArrowheads="1"/>
            </p:cNvSpPr>
            <p:nvPr/>
          </p:nvSpPr>
          <p:spPr bwMode="auto">
            <a:xfrm>
              <a:off x="4488"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7</a:t>
              </a:r>
              <a:endParaRPr lang="en-US" altLang="zh-CN" b="0">
                <a:solidFill>
                  <a:srgbClr val="000066"/>
                </a:solidFill>
                <a:latin typeface="Times New Roman" panose="02020603050405020304" pitchFamily="18" charset="0"/>
              </a:endParaRPr>
            </a:p>
          </p:txBody>
        </p:sp>
        <p:sp>
          <p:nvSpPr>
            <p:cNvPr id="72723" name="Rectangle 48">
              <a:extLst>
                <a:ext uri="{FF2B5EF4-FFF2-40B4-BE49-F238E27FC236}">
                  <a16:creationId xmlns:a16="http://schemas.microsoft.com/office/drawing/2014/main" id="{03A9CE79-4B17-04EF-EAEA-4D257D2F34BA}"/>
                </a:ext>
              </a:extLst>
            </p:cNvPr>
            <p:cNvSpPr>
              <a:spLocks noChangeArrowheads="1"/>
            </p:cNvSpPr>
            <p:nvPr/>
          </p:nvSpPr>
          <p:spPr bwMode="auto">
            <a:xfrm>
              <a:off x="4137"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CC0099"/>
                  </a:solidFill>
                  <a:latin typeface="Times New Roman" panose="02020603050405020304" pitchFamily="18" charset="0"/>
                </a:rPr>
                <a:t>1</a:t>
              </a:r>
              <a:endParaRPr lang="en-US" altLang="zh-CN" b="0">
                <a:solidFill>
                  <a:srgbClr val="CC0099"/>
                </a:solidFill>
                <a:latin typeface="Times New Roman" panose="02020603050405020304" pitchFamily="18" charset="0"/>
              </a:endParaRPr>
            </a:p>
          </p:txBody>
        </p:sp>
        <p:sp>
          <p:nvSpPr>
            <p:cNvPr id="72724" name="Rectangle 49">
              <a:extLst>
                <a:ext uri="{FF2B5EF4-FFF2-40B4-BE49-F238E27FC236}">
                  <a16:creationId xmlns:a16="http://schemas.microsoft.com/office/drawing/2014/main" id="{C68782A1-BA8D-3E32-EC3D-7D71F522D43A}"/>
                </a:ext>
              </a:extLst>
            </p:cNvPr>
            <p:cNvSpPr>
              <a:spLocks noChangeArrowheads="1"/>
            </p:cNvSpPr>
            <p:nvPr/>
          </p:nvSpPr>
          <p:spPr bwMode="auto">
            <a:xfrm>
              <a:off x="3901"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1</a:t>
              </a:r>
              <a:endParaRPr lang="en-US" altLang="zh-CN" b="0">
                <a:solidFill>
                  <a:srgbClr val="000066"/>
                </a:solidFill>
                <a:latin typeface="Times New Roman" panose="02020603050405020304" pitchFamily="18" charset="0"/>
              </a:endParaRPr>
            </a:p>
          </p:txBody>
        </p:sp>
        <p:sp>
          <p:nvSpPr>
            <p:cNvPr id="72725" name="Rectangle 50">
              <a:extLst>
                <a:ext uri="{FF2B5EF4-FFF2-40B4-BE49-F238E27FC236}">
                  <a16:creationId xmlns:a16="http://schemas.microsoft.com/office/drawing/2014/main" id="{E9408AE2-9D88-0318-E416-2485B816F558}"/>
                </a:ext>
              </a:extLst>
            </p:cNvPr>
            <p:cNvSpPr>
              <a:spLocks noChangeArrowheads="1"/>
            </p:cNvSpPr>
            <p:nvPr/>
          </p:nvSpPr>
          <p:spPr bwMode="auto">
            <a:xfrm>
              <a:off x="3637"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CC0099"/>
                  </a:solidFill>
                  <a:latin typeface="Times New Roman" panose="02020603050405020304" pitchFamily="18" charset="0"/>
                </a:rPr>
                <a:t>2</a:t>
              </a:r>
              <a:endParaRPr lang="en-US" altLang="zh-CN" b="0">
                <a:solidFill>
                  <a:srgbClr val="CC0099"/>
                </a:solidFill>
                <a:latin typeface="Times New Roman" panose="02020603050405020304" pitchFamily="18" charset="0"/>
              </a:endParaRPr>
            </a:p>
          </p:txBody>
        </p:sp>
        <p:sp>
          <p:nvSpPr>
            <p:cNvPr id="72726" name="Rectangle 51">
              <a:extLst>
                <a:ext uri="{FF2B5EF4-FFF2-40B4-BE49-F238E27FC236}">
                  <a16:creationId xmlns:a16="http://schemas.microsoft.com/office/drawing/2014/main" id="{F21A2F2F-2820-CFCA-8920-0A49C419DB49}"/>
                </a:ext>
              </a:extLst>
            </p:cNvPr>
            <p:cNvSpPr>
              <a:spLocks noChangeArrowheads="1"/>
            </p:cNvSpPr>
            <p:nvPr/>
          </p:nvSpPr>
          <p:spPr bwMode="auto">
            <a:xfrm>
              <a:off x="3383"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0</a:t>
              </a:r>
              <a:endParaRPr lang="en-US" altLang="zh-CN" b="0">
                <a:solidFill>
                  <a:srgbClr val="000066"/>
                </a:solidFill>
                <a:latin typeface="Times New Roman" panose="02020603050405020304" pitchFamily="18" charset="0"/>
              </a:endParaRPr>
            </a:p>
          </p:txBody>
        </p:sp>
        <p:sp>
          <p:nvSpPr>
            <p:cNvPr id="72727" name="Rectangle 52">
              <a:extLst>
                <a:ext uri="{FF2B5EF4-FFF2-40B4-BE49-F238E27FC236}">
                  <a16:creationId xmlns:a16="http://schemas.microsoft.com/office/drawing/2014/main" id="{05F5AF75-66F0-86FD-CE0A-FC4E8F419AEA}"/>
                </a:ext>
              </a:extLst>
            </p:cNvPr>
            <p:cNvSpPr>
              <a:spLocks noChangeArrowheads="1"/>
            </p:cNvSpPr>
            <p:nvPr/>
          </p:nvSpPr>
          <p:spPr bwMode="auto">
            <a:xfrm>
              <a:off x="3110"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CC0099"/>
                  </a:solidFill>
                  <a:latin typeface="Times New Roman" panose="02020603050405020304" pitchFamily="18" charset="0"/>
                </a:rPr>
                <a:t>4</a:t>
              </a:r>
              <a:endParaRPr lang="en-US" altLang="zh-CN" b="0">
                <a:solidFill>
                  <a:srgbClr val="CC0099"/>
                </a:solidFill>
                <a:latin typeface="Times New Roman" panose="02020603050405020304" pitchFamily="18" charset="0"/>
              </a:endParaRPr>
            </a:p>
          </p:txBody>
        </p:sp>
        <p:sp>
          <p:nvSpPr>
            <p:cNvPr id="72728" name="Rectangle 53">
              <a:extLst>
                <a:ext uri="{FF2B5EF4-FFF2-40B4-BE49-F238E27FC236}">
                  <a16:creationId xmlns:a16="http://schemas.microsoft.com/office/drawing/2014/main" id="{24CA1E3C-5982-6B39-963A-76A5164CE7FD}"/>
                </a:ext>
              </a:extLst>
            </p:cNvPr>
            <p:cNvSpPr>
              <a:spLocks noChangeArrowheads="1"/>
            </p:cNvSpPr>
            <p:nvPr/>
          </p:nvSpPr>
          <p:spPr bwMode="auto">
            <a:xfrm>
              <a:off x="2864"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1</a:t>
              </a:r>
              <a:endParaRPr lang="en-US" altLang="zh-CN" b="0">
                <a:solidFill>
                  <a:srgbClr val="000066"/>
                </a:solidFill>
                <a:latin typeface="Times New Roman" panose="02020603050405020304" pitchFamily="18" charset="0"/>
              </a:endParaRPr>
            </a:p>
          </p:txBody>
        </p:sp>
        <p:sp>
          <p:nvSpPr>
            <p:cNvPr id="72729" name="Rectangle 54">
              <a:extLst>
                <a:ext uri="{FF2B5EF4-FFF2-40B4-BE49-F238E27FC236}">
                  <a16:creationId xmlns:a16="http://schemas.microsoft.com/office/drawing/2014/main" id="{E0DEAB19-7D16-CCA6-81AF-B0CD9B694193}"/>
                </a:ext>
              </a:extLst>
            </p:cNvPr>
            <p:cNvSpPr>
              <a:spLocks noChangeArrowheads="1"/>
            </p:cNvSpPr>
            <p:nvPr/>
          </p:nvSpPr>
          <p:spPr bwMode="auto">
            <a:xfrm>
              <a:off x="2600"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CC0099"/>
                  </a:solidFill>
                  <a:latin typeface="Times New Roman" panose="02020603050405020304" pitchFamily="18" charset="0"/>
                </a:rPr>
                <a:t>2</a:t>
              </a:r>
              <a:endParaRPr lang="en-US" altLang="zh-CN" b="0">
                <a:solidFill>
                  <a:srgbClr val="CC0099"/>
                </a:solidFill>
                <a:latin typeface="Times New Roman" panose="02020603050405020304" pitchFamily="18" charset="0"/>
              </a:endParaRPr>
            </a:p>
          </p:txBody>
        </p:sp>
        <p:sp>
          <p:nvSpPr>
            <p:cNvPr id="72730" name="Rectangle 55">
              <a:extLst>
                <a:ext uri="{FF2B5EF4-FFF2-40B4-BE49-F238E27FC236}">
                  <a16:creationId xmlns:a16="http://schemas.microsoft.com/office/drawing/2014/main" id="{BFBC7598-3736-2F27-62E3-7711067D176A}"/>
                </a:ext>
              </a:extLst>
            </p:cNvPr>
            <p:cNvSpPr>
              <a:spLocks noChangeArrowheads="1"/>
            </p:cNvSpPr>
            <p:nvPr/>
          </p:nvSpPr>
          <p:spPr bwMode="auto">
            <a:xfrm>
              <a:off x="2352" y="302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1</a:t>
              </a:r>
              <a:endParaRPr lang="en-US" altLang="zh-CN" b="0">
                <a:solidFill>
                  <a:srgbClr val="000066"/>
                </a:solidFill>
                <a:latin typeface="Times New Roman" panose="02020603050405020304" pitchFamily="18" charset="0"/>
              </a:endParaRPr>
            </a:p>
          </p:txBody>
        </p:sp>
        <p:sp>
          <p:nvSpPr>
            <p:cNvPr id="72731" name="Rectangle 56">
              <a:extLst>
                <a:ext uri="{FF2B5EF4-FFF2-40B4-BE49-F238E27FC236}">
                  <a16:creationId xmlns:a16="http://schemas.microsoft.com/office/drawing/2014/main" id="{41902B91-D64A-C534-892E-EA9CFCD5264F}"/>
                </a:ext>
              </a:extLst>
            </p:cNvPr>
            <p:cNvSpPr>
              <a:spLocks noChangeArrowheads="1"/>
            </p:cNvSpPr>
            <p:nvPr/>
          </p:nvSpPr>
          <p:spPr bwMode="auto">
            <a:xfrm>
              <a:off x="1058" y="3026"/>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1101</a:t>
              </a:r>
              <a:endParaRPr lang="en-US" altLang="zh-CN" b="0">
                <a:solidFill>
                  <a:srgbClr val="000066"/>
                </a:solidFill>
                <a:latin typeface="Times New Roman" panose="02020603050405020304" pitchFamily="18" charset="0"/>
              </a:endParaRPr>
            </a:p>
          </p:txBody>
        </p:sp>
        <p:sp>
          <p:nvSpPr>
            <p:cNvPr id="72732" name="Rectangle 57">
              <a:extLst>
                <a:ext uri="{FF2B5EF4-FFF2-40B4-BE49-F238E27FC236}">
                  <a16:creationId xmlns:a16="http://schemas.microsoft.com/office/drawing/2014/main" id="{E6353A82-0BCC-C345-309F-86CA1D5B03C4}"/>
                </a:ext>
              </a:extLst>
            </p:cNvPr>
            <p:cNvSpPr>
              <a:spLocks noChangeArrowheads="1"/>
            </p:cNvSpPr>
            <p:nvPr/>
          </p:nvSpPr>
          <p:spPr bwMode="auto">
            <a:xfrm>
              <a:off x="4272"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33" name="Rectangle 58">
              <a:extLst>
                <a:ext uri="{FF2B5EF4-FFF2-40B4-BE49-F238E27FC236}">
                  <a16:creationId xmlns:a16="http://schemas.microsoft.com/office/drawing/2014/main" id="{A1863B44-7380-6E90-27B0-CAFDCC0A6AB7}"/>
                </a:ext>
              </a:extLst>
            </p:cNvPr>
            <p:cNvSpPr>
              <a:spLocks noChangeArrowheads="1"/>
            </p:cNvSpPr>
            <p:nvPr/>
          </p:nvSpPr>
          <p:spPr bwMode="auto">
            <a:xfrm>
              <a:off x="3766"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34" name="Rectangle 59">
              <a:extLst>
                <a:ext uri="{FF2B5EF4-FFF2-40B4-BE49-F238E27FC236}">
                  <a16:creationId xmlns:a16="http://schemas.microsoft.com/office/drawing/2014/main" id="{8160D474-6E37-2198-402C-2EFA2BB599DA}"/>
                </a:ext>
              </a:extLst>
            </p:cNvPr>
            <p:cNvSpPr>
              <a:spLocks noChangeArrowheads="1"/>
            </p:cNvSpPr>
            <p:nvPr/>
          </p:nvSpPr>
          <p:spPr bwMode="auto">
            <a:xfrm>
              <a:off x="3238"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35" name="Rectangle 60">
              <a:extLst>
                <a:ext uri="{FF2B5EF4-FFF2-40B4-BE49-F238E27FC236}">
                  <a16:creationId xmlns:a16="http://schemas.microsoft.com/office/drawing/2014/main" id="{99F577E4-6F36-1246-7611-B5D1D702AC88}"/>
                </a:ext>
              </a:extLst>
            </p:cNvPr>
            <p:cNvSpPr>
              <a:spLocks noChangeArrowheads="1"/>
            </p:cNvSpPr>
            <p:nvPr/>
          </p:nvSpPr>
          <p:spPr bwMode="auto">
            <a:xfrm>
              <a:off x="2729"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36" name="Rectangle 61">
              <a:extLst>
                <a:ext uri="{FF2B5EF4-FFF2-40B4-BE49-F238E27FC236}">
                  <a16:creationId xmlns:a16="http://schemas.microsoft.com/office/drawing/2014/main" id="{8169BB62-585D-EB2E-0906-EF56733F5E64}"/>
                </a:ext>
              </a:extLst>
            </p:cNvPr>
            <p:cNvSpPr>
              <a:spLocks noChangeArrowheads="1"/>
            </p:cNvSpPr>
            <p:nvPr/>
          </p:nvSpPr>
          <p:spPr bwMode="auto">
            <a:xfrm>
              <a:off x="2208" y="3004"/>
              <a:ext cx="10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a:t>
              </a:r>
              <a:endParaRPr lang="en-US" altLang="zh-CN" b="0">
                <a:solidFill>
                  <a:srgbClr val="000066"/>
                </a:solidFill>
                <a:latin typeface="Times New Roman" panose="02020603050405020304" pitchFamily="18" charset="0"/>
              </a:endParaRPr>
            </a:p>
          </p:txBody>
        </p:sp>
        <p:sp>
          <p:nvSpPr>
            <p:cNvPr id="72737" name="Rectangle 62">
              <a:extLst>
                <a:ext uri="{FF2B5EF4-FFF2-40B4-BE49-F238E27FC236}">
                  <a16:creationId xmlns:a16="http://schemas.microsoft.com/office/drawing/2014/main" id="{57892B52-A989-CC19-5213-5E56B77F018F}"/>
                </a:ext>
              </a:extLst>
            </p:cNvPr>
            <p:cNvSpPr>
              <a:spLocks noChangeArrowheads="1"/>
            </p:cNvSpPr>
            <p:nvPr/>
          </p:nvSpPr>
          <p:spPr bwMode="auto">
            <a:xfrm>
              <a:off x="4006" y="300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sym typeface="Symbol" panose="05050102010706020507" pitchFamily="18" charset="2"/>
                </a:rPr>
                <a:t></a:t>
              </a:r>
              <a:endParaRPr lang="en-US" altLang="zh-CN" b="0">
                <a:solidFill>
                  <a:srgbClr val="000066"/>
                </a:solidFill>
                <a:latin typeface="Times New Roman" panose="02020603050405020304" pitchFamily="18" charset="0"/>
                <a:sym typeface="Symbol" panose="05050102010706020507" pitchFamily="18" charset="2"/>
              </a:endParaRPr>
            </a:p>
          </p:txBody>
        </p:sp>
        <p:sp>
          <p:nvSpPr>
            <p:cNvPr id="72738" name="Rectangle 63">
              <a:extLst>
                <a:ext uri="{FF2B5EF4-FFF2-40B4-BE49-F238E27FC236}">
                  <a16:creationId xmlns:a16="http://schemas.microsoft.com/office/drawing/2014/main" id="{B3374853-758C-BEC8-B338-B1A9600618ED}"/>
                </a:ext>
              </a:extLst>
            </p:cNvPr>
            <p:cNvSpPr>
              <a:spLocks noChangeArrowheads="1"/>
            </p:cNvSpPr>
            <p:nvPr/>
          </p:nvSpPr>
          <p:spPr bwMode="auto">
            <a:xfrm>
              <a:off x="3492" y="300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sym typeface="Symbol" panose="05050102010706020507" pitchFamily="18" charset="2"/>
                </a:rPr>
                <a:t></a:t>
              </a:r>
              <a:endParaRPr lang="en-US" altLang="zh-CN" b="0">
                <a:solidFill>
                  <a:srgbClr val="000066"/>
                </a:solidFill>
                <a:latin typeface="Times New Roman" panose="02020603050405020304" pitchFamily="18" charset="0"/>
                <a:sym typeface="Symbol" panose="05050102010706020507" pitchFamily="18" charset="2"/>
              </a:endParaRPr>
            </a:p>
          </p:txBody>
        </p:sp>
        <p:sp>
          <p:nvSpPr>
            <p:cNvPr id="72739" name="Rectangle 64">
              <a:extLst>
                <a:ext uri="{FF2B5EF4-FFF2-40B4-BE49-F238E27FC236}">
                  <a16:creationId xmlns:a16="http://schemas.microsoft.com/office/drawing/2014/main" id="{4CB8088C-218F-35A5-70CF-5DB7730B32CE}"/>
                </a:ext>
              </a:extLst>
            </p:cNvPr>
            <p:cNvSpPr>
              <a:spLocks noChangeArrowheads="1"/>
            </p:cNvSpPr>
            <p:nvPr/>
          </p:nvSpPr>
          <p:spPr bwMode="auto">
            <a:xfrm>
              <a:off x="2968" y="3003"/>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sym typeface="Symbol" panose="05050102010706020507" pitchFamily="18" charset="2"/>
                </a:rPr>
                <a:t></a:t>
              </a:r>
              <a:endParaRPr lang="en-US" altLang="zh-CN" b="0">
                <a:solidFill>
                  <a:srgbClr val="000066"/>
                </a:solidFill>
                <a:latin typeface="Times New Roman" panose="02020603050405020304" pitchFamily="18" charset="0"/>
                <a:sym typeface="Symbol" panose="05050102010706020507" pitchFamily="18" charset="2"/>
              </a:endParaRPr>
            </a:p>
          </p:txBody>
        </p:sp>
        <p:sp>
          <p:nvSpPr>
            <p:cNvPr id="72740" name="Rectangle 65">
              <a:extLst>
                <a:ext uri="{FF2B5EF4-FFF2-40B4-BE49-F238E27FC236}">
                  <a16:creationId xmlns:a16="http://schemas.microsoft.com/office/drawing/2014/main" id="{7EFA2C40-ACD7-B6B6-DE51-89A05E4FF4CB}"/>
                </a:ext>
              </a:extLst>
            </p:cNvPr>
            <p:cNvSpPr>
              <a:spLocks noChangeArrowheads="1"/>
            </p:cNvSpPr>
            <p:nvPr/>
          </p:nvSpPr>
          <p:spPr bwMode="auto">
            <a:xfrm>
              <a:off x="2454" y="301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sym typeface="Symbol" panose="05050102010706020507" pitchFamily="18" charset="2"/>
                </a:rPr>
                <a:t></a:t>
              </a:r>
              <a:endParaRPr lang="en-US" altLang="zh-CN" b="0">
                <a:solidFill>
                  <a:srgbClr val="000066"/>
                </a:solidFill>
                <a:latin typeface="Times New Roman" panose="02020603050405020304" pitchFamily="18" charset="0"/>
                <a:sym typeface="Symbol" panose="05050102010706020507" pitchFamily="18" charset="2"/>
              </a:endParaRPr>
            </a:p>
          </p:txBody>
        </p:sp>
      </p:grpSp>
      <p:sp>
        <p:nvSpPr>
          <p:cNvPr id="72711" name="Rectangle 66">
            <a:extLst>
              <a:ext uri="{FF2B5EF4-FFF2-40B4-BE49-F238E27FC236}">
                <a16:creationId xmlns:a16="http://schemas.microsoft.com/office/drawing/2014/main" id="{872732A2-8961-A0DB-52B5-10E2E2131F9C}"/>
              </a:ext>
            </a:extLst>
          </p:cNvPr>
          <p:cNvSpPr>
            <a:spLocks noChangeArrowheads="1"/>
          </p:cNvSpPr>
          <p:nvPr/>
        </p:nvSpPr>
        <p:spPr bwMode="auto">
          <a:xfrm>
            <a:off x="695325" y="1254125"/>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rPr>
              <a:t>(4)</a:t>
            </a:r>
            <a:r>
              <a:rPr kumimoji="1" lang="zh-CN" altLang="en-US">
                <a:solidFill>
                  <a:srgbClr val="000066"/>
                </a:solidFill>
                <a:latin typeface="Times New Roman" panose="02020603050405020304" pitchFamily="18" charset="0"/>
              </a:rPr>
              <a:t>求</a:t>
            </a:r>
            <a:r>
              <a:rPr kumimoji="1" lang="en-US" altLang="zh-CN">
                <a:solidFill>
                  <a:srgbClr val="000066"/>
                </a:solidFill>
                <a:latin typeface="Times New Roman" panose="02020603050405020304" pitchFamily="18" charset="0"/>
              </a:rPr>
              <a:t>BCD</a:t>
            </a:r>
            <a:r>
              <a:rPr kumimoji="1" lang="zh-CN" altLang="en-US">
                <a:solidFill>
                  <a:srgbClr val="000066"/>
                </a:solidFill>
                <a:latin typeface="Times New Roman" panose="02020603050405020304" pitchFamily="18" charset="0"/>
              </a:rPr>
              <a:t>代码表示的十进制数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07557"/>
                                        </p:tgtEl>
                                        <p:attrNameLst>
                                          <p:attrName>style.visibility</p:attrName>
                                        </p:attrNameLst>
                                      </p:cBhvr>
                                      <p:to>
                                        <p:strVal val="visible"/>
                                      </p:to>
                                    </p:set>
                                    <p:animEffect transition="in" filter="strips(downRight)">
                                      <p:cBhvr>
                                        <p:cTn id="7" dur="500"/>
                                        <p:tgtEl>
                                          <p:spTgt spid="4075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07571"/>
                                        </p:tgtEl>
                                        <p:attrNameLst>
                                          <p:attrName>style.visibility</p:attrName>
                                        </p:attrNameLst>
                                      </p:cBhvr>
                                      <p:to>
                                        <p:strVal val="visible"/>
                                      </p:to>
                                    </p:set>
                                    <p:animEffect transition="in" filter="strips(downRight)">
                                      <p:cBhvr>
                                        <p:cTn id="12" dur="500"/>
                                        <p:tgtEl>
                                          <p:spTgt spid="407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07564"/>
                                        </p:tgtEl>
                                        <p:attrNameLst>
                                          <p:attrName>style.visibility</p:attrName>
                                        </p:attrNameLst>
                                      </p:cBhvr>
                                      <p:to>
                                        <p:strVal val="visible"/>
                                      </p:to>
                                    </p:set>
                                    <p:animEffect transition="in" filter="strips(downRight)">
                                      <p:cBhvr>
                                        <p:cTn id="17" dur="500"/>
                                        <p:tgtEl>
                                          <p:spTgt spid="4075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07588"/>
                                        </p:tgtEl>
                                        <p:attrNameLst>
                                          <p:attrName>style.visibility</p:attrName>
                                        </p:attrNameLst>
                                      </p:cBhvr>
                                      <p:to>
                                        <p:strVal val="visible"/>
                                      </p:to>
                                    </p:set>
                                    <p:animEffect transition="in" filter="strips(downRight)">
                                      <p:cBhvr>
                                        <p:cTn id="22" dur="500"/>
                                        <p:tgtEl>
                                          <p:spTgt spid="40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a:extLst>
              <a:ext uri="{FF2B5EF4-FFF2-40B4-BE49-F238E27FC236}">
                <a16:creationId xmlns:a16="http://schemas.microsoft.com/office/drawing/2014/main" id="{46E4F4AB-0AE4-6FC7-D416-3206C2604695}"/>
              </a:ext>
            </a:extLst>
          </p:cNvPr>
          <p:cNvSpPr>
            <a:spLocks noChangeArrowheads="1"/>
          </p:cNvSpPr>
          <p:nvPr/>
        </p:nvSpPr>
        <p:spPr bwMode="auto">
          <a:xfrm>
            <a:off x="755650" y="404813"/>
            <a:ext cx="4529138"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CC0000"/>
                </a:solidFill>
                <a:latin typeface="Times New Roman" panose="02020603050405020304" pitchFamily="18" charset="0"/>
              </a:rPr>
              <a:t>1.4.2  </a:t>
            </a:r>
            <a:r>
              <a:rPr lang="zh-CN" altLang="en-US" sz="3200">
                <a:solidFill>
                  <a:srgbClr val="CC0000"/>
                </a:solidFill>
                <a:latin typeface="Times New Roman" panose="02020603050405020304" pitchFamily="18" charset="0"/>
              </a:rPr>
              <a:t>格 雷 码</a:t>
            </a:r>
          </a:p>
        </p:txBody>
      </p:sp>
      <p:sp>
        <p:nvSpPr>
          <p:cNvPr id="73731" name="Text Box 5">
            <a:extLst>
              <a:ext uri="{FF2B5EF4-FFF2-40B4-BE49-F238E27FC236}">
                <a16:creationId xmlns:a16="http://schemas.microsoft.com/office/drawing/2014/main" id="{1261BEFA-BC69-6E27-8D65-00D008FCC7AC}"/>
              </a:ext>
            </a:extLst>
          </p:cNvPr>
          <p:cNvSpPr txBox="1">
            <a:spLocks noChangeArrowheads="1"/>
          </p:cNvSpPr>
          <p:nvPr/>
        </p:nvSpPr>
        <p:spPr bwMode="auto">
          <a:xfrm>
            <a:off x="366713" y="1412875"/>
            <a:ext cx="4378325" cy="63976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spcBef>
                <a:spcPct val="50000"/>
              </a:spcBef>
              <a:buFontTx/>
              <a:buChar char="•"/>
            </a:pPr>
            <a:r>
              <a:rPr lang="en-US" altLang="zh-CN">
                <a:solidFill>
                  <a:srgbClr val="000066"/>
                </a:solidFill>
                <a:latin typeface="Times New Roman" panose="02020603050405020304" pitchFamily="18" charset="0"/>
              </a:rPr>
              <a:t> </a:t>
            </a:r>
            <a:r>
              <a:rPr lang="zh-CN" altLang="en-US">
                <a:solidFill>
                  <a:srgbClr val="000066"/>
                </a:solidFill>
                <a:latin typeface="Times New Roman" panose="02020603050405020304" pitchFamily="18" charset="0"/>
              </a:rPr>
              <a:t>格雷码是一种无权码。</a:t>
            </a:r>
            <a:endParaRPr lang="zh-CN" altLang="en-US" baseline="-25000">
              <a:solidFill>
                <a:srgbClr val="000066"/>
              </a:solidFill>
              <a:latin typeface="Times New Roman" panose="02020603050405020304" pitchFamily="18" charset="0"/>
            </a:endParaRPr>
          </a:p>
        </p:txBody>
      </p:sp>
      <p:graphicFrame>
        <p:nvGraphicFramePr>
          <p:cNvPr id="409628" name="Group 28">
            <a:extLst>
              <a:ext uri="{FF2B5EF4-FFF2-40B4-BE49-F238E27FC236}">
                <a16:creationId xmlns:a16="http://schemas.microsoft.com/office/drawing/2014/main" id="{1C29D272-FE0A-AAB3-9432-E9976391E64D}"/>
              </a:ext>
            </a:extLst>
          </p:cNvPr>
          <p:cNvGraphicFramePr>
            <a:graphicFrameLocks noGrp="1"/>
          </p:cNvGraphicFramePr>
          <p:nvPr/>
        </p:nvGraphicFramePr>
        <p:xfrm>
          <a:off x="5219700" y="769938"/>
          <a:ext cx="3817938" cy="5367338"/>
        </p:xfrm>
        <a:graphic>
          <a:graphicData uri="http://schemas.openxmlformats.org/drawingml/2006/table">
            <a:tbl>
              <a:tblPr/>
              <a:tblGrid>
                <a:gridCol w="1924050">
                  <a:extLst>
                    <a:ext uri="{9D8B030D-6E8A-4147-A177-3AD203B41FA5}">
                      <a16:colId xmlns:a16="http://schemas.microsoft.com/office/drawing/2014/main" val="20000"/>
                    </a:ext>
                  </a:extLst>
                </a:gridCol>
                <a:gridCol w="1893888">
                  <a:extLst>
                    <a:ext uri="{9D8B030D-6E8A-4147-A177-3AD203B41FA5}">
                      <a16:colId xmlns:a16="http://schemas.microsoft.com/office/drawing/2014/main" val="20001"/>
                    </a:ext>
                  </a:extLst>
                </a:gridCol>
              </a:tblGrid>
              <a:tr h="642938">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600" b="1" i="0" u="none" strike="noStrike" cap="none" normalizeH="0" baseline="0">
                          <a:ln>
                            <a:noFill/>
                          </a:ln>
                          <a:solidFill>
                            <a:srgbClr val="000066"/>
                          </a:solidFill>
                          <a:effectLst/>
                          <a:latin typeface="Times New Roman" panose="02020603050405020304" pitchFamily="18" charset="0"/>
                          <a:ea typeface="楷体_GB2312" pitchFamily="49" charset="-122"/>
                        </a:rPr>
                        <a:t>二进制码</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66"/>
                          </a:solidFill>
                          <a:effectLst/>
                          <a:latin typeface="Times New Roman" panose="02020603050405020304" pitchFamily="18" charset="0"/>
                          <a:ea typeface="楷体_GB2312" pitchFamily="49" charset="-122"/>
                        </a:rPr>
                        <a:t>b</a:t>
                      </a:r>
                      <a:r>
                        <a:rPr kumimoji="0" lang="en-US" altLang="zh-CN" sz="1600" b="1" i="0" u="none" strike="noStrike" cap="none" normalizeH="0" baseline="-25000">
                          <a:ln>
                            <a:noFill/>
                          </a:ln>
                          <a:solidFill>
                            <a:srgbClr val="000066"/>
                          </a:solidFill>
                          <a:effectLst/>
                          <a:latin typeface="Times New Roman" panose="02020603050405020304" pitchFamily="18" charset="0"/>
                          <a:ea typeface="楷体_GB2312" pitchFamily="49" charset="-122"/>
                        </a:rPr>
                        <a:t>3</a:t>
                      </a:r>
                      <a:r>
                        <a:rPr kumimoji="0" lang="en-US" altLang="zh-CN" sz="1600" b="1" i="0" u="none" strike="noStrike" cap="none" normalizeH="0" baseline="0">
                          <a:ln>
                            <a:noFill/>
                          </a:ln>
                          <a:solidFill>
                            <a:srgbClr val="000066"/>
                          </a:solidFill>
                          <a:effectLst/>
                          <a:latin typeface="Times New Roman" panose="02020603050405020304" pitchFamily="18" charset="0"/>
                          <a:ea typeface="楷体_GB2312" pitchFamily="49" charset="-122"/>
                        </a:rPr>
                        <a:t>b</a:t>
                      </a:r>
                      <a:r>
                        <a:rPr kumimoji="0" lang="en-US" altLang="zh-CN" sz="1600" b="1" i="0" u="none" strike="noStrike" cap="none" normalizeH="0" baseline="-25000">
                          <a:ln>
                            <a:noFill/>
                          </a:ln>
                          <a:solidFill>
                            <a:srgbClr val="000066"/>
                          </a:solidFill>
                          <a:effectLst/>
                          <a:latin typeface="Times New Roman" panose="02020603050405020304" pitchFamily="18" charset="0"/>
                          <a:ea typeface="楷体_GB2312" pitchFamily="49" charset="-122"/>
                        </a:rPr>
                        <a:t>2</a:t>
                      </a:r>
                      <a:r>
                        <a:rPr kumimoji="0" lang="en-US" altLang="zh-CN" sz="1600" b="1" i="0" u="none" strike="noStrike" cap="none" normalizeH="0" baseline="0">
                          <a:ln>
                            <a:noFill/>
                          </a:ln>
                          <a:solidFill>
                            <a:srgbClr val="000066"/>
                          </a:solidFill>
                          <a:effectLst/>
                          <a:latin typeface="Times New Roman" panose="02020603050405020304" pitchFamily="18" charset="0"/>
                          <a:ea typeface="楷体_GB2312" pitchFamily="49" charset="-122"/>
                        </a:rPr>
                        <a:t>b</a:t>
                      </a:r>
                      <a:r>
                        <a:rPr kumimoji="0" lang="en-US" altLang="zh-CN" sz="1600" b="1" i="0" u="none" strike="noStrike" cap="none" normalizeH="0" baseline="-25000">
                          <a:ln>
                            <a:noFill/>
                          </a:ln>
                          <a:solidFill>
                            <a:srgbClr val="000066"/>
                          </a:solidFill>
                          <a:effectLst/>
                          <a:latin typeface="Times New Roman" panose="02020603050405020304" pitchFamily="18" charset="0"/>
                          <a:ea typeface="楷体_GB2312" pitchFamily="49" charset="-122"/>
                        </a:rPr>
                        <a:t>1</a:t>
                      </a:r>
                      <a:r>
                        <a:rPr kumimoji="0" lang="en-US" altLang="zh-CN" sz="1600" b="1" i="0" u="none" strike="noStrike" cap="none" normalizeH="0" baseline="0">
                          <a:ln>
                            <a:noFill/>
                          </a:ln>
                          <a:solidFill>
                            <a:srgbClr val="000066"/>
                          </a:solidFill>
                          <a:effectLst/>
                          <a:latin typeface="Times New Roman" panose="02020603050405020304" pitchFamily="18" charset="0"/>
                          <a:ea typeface="楷体_GB2312" pitchFamily="49" charset="-122"/>
                        </a:rPr>
                        <a:t>b</a:t>
                      </a:r>
                      <a:r>
                        <a:rPr kumimoji="0" lang="en-US" altLang="zh-CN" sz="1600" b="1" i="0" u="none" strike="noStrike" cap="none" normalizeH="0" baseline="-25000">
                          <a:ln>
                            <a:noFill/>
                          </a:ln>
                          <a:solidFill>
                            <a:srgbClr val="000066"/>
                          </a:solidFill>
                          <a:effectLst/>
                          <a:latin typeface="Times New Roman" panose="02020603050405020304" pitchFamily="18" charset="0"/>
                          <a:ea typeface="楷体_GB2312"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1600" b="1" i="0" u="none" strike="noStrike" cap="none" normalizeH="0" baseline="0">
                          <a:ln>
                            <a:noFill/>
                          </a:ln>
                          <a:solidFill>
                            <a:srgbClr val="000066"/>
                          </a:solidFill>
                          <a:effectLst/>
                          <a:latin typeface="Times New Roman" panose="02020603050405020304" pitchFamily="18" charset="0"/>
                          <a:ea typeface="楷体_GB2312" pitchFamily="49" charset="-122"/>
                        </a:rPr>
                        <a:t>格雷码</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66"/>
                          </a:solidFill>
                          <a:effectLst/>
                          <a:latin typeface="Times New Roman" panose="02020603050405020304" pitchFamily="18" charset="0"/>
                          <a:ea typeface="楷体_GB2312" pitchFamily="49" charset="-122"/>
                        </a:rPr>
                        <a:t>G</a:t>
                      </a:r>
                      <a:r>
                        <a:rPr kumimoji="0" lang="en-US" altLang="zh-CN" sz="1600" b="1" i="0" u="none" strike="noStrike" cap="none" normalizeH="0" baseline="-25000">
                          <a:ln>
                            <a:noFill/>
                          </a:ln>
                          <a:solidFill>
                            <a:srgbClr val="000066"/>
                          </a:solidFill>
                          <a:effectLst/>
                          <a:latin typeface="Times New Roman" panose="02020603050405020304" pitchFamily="18" charset="0"/>
                          <a:ea typeface="楷体_GB2312" pitchFamily="49" charset="-122"/>
                        </a:rPr>
                        <a:t>3</a:t>
                      </a:r>
                      <a:r>
                        <a:rPr kumimoji="0" lang="en-US" altLang="zh-CN" sz="1600" b="1" i="0" u="none" strike="noStrike" cap="none" normalizeH="0" baseline="0">
                          <a:ln>
                            <a:noFill/>
                          </a:ln>
                          <a:solidFill>
                            <a:srgbClr val="000066"/>
                          </a:solidFill>
                          <a:effectLst/>
                          <a:latin typeface="Times New Roman" panose="02020603050405020304" pitchFamily="18" charset="0"/>
                          <a:ea typeface="楷体_GB2312" pitchFamily="49" charset="-122"/>
                        </a:rPr>
                        <a:t>G</a:t>
                      </a:r>
                      <a:r>
                        <a:rPr kumimoji="0" lang="en-US" altLang="zh-CN" sz="1600" b="1" i="0" u="none" strike="noStrike" cap="none" normalizeH="0" baseline="-25000">
                          <a:ln>
                            <a:noFill/>
                          </a:ln>
                          <a:solidFill>
                            <a:srgbClr val="000066"/>
                          </a:solidFill>
                          <a:effectLst/>
                          <a:latin typeface="Times New Roman" panose="02020603050405020304" pitchFamily="18" charset="0"/>
                          <a:ea typeface="楷体_GB2312" pitchFamily="49" charset="-122"/>
                        </a:rPr>
                        <a:t>2</a:t>
                      </a:r>
                      <a:r>
                        <a:rPr kumimoji="0" lang="en-US" altLang="zh-CN" sz="1600" b="1" i="0" u="none" strike="noStrike" cap="none" normalizeH="0" baseline="0">
                          <a:ln>
                            <a:noFill/>
                          </a:ln>
                          <a:solidFill>
                            <a:srgbClr val="000066"/>
                          </a:solidFill>
                          <a:effectLst/>
                          <a:latin typeface="Times New Roman" panose="02020603050405020304" pitchFamily="18" charset="0"/>
                          <a:ea typeface="楷体_GB2312" pitchFamily="49" charset="-122"/>
                        </a:rPr>
                        <a:t>G</a:t>
                      </a:r>
                      <a:r>
                        <a:rPr kumimoji="0" lang="en-US" altLang="zh-CN" sz="1600" b="1" i="0" u="none" strike="noStrike" cap="none" normalizeH="0" baseline="-25000">
                          <a:ln>
                            <a:noFill/>
                          </a:ln>
                          <a:solidFill>
                            <a:srgbClr val="000066"/>
                          </a:solidFill>
                          <a:effectLst/>
                          <a:latin typeface="Times New Roman" panose="02020603050405020304" pitchFamily="18" charset="0"/>
                          <a:ea typeface="楷体_GB2312" pitchFamily="49" charset="-122"/>
                        </a:rPr>
                        <a:t>1</a:t>
                      </a:r>
                      <a:r>
                        <a:rPr kumimoji="0" lang="en-US" altLang="zh-CN" sz="1600" b="1" i="0" u="none" strike="noStrike" cap="none" normalizeH="0" baseline="0">
                          <a:ln>
                            <a:noFill/>
                          </a:ln>
                          <a:solidFill>
                            <a:srgbClr val="000066"/>
                          </a:solidFill>
                          <a:effectLst/>
                          <a:latin typeface="Times New Roman" panose="02020603050405020304" pitchFamily="18" charset="0"/>
                          <a:ea typeface="楷体_GB2312" pitchFamily="49" charset="-122"/>
                        </a:rPr>
                        <a:t>G</a:t>
                      </a:r>
                      <a:r>
                        <a:rPr kumimoji="0" lang="en-US" altLang="zh-CN" sz="1600" b="1" i="0" u="none" strike="noStrike" cap="none" normalizeH="0" baseline="-25000">
                          <a:ln>
                            <a:noFill/>
                          </a:ln>
                          <a:solidFill>
                            <a:srgbClr val="000066"/>
                          </a:solidFill>
                          <a:effectLst/>
                          <a:latin typeface="Times New Roman" panose="02020603050405020304"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24399">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0000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0001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0010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0011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0100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0101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0110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0111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1000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1001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1010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1011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1100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1101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1110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0000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0001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0011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0010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0110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0111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0101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0100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1100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1101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1111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1110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1010</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1011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1001</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1600" b="1" i="0" u="none" strike="noStrike" cap="none" normalizeH="0" baseline="0">
                          <a:ln>
                            <a:noFill/>
                          </a:ln>
                          <a:solidFill>
                            <a:srgbClr val="000099"/>
                          </a:solidFill>
                          <a:effectLst/>
                          <a:latin typeface="Times New Roman" panose="02020603050405020304" pitchFamily="18" charset="0"/>
                          <a:ea typeface="楷体_GB2312" pitchFamily="49" charset="-122"/>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409617" name="Text Box 17">
            <a:extLst>
              <a:ext uri="{FF2B5EF4-FFF2-40B4-BE49-F238E27FC236}">
                <a16:creationId xmlns:a16="http://schemas.microsoft.com/office/drawing/2014/main" id="{B6D7E065-C531-BA83-DCCC-6321F9970A9B}"/>
              </a:ext>
            </a:extLst>
          </p:cNvPr>
          <p:cNvSpPr txBox="1">
            <a:spLocks noChangeArrowheads="1"/>
          </p:cNvSpPr>
          <p:nvPr/>
        </p:nvSpPr>
        <p:spPr bwMode="auto">
          <a:xfrm>
            <a:off x="338138" y="2047875"/>
            <a:ext cx="4378325" cy="11874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spcBef>
                <a:spcPct val="50000"/>
              </a:spcBef>
              <a:buFontTx/>
              <a:buChar char="•"/>
            </a:pPr>
            <a:r>
              <a:rPr lang="en-US" altLang="zh-CN">
                <a:solidFill>
                  <a:srgbClr val="000066"/>
                </a:solidFill>
                <a:latin typeface="Times New Roman" panose="02020603050405020304" pitchFamily="18" charset="0"/>
              </a:rPr>
              <a:t> </a:t>
            </a:r>
            <a:r>
              <a:rPr lang="zh-CN" altLang="en-US">
                <a:solidFill>
                  <a:srgbClr val="000066"/>
                </a:solidFill>
                <a:latin typeface="Times New Roman" panose="02020603050405020304" pitchFamily="18" charset="0"/>
              </a:rPr>
              <a:t>编码特点是：任何</a:t>
            </a:r>
            <a:r>
              <a:rPr kumimoji="1" lang="zh-CN" altLang="en-US">
                <a:solidFill>
                  <a:srgbClr val="000066"/>
                </a:solidFill>
                <a:latin typeface="Times New Roman" panose="02020603050405020304" pitchFamily="18" charset="0"/>
              </a:rPr>
              <a:t>两个相邻代码之间仅有一位不同。</a:t>
            </a:r>
          </a:p>
        </p:txBody>
      </p:sp>
      <p:sp>
        <p:nvSpPr>
          <p:cNvPr id="409618" name="Text Box 18">
            <a:extLst>
              <a:ext uri="{FF2B5EF4-FFF2-40B4-BE49-F238E27FC236}">
                <a16:creationId xmlns:a16="http://schemas.microsoft.com/office/drawing/2014/main" id="{D056A001-1ED8-008B-60D6-80507FF77A9D}"/>
              </a:ext>
            </a:extLst>
          </p:cNvPr>
          <p:cNvSpPr txBox="1">
            <a:spLocks noChangeArrowheads="1"/>
          </p:cNvSpPr>
          <p:nvPr/>
        </p:nvSpPr>
        <p:spPr bwMode="auto">
          <a:xfrm>
            <a:off x="290513" y="3328988"/>
            <a:ext cx="4713287" cy="28305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spcBef>
                <a:spcPct val="50000"/>
              </a:spcBef>
              <a:buFontTx/>
              <a:buChar char="•"/>
            </a:pP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该特点常用于模拟量的转换。当模拟量发生微小变化，</a:t>
            </a:r>
            <a:r>
              <a:rPr lang="zh-CN" altLang="en-US">
                <a:solidFill>
                  <a:srgbClr val="000066"/>
                </a:solidFill>
                <a:latin typeface="Times New Roman" panose="02020603050405020304" pitchFamily="18" charset="0"/>
              </a:rPr>
              <a:t>格雷码仅仅改变一位，这与其它码同时改变</a:t>
            </a:r>
            <a:r>
              <a:rPr lang="en-US" altLang="zh-CN">
                <a:solidFill>
                  <a:srgbClr val="000066"/>
                </a:solidFill>
                <a:latin typeface="Times New Roman" panose="02020603050405020304" pitchFamily="18" charset="0"/>
              </a:rPr>
              <a:t>2</a:t>
            </a:r>
            <a:r>
              <a:rPr lang="zh-CN" altLang="en-US">
                <a:solidFill>
                  <a:srgbClr val="000066"/>
                </a:solidFill>
                <a:latin typeface="Times New Roman" panose="02020603050405020304" pitchFamily="18" charset="0"/>
              </a:rPr>
              <a:t>位或更多的情况相比，更加可靠</a:t>
            </a:r>
            <a:r>
              <a:rPr lang="en-US" altLang="zh-CN">
                <a:solidFill>
                  <a:srgbClr val="000066"/>
                </a:solidFill>
                <a:latin typeface="Times New Roman" panose="02020603050405020304" pitchFamily="18" charset="0"/>
              </a:rPr>
              <a:t>,</a:t>
            </a:r>
            <a:r>
              <a:rPr lang="zh-CN" altLang="en-US">
                <a:solidFill>
                  <a:srgbClr val="000066"/>
                </a:solidFill>
                <a:latin typeface="Times New Roman" panose="02020603050405020304" pitchFamily="18" charset="0"/>
              </a:rPr>
              <a:t>且容易检错。</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17"/>
                                        </p:tgtEl>
                                        <p:attrNameLst>
                                          <p:attrName>style.visibility</p:attrName>
                                        </p:attrNameLst>
                                      </p:cBhvr>
                                      <p:to>
                                        <p:strVal val="visible"/>
                                      </p:to>
                                    </p:set>
                                    <p:animEffect transition="in" filter="wipe(up)">
                                      <p:cBhvr>
                                        <p:cTn id="7" dur="500"/>
                                        <p:tgtEl>
                                          <p:spTgt spid="4096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18"/>
                                        </p:tgtEl>
                                        <p:attrNameLst>
                                          <p:attrName>style.visibility</p:attrName>
                                        </p:attrNameLst>
                                      </p:cBhvr>
                                      <p:to>
                                        <p:strVal val="visible"/>
                                      </p:to>
                                    </p:set>
                                    <p:animEffect transition="in" filter="wipe(up)">
                                      <p:cBhvr>
                                        <p:cTn id="12" dur="500"/>
                                        <p:tgtEl>
                                          <p:spTgt spid="409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17" grpId="0"/>
      <p:bldP spid="40961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9C907F1-561D-1F19-F748-19DF351A2E33}"/>
              </a:ext>
            </a:extLst>
          </p:cNvPr>
          <p:cNvSpPr>
            <a:spLocks noChangeArrowheads="1"/>
          </p:cNvSpPr>
          <p:nvPr/>
        </p:nvSpPr>
        <p:spPr bwMode="auto">
          <a:xfrm>
            <a:off x="755650" y="404813"/>
            <a:ext cx="475297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800">
                <a:solidFill>
                  <a:srgbClr val="CC0000"/>
                </a:solidFill>
              </a:rPr>
              <a:t>二进制码到格雷码的转换</a:t>
            </a:r>
          </a:p>
        </p:txBody>
      </p:sp>
      <p:sp>
        <p:nvSpPr>
          <p:cNvPr id="433155" name="Text Box 3">
            <a:extLst>
              <a:ext uri="{FF2B5EF4-FFF2-40B4-BE49-F238E27FC236}">
                <a16:creationId xmlns:a16="http://schemas.microsoft.com/office/drawing/2014/main" id="{6DDE06CB-3044-B979-8C31-6C828B35DD0B}"/>
              </a:ext>
            </a:extLst>
          </p:cNvPr>
          <p:cNvSpPr txBox="1">
            <a:spLocks noChangeArrowheads="1"/>
          </p:cNvSpPr>
          <p:nvPr/>
        </p:nvSpPr>
        <p:spPr bwMode="auto">
          <a:xfrm>
            <a:off x="395288" y="1233488"/>
            <a:ext cx="8453437" cy="11874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rPr>
              <a:t>（</a:t>
            </a:r>
            <a:r>
              <a:rPr lang="en-US" altLang="zh-CN">
                <a:solidFill>
                  <a:srgbClr val="000066"/>
                </a:solidFill>
              </a:rPr>
              <a:t>1</a:t>
            </a:r>
            <a:r>
              <a:rPr lang="zh-CN" altLang="en-US">
                <a:solidFill>
                  <a:srgbClr val="000066"/>
                </a:solidFill>
              </a:rPr>
              <a:t>）格雷码的最高位（最左边）与二进制码的最高位相同。</a:t>
            </a:r>
          </a:p>
          <a:p>
            <a:pPr eaLnBrk="1" hangingPunct="1"/>
            <a:r>
              <a:rPr lang="zh-CN" altLang="en-US">
                <a:solidFill>
                  <a:srgbClr val="000066"/>
                </a:solidFill>
              </a:rPr>
              <a:t>（</a:t>
            </a:r>
            <a:r>
              <a:rPr lang="en-US" altLang="zh-CN">
                <a:solidFill>
                  <a:srgbClr val="000066"/>
                </a:solidFill>
              </a:rPr>
              <a:t>2</a:t>
            </a:r>
            <a:r>
              <a:rPr lang="zh-CN" altLang="en-US">
                <a:solidFill>
                  <a:srgbClr val="000066"/>
                </a:solidFill>
              </a:rPr>
              <a:t>）从左到右，逐一将二进制码相邻的两位相加（舍去进位），作为格雷码的下一位。</a:t>
            </a:r>
          </a:p>
        </p:txBody>
      </p:sp>
      <p:sp>
        <p:nvSpPr>
          <p:cNvPr id="433168" name="Text Box 16">
            <a:extLst>
              <a:ext uri="{FF2B5EF4-FFF2-40B4-BE49-F238E27FC236}">
                <a16:creationId xmlns:a16="http://schemas.microsoft.com/office/drawing/2014/main" id="{44EF11BB-1AAC-B817-DD9E-97C5C331BFE7}"/>
              </a:ext>
            </a:extLst>
          </p:cNvPr>
          <p:cNvSpPr txBox="1">
            <a:spLocks noChangeArrowheads="1"/>
          </p:cNvSpPr>
          <p:nvPr/>
        </p:nvSpPr>
        <p:spPr bwMode="auto">
          <a:xfrm>
            <a:off x="971550" y="2276475"/>
            <a:ext cx="6153150" cy="11874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rPr>
              <a:t> </a:t>
            </a:r>
            <a:r>
              <a:rPr lang="en-US" altLang="zh-CN">
                <a:solidFill>
                  <a:srgbClr val="000066"/>
                </a:solidFill>
              </a:rPr>
              <a:t> 1—</a:t>
            </a:r>
            <a:r>
              <a:rPr lang="en-US" altLang="zh-CN">
                <a:solidFill>
                  <a:srgbClr val="000066"/>
                </a:solidFill>
                <a:sym typeface="Symbol" panose="05050102010706020507" pitchFamily="18" charset="2"/>
              </a:rPr>
              <a:t></a:t>
            </a:r>
            <a:r>
              <a:rPr lang="en-US" altLang="zh-CN">
                <a:solidFill>
                  <a:srgbClr val="000066"/>
                </a:solidFill>
              </a:rPr>
              <a:t>0—</a:t>
            </a:r>
            <a:r>
              <a:rPr lang="en-US" altLang="zh-CN">
                <a:solidFill>
                  <a:srgbClr val="000066"/>
                </a:solidFill>
                <a:sym typeface="Symbol" panose="05050102010706020507" pitchFamily="18" charset="2"/>
              </a:rPr>
              <a:t></a:t>
            </a:r>
            <a:r>
              <a:rPr lang="en-US" altLang="zh-CN">
                <a:solidFill>
                  <a:srgbClr val="000066"/>
                </a:solidFill>
              </a:rPr>
              <a:t>1—</a:t>
            </a:r>
            <a:r>
              <a:rPr lang="en-US" altLang="zh-CN">
                <a:solidFill>
                  <a:srgbClr val="000066"/>
                </a:solidFill>
                <a:sym typeface="Symbol" panose="05050102010706020507" pitchFamily="18" charset="2"/>
              </a:rPr>
              <a:t></a:t>
            </a:r>
            <a:r>
              <a:rPr lang="en-US" altLang="zh-CN">
                <a:solidFill>
                  <a:srgbClr val="000066"/>
                </a:solidFill>
              </a:rPr>
              <a:t>1       </a:t>
            </a:r>
            <a:r>
              <a:rPr lang="zh-CN" altLang="en-US">
                <a:solidFill>
                  <a:srgbClr val="000066"/>
                </a:solidFill>
              </a:rPr>
              <a:t>二进制码</a:t>
            </a:r>
          </a:p>
          <a:p>
            <a:pPr eaLnBrk="1" hangingPunct="1"/>
            <a:r>
              <a:rPr lang="zh-CN" altLang="en-US">
                <a:solidFill>
                  <a:srgbClr val="000066"/>
                </a:solidFill>
              </a:rPr>
              <a:t>  </a:t>
            </a:r>
            <a:r>
              <a:rPr lang="zh-CN" altLang="en-US">
                <a:solidFill>
                  <a:srgbClr val="000066"/>
                </a:solidFill>
                <a:sym typeface="Symbol" panose="05050102010706020507" pitchFamily="18" charset="2"/>
              </a:rPr>
              <a:t></a:t>
            </a:r>
            <a:r>
              <a:rPr lang="zh-CN" altLang="en-US">
                <a:solidFill>
                  <a:srgbClr val="000066"/>
                </a:solidFill>
              </a:rPr>
              <a:t>         </a:t>
            </a:r>
            <a:r>
              <a:rPr lang="zh-CN" altLang="en-US">
                <a:solidFill>
                  <a:srgbClr val="000066"/>
                </a:solidFill>
                <a:sym typeface="Symbol" panose="05050102010706020507" pitchFamily="18" charset="2"/>
              </a:rPr>
              <a:t></a:t>
            </a:r>
            <a:r>
              <a:rPr lang="zh-CN" altLang="en-US">
                <a:solidFill>
                  <a:srgbClr val="000066"/>
                </a:solidFill>
              </a:rPr>
              <a:t>          </a:t>
            </a:r>
            <a:r>
              <a:rPr lang="zh-CN" altLang="en-US">
                <a:solidFill>
                  <a:srgbClr val="000066"/>
                </a:solidFill>
                <a:sym typeface="Symbol" panose="05050102010706020507" pitchFamily="18" charset="2"/>
              </a:rPr>
              <a:t></a:t>
            </a:r>
            <a:r>
              <a:rPr lang="zh-CN" altLang="en-US">
                <a:solidFill>
                  <a:srgbClr val="000066"/>
                </a:solidFill>
              </a:rPr>
              <a:t>          </a:t>
            </a:r>
            <a:r>
              <a:rPr lang="zh-CN" altLang="en-US">
                <a:solidFill>
                  <a:srgbClr val="000066"/>
                </a:solidFill>
                <a:sym typeface="Symbol" panose="05050102010706020507" pitchFamily="18" charset="2"/>
              </a:rPr>
              <a:t></a:t>
            </a:r>
            <a:endParaRPr lang="zh-CN" altLang="en-US">
              <a:solidFill>
                <a:srgbClr val="000066"/>
              </a:solidFill>
            </a:endParaRPr>
          </a:p>
          <a:p>
            <a:pPr eaLnBrk="1" hangingPunct="1"/>
            <a:r>
              <a:rPr lang="zh-CN" altLang="en-US">
                <a:solidFill>
                  <a:srgbClr val="000066"/>
                </a:solidFill>
              </a:rPr>
              <a:t>  </a:t>
            </a:r>
            <a:r>
              <a:rPr lang="en-US" altLang="zh-CN">
                <a:solidFill>
                  <a:srgbClr val="000066"/>
                </a:solidFill>
              </a:rPr>
              <a:t>1          1           1            0      </a:t>
            </a:r>
            <a:r>
              <a:rPr lang="zh-CN" altLang="en-US">
                <a:solidFill>
                  <a:srgbClr val="000066"/>
                </a:solidFill>
              </a:rPr>
              <a:t>格雷码</a:t>
            </a:r>
          </a:p>
        </p:txBody>
      </p:sp>
      <p:sp>
        <p:nvSpPr>
          <p:cNvPr id="433169" name="Rectangle 17">
            <a:extLst>
              <a:ext uri="{FF2B5EF4-FFF2-40B4-BE49-F238E27FC236}">
                <a16:creationId xmlns:a16="http://schemas.microsoft.com/office/drawing/2014/main" id="{9F181CBC-1108-CDDF-1D2D-56C1BEB6C880}"/>
              </a:ext>
            </a:extLst>
          </p:cNvPr>
          <p:cNvSpPr>
            <a:spLocks noChangeArrowheads="1"/>
          </p:cNvSpPr>
          <p:nvPr/>
        </p:nvSpPr>
        <p:spPr bwMode="auto">
          <a:xfrm>
            <a:off x="900113" y="3429000"/>
            <a:ext cx="475297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800">
                <a:solidFill>
                  <a:srgbClr val="CC0000"/>
                </a:solidFill>
              </a:rPr>
              <a:t>格雷码到二进制码的转换</a:t>
            </a:r>
          </a:p>
        </p:txBody>
      </p:sp>
      <p:sp>
        <p:nvSpPr>
          <p:cNvPr id="433170" name="Text Box 18">
            <a:extLst>
              <a:ext uri="{FF2B5EF4-FFF2-40B4-BE49-F238E27FC236}">
                <a16:creationId xmlns:a16="http://schemas.microsoft.com/office/drawing/2014/main" id="{D8E0593F-A199-185A-A9CD-D06AAD496FBA}"/>
              </a:ext>
            </a:extLst>
          </p:cNvPr>
          <p:cNvSpPr txBox="1">
            <a:spLocks noChangeArrowheads="1"/>
          </p:cNvSpPr>
          <p:nvPr/>
        </p:nvSpPr>
        <p:spPr bwMode="auto">
          <a:xfrm>
            <a:off x="466725" y="4076700"/>
            <a:ext cx="8453438" cy="118745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a:solidFill>
                  <a:srgbClr val="000066"/>
                </a:solidFill>
              </a:rPr>
              <a:t>（</a:t>
            </a:r>
            <a:r>
              <a:rPr lang="en-US" altLang="zh-CN">
                <a:solidFill>
                  <a:srgbClr val="000066"/>
                </a:solidFill>
              </a:rPr>
              <a:t>1</a:t>
            </a:r>
            <a:r>
              <a:rPr lang="zh-CN" altLang="en-US">
                <a:solidFill>
                  <a:srgbClr val="000066"/>
                </a:solidFill>
              </a:rPr>
              <a:t>）二进制码的最高位（最左边）与格雷码的最高位相同。</a:t>
            </a:r>
          </a:p>
          <a:p>
            <a:pPr eaLnBrk="1" hangingPunct="1"/>
            <a:r>
              <a:rPr lang="zh-CN" altLang="en-US">
                <a:solidFill>
                  <a:srgbClr val="000066"/>
                </a:solidFill>
              </a:rPr>
              <a:t>（</a:t>
            </a:r>
            <a:r>
              <a:rPr lang="en-US" altLang="zh-CN">
                <a:solidFill>
                  <a:srgbClr val="000066"/>
                </a:solidFill>
              </a:rPr>
              <a:t>2</a:t>
            </a:r>
            <a:r>
              <a:rPr lang="zh-CN" altLang="en-US">
                <a:solidFill>
                  <a:srgbClr val="000066"/>
                </a:solidFill>
              </a:rPr>
              <a:t>）将产生的每一位二进制码，与下一位相邻的格雷码相加（舍去进位），作为二进制码的下一位。</a:t>
            </a:r>
          </a:p>
        </p:txBody>
      </p:sp>
      <p:sp>
        <p:nvSpPr>
          <p:cNvPr id="74759" name="Rectangle 21">
            <a:extLst>
              <a:ext uri="{FF2B5EF4-FFF2-40B4-BE49-F238E27FC236}">
                <a16:creationId xmlns:a16="http://schemas.microsoft.com/office/drawing/2014/main" id="{DEC1DEF0-99C9-5C91-26E9-86C442DC4C37}"/>
              </a:ext>
            </a:extLst>
          </p:cNvPr>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33172" name="Object 20">
            <a:extLst>
              <a:ext uri="{FF2B5EF4-FFF2-40B4-BE49-F238E27FC236}">
                <a16:creationId xmlns:a16="http://schemas.microsoft.com/office/drawing/2014/main" id="{D95783F9-D4BF-CFC6-7EF9-B9404E7A5613}"/>
              </a:ext>
            </a:extLst>
          </p:cNvPr>
          <p:cNvGraphicFramePr>
            <a:graphicFrameLocks noChangeAspect="1"/>
          </p:cNvGraphicFramePr>
          <p:nvPr/>
        </p:nvGraphicFramePr>
        <p:xfrm>
          <a:off x="1187450" y="5370513"/>
          <a:ext cx="4932363" cy="1487487"/>
        </p:xfrm>
        <a:graphic>
          <a:graphicData uri="http://schemas.openxmlformats.org/presentationml/2006/ole">
            <mc:AlternateContent xmlns:mc="http://schemas.openxmlformats.org/markup-compatibility/2006">
              <mc:Choice xmlns:v="urn:schemas-microsoft-com:vml" Requires="v">
                <p:oleObj name="图片" r:id="rId2" imgW="2630612" imgH="778990" progId="Word.Picture.8">
                  <p:embed/>
                </p:oleObj>
              </mc:Choice>
              <mc:Fallback>
                <p:oleObj name="图片" r:id="rId2" imgW="2630612" imgH="778990" progId="Word.Picture.8">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70513"/>
                        <a:ext cx="4932363"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3155"/>
                                        </p:tgtEl>
                                        <p:attrNameLst>
                                          <p:attrName>style.visibility</p:attrName>
                                        </p:attrNameLst>
                                      </p:cBhvr>
                                      <p:to>
                                        <p:strVal val="visible"/>
                                      </p:to>
                                    </p:set>
                                    <p:animEffect transition="in" filter="wipe(up)">
                                      <p:cBhvr>
                                        <p:cTn id="7" dur="500"/>
                                        <p:tgtEl>
                                          <p:spTgt spid="433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3168"/>
                                        </p:tgtEl>
                                        <p:attrNameLst>
                                          <p:attrName>style.visibility</p:attrName>
                                        </p:attrNameLst>
                                      </p:cBhvr>
                                      <p:to>
                                        <p:strVal val="visible"/>
                                      </p:to>
                                    </p:set>
                                    <p:animEffect transition="in" filter="wipe(up)">
                                      <p:cBhvr>
                                        <p:cTn id="12" dur="500"/>
                                        <p:tgtEl>
                                          <p:spTgt spid="433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3169"/>
                                        </p:tgtEl>
                                        <p:attrNameLst>
                                          <p:attrName>style.visibility</p:attrName>
                                        </p:attrNameLst>
                                      </p:cBhvr>
                                      <p:to>
                                        <p:strVal val="visible"/>
                                      </p:to>
                                    </p:set>
                                    <p:animEffect transition="in" filter="wipe(up)">
                                      <p:cBhvr>
                                        <p:cTn id="17" dur="500"/>
                                        <p:tgtEl>
                                          <p:spTgt spid="43316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33170"/>
                                        </p:tgtEl>
                                        <p:attrNameLst>
                                          <p:attrName>style.visibility</p:attrName>
                                        </p:attrNameLst>
                                      </p:cBhvr>
                                      <p:to>
                                        <p:strVal val="visible"/>
                                      </p:to>
                                    </p:set>
                                    <p:animEffect transition="in" filter="wipe(up)">
                                      <p:cBhvr>
                                        <p:cTn id="20" dur="500"/>
                                        <p:tgtEl>
                                          <p:spTgt spid="43317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433172"/>
                                        </p:tgtEl>
                                        <p:attrNameLst>
                                          <p:attrName>style.visibility</p:attrName>
                                        </p:attrNameLst>
                                      </p:cBhvr>
                                      <p:to>
                                        <p:strVal val="visible"/>
                                      </p:to>
                                    </p:set>
                                    <p:animEffect transition="in" filter="wipe(up)">
                                      <p:cBhvr>
                                        <p:cTn id="25" dur="500"/>
                                        <p:tgtEl>
                                          <p:spTgt spid="433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p:bldP spid="433168" grpId="0"/>
      <p:bldP spid="433169" grpId="0"/>
      <p:bldP spid="43317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a:extLst>
              <a:ext uri="{FF2B5EF4-FFF2-40B4-BE49-F238E27FC236}">
                <a16:creationId xmlns:a16="http://schemas.microsoft.com/office/drawing/2014/main" id="{789C03F2-DED9-1C61-4119-B2DDF74CBB7B}"/>
              </a:ext>
            </a:extLst>
          </p:cNvPr>
          <p:cNvSpPr>
            <a:spLocks noChangeArrowheads="1"/>
          </p:cNvSpPr>
          <p:nvPr/>
        </p:nvSpPr>
        <p:spPr bwMode="auto">
          <a:xfrm>
            <a:off x="647700" y="2886075"/>
            <a:ext cx="752475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38200" indent="-8382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838200" indent="-8382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838200" indent="-8382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838200" indent="-8382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838200" indent="-8382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1295400" indent="-838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1752600" indent="-838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2209800" indent="-838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2667000" indent="-838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br>
              <a:rPr lang="en-US" altLang="zh-CN" sz="2100">
                <a:solidFill>
                  <a:srgbClr val="000066"/>
                </a:solidFill>
                <a:latin typeface="Times New Roman" panose="02020603050405020304" pitchFamily="18" charset="0"/>
              </a:rPr>
            </a:br>
            <a:br>
              <a:rPr lang="en-US" altLang="zh-CN" sz="2100">
                <a:solidFill>
                  <a:srgbClr val="000066"/>
                </a:solidFill>
                <a:latin typeface="Times New Roman" panose="02020603050405020304" pitchFamily="18" charset="0"/>
              </a:rPr>
            </a:br>
            <a:r>
              <a:rPr lang="en-US" altLang="zh-CN" sz="2100">
                <a:solidFill>
                  <a:srgbClr val="000066"/>
                </a:solidFill>
                <a:latin typeface="Times New Roman" panose="02020603050405020304" pitchFamily="18" charset="0"/>
              </a:rPr>
              <a:t> </a:t>
            </a:r>
          </a:p>
        </p:txBody>
      </p:sp>
      <p:sp>
        <p:nvSpPr>
          <p:cNvPr id="75779" name="Rectangle 5">
            <a:extLst>
              <a:ext uri="{FF2B5EF4-FFF2-40B4-BE49-F238E27FC236}">
                <a16:creationId xmlns:a16="http://schemas.microsoft.com/office/drawing/2014/main" id="{EA53A1C2-8717-E77E-404B-B695D2DA3DE7}"/>
              </a:ext>
            </a:extLst>
          </p:cNvPr>
          <p:cNvSpPr>
            <a:spLocks noChangeArrowheads="1"/>
          </p:cNvSpPr>
          <p:nvPr/>
        </p:nvSpPr>
        <p:spPr bwMode="auto">
          <a:xfrm>
            <a:off x="646113" y="476250"/>
            <a:ext cx="54943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1.4.3   ASCII </a:t>
            </a:r>
            <a:r>
              <a:rPr lang="zh-CN" altLang="en-US" sz="2800">
                <a:solidFill>
                  <a:srgbClr val="CC0000"/>
                </a:solidFill>
                <a:latin typeface="Times New Roman" panose="02020603050405020304" pitchFamily="18" charset="0"/>
              </a:rPr>
              <a:t>码</a:t>
            </a:r>
            <a:r>
              <a:rPr lang="en-US" altLang="zh-CN" sz="2800">
                <a:solidFill>
                  <a:srgbClr val="CC0000"/>
                </a:solidFill>
                <a:latin typeface="Times New Roman" panose="02020603050405020304" pitchFamily="18" charset="0"/>
              </a:rPr>
              <a:t>(</a:t>
            </a:r>
            <a:r>
              <a:rPr lang="zh-CN" altLang="en-US" sz="2800">
                <a:solidFill>
                  <a:srgbClr val="CC0000"/>
                </a:solidFill>
                <a:latin typeface="Times New Roman" panose="02020603050405020304" pitchFamily="18" charset="0"/>
              </a:rPr>
              <a:t>字符编码</a:t>
            </a:r>
            <a:r>
              <a:rPr lang="en-US" altLang="zh-CN" sz="2800">
                <a:solidFill>
                  <a:srgbClr val="CC0000"/>
                </a:solidFill>
                <a:latin typeface="Times New Roman" panose="02020603050405020304" pitchFamily="18" charset="0"/>
              </a:rPr>
              <a:t>)</a:t>
            </a:r>
          </a:p>
        </p:txBody>
      </p:sp>
      <p:sp>
        <p:nvSpPr>
          <p:cNvPr id="75780" name="Text Box 6">
            <a:extLst>
              <a:ext uri="{FF2B5EF4-FFF2-40B4-BE49-F238E27FC236}">
                <a16:creationId xmlns:a16="http://schemas.microsoft.com/office/drawing/2014/main" id="{CA131B17-877D-8F11-860F-E7C276092B78}"/>
              </a:ext>
            </a:extLst>
          </p:cNvPr>
          <p:cNvSpPr txBox="1">
            <a:spLocks noChangeArrowheads="1"/>
          </p:cNvSpPr>
          <p:nvPr/>
        </p:nvSpPr>
        <p:spPr bwMode="auto">
          <a:xfrm>
            <a:off x="414338" y="1477963"/>
            <a:ext cx="7848600" cy="4572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buFontTx/>
              <a:buChar char="•"/>
            </a:pPr>
            <a:r>
              <a:rPr lang="en-US" altLang="zh-CN">
                <a:solidFill>
                  <a:srgbClr val="000066"/>
                </a:solidFill>
                <a:latin typeface="Times New Roman" panose="02020603050405020304" pitchFamily="18" charset="0"/>
              </a:rPr>
              <a:t> ASCII</a:t>
            </a:r>
            <a:r>
              <a:rPr lang="zh-CN" altLang="en-US">
                <a:solidFill>
                  <a:srgbClr val="000066"/>
                </a:solidFill>
                <a:latin typeface="Times New Roman" panose="02020603050405020304" pitchFamily="18" charset="0"/>
              </a:rPr>
              <a:t>码即美国标准信息交换码。</a:t>
            </a:r>
          </a:p>
        </p:txBody>
      </p:sp>
      <p:sp>
        <p:nvSpPr>
          <p:cNvPr id="75781" name="Text Box 7">
            <a:extLst>
              <a:ext uri="{FF2B5EF4-FFF2-40B4-BE49-F238E27FC236}">
                <a16:creationId xmlns:a16="http://schemas.microsoft.com/office/drawing/2014/main" id="{55E74ECA-42D1-8941-348E-DB619F324EFE}"/>
              </a:ext>
            </a:extLst>
          </p:cNvPr>
          <p:cNvSpPr txBox="1">
            <a:spLocks noChangeArrowheads="1"/>
          </p:cNvSpPr>
          <p:nvPr/>
        </p:nvSpPr>
        <p:spPr bwMode="auto">
          <a:xfrm>
            <a:off x="414338" y="2101850"/>
            <a:ext cx="7848600" cy="18288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spcBef>
                <a:spcPct val="50000"/>
              </a:spcBef>
              <a:buFontTx/>
              <a:buChar char="•"/>
            </a:pPr>
            <a:r>
              <a:rPr lang="zh-CN" altLang="en-US">
                <a:solidFill>
                  <a:srgbClr val="000066"/>
                </a:solidFill>
                <a:latin typeface="Times New Roman" panose="02020603050405020304" pitchFamily="18" charset="0"/>
              </a:rPr>
              <a:t>它共有</a:t>
            </a:r>
            <a:r>
              <a:rPr lang="en-US" altLang="zh-CN">
                <a:solidFill>
                  <a:srgbClr val="000066"/>
                </a:solidFill>
                <a:latin typeface="Times New Roman" panose="02020603050405020304" pitchFamily="18" charset="0"/>
              </a:rPr>
              <a:t>128</a:t>
            </a:r>
            <a:r>
              <a:rPr lang="zh-CN" altLang="en-US">
                <a:solidFill>
                  <a:srgbClr val="000066"/>
                </a:solidFill>
                <a:latin typeface="Times New Roman" panose="02020603050405020304" pitchFamily="18" charset="0"/>
              </a:rPr>
              <a:t>个代码，可以表示大、小写英文字母、十进制数、标点符号、运算符号、控制符号等，普遍用于计算机的键盘指令输入和数据等</a:t>
            </a:r>
            <a:r>
              <a:rPr lang="zh-CN" altLang="en-US" sz="2800">
                <a:solidFill>
                  <a:srgbClr val="000066"/>
                </a:solidFill>
                <a:latin typeface="Times New Roman" panose="02020603050405020304" pitchFamily="18" charset="0"/>
              </a:rPr>
              <a:t>。</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3802D8BC-45A8-CBF7-F2D5-5856A4EAA43C}"/>
              </a:ext>
            </a:extLst>
          </p:cNvPr>
          <p:cNvSpPr>
            <a:spLocks noChangeArrowheads="1"/>
          </p:cNvSpPr>
          <p:nvPr/>
        </p:nvSpPr>
        <p:spPr bwMode="auto">
          <a:xfrm>
            <a:off x="609600" y="260350"/>
            <a:ext cx="74549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528" bIns="228528"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a:solidFill>
                  <a:srgbClr val="CC0000"/>
                </a:solidFill>
                <a:latin typeface="Times New Roman" panose="02020603050405020304" pitchFamily="18" charset="0"/>
              </a:rPr>
              <a:t>1.5  </a:t>
            </a:r>
            <a:r>
              <a:rPr kumimoji="1" lang="zh-CN" altLang="en-US" sz="2800">
                <a:solidFill>
                  <a:srgbClr val="CC0000"/>
                </a:solidFill>
                <a:latin typeface="Times New Roman" panose="02020603050405020304" pitchFamily="18" charset="0"/>
              </a:rPr>
              <a:t>二值逻辑变量与基本逻辑运算</a:t>
            </a:r>
          </a:p>
        </p:txBody>
      </p:sp>
      <p:sp>
        <p:nvSpPr>
          <p:cNvPr id="411653" name="Rectangle 5">
            <a:extLst>
              <a:ext uri="{FF2B5EF4-FFF2-40B4-BE49-F238E27FC236}">
                <a16:creationId xmlns:a16="http://schemas.microsoft.com/office/drawing/2014/main" id="{5A525B33-4DA8-5EC7-46D0-FA661053AABA}"/>
              </a:ext>
            </a:extLst>
          </p:cNvPr>
          <p:cNvSpPr>
            <a:spLocks noChangeArrowheads="1"/>
          </p:cNvSpPr>
          <p:nvPr/>
        </p:nvSpPr>
        <p:spPr bwMode="auto">
          <a:xfrm>
            <a:off x="539750" y="1196975"/>
            <a:ext cx="8013700"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kumimoji="1" lang="en-US" altLang="zh-CN">
                <a:solidFill>
                  <a:srgbClr val="CC0066"/>
                </a:solidFill>
                <a:latin typeface="楷体_GB2312" pitchFamily="49" charset="-122"/>
              </a:rPr>
              <a:t>*</a:t>
            </a:r>
            <a:r>
              <a:rPr kumimoji="1" lang="zh-CN" altLang="en-US">
                <a:solidFill>
                  <a:srgbClr val="CC0000"/>
                </a:solidFill>
                <a:latin typeface="楷体_GB2312" pitchFamily="49" charset="-122"/>
              </a:rPr>
              <a:t>逻辑运算</a:t>
            </a:r>
            <a:r>
              <a:rPr kumimoji="1" lang="en-US" altLang="zh-CN">
                <a:solidFill>
                  <a:srgbClr val="CC0000"/>
                </a:solidFill>
                <a:latin typeface="楷体_GB2312" pitchFamily="49" charset="-122"/>
              </a:rPr>
              <a:t>:</a:t>
            </a:r>
            <a:r>
              <a:rPr kumimoji="1" lang="en-US" altLang="zh-CN">
                <a:solidFill>
                  <a:srgbClr val="000066"/>
                </a:solidFill>
                <a:latin typeface="楷体_GB2312" pitchFamily="49" charset="-122"/>
              </a:rPr>
              <a:t>  </a:t>
            </a:r>
            <a:r>
              <a:rPr kumimoji="1" lang="zh-CN" altLang="en-US">
                <a:solidFill>
                  <a:srgbClr val="000066"/>
                </a:solidFill>
                <a:latin typeface="Times New Roman" panose="02020603050405020304" pitchFamily="18" charset="0"/>
              </a:rPr>
              <a:t>当</a:t>
            </a:r>
            <a:r>
              <a:rPr kumimoji="1" lang="en-US" altLang="zh-CN">
                <a:solidFill>
                  <a:srgbClr val="000066"/>
                </a:solidFill>
                <a:latin typeface="Times New Roman" panose="02020603050405020304" pitchFamily="18" charset="0"/>
              </a:rPr>
              <a:t>0</a:t>
            </a:r>
            <a:r>
              <a:rPr kumimoji="1" lang="zh-CN" altLang="en-US">
                <a:solidFill>
                  <a:srgbClr val="000066"/>
                </a:solidFill>
                <a:latin typeface="Times New Roman" panose="02020603050405020304" pitchFamily="18" charset="0"/>
              </a:rPr>
              <a:t>和</a:t>
            </a:r>
            <a:r>
              <a:rPr kumimoji="1" lang="en-US" altLang="zh-CN">
                <a:solidFill>
                  <a:srgbClr val="000066"/>
                </a:solidFill>
                <a:latin typeface="Times New Roman" panose="02020603050405020304" pitchFamily="18" charset="0"/>
              </a:rPr>
              <a:t>1</a:t>
            </a:r>
            <a:r>
              <a:rPr kumimoji="1" lang="zh-CN" altLang="en-US">
                <a:solidFill>
                  <a:srgbClr val="000066"/>
                </a:solidFill>
                <a:latin typeface="Times New Roman" panose="02020603050405020304" pitchFamily="18" charset="0"/>
              </a:rPr>
              <a:t>表示</a:t>
            </a:r>
            <a:r>
              <a:rPr kumimoji="1" lang="zh-CN" altLang="en-US">
                <a:solidFill>
                  <a:srgbClr val="000066"/>
                </a:solidFill>
                <a:latin typeface="楷体_GB2312" pitchFamily="49" charset="-122"/>
              </a:rPr>
              <a:t>逻辑状态时，两个二进制数码按照某种特定的因果关系进行的运算。</a:t>
            </a:r>
          </a:p>
          <a:p>
            <a:pPr eaLnBrk="1" hangingPunct="1">
              <a:lnSpc>
                <a:spcPct val="135000"/>
              </a:lnSpc>
            </a:pPr>
            <a:r>
              <a:rPr kumimoji="1" lang="zh-CN" altLang="en-US">
                <a:solidFill>
                  <a:srgbClr val="000066"/>
                </a:solidFill>
                <a:latin typeface="楷体_GB2312" pitchFamily="49" charset="-122"/>
              </a:rPr>
              <a:t>逻辑运算使用的数学工具是逻辑代数。</a:t>
            </a:r>
          </a:p>
        </p:txBody>
      </p:sp>
      <p:sp>
        <p:nvSpPr>
          <p:cNvPr id="411654" name="Rectangle 6">
            <a:extLst>
              <a:ext uri="{FF2B5EF4-FFF2-40B4-BE49-F238E27FC236}">
                <a16:creationId xmlns:a16="http://schemas.microsoft.com/office/drawing/2014/main" id="{41DE9897-531A-D056-3218-CFAECAD8E008}"/>
              </a:ext>
            </a:extLst>
          </p:cNvPr>
          <p:cNvSpPr>
            <a:spLocks noChangeArrowheads="1"/>
          </p:cNvSpPr>
          <p:nvPr/>
        </p:nvSpPr>
        <p:spPr bwMode="auto">
          <a:xfrm>
            <a:off x="490538" y="5049838"/>
            <a:ext cx="861853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kumimoji="1" lang="zh-CN" altLang="en-US">
                <a:solidFill>
                  <a:srgbClr val="000066"/>
                </a:solidFill>
                <a:latin typeface="Times New Roman" panose="02020603050405020304" pitchFamily="18" charset="0"/>
              </a:rPr>
              <a:t>逻辑运算的描述方式</a:t>
            </a:r>
            <a:r>
              <a:rPr kumimoji="1" lang="en-US" altLang="zh-CN">
                <a:solidFill>
                  <a:srgbClr val="000066"/>
                </a:solidFill>
                <a:latin typeface="Times New Roman" panose="02020603050405020304" pitchFamily="18" charset="0"/>
              </a:rPr>
              <a:t>:</a:t>
            </a:r>
            <a:r>
              <a:rPr kumimoji="1" lang="zh-CN" altLang="en-US">
                <a:solidFill>
                  <a:srgbClr val="000066"/>
                </a:solidFill>
                <a:latin typeface="Times New Roman" panose="02020603050405020304" pitchFamily="18" charset="0"/>
              </a:rPr>
              <a:t>逻辑代数表达式、真值表、逻辑图、卡诺图、波形图和硬件描述语言（</a:t>
            </a:r>
            <a:r>
              <a:rPr kumimoji="1" lang="en-US" altLang="zh-CN">
                <a:solidFill>
                  <a:srgbClr val="000066"/>
                </a:solidFill>
                <a:latin typeface="Times New Roman" panose="02020603050405020304" pitchFamily="18" charset="0"/>
              </a:rPr>
              <a:t>HDL) </a:t>
            </a:r>
            <a:r>
              <a:rPr kumimoji="1" lang="zh-CN" altLang="en-US">
                <a:solidFill>
                  <a:srgbClr val="000066"/>
                </a:solidFill>
                <a:latin typeface="Times New Roman" panose="02020603050405020304" pitchFamily="18" charset="0"/>
              </a:rPr>
              <a:t>等。</a:t>
            </a:r>
          </a:p>
        </p:txBody>
      </p:sp>
      <p:sp>
        <p:nvSpPr>
          <p:cNvPr id="411655" name="Rectangle 7">
            <a:extLst>
              <a:ext uri="{FF2B5EF4-FFF2-40B4-BE49-F238E27FC236}">
                <a16:creationId xmlns:a16="http://schemas.microsoft.com/office/drawing/2014/main" id="{14344A7A-FDAD-EC57-7955-9A0550D34578}"/>
              </a:ext>
            </a:extLst>
          </p:cNvPr>
          <p:cNvSpPr>
            <a:spLocks noChangeArrowheads="1"/>
          </p:cNvSpPr>
          <p:nvPr/>
        </p:nvSpPr>
        <p:spPr bwMode="auto">
          <a:xfrm>
            <a:off x="344488" y="2924175"/>
            <a:ext cx="8799512"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60000"/>
              </a:lnSpc>
            </a:pPr>
            <a:r>
              <a:rPr kumimoji="1" lang="en-US" altLang="zh-CN">
                <a:solidFill>
                  <a:srgbClr val="CC0000"/>
                </a:solidFill>
                <a:latin typeface="Times New Roman" panose="02020603050405020304" pitchFamily="18" charset="0"/>
              </a:rPr>
              <a:t>* </a:t>
            </a:r>
            <a:r>
              <a:rPr kumimoji="1" lang="zh-CN" altLang="en-US">
                <a:solidFill>
                  <a:srgbClr val="CC0000"/>
                </a:solidFill>
                <a:latin typeface="Times New Roman" panose="02020603050405020304" pitchFamily="18" charset="0"/>
              </a:rPr>
              <a:t>逻辑代数与普通代数</a:t>
            </a:r>
            <a:r>
              <a:rPr kumimoji="1" lang="en-US" altLang="zh-CN">
                <a:solidFill>
                  <a:srgbClr val="CC0000"/>
                </a:solidFill>
                <a:latin typeface="Times New Roman" panose="02020603050405020304" pitchFamily="18" charset="0"/>
              </a:rPr>
              <a:t>:</a:t>
            </a:r>
            <a:r>
              <a:rPr kumimoji="1" lang="zh-CN" altLang="en-US">
                <a:solidFill>
                  <a:srgbClr val="000066"/>
                </a:solidFill>
                <a:latin typeface="Times New Roman" panose="02020603050405020304" pitchFamily="18" charset="0"/>
              </a:rPr>
              <a:t>与普通代数不同，逻辑代数中的变量只有</a:t>
            </a:r>
            <a:r>
              <a:rPr kumimoji="1" lang="en-US" altLang="zh-CN">
                <a:solidFill>
                  <a:srgbClr val="000066"/>
                </a:solidFill>
                <a:latin typeface="Times New Roman" panose="02020603050405020304" pitchFamily="18" charset="0"/>
              </a:rPr>
              <a:t>0</a:t>
            </a:r>
            <a:r>
              <a:rPr kumimoji="1" lang="zh-CN" altLang="en-US">
                <a:solidFill>
                  <a:srgbClr val="000066"/>
                </a:solidFill>
                <a:latin typeface="Times New Roman" panose="02020603050405020304" pitchFamily="18" charset="0"/>
              </a:rPr>
              <a:t>和</a:t>
            </a:r>
            <a:r>
              <a:rPr kumimoji="1" lang="en-US" altLang="zh-CN">
                <a:solidFill>
                  <a:srgbClr val="000066"/>
                </a:solidFill>
                <a:latin typeface="Times New Roman" panose="02020603050405020304" pitchFamily="18" charset="0"/>
              </a:rPr>
              <a:t>1</a:t>
            </a:r>
            <a:r>
              <a:rPr kumimoji="1" lang="zh-CN" altLang="en-US">
                <a:solidFill>
                  <a:srgbClr val="000066"/>
                </a:solidFill>
                <a:latin typeface="Times New Roman" panose="02020603050405020304" pitchFamily="18" charset="0"/>
              </a:rPr>
              <a:t>两个可取值，它们分别用来表示完全两个对立的逻辑状态。</a:t>
            </a:r>
          </a:p>
        </p:txBody>
      </p:sp>
      <p:sp>
        <p:nvSpPr>
          <p:cNvPr id="411656" name="Rectangle 8">
            <a:extLst>
              <a:ext uri="{FF2B5EF4-FFF2-40B4-BE49-F238E27FC236}">
                <a16:creationId xmlns:a16="http://schemas.microsoft.com/office/drawing/2014/main" id="{1860376F-7A24-FF3A-B400-9D9D8DE64F76}"/>
              </a:ext>
            </a:extLst>
          </p:cNvPr>
          <p:cNvSpPr>
            <a:spLocks noChangeArrowheads="1"/>
          </p:cNvSpPr>
          <p:nvPr/>
        </p:nvSpPr>
        <p:spPr bwMode="auto">
          <a:xfrm>
            <a:off x="501650" y="4521200"/>
            <a:ext cx="827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rPr>
              <a:t>在逻辑代数中，有与、或、非三种基本的逻辑运算。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1653"/>
                                        </p:tgtEl>
                                        <p:attrNameLst>
                                          <p:attrName>style.visibility</p:attrName>
                                        </p:attrNameLst>
                                      </p:cBhvr>
                                      <p:to>
                                        <p:strVal val="visible"/>
                                      </p:to>
                                    </p:set>
                                    <p:animEffect transition="in" filter="wipe(up)">
                                      <p:cBhvr>
                                        <p:cTn id="7" dur="1000"/>
                                        <p:tgtEl>
                                          <p:spTgt spid="4116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1655"/>
                                        </p:tgtEl>
                                        <p:attrNameLst>
                                          <p:attrName>style.visibility</p:attrName>
                                        </p:attrNameLst>
                                      </p:cBhvr>
                                      <p:to>
                                        <p:strVal val="visible"/>
                                      </p:to>
                                    </p:set>
                                    <p:animEffect transition="in" filter="wipe(up)">
                                      <p:cBhvr>
                                        <p:cTn id="12" dur="1000"/>
                                        <p:tgtEl>
                                          <p:spTgt spid="4116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1656"/>
                                        </p:tgtEl>
                                        <p:attrNameLst>
                                          <p:attrName>style.visibility</p:attrName>
                                        </p:attrNameLst>
                                      </p:cBhvr>
                                      <p:to>
                                        <p:strVal val="visible"/>
                                      </p:to>
                                    </p:set>
                                    <p:animEffect transition="in" filter="strips(downRight)">
                                      <p:cBhvr>
                                        <p:cTn id="17" dur="1000"/>
                                        <p:tgtEl>
                                          <p:spTgt spid="4116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1654"/>
                                        </p:tgtEl>
                                        <p:attrNameLst>
                                          <p:attrName>style.visibility</p:attrName>
                                        </p:attrNameLst>
                                      </p:cBhvr>
                                      <p:to>
                                        <p:strVal val="visible"/>
                                      </p:to>
                                    </p:set>
                                    <p:animEffect transition="in" filter="wipe(up)">
                                      <p:cBhvr>
                                        <p:cTn id="22" dur="1000"/>
                                        <p:tgtEl>
                                          <p:spTgt spid="411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3" grpId="0"/>
      <p:bldP spid="411654" grpId="0"/>
      <p:bldP spid="411655" grpId="0"/>
      <p:bldP spid="41165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2676" name="Group 4">
            <a:extLst>
              <a:ext uri="{FF2B5EF4-FFF2-40B4-BE49-F238E27FC236}">
                <a16:creationId xmlns:a16="http://schemas.microsoft.com/office/drawing/2014/main" id="{F9B236D9-DAB0-646A-5820-185636E89677}"/>
              </a:ext>
            </a:extLst>
          </p:cNvPr>
          <p:cNvGrpSpPr>
            <a:grpSpLocks/>
          </p:cNvGrpSpPr>
          <p:nvPr/>
        </p:nvGrpSpPr>
        <p:grpSpPr bwMode="auto">
          <a:xfrm>
            <a:off x="3779838" y="2938463"/>
            <a:ext cx="5221287" cy="2938462"/>
            <a:chOff x="3168" y="1728"/>
            <a:chExt cx="2160" cy="1488"/>
          </a:xfrm>
        </p:grpSpPr>
        <p:sp>
          <p:nvSpPr>
            <p:cNvPr id="77852" name="Text Box 5">
              <a:extLst>
                <a:ext uri="{FF2B5EF4-FFF2-40B4-BE49-F238E27FC236}">
                  <a16:creationId xmlns:a16="http://schemas.microsoft.com/office/drawing/2014/main" id="{F1B52515-A5BE-B366-52AA-2D974594857F}"/>
                </a:ext>
              </a:extLst>
            </p:cNvPr>
            <p:cNvSpPr txBox="1">
              <a:spLocks noChangeArrowheads="1"/>
            </p:cNvSpPr>
            <p:nvPr/>
          </p:nvSpPr>
          <p:spPr bwMode="auto">
            <a:xfrm>
              <a:off x="3360" y="1728"/>
              <a:ext cx="1776"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电路状态表</a:t>
              </a:r>
            </a:p>
          </p:txBody>
        </p:sp>
        <p:grpSp>
          <p:nvGrpSpPr>
            <p:cNvPr id="77853" name="Group 6">
              <a:extLst>
                <a:ext uri="{FF2B5EF4-FFF2-40B4-BE49-F238E27FC236}">
                  <a16:creationId xmlns:a16="http://schemas.microsoft.com/office/drawing/2014/main" id="{8BCCE750-FD1B-63A9-04A1-D93E0CA23179}"/>
                </a:ext>
              </a:extLst>
            </p:cNvPr>
            <p:cNvGrpSpPr>
              <a:grpSpLocks/>
            </p:cNvGrpSpPr>
            <p:nvPr/>
          </p:nvGrpSpPr>
          <p:grpSpPr bwMode="auto">
            <a:xfrm>
              <a:off x="3168" y="2064"/>
              <a:ext cx="2160" cy="1152"/>
              <a:chOff x="3216" y="1296"/>
              <a:chExt cx="2160" cy="1104"/>
            </a:xfrm>
          </p:grpSpPr>
          <p:sp>
            <p:nvSpPr>
              <p:cNvPr id="77854" name="Line 7">
                <a:extLst>
                  <a:ext uri="{FF2B5EF4-FFF2-40B4-BE49-F238E27FC236}">
                    <a16:creationId xmlns:a16="http://schemas.microsoft.com/office/drawing/2014/main" id="{FB9F870E-583D-F0DE-C5D0-75AED167887A}"/>
                  </a:ext>
                </a:extLst>
              </p:cNvPr>
              <p:cNvSpPr>
                <a:spLocks noChangeShapeType="1"/>
              </p:cNvSpPr>
              <p:nvPr/>
            </p:nvSpPr>
            <p:spPr bwMode="auto">
              <a:xfrm>
                <a:off x="3216" y="1296"/>
                <a:ext cx="216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5" name="Line 8">
                <a:extLst>
                  <a:ext uri="{FF2B5EF4-FFF2-40B4-BE49-F238E27FC236}">
                    <a16:creationId xmlns:a16="http://schemas.microsoft.com/office/drawing/2014/main" id="{B43C3CF4-863A-7ECF-124E-DCC323FF8466}"/>
                  </a:ext>
                </a:extLst>
              </p:cNvPr>
              <p:cNvSpPr>
                <a:spLocks noChangeShapeType="1"/>
              </p:cNvSpPr>
              <p:nvPr/>
            </p:nvSpPr>
            <p:spPr bwMode="auto">
              <a:xfrm>
                <a:off x="3216" y="1536"/>
                <a:ext cx="216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6" name="Line 9">
                <a:extLst>
                  <a:ext uri="{FF2B5EF4-FFF2-40B4-BE49-F238E27FC236}">
                    <a16:creationId xmlns:a16="http://schemas.microsoft.com/office/drawing/2014/main" id="{726B8CAF-39B4-9059-1905-37204525E83A}"/>
                  </a:ext>
                </a:extLst>
              </p:cNvPr>
              <p:cNvSpPr>
                <a:spLocks noChangeShapeType="1"/>
              </p:cNvSpPr>
              <p:nvPr/>
            </p:nvSpPr>
            <p:spPr bwMode="auto">
              <a:xfrm>
                <a:off x="3216" y="2400"/>
                <a:ext cx="2160" cy="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7" name="Line 10">
                <a:extLst>
                  <a:ext uri="{FF2B5EF4-FFF2-40B4-BE49-F238E27FC236}">
                    <a16:creationId xmlns:a16="http://schemas.microsoft.com/office/drawing/2014/main" id="{E1DDF92E-0080-B978-BB8C-84A0F717FD97}"/>
                  </a:ext>
                </a:extLst>
              </p:cNvPr>
              <p:cNvSpPr>
                <a:spLocks noChangeShapeType="1"/>
              </p:cNvSpPr>
              <p:nvPr/>
            </p:nvSpPr>
            <p:spPr bwMode="auto">
              <a:xfrm>
                <a:off x="3936" y="1296"/>
                <a:ext cx="0" cy="1104"/>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8" name="Line 11">
                <a:extLst>
                  <a:ext uri="{FF2B5EF4-FFF2-40B4-BE49-F238E27FC236}">
                    <a16:creationId xmlns:a16="http://schemas.microsoft.com/office/drawing/2014/main" id="{67AB1F19-BD44-A334-27D0-37844CE64B39}"/>
                  </a:ext>
                </a:extLst>
              </p:cNvPr>
              <p:cNvSpPr>
                <a:spLocks noChangeShapeType="1"/>
              </p:cNvSpPr>
              <p:nvPr/>
            </p:nvSpPr>
            <p:spPr bwMode="auto">
              <a:xfrm>
                <a:off x="4704" y="1296"/>
                <a:ext cx="0" cy="1104"/>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9" name="Text Box 12">
                <a:extLst>
                  <a:ext uri="{FF2B5EF4-FFF2-40B4-BE49-F238E27FC236}">
                    <a16:creationId xmlns:a16="http://schemas.microsoft.com/office/drawing/2014/main" id="{61895491-8F3D-656E-25B1-894063BC8577}"/>
                  </a:ext>
                </a:extLst>
              </p:cNvPr>
              <p:cNvSpPr txBox="1">
                <a:spLocks noChangeArrowheads="1"/>
              </p:cNvSpPr>
              <p:nvPr/>
            </p:nvSpPr>
            <p:spPr bwMode="auto">
              <a:xfrm>
                <a:off x="3408" y="1344"/>
                <a:ext cx="38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a:solidFill>
                      <a:srgbClr val="000066"/>
                    </a:solidFill>
                    <a:latin typeface="Times New Roman" panose="02020603050405020304" pitchFamily="18" charset="0"/>
                  </a:rPr>
                  <a:t>开关</a:t>
                </a:r>
                <a:r>
                  <a:rPr kumimoji="1" lang="en-US" altLang="zh-CN">
                    <a:solidFill>
                      <a:srgbClr val="000066"/>
                    </a:solidFill>
                    <a:latin typeface="Times New Roman" panose="02020603050405020304" pitchFamily="18" charset="0"/>
                  </a:rPr>
                  <a:t>S</a:t>
                </a:r>
                <a:r>
                  <a:rPr kumimoji="1" lang="en-US" altLang="zh-CN" baseline="-25000">
                    <a:solidFill>
                      <a:srgbClr val="000066"/>
                    </a:solidFill>
                    <a:latin typeface="Times New Roman" panose="02020603050405020304" pitchFamily="18" charset="0"/>
                  </a:rPr>
                  <a:t>1</a:t>
                </a:r>
              </a:p>
            </p:txBody>
          </p:sp>
          <p:sp>
            <p:nvSpPr>
              <p:cNvPr id="77860" name="Text Box 13">
                <a:extLst>
                  <a:ext uri="{FF2B5EF4-FFF2-40B4-BE49-F238E27FC236}">
                    <a16:creationId xmlns:a16="http://schemas.microsoft.com/office/drawing/2014/main" id="{A8F421A0-F99E-BD3F-F362-0767A55A7685}"/>
                  </a:ext>
                </a:extLst>
              </p:cNvPr>
              <p:cNvSpPr txBox="1">
                <a:spLocks noChangeArrowheads="1"/>
              </p:cNvSpPr>
              <p:nvPr/>
            </p:nvSpPr>
            <p:spPr bwMode="auto">
              <a:xfrm>
                <a:off x="4128" y="1344"/>
                <a:ext cx="432"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a:solidFill>
                      <a:srgbClr val="000066"/>
                    </a:solidFill>
                    <a:latin typeface="Times New Roman" panose="02020603050405020304" pitchFamily="18" charset="0"/>
                  </a:rPr>
                  <a:t>开关</a:t>
                </a:r>
                <a:r>
                  <a:rPr kumimoji="1" lang="en-US" altLang="zh-CN">
                    <a:solidFill>
                      <a:srgbClr val="000066"/>
                    </a:solidFill>
                    <a:latin typeface="Times New Roman" panose="02020603050405020304" pitchFamily="18" charset="0"/>
                  </a:rPr>
                  <a:t>S</a:t>
                </a:r>
                <a:r>
                  <a:rPr kumimoji="1" lang="en-US" altLang="zh-CN" baseline="-25000">
                    <a:solidFill>
                      <a:srgbClr val="000066"/>
                    </a:solidFill>
                    <a:latin typeface="Times New Roman" panose="02020603050405020304" pitchFamily="18" charset="0"/>
                  </a:rPr>
                  <a:t>2</a:t>
                </a:r>
              </a:p>
            </p:txBody>
          </p:sp>
          <p:sp>
            <p:nvSpPr>
              <p:cNvPr id="77861" name="Text Box 14">
                <a:extLst>
                  <a:ext uri="{FF2B5EF4-FFF2-40B4-BE49-F238E27FC236}">
                    <a16:creationId xmlns:a16="http://schemas.microsoft.com/office/drawing/2014/main" id="{A8CA88F1-9974-0D15-1F3B-584BCCACC9EF}"/>
                  </a:ext>
                </a:extLst>
              </p:cNvPr>
              <p:cNvSpPr txBox="1">
                <a:spLocks noChangeArrowheads="1"/>
              </p:cNvSpPr>
              <p:nvPr/>
            </p:nvSpPr>
            <p:spPr bwMode="auto">
              <a:xfrm>
                <a:off x="4944" y="1344"/>
                <a:ext cx="192"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灯</a:t>
                </a:r>
              </a:p>
            </p:txBody>
          </p:sp>
          <p:sp>
            <p:nvSpPr>
              <p:cNvPr id="77862" name="Text Box 15">
                <a:extLst>
                  <a:ext uri="{FF2B5EF4-FFF2-40B4-BE49-F238E27FC236}">
                    <a16:creationId xmlns:a16="http://schemas.microsoft.com/office/drawing/2014/main" id="{37B6AD74-CE81-CFD2-BE98-AC96CED68EA0}"/>
                  </a:ext>
                </a:extLst>
              </p:cNvPr>
              <p:cNvSpPr txBox="1">
                <a:spLocks noChangeArrowheads="1"/>
              </p:cNvSpPr>
              <p:nvPr/>
            </p:nvSpPr>
            <p:spPr bwMode="auto">
              <a:xfrm>
                <a:off x="3424" y="1538"/>
                <a:ext cx="309"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断</a:t>
                </a:r>
                <a:endParaRPr kumimoji="1" lang="zh-CN" altLang="en-US" baseline="-25000">
                  <a:solidFill>
                    <a:srgbClr val="000066"/>
                  </a:solidFill>
                  <a:latin typeface="Times New Roman" panose="02020603050405020304" pitchFamily="18" charset="0"/>
                </a:endParaRPr>
              </a:p>
            </p:txBody>
          </p:sp>
          <p:sp>
            <p:nvSpPr>
              <p:cNvPr id="77863" name="Text Box 16">
                <a:extLst>
                  <a:ext uri="{FF2B5EF4-FFF2-40B4-BE49-F238E27FC236}">
                    <a16:creationId xmlns:a16="http://schemas.microsoft.com/office/drawing/2014/main" id="{8A95D903-DE1F-6D88-7A98-3161FDE14F7E}"/>
                  </a:ext>
                </a:extLst>
              </p:cNvPr>
              <p:cNvSpPr txBox="1">
                <a:spLocks noChangeArrowheads="1"/>
              </p:cNvSpPr>
              <p:nvPr/>
            </p:nvSpPr>
            <p:spPr bwMode="auto">
              <a:xfrm>
                <a:off x="4192" y="1538"/>
                <a:ext cx="309"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断</a:t>
                </a:r>
                <a:endParaRPr kumimoji="1" lang="zh-CN" altLang="en-US" baseline="-25000">
                  <a:solidFill>
                    <a:srgbClr val="000066"/>
                  </a:solidFill>
                  <a:latin typeface="Times New Roman" panose="02020603050405020304" pitchFamily="18" charset="0"/>
                </a:endParaRPr>
              </a:p>
            </p:txBody>
          </p:sp>
          <p:sp>
            <p:nvSpPr>
              <p:cNvPr id="77864" name="Text Box 17">
                <a:extLst>
                  <a:ext uri="{FF2B5EF4-FFF2-40B4-BE49-F238E27FC236}">
                    <a16:creationId xmlns:a16="http://schemas.microsoft.com/office/drawing/2014/main" id="{8FEDBE24-B784-2F98-5BDC-1FDEC76D3912}"/>
                  </a:ext>
                </a:extLst>
              </p:cNvPr>
              <p:cNvSpPr txBox="1">
                <a:spLocks noChangeArrowheads="1"/>
              </p:cNvSpPr>
              <p:nvPr/>
            </p:nvSpPr>
            <p:spPr bwMode="auto">
              <a:xfrm>
                <a:off x="4929" y="1538"/>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灭</a:t>
                </a:r>
                <a:endParaRPr kumimoji="1" lang="zh-CN" altLang="en-US" baseline="-25000">
                  <a:solidFill>
                    <a:srgbClr val="000066"/>
                  </a:solidFill>
                  <a:latin typeface="Times New Roman" panose="02020603050405020304" pitchFamily="18" charset="0"/>
                </a:endParaRPr>
              </a:p>
            </p:txBody>
          </p:sp>
          <p:sp>
            <p:nvSpPr>
              <p:cNvPr id="77865" name="Text Box 18">
                <a:extLst>
                  <a:ext uri="{FF2B5EF4-FFF2-40B4-BE49-F238E27FC236}">
                    <a16:creationId xmlns:a16="http://schemas.microsoft.com/office/drawing/2014/main" id="{7FD115F3-9528-10AE-F4EC-292D2DD80E11}"/>
                  </a:ext>
                </a:extLst>
              </p:cNvPr>
              <p:cNvSpPr txBox="1">
                <a:spLocks noChangeArrowheads="1"/>
              </p:cNvSpPr>
              <p:nvPr/>
            </p:nvSpPr>
            <p:spPr bwMode="auto">
              <a:xfrm>
                <a:off x="3474" y="1759"/>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断</a:t>
                </a:r>
                <a:endParaRPr kumimoji="1" lang="zh-CN" altLang="en-US" baseline="-25000">
                  <a:solidFill>
                    <a:srgbClr val="000066"/>
                  </a:solidFill>
                  <a:latin typeface="Times New Roman" panose="02020603050405020304" pitchFamily="18" charset="0"/>
                </a:endParaRPr>
              </a:p>
            </p:txBody>
          </p:sp>
          <p:sp>
            <p:nvSpPr>
              <p:cNvPr id="77866" name="Text Box 19">
                <a:extLst>
                  <a:ext uri="{FF2B5EF4-FFF2-40B4-BE49-F238E27FC236}">
                    <a16:creationId xmlns:a16="http://schemas.microsoft.com/office/drawing/2014/main" id="{2AD20ECC-C04C-4620-57DA-397412A6E6D6}"/>
                  </a:ext>
                </a:extLst>
              </p:cNvPr>
              <p:cNvSpPr txBox="1">
                <a:spLocks noChangeArrowheads="1"/>
              </p:cNvSpPr>
              <p:nvPr/>
            </p:nvSpPr>
            <p:spPr bwMode="auto">
              <a:xfrm>
                <a:off x="4243" y="1759"/>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合</a:t>
                </a:r>
                <a:endParaRPr kumimoji="1" lang="zh-CN" altLang="en-US" baseline="-25000">
                  <a:solidFill>
                    <a:srgbClr val="000066"/>
                  </a:solidFill>
                  <a:latin typeface="Times New Roman" panose="02020603050405020304" pitchFamily="18" charset="0"/>
                </a:endParaRPr>
              </a:p>
            </p:txBody>
          </p:sp>
          <p:sp>
            <p:nvSpPr>
              <p:cNvPr id="77867" name="Text Box 20">
                <a:extLst>
                  <a:ext uri="{FF2B5EF4-FFF2-40B4-BE49-F238E27FC236}">
                    <a16:creationId xmlns:a16="http://schemas.microsoft.com/office/drawing/2014/main" id="{96AE891F-CEBE-50A9-5251-B4E96A243BC1}"/>
                  </a:ext>
                </a:extLst>
              </p:cNvPr>
              <p:cNvSpPr txBox="1">
                <a:spLocks noChangeArrowheads="1"/>
              </p:cNvSpPr>
              <p:nvPr/>
            </p:nvSpPr>
            <p:spPr bwMode="auto">
              <a:xfrm>
                <a:off x="4916" y="1759"/>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灭</a:t>
                </a:r>
                <a:endParaRPr kumimoji="1" lang="zh-CN" altLang="en-US" baseline="-25000">
                  <a:solidFill>
                    <a:srgbClr val="000066"/>
                  </a:solidFill>
                  <a:latin typeface="Times New Roman" panose="02020603050405020304" pitchFamily="18" charset="0"/>
                </a:endParaRPr>
              </a:p>
            </p:txBody>
          </p:sp>
          <p:sp>
            <p:nvSpPr>
              <p:cNvPr id="77868" name="Text Box 21">
                <a:extLst>
                  <a:ext uri="{FF2B5EF4-FFF2-40B4-BE49-F238E27FC236}">
                    <a16:creationId xmlns:a16="http://schemas.microsoft.com/office/drawing/2014/main" id="{88FFDBE4-1D83-3002-D9B6-E48539F31CDC}"/>
                  </a:ext>
                </a:extLst>
              </p:cNvPr>
              <p:cNvSpPr txBox="1">
                <a:spLocks noChangeArrowheads="1"/>
              </p:cNvSpPr>
              <p:nvPr/>
            </p:nvSpPr>
            <p:spPr bwMode="auto">
              <a:xfrm>
                <a:off x="3474" y="1950"/>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合</a:t>
                </a:r>
                <a:endParaRPr kumimoji="1" lang="zh-CN" altLang="en-US" baseline="-25000">
                  <a:solidFill>
                    <a:srgbClr val="000066"/>
                  </a:solidFill>
                  <a:latin typeface="Times New Roman" panose="02020603050405020304" pitchFamily="18" charset="0"/>
                </a:endParaRPr>
              </a:p>
            </p:txBody>
          </p:sp>
          <p:sp>
            <p:nvSpPr>
              <p:cNvPr id="77869" name="Text Box 22">
                <a:extLst>
                  <a:ext uri="{FF2B5EF4-FFF2-40B4-BE49-F238E27FC236}">
                    <a16:creationId xmlns:a16="http://schemas.microsoft.com/office/drawing/2014/main" id="{BA3F473F-78A9-A3F2-5A94-ECB413E3F8AA}"/>
                  </a:ext>
                </a:extLst>
              </p:cNvPr>
              <p:cNvSpPr txBox="1">
                <a:spLocks noChangeArrowheads="1"/>
              </p:cNvSpPr>
              <p:nvPr/>
            </p:nvSpPr>
            <p:spPr bwMode="auto">
              <a:xfrm>
                <a:off x="3471" y="2143"/>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合</a:t>
                </a:r>
                <a:endParaRPr kumimoji="1" lang="zh-CN" altLang="en-US" baseline="-25000">
                  <a:solidFill>
                    <a:srgbClr val="000066"/>
                  </a:solidFill>
                  <a:latin typeface="Times New Roman" panose="02020603050405020304" pitchFamily="18" charset="0"/>
                </a:endParaRPr>
              </a:p>
            </p:txBody>
          </p:sp>
          <p:sp>
            <p:nvSpPr>
              <p:cNvPr id="77870" name="Text Box 23">
                <a:extLst>
                  <a:ext uri="{FF2B5EF4-FFF2-40B4-BE49-F238E27FC236}">
                    <a16:creationId xmlns:a16="http://schemas.microsoft.com/office/drawing/2014/main" id="{817A3064-F798-13C4-E564-6344EAC8DCFA}"/>
                  </a:ext>
                </a:extLst>
              </p:cNvPr>
              <p:cNvSpPr txBox="1">
                <a:spLocks noChangeArrowheads="1"/>
              </p:cNvSpPr>
              <p:nvPr/>
            </p:nvSpPr>
            <p:spPr bwMode="auto">
              <a:xfrm>
                <a:off x="4243" y="1950"/>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断</a:t>
                </a:r>
                <a:endParaRPr kumimoji="1" lang="zh-CN" altLang="en-US" baseline="-25000">
                  <a:solidFill>
                    <a:srgbClr val="000066"/>
                  </a:solidFill>
                  <a:latin typeface="Times New Roman" panose="02020603050405020304" pitchFamily="18" charset="0"/>
                </a:endParaRPr>
              </a:p>
            </p:txBody>
          </p:sp>
          <p:sp>
            <p:nvSpPr>
              <p:cNvPr id="77871" name="Text Box 24">
                <a:extLst>
                  <a:ext uri="{FF2B5EF4-FFF2-40B4-BE49-F238E27FC236}">
                    <a16:creationId xmlns:a16="http://schemas.microsoft.com/office/drawing/2014/main" id="{B6EF9184-96DB-310C-9468-A629A4336B0E}"/>
                  </a:ext>
                </a:extLst>
              </p:cNvPr>
              <p:cNvSpPr txBox="1">
                <a:spLocks noChangeArrowheads="1"/>
              </p:cNvSpPr>
              <p:nvPr/>
            </p:nvSpPr>
            <p:spPr bwMode="auto">
              <a:xfrm>
                <a:off x="4916" y="1950"/>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灭</a:t>
                </a:r>
                <a:endParaRPr kumimoji="1" lang="zh-CN" altLang="en-US" baseline="-25000">
                  <a:solidFill>
                    <a:srgbClr val="000066"/>
                  </a:solidFill>
                  <a:latin typeface="Times New Roman" panose="02020603050405020304" pitchFamily="18" charset="0"/>
                </a:endParaRPr>
              </a:p>
            </p:txBody>
          </p:sp>
          <p:sp>
            <p:nvSpPr>
              <p:cNvPr id="77872" name="Text Box 25">
                <a:extLst>
                  <a:ext uri="{FF2B5EF4-FFF2-40B4-BE49-F238E27FC236}">
                    <a16:creationId xmlns:a16="http://schemas.microsoft.com/office/drawing/2014/main" id="{0835931E-891E-2C11-4CB0-CE489E0C02A3}"/>
                  </a:ext>
                </a:extLst>
              </p:cNvPr>
              <p:cNvSpPr txBox="1">
                <a:spLocks noChangeArrowheads="1"/>
              </p:cNvSpPr>
              <p:nvPr/>
            </p:nvSpPr>
            <p:spPr bwMode="auto">
              <a:xfrm>
                <a:off x="4243" y="2143"/>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合</a:t>
                </a:r>
                <a:endParaRPr kumimoji="1" lang="zh-CN" altLang="en-US" baseline="-25000">
                  <a:solidFill>
                    <a:srgbClr val="000066"/>
                  </a:solidFill>
                  <a:latin typeface="Times New Roman" panose="02020603050405020304" pitchFamily="18" charset="0"/>
                </a:endParaRPr>
              </a:p>
            </p:txBody>
          </p:sp>
          <p:sp>
            <p:nvSpPr>
              <p:cNvPr id="77873" name="Text Box 26">
                <a:extLst>
                  <a:ext uri="{FF2B5EF4-FFF2-40B4-BE49-F238E27FC236}">
                    <a16:creationId xmlns:a16="http://schemas.microsoft.com/office/drawing/2014/main" id="{5A1AF004-8B05-B4ED-62CD-1C9FAB0C13D9}"/>
                  </a:ext>
                </a:extLst>
              </p:cNvPr>
              <p:cNvSpPr txBox="1">
                <a:spLocks noChangeArrowheads="1"/>
              </p:cNvSpPr>
              <p:nvPr/>
            </p:nvSpPr>
            <p:spPr bwMode="auto">
              <a:xfrm>
                <a:off x="4916" y="2143"/>
                <a:ext cx="203"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亮</a:t>
                </a:r>
                <a:endParaRPr kumimoji="1" lang="zh-CN" altLang="en-US" baseline="-25000">
                  <a:solidFill>
                    <a:srgbClr val="000066"/>
                  </a:solidFill>
                  <a:latin typeface="Times New Roman" panose="02020603050405020304" pitchFamily="18" charset="0"/>
                </a:endParaRPr>
              </a:p>
            </p:txBody>
          </p:sp>
        </p:grpSp>
      </p:grpSp>
      <p:grpSp>
        <p:nvGrpSpPr>
          <p:cNvPr id="412699" name="Group 27">
            <a:extLst>
              <a:ext uri="{FF2B5EF4-FFF2-40B4-BE49-F238E27FC236}">
                <a16:creationId xmlns:a16="http://schemas.microsoft.com/office/drawing/2014/main" id="{84995A8D-2083-283A-8300-71CC5A15A9F8}"/>
              </a:ext>
            </a:extLst>
          </p:cNvPr>
          <p:cNvGrpSpPr>
            <a:grpSpLocks/>
          </p:cNvGrpSpPr>
          <p:nvPr/>
        </p:nvGrpSpPr>
        <p:grpSpPr bwMode="auto">
          <a:xfrm>
            <a:off x="311150" y="3681413"/>
            <a:ext cx="3429000" cy="2436812"/>
            <a:chOff x="289" y="1742"/>
            <a:chExt cx="2160" cy="1535"/>
          </a:xfrm>
        </p:grpSpPr>
        <p:sp>
          <p:nvSpPr>
            <p:cNvPr id="77831" name="Oval 28">
              <a:extLst>
                <a:ext uri="{FF2B5EF4-FFF2-40B4-BE49-F238E27FC236}">
                  <a16:creationId xmlns:a16="http://schemas.microsoft.com/office/drawing/2014/main" id="{8A757870-EB9C-458D-A3C0-2F19A57FF90E}"/>
                </a:ext>
              </a:extLst>
            </p:cNvPr>
            <p:cNvSpPr>
              <a:spLocks noChangeArrowheads="1"/>
            </p:cNvSpPr>
            <p:nvPr/>
          </p:nvSpPr>
          <p:spPr bwMode="auto">
            <a:xfrm>
              <a:off x="535" y="2123"/>
              <a:ext cx="54" cy="5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7832" name="Line 29">
              <a:extLst>
                <a:ext uri="{FF2B5EF4-FFF2-40B4-BE49-F238E27FC236}">
                  <a16:creationId xmlns:a16="http://schemas.microsoft.com/office/drawing/2014/main" id="{2DECBC48-139B-CDBC-4DAC-E3F087A55C92}"/>
                </a:ext>
              </a:extLst>
            </p:cNvPr>
            <p:cNvSpPr>
              <a:spLocks noChangeShapeType="1"/>
            </p:cNvSpPr>
            <p:nvPr/>
          </p:nvSpPr>
          <p:spPr bwMode="auto">
            <a:xfrm>
              <a:off x="591" y="2155"/>
              <a:ext cx="3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3" name="Oval 30">
              <a:extLst>
                <a:ext uri="{FF2B5EF4-FFF2-40B4-BE49-F238E27FC236}">
                  <a16:creationId xmlns:a16="http://schemas.microsoft.com/office/drawing/2014/main" id="{2611367E-7EF5-E750-2A60-CBA51E58B617}"/>
                </a:ext>
              </a:extLst>
            </p:cNvPr>
            <p:cNvSpPr>
              <a:spLocks noChangeArrowheads="1"/>
            </p:cNvSpPr>
            <p:nvPr/>
          </p:nvSpPr>
          <p:spPr bwMode="auto">
            <a:xfrm>
              <a:off x="913" y="2123"/>
              <a:ext cx="54" cy="5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7834" name="Oval 31">
              <a:extLst>
                <a:ext uri="{FF2B5EF4-FFF2-40B4-BE49-F238E27FC236}">
                  <a16:creationId xmlns:a16="http://schemas.microsoft.com/office/drawing/2014/main" id="{78B10F2B-CADF-7FFD-5FCD-377DEA545CA3}"/>
                </a:ext>
              </a:extLst>
            </p:cNvPr>
            <p:cNvSpPr>
              <a:spLocks noChangeArrowheads="1"/>
            </p:cNvSpPr>
            <p:nvPr/>
          </p:nvSpPr>
          <p:spPr bwMode="auto">
            <a:xfrm>
              <a:off x="1145" y="2123"/>
              <a:ext cx="54" cy="5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7835" name="Line 32">
              <a:extLst>
                <a:ext uri="{FF2B5EF4-FFF2-40B4-BE49-F238E27FC236}">
                  <a16:creationId xmlns:a16="http://schemas.microsoft.com/office/drawing/2014/main" id="{19009F7A-53A8-525A-EE2B-0C3F17FFDBA0}"/>
                </a:ext>
              </a:extLst>
            </p:cNvPr>
            <p:cNvSpPr>
              <a:spLocks noChangeShapeType="1"/>
            </p:cNvSpPr>
            <p:nvPr/>
          </p:nvSpPr>
          <p:spPr bwMode="auto">
            <a:xfrm>
              <a:off x="1201" y="2155"/>
              <a:ext cx="32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6" name="Oval 33">
              <a:extLst>
                <a:ext uri="{FF2B5EF4-FFF2-40B4-BE49-F238E27FC236}">
                  <a16:creationId xmlns:a16="http://schemas.microsoft.com/office/drawing/2014/main" id="{072D9E16-2EF9-A000-D90D-EB6593CA9BAC}"/>
                </a:ext>
              </a:extLst>
            </p:cNvPr>
            <p:cNvSpPr>
              <a:spLocks noChangeArrowheads="1"/>
            </p:cNvSpPr>
            <p:nvPr/>
          </p:nvSpPr>
          <p:spPr bwMode="auto">
            <a:xfrm>
              <a:off x="1523" y="2123"/>
              <a:ext cx="54" cy="5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7837" name="Oval 34">
              <a:extLst>
                <a:ext uri="{FF2B5EF4-FFF2-40B4-BE49-F238E27FC236}">
                  <a16:creationId xmlns:a16="http://schemas.microsoft.com/office/drawing/2014/main" id="{E7367114-29D9-1DF0-1C11-4A109B092D6B}"/>
                </a:ext>
              </a:extLst>
            </p:cNvPr>
            <p:cNvSpPr>
              <a:spLocks noChangeArrowheads="1"/>
            </p:cNvSpPr>
            <p:nvPr/>
          </p:nvSpPr>
          <p:spPr bwMode="auto">
            <a:xfrm>
              <a:off x="1769" y="2123"/>
              <a:ext cx="54" cy="5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7838" name="Line 35">
              <a:extLst>
                <a:ext uri="{FF2B5EF4-FFF2-40B4-BE49-F238E27FC236}">
                  <a16:creationId xmlns:a16="http://schemas.microsoft.com/office/drawing/2014/main" id="{997566B0-62BA-CBAD-EF07-EBD7FC51CF0A}"/>
                </a:ext>
              </a:extLst>
            </p:cNvPr>
            <p:cNvSpPr>
              <a:spLocks noChangeShapeType="1"/>
            </p:cNvSpPr>
            <p:nvPr/>
          </p:nvSpPr>
          <p:spPr bwMode="auto">
            <a:xfrm>
              <a:off x="1825" y="2155"/>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9" name="Line 36">
              <a:extLst>
                <a:ext uri="{FF2B5EF4-FFF2-40B4-BE49-F238E27FC236}">
                  <a16:creationId xmlns:a16="http://schemas.microsoft.com/office/drawing/2014/main" id="{0FEAC31B-4928-66C5-6EAF-8295FA1BA697}"/>
                </a:ext>
              </a:extLst>
            </p:cNvPr>
            <p:cNvSpPr>
              <a:spLocks noChangeShapeType="1"/>
            </p:cNvSpPr>
            <p:nvPr/>
          </p:nvSpPr>
          <p:spPr bwMode="auto">
            <a:xfrm>
              <a:off x="2065" y="2155"/>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0" name="Line 37">
              <a:extLst>
                <a:ext uri="{FF2B5EF4-FFF2-40B4-BE49-F238E27FC236}">
                  <a16:creationId xmlns:a16="http://schemas.microsoft.com/office/drawing/2014/main" id="{B90E036A-F5F3-DED1-E973-79F4C5B16389}"/>
                </a:ext>
              </a:extLst>
            </p:cNvPr>
            <p:cNvSpPr>
              <a:spLocks noChangeShapeType="1"/>
            </p:cNvSpPr>
            <p:nvPr/>
          </p:nvSpPr>
          <p:spPr bwMode="auto">
            <a:xfrm>
              <a:off x="2065" y="2581"/>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1" name="Line 38">
              <a:extLst>
                <a:ext uri="{FF2B5EF4-FFF2-40B4-BE49-F238E27FC236}">
                  <a16:creationId xmlns:a16="http://schemas.microsoft.com/office/drawing/2014/main" id="{54C24A97-A21B-EEF7-C5E4-1EE0C8156F2F}"/>
                </a:ext>
              </a:extLst>
            </p:cNvPr>
            <p:cNvSpPr>
              <a:spLocks noChangeShapeType="1"/>
            </p:cNvSpPr>
            <p:nvPr/>
          </p:nvSpPr>
          <p:spPr bwMode="auto">
            <a:xfrm flipH="1">
              <a:off x="584" y="2827"/>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2" name="Oval 39">
              <a:extLst>
                <a:ext uri="{FF2B5EF4-FFF2-40B4-BE49-F238E27FC236}">
                  <a16:creationId xmlns:a16="http://schemas.microsoft.com/office/drawing/2014/main" id="{0BD3E3B5-9FF3-C2DD-FCEB-A7E67B60B155}"/>
                </a:ext>
              </a:extLst>
            </p:cNvPr>
            <p:cNvSpPr>
              <a:spLocks noChangeArrowheads="1"/>
            </p:cNvSpPr>
            <p:nvPr/>
          </p:nvSpPr>
          <p:spPr bwMode="auto">
            <a:xfrm>
              <a:off x="535" y="2800"/>
              <a:ext cx="54" cy="5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7843" name="Line 40">
              <a:extLst>
                <a:ext uri="{FF2B5EF4-FFF2-40B4-BE49-F238E27FC236}">
                  <a16:creationId xmlns:a16="http://schemas.microsoft.com/office/drawing/2014/main" id="{AE1BCDC1-37E6-43B3-9F42-2B724AFE1C79}"/>
                </a:ext>
              </a:extLst>
            </p:cNvPr>
            <p:cNvSpPr>
              <a:spLocks noChangeShapeType="1"/>
            </p:cNvSpPr>
            <p:nvPr/>
          </p:nvSpPr>
          <p:spPr bwMode="auto">
            <a:xfrm flipV="1">
              <a:off x="961" y="2023"/>
              <a:ext cx="192" cy="1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4" name="Line 41">
              <a:extLst>
                <a:ext uri="{FF2B5EF4-FFF2-40B4-BE49-F238E27FC236}">
                  <a16:creationId xmlns:a16="http://schemas.microsoft.com/office/drawing/2014/main" id="{A4EC21D5-3425-2186-ABDA-631F60A5CEAF}"/>
                </a:ext>
              </a:extLst>
            </p:cNvPr>
            <p:cNvSpPr>
              <a:spLocks noChangeShapeType="1"/>
            </p:cNvSpPr>
            <p:nvPr/>
          </p:nvSpPr>
          <p:spPr bwMode="auto">
            <a:xfrm flipV="1">
              <a:off x="1578" y="2023"/>
              <a:ext cx="192" cy="1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5" name="Text Box 42">
              <a:extLst>
                <a:ext uri="{FF2B5EF4-FFF2-40B4-BE49-F238E27FC236}">
                  <a16:creationId xmlns:a16="http://schemas.microsoft.com/office/drawing/2014/main" id="{39E01FB9-F872-F9D2-D7D6-E099FE38D779}"/>
                </a:ext>
              </a:extLst>
            </p:cNvPr>
            <p:cNvSpPr txBox="1">
              <a:spLocks noChangeArrowheads="1"/>
            </p:cNvSpPr>
            <p:nvPr/>
          </p:nvSpPr>
          <p:spPr bwMode="auto">
            <a:xfrm>
              <a:off x="855" y="174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a:solidFill>
                    <a:srgbClr val="000066"/>
                  </a:solidFill>
                  <a:latin typeface="Times New Roman" panose="02020603050405020304" pitchFamily="18" charset="0"/>
                </a:rPr>
                <a:t>S</a:t>
              </a:r>
              <a:r>
                <a:rPr kumimoji="1" lang="en-US" altLang="zh-CN" baseline="-25000">
                  <a:solidFill>
                    <a:srgbClr val="000066"/>
                  </a:solidFill>
                  <a:latin typeface="Times New Roman" panose="02020603050405020304" pitchFamily="18" charset="0"/>
                </a:rPr>
                <a:t>1</a:t>
              </a:r>
            </a:p>
          </p:txBody>
        </p:sp>
        <p:sp>
          <p:nvSpPr>
            <p:cNvPr id="77846" name="Text Box 43">
              <a:extLst>
                <a:ext uri="{FF2B5EF4-FFF2-40B4-BE49-F238E27FC236}">
                  <a16:creationId xmlns:a16="http://schemas.microsoft.com/office/drawing/2014/main" id="{A84AE32A-3FBC-E9B5-C172-72EEC379A277}"/>
                </a:ext>
              </a:extLst>
            </p:cNvPr>
            <p:cNvSpPr txBox="1">
              <a:spLocks noChangeArrowheads="1"/>
            </p:cNvSpPr>
            <p:nvPr/>
          </p:nvSpPr>
          <p:spPr bwMode="auto">
            <a:xfrm>
              <a:off x="1443" y="1796"/>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a:solidFill>
                    <a:srgbClr val="000066"/>
                  </a:solidFill>
                  <a:latin typeface="Times New Roman" panose="02020603050405020304" pitchFamily="18" charset="0"/>
                </a:rPr>
                <a:t>S</a:t>
              </a:r>
              <a:r>
                <a:rPr kumimoji="1" lang="en-US" altLang="zh-CN" baseline="-25000">
                  <a:solidFill>
                    <a:srgbClr val="000066"/>
                  </a:solidFill>
                  <a:latin typeface="Times New Roman" panose="02020603050405020304" pitchFamily="18" charset="0"/>
                </a:rPr>
                <a:t>2</a:t>
              </a:r>
            </a:p>
          </p:txBody>
        </p:sp>
        <p:sp>
          <p:nvSpPr>
            <p:cNvPr id="77847" name="Text Box 44">
              <a:extLst>
                <a:ext uri="{FF2B5EF4-FFF2-40B4-BE49-F238E27FC236}">
                  <a16:creationId xmlns:a16="http://schemas.microsoft.com/office/drawing/2014/main" id="{CE178074-2D72-0D3C-62B6-E1524C4AE032}"/>
                </a:ext>
              </a:extLst>
            </p:cNvPr>
            <p:cNvSpPr txBox="1">
              <a:spLocks noChangeArrowheads="1"/>
            </p:cNvSpPr>
            <p:nvPr/>
          </p:nvSpPr>
          <p:spPr bwMode="auto">
            <a:xfrm>
              <a:off x="721" y="3025"/>
              <a:ext cx="1296"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endParaRPr kumimoji="1" lang="en-GB" altLang="zh-CN" baseline="-25000">
                <a:solidFill>
                  <a:srgbClr val="000066"/>
                </a:solidFill>
                <a:latin typeface="Times New Roman" panose="02020603050405020304" pitchFamily="18" charset="0"/>
              </a:endParaRPr>
            </a:p>
          </p:txBody>
        </p:sp>
        <p:sp>
          <p:nvSpPr>
            <p:cNvPr id="77848" name="AutoShape 45">
              <a:extLst>
                <a:ext uri="{FF2B5EF4-FFF2-40B4-BE49-F238E27FC236}">
                  <a16:creationId xmlns:a16="http://schemas.microsoft.com/office/drawing/2014/main" id="{C0158490-6EBE-38AB-2585-073454F1F729}"/>
                </a:ext>
              </a:extLst>
            </p:cNvPr>
            <p:cNvSpPr>
              <a:spLocks noChangeArrowheads="1"/>
            </p:cNvSpPr>
            <p:nvPr/>
          </p:nvSpPr>
          <p:spPr bwMode="auto">
            <a:xfrm>
              <a:off x="1969" y="2386"/>
              <a:ext cx="192" cy="192"/>
            </a:xfrm>
            <a:prstGeom prst="flowChartSummingJunction">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7849" name="Text Box 46">
              <a:extLst>
                <a:ext uri="{FF2B5EF4-FFF2-40B4-BE49-F238E27FC236}">
                  <a16:creationId xmlns:a16="http://schemas.microsoft.com/office/drawing/2014/main" id="{DEC982CC-AF66-A28F-00DD-AEDBD282B26B}"/>
                </a:ext>
              </a:extLst>
            </p:cNvPr>
            <p:cNvSpPr txBox="1">
              <a:spLocks noChangeArrowheads="1"/>
            </p:cNvSpPr>
            <p:nvPr/>
          </p:nvSpPr>
          <p:spPr bwMode="auto">
            <a:xfrm>
              <a:off x="2125" y="230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灯</a:t>
              </a:r>
              <a:endParaRPr kumimoji="1" lang="zh-CN" altLang="en-US" baseline="-25000">
                <a:solidFill>
                  <a:srgbClr val="000066"/>
                </a:solidFill>
                <a:latin typeface="Times New Roman" panose="02020603050405020304" pitchFamily="18" charset="0"/>
              </a:endParaRPr>
            </a:p>
          </p:txBody>
        </p:sp>
        <p:sp>
          <p:nvSpPr>
            <p:cNvPr id="77850" name="Rectangle 47">
              <a:extLst>
                <a:ext uri="{FF2B5EF4-FFF2-40B4-BE49-F238E27FC236}">
                  <a16:creationId xmlns:a16="http://schemas.microsoft.com/office/drawing/2014/main" id="{9C351C26-D9CB-8165-3D63-480CB5CDCD09}"/>
                </a:ext>
              </a:extLst>
            </p:cNvPr>
            <p:cNvSpPr>
              <a:spLocks noChangeArrowheads="1"/>
            </p:cNvSpPr>
            <p:nvPr/>
          </p:nvSpPr>
          <p:spPr bwMode="auto">
            <a:xfrm>
              <a:off x="289" y="1789"/>
              <a:ext cx="2160" cy="1488"/>
            </a:xfrm>
            <a:prstGeom prst="rect">
              <a:avLst/>
            </a:prstGeom>
            <a:noFill/>
            <a:ln w="19050">
              <a:solidFill>
                <a:srgbClr val="99CC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7851" name="Text Box 48">
              <a:extLst>
                <a:ext uri="{FF2B5EF4-FFF2-40B4-BE49-F238E27FC236}">
                  <a16:creationId xmlns:a16="http://schemas.microsoft.com/office/drawing/2014/main" id="{B920259B-00C3-6725-C699-20A01F11D012}"/>
                </a:ext>
              </a:extLst>
            </p:cNvPr>
            <p:cNvSpPr txBox="1">
              <a:spLocks noChangeArrowheads="1"/>
            </p:cNvSpPr>
            <p:nvPr/>
          </p:nvSpPr>
          <p:spPr bwMode="auto">
            <a:xfrm>
              <a:off x="413" y="2299"/>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电源</a:t>
              </a:r>
              <a:endParaRPr kumimoji="1" lang="zh-CN" altLang="en-US" baseline="-25000">
                <a:solidFill>
                  <a:srgbClr val="000066"/>
                </a:solidFill>
                <a:latin typeface="Times New Roman" panose="02020603050405020304" pitchFamily="18" charset="0"/>
              </a:endParaRPr>
            </a:p>
          </p:txBody>
        </p:sp>
      </p:grpSp>
      <p:sp>
        <p:nvSpPr>
          <p:cNvPr id="77828" name="Text Box 49">
            <a:extLst>
              <a:ext uri="{FF2B5EF4-FFF2-40B4-BE49-F238E27FC236}">
                <a16:creationId xmlns:a16="http://schemas.microsoft.com/office/drawing/2014/main" id="{C22F9267-A41D-5FB7-1967-D08857D4EE06}"/>
              </a:ext>
            </a:extLst>
          </p:cNvPr>
          <p:cNvSpPr txBox="1">
            <a:spLocks noChangeArrowheads="1"/>
          </p:cNvSpPr>
          <p:nvPr/>
        </p:nvSpPr>
        <p:spPr bwMode="auto">
          <a:xfrm>
            <a:off x="684213" y="333375"/>
            <a:ext cx="29067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a:solidFill>
                  <a:srgbClr val="CC0066"/>
                </a:solidFill>
                <a:latin typeface="Times New Roman" panose="02020603050405020304" pitchFamily="18" charset="0"/>
              </a:rPr>
              <a:t>　</a:t>
            </a:r>
            <a:r>
              <a:rPr kumimoji="1" lang="zh-CN" altLang="en-US" sz="2800">
                <a:solidFill>
                  <a:srgbClr val="CC0066"/>
                </a:solidFill>
                <a:latin typeface="Times New Roman" panose="02020603050405020304" pitchFamily="18" charset="0"/>
              </a:rPr>
              <a:t>　</a:t>
            </a:r>
            <a:r>
              <a:rPr kumimoji="1" lang="zh-CN" altLang="en-US" sz="2800">
                <a:solidFill>
                  <a:srgbClr val="CC0000"/>
                </a:solidFill>
                <a:latin typeface="Times New Roman" panose="02020603050405020304" pitchFamily="18" charset="0"/>
              </a:rPr>
              <a:t>１．与运算</a:t>
            </a:r>
          </a:p>
        </p:txBody>
      </p:sp>
      <p:sp>
        <p:nvSpPr>
          <p:cNvPr id="77829" name="Text Box 50">
            <a:extLst>
              <a:ext uri="{FF2B5EF4-FFF2-40B4-BE49-F238E27FC236}">
                <a16:creationId xmlns:a16="http://schemas.microsoft.com/office/drawing/2014/main" id="{6E8AF789-B1DC-5353-9767-C7ABEE864E4B}"/>
              </a:ext>
            </a:extLst>
          </p:cNvPr>
          <p:cNvSpPr txBox="1">
            <a:spLocks noChangeArrowheads="1"/>
          </p:cNvSpPr>
          <p:nvPr/>
        </p:nvSpPr>
        <p:spPr bwMode="auto">
          <a:xfrm>
            <a:off x="323850" y="1412875"/>
            <a:ext cx="80311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spcBef>
                <a:spcPct val="50000"/>
              </a:spcBef>
            </a:pPr>
            <a:r>
              <a:rPr kumimoji="1" lang="zh-CN" altLang="en-US">
                <a:solidFill>
                  <a:srgbClr val="000066"/>
                </a:solidFill>
                <a:latin typeface="Times New Roman" panose="02020603050405020304" pitchFamily="18" charset="0"/>
              </a:rPr>
              <a:t>　　</a:t>
            </a:r>
            <a:r>
              <a:rPr kumimoji="1" lang="en-US" altLang="zh-CN">
                <a:solidFill>
                  <a:srgbClr val="000066"/>
                </a:solidFill>
                <a:latin typeface="Times New Roman" panose="02020603050405020304" pitchFamily="18" charset="0"/>
              </a:rPr>
              <a:t>(1)</a:t>
            </a:r>
            <a:r>
              <a:rPr kumimoji="1" lang="zh-CN" altLang="en-US">
                <a:solidFill>
                  <a:srgbClr val="000066"/>
                </a:solidFill>
                <a:latin typeface="Times New Roman" panose="02020603050405020304" pitchFamily="18" charset="0"/>
              </a:rPr>
              <a:t>　与逻辑</a:t>
            </a:r>
            <a:r>
              <a:rPr kumimoji="1" lang="en-US" altLang="zh-CN">
                <a:solidFill>
                  <a:srgbClr val="000066"/>
                </a:solidFill>
                <a:latin typeface="Times New Roman" panose="02020603050405020304" pitchFamily="18" charset="0"/>
              </a:rPr>
              <a:t>:</a:t>
            </a:r>
            <a:r>
              <a:rPr kumimoji="1" lang="zh-CN" altLang="en-US">
                <a:solidFill>
                  <a:srgbClr val="000066"/>
                </a:solidFill>
                <a:latin typeface="Times New Roman" panose="02020603050405020304" pitchFamily="18" charset="0"/>
              </a:rPr>
              <a:t>只有当决定某一事件的条件全部具备时，这一事件才会发生。这种因果关系称为与逻辑关系。</a:t>
            </a:r>
          </a:p>
        </p:txBody>
      </p:sp>
      <p:sp>
        <p:nvSpPr>
          <p:cNvPr id="412723" name="Rectangle 51">
            <a:extLst>
              <a:ext uri="{FF2B5EF4-FFF2-40B4-BE49-F238E27FC236}">
                <a16:creationId xmlns:a16="http://schemas.microsoft.com/office/drawing/2014/main" id="{46BA6583-5754-1EF1-D833-B6EE45C88065}"/>
              </a:ext>
            </a:extLst>
          </p:cNvPr>
          <p:cNvSpPr>
            <a:spLocks noChangeArrowheads="1"/>
          </p:cNvSpPr>
          <p:nvPr/>
        </p:nvSpPr>
        <p:spPr bwMode="auto">
          <a:xfrm>
            <a:off x="1130300" y="3108325"/>
            <a:ext cx="171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rPr>
              <a:t>与逻辑举例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2723"/>
                                        </p:tgtEl>
                                        <p:attrNameLst>
                                          <p:attrName>style.visibility</p:attrName>
                                        </p:attrNameLst>
                                      </p:cBhvr>
                                      <p:to>
                                        <p:strVal val="visible"/>
                                      </p:to>
                                    </p:set>
                                    <p:animEffect transition="in" filter="strips(downRight)">
                                      <p:cBhvr>
                                        <p:cTn id="7" dur="500"/>
                                        <p:tgtEl>
                                          <p:spTgt spid="412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412699"/>
                                        </p:tgtEl>
                                        <p:attrNameLst>
                                          <p:attrName>style.visibility</p:attrName>
                                        </p:attrNameLst>
                                      </p:cBhvr>
                                      <p:to>
                                        <p:strVal val="visible"/>
                                      </p:to>
                                    </p:set>
                                    <p:animEffect transition="in" filter="box(out)">
                                      <p:cBhvr>
                                        <p:cTn id="12" dur="500"/>
                                        <p:tgtEl>
                                          <p:spTgt spid="412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2676"/>
                                        </p:tgtEl>
                                        <p:attrNameLst>
                                          <p:attrName>style.visibility</p:attrName>
                                        </p:attrNameLst>
                                      </p:cBhvr>
                                      <p:to>
                                        <p:strVal val="visible"/>
                                      </p:to>
                                    </p:set>
                                    <p:animEffect transition="in" filter="wipe(up)">
                                      <p:cBhvr>
                                        <p:cTn id="17" dur="5000"/>
                                        <p:tgtEl>
                                          <p:spTgt spid="412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72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3700" name="Group 4">
            <a:extLst>
              <a:ext uri="{FF2B5EF4-FFF2-40B4-BE49-F238E27FC236}">
                <a16:creationId xmlns:a16="http://schemas.microsoft.com/office/drawing/2014/main" id="{F1D0BFC9-FAE6-CE30-9B2E-C11B1B7B58BD}"/>
              </a:ext>
            </a:extLst>
          </p:cNvPr>
          <p:cNvGrpSpPr>
            <a:grpSpLocks/>
          </p:cNvGrpSpPr>
          <p:nvPr/>
        </p:nvGrpSpPr>
        <p:grpSpPr bwMode="auto">
          <a:xfrm>
            <a:off x="4978400" y="1573213"/>
            <a:ext cx="2762250" cy="2374900"/>
            <a:chOff x="376" y="2592"/>
            <a:chExt cx="1448" cy="1377"/>
          </a:xfrm>
        </p:grpSpPr>
        <p:sp>
          <p:nvSpPr>
            <p:cNvPr id="78900" name="Text Box 5">
              <a:extLst>
                <a:ext uri="{FF2B5EF4-FFF2-40B4-BE49-F238E27FC236}">
                  <a16:creationId xmlns:a16="http://schemas.microsoft.com/office/drawing/2014/main" id="{CDF18FAE-476E-89E2-B988-2B76EDA94203}"/>
                </a:ext>
              </a:extLst>
            </p:cNvPr>
            <p:cNvSpPr txBox="1">
              <a:spLocks noChangeArrowheads="1"/>
            </p:cNvSpPr>
            <p:nvPr/>
          </p:nvSpPr>
          <p:spPr bwMode="auto">
            <a:xfrm>
              <a:off x="376" y="2592"/>
              <a:ext cx="1440"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2000" b="0">
                  <a:latin typeface="宋体-方正超大字符集" pitchFamily="65" charset="-122"/>
                  <a:ea typeface="宋体-方正超大字符集" pitchFamily="65" charset="-122"/>
                </a:rPr>
                <a:t>          </a:t>
              </a:r>
              <a:r>
                <a:rPr kumimoji="1" lang="zh-CN" altLang="en-US" sz="2000">
                  <a:solidFill>
                    <a:srgbClr val="000066"/>
                  </a:solidFill>
                  <a:latin typeface="楷体_GB2312" pitchFamily="49" charset="-122"/>
                </a:rPr>
                <a:t>逻辑真值表</a:t>
              </a:r>
            </a:p>
          </p:txBody>
        </p:sp>
        <p:sp>
          <p:nvSpPr>
            <p:cNvPr id="78901" name="Line 6">
              <a:extLst>
                <a:ext uri="{FF2B5EF4-FFF2-40B4-BE49-F238E27FC236}">
                  <a16:creationId xmlns:a16="http://schemas.microsoft.com/office/drawing/2014/main" id="{96CADC8A-CDBF-F942-9C58-5BDD26E2622B}"/>
                </a:ext>
              </a:extLst>
            </p:cNvPr>
            <p:cNvSpPr>
              <a:spLocks noChangeShapeType="1"/>
            </p:cNvSpPr>
            <p:nvPr/>
          </p:nvSpPr>
          <p:spPr bwMode="auto">
            <a:xfrm>
              <a:off x="384" y="2817"/>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02" name="Line 7">
              <a:extLst>
                <a:ext uri="{FF2B5EF4-FFF2-40B4-BE49-F238E27FC236}">
                  <a16:creationId xmlns:a16="http://schemas.microsoft.com/office/drawing/2014/main" id="{1B0E4F9A-1FB8-E80B-67F6-E996889E603E}"/>
                </a:ext>
              </a:extLst>
            </p:cNvPr>
            <p:cNvSpPr>
              <a:spLocks noChangeShapeType="1"/>
            </p:cNvSpPr>
            <p:nvPr/>
          </p:nvSpPr>
          <p:spPr bwMode="auto">
            <a:xfrm>
              <a:off x="384" y="3057"/>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03" name="Line 8">
              <a:extLst>
                <a:ext uri="{FF2B5EF4-FFF2-40B4-BE49-F238E27FC236}">
                  <a16:creationId xmlns:a16="http://schemas.microsoft.com/office/drawing/2014/main" id="{23A5E6D9-64D5-7F99-1AD6-8B86661E3C88}"/>
                </a:ext>
              </a:extLst>
            </p:cNvPr>
            <p:cNvSpPr>
              <a:spLocks noChangeShapeType="1"/>
            </p:cNvSpPr>
            <p:nvPr/>
          </p:nvSpPr>
          <p:spPr bwMode="auto">
            <a:xfrm>
              <a:off x="432" y="3964"/>
              <a:ext cx="13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04" name="Line 9">
              <a:extLst>
                <a:ext uri="{FF2B5EF4-FFF2-40B4-BE49-F238E27FC236}">
                  <a16:creationId xmlns:a16="http://schemas.microsoft.com/office/drawing/2014/main" id="{B82725BA-3B5C-196B-D34E-D384C02F810F}"/>
                </a:ext>
              </a:extLst>
            </p:cNvPr>
            <p:cNvSpPr>
              <a:spLocks noChangeShapeType="1"/>
            </p:cNvSpPr>
            <p:nvPr/>
          </p:nvSpPr>
          <p:spPr bwMode="auto">
            <a:xfrm>
              <a:off x="1095" y="2817"/>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905" name="Text Box 10">
              <a:extLst>
                <a:ext uri="{FF2B5EF4-FFF2-40B4-BE49-F238E27FC236}">
                  <a16:creationId xmlns:a16="http://schemas.microsoft.com/office/drawing/2014/main" id="{89468135-FE4A-6944-F43E-081257F72586}"/>
                </a:ext>
              </a:extLst>
            </p:cNvPr>
            <p:cNvSpPr txBox="1">
              <a:spLocks noChangeArrowheads="1"/>
            </p:cNvSpPr>
            <p:nvPr/>
          </p:nvSpPr>
          <p:spPr bwMode="auto">
            <a:xfrm>
              <a:off x="579"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99"/>
                  </a:solidFill>
                  <a:latin typeface="Times New Roman" panose="02020603050405020304" pitchFamily="18" charset="0"/>
                  <a:ea typeface="宋体-方正超大字符集" pitchFamily="65" charset="-122"/>
                </a:rPr>
                <a:t>A</a:t>
              </a:r>
              <a:endParaRPr kumimoji="1" lang="en-US" altLang="zh-CN" sz="2000" i="1" baseline="-25000">
                <a:solidFill>
                  <a:srgbClr val="000099"/>
                </a:solidFill>
                <a:latin typeface="Times New Roman" panose="02020603050405020304" pitchFamily="18" charset="0"/>
                <a:ea typeface="宋体-方正超大字符集" pitchFamily="65" charset="-122"/>
              </a:endParaRPr>
            </a:p>
          </p:txBody>
        </p:sp>
        <p:sp>
          <p:nvSpPr>
            <p:cNvPr id="78906" name="Text Box 11">
              <a:extLst>
                <a:ext uri="{FF2B5EF4-FFF2-40B4-BE49-F238E27FC236}">
                  <a16:creationId xmlns:a16="http://schemas.microsoft.com/office/drawing/2014/main" id="{7FA2C400-2FD5-03CB-BFBE-86B9043DA1A2}"/>
                </a:ext>
              </a:extLst>
            </p:cNvPr>
            <p:cNvSpPr txBox="1">
              <a:spLocks noChangeArrowheads="1"/>
            </p:cNvSpPr>
            <p:nvPr/>
          </p:nvSpPr>
          <p:spPr bwMode="auto">
            <a:xfrm>
              <a:off x="888"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99"/>
                  </a:solidFill>
                  <a:latin typeface="Times New Roman" panose="02020603050405020304" pitchFamily="18" charset="0"/>
                  <a:ea typeface="宋体-方正超大字符集" pitchFamily="65" charset="-122"/>
                </a:rPr>
                <a:t>B</a:t>
              </a:r>
              <a:endParaRPr kumimoji="1" lang="en-US" altLang="zh-CN" sz="2000" i="1" baseline="-25000">
                <a:solidFill>
                  <a:srgbClr val="000099"/>
                </a:solidFill>
                <a:latin typeface="Times New Roman" panose="02020603050405020304" pitchFamily="18" charset="0"/>
                <a:ea typeface="宋体-方正超大字符集" pitchFamily="65" charset="-122"/>
              </a:endParaRPr>
            </a:p>
          </p:txBody>
        </p:sp>
        <p:sp>
          <p:nvSpPr>
            <p:cNvPr id="78907" name="Text Box 12">
              <a:extLst>
                <a:ext uri="{FF2B5EF4-FFF2-40B4-BE49-F238E27FC236}">
                  <a16:creationId xmlns:a16="http://schemas.microsoft.com/office/drawing/2014/main" id="{22249261-74F6-7DB0-CED7-02842FE5BFF5}"/>
                </a:ext>
              </a:extLst>
            </p:cNvPr>
            <p:cNvSpPr txBox="1">
              <a:spLocks noChangeArrowheads="1"/>
            </p:cNvSpPr>
            <p:nvPr/>
          </p:nvSpPr>
          <p:spPr bwMode="auto">
            <a:xfrm>
              <a:off x="1308"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99"/>
                  </a:solidFill>
                  <a:latin typeface="Times New Roman" panose="02020603050405020304" pitchFamily="18" charset="0"/>
                  <a:ea typeface="宋体-方正超大字符集" pitchFamily="65" charset="-122"/>
                </a:rPr>
                <a:t>L</a:t>
              </a:r>
              <a:endParaRPr kumimoji="1" lang="en-US" altLang="zh-CN" sz="2000" i="1" baseline="-25000">
                <a:solidFill>
                  <a:srgbClr val="000099"/>
                </a:solidFill>
                <a:latin typeface="Times New Roman" panose="02020603050405020304" pitchFamily="18" charset="0"/>
                <a:ea typeface="宋体-方正超大字符集" pitchFamily="65" charset="-122"/>
              </a:endParaRPr>
            </a:p>
          </p:txBody>
        </p:sp>
        <p:sp>
          <p:nvSpPr>
            <p:cNvPr id="78908" name="Text Box 13">
              <a:extLst>
                <a:ext uri="{FF2B5EF4-FFF2-40B4-BE49-F238E27FC236}">
                  <a16:creationId xmlns:a16="http://schemas.microsoft.com/office/drawing/2014/main" id="{3965C046-8A5E-2B99-DCA9-864B2072CA81}"/>
                </a:ext>
              </a:extLst>
            </p:cNvPr>
            <p:cNvSpPr txBox="1">
              <a:spLocks noChangeArrowheads="1"/>
            </p:cNvSpPr>
            <p:nvPr/>
          </p:nvSpPr>
          <p:spPr bwMode="auto">
            <a:xfrm>
              <a:off x="579"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78909" name="Text Box 14">
              <a:extLst>
                <a:ext uri="{FF2B5EF4-FFF2-40B4-BE49-F238E27FC236}">
                  <a16:creationId xmlns:a16="http://schemas.microsoft.com/office/drawing/2014/main" id="{71087BB1-AF18-230F-2906-0D149C0C72E9}"/>
                </a:ext>
              </a:extLst>
            </p:cNvPr>
            <p:cNvSpPr txBox="1">
              <a:spLocks noChangeArrowheads="1"/>
            </p:cNvSpPr>
            <p:nvPr/>
          </p:nvSpPr>
          <p:spPr bwMode="auto">
            <a:xfrm>
              <a:off x="888"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78910" name="Text Box 15">
              <a:extLst>
                <a:ext uri="{FF2B5EF4-FFF2-40B4-BE49-F238E27FC236}">
                  <a16:creationId xmlns:a16="http://schemas.microsoft.com/office/drawing/2014/main" id="{F32DD58E-6F6C-8122-0E95-75063F08CA1B}"/>
                </a:ext>
              </a:extLst>
            </p:cNvPr>
            <p:cNvSpPr txBox="1">
              <a:spLocks noChangeArrowheads="1"/>
            </p:cNvSpPr>
            <p:nvPr/>
          </p:nvSpPr>
          <p:spPr bwMode="auto">
            <a:xfrm>
              <a:off x="888" y="332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78911" name="Text Box 16">
              <a:extLst>
                <a:ext uri="{FF2B5EF4-FFF2-40B4-BE49-F238E27FC236}">
                  <a16:creationId xmlns:a16="http://schemas.microsoft.com/office/drawing/2014/main" id="{1348EF2A-8B33-649E-D3BB-5D727627EB7B}"/>
                </a:ext>
              </a:extLst>
            </p:cNvPr>
            <p:cNvSpPr txBox="1">
              <a:spLocks noChangeArrowheads="1"/>
            </p:cNvSpPr>
            <p:nvPr/>
          </p:nvSpPr>
          <p:spPr bwMode="auto">
            <a:xfrm>
              <a:off x="888" y="3553"/>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78912" name="Text Box 17">
              <a:extLst>
                <a:ext uri="{FF2B5EF4-FFF2-40B4-BE49-F238E27FC236}">
                  <a16:creationId xmlns:a16="http://schemas.microsoft.com/office/drawing/2014/main" id="{89B97D24-72DA-C268-3D03-460B5DC1A023}"/>
                </a:ext>
              </a:extLst>
            </p:cNvPr>
            <p:cNvSpPr txBox="1">
              <a:spLocks noChangeArrowheads="1"/>
            </p:cNvSpPr>
            <p:nvPr/>
          </p:nvSpPr>
          <p:spPr bwMode="auto">
            <a:xfrm>
              <a:off x="888"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78913" name="Text Box 18">
              <a:extLst>
                <a:ext uri="{FF2B5EF4-FFF2-40B4-BE49-F238E27FC236}">
                  <a16:creationId xmlns:a16="http://schemas.microsoft.com/office/drawing/2014/main" id="{3D53C9EB-E3BF-F4C8-31CC-28E5CE90CE68}"/>
                </a:ext>
              </a:extLst>
            </p:cNvPr>
            <p:cNvSpPr txBox="1">
              <a:spLocks noChangeArrowheads="1"/>
            </p:cNvSpPr>
            <p:nvPr/>
          </p:nvSpPr>
          <p:spPr bwMode="auto">
            <a:xfrm>
              <a:off x="579" y="3332"/>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78914" name="Text Box 19">
              <a:extLst>
                <a:ext uri="{FF2B5EF4-FFF2-40B4-BE49-F238E27FC236}">
                  <a16:creationId xmlns:a16="http://schemas.microsoft.com/office/drawing/2014/main" id="{4CADF425-F297-BB46-7BA7-FACBA9426FA2}"/>
                </a:ext>
              </a:extLst>
            </p:cNvPr>
            <p:cNvSpPr txBox="1">
              <a:spLocks noChangeArrowheads="1"/>
            </p:cNvSpPr>
            <p:nvPr/>
          </p:nvSpPr>
          <p:spPr bwMode="auto">
            <a:xfrm>
              <a:off x="579" y="3559"/>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78915" name="Text Box 20">
              <a:extLst>
                <a:ext uri="{FF2B5EF4-FFF2-40B4-BE49-F238E27FC236}">
                  <a16:creationId xmlns:a16="http://schemas.microsoft.com/office/drawing/2014/main" id="{D69CEF70-5B3C-751E-974E-99066023CCFB}"/>
                </a:ext>
              </a:extLst>
            </p:cNvPr>
            <p:cNvSpPr txBox="1">
              <a:spLocks noChangeArrowheads="1"/>
            </p:cNvSpPr>
            <p:nvPr/>
          </p:nvSpPr>
          <p:spPr bwMode="auto">
            <a:xfrm>
              <a:off x="580"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sp>
          <p:nvSpPr>
            <p:cNvPr id="78916" name="Text Box 21">
              <a:extLst>
                <a:ext uri="{FF2B5EF4-FFF2-40B4-BE49-F238E27FC236}">
                  <a16:creationId xmlns:a16="http://schemas.microsoft.com/office/drawing/2014/main" id="{EE281C03-BB7B-75EB-53DB-9B6488289AF9}"/>
                </a:ext>
              </a:extLst>
            </p:cNvPr>
            <p:cNvSpPr txBox="1">
              <a:spLocks noChangeArrowheads="1"/>
            </p:cNvSpPr>
            <p:nvPr/>
          </p:nvSpPr>
          <p:spPr bwMode="auto">
            <a:xfrm>
              <a:off x="1309"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78917" name="Text Box 22">
              <a:extLst>
                <a:ext uri="{FF2B5EF4-FFF2-40B4-BE49-F238E27FC236}">
                  <a16:creationId xmlns:a16="http://schemas.microsoft.com/office/drawing/2014/main" id="{6E8C90FC-6897-79B9-FEB2-78675E0E7B30}"/>
                </a:ext>
              </a:extLst>
            </p:cNvPr>
            <p:cNvSpPr txBox="1">
              <a:spLocks noChangeArrowheads="1"/>
            </p:cNvSpPr>
            <p:nvPr/>
          </p:nvSpPr>
          <p:spPr bwMode="auto">
            <a:xfrm>
              <a:off x="1309" y="332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78918" name="Text Box 23">
              <a:extLst>
                <a:ext uri="{FF2B5EF4-FFF2-40B4-BE49-F238E27FC236}">
                  <a16:creationId xmlns:a16="http://schemas.microsoft.com/office/drawing/2014/main" id="{502D7557-0AF2-F649-06EE-FFCFE29DF647}"/>
                </a:ext>
              </a:extLst>
            </p:cNvPr>
            <p:cNvSpPr txBox="1">
              <a:spLocks noChangeArrowheads="1"/>
            </p:cNvSpPr>
            <p:nvPr/>
          </p:nvSpPr>
          <p:spPr bwMode="auto">
            <a:xfrm>
              <a:off x="1309" y="3553"/>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0</a:t>
              </a:r>
              <a:endParaRPr kumimoji="1" lang="en-US" altLang="zh-CN" sz="2000" baseline="-25000">
                <a:latin typeface="Times New Roman" panose="02020603050405020304" pitchFamily="18" charset="0"/>
                <a:ea typeface="宋体-方正超大字符集" pitchFamily="65" charset="-122"/>
              </a:endParaRPr>
            </a:p>
          </p:txBody>
        </p:sp>
        <p:sp>
          <p:nvSpPr>
            <p:cNvPr id="78919" name="Text Box 24">
              <a:extLst>
                <a:ext uri="{FF2B5EF4-FFF2-40B4-BE49-F238E27FC236}">
                  <a16:creationId xmlns:a16="http://schemas.microsoft.com/office/drawing/2014/main" id="{347D9887-08D5-635C-F1B2-E79542C8E715}"/>
                </a:ext>
              </a:extLst>
            </p:cNvPr>
            <p:cNvSpPr txBox="1">
              <a:spLocks noChangeArrowheads="1"/>
            </p:cNvSpPr>
            <p:nvPr/>
          </p:nvSpPr>
          <p:spPr bwMode="auto">
            <a:xfrm>
              <a:off x="1309"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1</a:t>
              </a:r>
              <a:endParaRPr kumimoji="1" lang="en-US" altLang="zh-CN" sz="2000" baseline="-25000">
                <a:latin typeface="Times New Roman" panose="02020603050405020304" pitchFamily="18" charset="0"/>
                <a:ea typeface="宋体-方正超大字符集" pitchFamily="65" charset="-122"/>
              </a:endParaRPr>
            </a:p>
          </p:txBody>
        </p:sp>
      </p:grpSp>
      <p:grpSp>
        <p:nvGrpSpPr>
          <p:cNvPr id="78851" name="Group 25">
            <a:extLst>
              <a:ext uri="{FF2B5EF4-FFF2-40B4-BE49-F238E27FC236}">
                <a16:creationId xmlns:a16="http://schemas.microsoft.com/office/drawing/2014/main" id="{1300B46D-0ADC-63D7-2EA9-EBA71E5CB3F0}"/>
              </a:ext>
            </a:extLst>
          </p:cNvPr>
          <p:cNvGrpSpPr>
            <a:grpSpLocks/>
          </p:cNvGrpSpPr>
          <p:nvPr/>
        </p:nvGrpSpPr>
        <p:grpSpPr bwMode="auto">
          <a:xfrm>
            <a:off x="604838" y="1557338"/>
            <a:ext cx="3429000" cy="2362200"/>
            <a:chOff x="3168" y="1728"/>
            <a:chExt cx="2160" cy="1488"/>
          </a:xfrm>
        </p:grpSpPr>
        <p:sp>
          <p:nvSpPr>
            <p:cNvPr id="78878" name="Text Box 26">
              <a:extLst>
                <a:ext uri="{FF2B5EF4-FFF2-40B4-BE49-F238E27FC236}">
                  <a16:creationId xmlns:a16="http://schemas.microsoft.com/office/drawing/2014/main" id="{BC8ACF52-F28E-9A59-7DD5-50084187C387}"/>
                </a:ext>
              </a:extLst>
            </p:cNvPr>
            <p:cNvSpPr txBox="1">
              <a:spLocks noChangeArrowheads="1"/>
            </p:cNvSpPr>
            <p:nvPr/>
          </p:nvSpPr>
          <p:spPr bwMode="auto">
            <a:xfrm>
              <a:off x="3360" y="1728"/>
              <a:ext cx="177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2000">
                  <a:solidFill>
                    <a:srgbClr val="000066"/>
                  </a:solidFill>
                  <a:latin typeface="楷体_GB2312" pitchFamily="49" charset="-122"/>
                </a:rPr>
                <a:t>     </a:t>
              </a:r>
              <a:r>
                <a:rPr kumimoji="1" lang="zh-CN" altLang="en-US" sz="2000">
                  <a:solidFill>
                    <a:srgbClr val="000066"/>
                  </a:solidFill>
                  <a:latin typeface="楷体_GB2312" pitchFamily="49" charset="-122"/>
                </a:rPr>
                <a:t>与逻辑举例状态表</a:t>
              </a:r>
            </a:p>
          </p:txBody>
        </p:sp>
        <p:grpSp>
          <p:nvGrpSpPr>
            <p:cNvPr id="78879" name="Group 27">
              <a:extLst>
                <a:ext uri="{FF2B5EF4-FFF2-40B4-BE49-F238E27FC236}">
                  <a16:creationId xmlns:a16="http://schemas.microsoft.com/office/drawing/2014/main" id="{05098543-8FA3-BC8B-56B9-B1ECD5104454}"/>
                </a:ext>
              </a:extLst>
            </p:cNvPr>
            <p:cNvGrpSpPr>
              <a:grpSpLocks/>
            </p:cNvGrpSpPr>
            <p:nvPr/>
          </p:nvGrpSpPr>
          <p:grpSpPr bwMode="auto">
            <a:xfrm>
              <a:off x="3168" y="2064"/>
              <a:ext cx="2160" cy="1152"/>
              <a:chOff x="3216" y="1296"/>
              <a:chExt cx="2160" cy="1104"/>
            </a:xfrm>
          </p:grpSpPr>
          <p:sp>
            <p:nvSpPr>
              <p:cNvPr id="78880" name="Line 28">
                <a:extLst>
                  <a:ext uri="{FF2B5EF4-FFF2-40B4-BE49-F238E27FC236}">
                    <a16:creationId xmlns:a16="http://schemas.microsoft.com/office/drawing/2014/main" id="{887A08B8-FB78-0E3B-1553-5F77DFFCF993}"/>
                  </a:ext>
                </a:extLst>
              </p:cNvPr>
              <p:cNvSpPr>
                <a:spLocks noChangeShapeType="1"/>
              </p:cNvSpPr>
              <p:nvPr/>
            </p:nvSpPr>
            <p:spPr bwMode="auto">
              <a:xfrm>
                <a:off x="3216" y="129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1" name="Line 29">
                <a:extLst>
                  <a:ext uri="{FF2B5EF4-FFF2-40B4-BE49-F238E27FC236}">
                    <a16:creationId xmlns:a16="http://schemas.microsoft.com/office/drawing/2014/main" id="{F9418850-5F8F-B44E-BFA1-D812E2C10A4F}"/>
                  </a:ext>
                </a:extLst>
              </p:cNvPr>
              <p:cNvSpPr>
                <a:spLocks noChangeShapeType="1"/>
              </p:cNvSpPr>
              <p:nvPr/>
            </p:nvSpPr>
            <p:spPr bwMode="auto">
              <a:xfrm>
                <a:off x="3216" y="153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2" name="Line 30">
                <a:extLst>
                  <a:ext uri="{FF2B5EF4-FFF2-40B4-BE49-F238E27FC236}">
                    <a16:creationId xmlns:a16="http://schemas.microsoft.com/office/drawing/2014/main" id="{FFD869B0-35E6-A6B5-74B9-1A1381E97DDD}"/>
                  </a:ext>
                </a:extLst>
              </p:cNvPr>
              <p:cNvSpPr>
                <a:spLocks noChangeShapeType="1"/>
              </p:cNvSpPr>
              <p:nvPr/>
            </p:nvSpPr>
            <p:spPr bwMode="auto">
              <a:xfrm>
                <a:off x="3216" y="2400"/>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3" name="Line 31">
                <a:extLst>
                  <a:ext uri="{FF2B5EF4-FFF2-40B4-BE49-F238E27FC236}">
                    <a16:creationId xmlns:a16="http://schemas.microsoft.com/office/drawing/2014/main" id="{E1CDE1D6-F963-89E5-0632-5881E19F2E85}"/>
                  </a:ext>
                </a:extLst>
              </p:cNvPr>
              <p:cNvSpPr>
                <a:spLocks noChangeShapeType="1"/>
              </p:cNvSpPr>
              <p:nvPr/>
            </p:nvSpPr>
            <p:spPr bwMode="auto">
              <a:xfrm>
                <a:off x="3936"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4" name="Line 32">
                <a:extLst>
                  <a:ext uri="{FF2B5EF4-FFF2-40B4-BE49-F238E27FC236}">
                    <a16:creationId xmlns:a16="http://schemas.microsoft.com/office/drawing/2014/main" id="{B96E852F-6F65-032D-8492-FA622DC11969}"/>
                  </a:ext>
                </a:extLst>
              </p:cNvPr>
              <p:cNvSpPr>
                <a:spLocks noChangeShapeType="1"/>
              </p:cNvSpPr>
              <p:nvPr/>
            </p:nvSpPr>
            <p:spPr bwMode="auto">
              <a:xfrm>
                <a:off x="4704"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85" name="Text Box 33">
                <a:extLst>
                  <a:ext uri="{FF2B5EF4-FFF2-40B4-BE49-F238E27FC236}">
                    <a16:creationId xmlns:a16="http://schemas.microsoft.com/office/drawing/2014/main" id="{29FBF3C2-D974-CF46-8FAF-B8E60126CC0F}"/>
                  </a:ext>
                </a:extLst>
              </p:cNvPr>
              <p:cNvSpPr txBox="1">
                <a:spLocks noChangeArrowheads="1"/>
              </p:cNvSpPr>
              <p:nvPr/>
            </p:nvSpPr>
            <p:spPr bwMode="auto">
              <a:xfrm>
                <a:off x="3356" y="1344"/>
                <a:ext cx="436"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1600">
                    <a:solidFill>
                      <a:srgbClr val="000099"/>
                    </a:solidFill>
                    <a:latin typeface="楷体_GB2312" pitchFamily="49" charset="-122"/>
                  </a:rPr>
                  <a:t>开关</a:t>
                </a:r>
                <a:r>
                  <a:rPr kumimoji="1" lang="en-US" altLang="zh-CN" sz="1600">
                    <a:solidFill>
                      <a:srgbClr val="000099"/>
                    </a:solidFill>
                    <a:latin typeface="楷体_GB2312" pitchFamily="49" charset="-122"/>
                  </a:rPr>
                  <a:t>S</a:t>
                </a:r>
                <a:r>
                  <a:rPr kumimoji="1" lang="en-US" altLang="zh-CN" sz="1600" baseline="-25000">
                    <a:solidFill>
                      <a:srgbClr val="000099"/>
                    </a:solidFill>
                    <a:latin typeface="楷体_GB2312" pitchFamily="49" charset="-122"/>
                  </a:rPr>
                  <a:t>1</a:t>
                </a:r>
              </a:p>
            </p:txBody>
          </p:sp>
          <p:sp>
            <p:nvSpPr>
              <p:cNvPr id="78886" name="Text Box 34">
                <a:extLst>
                  <a:ext uri="{FF2B5EF4-FFF2-40B4-BE49-F238E27FC236}">
                    <a16:creationId xmlns:a16="http://schemas.microsoft.com/office/drawing/2014/main" id="{33F4C064-30B1-8905-BAB9-D662BCD355CC}"/>
                  </a:ext>
                </a:extLst>
              </p:cNvPr>
              <p:cNvSpPr txBox="1">
                <a:spLocks noChangeArrowheads="1"/>
              </p:cNvSpPr>
              <p:nvPr/>
            </p:nvSpPr>
            <p:spPr bwMode="auto">
              <a:xfrm>
                <a:off x="4128" y="1344"/>
                <a:ext cx="432"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1600">
                    <a:solidFill>
                      <a:srgbClr val="000099"/>
                    </a:solidFill>
                    <a:latin typeface="楷体_GB2312" pitchFamily="49" charset="-122"/>
                  </a:rPr>
                  <a:t>开关</a:t>
                </a:r>
                <a:r>
                  <a:rPr kumimoji="1" lang="en-US" altLang="zh-CN" sz="1600">
                    <a:solidFill>
                      <a:srgbClr val="000099"/>
                    </a:solidFill>
                    <a:latin typeface="楷体_GB2312" pitchFamily="49" charset="-122"/>
                  </a:rPr>
                  <a:t>S</a:t>
                </a:r>
                <a:r>
                  <a:rPr kumimoji="1" lang="en-US" altLang="zh-CN" sz="1600" baseline="-25000">
                    <a:solidFill>
                      <a:srgbClr val="000099"/>
                    </a:solidFill>
                    <a:latin typeface="楷体_GB2312" pitchFamily="49" charset="-122"/>
                  </a:rPr>
                  <a:t>2</a:t>
                </a:r>
              </a:p>
            </p:txBody>
          </p:sp>
          <p:sp>
            <p:nvSpPr>
              <p:cNvPr id="78887" name="Text Box 35">
                <a:extLst>
                  <a:ext uri="{FF2B5EF4-FFF2-40B4-BE49-F238E27FC236}">
                    <a16:creationId xmlns:a16="http://schemas.microsoft.com/office/drawing/2014/main" id="{236E9B21-49CD-553A-3763-02209F11143A}"/>
                  </a:ext>
                </a:extLst>
              </p:cNvPr>
              <p:cNvSpPr txBox="1">
                <a:spLocks noChangeArrowheads="1"/>
              </p:cNvSpPr>
              <p:nvPr/>
            </p:nvSpPr>
            <p:spPr bwMode="auto">
              <a:xfrm>
                <a:off x="4944" y="1344"/>
                <a:ext cx="192"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99"/>
                    </a:solidFill>
                    <a:latin typeface="楷体_GB2312" pitchFamily="49" charset="-122"/>
                  </a:rPr>
                  <a:t>灯</a:t>
                </a:r>
              </a:p>
            </p:txBody>
          </p:sp>
          <p:sp>
            <p:nvSpPr>
              <p:cNvPr id="78888" name="Text Box 36">
                <a:extLst>
                  <a:ext uri="{FF2B5EF4-FFF2-40B4-BE49-F238E27FC236}">
                    <a16:creationId xmlns:a16="http://schemas.microsoft.com/office/drawing/2014/main" id="{343F03E6-B2B4-D99D-358A-8E36D8DE9713}"/>
                  </a:ext>
                </a:extLst>
              </p:cNvPr>
              <p:cNvSpPr txBox="1">
                <a:spLocks noChangeArrowheads="1"/>
              </p:cNvSpPr>
              <p:nvPr/>
            </p:nvSpPr>
            <p:spPr bwMode="auto">
              <a:xfrm>
                <a:off x="3456" y="153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99"/>
                    </a:solidFill>
                    <a:latin typeface="楷体_GB2312" pitchFamily="49" charset="-122"/>
                  </a:rPr>
                  <a:t>断</a:t>
                </a:r>
                <a:endParaRPr kumimoji="1" lang="zh-CN" altLang="en-US" sz="1600" baseline="-25000">
                  <a:solidFill>
                    <a:srgbClr val="000099"/>
                  </a:solidFill>
                  <a:latin typeface="楷体_GB2312" pitchFamily="49" charset="-122"/>
                </a:endParaRPr>
              </a:p>
            </p:txBody>
          </p:sp>
          <p:sp>
            <p:nvSpPr>
              <p:cNvPr id="78889" name="Text Box 37">
                <a:extLst>
                  <a:ext uri="{FF2B5EF4-FFF2-40B4-BE49-F238E27FC236}">
                    <a16:creationId xmlns:a16="http://schemas.microsoft.com/office/drawing/2014/main" id="{0940A74A-2E58-E817-2EE3-CF5593EDBCFA}"/>
                  </a:ext>
                </a:extLst>
              </p:cNvPr>
              <p:cNvSpPr txBox="1">
                <a:spLocks noChangeArrowheads="1"/>
              </p:cNvSpPr>
              <p:nvPr/>
            </p:nvSpPr>
            <p:spPr bwMode="auto">
              <a:xfrm>
                <a:off x="4224" y="153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99"/>
                    </a:solidFill>
                    <a:latin typeface="楷体_GB2312" pitchFamily="49" charset="-122"/>
                  </a:rPr>
                  <a:t>断</a:t>
                </a:r>
                <a:endParaRPr kumimoji="1" lang="zh-CN" altLang="en-US" sz="1600" baseline="-25000">
                  <a:solidFill>
                    <a:srgbClr val="000099"/>
                  </a:solidFill>
                  <a:latin typeface="楷体_GB2312" pitchFamily="49" charset="-122"/>
                </a:endParaRPr>
              </a:p>
            </p:txBody>
          </p:sp>
          <p:sp>
            <p:nvSpPr>
              <p:cNvPr id="78890" name="Text Box 38">
                <a:extLst>
                  <a:ext uri="{FF2B5EF4-FFF2-40B4-BE49-F238E27FC236}">
                    <a16:creationId xmlns:a16="http://schemas.microsoft.com/office/drawing/2014/main" id="{7F1D9D4F-4BC0-3EF7-3F20-7A48A6E9D6F9}"/>
                  </a:ext>
                </a:extLst>
              </p:cNvPr>
              <p:cNvSpPr txBox="1">
                <a:spLocks noChangeArrowheads="1"/>
              </p:cNvSpPr>
              <p:nvPr/>
            </p:nvSpPr>
            <p:spPr bwMode="auto">
              <a:xfrm>
                <a:off x="4909" y="153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灭</a:t>
                </a:r>
                <a:endParaRPr kumimoji="1" lang="zh-CN" altLang="en-US" sz="1600" baseline="-25000">
                  <a:solidFill>
                    <a:srgbClr val="000066"/>
                  </a:solidFill>
                  <a:latin typeface="楷体_GB2312" pitchFamily="49" charset="-122"/>
                </a:endParaRPr>
              </a:p>
            </p:txBody>
          </p:sp>
          <p:sp>
            <p:nvSpPr>
              <p:cNvPr id="78891" name="Text Box 39">
                <a:extLst>
                  <a:ext uri="{FF2B5EF4-FFF2-40B4-BE49-F238E27FC236}">
                    <a16:creationId xmlns:a16="http://schemas.microsoft.com/office/drawing/2014/main" id="{8D1BB865-98EB-AD3B-BDDD-56ECE4AF3A40}"/>
                  </a:ext>
                </a:extLst>
              </p:cNvPr>
              <p:cNvSpPr txBox="1">
                <a:spLocks noChangeArrowheads="1"/>
              </p:cNvSpPr>
              <p:nvPr/>
            </p:nvSpPr>
            <p:spPr bwMode="auto">
              <a:xfrm>
                <a:off x="3456" y="175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78892" name="Text Box 40">
                <a:extLst>
                  <a:ext uri="{FF2B5EF4-FFF2-40B4-BE49-F238E27FC236}">
                    <a16:creationId xmlns:a16="http://schemas.microsoft.com/office/drawing/2014/main" id="{CA3AEEFE-50B5-DD99-9B6D-DF7986BD4672}"/>
                  </a:ext>
                </a:extLst>
              </p:cNvPr>
              <p:cNvSpPr txBox="1">
                <a:spLocks noChangeArrowheads="1"/>
              </p:cNvSpPr>
              <p:nvPr/>
            </p:nvSpPr>
            <p:spPr bwMode="auto">
              <a:xfrm>
                <a:off x="4224" y="175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78893" name="Text Box 41">
                <a:extLst>
                  <a:ext uri="{FF2B5EF4-FFF2-40B4-BE49-F238E27FC236}">
                    <a16:creationId xmlns:a16="http://schemas.microsoft.com/office/drawing/2014/main" id="{24C1136A-BE91-4F7A-BCD4-0A70956DA90D}"/>
                  </a:ext>
                </a:extLst>
              </p:cNvPr>
              <p:cNvSpPr txBox="1">
                <a:spLocks noChangeArrowheads="1"/>
              </p:cNvSpPr>
              <p:nvPr/>
            </p:nvSpPr>
            <p:spPr bwMode="auto">
              <a:xfrm>
                <a:off x="4896" y="1756"/>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灭</a:t>
                </a:r>
                <a:endParaRPr kumimoji="1" lang="zh-CN" altLang="en-US" sz="1600" baseline="-25000">
                  <a:solidFill>
                    <a:srgbClr val="000066"/>
                  </a:solidFill>
                  <a:latin typeface="楷体_GB2312" pitchFamily="49" charset="-122"/>
                </a:endParaRPr>
              </a:p>
            </p:txBody>
          </p:sp>
          <p:sp>
            <p:nvSpPr>
              <p:cNvPr id="78894" name="Text Box 42">
                <a:extLst>
                  <a:ext uri="{FF2B5EF4-FFF2-40B4-BE49-F238E27FC236}">
                    <a16:creationId xmlns:a16="http://schemas.microsoft.com/office/drawing/2014/main" id="{4E3A611B-CF1D-CF40-D560-A55F717CB33A}"/>
                  </a:ext>
                </a:extLst>
              </p:cNvPr>
              <p:cNvSpPr txBox="1">
                <a:spLocks noChangeArrowheads="1"/>
              </p:cNvSpPr>
              <p:nvPr/>
            </p:nvSpPr>
            <p:spPr bwMode="auto">
              <a:xfrm>
                <a:off x="3456" y="1948"/>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78895" name="Text Box 43">
                <a:extLst>
                  <a:ext uri="{FF2B5EF4-FFF2-40B4-BE49-F238E27FC236}">
                    <a16:creationId xmlns:a16="http://schemas.microsoft.com/office/drawing/2014/main" id="{7CF6754A-8C41-590C-0B18-7607581394FA}"/>
                  </a:ext>
                </a:extLst>
              </p:cNvPr>
              <p:cNvSpPr txBox="1">
                <a:spLocks noChangeArrowheads="1"/>
              </p:cNvSpPr>
              <p:nvPr/>
            </p:nvSpPr>
            <p:spPr bwMode="auto">
              <a:xfrm>
                <a:off x="3452" y="2140"/>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78896" name="Text Box 44">
                <a:extLst>
                  <a:ext uri="{FF2B5EF4-FFF2-40B4-BE49-F238E27FC236}">
                    <a16:creationId xmlns:a16="http://schemas.microsoft.com/office/drawing/2014/main" id="{B2141BDF-EF95-1F81-E1AD-C3131C73526C}"/>
                  </a:ext>
                </a:extLst>
              </p:cNvPr>
              <p:cNvSpPr txBox="1">
                <a:spLocks noChangeArrowheads="1"/>
              </p:cNvSpPr>
              <p:nvPr/>
            </p:nvSpPr>
            <p:spPr bwMode="auto">
              <a:xfrm>
                <a:off x="4224" y="1948"/>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78897" name="Text Box 45">
                <a:extLst>
                  <a:ext uri="{FF2B5EF4-FFF2-40B4-BE49-F238E27FC236}">
                    <a16:creationId xmlns:a16="http://schemas.microsoft.com/office/drawing/2014/main" id="{E6B58BA7-7767-B61E-A7CA-AC4C1E98DE83}"/>
                  </a:ext>
                </a:extLst>
              </p:cNvPr>
              <p:cNvSpPr txBox="1">
                <a:spLocks noChangeArrowheads="1"/>
              </p:cNvSpPr>
              <p:nvPr/>
            </p:nvSpPr>
            <p:spPr bwMode="auto">
              <a:xfrm>
                <a:off x="4896" y="1948"/>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灭</a:t>
                </a:r>
                <a:endParaRPr kumimoji="1" lang="zh-CN" altLang="en-US" sz="1600" baseline="-25000">
                  <a:solidFill>
                    <a:srgbClr val="000066"/>
                  </a:solidFill>
                  <a:latin typeface="楷体_GB2312" pitchFamily="49" charset="-122"/>
                </a:endParaRPr>
              </a:p>
            </p:txBody>
          </p:sp>
          <p:sp>
            <p:nvSpPr>
              <p:cNvPr id="78898" name="Text Box 46">
                <a:extLst>
                  <a:ext uri="{FF2B5EF4-FFF2-40B4-BE49-F238E27FC236}">
                    <a16:creationId xmlns:a16="http://schemas.microsoft.com/office/drawing/2014/main" id="{4AF81129-48AD-5CD2-6828-224EFD94AEC8}"/>
                  </a:ext>
                </a:extLst>
              </p:cNvPr>
              <p:cNvSpPr txBox="1">
                <a:spLocks noChangeArrowheads="1"/>
              </p:cNvSpPr>
              <p:nvPr/>
            </p:nvSpPr>
            <p:spPr bwMode="auto">
              <a:xfrm>
                <a:off x="4224" y="2140"/>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78899" name="Text Box 47">
                <a:extLst>
                  <a:ext uri="{FF2B5EF4-FFF2-40B4-BE49-F238E27FC236}">
                    <a16:creationId xmlns:a16="http://schemas.microsoft.com/office/drawing/2014/main" id="{F920443B-CC63-65B2-B86B-89A3A700E9F6}"/>
                  </a:ext>
                </a:extLst>
              </p:cNvPr>
              <p:cNvSpPr txBox="1">
                <a:spLocks noChangeArrowheads="1"/>
              </p:cNvSpPr>
              <p:nvPr/>
            </p:nvSpPr>
            <p:spPr bwMode="auto">
              <a:xfrm>
                <a:off x="4896" y="2140"/>
                <a:ext cx="24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亮</a:t>
                </a:r>
                <a:endParaRPr kumimoji="1" lang="zh-CN" altLang="en-US" sz="1600" baseline="-25000">
                  <a:solidFill>
                    <a:srgbClr val="000066"/>
                  </a:solidFill>
                  <a:latin typeface="楷体_GB2312" pitchFamily="49" charset="-122"/>
                </a:endParaRPr>
              </a:p>
            </p:txBody>
          </p:sp>
        </p:grpSp>
      </p:grpSp>
      <p:sp>
        <p:nvSpPr>
          <p:cNvPr id="413744" name="Text Box 48">
            <a:extLst>
              <a:ext uri="{FF2B5EF4-FFF2-40B4-BE49-F238E27FC236}">
                <a16:creationId xmlns:a16="http://schemas.microsoft.com/office/drawing/2014/main" id="{DB08D74F-70E7-8F9F-2382-8F9B88CBB371}"/>
              </a:ext>
            </a:extLst>
          </p:cNvPr>
          <p:cNvSpPr txBox="1">
            <a:spLocks noChangeArrowheads="1"/>
          </p:cNvSpPr>
          <p:nvPr/>
        </p:nvSpPr>
        <p:spPr bwMode="auto">
          <a:xfrm>
            <a:off x="473075" y="5429250"/>
            <a:ext cx="473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楷体_GB2312" pitchFamily="49" charset="-122"/>
              </a:rPr>
              <a:t>　　逻辑表达式</a:t>
            </a:r>
          </a:p>
        </p:txBody>
      </p:sp>
      <p:sp>
        <p:nvSpPr>
          <p:cNvPr id="413745" name="Text Box 49">
            <a:extLst>
              <a:ext uri="{FF2B5EF4-FFF2-40B4-BE49-F238E27FC236}">
                <a16:creationId xmlns:a16="http://schemas.microsoft.com/office/drawing/2014/main" id="{6FE24DAA-BA99-43CE-DB91-E35084E1DD5E}"/>
              </a:ext>
            </a:extLst>
          </p:cNvPr>
          <p:cNvSpPr txBox="1">
            <a:spLocks noChangeArrowheads="1"/>
          </p:cNvSpPr>
          <p:nvPr/>
        </p:nvSpPr>
        <p:spPr bwMode="auto">
          <a:xfrm>
            <a:off x="4032250" y="5448300"/>
            <a:ext cx="4970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楷体_GB2312" pitchFamily="49" charset="-122"/>
              </a:rPr>
              <a:t>与逻辑：　</a:t>
            </a:r>
            <a:r>
              <a:rPr kumimoji="1" lang="en-US" altLang="zh-CN" i="1">
                <a:solidFill>
                  <a:srgbClr val="000066"/>
                </a:solidFill>
                <a:latin typeface="Times New Roman" panose="02020603050405020304" pitchFamily="18" charset="0"/>
              </a:rPr>
              <a:t>L</a:t>
            </a:r>
            <a:r>
              <a:rPr kumimoji="1" lang="en-US" altLang="zh-CN">
                <a:solidFill>
                  <a:srgbClr val="000066"/>
                </a:solidFill>
                <a:latin typeface="Times New Roman" panose="02020603050405020304" pitchFamily="18" charset="0"/>
              </a:rPr>
              <a:t> = </a:t>
            </a:r>
            <a:r>
              <a:rPr kumimoji="1" lang="en-US" altLang="zh-CN" i="1">
                <a:solidFill>
                  <a:srgbClr val="000066"/>
                </a:solidFill>
                <a:latin typeface="Times New Roman" panose="02020603050405020304" pitchFamily="18" charset="0"/>
              </a:rPr>
              <a:t>A </a:t>
            </a:r>
            <a:r>
              <a:rPr kumimoji="1" lang="en-US" altLang="zh-CN">
                <a:solidFill>
                  <a:srgbClr val="000066"/>
                </a:solidFill>
                <a:latin typeface="Times New Roman" panose="02020603050405020304" pitchFamily="18" charset="0"/>
              </a:rPr>
              <a:t>·</a:t>
            </a:r>
            <a:r>
              <a:rPr kumimoji="1" lang="zh-CN" altLang="en-US" i="1">
                <a:solidFill>
                  <a:srgbClr val="000066"/>
                </a:solidFill>
                <a:latin typeface="Times New Roman" panose="02020603050405020304" pitchFamily="18" charset="0"/>
              </a:rPr>
              <a:t>Ｂ</a:t>
            </a:r>
            <a:r>
              <a:rPr kumimoji="1" lang="en-US" altLang="zh-CN" i="1">
                <a:solidFill>
                  <a:srgbClr val="000066"/>
                </a:solidFill>
                <a:latin typeface="Times New Roman" panose="02020603050405020304" pitchFamily="18" charset="0"/>
              </a:rPr>
              <a:t>= AB</a:t>
            </a:r>
            <a:r>
              <a:rPr kumimoji="1" lang="en-US" altLang="zh-CN" i="1">
                <a:solidFill>
                  <a:srgbClr val="000066"/>
                </a:solidFill>
                <a:latin typeface="楷体_GB2312" pitchFamily="49" charset="-122"/>
              </a:rPr>
              <a:t>   </a:t>
            </a:r>
            <a:r>
              <a:rPr kumimoji="1" lang="en-US" altLang="zh-CN">
                <a:solidFill>
                  <a:srgbClr val="000066"/>
                </a:solidFill>
                <a:latin typeface="楷体_GB2312" pitchFamily="49" charset="-122"/>
              </a:rPr>
              <a:t> </a:t>
            </a:r>
            <a:r>
              <a:rPr kumimoji="1" lang="zh-CN" altLang="en-US">
                <a:solidFill>
                  <a:srgbClr val="000066"/>
                </a:solidFill>
                <a:latin typeface="楷体_GB2312" pitchFamily="49" charset="-122"/>
              </a:rPr>
              <a:t>　</a:t>
            </a:r>
            <a:endParaRPr kumimoji="1" lang="zh-CN" altLang="en-US" i="1">
              <a:solidFill>
                <a:srgbClr val="000066"/>
              </a:solidFill>
              <a:latin typeface="楷体_GB2312" pitchFamily="49" charset="-122"/>
            </a:endParaRPr>
          </a:p>
        </p:txBody>
      </p:sp>
      <p:grpSp>
        <p:nvGrpSpPr>
          <p:cNvPr id="413748" name="Group 52">
            <a:extLst>
              <a:ext uri="{FF2B5EF4-FFF2-40B4-BE49-F238E27FC236}">
                <a16:creationId xmlns:a16="http://schemas.microsoft.com/office/drawing/2014/main" id="{940197CD-B59C-C5DF-0418-9108A7E0B08C}"/>
              </a:ext>
            </a:extLst>
          </p:cNvPr>
          <p:cNvGrpSpPr>
            <a:grpSpLocks/>
          </p:cNvGrpSpPr>
          <p:nvPr/>
        </p:nvGrpSpPr>
        <p:grpSpPr bwMode="auto">
          <a:xfrm>
            <a:off x="704850" y="4016375"/>
            <a:ext cx="6507163" cy="1247775"/>
            <a:chOff x="353" y="2048"/>
            <a:chExt cx="4255" cy="1125"/>
          </a:xfrm>
        </p:grpSpPr>
        <p:sp>
          <p:nvSpPr>
            <p:cNvPr id="78856" name="Text Box 53">
              <a:extLst>
                <a:ext uri="{FF2B5EF4-FFF2-40B4-BE49-F238E27FC236}">
                  <a16:creationId xmlns:a16="http://schemas.microsoft.com/office/drawing/2014/main" id="{A679D2AC-9653-24E1-D7A1-C134E310D774}"/>
                </a:ext>
              </a:extLst>
            </p:cNvPr>
            <p:cNvSpPr txBox="1">
              <a:spLocks noChangeArrowheads="1"/>
            </p:cNvSpPr>
            <p:nvPr/>
          </p:nvSpPr>
          <p:spPr bwMode="auto">
            <a:xfrm>
              <a:off x="353" y="2048"/>
              <a:ext cx="150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a:solidFill>
                    <a:srgbClr val="000066"/>
                  </a:solidFill>
                  <a:latin typeface="楷体_GB2312" pitchFamily="49" charset="-122"/>
                </a:rPr>
                <a:t>与逻辑符号</a:t>
              </a:r>
              <a:endParaRPr kumimoji="1" lang="zh-CN" altLang="en-US" baseline="-25000">
                <a:solidFill>
                  <a:srgbClr val="000066"/>
                </a:solidFill>
                <a:latin typeface="楷体_GB2312" pitchFamily="49" charset="-122"/>
              </a:endParaRPr>
            </a:p>
          </p:txBody>
        </p:sp>
        <p:grpSp>
          <p:nvGrpSpPr>
            <p:cNvPr id="78857" name="Group 54">
              <a:extLst>
                <a:ext uri="{FF2B5EF4-FFF2-40B4-BE49-F238E27FC236}">
                  <a16:creationId xmlns:a16="http://schemas.microsoft.com/office/drawing/2014/main" id="{3BD89C67-EF46-BD32-91FA-28C1FA65293D}"/>
                </a:ext>
              </a:extLst>
            </p:cNvPr>
            <p:cNvGrpSpPr>
              <a:grpSpLocks/>
            </p:cNvGrpSpPr>
            <p:nvPr/>
          </p:nvGrpSpPr>
          <p:grpSpPr bwMode="auto">
            <a:xfrm>
              <a:off x="581" y="2337"/>
              <a:ext cx="4027" cy="836"/>
              <a:chOff x="581" y="2337"/>
              <a:chExt cx="4027" cy="836"/>
            </a:xfrm>
          </p:grpSpPr>
          <p:grpSp>
            <p:nvGrpSpPr>
              <p:cNvPr id="78859" name="Group 55">
                <a:extLst>
                  <a:ext uri="{FF2B5EF4-FFF2-40B4-BE49-F238E27FC236}">
                    <a16:creationId xmlns:a16="http://schemas.microsoft.com/office/drawing/2014/main" id="{B38F5543-7E02-0E7E-76EC-22740566D5D9}"/>
                  </a:ext>
                </a:extLst>
              </p:cNvPr>
              <p:cNvGrpSpPr>
                <a:grpSpLocks/>
              </p:cNvGrpSpPr>
              <p:nvPr/>
            </p:nvGrpSpPr>
            <p:grpSpPr bwMode="auto">
              <a:xfrm>
                <a:off x="806" y="2477"/>
                <a:ext cx="3757" cy="662"/>
                <a:chOff x="806" y="2477"/>
                <a:chExt cx="3757" cy="662"/>
              </a:xfrm>
            </p:grpSpPr>
            <p:grpSp>
              <p:nvGrpSpPr>
                <p:cNvPr id="78861" name="Group 56">
                  <a:extLst>
                    <a:ext uri="{FF2B5EF4-FFF2-40B4-BE49-F238E27FC236}">
                      <a16:creationId xmlns:a16="http://schemas.microsoft.com/office/drawing/2014/main" id="{AE75CB6A-EDA4-09C5-AA5D-D96043E9A963}"/>
                    </a:ext>
                  </a:extLst>
                </p:cNvPr>
                <p:cNvGrpSpPr>
                  <a:grpSpLocks/>
                </p:cNvGrpSpPr>
                <p:nvPr/>
              </p:nvGrpSpPr>
              <p:grpSpPr bwMode="auto">
                <a:xfrm>
                  <a:off x="3320" y="2477"/>
                  <a:ext cx="1243" cy="662"/>
                  <a:chOff x="3858" y="416"/>
                  <a:chExt cx="1243" cy="662"/>
                </a:xfrm>
              </p:grpSpPr>
              <p:sp>
                <p:nvSpPr>
                  <p:cNvPr id="78870" name="Text Box 57">
                    <a:extLst>
                      <a:ext uri="{FF2B5EF4-FFF2-40B4-BE49-F238E27FC236}">
                        <a16:creationId xmlns:a16="http://schemas.microsoft.com/office/drawing/2014/main" id="{A1AA7055-CA15-D2B3-0BCF-AE1564F8AF90}"/>
                      </a:ext>
                    </a:extLst>
                  </p:cNvPr>
                  <p:cNvSpPr txBox="1">
                    <a:spLocks noChangeArrowheads="1"/>
                  </p:cNvSpPr>
                  <p:nvPr/>
                </p:nvSpPr>
                <p:spPr bwMode="auto">
                  <a:xfrm>
                    <a:off x="3858" y="416"/>
                    <a:ext cx="141"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78871" name="Text Box 58">
                    <a:extLst>
                      <a:ext uri="{FF2B5EF4-FFF2-40B4-BE49-F238E27FC236}">
                        <a16:creationId xmlns:a16="http://schemas.microsoft.com/office/drawing/2014/main" id="{CA0DB63A-F13C-B27C-DB52-6F5C13016F8B}"/>
                      </a:ext>
                    </a:extLst>
                  </p:cNvPr>
                  <p:cNvSpPr txBox="1">
                    <a:spLocks noChangeArrowheads="1"/>
                  </p:cNvSpPr>
                  <p:nvPr/>
                </p:nvSpPr>
                <p:spPr bwMode="auto">
                  <a:xfrm>
                    <a:off x="3858" y="782"/>
                    <a:ext cx="14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sp>
                <p:nvSpPr>
                  <p:cNvPr id="78872" name="Line 59">
                    <a:extLst>
                      <a:ext uri="{FF2B5EF4-FFF2-40B4-BE49-F238E27FC236}">
                        <a16:creationId xmlns:a16="http://schemas.microsoft.com/office/drawing/2014/main" id="{57CC90E9-948F-5BE0-30D1-B54C89A2F230}"/>
                      </a:ext>
                    </a:extLst>
                  </p:cNvPr>
                  <p:cNvSpPr>
                    <a:spLocks noChangeShapeType="1"/>
                  </p:cNvSpPr>
                  <p:nvPr/>
                </p:nvSpPr>
                <p:spPr bwMode="auto">
                  <a:xfrm>
                    <a:off x="4147" y="560"/>
                    <a:ext cx="2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3" name="Line 60">
                    <a:extLst>
                      <a:ext uri="{FF2B5EF4-FFF2-40B4-BE49-F238E27FC236}">
                        <a16:creationId xmlns:a16="http://schemas.microsoft.com/office/drawing/2014/main" id="{27258A34-FD03-106D-FE64-A2991B781869}"/>
                      </a:ext>
                    </a:extLst>
                  </p:cNvPr>
                  <p:cNvSpPr>
                    <a:spLocks noChangeShapeType="1"/>
                  </p:cNvSpPr>
                  <p:nvPr/>
                </p:nvSpPr>
                <p:spPr bwMode="auto">
                  <a:xfrm>
                    <a:off x="4147" y="912"/>
                    <a:ext cx="2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4" name="Line 61">
                    <a:extLst>
                      <a:ext uri="{FF2B5EF4-FFF2-40B4-BE49-F238E27FC236}">
                        <a16:creationId xmlns:a16="http://schemas.microsoft.com/office/drawing/2014/main" id="{75848A16-7669-507F-5A99-1AA4E5AD538D}"/>
                      </a:ext>
                    </a:extLst>
                  </p:cNvPr>
                  <p:cNvSpPr>
                    <a:spLocks noChangeShapeType="1"/>
                  </p:cNvSpPr>
                  <p:nvPr/>
                </p:nvSpPr>
                <p:spPr bwMode="auto">
                  <a:xfrm>
                    <a:off x="4706" y="739"/>
                    <a:ext cx="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75" name="Text Box 62">
                    <a:extLst>
                      <a:ext uri="{FF2B5EF4-FFF2-40B4-BE49-F238E27FC236}">
                        <a16:creationId xmlns:a16="http://schemas.microsoft.com/office/drawing/2014/main" id="{1853CC06-A617-E944-AC82-4380C1D44C2F}"/>
                      </a:ext>
                    </a:extLst>
                  </p:cNvPr>
                  <p:cNvSpPr txBox="1">
                    <a:spLocks noChangeArrowheads="1"/>
                  </p:cNvSpPr>
                  <p:nvPr/>
                </p:nvSpPr>
                <p:spPr bwMode="auto">
                  <a:xfrm flipH="1">
                    <a:off x="4958" y="597"/>
                    <a:ext cx="14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sp>
                <p:nvSpPr>
                  <p:cNvPr id="78876" name="Text Box 63">
                    <a:extLst>
                      <a:ext uri="{FF2B5EF4-FFF2-40B4-BE49-F238E27FC236}">
                        <a16:creationId xmlns:a16="http://schemas.microsoft.com/office/drawing/2014/main" id="{ED86A383-EDBD-2036-EF88-32CB9BA59880}"/>
                      </a:ext>
                    </a:extLst>
                  </p:cNvPr>
                  <p:cNvSpPr txBox="1">
                    <a:spLocks noChangeArrowheads="1"/>
                  </p:cNvSpPr>
                  <p:nvPr/>
                </p:nvSpPr>
                <p:spPr bwMode="auto">
                  <a:xfrm>
                    <a:off x="4491" y="450"/>
                    <a:ext cx="168"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楷体_GB2312" pitchFamily="49" charset="-122"/>
                      </a:rPr>
                      <a:t>&amp;</a:t>
                    </a:r>
                  </a:p>
                </p:txBody>
              </p:sp>
              <p:sp>
                <p:nvSpPr>
                  <p:cNvPr id="78877" name="Rectangle 64">
                    <a:extLst>
                      <a:ext uri="{FF2B5EF4-FFF2-40B4-BE49-F238E27FC236}">
                        <a16:creationId xmlns:a16="http://schemas.microsoft.com/office/drawing/2014/main" id="{BDC3BCFA-A18F-9D69-F0AD-62FDAFD87A57}"/>
                      </a:ext>
                    </a:extLst>
                  </p:cNvPr>
                  <p:cNvSpPr>
                    <a:spLocks noChangeArrowheads="1"/>
                  </p:cNvSpPr>
                  <p:nvPr/>
                </p:nvSpPr>
                <p:spPr bwMode="auto">
                  <a:xfrm>
                    <a:off x="4426" y="416"/>
                    <a:ext cx="280" cy="6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78862" name="Group 65">
                  <a:extLst>
                    <a:ext uri="{FF2B5EF4-FFF2-40B4-BE49-F238E27FC236}">
                      <a16:creationId xmlns:a16="http://schemas.microsoft.com/office/drawing/2014/main" id="{1D2BE40F-FE88-9B51-6729-A53556FDDCB9}"/>
                    </a:ext>
                  </a:extLst>
                </p:cNvPr>
                <p:cNvGrpSpPr>
                  <a:grpSpLocks/>
                </p:cNvGrpSpPr>
                <p:nvPr/>
              </p:nvGrpSpPr>
              <p:grpSpPr bwMode="auto">
                <a:xfrm>
                  <a:off x="806" y="2578"/>
                  <a:ext cx="1592" cy="510"/>
                  <a:chOff x="2141" y="380"/>
                  <a:chExt cx="1592" cy="510"/>
                </a:xfrm>
              </p:grpSpPr>
              <p:sp>
                <p:nvSpPr>
                  <p:cNvPr id="78863" name="Text Box 66">
                    <a:extLst>
                      <a:ext uri="{FF2B5EF4-FFF2-40B4-BE49-F238E27FC236}">
                        <a16:creationId xmlns:a16="http://schemas.microsoft.com/office/drawing/2014/main" id="{67E2E8A9-A2C6-7077-13C5-70D1A69143A7}"/>
                      </a:ext>
                    </a:extLst>
                  </p:cNvPr>
                  <p:cNvSpPr txBox="1">
                    <a:spLocks noChangeArrowheads="1"/>
                  </p:cNvSpPr>
                  <p:nvPr/>
                </p:nvSpPr>
                <p:spPr bwMode="auto">
                  <a:xfrm>
                    <a:off x="2141" y="380"/>
                    <a:ext cx="212"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78864" name="Text Box 67">
                    <a:extLst>
                      <a:ext uri="{FF2B5EF4-FFF2-40B4-BE49-F238E27FC236}">
                        <a16:creationId xmlns:a16="http://schemas.microsoft.com/office/drawing/2014/main" id="{5FEA79BF-CD8A-81EA-E463-30A35B1B06BC}"/>
                      </a:ext>
                    </a:extLst>
                  </p:cNvPr>
                  <p:cNvSpPr txBox="1">
                    <a:spLocks noChangeArrowheads="1"/>
                  </p:cNvSpPr>
                  <p:nvPr/>
                </p:nvSpPr>
                <p:spPr bwMode="auto">
                  <a:xfrm>
                    <a:off x="2150" y="593"/>
                    <a:ext cx="212"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sp>
                <p:nvSpPr>
                  <p:cNvPr id="78865" name="Line 68">
                    <a:extLst>
                      <a:ext uri="{FF2B5EF4-FFF2-40B4-BE49-F238E27FC236}">
                        <a16:creationId xmlns:a16="http://schemas.microsoft.com/office/drawing/2014/main" id="{C6D4BE32-DA57-BB12-6AF9-F3CB23D8D994}"/>
                      </a:ext>
                    </a:extLst>
                  </p:cNvPr>
                  <p:cNvSpPr>
                    <a:spLocks noChangeShapeType="1"/>
                  </p:cNvSpPr>
                  <p:nvPr/>
                </p:nvSpPr>
                <p:spPr bwMode="auto">
                  <a:xfrm>
                    <a:off x="2397" y="496"/>
                    <a:ext cx="3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6" name="Line 69">
                    <a:extLst>
                      <a:ext uri="{FF2B5EF4-FFF2-40B4-BE49-F238E27FC236}">
                        <a16:creationId xmlns:a16="http://schemas.microsoft.com/office/drawing/2014/main" id="{BE123AB4-C193-3910-4A8D-F34F24DE4A44}"/>
                      </a:ext>
                    </a:extLst>
                  </p:cNvPr>
                  <p:cNvSpPr>
                    <a:spLocks noChangeShapeType="1"/>
                  </p:cNvSpPr>
                  <p:nvPr/>
                </p:nvSpPr>
                <p:spPr bwMode="auto">
                  <a:xfrm>
                    <a:off x="2397" y="687"/>
                    <a:ext cx="38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7" name="Line 70">
                    <a:extLst>
                      <a:ext uri="{FF2B5EF4-FFF2-40B4-BE49-F238E27FC236}">
                        <a16:creationId xmlns:a16="http://schemas.microsoft.com/office/drawing/2014/main" id="{B6AE4A44-639D-6A81-6D88-D11738FA5E66}"/>
                      </a:ext>
                    </a:extLst>
                  </p:cNvPr>
                  <p:cNvSpPr>
                    <a:spLocks noChangeShapeType="1"/>
                  </p:cNvSpPr>
                  <p:nvPr/>
                </p:nvSpPr>
                <p:spPr bwMode="auto">
                  <a:xfrm>
                    <a:off x="3200" y="581"/>
                    <a:ext cx="33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68" name="Text Box 71">
                    <a:extLst>
                      <a:ext uri="{FF2B5EF4-FFF2-40B4-BE49-F238E27FC236}">
                        <a16:creationId xmlns:a16="http://schemas.microsoft.com/office/drawing/2014/main" id="{C9684330-CD4B-67E9-69E1-4DA5F4B4561E}"/>
                      </a:ext>
                    </a:extLst>
                  </p:cNvPr>
                  <p:cNvSpPr txBox="1">
                    <a:spLocks noChangeArrowheads="1"/>
                  </p:cNvSpPr>
                  <p:nvPr/>
                </p:nvSpPr>
                <p:spPr bwMode="auto">
                  <a:xfrm>
                    <a:off x="3521" y="505"/>
                    <a:ext cx="212"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sp>
                <p:nvSpPr>
                  <p:cNvPr id="78869" name="AutoShape 72">
                    <a:extLst>
                      <a:ext uri="{FF2B5EF4-FFF2-40B4-BE49-F238E27FC236}">
                        <a16:creationId xmlns:a16="http://schemas.microsoft.com/office/drawing/2014/main" id="{E3B45706-733B-A639-AEF8-4FF9B99B6F74}"/>
                      </a:ext>
                    </a:extLst>
                  </p:cNvPr>
                  <p:cNvSpPr>
                    <a:spLocks noChangeArrowheads="1"/>
                  </p:cNvSpPr>
                  <p:nvPr/>
                </p:nvSpPr>
                <p:spPr bwMode="auto">
                  <a:xfrm>
                    <a:off x="2780" y="391"/>
                    <a:ext cx="420" cy="362"/>
                  </a:xfrm>
                  <a:prstGeom prst="flowChartDelay">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sp>
            <p:nvSpPr>
              <p:cNvPr id="78860" name="Rectangle 73">
                <a:extLst>
                  <a:ext uri="{FF2B5EF4-FFF2-40B4-BE49-F238E27FC236}">
                    <a16:creationId xmlns:a16="http://schemas.microsoft.com/office/drawing/2014/main" id="{D37A14B6-941D-BB45-657F-89E709FA52FC}"/>
                  </a:ext>
                </a:extLst>
              </p:cNvPr>
              <p:cNvSpPr>
                <a:spLocks noChangeArrowheads="1"/>
              </p:cNvSpPr>
              <p:nvPr/>
            </p:nvSpPr>
            <p:spPr bwMode="auto">
              <a:xfrm>
                <a:off x="581" y="2337"/>
                <a:ext cx="4027" cy="836"/>
              </a:xfrm>
              <a:prstGeom prst="rect">
                <a:avLst/>
              </a:prstGeom>
              <a:noFill/>
              <a:ln w="19050">
                <a:solidFill>
                  <a:srgbClr val="99CC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78858" name="Rectangle 74">
              <a:extLst>
                <a:ext uri="{FF2B5EF4-FFF2-40B4-BE49-F238E27FC236}">
                  <a16:creationId xmlns:a16="http://schemas.microsoft.com/office/drawing/2014/main" id="{BEC4C8E1-318F-1151-99E5-E2E43A7F834D}"/>
                </a:ext>
              </a:extLst>
            </p:cNvPr>
            <p:cNvSpPr>
              <a:spLocks noChangeArrowheads="1"/>
            </p:cNvSpPr>
            <p:nvPr/>
          </p:nvSpPr>
          <p:spPr bwMode="auto">
            <a:xfrm>
              <a:off x="581" y="2337"/>
              <a:ext cx="4027" cy="836"/>
            </a:xfrm>
            <a:prstGeom prst="rect">
              <a:avLst/>
            </a:prstGeom>
            <a:noFill/>
            <a:ln w="19050">
              <a:solidFill>
                <a:srgbClr val="99CC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78855" name="Rectangle 82">
            <a:extLst>
              <a:ext uri="{FF2B5EF4-FFF2-40B4-BE49-F238E27FC236}">
                <a16:creationId xmlns:a16="http://schemas.microsoft.com/office/drawing/2014/main" id="{C5CFAD31-33C4-1A38-B6EC-3D3CD52DA1CC}"/>
              </a:ext>
            </a:extLst>
          </p:cNvPr>
          <p:cNvSpPr>
            <a:spLocks noChangeArrowheads="1"/>
          </p:cNvSpPr>
          <p:nvPr/>
        </p:nvSpPr>
        <p:spPr bwMode="auto">
          <a:xfrm>
            <a:off x="971550" y="496888"/>
            <a:ext cx="2276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CC0066"/>
                </a:solidFill>
                <a:latin typeface="Verdana" panose="020B0604030504040204" pitchFamily="34" charset="0"/>
              </a:rPr>
              <a:t>　</a:t>
            </a:r>
            <a:r>
              <a:rPr kumimoji="1" lang="zh-CN" altLang="en-US" sz="2800">
                <a:solidFill>
                  <a:srgbClr val="CC0066"/>
                </a:solidFill>
                <a:latin typeface="Verdana" panose="020B0604030504040204" pitchFamily="34" charset="0"/>
              </a:rPr>
              <a:t>１．与运算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3700"/>
                                        </p:tgtEl>
                                        <p:attrNameLst>
                                          <p:attrName>style.visibility</p:attrName>
                                        </p:attrNameLst>
                                      </p:cBhvr>
                                      <p:to>
                                        <p:strVal val="visible"/>
                                      </p:to>
                                    </p:set>
                                    <p:animEffect transition="in" filter="wipe(up)">
                                      <p:cBhvr>
                                        <p:cTn id="7" dur="3000"/>
                                        <p:tgtEl>
                                          <p:spTgt spid="4137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13748"/>
                                        </p:tgtEl>
                                        <p:attrNameLst>
                                          <p:attrName>style.visibility</p:attrName>
                                        </p:attrNameLst>
                                      </p:cBhvr>
                                      <p:to>
                                        <p:strVal val="visible"/>
                                      </p:to>
                                    </p:set>
                                    <p:animEffect transition="in" filter="wipe(up)">
                                      <p:cBhvr>
                                        <p:cTn id="12" dur="1000"/>
                                        <p:tgtEl>
                                          <p:spTgt spid="413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3744"/>
                                        </p:tgtEl>
                                        <p:attrNameLst>
                                          <p:attrName>style.visibility</p:attrName>
                                        </p:attrNameLst>
                                      </p:cBhvr>
                                      <p:to>
                                        <p:strVal val="visible"/>
                                      </p:to>
                                    </p:set>
                                    <p:animEffect transition="in" filter="strips(downRight)">
                                      <p:cBhvr>
                                        <p:cTn id="17" dur="500"/>
                                        <p:tgtEl>
                                          <p:spTgt spid="4137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3745"/>
                                        </p:tgtEl>
                                        <p:attrNameLst>
                                          <p:attrName>style.visibility</p:attrName>
                                        </p:attrNameLst>
                                      </p:cBhvr>
                                      <p:to>
                                        <p:strVal val="visible"/>
                                      </p:to>
                                    </p:set>
                                    <p:animEffect transition="in" filter="strips(downRight)">
                                      <p:cBhvr>
                                        <p:cTn id="22" dur="500"/>
                                        <p:tgtEl>
                                          <p:spTgt spid="413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44" grpId="0"/>
      <p:bldP spid="41374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4724" name="Group 4">
            <a:extLst>
              <a:ext uri="{FF2B5EF4-FFF2-40B4-BE49-F238E27FC236}">
                <a16:creationId xmlns:a16="http://schemas.microsoft.com/office/drawing/2014/main" id="{5EF5F239-40F1-BC65-3C51-9470ED10C66D}"/>
              </a:ext>
            </a:extLst>
          </p:cNvPr>
          <p:cNvGrpSpPr>
            <a:grpSpLocks/>
          </p:cNvGrpSpPr>
          <p:nvPr/>
        </p:nvGrpSpPr>
        <p:grpSpPr bwMode="auto">
          <a:xfrm>
            <a:off x="4592638" y="3373438"/>
            <a:ext cx="4460875" cy="2574925"/>
            <a:chOff x="3216" y="624"/>
            <a:chExt cx="2160" cy="1392"/>
          </a:xfrm>
        </p:grpSpPr>
        <p:sp>
          <p:nvSpPr>
            <p:cNvPr id="79905" name="Text Box 5">
              <a:extLst>
                <a:ext uri="{FF2B5EF4-FFF2-40B4-BE49-F238E27FC236}">
                  <a16:creationId xmlns:a16="http://schemas.microsoft.com/office/drawing/2014/main" id="{C68E21CC-CB49-9209-522D-7A26F5257CAC}"/>
                </a:ext>
              </a:extLst>
            </p:cNvPr>
            <p:cNvSpPr txBox="1">
              <a:spLocks noChangeArrowheads="1"/>
            </p:cNvSpPr>
            <p:nvPr/>
          </p:nvSpPr>
          <p:spPr bwMode="auto">
            <a:xfrm>
              <a:off x="3408" y="624"/>
              <a:ext cx="1776"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2000">
                  <a:solidFill>
                    <a:srgbClr val="000066"/>
                  </a:solidFill>
                  <a:latin typeface="Times New Roman" panose="02020603050405020304" pitchFamily="18" charset="0"/>
                </a:rPr>
                <a:t>                 </a:t>
              </a:r>
              <a:r>
                <a:rPr kumimoji="1" lang="zh-CN" altLang="en-US" sz="2000">
                  <a:solidFill>
                    <a:srgbClr val="000066"/>
                  </a:solidFill>
                  <a:latin typeface="Times New Roman" panose="02020603050405020304" pitchFamily="18" charset="0"/>
                </a:rPr>
                <a:t>电路状态表</a:t>
              </a:r>
            </a:p>
          </p:txBody>
        </p:sp>
        <p:grpSp>
          <p:nvGrpSpPr>
            <p:cNvPr id="79906" name="Group 6">
              <a:extLst>
                <a:ext uri="{FF2B5EF4-FFF2-40B4-BE49-F238E27FC236}">
                  <a16:creationId xmlns:a16="http://schemas.microsoft.com/office/drawing/2014/main" id="{82FF0543-EE64-5E52-B667-31C1E7873C42}"/>
                </a:ext>
              </a:extLst>
            </p:cNvPr>
            <p:cNvGrpSpPr>
              <a:grpSpLocks/>
            </p:cNvGrpSpPr>
            <p:nvPr/>
          </p:nvGrpSpPr>
          <p:grpSpPr bwMode="auto">
            <a:xfrm>
              <a:off x="3216" y="912"/>
              <a:ext cx="2160" cy="1104"/>
              <a:chOff x="3216" y="1296"/>
              <a:chExt cx="2160" cy="1104"/>
            </a:xfrm>
          </p:grpSpPr>
          <p:sp>
            <p:nvSpPr>
              <p:cNvPr id="79907" name="Line 7">
                <a:extLst>
                  <a:ext uri="{FF2B5EF4-FFF2-40B4-BE49-F238E27FC236}">
                    <a16:creationId xmlns:a16="http://schemas.microsoft.com/office/drawing/2014/main" id="{01F63EC2-2F34-0992-0975-768DEFA44976}"/>
                  </a:ext>
                </a:extLst>
              </p:cNvPr>
              <p:cNvSpPr>
                <a:spLocks noChangeShapeType="1"/>
              </p:cNvSpPr>
              <p:nvPr/>
            </p:nvSpPr>
            <p:spPr bwMode="auto">
              <a:xfrm>
                <a:off x="3216" y="129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8" name="Line 8">
                <a:extLst>
                  <a:ext uri="{FF2B5EF4-FFF2-40B4-BE49-F238E27FC236}">
                    <a16:creationId xmlns:a16="http://schemas.microsoft.com/office/drawing/2014/main" id="{5464DA1C-F384-98BE-D3DC-8C92D5DF7C15}"/>
                  </a:ext>
                </a:extLst>
              </p:cNvPr>
              <p:cNvSpPr>
                <a:spLocks noChangeShapeType="1"/>
              </p:cNvSpPr>
              <p:nvPr/>
            </p:nvSpPr>
            <p:spPr bwMode="auto">
              <a:xfrm>
                <a:off x="3216" y="153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9" name="Line 9">
                <a:extLst>
                  <a:ext uri="{FF2B5EF4-FFF2-40B4-BE49-F238E27FC236}">
                    <a16:creationId xmlns:a16="http://schemas.microsoft.com/office/drawing/2014/main" id="{AFD44BCD-E26D-AD77-97AD-419D194D93B7}"/>
                  </a:ext>
                </a:extLst>
              </p:cNvPr>
              <p:cNvSpPr>
                <a:spLocks noChangeShapeType="1"/>
              </p:cNvSpPr>
              <p:nvPr/>
            </p:nvSpPr>
            <p:spPr bwMode="auto">
              <a:xfrm>
                <a:off x="3216" y="2400"/>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0" name="Line 10">
                <a:extLst>
                  <a:ext uri="{FF2B5EF4-FFF2-40B4-BE49-F238E27FC236}">
                    <a16:creationId xmlns:a16="http://schemas.microsoft.com/office/drawing/2014/main" id="{FDFE2673-C82E-D7C2-A93E-73962AE195A9}"/>
                  </a:ext>
                </a:extLst>
              </p:cNvPr>
              <p:cNvSpPr>
                <a:spLocks noChangeShapeType="1"/>
              </p:cNvSpPr>
              <p:nvPr/>
            </p:nvSpPr>
            <p:spPr bwMode="auto">
              <a:xfrm>
                <a:off x="3936"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1" name="Line 11">
                <a:extLst>
                  <a:ext uri="{FF2B5EF4-FFF2-40B4-BE49-F238E27FC236}">
                    <a16:creationId xmlns:a16="http://schemas.microsoft.com/office/drawing/2014/main" id="{1DA157A1-2039-1BEC-19D3-1D8F2E936EE0}"/>
                  </a:ext>
                </a:extLst>
              </p:cNvPr>
              <p:cNvSpPr>
                <a:spLocks noChangeShapeType="1"/>
              </p:cNvSpPr>
              <p:nvPr/>
            </p:nvSpPr>
            <p:spPr bwMode="auto">
              <a:xfrm>
                <a:off x="4704"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12" name="Text Box 12">
                <a:extLst>
                  <a:ext uri="{FF2B5EF4-FFF2-40B4-BE49-F238E27FC236}">
                    <a16:creationId xmlns:a16="http://schemas.microsoft.com/office/drawing/2014/main" id="{F6681A7B-D0EC-B660-5083-47ABE1E7C44B}"/>
                  </a:ext>
                </a:extLst>
              </p:cNvPr>
              <p:cNvSpPr txBox="1">
                <a:spLocks noChangeArrowheads="1"/>
              </p:cNvSpPr>
              <p:nvPr/>
            </p:nvSpPr>
            <p:spPr bwMode="auto">
              <a:xfrm>
                <a:off x="3408" y="1344"/>
                <a:ext cx="384"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Times New Roman" panose="02020603050405020304" pitchFamily="18" charset="0"/>
                  </a:rPr>
                  <a:t>开关</a:t>
                </a:r>
                <a:r>
                  <a:rPr kumimoji="1" lang="en-US" altLang="zh-CN" sz="2000">
                    <a:solidFill>
                      <a:srgbClr val="000066"/>
                    </a:solidFill>
                    <a:latin typeface="Times New Roman" panose="02020603050405020304" pitchFamily="18" charset="0"/>
                  </a:rPr>
                  <a:t>S</a:t>
                </a:r>
                <a:r>
                  <a:rPr kumimoji="1" lang="en-US" altLang="zh-CN" sz="2000" baseline="-25000">
                    <a:solidFill>
                      <a:srgbClr val="000066"/>
                    </a:solidFill>
                    <a:latin typeface="Times New Roman" panose="02020603050405020304" pitchFamily="18" charset="0"/>
                  </a:rPr>
                  <a:t>1</a:t>
                </a:r>
              </a:p>
            </p:txBody>
          </p:sp>
          <p:sp>
            <p:nvSpPr>
              <p:cNvPr id="79913" name="Text Box 13">
                <a:extLst>
                  <a:ext uri="{FF2B5EF4-FFF2-40B4-BE49-F238E27FC236}">
                    <a16:creationId xmlns:a16="http://schemas.microsoft.com/office/drawing/2014/main" id="{CBE060EA-9A25-ED7F-8BCE-58FD47E176BA}"/>
                  </a:ext>
                </a:extLst>
              </p:cNvPr>
              <p:cNvSpPr txBox="1">
                <a:spLocks noChangeArrowheads="1"/>
              </p:cNvSpPr>
              <p:nvPr/>
            </p:nvSpPr>
            <p:spPr bwMode="auto">
              <a:xfrm>
                <a:off x="4128" y="1344"/>
                <a:ext cx="432"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Times New Roman" panose="02020603050405020304" pitchFamily="18" charset="0"/>
                  </a:rPr>
                  <a:t>开关</a:t>
                </a:r>
                <a:r>
                  <a:rPr kumimoji="1" lang="en-US" altLang="zh-CN" sz="2000">
                    <a:solidFill>
                      <a:srgbClr val="000066"/>
                    </a:solidFill>
                    <a:latin typeface="Times New Roman" panose="02020603050405020304" pitchFamily="18" charset="0"/>
                  </a:rPr>
                  <a:t>S</a:t>
                </a:r>
                <a:r>
                  <a:rPr kumimoji="1" lang="en-US" altLang="zh-CN" sz="2000" baseline="-25000">
                    <a:solidFill>
                      <a:srgbClr val="000066"/>
                    </a:solidFill>
                    <a:latin typeface="Times New Roman" panose="02020603050405020304" pitchFamily="18" charset="0"/>
                  </a:rPr>
                  <a:t>2</a:t>
                </a:r>
              </a:p>
            </p:txBody>
          </p:sp>
          <p:sp>
            <p:nvSpPr>
              <p:cNvPr id="79914" name="Text Box 14">
                <a:extLst>
                  <a:ext uri="{FF2B5EF4-FFF2-40B4-BE49-F238E27FC236}">
                    <a16:creationId xmlns:a16="http://schemas.microsoft.com/office/drawing/2014/main" id="{C3086A0F-921C-22A0-3E31-7C29EBCDCB1F}"/>
                  </a:ext>
                </a:extLst>
              </p:cNvPr>
              <p:cNvSpPr txBox="1">
                <a:spLocks noChangeArrowheads="1"/>
              </p:cNvSpPr>
              <p:nvPr/>
            </p:nvSpPr>
            <p:spPr bwMode="auto">
              <a:xfrm>
                <a:off x="4944" y="1344"/>
                <a:ext cx="192"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灯</a:t>
                </a:r>
              </a:p>
            </p:txBody>
          </p:sp>
          <p:sp>
            <p:nvSpPr>
              <p:cNvPr id="79915" name="Text Box 15">
                <a:extLst>
                  <a:ext uri="{FF2B5EF4-FFF2-40B4-BE49-F238E27FC236}">
                    <a16:creationId xmlns:a16="http://schemas.microsoft.com/office/drawing/2014/main" id="{DA8F64A7-D432-7D9C-07B6-A63226562ED6}"/>
                  </a:ext>
                </a:extLst>
              </p:cNvPr>
              <p:cNvSpPr txBox="1">
                <a:spLocks noChangeArrowheads="1"/>
              </p:cNvSpPr>
              <p:nvPr/>
            </p:nvSpPr>
            <p:spPr bwMode="auto">
              <a:xfrm>
                <a:off x="3472" y="1493"/>
                <a:ext cx="21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断</a:t>
                </a:r>
                <a:endParaRPr kumimoji="1" lang="zh-CN" altLang="en-US" sz="2000" baseline="-25000">
                  <a:solidFill>
                    <a:srgbClr val="000066"/>
                  </a:solidFill>
                  <a:latin typeface="Times New Roman" panose="02020603050405020304" pitchFamily="18" charset="0"/>
                </a:endParaRPr>
              </a:p>
            </p:txBody>
          </p:sp>
          <p:sp>
            <p:nvSpPr>
              <p:cNvPr id="79916" name="Text Box 16">
                <a:extLst>
                  <a:ext uri="{FF2B5EF4-FFF2-40B4-BE49-F238E27FC236}">
                    <a16:creationId xmlns:a16="http://schemas.microsoft.com/office/drawing/2014/main" id="{2785B88B-4BEE-56D5-8BA3-4ACFE3076264}"/>
                  </a:ext>
                </a:extLst>
              </p:cNvPr>
              <p:cNvSpPr txBox="1">
                <a:spLocks noChangeArrowheads="1"/>
              </p:cNvSpPr>
              <p:nvPr/>
            </p:nvSpPr>
            <p:spPr bwMode="auto">
              <a:xfrm>
                <a:off x="4239" y="1493"/>
                <a:ext cx="21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断</a:t>
                </a:r>
                <a:endParaRPr kumimoji="1" lang="zh-CN" altLang="en-US" sz="2000" baseline="-25000">
                  <a:solidFill>
                    <a:srgbClr val="000066"/>
                  </a:solidFill>
                  <a:latin typeface="Times New Roman" panose="02020603050405020304" pitchFamily="18" charset="0"/>
                </a:endParaRPr>
              </a:p>
            </p:txBody>
          </p:sp>
          <p:sp>
            <p:nvSpPr>
              <p:cNvPr id="79917" name="Text Box 17">
                <a:extLst>
                  <a:ext uri="{FF2B5EF4-FFF2-40B4-BE49-F238E27FC236}">
                    <a16:creationId xmlns:a16="http://schemas.microsoft.com/office/drawing/2014/main" id="{3CFFE2DB-F06C-4732-2255-2D667AF1356B}"/>
                  </a:ext>
                </a:extLst>
              </p:cNvPr>
              <p:cNvSpPr txBox="1">
                <a:spLocks noChangeArrowheads="1"/>
              </p:cNvSpPr>
              <p:nvPr/>
            </p:nvSpPr>
            <p:spPr bwMode="auto">
              <a:xfrm>
                <a:off x="4925" y="1493"/>
                <a:ext cx="21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灭</a:t>
                </a:r>
                <a:endParaRPr kumimoji="1" lang="zh-CN" altLang="en-US" sz="2000" baseline="-25000">
                  <a:solidFill>
                    <a:srgbClr val="000066"/>
                  </a:solidFill>
                  <a:latin typeface="Times New Roman" panose="02020603050405020304" pitchFamily="18" charset="0"/>
                </a:endParaRPr>
              </a:p>
            </p:txBody>
          </p:sp>
          <p:sp>
            <p:nvSpPr>
              <p:cNvPr id="79918" name="Text Box 18">
                <a:extLst>
                  <a:ext uri="{FF2B5EF4-FFF2-40B4-BE49-F238E27FC236}">
                    <a16:creationId xmlns:a16="http://schemas.microsoft.com/office/drawing/2014/main" id="{C44E28D2-84E3-0454-5176-94218A0B242E}"/>
                  </a:ext>
                </a:extLst>
              </p:cNvPr>
              <p:cNvSpPr txBox="1">
                <a:spLocks noChangeArrowheads="1"/>
              </p:cNvSpPr>
              <p:nvPr/>
            </p:nvSpPr>
            <p:spPr bwMode="auto">
              <a:xfrm>
                <a:off x="3472" y="1713"/>
                <a:ext cx="21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断</a:t>
                </a:r>
                <a:endParaRPr kumimoji="1" lang="zh-CN" altLang="en-US" sz="2000" baseline="-25000">
                  <a:solidFill>
                    <a:srgbClr val="000066"/>
                  </a:solidFill>
                  <a:latin typeface="Times New Roman" panose="02020603050405020304" pitchFamily="18" charset="0"/>
                </a:endParaRPr>
              </a:p>
            </p:txBody>
          </p:sp>
          <p:sp>
            <p:nvSpPr>
              <p:cNvPr id="79919" name="Text Box 19">
                <a:extLst>
                  <a:ext uri="{FF2B5EF4-FFF2-40B4-BE49-F238E27FC236}">
                    <a16:creationId xmlns:a16="http://schemas.microsoft.com/office/drawing/2014/main" id="{A097DD08-604D-29C1-30D5-94B9D8BB669D}"/>
                  </a:ext>
                </a:extLst>
              </p:cNvPr>
              <p:cNvSpPr txBox="1">
                <a:spLocks noChangeArrowheads="1"/>
              </p:cNvSpPr>
              <p:nvPr/>
            </p:nvSpPr>
            <p:spPr bwMode="auto">
              <a:xfrm>
                <a:off x="4239" y="1713"/>
                <a:ext cx="21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合</a:t>
                </a:r>
                <a:endParaRPr kumimoji="1" lang="zh-CN" altLang="en-US" sz="2000" baseline="-25000">
                  <a:solidFill>
                    <a:srgbClr val="000066"/>
                  </a:solidFill>
                  <a:latin typeface="Times New Roman" panose="02020603050405020304" pitchFamily="18" charset="0"/>
                </a:endParaRPr>
              </a:p>
            </p:txBody>
          </p:sp>
          <p:sp>
            <p:nvSpPr>
              <p:cNvPr id="79920" name="Text Box 20">
                <a:extLst>
                  <a:ext uri="{FF2B5EF4-FFF2-40B4-BE49-F238E27FC236}">
                    <a16:creationId xmlns:a16="http://schemas.microsoft.com/office/drawing/2014/main" id="{7C0D2A43-04FB-3C92-C726-9287318DC59E}"/>
                  </a:ext>
                </a:extLst>
              </p:cNvPr>
              <p:cNvSpPr txBox="1">
                <a:spLocks noChangeArrowheads="1"/>
              </p:cNvSpPr>
              <p:nvPr/>
            </p:nvSpPr>
            <p:spPr bwMode="auto">
              <a:xfrm>
                <a:off x="4912" y="1713"/>
                <a:ext cx="21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亮</a:t>
                </a:r>
                <a:endParaRPr kumimoji="1" lang="zh-CN" altLang="en-US" sz="2000" baseline="-25000">
                  <a:solidFill>
                    <a:srgbClr val="000066"/>
                  </a:solidFill>
                  <a:latin typeface="Times New Roman" panose="02020603050405020304" pitchFamily="18" charset="0"/>
                </a:endParaRPr>
              </a:p>
            </p:txBody>
          </p:sp>
          <p:sp>
            <p:nvSpPr>
              <p:cNvPr id="79921" name="Text Box 21">
                <a:extLst>
                  <a:ext uri="{FF2B5EF4-FFF2-40B4-BE49-F238E27FC236}">
                    <a16:creationId xmlns:a16="http://schemas.microsoft.com/office/drawing/2014/main" id="{2941C9F1-871D-EED3-F94D-EE04013C7C9F}"/>
                  </a:ext>
                </a:extLst>
              </p:cNvPr>
              <p:cNvSpPr txBox="1">
                <a:spLocks noChangeArrowheads="1"/>
              </p:cNvSpPr>
              <p:nvPr/>
            </p:nvSpPr>
            <p:spPr bwMode="auto">
              <a:xfrm>
                <a:off x="3472" y="1905"/>
                <a:ext cx="21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合</a:t>
                </a:r>
                <a:endParaRPr kumimoji="1" lang="zh-CN" altLang="en-US" sz="2000" baseline="-25000">
                  <a:solidFill>
                    <a:srgbClr val="000066"/>
                  </a:solidFill>
                  <a:latin typeface="Times New Roman" panose="02020603050405020304" pitchFamily="18" charset="0"/>
                </a:endParaRPr>
              </a:p>
            </p:txBody>
          </p:sp>
          <p:sp>
            <p:nvSpPr>
              <p:cNvPr id="79922" name="Text Box 22">
                <a:extLst>
                  <a:ext uri="{FF2B5EF4-FFF2-40B4-BE49-F238E27FC236}">
                    <a16:creationId xmlns:a16="http://schemas.microsoft.com/office/drawing/2014/main" id="{BA58F06B-E3DC-3127-1842-50C52421E1A0}"/>
                  </a:ext>
                </a:extLst>
              </p:cNvPr>
              <p:cNvSpPr txBox="1">
                <a:spLocks noChangeArrowheads="1"/>
              </p:cNvSpPr>
              <p:nvPr/>
            </p:nvSpPr>
            <p:spPr bwMode="auto">
              <a:xfrm>
                <a:off x="3468" y="2097"/>
                <a:ext cx="21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合</a:t>
                </a:r>
                <a:endParaRPr kumimoji="1" lang="zh-CN" altLang="en-US" sz="2000" baseline="-25000">
                  <a:solidFill>
                    <a:srgbClr val="000066"/>
                  </a:solidFill>
                  <a:latin typeface="Times New Roman" panose="02020603050405020304" pitchFamily="18" charset="0"/>
                </a:endParaRPr>
              </a:p>
            </p:txBody>
          </p:sp>
          <p:sp>
            <p:nvSpPr>
              <p:cNvPr id="79923" name="Text Box 23">
                <a:extLst>
                  <a:ext uri="{FF2B5EF4-FFF2-40B4-BE49-F238E27FC236}">
                    <a16:creationId xmlns:a16="http://schemas.microsoft.com/office/drawing/2014/main" id="{1D9CEF29-378F-D557-0986-90091BCE86A5}"/>
                  </a:ext>
                </a:extLst>
              </p:cNvPr>
              <p:cNvSpPr txBox="1">
                <a:spLocks noChangeArrowheads="1"/>
              </p:cNvSpPr>
              <p:nvPr/>
            </p:nvSpPr>
            <p:spPr bwMode="auto">
              <a:xfrm>
                <a:off x="4239" y="1905"/>
                <a:ext cx="21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断</a:t>
                </a:r>
                <a:endParaRPr kumimoji="1" lang="zh-CN" altLang="en-US" sz="2000" baseline="-25000">
                  <a:solidFill>
                    <a:srgbClr val="000066"/>
                  </a:solidFill>
                  <a:latin typeface="Times New Roman" panose="02020603050405020304" pitchFamily="18" charset="0"/>
                </a:endParaRPr>
              </a:p>
            </p:txBody>
          </p:sp>
          <p:sp>
            <p:nvSpPr>
              <p:cNvPr id="79924" name="Text Box 24">
                <a:extLst>
                  <a:ext uri="{FF2B5EF4-FFF2-40B4-BE49-F238E27FC236}">
                    <a16:creationId xmlns:a16="http://schemas.microsoft.com/office/drawing/2014/main" id="{7BBE5FB1-BC9B-9D15-5E2A-BEC9C74DA9E0}"/>
                  </a:ext>
                </a:extLst>
              </p:cNvPr>
              <p:cNvSpPr txBox="1">
                <a:spLocks noChangeArrowheads="1"/>
              </p:cNvSpPr>
              <p:nvPr/>
            </p:nvSpPr>
            <p:spPr bwMode="auto">
              <a:xfrm>
                <a:off x="4912" y="1905"/>
                <a:ext cx="21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亮</a:t>
                </a:r>
                <a:endParaRPr kumimoji="1" lang="zh-CN" altLang="en-US" sz="2000" baseline="-25000">
                  <a:solidFill>
                    <a:srgbClr val="000066"/>
                  </a:solidFill>
                  <a:latin typeface="Times New Roman" panose="02020603050405020304" pitchFamily="18" charset="0"/>
                </a:endParaRPr>
              </a:p>
            </p:txBody>
          </p:sp>
          <p:sp>
            <p:nvSpPr>
              <p:cNvPr id="79925" name="Text Box 25">
                <a:extLst>
                  <a:ext uri="{FF2B5EF4-FFF2-40B4-BE49-F238E27FC236}">
                    <a16:creationId xmlns:a16="http://schemas.microsoft.com/office/drawing/2014/main" id="{62FD57C1-1098-8969-3472-673F93D39A4F}"/>
                  </a:ext>
                </a:extLst>
              </p:cNvPr>
              <p:cNvSpPr txBox="1">
                <a:spLocks noChangeArrowheads="1"/>
              </p:cNvSpPr>
              <p:nvPr/>
            </p:nvSpPr>
            <p:spPr bwMode="auto">
              <a:xfrm>
                <a:off x="4239" y="2097"/>
                <a:ext cx="21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合</a:t>
                </a:r>
                <a:endParaRPr kumimoji="1" lang="zh-CN" altLang="en-US" sz="2000" baseline="-25000">
                  <a:solidFill>
                    <a:srgbClr val="000066"/>
                  </a:solidFill>
                  <a:latin typeface="Times New Roman" panose="02020603050405020304" pitchFamily="18" charset="0"/>
                </a:endParaRPr>
              </a:p>
            </p:txBody>
          </p:sp>
          <p:sp>
            <p:nvSpPr>
              <p:cNvPr id="79926" name="Text Box 26">
                <a:extLst>
                  <a:ext uri="{FF2B5EF4-FFF2-40B4-BE49-F238E27FC236}">
                    <a16:creationId xmlns:a16="http://schemas.microsoft.com/office/drawing/2014/main" id="{41DB8FB9-E90D-AFFD-7D91-25866C8337E8}"/>
                  </a:ext>
                </a:extLst>
              </p:cNvPr>
              <p:cNvSpPr txBox="1">
                <a:spLocks noChangeArrowheads="1"/>
              </p:cNvSpPr>
              <p:nvPr/>
            </p:nvSpPr>
            <p:spPr bwMode="auto">
              <a:xfrm>
                <a:off x="4912" y="2097"/>
                <a:ext cx="213"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亮</a:t>
                </a:r>
                <a:endParaRPr kumimoji="1" lang="zh-CN" altLang="en-US" sz="2000" baseline="-25000">
                  <a:solidFill>
                    <a:srgbClr val="000066"/>
                  </a:solidFill>
                  <a:latin typeface="Times New Roman" panose="02020603050405020304" pitchFamily="18" charset="0"/>
                </a:endParaRPr>
              </a:p>
            </p:txBody>
          </p:sp>
        </p:grpSp>
      </p:grpSp>
      <p:sp>
        <p:nvSpPr>
          <p:cNvPr id="79875" name="Text Box 27">
            <a:extLst>
              <a:ext uri="{FF2B5EF4-FFF2-40B4-BE49-F238E27FC236}">
                <a16:creationId xmlns:a16="http://schemas.microsoft.com/office/drawing/2014/main" id="{95ACB420-594D-D6EA-2509-A811CA893B57}"/>
              </a:ext>
            </a:extLst>
          </p:cNvPr>
          <p:cNvSpPr txBox="1">
            <a:spLocks noChangeArrowheads="1"/>
          </p:cNvSpPr>
          <p:nvPr/>
        </p:nvSpPr>
        <p:spPr bwMode="auto">
          <a:xfrm>
            <a:off x="539750" y="476250"/>
            <a:ext cx="3514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rPr>
              <a:t>　</a:t>
            </a:r>
            <a:r>
              <a:rPr kumimoji="1" lang="zh-CN" altLang="en-US" sz="2800">
                <a:solidFill>
                  <a:srgbClr val="CC0099"/>
                </a:solidFill>
                <a:latin typeface="Times New Roman" panose="02020603050405020304" pitchFamily="18" charset="0"/>
              </a:rPr>
              <a:t>　</a:t>
            </a:r>
            <a:r>
              <a:rPr kumimoji="1" lang="zh-CN" altLang="en-US" sz="2800">
                <a:solidFill>
                  <a:srgbClr val="CC0066"/>
                </a:solidFill>
                <a:latin typeface="Times New Roman" panose="02020603050405020304" pitchFamily="18" charset="0"/>
              </a:rPr>
              <a:t>２、或运算</a:t>
            </a:r>
          </a:p>
        </p:txBody>
      </p:sp>
      <p:sp>
        <p:nvSpPr>
          <p:cNvPr id="79876" name="Text Box 28">
            <a:extLst>
              <a:ext uri="{FF2B5EF4-FFF2-40B4-BE49-F238E27FC236}">
                <a16:creationId xmlns:a16="http://schemas.microsoft.com/office/drawing/2014/main" id="{040D8059-419A-05D0-1F89-0419F1112BAE}"/>
              </a:ext>
            </a:extLst>
          </p:cNvPr>
          <p:cNvSpPr txBox="1">
            <a:spLocks noChangeArrowheads="1"/>
          </p:cNvSpPr>
          <p:nvPr/>
        </p:nvSpPr>
        <p:spPr bwMode="auto">
          <a:xfrm>
            <a:off x="206375" y="1412875"/>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50000"/>
              </a:lnSpc>
              <a:spcBef>
                <a:spcPct val="50000"/>
              </a:spcBef>
            </a:pPr>
            <a:r>
              <a:rPr kumimoji="1" lang="zh-CN" altLang="en-US">
                <a:solidFill>
                  <a:srgbClr val="000066"/>
                </a:solidFill>
                <a:latin typeface="Times New Roman" panose="02020603050405020304" pitchFamily="18" charset="0"/>
              </a:rPr>
              <a:t>　　只要在决定某一事件的各种条件中，有一个或几个条件具备时，这一事件就会发生。这种因果关系称为或逻辑关系。</a:t>
            </a:r>
          </a:p>
        </p:txBody>
      </p:sp>
      <p:grpSp>
        <p:nvGrpSpPr>
          <p:cNvPr id="414749" name="Group 29">
            <a:extLst>
              <a:ext uri="{FF2B5EF4-FFF2-40B4-BE49-F238E27FC236}">
                <a16:creationId xmlns:a16="http://schemas.microsoft.com/office/drawing/2014/main" id="{9BE4D28B-528A-CC2E-3944-57E233DF2ABA}"/>
              </a:ext>
            </a:extLst>
          </p:cNvPr>
          <p:cNvGrpSpPr>
            <a:grpSpLocks/>
          </p:cNvGrpSpPr>
          <p:nvPr/>
        </p:nvGrpSpPr>
        <p:grpSpPr bwMode="auto">
          <a:xfrm>
            <a:off x="385763" y="3403600"/>
            <a:ext cx="4176712" cy="2906713"/>
            <a:chOff x="480" y="528"/>
            <a:chExt cx="2112" cy="1440"/>
          </a:xfrm>
        </p:grpSpPr>
        <p:sp>
          <p:nvSpPr>
            <p:cNvPr id="79879" name="Oval 30">
              <a:extLst>
                <a:ext uri="{FF2B5EF4-FFF2-40B4-BE49-F238E27FC236}">
                  <a16:creationId xmlns:a16="http://schemas.microsoft.com/office/drawing/2014/main" id="{561FEF8C-7614-5988-3A7B-AFE26CF9BCFB}"/>
                </a:ext>
              </a:extLst>
            </p:cNvPr>
            <p:cNvSpPr>
              <a:spLocks noChangeArrowheads="1"/>
            </p:cNvSpPr>
            <p:nvPr/>
          </p:nvSpPr>
          <p:spPr bwMode="auto">
            <a:xfrm>
              <a:off x="726" y="949"/>
              <a:ext cx="54" cy="5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9880" name="Line 31">
              <a:extLst>
                <a:ext uri="{FF2B5EF4-FFF2-40B4-BE49-F238E27FC236}">
                  <a16:creationId xmlns:a16="http://schemas.microsoft.com/office/drawing/2014/main" id="{B87CF037-239A-9C0D-CED1-1A666A2D0962}"/>
                </a:ext>
              </a:extLst>
            </p:cNvPr>
            <p:cNvSpPr>
              <a:spLocks noChangeShapeType="1"/>
            </p:cNvSpPr>
            <p:nvPr/>
          </p:nvSpPr>
          <p:spPr bwMode="auto">
            <a:xfrm>
              <a:off x="782" y="981"/>
              <a:ext cx="46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1" name="Oval 32">
              <a:extLst>
                <a:ext uri="{FF2B5EF4-FFF2-40B4-BE49-F238E27FC236}">
                  <a16:creationId xmlns:a16="http://schemas.microsoft.com/office/drawing/2014/main" id="{D287FD45-E6FA-64C9-0B11-E20B5D757194}"/>
                </a:ext>
              </a:extLst>
            </p:cNvPr>
            <p:cNvSpPr>
              <a:spLocks noChangeArrowheads="1"/>
            </p:cNvSpPr>
            <p:nvPr/>
          </p:nvSpPr>
          <p:spPr bwMode="auto">
            <a:xfrm>
              <a:off x="1426" y="1120"/>
              <a:ext cx="54" cy="5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9882" name="Oval 33">
              <a:extLst>
                <a:ext uri="{FF2B5EF4-FFF2-40B4-BE49-F238E27FC236}">
                  <a16:creationId xmlns:a16="http://schemas.microsoft.com/office/drawing/2014/main" id="{0EBD371A-0271-846F-5CFA-1D2922C4AF2A}"/>
                </a:ext>
              </a:extLst>
            </p:cNvPr>
            <p:cNvSpPr>
              <a:spLocks noChangeArrowheads="1"/>
            </p:cNvSpPr>
            <p:nvPr/>
          </p:nvSpPr>
          <p:spPr bwMode="auto">
            <a:xfrm>
              <a:off x="1440" y="789"/>
              <a:ext cx="54" cy="5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9883" name="Line 34">
              <a:extLst>
                <a:ext uri="{FF2B5EF4-FFF2-40B4-BE49-F238E27FC236}">
                  <a16:creationId xmlns:a16="http://schemas.microsoft.com/office/drawing/2014/main" id="{EE35AC80-DC90-6F50-A556-DF017986575C}"/>
                </a:ext>
              </a:extLst>
            </p:cNvPr>
            <p:cNvSpPr>
              <a:spLocks noChangeShapeType="1"/>
            </p:cNvSpPr>
            <p:nvPr/>
          </p:nvSpPr>
          <p:spPr bwMode="auto">
            <a:xfrm>
              <a:off x="2256" y="981"/>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4" name="Line 35">
              <a:extLst>
                <a:ext uri="{FF2B5EF4-FFF2-40B4-BE49-F238E27FC236}">
                  <a16:creationId xmlns:a16="http://schemas.microsoft.com/office/drawing/2014/main" id="{8BF3AB91-188D-4D54-7110-670A8A0B23B1}"/>
                </a:ext>
              </a:extLst>
            </p:cNvPr>
            <p:cNvSpPr>
              <a:spLocks noChangeShapeType="1"/>
            </p:cNvSpPr>
            <p:nvPr/>
          </p:nvSpPr>
          <p:spPr bwMode="auto">
            <a:xfrm>
              <a:off x="2256" y="1413"/>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5" name="Line 36">
              <a:extLst>
                <a:ext uri="{FF2B5EF4-FFF2-40B4-BE49-F238E27FC236}">
                  <a16:creationId xmlns:a16="http://schemas.microsoft.com/office/drawing/2014/main" id="{DC0958CD-4356-002C-F4D6-5BCCC08AE99B}"/>
                </a:ext>
              </a:extLst>
            </p:cNvPr>
            <p:cNvSpPr>
              <a:spLocks noChangeShapeType="1"/>
            </p:cNvSpPr>
            <p:nvPr/>
          </p:nvSpPr>
          <p:spPr bwMode="auto">
            <a:xfrm flipH="1">
              <a:off x="775" y="1653"/>
              <a:ext cx="14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6" name="Oval 37">
              <a:extLst>
                <a:ext uri="{FF2B5EF4-FFF2-40B4-BE49-F238E27FC236}">
                  <a16:creationId xmlns:a16="http://schemas.microsoft.com/office/drawing/2014/main" id="{F27E1058-8B3A-5831-77BE-B4A4F72995DA}"/>
                </a:ext>
              </a:extLst>
            </p:cNvPr>
            <p:cNvSpPr>
              <a:spLocks noChangeArrowheads="1"/>
            </p:cNvSpPr>
            <p:nvPr/>
          </p:nvSpPr>
          <p:spPr bwMode="auto">
            <a:xfrm>
              <a:off x="726" y="1626"/>
              <a:ext cx="54" cy="5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9887" name="Text Box 38">
              <a:extLst>
                <a:ext uri="{FF2B5EF4-FFF2-40B4-BE49-F238E27FC236}">
                  <a16:creationId xmlns:a16="http://schemas.microsoft.com/office/drawing/2014/main" id="{3D076D3A-2C61-0F01-3333-367C7BFCD255}"/>
                </a:ext>
              </a:extLst>
            </p:cNvPr>
            <p:cNvSpPr txBox="1">
              <a:spLocks noChangeArrowheads="1"/>
            </p:cNvSpPr>
            <p:nvPr/>
          </p:nvSpPr>
          <p:spPr bwMode="auto">
            <a:xfrm>
              <a:off x="1488" y="569"/>
              <a:ext cx="116"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Times New Roman" panose="02020603050405020304" pitchFamily="18" charset="0"/>
                </a:rPr>
                <a:t>S</a:t>
              </a:r>
              <a:r>
                <a:rPr kumimoji="1" lang="en-US" altLang="zh-CN" sz="2000" baseline="-25000">
                  <a:solidFill>
                    <a:srgbClr val="000066"/>
                  </a:solidFill>
                  <a:latin typeface="Times New Roman" panose="02020603050405020304" pitchFamily="18" charset="0"/>
                </a:rPr>
                <a:t>1</a:t>
              </a:r>
            </a:p>
          </p:txBody>
        </p:sp>
        <p:sp>
          <p:nvSpPr>
            <p:cNvPr id="79888" name="Text Box 39">
              <a:extLst>
                <a:ext uri="{FF2B5EF4-FFF2-40B4-BE49-F238E27FC236}">
                  <a16:creationId xmlns:a16="http://schemas.microsoft.com/office/drawing/2014/main" id="{1D3785B3-E742-8F2F-1339-E14B691A5960}"/>
                </a:ext>
              </a:extLst>
            </p:cNvPr>
            <p:cNvSpPr txBox="1">
              <a:spLocks noChangeArrowheads="1"/>
            </p:cNvSpPr>
            <p:nvPr/>
          </p:nvSpPr>
          <p:spPr bwMode="auto">
            <a:xfrm>
              <a:off x="2356" y="1142"/>
              <a:ext cx="222"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灯</a:t>
              </a:r>
              <a:endParaRPr kumimoji="1" lang="zh-CN" altLang="en-US" sz="2000" baseline="-25000">
                <a:solidFill>
                  <a:srgbClr val="000066"/>
                </a:solidFill>
                <a:latin typeface="Times New Roman" panose="02020603050405020304" pitchFamily="18" charset="0"/>
              </a:endParaRPr>
            </a:p>
          </p:txBody>
        </p:sp>
        <p:sp>
          <p:nvSpPr>
            <p:cNvPr id="79889" name="Text Box 40">
              <a:extLst>
                <a:ext uri="{FF2B5EF4-FFF2-40B4-BE49-F238E27FC236}">
                  <a16:creationId xmlns:a16="http://schemas.microsoft.com/office/drawing/2014/main" id="{33FABD82-6FB8-CAA8-FBD4-5E5364D2822E}"/>
                </a:ext>
              </a:extLst>
            </p:cNvPr>
            <p:cNvSpPr txBox="1">
              <a:spLocks noChangeArrowheads="1"/>
            </p:cNvSpPr>
            <p:nvPr/>
          </p:nvSpPr>
          <p:spPr bwMode="auto">
            <a:xfrm>
              <a:off x="539" y="1142"/>
              <a:ext cx="351"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rPr>
                <a:t>电源</a:t>
              </a:r>
              <a:endParaRPr kumimoji="1" lang="zh-CN" altLang="en-US" sz="2000" baseline="-25000">
                <a:solidFill>
                  <a:srgbClr val="000066"/>
                </a:solidFill>
                <a:latin typeface="Times New Roman" panose="02020603050405020304" pitchFamily="18" charset="0"/>
              </a:endParaRPr>
            </a:p>
          </p:txBody>
        </p:sp>
        <p:sp>
          <p:nvSpPr>
            <p:cNvPr id="79890" name="Text Box 41">
              <a:extLst>
                <a:ext uri="{FF2B5EF4-FFF2-40B4-BE49-F238E27FC236}">
                  <a16:creationId xmlns:a16="http://schemas.microsoft.com/office/drawing/2014/main" id="{956A254E-B544-2285-919A-071DED17D2C3}"/>
                </a:ext>
              </a:extLst>
            </p:cNvPr>
            <p:cNvSpPr txBox="1">
              <a:spLocks noChangeArrowheads="1"/>
            </p:cNvSpPr>
            <p:nvPr/>
          </p:nvSpPr>
          <p:spPr bwMode="auto">
            <a:xfrm>
              <a:off x="864" y="1776"/>
              <a:ext cx="1296"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endParaRPr kumimoji="1" lang="en-GB" altLang="zh-CN" sz="2000">
                <a:solidFill>
                  <a:srgbClr val="000066"/>
                </a:solidFill>
                <a:latin typeface="Times New Roman" panose="02020603050405020304" pitchFamily="18" charset="0"/>
              </a:endParaRPr>
            </a:p>
          </p:txBody>
        </p:sp>
        <p:sp>
          <p:nvSpPr>
            <p:cNvPr id="79891" name="Line 42">
              <a:extLst>
                <a:ext uri="{FF2B5EF4-FFF2-40B4-BE49-F238E27FC236}">
                  <a16:creationId xmlns:a16="http://schemas.microsoft.com/office/drawing/2014/main" id="{1FE358CB-138F-10F8-DA9E-87C71E99F883}"/>
                </a:ext>
              </a:extLst>
            </p:cNvPr>
            <p:cNvSpPr>
              <a:spLocks noChangeShapeType="1"/>
            </p:cNvSpPr>
            <p:nvPr/>
          </p:nvSpPr>
          <p:spPr bwMode="auto">
            <a:xfrm>
              <a:off x="1248" y="81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2" name="Line 43">
              <a:extLst>
                <a:ext uri="{FF2B5EF4-FFF2-40B4-BE49-F238E27FC236}">
                  <a16:creationId xmlns:a16="http://schemas.microsoft.com/office/drawing/2014/main" id="{C8FACCD4-D719-ABCE-5C84-967D4B1F603E}"/>
                </a:ext>
              </a:extLst>
            </p:cNvPr>
            <p:cNvSpPr>
              <a:spLocks noChangeShapeType="1"/>
            </p:cNvSpPr>
            <p:nvPr/>
          </p:nvSpPr>
          <p:spPr bwMode="auto">
            <a:xfrm>
              <a:off x="1248" y="115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3" name="Line 44">
              <a:extLst>
                <a:ext uri="{FF2B5EF4-FFF2-40B4-BE49-F238E27FC236}">
                  <a16:creationId xmlns:a16="http://schemas.microsoft.com/office/drawing/2014/main" id="{4885233F-4592-91D7-F75C-2D58C93440CB}"/>
                </a:ext>
              </a:extLst>
            </p:cNvPr>
            <p:cNvSpPr>
              <a:spLocks noChangeShapeType="1"/>
            </p:cNvSpPr>
            <p:nvPr/>
          </p:nvSpPr>
          <p:spPr bwMode="auto">
            <a:xfrm>
              <a:off x="1728" y="115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4" name="Line 45">
              <a:extLst>
                <a:ext uri="{FF2B5EF4-FFF2-40B4-BE49-F238E27FC236}">
                  <a16:creationId xmlns:a16="http://schemas.microsoft.com/office/drawing/2014/main" id="{9D6CE9E5-A71D-C6AA-12D4-8EBC4BE9FB79}"/>
                </a:ext>
              </a:extLst>
            </p:cNvPr>
            <p:cNvSpPr>
              <a:spLocks noChangeShapeType="1"/>
            </p:cNvSpPr>
            <p:nvPr/>
          </p:nvSpPr>
          <p:spPr bwMode="auto">
            <a:xfrm flipV="1">
              <a:off x="1474" y="1015"/>
              <a:ext cx="192" cy="1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5" name="Oval 46">
              <a:extLst>
                <a:ext uri="{FF2B5EF4-FFF2-40B4-BE49-F238E27FC236}">
                  <a16:creationId xmlns:a16="http://schemas.microsoft.com/office/drawing/2014/main" id="{791C155C-8C82-0868-E6DE-EB9A27BB5339}"/>
                </a:ext>
              </a:extLst>
            </p:cNvPr>
            <p:cNvSpPr>
              <a:spLocks noChangeArrowheads="1"/>
            </p:cNvSpPr>
            <p:nvPr/>
          </p:nvSpPr>
          <p:spPr bwMode="auto">
            <a:xfrm>
              <a:off x="1672" y="789"/>
              <a:ext cx="54" cy="5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9896" name="Line 47">
              <a:extLst>
                <a:ext uri="{FF2B5EF4-FFF2-40B4-BE49-F238E27FC236}">
                  <a16:creationId xmlns:a16="http://schemas.microsoft.com/office/drawing/2014/main" id="{F3BDA23F-CACE-F1DF-9B41-1BC01A547E98}"/>
                </a:ext>
              </a:extLst>
            </p:cNvPr>
            <p:cNvSpPr>
              <a:spLocks noChangeShapeType="1"/>
            </p:cNvSpPr>
            <p:nvPr/>
          </p:nvSpPr>
          <p:spPr bwMode="auto">
            <a:xfrm>
              <a:off x="1248" y="821"/>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7" name="Line 48">
              <a:extLst>
                <a:ext uri="{FF2B5EF4-FFF2-40B4-BE49-F238E27FC236}">
                  <a16:creationId xmlns:a16="http://schemas.microsoft.com/office/drawing/2014/main" id="{3BD3984A-E703-E6DF-C0E3-0C47C26406CA}"/>
                </a:ext>
              </a:extLst>
            </p:cNvPr>
            <p:cNvSpPr>
              <a:spLocks noChangeShapeType="1"/>
            </p:cNvSpPr>
            <p:nvPr/>
          </p:nvSpPr>
          <p:spPr bwMode="auto">
            <a:xfrm>
              <a:off x="1728" y="821"/>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8" name="Line 49">
              <a:extLst>
                <a:ext uri="{FF2B5EF4-FFF2-40B4-BE49-F238E27FC236}">
                  <a16:creationId xmlns:a16="http://schemas.microsoft.com/office/drawing/2014/main" id="{5C689A3A-7C7F-E279-9CEC-D06E7DF1DC4B}"/>
                </a:ext>
              </a:extLst>
            </p:cNvPr>
            <p:cNvSpPr>
              <a:spLocks noChangeShapeType="1"/>
            </p:cNvSpPr>
            <p:nvPr/>
          </p:nvSpPr>
          <p:spPr bwMode="auto">
            <a:xfrm flipV="1">
              <a:off x="1488" y="677"/>
              <a:ext cx="192" cy="1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9" name="Line 50">
              <a:extLst>
                <a:ext uri="{FF2B5EF4-FFF2-40B4-BE49-F238E27FC236}">
                  <a16:creationId xmlns:a16="http://schemas.microsoft.com/office/drawing/2014/main" id="{44E50F72-EEF0-4CF2-BC9D-946D0DF6707C}"/>
                </a:ext>
              </a:extLst>
            </p:cNvPr>
            <p:cNvSpPr>
              <a:spLocks noChangeShapeType="1"/>
            </p:cNvSpPr>
            <p:nvPr/>
          </p:nvSpPr>
          <p:spPr bwMode="auto">
            <a:xfrm>
              <a:off x="1920" y="816"/>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0" name="Line 51">
              <a:extLst>
                <a:ext uri="{FF2B5EF4-FFF2-40B4-BE49-F238E27FC236}">
                  <a16:creationId xmlns:a16="http://schemas.microsoft.com/office/drawing/2014/main" id="{1B80E25D-0AFF-C508-955B-DA0000A8C39C}"/>
                </a:ext>
              </a:extLst>
            </p:cNvPr>
            <p:cNvSpPr>
              <a:spLocks noChangeShapeType="1"/>
            </p:cNvSpPr>
            <p:nvPr/>
          </p:nvSpPr>
          <p:spPr bwMode="auto">
            <a:xfrm>
              <a:off x="1920" y="981"/>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1" name="Text Box 52">
              <a:extLst>
                <a:ext uri="{FF2B5EF4-FFF2-40B4-BE49-F238E27FC236}">
                  <a16:creationId xmlns:a16="http://schemas.microsoft.com/office/drawing/2014/main" id="{C54E1F7D-DC54-2BCB-3F36-0C995F330DDB}"/>
                </a:ext>
              </a:extLst>
            </p:cNvPr>
            <p:cNvSpPr txBox="1">
              <a:spLocks noChangeArrowheads="1"/>
            </p:cNvSpPr>
            <p:nvPr/>
          </p:nvSpPr>
          <p:spPr bwMode="auto">
            <a:xfrm>
              <a:off x="1488" y="885"/>
              <a:ext cx="116" cy="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000">
                  <a:solidFill>
                    <a:srgbClr val="000066"/>
                  </a:solidFill>
                  <a:latin typeface="Times New Roman" panose="02020603050405020304" pitchFamily="18" charset="0"/>
                </a:rPr>
                <a:t>S</a:t>
              </a:r>
              <a:r>
                <a:rPr kumimoji="1" lang="en-US" altLang="zh-CN" sz="2000" baseline="-25000">
                  <a:solidFill>
                    <a:srgbClr val="000066"/>
                  </a:solidFill>
                  <a:latin typeface="Times New Roman" panose="02020603050405020304" pitchFamily="18" charset="0"/>
                </a:rPr>
                <a:t>2</a:t>
              </a:r>
            </a:p>
          </p:txBody>
        </p:sp>
        <p:sp>
          <p:nvSpPr>
            <p:cNvPr id="79902" name="Oval 53">
              <a:extLst>
                <a:ext uri="{FF2B5EF4-FFF2-40B4-BE49-F238E27FC236}">
                  <a16:creationId xmlns:a16="http://schemas.microsoft.com/office/drawing/2014/main" id="{BEFD7F44-ADFA-ED94-F7EF-2EDDF5E3A564}"/>
                </a:ext>
              </a:extLst>
            </p:cNvPr>
            <p:cNvSpPr>
              <a:spLocks noChangeArrowheads="1"/>
            </p:cNvSpPr>
            <p:nvPr/>
          </p:nvSpPr>
          <p:spPr bwMode="auto">
            <a:xfrm>
              <a:off x="1672" y="1118"/>
              <a:ext cx="54" cy="56"/>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9903" name="AutoShape 54">
              <a:extLst>
                <a:ext uri="{FF2B5EF4-FFF2-40B4-BE49-F238E27FC236}">
                  <a16:creationId xmlns:a16="http://schemas.microsoft.com/office/drawing/2014/main" id="{7DDFEE39-D79D-51D5-7C38-67B9C2B33A84}"/>
                </a:ext>
              </a:extLst>
            </p:cNvPr>
            <p:cNvSpPr>
              <a:spLocks noChangeArrowheads="1"/>
            </p:cNvSpPr>
            <p:nvPr/>
          </p:nvSpPr>
          <p:spPr bwMode="auto">
            <a:xfrm>
              <a:off x="2160" y="1212"/>
              <a:ext cx="192" cy="192"/>
            </a:xfrm>
            <a:prstGeom prst="flowChartSummingJunction">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79904" name="Rectangle 55">
              <a:extLst>
                <a:ext uri="{FF2B5EF4-FFF2-40B4-BE49-F238E27FC236}">
                  <a16:creationId xmlns:a16="http://schemas.microsoft.com/office/drawing/2014/main" id="{1E83E56A-4EBC-12B6-4F0A-8BA449656E41}"/>
                </a:ext>
              </a:extLst>
            </p:cNvPr>
            <p:cNvSpPr>
              <a:spLocks noChangeArrowheads="1"/>
            </p:cNvSpPr>
            <p:nvPr/>
          </p:nvSpPr>
          <p:spPr bwMode="auto">
            <a:xfrm>
              <a:off x="480" y="528"/>
              <a:ext cx="2112" cy="1440"/>
            </a:xfrm>
            <a:prstGeom prst="rect">
              <a:avLst/>
            </a:prstGeom>
            <a:noFill/>
            <a:ln w="19050">
              <a:solidFill>
                <a:srgbClr val="99CC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14776" name="Rectangle 56">
            <a:extLst>
              <a:ext uri="{FF2B5EF4-FFF2-40B4-BE49-F238E27FC236}">
                <a16:creationId xmlns:a16="http://schemas.microsoft.com/office/drawing/2014/main" id="{8F97A27E-88B7-D496-9155-4FDE5BA19BF2}"/>
              </a:ext>
            </a:extLst>
          </p:cNvPr>
          <p:cNvSpPr>
            <a:spLocks noChangeArrowheads="1"/>
          </p:cNvSpPr>
          <p:nvPr/>
        </p:nvSpPr>
        <p:spPr bwMode="auto">
          <a:xfrm>
            <a:off x="1403350" y="2873375"/>
            <a:ext cx="179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或逻辑举例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14776"/>
                                        </p:tgtEl>
                                        <p:attrNameLst>
                                          <p:attrName>style.visibility</p:attrName>
                                        </p:attrNameLst>
                                      </p:cBhvr>
                                      <p:to>
                                        <p:strVal val="visible"/>
                                      </p:to>
                                    </p:set>
                                    <p:animEffect transition="in" filter="strips(downRight)">
                                      <p:cBhvr>
                                        <p:cTn id="7" dur="500"/>
                                        <p:tgtEl>
                                          <p:spTgt spid="414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14749"/>
                                        </p:tgtEl>
                                        <p:attrNameLst>
                                          <p:attrName>style.visibility</p:attrName>
                                        </p:attrNameLst>
                                      </p:cBhvr>
                                      <p:to>
                                        <p:strVal val="visible"/>
                                      </p:to>
                                    </p:set>
                                    <p:animEffect transition="in" filter="wipe(up)">
                                      <p:cBhvr>
                                        <p:cTn id="12" dur="2000"/>
                                        <p:tgtEl>
                                          <p:spTgt spid="4147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14724"/>
                                        </p:tgtEl>
                                        <p:attrNameLst>
                                          <p:attrName>style.visibility</p:attrName>
                                        </p:attrNameLst>
                                      </p:cBhvr>
                                      <p:to>
                                        <p:strVal val="visible"/>
                                      </p:to>
                                    </p:set>
                                    <p:animEffect transition="in" filter="wipe(up)">
                                      <p:cBhvr>
                                        <p:cTn id="17" dur="2000"/>
                                        <p:tgtEl>
                                          <p:spTgt spid="414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7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5748" name="Group 4">
            <a:extLst>
              <a:ext uri="{FF2B5EF4-FFF2-40B4-BE49-F238E27FC236}">
                <a16:creationId xmlns:a16="http://schemas.microsoft.com/office/drawing/2014/main" id="{477D7070-284D-0E8C-DA82-30A117A832C9}"/>
              </a:ext>
            </a:extLst>
          </p:cNvPr>
          <p:cNvGrpSpPr>
            <a:grpSpLocks/>
          </p:cNvGrpSpPr>
          <p:nvPr/>
        </p:nvGrpSpPr>
        <p:grpSpPr bwMode="auto">
          <a:xfrm>
            <a:off x="5616575" y="1344613"/>
            <a:ext cx="2762250" cy="2374900"/>
            <a:chOff x="376" y="2592"/>
            <a:chExt cx="1448" cy="1377"/>
          </a:xfrm>
        </p:grpSpPr>
        <p:sp>
          <p:nvSpPr>
            <p:cNvPr id="80947" name="Text Box 5">
              <a:extLst>
                <a:ext uri="{FF2B5EF4-FFF2-40B4-BE49-F238E27FC236}">
                  <a16:creationId xmlns:a16="http://schemas.microsoft.com/office/drawing/2014/main" id="{8FA02F5E-8170-7800-24F1-B8D8EBC8A924}"/>
                </a:ext>
              </a:extLst>
            </p:cNvPr>
            <p:cNvSpPr txBox="1">
              <a:spLocks noChangeArrowheads="1"/>
            </p:cNvSpPr>
            <p:nvPr/>
          </p:nvSpPr>
          <p:spPr bwMode="auto">
            <a:xfrm>
              <a:off x="376" y="2592"/>
              <a:ext cx="1440"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2000">
                  <a:solidFill>
                    <a:srgbClr val="000066"/>
                  </a:solidFill>
                  <a:latin typeface="Times New Roman" panose="02020603050405020304" pitchFamily="18" charset="0"/>
                </a:rPr>
                <a:t>          </a:t>
              </a:r>
              <a:r>
                <a:rPr kumimoji="1" lang="zh-CN" altLang="en-US" sz="2000">
                  <a:solidFill>
                    <a:srgbClr val="000066"/>
                  </a:solidFill>
                  <a:latin typeface="Times New Roman" panose="02020603050405020304" pitchFamily="18" charset="0"/>
                </a:rPr>
                <a:t>逻辑真值表</a:t>
              </a:r>
            </a:p>
          </p:txBody>
        </p:sp>
        <p:sp>
          <p:nvSpPr>
            <p:cNvPr id="80948" name="Line 6">
              <a:extLst>
                <a:ext uri="{FF2B5EF4-FFF2-40B4-BE49-F238E27FC236}">
                  <a16:creationId xmlns:a16="http://schemas.microsoft.com/office/drawing/2014/main" id="{A9ED109E-F1AD-2ACC-514F-AD3FDD32BDAE}"/>
                </a:ext>
              </a:extLst>
            </p:cNvPr>
            <p:cNvSpPr>
              <a:spLocks noChangeShapeType="1"/>
            </p:cNvSpPr>
            <p:nvPr/>
          </p:nvSpPr>
          <p:spPr bwMode="auto">
            <a:xfrm>
              <a:off x="384" y="2817"/>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49" name="Line 7">
              <a:extLst>
                <a:ext uri="{FF2B5EF4-FFF2-40B4-BE49-F238E27FC236}">
                  <a16:creationId xmlns:a16="http://schemas.microsoft.com/office/drawing/2014/main" id="{D3774977-3184-3219-701B-428963F23731}"/>
                </a:ext>
              </a:extLst>
            </p:cNvPr>
            <p:cNvSpPr>
              <a:spLocks noChangeShapeType="1"/>
            </p:cNvSpPr>
            <p:nvPr/>
          </p:nvSpPr>
          <p:spPr bwMode="auto">
            <a:xfrm>
              <a:off x="384" y="3057"/>
              <a:ext cx="14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0" name="Line 8">
              <a:extLst>
                <a:ext uri="{FF2B5EF4-FFF2-40B4-BE49-F238E27FC236}">
                  <a16:creationId xmlns:a16="http://schemas.microsoft.com/office/drawing/2014/main" id="{DC23E816-8398-300F-F747-BFDA8D903C32}"/>
                </a:ext>
              </a:extLst>
            </p:cNvPr>
            <p:cNvSpPr>
              <a:spLocks noChangeShapeType="1"/>
            </p:cNvSpPr>
            <p:nvPr/>
          </p:nvSpPr>
          <p:spPr bwMode="auto">
            <a:xfrm>
              <a:off x="432" y="3964"/>
              <a:ext cx="13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1" name="Line 9">
              <a:extLst>
                <a:ext uri="{FF2B5EF4-FFF2-40B4-BE49-F238E27FC236}">
                  <a16:creationId xmlns:a16="http://schemas.microsoft.com/office/drawing/2014/main" id="{34C19B04-F5F0-4525-3846-FEF46CF456F8}"/>
                </a:ext>
              </a:extLst>
            </p:cNvPr>
            <p:cNvSpPr>
              <a:spLocks noChangeShapeType="1"/>
            </p:cNvSpPr>
            <p:nvPr/>
          </p:nvSpPr>
          <p:spPr bwMode="auto">
            <a:xfrm>
              <a:off x="1095" y="2817"/>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52" name="Text Box 10">
              <a:extLst>
                <a:ext uri="{FF2B5EF4-FFF2-40B4-BE49-F238E27FC236}">
                  <a16:creationId xmlns:a16="http://schemas.microsoft.com/office/drawing/2014/main" id="{2DB162DE-CCDD-C4A4-67FA-FB8F348A8ED4}"/>
                </a:ext>
              </a:extLst>
            </p:cNvPr>
            <p:cNvSpPr txBox="1">
              <a:spLocks noChangeArrowheads="1"/>
            </p:cNvSpPr>
            <p:nvPr/>
          </p:nvSpPr>
          <p:spPr bwMode="auto">
            <a:xfrm>
              <a:off x="579"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Times New Roman" panose="02020603050405020304" pitchFamily="18" charset="0"/>
                </a:rPr>
                <a:t>A</a:t>
              </a:r>
              <a:endParaRPr kumimoji="1" lang="en-US" altLang="zh-CN" sz="2000" i="1" baseline="-25000">
                <a:solidFill>
                  <a:srgbClr val="000066"/>
                </a:solidFill>
                <a:latin typeface="Times New Roman" panose="02020603050405020304" pitchFamily="18" charset="0"/>
              </a:endParaRPr>
            </a:p>
          </p:txBody>
        </p:sp>
        <p:sp>
          <p:nvSpPr>
            <p:cNvPr id="80953" name="Text Box 11">
              <a:extLst>
                <a:ext uri="{FF2B5EF4-FFF2-40B4-BE49-F238E27FC236}">
                  <a16:creationId xmlns:a16="http://schemas.microsoft.com/office/drawing/2014/main" id="{5A8717E1-A94C-EAAB-584E-F25DEA219661}"/>
                </a:ext>
              </a:extLst>
            </p:cNvPr>
            <p:cNvSpPr txBox="1">
              <a:spLocks noChangeArrowheads="1"/>
            </p:cNvSpPr>
            <p:nvPr/>
          </p:nvSpPr>
          <p:spPr bwMode="auto">
            <a:xfrm>
              <a:off x="888"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Times New Roman" panose="02020603050405020304" pitchFamily="18" charset="0"/>
                </a:rPr>
                <a:t>B</a:t>
              </a:r>
              <a:endParaRPr kumimoji="1" lang="en-US" altLang="zh-CN" sz="2000" i="1" baseline="-25000">
                <a:solidFill>
                  <a:srgbClr val="000066"/>
                </a:solidFill>
                <a:latin typeface="Times New Roman" panose="02020603050405020304" pitchFamily="18" charset="0"/>
              </a:endParaRPr>
            </a:p>
          </p:txBody>
        </p:sp>
        <p:sp>
          <p:nvSpPr>
            <p:cNvPr id="80954" name="Text Box 12">
              <a:extLst>
                <a:ext uri="{FF2B5EF4-FFF2-40B4-BE49-F238E27FC236}">
                  <a16:creationId xmlns:a16="http://schemas.microsoft.com/office/drawing/2014/main" id="{09988B6D-7482-A34B-1875-F8C10A19B82B}"/>
                </a:ext>
              </a:extLst>
            </p:cNvPr>
            <p:cNvSpPr txBox="1">
              <a:spLocks noChangeArrowheads="1"/>
            </p:cNvSpPr>
            <p:nvPr/>
          </p:nvSpPr>
          <p:spPr bwMode="auto">
            <a:xfrm>
              <a:off x="1308" y="2865"/>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Times New Roman" panose="02020603050405020304" pitchFamily="18" charset="0"/>
                </a:rPr>
                <a:t>L</a:t>
              </a:r>
              <a:endParaRPr kumimoji="1" lang="en-US" altLang="zh-CN" sz="2000" i="1" baseline="-25000">
                <a:solidFill>
                  <a:srgbClr val="000066"/>
                </a:solidFill>
                <a:latin typeface="Times New Roman" panose="02020603050405020304" pitchFamily="18" charset="0"/>
              </a:endParaRPr>
            </a:p>
          </p:txBody>
        </p:sp>
        <p:sp>
          <p:nvSpPr>
            <p:cNvPr id="80955" name="Text Box 13">
              <a:extLst>
                <a:ext uri="{FF2B5EF4-FFF2-40B4-BE49-F238E27FC236}">
                  <a16:creationId xmlns:a16="http://schemas.microsoft.com/office/drawing/2014/main" id="{ED764D03-0CB1-6EC9-3F3B-B2C6DD34F2F3}"/>
                </a:ext>
              </a:extLst>
            </p:cNvPr>
            <p:cNvSpPr txBox="1">
              <a:spLocks noChangeArrowheads="1"/>
            </p:cNvSpPr>
            <p:nvPr/>
          </p:nvSpPr>
          <p:spPr bwMode="auto">
            <a:xfrm>
              <a:off x="579"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0</a:t>
              </a:r>
              <a:endParaRPr kumimoji="1" lang="en-US" altLang="zh-CN" sz="2000" baseline="-25000">
                <a:solidFill>
                  <a:srgbClr val="000066"/>
                </a:solidFill>
                <a:latin typeface="Times New Roman" panose="02020603050405020304" pitchFamily="18" charset="0"/>
              </a:endParaRPr>
            </a:p>
          </p:txBody>
        </p:sp>
        <p:sp>
          <p:nvSpPr>
            <p:cNvPr id="80956" name="Text Box 14">
              <a:extLst>
                <a:ext uri="{FF2B5EF4-FFF2-40B4-BE49-F238E27FC236}">
                  <a16:creationId xmlns:a16="http://schemas.microsoft.com/office/drawing/2014/main" id="{6B4DAD6B-7117-D3DA-6EDA-8D6AF804A8D0}"/>
                </a:ext>
              </a:extLst>
            </p:cNvPr>
            <p:cNvSpPr txBox="1">
              <a:spLocks noChangeArrowheads="1"/>
            </p:cNvSpPr>
            <p:nvPr/>
          </p:nvSpPr>
          <p:spPr bwMode="auto">
            <a:xfrm>
              <a:off x="888"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0</a:t>
              </a:r>
              <a:endParaRPr kumimoji="1" lang="en-US" altLang="zh-CN" sz="2000" baseline="-25000">
                <a:solidFill>
                  <a:srgbClr val="000066"/>
                </a:solidFill>
                <a:latin typeface="Times New Roman" panose="02020603050405020304" pitchFamily="18" charset="0"/>
              </a:endParaRPr>
            </a:p>
          </p:txBody>
        </p:sp>
        <p:sp>
          <p:nvSpPr>
            <p:cNvPr id="80957" name="Text Box 15">
              <a:extLst>
                <a:ext uri="{FF2B5EF4-FFF2-40B4-BE49-F238E27FC236}">
                  <a16:creationId xmlns:a16="http://schemas.microsoft.com/office/drawing/2014/main" id="{AC4DC0AD-B68D-0963-4F71-DE81B4B87E49}"/>
                </a:ext>
              </a:extLst>
            </p:cNvPr>
            <p:cNvSpPr txBox="1">
              <a:spLocks noChangeArrowheads="1"/>
            </p:cNvSpPr>
            <p:nvPr/>
          </p:nvSpPr>
          <p:spPr bwMode="auto">
            <a:xfrm>
              <a:off x="888" y="332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1</a:t>
              </a:r>
              <a:endParaRPr kumimoji="1" lang="en-US" altLang="zh-CN" sz="2000" baseline="-25000">
                <a:solidFill>
                  <a:srgbClr val="000066"/>
                </a:solidFill>
                <a:latin typeface="Times New Roman" panose="02020603050405020304" pitchFamily="18" charset="0"/>
              </a:endParaRPr>
            </a:p>
          </p:txBody>
        </p:sp>
        <p:sp>
          <p:nvSpPr>
            <p:cNvPr id="80958" name="Text Box 16">
              <a:extLst>
                <a:ext uri="{FF2B5EF4-FFF2-40B4-BE49-F238E27FC236}">
                  <a16:creationId xmlns:a16="http://schemas.microsoft.com/office/drawing/2014/main" id="{A1C80FE9-B017-7E4B-1488-820B77EDD5EC}"/>
                </a:ext>
              </a:extLst>
            </p:cNvPr>
            <p:cNvSpPr txBox="1">
              <a:spLocks noChangeArrowheads="1"/>
            </p:cNvSpPr>
            <p:nvPr/>
          </p:nvSpPr>
          <p:spPr bwMode="auto">
            <a:xfrm>
              <a:off x="888" y="3553"/>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0</a:t>
              </a:r>
              <a:endParaRPr kumimoji="1" lang="en-US" altLang="zh-CN" sz="2000" baseline="-25000">
                <a:solidFill>
                  <a:srgbClr val="000066"/>
                </a:solidFill>
                <a:latin typeface="Times New Roman" panose="02020603050405020304" pitchFamily="18" charset="0"/>
              </a:endParaRPr>
            </a:p>
          </p:txBody>
        </p:sp>
        <p:sp>
          <p:nvSpPr>
            <p:cNvPr id="80959" name="Text Box 17">
              <a:extLst>
                <a:ext uri="{FF2B5EF4-FFF2-40B4-BE49-F238E27FC236}">
                  <a16:creationId xmlns:a16="http://schemas.microsoft.com/office/drawing/2014/main" id="{094A033D-04BE-7ECA-DE5D-711A98461533}"/>
                </a:ext>
              </a:extLst>
            </p:cNvPr>
            <p:cNvSpPr txBox="1">
              <a:spLocks noChangeArrowheads="1"/>
            </p:cNvSpPr>
            <p:nvPr/>
          </p:nvSpPr>
          <p:spPr bwMode="auto">
            <a:xfrm>
              <a:off x="888"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1</a:t>
              </a:r>
              <a:endParaRPr kumimoji="1" lang="en-US" altLang="zh-CN" sz="2000" baseline="-25000">
                <a:solidFill>
                  <a:srgbClr val="000066"/>
                </a:solidFill>
                <a:latin typeface="Times New Roman" panose="02020603050405020304" pitchFamily="18" charset="0"/>
              </a:endParaRPr>
            </a:p>
          </p:txBody>
        </p:sp>
        <p:sp>
          <p:nvSpPr>
            <p:cNvPr id="80960" name="Text Box 18">
              <a:extLst>
                <a:ext uri="{FF2B5EF4-FFF2-40B4-BE49-F238E27FC236}">
                  <a16:creationId xmlns:a16="http://schemas.microsoft.com/office/drawing/2014/main" id="{C15E2953-4035-B9DC-E1EC-BECD4890DD3C}"/>
                </a:ext>
              </a:extLst>
            </p:cNvPr>
            <p:cNvSpPr txBox="1">
              <a:spLocks noChangeArrowheads="1"/>
            </p:cNvSpPr>
            <p:nvPr/>
          </p:nvSpPr>
          <p:spPr bwMode="auto">
            <a:xfrm>
              <a:off x="579" y="3332"/>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0</a:t>
              </a:r>
              <a:endParaRPr kumimoji="1" lang="en-US" altLang="zh-CN" sz="2000" baseline="-25000">
                <a:solidFill>
                  <a:srgbClr val="000066"/>
                </a:solidFill>
                <a:latin typeface="Times New Roman" panose="02020603050405020304" pitchFamily="18" charset="0"/>
              </a:endParaRPr>
            </a:p>
          </p:txBody>
        </p:sp>
        <p:sp>
          <p:nvSpPr>
            <p:cNvPr id="80961" name="Text Box 19">
              <a:extLst>
                <a:ext uri="{FF2B5EF4-FFF2-40B4-BE49-F238E27FC236}">
                  <a16:creationId xmlns:a16="http://schemas.microsoft.com/office/drawing/2014/main" id="{D17CF6B7-ACB8-212B-DA2B-64D48FDDC542}"/>
                </a:ext>
              </a:extLst>
            </p:cNvPr>
            <p:cNvSpPr txBox="1">
              <a:spLocks noChangeArrowheads="1"/>
            </p:cNvSpPr>
            <p:nvPr/>
          </p:nvSpPr>
          <p:spPr bwMode="auto">
            <a:xfrm>
              <a:off x="579" y="3559"/>
              <a:ext cx="121"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1</a:t>
              </a:r>
              <a:endParaRPr kumimoji="1" lang="en-US" altLang="zh-CN" sz="2000" baseline="-25000">
                <a:solidFill>
                  <a:srgbClr val="000066"/>
                </a:solidFill>
                <a:latin typeface="Times New Roman" panose="02020603050405020304" pitchFamily="18" charset="0"/>
              </a:endParaRPr>
            </a:p>
          </p:txBody>
        </p:sp>
        <p:sp>
          <p:nvSpPr>
            <p:cNvPr id="80962" name="Text Box 20">
              <a:extLst>
                <a:ext uri="{FF2B5EF4-FFF2-40B4-BE49-F238E27FC236}">
                  <a16:creationId xmlns:a16="http://schemas.microsoft.com/office/drawing/2014/main" id="{1ECB136D-3D46-A9BA-E0F4-ABA7B02EAD8F}"/>
                </a:ext>
              </a:extLst>
            </p:cNvPr>
            <p:cNvSpPr txBox="1">
              <a:spLocks noChangeArrowheads="1"/>
            </p:cNvSpPr>
            <p:nvPr/>
          </p:nvSpPr>
          <p:spPr bwMode="auto">
            <a:xfrm>
              <a:off x="580"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1</a:t>
              </a:r>
              <a:endParaRPr kumimoji="1" lang="en-US" altLang="zh-CN" sz="2000" baseline="-25000">
                <a:solidFill>
                  <a:srgbClr val="000066"/>
                </a:solidFill>
                <a:latin typeface="Times New Roman" panose="02020603050405020304" pitchFamily="18" charset="0"/>
              </a:endParaRPr>
            </a:p>
          </p:txBody>
        </p:sp>
        <p:sp>
          <p:nvSpPr>
            <p:cNvPr id="80963" name="Text Box 21">
              <a:extLst>
                <a:ext uri="{FF2B5EF4-FFF2-40B4-BE49-F238E27FC236}">
                  <a16:creationId xmlns:a16="http://schemas.microsoft.com/office/drawing/2014/main" id="{B4B37326-D717-F1B5-FF05-9564B9AB8E68}"/>
                </a:ext>
              </a:extLst>
            </p:cNvPr>
            <p:cNvSpPr txBox="1">
              <a:spLocks noChangeArrowheads="1"/>
            </p:cNvSpPr>
            <p:nvPr/>
          </p:nvSpPr>
          <p:spPr bwMode="auto">
            <a:xfrm>
              <a:off x="1309" y="3105"/>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0</a:t>
              </a:r>
              <a:endParaRPr kumimoji="1" lang="en-US" altLang="zh-CN" sz="2000" baseline="-25000">
                <a:solidFill>
                  <a:srgbClr val="000066"/>
                </a:solidFill>
                <a:latin typeface="Times New Roman" panose="02020603050405020304" pitchFamily="18" charset="0"/>
              </a:endParaRPr>
            </a:p>
          </p:txBody>
        </p:sp>
        <p:sp>
          <p:nvSpPr>
            <p:cNvPr id="80964" name="Text Box 22">
              <a:extLst>
                <a:ext uri="{FF2B5EF4-FFF2-40B4-BE49-F238E27FC236}">
                  <a16:creationId xmlns:a16="http://schemas.microsoft.com/office/drawing/2014/main" id="{FFE3AFAE-CA32-D1B2-EB02-AE3B88ED2DB6}"/>
                </a:ext>
              </a:extLst>
            </p:cNvPr>
            <p:cNvSpPr txBox="1">
              <a:spLocks noChangeArrowheads="1"/>
            </p:cNvSpPr>
            <p:nvPr/>
          </p:nvSpPr>
          <p:spPr bwMode="auto">
            <a:xfrm>
              <a:off x="1309" y="332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1</a:t>
              </a:r>
              <a:endParaRPr kumimoji="1" lang="en-US" altLang="zh-CN" sz="2000" baseline="-25000">
                <a:solidFill>
                  <a:srgbClr val="000066"/>
                </a:solidFill>
                <a:latin typeface="Times New Roman" panose="02020603050405020304" pitchFamily="18" charset="0"/>
              </a:endParaRPr>
            </a:p>
          </p:txBody>
        </p:sp>
        <p:sp>
          <p:nvSpPr>
            <p:cNvPr id="80965" name="Text Box 23">
              <a:extLst>
                <a:ext uri="{FF2B5EF4-FFF2-40B4-BE49-F238E27FC236}">
                  <a16:creationId xmlns:a16="http://schemas.microsoft.com/office/drawing/2014/main" id="{F26F78F7-1787-2390-6D58-4F2599C941D9}"/>
                </a:ext>
              </a:extLst>
            </p:cNvPr>
            <p:cNvSpPr txBox="1">
              <a:spLocks noChangeArrowheads="1"/>
            </p:cNvSpPr>
            <p:nvPr/>
          </p:nvSpPr>
          <p:spPr bwMode="auto">
            <a:xfrm>
              <a:off x="1309" y="3553"/>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1</a:t>
              </a:r>
              <a:endParaRPr kumimoji="1" lang="en-US" altLang="zh-CN" sz="2000" baseline="-25000">
                <a:solidFill>
                  <a:srgbClr val="000066"/>
                </a:solidFill>
                <a:latin typeface="Times New Roman" panose="02020603050405020304" pitchFamily="18" charset="0"/>
              </a:endParaRPr>
            </a:p>
          </p:txBody>
        </p:sp>
        <p:sp>
          <p:nvSpPr>
            <p:cNvPr id="80966" name="Text Box 24">
              <a:extLst>
                <a:ext uri="{FF2B5EF4-FFF2-40B4-BE49-F238E27FC236}">
                  <a16:creationId xmlns:a16="http://schemas.microsoft.com/office/drawing/2014/main" id="{ED1F8092-0321-963E-540A-23B8D26237B1}"/>
                </a:ext>
              </a:extLst>
            </p:cNvPr>
            <p:cNvSpPr txBox="1">
              <a:spLocks noChangeArrowheads="1"/>
            </p:cNvSpPr>
            <p:nvPr/>
          </p:nvSpPr>
          <p:spPr bwMode="auto">
            <a:xfrm>
              <a:off x="1309" y="3786"/>
              <a:ext cx="12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1</a:t>
              </a:r>
              <a:endParaRPr kumimoji="1" lang="en-US" altLang="zh-CN" sz="2000" baseline="-25000">
                <a:solidFill>
                  <a:srgbClr val="000066"/>
                </a:solidFill>
                <a:latin typeface="Times New Roman" panose="02020603050405020304" pitchFamily="18" charset="0"/>
              </a:endParaRPr>
            </a:p>
          </p:txBody>
        </p:sp>
      </p:grpSp>
      <p:grpSp>
        <p:nvGrpSpPr>
          <p:cNvPr id="80899" name="Group 25">
            <a:extLst>
              <a:ext uri="{FF2B5EF4-FFF2-40B4-BE49-F238E27FC236}">
                <a16:creationId xmlns:a16="http://schemas.microsoft.com/office/drawing/2014/main" id="{F6A2D55D-E628-9FE2-BB0D-77784C6F4ED6}"/>
              </a:ext>
            </a:extLst>
          </p:cNvPr>
          <p:cNvGrpSpPr>
            <a:grpSpLocks/>
          </p:cNvGrpSpPr>
          <p:nvPr/>
        </p:nvGrpSpPr>
        <p:grpSpPr bwMode="auto">
          <a:xfrm>
            <a:off x="604838" y="1328738"/>
            <a:ext cx="3429000" cy="2362200"/>
            <a:chOff x="3168" y="1728"/>
            <a:chExt cx="2160" cy="1488"/>
          </a:xfrm>
        </p:grpSpPr>
        <p:sp>
          <p:nvSpPr>
            <p:cNvPr id="80925" name="Text Box 26">
              <a:extLst>
                <a:ext uri="{FF2B5EF4-FFF2-40B4-BE49-F238E27FC236}">
                  <a16:creationId xmlns:a16="http://schemas.microsoft.com/office/drawing/2014/main" id="{3F24D07E-6D79-3280-F486-100CA66AEEF8}"/>
                </a:ext>
              </a:extLst>
            </p:cNvPr>
            <p:cNvSpPr txBox="1">
              <a:spLocks noChangeArrowheads="1"/>
            </p:cNvSpPr>
            <p:nvPr/>
          </p:nvSpPr>
          <p:spPr bwMode="auto">
            <a:xfrm>
              <a:off x="3360" y="1728"/>
              <a:ext cx="1776"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sz="2000">
                  <a:solidFill>
                    <a:srgbClr val="000066"/>
                  </a:solidFill>
                  <a:latin typeface="楷体_GB2312" pitchFamily="49" charset="-122"/>
                </a:rPr>
                <a:t>     </a:t>
              </a:r>
              <a:r>
                <a:rPr kumimoji="1" lang="zh-CN" altLang="en-US" sz="2000">
                  <a:solidFill>
                    <a:srgbClr val="000066"/>
                  </a:solidFill>
                  <a:latin typeface="楷体_GB2312" pitchFamily="49" charset="-122"/>
                </a:rPr>
                <a:t>或逻辑举例状态表</a:t>
              </a:r>
            </a:p>
          </p:txBody>
        </p:sp>
        <p:grpSp>
          <p:nvGrpSpPr>
            <p:cNvPr id="80926" name="Group 27">
              <a:extLst>
                <a:ext uri="{FF2B5EF4-FFF2-40B4-BE49-F238E27FC236}">
                  <a16:creationId xmlns:a16="http://schemas.microsoft.com/office/drawing/2014/main" id="{00604030-962B-E028-E793-4FC1530689C9}"/>
                </a:ext>
              </a:extLst>
            </p:cNvPr>
            <p:cNvGrpSpPr>
              <a:grpSpLocks/>
            </p:cNvGrpSpPr>
            <p:nvPr/>
          </p:nvGrpSpPr>
          <p:grpSpPr bwMode="auto">
            <a:xfrm>
              <a:off x="3168" y="2064"/>
              <a:ext cx="2160" cy="1152"/>
              <a:chOff x="3216" y="1296"/>
              <a:chExt cx="2160" cy="1104"/>
            </a:xfrm>
          </p:grpSpPr>
          <p:sp>
            <p:nvSpPr>
              <p:cNvPr id="80927" name="Line 28">
                <a:extLst>
                  <a:ext uri="{FF2B5EF4-FFF2-40B4-BE49-F238E27FC236}">
                    <a16:creationId xmlns:a16="http://schemas.microsoft.com/office/drawing/2014/main" id="{EE2B062C-FC40-3CAA-519C-90D98DE12666}"/>
                  </a:ext>
                </a:extLst>
              </p:cNvPr>
              <p:cNvSpPr>
                <a:spLocks noChangeShapeType="1"/>
              </p:cNvSpPr>
              <p:nvPr/>
            </p:nvSpPr>
            <p:spPr bwMode="auto">
              <a:xfrm>
                <a:off x="3216" y="129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8" name="Line 29">
                <a:extLst>
                  <a:ext uri="{FF2B5EF4-FFF2-40B4-BE49-F238E27FC236}">
                    <a16:creationId xmlns:a16="http://schemas.microsoft.com/office/drawing/2014/main" id="{F120E56A-A23E-A35F-F3A1-3F44A31A316A}"/>
                  </a:ext>
                </a:extLst>
              </p:cNvPr>
              <p:cNvSpPr>
                <a:spLocks noChangeShapeType="1"/>
              </p:cNvSpPr>
              <p:nvPr/>
            </p:nvSpPr>
            <p:spPr bwMode="auto">
              <a:xfrm>
                <a:off x="3216" y="153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9" name="Line 30">
                <a:extLst>
                  <a:ext uri="{FF2B5EF4-FFF2-40B4-BE49-F238E27FC236}">
                    <a16:creationId xmlns:a16="http://schemas.microsoft.com/office/drawing/2014/main" id="{1C8DC04A-37EC-B6FF-8827-EC6EC6EF37A8}"/>
                  </a:ext>
                </a:extLst>
              </p:cNvPr>
              <p:cNvSpPr>
                <a:spLocks noChangeShapeType="1"/>
              </p:cNvSpPr>
              <p:nvPr/>
            </p:nvSpPr>
            <p:spPr bwMode="auto">
              <a:xfrm>
                <a:off x="3216" y="2400"/>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0" name="Line 31">
                <a:extLst>
                  <a:ext uri="{FF2B5EF4-FFF2-40B4-BE49-F238E27FC236}">
                    <a16:creationId xmlns:a16="http://schemas.microsoft.com/office/drawing/2014/main" id="{FAE036B4-3232-100C-0AD4-C11A1FB747FA}"/>
                  </a:ext>
                </a:extLst>
              </p:cNvPr>
              <p:cNvSpPr>
                <a:spLocks noChangeShapeType="1"/>
              </p:cNvSpPr>
              <p:nvPr/>
            </p:nvSpPr>
            <p:spPr bwMode="auto">
              <a:xfrm>
                <a:off x="3936"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1" name="Line 32">
                <a:extLst>
                  <a:ext uri="{FF2B5EF4-FFF2-40B4-BE49-F238E27FC236}">
                    <a16:creationId xmlns:a16="http://schemas.microsoft.com/office/drawing/2014/main" id="{4444AD57-61DC-632E-310A-AAAF41E49204}"/>
                  </a:ext>
                </a:extLst>
              </p:cNvPr>
              <p:cNvSpPr>
                <a:spLocks noChangeShapeType="1"/>
              </p:cNvSpPr>
              <p:nvPr/>
            </p:nvSpPr>
            <p:spPr bwMode="auto">
              <a:xfrm>
                <a:off x="4704" y="1296"/>
                <a:ext cx="0"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2" name="Text Box 33">
                <a:extLst>
                  <a:ext uri="{FF2B5EF4-FFF2-40B4-BE49-F238E27FC236}">
                    <a16:creationId xmlns:a16="http://schemas.microsoft.com/office/drawing/2014/main" id="{58EA3C77-F24C-A5AD-A3A9-D2FBC1567611}"/>
                  </a:ext>
                </a:extLst>
              </p:cNvPr>
              <p:cNvSpPr txBox="1">
                <a:spLocks noChangeArrowheads="1"/>
              </p:cNvSpPr>
              <p:nvPr/>
            </p:nvSpPr>
            <p:spPr bwMode="auto">
              <a:xfrm>
                <a:off x="3408" y="1344"/>
                <a:ext cx="384"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1600">
                    <a:solidFill>
                      <a:srgbClr val="000066"/>
                    </a:solidFill>
                    <a:latin typeface="楷体_GB2312" pitchFamily="49" charset="-122"/>
                  </a:rPr>
                  <a:t>开关</a:t>
                </a:r>
                <a:r>
                  <a:rPr kumimoji="1" lang="en-US" altLang="zh-CN" sz="1600">
                    <a:solidFill>
                      <a:srgbClr val="000066"/>
                    </a:solidFill>
                    <a:latin typeface="楷体_GB2312" pitchFamily="49" charset="-122"/>
                  </a:rPr>
                  <a:t>S</a:t>
                </a:r>
                <a:r>
                  <a:rPr kumimoji="1" lang="en-US" altLang="zh-CN" sz="1600" baseline="-25000">
                    <a:solidFill>
                      <a:srgbClr val="000066"/>
                    </a:solidFill>
                    <a:latin typeface="楷体_GB2312" pitchFamily="49" charset="-122"/>
                  </a:rPr>
                  <a:t>1</a:t>
                </a:r>
              </a:p>
            </p:txBody>
          </p:sp>
          <p:sp>
            <p:nvSpPr>
              <p:cNvPr id="80933" name="Text Box 34">
                <a:extLst>
                  <a:ext uri="{FF2B5EF4-FFF2-40B4-BE49-F238E27FC236}">
                    <a16:creationId xmlns:a16="http://schemas.microsoft.com/office/drawing/2014/main" id="{7B7E8466-3EB9-232D-C4B0-8918D138CA30}"/>
                  </a:ext>
                </a:extLst>
              </p:cNvPr>
              <p:cNvSpPr txBox="1">
                <a:spLocks noChangeArrowheads="1"/>
              </p:cNvSpPr>
              <p:nvPr/>
            </p:nvSpPr>
            <p:spPr bwMode="auto">
              <a:xfrm>
                <a:off x="4128" y="1344"/>
                <a:ext cx="432" cy="1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1600">
                    <a:solidFill>
                      <a:srgbClr val="000066"/>
                    </a:solidFill>
                    <a:latin typeface="楷体_GB2312" pitchFamily="49" charset="-122"/>
                  </a:rPr>
                  <a:t>开关</a:t>
                </a:r>
                <a:r>
                  <a:rPr kumimoji="1" lang="en-US" altLang="zh-CN" sz="1600">
                    <a:solidFill>
                      <a:srgbClr val="000066"/>
                    </a:solidFill>
                    <a:latin typeface="楷体_GB2312" pitchFamily="49" charset="-122"/>
                  </a:rPr>
                  <a:t>S</a:t>
                </a:r>
                <a:r>
                  <a:rPr kumimoji="1" lang="en-US" altLang="zh-CN" sz="1600" baseline="-25000">
                    <a:solidFill>
                      <a:srgbClr val="000066"/>
                    </a:solidFill>
                    <a:latin typeface="楷体_GB2312" pitchFamily="49" charset="-122"/>
                  </a:rPr>
                  <a:t>2</a:t>
                </a:r>
              </a:p>
            </p:txBody>
          </p:sp>
          <p:sp>
            <p:nvSpPr>
              <p:cNvPr id="80934" name="Text Box 35">
                <a:extLst>
                  <a:ext uri="{FF2B5EF4-FFF2-40B4-BE49-F238E27FC236}">
                    <a16:creationId xmlns:a16="http://schemas.microsoft.com/office/drawing/2014/main" id="{FA393AAD-8CC6-41D4-2141-71457A18719E}"/>
                  </a:ext>
                </a:extLst>
              </p:cNvPr>
              <p:cNvSpPr txBox="1">
                <a:spLocks noChangeArrowheads="1"/>
              </p:cNvSpPr>
              <p:nvPr/>
            </p:nvSpPr>
            <p:spPr bwMode="auto">
              <a:xfrm>
                <a:off x="4944" y="1344"/>
                <a:ext cx="192"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灯</a:t>
                </a:r>
              </a:p>
            </p:txBody>
          </p:sp>
          <p:sp>
            <p:nvSpPr>
              <p:cNvPr id="80935" name="Text Box 36">
                <a:extLst>
                  <a:ext uri="{FF2B5EF4-FFF2-40B4-BE49-F238E27FC236}">
                    <a16:creationId xmlns:a16="http://schemas.microsoft.com/office/drawing/2014/main" id="{58DAAB32-A2EC-C856-A7CD-6F3E62C18FFA}"/>
                  </a:ext>
                </a:extLst>
              </p:cNvPr>
              <p:cNvSpPr txBox="1">
                <a:spLocks noChangeArrowheads="1"/>
              </p:cNvSpPr>
              <p:nvPr/>
            </p:nvSpPr>
            <p:spPr bwMode="auto">
              <a:xfrm>
                <a:off x="3456" y="1536"/>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80936" name="Text Box 37">
                <a:extLst>
                  <a:ext uri="{FF2B5EF4-FFF2-40B4-BE49-F238E27FC236}">
                    <a16:creationId xmlns:a16="http://schemas.microsoft.com/office/drawing/2014/main" id="{57C37F6A-6AD9-7C4C-8B7E-6A656C28A3AA}"/>
                  </a:ext>
                </a:extLst>
              </p:cNvPr>
              <p:cNvSpPr txBox="1">
                <a:spLocks noChangeArrowheads="1"/>
              </p:cNvSpPr>
              <p:nvPr/>
            </p:nvSpPr>
            <p:spPr bwMode="auto">
              <a:xfrm>
                <a:off x="4224" y="1536"/>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80937" name="Text Box 38">
                <a:extLst>
                  <a:ext uri="{FF2B5EF4-FFF2-40B4-BE49-F238E27FC236}">
                    <a16:creationId xmlns:a16="http://schemas.microsoft.com/office/drawing/2014/main" id="{1DD127D1-A5A1-140D-6F3C-AB23866E1843}"/>
                  </a:ext>
                </a:extLst>
              </p:cNvPr>
              <p:cNvSpPr txBox="1">
                <a:spLocks noChangeArrowheads="1"/>
              </p:cNvSpPr>
              <p:nvPr/>
            </p:nvSpPr>
            <p:spPr bwMode="auto">
              <a:xfrm>
                <a:off x="4909" y="1536"/>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灭</a:t>
                </a:r>
                <a:endParaRPr kumimoji="1" lang="zh-CN" altLang="en-US" sz="1600" baseline="-25000">
                  <a:solidFill>
                    <a:srgbClr val="000066"/>
                  </a:solidFill>
                  <a:latin typeface="楷体_GB2312" pitchFamily="49" charset="-122"/>
                </a:endParaRPr>
              </a:p>
            </p:txBody>
          </p:sp>
          <p:sp>
            <p:nvSpPr>
              <p:cNvPr id="80938" name="Text Box 39">
                <a:extLst>
                  <a:ext uri="{FF2B5EF4-FFF2-40B4-BE49-F238E27FC236}">
                    <a16:creationId xmlns:a16="http://schemas.microsoft.com/office/drawing/2014/main" id="{47B9BECE-7F79-F133-AFD2-0CDEF7B9B623}"/>
                  </a:ext>
                </a:extLst>
              </p:cNvPr>
              <p:cNvSpPr txBox="1">
                <a:spLocks noChangeArrowheads="1"/>
              </p:cNvSpPr>
              <p:nvPr/>
            </p:nvSpPr>
            <p:spPr bwMode="auto">
              <a:xfrm>
                <a:off x="3456" y="1756"/>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80939" name="Text Box 40">
                <a:extLst>
                  <a:ext uri="{FF2B5EF4-FFF2-40B4-BE49-F238E27FC236}">
                    <a16:creationId xmlns:a16="http://schemas.microsoft.com/office/drawing/2014/main" id="{55D85F32-A916-E034-2DAA-D22CCC222E3F}"/>
                  </a:ext>
                </a:extLst>
              </p:cNvPr>
              <p:cNvSpPr txBox="1">
                <a:spLocks noChangeArrowheads="1"/>
              </p:cNvSpPr>
              <p:nvPr/>
            </p:nvSpPr>
            <p:spPr bwMode="auto">
              <a:xfrm>
                <a:off x="4224" y="1756"/>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80940" name="Text Box 41">
                <a:extLst>
                  <a:ext uri="{FF2B5EF4-FFF2-40B4-BE49-F238E27FC236}">
                    <a16:creationId xmlns:a16="http://schemas.microsoft.com/office/drawing/2014/main" id="{26EF0462-CCE6-FDC1-2B21-ED028BEFB2CF}"/>
                  </a:ext>
                </a:extLst>
              </p:cNvPr>
              <p:cNvSpPr txBox="1">
                <a:spLocks noChangeArrowheads="1"/>
              </p:cNvSpPr>
              <p:nvPr/>
            </p:nvSpPr>
            <p:spPr bwMode="auto">
              <a:xfrm>
                <a:off x="4894" y="1701"/>
                <a:ext cx="24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baseline="-25000">
                    <a:solidFill>
                      <a:srgbClr val="000066"/>
                    </a:solidFill>
                    <a:latin typeface="楷体_GB2312" pitchFamily="49" charset="-122"/>
                  </a:rPr>
                  <a:t>亮</a:t>
                </a:r>
              </a:p>
            </p:txBody>
          </p:sp>
          <p:sp>
            <p:nvSpPr>
              <p:cNvPr id="80941" name="Text Box 42">
                <a:extLst>
                  <a:ext uri="{FF2B5EF4-FFF2-40B4-BE49-F238E27FC236}">
                    <a16:creationId xmlns:a16="http://schemas.microsoft.com/office/drawing/2014/main" id="{BA66A6DF-4F52-C351-4AF2-DDA88B62950A}"/>
                  </a:ext>
                </a:extLst>
              </p:cNvPr>
              <p:cNvSpPr txBox="1">
                <a:spLocks noChangeArrowheads="1"/>
              </p:cNvSpPr>
              <p:nvPr/>
            </p:nvSpPr>
            <p:spPr bwMode="auto">
              <a:xfrm>
                <a:off x="3456" y="1948"/>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80942" name="Text Box 43">
                <a:extLst>
                  <a:ext uri="{FF2B5EF4-FFF2-40B4-BE49-F238E27FC236}">
                    <a16:creationId xmlns:a16="http://schemas.microsoft.com/office/drawing/2014/main" id="{5AE05FE2-1E52-C8F8-0D95-88CB1ED04E45}"/>
                  </a:ext>
                </a:extLst>
              </p:cNvPr>
              <p:cNvSpPr txBox="1">
                <a:spLocks noChangeArrowheads="1"/>
              </p:cNvSpPr>
              <p:nvPr/>
            </p:nvSpPr>
            <p:spPr bwMode="auto">
              <a:xfrm>
                <a:off x="3452" y="2140"/>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80943" name="Text Box 44">
                <a:extLst>
                  <a:ext uri="{FF2B5EF4-FFF2-40B4-BE49-F238E27FC236}">
                    <a16:creationId xmlns:a16="http://schemas.microsoft.com/office/drawing/2014/main" id="{70A0B1BF-C0B4-DBC1-032F-D023BB7EE5E9}"/>
                  </a:ext>
                </a:extLst>
              </p:cNvPr>
              <p:cNvSpPr txBox="1">
                <a:spLocks noChangeArrowheads="1"/>
              </p:cNvSpPr>
              <p:nvPr/>
            </p:nvSpPr>
            <p:spPr bwMode="auto">
              <a:xfrm>
                <a:off x="4224" y="1948"/>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断</a:t>
                </a:r>
                <a:endParaRPr kumimoji="1" lang="zh-CN" altLang="en-US" sz="1600" baseline="-25000">
                  <a:solidFill>
                    <a:srgbClr val="000066"/>
                  </a:solidFill>
                  <a:latin typeface="楷体_GB2312" pitchFamily="49" charset="-122"/>
                </a:endParaRPr>
              </a:p>
            </p:txBody>
          </p:sp>
          <p:sp>
            <p:nvSpPr>
              <p:cNvPr id="80944" name="Text Box 45">
                <a:extLst>
                  <a:ext uri="{FF2B5EF4-FFF2-40B4-BE49-F238E27FC236}">
                    <a16:creationId xmlns:a16="http://schemas.microsoft.com/office/drawing/2014/main" id="{9893A240-C322-4F30-1868-76B6C502B56B}"/>
                  </a:ext>
                </a:extLst>
              </p:cNvPr>
              <p:cNvSpPr txBox="1">
                <a:spLocks noChangeArrowheads="1"/>
              </p:cNvSpPr>
              <p:nvPr/>
            </p:nvSpPr>
            <p:spPr bwMode="auto">
              <a:xfrm>
                <a:off x="4895" y="1948"/>
                <a:ext cx="247"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亮</a:t>
                </a:r>
                <a:endParaRPr kumimoji="1" lang="zh-CN" altLang="en-US" sz="1600" baseline="-25000">
                  <a:solidFill>
                    <a:srgbClr val="000066"/>
                  </a:solidFill>
                  <a:latin typeface="楷体_GB2312" pitchFamily="49" charset="-122"/>
                </a:endParaRPr>
              </a:p>
            </p:txBody>
          </p:sp>
          <p:sp>
            <p:nvSpPr>
              <p:cNvPr id="80945" name="Text Box 46">
                <a:extLst>
                  <a:ext uri="{FF2B5EF4-FFF2-40B4-BE49-F238E27FC236}">
                    <a16:creationId xmlns:a16="http://schemas.microsoft.com/office/drawing/2014/main" id="{82E9FAED-1B6D-B594-2BFB-6E0B7F0B906E}"/>
                  </a:ext>
                </a:extLst>
              </p:cNvPr>
              <p:cNvSpPr txBox="1">
                <a:spLocks noChangeArrowheads="1"/>
              </p:cNvSpPr>
              <p:nvPr/>
            </p:nvSpPr>
            <p:spPr bwMode="auto">
              <a:xfrm>
                <a:off x="4224" y="2140"/>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合</a:t>
                </a:r>
                <a:endParaRPr kumimoji="1" lang="zh-CN" altLang="en-US" sz="1600" baseline="-25000">
                  <a:solidFill>
                    <a:srgbClr val="000066"/>
                  </a:solidFill>
                  <a:latin typeface="楷体_GB2312" pitchFamily="49" charset="-122"/>
                </a:endParaRPr>
              </a:p>
            </p:txBody>
          </p:sp>
          <p:sp>
            <p:nvSpPr>
              <p:cNvPr id="80946" name="Text Box 47">
                <a:extLst>
                  <a:ext uri="{FF2B5EF4-FFF2-40B4-BE49-F238E27FC236}">
                    <a16:creationId xmlns:a16="http://schemas.microsoft.com/office/drawing/2014/main" id="{B786D5A9-4BB8-C29E-789C-870AB13A64C5}"/>
                  </a:ext>
                </a:extLst>
              </p:cNvPr>
              <p:cNvSpPr txBox="1">
                <a:spLocks noChangeArrowheads="1"/>
              </p:cNvSpPr>
              <p:nvPr/>
            </p:nvSpPr>
            <p:spPr bwMode="auto">
              <a:xfrm>
                <a:off x="4896" y="2140"/>
                <a:ext cx="24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solidFill>
                      <a:srgbClr val="000066"/>
                    </a:solidFill>
                    <a:latin typeface="楷体_GB2312" pitchFamily="49" charset="-122"/>
                  </a:rPr>
                  <a:t>亮</a:t>
                </a:r>
                <a:endParaRPr kumimoji="1" lang="zh-CN" altLang="en-US" sz="1600" baseline="-25000">
                  <a:solidFill>
                    <a:srgbClr val="000066"/>
                  </a:solidFill>
                  <a:latin typeface="楷体_GB2312" pitchFamily="49" charset="-122"/>
                </a:endParaRPr>
              </a:p>
            </p:txBody>
          </p:sp>
        </p:grpSp>
      </p:grpSp>
      <p:sp>
        <p:nvSpPr>
          <p:cNvPr id="415792" name="Text Box 48">
            <a:extLst>
              <a:ext uri="{FF2B5EF4-FFF2-40B4-BE49-F238E27FC236}">
                <a16:creationId xmlns:a16="http://schemas.microsoft.com/office/drawing/2014/main" id="{F1CC20B7-2882-32A4-F958-5D1F91D4D13C}"/>
              </a:ext>
            </a:extLst>
          </p:cNvPr>
          <p:cNvSpPr txBox="1">
            <a:spLocks noChangeArrowheads="1"/>
          </p:cNvSpPr>
          <p:nvPr/>
        </p:nvSpPr>
        <p:spPr bwMode="auto">
          <a:xfrm>
            <a:off x="355600" y="5875338"/>
            <a:ext cx="473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楷体_GB2312" pitchFamily="49" charset="-122"/>
              </a:rPr>
              <a:t>　　逻辑表达式</a:t>
            </a:r>
          </a:p>
        </p:txBody>
      </p:sp>
      <p:sp>
        <p:nvSpPr>
          <p:cNvPr id="415793" name="Text Box 49">
            <a:extLst>
              <a:ext uri="{FF2B5EF4-FFF2-40B4-BE49-F238E27FC236}">
                <a16:creationId xmlns:a16="http://schemas.microsoft.com/office/drawing/2014/main" id="{4A178A6C-5CCA-C3E8-CAFB-32AA45973A59}"/>
              </a:ext>
            </a:extLst>
          </p:cNvPr>
          <p:cNvSpPr txBox="1">
            <a:spLocks noChangeArrowheads="1"/>
          </p:cNvSpPr>
          <p:nvPr/>
        </p:nvSpPr>
        <p:spPr bwMode="auto">
          <a:xfrm>
            <a:off x="4122738" y="5830888"/>
            <a:ext cx="464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楷体_GB2312" pitchFamily="49" charset="-122"/>
              </a:rPr>
              <a:t>或逻辑：　</a:t>
            </a:r>
            <a:r>
              <a:rPr kumimoji="1" lang="en-US" altLang="zh-CN" i="1">
                <a:solidFill>
                  <a:srgbClr val="000066"/>
                </a:solidFill>
                <a:latin typeface="Times New Roman" panose="02020603050405020304" pitchFamily="18" charset="0"/>
              </a:rPr>
              <a:t>L</a:t>
            </a:r>
            <a:r>
              <a:rPr kumimoji="1" lang="en-US" altLang="zh-CN">
                <a:solidFill>
                  <a:srgbClr val="000066"/>
                </a:solidFill>
                <a:latin typeface="Times New Roman" panose="02020603050405020304" pitchFamily="18" charset="0"/>
              </a:rPr>
              <a:t> = </a:t>
            </a:r>
            <a:r>
              <a:rPr kumimoji="1" lang="en-US" altLang="zh-CN" i="1">
                <a:solidFill>
                  <a:srgbClr val="000066"/>
                </a:solidFill>
                <a:latin typeface="Times New Roman" panose="02020603050405020304" pitchFamily="18" charset="0"/>
              </a:rPr>
              <a:t>A </a:t>
            </a:r>
            <a:r>
              <a:rPr kumimoji="1" lang="en-US" altLang="zh-CN">
                <a:solidFill>
                  <a:srgbClr val="000066"/>
                </a:solidFill>
                <a:latin typeface="Times New Roman" panose="02020603050405020304" pitchFamily="18" charset="0"/>
              </a:rPr>
              <a:t>+</a:t>
            </a:r>
            <a:r>
              <a:rPr kumimoji="1" lang="zh-CN" altLang="en-US" i="1">
                <a:solidFill>
                  <a:srgbClr val="000066"/>
                </a:solidFill>
                <a:latin typeface="Times New Roman" panose="02020603050405020304" pitchFamily="18" charset="0"/>
              </a:rPr>
              <a:t>Ｂ</a:t>
            </a:r>
            <a:r>
              <a:rPr kumimoji="1" lang="zh-CN" altLang="en-US" i="1">
                <a:solidFill>
                  <a:srgbClr val="000066"/>
                </a:solidFill>
                <a:latin typeface="楷体_GB2312" pitchFamily="49" charset="-122"/>
              </a:rPr>
              <a:t>    </a:t>
            </a:r>
            <a:r>
              <a:rPr kumimoji="1" lang="zh-CN" altLang="en-US">
                <a:solidFill>
                  <a:srgbClr val="000066"/>
                </a:solidFill>
                <a:latin typeface="楷体_GB2312" pitchFamily="49" charset="-122"/>
              </a:rPr>
              <a:t> 　</a:t>
            </a:r>
            <a:endParaRPr kumimoji="1" lang="zh-CN" altLang="en-US" i="1">
              <a:solidFill>
                <a:srgbClr val="000066"/>
              </a:solidFill>
              <a:latin typeface="楷体_GB2312" pitchFamily="49" charset="-122"/>
            </a:endParaRPr>
          </a:p>
        </p:txBody>
      </p:sp>
      <p:grpSp>
        <p:nvGrpSpPr>
          <p:cNvPr id="415829" name="Group 85">
            <a:extLst>
              <a:ext uri="{FF2B5EF4-FFF2-40B4-BE49-F238E27FC236}">
                <a16:creationId xmlns:a16="http://schemas.microsoft.com/office/drawing/2014/main" id="{C5F2FA99-3D61-69BB-3FAE-E3D618D26CD9}"/>
              </a:ext>
            </a:extLst>
          </p:cNvPr>
          <p:cNvGrpSpPr>
            <a:grpSpLocks/>
          </p:cNvGrpSpPr>
          <p:nvPr/>
        </p:nvGrpSpPr>
        <p:grpSpPr bwMode="auto">
          <a:xfrm>
            <a:off x="323850" y="3860800"/>
            <a:ext cx="7200900" cy="1976438"/>
            <a:chOff x="204" y="2432"/>
            <a:chExt cx="4536" cy="1245"/>
          </a:xfrm>
        </p:grpSpPr>
        <p:sp>
          <p:nvSpPr>
            <p:cNvPr id="80904" name="Text Box 60">
              <a:extLst>
                <a:ext uri="{FF2B5EF4-FFF2-40B4-BE49-F238E27FC236}">
                  <a16:creationId xmlns:a16="http://schemas.microsoft.com/office/drawing/2014/main" id="{43DB16C4-1CC9-7ECD-B8E3-8E73BCE3CDC3}"/>
                </a:ext>
              </a:extLst>
            </p:cNvPr>
            <p:cNvSpPr txBox="1">
              <a:spLocks noChangeArrowheads="1"/>
            </p:cNvSpPr>
            <p:nvPr/>
          </p:nvSpPr>
          <p:spPr bwMode="auto">
            <a:xfrm>
              <a:off x="204" y="2432"/>
              <a:ext cx="150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a:solidFill>
                    <a:srgbClr val="000066"/>
                  </a:solidFill>
                  <a:latin typeface="楷体_GB2312" pitchFamily="49" charset="-122"/>
                </a:rPr>
                <a:t>或逻辑符号</a:t>
              </a:r>
              <a:endParaRPr kumimoji="1" lang="zh-CN" altLang="en-US" baseline="-25000">
                <a:solidFill>
                  <a:srgbClr val="000066"/>
                </a:solidFill>
                <a:latin typeface="楷体_GB2312" pitchFamily="49" charset="-122"/>
              </a:endParaRPr>
            </a:p>
          </p:txBody>
        </p:sp>
        <p:grpSp>
          <p:nvGrpSpPr>
            <p:cNvPr id="80905" name="Group 84">
              <a:extLst>
                <a:ext uri="{FF2B5EF4-FFF2-40B4-BE49-F238E27FC236}">
                  <a16:creationId xmlns:a16="http://schemas.microsoft.com/office/drawing/2014/main" id="{CADE482B-374E-C63C-C463-330B6D18FFEC}"/>
                </a:ext>
              </a:extLst>
            </p:cNvPr>
            <p:cNvGrpSpPr>
              <a:grpSpLocks/>
            </p:cNvGrpSpPr>
            <p:nvPr/>
          </p:nvGrpSpPr>
          <p:grpSpPr bwMode="auto">
            <a:xfrm>
              <a:off x="713" y="2704"/>
              <a:ext cx="4027" cy="973"/>
              <a:chOff x="684" y="2715"/>
              <a:chExt cx="4027" cy="973"/>
            </a:xfrm>
          </p:grpSpPr>
          <p:grpSp>
            <p:nvGrpSpPr>
              <p:cNvPr id="80906" name="Group 83">
                <a:extLst>
                  <a:ext uri="{FF2B5EF4-FFF2-40B4-BE49-F238E27FC236}">
                    <a16:creationId xmlns:a16="http://schemas.microsoft.com/office/drawing/2014/main" id="{8BBEE738-3A2F-B791-6281-74447D109229}"/>
                  </a:ext>
                </a:extLst>
              </p:cNvPr>
              <p:cNvGrpSpPr>
                <a:grpSpLocks/>
              </p:cNvGrpSpPr>
              <p:nvPr/>
            </p:nvGrpSpPr>
            <p:grpSpPr bwMode="auto">
              <a:xfrm>
                <a:off x="1156" y="2886"/>
                <a:ext cx="3225" cy="676"/>
                <a:chOff x="1156" y="2886"/>
                <a:chExt cx="3225" cy="676"/>
              </a:xfrm>
            </p:grpSpPr>
            <p:grpSp>
              <p:nvGrpSpPr>
                <p:cNvPr id="80908" name="Group 63">
                  <a:extLst>
                    <a:ext uri="{FF2B5EF4-FFF2-40B4-BE49-F238E27FC236}">
                      <a16:creationId xmlns:a16="http://schemas.microsoft.com/office/drawing/2014/main" id="{158EC1FC-F6B1-61DD-7ADD-69C2A66352EE}"/>
                    </a:ext>
                  </a:extLst>
                </p:cNvPr>
                <p:cNvGrpSpPr>
                  <a:grpSpLocks/>
                </p:cNvGrpSpPr>
                <p:nvPr/>
              </p:nvGrpSpPr>
              <p:grpSpPr bwMode="auto">
                <a:xfrm>
                  <a:off x="1156" y="2886"/>
                  <a:ext cx="1256" cy="511"/>
                  <a:chOff x="3402" y="2400"/>
                  <a:chExt cx="881" cy="211"/>
                </a:xfrm>
              </p:grpSpPr>
              <p:sp>
                <p:nvSpPr>
                  <p:cNvPr id="80918" name="Text Box 64">
                    <a:extLst>
                      <a:ext uri="{FF2B5EF4-FFF2-40B4-BE49-F238E27FC236}">
                        <a16:creationId xmlns:a16="http://schemas.microsoft.com/office/drawing/2014/main" id="{F20F115D-AE10-C075-70D9-A3951E63FE59}"/>
                      </a:ext>
                    </a:extLst>
                  </p:cNvPr>
                  <p:cNvSpPr txBox="1">
                    <a:spLocks noChangeArrowheads="1"/>
                  </p:cNvSpPr>
                  <p:nvPr/>
                </p:nvSpPr>
                <p:spPr bwMode="auto">
                  <a:xfrm>
                    <a:off x="3402" y="2400"/>
                    <a:ext cx="121" cy="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楷体_GB2312" pitchFamily="49" charset="-122"/>
                      </a:rPr>
                      <a:t>A</a:t>
                    </a:r>
                    <a:endParaRPr kumimoji="1" lang="en-US" altLang="zh-CN" sz="2000" i="1" baseline="-25000">
                      <a:solidFill>
                        <a:srgbClr val="000066"/>
                      </a:solidFill>
                      <a:latin typeface="楷体_GB2312" pitchFamily="49" charset="-122"/>
                    </a:endParaRPr>
                  </a:p>
                </p:txBody>
              </p:sp>
              <p:sp>
                <p:nvSpPr>
                  <p:cNvPr id="80919" name="Text Box 65">
                    <a:extLst>
                      <a:ext uri="{FF2B5EF4-FFF2-40B4-BE49-F238E27FC236}">
                        <a16:creationId xmlns:a16="http://schemas.microsoft.com/office/drawing/2014/main" id="{21944BD1-438F-B858-6287-32210439BE87}"/>
                      </a:ext>
                    </a:extLst>
                  </p:cNvPr>
                  <p:cNvSpPr txBox="1">
                    <a:spLocks noChangeArrowheads="1"/>
                  </p:cNvSpPr>
                  <p:nvPr/>
                </p:nvSpPr>
                <p:spPr bwMode="auto">
                  <a:xfrm>
                    <a:off x="3402" y="2508"/>
                    <a:ext cx="121" cy="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楷体_GB2312" pitchFamily="49" charset="-122"/>
                      </a:rPr>
                      <a:t>B</a:t>
                    </a:r>
                    <a:endParaRPr kumimoji="1" lang="en-US" altLang="zh-CN" sz="2000" i="1" baseline="-25000">
                      <a:solidFill>
                        <a:srgbClr val="000066"/>
                      </a:solidFill>
                      <a:latin typeface="楷体_GB2312" pitchFamily="49" charset="-122"/>
                    </a:endParaRPr>
                  </a:p>
                </p:txBody>
              </p:sp>
              <p:sp>
                <p:nvSpPr>
                  <p:cNvPr id="80920" name="Line 66">
                    <a:extLst>
                      <a:ext uri="{FF2B5EF4-FFF2-40B4-BE49-F238E27FC236}">
                        <a16:creationId xmlns:a16="http://schemas.microsoft.com/office/drawing/2014/main" id="{D501EDB2-D903-4CD1-1B9F-3375A3F9A6B8}"/>
                      </a:ext>
                    </a:extLst>
                  </p:cNvPr>
                  <p:cNvSpPr>
                    <a:spLocks noChangeShapeType="1"/>
                  </p:cNvSpPr>
                  <p:nvPr/>
                </p:nvSpPr>
                <p:spPr bwMode="auto">
                  <a:xfrm>
                    <a:off x="3519" y="2476"/>
                    <a:ext cx="2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1" name="Line 67">
                    <a:extLst>
                      <a:ext uri="{FF2B5EF4-FFF2-40B4-BE49-F238E27FC236}">
                        <a16:creationId xmlns:a16="http://schemas.microsoft.com/office/drawing/2014/main" id="{B2EC8AEA-D025-FEF1-0C2B-2A37E83AB484}"/>
                      </a:ext>
                    </a:extLst>
                  </p:cNvPr>
                  <p:cNvSpPr>
                    <a:spLocks noChangeShapeType="1"/>
                  </p:cNvSpPr>
                  <p:nvPr/>
                </p:nvSpPr>
                <p:spPr bwMode="auto">
                  <a:xfrm>
                    <a:off x="3519" y="2577"/>
                    <a:ext cx="21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2" name="Line 68">
                    <a:extLst>
                      <a:ext uri="{FF2B5EF4-FFF2-40B4-BE49-F238E27FC236}">
                        <a16:creationId xmlns:a16="http://schemas.microsoft.com/office/drawing/2014/main" id="{8652B0A3-5B66-84C7-C21C-3562AA0D3E92}"/>
                      </a:ext>
                    </a:extLst>
                  </p:cNvPr>
                  <p:cNvSpPr>
                    <a:spLocks noChangeShapeType="1"/>
                  </p:cNvSpPr>
                  <p:nvPr/>
                </p:nvSpPr>
                <p:spPr bwMode="auto">
                  <a:xfrm>
                    <a:off x="3978" y="2521"/>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3" name="Text Box 69">
                    <a:extLst>
                      <a:ext uri="{FF2B5EF4-FFF2-40B4-BE49-F238E27FC236}">
                        <a16:creationId xmlns:a16="http://schemas.microsoft.com/office/drawing/2014/main" id="{7C165951-4E21-E37F-C1AA-C354DEE3069A}"/>
                      </a:ext>
                    </a:extLst>
                  </p:cNvPr>
                  <p:cNvSpPr txBox="1">
                    <a:spLocks noChangeArrowheads="1"/>
                  </p:cNvSpPr>
                  <p:nvPr/>
                </p:nvSpPr>
                <p:spPr bwMode="auto">
                  <a:xfrm>
                    <a:off x="4162" y="2456"/>
                    <a:ext cx="121" cy="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楷体_GB2312" pitchFamily="49" charset="-122"/>
                      </a:rPr>
                      <a:t>L</a:t>
                    </a:r>
                    <a:endParaRPr kumimoji="1" lang="en-US" altLang="zh-CN" sz="2000" i="1" baseline="-25000">
                      <a:solidFill>
                        <a:srgbClr val="000066"/>
                      </a:solidFill>
                      <a:latin typeface="楷体_GB2312" pitchFamily="49" charset="-122"/>
                    </a:endParaRPr>
                  </a:p>
                </p:txBody>
              </p:sp>
              <p:sp>
                <p:nvSpPr>
                  <p:cNvPr id="80924" name="Freeform 70">
                    <a:extLst>
                      <a:ext uri="{FF2B5EF4-FFF2-40B4-BE49-F238E27FC236}">
                        <a16:creationId xmlns:a16="http://schemas.microsoft.com/office/drawing/2014/main" id="{2B9C4FFC-D69B-EDCF-0312-BA3662FB1260}"/>
                      </a:ext>
                    </a:extLst>
                  </p:cNvPr>
                  <p:cNvSpPr>
                    <a:spLocks/>
                  </p:cNvSpPr>
                  <p:nvPr/>
                </p:nvSpPr>
                <p:spPr bwMode="auto">
                  <a:xfrm>
                    <a:off x="3682" y="2427"/>
                    <a:ext cx="288" cy="184"/>
                  </a:xfrm>
                  <a:custGeom>
                    <a:avLst/>
                    <a:gdLst>
                      <a:gd name="T0" fmla="*/ 0 w 782"/>
                      <a:gd name="T1" fmla="*/ 0 h 658"/>
                      <a:gd name="T2" fmla="*/ 0 w 782"/>
                      <a:gd name="T3" fmla="*/ 0 h 658"/>
                      <a:gd name="T4" fmla="*/ 0 w 782"/>
                      <a:gd name="T5" fmla="*/ 0 h 658"/>
                      <a:gd name="T6" fmla="*/ 0 w 782"/>
                      <a:gd name="T7" fmla="*/ 0 h 658"/>
                      <a:gd name="T8" fmla="*/ 0 w 782"/>
                      <a:gd name="T9" fmla="*/ 0 h 658"/>
                      <a:gd name="T10" fmla="*/ 0 w 782"/>
                      <a:gd name="T11" fmla="*/ 0 h 658"/>
                      <a:gd name="T12" fmla="*/ 0 w 782"/>
                      <a:gd name="T13" fmla="*/ 0 h 6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2" h="658">
                        <a:moveTo>
                          <a:pt x="48" y="38"/>
                        </a:moveTo>
                        <a:cubicBezTo>
                          <a:pt x="73" y="0"/>
                          <a:pt x="344" y="67"/>
                          <a:pt x="466" y="117"/>
                        </a:cubicBezTo>
                        <a:cubicBezTo>
                          <a:pt x="588" y="167"/>
                          <a:pt x="782" y="268"/>
                          <a:pt x="782" y="340"/>
                        </a:cubicBezTo>
                        <a:cubicBezTo>
                          <a:pt x="782" y="412"/>
                          <a:pt x="590" y="502"/>
                          <a:pt x="466" y="549"/>
                        </a:cubicBezTo>
                        <a:cubicBezTo>
                          <a:pt x="342" y="596"/>
                          <a:pt x="82" y="658"/>
                          <a:pt x="41" y="621"/>
                        </a:cubicBezTo>
                        <a:cubicBezTo>
                          <a:pt x="0" y="584"/>
                          <a:pt x="220" y="423"/>
                          <a:pt x="221" y="326"/>
                        </a:cubicBezTo>
                        <a:cubicBezTo>
                          <a:pt x="222" y="229"/>
                          <a:pt x="84" y="98"/>
                          <a:pt x="48" y="38"/>
                        </a:cubicBezTo>
                        <a:close/>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0909" name="Group 71">
                  <a:extLst>
                    <a:ext uri="{FF2B5EF4-FFF2-40B4-BE49-F238E27FC236}">
                      <a16:creationId xmlns:a16="http://schemas.microsoft.com/office/drawing/2014/main" id="{B7C00BF9-931D-9491-4229-7D596F91013F}"/>
                    </a:ext>
                  </a:extLst>
                </p:cNvPr>
                <p:cNvGrpSpPr>
                  <a:grpSpLocks/>
                </p:cNvGrpSpPr>
                <p:nvPr/>
              </p:nvGrpSpPr>
              <p:grpSpPr bwMode="auto">
                <a:xfrm>
                  <a:off x="3152" y="2886"/>
                  <a:ext cx="1229" cy="676"/>
                  <a:chOff x="3398" y="864"/>
                  <a:chExt cx="882" cy="336"/>
                </a:xfrm>
              </p:grpSpPr>
              <p:sp>
                <p:nvSpPr>
                  <p:cNvPr id="80910" name="Text Box 72">
                    <a:extLst>
                      <a:ext uri="{FF2B5EF4-FFF2-40B4-BE49-F238E27FC236}">
                        <a16:creationId xmlns:a16="http://schemas.microsoft.com/office/drawing/2014/main" id="{F2100068-5435-FADA-5C4F-870193843698}"/>
                      </a:ext>
                    </a:extLst>
                  </p:cNvPr>
                  <p:cNvSpPr txBox="1">
                    <a:spLocks noChangeArrowheads="1"/>
                  </p:cNvSpPr>
                  <p:nvPr/>
                </p:nvSpPr>
                <p:spPr bwMode="auto">
                  <a:xfrm>
                    <a:off x="3399" y="1056"/>
                    <a:ext cx="121" cy="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楷体_GB2312" pitchFamily="49" charset="-122"/>
                      </a:rPr>
                      <a:t>B</a:t>
                    </a:r>
                    <a:endParaRPr kumimoji="1" lang="en-US" altLang="zh-CN" sz="2000" i="1" baseline="-25000">
                      <a:solidFill>
                        <a:srgbClr val="000066"/>
                      </a:solidFill>
                      <a:latin typeface="楷体_GB2312" pitchFamily="49" charset="-122"/>
                    </a:endParaRPr>
                  </a:p>
                </p:txBody>
              </p:sp>
              <p:sp>
                <p:nvSpPr>
                  <p:cNvPr id="80911" name="Line 73">
                    <a:extLst>
                      <a:ext uri="{FF2B5EF4-FFF2-40B4-BE49-F238E27FC236}">
                        <a16:creationId xmlns:a16="http://schemas.microsoft.com/office/drawing/2014/main" id="{BDCD8EBB-9831-C3CE-6B45-53DC197E30A5}"/>
                      </a:ext>
                    </a:extLst>
                  </p:cNvPr>
                  <p:cNvSpPr>
                    <a:spLocks noChangeShapeType="1"/>
                  </p:cNvSpPr>
                  <p:nvPr/>
                </p:nvSpPr>
                <p:spPr bwMode="auto">
                  <a:xfrm>
                    <a:off x="3516" y="940"/>
                    <a:ext cx="2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2" name="Line 74">
                    <a:extLst>
                      <a:ext uri="{FF2B5EF4-FFF2-40B4-BE49-F238E27FC236}">
                        <a16:creationId xmlns:a16="http://schemas.microsoft.com/office/drawing/2014/main" id="{F9312F2D-9CCA-E576-3DB4-7BBC7575D164}"/>
                      </a:ext>
                    </a:extLst>
                  </p:cNvPr>
                  <p:cNvSpPr>
                    <a:spLocks noChangeShapeType="1"/>
                  </p:cNvSpPr>
                  <p:nvPr/>
                </p:nvSpPr>
                <p:spPr bwMode="auto">
                  <a:xfrm>
                    <a:off x="3516" y="1125"/>
                    <a:ext cx="23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3" name="Line 75">
                    <a:extLst>
                      <a:ext uri="{FF2B5EF4-FFF2-40B4-BE49-F238E27FC236}">
                        <a16:creationId xmlns:a16="http://schemas.microsoft.com/office/drawing/2014/main" id="{C0E0BAF3-600E-70FF-256C-965020FC3138}"/>
                      </a:ext>
                    </a:extLst>
                  </p:cNvPr>
                  <p:cNvSpPr>
                    <a:spLocks noChangeShapeType="1"/>
                  </p:cNvSpPr>
                  <p:nvPr/>
                </p:nvSpPr>
                <p:spPr bwMode="auto">
                  <a:xfrm>
                    <a:off x="3990" y="1042"/>
                    <a:ext cx="1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4" name="Text Box 76">
                    <a:extLst>
                      <a:ext uri="{FF2B5EF4-FFF2-40B4-BE49-F238E27FC236}">
                        <a16:creationId xmlns:a16="http://schemas.microsoft.com/office/drawing/2014/main" id="{35F4A689-1606-9BBC-0B42-E4D303525CEA}"/>
                      </a:ext>
                    </a:extLst>
                  </p:cNvPr>
                  <p:cNvSpPr txBox="1">
                    <a:spLocks noChangeArrowheads="1"/>
                  </p:cNvSpPr>
                  <p:nvPr/>
                </p:nvSpPr>
                <p:spPr bwMode="auto">
                  <a:xfrm>
                    <a:off x="4159" y="969"/>
                    <a:ext cx="121" cy="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1600" i="1">
                        <a:solidFill>
                          <a:srgbClr val="000066"/>
                        </a:solidFill>
                        <a:latin typeface="楷体_GB2312" pitchFamily="49" charset="-122"/>
                      </a:rPr>
                      <a:t>L</a:t>
                    </a:r>
                    <a:endParaRPr kumimoji="1" lang="en-US" altLang="zh-CN" sz="1600" i="1" baseline="-25000">
                      <a:solidFill>
                        <a:srgbClr val="000066"/>
                      </a:solidFill>
                      <a:latin typeface="楷体_GB2312" pitchFamily="49" charset="-122"/>
                    </a:endParaRPr>
                  </a:p>
                </p:txBody>
              </p:sp>
              <p:sp>
                <p:nvSpPr>
                  <p:cNvPr id="80915" name="Text Box 77">
                    <a:extLst>
                      <a:ext uri="{FF2B5EF4-FFF2-40B4-BE49-F238E27FC236}">
                        <a16:creationId xmlns:a16="http://schemas.microsoft.com/office/drawing/2014/main" id="{67509D78-D3A4-4B79-06B5-007E1B400B17}"/>
                      </a:ext>
                    </a:extLst>
                  </p:cNvPr>
                  <p:cNvSpPr txBox="1">
                    <a:spLocks noChangeArrowheads="1"/>
                  </p:cNvSpPr>
                  <p:nvPr/>
                </p:nvSpPr>
                <p:spPr bwMode="auto">
                  <a:xfrm>
                    <a:off x="3800" y="906"/>
                    <a:ext cx="190" cy="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1400">
                        <a:solidFill>
                          <a:srgbClr val="000066"/>
                        </a:solidFill>
                        <a:latin typeface="楷体_GB2312" pitchFamily="49" charset="-122"/>
                      </a:rPr>
                      <a:t>≥1</a:t>
                    </a:r>
                  </a:p>
                </p:txBody>
              </p:sp>
              <p:sp>
                <p:nvSpPr>
                  <p:cNvPr id="80916" name="Text Box 78">
                    <a:extLst>
                      <a:ext uri="{FF2B5EF4-FFF2-40B4-BE49-F238E27FC236}">
                        <a16:creationId xmlns:a16="http://schemas.microsoft.com/office/drawing/2014/main" id="{86073397-5773-E748-3B76-F183CE84D9AA}"/>
                      </a:ext>
                    </a:extLst>
                  </p:cNvPr>
                  <p:cNvSpPr txBox="1">
                    <a:spLocks noChangeArrowheads="1"/>
                  </p:cNvSpPr>
                  <p:nvPr/>
                </p:nvSpPr>
                <p:spPr bwMode="auto">
                  <a:xfrm>
                    <a:off x="3398" y="864"/>
                    <a:ext cx="121" cy="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楷体_GB2312" pitchFamily="49" charset="-122"/>
                      </a:rPr>
                      <a:t>A</a:t>
                    </a:r>
                    <a:endParaRPr kumimoji="1" lang="en-US" altLang="zh-CN" sz="2000" i="1" baseline="-25000">
                      <a:solidFill>
                        <a:srgbClr val="000066"/>
                      </a:solidFill>
                      <a:latin typeface="楷体_GB2312" pitchFamily="49" charset="-122"/>
                    </a:endParaRPr>
                  </a:p>
                </p:txBody>
              </p:sp>
              <p:sp>
                <p:nvSpPr>
                  <p:cNvPr id="80917" name="Rectangle 79">
                    <a:extLst>
                      <a:ext uri="{FF2B5EF4-FFF2-40B4-BE49-F238E27FC236}">
                        <a16:creationId xmlns:a16="http://schemas.microsoft.com/office/drawing/2014/main" id="{D69168D6-2D1C-7EEC-33AA-FB11F3E71576}"/>
                      </a:ext>
                    </a:extLst>
                  </p:cNvPr>
                  <p:cNvSpPr>
                    <a:spLocks noChangeArrowheads="1"/>
                  </p:cNvSpPr>
                  <p:nvPr/>
                </p:nvSpPr>
                <p:spPr bwMode="auto">
                  <a:xfrm>
                    <a:off x="3750" y="864"/>
                    <a:ext cx="240"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sp>
            <p:nvSpPr>
              <p:cNvPr id="80907" name="Rectangle 80">
                <a:extLst>
                  <a:ext uri="{FF2B5EF4-FFF2-40B4-BE49-F238E27FC236}">
                    <a16:creationId xmlns:a16="http://schemas.microsoft.com/office/drawing/2014/main" id="{6EFD99D1-9647-DC04-3D7F-0BF1675131A8}"/>
                  </a:ext>
                </a:extLst>
              </p:cNvPr>
              <p:cNvSpPr>
                <a:spLocks noChangeArrowheads="1"/>
              </p:cNvSpPr>
              <p:nvPr/>
            </p:nvSpPr>
            <p:spPr bwMode="auto">
              <a:xfrm>
                <a:off x="684" y="2715"/>
                <a:ext cx="4027" cy="973"/>
              </a:xfrm>
              <a:prstGeom prst="rect">
                <a:avLst/>
              </a:prstGeom>
              <a:noFill/>
              <a:ln w="19050">
                <a:solidFill>
                  <a:srgbClr val="99CC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sp>
        <p:nvSpPr>
          <p:cNvPr id="80903" name="Rectangle 82">
            <a:extLst>
              <a:ext uri="{FF2B5EF4-FFF2-40B4-BE49-F238E27FC236}">
                <a16:creationId xmlns:a16="http://schemas.microsoft.com/office/drawing/2014/main" id="{26ABF5C6-CDCC-0FA9-83CD-2CA7DD195C69}"/>
              </a:ext>
            </a:extLst>
          </p:cNvPr>
          <p:cNvSpPr>
            <a:spLocks noChangeArrowheads="1"/>
          </p:cNvSpPr>
          <p:nvPr/>
        </p:nvSpPr>
        <p:spPr bwMode="auto">
          <a:xfrm>
            <a:off x="1106488" y="423863"/>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800">
                <a:solidFill>
                  <a:srgbClr val="CC0099"/>
                </a:solidFill>
                <a:latin typeface="Times New Roman" panose="02020603050405020304" pitchFamily="18" charset="0"/>
              </a:rPr>
              <a:t>　</a:t>
            </a:r>
            <a:r>
              <a:rPr kumimoji="1" lang="zh-CN" altLang="en-US" sz="2800">
                <a:solidFill>
                  <a:srgbClr val="CC0000"/>
                </a:solidFill>
                <a:latin typeface="Times New Roman" panose="02020603050405020304" pitchFamily="18" charset="0"/>
              </a:rPr>
              <a:t>２、或运算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5748"/>
                                        </p:tgtEl>
                                        <p:attrNameLst>
                                          <p:attrName>style.visibility</p:attrName>
                                        </p:attrNameLst>
                                      </p:cBhvr>
                                      <p:to>
                                        <p:strVal val="visible"/>
                                      </p:to>
                                    </p:set>
                                    <p:animEffect transition="in" filter="wipe(up)">
                                      <p:cBhvr>
                                        <p:cTn id="7" dur="3000"/>
                                        <p:tgtEl>
                                          <p:spTgt spid="415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5829"/>
                                        </p:tgtEl>
                                        <p:attrNameLst>
                                          <p:attrName>style.visibility</p:attrName>
                                        </p:attrNameLst>
                                      </p:cBhvr>
                                      <p:to>
                                        <p:strVal val="visible"/>
                                      </p:to>
                                    </p:set>
                                    <p:animEffect transition="in" filter="wipe(left)">
                                      <p:cBhvr>
                                        <p:cTn id="12" dur="500"/>
                                        <p:tgtEl>
                                          <p:spTgt spid="415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15792"/>
                                        </p:tgtEl>
                                        <p:attrNameLst>
                                          <p:attrName>style.visibility</p:attrName>
                                        </p:attrNameLst>
                                      </p:cBhvr>
                                      <p:to>
                                        <p:strVal val="visible"/>
                                      </p:to>
                                    </p:set>
                                    <p:animEffect transition="in" filter="strips(downRight)">
                                      <p:cBhvr>
                                        <p:cTn id="17" dur="500"/>
                                        <p:tgtEl>
                                          <p:spTgt spid="4157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5793"/>
                                        </p:tgtEl>
                                        <p:attrNameLst>
                                          <p:attrName>style.visibility</p:attrName>
                                        </p:attrNameLst>
                                      </p:cBhvr>
                                      <p:to>
                                        <p:strVal val="visible"/>
                                      </p:to>
                                    </p:set>
                                    <p:animEffect transition="in" filter="strips(downRight)">
                                      <p:cBhvr>
                                        <p:cTn id="22" dur="500"/>
                                        <p:tgtEl>
                                          <p:spTgt spid="415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92" grpId="0"/>
      <p:bldP spid="4157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866" name="Picture 2" descr="Pentium-cpu">
            <a:extLst>
              <a:ext uri="{FF2B5EF4-FFF2-40B4-BE49-F238E27FC236}">
                <a16:creationId xmlns:a16="http://schemas.microsoft.com/office/drawing/2014/main" id="{684230F0-75C3-AA5C-6A6E-ADF986F2A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4005263"/>
            <a:ext cx="3455988" cy="2486025"/>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pic>
        <p:nvPicPr>
          <p:cNvPr id="420867" name="Picture 3" descr="INDEX_06">
            <a:extLst>
              <a:ext uri="{FF2B5EF4-FFF2-40B4-BE49-F238E27FC236}">
                <a16:creationId xmlns:a16="http://schemas.microsoft.com/office/drawing/2014/main" id="{28817E9A-0950-9BE4-4990-E69B7C161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860800"/>
            <a:ext cx="3168650" cy="2659063"/>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grpSp>
        <p:nvGrpSpPr>
          <p:cNvPr id="420868" name="Group 4">
            <a:extLst>
              <a:ext uri="{FF2B5EF4-FFF2-40B4-BE49-F238E27FC236}">
                <a16:creationId xmlns:a16="http://schemas.microsoft.com/office/drawing/2014/main" id="{17054746-B449-918B-A690-F2EF54AB2BA7}"/>
              </a:ext>
            </a:extLst>
          </p:cNvPr>
          <p:cNvGrpSpPr>
            <a:grpSpLocks/>
          </p:cNvGrpSpPr>
          <p:nvPr/>
        </p:nvGrpSpPr>
        <p:grpSpPr bwMode="auto">
          <a:xfrm>
            <a:off x="3059113" y="1484313"/>
            <a:ext cx="5003800" cy="2346325"/>
            <a:chOff x="2608" y="845"/>
            <a:chExt cx="3152" cy="1478"/>
          </a:xfrm>
        </p:grpSpPr>
        <p:pic>
          <p:nvPicPr>
            <p:cNvPr id="11273" name="Picture 5" descr="PIN24">
              <a:extLst>
                <a:ext uri="{FF2B5EF4-FFF2-40B4-BE49-F238E27FC236}">
                  <a16:creationId xmlns:a16="http://schemas.microsoft.com/office/drawing/2014/main" id="{467A5770-B75A-B128-554C-036F635C5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8" y="845"/>
              <a:ext cx="1406" cy="680"/>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pic>
          <p:nvPicPr>
            <p:cNvPr id="11274" name="Picture 6" descr="P0001019">
              <a:extLst>
                <a:ext uri="{FF2B5EF4-FFF2-40B4-BE49-F238E27FC236}">
                  <a16:creationId xmlns:a16="http://schemas.microsoft.com/office/drawing/2014/main" id="{FD5923DC-3CD6-917C-D623-29FCBCDB56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 y="978"/>
              <a:ext cx="1927" cy="1345"/>
            </a:xfrm>
            <a:prstGeom prst="rect">
              <a:avLst/>
            </a:prstGeom>
            <a:noFill/>
            <a:ln w="38100">
              <a:solidFill>
                <a:srgbClr val="CC0099"/>
              </a:solidFill>
              <a:miter lim="800000"/>
              <a:headEnd/>
              <a:tailEnd/>
            </a:ln>
            <a:extLst>
              <a:ext uri="{909E8E84-426E-40DD-AFC4-6F175D3DCCD1}">
                <a14:hiddenFill xmlns:a14="http://schemas.microsoft.com/office/drawing/2010/main">
                  <a:solidFill>
                    <a:srgbClr val="FFFFFF"/>
                  </a:solidFill>
                </a14:hiddenFill>
              </a:ext>
            </a:extLst>
          </p:spPr>
        </p:pic>
      </p:grpSp>
      <p:sp>
        <p:nvSpPr>
          <p:cNvPr id="11269" name="Rectangle 7">
            <a:extLst>
              <a:ext uri="{FF2B5EF4-FFF2-40B4-BE49-F238E27FC236}">
                <a16:creationId xmlns:a16="http://schemas.microsoft.com/office/drawing/2014/main" id="{612D63A4-410D-632F-B8BB-B1278BE40237}"/>
              </a:ext>
            </a:extLst>
          </p:cNvPr>
          <p:cNvSpPr>
            <a:spLocks noChangeArrowheads="1"/>
          </p:cNvSpPr>
          <p:nvPr/>
        </p:nvSpPr>
        <p:spPr bwMode="auto">
          <a:xfrm>
            <a:off x="827088" y="371475"/>
            <a:ext cx="304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solidFill>
                  <a:srgbClr val="000066"/>
                </a:solidFill>
                <a:latin typeface="Arial" panose="020B0604020202020204" pitchFamily="34" charset="0"/>
                <a:ea typeface="楷体_GB2312" pitchFamily="49" charset="-122"/>
              </a:rPr>
              <a:t>半导体集成电路</a:t>
            </a:r>
          </a:p>
        </p:txBody>
      </p:sp>
      <p:grpSp>
        <p:nvGrpSpPr>
          <p:cNvPr id="420872" name="Group 8">
            <a:extLst>
              <a:ext uri="{FF2B5EF4-FFF2-40B4-BE49-F238E27FC236}">
                <a16:creationId xmlns:a16="http://schemas.microsoft.com/office/drawing/2014/main" id="{99182AE9-3CC7-D558-65C6-9207618038E7}"/>
              </a:ext>
            </a:extLst>
          </p:cNvPr>
          <p:cNvGrpSpPr>
            <a:grpSpLocks/>
          </p:cNvGrpSpPr>
          <p:nvPr/>
        </p:nvGrpSpPr>
        <p:grpSpPr bwMode="auto">
          <a:xfrm>
            <a:off x="323850" y="1700213"/>
            <a:ext cx="2087563" cy="2376487"/>
            <a:chOff x="373" y="663"/>
            <a:chExt cx="1406" cy="1588"/>
          </a:xfrm>
        </p:grpSpPr>
        <p:sp>
          <p:nvSpPr>
            <p:cNvPr id="11271" name="Rectangle 9">
              <a:extLst>
                <a:ext uri="{FF2B5EF4-FFF2-40B4-BE49-F238E27FC236}">
                  <a16:creationId xmlns:a16="http://schemas.microsoft.com/office/drawing/2014/main" id="{F2B0A800-4C1E-174F-8F28-1751A5E77E0F}"/>
                </a:ext>
              </a:extLst>
            </p:cNvPr>
            <p:cNvSpPr>
              <a:spLocks noChangeArrowheads="1"/>
            </p:cNvSpPr>
            <p:nvPr/>
          </p:nvSpPr>
          <p:spPr bwMode="auto">
            <a:xfrm>
              <a:off x="373" y="663"/>
              <a:ext cx="1406" cy="1588"/>
            </a:xfrm>
            <a:prstGeom prst="rect">
              <a:avLst/>
            </a:prstGeom>
            <a:solidFill>
              <a:schemeClr val="accent1"/>
            </a:solidFill>
            <a:ln w="88900" cmpd="tri" algn="ctr">
              <a:solidFill>
                <a:srgbClr val="CC00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pic>
          <p:nvPicPr>
            <p:cNvPr id="11272" name="Picture 10" descr="ANI5">
              <a:extLst>
                <a:ext uri="{FF2B5EF4-FFF2-40B4-BE49-F238E27FC236}">
                  <a16:creationId xmlns:a16="http://schemas.microsoft.com/office/drawing/2014/main" id="{B10C3FAA-C4CB-83A7-1EB9-6D83B81F1023}"/>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31" y="890"/>
              <a:ext cx="1076" cy="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0872"/>
                                        </p:tgtEl>
                                        <p:attrNameLst>
                                          <p:attrName>style.visibility</p:attrName>
                                        </p:attrNameLst>
                                      </p:cBhvr>
                                      <p:to>
                                        <p:strVal val="visible"/>
                                      </p:to>
                                    </p:set>
                                    <p:animEffect transition="in" filter="wipe(up)">
                                      <p:cBhvr>
                                        <p:cTn id="7" dur="500"/>
                                        <p:tgtEl>
                                          <p:spTgt spid="42087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20868"/>
                                        </p:tgtEl>
                                        <p:attrNameLst>
                                          <p:attrName>style.visibility</p:attrName>
                                        </p:attrNameLst>
                                      </p:cBhvr>
                                      <p:to>
                                        <p:strVal val="visible"/>
                                      </p:to>
                                    </p:set>
                                    <p:animEffect transition="in" filter="wipe(left)">
                                      <p:cBhvr>
                                        <p:cTn id="11" dur="500"/>
                                        <p:tgtEl>
                                          <p:spTgt spid="420868"/>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20867"/>
                                        </p:tgtEl>
                                        <p:attrNameLst>
                                          <p:attrName>style.visibility</p:attrName>
                                        </p:attrNameLst>
                                      </p:cBhvr>
                                      <p:to>
                                        <p:strVal val="visible"/>
                                      </p:to>
                                    </p:set>
                                    <p:animEffect transition="in" filter="box(in)">
                                      <p:cBhvr>
                                        <p:cTn id="15" dur="500"/>
                                        <p:tgtEl>
                                          <p:spTgt spid="420867"/>
                                        </p:tgtEl>
                                      </p:cBhvr>
                                    </p:animEffect>
                                  </p:childTnLst>
                                </p:cTn>
                              </p:par>
                            </p:childTnLst>
                          </p:cTn>
                        </p:par>
                        <p:par>
                          <p:cTn id="16" fill="hold" nodeType="after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420866"/>
                                        </p:tgtEl>
                                        <p:attrNameLst>
                                          <p:attrName>style.visibility</p:attrName>
                                        </p:attrNameLst>
                                      </p:cBhvr>
                                      <p:to>
                                        <p:strVal val="visible"/>
                                      </p:to>
                                    </p:set>
                                    <p:animEffect transition="in" filter="strips(downRight)">
                                      <p:cBhvr>
                                        <p:cTn id="19" dur="500"/>
                                        <p:tgtEl>
                                          <p:spTgt spid="420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772" name="Group 4">
            <a:extLst>
              <a:ext uri="{FF2B5EF4-FFF2-40B4-BE49-F238E27FC236}">
                <a16:creationId xmlns:a16="http://schemas.microsoft.com/office/drawing/2014/main" id="{9651D09B-8CCF-C21E-2BD5-1ECAB4F93154}"/>
              </a:ext>
            </a:extLst>
          </p:cNvPr>
          <p:cNvGrpSpPr>
            <a:grpSpLocks/>
          </p:cNvGrpSpPr>
          <p:nvPr/>
        </p:nvGrpSpPr>
        <p:grpSpPr bwMode="auto">
          <a:xfrm>
            <a:off x="5310188" y="3103563"/>
            <a:ext cx="2919412" cy="2701925"/>
            <a:chOff x="3345" y="1862"/>
            <a:chExt cx="1839" cy="1702"/>
          </a:xfrm>
        </p:grpSpPr>
        <p:sp>
          <p:nvSpPr>
            <p:cNvPr id="81964" name="Text Box 5">
              <a:extLst>
                <a:ext uri="{FF2B5EF4-FFF2-40B4-BE49-F238E27FC236}">
                  <a16:creationId xmlns:a16="http://schemas.microsoft.com/office/drawing/2014/main" id="{A3FAA80A-EF07-3926-145A-DDFA7643C359}"/>
                </a:ext>
              </a:extLst>
            </p:cNvPr>
            <p:cNvSpPr txBox="1">
              <a:spLocks noChangeArrowheads="1"/>
            </p:cNvSpPr>
            <p:nvPr/>
          </p:nvSpPr>
          <p:spPr bwMode="auto">
            <a:xfrm>
              <a:off x="3356" y="1862"/>
              <a:ext cx="176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zh-CN" altLang="en-US">
                  <a:solidFill>
                    <a:srgbClr val="000066"/>
                  </a:solidFill>
                  <a:latin typeface="Times New Roman" panose="02020603050405020304" pitchFamily="18" charset="0"/>
                </a:rPr>
                <a:t>非逻辑举例状态表</a:t>
              </a:r>
            </a:p>
          </p:txBody>
        </p:sp>
        <p:sp>
          <p:nvSpPr>
            <p:cNvPr id="81965" name="Line 6">
              <a:extLst>
                <a:ext uri="{FF2B5EF4-FFF2-40B4-BE49-F238E27FC236}">
                  <a16:creationId xmlns:a16="http://schemas.microsoft.com/office/drawing/2014/main" id="{7D83E25E-7779-AD6B-16CB-BABE637E682C}"/>
                </a:ext>
              </a:extLst>
            </p:cNvPr>
            <p:cNvSpPr>
              <a:spLocks noChangeShapeType="1"/>
            </p:cNvSpPr>
            <p:nvPr/>
          </p:nvSpPr>
          <p:spPr bwMode="auto">
            <a:xfrm>
              <a:off x="3345" y="2270"/>
              <a:ext cx="183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6" name="Line 7">
              <a:extLst>
                <a:ext uri="{FF2B5EF4-FFF2-40B4-BE49-F238E27FC236}">
                  <a16:creationId xmlns:a16="http://schemas.microsoft.com/office/drawing/2014/main" id="{FF645266-97CB-23A7-3892-E47F0ACC3390}"/>
                </a:ext>
              </a:extLst>
            </p:cNvPr>
            <p:cNvSpPr>
              <a:spLocks noChangeShapeType="1"/>
            </p:cNvSpPr>
            <p:nvPr/>
          </p:nvSpPr>
          <p:spPr bwMode="auto">
            <a:xfrm>
              <a:off x="3345" y="2729"/>
              <a:ext cx="183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7" name="Line 8">
              <a:extLst>
                <a:ext uri="{FF2B5EF4-FFF2-40B4-BE49-F238E27FC236}">
                  <a16:creationId xmlns:a16="http://schemas.microsoft.com/office/drawing/2014/main" id="{3B746E78-034D-5445-DFFF-9C174E1C6BA8}"/>
                </a:ext>
              </a:extLst>
            </p:cNvPr>
            <p:cNvSpPr>
              <a:spLocks noChangeShapeType="1"/>
            </p:cNvSpPr>
            <p:nvPr/>
          </p:nvSpPr>
          <p:spPr bwMode="auto">
            <a:xfrm>
              <a:off x="3345" y="3564"/>
              <a:ext cx="183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8" name="Line 9">
              <a:extLst>
                <a:ext uri="{FF2B5EF4-FFF2-40B4-BE49-F238E27FC236}">
                  <a16:creationId xmlns:a16="http://schemas.microsoft.com/office/drawing/2014/main" id="{EE880972-1049-A6AA-643A-E5E9D98DA575}"/>
                </a:ext>
              </a:extLst>
            </p:cNvPr>
            <p:cNvSpPr>
              <a:spLocks noChangeShapeType="1"/>
            </p:cNvSpPr>
            <p:nvPr/>
          </p:nvSpPr>
          <p:spPr bwMode="auto">
            <a:xfrm>
              <a:off x="4244" y="2270"/>
              <a:ext cx="0" cy="129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9" name="Text Box 10">
              <a:extLst>
                <a:ext uri="{FF2B5EF4-FFF2-40B4-BE49-F238E27FC236}">
                  <a16:creationId xmlns:a16="http://schemas.microsoft.com/office/drawing/2014/main" id="{1403E805-2BBE-971E-F7E8-A5DFC7AD45EC}"/>
                </a:ext>
              </a:extLst>
            </p:cNvPr>
            <p:cNvSpPr txBox="1">
              <a:spLocks noChangeArrowheads="1"/>
            </p:cNvSpPr>
            <p:nvPr/>
          </p:nvSpPr>
          <p:spPr bwMode="auto">
            <a:xfrm>
              <a:off x="3610" y="2414"/>
              <a:ext cx="32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A</a:t>
              </a:r>
              <a:endParaRPr kumimoji="1" lang="en-US" altLang="zh-CN" baseline="-25000">
                <a:solidFill>
                  <a:srgbClr val="000066"/>
                </a:solidFill>
                <a:latin typeface="Times New Roman" panose="02020603050405020304" pitchFamily="18" charset="0"/>
              </a:endParaRPr>
            </a:p>
          </p:txBody>
        </p:sp>
        <p:sp>
          <p:nvSpPr>
            <p:cNvPr id="81970" name="Text Box 11">
              <a:extLst>
                <a:ext uri="{FF2B5EF4-FFF2-40B4-BE49-F238E27FC236}">
                  <a16:creationId xmlns:a16="http://schemas.microsoft.com/office/drawing/2014/main" id="{9208D6EA-84A6-BB98-69DE-5890DAC2035A}"/>
                </a:ext>
              </a:extLst>
            </p:cNvPr>
            <p:cNvSpPr txBox="1">
              <a:spLocks noChangeArrowheads="1"/>
            </p:cNvSpPr>
            <p:nvPr/>
          </p:nvSpPr>
          <p:spPr bwMode="auto">
            <a:xfrm>
              <a:off x="4649" y="2392"/>
              <a:ext cx="16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灯</a:t>
              </a:r>
            </a:p>
          </p:txBody>
        </p:sp>
        <p:sp>
          <p:nvSpPr>
            <p:cNvPr id="81971" name="Text Box 12">
              <a:extLst>
                <a:ext uri="{FF2B5EF4-FFF2-40B4-BE49-F238E27FC236}">
                  <a16:creationId xmlns:a16="http://schemas.microsoft.com/office/drawing/2014/main" id="{4B596535-5F23-BB05-35D7-7A5936EF0192}"/>
                </a:ext>
              </a:extLst>
            </p:cNvPr>
            <p:cNvSpPr txBox="1">
              <a:spLocks noChangeArrowheads="1"/>
            </p:cNvSpPr>
            <p:nvPr/>
          </p:nvSpPr>
          <p:spPr bwMode="auto">
            <a:xfrm>
              <a:off x="3407" y="2749"/>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不通电</a:t>
              </a:r>
              <a:endParaRPr kumimoji="1" lang="zh-CN" altLang="en-US" baseline="-25000">
                <a:solidFill>
                  <a:srgbClr val="000066"/>
                </a:solidFill>
                <a:latin typeface="Times New Roman" panose="02020603050405020304" pitchFamily="18" charset="0"/>
              </a:endParaRPr>
            </a:p>
          </p:txBody>
        </p:sp>
        <p:sp>
          <p:nvSpPr>
            <p:cNvPr id="81972" name="Text Box 13">
              <a:extLst>
                <a:ext uri="{FF2B5EF4-FFF2-40B4-BE49-F238E27FC236}">
                  <a16:creationId xmlns:a16="http://schemas.microsoft.com/office/drawing/2014/main" id="{CB34FD92-9FD3-63F2-7FF8-F7339E878D45}"/>
                </a:ext>
              </a:extLst>
            </p:cNvPr>
            <p:cNvSpPr txBox="1">
              <a:spLocks noChangeArrowheads="1"/>
            </p:cNvSpPr>
            <p:nvPr/>
          </p:nvSpPr>
          <p:spPr bwMode="auto">
            <a:xfrm>
              <a:off x="4569" y="275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亮</a:t>
              </a:r>
              <a:endParaRPr kumimoji="1" lang="zh-CN" altLang="en-US" baseline="-25000">
                <a:solidFill>
                  <a:srgbClr val="000066"/>
                </a:solidFill>
                <a:latin typeface="Times New Roman" panose="02020603050405020304" pitchFamily="18" charset="0"/>
              </a:endParaRPr>
            </a:p>
          </p:txBody>
        </p:sp>
        <p:sp>
          <p:nvSpPr>
            <p:cNvPr id="81973" name="Text Box 14">
              <a:extLst>
                <a:ext uri="{FF2B5EF4-FFF2-40B4-BE49-F238E27FC236}">
                  <a16:creationId xmlns:a16="http://schemas.microsoft.com/office/drawing/2014/main" id="{73A0217F-DA6E-CF95-497A-E5FDECB2082B}"/>
                </a:ext>
              </a:extLst>
            </p:cNvPr>
            <p:cNvSpPr txBox="1">
              <a:spLocks noChangeArrowheads="1"/>
            </p:cNvSpPr>
            <p:nvPr/>
          </p:nvSpPr>
          <p:spPr bwMode="auto">
            <a:xfrm>
              <a:off x="3504" y="3087"/>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通电</a:t>
              </a:r>
              <a:endParaRPr kumimoji="1" lang="zh-CN" altLang="en-US" baseline="-25000">
                <a:solidFill>
                  <a:srgbClr val="000066"/>
                </a:solidFill>
                <a:latin typeface="Times New Roman" panose="02020603050405020304" pitchFamily="18" charset="0"/>
              </a:endParaRPr>
            </a:p>
          </p:txBody>
        </p:sp>
        <p:sp>
          <p:nvSpPr>
            <p:cNvPr id="81974" name="Text Box 15">
              <a:extLst>
                <a:ext uri="{FF2B5EF4-FFF2-40B4-BE49-F238E27FC236}">
                  <a16:creationId xmlns:a16="http://schemas.microsoft.com/office/drawing/2014/main" id="{746E1936-C56D-0665-B552-53A3AE1DDCE2}"/>
                </a:ext>
              </a:extLst>
            </p:cNvPr>
            <p:cNvSpPr txBox="1">
              <a:spLocks noChangeArrowheads="1"/>
            </p:cNvSpPr>
            <p:nvPr/>
          </p:nvSpPr>
          <p:spPr bwMode="auto">
            <a:xfrm>
              <a:off x="4558" y="308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Times New Roman" panose="02020603050405020304" pitchFamily="18" charset="0"/>
                </a:rPr>
                <a:t>灭</a:t>
              </a:r>
              <a:endParaRPr kumimoji="1" lang="zh-CN" altLang="en-US" baseline="-25000">
                <a:solidFill>
                  <a:srgbClr val="000066"/>
                </a:solidFill>
                <a:latin typeface="Times New Roman" panose="02020603050405020304" pitchFamily="18" charset="0"/>
              </a:endParaRPr>
            </a:p>
          </p:txBody>
        </p:sp>
      </p:grpSp>
      <p:sp>
        <p:nvSpPr>
          <p:cNvPr id="81923" name="Text Box 16">
            <a:extLst>
              <a:ext uri="{FF2B5EF4-FFF2-40B4-BE49-F238E27FC236}">
                <a16:creationId xmlns:a16="http://schemas.microsoft.com/office/drawing/2014/main" id="{DF2B0A46-72AB-EBF4-21DB-82F64845C1EE}"/>
              </a:ext>
            </a:extLst>
          </p:cNvPr>
          <p:cNvSpPr txBox="1">
            <a:spLocks noChangeArrowheads="1"/>
          </p:cNvSpPr>
          <p:nvPr/>
        </p:nvSpPr>
        <p:spPr bwMode="auto">
          <a:xfrm>
            <a:off x="377825" y="549275"/>
            <a:ext cx="340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CC0066"/>
                </a:solidFill>
                <a:latin typeface="Times New Roman" panose="02020603050405020304" pitchFamily="18" charset="0"/>
              </a:rPr>
              <a:t>　</a:t>
            </a:r>
            <a:r>
              <a:rPr kumimoji="1" lang="en-US" altLang="zh-CN" sz="2800">
                <a:solidFill>
                  <a:srgbClr val="CC0066"/>
                </a:solidFill>
                <a:latin typeface="Times New Roman" panose="02020603050405020304" pitchFamily="18" charset="0"/>
              </a:rPr>
              <a:t>3.</a:t>
            </a:r>
            <a:r>
              <a:rPr kumimoji="1" lang="zh-CN" altLang="en-US" sz="2800">
                <a:solidFill>
                  <a:srgbClr val="CC0066"/>
                </a:solidFill>
                <a:latin typeface="Times New Roman" panose="02020603050405020304" pitchFamily="18" charset="0"/>
              </a:rPr>
              <a:t>　非运算</a:t>
            </a:r>
          </a:p>
        </p:txBody>
      </p:sp>
      <p:sp>
        <p:nvSpPr>
          <p:cNvPr id="81924" name="Text Box 17">
            <a:extLst>
              <a:ext uri="{FF2B5EF4-FFF2-40B4-BE49-F238E27FC236}">
                <a16:creationId xmlns:a16="http://schemas.microsoft.com/office/drawing/2014/main" id="{3CF1D1BE-CF86-EF38-E1A8-DF922427F37D}"/>
              </a:ext>
            </a:extLst>
          </p:cNvPr>
          <p:cNvSpPr txBox="1">
            <a:spLocks noChangeArrowheads="1"/>
          </p:cNvSpPr>
          <p:nvPr/>
        </p:nvSpPr>
        <p:spPr bwMode="auto">
          <a:xfrm>
            <a:off x="214313" y="140335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50000"/>
              </a:lnSpc>
              <a:spcBef>
                <a:spcPct val="50000"/>
              </a:spcBef>
            </a:pPr>
            <a:r>
              <a:rPr kumimoji="1" lang="zh-CN" altLang="en-US">
                <a:solidFill>
                  <a:srgbClr val="000066"/>
                </a:solidFill>
                <a:latin typeface="Times New Roman" panose="02020603050405020304" pitchFamily="18" charset="0"/>
              </a:rPr>
              <a:t>　　事件发生的条件具备时，事件不会发生；事件发生的条件不具备时，事件发生。这种因果关系称为非逻辑关系。</a:t>
            </a:r>
          </a:p>
        </p:txBody>
      </p:sp>
      <p:grpSp>
        <p:nvGrpSpPr>
          <p:cNvPr id="416786" name="Group 18">
            <a:extLst>
              <a:ext uri="{FF2B5EF4-FFF2-40B4-BE49-F238E27FC236}">
                <a16:creationId xmlns:a16="http://schemas.microsoft.com/office/drawing/2014/main" id="{2126DD29-30ED-87CA-CAA4-2C67BD09AFDE}"/>
              </a:ext>
            </a:extLst>
          </p:cNvPr>
          <p:cNvGrpSpPr>
            <a:grpSpLocks/>
          </p:cNvGrpSpPr>
          <p:nvPr/>
        </p:nvGrpSpPr>
        <p:grpSpPr bwMode="auto">
          <a:xfrm>
            <a:off x="1347788" y="2892425"/>
            <a:ext cx="2443162" cy="2568575"/>
            <a:chOff x="849" y="1729"/>
            <a:chExt cx="1539" cy="1618"/>
          </a:xfrm>
        </p:grpSpPr>
        <p:grpSp>
          <p:nvGrpSpPr>
            <p:cNvPr id="81926" name="Group 19">
              <a:extLst>
                <a:ext uri="{FF2B5EF4-FFF2-40B4-BE49-F238E27FC236}">
                  <a16:creationId xmlns:a16="http://schemas.microsoft.com/office/drawing/2014/main" id="{53CA4F6B-FB82-4B91-5707-20752B3B7E64}"/>
                </a:ext>
              </a:extLst>
            </p:cNvPr>
            <p:cNvGrpSpPr>
              <a:grpSpLocks/>
            </p:cNvGrpSpPr>
            <p:nvPr/>
          </p:nvGrpSpPr>
          <p:grpSpPr bwMode="auto">
            <a:xfrm>
              <a:off x="849" y="2059"/>
              <a:ext cx="1415" cy="1288"/>
              <a:chOff x="2942" y="-211"/>
              <a:chExt cx="1415" cy="1288"/>
            </a:xfrm>
          </p:grpSpPr>
          <p:sp>
            <p:nvSpPr>
              <p:cNvPr id="81928" name="AutoShape 20">
                <a:extLst>
                  <a:ext uri="{FF2B5EF4-FFF2-40B4-BE49-F238E27FC236}">
                    <a16:creationId xmlns:a16="http://schemas.microsoft.com/office/drawing/2014/main" id="{8ED969C6-2C0D-E112-23A7-739C00D26209}"/>
                  </a:ext>
                </a:extLst>
              </p:cNvPr>
              <p:cNvSpPr>
                <a:spLocks noChangeAspect="1" noChangeArrowheads="1" noTextEdit="1"/>
              </p:cNvSpPr>
              <p:nvPr/>
            </p:nvSpPr>
            <p:spPr bwMode="auto">
              <a:xfrm>
                <a:off x="2942" y="-211"/>
                <a:ext cx="1415" cy="12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29" name="Rectangle 21">
                <a:extLst>
                  <a:ext uri="{FF2B5EF4-FFF2-40B4-BE49-F238E27FC236}">
                    <a16:creationId xmlns:a16="http://schemas.microsoft.com/office/drawing/2014/main" id="{7F20EBFD-91C0-62A2-F074-95D9325395B1}"/>
                  </a:ext>
                </a:extLst>
              </p:cNvPr>
              <p:cNvSpPr>
                <a:spLocks noChangeArrowheads="1"/>
              </p:cNvSpPr>
              <p:nvPr/>
            </p:nvSpPr>
            <p:spPr bwMode="auto">
              <a:xfrm>
                <a:off x="2942" y="-160"/>
                <a:ext cx="54" cy="23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p>
            </p:txBody>
          </p:sp>
          <p:sp>
            <p:nvSpPr>
              <p:cNvPr id="81930" name="Rectangle 22">
                <a:extLst>
                  <a:ext uri="{FF2B5EF4-FFF2-40B4-BE49-F238E27FC236}">
                    <a16:creationId xmlns:a16="http://schemas.microsoft.com/office/drawing/2014/main" id="{B9880622-5CF6-D3FC-3707-B28F47CDAE0F}"/>
                  </a:ext>
                </a:extLst>
              </p:cNvPr>
              <p:cNvSpPr>
                <a:spLocks noChangeArrowheads="1"/>
              </p:cNvSpPr>
              <p:nvPr/>
            </p:nvSpPr>
            <p:spPr bwMode="auto">
              <a:xfrm>
                <a:off x="2942" y="78"/>
                <a:ext cx="54" cy="23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p>
            </p:txBody>
          </p:sp>
          <p:sp>
            <p:nvSpPr>
              <p:cNvPr id="81931" name="Line 23">
                <a:extLst>
                  <a:ext uri="{FF2B5EF4-FFF2-40B4-BE49-F238E27FC236}">
                    <a16:creationId xmlns:a16="http://schemas.microsoft.com/office/drawing/2014/main" id="{DA04EA25-17FB-1516-12DA-76E4C8DADF1A}"/>
                  </a:ext>
                </a:extLst>
              </p:cNvPr>
              <p:cNvSpPr>
                <a:spLocks noChangeShapeType="1"/>
              </p:cNvSpPr>
              <p:nvPr/>
            </p:nvSpPr>
            <p:spPr bwMode="auto">
              <a:xfrm>
                <a:off x="3651" y="-174"/>
                <a:ext cx="250" cy="1"/>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2" name="Line 24">
                <a:extLst>
                  <a:ext uri="{FF2B5EF4-FFF2-40B4-BE49-F238E27FC236}">
                    <a16:creationId xmlns:a16="http://schemas.microsoft.com/office/drawing/2014/main" id="{0B2DA958-5D4F-5594-6C48-4B31E4BF1068}"/>
                  </a:ext>
                </a:extLst>
              </p:cNvPr>
              <p:cNvSpPr>
                <a:spLocks noChangeShapeType="1"/>
              </p:cNvSpPr>
              <p:nvPr/>
            </p:nvSpPr>
            <p:spPr bwMode="auto">
              <a:xfrm flipH="1">
                <a:off x="3658" y="152"/>
                <a:ext cx="4" cy="62"/>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3" name="Line 25">
                <a:extLst>
                  <a:ext uri="{FF2B5EF4-FFF2-40B4-BE49-F238E27FC236}">
                    <a16:creationId xmlns:a16="http://schemas.microsoft.com/office/drawing/2014/main" id="{6561E432-BA8C-5B0F-EF4B-9B1424BD445A}"/>
                  </a:ext>
                </a:extLst>
              </p:cNvPr>
              <p:cNvSpPr>
                <a:spLocks noChangeShapeType="1"/>
              </p:cNvSpPr>
              <p:nvPr/>
            </p:nvSpPr>
            <p:spPr bwMode="auto">
              <a:xfrm>
                <a:off x="3644" y="-171"/>
                <a:ext cx="1" cy="63"/>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4" name="Line 26">
                <a:extLst>
                  <a:ext uri="{FF2B5EF4-FFF2-40B4-BE49-F238E27FC236}">
                    <a16:creationId xmlns:a16="http://schemas.microsoft.com/office/drawing/2014/main" id="{7CF8F012-D453-A55D-9BF2-E3C4866B760A}"/>
                  </a:ext>
                </a:extLst>
              </p:cNvPr>
              <p:cNvSpPr>
                <a:spLocks noChangeShapeType="1"/>
              </p:cNvSpPr>
              <p:nvPr/>
            </p:nvSpPr>
            <p:spPr bwMode="auto">
              <a:xfrm>
                <a:off x="3658" y="222"/>
                <a:ext cx="246" cy="1"/>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5" name="Rectangle 27">
                <a:extLst>
                  <a:ext uri="{FF2B5EF4-FFF2-40B4-BE49-F238E27FC236}">
                    <a16:creationId xmlns:a16="http://schemas.microsoft.com/office/drawing/2014/main" id="{5BF7F796-8690-1808-011B-5BB5C7EFA130}"/>
                  </a:ext>
                </a:extLst>
              </p:cNvPr>
              <p:cNvSpPr>
                <a:spLocks noChangeArrowheads="1"/>
              </p:cNvSpPr>
              <p:nvPr/>
            </p:nvSpPr>
            <p:spPr bwMode="auto">
              <a:xfrm>
                <a:off x="4115" y="-35"/>
                <a:ext cx="134" cy="23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rgbClr val="000066"/>
                    </a:solidFill>
                    <a:latin typeface="Times New Roman" panose="02020603050405020304" pitchFamily="18" charset="0"/>
                  </a:rPr>
                  <a:t>A</a:t>
                </a:r>
                <a:endParaRPr lang="en-US" altLang="zh-CN">
                  <a:solidFill>
                    <a:srgbClr val="000066"/>
                  </a:solidFill>
                  <a:latin typeface="Times New Roman" panose="02020603050405020304" pitchFamily="18" charset="0"/>
                </a:endParaRPr>
              </a:p>
            </p:txBody>
          </p:sp>
          <p:sp>
            <p:nvSpPr>
              <p:cNvPr id="81936" name="Rectangle 28">
                <a:extLst>
                  <a:ext uri="{FF2B5EF4-FFF2-40B4-BE49-F238E27FC236}">
                    <a16:creationId xmlns:a16="http://schemas.microsoft.com/office/drawing/2014/main" id="{E439684A-D41D-9157-25BB-6D055024834E}"/>
                  </a:ext>
                </a:extLst>
              </p:cNvPr>
              <p:cNvSpPr>
                <a:spLocks noChangeArrowheads="1"/>
              </p:cNvSpPr>
              <p:nvPr/>
            </p:nvSpPr>
            <p:spPr bwMode="auto">
              <a:xfrm>
                <a:off x="4197" y="-54"/>
                <a:ext cx="54" cy="23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p>
            </p:txBody>
          </p:sp>
          <p:sp>
            <p:nvSpPr>
              <p:cNvPr id="81937" name="Line 29">
                <a:extLst>
                  <a:ext uri="{FF2B5EF4-FFF2-40B4-BE49-F238E27FC236}">
                    <a16:creationId xmlns:a16="http://schemas.microsoft.com/office/drawing/2014/main" id="{575D7145-CEF6-294F-562F-3C49E6189B47}"/>
                  </a:ext>
                </a:extLst>
              </p:cNvPr>
              <p:cNvSpPr>
                <a:spLocks noChangeShapeType="1"/>
              </p:cNvSpPr>
              <p:nvPr/>
            </p:nvSpPr>
            <p:spPr bwMode="auto">
              <a:xfrm>
                <a:off x="3316" y="464"/>
                <a:ext cx="374" cy="1"/>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8" name="Line 30">
                <a:extLst>
                  <a:ext uri="{FF2B5EF4-FFF2-40B4-BE49-F238E27FC236}">
                    <a16:creationId xmlns:a16="http://schemas.microsoft.com/office/drawing/2014/main" id="{A930CD3E-9A93-D9B1-0AF1-5D4327E7E1C7}"/>
                  </a:ext>
                </a:extLst>
              </p:cNvPr>
              <p:cNvSpPr>
                <a:spLocks noChangeShapeType="1"/>
              </p:cNvSpPr>
              <p:nvPr/>
            </p:nvSpPr>
            <p:spPr bwMode="auto">
              <a:xfrm>
                <a:off x="3869" y="464"/>
                <a:ext cx="370" cy="1"/>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Line 31">
                <a:extLst>
                  <a:ext uri="{FF2B5EF4-FFF2-40B4-BE49-F238E27FC236}">
                    <a16:creationId xmlns:a16="http://schemas.microsoft.com/office/drawing/2014/main" id="{323B530F-2737-666F-E6DF-27A27AF2AA44}"/>
                  </a:ext>
                </a:extLst>
              </p:cNvPr>
              <p:cNvSpPr>
                <a:spLocks noChangeShapeType="1"/>
              </p:cNvSpPr>
              <p:nvPr/>
            </p:nvSpPr>
            <p:spPr bwMode="auto">
              <a:xfrm>
                <a:off x="3313" y="464"/>
                <a:ext cx="3" cy="249"/>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0" name="Line 32">
                <a:extLst>
                  <a:ext uri="{FF2B5EF4-FFF2-40B4-BE49-F238E27FC236}">
                    <a16:creationId xmlns:a16="http://schemas.microsoft.com/office/drawing/2014/main" id="{C054233B-47B2-A071-142C-562B9415427A}"/>
                  </a:ext>
                </a:extLst>
              </p:cNvPr>
              <p:cNvSpPr>
                <a:spLocks noChangeShapeType="1"/>
              </p:cNvSpPr>
              <p:nvPr/>
            </p:nvSpPr>
            <p:spPr bwMode="auto">
              <a:xfrm>
                <a:off x="3313" y="779"/>
                <a:ext cx="3" cy="297"/>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1" name="Line 33">
                <a:extLst>
                  <a:ext uri="{FF2B5EF4-FFF2-40B4-BE49-F238E27FC236}">
                    <a16:creationId xmlns:a16="http://schemas.microsoft.com/office/drawing/2014/main" id="{BF038710-B9D2-7081-7563-60393EF80EC4}"/>
                  </a:ext>
                </a:extLst>
              </p:cNvPr>
              <p:cNvSpPr>
                <a:spLocks noChangeShapeType="1"/>
              </p:cNvSpPr>
              <p:nvPr/>
            </p:nvSpPr>
            <p:spPr bwMode="auto">
              <a:xfrm flipH="1">
                <a:off x="3316" y="1076"/>
                <a:ext cx="927" cy="1"/>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2" name="Line 34">
                <a:extLst>
                  <a:ext uri="{FF2B5EF4-FFF2-40B4-BE49-F238E27FC236}">
                    <a16:creationId xmlns:a16="http://schemas.microsoft.com/office/drawing/2014/main" id="{A5FA49AC-4EE8-AFC8-FA48-C721D9C5676F}"/>
                  </a:ext>
                </a:extLst>
              </p:cNvPr>
              <p:cNvSpPr>
                <a:spLocks noChangeShapeType="1"/>
              </p:cNvSpPr>
              <p:nvPr/>
            </p:nvSpPr>
            <p:spPr bwMode="auto">
              <a:xfrm>
                <a:off x="4243" y="460"/>
                <a:ext cx="1" cy="616"/>
              </a:xfrm>
              <a:prstGeom prst="line">
                <a:avLst/>
              </a:prstGeom>
              <a:noFill/>
              <a:ln w="17463">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3" name="Rectangle 35">
                <a:extLst>
                  <a:ext uri="{FF2B5EF4-FFF2-40B4-BE49-F238E27FC236}">
                    <a16:creationId xmlns:a16="http://schemas.microsoft.com/office/drawing/2014/main" id="{94A1685D-53AB-05A5-48C5-CF29B186AE8E}"/>
                  </a:ext>
                </a:extLst>
              </p:cNvPr>
              <p:cNvSpPr>
                <a:spLocks noChangeArrowheads="1"/>
              </p:cNvSpPr>
              <p:nvPr/>
            </p:nvSpPr>
            <p:spPr bwMode="auto">
              <a:xfrm>
                <a:off x="3071" y="653"/>
                <a:ext cx="134" cy="23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rgbClr val="000066"/>
                    </a:solidFill>
                    <a:latin typeface="Times New Roman" panose="02020603050405020304" pitchFamily="18" charset="0"/>
                  </a:rPr>
                  <a:t>V</a:t>
                </a:r>
                <a:endParaRPr lang="en-US" altLang="zh-CN">
                  <a:solidFill>
                    <a:srgbClr val="000066"/>
                  </a:solidFill>
                  <a:latin typeface="Times New Roman" panose="02020603050405020304" pitchFamily="18" charset="0"/>
                </a:endParaRPr>
              </a:p>
            </p:txBody>
          </p:sp>
          <p:sp>
            <p:nvSpPr>
              <p:cNvPr id="81944" name="Rectangle 36">
                <a:extLst>
                  <a:ext uri="{FF2B5EF4-FFF2-40B4-BE49-F238E27FC236}">
                    <a16:creationId xmlns:a16="http://schemas.microsoft.com/office/drawing/2014/main" id="{E2EE7D29-384F-D107-B86A-8AB8B2FE8144}"/>
                  </a:ext>
                </a:extLst>
              </p:cNvPr>
              <p:cNvSpPr>
                <a:spLocks noChangeArrowheads="1"/>
              </p:cNvSpPr>
              <p:nvPr/>
            </p:nvSpPr>
            <p:spPr bwMode="auto">
              <a:xfrm>
                <a:off x="3684" y="439"/>
                <a:ext cx="273" cy="23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i="1">
                    <a:solidFill>
                      <a:srgbClr val="000066"/>
                    </a:solidFill>
                    <a:latin typeface="Times New Roman" panose="02020603050405020304" pitchFamily="18" charset="0"/>
                  </a:rPr>
                  <a:t>NC</a:t>
                </a:r>
                <a:endParaRPr lang="en-US" altLang="zh-CN">
                  <a:solidFill>
                    <a:srgbClr val="000066"/>
                  </a:solidFill>
                  <a:latin typeface="Times New Roman" panose="02020603050405020304" pitchFamily="18" charset="0"/>
                </a:endParaRPr>
              </a:p>
            </p:txBody>
          </p:sp>
          <p:sp>
            <p:nvSpPr>
              <p:cNvPr id="81945" name="Rectangle 37">
                <a:extLst>
                  <a:ext uri="{FF2B5EF4-FFF2-40B4-BE49-F238E27FC236}">
                    <a16:creationId xmlns:a16="http://schemas.microsoft.com/office/drawing/2014/main" id="{E40B9158-F890-9040-E722-99AAC5CA96C2}"/>
                  </a:ext>
                </a:extLst>
              </p:cNvPr>
              <p:cNvSpPr>
                <a:spLocks noChangeArrowheads="1"/>
              </p:cNvSpPr>
              <p:nvPr/>
            </p:nvSpPr>
            <p:spPr bwMode="auto">
              <a:xfrm>
                <a:off x="4018" y="328"/>
                <a:ext cx="54" cy="236"/>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a:solidFill>
                      <a:srgbClr val="000066"/>
                    </a:solidFill>
                    <a:latin typeface="Times New Roman" panose="02020603050405020304" pitchFamily="18" charset="0"/>
                  </a:rPr>
                  <a:t> </a:t>
                </a:r>
              </a:p>
            </p:txBody>
          </p:sp>
          <p:sp>
            <p:nvSpPr>
              <p:cNvPr id="81946" name="Line 38">
                <a:extLst>
                  <a:ext uri="{FF2B5EF4-FFF2-40B4-BE49-F238E27FC236}">
                    <a16:creationId xmlns:a16="http://schemas.microsoft.com/office/drawing/2014/main" id="{833CF1A6-7652-3616-568A-38026C17A173}"/>
                  </a:ext>
                </a:extLst>
              </p:cNvPr>
              <p:cNvSpPr>
                <a:spLocks noChangeShapeType="1"/>
              </p:cNvSpPr>
              <p:nvPr/>
            </p:nvSpPr>
            <p:spPr bwMode="auto">
              <a:xfrm flipV="1">
                <a:off x="3690" y="302"/>
                <a:ext cx="229" cy="162"/>
              </a:xfrm>
              <a:prstGeom prst="line">
                <a:avLst/>
              </a:prstGeom>
              <a:noFill/>
              <a:ln w="222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7" name="Line 39">
                <a:extLst>
                  <a:ext uri="{FF2B5EF4-FFF2-40B4-BE49-F238E27FC236}">
                    <a16:creationId xmlns:a16="http://schemas.microsoft.com/office/drawing/2014/main" id="{275C62A3-3990-4A03-570E-C9DE5A4C8DA2}"/>
                  </a:ext>
                </a:extLst>
              </p:cNvPr>
              <p:cNvSpPr>
                <a:spLocks noChangeShapeType="1"/>
              </p:cNvSpPr>
              <p:nvPr/>
            </p:nvSpPr>
            <p:spPr bwMode="auto">
              <a:xfrm flipV="1">
                <a:off x="3865" y="306"/>
                <a:ext cx="1" cy="161"/>
              </a:xfrm>
              <a:prstGeom prst="line">
                <a:avLst/>
              </a:prstGeom>
              <a:noFill/>
              <a:ln w="2222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8" name="Line 40">
                <a:extLst>
                  <a:ext uri="{FF2B5EF4-FFF2-40B4-BE49-F238E27FC236}">
                    <a16:creationId xmlns:a16="http://schemas.microsoft.com/office/drawing/2014/main" id="{6BC07CFE-6927-3BFF-D1DB-507EBE290F75}"/>
                  </a:ext>
                </a:extLst>
              </p:cNvPr>
              <p:cNvSpPr>
                <a:spLocks noChangeShapeType="1"/>
              </p:cNvSpPr>
              <p:nvPr/>
            </p:nvSpPr>
            <p:spPr bwMode="auto">
              <a:xfrm>
                <a:off x="3216" y="717"/>
                <a:ext cx="193" cy="1"/>
              </a:xfrm>
              <a:prstGeom prst="line">
                <a:avLst/>
              </a:prstGeom>
              <a:noFill/>
              <a:ln w="33338">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9" name="Line 41">
                <a:extLst>
                  <a:ext uri="{FF2B5EF4-FFF2-40B4-BE49-F238E27FC236}">
                    <a16:creationId xmlns:a16="http://schemas.microsoft.com/office/drawing/2014/main" id="{98918BC9-4E89-8BB0-F703-526DB62D4F33}"/>
                  </a:ext>
                </a:extLst>
              </p:cNvPr>
              <p:cNvSpPr>
                <a:spLocks noChangeShapeType="1"/>
              </p:cNvSpPr>
              <p:nvPr/>
            </p:nvSpPr>
            <p:spPr bwMode="auto">
              <a:xfrm>
                <a:off x="3234" y="775"/>
                <a:ext cx="157" cy="1"/>
              </a:xfrm>
              <a:prstGeom prst="line">
                <a:avLst/>
              </a:prstGeom>
              <a:noFill/>
              <a:ln w="33338">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0" name="Freeform 42">
                <a:extLst>
                  <a:ext uri="{FF2B5EF4-FFF2-40B4-BE49-F238E27FC236}">
                    <a16:creationId xmlns:a16="http://schemas.microsoft.com/office/drawing/2014/main" id="{DFEDB14F-A493-1148-2E69-77C504918882}"/>
                  </a:ext>
                </a:extLst>
              </p:cNvPr>
              <p:cNvSpPr>
                <a:spLocks/>
              </p:cNvSpPr>
              <p:nvPr/>
            </p:nvSpPr>
            <p:spPr bwMode="auto">
              <a:xfrm>
                <a:off x="4141" y="642"/>
                <a:ext cx="203" cy="209"/>
              </a:xfrm>
              <a:custGeom>
                <a:avLst/>
                <a:gdLst>
                  <a:gd name="T0" fmla="*/ 103 w 203"/>
                  <a:gd name="T1" fmla="*/ 0 h 209"/>
                  <a:gd name="T2" fmla="*/ 92 w 203"/>
                  <a:gd name="T3" fmla="*/ 0 h 209"/>
                  <a:gd name="T4" fmla="*/ 82 w 203"/>
                  <a:gd name="T5" fmla="*/ 3 h 209"/>
                  <a:gd name="T6" fmla="*/ 71 w 203"/>
                  <a:gd name="T7" fmla="*/ 3 h 209"/>
                  <a:gd name="T8" fmla="*/ 64 w 203"/>
                  <a:gd name="T9" fmla="*/ 7 h 209"/>
                  <a:gd name="T10" fmla="*/ 46 w 203"/>
                  <a:gd name="T11" fmla="*/ 18 h 209"/>
                  <a:gd name="T12" fmla="*/ 32 w 203"/>
                  <a:gd name="T13" fmla="*/ 29 h 209"/>
                  <a:gd name="T14" fmla="*/ 17 w 203"/>
                  <a:gd name="T15" fmla="*/ 44 h 209"/>
                  <a:gd name="T16" fmla="*/ 7 w 203"/>
                  <a:gd name="T17" fmla="*/ 62 h 209"/>
                  <a:gd name="T18" fmla="*/ 7 w 203"/>
                  <a:gd name="T19" fmla="*/ 73 h 209"/>
                  <a:gd name="T20" fmla="*/ 3 w 203"/>
                  <a:gd name="T21" fmla="*/ 84 h 209"/>
                  <a:gd name="T22" fmla="*/ 0 w 203"/>
                  <a:gd name="T23" fmla="*/ 91 h 209"/>
                  <a:gd name="T24" fmla="*/ 0 w 203"/>
                  <a:gd name="T25" fmla="*/ 102 h 209"/>
                  <a:gd name="T26" fmla="*/ 0 w 203"/>
                  <a:gd name="T27" fmla="*/ 113 h 209"/>
                  <a:gd name="T28" fmla="*/ 3 w 203"/>
                  <a:gd name="T29" fmla="*/ 124 h 209"/>
                  <a:gd name="T30" fmla="*/ 7 w 203"/>
                  <a:gd name="T31" fmla="*/ 135 h 209"/>
                  <a:gd name="T32" fmla="*/ 7 w 203"/>
                  <a:gd name="T33" fmla="*/ 143 h 209"/>
                  <a:gd name="T34" fmla="*/ 17 w 203"/>
                  <a:gd name="T35" fmla="*/ 161 h 209"/>
                  <a:gd name="T36" fmla="*/ 32 w 203"/>
                  <a:gd name="T37" fmla="*/ 176 h 209"/>
                  <a:gd name="T38" fmla="*/ 46 w 203"/>
                  <a:gd name="T39" fmla="*/ 190 h 209"/>
                  <a:gd name="T40" fmla="*/ 64 w 203"/>
                  <a:gd name="T41" fmla="*/ 198 h 209"/>
                  <a:gd name="T42" fmla="*/ 71 w 203"/>
                  <a:gd name="T43" fmla="*/ 201 h 209"/>
                  <a:gd name="T44" fmla="*/ 82 w 203"/>
                  <a:gd name="T45" fmla="*/ 205 h 209"/>
                  <a:gd name="T46" fmla="*/ 92 w 203"/>
                  <a:gd name="T47" fmla="*/ 205 h 209"/>
                  <a:gd name="T48" fmla="*/ 103 w 203"/>
                  <a:gd name="T49" fmla="*/ 209 h 209"/>
                  <a:gd name="T50" fmla="*/ 110 w 203"/>
                  <a:gd name="T51" fmla="*/ 205 h 209"/>
                  <a:gd name="T52" fmla="*/ 121 w 203"/>
                  <a:gd name="T53" fmla="*/ 205 h 209"/>
                  <a:gd name="T54" fmla="*/ 131 w 203"/>
                  <a:gd name="T55" fmla="*/ 201 h 209"/>
                  <a:gd name="T56" fmla="*/ 142 w 203"/>
                  <a:gd name="T57" fmla="*/ 198 h 209"/>
                  <a:gd name="T58" fmla="*/ 156 w 203"/>
                  <a:gd name="T59" fmla="*/ 190 h 209"/>
                  <a:gd name="T60" fmla="*/ 174 w 203"/>
                  <a:gd name="T61" fmla="*/ 176 h 209"/>
                  <a:gd name="T62" fmla="*/ 185 w 203"/>
                  <a:gd name="T63" fmla="*/ 161 h 209"/>
                  <a:gd name="T64" fmla="*/ 196 w 203"/>
                  <a:gd name="T65" fmla="*/ 143 h 209"/>
                  <a:gd name="T66" fmla="*/ 199 w 203"/>
                  <a:gd name="T67" fmla="*/ 135 h 209"/>
                  <a:gd name="T68" fmla="*/ 199 w 203"/>
                  <a:gd name="T69" fmla="*/ 124 h 209"/>
                  <a:gd name="T70" fmla="*/ 203 w 203"/>
                  <a:gd name="T71" fmla="*/ 113 h 209"/>
                  <a:gd name="T72" fmla="*/ 203 w 203"/>
                  <a:gd name="T73" fmla="*/ 102 h 209"/>
                  <a:gd name="T74" fmla="*/ 203 w 203"/>
                  <a:gd name="T75" fmla="*/ 91 h 209"/>
                  <a:gd name="T76" fmla="*/ 199 w 203"/>
                  <a:gd name="T77" fmla="*/ 84 h 209"/>
                  <a:gd name="T78" fmla="*/ 199 w 203"/>
                  <a:gd name="T79" fmla="*/ 73 h 209"/>
                  <a:gd name="T80" fmla="*/ 196 w 203"/>
                  <a:gd name="T81" fmla="*/ 62 h 209"/>
                  <a:gd name="T82" fmla="*/ 185 w 203"/>
                  <a:gd name="T83" fmla="*/ 44 h 209"/>
                  <a:gd name="T84" fmla="*/ 174 w 203"/>
                  <a:gd name="T85" fmla="*/ 29 h 209"/>
                  <a:gd name="T86" fmla="*/ 156 w 203"/>
                  <a:gd name="T87" fmla="*/ 18 h 209"/>
                  <a:gd name="T88" fmla="*/ 142 w 203"/>
                  <a:gd name="T89" fmla="*/ 7 h 209"/>
                  <a:gd name="T90" fmla="*/ 131 w 203"/>
                  <a:gd name="T91" fmla="*/ 3 h 209"/>
                  <a:gd name="T92" fmla="*/ 121 w 203"/>
                  <a:gd name="T93" fmla="*/ 3 h 209"/>
                  <a:gd name="T94" fmla="*/ 110 w 203"/>
                  <a:gd name="T95" fmla="*/ 0 h 209"/>
                  <a:gd name="T96" fmla="*/ 103 w 203"/>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03" h="209">
                    <a:moveTo>
                      <a:pt x="103" y="0"/>
                    </a:moveTo>
                    <a:lnTo>
                      <a:pt x="92" y="0"/>
                    </a:lnTo>
                    <a:lnTo>
                      <a:pt x="82" y="3"/>
                    </a:lnTo>
                    <a:lnTo>
                      <a:pt x="71" y="3"/>
                    </a:lnTo>
                    <a:lnTo>
                      <a:pt x="64" y="7"/>
                    </a:lnTo>
                    <a:lnTo>
                      <a:pt x="46" y="18"/>
                    </a:lnTo>
                    <a:lnTo>
                      <a:pt x="32" y="29"/>
                    </a:lnTo>
                    <a:lnTo>
                      <a:pt x="17" y="44"/>
                    </a:lnTo>
                    <a:lnTo>
                      <a:pt x="7" y="62"/>
                    </a:lnTo>
                    <a:lnTo>
                      <a:pt x="7" y="73"/>
                    </a:lnTo>
                    <a:lnTo>
                      <a:pt x="3" y="84"/>
                    </a:lnTo>
                    <a:lnTo>
                      <a:pt x="0" y="91"/>
                    </a:lnTo>
                    <a:lnTo>
                      <a:pt x="0" y="102"/>
                    </a:lnTo>
                    <a:lnTo>
                      <a:pt x="0" y="113"/>
                    </a:lnTo>
                    <a:lnTo>
                      <a:pt x="3" y="124"/>
                    </a:lnTo>
                    <a:lnTo>
                      <a:pt x="7" y="135"/>
                    </a:lnTo>
                    <a:lnTo>
                      <a:pt x="7" y="143"/>
                    </a:lnTo>
                    <a:lnTo>
                      <a:pt x="17" y="161"/>
                    </a:lnTo>
                    <a:lnTo>
                      <a:pt x="32" y="176"/>
                    </a:lnTo>
                    <a:lnTo>
                      <a:pt x="46" y="190"/>
                    </a:lnTo>
                    <a:lnTo>
                      <a:pt x="64" y="198"/>
                    </a:lnTo>
                    <a:lnTo>
                      <a:pt x="71" y="201"/>
                    </a:lnTo>
                    <a:lnTo>
                      <a:pt x="82" y="205"/>
                    </a:lnTo>
                    <a:lnTo>
                      <a:pt x="92" y="205"/>
                    </a:lnTo>
                    <a:lnTo>
                      <a:pt x="103" y="209"/>
                    </a:lnTo>
                    <a:lnTo>
                      <a:pt x="110" y="205"/>
                    </a:lnTo>
                    <a:lnTo>
                      <a:pt x="121" y="205"/>
                    </a:lnTo>
                    <a:lnTo>
                      <a:pt x="131" y="201"/>
                    </a:lnTo>
                    <a:lnTo>
                      <a:pt x="142" y="198"/>
                    </a:lnTo>
                    <a:lnTo>
                      <a:pt x="156" y="190"/>
                    </a:lnTo>
                    <a:lnTo>
                      <a:pt x="174" y="176"/>
                    </a:lnTo>
                    <a:lnTo>
                      <a:pt x="185" y="161"/>
                    </a:lnTo>
                    <a:lnTo>
                      <a:pt x="196" y="143"/>
                    </a:lnTo>
                    <a:lnTo>
                      <a:pt x="199" y="135"/>
                    </a:lnTo>
                    <a:lnTo>
                      <a:pt x="199" y="124"/>
                    </a:lnTo>
                    <a:lnTo>
                      <a:pt x="203" y="113"/>
                    </a:lnTo>
                    <a:lnTo>
                      <a:pt x="203" y="102"/>
                    </a:lnTo>
                    <a:lnTo>
                      <a:pt x="203" y="91"/>
                    </a:lnTo>
                    <a:lnTo>
                      <a:pt x="199" y="84"/>
                    </a:lnTo>
                    <a:lnTo>
                      <a:pt x="199" y="73"/>
                    </a:lnTo>
                    <a:lnTo>
                      <a:pt x="196" y="62"/>
                    </a:lnTo>
                    <a:lnTo>
                      <a:pt x="185" y="44"/>
                    </a:lnTo>
                    <a:lnTo>
                      <a:pt x="174" y="29"/>
                    </a:lnTo>
                    <a:lnTo>
                      <a:pt x="156" y="18"/>
                    </a:lnTo>
                    <a:lnTo>
                      <a:pt x="142" y="7"/>
                    </a:lnTo>
                    <a:lnTo>
                      <a:pt x="131" y="3"/>
                    </a:lnTo>
                    <a:lnTo>
                      <a:pt x="121" y="3"/>
                    </a:lnTo>
                    <a:lnTo>
                      <a:pt x="110" y="0"/>
                    </a:lnTo>
                    <a:lnTo>
                      <a:pt x="103" y="0"/>
                    </a:lnTo>
                  </a:path>
                </a:pathLst>
              </a:custGeom>
              <a:noFill/>
              <a:ln w="33338">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1" name="Line 43">
                <a:extLst>
                  <a:ext uri="{FF2B5EF4-FFF2-40B4-BE49-F238E27FC236}">
                    <a16:creationId xmlns:a16="http://schemas.microsoft.com/office/drawing/2014/main" id="{E250B8A8-4794-5ADD-C9D3-B8FF2374D205}"/>
                  </a:ext>
                </a:extLst>
              </p:cNvPr>
              <p:cNvSpPr>
                <a:spLocks noChangeShapeType="1"/>
              </p:cNvSpPr>
              <p:nvPr/>
            </p:nvSpPr>
            <p:spPr bwMode="auto">
              <a:xfrm>
                <a:off x="4172" y="680"/>
                <a:ext cx="142" cy="147"/>
              </a:xfrm>
              <a:prstGeom prst="line">
                <a:avLst/>
              </a:prstGeom>
              <a:noFill/>
              <a:ln w="33338">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44">
                <a:extLst>
                  <a:ext uri="{FF2B5EF4-FFF2-40B4-BE49-F238E27FC236}">
                    <a16:creationId xmlns:a16="http://schemas.microsoft.com/office/drawing/2014/main" id="{CEBD0333-CA8C-B3B0-0A0C-592B75B596A0}"/>
                  </a:ext>
                </a:extLst>
              </p:cNvPr>
              <p:cNvSpPr>
                <a:spLocks noChangeShapeType="1"/>
              </p:cNvSpPr>
              <p:nvPr/>
            </p:nvSpPr>
            <p:spPr bwMode="auto">
              <a:xfrm flipV="1">
                <a:off x="4172" y="680"/>
                <a:ext cx="142" cy="147"/>
              </a:xfrm>
              <a:prstGeom prst="line">
                <a:avLst/>
              </a:prstGeom>
              <a:noFill/>
              <a:ln w="33338">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Freeform 45">
                <a:extLst>
                  <a:ext uri="{FF2B5EF4-FFF2-40B4-BE49-F238E27FC236}">
                    <a16:creationId xmlns:a16="http://schemas.microsoft.com/office/drawing/2014/main" id="{C66955A6-C089-B192-6E20-5F2698F5C752}"/>
                  </a:ext>
                </a:extLst>
              </p:cNvPr>
              <p:cNvSpPr>
                <a:spLocks/>
              </p:cNvSpPr>
              <p:nvPr/>
            </p:nvSpPr>
            <p:spPr bwMode="auto">
              <a:xfrm>
                <a:off x="3605" y="-112"/>
                <a:ext cx="39" cy="48"/>
              </a:xfrm>
              <a:custGeom>
                <a:avLst/>
                <a:gdLst>
                  <a:gd name="T0" fmla="*/ 39 w 39"/>
                  <a:gd name="T1" fmla="*/ 0 h 48"/>
                  <a:gd name="T2" fmla="*/ 32 w 39"/>
                  <a:gd name="T3" fmla="*/ 4 h 48"/>
                  <a:gd name="T4" fmla="*/ 25 w 39"/>
                  <a:gd name="T5" fmla="*/ 4 h 48"/>
                  <a:gd name="T6" fmla="*/ 18 w 39"/>
                  <a:gd name="T7" fmla="*/ 7 h 48"/>
                  <a:gd name="T8" fmla="*/ 11 w 39"/>
                  <a:gd name="T9" fmla="*/ 15 h 48"/>
                  <a:gd name="T10" fmla="*/ 7 w 39"/>
                  <a:gd name="T11" fmla="*/ 22 h 48"/>
                  <a:gd name="T12" fmla="*/ 4 w 39"/>
                  <a:gd name="T13" fmla="*/ 29 h 48"/>
                  <a:gd name="T14" fmla="*/ 0 w 39"/>
                  <a:gd name="T15" fmla="*/ 40 h 48"/>
                  <a:gd name="T16" fmla="*/ 0 w 39"/>
                  <a:gd name="T17" fmla="*/ 48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48">
                    <a:moveTo>
                      <a:pt x="39" y="0"/>
                    </a:moveTo>
                    <a:lnTo>
                      <a:pt x="32" y="4"/>
                    </a:lnTo>
                    <a:lnTo>
                      <a:pt x="25" y="4"/>
                    </a:lnTo>
                    <a:lnTo>
                      <a:pt x="18" y="7"/>
                    </a:lnTo>
                    <a:lnTo>
                      <a:pt x="11" y="15"/>
                    </a:lnTo>
                    <a:lnTo>
                      <a:pt x="7" y="22"/>
                    </a:lnTo>
                    <a:lnTo>
                      <a:pt x="4" y="29"/>
                    </a:lnTo>
                    <a:lnTo>
                      <a:pt x="0" y="40"/>
                    </a:lnTo>
                    <a:lnTo>
                      <a:pt x="0" y="48"/>
                    </a:lnTo>
                  </a:path>
                </a:pathLst>
              </a:custGeom>
              <a:noFill/>
              <a:ln w="17463">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4" name="Freeform 46">
                <a:extLst>
                  <a:ext uri="{FF2B5EF4-FFF2-40B4-BE49-F238E27FC236}">
                    <a16:creationId xmlns:a16="http://schemas.microsoft.com/office/drawing/2014/main" id="{48EF5650-5461-3E47-8455-C2D65C2E8F36}"/>
                  </a:ext>
                </a:extLst>
              </p:cNvPr>
              <p:cNvSpPr>
                <a:spLocks/>
              </p:cNvSpPr>
              <p:nvPr/>
            </p:nvSpPr>
            <p:spPr bwMode="auto">
              <a:xfrm>
                <a:off x="3605" y="-64"/>
                <a:ext cx="46" cy="44"/>
              </a:xfrm>
              <a:custGeom>
                <a:avLst/>
                <a:gdLst>
                  <a:gd name="T0" fmla="*/ 46 w 46"/>
                  <a:gd name="T1" fmla="*/ 44 h 44"/>
                  <a:gd name="T2" fmla="*/ 36 w 46"/>
                  <a:gd name="T3" fmla="*/ 40 h 44"/>
                  <a:gd name="T4" fmla="*/ 28 w 46"/>
                  <a:gd name="T5" fmla="*/ 40 h 44"/>
                  <a:gd name="T6" fmla="*/ 21 w 46"/>
                  <a:gd name="T7" fmla="*/ 36 h 44"/>
                  <a:gd name="T8" fmla="*/ 14 w 46"/>
                  <a:gd name="T9" fmla="*/ 29 h 44"/>
                  <a:gd name="T10" fmla="*/ 7 w 46"/>
                  <a:gd name="T11" fmla="*/ 25 h 44"/>
                  <a:gd name="T12" fmla="*/ 4 w 46"/>
                  <a:gd name="T13" fmla="*/ 18 h 44"/>
                  <a:gd name="T14" fmla="*/ 0 w 46"/>
                  <a:gd name="T15" fmla="*/ 7 h 44"/>
                  <a:gd name="T16" fmla="*/ 0 w 46"/>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 h="44">
                    <a:moveTo>
                      <a:pt x="46" y="44"/>
                    </a:moveTo>
                    <a:lnTo>
                      <a:pt x="36" y="40"/>
                    </a:lnTo>
                    <a:lnTo>
                      <a:pt x="28" y="40"/>
                    </a:lnTo>
                    <a:lnTo>
                      <a:pt x="21" y="36"/>
                    </a:lnTo>
                    <a:lnTo>
                      <a:pt x="14" y="29"/>
                    </a:lnTo>
                    <a:lnTo>
                      <a:pt x="7" y="25"/>
                    </a:lnTo>
                    <a:lnTo>
                      <a:pt x="4" y="18"/>
                    </a:lnTo>
                    <a:lnTo>
                      <a:pt x="0" y="7"/>
                    </a:lnTo>
                    <a:lnTo>
                      <a:pt x="0" y="0"/>
                    </a:lnTo>
                  </a:path>
                </a:pathLst>
              </a:custGeom>
              <a:noFill/>
              <a:ln w="17463">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5" name="Freeform 47">
                <a:extLst>
                  <a:ext uri="{FF2B5EF4-FFF2-40B4-BE49-F238E27FC236}">
                    <a16:creationId xmlns:a16="http://schemas.microsoft.com/office/drawing/2014/main" id="{4C09B452-7445-85C7-2A22-3BEA0BE2B908}"/>
                  </a:ext>
                </a:extLst>
              </p:cNvPr>
              <p:cNvSpPr>
                <a:spLocks/>
              </p:cNvSpPr>
              <p:nvPr/>
            </p:nvSpPr>
            <p:spPr bwMode="auto">
              <a:xfrm>
                <a:off x="3609" y="-24"/>
                <a:ext cx="39" cy="48"/>
              </a:xfrm>
              <a:custGeom>
                <a:avLst/>
                <a:gdLst>
                  <a:gd name="T0" fmla="*/ 39 w 39"/>
                  <a:gd name="T1" fmla="*/ 0 h 48"/>
                  <a:gd name="T2" fmla="*/ 32 w 39"/>
                  <a:gd name="T3" fmla="*/ 0 h 48"/>
                  <a:gd name="T4" fmla="*/ 24 w 39"/>
                  <a:gd name="T5" fmla="*/ 4 h 48"/>
                  <a:gd name="T6" fmla="*/ 17 w 39"/>
                  <a:gd name="T7" fmla="*/ 7 h 48"/>
                  <a:gd name="T8" fmla="*/ 10 w 39"/>
                  <a:gd name="T9" fmla="*/ 15 h 48"/>
                  <a:gd name="T10" fmla="*/ 7 w 39"/>
                  <a:gd name="T11" fmla="*/ 22 h 48"/>
                  <a:gd name="T12" fmla="*/ 3 w 39"/>
                  <a:gd name="T13" fmla="*/ 29 h 48"/>
                  <a:gd name="T14" fmla="*/ 0 w 39"/>
                  <a:gd name="T15" fmla="*/ 40 h 48"/>
                  <a:gd name="T16" fmla="*/ 0 w 39"/>
                  <a:gd name="T17" fmla="*/ 48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48">
                    <a:moveTo>
                      <a:pt x="39" y="0"/>
                    </a:moveTo>
                    <a:lnTo>
                      <a:pt x="32" y="0"/>
                    </a:lnTo>
                    <a:lnTo>
                      <a:pt x="24" y="4"/>
                    </a:lnTo>
                    <a:lnTo>
                      <a:pt x="17" y="7"/>
                    </a:lnTo>
                    <a:lnTo>
                      <a:pt x="10" y="15"/>
                    </a:lnTo>
                    <a:lnTo>
                      <a:pt x="7" y="22"/>
                    </a:lnTo>
                    <a:lnTo>
                      <a:pt x="3" y="29"/>
                    </a:lnTo>
                    <a:lnTo>
                      <a:pt x="0" y="40"/>
                    </a:lnTo>
                    <a:lnTo>
                      <a:pt x="0" y="48"/>
                    </a:lnTo>
                  </a:path>
                </a:pathLst>
              </a:custGeom>
              <a:noFill/>
              <a:ln w="17463">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6" name="Freeform 48">
                <a:extLst>
                  <a:ext uri="{FF2B5EF4-FFF2-40B4-BE49-F238E27FC236}">
                    <a16:creationId xmlns:a16="http://schemas.microsoft.com/office/drawing/2014/main" id="{5470DFAE-0F9E-81B5-9670-C49054C17DC6}"/>
                  </a:ext>
                </a:extLst>
              </p:cNvPr>
              <p:cNvSpPr>
                <a:spLocks/>
              </p:cNvSpPr>
              <p:nvPr/>
            </p:nvSpPr>
            <p:spPr bwMode="auto">
              <a:xfrm>
                <a:off x="3609" y="27"/>
                <a:ext cx="46" cy="41"/>
              </a:xfrm>
              <a:custGeom>
                <a:avLst/>
                <a:gdLst>
                  <a:gd name="T0" fmla="*/ 46 w 46"/>
                  <a:gd name="T1" fmla="*/ 41 h 41"/>
                  <a:gd name="T2" fmla="*/ 35 w 46"/>
                  <a:gd name="T3" fmla="*/ 41 h 41"/>
                  <a:gd name="T4" fmla="*/ 28 w 46"/>
                  <a:gd name="T5" fmla="*/ 37 h 41"/>
                  <a:gd name="T6" fmla="*/ 17 w 46"/>
                  <a:gd name="T7" fmla="*/ 33 h 41"/>
                  <a:gd name="T8" fmla="*/ 14 w 46"/>
                  <a:gd name="T9" fmla="*/ 30 h 41"/>
                  <a:gd name="T10" fmla="*/ 7 w 46"/>
                  <a:gd name="T11" fmla="*/ 22 h 41"/>
                  <a:gd name="T12" fmla="*/ 3 w 46"/>
                  <a:gd name="T13" fmla="*/ 15 h 41"/>
                  <a:gd name="T14" fmla="*/ 0 w 46"/>
                  <a:gd name="T15" fmla="*/ 8 h 41"/>
                  <a:gd name="T16" fmla="*/ 0 w 46"/>
                  <a:gd name="T17" fmla="*/ 0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 h="41">
                    <a:moveTo>
                      <a:pt x="46" y="41"/>
                    </a:moveTo>
                    <a:lnTo>
                      <a:pt x="35" y="41"/>
                    </a:lnTo>
                    <a:lnTo>
                      <a:pt x="28" y="37"/>
                    </a:lnTo>
                    <a:lnTo>
                      <a:pt x="17" y="33"/>
                    </a:lnTo>
                    <a:lnTo>
                      <a:pt x="14" y="30"/>
                    </a:lnTo>
                    <a:lnTo>
                      <a:pt x="7" y="22"/>
                    </a:lnTo>
                    <a:lnTo>
                      <a:pt x="3" y="15"/>
                    </a:lnTo>
                    <a:lnTo>
                      <a:pt x="0" y="8"/>
                    </a:lnTo>
                    <a:lnTo>
                      <a:pt x="0" y="0"/>
                    </a:lnTo>
                  </a:path>
                </a:pathLst>
              </a:custGeom>
              <a:noFill/>
              <a:ln w="17463">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7" name="Freeform 49">
                <a:extLst>
                  <a:ext uri="{FF2B5EF4-FFF2-40B4-BE49-F238E27FC236}">
                    <a16:creationId xmlns:a16="http://schemas.microsoft.com/office/drawing/2014/main" id="{4D9F047C-C1F3-CEB6-1600-0C8575FC268E}"/>
                  </a:ext>
                </a:extLst>
              </p:cNvPr>
              <p:cNvSpPr>
                <a:spLocks/>
              </p:cNvSpPr>
              <p:nvPr/>
            </p:nvSpPr>
            <p:spPr bwMode="auto">
              <a:xfrm>
                <a:off x="3609" y="64"/>
                <a:ext cx="39" cy="48"/>
              </a:xfrm>
              <a:custGeom>
                <a:avLst/>
                <a:gdLst>
                  <a:gd name="T0" fmla="*/ 39 w 39"/>
                  <a:gd name="T1" fmla="*/ 0 h 48"/>
                  <a:gd name="T2" fmla="*/ 32 w 39"/>
                  <a:gd name="T3" fmla="*/ 0 h 48"/>
                  <a:gd name="T4" fmla="*/ 24 w 39"/>
                  <a:gd name="T5" fmla="*/ 4 h 48"/>
                  <a:gd name="T6" fmla="*/ 17 w 39"/>
                  <a:gd name="T7" fmla="*/ 7 h 48"/>
                  <a:gd name="T8" fmla="*/ 10 w 39"/>
                  <a:gd name="T9" fmla="*/ 15 h 48"/>
                  <a:gd name="T10" fmla="*/ 7 w 39"/>
                  <a:gd name="T11" fmla="*/ 22 h 48"/>
                  <a:gd name="T12" fmla="*/ 3 w 39"/>
                  <a:gd name="T13" fmla="*/ 29 h 48"/>
                  <a:gd name="T14" fmla="*/ 0 w 39"/>
                  <a:gd name="T15" fmla="*/ 40 h 48"/>
                  <a:gd name="T16" fmla="*/ 0 w 39"/>
                  <a:gd name="T17" fmla="*/ 48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9" h="48">
                    <a:moveTo>
                      <a:pt x="39" y="0"/>
                    </a:moveTo>
                    <a:lnTo>
                      <a:pt x="32" y="0"/>
                    </a:lnTo>
                    <a:lnTo>
                      <a:pt x="24" y="4"/>
                    </a:lnTo>
                    <a:lnTo>
                      <a:pt x="17" y="7"/>
                    </a:lnTo>
                    <a:lnTo>
                      <a:pt x="10" y="15"/>
                    </a:lnTo>
                    <a:lnTo>
                      <a:pt x="7" y="22"/>
                    </a:lnTo>
                    <a:lnTo>
                      <a:pt x="3" y="29"/>
                    </a:lnTo>
                    <a:lnTo>
                      <a:pt x="0" y="40"/>
                    </a:lnTo>
                    <a:lnTo>
                      <a:pt x="0" y="48"/>
                    </a:lnTo>
                  </a:path>
                </a:pathLst>
              </a:custGeom>
              <a:noFill/>
              <a:ln w="17463">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8" name="Freeform 50">
                <a:extLst>
                  <a:ext uri="{FF2B5EF4-FFF2-40B4-BE49-F238E27FC236}">
                    <a16:creationId xmlns:a16="http://schemas.microsoft.com/office/drawing/2014/main" id="{696D485D-7843-3A33-B67C-28CE7A64F967}"/>
                  </a:ext>
                </a:extLst>
              </p:cNvPr>
              <p:cNvSpPr>
                <a:spLocks/>
              </p:cNvSpPr>
              <p:nvPr/>
            </p:nvSpPr>
            <p:spPr bwMode="auto">
              <a:xfrm>
                <a:off x="3612" y="112"/>
                <a:ext cx="46" cy="44"/>
              </a:xfrm>
              <a:custGeom>
                <a:avLst/>
                <a:gdLst>
                  <a:gd name="T0" fmla="*/ 46 w 46"/>
                  <a:gd name="T1" fmla="*/ 44 h 44"/>
                  <a:gd name="T2" fmla="*/ 36 w 46"/>
                  <a:gd name="T3" fmla="*/ 40 h 44"/>
                  <a:gd name="T4" fmla="*/ 29 w 46"/>
                  <a:gd name="T5" fmla="*/ 40 h 44"/>
                  <a:gd name="T6" fmla="*/ 21 w 46"/>
                  <a:gd name="T7" fmla="*/ 36 h 44"/>
                  <a:gd name="T8" fmla="*/ 14 w 46"/>
                  <a:gd name="T9" fmla="*/ 29 h 44"/>
                  <a:gd name="T10" fmla="*/ 7 w 46"/>
                  <a:gd name="T11" fmla="*/ 22 h 44"/>
                  <a:gd name="T12" fmla="*/ 4 w 46"/>
                  <a:gd name="T13" fmla="*/ 18 h 44"/>
                  <a:gd name="T14" fmla="*/ 0 w 46"/>
                  <a:gd name="T15" fmla="*/ 7 h 44"/>
                  <a:gd name="T16" fmla="*/ 0 w 46"/>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 h="44">
                    <a:moveTo>
                      <a:pt x="46" y="44"/>
                    </a:moveTo>
                    <a:lnTo>
                      <a:pt x="36" y="40"/>
                    </a:lnTo>
                    <a:lnTo>
                      <a:pt x="29" y="40"/>
                    </a:lnTo>
                    <a:lnTo>
                      <a:pt x="21" y="36"/>
                    </a:lnTo>
                    <a:lnTo>
                      <a:pt x="14" y="29"/>
                    </a:lnTo>
                    <a:lnTo>
                      <a:pt x="7" y="22"/>
                    </a:lnTo>
                    <a:lnTo>
                      <a:pt x="4" y="18"/>
                    </a:lnTo>
                    <a:lnTo>
                      <a:pt x="0" y="7"/>
                    </a:lnTo>
                    <a:lnTo>
                      <a:pt x="0" y="0"/>
                    </a:lnTo>
                  </a:path>
                </a:pathLst>
              </a:custGeom>
              <a:noFill/>
              <a:ln w="17463">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59" name="Line 51">
                <a:extLst>
                  <a:ext uri="{FF2B5EF4-FFF2-40B4-BE49-F238E27FC236}">
                    <a16:creationId xmlns:a16="http://schemas.microsoft.com/office/drawing/2014/main" id="{5CC7F060-B0D0-74B4-7EC9-E99CC09B4ED3}"/>
                  </a:ext>
                </a:extLst>
              </p:cNvPr>
              <p:cNvSpPr>
                <a:spLocks noChangeShapeType="1"/>
              </p:cNvSpPr>
              <p:nvPr/>
            </p:nvSpPr>
            <p:spPr bwMode="auto">
              <a:xfrm>
                <a:off x="3584" y="-112"/>
                <a:ext cx="1" cy="257"/>
              </a:xfrm>
              <a:prstGeom prst="line">
                <a:avLst/>
              </a:prstGeom>
              <a:noFill/>
              <a:ln w="33338">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0" name="Freeform 52">
                <a:extLst>
                  <a:ext uri="{FF2B5EF4-FFF2-40B4-BE49-F238E27FC236}">
                    <a16:creationId xmlns:a16="http://schemas.microsoft.com/office/drawing/2014/main" id="{17F5B757-2B2A-A3B6-1B04-6F3C163EBFCD}"/>
                  </a:ext>
                </a:extLst>
              </p:cNvPr>
              <p:cNvSpPr>
                <a:spLocks/>
              </p:cNvSpPr>
              <p:nvPr/>
            </p:nvSpPr>
            <p:spPr bwMode="auto">
              <a:xfrm>
                <a:off x="3876" y="-204"/>
                <a:ext cx="50" cy="55"/>
              </a:xfrm>
              <a:custGeom>
                <a:avLst/>
                <a:gdLst>
                  <a:gd name="T0" fmla="*/ 25 w 50"/>
                  <a:gd name="T1" fmla="*/ 0 h 55"/>
                  <a:gd name="T2" fmla="*/ 21 w 50"/>
                  <a:gd name="T3" fmla="*/ 4 h 55"/>
                  <a:gd name="T4" fmla="*/ 14 w 50"/>
                  <a:gd name="T5" fmla="*/ 4 h 55"/>
                  <a:gd name="T6" fmla="*/ 7 w 50"/>
                  <a:gd name="T7" fmla="*/ 11 h 55"/>
                  <a:gd name="T8" fmla="*/ 3 w 50"/>
                  <a:gd name="T9" fmla="*/ 19 h 55"/>
                  <a:gd name="T10" fmla="*/ 0 w 50"/>
                  <a:gd name="T11" fmla="*/ 22 h 55"/>
                  <a:gd name="T12" fmla="*/ 0 w 50"/>
                  <a:gd name="T13" fmla="*/ 30 h 55"/>
                  <a:gd name="T14" fmla="*/ 0 w 50"/>
                  <a:gd name="T15" fmla="*/ 33 h 55"/>
                  <a:gd name="T16" fmla="*/ 3 w 50"/>
                  <a:gd name="T17" fmla="*/ 37 h 55"/>
                  <a:gd name="T18" fmla="*/ 7 w 50"/>
                  <a:gd name="T19" fmla="*/ 48 h 55"/>
                  <a:gd name="T20" fmla="*/ 14 w 50"/>
                  <a:gd name="T21" fmla="*/ 52 h 55"/>
                  <a:gd name="T22" fmla="*/ 21 w 50"/>
                  <a:gd name="T23" fmla="*/ 55 h 55"/>
                  <a:gd name="T24" fmla="*/ 25 w 50"/>
                  <a:gd name="T25" fmla="*/ 55 h 55"/>
                  <a:gd name="T26" fmla="*/ 32 w 50"/>
                  <a:gd name="T27" fmla="*/ 55 h 55"/>
                  <a:gd name="T28" fmla="*/ 35 w 50"/>
                  <a:gd name="T29" fmla="*/ 52 h 55"/>
                  <a:gd name="T30" fmla="*/ 43 w 50"/>
                  <a:gd name="T31" fmla="*/ 48 h 55"/>
                  <a:gd name="T32" fmla="*/ 50 w 50"/>
                  <a:gd name="T33" fmla="*/ 37 h 55"/>
                  <a:gd name="T34" fmla="*/ 50 w 50"/>
                  <a:gd name="T35" fmla="*/ 33 h 55"/>
                  <a:gd name="T36" fmla="*/ 50 w 50"/>
                  <a:gd name="T37" fmla="*/ 30 h 55"/>
                  <a:gd name="T38" fmla="*/ 50 w 50"/>
                  <a:gd name="T39" fmla="*/ 22 h 55"/>
                  <a:gd name="T40" fmla="*/ 50 w 50"/>
                  <a:gd name="T41" fmla="*/ 19 h 55"/>
                  <a:gd name="T42" fmla="*/ 43 w 50"/>
                  <a:gd name="T43" fmla="*/ 11 h 55"/>
                  <a:gd name="T44" fmla="*/ 35 w 50"/>
                  <a:gd name="T45" fmla="*/ 4 h 55"/>
                  <a:gd name="T46" fmla="*/ 32 w 50"/>
                  <a:gd name="T47" fmla="*/ 4 h 55"/>
                  <a:gd name="T48" fmla="*/ 25 w 50"/>
                  <a:gd name="T49" fmla="*/ 0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 h="55">
                    <a:moveTo>
                      <a:pt x="25" y="0"/>
                    </a:moveTo>
                    <a:lnTo>
                      <a:pt x="21" y="4"/>
                    </a:lnTo>
                    <a:lnTo>
                      <a:pt x="14" y="4"/>
                    </a:lnTo>
                    <a:lnTo>
                      <a:pt x="7" y="11"/>
                    </a:lnTo>
                    <a:lnTo>
                      <a:pt x="3" y="19"/>
                    </a:lnTo>
                    <a:lnTo>
                      <a:pt x="0" y="22"/>
                    </a:lnTo>
                    <a:lnTo>
                      <a:pt x="0" y="30"/>
                    </a:lnTo>
                    <a:lnTo>
                      <a:pt x="0" y="33"/>
                    </a:lnTo>
                    <a:lnTo>
                      <a:pt x="3" y="37"/>
                    </a:lnTo>
                    <a:lnTo>
                      <a:pt x="7" y="48"/>
                    </a:lnTo>
                    <a:lnTo>
                      <a:pt x="14" y="52"/>
                    </a:lnTo>
                    <a:lnTo>
                      <a:pt x="21" y="55"/>
                    </a:lnTo>
                    <a:lnTo>
                      <a:pt x="25" y="55"/>
                    </a:lnTo>
                    <a:lnTo>
                      <a:pt x="32" y="55"/>
                    </a:lnTo>
                    <a:lnTo>
                      <a:pt x="35" y="52"/>
                    </a:lnTo>
                    <a:lnTo>
                      <a:pt x="43" y="48"/>
                    </a:lnTo>
                    <a:lnTo>
                      <a:pt x="50" y="37"/>
                    </a:lnTo>
                    <a:lnTo>
                      <a:pt x="50" y="33"/>
                    </a:lnTo>
                    <a:lnTo>
                      <a:pt x="50" y="30"/>
                    </a:lnTo>
                    <a:lnTo>
                      <a:pt x="50" y="22"/>
                    </a:lnTo>
                    <a:lnTo>
                      <a:pt x="50" y="19"/>
                    </a:lnTo>
                    <a:lnTo>
                      <a:pt x="43" y="11"/>
                    </a:lnTo>
                    <a:lnTo>
                      <a:pt x="35" y="4"/>
                    </a:lnTo>
                    <a:lnTo>
                      <a:pt x="32" y="4"/>
                    </a:lnTo>
                    <a:lnTo>
                      <a:pt x="25" y="0"/>
                    </a:lnTo>
                    <a:close/>
                  </a:path>
                </a:pathLst>
              </a:custGeom>
              <a:solidFill>
                <a:srgbClr val="FFFFFF"/>
              </a:solidFill>
              <a:ln w="9525">
                <a:solidFill>
                  <a:srgbClr val="000066"/>
                </a:solidFill>
                <a:round/>
                <a:headEnd/>
                <a:tailEnd/>
              </a:ln>
            </p:spPr>
            <p:txBody>
              <a:bodyPr/>
              <a:lstStyle/>
              <a:p>
                <a:endParaRPr lang="zh-CN" altLang="en-US"/>
              </a:p>
            </p:txBody>
          </p:sp>
          <p:sp>
            <p:nvSpPr>
              <p:cNvPr id="81961" name="Freeform 53">
                <a:extLst>
                  <a:ext uri="{FF2B5EF4-FFF2-40B4-BE49-F238E27FC236}">
                    <a16:creationId xmlns:a16="http://schemas.microsoft.com/office/drawing/2014/main" id="{1BD66B19-F160-DBCE-FF55-21B768E7F727}"/>
                  </a:ext>
                </a:extLst>
              </p:cNvPr>
              <p:cNvSpPr>
                <a:spLocks/>
              </p:cNvSpPr>
              <p:nvPr/>
            </p:nvSpPr>
            <p:spPr bwMode="auto">
              <a:xfrm>
                <a:off x="3876" y="-204"/>
                <a:ext cx="50" cy="55"/>
              </a:xfrm>
              <a:custGeom>
                <a:avLst/>
                <a:gdLst>
                  <a:gd name="T0" fmla="*/ 25 w 50"/>
                  <a:gd name="T1" fmla="*/ 0 h 55"/>
                  <a:gd name="T2" fmla="*/ 21 w 50"/>
                  <a:gd name="T3" fmla="*/ 4 h 55"/>
                  <a:gd name="T4" fmla="*/ 14 w 50"/>
                  <a:gd name="T5" fmla="*/ 4 h 55"/>
                  <a:gd name="T6" fmla="*/ 7 w 50"/>
                  <a:gd name="T7" fmla="*/ 11 h 55"/>
                  <a:gd name="T8" fmla="*/ 3 w 50"/>
                  <a:gd name="T9" fmla="*/ 19 h 55"/>
                  <a:gd name="T10" fmla="*/ 0 w 50"/>
                  <a:gd name="T11" fmla="*/ 22 h 55"/>
                  <a:gd name="T12" fmla="*/ 0 w 50"/>
                  <a:gd name="T13" fmla="*/ 30 h 55"/>
                  <a:gd name="T14" fmla="*/ 0 w 50"/>
                  <a:gd name="T15" fmla="*/ 33 h 55"/>
                  <a:gd name="T16" fmla="*/ 3 w 50"/>
                  <a:gd name="T17" fmla="*/ 37 h 55"/>
                  <a:gd name="T18" fmla="*/ 7 w 50"/>
                  <a:gd name="T19" fmla="*/ 48 h 55"/>
                  <a:gd name="T20" fmla="*/ 14 w 50"/>
                  <a:gd name="T21" fmla="*/ 52 h 55"/>
                  <a:gd name="T22" fmla="*/ 21 w 50"/>
                  <a:gd name="T23" fmla="*/ 55 h 55"/>
                  <a:gd name="T24" fmla="*/ 25 w 50"/>
                  <a:gd name="T25" fmla="*/ 55 h 55"/>
                  <a:gd name="T26" fmla="*/ 32 w 50"/>
                  <a:gd name="T27" fmla="*/ 55 h 55"/>
                  <a:gd name="T28" fmla="*/ 35 w 50"/>
                  <a:gd name="T29" fmla="*/ 52 h 55"/>
                  <a:gd name="T30" fmla="*/ 43 w 50"/>
                  <a:gd name="T31" fmla="*/ 48 h 55"/>
                  <a:gd name="T32" fmla="*/ 50 w 50"/>
                  <a:gd name="T33" fmla="*/ 37 h 55"/>
                  <a:gd name="T34" fmla="*/ 50 w 50"/>
                  <a:gd name="T35" fmla="*/ 33 h 55"/>
                  <a:gd name="T36" fmla="*/ 50 w 50"/>
                  <a:gd name="T37" fmla="*/ 30 h 55"/>
                  <a:gd name="T38" fmla="*/ 50 w 50"/>
                  <a:gd name="T39" fmla="*/ 22 h 55"/>
                  <a:gd name="T40" fmla="*/ 50 w 50"/>
                  <a:gd name="T41" fmla="*/ 19 h 55"/>
                  <a:gd name="T42" fmla="*/ 43 w 50"/>
                  <a:gd name="T43" fmla="*/ 11 h 55"/>
                  <a:gd name="T44" fmla="*/ 35 w 50"/>
                  <a:gd name="T45" fmla="*/ 4 h 55"/>
                  <a:gd name="T46" fmla="*/ 32 w 50"/>
                  <a:gd name="T47" fmla="*/ 4 h 55"/>
                  <a:gd name="T48" fmla="*/ 25 w 50"/>
                  <a:gd name="T49" fmla="*/ 0 h 5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 h="55">
                    <a:moveTo>
                      <a:pt x="25" y="0"/>
                    </a:moveTo>
                    <a:lnTo>
                      <a:pt x="21" y="4"/>
                    </a:lnTo>
                    <a:lnTo>
                      <a:pt x="14" y="4"/>
                    </a:lnTo>
                    <a:lnTo>
                      <a:pt x="7" y="11"/>
                    </a:lnTo>
                    <a:lnTo>
                      <a:pt x="3" y="19"/>
                    </a:lnTo>
                    <a:lnTo>
                      <a:pt x="0" y="22"/>
                    </a:lnTo>
                    <a:lnTo>
                      <a:pt x="0" y="30"/>
                    </a:lnTo>
                    <a:lnTo>
                      <a:pt x="0" y="33"/>
                    </a:lnTo>
                    <a:lnTo>
                      <a:pt x="3" y="37"/>
                    </a:lnTo>
                    <a:lnTo>
                      <a:pt x="7" y="48"/>
                    </a:lnTo>
                    <a:lnTo>
                      <a:pt x="14" y="52"/>
                    </a:lnTo>
                    <a:lnTo>
                      <a:pt x="21" y="55"/>
                    </a:lnTo>
                    <a:lnTo>
                      <a:pt x="25" y="55"/>
                    </a:lnTo>
                    <a:lnTo>
                      <a:pt x="32" y="55"/>
                    </a:lnTo>
                    <a:lnTo>
                      <a:pt x="35" y="52"/>
                    </a:lnTo>
                    <a:lnTo>
                      <a:pt x="43" y="48"/>
                    </a:lnTo>
                    <a:lnTo>
                      <a:pt x="50" y="37"/>
                    </a:lnTo>
                    <a:lnTo>
                      <a:pt x="50" y="33"/>
                    </a:lnTo>
                    <a:lnTo>
                      <a:pt x="50" y="30"/>
                    </a:lnTo>
                    <a:lnTo>
                      <a:pt x="50" y="22"/>
                    </a:lnTo>
                    <a:lnTo>
                      <a:pt x="50" y="19"/>
                    </a:lnTo>
                    <a:lnTo>
                      <a:pt x="43" y="11"/>
                    </a:lnTo>
                    <a:lnTo>
                      <a:pt x="35" y="4"/>
                    </a:lnTo>
                    <a:lnTo>
                      <a:pt x="32" y="4"/>
                    </a:lnTo>
                    <a:lnTo>
                      <a:pt x="25" y="0"/>
                    </a:lnTo>
                  </a:path>
                </a:pathLst>
              </a:custGeom>
              <a:noFill/>
              <a:ln w="22225">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62" name="Freeform 54">
                <a:extLst>
                  <a:ext uri="{FF2B5EF4-FFF2-40B4-BE49-F238E27FC236}">
                    <a16:creationId xmlns:a16="http://schemas.microsoft.com/office/drawing/2014/main" id="{C4EE8E65-97FF-8561-0942-5171F643198B}"/>
                  </a:ext>
                </a:extLst>
              </p:cNvPr>
              <p:cNvSpPr>
                <a:spLocks/>
              </p:cNvSpPr>
              <p:nvPr/>
            </p:nvSpPr>
            <p:spPr bwMode="auto">
              <a:xfrm>
                <a:off x="3872" y="192"/>
                <a:ext cx="50" cy="52"/>
              </a:xfrm>
              <a:custGeom>
                <a:avLst/>
                <a:gdLst>
                  <a:gd name="T0" fmla="*/ 25 w 50"/>
                  <a:gd name="T1" fmla="*/ 0 h 52"/>
                  <a:gd name="T2" fmla="*/ 22 w 50"/>
                  <a:gd name="T3" fmla="*/ 0 h 52"/>
                  <a:gd name="T4" fmla="*/ 18 w 50"/>
                  <a:gd name="T5" fmla="*/ 0 h 52"/>
                  <a:gd name="T6" fmla="*/ 7 w 50"/>
                  <a:gd name="T7" fmla="*/ 8 h 52"/>
                  <a:gd name="T8" fmla="*/ 4 w 50"/>
                  <a:gd name="T9" fmla="*/ 15 h 52"/>
                  <a:gd name="T10" fmla="*/ 0 w 50"/>
                  <a:gd name="T11" fmla="*/ 19 h 52"/>
                  <a:gd name="T12" fmla="*/ 0 w 50"/>
                  <a:gd name="T13" fmla="*/ 26 h 52"/>
                  <a:gd name="T14" fmla="*/ 0 w 50"/>
                  <a:gd name="T15" fmla="*/ 30 h 52"/>
                  <a:gd name="T16" fmla="*/ 4 w 50"/>
                  <a:gd name="T17" fmla="*/ 37 h 52"/>
                  <a:gd name="T18" fmla="*/ 7 w 50"/>
                  <a:gd name="T19" fmla="*/ 44 h 52"/>
                  <a:gd name="T20" fmla="*/ 18 w 50"/>
                  <a:gd name="T21" fmla="*/ 48 h 52"/>
                  <a:gd name="T22" fmla="*/ 22 w 50"/>
                  <a:gd name="T23" fmla="*/ 52 h 52"/>
                  <a:gd name="T24" fmla="*/ 25 w 50"/>
                  <a:gd name="T25" fmla="*/ 52 h 52"/>
                  <a:gd name="T26" fmla="*/ 32 w 50"/>
                  <a:gd name="T27" fmla="*/ 52 h 52"/>
                  <a:gd name="T28" fmla="*/ 36 w 50"/>
                  <a:gd name="T29" fmla="*/ 48 h 52"/>
                  <a:gd name="T30" fmla="*/ 43 w 50"/>
                  <a:gd name="T31" fmla="*/ 44 h 52"/>
                  <a:gd name="T32" fmla="*/ 50 w 50"/>
                  <a:gd name="T33" fmla="*/ 37 h 52"/>
                  <a:gd name="T34" fmla="*/ 50 w 50"/>
                  <a:gd name="T35" fmla="*/ 30 h 52"/>
                  <a:gd name="T36" fmla="*/ 50 w 50"/>
                  <a:gd name="T37" fmla="*/ 26 h 52"/>
                  <a:gd name="T38" fmla="*/ 50 w 50"/>
                  <a:gd name="T39" fmla="*/ 19 h 52"/>
                  <a:gd name="T40" fmla="*/ 50 w 50"/>
                  <a:gd name="T41" fmla="*/ 15 h 52"/>
                  <a:gd name="T42" fmla="*/ 43 w 50"/>
                  <a:gd name="T43" fmla="*/ 8 h 52"/>
                  <a:gd name="T44" fmla="*/ 36 w 50"/>
                  <a:gd name="T45" fmla="*/ 0 h 52"/>
                  <a:gd name="T46" fmla="*/ 32 w 50"/>
                  <a:gd name="T47" fmla="*/ 0 h 52"/>
                  <a:gd name="T48" fmla="*/ 25 w 50"/>
                  <a:gd name="T49" fmla="*/ 0 h 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 h="52">
                    <a:moveTo>
                      <a:pt x="25" y="0"/>
                    </a:moveTo>
                    <a:lnTo>
                      <a:pt x="22" y="0"/>
                    </a:lnTo>
                    <a:lnTo>
                      <a:pt x="18" y="0"/>
                    </a:lnTo>
                    <a:lnTo>
                      <a:pt x="7" y="8"/>
                    </a:lnTo>
                    <a:lnTo>
                      <a:pt x="4" y="15"/>
                    </a:lnTo>
                    <a:lnTo>
                      <a:pt x="0" y="19"/>
                    </a:lnTo>
                    <a:lnTo>
                      <a:pt x="0" y="26"/>
                    </a:lnTo>
                    <a:lnTo>
                      <a:pt x="0" y="30"/>
                    </a:lnTo>
                    <a:lnTo>
                      <a:pt x="4" y="37"/>
                    </a:lnTo>
                    <a:lnTo>
                      <a:pt x="7" y="44"/>
                    </a:lnTo>
                    <a:lnTo>
                      <a:pt x="18" y="48"/>
                    </a:lnTo>
                    <a:lnTo>
                      <a:pt x="22" y="52"/>
                    </a:lnTo>
                    <a:lnTo>
                      <a:pt x="25" y="52"/>
                    </a:lnTo>
                    <a:lnTo>
                      <a:pt x="32" y="52"/>
                    </a:lnTo>
                    <a:lnTo>
                      <a:pt x="36" y="48"/>
                    </a:lnTo>
                    <a:lnTo>
                      <a:pt x="43" y="44"/>
                    </a:lnTo>
                    <a:lnTo>
                      <a:pt x="50" y="37"/>
                    </a:lnTo>
                    <a:lnTo>
                      <a:pt x="50" y="30"/>
                    </a:lnTo>
                    <a:lnTo>
                      <a:pt x="50" y="26"/>
                    </a:lnTo>
                    <a:lnTo>
                      <a:pt x="50" y="19"/>
                    </a:lnTo>
                    <a:lnTo>
                      <a:pt x="50" y="15"/>
                    </a:lnTo>
                    <a:lnTo>
                      <a:pt x="43" y="8"/>
                    </a:lnTo>
                    <a:lnTo>
                      <a:pt x="36" y="0"/>
                    </a:lnTo>
                    <a:lnTo>
                      <a:pt x="32" y="0"/>
                    </a:lnTo>
                    <a:lnTo>
                      <a:pt x="25" y="0"/>
                    </a:lnTo>
                    <a:close/>
                  </a:path>
                </a:pathLst>
              </a:custGeom>
              <a:solidFill>
                <a:srgbClr val="FFFFFF"/>
              </a:solidFill>
              <a:ln w="9525">
                <a:solidFill>
                  <a:srgbClr val="000066"/>
                </a:solidFill>
                <a:round/>
                <a:headEnd/>
                <a:tailEnd/>
              </a:ln>
            </p:spPr>
            <p:txBody>
              <a:bodyPr/>
              <a:lstStyle/>
              <a:p>
                <a:endParaRPr lang="zh-CN" altLang="en-US"/>
              </a:p>
            </p:txBody>
          </p:sp>
          <p:sp>
            <p:nvSpPr>
              <p:cNvPr id="81963" name="Freeform 55">
                <a:extLst>
                  <a:ext uri="{FF2B5EF4-FFF2-40B4-BE49-F238E27FC236}">
                    <a16:creationId xmlns:a16="http://schemas.microsoft.com/office/drawing/2014/main" id="{8ED8C9B2-5D34-30AF-04AD-6CE60364A152}"/>
                  </a:ext>
                </a:extLst>
              </p:cNvPr>
              <p:cNvSpPr>
                <a:spLocks/>
              </p:cNvSpPr>
              <p:nvPr/>
            </p:nvSpPr>
            <p:spPr bwMode="auto">
              <a:xfrm>
                <a:off x="3872" y="192"/>
                <a:ext cx="50" cy="52"/>
              </a:xfrm>
              <a:custGeom>
                <a:avLst/>
                <a:gdLst>
                  <a:gd name="T0" fmla="*/ 25 w 50"/>
                  <a:gd name="T1" fmla="*/ 0 h 52"/>
                  <a:gd name="T2" fmla="*/ 22 w 50"/>
                  <a:gd name="T3" fmla="*/ 0 h 52"/>
                  <a:gd name="T4" fmla="*/ 18 w 50"/>
                  <a:gd name="T5" fmla="*/ 0 h 52"/>
                  <a:gd name="T6" fmla="*/ 7 w 50"/>
                  <a:gd name="T7" fmla="*/ 8 h 52"/>
                  <a:gd name="T8" fmla="*/ 4 w 50"/>
                  <a:gd name="T9" fmla="*/ 15 h 52"/>
                  <a:gd name="T10" fmla="*/ 0 w 50"/>
                  <a:gd name="T11" fmla="*/ 19 h 52"/>
                  <a:gd name="T12" fmla="*/ 0 w 50"/>
                  <a:gd name="T13" fmla="*/ 26 h 52"/>
                  <a:gd name="T14" fmla="*/ 0 w 50"/>
                  <a:gd name="T15" fmla="*/ 30 h 52"/>
                  <a:gd name="T16" fmla="*/ 4 w 50"/>
                  <a:gd name="T17" fmla="*/ 37 h 52"/>
                  <a:gd name="T18" fmla="*/ 7 w 50"/>
                  <a:gd name="T19" fmla="*/ 44 h 52"/>
                  <a:gd name="T20" fmla="*/ 18 w 50"/>
                  <a:gd name="T21" fmla="*/ 48 h 52"/>
                  <a:gd name="T22" fmla="*/ 22 w 50"/>
                  <a:gd name="T23" fmla="*/ 52 h 52"/>
                  <a:gd name="T24" fmla="*/ 25 w 50"/>
                  <a:gd name="T25" fmla="*/ 52 h 52"/>
                  <a:gd name="T26" fmla="*/ 32 w 50"/>
                  <a:gd name="T27" fmla="*/ 52 h 52"/>
                  <a:gd name="T28" fmla="*/ 36 w 50"/>
                  <a:gd name="T29" fmla="*/ 48 h 52"/>
                  <a:gd name="T30" fmla="*/ 43 w 50"/>
                  <a:gd name="T31" fmla="*/ 44 h 52"/>
                  <a:gd name="T32" fmla="*/ 50 w 50"/>
                  <a:gd name="T33" fmla="*/ 37 h 52"/>
                  <a:gd name="T34" fmla="*/ 50 w 50"/>
                  <a:gd name="T35" fmla="*/ 30 h 52"/>
                  <a:gd name="T36" fmla="*/ 50 w 50"/>
                  <a:gd name="T37" fmla="*/ 26 h 52"/>
                  <a:gd name="T38" fmla="*/ 50 w 50"/>
                  <a:gd name="T39" fmla="*/ 19 h 52"/>
                  <a:gd name="T40" fmla="*/ 50 w 50"/>
                  <a:gd name="T41" fmla="*/ 15 h 52"/>
                  <a:gd name="T42" fmla="*/ 43 w 50"/>
                  <a:gd name="T43" fmla="*/ 8 h 52"/>
                  <a:gd name="T44" fmla="*/ 36 w 50"/>
                  <a:gd name="T45" fmla="*/ 0 h 52"/>
                  <a:gd name="T46" fmla="*/ 32 w 50"/>
                  <a:gd name="T47" fmla="*/ 0 h 52"/>
                  <a:gd name="T48" fmla="*/ 25 w 50"/>
                  <a:gd name="T49" fmla="*/ 0 h 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 h="52">
                    <a:moveTo>
                      <a:pt x="25" y="0"/>
                    </a:moveTo>
                    <a:lnTo>
                      <a:pt x="22" y="0"/>
                    </a:lnTo>
                    <a:lnTo>
                      <a:pt x="18" y="0"/>
                    </a:lnTo>
                    <a:lnTo>
                      <a:pt x="7" y="8"/>
                    </a:lnTo>
                    <a:lnTo>
                      <a:pt x="4" y="15"/>
                    </a:lnTo>
                    <a:lnTo>
                      <a:pt x="0" y="19"/>
                    </a:lnTo>
                    <a:lnTo>
                      <a:pt x="0" y="26"/>
                    </a:lnTo>
                    <a:lnTo>
                      <a:pt x="0" y="30"/>
                    </a:lnTo>
                    <a:lnTo>
                      <a:pt x="4" y="37"/>
                    </a:lnTo>
                    <a:lnTo>
                      <a:pt x="7" y="44"/>
                    </a:lnTo>
                    <a:lnTo>
                      <a:pt x="18" y="48"/>
                    </a:lnTo>
                    <a:lnTo>
                      <a:pt x="22" y="52"/>
                    </a:lnTo>
                    <a:lnTo>
                      <a:pt x="25" y="52"/>
                    </a:lnTo>
                    <a:lnTo>
                      <a:pt x="32" y="52"/>
                    </a:lnTo>
                    <a:lnTo>
                      <a:pt x="36" y="48"/>
                    </a:lnTo>
                    <a:lnTo>
                      <a:pt x="43" y="44"/>
                    </a:lnTo>
                    <a:lnTo>
                      <a:pt x="50" y="37"/>
                    </a:lnTo>
                    <a:lnTo>
                      <a:pt x="50" y="30"/>
                    </a:lnTo>
                    <a:lnTo>
                      <a:pt x="50" y="26"/>
                    </a:lnTo>
                    <a:lnTo>
                      <a:pt x="50" y="19"/>
                    </a:lnTo>
                    <a:lnTo>
                      <a:pt x="50" y="15"/>
                    </a:lnTo>
                    <a:lnTo>
                      <a:pt x="43" y="8"/>
                    </a:lnTo>
                    <a:lnTo>
                      <a:pt x="36" y="0"/>
                    </a:lnTo>
                    <a:lnTo>
                      <a:pt x="32" y="0"/>
                    </a:lnTo>
                    <a:lnTo>
                      <a:pt x="25" y="0"/>
                    </a:lnTo>
                  </a:path>
                </a:pathLst>
              </a:custGeom>
              <a:noFill/>
              <a:ln w="22225">
                <a:solidFill>
                  <a:srgbClr val="0000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1927" name="Rectangle 56">
              <a:extLst>
                <a:ext uri="{FF2B5EF4-FFF2-40B4-BE49-F238E27FC236}">
                  <a16:creationId xmlns:a16="http://schemas.microsoft.com/office/drawing/2014/main" id="{4A71E309-92F2-2AC1-8F9A-FAE5F90AFCAB}"/>
                </a:ext>
              </a:extLst>
            </p:cNvPr>
            <p:cNvSpPr>
              <a:spLocks noChangeArrowheads="1"/>
            </p:cNvSpPr>
            <p:nvPr/>
          </p:nvSpPr>
          <p:spPr bwMode="auto">
            <a:xfrm>
              <a:off x="1299" y="1729"/>
              <a:ext cx="1089" cy="296"/>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rPr>
                <a:t>非逻辑举例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6786"/>
                                        </p:tgtEl>
                                        <p:attrNameLst>
                                          <p:attrName>style.visibility</p:attrName>
                                        </p:attrNameLst>
                                      </p:cBhvr>
                                      <p:to>
                                        <p:strVal val="visible"/>
                                      </p:to>
                                    </p:set>
                                    <p:animEffect transition="in" filter="wipe(up)">
                                      <p:cBhvr>
                                        <p:cTn id="7" dur="1000"/>
                                        <p:tgtEl>
                                          <p:spTgt spid="416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16772"/>
                                        </p:tgtEl>
                                        <p:attrNameLst>
                                          <p:attrName>style.visibility</p:attrName>
                                        </p:attrNameLst>
                                      </p:cBhvr>
                                      <p:to>
                                        <p:strVal val="visible"/>
                                      </p:to>
                                    </p:set>
                                    <p:animEffect transition="in" filter="wipe(up)">
                                      <p:cBhvr>
                                        <p:cTn id="12" dur="500"/>
                                        <p:tgtEl>
                                          <p:spTgt spid="416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7796" name="Group 4">
            <a:extLst>
              <a:ext uri="{FF2B5EF4-FFF2-40B4-BE49-F238E27FC236}">
                <a16:creationId xmlns:a16="http://schemas.microsoft.com/office/drawing/2014/main" id="{0991D597-1E6F-7AC5-B110-605A096F7790}"/>
              </a:ext>
            </a:extLst>
          </p:cNvPr>
          <p:cNvGrpSpPr>
            <a:grpSpLocks/>
          </p:cNvGrpSpPr>
          <p:nvPr/>
        </p:nvGrpSpPr>
        <p:grpSpPr bwMode="auto">
          <a:xfrm>
            <a:off x="4932363" y="1820863"/>
            <a:ext cx="2597150" cy="1925637"/>
            <a:chOff x="3492" y="690"/>
            <a:chExt cx="1444" cy="993"/>
          </a:xfrm>
        </p:grpSpPr>
        <p:sp>
          <p:nvSpPr>
            <p:cNvPr id="82983" name="Text Box 5">
              <a:extLst>
                <a:ext uri="{FF2B5EF4-FFF2-40B4-BE49-F238E27FC236}">
                  <a16:creationId xmlns:a16="http://schemas.microsoft.com/office/drawing/2014/main" id="{CA2C9828-FDB2-D9B6-C330-3957BD10B391}"/>
                </a:ext>
              </a:extLst>
            </p:cNvPr>
            <p:cNvSpPr txBox="1">
              <a:spLocks noChangeArrowheads="1"/>
            </p:cNvSpPr>
            <p:nvPr/>
          </p:nvSpPr>
          <p:spPr bwMode="auto">
            <a:xfrm>
              <a:off x="3492" y="690"/>
              <a:ext cx="1440"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a:solidFill>
                    <a:srgbClr val="000066"/>
                  </a:solidFill>
                  <a:latin typeface="楷体_GB2312" pitchFamily="49" charset="-122"/>
                </a:rPr>
                <a:t>    </a:t>
              </a:r>
              <a:r>
                <a:rPr kumimoji="1" lang="zh-CN" altLang="en-US">
                  <a:solidFill>
                    <a:srgbClr val="000066"/>
                  </a:solidFill>
                  <a:latin typeface="楷体_GB2312" pitchFamily="49" charset="-122"/>
                </a:rPr>
                <a:t>非逻辑真值表</a:t>
              </a:r>
            </a:p>
          </p:txBody>
        </p:sp>
        <p:grpSp>
          <p:nvGrpSpPr>
            <p:cNvPr id="82984" name="Group 6">
              <a:extLst>
                <a:ext uri="{FF2B5EF4-FFF2-40B4-BE49-F238E27FC236}">
                  <a16:creationId xmlns:a16="http://schemas.microsoft.com/office/drawing/2014/main" id="{ECE5CE94-A9A3-55C6-A54F-F584DA8FEC9F}"/>
                </a:ext>
              </a:extLst>
            </p:cNvPr>
            <p:cNvGrpSpPr>
              <a:grpSpLocks/>
            </p:cNvGrpSpPr>
            <p:nvPr/>
          </p:nvGrpSpPr>
          <p:grpSpPr bwMode="auto">
            <a:xfrm>
              <a:off x="3496" y="915"/>
              <a:ext cx="1440" cy="762"/>
              <a:chOff x="4048" y="2817"/>
              <a:chExt cx="1152" cy="762"/>
            </a:xfrm>
          </p:grpSpPr>
          <p:sp>
            <p:nvSpPr>
              <p:cNvPr id="82992" name="Line 7">
                <a:extLst>
                  <a:ext uri="{FF2B5EF4-FFF2-40B4-BE49-F238E27FC236}">
                    <a16:creationId xmlns:a16="http://schemas.microsoft.com/office/drawing/2014/main" id="{7D914E86-3324-CB9E-E53B-06C48B521070}"/>
                  </a:ext>
                </a:extLst>
              </p:cNvPr>
              <p:cNvSpPr>
                <a:spLocks noChangeShapeType="1"/>
              </p:cNvSpPr>
              <p:nvPr/>
            </p:nvSpPr>
            <p:spPr bwMode="auto">
              <a:xfrm>
                <a:off x="4048" y="2817"/>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3" name="Line 8">
                <a:extLst>
                  <a:ext uri="{FF2B5EF4-FFF2-40B4-BE49-F238E27FC236}">
                    <a16:creationId xmlns:a16="http://schemas.microsoft.com/office/drawing/2014/main" id="{43034BEB-2235-2903-D2BD-A72CCECA2BC1}"/>
                  </a:ext>
                </a:extLst>
              </p:cNvPr>
              <p:cNvSpPr>
                <a:spLocks noChangeShapeType="1"/>
              </p:cNvSpPr>
              <p:nvPr/>
            </p:nvSpPr>
            <p:spPr bwMode="auto">
              <a:xfrm>
                <a:off x="4048" y="3057"/>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4" name="Line 9">
                <a:extLst>
                  <a:ext uri="{FF2B5EF4-FFF2-40B4-BE49-F238E27FC236}">
                    <a16:creationId xmlns:a16="http://schemas.microsoft.com/office/drawing/2014/main" id="{0EA2791B-A02B-F2CF-98A8-F3724CBFEB87}"/>
                  </a:ext>
                </a:extLst>
              </p:cNvPr>
              <p:cNvSpPr>
                <a:spLocks noChangeShapeType="1"/>
              </p:cNvSpPr>
              <p:nvPr/>
            </p:nvSpPr>
            <p:spPr bwMode="auto">
              <a:xfrm>
                <a:off x="4048" y="3579"/>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2985" name="Line 10">
              <a:extLst>
                <a:ext uri="{FF2B5EF4-FFF2-40B4-BE49-F238E27FC236}">
                  <a16:creationId xmlns:a16="http://schemas.microsoft.com/office/drawing/2014/main" id="{76EA2818-7DA2-3286-2754-348FDD9BEC20}"/>
                </a:ext>
              </a:extLst>
            </p:cNvPr>
            <p:cNvSpPr>
              <a:spLocks noChangeShapeType="1"/>
            </p:cNvSpPr>
            <p:nvPr/>
          </p:nvSpPr>
          <p:spPr bwMode="auto">
            <a:xfrm>
              <a:off x="4211" y="915"/>
              <a:ext cx="0"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6" name="Text Box 11">
              <a:extLst>
                <a:ext uri="{FF2B5EF4-FFF2-40B4-BE49-F238E27FC236}">
                  <a16:creationId xmlns:a16="http://schemas.microsoft.com/office/drawing/2014/main" id="{01E0AD74-9DEC-2D5D-36D9-954DF61B425E}"/>
                </a:ext>
              </a:extLst>
            </p:cNvPr>
            <p:cNvSpPr txBox="1">
              <a:spLocks noChangeArrowheads="1"/>
            </p:cNvSpPr>
            <p:nvPr/>
          </p:nvSpPr>
          <p:spPr bwMode="auto">
            <a:xfrm>
              <a:off x="3842" y="963"/>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2987" name="Text Box 12">
              <a:extLst>
                <a:ext uri="{FF2B5EF4-FFF2-40B4-BE49-F238E27FC236}">
                  <a16:creationId xmlns:a16="http://schemas.microsoft.com/office/drawing/2014/main" id="{E58927E6-00DD-0F72-93DF-2566CB4D5F65}"/>
                </a:ext>
              </a:extLst>
            </p:cNvPr>
            <p:cNvSpPr txBox="1">
              <a:spLocks noChangeArrowheads="1"/>
            </p:cNvSpPr>
            <p:nvPr/>
          </p:nvSpPr>
          <p:spPr bwMode="auto">
            <a:xfrm>
              <a:off x="4424" y="963"/>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sp>
          <p:nvSpPr>
            <p:cNvPr id="82988" name="Text Box 13">
              <a:extLst>
                <a:ext uri="{FF2B5EF4-FFF2-40B4-BE49-F238E27FC236}">
                  <a16:creationId xmlns:a16="http://schemas.microsoft.com/office/drawing/2014/main" id="{082E5B24-E9B0-DC00-A959-32D9FE5BE9E3}"/>
                </a:ext>
              </a:extLst>
            </p:cNvPr>
            <p:cNvSpPr txBox="1">
              <a:spLocks noChangeArrowheads="1"/>
            </p:cNvSpPr>
            <p:nvPr/>
          </p:nvSpPr>
          <p:spPr bwMode="auto">
            <a:xfrm>
              <a:off x="3842" y="1203"/>
              <a:ext cx="12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2989" name="Text Box 14">
              <a:extLst>
                <a:ext uri="{FF2B5EF4-FFF2-40B4-BE49-F238E27FC236}">
                  <a16:creationId xmlns:a16="http://schemas.microsoft.com/office/drawing/2014/main" id="{AA5A6195-BD3B-19BD-4270-204E93DFFB13}"/>
                </a:ext>
              </a:extLst>
            </p:cNvPr>
            <p:cNvSpPr txBox="1">
              <a:spLocks noChangeArrowheads="1"/>
            </p:cNvSpPr>
            <p:nvPr/>
          </p:nvSpPr>
          <p:spPr bwMode="auto">
            <a:xfrm>
              <a:off x="3842" y="1444"/>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2990" name="Text Box 15">
              <a:extLst>
                <a:ext uri="{FF2B5EF4-FFF2-40B4-BE49-F238E27FC236}">
                  <a16:creationId xmlns:a16="http://schemas.microsoft.com/office/drawing/2014/main" id="{BA082D3F-E21B-6882-0D03-BB2735E3DC39}"/>
                </a:ext>
              </a:extLst>
            </p:cNvPr>
            <p:cNvSpPr txBox="1">
              <a:spLocks noChangeArrowheads="1"/>
            </p:cNvSpPr>
            <p:nvPr/>
          </p:nvSpPr>
          <p:spPr bwMode="auto">
            <a:xfrm>
              <a:off x="4425" y="1203"/>
              <a:ext cx="12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2991" name="Text Box 16">
              <a:extLst>
                <a:ext uri="{FF2B5EF4-FFF2-40B4-BE49-F238E27FC236}">
                  <a16:creationId xmlns:a16="http://schemas.microsoft.com/office/drawing/2014/main" id="{0CF5A2E3-EEAF-CBF6-E770-166A86946061}"/>
                </a:ext>
              </a:extLst>
            </p:cNvPr>
            <p:cNvSpPr txBox="1">
              <a:spLocks noChangeArrowheads="1"/>
            </p:cNvSpPr>
            <p:nvPr/>
          </p:nvSpPr>
          <p:spPr bwMode="auto">
            <a:xfrm>
              <a:off x="4425" y="1438"/>
              <a:ext cx="12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grpSp>
      <p:sp>
        <p:nvSpPr>
          <p:cNvPr id="417809" name="Text Box 17">
            <a:extLst>
              <a:ext uri="{FF2B5EF4-FFF2-40B4-BE49-F238E27FC236}">
                <a16:creationId xmlns:a16="http://schemas.microsoft.com/office/drawing/2014/main" id="{DEC25435-CED4-1B21-C493-CA0F146806C8}"/>
              </a:ext>
            </a:extLst>
          </p:cNvPr>
          <p:cNvSpPr txBox="1">
            <a:spLocks noChangeArrowheads="1"/>
          </p:cNvSpPr>
          <p:nvPr/>
        </p:nvSpPr>
        <p:spPr bwMode="auto">
          <a:xfrm>
            <a:off x="704850" y="3892550"/>
            <a:ext cx="239395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a:solidFill>
                  <a:srgbClr val="000066"/>
                </a:solidFill>
                <a:latin typeface="楷体_GB2312" pitchFamily="49" charset="-122"/>
              </a:rPr>
              <a:t>非逻辑符号</a:t>
            </a:r>
            <a:endParaRPr kumimoji="1" lang="zh-CN" altLang="en-US" baseline="-25000">
              <a:solidFill>
                <a:srgbClr val="000066"/>
              </a:solidFill>
              <a:latin typeface="楷体_GB2312" pitchFamily="49" charset="-122"/>
            </a:endParaRPr>
          </a:p>
        </p:txBody>
      </p:sp>
      <p:sp>
        <p:nvSpPr>
          <p:cNvPr id="417810" name="Text Box 18">
            <a:extLst>
              <a:ext uri="{FF2B5EF4-FFF2-40B4-BE49-F238E27FC236}">
                <a16:creationId xmlns:a16="http://schemas.microsoft.com/office/drawing/2014/main" id="{BC9BE225-A89E-37DB-0FB4-AB9675676317}"/>
              </a:ext>
            </a:extLst>
          </p:cNvPr>
          <p:cNvSpPr txBox="1">
            <a:spLocks noChangeArrowheads="1"/>
          </p:cNvSpPr>
          <p:nvPr/>
        </p:nvSpPr>
        <p:spPr bwMode="auto">
          <a:xfrm>
            <a:off x="603250" y="5722938"/>
            <a:ext cx="473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楷体_GB2312" pitchFamily="49" charset="-122"/>
              </a:rPr>
              <a:t>　　逻辑表达式</a:t>
            </a:r>
          </a:p>
        </p:txBody>
      </p:sp>
      <p:grpSp>
        <p:nvGrpSpPr>
          <p:cNvPr id="417812" name="Group 20">
            <a:extLst>
              <a:ext uri="{FF2B5EF4-FFF2-40B4-BE49-F238E27FC236}">
                <a16:creationId xmlns:a16="http://schemas.microsoft.com/office/drawing/2014/main" id="{7465714D-45A2-2575-E413-9562BC317910}"/>
              </a:ext>
            </a:extLst>
          </p:cNvPr>
          <p:cNvGrpSpPr>
            <a:grpSpLocks/>
          </p:cNvGrpSpPr>
          <p:nvPr/>
        </p:nvGrpSpPr>
        <p:grpSpPr bwMode="auto">
          <a:xfrm>
            <a:off x="4716463" y="5734050"/>
            <a:ext cx="2436812" cy="517525"/>
            <a:chOff x="1481" y="3560"/>
            <a:chExt cx="1535" cy="326"/>
          </a:xfrm>
        </p:grpSpPr>
        <p:sp>
          <p:nvSpPr>
            <p:cNvPr id="82981" name="Rectangle 21">
              <a:extLst>
                <a:ext uri="{FF2B5EF4-FFF2-40B4-BE49-F238E27FC236}">
                  <a16:creationId xmlns:a16="http://schemas.microsoft.com/office/drawing/2014/main" id="{AC40E663-12F0-A9CD-7926-CF263C4E363C}"/>
                </a:ext>
              </a:extLst>
            </p:cNvPr>
            <p:cNvSpPr>
              <a:spLocks noChangeArrowheads="1"/>
            </p:cNvSpPr>
            <p:nvPr/>
          </p:nvSpPr>
          <p:spPr bwMode="auto">
            <a:xfrm>
              <a:off x="1481" y="3560"/>
              <a:ext cx="153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800" i="1">
                  <a:solidFill>
                    <a:srgbClr val="000066"/>
                  </a:solidFill>
                  <a:latin typeface="Times New Roman" panose="02020603050405020304" pitchFamily="18" charset="0"/>
                </a:rPr>
                <a:t>L </a:t>
              </a:r>
              <a:r>
                <a:rPr kumimoji="1" lang="en-US" altLang="zh-CN" sz="2800">
                  <a:solidFill>
                    <a:srgbClr val="000066"/>
                  </a:solidFill>
                  <a:latin typeface="Times New Roman" panose="02020603050405020304" pitchFamily="18" charset="0"/>
                </a:rPr>
                <a:t>= </a:t>
              </a:r>
              <a:r>
                <a:rPr kumimoji="1" lang="en-US" altLang="zh-CN" sz="2800" i="1">
                  <a:solidFill>
                    <a:srgbClr val="000066"/>
                  </a:solidFill>
                  <a:latin typeface="Times New Roman" panose="02020603050405020304" pitchFamily="18" charset="0"/>
                </a:rPr>
                <a:t>A</a:t>
              </a:r>
              <a:r>
                <a:rPr kumimoji="1" lang="en-US" altLang="zh-CN" i="1">
                  <a:solidFill>
                    <a:srgbClr val="000066"/>
                  </a:solidFill>
                  <a:latin typeface="Times New Roman" panose="02020603050405020304" pitchFamily="18" charset="0"/>
                </a:rPr>
                <a:t>    </a:t>
              </a: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　 　　</a:t>
              </a:r>
            </a:p>
          </p:txBody>
        </p:sp>
        <p:sp>
          <p:nvSpPr>
            <p:cNvPr id="82982" name="Line 22">
              <a:extLst>
                <a:ext uri="{FF2B5EF4-FFF2-40B4-BE49-F238E27FC236}">
                  <a16:creationId xmlns:a16="http://schemas.microsoft.com/office/drawing/2014/main" id="{7BE31D32-BC5F-1BE6-2A44-C4C5A6892FED}"/>
                </a:ext>
              </a:extLst>
            </p:cNvPr>
            <p:cNvSpPr>
              <a:spLocks noChangeShapeType="1"/>
            </p:cNvSpPr>
            <p:nvPr/>
          </p:nvSpPr>
          <p:spPr bwMode="auto">
            <a:xfrm>
              <a:off x="1934" y="3581"/>
              <a:ext cx="16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950" name="Group 23">
            <a:extLst>
              <a:ext uri="{FF2B5EF4-FFF2-40B4-BE49-F238E27FC236}">
                <a16:creationId xmlns:a16="http://schemas.microsoft.com/office/drawing/2014/main" id="{EF42EFAF-E7E2-9086-FFCD-B4BA383D4F0D}"/>
              </a:ext>
            </a:extLst>
          </p:cNvPr>
          <p:cNvGrpSpPr>
            <a:grpSpLocks/>
          </p:cNvGrpSpPr>
          <p:nvPr/>
        </p:nvGrpSpPr>
        <p:grpSpPr bwMode="auto">
          <a:xfrm>
            <a:off x="555625" y="1885950"/>
            <a:ext cx="3429000" cy="1974850"/>
            <a:chOff x="3168" y="1296"/>
            <a:chExt cx="2160" cy="1273"/>
          </a:xfrm>
        </p:grpSpPr>
        <p:sp>
          <p:nvSpPr>
            <p:cNvPr id="82970" name="Text Box 24">
              <a:extLst>
                <a:ext uri="{FF2B5EF4-FFF2-40B4-BE49-F238E27FC236}">
                  <a16:creationId xmlns:a16="http://schemas.microsoft.com/office/drawing/2014/main" id="{97C155C8-4F97-A8F0-B218-DBFB49877CE1}"/>
                </a:ext>
              </a:extLst>
            </p:cNvPr>
            <p:cNvSpPr txBox="1">
              <a:spLocks noChangeArrowheads="1"/>
            </p:cNvSpPr>
            <p:nvPr/>
          </p:nvSpPr>
          <p:spPr bwMode="auto">
            <a:xfrm>
              <a:off x="3360" y="1296"/>
              <a:ext cx="177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zh-CN" altLang="en-US">
                  <a:solidFill>
                    <a:srgbClr val="000066"/>
                  </a:solidFill>
                  <a:latin typeface="楷体_GB2312" pitchFamily="49" charset="-122"/>
                </a:rPr>
                <a:t>非逻辑举例状态表</a:t>
              </a:r>
            </a:p>
          </p:txBody>
        </p:sp>
        <p:sp>
          <p:nvSpPr>
            <p:cNvPr id="82971" name="Line 25">
              <a:extLst>
                <a:ext uri="{FF2B5EF4-FFF2-40B4-BE49-F238E27FC236}">
                  <a16:creationId xmlns:a16="http://schemas.microsoft.com/office/drawing/2014/main" id="{603B8F6E-DAA9-F174-2B21-34452DA8902E}"/>
                </a:ext>
              </a:extLst>
            </p:cNvPr>
            <p:cNvSpPr>
              <a:spLocks noChangeShapeType="1"/>
            </p:cNvSpPr>
            <p:nvPr/>
          </p:nvSpPr>
          <p:spPr bwMode="auto">
            <a:xfrm>
              <a:off x="3168" y="1584"/>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2" name="Line 26">
              <a:extLst>
                <a:ext uri="{FF2B5EF4-FFF2-40B4-BE49-F238E27FC236}">
                  <a16:creationId xmlns:a16="http://schemas.microsoft.com/office/drawing/2014/main" id="{2020F99A-F4B0-5ACE-2060-B93A46840CA1}"/>
                </a:ext>
              </a:extLst>
            </p:cNvPr>
            <p:cNvSpPr>
              <a:spLocks noChangeShapeType="1"/>
            </p:cNvSpPr>
            <p:nvPr/>
          </p:nvSpPr>
          <p:spPr bwMode="auto">
            <a:xfrm>
              <a:off x="3168" y="1907"/>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3" name="Line 27">
              <a:extLst>
                <a:ext uri="{FF2B5EF4-FFF2-40B4-BE49-F238E27FC236}">
                  <a16:creationId xmlns:a16="http://schemas.microsoft.com/office/drawing/2014/main" id="{4979C168-9197-AFBF-32D9-1824B40A8515}"/>
                </a:ext>
              </a:extLst>
            </p:cNvPr>
            <p:cNvSpPr>
              <a:spLocks noChangeShapeType="1"/>
            </p:cNvSpPr>
            <p:nvPr/>
          </p:nvSpPr>
          <p:spPr bwMode="auto">
            <a:xfrm>
              <a:off x="3168" y="2496"/>
              <a:ext cx="216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4" name="Line 28">
              <a:extLst>
                <a:ext uri="{FF2B5EF4-FFF2-40B4-BE49-F238E27FC236}">
                  <a16:creationId xmlns:a16="http://schemas.microsoft.com/office/drawing/2014/main" id="{67AF55A8-88E3-BDA8-328A-EE4EAB0CB836}"/>
                </a:ext>
              </a:extLst>
            </p:cNvPr>
            <p:cNvSpPr>
              <a:spLocks noChangeShapeType="1"/>
            </p:cNvSpPr>
            <p:nvPr/>
          </p:nvSpPr>
          <p:spPr bwMode="auto">
            <a:xfrm>
              <a:off x="4224" y="1584"/>
              <a:ext cx="0"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5" name="Text Box 29">
              <a:extLst>
                <a:ext uri="{FF2B5EF4-FFF2-40B4-BE49-F238E27FC236}">
                  <a16:creationId xmlns:a16="http://schemas.microsoft.com/office/drawing/2014/main" id="{CF610598-94C0-FEE5-26DA-C9265D816A50}"/>
                </a:ext>
              </a:extLst>
            </p:cNvPr>
            <p:cNvSpPr txBox="1">
              <a:spLocks noChangeArrowheads="1"/>
            </p:cNvSpPr>
            <p:nvPr/>
          </p:nvSpPr>
          <p:spPr bwMode="auto">
            <a:xfrm>
              <a:off x="3479" y="1685"/>
              <a:ext cx="38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A</a:t>
              </a:r>
              <a:endParaRPr kumimoji="1" lang="en-US" altLang="zh-CN" baseline="-25000">
                <a:solidFill>
                  <a:srgbClr val="000066"/>
                </a:solidFill>
                <a:latin typeface="Times New Roman" panose="02020603050405020304" pitchFamily="18" charset="0"/>
              </a:endParaRPr>
            </a:p>
          </p:txBody>
        </p:sp>
        <p:sp>
          <p:nvSpPr>
            <p:cNvPr id="82976" name="Text Box 30">
              <a:extLst>
                <a:ext uri="{FF2B5EF4-FFF2-40B4-BE49-F238E27FC236}">
                  <a16:creationId xmlns:a16="http://schemas.microsoft.com/office/drawing/2014/main" id="{47E87DA8-9B9D-D21D-F2E8-3954BFAC6752}"/>
                </a:ext>
              </a:extLst>
            </p:cNvPr>
            <p:cNvSpPr txBox="1">
              <a:spLocks noChangeArrowheads="1"/>
            </p:cNvSpPr>
            <p:nvPr/>
          </p:nvSpPr>
          <p:spPr bwMode="auto">
            <a:xfrm>
              <a:off x="4700" y="1670"/>
              <a:ext cx="19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楷体_GB2312" pitchFamily="49" charset="-122"/>
                </a:rPr>
                <a:t>灯</a:t>
              </a:r>
            </a:p>
          </p:txBody>
        </p:sp>
        <p:sp>
          <p:nvSpPr>
            <p:cNvPr id="82977" name="Text Box 31">
              <a:extLst>
                <a:ext uri="{FF2B5EF4-FFF2-40B4-BE49-F238E27FC236}">
                  <a16:creationId xmlns:a16="http://schemas.microsoft.com/office/drawing/2014/main" id="{DECC0146-811C-ABAE-2986-123D6A006ABE}"/>
                </a:ext>
              </a:extLst>
            </p:cNvPr>
            <p:cNvSpPr txBox="1">
              <a:spLocks noChangeArrowheads="1"/>
            </p:cNvSpPr>
            <p:nvPr/>
          </p:nvSpPr>
          <p:spPr bwMode="auto">
            <a:xfrm>
              <a:off x="3301" y="1945"/>
              <a:ext cx="695"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楷体_GB2312" pitchFamily="49" charset="-122"/>
                </a:rPr>
                <a:t>不通电</a:t>
              </a:r>
              <a:endParaRPr kumimoji="1" lang="zh-CN" altLang="en-US" baseline="-25000">
                <a:solidFill>
                  <a:srgbClr val="000066"/>
                </a:solidFill>
                <a:latin typeface="楷体_GB2312" pitchFamily="49" charset="-122"/>
              </a:endParaRPr>
            </a:p>
          </p:txBody>
        </p:sp>
        <p:sp>
          <p:nvSpPr>
            <p:cNvPr id="82978" name="Text Box 32">
              <a:extLst>
                <a:ext uri="{FF2B5EF4-FFF2-40B4-BE49-F238E27FC236}">
                  <a16:creationId xmlns:a16="http://schemas.microsoft.com/office/drawing/2014/main" id="{08F44690-E98D-1AB4-7447-8839685D46F4}"/>
                </a:ext>
              </a:extLst>
            </p:cNvPr>
            <p:cNvSpPr txBox="1">
              <a:spLocks noChangeArrowheads="1"/>
            </p:cNvSpPr>
            <p:nvPr/>
          </p:nvSpPr>
          <p:spPr bwMode="auto">
            <a:xfrm>
              <a:off x="4633" y="1945"/>
              <a:ext cx="309"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楷体_GB2312" pitchFamily="49" charset="-122"/>
                </a:rPr>
                <a:t>亮</a:t>
              </a:r>
              <a:endParaRPr kumimoji="1" lang="zh-CN" altLang="en-US" baseline="-25000">
                <a:solidFill>
                  <a:srgbClr val="000066"/>
                </a:solidFill>
                <a:latin typeface="楷体_GB2312" pitchFamily="49" charset="-122"/>
              </a:endParaRPr>
            </a:p>
          </p:txBody>
        </p:sp>
        <p:sp>
          <p:nvSpPr>
            <p:cNvPr id="82979" name="Text Box 33">
              <a:extLst>
                <a:ext uri="{FF2B5EF4-FFF2-40B4-BE49-F238E27FC236}">
                  <a16:creationId xmlns:a16="http://schemas.microsoft.com/office/drawing/2014/main" id="{01AB00AA-A1AF-4D1E-5BA1-612A076EF9D2}"/>
                </a:ext>
              </a:extLst>
            </p:cNvPr>
            <p:cNvSpPr txBox="1">
              <a:spLocks noChangeArrowheads="1"/>
            </p:cNvSpPr>
            <p:nvPr/>
          </p:nvSpPr>
          <p:spPr bwMode="auto">
            <a:xfrm>
              <a:off x="3398" y="2274"/>
              <a:ext cx="50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楷体_GB2312" pitchFamily="49" charset="-122"/>
                </a:rPr>
                <a:t>通电</a:t>
              </a:r>
              <a:endParaRPr kumimoji="1" lang="zh-CN" altLang="en-US" baseline="-25000">
                <a:solidFill>
                  <a:srgbClr val="000066"/>
                </a:solidFill>
                <a:latin typeface="楷体_GB2312" pitchFamily="49" charset="-122"/>
              </a:endParaRPr>
            </a:p>
          </p:txBody>
        </p:sp>
        <p:sp>
          <p:nvSpPr>
            <p:cNvPr id="82980" name="Text Box 34">
              <a:extLst>
                <a:ext uri="{FF2B5EF4-FFF2-40B4-BE49-F238E27FC236}">
                  <a16:creationId xmlns:a16="http://schemas.microsoft.com/office/drawing/2014/main" id="{7EEFF991-0109-29FD-631F-D0FD5D549EF7}"/>
                </a:ext>
              </a:extLst>
            </p:cNvPr>
            <p:cNvSpPr txBox="1">
              <a:spLocks noChangeArrowheads="1"/>
            </p:cNvSpPr>
            <p:nvPr/>
          </p:nvSpPr>
          <p:spPr bwMode="auto">
            <a:xfrm>
              <a:off x="4620" y="2274"/>
              <a:ext cx="309"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solidFill>
                    <a:srgbClr val="000066"/>
                  </a:solidFill>
                  <a:latin typeface="楷体_GB2312" pitchFamily="49" charset="-122"/>
                </a:rPr>
                <a:t>灭</a:t>
              </a:r>
              <a:endParaRPr kumimoji="1" lang="zh-CN" altLang="en-US" baseline="-25000">
                <a:solidFill>
                  <a:srgbClr val="000066"/>
                </a:solidFill>
                <a:latin typeface="楷体_GB2312" pitchFamily="49" charset="-122"/>
              </a:endParaRPr>
            </a:p>
          </p:txBody>
        </p:sp>
      </p:grpSp>
      <p:grpSp>
        <p:nvGrpSpPr>
          <p:cNvPr id="417849" name="Group 57">
            <a:extLst>
              <a:ext uri="{FF2B5EF4-FFF2-40B4-BE49-F238E27FC236}">
                <a16:creationId xmlns:a16="http://schemas.microsoft.com/office/drawing/2014/main" id="{1C83A039-97D9-7960-5575-D1BC52BBA1D0}"/>
              </a:ext>
            </a:extLst>
          </p:cNvPr>
          <p:cNvGrpSpPr>
            <a:grpSpLocks/>
          </p:cNvGrpSpPr>
          <p:nvPr/>
        </p:nvGrpSpPr>
        <p:grpSpPr bwMode="auto">
          <a:xfrm>
            <a:off x="1066800" y="4311650"/>
            <a:ext cx="6392863" cy="1327150"/>
            <a:chOff x="672" y="2716"/>
            <a:chExt cx="4027" cy="836"/>
          </a:xfrm>
        </p:grpSpPr>
        <p:grpSp>
          <p:nvGrpSpPr>
            <p:cNvPr id="82953" name="Group 56">
              <a:extLst>
                <a:ext uri="{FF2B5EF4-FFF2-40B4-BE49-F238E27FC236}">
                  <a16:creationId xmlns:a16="http://schemas.microsoft.com/office/drawing/2014/main" id="{ABDD3F92-33A1-0757-C612-6812040BF5E6}"/>
                </a:ext>
              </a:extLst>
            </p:cNvPr>
            <p:cNvGrpSpPr>
              <a:grpSpLocks/>
            </p:cNvGrpSpPr>
            <p:nvPr/>
          </p:nvGrpSpPr>
          <p:grpSpPr bwMode="auto">
            <a:xfrm>
              <a:off x="975" y="2840"/>
              <a:ext cx="3443" cy="564"/>
              <a:chOff x="975" y="2840"/>
              <a:chExt cx="3443" cy="564"/>
            </a:xfrm>
          </p:grpSpPr>
          <p:grpSp>
            <p:nvGrpSpPr>
              <p:cNvPr id="82955" name="Group 38">
                <a:extLst>
                  <a:ext uri="{FF2B5EF4-FFF2-40B4-BE49-F238E27FC236}">
                    <a16:creationId xmlns:a16="http://schemas.microsoft.com/office/drawing/2014/main" id="{E4A685C5-4B7B-45A1-3F7C-F0CA5F32F74B}"/>
                  </a:ext>
                </a:extLst>
              </p:cNvPr>
              <p:cNvGrpSpPr>
                <a:grpSpLocks/>
              </p:cNvGrpSpPr>
              <p:nvPr/>
            </p:nvGrpSpPr>
            <p:grpSpPr bwMode="auto">
              <a:xfrm>
                <a:off x="3288" y="2840"/>
                <a:ext cx="1130" cy="564"/>
                <a:chOff x="4440" y="1827"/>
                <a:chExt cx="984" cy="336"/>
              </a:xfrm>
            </p:grpSpPr>
            <p:sp>
              <p:nvSpPr>
                <p:cNvPr id="82963" name="Text Box 39">
                  <a:extLst>
                    <a:ext uri="{FF2B5EF4-FFF2-40B4-BE49-F238E27FC236}">
                      <a16:creationId xmlns:a16="http://schemas.microsoft.com/office/drawing/2014/main" id="{174A3749-8EEB-AA27-AD48-C2A0E0961AAB}"/>
                    </a:ext>
                  </a:extLst>
                </p:cNvPr>
                <p:cNvSpPr txBox="1">
                  <a:spLocks noChangeArrowheads="1"/>
                </p:cNvSpPr>
                <p:nvPr/>
              </p:nvSpPr>
              <p:spPr bwMode="auto">
                <a:xfrm>
                  <a:off x="4440" y="1931"/>
                  <a:ext cx="12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楷体_GB2312" pitchFamily="49" charset="-122"/>
                    </a:rPr>
                    <a:t>A</a:t>
                  </a:r>
                  <a:endParaRPr kumimoji="1" lang="en-US" altLang="zh-CN" sz="2000" i="1" baseline="-25000">
                    <a:solidFill>
                      <a:srgbClr val="000066"/>
                    </a:solidFill>
                    <a:latin typeface="楷体_GB2312" pitchFamily="49" charset="-122"/>
                  </a:endParaRPr>
                </a:p>
              </p:txBody>
            </p:sp>
            <p:sp>
              <p:nvSpPr>
                <p:cNvPr id="82964" name="Line 40">
                  <a:extLst>
                    <a:ext uri="{FF2B5EF4-FFF2-40B4-BE49-F238E27FC236}">
                      <a16:creationId xmlns:a16="http://schemas.microsoft.com/office/drawing/2014/main" id="{5F9BC7C3-7DAE-F5D5-B297-8E16CAC35E75}"/>
                    </a:ext>
                  </a:extLst>
                </p:cNvPr>
                <p:cNvSpPr>
                  <a:spLocks noChangeShapeType="1"/>
                </p:cNvSpPr>
                <p:nvPr/>
              </p:nvSpPr>
              <p:spPr bwMode="auto">
                <a:xfrm>
                  <a:off x="5109" y="2005"/>
                  <a:ext cx="229"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5" name="Text Box 41">
                  <a:extLst>
                    <a:ext uri="{FF2B5EF4-FFF2-40B4-BE49-F238E27FC236}">
                      <a16:creationId xmlns:a16="http://schemas.microsoft.com/office/drawing/2014/main" id="{5DECCC13-070D-F92B-BBAB-BD018EE267C0}"/>
                    </a:ext>
                  </a:extLst>
                </p:cNvPr>
                <p:cNvSpPr txBox="1">
                  <a:spLocks noChangeArrowheads="1"/>
                </p:cNvSpPr>
                <p:nvPr/>
              </p:nvSpPr>
              <p:spPr bwMode="auto">
                <a:xfrm>
                  <a:off x="4842" y="1855"/>
                  <a:ext cx="190" cy="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楷体_GB2312" pitchFamily="49" charset="-122"/>
                    </a:rPr>
                    <a:t>1</a:t>
                  </a:r>
                </a:p>
              </p:txBody>
            </p:sp>
            <p:sp>
              <p:nvSpPr>
                <p:cNvPr id="82966" name="Line 42">
                  <a:extLst>
                    <a:ext uri="{FF2B5EF4-FFF2-40B4-BE49-F238E27FC236}">
                      <a16:creationId xmlns:a16="http://schemas.microsoft.com/office/drawing/2014/main" id="{B636ABAB-1D56-CCC6-A0DA-238B6342F818}"/>
                    </a:ext>
                  </a:extLst>
                </p:cNvPr>
                <p:cNvSpPr>
                  <a:spLocks noChangeShapeType="1"/>
                </p:cNvSpPr>
                <p:nvPr/>
              </p:nvSpPr>
              <p:spPr bwMode="auto">
                <a:xfrm>
                  <a:off x="4570" y="2005"/>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7" name="Text Box 43">
                  <a:extLst>
                    <a:ext uri="{FF2B5EF4-FFF2-40B4-BE49-F238E27FC236}">
                      <a16:creationId xmlns:a16="http://schemas.microsoft.com/office/drawing/2014/main" id="{F3E88514-4F9D-402D-4B9B-02AD303C167C}"/>
                    </a:ext>
                  </a:extLst>
                </p:cNvPr>
                <p:cNvSpPr txBox="1">
                  <a:spLocks noChangeArrowheads="1"/>
                </p:cNvSpPr>
                <p:nvPr/>
              </p:nvSpPr>
              <p:spPr bwMode="auto">
                <a:xfrm>
                  <a:off x="5303" y="1932"/>
                  <a:ext cx="12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楷体_GB2312" pitchFamily="49" charset="-122"/>
                    </a:rPr>
                    <a:t>L</a:t>
                  </a:r>
                  <a:endParaRPr kumimoji="1" lang="en-US" altLang="zh-CN" sz="2000" i="1" baseline="-25000">
                    <a:solidFill>
                      <a:srgbClr val="000066"/>
                    </a:solidFill>
                    <a:latin typeface="楷体_GB2312" pitchFamily="49" charset="-122"/>
                  </a:endParaRPr>
                </a:p>
              </p:txBody>
            </p:sp>
            <p:sp>
              <p:nvSpPr>
                <p:cNvPr id="82968" name="Rectangle 44">
                  <a:extLst>
                    <a:ext uri="{FF2B5EF4-FFF2-40B4-BE49-F238E27FC236}">
                      <a16:creationId xmlns:a16="http://schemas.microsoft.com/office/drawing/2014/main" id="{DB753BE1-4FB4-2CBB-DD3B-52DC8C1AF2DF}"/>
                    </a:ext>
                  </a:extLst>
                </p:cNvPr>
                <p:cNvSpPr>
                  <a:spLocks noChangeArrowheads="1"/>
                </p:cNvSpPr>
                <p:nvPr/>
              </p:nvSpPr>
              <p:spPr bwMode="auto">
                <a:xfrm>
                  <a:off x="4806" y="1827"/>
                  <a:ext cx="240" cy="33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2969" name="Oval 45">
                  <a:extLst>
                    <a:ext uri="{FF2B5EF4-FFF2-40B4-BE49-F238E27FC236}">
                      <a16:creationId xmlns:a16="http://schemas.microsoft.com/office/drawing/2014/main" id="{02EEAB43-E475-BC81-EDA1-0113C58B83CE}"/>
                    </a:ext>
                  </a:extLst>
                </p:cNvPr>
                <p:cNvSpPr>
                  <a:spLocks noChangeArrowheads="1"/>
                </p:cNvSpPr>
                <p:nvPr/>
              </p:nvSpPr>
              <p:spPr bwMode="auto">
                <a:xfrm>
                  <a:off x="5053" y="1978"/>
                  <a:ext cx="48" cy="4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82956" name="Group 46">
                <a:extLst>
                  <a:ext uri="{FF2B5EF4-FFF2-40B4-BE49-F238E27FC236}">
                    <a16:creationId xmlns:a16="http://schemas.microsoft.com/office/drawing/2014/main" id="{BBBA3547-C296-5104-2333-E905DE70F0D3}"/>
                  </a:ext>
                </a:extLst>
              </p:cNvPr>
              <p:cNvGrpSpPr>
                <a:grpSpLocks/>
              </p:cNvGrpSpPr>
              <p:nvPr/>
            </p:nvGrpSpPr>
            <p:grpSpPr bwMode="auto">
              <a:xfrm>
                <a:off x="975" y="2976"/>
                <a:ext cx="1532" cy="418"/>
                <a:chOff x="4440" y="3396"/>
                <a:chExt cx="984" cy="189"/>
              </a:xfrm>
            </p:grpSpPr>
            <p:sp>
              <p:nvSpPr>
                <p:cNvPr id="82957" name="Text Box 47">
                  <a:extLst>
                    <a:ext uri="{FF2B5EF4-FFF2-40B4-BE49-F238E27FC236}">
                      <a16:creationId xmlns:a16="http://schemas.microsoft.com/office/drawing/2014/main" id="{A85F14C7-306D-784A-74AE-2DEA89E4A05B}"/>
                    </a:ext>
                  </a:extLst>
                </p:cNvPr>
                <p:cNvSpPr txBox="1">
                  <a:spLocks noChangeArrowheads="1"/>
                </p:cNvSpPr>
                <p:nvPr/>
              </p:nvSpPr>
              <p:spPr bwMode="auto">
                <a:xfrm>
                  <a:off x="4440" y="3410"/>
                  <a:ext cx="121"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楷体_GB2312" pitchFamily="49" charset="-122"/>
                    </a:rPr>
                    <a:t>A</a:t>
                  </a:r>
                  <a:endParaRPr kumimoji="1" lang="en-US" altLang="zh-CN" sz="2000" i="1" baseline="-25000">
                    <a:solidFill>
                      <a:srgbClr val="000066"/>
                    </a:solidFill>
                    <a:latin typeface="楷体_GB2312" pitchFamily="49" charset="-122"/>
                  </a:endParaRPr>
                </a:p>
              </p:txBody>
            </p:sp>
            <p:sp>
              <p:nvSpPr>
                <p:cNvPr id="82958" name="Line 48">
                  <a:extLst>
                    <a:ext uri="{FF2B5EF4-FFF2-40B4-BE49-F238E27FC236}">
                      <a16:creationId xmlns:a16="http://schemas.microsoft.com/office/drawing/2014/main" id="{D72FC01A-4D72-2BA0-F8B7-165C8BEF7F7F}"/>
                    </a:ext>
                  </a:extLst>
                </p:cNvPr>
                <p:cNvSpPr>
                  <a:spLocks noChangeShapeType="1"/>
                </p:cNvSpPr>
                <p:nvPr/>
              </p:nvSpPr>
              <p:spPr bwMode="auto">
                <a:xfrm>
                  <a:off x="5063" y="3491"/>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9" name="Line 49">
                  <a:extLst>
                    <a:ext uri="{FF2B5EF4-FFF2-40B4-BE49-F238E27FC236}">
                      <a16:creationId xmlns:a16="http://schemas.microsoft.com/office/drawing/2014/main" id="{27FF807D-449C-EB31-50C0-8E7C94AA86D1}"/>
                    </a:ext>
                  </a:extLst>
                </p:cNvPr>
                <p:cNvSpPr>
                  <a:spLocks noChangeShapeType="1"/>
                </p:cNvSpPr>
                <p:nvPr/>
              </p:nvSpPr>
              <p:spPr bwMode="auto">
                <a:xfrm>
                  <a:off x="4594" y="3484"/>
                  <a:ext cx="15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0" name="Text Box 50">
                  <a:extLst>
                    <a:ext uri="{FF2B5EF4-FFF2-40B4-BE49-F238E27FC236}">
                      <a16:creationId xmlns:a16="http://schemas.microsoft.com/office/drawing/2014/main" id="{706E41F2-C5A8-01A6-118F-6B1253F3F402}"/>
                    </a:ext>
                  </a:extLst>
                </p:cNvPr>
                <p:cNvSpPr txBox="1">
                  <a:spLocks noChangeArrowheads="1"/>
                </p:cNvSpPr>
                <p:nvPr/>
              </p:nvSpPr>
              <p:spPr bwMode="auto">
                <a:xfrm>
                  <a:off x="5303" y="3411"/>
                  <a:ext cx="121"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solidFill>
                        <a:srgbClr val="000066"/>
                      </a:solidFill>
                      <a:latin typeface="楷体_GB2312" pitchFamily="49" charset="-122"/>
                    </a:rPr>
                    <a:t>L</a:t>
                  </a:r>
                  <a:endParaRPr kumimoji="1" lang="en-US" altLang="zh-CN" sz="2000" i="1" baseline="-25000">
                    <a:solidFill>
                      <a:srgbClr val="000066"/>
                    </a:solidFill>
                    <a:latin typeface="楷体_GB2312" pitchFamily="49" charset="-122"/>
                  </a:endParaRPr>
                </a:p>
              </p:txBody>
            </p:sp>
            <p:sp>
              <p:nvSpPr>
                <p:cNvPr id="82961" name="AutoShape 51">
                  <a:extLst>
                    <a:ext uri="{FF2B5EF4-FFF2-40B4-BE49-F238E27FC236}">
                      <a16:creationId xmlns:a16="http://schemas.microsoft.com/office/drawing/2014/main" id="{565AD156-D1D2-8AB2-6209-91810F228309}"/>
                    </a:ext>
                  </a:extLst>
                </p:cNvPr>
                <p:cNvSpPr>
                  <a:spLocks noChangeArrowheads="1"/>
                </p:cNvSpPr>
                <p:nvPr/>
              </p:nvSpPr>
              <p:spPr bwMode="auto">
                <a:xfrm rot="5400000">
                  <a:off x="4783" y="3372"/>
                  <a:ext cx="189" cy="237"/>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2962" name="Oval 52">
                  <a:extLst>
                    <a:ext uri="{FF2B5EF4-FFF2-40B4-BE49-F238E27FC236}">
                      <a16:creationId xmlns:a16="http://schemas.microsoft.com/office/drawing/2014/main" id="{A5ECB38B-6A2F-1E68-B09C-90C49E5AB8E9}"/>
                    </a:ext>
                  </a:extLst>
                </p:cNvPr>
                <p:cNvSpPr>
                  <a:spLocks noChangeArrowheads="1"/>
                </p:cNvSpPr>
                <p:nvPr/>
              </p:nvSpPr>
              <p:spPr bwMode="auto">
                <a:xfrm>
                  <a:off x="5012" y="3465"/>
                  <a:ext cx="48" cy="4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sp>
          <p:nvSpPr>
            <p:cNvPr id="82954" name="Rectangle 53">
              <a:extLst>
                <a:ext uri="{FF2B5EF4-FFF2-40B4-BE49-F238E27FC236}">
                  <a16:creationId xmlns:a16="http://schemas.microsoft.com/office/drawing/2014/main" id="{7F1B52A2-F9E6-4B45-CBCF-B00958277A78}"/>
                </a:ext>
              </a:extLst>
            </p:cNvPr>
            <p:cNvSpPr>
              <a:spLocks noChangeArrowheads="1"/>
            </p:cNvSpPr>
            <p:nvPr/>
          </p:nvSpPr>
          <p:spPr bwMode="auto">
            <a:xfrm>
              <a:off x="672" y="2716"/>
              <a:ext cx="4027" cy="836"/>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82952" name="Text Box 55">
            <a:extLst>
              <a:ext uri="{FF2B5EF4-FFF2-40B4-BE49-F238E27FC236}">
                <a16:creationId xmlns:a16="http://schemas.microsoft.com/office/drawing/2014/main" id="{610D26D7-A019-CF5E-9FEB-60E3392E923C}"/>
              </a:ext>
            </a:extLst>
          </p:cNvPr>
          <p:cNvSpPr txBox="1">
            <a:spLocks noChangeArrowheads="1"/>
          </p:cNvSpPr>
          <p:nvPr/>
        </p:nvSpPr>
        <p:spPr bwMode="auto">
          <a:xfrm>
            <a:off x="517525" y="549275"/>
            <a:ext cx="340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CC0066"/>
                </a:solidFill>
                <a:latin typeface="Times New Roman" panose="02020603050405020304" pitchFamily="18" charset="0"/>
              </a:rPr>
              <a:t>　</a:t>
            </a:r>
            <a:r>
              <a:rPr kumimoji="1" lang="en-US" altLang="zh-CN" sz="2800">
                <a:solidFill>
                  <a:srgbClr val="CC0066"/>
                </a:solidFill>
                <a:latin typeface="Times New Roman" panose="02020603050405020304" pitchFamily="18" charset="0"/>
              </a:rPr>
              <a:t>3.</a:t>
            </a:r>
            <a:r>
              <a:rPr kumimoji="1" lang="zh-CN" altLang="en-US" sz="2800">
                <a:solidFill>
                  <a:srgbClr val="CC0066"/>
                </a:solidFill>
                <a:latin typeface="Times New Roman" panose="02020603050405020304" pitchFamily="18" charset="0"/>
              </a:rPr>
              <a:t>　非运算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wipe(up)">
                                      <p:cBhvr>
                                        <p:cTn id="7" dur="2000"/>
                                        <p:tgtEl>
                                          <p:spTgt spid="417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7809"/>
                                        </p:tgtEl>
                                        <p:attrNameLst>
                                          <p:attrName>style.visibility</p:attrName>
                                        </p:attrNameLst>
                                      </p:cBhvr>
                                      <p:to>
                                        <p:strVal val="visible"/>
                                      </p:to>
                                    </p:set>
                                    <p:animEffect transition="in" filter="wipe(up)">
                                      <p:cBhvr>
                                        <p:cTn id="12" dur="500"/>
                                        <p:tgtEl>
                                          <p:spTgt spid="4178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7849"/>
                                        </p:tgtEl>
                                        <p:attrNameLst>
                                          <p:attrName>style.visibility</p:attrName>
                                        </p:attrNameLst>
                                      </p:cBhvr>
                                      <p:to>
                                        <p:strVal val="visible"/>
                                      </p:to>
                                    </p:set>
                                    <p:animEffect transition="in" filter="wipe(left)">
                                      <p:cBhvr>
                                        <p:cTn id="17" dur="500"/>
                                        <p:tgtEl>
                                          <p:spTgt spid="417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17810"/>
                                        </p:tgtEl>
                                        <p:attrNameLst>
                                          <p:attrName>style.visibility</p:attrName>
                                        </p:attrNameLst>
                                      </p:cBhvr>
                                      <p:to>
                                        <p:strVal val="visible"/>
                                      </p:to>
                                    </p:set>
                                    <p:animEffect transition="in" filter="strips(downRight)">
                                      <p:cBhvr>
                                        <p:cTn id="22" dur="500"/>
                                        <p:tgtEl>
                                          <p:spTgt spid="4178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7812"/>
                                        </p:tgtEl>
                                        <p:attrNameLst>
                                          <p:attrName>style.visibility</p:attrName>
                                        </p:attrNameLst>
                                      </p:cBhvr>
                                      <p:to>
                                        <p:strVal val="visible"/>
                                      </p:to>
                                    </p:set>
                                    <p:animEffect transition="in" filter="wipe(left)">
                                      <p:cBhvr>
                                        <p:cTn id="27" dur="2000"/>
                                        <p:tgtEl>
                                          <p:spTgt spid="41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9" grpId="0"/>
      <p:bldP spid="4178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8820" name="Group 4">
            <a:extLst>
              <a:ext uri="{FF2B5EF4-FFF2-40B4-BE49-F238E27FC236}">
                <a16:creationId xmlns:a16="http://schemas.microsoft.com/office/drawing/2014/main" id="{DA4446DB-9718-6760-C3D4-7EDBC9E2B7FB}"/>
              </a:ext>
            </a:extLst>
          </p:cNvPr>
          <p:cNvGrpSpPr>
            <a:grpSpLocks/>
          </p:cNvGrpSpPr>
          <p:nvPr/>
        </p:nvGrpSpPr>
        <p:grpSpPr bwMode="auto">
          <a:xfrm>
            <a:off x="1330325" y="2324100"/>
            <a:ext cx="3157538" cy="2892425"/>
            <a:chOff x="624" y="2352"/>
            <a:chExt cx="1632" cy="1521"/>
          </a:xfrm>
        </p:grpSpPr>
        <p:sp>
          <p:nvSpPr>
            <p:cNvPr id="84000" name="Text Box 5">
              <a:extLst>
                <a:ext uri="{FF2B5EF4-FFF2-40B4-BE49-F238E27FC236}">
                  <a16:creationId xmlns:a16="http://schemas.microsoft.com/office/drawing/2014/main" id="{D2BE5836-4EDE-2E30-ABA2-C329641793B6}"/>
                </a:ext>
              </a:extLst>
            </p:cNvPr>
            <p:cNvSpPr txBox="1">
              <a:spLocks noChangeArrowheads="1"/>
            </p:cNvSpPr>
            <p:nvPr/>
          </p:nvSpPr>
          <p:spPr bwMode="auto">
            <a:xfrm>
              <a:off x="624" y="2352"/>
              <a:ext cx="163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两输入变量与非</a:t>
              </a:r>
              <a:br>
                <a:rPr kumimoji="1" lang="zh-CN" altLang="en-US">
                  <a:solidFill>
                    <a:srgbClr val="000066"/>
                  </a:solidFill>
                  <a:latin typeface="Times New Roman" panose="02020603050405020304" pitchFamily="18" charset="0"/>
                </a:rPr>
              </a:br>
              <a:r>
                <a:rPr kumimoji="1" lang="zh-CN" altLang="en-US">
                  <a:solidFill>
                    <a:srgbClr val="000066"/>
                  </a:solidFill>
                  <a:latin typeface="Times New Roman" panose="02020603050405020304" pitchFamily="18" charset="0"/>
                </a:rPr>
                <a:t>　　　逻辑真值表</a:t>
              </a:r>
            </a:p>
          </p:txBody>
        </p:sp>
        <p:grpSp>
          <p:nvGrpSpPr>
            <p:cNvPr id="84001" name="Group 6">
              <a:extLst>
                <a:ext uri="{FF2B5EF4-FFF2-40B4-BE49-F238E27FC236}">
                  <a16:creationId xmlns:a16="http://schemas.microsoft.com/office/drawing/2014/main" id="{9C616FFC-CAA5-FDBF-8764-929B48058FAD}"/>
                </a:ext>
              </a:extLst>
            </p:cNvPr>
            <p:cNvGrpSpPr>
              <a:grpSpLocks/>
            </p:cNvGrpSpPr>
            <p:nvPr/>
          </p:nvGrpSpPr>
          <p:grpSpPr bwMode="auto">
            <a:xfrm>
              <a:off x="624" y="2721"/>
              <a:ext cx="1632" cy="1147"/>
              <a:chOff x="260" y="2721"/>
              <a:chExt cx="2100" cy="1147"/>
            </a:xfrm>
          </p:grpSpPr>
          <p:sp>
            <p:nvSpPr>
              <p:cNvPr id="84018" name="Line 7">
                <a:extLst>
                  <a:ext uri="{FF2B5EF4-FFF2-40B4-BE49-F238E27FC236}">
                    <a16:creationId xmlns:a16="http://schemas.microsoft.com/office/drawing/2014/main" id="{6BB770AA-FF82-79B3-5E5F-C17952AC24F9}"/>
                  </a:ext>
                </a:extLst>
              </p:cNvPr>
              <p:cNvSpPr>
                <a:spLocks noChangeShapeType="1"/>
              </p:cNvSpPr>
              <p:nvPr/>
            </p:nvSpPr>
            <p:spPr bwMode="auto">
              <a:xfrm>
                <a:off x="260" y="2721"/>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19" name="Line 8">
                <a:extLst>
                  <a:ext uri="{FF2B5EF4-FFF2-40B4-BE49-F238E27FC236}">
                    <a16:creationId xmlns:a16="http://schemas.microsoft.com/office/drawing/2014/main" id="{4FB695DF-58D3-E817-E8EB-78D484E2E111}"/>
                  </a:ext>
                </a:extLst>
              </p:cNvPr>
              <p:cNvSpPr>
                <a:spLocks noChangeShapeType="1"/>
              </p:cNvSpPr>
              <p:nvPr/>
            </p:nvSpPr>
            <p:spPr bwMode="auto">
              <a:xfrm>
                <a:off x="260" y="2961"/>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20" name="Line 9">
                <a:extLst>
                  <a:ext uri="{FF2B5EF4-FFF2-40B4-BE49-F238E27FC236}">
                    <a16:creationId xmlns:a16="http://schemas.microsoft.com/office/drawing/2014/main" id="{B1940BCC-5CE1-B735-81E7-18E25CEFDD84}"/>
                  </a:ext>
                </a:extLst>
              </p:cNvPr>
              <p:cNvSpPr>
                <a:spLocks noChangeShapeType="1"/>
              </p:cNvSpPr>
              <p:nvPr/>
            </p:nvSpPr>
            <p:spPr bwMode="auto">
              <a:xfrm>
                <a:off x="260" y="3868"/>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4002" name="Line 10">
              <a:extLst>
                <a:ext uri="{FF2B5EF4-FFF2-40B4-BE49-F238E27FC236}">
                  <a16:creationId xmlns:a16="http://schemas.microsoft.com/office/drawing/2014/main" id="{1016FF3B-99EA-F133-0636-3CCF106F1BB3}"/>
                </a:ext>
              </a:extLst>
            </p:cNvPr>
            <p:cNvSpPr>
              <a:spLocks noChangeShapeType="1"/>
            </p:cNvSpPr>
            <p:nvPr/>
          </p:nvSpPr>
          <p:spPr bwMode="auto">
            <a:xfrm>
              <a:off x="1737" y="2721"/>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003" name="Text Box 11">
              <a:extLst>
                <a:ext uri="{FF2B5EF4-FFF2-40B4-BE49-F238E27FC236}">
                  <a16:creationId xmlns:a16="http://schemas.microsoft.com/office/drawing/2014/main" id="{75D7B423-D41B-A702-4019-591D22C447A1}"/>
                </a:ext>
              </a:extLst>
            </p:cNvPr>
            <p:cNvSpPr txBox="1">
              <a:spLocks noChangeArrowheads="1"/>
            </p:cNvSpPr>
            <p:nvPr/>
          </p:nvSpPr>
          <p:spPr bwMode="auto">
            <a:xfrm>
              <a:off x="838" y="2769"/>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4004" name="Text Box 12">
              <a:extLst>
                <a:ext uri="{FF2B5EF4-FFF2-40B4-BE49-F238E27FC236}">
                  <a16:creationId xmlns:a16="http://schemas.microsoft.com/office/drawing/2014/main" id="{A58BDB31-D329-0991-16ED-3F881BB675B9}"/>
                </a:ext>
              </a:extLst>
            </p:cNvPr>
            <p:cNvSpPr txBox="1">
              <a:spLocks noChangeArrowheads="1"/>
            </p:cNvSpPr>
            <p:nvPr/>
          </p:nvSpPr>
          <p:spPr bwMode="auto">
            <a:xfrm>
              <a:off x="1415" y="2769"/>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sp>
          <p:nvSpPr>
            <p:cNvPr id="84005" name="Text Box 13">
              <a:extLst>
                <a:ext uri="{FF2B5EF4-FFF2-40B4-BE49-F238E27FC236}">
                  <a16:creationId xmlns:a16="http://schemas.microsoft.com/office/drawing/2014/main" id="{7C7CCCCC-EB07-5602-74B6-BEED9394BA35}"/>
                </a:ext>
              </a:extLst>
            </p:cNvPr>
            <p:cNvSpPr txBox="1">
              <a:spLocks noChangeArrowheads="1"/>
            </p:cNvSpPr>
            <p:nvPr/>
          </p:nvSpPr>
          <p:spPr bwMode="auto">
            <a:xfrm>
              <a:off x="1950" y="2769"/>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sp>
          <p:nvSpPr>
            <p:cNvPr id="84006" name="Text Box 14">
              <a:extLst>
                <a:ext uri="{FF2B5EF4-FFF2-40B4-BE49-F238E27FC236}">
                  <a16:creationId xmlns:a16="http://schemas.microsoft.com/office/drawing/2014/main" id="{B6516E24-8785-89A4-5F99-760C5170E0A4}"/>
                </a:ext>
              </a:extLst>
            </p:cNvPr>
            <p:cNvSpPr txBox="1">
              <a:spLocks noChangeArrowheads="1"/>
            </p:cNvSpPr>
            <p:nvPr/>
          </p:nvSpPr>
          <p:spPr bwMode="auto">
            <a:xfrm>
              <a:off x="838" y="3009"/>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4007" name="Text Box 15">
              <a:extLst>
                <a:ext uri="{FF2B5EF4-FFF2-40B4-BE49-F238E27FC236}">
                  <a16:creationId xmlns:a16="http://schemas.microsoft.com/office/drawing/2014/main" id="{FBAA3031-CDBF-1C29-8140-27CD0414C36A}"/>
                </a:ext>
              </a:extLst>
            </p:cNvPr>
            <p:cNvSpPr txBox="1">
              <a:spLocks noChangeArrowheads="1"/>
            </p:cNvSpPr>
            <p:nvPr/>
          </p:nvSpPr>
          <p:spPr bwMode="auto">
            <a:xfrm>
              <a:off x="1415" y="3009"/>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4008" name="Text Box 16">
              <a:extLst>
                <a:ext uri="{FF2B5EF4-FFF2-40B4-BE49-F238E27FC236}">
                  <a16:creationId xmlns:a16="http://schemas.microsoft.com/office/drawing/2014/main" id="{E893A3D0-E899-A8D0-91EB-C2EC345BB8FA}"/>
                </a:ext>
              </a:extLst>
            </p:cNvPr>
            <p:cNvSpPr txBox="1">
              <a:spLocks noChangeArrowheads="1"/>
            </p:cNvSpPr>
            <p:nvPr/>
          </p:nvSpPr>
          <p:spPr bwMode="auto">
            <a:xfrm>
              <a:off x="1415" y="3230"/>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4009" name="Text Box 17">
              <a:extLst>
                <a:ext uri="{FF2B5EF4-FFF2-40B4-BE49-F238E27FC236}">
                  <a16:creationId xmlns:a16="http://schemas.microsoft.com/office/drawing/2014/main" id="{EE7AD2B2-3400-057E-B85A-98EED19B21BA}"/>
                </a:ext>
              </a:extLst>
            </p:cNvPr>
            <p:cNvSpPr txBox="1">
              <a:spLocks noChangeArrowheads="1"/>
            </p:cNvSpPr>
            <p:nvPr/>
          </p:nvSpPr>
          <p:spPr bwMode="auto">
            <a:xfrm>
              <a:off x="1415" y="3457"/>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4010" name="Text Box 18">
              <a:extLst>
                <a:ext uri="{FF2B5EF4-FFF2-40B4-BE49-F238E27FC236}">
                  <a16:creationId xmlns:a16="http://schemas.microsoft.com/office/drawing/2014/main" id="{791541C4-C264-D086-3F68-ADE1D1180B34}"/>
                </a:ext>
              </a:extLst>
            </p:cNvPr>
            <p:cNvSpPr txBox="1">
              <a:spLocks noChangeArrowheads="1"/>
            </p:cNvSpPr>
            <p:nvPr/>
          </p:nvSpPr>
          <p:spPr bwMode="auto">
            <a:xfrm>
              <a:off x="1415" y="3690"/>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4011" name="Text Box 19">
              <a:extLst>
                <a:ext uri="{FF2B5EF4-FFF2-40B4-BE49-F238E27FC236}">
                  <a16:creationId xmlns:a16="http://schemas.microsoft.com/office/drawing/2014/main" id="{DCD5678C-DB6D-99F4-109E-336030C00772}"/>
                </a:ext>
              </a:extLst>
            </p:cNvPr>
            <p:cNvSpPr txBox="1">
              <a:spLocks noChangeArrowheads="1"/>
            </p:cNvSpPr>
            <p:nvPr/>
          </p:nvSpPr>
          <p:spPr bwMode="auto">
            <a:xfrm>
              <a:off x="838" y="3236"/>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4012" name="Text Box 20">
              <a:extLst>
                <a:ext uri="{FF2B5EF4-FFF2-40B4-BE49-F238E27FC236}">
                  <a16:creationId xmlns:a16="http://schemas.microsoft.com/office/drawing/2014/main" id="{5D87CEB5-4308-8D74-0D4E-7C6CC1A1D2D4}"/>
                </a:ext>
              </a:extLst>
            </p:cNvPr>
            <p:cNvSpPr txBox="1">
              <a:spLocks noChangeArrowheads="1"/>
            </p:cNvSpPr>
            <p:nvPr/>
          </p:nvSpPr>
          <p:spPr bwMode="auto">
            <a:xfrm>
              <a:off x="838" y="3463"/>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4013" name="Text Box 21">
              <a:extLst>
                <a:ext uri="{FF2B5EF4-FFF2-40B4-BE49-F238E27FC236}">
                  <a16:creationId xmlns:a16="http://schemas.microsoft.com/office/drawing/2014/main" id="{282F041F-6ADD-1DE5-A407-5BE9CBB8168A}"/>
                </a:ext>
              </a:extLst>
            </p:cNvPr>
            <p:cNvSpPr txBox="1">
              <a:spLocks noChangeArrowheads="1"/>
            </p:cNvSpPr>
            <p:nvPr/>
          </p:nvSpPr>
          <p:spPr bwMode="auto">
            <a:xfrm>
              <a:off x="839" y="3690"/>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4014" name="Text Box 22">
              <a:extLst>
                <a:ext uri="{FF2B5EF4-FFF2-40B4-BE49-F238E27FC236}">
                  <a16:creationId xmlns:a16="http://schemas.microsoft.com/office/drawing/2014/main" id="{53889EB7-648E-2BA9-8CD7-BB960A4ECE14}"/>
                </a:ext>
              </a:extLst>
            </p:cNvPr>
            <p:cNvSpPr txBox="1">
              <a:spLocks noChangeArrowheads="1"/>
            </p:cNvSpPr>
            <p:nvPr/>
          </p:nvSpPr>
          <p:spPr bwMode="auto">
            <a:xfrm>
              <a:off x="1951" y="3009"/>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4015" name="Text Box 23">
              <a:extLst>
                <a:ext uri="{FF2B5EF4-FFF2-40B4-BE49-F238E27FC236}">
                  <a16:creationId xmlns:a16="http://schemas.microsoft.com/office/drawing/2014/main" id="{3FF6971F-C5F6-80EA-D9C4-13FFDF3A70E2}"/>
                </a:ext>
              </a:extLst>
            </p:cNvPr>
            <p:cNvSpPr txBox="1">
              <a:spLocks noChangeArrowheads="1"/>
            </p:cNvSpPr>
            <p:nvPr/>
          </p:nvSpPr>
          <p:spPr bwMode="auto">
            <a:xfrm>
              <a:off x="1951" y="3230"/>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4016" name="Text Box 24">
              <a:extLst>
                <a:ext uri="{FF2B5EF4-FFF2-40B4-BE49-F238E27FC236}">
                  <a16:creationId xmlns:a16="http://schemas.microsoft.com/office/drawing/2014/main" id="{4C16B4CA-07B9-7CE7-2A99-5BD496B923F2}"/>
                </a:ext>
              </a:extLst>
            </p:cNvPr>
            <p:cNvSpPr txBox="1">
              <a:spLocks noChangeArrowheads="1"/>
            </p:cNvSpPr>
            <p:nvPr/>
          </p:nvSpPr>
          <p:spPr bwMode="auto">
            <a:xfrm>
              <a:off x="1951" y="3457"/>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4017" name="Text Box 25">
              <a:extLst>
                <a:ext uri="{FF2B5EF4-FFF2-40B4-BE49-F238E27FC236}">
                  <a16:creationId xmlns:a16="http://schemas.microsoft.com/office/drawing/2014/main" id="{355390A4-9CA9-A9DD-82D2-E82F8DA00208}"/>
                </a:ext>
              </a:extLst>
            </p:cNvPr>
            <p:cNvSpPr txBox="1">
              <a:spLocks noChangeArrowheads="1"/>
            </p:cNvSpPr>
            <p:nvPr/>
          </p:nvSpPr>
          <p:spPr bwMode="auto">
            <a:xfrm>
              <a:off x="1951" y="3690"/>
              <a:ext cx="12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grpSp>
      <p:grpSp>
        <p:nvGrpSpPr>
          <p:cNvPr id="418871" name="Group 55">
            <a:extLst>
              <a:ext uri="{FF2B5EF4-FFF2-40B4-BE49-F238E27FC236}">
                <a16:creationId xmlns:a16="http://schemas.microsoft.com/office/drawing/2014/main" id="{45FDFE5A-3660-9169-ED4D-3C5E5AEBE48B}"/>
              </a:ext>
            </a:extLst>
          </p:cNvPr>
          <p:cNvGrpSpPr>
            <a:grpSpLocks/>
          </p:cNvGrpSpPr>
          <p:nvPr/>
        </p:nvGrpSpPr>
        <p:grpSpPr bwMode="auto">
          <a:xfrm>
            <a:off x="5326063" y="1733550"/>
            <a:ext cx="3184525" cy="3424238"/>
            <a:chOff x="3355" y="1092"/>
            <a:chExt cx="2006" cy="2157"/>
          </a:xfrm>
        </p:grpSpPr>
        <p:sp>
          <p:nvSpPr>
            <p:cNvPr id="83979" name="Text Box 27">
              <a:extLst>
                <a:ext uri="{FF2B5EF4-FFF2-40B4-BE49-F238E27FC236}">
                  <a16:creationId xmlns:a16="http://schemas.microsoft.com/office/drawing/2014/main" id="{46A3DD9B-4564-9C5E-1D62-62D3FE4C1FBB}"/>
                </a:ext>
              </a:extLst>
            </p:cNvPr>
            <p:cNvSpPr txBox="1">
              <a:spLocks noChangeArrowheads="1"/>
            </p:cNvSpPr>
            <p:nvPr/>
          </p:nvSpPr>
          <p:spPr bwMode="auto">
            <a:xfrm>
              <a:off x="3783" y="2464"/>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3980" name="Text Box 28">
              <a:extLst>
                <a:ext uri="{FF2B5EF4-FFF2-40B4-BE49-F238E27FC236}">
                  <a16:creationId xmlns:a16="http://schemas.microsoft.com/office/drawing/2014/main" id="{309B1FA4-50C1-DA89-FEF3-C64CF3002C7B}"/>
                </a:ext>
              </a:extLst>
            </p:cNvPr>
            <p:cNvSpPr txBox="1">
              <a:spLocks noChangeArrowheads="1"/>
            </p:cNvSpPr>
            <p:nvPr/>
          </p:nvSpPr>
          <p:spPr bwMode="auto">
            <a:xfrm>
              <a:off x="3774" y="2802"/>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sp>
          <p:nvSpPr>
            <p:cNvPr id="83981" name="Text Box 29">
              <a:extLst>
                <a:ext uri="{FF2B5EF4-FFF2-40B4-BE49-F238E27FC236}">
                  <a16:creationId xmlns:a16="http://schemas.microsoft.com/office/drawing/2014/main" id="{641B2782-8F55-4446-B6F2-511A582689CB}"/>
                </a:ext>
              </a:extLst>
            </p:cNvPr>
            <p:cNvSpPr txBox="1">
              <a:spLocks noChangeArrowheads="1"/>
            </p:cNvSpPr>
            <p:nvPr/>
          </p:nvSpPr>
          <p:spPr bwMode="auto">
            <a:xfrm>
              <a:off x="4950" y="2696"/>
              <a:ext cx="11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sp>
          <p:nvSpPr>
            <p:cNvPr id="83982" name="Text Box 30">
              <a:extLst>
                <a:ext uri="{FF2B5EF4-FFF2-40B4-BE49-F238E27FC236}">
                  <a16:creationId xmlns:a16="http://schemas.microsoft.com/office/drawing/2014/main" id="{BC8589CC-98BF-5A99-E657-D4275DB1F28F}"/>
                </a:ext>
              </a:extLst>
            </p:cNvPr>
            <p:cNvSpPr txBox="1">
              <a:spLocks noChangeArrowheads="1"/>
            </p:cNvSpPr>
            <p:nvPr/>
          </p:nvSpPr>
          <p:spPr bwMode="auto">
            <a:xfrm>
              <a:off x="3858" y="1658"/>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3983" name="Text Box 31">
              <a:extLst>
                <a:ext uri="{FF2B5EF4-FFF2-40B4-BE49-F238E27FC236}">
                  <a16:creationId xmlns:a16="http://schemas.microsoft.com/office/drawing/2014/main" id="{66171EC9-FCA4-CA5C-E093-0A0EA2B8C217}"/>
                </a:ext>
              </a:extLst>
            </p:cNvPr>
            <p:cNvSpPr txBox="1">
              <a:spLocks noChangeArrowheads="1"/>
            </p:cNvSpPr>
            <p:nvPr/>
          </p:nvSpPr>
          <p:spPr bwMode="auto">
            <a:xfrm>
              <a:off x="3839" y="1953"/>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grpSp>
          <p:nvGrpSpPr>
            <p:cNvPr id="83984" name="Group 32">
              <a:extLst>
                <a:ext uri="{FF2B5EF4-FFF2-40B4-BE49-F238E27FC236}">
                  <a16:creationId xmlns:a16="http://schemas.microsoft.com/office/drawing/2014/main" id="{ED9F3EE5-9EBC-D986-DC95-2D117C1AD914}"/>
                </a:ext>
              </a:extLst>
            </p:cNvPr>
            <p:cNvGrpSpPr>
              <a:grpSpLocks/>
            </p:cNvGrpSpPr>
            <p:nvPr/>
          </p:nvGrpSpPr>
          <p:grpSpPr bwMode="auto">
            <a:xfrm>
              <a:off x="4059" y="2478"/>
              <a:ext cx="786" cy="523"/>
              <a:chOff x="4051" y="1098"/>
              <a:chExt cx="575" cy="322"/>
            </a:xfrm>
          </p:grpSpPr>
          <p:sp>
            <p:nvSpPr>
              <p:cNvPr id="83994" name="Oval 33">
                <a:extLst>
                  <a:ext uri="{FF2B5EF4-FFF2-40B4-BE49-F238E27FC236}">
                    <a16:creationId xmlns:a16="http://schemas.microsoft.com/office/drawing/2014/main" id="{0D4946A3-520C-0006-EAF7-54256A7267F6}"/>
                  </a:ext>
                </a:extLst>
              </p:cNvPr>
              <p:cNvSpPr>
                <a:spLocks noChangeArrowheads="1"/>
              </p:cNvSpPr>
              <p:nvPr/>
            </p:nvSpPr>
            <p:spPr bwMode="auto">
              <a:xfrm>
                <a:off x="4407" y="1229"/>
                <a:ext cx="48" cy="4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3995" name="Line 34">
                <a:extLst>
                  <a:ext uri="{FF2B5EF4-FFF2-40B4-BE49-F238E27FC236}">
                    <a16:creationId xmlns:a16="http://schemas.microsoft.com/office/drawing/2014/main" id="{049CFACE-6288-A173-54C8-2FCD817F1906}"/>
                  </a:ext>
                </a:extLst>
              </p:cNvPr>
              <p:cNvSpPr>
                <a:spLocks noChangeShapeType="1"/>
              </p:cNvSpPr>
              <p:nvPr/>
            </p:nvSpPr>
            <p:spPr bwMode="auto">
              <a:xfrm>
                <a:off x="4454" y="1256"/>
                <a:ext cx="1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6" name="Text Box 35">
                <a:extLst>
                  <a:ext uri="{FF2B5EF4-FFF2-40B4-BE49-F238E27FC236}">
                    <a16:creationId xmlns:a16="http://schemas.microsoft.com/office/drawing/2014/main" id="{59345F0E-9717-3AEE-4277-929A10C472F9}"/>
                  </a:ext>
                </a:extLst>
              </p:cNvPr>
              <p:cNvSpPr txBox="1">
                <a:spLocks noChangeArrowheads="1"/>
              </p:cNvSpPr>
              <p:nvPr/>
            </p:nvSpPr>
            <p:spPr bwMode="auto">
              <a:xfrm>
                <a:off x="4269" y="1131"/>
                <a:ext cx="117"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&amp;</a:t>
                </a:r>
              </a:p>
            </p:txBody>
          </p:sp>
          <p:sp>
            <p:nvSpPr>
              <p:cNvPr id="83997" name="Line 36">
                <a:extLst>
                  <a:ext uri="{FF2B5EF4-FFF2-40B4-BE49-F238E27FC236}">
                    <a16:creationId xmlns:a16="http://schemas.microsoft.com/office/drawing/2014/main" id="{1F3AC3BD-A446-5634-9C4B-B8F49A4371D8}"/>
                  </a:ext>
                </a:extLst>
              </p:cNvPr>
              <p:cNvSpPr>
                <a:spLocks noChangeShapeType="1"/>
              </p:cNvSpPr>
              <p:nvPr/>
            </p:nvSpPr>
            <p:spPr bwMode="auto">
              <a:xfrm>
                <a:off x="4051" y="1160"/>
                <a:ext cx="1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8" name="Line 37">
                <a:extLst>
                  <a:ext uri="{FF2B5EF4-FFF2-40B4-BE49-F238E27FC236}">
                    <a16:creationId xmlns:a16="http://schemas.microsoft.com/office/drawing/2014/main" id="{EEE4F252-EEEE-D8B1-EC78-4258F12CD6E1}"/>
                  </a:ext>
                </a:extLst>
              </p:cNvPr>
              <p:cNvSpPr>
                <a:spLocks noChangeShapeType="1"/>
              </p:cNvSpPr>
              <p:nvPr/>
            </p:nvSpPr>
            <p:spPr bwMode="auto">
              <a:xfrm>
                <a:off x="4051" y="1345"/>
                <a:ext cx="1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9" name="Rectangle 38">
                <a:extLst>
                  <a:ext uri="{FF2B5EF4-FFF2-40B4-BE49-F238E27FC236}">
                    <a16:creationId xmlns:a16="http://schemas.microsoft.com/office/drawing/2014/main" id="{4430AD1E-3B27-3BA9-26C5-516F99636C21}"/>
                  </a:ext>
                </a:extLst>
              </p:cNvPr>
              <p:cNvSpPr>
                <a:spLocks noChangeArrowheads="1"/>
              </p:cNvSpPr>
              <p:nvPr/>
            </p:nvSpPr>
            <p:spPr bwMode="auto">
              <a:xfrm>
                <a:off x="4214" y="1098"/>
                <a:ext cx="195" cy="32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83985" name="Group 39">
              <a:extLst>
                <a:ext uri="{FF2B5EF4-FFF2-40B4-BE49-F238E27FC236}">
                  <a16:creationId xmlns:a16="http://schemas.microsoft.com/office/drawing/2014/main" id="{0AEF4DA3-6185-89C7-F367-0832D45E459E}"/>
                </a:ext>
              </a:extLst>
            </p:cNvPr>
            <p:cNvGrpSpPr>
              <a:grpSpLocks/>
            </p:cNvGrpSpPr>
            <p:nvPr/>
          </p:nvGrpSpPr>
          <p:grpSpPr bwMode="auto">
            <a:xfrm>
              <a:off x="4079" y="1738"/>
              <a:ext cx="883" cy="421"/>
              <a:chOff x="4050" y="2116"/>
              <a:chExt cx="582" cy="192"/>
            </a:xfrm>
          </p:grpSpPr>
          <p:sp>
            <p:nvSpPr>
              <p:cNvPr id="83989" name="Line 40">
                <a:extLst>
                  <a:ext uri="{FF2B5EF4-FFF2-40B4-BE49-F238E27FC236}">
                    <a16:creationId xmlns:a16="http://schemas.microsoft.com/office/drawing/2014/main" id="{33A40F09-2368-CA26-D159-7C13F232C476}"/>
                  </a:ext>
                </a:extLst>
              </p:cNvPr>
              <p:cNvSpPr>
                <a:spLocks noChangeShapeType="1"/>
              </p:cNvSpPr>
              <p:nvPr/>
            </p:nvSpPr>
            <p:spPr bwMode="auto">
              <a:xfrm>
                <a:off x="4050" y="2151"/>
                <a:ext cx="1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0" name="Line 41">
                <a:extLst>
                  <a:ext uri="{FF2B5EF4-FFF2-40B4-BE49-F238E27FC236}">
                    <a16:creationId xmlns:a16="http://schemas.microsoft.com/office/drawing/2014/main" id="{EDB05FC0-91C6-0874-5B0D-47D7DCA76CF8}"/>
                  </a:ext>
                </a:extLst>
              </p:cNvPr>
              <p:cNvSpPr>
                <a:spLocks noChangeShapeType="1"/>
              </p:cNvSpPr>
              <p:nvPr/>
            </p:nvSpPr>
            <p:spPr bwMode="auto">
              <a:xfrm>
                <a:off x="4050" y="2273"/>
                <a:ext cx="11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91" name="AutoShape 42">
                <a:extLst>
                  <a:ext uri="{FF2B5EF4-FFF2-40B4-BE49-F238E27FC236}">
                    <a16:creationId xmlns:a16="http://schemas.microsoft.com/office/drawing/2014/main" id="{294EF96E-7949-DD70-057B-AED169AEAFC0}"/>
                  </a:ext>
                </a:extLst>
              </p:cNvPr>
              <p:cNvSpPr>
                <a:spLocks noChangeArrowheads="1"/>
              </p:cNvSpPr>
              <p:nvPr/>
            </p:nvSpPr>
            <p:spPr bwMode="auto">
              <a:xfrm>
                <a:off x="4169" y="2116"/>
                <a:ext cx="240" cy="192"/>
              </a:xfrm>
              <a:prstGeom prst="flowChartDelay">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3992" name="Oval 43">
                <a:extLst>
                  <a:ext uri="{FF2B5EF4-FFF2-40B4-BE49-F238E27FC236}">
                    <a16:creationId xmlns:a16="http://schemas.microsoft.com/office/drawing/2014/main" id="{880AE724-CFDF-866A-E2A0-9C8546238919}"/>
                  </a:ext>
                </a:extLst>
              </p:cNvPr>
              <p:cNvSpPr>
                <a:spLocks noChangeArrowheads="1"/>
              </p:cNvSpPr>
              <p:nvPr/>
            </p:nvSpPr>
            <p:spPr bwMode="auto">
              <a:xfrm>
                <a:off x="4413" y="2192"/>
                <a:ext cx="48" cy="4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3993" name="Line 44">
                <a:extLst>
                  <a:ext uri="{FF2B5EF4-FFF2-40B4-BE49-F238E27FC236}">
                    <a16:creationId xmlns:a16="http://schemas.microsoft.com/office/drawing/2014/main" id="{5EC064FC-964C-C0F5-F7F4-9C30FD6413B7}"/>
                  </a:ext>
                </a:extLst>
              </p:cNvPr>
              <p:cNvSpPr>
                <a:spLocks noChangeShapeType="1"/>
              </p:cNvSpPr>
              <p:nvPr/>
            </p:nvSpPr>
            <p:spPr bwMode="auto">
              <a:xfrm>
                <a:off x="4460" y="2219"/>
                <a:ext cx="1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986" name="Text Box 45">
              <a:extLst>
                <a:ext uri="{FF2B5EF4-FFF2-40B4-BE49-F238E27FC236}">
                  <a16:creationId xmlns:a16="http://schemas.microsoft.com/office/drawing/2014/main" id="{DEBD131E-3EC0-447F-474A-B1A21BD47FFE}"/>
                </a:ext>
              </a:extLst>
            </p:cNvPr>
            <p:cNvSpPr txBox="1">
              <a:spLocks noChangeArrowheads="1"/>
            </p:cNvSpPr>
            <p:nvPr/>
          </p:nvSpPr>
          <p:spPr bwMode="auto">
            <a:xfrm>
              <a:off x="5076" y="1828"/>
              <a:ext cx="11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sp>
          <p:nvSpPr>
            <p:cNvPr id="83987" name="Text Box 46">
              <a:extLst>
                <a:ext uri="{FF2B5EF4-FFF2-40B4-BE49-F238E27FC236}">
                  <a16:creationId xmlns:a16="http://schemas.microsoft.com/office/drawing/2014/main" id="{BAB5C455-A5D8-6DE5-F797-E61E4AC84685}"/>
                </a:ext>
              </a:extLst>
            </p:cNvPr>
            <p:cNvSpPr txBox="1">
              <a:spLocks noChangeArrowheads="1"/>
            </p:cNvSpPr>
            <p:nvPr/>
          </p:nvSpPr>
          <p:spPr bwMode="auto">
            <a:xfrm>
              <a:off x="3637" y="1092"/>
              <a:ext cx="1343"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a:solidFill>
                    <a:srgbClr val="000066"/>
                  </a:solidFill>
                  <a:latin typeface="Times New Roman" panose="02020603050405020304" pitchFamily="18" charset="0"/>
                </a:rPr>
                <a:t>与非逻辑符号</a:t>
              </a:r>
              <a:endParaRPr kumimoji="1" lang="zh-CN" altLang="en-US" baseline="-25000">
                <a:solidFill>
                  <a:srgbClr val="000066"/>
                </a:solidFill>
                <a:latin typeface="Times New Roman" panose="02020603050405020304" pitchFamily="18" charset="0"/>
              </a:endParaRPr>
            </a:p>
          </p:txBody>
        </p:sp>
        <p:sp>
          <p:nvSpPr>
            <p:cNvPr id="83988" name="Rectangle 47">
              <a:extLst>
                <a:ext uri="{FF2B5EF4-FFF2-40B4-BE49-F238E27FC236}">
                  <a16:creationId xmlns:a16="http://schemas.microsoft.com/office/drawing/2014/main" id="{0D8CD4A5-1456-01AE-4E2A-39864F44CA65}"/>
                </a:ext>
              </a:extLst>
            </p:cNvPr>
            <p:cNvSpPr>
              <a:spLocks noChangeArrowheads="1"/>
            </p:cNvSpPr>
            <p:nvPr/>
          </p:nvSpPr>
          <p:spPr bwMode="auto">
            <a:xfrm>
              <a:off x="3355" y="1480"/>
              <a:ext cx="2006" cy="1769"/>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83972" name="Rectangle 48">
            <a:extLst>
              <a:ext uri="{FF2B5EF4-FFF2-40B4-BE49-F238E27FC236}">
                <a16:creationId xmlns:a16="http://schemas.microsoft.com/office/drawing/2014/main" id="{9A894376-7CC5-418E-4FA1-52E83505A892}"/>
              </a:ext>
            </a:extLst>
          </p:cNvPr>
          <p:cNvSpPr>
            <a:spLocks noChangeArrowheads="1"/>
          </p:cNvSpPr>
          <p:nvPr/>
        </p:nvSpPr>
        <p:spPr bwMode="auto">
          <a:xfrm>
            <a:off x="684213" y="549275"/>
            <a:ext cx="370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CC0000"/>
                </a:solidFill>
                <a:latin typeface="Times New Roman" panose="02020603050405020304" pitchFamily="18" charset="0"/>
              </a:rPr>
              <a:t>4.   </a:t>
            </a:r>
            <a:r>
              <a:rPr kumimoji="1" lang="zh-CN" altLang="en-US">
                <a:solidFill>
                  <a:srgbClr val="CC0000"/>
                </a:solidFill>
                <a:latin typeface="Times New Roman" panose="02020603050405020304" pitchFamily="18" charset="0"/>
              </a:rPr>
              <a:t>几种常用复合逻辑运算</a:t>
            </a:r>
          </a:p>
        </p:txBody>
      </p:sp>
      <p:grpSp>
        <p:nvGrpSpPr>
          <p:cNvPr id="418865" name="Group 49">
            <a:extLst>
              <a:ext uri="{FF2B5EF4-FFF2-40B4-BE49-F238E27FC236}">
                <a16:creationId xmlns:a16="http://schemas.microsoft.com/office/drawing/2014/main" id="{3814D4CC-380A-02CD-1F41-7DF71728814F}"/>
              </a:ext>
            </a:extLst>
          </p:cNvPr>
          <p:cNvGrpSpPr>
            <a:grpSpLocks/>
          </p:cNvGrpSpPr>
          <p:nvPr/>
        </p:nvGrpSpPr>
        <p:grpSpPr bwMode="auto">
          <a:xfrm>
            <a:off x="1463675" y="5572125"/>
            <a:ext cx="5492750" cy="457200"/>
            <a:chOff x="831" y="3292"/>
            <a:chExt cx="3426" cy="251"/>
          </a:xfrm>
        </p:grpSpPr>
        <p:sp>
          <p:nvSpPr>
            <p:cNvPr id="83975" name="Text Box 50">
              <a:extLst>
                <a:ext uri="{FF2B5EF4-FFF2-40B4-BE49-F238E27FC236}">
                  <a16:creationId xmlns:a16="http://schemas.microsoft.com/office/drawing/2014/main" id="{15274889-F81F-5D1B-6F14-DCEFE1500D9E}"/>
                </a:ext>
              </a:extLst>
            </p:cNvPr>
            <p:cNvSpPr txBox="1">
              <a:spLocks noChangeArrowheads="1"/>
            </p:cNvSpPr>
            <p:nvPr/>
          </p:nvSpPr>
          <p:spPr bwMode="auto">
            <a:xfrm>
              <a:off x="831" y="3292"/>
              <a:ext cx="164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rPr>
                <a:t>　与非逻辑表达式</a:t>
              </a:r>
            </a:p>
          </p:txBody>
        </p:sp>
        <p:grpSp>
          <p:nvGrpSpPr>
            <p:cNvPr id="83976" name="Group 51">
              <a:extLst>
                <a:ext uri="{FF2B5EF4-FFF2-40B4-BE49-F238E27FC236}">
                  <a16:creationId xmlns:a16="http://schemas.microsoft.com/office/drawing/2014/main" id="{B8ACA3F0-9C5C-5A0F-E666-232E482763FB}"/>
                </a:ext>
              </a:extLst>
            </p:cNvPr>
            <p:cNvGrpSpPr>
              <a:grpSpLocks/>
            </p:cNvGrpSpPr>
            <p:nvPr/>
          </p:nvGrpSpPr>
          <p:grpSpPr bwMode="auto">
            <a:xfrm>
              <a:off x="3105" y="3292"/>
              <a:ext cx="1152" cy="251"/>
              <a:chOff x="336" y="3600"/>
              <a:chExt cx="1152" cy="251"/>
            </a:xfrm>
          </p:grpSpPr>
          <p:sp>
            <p:nvSpPr>
              <p:cNvPr id="83977" name="Text Box 52">
                <a:extLst>
                  <a:ext uri="{FF2B5EF4-FFF2-40B4-BE49-F238E27FC236}">
                    <a16:creationId xmlns:a16="http://schemas.microsoft.com/office/drawing/2014/main" id="{F9F8136D-1EC2-B0FB-3710-03E3AEF3BF8C}"/>
                  </a:ext>
                </a:extLst>
              </p:cNvPr>
              <p:cNvSpPr txBox="1">
                <a:spLocks noChangeArrowheads="1"/>
              </p:cNvSpPr>
              <p:nvPr/>
            </p:nvSpPr>
            <p:spPr bwMode="auto">
              <a:xfrm>
                <a:off x="336" y="3600"/>
                <a:ext cx="1152"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i="1">
                    <a:solidFill>
                      <a:srgbClr val="000066"/>
                    </a:solidFill>
                    <a:latin typeface="Times New Roman" panose="02020603050405020304" pitchFamily="18" charset="0"/>
                  </a:rPr>
                  <a:t>L</a:t>
                </a:r>
                <a:r>
                  <a:rPr kumimoji="1" lang="en-US" altLang="zh-CN">
                    <a:solidFill>
                      <a:srgbClr val="000066"/>
                    </a:solidFill>
                    <a:latin typeface="Times New Roman" panose="02020603050405020304" pitchFamily="18" charset="0"/>
                  </a:rPr>
                  <a:t> =  </a:t>
                </a:r>
                <a:r>
                  <a:rPr kumimoji="1" lang="en-US" altLang="zh-CN" i="1">
                    <a:solidFill>
                      <a:srgbClr val="000066"/>
                    </a:solidFill>
                    <a:latin typeface="Times New Roman" panose="02020603050405020304" pitchFamily="18" charset="0"/>
                  </a:rPr>
                  <a:t>A </a:t>
                </a:r>
                <a:r>
                  <a:rPr kumimoji="1" lang="en-US" altLang="zh-CN">
                    <a:solidFill>
                      <a:srgbClr val="000066"/>
                    </a:solidFill>
                    <a:latin typeface="Times New Roman" panose="02020603050405020304" pitchFamily="18" charset="0"/>
                  </a:rPr>
                  <a:t>· </a:t>
                </a:r>
                <a:r>
                  <a:rPr kumimoji="1" lang="en-US" altLang="zh-CN" i="1">
                    <a:solidFill>
                      <a:srgbClr val="000066"/>
                    </a:solidFill>
                    <a:latin typeface="Times New Roman" panose="02020603050405020304" pitchFamily="18" charset="0"/>
                  </a:rPr>
                  <a:t>B</a:t>
                </a:r>
              </a:p>
            </p:txBody>
          </p:sp>
          <p:sp>
            <p:nvSpPr>
              <p:cNvPr id="83978" name="Line 53">
                <a:extLst>
                  <a:ext uri="{FF2B5EF4-FFF2-40B4-BE49-F238E27FC236}">
                    <a16:creationId xmlns:a16="http://schemas.microsoft.com/office/drawing/2014/main" id="{D0396C13-8B1F-37CA-94D5-E12CA5D7F8A6}"/>
                  </a:ext>
                </a:extLst>
              </p:cNvPr>
              <p:cNvSpPr>
                <a:spLocks noChangeShapeType="1"/>
              </p:cNvSpPr>
              <p:nvPr/>
            </p:nvSpPr>
            <p:spPr bwMode="auto">
              <a:xfrm>
                <a:off x="630" y="3654"/>
                <a:ext cx="3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
        <p:nvSpPr>
          <p:cNvPr id="418870" name="Rectangle 54">
            <a:extLst>
              <a:ext uri="{FF2B5EF4-FFF2-40B4-BE49-F238E27FC236}">
                <a16:creationId xmlns:a16="http://schemas.microsoft.com/office/drawing/2014/main" id="{69A14540-5A37-30C7-E21D-E54B7DFEAFD3}"/>
              </a:ext>
            </a:extLst>
          </p:cNvPr>
          <p:cNvSpPr>
            <a:spLocks noChangeArrowheads="1"/>
          </p:cNvSpPr>
          <p:nvPr/>
        </p:nvSpPr>
        <p:spPr bwMode="auto">
          <a:xfrm>
            <a:off x="1619250" y="1412875"/>
            <a:ext cx="1984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rPr>
              <a:t>1)</a:t>
            </a:r>
            <a:r>
              <a:rPr kumimoji="1" lang="zh-CN" altLang="en-US">
                <a:solidFill>
                  <a:srgbClr val="000066"/>
                </a:solidFill>
                <a:latin typeface="Times New Roman" panose="02020603050405020304" pitchFamily="18" charset="0"/>
              </a:rPr>
              <a:t>与非运算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88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418820"/>
                                        </p:tgtEl>
                                        <p:attrNameLst>
                                          <p:attrName>style.visibility</p:attrName>
                                        </p:attrNameLst>
                                      </p:cBhvr>
                                      <p:to>
                                        <p:strVal val="visible"/>
                                      </p:to>
                                    </p:set>
                                    <p:animEffect transition="in" filter="wipe(up)">
                                      <p:cBhvr>
                                        <p:cTn id="11" dur="500"/>
                                        <p:tgtEl>
                                          <p:spTgt spid="4188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18871"/>
                                        </p:tgtEl>
                                        <p:attrNameLst>
                                          <p:attrName>style.visibility</p:attrName>
                                        </p:attrNameLst>
                                      </p:cBhvr>
                                      <p:to>
                                        <p:strVal val="visible"/>
                                      </p:to>
                                    </p:set>
                                    <p:animEffect transition="in" filter="wipe(up)">
                                      <p:cBhvr>
                                        <p:cTn id="16" dur="500"/>
                                        <p:tgtEl>
                                          <p:spTgt spid="4188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18865"/>
                                        </p:tgtEl>
                                        <p:attrNameLst>
                                          <p:attrName>style.visibility</p:attrName>
                                        </p:attrNameLst>
                                      </p:cBhvr>
                                      <p:to>
                                        <p:strVal val="visible"/>
                                      </p:to>
                                    </p:set>
                                    <p:animEffect transition="in" filter="wipe(up)">
                                      <p:cBhvr>
                                        <p:cTn id="21" dur="1000"/>
                                        <p:tgtEl>
                                          <p:spTgt spid="418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7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44" name="Group 4">
            <a:extLst>
              <a:ext uri="{FF2B5EF4-FFF2-40B4-BE49-F238E27FC236}">
                <a16:creationId xmlns:a16="http://schemas.microsoft.com/office/drawing/2014/main" id="{3FB3B95F-0254-CDCC-14C3-DBEAD2F4A72F}"/>
              </a:ext>
            </a:extLst>
          </p:cNvPr>
          <p:cNvGrpSpPr>
            <a:grpSpLocks/>
          </p:cNvGrpSpPr>
          <p:nvPr/>
        </p:nvGrpSpPr>
        <p:grpSpPr bwMode="auto">
          <a:xfrm>
            <a:off x="1317625" y="1873250"/>
            <a:ext cx="2895600" cy="3400425"/>
            <a:chOff x="624" y="2352"/>
            <a:chExt cx="1632" cy="1521"/>
          </a:xfrm>
        </p:grpSpPr>
        <p:sp>
          <p:nvSpPr>
            <p:cNvPr id="85023" name="Text Box 5">
              <a:extLst>
                <a:ext uri="{FF2B5EF4-FFF2-40B4-BE49-F238E27FC236}">
                  <a16:creationId xmlns:a16="http://schemas.microsoft.com/office/drawing/2014/main" id="{E0D1632A-D1A1-155F-2A19-7EAA58B1576F}"/>
                </a:ext>
              </a:extLst>
            </p:cNvPr>
            <p:cNvSpPr txBox="1">
              <a:spLocks noChangeArrowheads="1"/>
            </p:cNvSpPr>
            <p:nvPr/>
          </p:nvSpPr>
          <p:spPr bwMode="auto">
            <a:xfrm>
              <a:off x="624" y="2352"/>
              <a:ext cx="1632"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两输入变量或非</a:t>
              </a:r>
              <a:br>
                <a:rPr kumimoji="1" lang="zh-CN" altLang="en-US">
                  <a:solidFill>
                    <a:srgbClr val="000066"/>
                  </a:solidFill>
                  <a:latin typeface="Times New Roman" panose="02020603050405020304" pitchFamily="18" charset="0"/>
                </a:rPr>
              </a:br>
              <a:r>
                <a:rPr kumimoji="1" lang="zh-CN" altLang="en-US">
                  <a:solidFill>
                    <a:srgbClr val="000066"/>
                  </a:solidFill>
                  <a:latin typeface="Times New Roman" panose="02020603050405020304" pitchFamily="18" charset="0"/>
                </a:rPr>
                <a:t>　　逻辑真值表</a:t>
              </a:r>
            </a:p>
          </p:txBody>
        </p:sp>
        <p:grpSp>
          <p:nvGrpSpPr>
            <p:cNvPr id="85024" name="Group 6">
              <a:extLst>
                <a:ext uri="{FF2B5EF4-FFF2-40B4-BE49-F238E27FC236}">
                  <a16:creationId xmlns:a16="http://schemas.microsoft.com/office/drawing/2014/main" id="{556A62FF-85F4-E398-8B0F-CF4315542B0E}"/>
                </a:ext>
              </a:extLst>
            </p:cNvPr>
            <p:cNvGrpSpPr>
              <a:grpSpLocks/>
            </p:cNvGrpSpPr>
            <p:nvPr/>
          </p:nvGrpSpPr>
          <p:grpSpPr bwMode="auto">
            <a:xfrm>
              <a:off x="624" y="2721"/>
              <a:ext cx="1632" cy="1147"/>
              <a:chOff x="260" y="2721"/>
              <a:chExt cx="2100" cy="1147"/>
            </a:xfrm>
          </p:grpSpPr>
          <p:sp>
            <p:nvSpPr>
              <p:cNvPr id="85041" name="Line 7">
                <a:extLst>
                  <a:ext uri="{FF2B5EF4-FFF2-40B4-BE49-F238E27FC236}">
                    <a16:creationId xmlns:a16="http://schemas.microsoft.com/office/drawing/2014/main" id="{AC3371C6-7BFD-B0DD-950B-CEEA6410BA47}"/>
                  </a:ext>
                </a:extLst>
              </p:cNvPr>
              <p:cNvSpPr>
                <a:spLocks noChangeShapeType="1"/>
              </p:cNvSpPr>
              <p:nvPr/>
            </p:nvSpPr>
            <p:spPr bwMode="auto">
              <a:xfrm>
                <a:off x="260" y="2721"/>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42" name="Line 8">
                <a:extLst>
                  <a:ext uri="{FF2B5EF4-FFF2-40B4-BE49-F238E27FC236}">
                    <a16:creationId xmlns:a16="http://schemas.microsoft.com/office/drawing/2014/main" id="{2EFE6C12-6AC1-6B90-E653-1AA0DDB7DFB3}"/>
                  </a:ext>
                </a:extLst>
              </p:cNvPr>
              <p:cNvSpPr>
                <a:spLocks noChangeShapeType="1"/>
              </p:cNvSpPr>
              <p:nvPr/>
            </p:nvSpPr>
            <p:spPr bwMode="auto">
              <a:xfrm>
                <a:off x="260" y="2961"/>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43" name="Line 9">
                <a:extLst>
                  <a:ext uri="{FF2B5EF4-FFF2-40B4-BE49-F238E27FC236}">
                    <a16:creationId xmlns:a16="http://schemas.microsoft.com/office/drawing/2014/main" id="{F77A1507-D0B3-3923-3B30-F47EC899310F}"/>
                  </a:ext>
                </a:extLst>
              </p:cNvPr>
              <p:cNvSpPr>
                <a:spLocks noChangeShapeType="1"/>
              </p:cNvSpPr>
              <p:nvPr/>
            </p:nvSpPr>
            <p:spPr bwMode="auto">
              <a:xfrm>
                <a:off x="260" y="3868"/>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25" name="Line 10">
              <a:extLst>
                <a:ext uri="{FF2B5EF4-FFF2-40B4-BE49-F238E27FC236}">
                  <a16:creationId xmlns:a16="http://schemas.microsoft.com/office/drawing/2014/main" id="{0D4E4D27-742F-8FF2-C5EA-558C64DB62A3}"/>
                </a:ext>
              </a:extLst>
            </p:cNvPr>
            <p:cNvSpPr>
              <a:spLocks noChangeShapeType="1"/>
            </p:cNvSpPr>
            <p:nvPr/>
          </p:nvSpPr>
          <p:spPr bwMode="auto">
            <a:xfrm>
              <a:off x="1737" y="2721"/>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6" name="Text Box 11">
              <a:extLst>
                <a:ext uri="{FF2B5EF4-FFF2-40B4-BE49-F238E27FC236}">
                  <a16:creationId xmlns:a16="http://schemas.microsoft.com/office/drawing/2014/main" id="{CBE18ED9-77CA-14CA-F09D-8F4331C5167D}"/>
                </a:ext>
              </a:extLst>
            </p:cNvPr>
            <p:cNvSpPr txBox="1">
              <a:spLocks noChangeArrowheads="1"/>
            </p:cNvSpPr>
            <p:nvPr/>
          </p:nvSpPr>
          <p:spPr bwMode="auto">
            <a:xfrm>
              <a:off x="838" y="2769"/>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5027" name="Text Box 12">
              <a:extLst>
                <a:ext uri="{FF2B5EF4-FFF2-40B4-BE49-F238E27FC236}">
                  <a16:creationId xmlns:a16="http://schemas.microsoft.com/office/drawing/2014/main" id="{BB81A516-289A-C070-64DF-500CFCF88E63}"/>
                </a:ext>
              </a:extLst>
            </p:cNvPr>
            <p:cNvSpPr txBox="1">
              <a:spLocks noChangeArrowheads="1"/>
            </p:cNvSpPr>
            <p:nvPr/>
          </p:nvSpPr>
          <p:spPr bwMode="auto">
            <a:xfrm>
              <a:off x="1415" y="2769"/>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sp>
          <p:nvSpPr>
            <p:cNvPr id="85028" name="Text Box 13">
              <a:extLst>
                <a:ext uri="{FF2B5EF4-FFF2-40B4-BE49-F238E27FC236}">
                  <a16:creationId xmlns:a16="http://schemas.microsoft.com/office/drawing/2014/main" id="{6C1D914B-E084-84AF-B8D9-F6AAAA01A129}"/>
                </a:ext>
              </a:extLst>
            </p:cNvPr>
            <p:cNvSpPr txBox="1">
              <a:spLocks noChangeArrowheads="1"/>
            </p:cNvSpPr>
            <p:nvPr/>
          </p:nvSpPr>
          <p:spPr bwMode="auto">
            <a:xfrm>
              <a:off x="1950" y="2769"/>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sp>
          <p:nvSpPr>
            <p:cNvPr id="85029" name="Text Box 14">
              <a:extLst>
                <a:ext uri="{FF2B5EF4-FFF2-40B4-BE49-F238E27FC236}">
                  <a16:creationId xmlns:a16="http://schemas.microsoft.com/office/drawing/2014/main" id="{A5B289E5-999D-D84F-2074-47149FA32328}"/>
                </a:ext>
              </a:extLst>
            </p:cNvPr>
            <p:cNvSpPr txBox="1">
              <a:spLocks noChangeArrowheads="1"/>
            </p:cNvSpPr>
            <p:nvPr/>
          </p:nvSpPr>
          <p:spPr bwMode="auto">
            <a:xfrm>
              <a:off x="838" y="3009"/>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5030" name="Text Box 15">
              <a:extLst>
                <a:ext uri="{FF2B5EF4-FFF2-40B4-BE49-F238E27FC236}">
                  <a16:creationId xmlns:a16="http://schemas.microsoft.com/office/drawing/2014/main" id="{EEC738A6-D745-ED90-82FF-B83077BA73E6}"/>
                </a:ext>
              </a:extLst>
            </p:cNvPr>
            <p:cNvSpPr txBox="1">
              <a:spLocks noChangeArrowheads="1"/>
            </p:cNvSpPr>
            <p:nvPr/>
          </p:nvSpPr>
          <p:spPr bwMode="auto">
            <a:xfrm>
              <a:off x="1415" y="3009"/>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5031" name="Text Box 16">
              <a:extLst>
                <a:ext uri="{FF2B5EF4-FFF2-40B4-BE49-F238E27FC236}">
                  <a16:creationId xmlns:a16="http://schemas.microsoft.com/office/drawing/2014/main" id="{4356BFC7-6727-2D21-56E8-715C3FFE7F7B}"/>
                </a:ext>
              </a:extLst>
            </p:cNvPr>
            <p:cNvSpPr txBox="1">
              <a:spLocks noChangeArrowheads="1"/>
            </p:cNvSpPr>
            <p:nvPr/>
          </p:nvSpPr>
          <p:spPr bwMode="auto">
            <a:xfrm>
              <a:off x="1415" y="3230"/>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5032" name="Text Box 17">
              <a:extLst>
                <a:ext uri="{FF2B5EF4-FFF2-40B4-BE49-F238E27FC236}">
                  <a16:creationId xmlns:a16="http://schemas.microsoft.com/office/drawing/2014/main" id="{D98874D0-09E3-076B-C1EF-6F82BBD2442D}"/>
                </a:ext>
              </a:extLst>
            </p:cNvPr>
            <p:cNvSpPr txBox="1">
              <a:spLocks noChangeArrowheads="1"/>
            </p:cNvSpPr>
            <p:nvPr/>
          </p:nvSpPr>
          <p:spPr bwMode="auto">
            <a:xfrm>
              <a:off x="1415" y="3457"/>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5033" name="Text Box 18">
              <a:extLst>
                <a:ext uri="{FF2B5EF4-FFF2-40B4-BE49-F238E27FC236}">
                  <a16:creationId xmlns:a16="http://schemas.microsoft.com/office/drawing/2014/main" id="{BF2E13B7-F860-8C95-3084-890517945CEA}"/>
                </a:ext>
              </a:extLst>
            </p:cNvPr>
            <p:cNvSpPr txBox="1">
              <a:spLocks noChangeArrowheads="1"/>
            </p:cNvSpPr>
            <p:nvPr/>
          </p:nvSpPr>
          <p:spPr bwMode="auto">
            <a:xfrm>
              <a:off x="1415" y="3690"/>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5034" name="Text Box 19">
              <a:extLst>
                <a:ext uri="{FF2B5EF4-FFF2-40B4-BE49-F238E27FC236}">
                  <a16:creationId xmlns:a16="http://schemas.microsoft.com/office/drawing/2014/main" id="{0E881D74-414D-DF69-2E19-05D0A0383BB6}"/>
                </a:ext>
              </a:extLst>
            </p:cNvPr>
            <p:cNvSpPr txBox="1">
              <a:spLocks noChangeArrowheads="1"/>
            </p:cNvSpPr>
            <p:nvPr/>
          </p:nvSpPr>
          <p:spPr bwMode="auto">
            <a:xfrm>
              <a:off x="838" y="3236"/>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5035" name="Text Box 20">
              <a:extLst>
                <a:ext uri="{FF2B5EF4-FFF2-40B4-BE49-F238E27FC236}">
                  <a16:creationId xmlns:a16="http://schemas.microsoft.com/office/drawing/2014/main" id="{D16D489B-E45B-9542-6101-6BCEFF3B6CC8}"/>
                </a:ext>
              </a:extLst>
            </p:cNvPr>
            <p:cNvSpPr txBox="1">
              <a:spLocks noChangeArrowheads="1"/>
            </p:cNvSpPr>
            <p:nvPr/>
          </p:nvSpPr>
          <p:spPr bwMode="auto">
            <a:xfrm>
              <a:off x="838" y="3463"/>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5036" name="Text Box 21">
              <a:extLst>
                <a:ext uri="{FF2B5EF4-FFF2-40B4-BE49-F238E27FC236}">
                  <a16:creationId xmlns:a16="http://schemas.microsoft.com/office/drawing/2014/main" id="{29834E2A-9F3E-697F-A081-61D3324FC111}"/>
                </a:ext>
              </a:extLst>
            </p:cNvPr>
            <p:cNvSpPr txBox="1">
              <a:spLocks noChangeArrowheads="1"/>
            </p:cNvSpPr>
            <p:nvPr/>
          </p:nvSpPr>
          <p:spPr bwMode="auto">
            <a:xfrm>
              <a:off x="839" y="3690"/>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5037" name="Text Box 22">
              <a:extLst>
                <a:ext uri="{FF2B5EF4-FFF2-40B4-BE49-F238E27FC236}">
                  <a16:creationId xmlns:a16="http://schemas.microsoft.com/office/drawing/2014/main" id="{FCBE4567-ABB1-E50E-749F-9FE89804235E}"/>
                </a:ext>
              </a:extLst>
            </p:cNvPr>
            <p:cNvSpPr txBox="1">
              <a:spLocks noChangeArrowheads="1"/>
            </p:cNvSpPr>
            <p:nvPr/>
          </p:nvSpPr>
          <p:spPr bwMode="auto">
            <a:xfrm>
              <a:off x="1951" y="3009"/>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5038" name="Text Box 23">
              <a:extLst>
                <a:ext uri="{FF2B5EF4-FFF2-40B4-BE49-F238E27FC236}">
                  <a16:creationId xmlns:a16="http://schemas.microsoft.com/office/drawing/2014/main" id="{A069BE36-682E-505A-4A90-1E006B9943FE}"/>
                </a:ext>
              </a:extLst>
            </p:cNvPr>
            <p:cNvSpPr txBox="1">
              <a:spLocks noChangeArrowheads="1"/>
            </p:cNvSpPr>
            <p:nvPr/>
          </p:nvSpPr>
          <p:spPr bwMode="auto">
            <a:xfrm>
              <a:off x="1951" y="3230"/>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5039" name="Text Box 24">
              <a:extLst>
                <a:ext uri="{FF2B5EF4-FFF2-40B4-BE49-F238E27FC236}">
                  <a16:creationId xmlns:a16="http://schemas.microsoft.com/office/drawing/2014/main" id="{B91D8B23-A83E-362A-6866-70D6436602AA}"/>
                </a:ext>
              </a:extLst>
            </p:cNvPr>
            <p:cNvSpPr txBox="1">
              <a:spLocks noChangeArrowheads="1"/>
            </p:cNvSpPr>
            <p:nvPr/>
          </p:nvSpPr>
          <p:spPr bwMode="auto">
            <a:xfrm>
              <a:off x="1951" y="3457"/>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5040" name="Text Box 25">
              <a:extLst>
                <a:ext uri="{FF2B5EF4-FFF2-40B4-BE49-F238E27FC236}">
                  <a16:creationId xmlns:a16="http://schemas.microsoft.com/office/drawing/2014/main" id="{E611100A-8823-5ECC-61CB-C072EC31EDCB}"/>
                </a:ext>
              </a:extLst>
            </p:cNvPr>
            <p:cNvSpPr txBox="1">
              <a:spLocks noChangeArrowheads="1"/>
            </p:cNvSpPr>
            <p:nvPr/>
          </p:nvSpPr>
          <p:spPr bwMode="auto">
            <a:xfrm>
              <a:off x="1951" y="3690"/>
              <a:ext cx="121"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grpSp>
      <p:grpSp>
        <p:nvGrpSpPr>
          <p:cNvPr id="419894" name="Group 54">
            <a:extLst>
              <a:ext uri="{FF2B5EF4-FFF2-40B4-BE49-F238E27FC236}">
                <a16:creationId xmlns:a16="http://schemas.microsoft.com/office/drawing/2014/main" id="{2BF9C6EA-88E2-6C23-04B0-610F0C9D7E13}"/>
              </a:ext>
            </a:extLst>
          </p:cNvPr>
          <p:cNvGrpSpPr>
            <a:grpSpLocks/>
          </p:cNvGrpSpPr>
          <p:nvPr/>
        </p:nvGrpSpPr>
        <p:grpSpPr bwMode="auto">
          <a:xfrm>
            <a:off x="5254625" y="1166813"/>
            <a:ext cx="3184525" cy="3482975"/>
            <a:chOff x="3310" y="735"/>
            <a:chExt cx="2006" cy="2194"/>
          </a:xfrm>
        </p:grpSpPr>
        <p:sp>
          <p:nvSpPr>
            <p:cNvPr id="85002" name="Rectangle 27">
              <a:extLst>
                <a:ext uri="{FF2B5EF4-FFF2-40B4-BE49-F238E27FC236}">
                  <a16:creationId xmlns:a16="http://schemas.microsoft.com/office/drawing/2014/main" id="{C61AABE6-BF50-987E-76DA-C9EADF96C74A}"/>
                </a:ext>
              </a:extLst>
            </p:cNvPr>
            <p:cNvSpPr>
              <a:spLocks noChangeArrowheads="1"/>
            </p:cNvSpPr>
            <p:nvPr/>
          </p:nvSpPr>
          <p:spPr bwMode="auto">
            <a:xfrm>
              <a:off x="3310" y="1162"/>
              <a:ext cx="2006" cy="1767"/>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5003" name="Text Box 28">
              <a:extLst>
                <a:ext uri="{FF2B5EF4-FFF2-40B4-BE49-F238E27FC236}">
                  <a16:creationId xmlns:a16="http://schemas.microsoft.com/office/drawing/2014/main" id="{2FE890A0-F430-49EF-C3DB-7A99FCB3CF7E}"/>
                </a:ext>
              </a:extLst>
            </p:cNvPr>
            <p:cNvSpPr txBox="1">
              <a:spLocks noChangeArrowheads="1"/>
            </p:cNvSpPr>
            <p:nvPr/>
          </p:nvSpPr>
          <p:spPr bwMode="auto">
            <a:xfrm>
              <a:off x="3753" y="2502"/>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sp>
          <p:nvSpPr>
            <p:cNvPr id="85004" name="Text Box 29">
              <a:extLst>
                <a:ext uri="{FF2B5EF4-FFF2-40B4-BE49-F238E27FC236}">
                  <a16:creationId xmlns:a16="http://schemas.microsoft.com/office/drawing/2014/main" id="{3064596D-7376-CA6A-E999-88130F5E30D4}"/>
                </a:ext>
              </a:extLst>
            </p:cNvPr>
            <p:cNvSpPr txBox="1">
              <a:spLocks noChangeArrowheads="1"/>
            </p:cNvSpPr>
            <p:nvPr/>
          </p:nvSpPr>
          <p:spPr bwMode="auto">
            <a:xfrm>
              <a:off x="4237" y="2169"/>
              <a:ext cx="24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solidFill>
                    <a:srgbClr val="000066"/>
                  </a:solidFill>
                  <a:latin typeface="Times New Roman" panose="02020603050405020304" pitchFamily="18" charset="0"/>
                </a:rPr>
                <a:t>≥1</a:t>
              </a:r>
            </a:p>
          </p:txBody>
        </p:sp>
        <p:sp>
          <p:nvSpPr>
            <p:cNvPr id="85005" name="Text Box 30">
              <a:extLst>
                <a:ext uri="{FF2B5EF4-FFF2-40B4-BE49-F238E27FC236}">
                  <a16:creationId xmlns:a16="http://schemas.microsoft.com/office/drawing/2014/main" id="{93049553-8513-C4A5-838B-88FE079E8072}"/>
                </a:ext>
              </a:extLst>
            </p:cNvPr>
            <p:cNvSpPr txBox="1">
              <a:spLocks noChangeArrowheads="1"/>
            </p:cNvSpPr>
            <p:nvPr/>
          </p:nvSpPr>
          <p:spPr bwMode="auto">
            <a:xfrm>
              <a:off x="3752" y="2138"/>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5006" name="Text Box 31">
              <a:extLst>
                <a:ext uri="{FF2B5EF4-FFF2-40B4-BE49-F238E27FC236}">
                  <a16:creationId xmlns:a16="http://schemas.microsoft.com/office/drawing/2014/main" id="{6991AFF4-DC0C-364C-39DC-D7AFA13762FA}"/>
                </a:ext>
              </a:extLst>
            </p:cNvPr>
            <p:cNvSpPr txBox="1">
              <a:spLocks noChangeArrowheads="1"/>
            </p:cNvSpPr>
            <p:nvPr/>
          </p:nvSpPr>
          <p:spPr bwMode="auto">
            <a:xfrm>
              <a:off x="3686" y="1346"/>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5007" name="Text Box 32">
              <a:extLst>
                <a:ext uri="{FF2B5EF4-FFF2-40B4-BE49-F238E27FC236}">
                  <a16:creationId xmlns:a16="http://schemas.microsoft.com/office/drawing/2014/main" id="{5CF21C18-38DC-22C2-7296-F1DDDE2185A9}"/>
                </a:ext>
              </a:extLst>
            </p:cNvPr>
            <p:cNvSpPr txBox="1">
              <a:spLocks noChangeArrowheads="1"/>
            </p:cNvSpPr>
            <p:nvPr/>
          </p:nvSpPr>
          <p:spPr bwMode="auto">
            <a:xfrm>
              <a:off x="3650" y="1638"/>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grpSp>
          <p:nvGrpSpPr>
            <p:cNvPr id="85008" name="Group 33">
              <a:extLst>
                <a:ext uri="{FF2B5EF4-FFF2-40B4-BE49-F238E27FC236}">
                  <a16:creationId xmlns:a16="http://schemas.microsoft.com/office/drawing/2014/main" id="{827B2738-EB1F-1565-7D49-637C665693AE}"/>
                </a:ext>
              </a:extLst>
            </p:cNvPr>
            <p:cNvGrpSpPr>
              <a:grpSpLocks/>
            </p:cNvGrpSpPr>
            <p:nvPr/>
          </p:nvGrpSpPr>
          <p:grpSpPr bwMode="auto">
            <a:xfrm>
              <a:off x="3905" y="1344"/>
              <a:ext cx="1047" cy="458"/>
              <a:chOff x="4079" y="1968"/>
              <a:chExt cx="571" cy="320"/>
            </a:xfrm>
          </p:grpSpPr>
          <p:sp>
            <p:nvSpPr>
              <p:cNvPr id="85018" name="Line 34">
                <a:extLst>
                  <a:ext uri="{FF2B5EF4-FFF2-40B4-BE49-F238E27FC236}">
                    <a16:creationId xmlns:a16="http://schemas.microsoft.com/office/drawing/2014/main" id="{5D6DFB8B-1DA6-5739-E660-8CC0ACC387DC}"/>
                  </a:ext>
                </a:extLst>
              </p:cNvPr>
              <p:cNvSpPr>
                <a:spLocks noChangeShapeType="1"/>
              </p:cNvSpPr>
              <p:nvPr/>
            </p:nvSpPr>
            <p:spPr bwMode="auto">
              <a:xfrm>
                <a:off x="4079" y="2057"/>
                <a:ext cx="1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9" name="Line 35">
                <a:extLst>
                  <a:ext uri="{FF2B5EF4-FFF2-40B4-BE49-F238E27FC236}">
                    <a16:creationId xmlns:a16="http://schemas.microsoft.com/office/drawing/2014/main" id="{4B3EE814-25EA-8474-147D-DB4C0C996F0D}"/>
                  </a:ext>
                </a:extLst>
              </p:cNvPr>
              <p:cNvSpPr>
                <a:spLocks noChangeShapeType="1"/>
              </p:cNvSpPr>
              <p:nvPr/>
            </p:nvSpPr>
            <p:spPr bwMode="auto">
              <a:xfrm>
                <a:off x="4080" y="2194"/>
                <a:ext cx="1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0" name="Freeform 36">
                <a:extLst>
                  <a:ext uri="{FF2B5EF4-FFF2-40B4-BE49-F238E27FC236}">
                    <a16:creationId xmlns:a16="http://schemas.microsoft.com/office/drawing/2014/main" id="{764CDD21-FA22-1321-0DE1-B5EC90D34DB9}"/>
                  </a:ext>
                </a:extLst>
              </p:cNvPr>
              <p:cNvSpPr>
                <a:spLocks/>
              </p:cNvSpPr>
              <p:nvPr/>
            </p:nvSpPr>
            <p:spPr bwMode="auto">
              <a:xfrm>
                <a:off x="4168" y="1968"/>
                <a:ext cx="288" cy="320"/>
              </a:xfrm>
              <a:custGeom>
                <a:avLst/>
                <a:gdLst>
                  <a:gd name="T0" fmla="*/ 0 w 782"/>
                  <a:gd name="T1" fmla="*/ 0 h 658"/>
                  <a:gd name="T2" fmla="*/ 0 w 782"/>
                  <a:gd name="T3" fmla="*/ 0 h 658"/>
                  <a:gd name="T4" fmla="*/ 0 w 782"/>
                  <a:gd name="T5" fmla="*/ 0 h 658"/>
                  <a:gd name="T6" fmla="*/ 0 w 782"/>
                  <a:gd name="T7" fmla="*/ 0 h 658"/>
                  <a:gd name="T8" fmla="*/ 0 w 782"/>
                  <a:gd name="T9" fmla="*/ 0 h 658"/>
                  <a:gd name="T10" fmla="*/ 0 w 782"/>
                  <a:gd name="T11" fmla="*/ 0 h 658"/>
                  <a:gd name="T12" fmla="*/ 0 w 782"/>
                  <a:gd name="T13" fmla="*/ 0 h 6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2" h="658">
                    <a:moveTo>
                      <a:pt x="48" y="38"/>
                    </a:moveTo>
                    <a:cubicBezTo>
                      <a:pt x="73" y="0"/>
                      <a:pt x="344" y="67"/>
                      <a:pt x="466" y="117"/>
                    </a:cubicBezTo>
                    <a:cubicBezTo>
                      <a:pt x="588" y="167"/>
                      <a:pt x="782" y="268"/>
                      <a:pt x="782" y="340"/>
                    </a:cubicBezTo>
                    <a:cubicBezTo>
                      <a:pt x="782" y="412"/>
                      <a:pt x="590" y="502"/>
                      <a:pt x="466" y="549"/>
                    </a:cubicBezTo>
                    <a:cubicBezTo>
                      <a:pt x="342" y="596"/>
                      <a:pt x="82" y="658"/>
                      <a:pt x="41" y="621"/>
                    </a:cubicBezTo>
                    <a:cubicBezTo>
                      <a:pt x="0" y="584"/>
                      <a:pt x="220" y="423"/>
                      <a:pt x="221" y="326"/>
                    </a:cubicBezTo>
                    <a:cubicBezTo>
                      <a:pt x="222" y="229"/>
                      <a:pt x="84" y="98"/>
                      <a:pt x="48" y="38"/>
                    </a:cubicBezTo>
                    <a:close/>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21" name="Oval 37">
                <a:extLst>
                  <a:ext uri="{FF2B5EF4-FFF2-40B4-BE49-F238E27FC236}">
                    <a16:creationId xmlns:a16="http://schemas.microsoft.com/office/drawing/2014/main" id="{25873CCF-29A5-62F3-DFB6-51FC2E263A18}"/>
                  </a:ext>
                </a:extLst>
              </p:cNvPr>
              <p:cNvSpPr>
                <a:spLocks noChangeArrowheads="1"/>
              </p:cNvSpPr>
              <p:nvPr/>
            </p:nvSpPr>
            <p:spPr bwMode="auto">
              <a:xfrm>
                <a:off x="4463" y="2111"/>
                <a:ext cx="48" cy="4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5022" name="Line 38">
                <a:extLst>
                  <a:ext uri="{FF2B5EF4-FFF2-40B4-BE49-F238E27FC236}">
                    <a16:creationId xmlns:a16="http://schemas.microsoft.com/office/drawing/2014/main" id="{91DD8F75-91D0-312E-313B-3A1B4180CD42}"/>
                  </a:ext>
                </a:extLst>
              </p:cNvPr>
              <p:cNvSpPr>
                <a:spLocks noChangeShapeType="1"/>
              </p:cNvSpPr>
              <p:nvPr/>
            </p:nvSpPr>
            <p:spPr bwMode="auto">
              <a:xfrm>
                <a:off x="4510" y="2138"/>
                <a:ext cx="1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5009" name="Text Box 39">
              <a:extLst>
                <a:ext uri="{FF2B5EF4-FFF2-40B4-BE49-F238E27FC236}">
                  <a16:creationId xmlns:a16="http://schemas.microsoft.com/office/drawing/2014/main" id="{6C910D28-93B6-4EC6-1C2B-A03B45223228}"/>
                </a:ext>
              </a:extLst>
            </p:cNvPr>
            <p:cNvSpPr txBox="1">
              <a:spLocks noChangeArrowheads="1"/>
            </p:cNvSpPr>
            <p:nvPr/>
          </p:nvSpPr>
          <p:spPr bwMode="auto">
            <a:xfrm>
              <a:off x="5021" y="1474"/>
              <a:ext cx="11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sp>
          <p:nvSpPr>
            <p:cNvPr id="85010" name="Text Box 40">
              <a:extLst>
                <a:ext uri="{FF2B5EF4-FFF2-40B4-BE49-F238E27FC236}">
                  <a16:creationId xmlns:a16="http://schemas.microsoft.com/office/drawing/2014/main" id="{B6DF4FD5-8511-9472-207E-6B18B1653BF3}"/>
                </a:ext>
              </a:extLst>
            </p:cNvPr>
            <p:cNvSpPr txBox="1">
              <a:spLocks noChangeArrowheads="1"/>
            </p:cNvSpPr>
            <p:nvPr/>
          </p:nvSpPr>
          <p:spPr bwMode="auto">
            <a:xfrm>
              <a:off x="4858" y="2293"/>
              <a:ext cx="11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grpSp>
          <p:nvGrpSpPr>
            <p:cNvPr id="85011" name="Group 41">
              <a:extLst>
                <a:ext uri="{FF2B5EF4-FFF2-40B4-BE49-F238E27FC236}">
                  <a16:creationId xmlns:a16="http://schemas.microsoft.com/office/drawing/2014/main" id="{00D3B329-69FB-53FF-1E01-586783CE78DD}"/>
                </a:ext>
              </a:extLst>
            </p:cNvPr>
            <p:cNvGrpSpPr>
              <a:grpSpLocks/>
            </p:cNvGrpSpPr>
            <p:nvPr/>
          </p:nvGrpSpPr>
          <p:grpSpPr bwMode="auto">
            <a:xfrm>
              <a:off x="3969" y="2115"/>
              <a:ext cx="834" cy="624"/>
              <a:chOff x="4077" y="1033"/>
              <a:chExt cx="569" cy="322"/>
            </a:xfrm>
          </p:grpSpPr>
          <p:sp>
            <p:nvSpPr>
              <p:cNvPr id="85013" name="Line 42">
                <a:extLst>
                  <a:ext uri="{FF2B5EF4-FFF2-40B4-BE49-F238E27FC236}">
                    <a16:creationId xmlns:a16="http://schemas.microsoft.com/office/drawing/2014/main" id="{FB3E43BB-D30C-3741-E14C-0D74E6C3F683}"/>
                  </a:ext>
                </a:extLst>
              </p:cNvPr>
              <p:cNvSpPr>
                <a:spLocks noChangeShapeType="1"/>
              </p:cNvSpPr>
              <p:nvPr/>
            </p:nvSpPr>
            <p:spPr bwMode="auto">
              <a:xfrm>
                <a:off x="4077" y="1093"/>
                <a:ext cx="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4" name="Line 43">
                <a:extLst>
                  <a:ext uri="{FF2B5EF4-FFF2-40B4-BE49-F238E27FC236}">
                    <a16:creationId xmlns:a16="http://schemas.microsoft.com/office/drawing/2014/main" id="{0C7CEF24-2A36-38DC-4C12-6D03BC608BC0}"/>
                  </a:ext>
                </a:extLst>
              </p:cNvPr>
              <p:cNvSpPr>
                <a:spLocks noChangeShapeType="1"/>
              </p:cNvSpPr>
              <p:nvPr/>
            </p:nvSpPr>
            <p:spPr bwMode="auto">
              <a:xfrm>
                <a:off x="4077" y="1278"/>
                <a:ext cx="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5" name="Oval 44">
                <a:extLst>
                  <a:ext uri="{FF2B5EF4-FFF2-40B4-BE49-F238E27FC236}">
                    <a16:creationId xmlns:a16="http://schemas.microsoft.com/office/drawing/2014/main" id="{4A047797-7AEA-5E6D-0A1B-40043D6AAA2B}"/>
                  </a:ext>
                </a:extLst>
              </p:cNvPr>
              <p:cNvSpPr>
                <a:spLocks noChangeArrowheads="1"/>
              </p:cNvSpPr>
              <p:nvPr/>
            </p:nvSpPr>
            <p:spPr bwMode="auto">
              <a:xfrm>
                <a:off x="4427" y="1164"/>
                <a:ext cx="48" cy="4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5016" name="Line 45">
                <a:extLst>
                  <a:ext uri="{FF2B5EF4-FFF2-40B4-BE49-F238E27FC236}">
                    <a16:creationId xmlns:a16="http://schemas.microsoft.com/office/drawing/2014/main" id="{92D7522A-E974-CD48-368F-B7C61D4DC4B0}"/>
                  </a:ext>
                </a:extLst>
              </p:cNvPr>
              <p:cNvSpPr>
                <a:spLocks noChangeShapeType="1"/>
              </p:cNvSpPr>
              <p:nvPr/>
            </p:nvSpPr>
            <p:spPr bwMode="auto">
              <a:xfrm>
                <a:off x="4474" y="1191"/>
                <a:ext cx="1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17" name="Rectangle 46">
                <a:extLst>
                  <a:ext uri="{FF2B5EF4-FFF2-40B4-BE49-F238E27FC236}">
                    <a16:creationId xmlns:a16="http://schemas.microsoft.com/office/drawing/2014/main" id="{73039512-958F-6FBF-BA75-2B4B40126899}"/>
                  </a:ext>
                </a:extLst>
              </p:cNvPr>
              <p:cNvSpPr>
                <a:spLocks noChangeArrowheads="1"/>
              </p:cNvSpPr>
              <p:nvPr/>
            </p:nvSpPr>
            <p:spPr bwMode="auto">
              <a:xfrm>
                <a:off x="4230" y="1033"/>
                <a:ext cx="195" cy="32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85012" name="Text Box 47">
              <a:extLst>
                <a:ext uri="{FF2B5EF4-FFF2-40B4-BE49-F238E27FC236}">
                  <a16:creationId xmlns:a16="http://schemas.microsoft.com/office/drawing/2014/main" id="{96B32C64-B988-C3D7-3693-80D2374BAB15}"/>
                </a:ext>
              </a:extLst>
            </p:cNvPr>
            <p:cNvSpPr txBox="1">
              <a:spLocks noChangeArrowheads="1"/>
            </p:cNvSpPr>
            <p:nvPr/>
          </p:nvSpPr>
          <p:spPr bwMode="auto">
            <a:xfrm>
              <a:off x="3560" y="735"/>
              <a:ext cx="1462"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a:solidFill>
                    <a:srgbClr val="000066"/>
                  </a:solidFill>
                  <a:latin typeface="Times New Roman" panose="02020603050405020304" pitchFamily="18" charset="0"/>
                </a:rPr>
                <a:t>或非逻辑符号</a:t>
              </a:r>
              <a:endParaRPr kumimoji="1" lang="zh-CN" altLang="en-US" baseline="-25000">
                <a:solidFill>
                  <a:srgbClr val="000066"/>
                </a:solidFill>
                <a:latin typeface="Times New Roman" panose="02020603050405020304" pitchFamily="18" charset="0"/>
              </a:endParaRPr>
            </a:p>
          </p:txBody>
        </p:sp>
      </p:grpSp>
      <p:sp>
        <p:nvSpPr>
          <p:cNvPr id="84996" name="Rectangle 48">
            <a:extLst>
              <a:ext uri="{FF2B5EF4-FFF2-40B4-BE49-F238E27FC236}">
                <a16:creationId xmlns:a16="http://schemas.microsoft.com/office/drawing/2014/main" id="{FA11AB8D-86DA-FDA6-BF8D-3C06404E7021}"/>
              </a:ext>
            </a:extLst>
          </p:cNvPr>
          <p:cNvSpPr>
            <a:spLocks noChangeArrowheads="1"/>
          </p:cNvSpPr>
          <p:nvPr/>
        </p:nvSpPr>
        <p:spPr bwMode="auto">
          <a:xfrm>
            <a:off x="971550" y="549275"/>
            <a:ext cx="166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rPr>
              <a:t>2)</a:t>
            </a:r>
            <a:r>
              <a:rPr kumimoji="1" lang="zh-CN" altLang="en-US">
                <a:solidFill>
                  <a:srgbClr val="000066"/>
                </a:solidFill>
                <a:latin typeface="Times New Roman" panose="02020603050405020304" pitchFamily="18" charset="0"/>
              </a:rPr>
              <a:t>或非运算</a:t>
            </a:r>
          </a:p>
        </p:txBody>
      </p:sp>
      <p:grpSp>
        <p:nvGrpSpPr>
          <p:cNvPr id="419889" name="Group 49">
            <a:extLst>
              <a:ext uri="{FF2B5EF4-FFF2-40B4-BE49-F238E27FC236}">
                <a16:creationId xmlns:a16="http://schemas.microsoft.com/office/drawing/2014/main" id="{AC3C64CE-0EBB-08E5-4687-B6DBEBBCAAD4}"/>
              </a:ext>
            </a:extLst>
          </p:cNvPr>
          <p:cNvGrpSpPr>
            <a:grpSpLocks/>
          </p:cNvGrpSpPr>
          <p:nvPr/>
        </p:nvGrpSpPr>
        <p:grpSpPr bwMode="auto">
          <a:xfrm>
            <a:off x="4483100" y="4894263"/>
            <a:ext cx="4462463" cy="898525"/>
            <a:chOff x="725" y="3216"/>
            <a:chExt cx="2811" cy="566"/>
          </a:xfrm>
        </p:grpSpPr>
        <p:grpSp>
          <p:nvGrpSpPr>
            <p:cNvPr id="84998" name="Group 50">
              <a:extLst>
                <a:ext uri="{FF2B5EF4-FFF2-40B4-BE49-F238E27FC236}">
                  <a16:creationId xmlns:a16="http://schemas.microsoft.com/office/drawing/2014/main" id="{66B0A177-8B5E-204E-BE0E-91623A147A5A}"/>
                </a:ext>
              </a:extLst>
            </p:cNvPr>
            <p:cNvGrpSpPr>
              <a:grpSpLocks/>
            </p:cNvGrpSpPr>
            <p:nvPr/>
          </p:nvGrpSpPr>
          <p:grpSpPr bwMode="auto">
            <a:xfrm>
              <a:off x="725" y="3216"/>
              <a:ext cx="2811" cy="566"/>
              <a:chOff x="997" y="3216"/>
              <a:chExt cx="2539" cy="566"/>
            </a:xfrm>
          </p:grpSpPr>
          <p:sp>
            <p:nvSpPr>
              <p:cNvPr id="85000" name="Text Box 51">
                <a:extLst>
                  <a:ext uri="{FF2B5EF4-FFF2-40B4-BE49-F238E27FC236}">
                    <a16:creationId xmlns:a16="http://schemas.microsoft.com/office/drawing/2014/main" id="{2906E470-7CA4-F139-998F-3A7D3EC31408}"/>
                  </a:ext>
                </a:extLst>
              </p:cNvPr>
              <p:cNvSpPr txBox="1">
                <a:spLocks noChangeArrowheads="1"/>
              </p:cNvSpPr>
              <p:nvPr/>
            </p:nvSpPr>
            <p:spPr bwMode="auto">
              <a:xfrm>
                <a:off x="2384" y="349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i="1">
                    <a:solidFill>
                      <a:srgbClr val="000066"/>
                    </a:solidFill>
                    <a:latin typeface="Times New Roman" panose="02020603050405020304" pitchFamily="18" charset="0"/>
                  </a:rPr>
                  <a:t>L</a:t>
                </a:r>
                <a:r>
                  <a:rPr kumimoji="1" lang="en-US" altLang="zh-CN">
                    <a:solidFill>
                      <a:srgbClr val="000066"/>
                    </a:solidFill>
                    <a:latin typeface="Times New Roman" panose="02020603050405020304" pitchFamily="18" charset="0"/>
                  </a:rPr>
                  <a:t> =  </a:t>
                </a:r>
                <a:r>
                  <a:rPr kumimoji="1" lang="en-US" altLang="zh-CN" i="1">
                    <a:solidFill>
                      <a:srgbClr val="000066"/>
                    </a:solidFill>
                    <a:latin typeface="Times New Roman" panose="02020603050405020304" pitchFamily="18" charset="0"/>
                  </a:rPr>
                  <a:t>A</a:t>
                </a:r>
                <a:r>
                  <a:rPr kumimoji="1" lang="en-US" altLang="zh-CN">
                    <a:solidFill>
                      <a:srgbClr val="000066"/>
                    </a:solidFill>
                    <a:latin typeface="Times New Roman" panose="02020603050405020304" pitchFamily="18" charset="0"/>
                  </a:rPr>
                  <a:t>+</a:t>
                </a:r>
                <a:r>
                  <a:rPr kumimoji="1" lang="en-US" altLang="zh-CN" i="1">
                    <a:solidFill>
                      <a:srgbClr val="000066"/>
                    </a:solidFill>
                    <a:latin typeface="Times New Roman" panose="02020603050405020304" pitchFamily="18" charset="0"/>
                  </a:rPr>
                  <a:t>B</a:t>
                </a:r>
              </a:p>
            </p:txBody>
          </p:sp>
          <p:sp>
            <p:nvSpPr>
              <p:cNvPr id="85001" name="Rectangle 52">
                <a:extLst>
                  <a:ext uri="{FF2B5EF4-FFF2-40B4-BE49-F238E27FC236}">
                    <a16:creationId xmlns:a16="http://schemas.microsoft.com/office/drawing/2014/main" id="{67866C8B-C725-A90C-184A-3EE84AA1C5BD}"/>
                  </a:ext>
                </a:extLst>
              </p:cNvPr>
              <p:cNvSpPr>
                <a:spLocks noChangeArrowheads="1"/>
              </p:cNvSpPr>
              <p:nvPr/>
            </p:nvSpPr>
            <p:spPr bwMode="auto">
              <a:xfrm>
                <a:off x="997" y="3216"/>
                <a:ext cx="1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rPr>
                  <a:t>或非逻辑表达式</a:t>
                </a:r>
              </a:p>
            </p:txBody>
          </p:sp>
        </p:grpSp>
        <p:sp>
          <p:nvSpPr>
            <p:cNvPr id="84999" name="Line 53">
              <a:extLst>
                <a:ext uri="{FF2B5EF4-FFF2-40B4-BE49-F238E27FC236}">
                  <a16:creationId xmlns:a16="http://schemas.microsoft.com/office/drawing/2014/main" id="{E0D7D757-617F-C1B2-C392-FD3CDB051225}"/>
                </a:ext>
              </a:extLst>
            </p:cNvPr>
            <p:cNvSpPr>
              <a:spLocks noChangeShapeType="1"/>
            </p:cNvSpPr>
            <p:nvPr/>
          </p:nvSpPr>
          <p:spPr bwMode="auto">
            <a:xfrm>
              <a:off x="2595" y="3542"/>
              <a:ext cx="28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19844"/>
                                        </p:tgtEl>
                                        <p:attrNameLst>
                                          <p:attrName>style.visibility</p:attrName>
                                        </p:attrNameLst>
                                      </p:cBhvr>
                                      <p:to>
                                        <p:strVal val="visible"/>
                                      </p:to>
                                    </p:set>
                                    <p:animEffect transition="in" filter="wipe(up)">
                                      <p:cBhvr>
                                        <p:cTn id="7" dur="1000"/>
                                        <p:tgtEl>
                                          <p:spTgt spid="419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19894"/>
                                        </p:tgtEl>
                                        <p:attrNameLst>
                                          <p:attrName>style.visibility</p:attrName>
                                        </p:attrNameLst>
                                      </p:cBhvr>
                                      <p:to>
                                        <p:strVal val="visible"/>
                                      </p:to>
                                    </p:set>
                                    <p:animEffect transition="in" filter="wipe(up)">
                                      <p:cBhvr>
                                        <p:cTn id="12" dur="500"/>
                                        <p:tgtEl>
                                          <p:spTgt spid="4198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19889"/>
                                        </p:tgtEl>
                                        <p:attrNameLst>
                                          <p:attrName>style.visibility</p:attrName>
                                        </p:attrNameLst>
                                      </p:cBhvr>
                                      <p:to>
                                        <p:strVal val="visible"/>
                                      </p:to>
                                    </p:set>
                                    <p:animEffect transition="in" filter="strips(downRight)">
                                      <p:cBhvr>
                                        <p:cTn id="17" dur="500"/>
                                        <p:tgtEl>
                                          <p:spTgt spid="419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a:extLst>
              <a:ext uri="{FF2B5EF4-FFF2-40B4-BE49-F238E27FC236}">
                <a16:creationId xmlns:a16="http://schemas.microsoft.com/office/drawing/2014/main" id="{76D6B02D-AA25-5B23-AEC8-4B78E54B77AF}"/>
              </a:ext>
            </a:extLst>
          </p:cNvPr>
          <p:cNvSpPr txBox="1">
            <a:spLocks noChangeArrowheads="1"/>
          </p:cNvSpPr>
          <p:nvPr/>
        </p:nvSpPr>
        <p:spPr bwMode="auto">
          <a:xfrm>
            <a:off x="768350" y="620713"/>
            <a:ext cx="265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rPr>
              <a:t>　　</a:t>
            </a:r>
            <a:r>
              <a:rPr kumimoji="1" lang="en-US" altLang="zh-CN">
                <a:solidFill>
                  <a:srgbClr val="000066"/>
                </a:solidFill>
                <a:latin typeface="Times New Roman" panose="02020603050405020304" pitchFamily="18" charset="0"/>
              </a:rPr>
              <a:t>3 )</a:t>
            </a:r>
            <a:r>
              <a:rPr kumimoji="1" lang="zh-CN" altLang="en-US">
                <a:solidFill>
                  <a:srgbClr val="000066"/>
                </a:solidFill>
                <a:latin typeface="Times New Roman" panose="02020603050405020304" pitchFamily="18" charset="0"/>
              </a:rPr>
              <a:t>　异或逻辑</a:t>
            </a:r>
          </a:p>
        </p:txBody>
      </p:sp>
      <p:sp>
        <p:nvSpPr>
          <p:cNvPr id="420869" name="Text Box 5">
            <a:extLst>
              <a:ext uri="{FF2B5EF4-FFF2-40B4-BE49-F238E27FC236}">
                <a16:creationId xmlns:a16="http://schemas.microsoft.com/office/drawing/2014/main" id="{43FF21DD-E2E3-40D9-BB1A-D5107E0ADFF7}"/>
              </a:ext>
            </a:extLst>
          </p:cNvPr>
          <p:cNvSpPr txBox="1">
            <a:spLocks noChangeArrowheads="1"/>
          </p:cNvSpPr>
          <p:nvPr/>
        </p:nvSpPr>
        <p:spPr bwMode="auto">
          <a:xfrm>
            <a:off x="228600" y="1338263"/>
            <a:ext cx="891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000066"/>
                </a:solidFill>
                <a:latin typeface="Times New Roman" panose="02020603050405020304" pitchFamily="18" charset="0"/>
              </a:rPr>
              <a:t>　　若两个输入变量的值相异，输出为</a:t>
            </a:r>
            <a:r>
              <a:rPr kumimoji="1" lang="en-US" altLang="zh-CN">
                <a:solidFill>
                  <a:srgbClr val="000066"/>
                </a:solidFill>
                <a:latin typeface="Times New Roman" panose="02020603050405020304" pitchFamily="18" charset="0"/>
              </a:rPr>
              <a:t>1</a:t>
            </a:r>
            <a:r>
              <a:rPr kumimoji="1" lang="zh-CN" altLang="en-US">
                <a:solidFill>
                  <a:srgbClr val="000066"/>
                </a:solidFill>
                <a:latin typeface="Times New Roman" panose="02020603050405020304" pitchFamily="18" charset="0"/>
              </a:rPr>
              <a:t>，否则为</a:t>
            </a:r>
            <a:r>
              <a:rPr kumimoji="1" lang="en-US" altLang="zh-CN">
                <a:solidFill>
                  <a:srgbClr val="000066"/>
                </a:solidFill>
                <a:latin typeface="Times New Roman" panose="02020603050405020304" pitchFamily="18" charset="0"/>
              </a:rPr>
              <a:t>0</a:t>
            </a:r>
            <a:r>
              <a:rPr kumimoji="1" lang="zh-CN" altLang="en-US">
                <a:solidFill>
                  <a:srgbClr val="000066"/>
                </a:solidFill>
                <a:latin typeface="Times New Roman" panose="02020603050405020304" pitchFamily="18" charset="0"/>
              </a:rPr>
              <a:t>。</a:t>
            </a:r>
          </a:p>
        </p:txBody>
      </p:sp>
      <p:grpSp>
        <p:nvGrpSpPr>
          <p:cNvPr id="420870" name="Group 6">
            <a:extLst>
              <a:ext uri="{FF2B5EF4-FFF2-40B4-BE49-F238E27FC236}">
                <a16:creationId xmlns:a16="http://schemas.microsoft.com/office/drawing/2014/main" id="{D375FC74-6416-C385-07FF-B5A650B3F8D4}"/>
              </a:ext>
            </a:extLst>
          </p:cNvPr>
          <p:cNvGrpSpPr>
            <a:grpSpLocks/>
          </p:cNvGrpSpPr>
          <p:nvPr/>
        </p:nvGrpSpPr>
        <p:grpSpPr bwMode="auto">
          <a:xfrm>
            <a:off x="1073150" y="2055813"/>
            <a:ext cx="3008313" cy="2640012"/>
            <a:chOff x="676" y="1524"/>
            <a:chExt cx="1895" cy="1663"/>
          </a:xfrm>
        </p:grpSpPr>
        <p:sp>
          <p:nvSpPr>
            <p:cNvPr id="86067" name="Text Box 7">
              <a:extLst>
                <a:ext uri="{FF2B5EF4-FFF2-40B4-BE49-F238E27FC236}">
                  <a16:creationId xmlns:a16="http://schemas.microsoft.com/office/drawing/2014/main" id="{FE67C145-CF55-FE96-ECB6-DB15610ADAA6}"/>
                </a:ext>
              </a:extLst>
            </p:cNvPr>
            <p:cNvSpPr txBox="1">
              <a:spLocks noChangeArrowheads="1"/>
            </p:cNvSpPr>
            <p:nvPr/>
          </p:nvSpPr>
          <p:spPr bwMode="auto">
            <a:xfrm>
              <a:off x="719" y="1524"/>
              <a:ext cx="180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a:solidFill>
                    <a:srgbClr val="000066"/>
                  </a:solidFill>
                  <a:latin typeface="Times New Roman" panose="02020603050405020304" pitchFamily="18" charset="0"/>
                </a:rPr>
                <a:t>   </a:t>
              </a:r>
              <a:r>
                <a:rPr kumimoji="1" lang="zh-CN" altLang="en-US">
                  <a:solidFill>
                    <a:srgbClr val="000066"/>
                  </a:solidFill>
                  <a:latin typeface="Times New Roman" panose="02020603050405020304" pitchFamily="18" charset="0"/>
                </a:rPr>
                <a:t>异或逻辑真值表</a:t>
              </a:r>
            </a:p>
          </p:txBody>
        </p:sp>
        <p:grpSp>
          <p:nvGrpSpPr>
            <p:cNvPr id="86068" name="Group 8">
              <a:extLst>
                <a:ext uri="{FF2B5EF4-FFF2-40B4-BE49-F238E27FC236}">
                  <a16:creationId xmlns:a16="http://schemas.microsoft.com/office/drawing/2014/main" id="{9AA25279-9DCB-8D24-2AD3-33F750E40E64}"/>
                </a:ext>
              </a:extLst>
            </p:cNvPr>
            <p:cNvGrpSpPr>
              <a:grpSpLocks/>
            </p:cNvGrpSpPr>
            <p:nvPr/>
          </p:nvGrpSpPr>
          <p:grpSpPr bwMode="auto">
            <a:xfrm>
              <a:off x="676" y="1799"/>
              <a:ext cx="1895" cy="1382"/>
              <a:chOff x="3157" y="1392"/>
              <a:chExt cx="2100" cy="1147"/>
            </a:xfrm>
          </p:grpSpPr>
          <p:sp>
            <p:nvSpPr>
              <p:cNvPr id="86073" name="Line 9">
                <a:extLst>
                  <a:ext uri="{FF2B5EF4-FFF2-40B4-BE49-F238E27FC236}">
                    <a16:creationId xmlns:a16="http://schemas.microsoft.com/office/drawing/2014/main" id="{8422E9D3-5426-68F9-B238-682C086B03DD}"/>
                  </a:ext>
                </a:extLst>
              </p:cNvPr>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74" name="Line 10">
                <a:extLst>
                  <a:ext uri="{FF2B5EF4-FFF2-40B4-BE49-F238E27FC236}">
                    <a16:creationId xmlns:a16="http://schemas.microsoft.com/office/drawing/2014/main" id="{DA512D15-1ACB-80F3-3B9D-36DA956C827D}"/>
                  </a:ext>
                </a:extLst>
              </p:cNvPr>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75" name="Line 11">
                <a:extLst>
                  <a:ext uri="{FF2B5EF4-FFF2-40B4-BE49-F238E27FC236}">
                    <a16:creationId xmlns:a16="http://schemas.microsoft.com/office/drawing/2014/main" id="{B5420D59-9529-074B-C1E7-E2180843BF20}"/>
                  </a:ext>
                </a:extLst>
              </p:cNvPr>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6069" name="Line 12">
              <a:extLst>
                <a:ext uri="{FF2B5EF4-FFF2-40B4-BE49-F238E27FC236}">
                  <a16:creationId xmlns:a16="http://schemas.microsoft.com/office/drawing/2014/main" id="{A90C8D4F-27BF-3AA5-6810-8AC950E0F750}"/>
                </a:ext>
              </a:extLst>
            </p:cNvPr>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70" name="Text Box 13">
              <a:extLst>
                <a:ext uri="{FF2B5EF4-FFF2-40B4-BE49-F238E27FC236}">
                  <a16:creationId xmlns:a16="http://schemas.microsoft.com/office/drawing/2014/main" id="{F409FE62-8898-912C-92F2-B8B033D43150}"/>
                </a:ext>
              </a:extLst>
            </p:cNvPr>
            <p:cNvSpPr txBox="1">
              <a:spLocks noChangeArrowheads="1"/>
            </p:cNvSpPr>
            <p:nvPr/>
          </p:nvSpPr>
          <p:spPr bwMode="auto">
            <a:xfrm>
              <a:off x="880" y="1857"/>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6071" name="Text Box 14">
              <a:extLst>
                <a:ext uri="{FF2B5EF4-FFF2-40B4-BE49-F238E27FC236}">
                  <a16:creationId xmlns:a16="http://schemas.microsoft.com/office/drawing/2014/main" id="{3B677B6D-B053-D757-2707-C5F72567CE1F}"/>
                </a:ext>
              </a:extLst>
            </p:cNvPr>
            <p:cNvSpPr txBox="1">
              <a:spLocks noChangeArrowheads="1"/>
            </p:cNvSpPr>
            <p:nvPr/>
          </p:nvSpPr>
          <p:spPr bwMode="auto">
            <a:xfrm>
              <a:off x="1495"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sp>
          <p:nvSpPr>
            <p:cNvPr id="86072" name="Text Box 15">
              <a:extLst>
                <a:ext uri="{FF2B5EF4-FFF2-40B4-BE49-F238E27FC236}">
                  <a16:creationId xmlns:a16="http://schemas.microsoft.com/office/drawing/2014/main" id="{CCABF39C-03C5-5E61-FFBA-609B929AE190}"/>
                </a:ext>
              </a:extLst>
            </p:cNvPr>
            <p:cNvSpPr txBox="1">
              <a:spLocks noChangeArrowheads="1"/>
            </p:cNvSpPr>
            <p:nvPr/>
          </p:nvSpPr>
          <p:spPr bwMode="auto">
            <a:xfrm>
              <a:off x="2211"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grpSp>
      <p:grpSp>
        <p:nvGrpSpPr>
          <p:cNvPr id="420880" name="Group 16">
            <a:extLst>
              <a:ext uri="{FF2B5EF4-FFF2-40B4-BE49-F238E27FC236}">
                <a16:creationId xmlns:a16="http://schemas.microsoft.com/office/drawing/2014/main" id="{B950222F-743E-DFAB-7372-7D5F1C577660}"/>
              </a:ext>
            </a:extLst>
          </p:cNvPr>
          <p:cNvGrpSpPr>
            <a:grpSpLocks/>
          </p:cNvGrpSpPr>
          <p:nvPr/>
        </p:nvGrpSpPr>
        <p:grpSpPr bwMode="auto">
          <a:xfrm>
            <a:off x="1411288" y="3043238"/>
            <a:ext cx="2320925" cy="328612"/>
            <a:chOff x="880" y="2146"/>
            <a:chExt cx="1462" cy="207"/>
          </a:xfrm>
        </p:grpSpPr>
        <p:sp>
          <p:nvSpPr>
            <p:cNvPr id="86064" name="Text Box 17">
              <a:extLst>
                <a:ext uri="{FF2B5EF4-FFF2-40B4-BE49-F238E27FC236}">
                  <a16:creationId xmlns:a16="http://schemas.microsoft.com/office/drawing/2014/main" id="{037071F7-0401-86E4-A27C-FFAB1FA4EB71}"/>
                </a:ext>
              </a:extLst>
            </p:cNvPr>
            <p:cNvSpPr txBox="1">
              <a:spLocks noChangeArrowheads="1"/>
            </p:cNvSpPr>
            <p:nvPr/>
          </p:nvSpPr>
          <p:spPr bwMode="auto">
            <a:xfrm>
              <a:off x="880" y="214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6065" name="Text Box 18">
              <a:extLst>
                <a:ext uri="{FF2B5EF4-FFF2-40B4-BE49-F238E27FC236}">
                  <a16:creationId xmlns:a16="http://schemas.microsoft.com/office/drawing/2014/main" id="{CCA58718-2B02-BED0-9FFC-57FDFF8A1A5A}"/>
                </a:ext>
              </a:extLst>
            </p:cNvPr>
            <p:cNvSpPr txBox="1">
              <a:spLocks noChangeArrowheads="1"/>
            </p:cNvSpPr>
            <p:nvPr/>
          </p:nvSpPr>
          <p:spPr bwMode="auto">
            <a:xfrm>
              <a:off x="1495"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6066" name="Text Box 19">
              <a:extLst>
                <a:ext uri="{FF2B5EF4-FFF2-40B4-BE49-F238E27FC236}">
                  <a16:creationId xmlns:a16="http://schemas.microsoft.com/office/drawing/2014/main" id="{FF799BC7-06A0-10D1-0B28-3C78C5BCA53D}"/>
                </a:ext>
              </a:extLst>
            </p:cNvPr>
            <p:cNvSpPr txBox="1">
              <a:spLocks noChangeArrowheads="1"/>
            </p:cNvSpPr>
            <p:nvPr/>
          </p:nvSpPr>
          <p:spPr bwMode="auto">
            <a:xfrm>
              <a:off x="2212"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grpSp>
      <p:grpSp>
        <p:nvGrpSpPr>
          <p:cNvPr id="420884" name="Group 20">
            <a:extLst>
              <a:ext uri="{FF2B5EF4-FFF2-40B4-BE49-F238E27FC236}">
                <a16:creationId xmlns:a16="http://schemas.microsoft.com/office/drawing/2014/main" id="{4EFB36EE-5D8F-3D6C-A660-44A6326F4E05}"/>
              </a:ext>
            </a:extLst>
          </p:cNvPr>
          <p:cNvGrpSpPr>
            <a:grpSpLocks/>
          </p:cNvGrpSpPr>
          <p:nvPr/>
        </p:nvGrpSpPr>
        <p:grpSpPr bwMode="auto">
          <a:xfrm>
            <a:off x="1411288" y="3465513"/>
            <a:ext cx="2320925" cy="338137"/>
            <a:chOff x="880" y="2412"/>
            <a:chExt cx="1462" cy="213"/>
          </a:xfrm>
        </p:grpSpPr>
        <p:sp>
          <p:nvSpPr>
            <p:cNvPr id="86061" name="Text Box 21">
              <a:extLst>
                <a:ext uri="{FF2B5EF4-FFF2-40B4-BE49-F238E27FC236}">
                  <a16:creationId xmlns:a16="http://schemas.microsoft.com/office/drawing/2014/main" id="{2D899AC6-B842-4D46-4FF3-14A6146ABB2A}"/>
                </a:ext>
              </a:extLst>
            </p:cNvPr>
            <p:cNvSpPr txBox="1">
              <a:spLocks noChangeArrowheads="1"/>
            </p:cNvSpPr>
            <p:nvPr/>
          </p:nvSpPr>
          <p:spPr bwMode="auto">
            <a:xfrm>
              <a:off x="1495"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6062" name="Text Box 22">
              <a:extLst>
                <a:ext uri="{FF2B5EF4-FFF2-40B4-BE49-F238E27FC236}">
                  <a16:creationId xmlns:a16="http://schemas.microsoft.com/office/drawing/2014/main" id="{4DA70233-A2F5-96B9-797A-464EB5051765}"/>
                </a:ext>
              </a:extLst>
            </p:cNvPr>
            <p:cNvSpPr txBox="1">
              <a:spLocks noChangeArrowheads="1"/>
            </p:cNvSpPr>
            <p:nvPr/>
          </p:nvSpPr>
          <p:spPr bwMode="auto">
            <a:xfrm>
              <a:off x="880" y="2419"/>
              <a:ext cx="12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6063" name="Text Box 23">
              <a:extLst>
                <a:ext uri="{FF2B5EF4-FFF2-40B4-BE49-F238E27FC236}">
                  <a16:creationId xmlns:a16="http://schemas.microsoft.com/office/drawing/2014/main" id="{A245C2CA-DA61-AF6D-C946-0E89E936A588}"/>
                </a:ext>
              </a:extLst>
            </p:cNvPr>
            <p:cNvSpPr txBox="1">
              <a:spLocks noChangeArrowheads="1"/>
            </p:cNvSpPr>
            <p:nvPr/>
          </p:nvSpPr>
          <p:spPr bwMode="auto">
            <a:xfrm>
              <a:off x="2212"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grpSp>
      <p:grpSp>
        <p:nvGrpSpPr>
          <p:cNvPr id="420888" name="Group 24">
            <a:extLst>
              <a:ext uri="{FF2B5EF4-FFF2-40B4-BE49-F238E27FC236}">
                <a16:creationId xmlns:a16="http://schemas.microsoft.com/office/drawing/2014/main" id="{5CC0ADA3-A5C9-9293-453D-8371DF096562}"/>
              </a:ext>
            </a:extLst>
          </p:cNvPr>
          <p:cNvGrpSpPr>
            <a:grpSpLocks/>
          </p:cNvGrpSpPr>
          <p:nvPr/>
        </p:nvGrpSpPr>
        <p:grpSpPr bwMode="auto">
          <a:xfrm>
            <a:off x="1411288" y="3900488"/>
            <a:ext cx="2320925" cy="339725"/>
            <a:chOff x="880" y="2686"/>
            <a:chExt cx="1462" cy="214"/>
          </a:xfrm>
        </p:grpSpPr>
        <p:sp>
          <p:nvSpPr>
            <p:cNvPr id="86058" name="Text Box 25">
              <a:extLst>
                <a:ext uri="{FF2B5EF4-FFF2-40B4-BE49-F238E27FC236}">
                  <a16:creationId xmlns:a16="http://schemas.microsoft.com/office/drawing/2014/main" id="{C6EAFADE-BB10-7248-23D4-421B89A7EF36}"/>
                </a:ext>
              </a:extLst>
            </p:cNvPr>
            <p:cNvSpPr txBox="1">
              <a:spLocks noChangeArrowheads="1"/>
            </p:cNvSpPr>
            <p:nvPr/>
          </p:nvSpPr>
          <p:spPr bwMode="auto">
            <a:xfrm>
              <a:off x="1495"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sp>
          <p:nvSpPr>
            <p:cNvPr id="86059" name="Text Box 26">
              <a:extLst>
                <a:ext uri="{FF2B5EF4-FFF2-40B4-BE49-F238E27FC236}">
                  <a16:creationId xmlns:a16="http://schemas.microsoft.com/office/drawing/2014/main" id="{CB23224D-0EB2-88BF-74DD-BC7FC4D041F1}"/>
                </a:ext>
              </a:extLst>
            </p:cNvPr>
            <p:cNvSpPr txBox="1">
              <a:spLocks noChangeArrowheads="1"/>
            </p:cNvSpPr>
            <p:nvPr/>
          </p:nvSpPr>
          <p:spPr bwMode="auto">
            <a:xfrm>
              <a:off x="880" y="2693"/>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6060" name="Text Box 27">
              <a:extLst>
                <a:ext uri="{FF2B5EF4-FFF2-40B4-BE49-F238E27FC236}">
                  <a16:creationId xmlns:a16="http://schemas.microsoft.com/office/drawing/2014/main" id="{0E4EB3EE-682D-D34B-89B2-A1F5E8F521DC}"/>
                </a:ext>
              </a:extLst>
            </p:cNvPr>
            <p:cNvSpPr txBox="1">
              <a:spLocks noChangeArrowheads="1"/>
            </p:cNvSpPr>
            <p:nvPr/>
          </p:nvSpPr>
          <p:spPr bwMode="auto">
            <a:xfrm>
              <a:off x="2212"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grpSp>
      <p:grpSp>
        <p:nvGrpSpPr>
          <p:cNvPr id="420892" name="Group 28">
            <a:extLst>
              <a:ext uri="{FF2B5EF4-FFF2-40B4-BE49-F238E27FC236}">
                <a16:creationId xmlns:a16="http://schemas.microsoft.com/office/drawing/2014/main" id="{C9DA3954-587E-7720-AB0F-540FCF88EE7F}"/>
              </a:ext>
            </a:extLst>
          </p:cNvPr>
          <p:cNvGrpSpPr>
            <a:grpSpLocks/>
          </p:cNvGrpSpPr>
          <p:nvPr/>
        </p:nvGrpSpPr>
        <p:grpSpPr bwMode="auto">
          <a:xfrm>
            <a:off x="1412875" y="4344988"/>
            <a:ext cx="2319338" cy="328612"/>
            <a:chOff x="881" y="2966"/>
            <a:chExt cx="1461" cy="207"/>
          </a:xfrm>
        </p:grpSpPr>
        <p:sp>
          <p:nvSpPr>
            <p:cNvPr id="86055" name="Text Box 29">
              <a:extLst>
                <a:ext uri="{FF2B5EF4-FFF2-40B4-BE49-F238E27FC236}">
                  <a16:creationId xmlns:a16="http://schemas.microsoft.com/office/drawing/2014/main" id="{F121084B-72C1-1194-A471-5A3EE6333104}"/>
                </a:ext>
              </a:extLst>
            </p:cNvPr>
            <p:cNvSpPr txBox="1">
              <a:spLocks noChangeArrowheads="1"/>
            </p:cNvSpPr>
            <p:nvPr/>
          </p:nvSpPr>
          <p:spPr bwMode="auto">
            <a:xfrm>
              <a:off x="1495"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6056" name="Text Box 30">
              <a:extLst>
                <a:ext uri="{FF2B5EF4-FFF2-40B4-BE49-F238E27FC236}">
                  <a16:creationId xmlns:a16="http://schemas.microsoft.com/office/drawing/2014/main" id="{647EC15D-FEED-0867-942F-FCADD1A77F6B}"/>
                </a:ext>
              </a:extLst>
            </p:cNvPr>
            <p:cNvSpPr txBox="1">
              <a:spLocks noChangeArrowheads="1"/>
            </p:cNvSpPr>
            <p:nvPr/>
          </p:nvSpPr>
          <p:spPr bwMode="auto">
            <a:xfrm>
              <a:off x="881" y="296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endParaRPr kumimoji="1" lang="en-US" altLang="zh-CN" baseline="-25000">
                <a:solidFill>
                  <a:srgbClr val="000066"/>
                </a:solidFill>
                <a:latin typeface="Times New Roman" panose="02020603050405020304" pitchFamily="18" charset="0"/>
              </a:endParaRPr>
            </a:p>
          </p:txBody>
        </p:sp>
        <p:sp>
          <p:nvSpPr>
            <p:cNvPr id="86057" name="Text Box 31">
              <a:extLst>
                <a:ext uri="{FF2B5EF4-FFF2-40B4-BE49-F238E27FC236}">
                  <a16:creationId xmlns:a16="http://schemas.microsoft.com/office/drawing/2014/main" id="{EABA88D7-3EBF-C2D1-A691-C6ABF7D65168}"/>
                </a:ext>
              </a:extLst>
            </p:cNvPr>
            <p:cNvSpPr txBox="1">
              <a:spLocks noChangeArrowheads="1"/>
            </p:cNvSpPr>
            <p:nvPr/>
          </p:nvSpPr>
          <p:spPr bwMode="auto">
            <a:xfrm>
              <a:off x="2212"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0</a:t>
              </a:r>
              <a:endParaRPr kumimoji="1" lang="en-US" altLang="zh-CN" baseline="-25000">
                <a:solidFill>
                  <a:srgbClr val="000066"/>
                </a:solidFill>
                <a:latin typeface="Times New Roman" panose="02020603050405020304" pitchFamily="18" charset="0"/>
              </a:endParaRPr>
            </a:p>
          </p:txBody>
        </p:sp>
      </p:grpSp>
      <p:grpSp>
        <p:nvGrpSpPr>
          <p:cNvPr id="420927" name="Group 63">
            <a:extLst>
              <a:ext uri="{FF2B5EF4-FFF2-40B4-BE49-F238E27FC236}">
                <a16:creationId xmlns:a16="http://schemas.microsoft.com/office/drawing/2014/main" id="{04FCCC19-C8CA-A26E-DE24-2A99B615E6FD}"/>
              </a:ext>
            </a:extLst>
          </p:cNvPr>
          <p:cNvGrpSpPr>
            <a:grpSpLocks/>
          </p:cNvGrpSpPr>
          <p:nvPr/>
        </p:nvGrpSpPr>
        <p:grpSpPr bwMode="auto">
          <a:xfrm>
            <a:off x="4964113" y="1851025"/>
            <a:ext cx="3184525" cy="3378200"/>
            <a:chOff x="3127" y="1166"/>
            <a:chExt cx="2006" cy="2128"/>
          </a:xfrm>
        </p:grpSpPr>
        <p:grpSp>
          <p:nvGrpSpPr>
            <p:cNvPr id="86031" name="Group 62">
              <a:extLst>
                <a:ext uri="{FF2B5EF4-FFF2-40B4-BE49-F238E27FC236}">
                  <a16:creationId xmlns:a16="http://schemas.microsoft.com/office/drawing/2014/main" id="{DC30DA87-EE34-546C-7ED1-BB86C51834EC}"/>
                </a:ext>
              </a:extLst>
            </p:cNvPr>
            <p:cNvGrpSpPr>
              <a:grpSpLocks/>
            </p:cNvGrpSpPr>
            <p:nvPr/>
          </p:nvGrpSpPr>
          <p:grpSpPr bwMode="auto">
            <a:xfrm>
              <a:off x="3127" y="1561"/>
              <a:ext cx="2006" cy="1733"/>
              <a:chOff x="3127" y="1561"/>
              <a:chExt cx="2006" cy="1733"/>
            </a:xfrm>
          </p:grpSpPr>
          <p:grpSp>
            <p:nvGrpSpPr>
              <p:cNvPr id="86033" name="Group 34">
                <a:extLst>
                  <a:ext uri="{FF2B5EF4-FFF2-40B4-BE49-F238E27FC236}">
                    <a16:creationId xmlns:a16="http://schemas.microsoft.com/office/drawing/2014/main" id="{9E242E68-A307-86F5-9787-B437CC74F887}"/>
                  </a:ext>
                </a:extLst>
              </p:cNvPr>
              <p:cNvGrpSpPr>
                <a:grpSpLocks/>
              </p:cNvGrpSpPr>
              <p:nvPr/>
            </p:nvGrpSpPr>
            <p:grpSpPr bwMode="auto">
              <a:xfrm>
                <a:off x="3389" y="2603"/>
                <a:ext cx="1396" cy="600"/>
                <a:chOff x="3844" y="1533"/>
                <a:chExt cx="1396" cy="600"/>
              </a:xfrm>
            </p:grpSpPr>
            <p:sp>
              <p:nvSpPr>
                <p:cNvPr id="86045" name="Text Box 35">
                  <a:extLst>
                    <a:ext uri="{FF2B5EF4-FFF2-40B4-BE49-F238E27FC236}">
                      <a16:creationId xmlns:a16="http://schemas.microsoft.com/office/drawing/2014/main" id="{4D326E58-955B-B6B2-D19C-9A07E83E352E}"/>
                    </a:ext>
                  </a:extLst>
                </p:cNvPr>
                <p:cNvSpPr txBox="1">
                  <a:spLocks noChangeArrowheads="1"/>
                </p:cNvSpPr>
                <p:nvPr/>
              </p:nvSpPr>
              <p:spPr bwMode="auto">
                <a:xfrm>
                  <a:off x="3854" y="1926"/>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sp>
              <p:nvSpPr>
                <p:cNvPr id="86046" name="Text Box 36">
                  <a:extLst>
                    <a:ext uri="{FF2B5EF4-FFF2-40B4-BE49-F238E27FC236}">
                      <a16:creationId xmlns:a16="http://schemas.microsoft.com/office/drawing/2014/main" id="{8A8D8710-DCFC-A78D-FDA7-1B125A29B2F0}"/>
                    </a:ext>
                  </a:extLst>
                </p:cNvPr>
                <p:cNvSpPr txBox="1">
                  <a:spLocks noChangeArrowheads="1"/>
                </p:cNvSpPr>
                <p:nvPr/>
              </p:nvSpPr>
              <p:spPr bwMode="auto">
                <a:xfrm>
                  <a:off x="3844" y="1533"/>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6047" name="Text Box 37">
                  <a:extLst>
                    <a:ext uri="{FF2B5EF4-FFF2-40B4-BE49-F238E27FC236}">
                      <a16:creationId xmlns:a16="http://schemas.microsoft.com/office/drawing/2014/main" id="{A45103BB-D51A-E5A6-45CD-25106E6B8A8B}"/>
                    </a:ext>
                  </a:extLst>
                </p:cNvPr>
                <p:cNvSpPr txBox="1">
                  <a:spLocks noChangeArrowheads="1"/>
                </p:cNvSpPr>
                <p:nvPr/>
              </p:nvSpPr>
              <p:spPr bwMode="auto">
                <a:xfrm>
                  <a:off x="5123" y="1699"/>
                  <a:ext cx="11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grpSp>
              <p:nvGrpSpPr>
                <p:cNvPr id="86048" name="Group 38">
                  <a:extLst>
                    <a:ext uri="{FF2B5EF4-FFF2-40B4-BE49-F238E27FC236}">
                      <a16:creationId xmlns:a16="http://schemas.microsoft.com/office/drawing/2014/main" id="{AD7C0C3C-5FDD-F91A-8C83-439532006F44}"/>
                    </a:ext>
                  </a:extLst>
                </p:cNvPr>
                <p:cNvGrpSpPr>
                  <a:grpSpLocks/>
                </p:cNvGrpSpPr>
                <p:nvPr/>
              </p:nvGrpSpPr>
              <p:grpSpPr bwMode="auto">
                <a:xfrm>
                  <a:off x="4150" y="1547"/>
                  <a:ext cx="878" cy="541"/>
                  <a:chOff x="4150" y="1547"/>
                  <a:chExt cx="878" cy="541"/>
                </a:xfrm>
              </p:grpSpPr>
              <p:sp>
                <p:nvSpPr>
                  <p:cNvPr id="86049" name="Text Box 39">
                    <a:extLst>
                      <a:ext uri="{FF2B5EF4-FFF2-40B4-BE49-F238E27FC236}">
                        <a16:creationId xmlns:a16="http://schemas.microsoft.com/office/drawing/2014/main" id="{88D1E14B-1055-5F00-3176-ACBE6A38F3D5}"/>
                      </a:ext>
                    </a:extLst>
                  </p:cNvPr>
                  <p:cNvSpPr txBox="1">
                    <a:spLocks noChangeArrowheads="1"/>
                  </p:cNvSpPr>
                  <p:nvPr/>
                </p:nvSpPr>
                <p:spPr bwMode="auto">
                  <a:xfrm>
                    <a:off x="4470" y="1572"/>
                    <a:ext cx="205"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solidFill>
                          <a:srgbClr val="000066"/>
                        </a:solidFill>
                        <a:latin typeface="Times New Roman" panose="02020603050405020304" pitchFamily="18" charset="0"/>
                      </a:rPr>
                      <a:t>=1</a:t>
                    </a:r>
                  </a:p>
                </p:txBody>
              </p:sp>
              <p:grpSp>
                <p:nvGrpSpPr>
                  <p:cNvPr id="86050" name="Group 40">
                    <a:extLst>
                      <a:ext uri="{FF2B5EF4-FFF2-40B4-BE49-F238E27FC236}">
                        <a16:creationId xmlns:a16="http://schemas.microsoft.com/office/drawing/2014/main" id="{1A2EB7BB-7927-39E6-2651-74A36790FA12}"/>
                      </a:ext>
                    </a:extLst>
                  </p:cNvPr>
                  <p:cNvGrpSpPr>
                    <a:grpSpLocks/>
                  </p:cNvGrpSpPr>
                  <p:nvPr/>
                </p:nvGrpSpPr>
                <p:grpSpPr bwMode="auto">
                  <a:xfrm>
                    <a:off x="4150" y="1547"/>
                    <a:ext cx="878" cy="541"/>
                    <a:chOff x="4150" y="1547"/>
                    <a:chExt cx="558" cy="322"/>
                  </a:xfrm>
                </p:grpSpPr>
                <p:sp>
                  <p:nvSpPr>
                    <p:cNvPr id="86051" name="Line 41">
                      <a:extLst>
                        <a:ext uri="{FF2B5EF4-FFF2-40B4-BE49-F238E27FC236}">
                          <a16:creationId xmlns:a16="http://schemas.microsoft.com/office/drawing/2014/main" id="{10F272C0-16B0-184B-ABEF-4D8B56243DE2}"/>
                        </a:ext>
                      </a:extLst>
                    </p:cNvPr>
                    <p:cNvSpPr>
                      <a:spLocks noChangeShapeType="1"/>
                    </p:cNvSpPr>
                    <p:nvPr/>
                  </p:nvSpPr>
                  <p:spPr bwMode="auto">
                    <a:xfrm>
                      <a:off x="4150" y="1607"/>
                      <a:ext cx="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2" name="Line 42">
                      <a:extLst>
                        <a:ext uri="{FF2B5EF4-FFF2-40B4-BE49-F238E27FC236}">
                          <a16:creationId xmlns:a16="http://schemas.microsoft.com/office/drawing/2014/main" id="{5B45ECFC-3537-D0A1-D1E8-3B6B067E1BCA}"/>
                        </a:ext>
                      </a:extLst>
                    </p:cNvPr>
                    <p:cNvSpPr>
                      <a:spLocks noChangeShapeType="1"/>
                    </p:cNvSpPr>
                    <p:nvPr/>
                  </p:nvSpPr>
                  <p:spPr bwMode="auto">
                    <a:xfrm>
                      <a:off x="4150" y="1792"/>
                      <a:ext cx="1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3" name="Line 43">
                      <a:extLst>
                        <a:ext uri="{FF2B5EF4-FFF2-40B4-BE49-F238E27FC236}">
                          <a16:creationId xmlns:a16="http://schemas.microsoft.com/office/drawing/2014/main" id="{157ECFA7-C0A7-6980-72A2-0F2B443AB58C}"/>
                        </a:ext>
                      </a:extLst>
                    </p:cNvPr>
                    <p:cNvSpPr>
                      <a:spLocks noChangeShapeType="1"/>
                    </p:cNvSpPr>
                    <p:nvPr/>
                  </p:nvSpPr>
                  <p:spPr bwMode="auto">
                    <a:xfrm>
                      <a:off x="4505" y="1705"/>
                      <a:ext cx="20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4" name="Rectangle 44">
                      <a:extLst>
                        <a:ext uri="{FF2B5EF4-FFF2-40B4-BE49-F238E27FC236}">
                          <a16:creationId xmlns:a16="http://schemas.microsoft.com/office/drawing/2014/main" id="{8439298E-0DAC-B196-4730-97FF81604164}"/>
                        </a:ext>
                      </a:extLst>
                    </p:cNvPr>
                    <p:cNvSpPr>
                      <a:spLocks noChangeArrowheads="1"/>
                    </p:cNvSpPr>
                    <p:nvPr/>
                  </p:nvSpPr>
                  <p:spPr bwMode="auto">
                    <a:xfrm>
                      <a:off x="4310" y="1547"/>
                      <a:ext cx="195" cy="32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grpSp>
            <p:nvGrpSpPr>
              <p:cNvPr id="86034" name="Group 45">
                <a:extLst>
                  <a:ext uri="{FF2B5EF4-FFF2-40B4-BE49-F238E27FC236}">
                    <a16:creationId xmlns:a16="http://schemas.microsoft.com/office/drawing/2014/main" id="{7A2ADF73-3081-B69E-3C8A-39F5159DF9D0}"/>
                  </a:ext>
                </a:extLst>
              </p:cNvPr>
              <p:cNvGrpSpPr>
                <a:grpSpLocks/>
              </p:cNvGrpSpPr>
              <p:nvPr/>
            </p:nvGrpSpPr>
            <p:grpSpPr bwMode="auto">
              <a:xfrm>
                <a:off x="3435" y="1797"/>
                <a:ext cx="1578" cy="541"/>
                <a:chOff x="3583" y="2432"/>
                <a:chExt cx="1578" cy="541"/>
              </a:xfrm>
            </p:grpSpPr>
            <p:sp>
              <p:nvSpPr>
                <p:cNvPr id="86036" name="Text Box 46">
                  <a:extLst>
                    <a:ext uri="{FF2B5EF4-FFF2-40B4-BE49-F238E27FC236}">
                      <a16:creationId xmlns:a16="http://schemas.microsoft.com/office/drawing/2014/main" id="{94FA7776-0C8A-1CC1-DEAE-CE7FCCB677A6}"/>
                    </a:ext>
                  </a:extLst>
                </p:cNvPr>
                <p:cNvSpPr txBox="1">
                  <a:spLocks noChangeArrowheads="1"/>
                </p:cNvSpPr>
                <p:nvPr/>
              </p:nvSpPr>
              <p:spPr bwMode="auto">
                <a:xfrm>
                  <a:off x="3583" y="2432"/>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A</a:t>
                  </a:r>
                  <a:endParaRPr kumimoji="1" lang="en-US" altLang="zh-CN" i="1" baseline="-25000">
                    <a:solidFill>
                      <a:srgbClr val="000066"/>
                    </a:solidFill>
                    <a:latin typeface="Times New Roman" panose="02020603050405020304" pitchFamily="18" charset="0"/>
                  </a:endParaRPr>
                </a:p>
              </p:txBody>
            </p:sp>
            <p:sp>
              <p:nvSpPr>
                <p:cNvPr id="86037" name="Text Box 47">
                  <a:extLst>
                    <a:ext uri="{FF2B5EF4-FFF2-40B4-BE49-F238E27FC236}">
                      <a16:creationId xmlns:a16="http://schemas.microsoft.com/office/drawing/2014/main" id="{4F8A40F1-DA7D-860D-383D-41FC769C863C}"/>
                    </a:ext>
                  </a:extLst>
                </p:cNvPr>
                <p:cNvSpPr txBox="1">
                  <a:spLocks noChangeArrowheads="1"/>
                </p:cNvSpPr>
                <p:nvPr/>
              </p:nvSpPr>
              <p:spPr bwMode="auto">
                <a:xfrm>
                  <a:off x="3592" y="2751"/>
                  <a:ext cx="12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B</a:t>
                  </a:r>
                  <a:endParaRPr kumimoji="1" lang="en-US" altLang="zh-CN" i="1" baseline="-25000">
                    <a:solidFill>
                      <a:srgbClr val="000066"/>
                    </a:solidFill>
                    <a:latin typeface="Times New Roman" panose="02020603050405020304" pitchFamily="18" charset="0"/>
                  </a:endParaRPr>
                </a:p>
              </p:txBody>
            </p:sp>
            <p:sp>
              <p:nvSpPr>
                <p:cNvPr id="86038" name="Text Box 48">
                  <a:extLst>
                    <a:ext uri="{FF2B5EF4-FFF2-40B4-BE49-F238E27FC236}">
                      <a16:creationId xmlns:a16="http://schemas.microsoft.com/office/drawing/2014/main" id="{9F23A998-544A-E8E9-AD3F-D74265C07088}"/>
                    </a:ext>
                  </a:extLst>
                </p:cNvPr>
                <p:cNvSpPr txBox="1">
                  <a:spLocks noChangeArrowheads="1"/>
                </p:cNvSpPr>
                <p:nvPr/>
              </p:nvSpPr>
              <p:spPr bwMode="auto">
                <a:xfrm>
                  <a:off x="5044" y="2630"/>
                  <a:ext cx="11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solidFill>
                        <a:srgbClr val="000066"/>
                      </a:solidFill>
                      <a:latin typeface="Times New Roman" panose="02020603050405020304" pitchFamily="18" charset="0"/>
                    </a:rPr>
                    <a:t>L</a:t>
                  </a:r>
                  <a:endParaRPr kumimoji="1" lang="en-US" altLang="zh-CN" i="1" baseline="-25000">
                    <a:solidFill>
                      <a:srgbClr val="000066"/>
                    </a:solidFill>
                    <a:latin typeface="Times New Roman" panose="02020603050405020304" pitchFamily="18" charset="0"/>
                  </a:endParaRPr>
                </a:p>
              </p:txBody>
            </p:sp>
            <p:grpSp>
              <p:nvGrpSpPr>
                <p:cNvPr id="86039" name="Group 49">
                  <a:extLst>
                    <a:ext uri="{FF2B5EF4-FFF2-40B4-BE49-F238E27FC236}">
                      <a16:creationId xmlns:a16="http://schemas.microsoft.com/office/drawing/2014/main" id="{433D0753-6B3C-B7AA-5E93-CF34409FC864}"/>
                    </a:ext>
                  </a:extLst>
                </p:cNvPr>
                <p:cNvGrpSpPr>
                  <a:grpSpLocks/>
                </p:cNvGrpSpPr>
                <p:nvPr/>
              </p:nvGrpSpPr>
              <p:grpSpPr bwMode="auto">
                <a:xfrm>
                  <a:off x="3801" y="2436"/>
                  <a:ext cx="1129" cy="537"/>
                  <a:chOff x="4167" y="2436"/>
                  <a:chExt cx="571" cy="198"/>
                </a:xfrm>
              </p:grpSpPr>
              <p:sp>
                <p:nvSpPr>
                  <p:cNvPr id="86040" name="Line 50">
                    <a:extLst>
                      <a:ext uri="{FF2B5EF4-FFF2-40B4-BE49-F238E27FC236}">
                        <a16:creationId xmlns:a16="http://schemas.microsoft.com/office/drawing/2014/main" id="{5043E0EE-BB8D-23D8-5F9F-F093E6B82D98}"/>
                      </a:ext>
                    </a:extLst>
                  </p:cNvPr>
                  <p:cNvSpPr>
                    <a:spLocks noChangeShapeType="1"/>
                  </p:cNvSpPr>
                  <p:nvPr/>
                </p:nvSpPr>
                <p:spPr bwMode="auto">
                  <a:xfrm>
                    <a:off x="4167" y="2485"/>
                    <a:ext cx="2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1" name="Line 51">
                    <a:extLst>
                      <a:ext uri="{FF2B5EF4-FFF2-40B4-BE49-F238E27FC236}">
                        <a16:creationId xmlns:a16="http://schemas.microsoft.com/office/drawing/2014/main" id="{67553630-B862-6B4B-99C7-1705AFC8D370}"/>
                      </a:ext>
                    </a:extLst>
                  </p:cNvPr>
                  <p:cNvSpPr>
                    <a:spLocks noChangeShapeType="1"/>
                  </p:cNvSpPr>
                  <p:nvPr/>
                </p:nvSpPr>
                <p:spPr bwMode="auto">
                  <a:xfrm>
                    <a:off x="4167" y="2586"/>
                    <a:ext cx="2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2" name="Freeform 52">
                    <a:extLst>
                      <a:ext uri="{FF2B5EF4-FFF2-40B4-BE49-F238E27FC236}">
                        <a16:creationId xmlns:a16="http://schemas.microsoft.com/office/drawing/2014/main" id="{4C7F0BAC-EA63-AF12-8440-4AFA8C8A2EBC}"/>
                      </a:ext>
                    </a:extLst>
                  </p:cNvPr>
                  <p:cNvSpPr>
                    <a:spLocks/>
                  </p:cNvSpPr>
                  <p:nvPr/>
                </p:nvSpPr>
                <p:spPr bwMode="auto">
                  <a:xfrm>
                    <a:off x="4358" y="2450"/>
                    <a:ext cx="177" cy="184"/>
                  </a:xfrm>
                  <a:custGeom>
                    <a:avLst/>
                    <a:gdLst>
                      <a:gd name="T0" fmla="*/ 0 w 782"/>
                      <a:gd name="T1" fmla="*/ 0 h 658"/>
                      <a:gd name="T2" fmla="*/ 0 w 782"/>
                      <a:gd name="T3" fmla="*/ 0 h 658"/>
                      <a:gd name="T4" fmla="*/ 0 w 782"/>
                      <a:gd name="T5" fmla="*/ 0 h 658"/>
                      <a:gd name="T6" fmla="*/ 0 w 782"/>
                      <a:gd name="T7" fmla="*/ 0 h 658"/>
                      <a:gd name="T8" fmla="*/ 0 w 782"/>
                      <a:gd name="T9" fmla="*/ 0 h 658"/>
                      <a:gd name="T10" fmla="*/ 0 w 782"/>
                      <a:gd name="T11" fmla="*/ 0 h 658"/>
                      <a:gd name="T12" fmla="*/ 0 w 782"/>
                      <a:gd name="T13" fmla="*/ 0 h 6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2" h="658">
                        <a:moveTo>
                          <a:pt x="48" y="38"/>
                        </a:moveTo>
                        <a:cubicBezTo>
                          <a:pt x="73" y="0"/>
                          <a:pt x="344" y="67"/>
                          <a:pt x="466" y="117"/>
                        </a:cubicBezTo>
                        <a:cubicBezTo>
                          <a:pt x="588" y="167"/>
                          <a:pt x="782" y="268"/>
                          <a:pt x="782" y="340"/>
                        </a:cubicBezTo>
                        <a:cubicBezTo>
                          <a:pt x="782" y="412"/>
                          <a:pt x="590" y="502"/>
                          <a:pt x="466" y="549"/>
                        </a:cubicBezTo>
                        <a:cubicBezTo>
                          <a:pt x="342" y="596"/>
                          <a:pt x="82" y="658"/>
                          <a:pt x="41" y="621"/>
                        </a:cubicBezTo>
                        <a:cubicBezTo>
                          <a:pt x="0" y="584"/>
                          <a:pt x="220" y="423"/>
                          <a:pt x="221" y="326"/>
                        </a:cubicBezTo>
                        <a:cubicBezTo>
                          <a:pt x="222" y="229"/>
                          <a:pt x="84" y="98"/>
                          <a:pt x="48" y="38"/>
                        </a:cubicBezTo>
                        <a:close/>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3" name="Line 53">
                    <a:extLst>
                      <a:ext uri="{FF2B5EF4-FFF2-40B4-BE49-F238E27FC236}">
                        <a16:creationId xmlns:a16="http://schemas.microsoft.com/office/drawing/2014/main" id="{6C635353-C17F-AD1E-9738-A3934370B6CD}"/>
                      </a:ext>
                    </a:extLst>
                  </p:cNvPr>
                  <p:cNvSpPr>
                    <a:spLocks noChangeShapeType="1"/>
                  </p:cNvSpPr>
                  <p:nvPr/>
                </p:nvSpPr>
                <p:spPr bwMode="auto">
                  <a:xfrm>
                    <a:off x="4529" y="2552"/>
                    <a:ext cx="20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4" name="Freeform 54">
                    <a:extLst>
                      <a:ext uri="{FF2B5EF4-FFF2-40B4-BE49-F238E27FC236}">
                        <a16:creationId xmlns:a16="http://schemas.microsoft.com/office/drawing/2014/main" id="{81A3E120-AC83-CDEC-E532-DFD81941EE1C}"/>
                      </a:ext>
                    </a:extLst>
                  </p:cNvPr>
                  <p:cNvSpPr>
                    <a:spLocks/>
                  </p:cNvSpPr>
                  <p:nvPr/>
                </p:nvSpPr>
                <p:spPr bwMode="auto">
                  <a:xfrm>
                    <a:off x="4314" y="2436"/>
                    <a:ext cx="53" cy="192"/>
                  </a:xfrm>
                  <a:custGeom>
                    <a:avLst/>
                    <a:gdLst>
                      <a:gd name="T0" fmla="*/ 0 w 53"/>
                      <a:gd name="T1" fmla="*/ 0 h 192"/>
                      <a:gd name="T2" fmla="*/ 53 w 53"/>
                      <a:gd name="T3" fmla="*/ 96 h 192"/>
                      <a:gd name="T4" fmla="*/ 0 w 53"/>
                      <a:gd name="T5" fmla="*/ 192 h 192"/>
                      <a:gd name="T6" fmla="*/ 0 60000 65536"/>
                      <a:gd name="T7" fmla="*/ 0 60000 65536"/>
                      <a:gd name="T8" fmla="*/ 0 60000 65536"/>
                    </a:gdLst>
                    <a:ahLst/>
                    <a:cxnLst>
                      <a:cxn ang="T6">
                        <a:pos x="T0" y="T1"/>
                      </a:cxn>
                      <a:cxn ang="T7">
                        <a:pos x="T2" y="T3"/>
                      </a:cxn>
                      <a:cxn ang="T8">
                        <a:pos x="T4" y="T5"/>
                      </a:cxn>
                    </a:cxnLst>
                    <a:rect l="0" t="0" r="r" b="b"/>
                    <a:pathLst>
                      <a:path w="53" h="192">
                        <a:moveTo>
                          <a:pt x="0" y="0"/>
                        </a:moveTo>
                        <a:cubicBezTo>
                          <a:pt x="9" y="16"/>
                          <a:pt x="53" y="64"/>
                          <a:pt x="53" y="96"/>
                        </a:cubicBezTo>
                        <a:cubicBezTo>
                          <a:pt x="53" y="128"/>
                          <a:pt x="9" y="176"/>
                          <a:pt x="0" y="192"/>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6035" name="Rectangle 55">
                <a:extLst>
                  <a:ext uri="{FF2B5EF4-FFF2-40B4-BE49-F238E27FC236}">
                    <a16:creationId xmlns:a16="http://schemas.microsoft.com/office/drawing/2014/main" id="{CECBDF0B-C9C9-E122-461E-AC01D3BDF8B2}"/>
                  </a:ext>
                </a:extLst>
              </p:cNvPr>
              <p:cNvSpPr>
                <a:spLocks noChangeArrowheads="1"/>
              </p:cNvSpPr>
              <p:nvPr/>
            </p:nvSpPr>
            <p:spPr bwMode="auto">
              <a:xfrm>
                <a:off x="3127" y="1561"/>
                <a:ext cx="2006" cy="1733"/>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86032" name="Rectangle 56">
              <a:extLst>
                <a:ext uri="{FF2B5EF4-FFF2-40B4-BE49-F238E27FC236}">
                  <a16:creationId xmlns:a16="http://schemas.microsoft.com/office/drawing/2014/main" id="{FC234AD9-3AB8-FA69-5091-2F90824EED44}"/>
                </a:ext>
              </a:extLst>
            </p:cNvPr>
            <p:cNvSpPr>
              <a:spLocks noChangeArrowheads="1"/>
            </p:cNvSpPr>
            <p:nvPr/>
          </p:nvSpPr>
          <p:spPr bwMode="auto">
            <a:xfrm>
              <a:off x="3575" y="116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rPr>
                <a:t>异或逻辑符号</a:t>
              </a:r>
            </a:p>
          </p:txBody>
        </p:sp>
      </p:grpSp>
      <p:sp>
        <p:nvSpPr>
          <p:cNvPr id="86026" name="Rectangle 57">
            <a:extLst>
              <a:ext uri="{FF2B5EF4-FFF2-40B4-BE49-F238E27FC236}">
                <a16:creationId xmlns:a16="http://schemas.microsoft.com/office/drawing/2014/main" id="{26DC136B-D6C3-0FF4-D797-03D366FAFE47}"/>
              </a:ext>
            </a:extLst>
          </p:cNvPr>
          <p:cNvSpPr>
            <a:spLocks noChangeArrowheads="1"/>
          </p:cNvSpPr>
          <p:nvPr/>
        </p:nvSpPr>
        <p:spPr bwMode="auto">
          <a:xfrm>
            <a:off x="0" y="2622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20932" name="Group 68">
            <a:extLst>
              <a:ext uri="{FF2B5EF4-FFF2-40B4-BE49-F238E27FC236}">
                <a16:creationId xmlns:a16="http://schemas.microsoft.com/office/drawing/2014/main" id="{7AEABF52-E0FF-6ABE-A275-A9C1A5E66241}"/>
              </a:ext>
            </a:extLst>
          </p:cNvPr>
          <p:cNvGrpSpPr>
            <a:grpSpLocks/>
          </p:cNvGrpSpPr>
          <p:nvPr/>
        </p:nvGrpSpPr>
        <p:grpSpPr bwMode="auto">
          <a:xfrm>
            <a:off x="1046163" y="5332413"/>
            <a:ext cx="5973762" cy="560387"/>
            <a:chOff x="659" y="3359"/>
            <a:chExt cx="3763" cy="353"/>
          </a:xfrm>
        </p:grpSpPr>
        <p:sp>
          <p:nvSpPr>
            <p:cNvPr id="86028" name="Rectangle 60">
              <a:extLst>
                <a:ext uri="{FF2B5EF4-FFF2-40B4-BE49-F238E27FC236}">
                  <a16:creationId xmlns:a16="http://schemas.microsoft.com/office/drawing/2014/main" id="{E9D6A9CC-3EC9-3318-459A-051E7CF28E4A}"/>
                </a:ext>
              </a:extLst>
            </p:cNvPr>
            <p:cNvSpPr>
              <a:spLocks noChangeArrowheads="1"/>
            </p:cNvSpPr>
            <p:nvPr/>
          </p:nvSpPr>
          <p:spPr bwMode="auto">
            <a:xfrm>
              <a:off x="659" y="3369"/>
              <a:ext cx="14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Times New Roman" panose="02020603050405020304" pitchFamily="18" charset="0"/>
                </a:rPr>
                <a:t>异或逻辑表达式</a:t>
              </a:r>
            </a:p>
          </p:txBody>
        </p:sp>
        <p:sp>
          <p:nvSpPr>
            <p:cNvPr id="420925" name="Rectangle 61">
              <a:extLst>
                <a:ext uri="{FF2B5EF4-FFF2-40B4-BE49-F238E27FC236}">
                  <a16:creationId xmlns:a16="http://schemas.microsoft.com/office/drawing/2014/main" id="{221EC797-CA97-AA64-E8E5-457CF705A39E}"/>
                </a:ext>
              </a:extLst>
            </p:cNvPr>
            <p:cNvSpPr>
              <a:spLocks noChangeArrowheads="1"/>
            </p:cNvSpPr>
            <p:nvPr/>
          </p:nvSpPr>
          <p:spPr bwMode="auto">
            <a:xfrm>
              <a:off x="2381" y="3385"/>
              <a:ext cx="1045" cy="327"/>
            </a:xfrm>
            <a:prstGeom prst="rect">
              <a:avLst/>
            </a:prstGeom>
            <a:noFill/>
            <a:ln>
              <a:noFill/>
            </a:ln>
            <a:effectLst/>
          </p:spPr>
          <p:txBody>
            <a:bodyPr>
              <a:spAutoFit/>
            </a:bodyPr>
            <a:lstStyle/>
            <a:p>
              <a:pPr eaLnBrk="1" hangingPunct="1">
                <a:defRPr/>
              </a:pPr>
              <a:r>
                <a:rPr lang="en-US" altLang="zh-CN" sz="2800" i="1">
                  <a:solidFill>
                    <a:srgbClr val="000066"/>
                  </a:solidFill>
                  <a:effectLst>
                    <a:outerShdw blurRad="38100" dist="38100" dir="2700000" algn="tl">
                      <a:srgbClr val="C0C0C0"/>
                    </a:outerShdw>
                  </a:effectLst>
                  <a:latin typeface="Times New Roman" panose="02020603050405020304" pitchFamily="18" charset="0"/>
                </a:rPr>
                <a:t>L</a:t>
              </a:r>
              <a:r>
                <a:rPr lang="en-US" altLang="zh-CN" sz="2800">
                  <a:solidFill>
                    <a:srgbClr val="000066"/>
                  </a:solidFill>
                  <a:effectLst>
                    <a:outerShdw blurRad="38100" dist="38100" dir="2700000" algn="tl">
                      <a:srgbClr val="C0C0C0"/>
                    </a:outerShdw>
                  </a:effectLst>
                  <a:latin typeface="Times New Roman" panose="02020603050405020304" pitchFamily="18" charset="0"/>
                </a:rPr>
                <a:t>= </a:t>
              </a:r>
              <a:r>
                <a:rPr lang="en-US" altLang="zh-CN" sz="2800" i="1">
                  <a:solidFill>
                    <a:srgbClr val="000066"/>
                  </a:solidFill>
                  <a:effectLst>
                    <a:outerShdw blurRad="38100" dist="38100" dir="2700000" algn="tl">
                      <a:srgbClr val="C0C0C0"/>
                    </a:outerShdw>
                  </a:effectLst>
                  <a:latin typeface="Times New Roman" panose="02020603050405020304" pitchFamily="18" charset="0"/>
                </a:rPr>
                <a:t>A</a:t>
              </a:r>
              <a:r>
                <a:rPr lang="en-US" altLang="zh-CN" sz="2800">
                  <a:solidFill>
                    <a:srgbClr val="000066"/>
                  </a:solidFill>
                  <a:effectLst>
                    <a:outerShdw blurRad="38100" dist="38100" dir="2700000" algn="tl">
                      <a:srgbClr val="C0C0C0"/>
                    </a:outerShdw>
                  </a:effectLst>
                  <a:latin typeface="Times New Roman" panose="02020603050405020304" pitchFamily="18" charset="0"/>
                </a:rPr>
                <a:t> </a:t>
              </a:r>
              <a:r>
                <a:rPr lang="en-US" altLang="zh-CN" sz="2800">
                  <a:solidFill>
                    <a:srgbClr val="000066"/>
                  </a:solidFill>
                  <a:effectLst>
                    <a:outerShdw blurRad="38100" dist="38100" dir="2700000" algn="tl">
                      <a:srgbClr val="C0C0C0"/>
                    </a:outerShdw>
                  </a:effectLst>
                  <a:latin typeface="Times New Roman" panose="02020603050405020304" pitchFamily="18" charset="0"/>
                  <a:sym typeface="Symbol" panose="05050102010706020507" pitchFamily="18" charset="2"/>
                </a:rPr>
                <a:t></a:t>
              </a:r>
              <a:r>
                <a:rPr lang="en-US" altLang="zh-CN" sz="2800">
                  <a:solidFill>
                    <a:srgbClr val="000066"/>
                  </a:solidFill>
                  <a:effectLst>
                    <a:outerShdw blurRad="38100" dist="38100" dir="2700000" algn="tl">
                      <a:srgbClr val="C0C0C0"/>
                    </a:outerShdw>
                  </a:effectLst>
                  <a:latin typeface="Times New Roman" panose="02020603050405020304" pitchFamily="18" charset="0"/>
                </a:rPr>
                <a:t> </a:t>
              </a:r>
              <a:r>
                <a:rPr lang="en-US" altLang="zh-CN" sz="2800" i="1">
                  <a:solidFill>
                    <a:srgbClr val="000066"/>
                  </a:solidFill>
                  <a:effectLst>
                    <a:outerShdw blurRad="38100" dist="38100" dir="2700000" algn="tl">
                      <a:srgbClr val="C0C0C0"/>
                    </a:outerShdw>
                  </a:effectLst>
                  <a:latin typeface="Times New Roman" panose="02020603050405020304" pitchFamily="18" charset="0"/>
                </a:rPr>
                <a:t>B</a:t>
              </a:r>
            </a:p>
          </p:txBody>
        </p:sp>
        <p:graphicFrame>
          <p:nvGraphicFramePr>
            <p:cNvPr id="86030" name="Object 66">
              <a:extLst>
                <a:ext uri="{FF2B5EF4-FFF2-40B4-BE49-F238E27FC236}">
                  <a16:creationId xmlns:a16="http://schemas.microsoft.com/office/drawing/2014/main" id="{B290AE5C-D683-30F8-558D-504614634F58}"/>
                </a:ext>
              </a:extLst>
            </p:cNvPr>
            <p:cNvGraphicFramePr>
              <a:graphicFrameLocks noChangeAspect="1"/>
            </p:cNvGraphicFramePr>
            <p:nvPr/>
          </p:nvGraphicFramePr>
          <p:xfrm>
            <a:off x="3417" y="3359"/>
            <a:ext cx="1005" cy="298"/>
          </p:xfrm>
          <a:graphic>
            <a:graphicData uri="http://schemas.openxmlformats.org/presentationml/2006/ole">
              <mc:AlternateContent xmlns:mc="http://schemas.openxmlformats.org/markup-compatibility/2006">
                <mc:Choice xmlns:v="urn:schemas-microsoft-com:vml" Requires="v">
                  <p:oleObj name="公式" r:id="rId2" imgW="609336" imgH="177723" progId="Equation.3">
                    <p:embed/>
                  </p:oleObj>
                </mc:Choice>
                <mc:Fallback>
                  <p:oleObj name="公式" r:id="rId2" imgW="609336" imgH="177723" progId="Equation.3">
                    <p:embed/>
                    <p:pic>
                      <p:nvPicPr>
                        <p:cNvPr id="0" name="Object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 y="3359"/>
                          <a:ext cx="100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0869"/>
                                        </p:tgtEl>
                                        <p:attrNameLst>
                                          <p:attrName>style.visibility</p:attrName>
                                        </p:attrNameLst>
                                      </p:cBhvr>
                                      <p:to>
                                        <p:strVal val="visible"/>
                                      </p:to>
                                    </p:set>
                                    <p:animEffect transition="in" filter="wipe(left)">
                                      <p:cBhvr>
                                        <p:cTn id="7" dur="1000"/>
                                        <p:tgtEl>
                                          <p:spTgt spid="420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0870"/>
                                        </p:tgtEl>
                                        <p:attrNameLst>
                                          <p:attrName>style.visibility</p:attrName>
                                        </p:attrNameLst>
                                      </p:cBhvr>
                                      <p:to>
                                        <p:strVal val="visible"/>
                                      </p:to>
                                    </p:set>
                                    <p:animEffect transition="in" filter="wipe(up)">
                                      <p:cBhvr>
                                        <p:cTn id="12" dur="500"/>
                                        <p:tgtEl>
                                          <p:spTgt spid="4208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20880"/>
                                        </p:tgtEl>
                                        <p:attrNameLst>
                                          <p:attrName>style.visibility</p:attrName>
                                        </p:attrNameLst>
                                      </p:cBhvr>
                                      <p:to>
                                        <p:strVal val="visible"/>
                                      </p:to>
                                    </p:set>
                                    <p:animEffect transition="in" filter="strips(downRight)">
                                      <p:cBhvr>
                                        <p:cTn id="17" dur="500"/>
                                        <p:tgtEl>
                                          <p:spTgt spid="4208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20884"/>
                                        </p:tgtEl>
                                        <p:attrNameLst>
                                          <p:attrName>style.visibility</p:attrName>
                                        </p:attrNameLst>
                                      </p:cBhvr>
                                      <p:to>
                                        <p:strVal val="visible"/>
                                      </p:to>
                                    </p:set>
                                    <p:animEffect transition="in" filter="strips(downRight)">
                                      <p:cBhvr>
                                        <p:cTn id="22" dur="500"/>
                                        <p:tgtEl>
                                          <p:spTgt spid="4208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20888"/>
                                        </p:tgtEl>
                                        <p:attrNameLst>
                                          <p:attrName>style.visibility</p:attrName>
                                        </p:attrNameLst>
                                      </p:cBhvr>
                                      <p:to>
                                        <p:strVal val="visible"/>
                                      </p:to>
                                    </p:set>
                                    <p:animEffect transition="in" filter="strips(downRight)">
                                      <p:cBhvr>
                                        <p:cTn id="27" dur="500"/>
                                        <p:tgtEl>
                                          <p:spTgt spid="4208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20892"/>
                                        </p:tgtEl>
                                        <p:attrNameLst>
                                          <p:attrName>style.visibility</p:attrName>
                                        </p:attrNameLst>
                                      </p:cBhvr>
                                      <p:to>
                                        <p:strVal val="visible"/>
                                      </p:to>
                                    </p:set>
                                    <p:animEffect transition="in" filter="strips(downRight)">
                                      <p:cBhvr>
                                        <p:cTn id="32" dur="500"/>
                                        <p:tgtEl>
                                          <p:spTgt spid="4208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20927"/>
                                        </p:tgtEl>
                                        <p:attrNameLst>
                                          <p:attrName>style.visibility</p:attrName>
                                        </p:attrNameLst>
                                      </p:cBhvr>
                                      <p:to>
                                        <p:strVal val="visible"/>
                                      </p:to>
                                    </p:set>
                                    <p:animEffect transition="in" filter="wipe(up)">
                                      <p:cBhvr>
                                        <p:cTn id="37" dur="500"/>
                                        <p:tgtEl>
                                          <p:spTgt spid="4209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420932"/>
                                        </p:tgtEl>
                                        <p:attrNameLst>
                                          <p:attrName>style.visibility</p:attrName>
                                        </p:attrNameLst>
                                      </p:cBhvr>
                                      <p:to>
                                        <p:strVal val="visible"/>
                                      </p:to>
                                    </p:set>
                                    <p:animEffect transition="in" filter="strips(downRight)">
                                      <p:cBhvr>
                                        <p:cTn id="42" dur="500"/>
                                        <p:tgtEl>
                                          <p:spTgt spid="420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9"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a:extLst>
              <a:ext uri="{FF2B5EF4-FFF2-40B4-BE49-F238E27FC236}">
                <a16:creationId xmlns:a16="http://schemas.microsoft.com/office/drawing/2014/main" id="{258B0FC9-CDEE-2E72-8F56-2DFF75E36B14}"/>
              </a:ext>
            </a:extLst>
          </p:cNvPr>
          <p:cNvSpPr txBox="1">
            <a:spLocks noChangeArrowheads="1"/>
          </p:cNvSpPr>
          <p:nvPr/>
        </p:nvSpPr>
        <p:spPr bwMode="auto">
          <a:xfrm>
            <a:off x="630238" y="620713"/>
            <a:ext cx="2789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solidFill>
                  <a:srgbClr val="CC0066"/>
                </a:solidFill>
                <a:latin typeface="宋体-方正超大字符集" pitchFamily="65" charset="-122"/>
                <a:ea typeface="宋体-方正超大字符集" pitchFamily="65" charset="-122"/>
              </a:rPr>
              <a:t>　</a:t>
            </a:r>
            <a:r>
              <a:rPr kumimoji="1" lang="zh-CN" altLang="en-US">
                <a:solidFill>
                  <a:srgbClr val="CC0066"/>
                </a:solidFill>
                <a:latin typeface="楷体_GB2312" pitchFamily="49" charset="-122"/>
              </a:rPr>
              <a:t>　</a:t>
            </a:r>
            <a:r>
              <a:rPr kumimoji="1" lang="en-US" altLang="zh-CN">
                <a:solidFill>
                  <a:srgbClr val="000066"/>
                </a:solidFill>
                <a:latin typeface="楷体_GB2312" pitchFamily="49" charset="-122"/>
              </a:rPr>
              <a:t>4 )</a:t>
            </a:r>
            <a:r>
              <a:rPr kumimoji="1" lang="zh-CN" altLang="en-US">
                <a:solidFill>
                  <a:srgbClr val="000066"/>
                </a:solidFill>
                <a:latin typeface="楷体_GB2312" pitchFamily="49" charset="-122"/>
              </a:rPr>
              <a:t>　同或运算</a:t>
            </a:r>
          </a:p>
        </p:txBody>
      </p:sp>
      <p:sp>
        <p:nvSpPr>
          <p:cNvPr id="421896" name="Text Box 8">
            <a:extLst>
              <a:ext uri="{FF2B5EF4-FFF2-40B4-BE49-F238E27FC236}">
                <a16:creationId xmlns:a16="http://schemas.microsoft.com/office/drawing/2014/main" id="{956F9E23-9E8C-D85D-7E16-08F863EEF2B2}"/>
              </a:ext>
            </a:extLst>
          </p:cNvPr>
          <p:cNvSpPr txBox="1">
            <a:spLocks noChangeArrowheads="1"/>
          </p:cNvSpPr>
          <p:nvPr/>
        </p:nvSpPr>
        <p:spPr bwMode="auto">
          <a:xfrm>
            <a:off x="228600" y="1341438"/>
            <a:ext cx="891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宋体-方正超大字符集" pitchFamily="65" charset="-122"/>
              </a:rPr>
              <a:t>　　</a:t>
            </a:r>
            <a:r>
              <a:rPr kumimoji="1" lang="zh-CN" altLang="en-US">
                <a:solidFill>
                  <a:srgbClr val="000066"/>
                </a:solidFill>
                <a:latin typeface="楷体_GB2312" pitchFamily="49" charset="-122"/>
              </a:rPr>
              <a:t>若两个输入变量的值相同，输出为</a:t>
            </a:r>
            <a:r>
              <a:rPr kumimoji="1" lang="en-US" altLang="zh-CN">
                <a:solidFill>
                  <a:srgbClr val="000066"/>
                </a:solidFill>
                <a:latin typeface="楷体_GB2312" pitchFamily="49" charset="-122"/>
              </a:rPr>
              <a:t>1</a:t>
            </a:r>
            <a:r>
              <a:rPr kumimoji="1" lang="zh-CN" altLang="en-US">
                <a:solidFill>
                  <a:srgbClr val="000066"/>
                </a:solidFill>
                <a:latin typeface="楷体_GB2312" pitchFamily="49" charset="-122"/>
              </a:rPr>
              <a:t>，否则为</a:t>
            </a:r>
            <a:r>
              <a:rPr kumimoji="1" lang="en-US" altLang="zh-CN">
                <a:solidFill>
                  <a:srgbClr val="000066"/>
                </a:solidFill>
                <a:latin typeface="楷体_GB2312" pitchFamily="49" charset="-122"/>
              </a:rPr>
              <a:t>0</a:t>
            </a:r>
            <a:r>
              <a:rPr kumimoji="1" lang="zh-CN" altLang="en-US">
                <a:solidFill>
                  <a:srgbClr val="000066"/>
                </a:solidFill>
                <a:latin typeface="楷体_GB2312" pitchFamily="49" charset="-122"/>
              </a:rPr>
              <a:t>。</a:t>
            </a:r>
          </a:p>
        </p:txBody>
      </p:sp>
      <p:grpSp>
        <p:nvGrpSpPr>
          <p:cNvPr id="421897" name="Group 9">
            <a:extLst>
              <a:ext uri="{FF2B5EF4-FFF2-40B4-BE49-F238E27FC236}">
                <a16:creationId xmlns:a16="http://schemas.microsoft.com/office/drawing/2014/main" id="{FB158993-4C55-A8E4-2002-F61042144778}"/>
              </a:ext>
            </a:extLst>
          </p:cNvPr>
          <p:cNvGrpSpPr>
            <a:grpSpLocks/>
          </p:cNvGrpSpPr>
          <p:nvPr/>
        </p:nvGrpSpPr>
        <p:grpSpPr bwMode="auto">
          <a:xfrm>
            <a:off x="1016000" y="2073275"/>
            <a:ext cx="3079750" cy="2906713"/>
            <a:chOff x="951" y="1484"/>
            <a:chExt cx="1885" cy="1498"/>
          </a:xfrm>
        </p:grpSpPr>
        <p:sp>
          <p:nvSpPr>
            <p:cNvPr id="87070" name="Text Box 10">
              <a:extLst>
                <a:ext uri="{FF2B5EF4-FFF2-40B4-BE49-F238E27FC236}">
                  <a16:creationId xmlns:a16="http://schemas.microsoft.com/office/drawing/2014/main" id="{89FADAA4-EBDA-5AEE-8182-80AA6AD99515}"/>
                </a:ext>
              </a:extLst>
            </p:cNvPr>
            <p:cNvSpPr txBox="1">
              <a:spLocks noChangeArrowheads="1"/>
            </p:cNvSpPr>
            <p:nvPr/>
          </p:nvSpPr>
          <p:spPr bwMode="auto">
            <a:xfrm>
              <a:off x="1056" y="1484"/>
              <a:ext cx="1688"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zh-CN" altLang="en-US">
                  <a:solidFill>
                    <a:srgbClr val="000066"/>
                  </a:solidFill>
                  <a:latin typeface="楷体_GB2312" pitchFamily="49" charset="-122"/>
                </a:rPr>
                <a:t>同或逻辑真值表</a:t>
              </a:r>
            </a:p>
          </p:txBody>
        </p:sp>
        <p:grpSp>
          <p:nvGrpSpPr>
            <p:cNvPr id="87071" name="Group 11">
              <a:extLst>
                <a:ext uri="{FF2B5EF4-FFF2-40B4-BE49-F238E27FC236}">
                  <a16:creationId xmlns:a16="http://schemas.microsoft.com/office/drawing/2014/main" id="{A18A3E24-7D82-46F9-754D-5BFF6B51FC7D}"/>
                </a:ext>
              </a:extLst>
            </p:cNvPr>
            <p:cNvGrpSpPr>
              <a:grpSpLocks/>
            </p:cNvGrpSpPr>
            <p:nvPr/>
          </p:nvGrpSpPr>
          <p:grpSpPr bwMode="auto">
            <a:xfrm>
              <a:off x="951" y="1830"/>
              <a:ext cx="1885" cy="1147"/>
              <a:chOff x="505" y="1392"/>
              <a:chExt cx="2100" cy="1147"/>
            </a:xfrm>
          </p:grpSpPr>
          <p:sp>
            <p:nvSpPr>
              <p:cNvPr id="87088" name="Line 12">
                <a:extLst>
                  <a:ext uri="{FF2B5EF4-FFF2-40B4-BE49-F238E27FC236}">
                    <a16:creationId xmlns:a16="http://schemas.microsoft.com/office/drawing/2014/main" id="{AC3D8D47-9B15-4C12-B24E-B40BF12F9214}"/>
                  </a:ext>
                </a:extLst>
              </p:cNvPr>
              <p:cNvSpPr>
                <a:spLocks noChangeShapeType="1"/>
              </p:cNvSpPr>
              <p:nvPr/>
            </p:nvSpPr>
            <p:spPr bwMode="auto">
              <a:xfrm>
                <a:off x="505"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89" name="Line 13">
                <a:extLst>
                  <a:ext uri="{FF2B5EF4-FFF2-40B4-BE49-F238E27FC236}">
                    <a16:creationId xmlns:a16="http://schemas.microsoft.com/office/drawing/2014/main" id="{75C50BB5-6AC7-C53B-9FBF-A37443D244B4}"/>
                  </a:ext>
                </a:extLst>
              </p:cNvPr>
              <p:cNvSpPr>
                <a:spLocks noChangeShapeType="1"/>
              </p:cNvSpPr>
              <p:nvPr/>
            </p:nvSpPr>
            <p:spPr bwMode="auto">
              <a:xfrm>
                <a:off x="505"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90" name="Line 14">
                <a:extLst>
                  <a:ext uri="{FF2B5EF4-FFF2-40B4-BE49-F238E27FC236}">
                    <a16:creationId xmlns:a16="http://schemas.microsoft.com/office/drawing/2014/main" id="{129BAC6A-9C89-E2CC-F182-BD23AF04D2D9}"/>
                  </a:ext>
                </a:extLst>
              </p:cNvPr>
              <p:cNvSpPr>
                <a:spLocks noChangeShapeType="1"/>
              </p:cNvSpPr>
              <p:nvPr/>
            </p:nvSpPr>
            <p:spPr bwMode="auto">
              <a:xfrm>
                <a:off x="505"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7072" name="Line 15">
              <a:extLst>
                <a:ext uri="{FF2B5EF4-FFF2-40B4-BE49-F238E27FC236}">
                  <a16:creationId xmlns:a16="http://schemas.microsoft.com/office/drawing/2014/main" id="{C58290D8-1580-9DC7-91D6-CCCC2881387A}"/>
                </a:ext>
              </a:extLst>
            </p:cNvPr>
            <p:cNvSpPr>
              <a:spLocks noChangeShapeType="1"/>
            </p:cNvSpPr>
            <p:nvPr/>
          </p:nvSpPr>
          <p:spPr bwMode="auto">
            <a:xfrm>
              <a:off x="2213" y="1830"/>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73" name="Text Box 16">
              <a:extLst>
                <a:ext uri="{FF2B5EF4-FFF2-40B4-BE49-F238E27FC236}">
                  <a16:creationId xmlns:a16="http://schemas.microsoft.com/office/drawing/2014/main" id="{9B1CA1F5-173F-4A29-E3A3-2C97EBDC64FD}"/>
                </a:ext>
              </a:extLst>
            </p:cNvPr>
            <p:cNvSpPr txBox="1">
              <a:spLocks noChangeArrowheads="1"/>
            </p:cNvSpPr>
            <p:nvPr/>
          </p:nvSpPr>
          <p:spPr bwMode="auto">
            <a:xfrm>
              <a:off x="1178" y="1878"/>
              <a:ext cx="12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87074" name="Text Box 17">
              <a:extLst>
                <a:ext uri="{FF2B5EF4-FFF2-40B4-BE49-F238E27FC236}">
                  <a16:creationId xmlns:a16="http://schemas.microsoft.com/office/drawing/2014/main" id="{7FA24767-6861-3D8D-1ACE-8919C8500E2C}"/>
                </a:ext>
              </a:extLst>
            </p:cNvPr>
            <p:cNvSpPr txBox="1">
              <a:spLocks noChangeArrowheads="1"/>
            </p:cNvSpPr>
            <p:nvPr/>
          </p:nvSpPr>
          <p:spPr bwMode="auto">
            <a:xfrm>
              <a:off x="1755" y="1878"/>
              <a:ext cx="12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87075" name="Text Box 18">
              <a:extLst>
                <a:ext uri="{FF2B5EF4-FFF2-40B4-BE49-F238E27FC236}">
                  <a16:creationId xmlns:a16="http://schemas.microsoft.com/office/drawing/2014/main" id="{8D58926F-A6FD-ED84-8FF7-B5A8DED500A0}"/>
                </a:ext>
              </a:extLst>
            </p:cNvPr>
            <p:cNvSpPr txBox="1">
              <a:spLocks noChangeArrowheads="1"/>
            </p:cNvSpPr>
            <p:nvPr/>
          </p:nvSpPr>
          <p:spPr bwMode="auto">
            <a:xfrm>
              <a:off x="2426" y="1878"/>
              <a:ext cx="12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sp>
          <p:nvSpPr>
            <p:cNvPr id="87076" name="Text Box 19">
              <a:extLst>
                <a:ext uri="{FF2B5EF4-FFF2-40B4-BE49-F238E27FC236}">
                  <a16:creationId xmlns:a16="http://schemas.microsoft.com/office/drawing/2014/main" id="{50E3BF9F-8769-CA9E-D9DA-76D07301E32B}"/>
                </a:ext>
              </a:extLst>
            </p:cNvPr>
            <p:cNvSpPr txBox="1">
              <a:spLocks noChangeArrowheads="1"/>
            </p:cNvSpPr>
            <p:nvPr/>
          </p:nvSpPr>
          <p:spPr bwMode="auto">
            <a:xfrm>
              <a:off x="1178" y="2118"/>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7077" name="Text Box 20">
              <a:extLst>
                <a:ext uri="{FF2B5EF4-FFF2-40B4-BE49-F238E27FC236}">
                  <a16:creationId xmlns:a16="http://schemas.microsoft.com/office/drawing/2014/main" id="{A48BEAFC-E5EA-4383-F206-CA40D97C18E9}"/>
                </a:ext>
              </a:extLst>
            </p:cNvPr>
            <p:cNvSpPr txBox="1">
              <a:spLocks noChangeArrowheads="1"/>
            </p:cNvSpPr>
            <p:nvPr/>
          </p:nvSpPr>
          <p:spPr bwMode="auto">
            <a:xfrm>
              <a:off x="1755" y="2118"/>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7078" name="Text Box 21">
              <a:extLst>
                <a:ext uri="{FF2B5EF4-FFF2-40B4-BE49-F238E27FC236}">
                  <a16:creationId xmlns:a16="http://schemas.microsoft.com/office/drawing/2014/main" id="{9F490605-B241-C74A-FA18-9A48157198FE}"/>
                </a:ext>
              </a:extLst>
            </p:cNvPr>
            <p:cNvSpPr txBox="1">
              <a:spLocks noChangeArrowheads="1"/>
            </p:cNvSpPr>
            <p:nvPr/>
          </p:nvSpPr>
          <p:spPr bwMode="auto">
            <a:xfrm>
              <a:off x="1755" y="2339"/>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7079" name="Text Box 22">
              <a:extLst>
                <a:ext uri="{FF2B5EF4-FFF2-40B4-BE49-F238E27FC236}">
                  <a16:creationId xmlns:a16="http://schemas.microsoft.com/office/drawing/2014/main" id="{71546410-7D67-44EB-C4A9-43A1F51142A9}"/>
                </a:ext>
              </a:extLst>
            </p:cNvPr>
            <p:cNvSpPr txBox="1">
              <a:spLocks noChangeArrowheads="1"/>
            </p:cNvSpPr>
            <p:nvPr/>
          </p:nvSpPr>
          <p:spPr bwMode="auto">
            <a:xfrm>
              <a:off x="1755" y="2566"/>
              <a:ext cx="12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7080" name="Text Box 23">
              <a:extLst>
                <a:ext uri="{FF2B5EF4-FFF2-40B4-BE49-F238E27FC236}">
                  <a16:creationId xmlns:a16="http://schemas.microsoft.com/office/drawing/2014/main" id="{6A241A5D-BC0A-7E8E-972D-48F79A690A0D}"/>
                </a:ext>
              </a:extLst>
            </p:cNvPr>
            <p:cNvSpPr txBox="1">
              <a:spLocks noChangeArrowheads="1"/>
            </p:cNvSpPr>
            <p:nvPr/>
          </p:nvSpPr>
          <p:spPr bwMode="auto">
            <a:xfrm>
              <a:off x="1755" y="2799"/>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7081" name="Text Box 24">
              <a:extLst>
                <a:ext uri="{FF2B5EF4-FFF2-40B4-BE49-F238E27FC236}">
                  <a16:creationId xmlns:a16="http://schemas.microsoft.com/office/drawing/2014/main" id="{82F90900-2C6E-57CF-5D1B-EE44712487A1}"/>
                </a:ext>
              </a:extLst>
            </p:cNvPr>
            <p:cNvSpPr txBox="1">
              <a:spLocks noChangeArrowheads="1"/>
            </p:cNvSpPr>
            <p:nvPr/>
          </p:nvSpPr>
          <p:spPr bwMode="auto">
            <a:xfrm>
              <a:off x="1178" y="2345"/>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7082" name="Text Box 25">
              <a:extLst>
                <a:ext uri="{FF2B5EF4-FFF2-40B4-BE49-F238E27FC236}">
                  <a16:creationId xmlns:a16="http://schemas.microsoft.com/office/drawing/2014/main" id="{A7FF6463-5A81-213C-A8B0-0A3306F13FDF}"/>
                </a:ext>
              </a:extLst>
            </p:cNvPr>
            <p:cNvSpPr txBox="1">
              <a:spLocks noChangeArrowheads="1"/>
            </p:cNvSpPr>
            <p:nvPr/>
          </p:nvSpPr>
          <p:spPr bwMode="auto">
            <a:xfrm>
              <a:off x="1178" y="2572"/>
              <a:ext cx="12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7083" name="Text Box 26">
              <a:extLst>
                <a:ext uri="{FF2B5EF4-FFF2-40B4-BE49-F238E27FC236}">
                  <a16:creationId xmlns:a16="http://schemas.microsoft.com/office/drawing/2014/main" id="{51D8507E-7F6C-470C-7251-69F2655C0C3C}"/>
                </a:ext>
              </a:extLst>
            </p:cNvPr>
            <p:cNvSpPr txBox="1">
              <a:spLocks noChangeArrowheads="1"/>
            </p:cNvSpPr>
            <p:nvPr/>
          </p:nvSpPr>
          <p:spPr bwMode="auto">
            <a:xfrm>
              <a:off x="1179" y="2799"/>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7084" name="Text Box 27">
              <a:extLst>
                <a:ext uri="{FF2B5EF4-FFF2-40B4-BE49-F238E27FC236}">
                  <a16:creationId xmlns:a16="http://schemas.microsoft.com/office/drawing/2014/main" id="{DF5A914F-59E6-A615-A92A-CEBBC7F11D93}"/>
                </a:ext>
              </a:extLst>
            </p:cNvPr>
            <p:cNvSpPr txBox="1">
              <a:spLocks noChangeArrowheads="1"/>
            </p:cNvSpPr>
            <p:nvPr/>
          </p:nvSpPr>
          <p:spPr bwMode="auto">
            <a:xfrm>
              <a:off x="2427" y="2118"/>
              <a:ext cx="12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7085" name="Text Box 28">
              <a:extLst>
                <a:ext uri="{FF2B5EF4-FFF2-40B4-BE49-F238E27FC236}">
                  <a16:creationId xmlns:a16="http://schemas.microsoft.com/office/drawing/2014/main" id="{1B31DA75-1A3C-0C61-BA67-847BB13153E5}"/>
                </a:ext>
              </a:extLst>
            </p:cNvPr>
            <p:cNvSpPr txBox="1">
              <a:spLocks noChangeArrowheads="1"/>
            </p:cNvSpPr>
            <p:nvPr/>
          </p:nvSpPr>
          <p:spPr bwMode="auto">
            <a:xfrm>
              <a:off x="2427" y="2339"/>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7086" name="Text Box 29">
              <a:extLst>
                <a:ext uri="{FF2B5EF4-FFF2-40B4-BE49-F238E27FC236}">
                  <a16:creationId xmlns:a16="http://schemas.microsoft.com/office/drawing/2014/main" id="{DE8D7FA2-A15C-814B-71F6-89AB61E1A572}"/>
                </a:ext>
              </a:extLst>
            </p:cNvPr>
            <p:cNvSpPr txBox="1">
              <a:spLocks noChangeArrowheads="1"/>
            </p:cNvSpPr>
            <p:nvPr/>
          </p:nvSpPr>
          <p:spPr bwMode="auto">
            <a:xfrm>
              <a:off x="2427" y="2566"/>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7087" name="Text Box 30">
              <a:extLst>
                <a:ext uri="{FF2B5EF4-FFF2-40B4-BE49-F238E27FC236}">
                  <a16:creationId xmlns:a16="http://schemas.microsoft.com/office/drawing/2014/main" id="{F3293EE8-0E3B-73DB-A8F1-F98FAB3D4AA4}"/>
                </a:ext>
              </a:extLst>
            </p:cNvPr>
            <p:cNvSpPr txBox="1">
              <a:spLocks noChangeArrowheads="1"/>
            </p:cNvSpPr>
            <p:nvPr/>
          </p:nvSpPr>
          <p:spPr bwMode="auto">
            <a:xfrm>
              <a:off x="2427" y="2799"/>
              <a:ext cx="121"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421944" name="Group 56">
            <a:extLst>
              <a:ext uri="{FF2B5EF4-FFF2-40B4-BE49-F238E27FC236}">
                <a16:creationId xmlns:a16="http://schemas.microsoft.com/office/drawing/2014/main" id="{1B882BAE-B5E0-4242-DCE7-D99A7F95EE91}"/>
              </a:ext>
            </a:extLst>
          </p:cNvPr>
          <p:cNvGrpSpPr>
            <a:grpSpLocks/>
          </p:cNvGrpSpPr>
          <p:nvPr/>
        </p:nvGrpSpPr>
        <p:grpSpPr bwMode="auto">
          <a:xfrm>
            <a:off x="4979988" y="2006600"/>
            <a:ext cx="3168650" cy="3176588"/>
            <a:chOff x="3137" y="1264"/>
            <a:chExt cx="1996" cy="2001"/>
          </a:xfrm>
        </p:grpSpPr>
        <p:sp>
          <p:nvSpPr>
            <p:cNvPr id="87051" name="Rectangle 32">
              <a:extLst>
                <a:ext uri="{FF2B5EF4-FFF2-40B4-BE49-F238E27FC236}">
                  <a16:creationId xmlns:a16="http://schemas.microsoft.com/office/drawing/2014/main" id="{695476FF-E7EE-1BD4-1A64-8611EEB31C88}"/>
                </a:ext>
              </a:extLst>
            </p:cNvPr>
            <p:cNvSpPr>
              <a:spLocks noChangeArrowheads="1"/>
            </p:cNvSpPr>
            <p:nvPr/>
          </p:nvSpPr>
          <p:spPr bwMode="auto">
            <a:xfrm>
              <a:off x="3137" y="1642"/>
              <a:ext cx="1996" cy="1623"/>
            </a:xfrm>
            <a:prstGeom prst="rect">
              <a:avLst/>
            </a:prstGeom>
            <a:noFill/>
            <a:ln w="19050">
              <a:solidFill>
                <a:srgbClr val="99CC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7052" name="Text Box 33">
              <a:extLst>
                <a:ext uri="{FF2B5EF4-FFF2-40B4-BE49-F238E27FC236}">
                  <a16:creationId xmlns:a16="http://schemas.microsoft.com/office/drawing/2014/main" id="{64508965-E53B-487A-7748-90EE91F80F75}"/>
                </a:ext>
              </a:extLst>
            </p:cNvPr>
            <p:cNvSpPr txBox="1">
              <a:spLocks noChangeArrowheads="1"/>
            </p:cNvSpPr>
            <p:nvPr/>
          </p:nvSpPr>
          <p:spPr bwMode="auto">
            <a:xfrm>
              <a:off x="3657" y="2848"/>
              <a:ext cx="1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latin typeface="Times New Roman" panose="02020603050405020304" pitchFamily="18" charset="0"/>
                  <a:ea typeface="宋体-方正超大字符集" pitchFamily="65" charset="-122"/>
                </a:rPr>
                <a:t>B</a:t>
              </a:r>
              <a:endParaRPr kumimoji="1" lang="en-US" altLang="zh-CN" sz="2000" i="1" baseline="-25000">
                <a:latin typeface="Times New Roman" panose="02020603050405020304" pitchFamily="18" charset="0"/>
                <a:ea typeface="宋体-方正超大字符集" pitchFamily="65" charset="-122"/>
              </a:endParaRPr>
            </a:p>
          </p:txBody>
        </p:sp>
        <p:sp>
          <p:nvSpPr>
            <p:cNvPr id="87053" name="Text Box 34">
              <a:extLst>
                <a:ext uri="{FF2B5EF4-FFF2-40B4-BE49-F238E27FC236}">
                  <a16:creationId xmlns:a16="http://schemas.microsoft.com/office/drawing/2014/main" id="{DFE7D162-FB17-206E-6678-6D0560AC635F}"/>
                </a:ext>
              </a:extLst>
            </p:cNvPr>
            <p:cNvSpPr txBox="1">
              <a:spLocks noChangeArrowheads="1"/>
            </p:cNvSpPr>
            <p:nvPr/>
          </p:nvSpPr>
          <p:spPr bwMode="auto">
            <a:xfrm>
              <a:off x="4201" y="2548"/>
              <a:ext cx="9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a:latin typeface="Times New Roman" panose="02020603050405020304" pitchFamily="18" charset="0"/>
                  <a:ea typeface="宋体-方正超大字符集" pitchFamily="65" charset="-122"/>
                </a:rPr>
                <a:t>=</a:t>
              </a:r>
            </a:p>
          </p:txBody>
        </p:sp>
        <p:sp>
          <p:nvSpPr>
            <p:cNvPr id="87054" name="Text Box 35">
              <a:extLst>
                <a:ext uri="{FF2B5EF4-FFF2-40B4-BE49-F238E27FC236}">
                  <a16:creationId xmlns:a16="http://schemas.microsoft.com/office/drawing/2014/main" id="{3B46270E-A8D7-330C-DCE0-B70F3EC28F59}"/>
                </a:ext>
              </a:extLst>
            </p:cNvPr>
            <p:cNvSpPr txBox="1">
              <a:spLocks noChangeArrowheads="1"/>
            </p:cNvSpPr>
            <p:nvPr/>
          </p:nvSpPr>
          <p:spPr bwMode="auto">
            <a:xfrm>
              <a:off x="3638" y="2527"/>
              <a:ext cx="1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latin typeface="Times New Roman" panose="02020603050405020304" pitchFamily="18" charset="0"/>
                  <a:ea typeface="宋体-方正超大字符集" pitchFamily="65" charset="-122"/>
                </a:rPr>
                <a:t>A</a:t>
              </a:r>
              <a:endParaRPr kumimoji="1" lang="en-US" altLang="zh-CN" sz="2000" i="1" baseline="-25000">
                <a:latin typeface="Times New Roman" panose="02020603050405020304" pitchFamily="18" charset="0"/>
                <a:ea typeface="宋体-方正超大字符集" pitchFamily="65" charset="-122"/>
              </a:endParaRPr>
            </a:p>
          </p:txBody>
        </p:sp>
        <p:sp>
          <p:nvSpPr>
            <p:cNvPr id="87055" name="Text Box 36">
              <a:extLst>
                <a:ext uri="{FF2B5EF4-FFF2-40B4-BE49-F238E27FC236}">
                  <a16:creationId xmlns:a16="http://schemas.microsoft.com/office/drawing/2014/main" id="{10076161-117B-E5FC-4C3D-8DE680965B97}"/>
                </a:ext>
              </a:extLst>
            </p:cNvPr>
            <p:cNvSpPr txBox="1">
              <a:spLocks noChangeArrowheads="1"/>
            </p:cNvSpPr>
            <p:nvPr/>
          </p:nvSpPr>
          <p:spPr bwMode="auto">
            <a:xfrm>
              <a:off x="4778" y="2737"/>
              <a:ext cx="9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latin typeface="Times New Roman" panose="02020603050405020304" pitchFamily="18" charset="0"/>
                  <a:ea typeface="宋体-方正超大字符集" pitchFamily="65" charset="-122"/>
                </a:rPr>
                <a:t>L</a:t>
              </a:r>
              <a:endParaRPr kumimoji="1" lang="en-US" altLang="zh-CN" sz="2000" i="1" baseline="-25000">
                <a:latin typeface="Times New Roman" panose="02020603050405020304" pitchFamily="18" charset="0"/>
                <a:ea typeface="宋体-方正超大字符集" pitchFamily="65" charset="-122"/>
              </a:endParaRPr>
            </a:p>
          </p:txBody>
        </p:sp>
        <p:sp>
          <p:nvSpPr>
            <p:cNvPr id="87056" name="Line 37">
              <a:extLst>
                <a:ext uri="{FF2B5EF4-FFF2-40B4-BE49-F238E27FC236}">
                  <a16:creationId xmlns:a16="http://schemas.microsoft.com/office/drawing/2014/main" id="{6687DD96-CCCB-00B7-752B-2FFD305861C9}"/>
                </a:ext>
              </a:extLst>
            </p:cNvPr>
            <p:cNvSpPr>
              <a:spLocks noChangeShapeType="1"/>
            </p:cNvSpPr>
            <p:nvPr/>
          </p:nvSpPr>
          <p:spPr bwMode="auto">
            <a:xfrm>
              <a:off x="3904" y="2631"/>
              <a:ext cx="2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7" name="Line 38">
              <a:extLst>
                <a:ext uri="{FF2B5EF4-FFF2-40B4-BE49-F238E27FC236}">
                  <a16:creationId xmlns:a16="http://schemas.microsoft.com/office/drawing/2014/main" id="{40FBFB60-AC26-4B85-DC62-A7FCD075232C}"/>
                </a:ext>
              </a:extLst>
            </p:cNvPr>
            <p:cNvSpPr>
              <a:spLocks noChangeShapeType="1"/>
            </p:cNvSpPr>
            <p:nvPr/>
          </p:nvSpPr>
          <p:spPr bwMode="auto">
            <a:xfrm>
              <a:off x="3904" y="2963"/>
              <a:ext cx="2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8" name="Line 39">
              <a:extLst>
                <a:ext uri="{FF2B5EF4-FFF2-40B4-BE49-F238E27FC236}">
                  <a16:creationId xmlns:a16="http://schemas.microsoft.com/office/drawing/2014/main" id="{916489C8-1C5D-CC1F-B38D-C42BE3DBEA45}"/>
                </a:ext>
              </a:extLst>
            </p:cNvPr>
            <p:cNvSpPr>
              <a:spLocks noChangeShapeType="1"/>
            </p:cNvSpPr>
            <p:nvPr/>
          </p:nvSpPr>
          <p:spPr bwMode="auto">
            <a:xfrm>
              <a:off x="4403" y="2807"/>
              <a:ext cx="23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59" name="Rectangle 40">
              <a:extLst>
                <a:ext uri="{FF2B5EF4-FFF2-40B4-BE49-F238E27FC236}">
                  <a16:creationId xmlns:a16="http://schemas.microsoft.com/office/drawing/2014/main" id="{BC95BFCE-5DA2-B5B8-9A98-9E09ABFBF034}"/>
                </a:ext>
              </a:extLst>
            </p:cNvPr>
            <p:cNvSpPr>
              <a:spLocks noChangeArrowheads="1"/>
            </p:cNvSpPr>
            <p:nvPr/>
          </p:nvSpPr>
          <p:spPr bwMode="auto">
            <a:xfrm>
              <a:off x="4113" y="2523"/>
              <a:ext cx="267" cy="57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7060" name="Text Box 41">
              <a:extLst>
                <a:ext uri="{FF2B5EF4-FFF2-40B4-BE49-F238E27FC236}">
                  <a16:creationId xmlns:a16="http://schemas.microsoft.com/office/drawing/2014/main" id="{DC86EE31-34B4-9F68-A544-F0AD6E197762}"/>
                </a:ext>
              </a:extLst>
            </p:cNvPr>
            <p:cNvSpPr txBox="1">
              <a:spLocks noChangeArrowheads="1"/>
            </p:cNvSpPr>
            <p:nvPr/>
          </p:nvSpPr>
          <p:spPr bwMode="auto">
            <a:xfrm>
              <a:off x="3553" y="1756"/>
              <a:ext cx="1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latin typeface="Times New Roman" panose="02020603050405020304" pitchFamily="18" charset="0"/>
                  <a:ea typeface="宋体-方正超大字符集" pitchFamily="65" charset="-122"/>
                </a:rPr>
                <a:t>A</a:t>
              </a:r>
              <a:endParaRPr kumimoji="1" lang="en-US" altLang="zh-CN" sz="2000" i="1" baseline="-25000">
                <a:latin typeface="Times New Roman" panose="02020603050405020304" pitchFamily="18" charset="0"/>
                <a:ea typeface="宋体-方正超大字符集" pitchFamily="65" charset="-122"/>
              </a:endParaRPr>
            </a:p>
          </p:txBody>
        </p:sp>
        <p:sp>
          <p:nvSpPr>
            <p:cNvPr id="87061" name="Text Box 42">
              <a:extLst>
                <a:ext uri="{FF2B5EF4-FFF2-40B4-BE49-F238E27FC236}">
                  <a16:creationId xmlns:a16="http://schemas.microsoft.com/office/drawing/2014/main" id="{EBBCC692-326D-9743-4CAF-A0227353F8E6}"/>
                </a:ext>
              </a:extLst>
            </p:cNvPr>
            <p:cNvSpPr txBox="1">
              <a:spLocks noChangeArrowheads="1"/>
            </p:cNvSpPr>
            <p:nvPr/>
          </p:nvSpPr>
          <p:spPr bwMode="auto">
            <a:xfrm>
              <a:off x="3554" y="2011"/>
              <a:ext cx="1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latin typeface="Times New Roman" panose="02020603050405020304" pitchFamily="18" charset="0"/>
                  <a:ea typeface="宋体-方正超大字符集" pitchFamily="65" charset="-122"/>
                </a:rPr>
                <a:t>B</a:t>
              </a:r>
              <a:endParaRPr kumimoji="1" lang="en-US" altLang="zh-CN" sz="2000" i="1" baseline="-25000">
                <a:latin typeface="Times New Roman" panose="02020603050405020304" pitchFamily="18" charset="0"/>
                <a:ea typeface="宋体-方正超大字符集" pitchFamily="65" charset="-122"/>
              </a:endParaRPr>
            </a:p>
          </p:txBody>
        </p:sp>
        <p:sp>
          <p:nvSpPr>
            <p:cNvPr id="87062" name="Text Box 43">
              <a:extLst>
                <a:ext uri="{FF2B5EF4-FFF2-40B4-BE49-F238E27FC236}">
                  <a16:creationId xmlns:a16="http://schemas.microsoft.com/office/drawing/2014/main" id="{18F46118-1A43-8088-6FAC-A970295D3ACD}"/>
                </a:ext>
              </a:extLst>
            </p:cNvPr>
            <p:cNvSpPr txBox="1">
              <a:spLocks noChangeArrowheads="1"/>
            </p:cNvSpPr>
            <p:nvPr/>
          </p:nvSpPr>
          <p:spPr bwMode="auto">
            <a:xfrm>
              <a:off x="4854" y="1955"/>
              <a:ext cx="9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2000" i="1">
                  <a:latin typeface="Times New Roman" panose="02020603050405020304" pitchFamily="18" charset="0"/>
                  <a:ea typeface="宋体-方正超大字符集" pitchFamily="65" charset="-122"/>
                </a:rPr>
                <a:t>L</a:t>
              </a:r>
              <a:endParaRPr kumimoji="1" lang="en-US" altLang="zh-CN" sz="2000" i="1" baseline="-25000">
                <a:latin typeface="Times New Roman" panose="02020603050405020304" pitchFamily="18" charset="0"/>
                <a:ea typeface="宋体-方正超大字符集" pitchFamily="65" charset="-122"/>
              </a:endParaRPr>
            </a:p>
          </p:txBody>
        </p:sp>
        <p:sp>
          <p:nvSpPr>
            <p:cNvPr id="87063" name="AutoShape 44">
              <a:extLst>
                <a:ext uri="{FF2B5EF4-FFF2-40B4-BE49-F238E27FC236}">
                  <a16:creationId xmlns:a16="http://schemas.microsoft.com/office/drawing/2014/main" id="{9D0DF426-A4D9-2089-C558-CDFC05DFACC4}"/>
                </a:ext>
              </a:extLst>
            </p:cNvPr>
            <p:cNvSpPr>
              <a:spLocks noChangeArrowheads="1"/>
            </p:cNvSpPr>
            <p:nvPr/>
          </p:nvSpPr>
          <p:spPr bwMode="auto">
            <a:xfrm>
              <a:off x="4437" y="1983"/>
              <a:ext cx="86" cy="119"/>
            </a:xfrm>
            <a:prstGeom prst="flowChartConnector">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7064" name="Line 45">
              <a:extLst>
                <a:ext uri="{FF2B5EF4-FFF2-40B4-BE49-F238E27FC236}">
                  <a16:creationId xmlns:a16="http://schemas.microsoft.com/office/drawing/2014/main" id="{FD135F0E-1B67-3E8B-2724-CDE135111075}"/>
                </a:ext>
              </a:extLst>
            </p:cNvPr>
            <p:cNvSpPr>
              <a:spLocks noChangeShapeType="1"/>
            </p:cNvSpPr>
            <p:nvPr/>
          </p:nvSpPr>
          <p:spPr bwMode="auto">
            <a:xfrm>
              <a:off x="3766" y="1882"/>
              <a:ext cx="3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5" name="Line 46">
              <a:extLst>
                <a:ext uri="{FF2B5EF4-FFF2-40B4-BE49-F238E27FC236}">
                  <a16:creationId xmlns:a16="http://schemas.microsoft.com/office/drawing/2014/main" id="{02E1B981-64DF-EA0B-9953-9E9084180DCB}"/>
                </a:ext>
              </a:extLst>
            </p:cNvPr>
            <p:cNvSpPr>
              <a:spLocks noChangeShapeType="1"/>
            </p:cNvSpPr>
            <p:nvPr/>
          </p:nvSpPr>
          <p:spPr bwMode="auto">
            <a:xfrm>
              <a:off x="3766" y="2132"/>
              <a:ext cx="38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6" name="Freeform 47">
              <a:extLst>
                <a:ext uri="{FF2B5EF4-FFF2-40B4-BE49-F238E27FC236}">
                  <a16:creationId xmlns:a16="http://schemas.microsoft.com/office/drawing/2014/main" id="{F04DFA4A-143C-2F8D-DC2C-174E1A5E9AED}"/>
                </a:ext>
              </a:extLst>
            </p:cNvPr>
            <p:cNvSpPr>
              <a:spLocks/>
            </p:cNvSpPr>
            <p:nvPr/>
          </p:nvSpPr>
          <p:spPr bwMode="auto">
            <a:xfrm>
              <a:off x="4107" y="1795"/>
              <a:ext cx="316" cy="456"/>
            </a:xfrm>
            <a:custGeom>
              <a:avLst/>
              <a:gdLst>
                <a:gd name="T0" fmla="*/ 0 w 782"/>
                <a:gd name="T1" fmla="*/ 1 h 658"/>
                <a:gd name="T2" fmla="*/ 0 w 782"/>
                <a:gd name="T3" fmla="*/ 1 h 658"/>
                <a:gd name="T4" fmla="*/ 0 w 782"/>
                <a:gd name="T5" fmla="*/ 3 h 658"/>
                <a:gd name="T6" fmla="*/ 0 w 782"/>
                <a:gd name="T7" fmla="*/ 5 h 658"/>
                <a:gd name="T8" fmla="*/ 0 w 782"/>
                <a:gd name="T9" fmla="*/ 6 h 658"/>
                <a:gd name="T10" fmla="*/ 0 w 782"/>
                <a:gd name="T11" fmla="*/ 3 h 658"/>
                <a:gd name="T12" fmla="*/ 0 w 782"/>
                <a:gd name="T13" fmla="*/ 1 h 6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2" h="658">
                  <a:moveTo>
                    <a:pt x="48" y="38"/>
                  </a:moveTo>
                  <a:cubicBezTo>
                    <a:pt x="73" y="0"/>
                    <a:pt x="344" y="67"/>
                    <a:pt x="466" y="117"/>
                  </a:cubicBezTo>
                  <a:cubicBezTo>
                    <a:pt x="588" y="167"/>
                    <a:pt x="782" y="268"/>
                    <a:pt x="782" y="340"/>
                  </a:cubicBezTo>
                  <a:cubicBezTo>
                    <a:pt x="782" y="412"/>
                    <a:pt x="590" y="502"/>
                    <a:pt x="466" y="549"/>
                  </a:cubicBezTo>
                  <a:cubicBezTo>
                    <a:pt x="342" y="596"/>
                    <a:pt x="82" y="658"/>
                    <a:pt x="41" y="621"/>
                  </a:cubicBezTo>
                  <a:cubicBezTo>
                    <a:pt x="0" y="584"/>
                    <a:pt x="220" y="423"/>
                    <a:pt x="221" y="326"/>
                  </a:cubicBezTo>
                  <a:cubicBezTo>
                    <a:pt x="222" y="229"/>
                    <a:pt x="84" y="98"/>
                    <a:pt x="48" y="38"/>
                  </a:cubicBezTo>
                  <a:close/>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7" name="Line 48">
              <a:extLst>
                <a:ext uri="{FF2B5EF4-FFF2-40B4-BE49-F238E27FC236}">
                  <a16:creationId xmlns:a16="http://schemas.microsoft.com/office/drawing/2014/main" id="{C6BC1AF6-15CB-DA75-D6CD-B1EDBB2E0FC0}"/>
                </a:ext>
              </a:extLst>
            </p:cNvPr>
            <p:cNvSpPr>
              <a:spLocks noChangeShapeType="1"/>
            </p:cNvSpPr>
            <p:nvPr/>
          </p:nvSpPr>
          <p:spPr bwMode="auto">
            <a:xfrm>
              <a:off x="4523" y="2048"/>
              <a:ext cx="2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8" name="Freeform 49">
              <a:extLst>
                <a:ext uri="{FF2B5EF4-FFF2-40B4-BE49-F238E27FC236}">
                  <a16:creationId xmlns:a16="http://schemas.microsoft.com/office/drawing/2014/main" id="{F8046F36-2496-4781-4862-79F0168DDC29}"/>
                </a:ext>
              </a:extLst>
            </p:cNvPr>
            <p:cNvSpPr>
              <a:spLocks/>
            </p:cNvSpPr>
            <p:nvPr/>
          </p:nvSpPr>
          <p:spPr bwMode="auto">
            <a:xfrm>
              <a:off x="4028" y="1760"/>
              <a:ext cx="95" cy="476"/>
            </a:xfrm>
            <a:custGeom>
              <a:avLst/>
              <a:gdLst>
                <a:gd name="T0" fmla="*/ 0 w 53"/>
                <a:gd name="T1" fmla="*/ 0 h 192"/>
                <a:gd name="T2" fmla="*/ 104432 w 53"/>
                <a:gd name="T3" fmla="*/ 12832454 h 192"/>
                <a:gd name="T4" fmla="*/ 0 w 53"/>
                <a:gd name="T5" fmla="*/ 25657409 h 192"/>
                <a:gd name="T6" fmla="*/ 0 60000 65536"/>
                <a:gd name="T7" fmla="*/ 0 60000 65536"/>
                <a:gd name="T8" fmla="*/ 0 60000 65536"/>
              </a:gdLst>
              <a:ahLst/>
              <a:cxnLst>
                <a:cxn ang="T6">
                  <a:pos x="T0" y="T1"/>
                </a:cxn>
                <a:cxn ang="T7">
                  <a:pos x="T2" y="T3"/>
                </a:cxn>
                <a:cxn ang="T8">
                  <a:pos x="T4" y="T5"/>
                </a:cxn>
              </a:cxnLst>
              <a:rect l="0" t="0" r="r" b="b"/>
              <a:pathLst>
                <a:path w="53" h="192">
                  <a:moveTo>
                    <a:pt x="0" y="0"/>
                  </a:moveTo>
                  <a:cubicBezTo>
                    <a:pt x="9" y="16"/>
                    <a:pt x="53" y="64"/>
                    <a:pt x="53" y="96"/>
                  </a:cubicBezTo>
                  <a:cubicBezTo>
                    <a:pt x="53" y="128"/>
                    <a:pt x="9" y="176"/>
                    <a:pt x="0" y="192"/>
                  </a:cubicBez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069" name="Rectangle 50">
              <a:extLst>
                <a:ext uri="{FF2B5EF4-FFF2-40B4-BE49-F238E27FC236}">
                  <a16:creationId xmlns:a16="http://schemas.microsoft.com/office/drawing/2014/main" id="{C9F6EB06-0BB8-BDF3-ED87-9A1CB340DA99}"/>
                </a:ext>
              </a:extLst>
            </p:cNvPr>
            <p:cNvSpPr>
              <a:spLocks noChangeArrowheads="1"/>
            </p:cNvSpPr>
            <p:nvPr/>
          </p:nvSpPr>
          <p:spPr bwMode="auto">
            <a:xfrm>
              <a:off x="3364" y="1264"/>
              <a:ext cx="16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Garamond" panose="02020404030301010803" pitchFamily="18" charset="0"/>
                </a:rPr>
                <a:t>同或逻辑逻辑符号</a:t>
              </a:r>
            </a:p>
          </p:txBody>
        </p:sp>
      </p:grpSp>
      <p:sp>
        <p:nvSpPr>
          <p:cNvPr id="421939" name="Rectangle 51">
            <a:extLst>
              <a:ext uri="{FF2B5EF4-FFF2-40B4-BE49-F238E27FC236}">
                <a16:creationId xmlns:a16="http://schemas.microsoft.com/office/drawing/2014/main" id="{E3FDEE3D-F117-4BB1-EBC8-403D8E7617E0}"/>
              </a:ext>
            </a:extLst>
          </p:cNvPr>
          <p:cNvSpPr>
            <a:spLocks noChangeArrowheads="1"/>
          </p:cNvSpPr>
          <p:nvPr/>
        </p:nvSpPr>
        <p:spPr bwMode="auto">
          <a:xfrm>
            <a:off x="869950" y="4991100"/>
            <a:ext cx="269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Garamond" panose="02020404030301010803" pitchFamily="18" charset="0"/>
              </a:rPr>
              <a:t>同或逻辑表达式</a:t>
            </a:r>
          </a:p>
        </p:txBody>
      </p:sp>
      <p:grpSp>
        <p:nvGrpSpPr>
          <p:cNvPr id="421943" name="Group 55">
            <a:extLst>
              <a:ext uri="{FF2B5EF4-FFF2-40B4-BE49-F238E27FC236}">
                <a16:creationId xmlns:a16="http://schemas.microsoft.com/office/drawing/2014/main" id="{7263718A-C678-171E-8379-8AC2D983FA53}"/>
              </a:ext>
            </a:extLst>
          </p:cNvPr>
          <p:cNvGrpSpPr>
            <a:grpSpLocks/>
          </p:cNvGrpSpPr>
          <p:nvPr/>
        </p:nvGrpSpPr>
        <p:grpSpPr bwMode="auto">
          <a:xfrm>
            <a:off x="2484438" y="5532438"/>
            <a:ext cx="2579687" cy="514350"/>
            <a:chOff x="1565" y="3485"/>
            <a:chExt cx="1625" cy="324"/>
          </a:xfrm>
        </p:grpSpPr>
        <p:sp>
          <p:nvSpPr>
            <p:cNvPr id="87048" name="Rectangle 53">
              <a:extLst>
                <a:ext uri="{FF2B5EF4-FFF2-40B4-BE49-F238E27FC236}">
                  <a16:creationId xmlns:a16="http://schemas.microsoft.com/office/drawing/2014/main" id="{E5206288-B100-1814-CE24-BB9A60254B6C}"/>
                </a:ext>
              </a:extLst>
            </p:cNvPr>
            <p:cNvSpPr>
              <a:spLocks noChangeArrowheads="1"/>
            </p:cNvSpPr>
            <p:nvPr/>
          </p:nvSpPr>
          <p:spPr bwMode="auto">
            <a:xfrm>
              <a:off x="1565" y="3521"/>
              <a:ext cx="6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b="0" i="1">
                  <a:latin typeface="Times New Roman" panose="02020603050405020304" pitchFamily="18" charset="0"/>
                  <a:ea typeface="华康简宋" charset="-122"/>
                  <a:cs typeface="Times New Roman" panose="02020603050405020304" pitchFamily="18" charset="0"/>
                </a:rPr>
                <a:t>L</a:t>
              </a:r>
              <a:r>
                <a:rPr kumimoji="1" lang="en-US" altLang="zh-CN" b="0">
                  <a:latin typeface="Times New Roman" panose="02020603050405020304" pitchFamily="18" charset="0"/>
                  <a:ea typeface="华康简宋" charset="-122"/>
                  <a:cs typeface="Times New Roman" panose="02020603050405020304" pitchFamily="18" charset="0"/>
                </a:rPr>
                <a:t>=</a:t>
              </a:r>
              <a:r>
                <a:rPr kumimoji="1" lang="en-US" altLang="zh-CN" b="0" i="1">
                  <a:latin typeface="Times New Roman" panose="02020603050405020304" pitchFamily="18" charset="0"/>
                  <a:ea typeface="华康简宋" charset="-122"/>
                  <a:cs typeface="Times New Roman" panose="02020603050405020304" pitchFamily="18" charset="0"/>
                </a:rPr>
                <a:t>AB</a:t>
              </a:r>
              <a:r>
                <a:rPr kumimoji="1" lang="en-US" altLang="zh-CN" b="0">
                  <a:latin typeface="Times New Roman" panose="02020603050405020304" pitchFamily="18" charset="0"/>
                  <a:ea typeface="华康简宋" charset="-122"/>
                  <a:cs typeface="Times New Roman" panose="02020603050405020304" pitchFamily="18" charset="0"/>
                </a:rPr>
                <a:t>+</a:t>
              </a:r>
            </a:p>
          </p:txBody>
        </p:sp>
        <p:graphicFrame>
          <p:nvGraphicFramePr>
            <p:cNvPr id="87049" name="Object 52">
              <a:extLst>
                <a:ext uri="{FF2B5EF4-FFF2-40B4-BE49-F238E27FC236}">
                  <a16:creationId xmlns:a16="http://schemas.microsoft.com/office/drawing/2014/main" id="{ED475412-FCC7-5B0E-E557-9BE2BBF74910}"/>
                </a:ext>
              </a:extLst>
            </p:cNvPr>
            <p:cNvGraphicFramePr>
              <a:graphicFrameLocks noChangeAspect="1"/>
            </p:cNvGraphicFramePr>
            <p:nvPr/>
          </p:nvGraphicFramePr>
          <p:xfrm>
            <a:off x="2200" y="3485"/>
            <a:ext cx="362" cy="290"/>
          </p:xfrm>
          <a:graphic>
            <a:graphicData uri="http://schemas.openxmlformats.org/presentationml/2006/ole">
              <mc:AlternateContent xmlns:mc="http://schemas.openxmlformats.org/markup-compatibility/2006">
                <mc:Choice xmlns:v="urn:schemas-microsoft-com:vml" Requires="v">
                  <p:oleObj name="公式" r:id="rId2" imgW="241195" imgH="190417" progId="Equation.3">
                    <p:embed/>
                  </p:oleObj>
                </mc:Choice>
                <mc:Fallback>
                  <p:oleObj name="公式" r:id="rId2" imgW="241195" imgH="190417" progId="Equation.3">
                    <p:embed/>
                    <p:pic>
                      <p:nvPicPr>
                        <p:cNvPr id="0" name="Object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3485"/>
                          <a:ext cx="36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0" name="Rectangle 54">
              <a:extLst>
                <a:ext uri="{FF2B5EF4-FFF2-40B4-BE49-F238E27FC236}">
                  <a16:creationId xmlns:a16="http://schemas.microsoft.com/office/drawing/2014/main" id="{A2BE7E3F-9A25-1F0B-A505-E5C1D76C2401}"/>
                </a:ext>
              </a:extLst>
            </p:cNvPr>
            <p:cNvSpPr>
              <a:spLocks noChangeArrowheads="1"/>
            </p:cNvSpPr>
            <p:nvPr/>
          </p:nvSpPr>
          <p:spPr bwMode="auto">
            <a:xfrm>
              <a:off x="2517" y="3521"/>
              <a:ext cx="6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b="0">
                  <a:latin typeface="Times New Roman" panose="02020603050405020304" pitchFamily="18" charset="0"/>
                  <a:ea typeface="华康简宋" charset="-122"/>
                  <a:cs typeface="Times New Roman" panose="02020603050405020304" pitchFamily="18" charset="0"/>
                </a:rPr>
                <a:t>=</a:t>
              </a:r>
              <a:r>
                <a:rPr kumimoji="1" lang="en-US" altLang="zh-CN" b="0" i="1">
                  <a:latin typeface="Times New Roman" panose="02020603050405020304" pitchFamily="18" charset="0"/>
                  <a:ea typeface="华康简宋" charset="-122"/>
                  <a:cs typeface="Times New Roman" panose="02020603050405020304" pitchFamily="18" charset="0"/>
                </a:rPr>
                <a:t>A</a:t>
              </a:r>
              <a:r>
                <a:rPr kumimoji="1" lang="en-US" altLang="zh-CN" b="0">
                  <a:latin typeface="Times New Roman" panose="02020603050405020304" pitchFamily="18" charset="0"/>
                  <a:ea typeface="华康简宋" charset="-122"/>
                  <a:cs typeface="Times New Roman" panose="02020603050405020304" pitchFamily="18" charset="0"/>
                  <a:sym typeface="Wingdings 2" panose="05020102010507070707" pitchFamily="18" charset="2"/>
                </a:rPr>
                <a:t></a:t>
              </a:r>
              <a:r>
                <a:rPr kumimoji="1" lang="en-US" altLang="zh-CN" b="0" i="1">
                  <a:latin typeface="Times New Roman" panose="02020603050405020304" pitchFamily="18" charset="0"/>
                  <a:ea typeface="华康简宋" charset="-122"/>
                  <a:cs typeface="Times New Roman" panose="02020603050405020304" pitchFamily="18" charset="0"/>
                </a:rPr>
                <a:t>B</a:t>
              </a:r>
              <a:r>
                <a:rPr kumimoji="1" lang="en-US" altLang="zh-CN" b="0">
                  <a:ea typeface="华康简宋" charset="-122"/>
                  <a:cs typeface="Times New Roman" panose="02020603050405020304" pitchFamily="18" charset="0"/>
                  <a:sym typeface="Wingdings 2" panose="05020102010507070707" pitchFamily="18" charset="2"/>
                </a:rPr>
                <a:t> </a:t>
              </a:r>
              <a:endParaRPr kumimoji="1" lang="en-US" altLang="zh-CN" b="0">
                <a:latin typeface="Times New Roman" panose="02020603050405020304" pitchFamily="18" charset="0"/>
                <a:ea typeface="华康简宋" charset="-122"/>
                <a:cs typeface="Times New Roman" panose="02020603050405020304" pitchFamily="18" charset="0"/>
                <a:sym typeface="Wingdings 2" panose="05020102010507070707" pitchFamily="18"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1896"/>
                                        </p:tgtEl>
                                        <p:attrNameLst>
                                          <p:attrName>style.visibility</p:attrName>
                                        </p:attrNameLst>
                                      </p:cBhvr>
                                      <p:to>
                                        <p:strVal val="visible"/>
                                      </p:to>
                                    </p:set>
                                    <p:animEffect transition="in" filter="strips(downRight)">
                                      <p:cBhvr>
                                        <p:cTn id="7" dur="2000"/>
                                        <p:tgtEl>
                                          <p:spTgt spid="4218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1897"/>
                                        </p:tgtEl>
                                        <p:attrNameLst>
                                          <p:attrName>style.visibility</p:attrName>
                                        </p:attrNameLst>
                                      </p:cBhvr>
                                      <p:to>
                                        <p:strVal val="visible"/>
                                      </p:to>
                                    </p:set>
                                    <p:animEffect transition="in" filter="wipe(up)">
                                      <p:cBhvr>
                                        <p:cTn id="12" dur="2000"/>
                                        <p:tgtEl>
                                          <p:spTgt spid="4218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21944"/>
                                        </p:tgtEl>
                                        <p:attrNameLst>
                                          <p:attrName>style.visibility</p:attrName>
                                        </p:attrNameLst>
                                      </p:cBhvr>
                                      <p:to>
                                        <p:strVal val="visible"/>
                                      </p:to>
                                    </p:set>
                                    <p:animEffect transition="in" filter="wipe(up)">
                                      <p:cBhvr>
                                        <p:cTn id="17" dur="500"/>
                                        <p:tgtEl>
                                          <p:spTgt spid="4219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21939"/>
                                        </p:tgtEl>
                                        <p:attrNameLst>
                                          <p:attrName>style.visibility</p:attrName>
                                        </p:attrNameLst>
                                      </p:cBhvr>
                                      <p:to>
                                        <p:strVal val="visible"/>
                                      </p:to>
                                    </p:set>
                                    <p:animEffect transition="in" filter="strips(downRight)">
                                      <p:cBhvr>
                                        <p:cTn id="22" dur="500"/>
                                        <p:tgtEl>
                                          <p:spTgt spid="421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21943"/>
                                        </p:tgtEl>
                                        <p:attrNameLst>
                                          <p:attrName>style.visibility</p:attrName>
                                        </p:attrNameLst>
                                      </p:cBhvr>
                                      <p:to>
                                        <p:strVal val="visible"/>
                                      </p:to>
                                    </p:set>
                                    <p:animEffect transition="in" filter="strips(downRight)">
                                      <p:cBhvr>
                                        <p:cTn id="27" dur="500"/>
                                        <p:tgtEl>
                                          <p:spTgt spid="421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6" grpId="0"/>
      <p:bldP spid="42193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4">
            <a:extLst>
              <a:ext uri="{FF2B5EF4-FFF2-40B4-BE49-F238E27FC236}">
                <a16:creationId xmlns:a16="http://schemas.microsoft.com/office/drawing/2014/main" id="{1B38DAED-FB33-0217-9607-705B8BDE14D4}"/>
              </a:ext>
            </a:extLst>
          </p:cNvPr>
          <p:cNvSpPr txBox="1">
            <a:spLocks noChangeArrowheads="1"/>
          </p:cNvSpPr>
          <p:nvPr/>
        </p:nvSpPr>
        <p:spPr bwMode="auto">
          <a:xfrm>
            <a:off x="430213" y="342900"/>
            <a:ext cx="792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CC0000"/>
                </a:solidFill>
                <a:latin typeface="Times New Roman" panose="02020603050405020304" pitchFamily="18" charset="0"/>
              </a:rPr>
              <a:t>　　</a:t>
            </a:r>
            <a:r>
              <a:rPr kumimoji="1" lang="en-US" altLang="zh-CN" sz="3200">
                <a:solidFill>
                  <a:srgbClr val="CC0000"/>
                </a:solidFill>
                <a:latin typeface="Times New Roman" panose="02020603050405020304" pitchFamily="18" charset="0"/>
              </a:rPr>
              <a:t>1.6</a:t>
            </a:r>
            <a:r>
              <a:rPr kumimoji="1" lang="zh-CN" altLang="en-US" sz="3200">
                <a:solidFill>
                  <a:srgbClr val="CC0000"/>
                </a:solidFill>
                <a:latin typeface="楷体_GB2312" pitchFamily="49" charset="-122"/>
              </a:rPr>
              <a:t>　逻辑函数的建立及其表示方法</a:t>
            </a:r>
          </a:p>
        </p:txBody>
      </p:sp>
      <p:grpSp>
        <p:nvGrpSpPr>
          <p:cNvPr id="422917" name="Group 5">
            <a:extLst>
              <a:ext uri="{FF2B5EF4-FFF2-40B4-BE49-F238E27FC236}">
                <a16:creationId xmlns:a16="http://schemas.microsoft.com/office/drawing/2014/main" id="{7D419FED-9907-42B7-9CBC-AB9A6683885F}"/>
              </a:ext>
            </a:extLst>
          </p:cNvPr>
          <p:cNvGrpSpPr>
            <a:grpSpLocks/>
          </p:cNvGrpSpPr>
          <p:nvPr/>
        </p:nvGrpSpPr>
        <p:grpSpPr bwMode="auto">
          <a:xfrm>
            <a:off x="1116013" y="2527300"/>
            <a:ext cx="2414587" cy="1912938"/>
            <a:chOff x="3627" y="927"/>
            <a:chExt cx="1935" cy="1624"/>
          </a:xfrm>
        </p:grpSpPr>
        <p:sp>
          <p:nvSpPr>
            <p:cNvPr id="88126" name="Text Box 6">
              <a:extLst>
                <a:ext uri="{FF2B5EF4-FFF2-40B4-BE49-F238E27FC236}">
                  <a16:creationId xmlns:a16="http://schemas.microsoft.com/office/drawing/2014/main" id="{7D8250A9-382B-C923-3FFB-1E278D6E9EDC}"/>
                </a:ext>
              </a:extLst>
            </p:cNvPr>
            <p:cNvSpPr txBox="1">
              <a:spLocks noChangeArrowheads="1"/>
            </p:cNvSpPr>
            <p:nvPr/>
          </p:nvSpPr>
          <p:spPr bwMode="auto">
            <a:xfrm>
              <a:off x="4325" y="2209"/>
              <a:ext cx="121"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endParaRPr kumimoji="1" lang="en-GB" altLang="zh-CN" sz="2000" baseline="-25000">
                <a:latin typeface="Times New Roman" panose="02020603050405020304" pitchFamily="18" charset="0"/>
                <a:ea typeface="宋体-方正超大字符集" pitchFamily="65" charset="-122"/>
              </a:endParaRPr>
            </a:p>
          </p:txBody>
        </p:sp>
        <p:sp>
          <p:nvSpPr>
            <p:cNvPr id="88127" name="Oval 7">
              <a:extLst>
                <a:ext uri="{FF2B5EF4-FFF2-40B4-BE49-F238E27FC236}">
                  <a16:creationId xmlns:a16="http://schemas.microsoft.com/office/drawing/2014/main" id="{69FCF7B6-4896-8F27-94A0-5C2813EC81D7}"/>
                </a:ext>
              </a:extLst>
            </p:cNvPr>
            <p:cNvSpPr>
              <a:spLocks noChangeArrowheads="1"/>
            </p:cNvSpPr>
            <p:nvPr/>
          </p:nvSpPr>
          <p:spPr bwMode="auto">
            <a:xfrm>
              <a:off x="4342" y="1615"/>
              <a:ext cx="50"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8128" name="Oval 8">
              <a:extLst>
                <a:ext uri="{FF2B5EF4-FFF2-40B4-BE49-F238E27FC236}">
                  <a16:creationId xmlns:a16="http://schemas.microsoft.com/office/drawing/2014/main" id="{B1196819-672D-09AF-FB5E-F043D22BFD1F}"/>
                </a:ext>
              </a:extLst>
            </p:cNvPr>
            <p:cNvSpPr>
              <a:spLocks noChangeArrowheads="1"/>
            </p:cNvSpPr>
            <p:nvPr/>
          </p:nvSpPr>
          <p:spPr bwMode="auto">
            <a:xfrm>
              <a:off x="4979" y="1615"/>
              <a:ext cx="49"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8129" name="Line 9">
              <a:extLst>
                <a:ext uri="{FF2B5EF4-FFF2-40B4-BE49-F238E27FC236}">
                  <a16:creationId xmlns:a16="http://schemas.microsoft.com/office/drawing/2014/main" id="{7ACFC4F4-FE96-F510-E773-B860D60744C8}"/>
                </a:ext>
              </a:extLst>
            </p:cNvPr>
            <p:cNvSpPr>
              <a:spLocks noChangeShapeType="1"/>
            </p:cNvSpPr>
            <p:nvPr/>
          </p:nvSpPr>
          <p:spPr bwMode="auto">
            <a:xfrm>
              <a:off x="4395" y="1646"/>
              <a:ext cx="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8130" name="Oval 10">
              <a:extLst>
                <a:ext uri="{FF2B5EF4-FFF2-40B4-BE49-F238E27FC236}">
                  <a16:creationId xmlns:a16="http://schemas.microsoft.com/office/drawing/2014/main" id="{402BE815-992F-1FDF-7135-DB6A3E2F8E31}"/>
                </a:ext>
              </a:extLst>
            </p:cNvPr>
            <p:cNvSpPr>
              <a:spLocks noChangeArrowheads="1"/>
            </p:cNvSpPr>
            <p:nvPr/>
          </p:nvSpPr>
          <p:spPr bwMode="auto">
            <a:xfrm>
              <a:off x="4342" y="1922"/>
              <a:ext cx="50"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8131" name="Oval 11">
              <a:extLst>
                <a:ext uri="{FF2B5EF4-FFF2-40B4-BE49-F238E27FC236}">
                  <a16:creationId xmlns:a16="http://schemas.microsoft.com/office/drawing/2014/main" id="{59EDCA0F-52B9-322B-730C-C1208DE89B40}"/>
                </a:ext>
              </a:extLst>
            </p:cNvPr>
            <p:cNvSpPr>
              <a:spLocks noChangeArrowheads="1"/>
            </p:cNvSpPr>
            <p:nvPr/>
          </p:nvSpPr>
          <p:spPr bwMode="auto">
            <a:xfrm>
              <a:off x="4979" y="1922"/>
              <a:ext cx="49"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8132" name="Line 12">
              <a:extLst>
                <a:ext uri="{FF2B5EF4-FFF2-40B4-BE49-F238E27FC236}">
                  <a16:creationId xmlns:a16="http://schemas.microsoft.com/office/drawing/2014/main" id="{595F7743-A85F-948C-3E60-FBF99C867BA5}"/>
                </a:ext>
              </a:extLst>
            </p:cNvPr>
            <p:cNvSpPr>
              <a:spLocks noChangeShapeType="1"/>
            </p:cNvSpPr>
            <p:nvPr/>
          </p:nvSpPr>
          <p:spPr bwMode="auto">
            <a:xfrm>
              <a:off x="4395" y="1953"/>
              <a:ext cx="5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33" name="Line 13">
              <a:extLst>
                <a:ext uri="{FF2B5EF4-FFF2-40B4-BE49-F238E27FC236}">
                  <a16:creationId xmlns:a16="http://schemas.microsoft.com/office/drawing/2014/main" id="{9A17A41E-E8CD-9E68-8D13-08DF9D116E72}"/>
                </a:ext>
              </a:extLst>
            </p:cNvPr>
            <p:cNvSpPr>
              <a:spLocks noChangeShapeType="1"/>
            </p:cNvSpPr>
            <p:nvPr/>
          </p:nvSpPr>
          <p:spPr bwMode="auto">
            <a:xfrm flipH="1">
              <a:off x="3865" y="1797"/>
              <a:ext cx="2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8134" name="Line 14">
              <a:extLst>
                <a:ext uri="{FF2B5EF4-FFF2-40B4-BE49-F238E27FC236}">
                  <a16:creationId xmlns:a16="http://schemas.microsoft.com/office/drawing/2014/main" id="{1E1C1E26-AFCA-5451-32C2-38C09230325E}"/>
                </a:ext>
              </a:extLst>
            </p:cNvPr>
            <p:cNvSpPr>
              <a:spLocks noChangeShapeType="1"/>
            </p:cNvSpPr>
            <p:nvPr/>
          </p:nvSpPr>
          <p:spPr bwMode="auto">
            <a:xfrm>
              <a:off x="3865" y="1797"/>
              <a:ext cx="0" cy="56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8135" name="Line 15">
              <a:extLst>
                <a:ext uri="{FF2B5EF4-FFF2-40B4-BE49-F238E27FC236}">
                  <a16:creationId xmlns:a16="http://schemas.microsoft.com/office/drawing/2014/main" id="{6CF1A7C4-C7FE-8479-84FB-6D804C82BFD7}"/>
                </a:ext>
              </a:extLst>
            </p:cNvPr>
            <p:cNvSpPr>
              <a:spLocks noChangeShapeType="1"/>
            </p:cNvSpPr>
            <p:nvPr/>
          </p:nvSpPr>
          <p:spPr bwMode="auto">
            <a:xfrm>
              <a:off x="3653" y="1052"/>
              <a:ext cx="0" cy="130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36" name="Line 16">
              <a:extLst>
                <a:ext uri="{FF2B5EF4-FFF2-40B4-BE49-F238E27FC236}">
                  <a16:creationId xmlns:a16="http://schemas.microsoft.com/office/drawing/2014/main" id="{B9FF4AE6-EE99-3201-C8D5-6AA8B4CEA00E}"/>
                </a:ext>
              </a:extLst>
            </p:cNvPr>
            <p:cNvSpPr>
              <a:spLocks noChangeShapeType="1"/>
            </p:cNvSpPr>
            <p:nvPr/>
          </p:nvSpPr>
          <p:spPr bwMode="auto">
            <a:xfrm flipH="1">
              <a:off x="3653" y="1052"/>
              <a:ext cx="8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37" name="Line 17">
              <a:extLst>
                <a:ext uri="{FF2B5EF4-FFF2-40B4-BE49-F238E27FC236}">
                  <a16:creationId xmlns:a16="http://schemas.microsoft.com/office/drawing/2014/main" id="{EB1AB74F-5530-78E0-DDC0-1813BCCA4FD9}"/>
                </a:ext>
              </a:extLst>
            </p:cNvPr>
            <p:cNvSpPr>
              <a:spLocks noChangeShapeType="1"/>
            </p:cNvSpPr>
            <p:nvPr/>
          </p:nvSpPr>
          <p:spPr bwMode="auto">
            <a:xfrm flipH="1">
              <a:off x="4714" y="1052"/>
              <a:ext cx="8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38" name="Line 18">
              <a:extLst>
                <a:ext uri="{FF2B5EF4-FFF2-40B4-BE49-F238E27FC236}">
                  <a16:creationId xmlns:a16="http://schemas.microsoft.com/office/drawing/2014/main" id="{60B2BDE2-DAD9-2C6A-D151-2CC2FE852C4D}"/>
                </a:ext>
              </a:extLst>
            </p:cNvPr>
            <p:cNvSpPr>
              <a:spLocks noChangeShapeType="1"/>
            </p:cNvSpPr>
            <p:nvPr/>
          </p:nvSpPr>
          <p:spPr bwMode="auto">
            <a:xfrm>
              <a:off x="5562" y="1052"/>
              <a:ext cx="0" cy="74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39" name="Line 19">
              <a:extLst>
                <a:ext uri="{FF2B5EF4-FFF2-40B4-BE49-F238E27FC236}">
                  <a16:creationId xmlns:a16="http://schemas.microsoft.com/office/drawing/2014/main" id="{7EA45930-D5BB-BA33-051B-D1EBA551E0AA}"/>
                </a:ext>
              </a:extLst>
            </p:cNvPr>
            <p:cNvSpPr>
              <a:spLocks noChangeShapeType="1"/>
            </p:cNvSpPr>
            <p:nvPr/>
          </p:nvSpPr>
          <p:spPr bwMode="auto">
            <a:xfrm flipH="1">
              <a:off x="5297" y="1797"/>
              <a:ext cx="26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40" name="Line 20">
              <a:extLst>
                <a:ext uri="{FF2B5EF4-FFF2-40B4-BE49-F238E27FC236}">
                  <a16:creationId xmlns:a16="http://schemas.microsoft.com/office/drawing/2014/main" id="{2ABECB9C-B31B-5CFA-1D1D-0C8DF5CEAA42}"/>
                </a:ext>
              </a:extLst>
            </p:cNvPr>
            <p:cNvSpPr>
              <a:spLocks noChangeShapeType="1"/>
            </p:cNvSpPr>
            <p:nvPr/>
          </p:nvSpPr>
          <p:spPr bwMode="auto">
            <a:xfrm flipV="1">
              <a:off x="4077" y="1611"/>
              <a:ext cx="265" cy="1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41" name="Line 21">
              <a:extLst>
                <a:ext uri="{FF2B5EF4-FFF2-40B4-BE49-F238E27FC236}">
                  <a16:creationId xmlns:a16="http://schemas.microsoft.com/office/drawing/2014/main" id="{5ACE4DAC-0DDB-B59F-78FA-1EFDAA5F833C}"/>
                </a:ext>
              </a:extLst>
            </p:cNvPr>
            <p:cNvSpPr>
              <a:spLocks noChangeShapeType="1"/>
            </p:cNvSpPr>
            <p:nvPr/>
          </p:nvSpPr>
          <p:spPr bwMode="auto">
            <a:xfrm flipV="1">
              <a:off x="5032" y="1797"/>
              <a:ext cx="265" cy="1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88142" name="Oval 22">
              <a:extLst>
                <a:ext uri="{FF2B5EF4-FFF2-40B4-BE49-F238E27FC236}">
                  <a16:creationId xmlns:a16="http://schemas.microsoft.com/office/drawing/2014/main" id="{7594FD53-6FB2-FD13-9C3B-65B2F682952A}"/>
                </a:ext>
              </a:extLst>
            </p:cNvPr>
            <p:cNvSpPr>
              <a:spLocks noChangeArrowheads="1"/>
            </p:cNvSpPr>
            <p:nvPr/>
          </p:nvSpPr>
          <p:spPr bwMode="auto">
            <a:xfrm>
              <a:off x="3627" y="2357"/>
              <a:ext cx="49" cy="58"/>
            </a:xfrm>
            <a:prstGeom prst="ellipse">
              <a:avLst/>
            </a:prstGeom>
            <a:noFill/>
            <a:ln w="190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8143" name="Oval 23">
              <a:extLst>
                <a:ext uri="{FF2B5EF4-FFF2-40B4-BE49-F238E27FC236}">
                  <a16:creationId xmlns:a16="http://schemas.microsoft.com/office/drawing/2014/main" id="{1C480314-68B7-112B-87F3-E86F3EEC9F67}"/>
                </a:ext>
              </a:extLst>
            </p:cNvPr>
            <p:cNvSpPr>
              <a:spLocks noChangeArrowheads="1"/>
            </p:cNvSpPr>
            <p:nvPr/>
          </p:nvSpPr>
          <p:spPr bwMode="auto">
            <a:xfrm>
              <a:off x="3839" y="2357"/>
              <a:ext cx="49" cy="58"/>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8144" name="AutoShape 24">
              <a:extLst>
                <a:ext uri="{FF2B5EF4-FFF2-40B4-BE49-F238E27FC236}">
                  <a16:creationId xmlns:a16="http://schemas.microsoft.com/office/drawing/2014/main" id="{EC0AAF81-4094-6959-CF5A-CE2BB2BC96E4}"/>
                </a:ext>
              </a:extLst>
            </p:cNvPr>
            <p:cNvSpPr>
              <a:spLocks noChangeArrowheads="1"/>
            </p:cNvSpPr>
            <p:nvPr/>
          </p:nvSpPr>
          <p:spPr bwMode="auto">
            <a:xfrm>
              <a:off x="4501" y="927"/>
              <a:ext cx="213" cy="249"/>
            </a:xfrm>
            <a:prstGeom prst="flowChartSummingJunction">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88145" name="Text Box 25">
              <a:extLst>
                <a:ext uri="{FF2B5EF4-FFF2-40B4-BE49-F238E27FC236}">
                  <a16:creationId xmlns:a16="http://schemas.microsoft.com/office/drawing/2014/main" id="{01022F1D-6CD2-FF2B-BAD2-ACBAB3681EF4}"/>
                </a:ext>
              </a:extLst>
            </p:cNvPr>
            <p:cNvSpPr txBox="1">
              <a:spLocks noChangeArrowheads="1"/>
            </p:cNvSpPr>
            <p:nvPr/>
          </p:nvSpPr>
          <p:spPr bwMode="auto">
            <a:xfrm>
              <a:off x="4332" y="1361"/>
              <a:ext cx="10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i="1">
                  <a:latin typeface="Times New Roman" panose="02020603050405020304" pitchFamily="18" charset="0"/>
                  <a:ea typeface="宋体-方正超大字符集" pitchFamily="65" charset="-122"/>
                </a:rPr>
                <a:t>a</a:t>
              </a:r>
            </a:p>
          </p:txBody>
        </p:sp>
        <p:sp>
          <p:nvSpPr>
            <p:cNvPr id="88146" name="Text Box 26">
              <a:extLst>
                <a:ext uri="{FF2B5EF4-FFF2-40B4-BE49-F238E27FC236}">
                  <a16:creationId xmlns:a16="http://schemas.microsoft.com/office/drawing/2014/main" id="{338B21E7-C960-671F-0CB3-BA295E4B7CF7}"/>
                </a:ext>
              </a:extLst>
            </p:cNvPr>
            <p:cNvSpPr txBox="1">
              <a:spLocks noChangeArrowheads="1"/>
            </p:cNvSpPr>
            <p:nvPr/>
          </p:nvSpPr>
          <p:spPr bwMode="auto">
            <a:xfrm>
              <a:off x="4967" y="1361"/>
              <a:ext cx="101"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i="1">
                  <a:latin typeface="Times New Roman" panose="02020603050405020304" pitchFamily="18" charset="0"/>
                  <a:ea typeface="宋体-方正超大字符集" pitchFamily="65" charset="-122"/>
                </a:rPr>
                <a:t>b</a:t>
              </a:r>
            </a:p>
          </p:txBody>
        </p:sp>
        <p:sp>
          <p:nvSpPr>
            <p:cNvPr id="88147" name="Text Box 27">
              <a:extLst>
                <a:ext uri="{FF2B5EF4-FFF2-40B4-BE49-F238E27FC236}">
                  <a16:creationId xmlns:a16="http://schemas.microsoft.com/office/drawing/2014/main" id="{C501273E-8DC4-9EFC-E07D-0D5B2C832C6D}"/>
                </a:ext>
              </a:extLst>
            </p:cNvPr>
            <p:cNvSpPr txBox="1">
              <a:spLocks noChangeArrowheads="1"/>
            </p:cNvSpPr>
            <p:nvPr/>
          </p:nvSpPr>
          <p:spPr bwMode="auto">
            <a:xfrm>
              <a:off x="4337" y="1984"/>
              <a:ext cx="90"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i="1">
                  <a:latin typeface="Times New Roman" panose="02020603050405020304" pitchFamily="18" charset="0"/>
                  <a:ea typeface="宋体-方正超大字符集" pitchFamily="65" charset="-122"/>
                </a:rPr>
                <a:t>c</a:t>
              </a:r>
            </a:p>
          </p:txBody>
        </p:sp>
        <p:sp>
          <p:nvSpPr>
            <p:cNvPr id="88148" name="Text Box 28">
              <a:extLst>
                <a:ext uri="{FF2B5EF4-FFF2-40B4-BE49-F238E27FC236}">
                  <a16:creationId xmlns:a16="http://schemas.microsoft.com/office/drawing/2014/main" id="{C1285692-5224-4635-4086-8600771DD518}"/>
                </a:ext>
              </a:extLst>
            </p:cNvPr>
            <p:cNvSpPr txBox="1">
              <a:spLocks noChangeArrowheads="1"/>
            </p:cNvSpPr>
            <p:nvPr/>
          </p:nvSpPr>
          <p:spPr bwMode="auto">
            <a:xfrm>
              <a:off x="4967" y="1984"/>
              <a:ext cx="101"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i="1">
                  <a:latin typeface="Times New Roman" panose="02020603050405020304" pitchFamily="18" charset="0"/>
                  <a:ea typeface="宋体-方正超大字符集" pitchFamily="65" charset="-122"/>
                </a:rPr>
                <a:t>d</a:t>
              </a:r>
            </a:p>
          </p:txBody>
        </p:sp>
        <p:sp>
          <p:nvSpPr>
            <p:cNvPr id="88149" name="Text Box 29">
              <a:extLst>
                <a:ext uri="{FF2B5EF4-FFF2-40B4-BE49-F238E27FC236}">
                  <a16:creationId xmlns:a16="http://schemas.microsoft.com/office/drawing/2014/main" id="{3BE02BE2-7E0E-BD9C-3A5D-DC43C253EB1F}"/>
                </a:ext>
              </a:extLst>
            </p:cNvPr>
            <p:cNvSpPr txBox="1">
              <a:spLocks noChangeArrowheads="1"/>
            </p:cNvSpPr>
            <p:nvPr/>
          </p:nvSpPr>
          <p:spPr bwMode="auto">
            <a:xfrm>
              <a:off x="3901" y="1550"/>
              <a:ext cx="10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1600" i="1">
                  <a:latin typeface="Times New Roman" panose="02020603050405020304" pitchFamily="18" charset="0"/>
                  <a:ea typeface="宋体-方正超大字符集" pitchFamily="65" charset="-122"/>
                </a:rPr>
                <a:t>A</a:t>
              </a:r>
            </a:p>
          </p:txBody>
        </p:sp>
        <p:sp>
          <p:nvSpPr>
            <p:cNvPr id="88150" name="Text Box 30">
              <a:extLst>
                <a:ext uri="{FF2B5EF4-FFF2-40B4-BE49-F238E27FC236}">
                  <a16:creationId xmlns:a16="http://schemas.microsoft.com/office/drawing/2014/main" id="{BC12D69C-69F9-FA40-F766-E4F68EA35C92}"/>
                </a:ext>
              </a:extLst>
            </p:cNvPr>
            <p:cNvSpPr txBox="1">
              <a:spLocks noChangeArrowheads="1"/>
            </p:cNvSpPr>
            <p:nvPr/>
          </p:nvSpPr>
          <p:spPr bwMode="auto">
            <a:xfrm>
              <a:off x="5288" y="1550"/>
              <a:ext cx="137"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000" i="1">
                  <a:latin typeface="Times New Roman" panose="02020603050405020304" pitchFamily="18" charset="0"/>
                  <a:ea typeface="宋体-方正超大字符集" pitchFamily="65" charset="-122"/>
                </a:rPr>
                <a:t>B</a:t>
              </a:r>
            </a:p>
          </p:txBody>
        </p:sp>
        <p:sp>
          <p:nvSpPr>
            <p:cNvPr id="88151" name="Text Box 31">
              <a:extLst>
                <a:ext uri="{FF2B5EF4-FFF2-40B4-BE49-F238E27FC236}">
                  <a16:creationId xmlns:a16="http://schemas.microsoft.com/office/drawing/2014/main" id="{39BDD479-8499-6280-EB9D-D70DCE5970CE}"/>
                </a:ext>
              </a:extLst>
            </p:cNvPr>
            <p:cNvSpPr txBox="1">
              <a:spLocks noChangeArrowheads="1"/>
            </p:cNvSpPr>
            <p:nvPr/>
          </p:nvSpPr>
          <p:spPr bwMode="auto">
            <a:xfrm>
              <a:off x="3684" y="2370"/>
              <a:ext cx="143"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1400">
                  <a:latin typeface="Times New Roman" panose="02020603050405020304" pitchFamily="18" charset="0"/>
                  <a:ea typeface="宋体-方正超大字符集" pitchFamily="65" charset="-122"/>
                </a:rPr>
                <a:t>～</a:t>
              </a:r>
            </a:p>
          </p:txBody>
        </p:sp>
      </p:grpSp>
      <p:sp>
        <p:nvSpPr>
          <p:cNvPr id="422944" name="Text Box 32">
            <a:extLst>
              <a:ext uri="{FF2B5EF4-FFF2-40B4-BE49-F238E27FC236}">
                <a16:creationId xmlns:a16="http://schemas.microsoft.com/office/drawing/2014/main" id="{50156E12-8816-9817-0090-F4344F6E2DCF}"/>
              </a:ext>
            </a:extLst>
          </p:cNvPr>
          <p:cNvSpPr txBox="1">
            <a:spLocks noChangeArrowheads="1"/>
          </p:cNvSpPr>
          <p:nvPr/>
        </p:nvSpPr>
        <p:spPr bwMode="auto">
          <a:xfrm>
            <a:off x="1447800" y="2133600"/>
            <a:ext cx="22447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楷体_GB2312" pitchFamily="49" charset="-122"/>
              </a:rPr>
              <a:t>楼道灯开关示意图</a:t>
            </a:r>
            <a:endParaRPr kumimoji="1" lang="zh-CN" altLang="en-US" sz="2000" baseline="-25000">
              <a:solidFill>
                <a:srgbClr val="000066"/>
              </a:solidFill>
              <a:latin typeface="楷体_GB2312" pitchFamily="49" charset="-122"/>
            </a:endParaRPr>
          </a:p>
        </p:txBody>
      </p:sp>
      <p:sp>
        <p:nvSpPr>
          <p:cNvPr id="88069" name="Text Box 33">
            <a:extLst>
              <a:ext uri="{FF2B5EF4-FFF2-40B4-BE49-F238E27FC236}">
                <a16:creationId xmlns:a16="http://schemas.microsoft.com/office/drawing/2014/main" id="{F690F5D0-3F87-A2BB-EEC8-5F41CF864847}"/>
              </a:ext>
            </a:extLst>
          </p:cNvPr>
          <p:cNvSpPr txBox="1">
            <a:spLocks noChangeArrowheads="1"/>
          </p:cNvSpPr>
          <p:nvPr/>
        </p:nvSpPr>
        <p:spPr bwMode="auto">
          <a:xfrm>
            <a:off x="0" y="1412875"/>
            <a:ext cx="48482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14400" indent="-4572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71600" indent="-4572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828800" indent="-4572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286000" indent="-4572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7432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2004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6576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1148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lnSpc>
                <a:spcPct val="130000"/>
              </a:lnSpc>
              <a:spcBef>
                <a:spcPct val="50000"/>
              </a:spcBef>
              <a:buClrTx/>
              <a:buFontTx/>
              <a:buNone/>
            </a:pPr>
            <a:r>
              <a:rPr kumimoji="1" lang="zh-CN" altLang="en-US" sz="2400">
                <a:solidFill>
                  <a:srgbClr val="000066"/>
                </a:solidFill>
                <a:latin typeface="楷体_GB2312" pitchFamily="49" charset="-122"/>
              </a:rPr>
              <a:t>　　</a:t>
            </a:r>
            <a:r>
              <a:rPr kumimoji="1" lang="en-US" altLang="zh-CN" sz="2400">
                <a:solidFill>
                  <a:srgbClr val="000066"/>
                </a:solidFill>
                <a:latin typeface="楷体_GB2312" pitchFamily="49" charset="-122"/>
              </a:rPr>
              <a:t>1. </a:t>
            </a:r>
            <a:r>
              <a:rPr kumimoji="1" lang="zh-CN" altLang="en-US" sz="2400">
                <a:solidFill>
                  <a:srgbClr val="000066"/>
                </a:solidFill>
                <a:latin typeface="楷体_GB2312" pitchFamily="49" charset="-122"/>
              </a:rPr>
              <a:t>真值表表示</a:t>
            </a:r>
          </a:p>
        </p:txBody>
      </p:sp>
      <p:grpSp>
        <p:nvGrpSpPr>
          <p:cNvPr id="422946" name="Group 34">
            <a:extLst>
              <a:ext uri="{FF2B5EF4-FFF2-40B4-BE49-F238E27FC236}">
                <a16:creationId xmlns:a16="http://schemas.microsoft.com/office/drawing/2014/main" id="{29059916-67D1-059F-F2F3-90DAD209101A}"/>
              </a:ext>
            </a:extLst>
          </p:cNvPr>
          <p:cNvGrpSpPr>
            <a:grpSpLocks/>
          </p:cNvGrpSpPr>
          <p:nvPr/>
        </p:nvGrpSpPr>
        <p:grpSpPr bwMode="auto">
          <a:xfrm>
            <a:off x="5310188" y="1614488"/>
            <a:ext cx="3576637" cy="2246312"/>
            <a:chOff x="663" y="1112"/>
            <a:chExt cx="2253" cy="1415"/>
          </a:xfrm>
        </p:grpSpPr>
        <p:grpSp>
          <p:nvGrpSpPr>
            <p:cNvPr id="88104" name="Group 35">
              <a:extLst>
                <a:ext uri="{FF2B5EF4-FFF2-40B4-BE49-F238E27FC236}">
                  <a16:creationId xmlns:a16="http://schemas.microsoft.com/office/drawing/2014/main" id="{9C94C3E8-B214-0B23-50DC-B30306B7DB4A}"/>
                </a:ext>
              </a:extLst>
            </p:cNvPr>
            <p:cNvGrpSpPr>
              <a:grpSpLocks/>
            </p:cNvGrpSpPr>
            <p:nvPr/>
          </p:nvGrpSpPr>
          <p:grpSpPr bwMode="auto">
            <a:xfrm>
              <a:off x="663" y="1178"/>
              <a:ext cx="2253" cy="1349"/>
              <a:chOff x="654" y="1286"/>
              <a:chExt cx="2253" cy="1349"/>
            </a:xfrm>
          </p:grpSpPr>
          <p:sp>
            <p:nvSpPr>
              <p:cNvPr id="88106" name="Line 36">
                <a:extLst>
                  <a:ext uri="{FF2B5EF4-FFF2-40B4-BE49-F238E27FC236}">
                    <a16:creationId xmlns:a16="http://schemas.microsoft.com/office/drawing/2014/main" id="{ECAD2380-17B2-9FC3-08C5-D2D9A2F6DCF2}"/>
                  </a:ext>
                </a:extLst>
              </p:cNvPr>
              <p:cNvSpPr>
                <a:spLocks noChangeShapeType="1"/>
              </p:cNvSpPr>
              <p:nvPr/>
            </p:nvSpPr>
            <p:spPr bwMode="auto">
              <a:xfrm>
                <a:off x="654" y="1478"/>
                <a:ext cx="2253" cy="1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7" name="Line 37">
                <a:extLst>
                  <a:ext uri="{FF2B5EF4-FFF2-40B4-BE49-F238E27FC236}">
                    <a16:creationId xmlns:a16="http://schemas.microsoft.com/office/drawing/2014/main" id="{4E04CA5F-6365-5F45-2FA1-DD91B65F9FD1}"/>
                  </a:ext>
                </a:extLst>
              </p:cNvPr>
              <p:cNvSpPr>
                <a:spLocks noChangeShapeType="1"/>
              </p:cNvSpPr>
              <p:nvPr/>
            </p:nvSpPr>
            <p:spPr bwMode="auto">
              <a:xfrm>
                <a:off x="654" y="1718"/>
                <a:ext cx="2217"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8" name="Line 38">
                <a:extLst>
                  <a:ext uri="{FF2B5EF4-FFF2-40B4-BE49-F238E27FC236}">
                    <a16:creationId xmlns:a16="http://schemas.microsoft.com/office/drawing/2014/main" id="{94AB0003-495A-6436-F49D-6B36B78CA52F}"/>
                  </a:ext>
                </a:extLst>
              </p:cNvPr>
              <p:cNvSpPr>
                <a:spLocks noChangeShapeType="1"/>
              </p:cNvSpPr>
              <p:nvPr/>
            </p:nvSpPr>
            <p:spPr bwMode="auto">
              <a:xfrm>
                <a:off x="654" y="2625"/>
                <a:ext cx="2208" cy="1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9" name="Line 39">
                <a:extLst>
                  <a:ext uri="{FF2B5EF4-FFF2-40B4-BE49-F238E27FC236}">
                    <a16:creationId xmlns:a16="http://schemas.microsoft.com/office/drawing/2014/main" id="{48E5D4B6-BEB1-C2AE-225E-7912214795E5}"/>
                  </a:ext>
                </a:extLst>
              </p:cNvPr>
              <p:cNvSpPr>
                <a:spLocks noChangeShapeType="1"/>
              </p:cNvSpPr>
              <p:nvPr/>
            </p:nvSpPr>
            <p:spPr bwMode="auto">
              <a:xfrm>
                <a:off x="2131" y="1478"/>
                <a:ext cx="0" cy="1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10" name="Text Box 40">
                <a:extLst>
                  <a:ext uri="{FF2B5EF4-FFF2-40B4-BE49-F238E27FC236}">
                    <a16:creationId xmlns:a16="http://schemas.microsoft.com/office/drawing/2014/main" id="{E07F01E7-5E1A-DCE8-7155-77EFCF15D14D}"/>
                  </a:ext>
                </a:extLst>
              </p:cNvPr>
              <p:cNvSpPr txBox="1">
                <a:spLocks noChangeArrowheads="1"/>
              </p:cNvSpPr>
              <p:nvPr/>
            </p:nvSpPr>
            <p:spPr bwMode="auto">
              <a:xfrm>
                <a:off x="834" y="1526"/>
                <a:ext cx="51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Times New Roman" panose="02020603050405020304" pitchFamily="18" charset="0"/>
                  </a:rPr>
                  <a:t>开关</a:t>
                </a:r>
                <a:r>
                  <a:rPr kumimoji="1" lang="zh-CN" altLang="en-US" sz="2000">
                    <a:solidFill>
                      <a:srgbClr val="000066"/>
                    </a:solidFill>
                    <a:latin typeface="Times New Roman" panose="02020603050405020304" pitchFamily="18" charset="0"/>
                    <a:ea typeface="宋体-方正超大字符集" pitchFamily="65" charset="-122"/>
                  </a:rPr>
                  <a:t> </a:t>
                </a:r>
                <a:r>
                  <a:rPr kumimoji="1" lang="en-US" altLang="zh-CN" sz="2000" i="1">
                    <a:solidFill>
                      <a:srgbClr val="000066"/>
                    </a:solidFill>
                    <a:latin typeface="Times New Roman" panose="02020603050405020304" pitchFamily="18" charset="0"/>
                    <a:ea typeface="宋体-方正超大字符集" pitchFamily="65" charset="-122"/>
                  </a:rPr>
                  <a:t>A</a:t>
                </a:r>
                <a:endParaRPr kumimoji="1" lang="en-US" altLang="zh-CN" sz="2000" i="1" baseline="-25000">
                  <a:solidFill>
                    <a:srgbClr val="000066"/>
                  </a:solidFill>
                  <a:latin typeface="Times New Roman" panose="02020603050405020304" pitchFamily="18" charset="0"/>
                  <a:ea typeface="宋体-方正超大字符集" pitchFamily="65" charset="-122"/>
                </a:endParaRPr>
              </a:p>
            </p:txBody>
          </p:sp>
          <p:sp>
            <p:nvSpPr>
              <p:cNvPr id="88111" name="Text Box 41">
                <a:extLst>
                  <a:ext uri="{FF2B5EF4-FFF2-40B4-BE49-F238E27FC236}">
                    <a16:creationId xmlns:a16="http://schemas.microsoft.com/office/drawing/2014/main" id="{20159B9F-211A-1DAA-8EA1-669F796D4227}"/>
                  </a:ext>
                </a:extLst>
              </p:cNvPr>
              <p:cNvSpPr txBox="1">
                <a:spLocks noChangeArrowheads="1"/>
              </p:cNvSpPr>
              <p:nvPr/>
            </p:nvSpPr>
            <p:spPr bwMode="auto">
              <a:xfrm>
                <a:off x="2344" y="152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Times New Roman" panose="02020603050405020304" pitchFamily="18" charset="0"/>
                  </a:rPr>
                  <a:t>灯</a:t>
                </a:r>
                <a:endParaRPr kumimoji="1" lang="zh-CN" altLang="en-US" sz="2000" baseline="-25000">
                  <a:solidFill>
                    <a:srgbClr val="000066"/>
                  </a:solidFill>
                  <a:latin typeface="Times New Roman" panose="02020603050405020304" pitchFamily="18" charset="0"/>
                </a:endParaRPr>
              </a:p>
            </p:txBody>
          </p:sp>
          <p:sp>
            <p:nvSpPr>
              <p:cNvPr id="88112" name="Text Box 42">
                <a:extLst>
                  <a:ext uri="{FF2B5EF4-FFF2-40B4-BE49-F238E27FC236}">
                    <a16:creationId xmlns:a16="http://schemas.microsoft.com/office/drawing/2014/main" id="{1FED7F94-B862-AF04-BB8C-25EA0E4B587A}"/>
                  </a:ext>
                </a:extLst>
              </p:cNvPr>
              <p:cNvSpPr txBox="1">
                <a:spLocks noChangeArrowheads="1"/>
              </p:cNvSpPr>
              <p:nvPr/>
            </p:nvSpPr>
            <p:spPr bwMode="auto">
              <a:xfrm>
                <a:off x="952" y="176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88113" name="Text Box 43">
                <a:extLst>
                  <a:ext uri="{FF2B5EF4-FFF2-40B4-BE49-F238E27FC236}">
                    <a16:creationId xmlns:a16="http://schemas.microsoft.com/office/drawing/2014/main" id="{023DB066-E8AB-3C1E-57F0-D2F7A16B33EA}"/>
                  </a:ext>
                </a:extLst>
              </p:cNvPr>
              <p:cNvSpPr txBox="1">
                <a:spLocks noChangeArrowheads="1"/>
              </p:cNvSpPr>
              <p:nvPr/>
            </p:nvSpPr>
            <p:spPr bwMode="auto">
              <a:xfrm>
                <a:off x="1673" y="176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88114" name="Text Box 44">
                <a:extLst>
                  <a:ext uri="{FF2B5EF4-FFF2-40B4-BE49-F238E27FC236}">
                    <a16:creationId xmlns:a16="http://schemas.microsoft.com/office/drawing/2014/main" id="{1AB0AB5A-8A6D-B38F-FA5F-794DB91387C9}"/>
                  </a:ext>
                </a:extLst>
              </p:cNvPr>
              <p:cNvSpPr txBox="1">
                <a:spLocks noChangeArrowheads="1"/>
              </p:cNvSpPr>
              <p:nvPr/>
            </p:nvSpPr>
            <p:spPr bwMode="auto">
              <a:xfrm>
                <a:off x="1673" y="198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88115" name="Text Box 45">
                <a:extLst>
                  <a:ext uri="{FF2B5EF4-FFF2-40B4-BE49-F238E27FC236}">
                    <a16:creationId xmlns:a16="http://schemas.microsoft.com/office/drawing/2014/main" id="{B4527FF0-E3FF-8A2E-5417-369984213C86}"/>
                  </a:ext>
                </a:extLst>
              </p:cNvPr>
              <p:cNvSpPr txBox="1">
                <a:spLocks noChangeArrowheads="1"/>
              </p:cNvSpPr>
              <p:nvPr/>
            </p:nvSpPr>
            <p:spPr bwMode="auto">
              <a:xfrm>
                <a:off x="1673" y="2214"/>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88116" name="Text Box 46">
                <a:extLst>
                  <a:ext uri="{FF2B5EF4-FFF2-40B4-BE49-F238E27FC236}">
                    <a16:creationId xmlns:a16="http://schemas.microsoft.com/office/drawing/2014/main" id="{D4B738C3-B558-7E9D-2BCD-B5083924BAAE}"/>
                  </a:ext>
                </a:extLst>
              </p:cNvPr>
              <p:cNvSpPr txBox="1">
                <a:spLocks noChangeArrowheads="1"/>
              </p:cNvSpPr>
              <p:nvPr/>
            </p:nvSpPr>
            <p:spPr bwMode="auto">
              <a:xfrm>
                <a:off x="1673" y="244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88117" name="Text Box 47">
                <a:extLst>
                  <a:ext uri="{FF2B5EF4-FFF2-40B4-BE49-F238E27FC236}">
                    <a16:creationId xmlns:a16="http://schemas.microsoft.com/office/drawing/2014/main" id="{58B6A79E-6432-E33D-63CF-C44D2777BA04}"/>
                  </a:ext>
                </a:extLst>
              </p:cNvPr>
              <p:cNvSpPr txBox="1">
                <a:spLocks noChangeArrowheads="1"/>
              </p:cNvSpPr>
              <p:nvPr/>
            </p:nvSpPr>
            <p:spPr bwMode="auto">
              <a:xfrm>
                <a:off x="952" y="1993"/>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latin typeface="Times New Roman" panose="02020603050405020304" pitchFamily="18" charset="0"/>
                    <a:ea typeface="宋体-方正超大字符集" pitchFamily="65" charset="-122"/>
                  </a:rPr>
                  <a:t>下</a:t>
                </a:r>
                <a:endParaRPr kumimoji="1" lang="zh-CN" altLang="en-US" sz="2000" baseline="-25000">
                  <a:latin typeface="Times New Roman" panose="02020603050405020304" pitchFamily="18" charset="0"/>
                  <a:ea typeface="宋体-方正超大字符集" pitchFamily="65" charset="-122"/>
                </a:endParaRPr>
              </a:p>
            </p:txBody>
          </p:sp>
          <p:sp>
            <p:nvSpPr>
              <p:cNvPr id="88118" name="Text Box 48">
                <a:extLst>
                  <a:ext uri="{FF2B5EF4-FFF2-40B4-BE49-F238E27FC236}">
                    <a16:creationId xmlns:a16="http://schemas.microsoft.com/office/drawing/2014/main" id="{DCF97CAA-B09C-68E4-33E0-47536C8AD935}"/>
                  </a:ext>
                </a:extLst>
              </p:cNvPr>
              <p:cNvSpPr txBox="1">
                <a:spLocks noChangeArrowheads="1"/>
              </p:cNvSpPr>
              <p:nvPr/>
            </p:nvSpPr>
            <p:spPr bwMode="auto">
              <a:xfrm>
                <a:off x="952" y="2220"/>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88119" name="Text Box 49">
                <a:extLst>
                  <a:ext uri="{FF2B5EF4-FFF2-40B4-BE49-F238E27FC236}">
                    <a16:creationId xmlns:a16="http://schemas.microsoft.com/office/drawing/2014/main" id="{16413218-85D4-BD0D-9F14-21BC1C04AAF8}"/>
                  </a:ext>
                </a:extLst>
              </p:cNvPr>
              <p:cNvSpPr txBox="1">
                <a:spLocks noChangeArrowheads="1"/>
              </p:cNvSpPr>
              <p:nvPr/>
            </p:nvSpPr>
            <p:spPr bwMode="auto">
              <a:xfrm>
                <a:off x="953" y="244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latin typeface="Times New Roman" panose="02020603050405020304" pitchFamily="18" charset="0"/>
                    <a:ea typeface="宋体-方正超大字符集" pitchFamily="65" charset="-122"/>
                  </a:rPr>
                  <a:t>上</a:t>
                </a:r>
                <a:endParaRPr kumimoji="1" lang="zh-CN" altLang="en-US" sz="2000" baseline="-25000">
                  <a:latin typeface="Times New Roman" panose="02020603050405020304" pitchFamily="18" charset="0"/>
                  <a:ea typeface="宋体-方正超大字符集" pitchFamily="65" charset="-122"/>
                </a:endParaRPr>
              </a:p>
            </p:txBody>
          </p:sp>
          <p:sp>
            <p:nvSpPr>
              <p:cNvPr id="88120" name="Text Box 50">
                <a:extLst>
                  <a:ext uri="{FF2B5EF4-FFF2-40B4-BE49-F238E27FC236}">
                    <a16:creationId xmlns:a16="http://schemas.microsoft.com/office/drawing/2014/main" id="{0D90F9C8-E517-6490-9FA3-5B68416AA53E}"/>
                  </a:ext>
                </a:extLst>
              </p:cNvPr>
              <p:cNvSpPr txBox="1">
                <a:spLocks noChangeArrowheads="1"/>
              </p:cNvSpPr>
              <p:nvPr/>
            </p:nvSpPr>
            <p:spPr bwMode="auto">
              <a:xfrm>
                <a:off x="2345" y="1766"/>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Times New Roman" panose="02020603050405020304" pitchFamily="18" charset="0"/>
                  </a:rPr>
                  <a:t>亮</a:t>
                </a:r>
                <a:endParaRPr kumimoji="1" lang="zh-CN" altLang="en-US" sz="2000" baseline="-25000">
                  <a:solidFill>
                    <a:srgbClr val="000066"/>
                  </a:solidFill>
                  <a:latin typeface="Times New Roman" panose="02020603050405020304" pitchFamily="18" charset="0"/>
                </a:endParaRPr>
              </a:p>
            </p:txBody>
          </p:sp>
          <p:sp>
            <p:nvSpPr>
              <p:cNvPr id="88121" name="Text Box 51">
                <a:extLst>
                  <a:ext uri="{FF2B5EF4-FFF2-40B4-BE49-F238E27FC236}">
                    <a16:creationId xmlns:a16="http://schemas.microsoft.com/office/drawing/2014/main" id="{D5F8F0CC-E46D-750F-D31C-66493B6A96A1}"/>
                  </a:ext>
                </a:extLst>
              </p:cNvPr>
              <p:cNvSpPr txBox="1">
                <a:spLocks noChangeArrowheads="1"/>
              </p:cNvSpPr>
              <p:nvPr/>
            </p:nvSpPr>
            <p:spPr bwMode="auto">
              <a:xfrm>
                <a:off x="2345" y="198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Times New Roman" panose="02020603050405020304" pitchFamily="18" charset="0"/>
                  </a:rPr>
                  <a:t>灭</a:t>
                </a:r>
                <a:endParaRPr kumimoji="1" lang="zh-CN" altLang="en-US" sz="2000" baseline="-25000">
                  <a:solidFill>
                    <a:srgbClr val="000066"/>
                  </a:solidFill>
                  <a:latin typeface="Times New Roman" panose="02020603050405020304" pitchFamily="18" charset="0"/>
                </a:endParaRPr>
              </a:p>
            </p:txBody>
          </p:sp>
          <p:sp>
            <p:nvSpPr>
              <p:cNvPr id="88122" name="Text Box 52">
                <a:extLst>
                  <a:ext uri="{FF2B5EF4-FFF2-40B4-BE49-F238E27FC236}">
                    <a16:creationId xmlns:a16="http://schemas.microsoft.com/office/drawing/2014/main" id="{92D5FD83-044C-60A0-12CF-1CA624A0A9CF}"/>
                  </a:ext>
                </a:extLst>
              </p:cNvPr>
              <p:cNvSpPr txBox="1">
                <a:spLocks noChangeArrowheads="1"/>
              </p:cNvSpPr>
              <p:nvPr/>
            </p:nvSpPr>
            <p:spPr bwMode="auto">
              <a:xfrm>
                <a:off x="2345" y="2214"/>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Times New Roman" panose="02020603050405020304" pitchFamily="18" charset="0"/>
                  </a:rPr>
                  <a:t>灭</a:t>
                </a:r>
                <a:endParaRPr kumimoji="1" lang="zh-CN" altLang="en-US" sz="2000" baseline="-25000">
                  <a:solidFill>
                    <a:srgbClr val="000066"/>
                  </a:solidFill>
                  <a:latin typeface="Times New Roman" panose="02020603050405020304" pitchFamily="18" charset="0"/>
                </a:endParaRPr>
              </a:p>
            </p:txBody>
          </p:sp>
          <p:sp>
            <p:nvSpPr>
              <p:cNvPr id="88123" name="Text Box 53">
                <a:extLst>
                  <a:ext uri="{FF2B5EF4-FFF2-40B4-BE49-F238E27FC236}">
                    <a16:creationId xmlns:a16="http://schemas.microsoft.com/office/drawing/2014/main" id="{FCC1DE08-4EBC-12AE-EA88-A5806C2C69C6}"/>
                  </a:ext>
                </a:extLst>
              </p:cNvPr>
              <p:cNvSpPr txBox="1">
                <a:spLocks noChangeArrowheads="1"/>
              </p:cNvSpPr>
              <p:nvPr/>
            </p:nvSpPr>
            <p:spPr bwMode="auto">
              <a:xfrm>
                <a:off x="2345" y="2447"/>
                <a:ext cx="16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Times New Roman" panose="02020603050405020304" pitchFamily="18" charset="0"/>
                  </a:rPr>
                  <a:t>亮</a:t>
                </a:r>
                <a:endParaRPr kumimoji="1" lang="zh-CN" altLang="en-US" sz="2000" baseline="-25000">
                  <a:solidFill>
                    <a:srgbClr val="000066"/>
                  </a:solidFill>
                  <a:latin typeface="Times New Roman" panose="02020603050405020304" pitchFamily="18" charset="0"/>
                </a:endParaRPr>
              </a:p>
            </p:txBody>
          </p:sp>
          <p:sp>
            <p:nvSpPr>
              <p:cNvPr id="88124" name="Text Box 54">
                <a:extLst>
                  <a:ext uri="{FF2B5EF4-FFF2-40B4-BE49-F238E27FC236}">
                    <a16:creationId xmlns:a16="http://schemas.microsoft.com/office/drawing/2014/main" id="{B94F74B1-0329-3A71-50C2-FC291456311F}"/>
                  </a:ext>
                </a:extLst>
              </p:cNvPr>
              <p:cNvSpPr txBox="1">
                <a:spLocks noChangeArrowheads="1"/>
              </p:cNvSpPr>
              <p:nvPr/>
            </p:nvSpPr>
            <p:spPr bwMode="auto">
              <a:xfrm>
                <a:off x="1602" y="1286"/>
                <a:ext cx="121"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endParaRPr kumimoji="1" lang="en-GB" altLang="zh-CN" sz="1600" baseline="-25000">
                  <a:latin typeface="Times New Roman" panose="02020603050405020304" pitchFamily="18" charset="0"/>
                  <a:ea typeface="宋体-方正超大字符集" pitchFamily="65" charset="-122"/>
                </a:endParaRPr>
              </a:p>
            </p:txBody>
          </p:sp>
          <p:sp>
            <p:nvSpPr>
              <p:cNvPr id="88125" name="Text Box 55">
                <a:extLst>
                  <a:ext uri="{FF2B5EF4-FFF2-40B4-BE49-F238E27FC236}">
                    <a16:creationId xmlns:a16="http://schemas.microsoft.com/office/drawing/2014/main" id="{E32A5119-8A99-C7F2-2ED2-B4711721E893}"/>
                  </a:ext>
                </a:extLst>
              </p:cNvPr>
              <p:cNvSpPr txBox="1">
                <a:spLocks noChangeArrowheads="1"/>
              </p:cNvSpPr>
              <p:nvPr/>
            </p:nvSpPr>
            <p:spPr bwMode="auto">
              <a:xfrm>
                <a:off x="1543" y="1526"/>
                <a:ext cx="51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zh-CN" altLang="en-US" sz="2000">
                    <a:solidFill>
                      <a:srgbClr val="000066"/>
                    </a:solidFill>
                    <a:latin typeface="Times New Roman" panose="02020603050405020304" pitchFamily="18" charset="0"/>
                  </a:rPr>
                  <a:t>开关</a:t>
                </a:r>
                <a:r>
                  <a:rPr kumimoji="1" lang="zh-CN" altLang="en-US" sz="2000">
                    <a:solidFill>
                      <a:srgbClr val="000066"/>
                    </a:solidFill>
                    <a:latin typeface="Times New Roman" panose="02020603050405020304" pitchFamily="18" charset="0"/>
                    <a:ea typeface="宋体-方正超大字符集" pitchFamily="65" charset="-122"/>
                  </a:rPr>
                  <a:t> </a:t>
                </a:r>
                <a:r>
                  <a:rPr kumimoji="1" lang="en-US" altLang="zh-CN" sz="2000" i="1">
                    <a:solidFill>
                      <a:srgbClr val="000066"/>
                    </a:solidFill>
                    <a:latin typeface="Times New Roman" panose="02020603050405020304" pitchFamily="18" charset="0"/>
                    <a:ea typeface="宋体-方正超大字符集" pitchFamily="65" charset="-122"/>
                  </a:rPr>
                  <a:t>B</a:t>
                </a:r>
                <a:endParaRPr kumimoji="1" lang="en-US" altLang="zh-CN" sz="2000" i="1" baseline="-25000">
                  <a:solidFill>
                    <a:srgbClr val="000066"/>
                  </a:solidFill>
                  <a:latin typeface="Times New Roman" panose="02020603050405020304" pitchFamily="18" charset="0"/>
                  <a:ea typeface="宋体-方正超大字符集" pitchFamily="65" charset="-122"/>
                </a:endParaRPr>
              </a:p>
            </p:txBody>
          </p:sp>
        </p:grpSp>
        <p:sp>
          <p:nvSpPr>
            <p:cNvPr id="88105" name="Rectangle 56">
              <a:extLst>
                <a:ext uri="{FF2B5EF4-FFF2-40B4-BE49-F238E27FC236}">
                  <a16:creationId xmlns:a16="http://schemas.microsoft.com/office/drawing/2014/main" id="{042A633A-B237-173F-7DF9-CDEC098CF903}"/>
                </a:ext>
              </a:extLst>
            </p:cNvPr>
            <p:cNvSpPr>
              <a:spLocks noChangeArrowheads="1"/>
            </p:cNvSpPr>
            <p:nvPr/>
          </p:nvSpPr>
          <p:spPr bwMode="auto">
            <a:xfrm>
              <a:off x="1179" y="1112"/>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000">
                  <a:solidFill>
                    <a:srgbClr val="000066"/>
                  </a:solidFill>
                  <a:latin typeface="Garamond" panose="02020404030301010803" pitchFamily="18" charset="0"/>
                </a:rPr>
                <a:t>开关状态表</a:t>
              </a:r>
            </a:p>
          </p:txBody>
        </p:sp>
      </p:grpSp>
      <p:grpSp>
        <p:nvGrpSpPr>
          <p:cNvPr id="422969" name="Group 57">
            <a:extLst>
              <a:ext uri="{FF2B5EF4-FFF2-40B4-BE49-F238E27FC236}">
                <a16:creationId xmlns:a16="http://schemas.microsoft.com/office/drawing/2014/main" id="{B39E55C0-D4E2-2D3F-5A97-7682C6B44335}"/>
              </a:ext>
            </a:extLst>
          </p:cNvPr>
          <p:cNvGrpSpPr>
            <a:grpSpLocks/>
          </p:cNvGrpSpPr>
          <p:nvPr/>
        </p:nvGrpSpPr>
        <p:grpSpPr bwMode="auto">
          <a:xfrm>
            <a:off x="5873750" y="3905250"/>
            <a:ext cx="3008313" cy="2640013"/>
            <a:chOff x="676" y="1524"/>
            <a:chExt cx="1895" cy="1663"/>
          </a:xfrm>
        </p:grpSpPr>
        <p:sp>
          <p:nvSpPr>
            <p:cNvPr id="88095" name="Text Box 58">
              <a:extLst>
                <a:ext uri="{FF2B5EF4-FFF2-40B4-BE49-F238E27FC236}">
                  <a16:creationId xmlns:a16="http://schemas.microsoft.com/office/drawing/2014/main" id="{ECE9CC93-26EC-9648-E323-8F75AF01A462}"/>
                </a:ext>
              </a:extLst>
            </p:cNvPr>
            <p:cNvSpPr txBox="1">
              <a:spLocks noChangeArrowheads="1"/>
            </p:cNvSpPr>
            <p:nvPr/>
          </p:nvSpPr>
          <p:spPr bwMode="auto">
            <a:xfrm>
              <a:off x="719" y="1524"/>
              <a:ext cx="180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a:latin typeface="黑体" panose="02010609060101010101" pitchFamily="49" charset="-122"/>
                  <a:ea typeface="黑体" panose="02010609060101010101" pitchFamily="49" charset="-122"/>
                </a:rPr>
                <a:t>     </a:t>
              </a:r>
              <a:r>
                <a:rPr kumimoji="1" lang="zh-CN" altLang="en-US">
                  <a:solidFill>
                    <a:srgbClr val="000066"/>
                  </a:solidFill>
                  <a:latin typeface="楷体_GB2312" pitchFamily="49" charset="-122"/>
                </a:rPr>
                <a:t>逻辑真值表</a:t>
              </a:r>
            </a:p>
          </p:txBody>
        </p:sp>
        <p:grpSp>
          <p:nvGrpSpPr>
            <p:cNvPr id="88096" name="Group 59">
              <a:extLst>
                <a:ext uri="{FF2B5EF4-FFF2-40B4-BE49-F238E27FC236}">
                  <a16:creationId xmlns:a16="http://schemas.microsoft.com/office/drawing/2014/main" id="{5B818219-6AED-EC2B-80FA-603A02268F05}"/>
                </a:ext>
              </a:extLst>
            </p:cNvPr>
            <p:cNvGrpSpPr>
              <a:grpSpLocks/>
            </p:cNvGrpSpPr>
            <p:nvPr/>
          </p:nvGrpSpPr>
          <p:grpSpPr bwMode="auto">
            <a:xfrm>
              <a:off x="676" y="1799"/>
              <a:ext cx="1895" cy="1382"/>
              <a:chOff x="3157" y="1392"/>
              <a:chExt cx="2100" cy="1147"/>
            </a:xfrm>
          </p:grpSpPr>
          <p:sp>
            <p:nvSpPr>
              <p:cNvPr id="88101" name="Line 60">
                <a:extLst>
                  <a:ext uri="{FF2B5EF4-FFF2-40B4-BE49-F238E27FC236}">
                    <a16:creationId xmlns:a16="http://schemas.microsoft.com/office/drawing/2014/main" id="{C1563663-04B2-F21B-A107-8A0FF4EC020F}"/>
                  </a:ext>
                </a:extLst>
              </p:cNvPr>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2" name="Line 61">
                <a:extLst>
                  <a:ext uri="{FF2B5EF4-FFF2-40B4-BE49-F238E27FC236}">
                    <a16:creationId xmlns:a16="http://schemas.microsoft.com/office/drawing/2014/main" id="{FEC87879-5338-002B-D5C4-06DEC6264D4D}"/>
                  </a:ext>
                </a:extLst>
              </p:cNvPr>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03" name="Line 62">
                <a:extLst>
                  <a:ext uri="{FF2B5EF4-FFF2-40B4-BE49-F238E27FC236}">
                    <a16:creationId xmlns:a16="http://schemas.microsoft.com/office/drawing/2014/main" id="{F2322A75-FFE8-3113-DCBE-DF0A34522B8D}"/>
                  </a:ext>
                </a:extLst>
              </p:cNvPr>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097" name="Line 63">
              <a:extLst>
                <a:ext uri="{FF2B5EF4-FFF2-40B4-BE49-F238E27FC236}">
                  <a16:creationId xmlns:a16="http://schemas.microsoft.com/office/drawing/2014/main" id="{195D05D1-3696-4D7B-2CC3-EFD8ABA345E0}"/>
                </a:ext>
              </a:extLst>
            </p:cNvPr>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8" name="Text Box 64">
              <a:extLst>
                <a:ext uri="{FF2B5EF4-FFF2-40B4-BE49-F238E27FC236}">
                  <a16:creationId xmlns:a16="http://schemas.microsoft.com/office/drawing/2014/main" id="{64E45A9F-03B7-E48D-0494-9C70C567A816}"/>
                </a:ext>
              </a:extLst>
            </p:cNvPr>
            <p:cNvSpPr txBox="1">
              <a:spLocks noChangeArrowheads="1"/>
            </p:cNvSpPr>
            <p:nvPr/>
          </p:nvSpPr>
          <p:spPr bwMode="auto">
            <a:xfrm>
              <a:off x="880" y="1857"/>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88099" name="Text Box 65">
              <a:extLst>
                <a:ext uri="{FF2B5EF4-FFF2-40B4-BE49-F238E27FC236}">
                  <a16:creationId xmlns:a16="http://schemas.microsoft.com/office/drawing/2014/main" id="{64B083E3-6395-13ED-8CBA-81666EC8BC94}"/>
                </a:ext>
              </a:extLst>
            </p:cNvPr>
            <p:cNvSpPr txBox="1">
              <a:spLocks noChangeArrowheads="1"/>
            </p:cNvSpPr>
            <p:nvPr/>
          </p:nvSpPr>
          <p:spPr bwMode="auto">
            <a:xfrm>
              <a:off x="1495"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88100" name="Text Box 66">
              <a:extLst>
                <a:ext uri="{FF2B5EF4-FFF2-40B4-BE49-F238E27FC236}">
                  <a16:creationId xmlns:a16="http://schemas.microsoft.com/office/drawing/2014/main" id="{749D4D69-8CB7-5EE3-F292-EC1696342802}"/>
                </a:ext>
              </a:extLst>
            </p:cNvPr>
            <p:cNvSpPr txBox="1">
              <a:spLocks noChangeArrowheads="1"/>
            </p:cNvSpPr>
            <p:nvPr/>
          </p:nvSpPr>
          <p:spPr bwMode="auto">
            <a:xfrm>
              <a:off x="2211"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grpSp>
      <p:grpSp>
        <p:nvGrpSpPr>
          <p:cNvPr id="422979" name="Group 67">
            <a:extLst>
              <a:ext uri="{FF2B5EF4-FFF2-40B4-BE49-F238E27FC236}">
                <a16:creationId xmlns:a16="http://schemas.microsoft.com/office/drawing/2014/main" id="{8FAC5A50-E66A-22F7-5E3A-0BEAE0321322}"/>
              </a:ext>
            </a:extLst>
          </p:cNvPr>
          <p:cNvGrpSpPr>
            <a:grpSpLocks/>
          </p:cNvGrpSpPr>
          <p:nvPr/>
        </p:nvGrpSpPr>
        <p:grpSpPr bwMode="auto">
          <a:xfrm>
            <a:off x="6211888" y="4892675"/>
            <a:ext cx="2320925" cy="328613"/>
            <a:chOff x="880" y="2146"/>
            <a:chExt cx="1462" cy="207"/>
          </a:xfrm>
        </p:grpSpPr>
        <p:sp>
          <p:nvSpPr>
            <p:cNvPr id="88092" name="Text Box 68">
              <a:extLst>
                <a:ext uri="{FF2B5EF4-FFF2-40B4-BE49-F238E27FC236}">
                  <a16:creationId xmlns:a16="http://schemas.microsoft.com/office/drawing/2014/main" id="{A2280BC7-13BB-8277-948D-D3D0ADD5D9C1}"/>
                </a:ext>
              </a:extLst>
            </p:cNvPr>
            <p:cNvSpPr txBox="1">
              <a:spLocks noChangeArrowheads="1"/>
            </p:cNvSpPr>
            <p:nvPr/>
          </p:nvSpPr>
          <p:spPr bwMode="auto">
            <a:xfrm>
              <a:off x="880" y="214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8093" name="Text Box 69">
              <a:extLst>
                <a:ext uri="{FF2B5EF4-FFF2-40B4-BE49-F238E27FC236}">
                  <a16:creationId xmlns:a16="http://schemas.microsoft.com/office/drawing/2014/main" id="{664A5886-1CB3-54DD-7860-65CE3A50069C}"/>
                </a:ext>
              </a:extLst>
            </p:cNvPr>
            <p:cNvSpPr txBox="1">
              <a:spLocks noChangeArrowheads="1"/>
            </p:cNvSpPr>
            <p:nvPr/>
          </p:nvSpPr>
          <p:spPr bwMode="auto">
            <a:xfrm>
              <a:off x="1495"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8094" name="Text Box 70">
              <a:extLst>
                <a:ext uri="{FF2B5EF4-FFF2-40B4-BE49-F238E27FC236}">
                  <a16:creationId xmlns:a16="http://schemas.microsoft.com/office/drawing/2014/main" id="{0A52F75A-753B-A748-4561-02AB8F2E4ED1}"/>
                </a:ext>
              </a:extLst>
            </p:cNvPr>
            <p:cNvSpPr txBox="1">
              <a:spLocks noChangeArrowheads="1"/>
            </p:cNvSpPr>
            <p:nvPr/>
          </p:nvSpPr>
          <p:spPr bwMode="auto">
            <a:xfrm>
              <a:off x="2212"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422983" name="Group 71">
            <a:extLst>
              <a:ext uri="{FF2B5EF4-FFF2-40B4-BE49-F238E27FC236}">
                <a16:creationId xmlns:a16="http://schemas.microsoft.com/office/drawing/2014/main" id="{20C95A63-D878-4EBA-357F-88EFA13CAB69}"/>
              </a:ext>
            </a:extLst>
          </p:cNvPr>
          <p:cNvGrpSpPr>
            <a:grpSpLocks/>
          </p:cNvGrpSpPr>
          <p:nvPr/>
        </p:nvGrpSpPr>
        <p:grpSpPr bwMode="auto">
          <a:xfrm>
            <a:off x="6211888" y="5314950"/>
            <a:ext cx="2320925" cy="338138"/>
            <a:chOff x="880" y="2412"/>
            <a:chExt cx="1462" cy="213"/>
          </a:xfrm>
        </p:grpSpPr>
        <p:sp>
          <p:nvSpPr>
            <p:cNvPr id="88089" name="Text Box 72">
              <a:extLst>
                <a:ext uri="{FF2B5EF4-FFF2-40B4-BE49-F238E27FC236}">
                  <a16:creationId xmlns:a16="http://schemas.microsoft.com/office/drawing/2014/main" id="{5A319D67-41D1-1537-878F-E36AB6CCF174}"/>
                </a:ext>
              </a:extLst>
            </p:cNvPr>
            <p:cNvSpPr txBox="1">
              <a:spLocks noChangeArrowheads="1"/>
            </p:cNvSpPr>
            <p:nvPr/>
          </p:nvSpPr>
          <p:spPr bwMode="auto">
            <a:xfrm>
              <a:off x="1495"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8090" name="Text Box 73">
              <a:extLst>
                <a:ext uri="{FF2B5EF4-FFF2-40B4-BE49-F238E27FC236}">
                  <a16:creationId xmlns:a16="http://schemas.microsoft.com/office/drawing/2014/main" id="{17243D02-9670-B8A0-1966-61BB754BF3F4}"/>
                </a:ext>
              </a:extLst>
            </p:cNvPr>
            <p:cNvSpPr txBox="1">
              <a:spLocks noChangeArrowheads="1"/>
            </p:cNvSpPr>
            <p:nvPr/>
          </p:nvSpPr>
          <p:spPr bwMode="auto">
            <a:xfrm>
              <a:off x="880" y="2419"/>
              <a:ext cx="12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8091" name="Text Box 74">
              <a:extLst>
                <a:ext uri="{FF2B5EF4-FFF2-40B4-BE49-F238E27FC236}">
                  <a16:creationId xmlns:a16="http://schemas.microsoft.com/office/drawing/2014/main" id="{F71816C9-8AD2-9A2A-47C5-20B1F8D4307A}"/>
                </a:ext>
              </a:extLst>
            </p:cNvPr>
            <p:cNvSpPr txBox="1">
              <a:spLocks noChangeArrowheads="1"/>
            </p:cNvSpPr>
            <p:nvPr/>
          </p:nvSpPr>
          <p:spPr bwMode="auto">
            <a:xfrm>
              <a:off x="2212"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422987" name="Group 75">
            <a:extLst>
              <a:ext uri="{FF2B5EF4-FFF2-40B4-BE49-F238E27FC236}">
                <a16:creationId xmlns:a16="http://schemas.microsoft.com/office/drawing/2014/main" id="{55F31DBB-A582-009B-A4BD-0E04E24626FC}"/>
              </a:ext>
            </a:extLst>
          </p:cNvPr>
          <p:cNvGrpSpPr>
            <a:grpSpLocks/>
          </p:cNvGrpSpPr>
          <p:nvPr/>
        </p:nvGrpSpPr>
        <p:grpSpPr bwMode="auto">
          <a:xfrm>
            <a:off x="6211888" y="5749925"/>
            <a:ext cx="2320925" cy="339725"/>
            <a:chOff x="880" y="2686"/>
            <a:chExt cx="1462" cy="214"/>
          </a:xfrm>
        </p:grpSpPr>
        <p:sp>
          <p:nvSpPr>
            <p:cNvPr id="88086" name="Text Box 76">
              <a:extLst>
                <a:ext uri="{FF2B5EF4-FFF2-40B4-BE49-F238E27FC236}">
                  <a16:creationId xmlns:a16="http://schemas.microsoft.com/office/drawing/2014/main" id="{B2C1C791-DAE6-DBA0-D184-55ECAFB8769B}"/>
                </a:ext>
              </a:extLst>
            </p:cNvPr>
            <p:cNvSpPr txBox="1">
              <a:spLocks noChangeArrowheads="1"/>
            </p:cNvSpPr>
            <p:nvPr/>
          </p:nvSpPr>
          <p:spPr bwMode="auto">
            <a:xfrm>
              <a:off x="1495"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8087" name="Text Box 77">
              <a:extLst>
                <a:ext uri="{FF2B5EF4-FFF2-40B4-BE49-F238E27FC236}">
                  <a16:creationId xmlns:a16="http://schemas.microsoft.com/office/drawing/2014/main" id="{AACCC5D8-724D-EC62-EA16-D336D92335D5}"/>
                </a:ext>
              </a:extLst>
            </p:cNvPr>
            <p:cNvSpPr txBox="1">
              <a:spLocks noChangeArrowheads="1"/>
            </p:cNvSpPr>
            <p:nvPr/>
          </p:nvSpPr>
          <p:spPr bwMode="auto">
            <a:xfrm>
              <a:off x="880" y="2693"/>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8088" name="Text Box 78">
              <a:extLst>
                <a:ext uri="{FF2B5EF4-FFF2-40B4-BE49-F238E27FC236}">
                  <a16:creationId xmlns:a16="http://schemas.microsoft.com/office/drawing/2014/main" id="{8CE1740E-EF79-BACE-F578-6782D3E71BDA}"/>
                </a:ext>
              </a:extLst>
            </p:cNvPr>
            <p:cNvSpPr txBox="1">
              <a:spLocks noChangeArrowheads="1"/>
            </p:cNvSpPr>
            <p:nvPr/>
          </p:nvSpPr>
          <p:spPr bwMode="auto">
            <a:xfrm>
              <a:off x="2212"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422991" name="Group 79">
            <a:extLst>
              <a:ext uri="{FF2B5EF4-FFF2-40B4-BE49-F238E27FC236}">
                <a16:creationId xmlns:a16="http://schemas.microsoft.com/office/drawing/2014/main" id="{BCA2A135-C99E-A756-9CDC-CAC66506E419}"/>
              </a:ext>
            </a:extLst>
          </p:cNvPr>
          <p:cNvGrpSpPr>
            <a:grpSpLocks/>
          </p:cNvGrpSpPr>
          <p:nvPr/>
        </p:nvGrpSpPr>
        <p:grpSpPr bwMode="auto">
          <a:xfrm>
            <a:off x="6213475" y="6194425"/>
            <a:ext cx="2319338" cy="328613"/>
            <a:chOff x="881" y="2966"/>
            <a:chExt cx="1461" cy="207"/>
          </a:xfrm>
        </p:grpSpPr>
        <p:sp>
          <p:nvSpPr>
            <p:cNvPr id="88083" name="Text Box 80">
              <a:extLst>
                <a:ext uri="{FF2B5EF4-FFF2-40B4-BE49-F238E27FC236}">
                  <a16:creationId xmlns:a16="http://schemas.microsoft.com/office/drawing/2014/main" id="{862C34D0-8587-DCA5-CF1B-5D048FF726E3}"/>
                </a:ext>
              </a:extLst>
            </p:cNvPr>
            <p:cNvSpPr txBox="1">
              <a:spLocks noChangeArrowheads="1"/>
            </p:cNvSpPr>
            <p:nvPr/>
          </p:nvSpPr>
          <p:spPr bwMode="auto">
            <a:xfrm>
              <a:off x="1495"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8084" name="Text Box 81">
              <a:extLst>
                <a:ext uri="{FF2B5EF4-FFF2-40B4-BE49-F238E27FC236}">
                  <a16:creationId xmlns:a16="http://schemas.microsoft.com/office/drawing/2014/main" id="{DABE7478-5848-EDF8-FFEA-3BC2BEF23282}"/>
                </a:ext>
              </a:extLst>
            </p:cNvPr>
            <p:cNvSpPr txBox="1">
              <a:spLocks noChangeArrowheads="1"/>
            </p:cNvSpPr>
            <p:nvPr/>
          </p:nvSpPr>
          <p:spPr bwMode="auto">
            <a:xfrm>
              <a:off x="881" y="296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8085" name="Text Box 82">
              <a:extLst>
                <a:ext uri="{FF2B5EF4-FFF2-40B4-BE49-F238E27FC236}">
                  <a16:creationId xmlns:a16="http://schemas.microsoft.com/office/drawing/2014/main" id="{5569BD9B-1C36-9DA9-24BD-45012D9C1318}"/>
                </a:ext>
              </a:extLst>
            </p:cNvPr>
            <p:cNvSpPr txBox="1">
              <a:spLocks noChangeArrowheads="1"/>
            </p:cNvSpPr>
            <p:nvPr/>
          </p:nvSpPr>
          <p:spPr bwMode="auto">
            <a:xfrm>
              <a:off x="2212"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422995" name="Group 83">
            <a:extLst>
              <a:ext uri="{FF2B5EF4-FFF2-40B4-BE49-F238E27FC236}">
                <a16:creationId xmlns:a16="http://schemas.microsoft.com/office/drawing/2014/main" id="{B85317F0-CD23-531C-A9C8-D33004AB7E3B}"/>
              </a:ext>
            </a:extLst>
          </p:cNvPr>
          <p:cNvGrpSpPr>
            <a:grpSpLocks/>
          </p:cNvGrpSpPr>
          <p:nvPr/>
        </p:nvGrpSpPr>
        <p:grpSpPr bwMode="auto">
          <a:xfrm>
            <a:off x="884238" y="4295775"/>
            <a:ext cx="3598862" cy="2308225"/>
            <a:chOff x="776" y="2716"/>
            <a:chExt cx="2267" cy="1454"/>
          </a:xfrm>
        </p:grpSpPr>
        <p:sp>
          <p:nvSpPr>
            <p:cNvPr id="88080" name="Rectangle 84">
              <a:extLst>
                <a:ext uri="{FF2B5EF4-FFF2-40B4-BE49-F238E27FC236}">
                  <a16:creationId xmlns:a16="http://schemas.microsoft.com/office/drawing/2014/main" id="{54E39941-1D1F-0B59-F45E-A473078359E7}"/>
                </a:ext>
              </a:extLst>
            </p:cNvPr>
            <p:cNvSpPr>
              <a:spLocks noChangeArrowheads="1"/>
            </p:cNvSpPr>
            <p:nvPr/>
          </p:nvSpPr>
          <p:spPr bwMode="auto">
            <a:xfrm>
              <a:off x="786" y="3634"/>
              <a:ext cx="2180" cy="536"/>
            </a:xfrm>
            <a:prstGeom prst="rect">
              <a:avLst/>
            </a:prstGeom>
            <a:noFill/>
            <a:ln w="2857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Garamond" panose="02020404030301010803" pitchFamily="18" charset="0"/>
                  <a:ea typeface="宋体-方正超大字符集" pitchFamily="65" charset="-122"/>
                </a:rPr>
                <a:t>A</a:t>
              </a:r>
              <a:r>
                <a:rPr kumimoji="1" lang="zh-CN" altLang="en-US">
                  <a:solidFill>
                    <a:srgbClr val="000066"/>
                  </a:solidFill>
                  <a:latin typeface="Garamond" panose="02020404030301010803" pitchFamily="18" charset="0"/>
                  <a:ea typeface="宋体-方正超大字符集" pitchFamily="65" charset="-122"/>
                </a:rPr>
                <a:t>、</a:t>
              </a:r>
              <a:r>
                <a:rPr kumimoji="1" lang="en-US" altLang="zh-CN">
                  <a:solidFill>
                    <a:srgbClr val="000066"/>
                  </a:solidFill>
                  <a:latin typeface="Garamond" panose="02020404030301010803" pitchFamily="18" charset="0"/>
                  <a:ea typeface="宋体-方正超大字符集" pitchFamily="65" charset="-122"/>
                </a:rPr>
                <a:t>B:  </a:t>
              </a:r>
              <a:r>
                <a:rPr kumimoji="1" lang="zh-CN" altLang="en-US">
                  <a:solidFill>
                    <a:srgbClr val="000066"/>
                  </a:solidFill>
                  <a:latin typeface="Times New Roman" panose="02020603050405020304" pitchFamily="18" charset="0"/>
                </a:rPr>
                <a:t>向上</a:t>
              </a:r>
              <a:r>
                <a:rPr kumimoji="1" lang="en-US" altLang="zh-CN">
                  <a:solidFill>
                    <a:srgbClr val="000066"/>
                  </a:solidFill>
                  <a:latin typeface="Times New Roman" panose="02020603050405020304" pitchFamily="18" charset="0"/>
                </a:rPr>
                <a:t>—1 </a:t>
              </a:r>
              <a:r>
                <a:rPr kumimoji="1" lang="zh-CN" altLang="en-US">
                  <a:solidFill>
                    <a:srgbClr val="000066"/>
                  </a:solidFill>
                  <a:latin typeface="Times New Roman" panose="02020603050405020304" pitchFamily="18" charset="0"/>
                </a:rPr>
                <a:t>向下</a:t>
              </a:r>
              <a:r>
                <a:rPr kumimoji="1" lang="en-US" altLang="zh-CN">
                  <a:solidFill>
                    <a:srgbClr val="000066"/>
                  </a:solidFill>
                  <a:latin typeface="Times New Roman" panose="02020603050405020304" pitchFamily="18" charset="0"/>
                </a:rPr>
                <a:t>--0</a:t>
              </a:r>
            </a:p>
            <a:p>
              <a:pPr eaLnBrk="1" hangingPunct="1"/>
              <a:r>
                <a:rPr kumimoji="1" lang="en-US" altLang="zh-CN">
                  <a:solidFill>
                    <a:srgbClr val="000066"/>
                  </a:solidFill>
                  <a:latin typeface="Times New Roman" panose="02020603050405020304" pitchFamily="18" charset="0"/>
                </a:rPr>
                <a:t> L      :  </a:t>
              </a:r>
              <a:r>
                <a:rPr kumimoji="1" lang="zh-CN" altLang="en-US">
                  <a:solidFill>
                    <a:srgbClr val="000066"/>
                  </a:solidFill>
                  <a:latin typeface="Times New Roman" panose="02020603050405020304" pitchFamily="18" charset="0"/>
                </a:rPr>
                <a:t>亮</a:t>
              </a:r>
              <a:r>
                <a:rPr kumimoji="1" lang="en-US" altLang="zh-CN">
                  <a:solidFill>
                    <a:srgbClr val="000066"/>
                  </a:solidFill>
                  <a:latin typeface="Times New Roman" panose="02020603050405020304" pitchFamily="18" charset="0"/>
                </a:rPr>
                <a:t>---1;      </a:t>
              </a:r>
              <a:r>
                <a:rPr kumimoji="1" lang="zh-CN" altLang="en-US">
                  <a:solidFill>
                    <a:srgbClr val="000066"/>
                  </a:solidFill>
                  <a:latin typeface="Times New Roman" panose="02020603050405020304" pitchFamily="18" charset="0"/>
                </a:rPr>
                <a:t>灭</a:t>
              </a:r>
              <a:r>
                <a:rPr kumimoji="1" lang="en-US" altLang="zh-CN">
                  <a:solidFill>
                    <a:srgbClr val="000066"/>
                  </a:solidFill>
                  <a:latin typeface="Times New Roman" panose="02020603050405020304" pitchFamily="18" charset="0"/>
                </a:rPr>
                <a:t>---0</a:t>
              </a:r>
            </a:p>
          </p:txBody>
        </p:sp>
        <p:sp>
          <p:nvSpPr>
            <p:cNvPr id="88081" name="Rectangle 85">
              <a:extLst>
                <a:ext uri="{FF2B5EF4-FFF2-40B4-BE49-F238E27FC236}">
                  <a16:creationId xmlns:a16="http://schemas.microsoft.com/office/drawing/2014/main" id="{203BDA3E-100A-9622-816E-D2848939851E}"/>
                </a:ext>
              </a:extLst>
            </p:cNvPr>
            <p:cNvSpPr>
              <a:spLocks noChangeArrowheads="1"/>
            </p:cNvSpPr>
            <p:nvPr/>
          </p:nvSpPr>
          <p:spPr bwMode="auto">
            <a:xfrm>
              <a:off x="804" y="2716"/>
              <a:ext cx="22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Garamond" panose="02020404030301010803" pitchFamily="18" charset="0"/>
                </a:rPr>
                <a:t>确定变量、函数，并赋值</a:t>
              </a:r>
            </a:p>
          </p:txBody>
        </p:sp>
        <p:sp>
          <p:nvSpPr>
            <p:cNvPr id="88082" name="Rectangle 86">
              <a:extLst>
                <a:ext uri="{FF2B5EF4-FFF2-40B4-BE49-F238E27FC236}">
                  <a16:creationId xmlns:a16="http://schemas.microsoft.com/office/drawing/2014/main" id="{98448EC8-7F43-5817-E028-06FDEF111E97}"/>
                </a:ext>
              </a:extLst>
            </p:cNvPr>
            <p:cNvSpPr>
              <a:spLocks noChangeArrowheads="1"/>
            </p:cNvSpPr>
            <p:nvPr/>
          </p:nvSpPr>
          <p:spPr bwMode="auto">
            <a:xfrm>
              <a:off x="776" y="3113"/>
              <a:ext cx="2180" cy="536"/>
            </a:xfrm>
            <a:prstGeom prst="rect">
              <a:avLst/>
            </a:prstGeom>
            <a:noFill/>
            <a:ln w="2857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楷体_GB2312" pitchFamily="49" charset="-122"/>
                </a:rPr>
                <a:t>开关</a:t>
              </a:r>
              <a:r>
                <a:rPr kumimoji="1" lang="en-US" altLang="zh-CN">
                  <a:solidFill>
                    <a:srgbClr val="000066"/>
                  </a:solidFill>
                  <a:latin typeface="楷体_GB2312" pitchFamily="49" charset="-122"/>
                </a:rPr>
                <a:t>:  </a:t>
              </a:r>
              <a:r>
                <a:rPr kumimoji="1" lang="zh-CN" altLang="en-US">
                  <a:solidFill>
                    <a:srgbClr val="000066"/>
                  </a:solidFill>
                  <a:latin typeface="楷体_GB2312" pitchFamily="49" charset="-122"/>
                </a:rPr>
                <a:t>变量</a:t>
              </a:r>
              <a:r>
                <a:rPr kumimoji="1" lang="zh-CN" altLang="en-US">
                  <a:solidFill>
                    <a:srgbClr val="000066"/>
                  </a:solidFill>
                  <a:latin typeface="Garamond" panose="02020404030301010803" pitchFamily="18" charset="0"/>
                  <a:ea typeface="宋体-方正超大字符集" pitchFamily="65" charset="-122"/>
                </a:rPr>
                <a:t>  </a:t>
              </a:r>
              <a:r>
                <a:rPr kumimoji="1" lang="en-US" altLang="zh-CN">
                  <a:solidFill>
                    <a:srgbClr val="000066"/>
                  </a:solidFill>
                  <a:latin typeface="Garamond" panose="02020404030301010803" pitchFamily="18" charset="0"/>
                  <a:ea typeface="宋体-方正超大字符集" pitchFamily="65" charset="-122"/>
                </a:rPr>
                <a:t>A</a:t>
              </a:r>
              <a:r>
                <a:rPr kumimoji="1" lang="zh-CN" altLang="en-US">
                  <a:solidFill>
                    <a:srgbClr val="000066"/>
                  </a:solidFill>
                  <a:latin typeface="Garamond" panose="02020404030301010803" pitchFamily="18" charset="0"/>
                  <a:ea typeface="宋体-方正超大字符集" pitchFamily="65" charset="-122"/>
                </a:rPr>
                <a:t>、</a:t>
              </a:r>
              <a:r>
                <a:rPr kumimoji="1" lang="en-US" altLang="zh-CN">
                  <a:solidFill>
                    <a:srgbClr val="000066"/>
                  </a:solidFill>
                  <a:latin typeface="Garamond" panose="02020404030301010803" pitchFamily="18" charset="0"/>
                  <a:ea typeface="宋体-方正超大字符集" pitchFamily="65" charset="-122"/>
                </a:rPr>
                <a:t>B</a:t>
              </a:r>
            </a:p>
            <a:p>
              <a:pPr eaLnBrk="1" hangingPunct="1"/>
              <a:r>
                <a:rPr kumimoji="1" lang="zh-CN" altLang="en-US">
                  <a:solidFill>
                    <a:srgbClr val="000066"/>
                  </a:solidFill>
                  <a:latin typeface="楷体_GB2312" pitchFamily="49" charset="-122"/>
                </a:rPr>
                <a:t>灯  </a:t>
              </a:r>
              <a:r>
                <a:rPr kumimoji="1" lang="en-US" altLang="zh-CN">
                  <a:solidFill>
                    <a:srgbClr val="000066"/>
                  </a:solidFill>
                  <a:latin typeface="楷体_GB2312" pitchFamily="49" charset="-122"/>
                </a:rPr>
                <a:t>:  </a:t>
              </a:r>
              <a:r>
                <a:rPr kumimoji="1" lang="zh-CN" altLang="en-US">
                  <a:solidFill>
                    <a:srgbClr val="000066"/>
                  </a:solidFill>
                  <a:latin typeface="楷体_GB2312" pitchFamily="49" charset="-122"/>
                </a:rPr>
                <a:t>函数</a:t>
              </a:r>
              <a:r>
                <a:rPr kumimoji="1" lang="zh-CN" altLang="en-US">
                  <a:solidFill>
                    <a:srgbClr val="000066"/>
                  </a:solidFill>
                  <a:latin typeface="Garamond" panose="02020404030301010803" pitchFamily="18" charset="0"/>
                  <a:ea typeface="宋体-方正超大字符集" pitchFamily="65" charset="-122"/>
                </a:rPr>
                <a:t>  </a:t>
              </a:r>
              <a:r>
                <a:rPr kumimoji="1" lang="en-US" altLang="zh-CN">
                  <a:solidFill>
                    <a:srgbClr val="000066"/>
                  </a:solidFill>
                  <a:latin typeface="Garamond" panose="02020404030301010803" pitchFamily="18" charset="0"/>
                  <a:ea typeface="宋体-方正超大字符集" pitchFamily="65" charset="-122"/>
                </a:rPr>
                <a:t>L</a:t>
              </a:r>
            </a:p>
          </p:txBody>
        </p:sp>
      </p:grpSp>
      <p:sp>
        <p:nvSpPr>
          <p:cNvPr id="422999" name="AutoShape 87">
            <a:extLst>
              <a:ext uri="{FF2B5EF4-FFF2-40B4-BE49-F238E27FC236}">
                <a16:creationId xmlns:a16="http://schemas.microsoft.com/office/drawing/2014/main" id="{0110FCA6-82B5-5764-9FB7-E95C467E12C4}"/>
              </a:ext>
            </a:extLst>
          </p:cNvPr>
          <p:cNvSpPr>
            <a:spLocks noChangeArrowheads="1"/>
          </p:cNvSpPr>
          <p:nvPr/>
        </p:nvSpPr>
        <p:spPr bwMode="auto">
          <a:xfrm>
            <a:off x="4567238" y="5149850"/>
            <a:ext cx="1054100" cy="1058863"/>
          </a:xfrm>
          <a:prstGeom prst="rightArrow">
            <a:avLst>
              <a:gd name="adj1" fmla="val 50000"/>
              <a:gd name="adj2" fmla="val 25000"/>
            </a:avLst>
          </a:prstGeom>
          <a:solidFill>
            <a:srgbClr val="CCECFF"/>
          </a:solidFill>
          <a:ln w="38100">
            <a:solidFill>
              <a:srgbClr val="FF33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3000" name="Text Box 88">
            <a:extLst>
              <a:ext uri="{FF2B5EF4-FFF2-40B4-BE49-F238E27FC236}">
                <a16:creationId xmlns:a16="http://schemas.microsoft.com/office/drawing/2014/main" id="{CE2671BA-557A-F203-142C-525FB15472B2}"/>
              </a:ext>
            </a:extLst>
          </p:cNvPr>
          <p:cNvSpPr txBox="1">
            <a:spLocks noChangeArrowheads="1"/>
          </p:cNvSpPr>
          <p:nvPr/>
        </p:nvSpPr>
        <p:spPr bwMode="auto">
          <a:xfrm>
            <a:off x="5435600" y="1123950"/>
            <a:ext cx="36242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14400" indent="-4572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71600" indent="-4572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828800" indent="-4572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286000" indent="-4572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7432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2004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6576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4114800" indent="-4572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30000"/>
              </a:lnSpc>
              <a:spcBef>
                <a:spcPct val="50000"/>
              </a:spcBef>
              <a:buClrTx/>
              <a:buFontTx/>
              <a:buNone/>
            </a:pPr>
            <a:r>
              <a:rPr kumimoji="1" lang="zh-CN" altLang="en-US" sz="2400">
                <a:solidFill>
                  <a:srgbClr val="000066"/>
                </a:solidFill>
                <a:latin typeface="楷体_GB2312" pitchFamily="49" charset="-122"/>
              </a:rPr>
              <a:t>逻辑抽象，列出真值表</a:t>
            </a:r>
          </a:p>
        </p:txBody>
      </p:sp>
      <p:sp>
        <p:nvSpPr>
          <p:cNvPr id="88079" name="Text Box 89">
            <a:extLst>
              <a:ext uri="{FF2B5EF4-FFF2-40B4-BE49-F238E27FC236}">
                <a16:creationId xmlns:a16="http://schemas.microsoft.com/office/drawing/2014/main" id="{44935FCA-21C2-3DBC-5EB1-A49DB21A22C8}"/>
              </a:ext>
            </a:extLst>
          </p:cNvPr>
          <p:cNvSpPr txBox="1">
            <a:spLocks noChangeArrowheads="1"/>
          </p:cNvSpPr>
          <p:nvPr/>
        </p:nvSpPr>
        <p:spPr bwMode="auto">
          <a:xfrm>
            <a:off x="539750" y="1123950"/>
            <a:ext cx="482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CC0000"/>
                </a:solidFill>
                <a:latin typeface="Times New Roman" panose="02020603050405020304" pitchFamily="18" charset="0"/>
              </a:rPr>
              <a:t>1.6.1</a:t>
            </a:r>
            <a:r>
              <a:rPr kumimoji="1" lang="en-US" altLang="zh-CN">
                <a:solidFill>
                  <a:srgbClr val="CC0000"/>
                </a:solidFill>
                <a:latin typeface="楷体_GB2312" pitchFamily="49" charset="-122"/>
              </a:rPr>
              <a:t> </a:t>
            </a:r>
            <a:r>
              <a:rPr kumimoji="1" lang="zh-CN" altLang="en-US">
                <a:solidFill>
                  <a:srgbClr val="CC0000"/>
                </a:solidFill>
                <a:latin typeface="楷体_GB2312" pitchFamily="49" charset="-122"/>
              </a:rPr>
              <a:t>逻辑函数几种表示方法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2944"/>
                                        </p:tgtEl>
                                        <p:attrNameLst>
                                          <p:attrName>style.visibility</p:attrName>
                                        </p:attrNameLst>
                                      </p:cBhvr>
                                      <p:to>
                                        <p:strVal val="visible"/>
                                      </p:to>
                                    </p:set>
                                    <p:animEffect transition="in" filter="strips(downRight)">
                                      <p:cBhvr>
                                        <p:cTn id="7" dur="500"/>
                                        <p:tgtEl>
                                          <p:spTgt spid="4229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2917"/>
                                        </p:tgtEl>
                                        <p:attrNameLst>
                                          <p:attrName>style.visibility</p:attrName>
                                        </p:attrNameLst>
                                      </p:cBhvr>
                                      <p:to>
                                        <p:strVal val="visible"/>
                                      </p:to>
                                    </p:set>
                                    <p:animEffect transition="in" filter="wipe(up)">
                                      <p:cBhvr>
                                        <p:cTn id="12" dur="1000"/>
                                        <p:tgtEl>
                                          <p:spTgt spid="422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3000"/>
                                        </p:tgtEl>
                                        <p:attrNameLst>
                                          <p:attrName>style.visibility</p:attrName>
                                        </p:attrNameLst>
                                      </p:cBhvr>
                                      <p:to>
                                        <p:strVal val="visible"/>
                                      </p:to>
                                    </p:set>
                                    <p:animEffect transition="in" filter="wipe(left)">
                                      <p:cBhvr>
                                        <p:cTn id="17" dur="500"/>
                                        <p:tgtEl>
                                          <p:spTgt spid="4230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22946"/>
                                        </p:tgtEl>
                                        <p:attrNameLst>
                                          <p:attrName>style.visibility</p:attrName>
                                        </p:attrNameLst>
                                      </p:cBhvr>
                                      <p:to>
                                        <p:strVal val="visible"/>
                                      </p:to>
                                    </p:set>
                                    <p:animEffect transition="in" filter="wipe(up)">
                                      <p:cBhvr>
                                        <p:cTn id="22" dur="500"/>
                                        <p:tgtEl>
                                          <p:spTgt spid="4229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422995"/>
                                        </p:tgtEl>
                                        <p:attrNameLst>
                                          <p:attrName>style.visibility</p:attrName>
                                        </p:attrNameLst>
                                      </p:cBhvr>
                                      <p:to>
                                        <p:strVal val="visible"/>
                                      </p:to>
                                    </p:set>
                                    <p:animEffect transition="in" filter="wipe(up)">
                                      <p:cBhvr>
                                        <p:cTn id="27" dur="500"/>
                                        <p:tgtEl>
                                          <p:spTgt spid="4229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2999"/>
                                        </p:tgtEl>
                                        <p:attrNameLst>
                                          <p:attrName>style.visibility</p:attrName>
                                        </p:attrNameLst>
                                      </p:cBhvr>
                                      <p:to>
                                        <p:strVal val="visible"/>
                                      </p:to>
                                    </p:set>
                                    <p:animEffect transition="in" filter="wipe(left)">
                                      <p:cBhvr>
                                        <p:cTn id="32" dur="500"/>
                                        <p:tgtEl>
                                          <p:spTgt spid="422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22969"/>
                                        </p:tgtEl>
                                        <p:attrNameLst>
                                          <p:attrName>style.visibility</p:attrName>
                                        </p:attrNameLst>
                                      </p:cBhvr>
                                      <p:to>
                                        <p:strVal val="visible"/>
                                      </p:to>
                                    </p:set>
                                    <p:animEffect transition="in" filter="wipe(up)">
                                      <p:cBhvr>
                                        <p:cTn id="37" dur="500"/>
                                        <p:tgtEl>
                                          <p:spTgt spid="4229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422979"/>
                                        </p:tgtEl>
                                        <p:attrNameLst>
                                          <p:attrName>style.visibility</p:attrName>
                                        </p:attrNameLst>
                                      </p:cBhvr>
                                      <p:to>
                                        <p:strVal val="visible"/>
                                      </p:to>
                                    </p:set>
                                    <p:animEffect transition="in" filter="strips(downRight)">
                                      <p:cBhvr>
                                        <p:cTn id="42" dur="500"/>
                                        <p:tgtEl>
                                          <p:spTgt spid="4229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422983"/>
                                        </p:tgtEl>
                                        <p:attrNameLst>
                                          <p:attrName>style.visibility</p:attrName>
                                        </p:attrNameLst>
                                      </p:cBhvr>
                                      <p:to>
                                        <p:strVal val="visible"/>
                                      </p:to>
                                    </p:set>
                                    <p:animEffect transition="in" filter="strips(downRight)">
                                      <p:cBhvr>
                                        <p:cTn id="47" dur="500"/>
                                        <p:tgtEl>
                                          <p:spTgt spid="4229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422987"/>
                                        </p:tgtEl>
                                        <p:attrNameLst>
                                          <p:attrName>style.visibility</p:attrName>
                                        </p:attrNameLst>
                                      </p:cBhvr>
                                      <p:to>
                                        <p:strVal val="visible"/>
                                      </p:to>
                                    </p:set>
                                    <p:animEffect transition="in" filter="strips(downRight)">
                                      <p:cBhvr>
                                        <p:cTn id="52" dur="500"/>
                                        <p:tgtEl>
                                          <p:spTgt spid="4229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422991"/>
                                        </p:tgtEl>
                                        <p:attrNameLst>
                                          <p:attrName>style.visibility</p:attrName>
                                        </p:attrNameLst>
                                      </p:cBhvr>
                                      <p:to>
                                        <p:strVal val="visible"/>
                                      </p:to>
                                    </p:set>
                                    <p:animEffect transition="in" filter="strips(downRight)">
                                      <p:cBhvr>
                                        <p:cTn id="57" dur="500"/>
                                        <p:tgtEl>
                                          <p:spTgt spid="422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44" grpId="0"/>
      <p:bldP spid="422999" grpId="0" animBg="1"/>
      <p:bldP spid="42300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4">
            <a:extLst>
              <a:ext uri="{FF2B5EF4-FFF2-40B4-BE49-F238E27FC236}">
                <a16:creationId xmlns:a16="http://schemas.microsoft.com/office/drawing/2014/main" id="{6BA61871-3D28-A4FB-E0C2-6A3E1E8ED944}"/>
              </a:ext>
            </a:extLst>
          </p:cNvPr>
          <p:cNvSpPr txBox="1">
            <a:spLocks noChangeArrowheads="1"/>
          </p:cNvSpPr>
          <p:nvPr/>
        </p:nvSpPr>
        <p:spPr bwMode="auto">
          <a:xfrm>
            <a:off x="0" y="404813"/>
            <a:ext cx="3995738"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a:solidFill>
                  <a:srgbClr val="000066"/>
                </a:solidFill>
                <a:latin typeface="Times New Roman" panose="02020603050405020304" pitchFamily="18" charset="0"/>
              </a:rPr>
              <a:t>　　</a:t>
            </a:r>
            <a:r>
              <a:rPr kumimoji="1" lang="en-US" altLang="zh-CN">
                <a:solidFill>
                  <a:srgbClr val="000066"/>
                </a:solidFill>
                <a:latin typeface="Times New Roman" panose="02020603050405020304" pitchFamily="18" charset="0"/>
              </a:rPr>
              <a:t>2</a:t>
            </a:r>
            <a:r>
              <a:rPr kumimoji="1" lang="zh-CN" altLang="en-US">
                <a:solidFill>
                  <a:srgbClr val="000066"/>
                </a:solidFill>
                <a:latin typeface="Times New Roman" panose="02020603050405020304" pitchFamily="18" charset="0"/>
              </a:rPr>
              <a:t>、逻辑函数表达式表示</a:t>
            </a:r>
          </a:p>
        </p:txBody>
      </p:sp>
      <p:graphicFrame>
        <p:nvGraphicFramePr>
          <p:cNvPr id="423942" name="Object 6">
            <a:extLst>
              <a:ext uri="{FF2B5EF4-FFF2-40B4-BE49-F238E27FC236}">
                <a16:creationId xmlns:a16="http://schemas.microsoft.com/office/drawing/2014/main" id="{78004FD1-A589-6508-1D04-4170C97B4268}"/>
              </a:ext>
            </a:extLst>
          </p:cNvPr>
          <p:cNvGraphicFramePr>
            <a:graphicFrameLocks noChangeAspect="1"/>
          </p:cNvGraphicFramePr>
          <p:nvPr/>
        </p:nvGraphicFramePr>
        <p:xfrm>
          <a:off x="1116013" y="3644900"/>
          <a:ext cx="2478087" cy="596900"/>
        </p:xfrm>
        <a:graphic>
          <a:graphicData uri="http://schemas.openxmlformats.org/presentationml/2006/ole">
            <mc:AlternateContent xmlns:mc="http://schemas.openxmlformats.org/markup-compatibility/2006">
              <mc:Choice xmlns:v="urn:schemas-microsoft-com:vml" Requires="v">
                <p:oleObj name="公式" r:id="rId2" imgW="679438" imgH="82375" progId="Equation.3">
                  <p:embed/>
                </p:oleObj>
              </mc:Choice>
              <mc:Fallback>
                <p:oleObj name="公式" r:id="rId2" imgW="679438" imgH="82375"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644900"/>
                        <a:ext cx="2478087"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23943" name="Group 7">
            <a:extLst>
              <a:ext uri="{FF2B5EF4-FFF2-40B4-BE49-F238E27FC236}">
                <a16:creationId xmlns:a16="http://schemas.microsoft.com/office/drawing/2014/main" id="{8080DE72-07BF-F4F3-4EAF-01F7973F2266}"/>
              </a:ext>
            </a:extLst>
          </p:cNvPr>
          <p:cNvGrpSpPr>
            <a:grpSpLocks/>
          </p:cNvGrpSpPr>
          <p:nvPr/>
        </p:nvGrpSpPr>
        <p:grpSpPr bwMode="auto">
          <a:xfrm>
            <a:off x="5219700" y="3597275"/>
            <a:ext cx="3008313" cy="2640013"/>
            <a:chOff x="464" y="2100"/>
            <a:chExt cx="1895" cy="1663"/>
          </a:xfrm>
        </p:grpSpPr>
        <p:grpSp>
          <p:nvGrpSpPr>
            <p:cNvPr id="89095" name="Group 8">
              <a:extLst>
                <a:ext uri="{FF2B5EF4-FFF2-40B4-BE49-F238E27FC236}">
                  <a16:creationId xmlns:a16="http://schemas.microsoft.com/office/drawing/2014/main" id="{DF1D3F28-E541-8878-331A-B71AFF01880B}"/>
                </a:ext>
              </a:extLst>
            </p:cNvPr>
            <p:cNvGrpSpPr>
              <a:grpSpLocks/>
            </p:cNvGrpSpPr>
            <p:nvPr/>
          </p:nvGrpSpPr>
          <p:grpSpPr bwMode="auto">
            <a:xfrm>
              <a:off x="464" y="2100"/>
              <a:ext cx="1895" cy="1663"/>
              <a:chOff x="676" y="1524"/>
              <a:chExt cx="1895" cy="1663"/>
            </a:xfrm>
          </p:grpSpPr>
          <p:sp>
            <p:nvSpPr>
              <p:cNvPr id="89112" name="Text Box 9">
                <a:extLst>
                  <a:ext uri="{FF2B5EF4-FFF2-40B4-BE49-F238E27FC236}">
                    <a16:creationId xmlns:a16="http://schemas.microsoft.com/office/drawing/2014/main" id="{40730B83-D7FE-7F96-51F9-D3CFDBE1D481}"/>
                  </a:ext>
                </a:extLst>
              </p:cNvPr>
              <p:cNvSpPr txBox="1">
                <a:spLocks noChangeArrowheads="1"/>
              </p:cNvSpPr>
              <p:nvPr/>
            </p:nvSpPr>
            <p:spPr bwMode="auto">
              <a:xfrm>
                <a:off x="719" y="1524"/>
                <a:ext cx="1801"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a:solidFill>
                      <a:srgbClr val="000066"/>
                    </a:solidFill>
                    <a:latin typeface="楷体_GB2312" pitchFamily="49" charset="-122"/>
                  </a:rPr>
                  <a:t>     </a:t>
                </a:r>
                <a:r>
                  <a:rPr kumimoji="1" lang="zh-CN" altLang="en-US">
                    <a:solidFill>
                      <a:srgbClr val="000066"/>
                    </a:solidFill>
                    <a:latin typeface="楷体_GB2312" pitchFamily="49" charset="-122"/>
                  </a:rPr>
                  <a:t>逻辑真值表</a:t>
                </a:r>
              </a:p>
            </p:txBody>
          </p:sp>
          <p:grpSp>
            <p:nvGrpSpPr>
              <p:cNvPr id="89113" name="Group 10">
                <a:extLst>
                  <a:ext uri="{FF2B5EF4-FFF2-40B4-BE49-F238E27FC236}">
                    <a16:creationId xmlns:a16="http://schemas.microsoft.com/office/drawing/2014/main" id="{35D25F58-BC76-5AC2-B4E1-CE61F3495C41}"/>
                  </a:ext>
                </a:extLst>
              </p:cNvPr>
              <p:cNvGrpSpPr>
                <a:grpSpLocks/>
              </p:cNvGrpSpPr>
              <p:nvPr/>
            </p:nvGrpSpPr>
            <p:grpSpPr bwMode="auto">
              <a:xfrm>
                <a:off x="676" y="1799"/>
                <a:ext cx="1895" cy="1382"/>
                <a:chOff x="3157" y="1392"/>
                <a:chExt cx="2100" cy="1147"/>
              </a:xfrm>
            </p:grpSpPr>
            <p:sp>
              <p:nvSpPr>
                <p:cNvPr id="89118" name="Line 11">
                  <a:extLst>
                    <a:ext uri="{FF2B5EF4-FFF2-40B4-BE49-F238E27FC236}">
                      <a16:creationId xmlns:a16="http://schemas.microsoft.com/office/drawing/2014/main" id="{FAE8DB0F-C797-3784-70E2-5F43FBC71935}"/>
                    </a:ext>
                  </a:extLst>
                </p:cNvPr>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9" name="Line 12">
                  <a:extLst>
                    <a:ext uri="{FF2B5EF4-FFF2-40B4-BE49-F238E27FC236}">
                      <a16:creationId xmlns:a16="http://schemas.microsoft.com/office/drawing/2014/main" id="{80190DCE-AC65-5836-0852-29829133391A}"/>
                    </a:ext>
                  </a:extLst>
                </p:cNvPr>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20" name="Line 13">
                  <a:extLst>
                    <a:ext uri="{FF2B5EF4-FFF2-40B4-BE49-F238E27FC236}">
                      <a16:creationId xmlns:a16="http://schemas.microsoft.com/office/drawing/2014/main" id="{204DDBE2-541F-EE22-3925-AB44B7F51ED1}"/>
                    </a:ext>
                  </a:extLst>
                </p:cNvPr>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14" name="Line 14">
                <a:extLst>
                  <a:ext uri="{FF2B5EF4-FFF2-40B4-BE49-F238E27FC236}">
                    <a16:creationId xmlns:a16="http://schemas.microsoft.com/office/drawing/2014/main" id="{F984DE8B-DBEA-80E1-864C-BEB75AAC6355}"/>
                  </a:ext>
                </a:extLst>
              </p:cNvPr>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15" name="Text Box 15">
                <a:extLst>
                  <a:ext uri="{FF2B5EF4-FFF2-40B4-BE49-F238E27FC236}">
                    <a16:creationId xmlns:a16="http://schemas.microsoft.com/office/drawing/2014/main" id="{3108FF38-EB10-1B16-5F51-649A81268100}"/>
                  </a:ext>
                </a:extLst>
              </p:cNvPr>
              <p:cNvSpPr txBox="1">
                <a:spLocks noChangeArrowheads="1"/>
              </p:cNvSpPr>
              <p:nvPr/>
            </p:nvSpPr>
            <p:spPr bwMode="auto">
              <a:xfrm>
                <a:off x="880" y="1857"/>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89116" name="Text Box 16">
                <a:extLst>
                  <a:ext uri="{FF2B5EF4-FFF2-40B4-BE49-F238E27FC236}">
                    <a16:creationId xmlns:a16="http://schemas.microsoft.com/office/drawing/2014/main" id="{280FD9A1-6307-DE87-9BA1-699C680738DD}"/>
                  </a:ext>
                </a:extLst>
              </p:cNvPr>
              <p:cNvSpPr txBox="1">
                <a:spLocks noChangeArrowheads="1"/>
              </p:cNvSpPr>
              <p:nvPr/>
            </p:nvSpPr>
            <p:spPr bwMode="auto">
              <a:xfrm>
                <a:off x="1495"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89117" name="Text Box 17">
                <a:extLst>
                  <a:ext uri="{FF2B5EF4-FFF2-40B4-BE49-F238E27FC236}">
                    <a16:creationId xmlns:a16="http://schemas.microsoft.com/office/drawing/2014/main" id="{1287EC01-B214-C887-4CE5-D7050F1E4BF0}"/>
                  </a:ext>
                </a:extLst>
              </p:cNvPr>
              <p:cNvSpPr txBox="1">
                <a:spLocks noChangeArrowheads="1"/>
              </p:cNvSpPr>
              <p:nvPr/>
            </p:nvSpPr>
            <p:spPr bwMode="auto">
              <a:xfrm>
                <a:off x="2211" y="1857"/>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grpSp>
        <p:grpSp>
          <p:nvGrpSpPr>
            <p:cNvPr id="89096" name="Group 18">
              <a:extLst>
                <a:ext uri="{FF2B5EF4-FFF2-40B4-BE49-F238E27FC236}">
                  <a16:creationId xmlns:a16="http://schemas.microsoft.com/office/drawing/2014/main" id="{B9F934EE-B700-4A97-5727-4040CBC56811}"/>
                </a:ext>
              </a:extLst>
            </p:cNvPr>
            <p:cNvGrpSpPr>
              <a:grpSpLocks/>
            </p:cNvGrpSpPr>
            <p:nvPr/>
          </p:nvGrpSpPr>
          <p:grpSpPr bwMode="auto">
            <a:xfrm>
              <a:off x="677" y="2722"/>
              <a:ext cx="1462" cy="207"/>
              <a:chOff x="880" y="2146"/>
              <a:chExt cx="1462" cy="207"/>
            </a:xfrm>
          </p:grpSpPr>
          <p:sp>
            <p:nvSpPr>
              <p:cNvPr id="89109" name="Text Box 19">
                <a:extLst>
                  <a:ext uri="{FF2B5EF4-FFF2-40B4-BE49-F238E27FC236}">
                    <a16:creationId xmlns:a16="http://schemas.microsoft.com/office/drawing/2014/main" id="{150848A5-4DC9-D5BD-0844-5C3F2AE9DA9D}"/>
                  </a:ext>
                </a:extLst>
              </p:cNvPr>
              <p:cNvSpPr txBox="1">
                <a:spLocks noChangeArrowheads="1"/>
              </p:cNvSpPr>
              <p:nvPr/>
            </p:nvSpPr>
            <p:spPr bwMode="auto">
              <a:xfrm>
                <a:off x="880" y="214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9110" name="Text Box 20">
                <a:extLst>
                  <a:ext uri="{FF2B5EF4-FFF2-40B4-BE49-F238E27FC236}">
                    <a16:creationId xmlns:a16="http://schemas.microsoft.com/office/drawing/2014/main" id="{70448E02-AB52-C701-F5DE-8CA9CA7FCFF7}"/>
                  </a:ext>
                </a:extLst>
              </p:cNvPr>
              <p:cNvSpPr txBox="1">
                <a:spLocks noChangeArrowheads="1"/>
              </p:cNvSpPr>
              <p:nvPr/>
            </p:nvSpPr>
            <p:spPr bwMode="auto">
              <a:xfrm>
                <a:off x="1495"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9111" name="Text Box 21">
                <a:extLst>
                  <a:ext uri="{FF2B5EF4-FFF2-40B4-BE49-F238E27FC236}">
                    <a16:creationId xmlns:a16="http://schemas.microsoft.com/office/drawing/2014/main" id="{26220F52-899B-329B-E2A0-15374F000611}"/>
                  </a:ext>
                </a:extLst>
              </p:cNvPr>
              <p:cNvSpPr txBox="1">
                <a:spLocks noChangeArrowheads="1"/>
              </p:cNvSpPr>
              <p:nvPr/>
            </p:nvSpPr>
            <p:spPr bwMode="auto">
              <a:xfrm>
                <a:off x="2212" y="214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89097" name="Group 22">
              <a:extLst>
                <a:ext uri="{FF2B5EF4-FFF2-40B4-BE49-F238E27FC236}">
                  <a16:creationId xmlns:a16="http://schemas.microsoft.com/office/drawing/2014/main" id="{B6DBD644-C5A2-F3EC-422C-8CF2C7E1522A}"/>
                </a:ext>
              </a:extLst>
            </p:cNvPr>
            <p:cNvGrpSpPr>
              <a:grpSpLocks/>
            </p:cNvGrpSpPr>
            <p:nvPr/>
          </p:nvGrpSpPr>
          <p:grpSpPr bwMode="auto">
            <a:xfrm>
              <a:off x="677" y="2988"/>
              <a:ext cx="1462" cy="213"/>
              <a:chOff x="880" y="2412"/>
              <a:chExt cx="1462" cy="213"/>
            </a:xfrm>
          </p:grpSpPr>
          <p:sp>
            <p:nvSpPr>
              <p:cNvPr id="89106" name="Text Box 23">
                <a:extLst>
                  <a:ext uri="{FF2B5EF4-FFF2-40B4-BE49-F238E27FC236}">
                    <a16:creationId xmlns:a16="http://schemas.microsoft.com/office/drawing/2014/main" id="{D1E97776-6FE9-E051-29A0-10EC85796A75}"/>
                  </a:ext>
                </a:extLst>
              </p:cNvPr>
              <p:cNvSpPr txBox="1">
                <a:spLocks noChangeArrowheads="1"/>
              </p:cNvSpPr>
              <p:nvPr/>
            </p:nvSpPr>
            <p:spPr bwMode="auto">
              <a:xfrm>
                <a:off x="1495"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9107" name="Text Box 24">
                <a:extLst>
                  <a:ext uri="{FF2B5EF4-FFF2-40B4-BE49-F238E27FC236}">
                    <a16:creationId xmlns:a16="http://schemas.microsoft.com/office/drawing/2014/main" id="{6FACB917-6DBE-8426-54BD-98923E0A0333}"/>
                  </a:ext>
                </a:extLst>
              </p:cNvPr>
              <p:cNvSpPr txBox="1">
                <a:spLocks noChangeArrowheads="1"/>
              </p:cNvSpPr>
              <p:nvPr/>
            </p:nvSpPr>
            <p:spPr bwMode="auto">
              <a:xfrm>
                <a:off x="880" y="2419"/>
                <a:ext cx="129"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9108" name="Text Box 25">
                <a:extLst>
                  <a:ext uri="{FF2B5EF4-FFF2-40B4-BE49-F238E27FC236}">
                    <a16:creationId xmlns:a16="http://schemas.microsoft.com/office/drawing/2014/main" id="{7A1ED0B6-5585-834A-F756-D137A8F0108B}"/>
                  </a:ext>
                </a:extLst>
              </p:cNvPr>
              <p:cNvSpPr txBox="1">
                <a:spLocks noChangeArrowheads="1"/>
              </p:cNvSpPr>
              <p:nvPr/>
            </p:nvSpPr>
            <p:spPr bwMode="auto">
              <a:xfrm>
                <a:off x="2212" y="2412"/>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89098" name="Group 26">
              <a:extLst>
                <a:ext uri="{FF2B5EF4-FFF2-40B4-BE49-F238E27FC236}">
                  <a16:creationId xmlns:a16="http://schemas.microsoft.com/office/drawing/2014/main" id="{D4D16F34-1E29-BC45-3058-689B7014A054}"/>
                </a:ext>
              </a:extLst>
            </p:cNvPr>
            <p:cNvGrpSpPr>
              <a:grpSpLocks/>
            </p:cNvGrpSpPr>
            <p:nvPr/>
          </p:nvGrpSpPr>
          <p:grpSpPr bwMode="auto">
            <a:xfrm>
              <a:off x="677" y="3262"/>
              <a:ext cx="1462" cy="214"/>
              <a:chOff x="880" y="2686"/>
              <a:chExt cx="1462" cy="214"/>
            </a:xfrm>
          </p:grpSpPr>
          <p:sp>
            <p:nvSpPr>
              <p:cNvPr id="89103" name="Text Box 27">
                <a:extLst>
                  <a:ext uri="{FF2B5EF4-FFF2-40B4-BE49-F238E27FC236}">
                    <a16:creationId xmlns:a16="http://schemas.microsoft.com/office/drawing/2014/main" id="{08D75C93-F4DD-BBE8-EDCE-15250CEE3255}"/>
                  </a:ext>
                </a:extLst>
              </p:cNvPr>
              <p:cNvSpPr txBox="1">
                <a:spLocks noChangeArrowheads="1"/>
              </p:cNvSpPr>
              <p:nvPr/>
            </p:nvSpPr>
            <p:spPr bwMode="auto">
              <a:xfrm>
                <a:off x="1495"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89104" name="Text Box 28">
                <a:extLst>
                  <a:ext uri="{FF2B5EF4-FFF2-40B4-BE49-F238E27FC236}">
                    <a16:creationId xmlns:a16="http://schemas.microsoft.com/office/drawing/2014/main" id="{CB560693-02FA-7D2F-3980-5D6D7AF87072}"/>
                  </a:ext>
                </a:extLst>
              </p:cNvPr>
              <p:cNvSpPr txBox="1">
                <a:spLocks noChangeArrowheads="1"/>
              </p:cNvSpPr>
              <p:nvPr/>
            </p:nvSpPr>
            <p:spPr bwMode="auto">
              <a:xfrm>
                <a:off x="880" y="2693"/>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9105" name="Text Box 29">
                <a:extLst>
                  <a:ext uri="{FF2B5EF4-FFF2-40B4-BE49-F238E27FC236}">
                    <a16:creationId xmlns:a16="http://schemas.microsoft.com/office/drawing/2014/main" id="{9E505EF8-788C-15E4-3D96-BB3228C8022C}"/>
                  </a:ext>
                </a:extLst>
              </p:cNvPr>
              <p:cNvSpPr txBox="1">
                <a:spLocks noChangeArrowheads="1"/>
              </p:cNvSpPr>
              <p:nvPr/>
            </p:nvSpPr>
            <p:spPr bwMode="auto">
              <a:xfrm>
                <a:off x="2212" y="268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89099" name="Group 30">
              <a:extLst>
                <a:ext uri="{FF2B5EF4-FFF2-40B4-BE49-F238E27FC236}">
                  <a16:creationId xmlns:a16="http://schemas.microsoft.com/office/drawing/2014/main" id="{216AA7E4-31BA-5CED-83A7-0E7122FE8EC9}"/>
                </a:ext>
              </a:extLst>
            </p:cNvPr>
            <p:cNvGrpSpPr>
              <a:grpSpLocks/>
            </p:cNvGrpSpPr>
            <p:nvPr/>
          </p:nvGrpSpPr>
          <p:grpSpPr bwMode="auto">
            <a:xfrm>
              <a:off x="678" y="3542"/>
              <a:ext cx="1461" cy="207"/>
              <a:chOff x="881" y="2966"/>
              <a:chExt cx="1461" cy="207"/>
            </a:xfrm>
          </p:grpSpPr>
          <p:sp>
            <p:nvSpPr>
              <p:cNvPr id="89100" name="Text Box 31">
                <a:extLst>
                  <a:ext uri="{FF2B5EF4-FFF2-40B4-BE49-F238E27FC236}">
                    <a16:creationId xmlns:a16="http://schemas.microsoft.com/office/drawing/2014/main" id="{1B9A9E91-B87F-F146-8498-79363570F13B}"/>
                  </a:ext>
                </a:extLst>
              </p:cNvPr>
              <p:cNvSpPr txBox="1">
                <a:spLocks noChangeArrowheads="1"/>
              </p:cNvSpPr>
              <p:nvPr/>
            </p:nvSpPr>
            <p:spPr bwMode="auto">
              <a:xfrm>
                <a:off x="1495"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9101" name="Text Box 32">
                <a:extLst>
                  <a:ext uri="{FF2B5EF4-FFF2-40B4-BE49-F238E27FC236}">
                    <a16:creationId xmlns:a16="http://schemas.microsoft.com/office/drawing/2014/main" id="{774EE89E-B243-8772-9245-BB2DC61A1F6F}"/>
                  </a:ext>
                </a:extLst>
              </p:cNvPr>
              <p:cNvSpPr txBox="1">
                <a:spLocks noChangeArrowheads="1"/>
              </p:cNvSpPr>
              <p:nvPr/>
            </p:nvSpPr>
            <p:spPr bwMode="auto">
              <a:xfrm>
                <a:off x="881" y="2966"/>
                <a:ext cx="129"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89102" name="Text Box 33">
                <a:extLst>
                  <a:ext uri="{FF2B5EF4-FFF2-40B4-BE49-F238E27FC236}">
                    <a16:creationId xmlns:a16="http://schemas.microsoft.com/office/drawing/2014/main" id="{BACDA71C-4292-CF8F-7FCC-BFB91902E907}"/>
                  </a:ext>
                </a:extLst>
              </p:cNvPr>
              <p:cNvSpPr txBox="1">
                <a:spLocks noChangeArrowheads="1"/>
              </p:cNvSpPr>
              <p:nvPr/>
            </p:nvSpPr>
            <p:spPr bwMode="auto">
              <a:xfrm>
                <a:off x="2212" y="2966"/>
                <a:ext cx="130"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sp>
        <p:nvSpPr>
          <p:cNvPr id="423971" name="Rectangle 35">
            <a:extLst>
              <a:ext uri="{FF2B5EF4-FFF2-40B4-BE49-F238E27FC236}">
                <a16:creationId xmlns:a16="http://schemas.microsoft.com/office/drawing/2014/main" id="{E3829050-B787-6E83-8854-6FB887A3DA0C}"/>
              </a:ext>
            </a:extLst>
          </p:cNvPr>
          <p:cNvSpPr>
            <a:spLocks noChangeArrowheads="1"/>
          </p:cNvSpPr>
          <p:nvPr/>
        </p:nvSpPr>
        <p:spPr bwMode="auto">
          <a:xfrm>
            <a:off x="395288" y="1401763"/>
            <a:ext cx="83883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kumimoji="1" lang="zh-CN" altLang="en-US" sz="2200">
                <a:solidFill>
                  <a:srgbClr val="000066"/>
                </a:solidFill>
              </a:rPr>
              <a:t>逻辑表达式是用与、或、非等运算组合起来，表示逻辑函数与逻辑变量之间关系的逻辑代数式。</a:t>
            </a:r>
          </a:p>
        </p:txBody>
      </p:sp>
      <p:sp>
        <p:nvSpPr>
          <p:cNvPr id="423972" name="Rectangle 36">
            <a:extLst>
              <a:ext uri="{FF2B5EF4-FFF2-40B4-BE49-F238E27FC236}">
                <a16:creationId xmlns:a16="http://schemas.microsoft.com/office/drawing/2014/main" id="{125D78BC-87B3-E5E7-4B33-E4440D41FDA7}"/>
              </a:ext>
            </a:extLst>
          </p:cNvPr>
          <p:cNvSpPr>
            <a:spLocks noChangeArrowheads="1"/>
          </p:cNvSpPr>
          <p:nvPr/>
        </p:nvSpPr>
        <p:spPr bwMode="auto">
          <a:xfrm>
            <a:off x="107950" y="2608263"/>
            <a:ext cx="914558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kumimoji="1" lang="zh-CN" altLang="en-US">
                <a:solidFill>
                  <a:srgbClr val="000066"/>
                </a:solidFill>
              </a:rPr>
              <a:t>例：已知某逻辑函数的真值表，试写出对应的逻辑函数表达式。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3971"/>
                                        </p:tgtEl>
                                        <p:attrNameLst>
                                          <p:attrName>style.visibility</p:attrName>
                                        </p:attrNameLst>
                                      </p:cBhvr>
                                      <p:to>
                                        <p:strVal val="visible"/>
                                      </p:to>
                                    </p:set>
                                    <p:animEffect transition="in" filter="wipe(up)">
                                      <p:cBhvr>
                                        <p:cTn id="7" dur="500"/>
                                        <p:tgtEl>
                                          <p:spTgt spid="423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3972"/>
                                        </p:tgtEl>
                                        <p:attrNameLst>
                                          <p:attrName>style.visibility</p:attrName>
                                        </p:attrNameLst>
                                      </p:cBhvr>
                                      <p:to>
                                        <p:strVal val="visible"/>
                                      </p:to>
                                    </p:set>
                                    <p:animEffect transition="in" filter="wipe(up)">
                                      <p:cBhvr>
                                        <p:cTn id="12" dur="500"/>
                                        <p:tgtEl>
                                          <p:spTgt spid="423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23943"/>
                                        </p:tgtEl>
                                        <p:attrNameLst>
                                          <p:attrName>style.visibility</p:attrName>
                                        </p:attrNameLst>
                                      </p:cBhvr>
                                      <p:to>
                                        <p:strVal val="visible"/>
                                      </p:to>
                                    </p:set>
                                    <p:animEffect transition="in" filter="wipe(up)">
                                      <p:cBhvr>
                                        <p:cTn id="17" dur="500"/>
                                        <p:tgtEl>
                                          <p:spTgt spid="4239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23942"/>
                                        </p:tgtEl>
                                        <p:attrNameLst>
                                          <p:attrName>style.visibility</p:attrName>
                                        </p:attrNameLst>
                                      </p:cBhvr>
                                      <p:to>
                                        <p:strVal val="visible"/>
                                      </p:to>
                                    </p:set>
                                    <p:animEffect transition="in" filter="strips(downRight)">
                                      <p:cBhvr>
                                        <p:cTn id="22" dur="500"/>
                                        <p:tgtEl>
                                          <p:spTgt spid="423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71" grpId="0"/>
      <p:bldP spid="42397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5">
            <a:extLst>
              <a:ext uri="{FF2B5EF4-FFF2-40B4-BE49-F238E27FC236}">
                <a16:creationId xmlns:a16="http://schemas.microsoft.com/office/drawing/2014/main" id="{829D39C6-6AEB-FAAE-6A19-578A0E41916B}"/>
              </a:ext>
            </a:extLst>
          </p:cNvPr>
          <p:cNvSpPr>
            <a:spLocks noChangeArrowheads="1"/>
          </p:cNvSpPr>
          <p:nvPr/>
        </p:nvSpPr>
        <p:spPr bwMode="auto">
          <a:xfrm>
            <a:off x="466725" y="1212850"/>
            <a:ext cx="8281988"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zh-CN" altLang="en-US" sz="2400">
                <a:solidFill>
                  <a:srgbClr val="000066"/>
                </a:solidFill>
              </a:rPr>
              <a:t>用与、或、非等逻辑符号表示逻辑函数中各变量之间的逻辑关系所得到的图形称为逻辑图。</a:t>
            </a:r>
          </a:p>
        </p:txBody>
      </p:sp>
      <p:sp>
        <p:nvSpPr>
          <p:cNvPr id="90115" name="Rectangle 66">
            <a:extLst>
              <a:ext uri="{FF2B5EF4-FFF2-40B4-BE49-F238E27FC236}">
                <a16:creationId xmlns:a16="http://schemas.microsoft.com/office/drawing/2014/main" id="{477A2908-4841-C956-DDA1-86AD27181B61}"/>
              </a:ext>
            </a:extLst>
          </p:cNvPr>
          <p:cNvSpPr>
            <a:spLocks noChangeArrowheads="1"/>
          </p:cNvSpPr>
          <p:nvPr/>
        </p:nvSpPr>
        <p:spPr bwMode="auto">
          <a:xfrm>
            <a:off x="827088" y="476250"/>
            <a:ext cx="3600450"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rPr>
              <a:t>3.</a:t>
            </a:r>
            <a:r>
              <a:rPr kumimoji="1" lang="en-US" altLang="zh-CN">
                <a:solidFill>
                  <a:srgbClr val="000066"/>
                </a:solidFill>
              </a:rPr>
              <a:t> </a:t>
            </a:r>
            <a:r>
              <a:rPr kumimoji="1" lang="zh-CN" altLang="en-US">
                <a:solidFill>
                  <a:srgbClr val="000066"/>
                </a:solidFill>
              </a:rPr>
              <a:t>逻辑图表示方法</a:t>
            </a:r>
            <a:endParaRPr kumimoji="1" lang="zh-CN" altLang="en-US" b="0">
              <a:latin typeface="Times New Roman" panose="02020603050405020304" pitchFamily="18" charset="0"/>
            </a:endParaRPr>
          </a:p>
        </p:txBody>
      </p:sp>
      <p:sp>
        <p:nvSpPr>
          <p:cNvPr id="425027" name="Rectangle 67">
            <a:extLst>
              <a:ext uri="{FF2B5EF4-FFF2-40B4-BE49-F238E27FC236}">
                <a16:creationId xmlns:a16="http://schemas.microsoft.com/office/drawing/2014/main" id="{938BC6FA-1B09-7FB7-99AA-B25FBAB45F49}"/>
              </a:ext>
            </a:extLst>
          </p:cNvPr>
          <p:cNvSpPr>
            <a:spLocks noChangeArrowheads="1"/>
          </p:cNvSpPr>
          <p:nvPr/>
        </p:nvSpPr>
        <p:spPr bwMode="auto">
          <a:xfrm>
            <a:off x="363538" y="2209800"/>
            <a:ext cx="7845425"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200">
                <a:solidFill>
                  <a:srgbClr val="000066"/>
                </a:solidFill>
              </a:rPr>
              <a:t>将逻辑函数式中所有的与、或、非运算符号用相应的逻辑符号</a:t>
            </a:r>
          </a:p>
          <a:p>
            <a:pPr eaLnBrk="1" hangingPunct="1"/>
            <a:r>
              <a:rPr kumimoji="1" lang="zh-CN" altLang="en-US" sz="2200">
                <a:solidFill>
                  <a:srgbClr val="000066"/>
                </a:solidFill>
              </a:rPr>
              <a:t>代替，并按照逻辑运算的先后次序将这些逻辑符号连接起来，</a:t>
            </a:r>
          </a:p>
          <a:p>
            <a:pPr eaLnBrk="1" hangingPunct="1"/>
            <a:r>
              <a:rPr kumimoji="1" lang="zh-CN" altLang="en-US" sz="2200">
                <a:solidFill>
                  <a:srgbClr val="000066"/>
                </a:solidFill>
              </a:rPr>
              <a:t>就得到图电路所对应的逻辑图 </a:t>
            </a:r>
          </a:p>
        </p:txBody>
      </p:sp>
      <p:grpSp>
        <p:nvGrpSpPr>
          <p:cNvPr id="425029" name="Group 69">
            <a:extLst>
              <a:ext uri="{FF2B5EF4-FFF2-40B4-BE49-F238E27FC236}">
                <a16:creationId xmlns:a16="http://schemas.microsoft.com/office/drawing/2014/main" id="{91ED02F3-0EA9-6E01-DC19-258D5F1C3622}"/>
              </a:ext>
            </a:extLst>
          </p:cNvPr>
          <p:cNvGrpSpPr>
            <a:grpSpLocks/>
          </p:cNvGrpSpPr>
          <p:nvPr/>
        </p:nvGrpSpPr>
        <p:grpSpPr bwMode="auto">
          <a:xfrm>
            <a:off x="0" y="3254375"/>
            <a:ext cx="9145588" cy="822325"/>
            <a:chOff x="0" y="1887"/>
            <a:chExt cx="5761" cy="518"/>
          </a:xfrm>
        </p:grpSpPr>
        <p:sp>
          <p:nvSpPr>
            <p:cNvPr id="90121" name="Rectangle 5">
              <a:extLst>
                <a:ext uri="{FF2B5EF4-FFF2-40B4-BE49-F238E27FC236}">
                  <a16:creationId xmlns:a16="http://schemas.microsoft.com/office/drawing/2014/main" id="{BC4779DB-4E4B-0E28-92C7-4FCD22623E85}"/>
                </a:ext>
              </a:extLst>
            </p:cNvPr>
            <p:cNvSpPr>
              <a:spLocks noChangeArrowheads="1"/>
            </p:cNvSpPr>
            <p:nvPr/>
          </p:nvSpPr>
          <p:spPr bwMode="auto">
            <a:xfrm>
              <a:off x="0" y="1887"/>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90122" name="Object 16">
              <a:extLst>
                <a:ext uri="{FF2B5EF4-FFF2-40B4-BE49-F238E27FC236}">
                  <a16:creationId xmlns:a16="http://schemas.microsoft.com/office/drawing/2014/main" id="{AC7DAB8C-57F0-23FF-B661-56BCEA0B40D0}"/>
                </a:ext>
              </a:extLst>
            </p:cNvPr>
            <p:cNvGraphicFramePr>
              <a:graphicFrameLocks noChangeAspect="1"/>
            </p:cNvGraphicFramePr>
            <p:nvPr/>
          </p:nvGraphicFramePr>
          <p:xfrm>
            <a:off x="1956" y="2052"/>
            <a:ext cx="1015" cy="247"/>
          </p:xfrm>
          <a:graphic>
            <a:graphicData uri="http://schemas.openxmlformats.org/presentationml/2006/ole">
              <mc:AlternateContent xmlns:mc="http://schemas.openxmlformats.org/markup-compatibility/2006">
                <mc:Choice xmlns:v="urn:schemas-microsoft-com:vml" Requires="v">
                  <p:oleObj name="公式" r:id="rId2" imgW="679438" imgH="82375" progId="Equation.3">
                    <p:embed/>
                  </p:oleObj>
                </mc:Choice>
                <mc:Fallback>
                  <p:oleObj name="公式" r:id="rId2" imgW="679438" imgH="82375"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 y="2052"/>
                          <a:ext cx="101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3" name="Rectangle 68">
              <a:extLst>
                <a:ext uri="{FF2B5EF4-FFF2-40B4-BE49-F238E27FC236}">
                  <a16:creationId xmlns:a16="http://schemas.microsoft.com/office/drawing/2014/main" id="{43B5434F-D841-725D-C54B-6289F9798317}"/>
                </a:ext>
              </a:extLst>
            </p:cNvPr>
            <p:cNvSpPr>
              <a:spLocks noChangeArrowheads="1"/>
            </p:cNvSpPr>
            <p:nvPr/>
          </p:nvSpPr>
          <p:spPr bwMode="auto">
            <a:xfrm>
              <a:off x="0" y="1933"/>
              <a:ext cx="5761" cy="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kumimoji="1" lang="zh-CN" altLang="en-US">
                  <a:solidFill>
                    <a:srgbClr val="000066"/>
                  </a:solidFill>
                </a:rPr>
                <a:t>例：已知某逻辑函数表达式为                                ，试画出其逻辑图</a:t>
              </a:r>
            </a:p>
          </p:txBody>
        </p:sp>
      </p:grpSp>
      <p:grpSp>
        <p:nvGrpSpPr>
          <p:cNvPr id="2" name="组合 1">
            <a:extLst>
              <a:ext uri="{FF2B5EF4-FFF2-40B4-BE49-F238E27FC236}">
                <a16:creationId xmlns:a16="http://schemas.microsoft.com/office/drawing/2014/main" id="{983EBDAC-54B4-A744-C05E-04EEE0698112}"/>
              </a:ext>
            </a:extLst>
          </p:cNvPr>
          <p:cNvGrpSpPr>
            <a:grpSpLocks/>
          </p:cNvGrpSpPr>
          <p:nvPr/>
        </p:nvGrpSpPr>
        <p:grpSpPr bwMode="auto">
          <a:xfrm>
            <a:off x="611188" y="4148138"/>
            <a:ext cx="7993062" cy="2139950"/>
            <a:chOff x="611188" y="4148138"/>
            <a:chExt cx="7993062" cy="2139950"/>
          </a:xfrm>
        </p:grpSpPr>
        <p:graphicFrame>
          <p:nvGraphicFramePr>
            <p:cNvPr id="90119" name="Object 70">
              <a:extLst>
                <a:ext uri="{FF2B5EF4-FFF2-40B4-BE49-F238E27FC236}">
                  <a16:creationId xmlns:a16="http://schemas.microsoft.com/office/drawing/2014/main" id="{F1324CCD-BFDF-B375-60A6-C045853F5934}"/>
                </a:ext>
              </a:extLst>
            </p:cNvPr>
            <p:cNvGraphicFramePr>
              <a:graphicFrameLocks noChangeAspect="1"/>
            </p:cNvGraphicFramePr>
            <p:nvPr/>
          </p:nvGraphicFramePr>
          <p:xfrm>
            <a:off x="611188" y="4148138"/>
            <a:ext cx="7993062" cy="2139950"/>
          </p:xfrm>
          <a:graphic>
            <a:graphicData uri="http://schemas.openxmlformats.org/presentationml/2006/ole">
              <mc:AlternateContent xmlns:mc="http://schemas.openxmlformats.org/markup-compatibility/2006">
                <mc:Choice xmlns:v="urn:schemas-microsoft-com:vml" Requires="v">
                  <p:oleObj name="图片" r:id="rId4" imgW="3688029" imgH="864192" progId="Word.Picture.8">
                    <p:embed/>
                  </p:oleObj>
                </mc:Choice>
                <mc:Fallback>
                  <p:oleObj name="图片" r:id="rId4" imgW="3688029" imgH="864192" progId="Word.Picture.8">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4148138"/>
                          <a:ext cx="7993062"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0" name="Text Box 15">
              <a:extLst>
                <a:ext uri="{FF2B5EF4-FFF2-40B4-BE49-F238E27FC236}">
                  <a16:creationId xmlns:a16="http://schemas.microsoft.com/office/drawing/2014/main" id="{6DE85F2A-7332-B1B8-122C-6D7A17772221}"/>
                </a:ext>
              </a:extLst>
            </p:cNvPr>
            <p:cNvSpPr txBox="1">
              <a:spLocks noChangeArrowheads="1"/>
            </p:cNvSpPr>
            <p:nvPr/>
          </p:nvSpPr>
          <p:spPr bwMode="auto">
            <a:xfrm>
              <a:off x="822314" y="4362450"/>
              <a:ext cx="365216" cy="249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5027"/>
                                        </p:tgtEl>
                                        <p:attrNameLst>
                                          <p:attrName>style.visibility</p:attrName>
                                        </p:attrNameLst>
                                      </p:cBhvr>
                                      <p:to>
                                        <p:strVal val="visible"/>
                                      </p:to>
                                    </p:set>
                                    <p:animEffect transition="in" filter="wipe(up)">
                                      <p:cBhvr>
                                        <p:cTn id="7" dur="500"/>
                                        <p:tgtEl>
                                          <p:spTgt spid="425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25029"/>
                                        </p:tgtEl>
                                        <p:attrNameLst>
                                          <p:attrName>style.visibility</p:attrName>
                                        </p:attrNameLst>
                                      </p:cBhvr>
                                      <p:to>
                                        <p:strVal val="visible"/>
                                      </p:to>
                                    </p:set>
                                    <p:animEffect transition="in" filter="strips(downRight)">
                                      <p:cBhvr>
                                        <p:cTn id="12" dur="500"/>
                                        <p:tgtEl>
                                          <p:spTgt spid="4250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02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9" name="Rectangle 5">
            <a:extLst>
              <a:ext uri="{FF2B5EF4-FFF2-40B4-BE49-F238E27FC236}">
                <a16:creationId xmlns:a16="http://schemas.microsoft.com/office/drawing/2014/main" id="{BE05BA25-D539-5B9F-2995-10A706120395}"/>
              </a:ext>
            </a:extLst>
          </p:cNvPr>
          <p:cNvSpPr>
            <a:spLocks noChangeArrowheads="1"/>
          </p:cNvSpPr>
          <p:nvPr/>
        </p:nvSpPr>
        <p:spPr bwMode="auto">
          <a:xfrm>
            <a:off x="3468688" y="2638425"/>
            <a:ext cx="5424487" cy="3343275"/>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26073" name="Group 89">
            <a:extLst>
              <a:ext uri="{FF2B5EF4-FFF2-40B4-BE49-F238E27FC236}">
                <a16:creationId xmlns:a16="http://schemas.microsoft.com/office/drawing/2014/main" id="{E3B371BE-8343-26BB-DA32-50615C190ABA}"/>
              </a:ext>
            </a:extLst>
          </p:cNvPr>
          <p:cNvGrpSpPr>
            <a:grpSpLocks/>
          </p:cNvGrpSpPr>
          <p:nvPr/>
        </p:nvGrpSpPr>
        <p:grpSpPr bwMode="auto">
          <a:xfrm>
            <a:off x="323850" y="2420938"/>
            <a:ext cx="2654300" cy="3695700"/>
            <a:chOff x="0" y="1840"/>
            <a:chExt cx="1672" cy="2328"/>
          </a:xfrm>
        </p:grpSpPr>
        <p:grpSp>
          <p:nvGrpSpPr>
            <p:cNvPr id="91146" name="Group 90">
              <a:extLst>
                <a:ext uri="{FF2B5EF4-FFF2-40B4-BE49-F238E27FC236}">
                  <a16:creationId xmlns:a16="http://schemas.microsoft.com/office/drawing/2014/main" id="{59D61756-2C68-B5CC-A4C2-482A207A9F8F}"/>
                </a:ext>
              </a:extLst>
            </p:cNvPr>
            <p:cNvGrpSpPr>
              <a:grpSpLocks/>
            </p:cNvGrpSpPr>
            <p:nvPr/>
          </p:nvGrpSpPr>
          <p:grpSpPr bwMode="auto">
            <a:xfrm>
              <a:off x="81" y="1873"/>
              <a:ext cx="1565" cy="2240"/>
              <a:chOff x="3080" y="360"/>
              <a:chExt cx="1895" cy="1385"/>
            </a:xfrm>
          </p:grpSpPr>
          <p:grpSp>
            <p:nvGrpSpPr>
              <p:cNvPr id="91148" name="Group 91">
                <a:extLst>
                  <a:ext uri="{FF2B5EF4-FFF2-40B4-BE49-F238E27FC236}">
                    <a16:creationId xmlns:a16="http://schemas.microsoft.com/office/drawing/2014/main" id="{FAC655F0-D433-9514-150F-0753D045691B}"/>
                  </a:ext>
                </a:extLst>
              </p:cNvPr>
              <p:cNvGrpSpPr>
                <a:grpSpLocks/>
              </p:cNvGrpSpPr>
              <p:nvPr/>
            </p:nvGrpSpPr>
            <p:grpSpPr bwMode="auto">
              <a:xfrm>
                <a:off x="3080" y="360"/>
                <a:ext cx="1895" cy="1385"/>
                <a:chOff x="676" y="1551"/>
                <a:chExt cx="1895" cy="1636"/>
              </a:xfrm>
            </p:grpSpPr>
            <p:sp>
              <p:nvSpPr>
                <p:cNvPr id="91165" name="Text Box 92">
                  <a:extLst>
                    <a:ext uri="{FF2B5EF4-FFF2-40B4-BE49-F238E27FC236}">
                      <a16:creationId xmlns:a16="http://schemas.microsoft.com/office/drawing/2014/main" id="{5D7089DE-A0BC-2082-DB42-A2EBA6A56E61}"/>
                    </a:ext>
                  </a:extLst>
                </p:cNvPr>
                <p:cNvSpPr txBox="1">
                  <a:spLocks noChangeArrowheads="1"/>
                </p:cNvSpPr>
                <p:nvPr/>
              </p:nvSpPr>
              <p:spPr bwMode="auto">
                <a:xfrm>
                  <a:off x="719" y="1551"/>
                  <a:ext cx="180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50000"/>
                    </a:spcBef>
                  </a:pPr>
                  <a:r>
                    <a:rPr kumimoji="1" lang="en-US" altLang="zh-CN">
                      <a:latin typeface="黑体" panose="02010609060101010101" pitchFamily="49" charset="-122"/>
                      <a:ea typeface="黑体" panose="02010609060101010101" pitchFamily="49" charset="-122"/>
                    </a:rPr>
                    <a:t>     </a:t>
                  </a:r>
                  <a:r>
                    <a:rPr kumimoji="1" lang="zh-CN" altLang="en-US">
                      <a:solidFill>
                        <a:srgbClr val="000066"/>
                      </a:solidFill>
                      <a:latin typeface="楷体_GB2312" pitchFamily="49" charset="-122"/>
                    </a:rPr>
                    <a:t>真值表</a:t>
                  </a:r>
                </a:p>
              </p:txBody>
            </p:sp>
            <p:grpSp>
              <p:nvGrpSpPr>
                <p:cNvPr id="91166" name="Group 93">
                  <a:extLst>
                    <a:ext uri="{FF2B5EF4-FFF2-40B4-BE49-F238E27FC236}">
                      <a16:creationId xmlns:a16="http://schemas.microsoft.com/office/drawing/2014/main" id="{E4243900-A1D7-3821-4764-86728C0A4251}"/>
                    </a:ext>
                  </a:extLst>
                </p:cNvPr>
                <p:cNvGrpSpPr>
                  <a:grpSpLocks/>
                </p:cNvGrpSpPr>
                <p:nvPr/>
              </p:nvGrpSpPr>
              <p:grpSpPr bwMode="auto">
                <a:xfrm>
                  <a:off x="676" y="1799"/>
                  <a:ext cx="1895" cy="1382"/>
                  <a:chOff x="3157" y="1392"/>
                  <a:chExt cx="2100" cy="1147"/>
                </a:xfrm>
              </p:grpSpPr>
              <p:sp>
                <p:nvSpPr>
                  <p:cNvPr id="91171" name="Line 94">
                    <a:extLst>
                      <a:ext uri="{FF2B5EF4-FFF2-40B4-BE49-F238E27FC236}">
                        <a16:creationId xmlns:a16="http://schemas.microsoft.com/office/drawing/2014/main" id="{1EDAFD02-0E56-F2D0-4011-600959FDE79C}"/>
                      </a:ext>
                    </a:extLst>
                  </p:cNvPr>
                  <p:cNvSpPr>
                    <a:spLocks noChangeShapeType="1"/>
                  </p:cNvSpPr>
                  <p:nvPr/>
                </p:nvSpPr>
                <p:spPr bwMode="auto">
                  <a:xfrm>
                    <a:off x="3157" y="139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2" name="Line 95">
                    <a:extLst>
                      <a:ext uri="{FF2B5EF4-FFF2-40B4-BE49-F238E27FC236}">
                        <a16:creationId xmlns:a16="http://schemas.microsoft.com/office/drawing/2014/main" id="{B6748C61-C15E-0577-D1DB-F2CC186CADAA}"/>
                      </a:ext>
                    </a:extLst>
                  </p:cNvPr>
                  <p:cNvSpPr>
                    <a:spLocks noChangeShapeType="1"/>
                  </p:cNvSpPr>
                  <p:nvPr/>
                </p:nvSpPr>
                <p:spPr bwMode="auto">
                  <a:xfrm>
                    <a:off x="3157" y="1632"/>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73" name="Line 96">
                    <a:extLst>
                      <a:ext uri="{FF2B5EF4-FFF2-40B4-BE49-F238E27FC236}">
                        <a16:creationId xmlns:a16="http://schemas.microsoft.com/office/drawing/2014/main" id="{8C8A5509-CBCA-A7D6-2222-0A02E3CF1239}"/>
                      </a:ext>
                    </a:extLst>
                  </p:cNvPr>
                  <p:cNvSpPr>
                    <a:spLocks noChangeShapeType="1"/>
                  </p:cNvSpPr>
                  <p:nvPr/>
                </p:nvSpPr>
                <p:spPr bwMode="auto">
                  <a:xfrm>
                    <a:off x="3157" y="2539"/>
                    <a:ext cx="21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1167" name="Line 97">
                  <a:extLst>
                    <a:ext uri="{FF2B5EF4-FFF2-40B4-BE49-F238E27FC236}">
                      <a16:creationId xmlns:a16="http://schemas.microsoft.com/office/drawing/2014/main" id="{8717C7F8-9266-A770-8F0A-C2F39064DE49}"/>
                    </a:ext>
                  </a:extLst>
                </p:cNvPr>
                <p:cNvSpPr>
                  <a:spLocks noChangeShapeType="1"/>
                </p:cNvSpPr>
                <p:nvPr/>
              </p:nvSpPr>
              <p:spPr bwMode="auto">
                <a:xfrm>
                  <a:off x="1984" y="1799"/>
                  <a:ext cx="0" cy="13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8" name="Text Box 98">
                  <a:extLst>
                    <a:ext uri="{FF2B5EF4-FFF2-40B4-BE49-F238E27FC236}">
                      <a16:creationId xmlns:a16="http://schemas.microsoft.com/office/drawing/2014/main" id="{F5F3ECFF-7A72-8882-A993-7C0FE30316BC}"/>
                    </a:ext>
                  </a:extLst>
                </p:cNvPr>
                <p:cNvSpPr txBox="1">
                  <a:spLocks noChangeArrowheads="1"/>
                </p:cNvSpPr>
                <p:nvPr/>
              </p:nvSpPr>
              <p:spPr bwMode="auto">
                <a:xfrm>
                  <a:off x="880" y="1885"/>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A</a:t>
                  </a:r>
                  <a:endParaRPr kumimoji="1" lang="en-US" altLang="zh-CN" i="1" baseline="-25000">
                    <a:latin typeface="Times New Roman" panose="02020603050405020304" pitchFamily="18" charset="0"/>
                    <a:ea typeface="宋体-方正超大字符集" pitchFamily="65" charset="-122"/>
                  </a:endParaRPr>
                </a:p>
              </p:txBody>
            </p:sp>
            <p:sp>
              <p:nvSpPr>
                <p:cNvPr id="91169" name="Text Box 99">
                  <a:extLst>
                    <a:ext uri="{FF2B5EF4-FFF2-40B4-BE49-F238E27FC236}">
                      <a16:creationId xmlns:a16="http://schemas.microsoft.com/office/drawing/2014/main" id="{BEB23950-008D-F978-ED64-5F5E07D15B8B}"/>
                    </a:ext>
                  </a:extLst>
                </p:cNvPr>
                <p:cNvSpPr txBox="1">
                  <a:spLocks noChangeArrowheads="1"/>
                </p:cNvSpPr>
                <p:nvPr/>
              </p:nvSpPr>
              <p:spPr bwMode="auto">
                <a:xfrm>
                  <a:off x="1495" y="1885"/>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B</a:t>
                  </a:r>
                  <a:endParaRPr kumimoji="1" lang="en-US" altLang="zh-CN" i="1" baseline="-25000">
                    <a:latin typeface="Times New Roman" panose="02020603050405020304" pitchFamily="18" charset="0"/>
                    <a:ea typeface="宋体-方正超大字符集" pitchFamily="65" charset="-122"/>
                  </a:endParaRPr>
                </a:p>
              </p:txBody>
            </p:sp>
            <p:sp>
              <p:nvSpPr>
                <p:cNvPr id="91170" name="Text Box 100">
                  <a:extLst>
                    <a:ext uri="{FF2B5EF4-FFF2-40B4-BE49-F238E27FC236}">
                      <a16:creationId xmlns:a16="http://schemas.microsoft.com/office/drawing/2014/main" id="{32DC1BD5-B342-7EB1-0FFD-A7A944FF9A0A}"/>
                    </a:ext>
                  </a:extLst>
                </p:cNvPr>
                <p:cNvSpPr txBox="1">
                  <a:spLocks noChangeArrowheads="1"/>
                </p:cNvSpPr>
                <p:nvPr/>
              </p:nvSpPr>
              <p:spPr bwMode="auto">
                <a:xfrm>
                  <a:off x="2212" y="1885"/>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i="1">
                      <a:latin typeface="Times New Roman" panose="02020603050405020304" pitchFamily="18" charset="0"/>
                      <a:ea typeface="宋体-方正超大字符集" pitchFamily="65" charset="-122"/>
                    </a:rPr>
                    <a:t>L</a:t>
                  </a:r>
                  <a:endParaRPr kumimoji="1" lang="en-US" altLang="zh-CN" i="1" baseline="-25000">
                    <a:latin typeface="Times New Roman" panose="02020603050405020304" pitchFamily="18" charset="0"/>
                    <a:ea typeface="宋体-方正超大字符集" pitchFamily="65" charset="-122"/>
                  </a:endParaRPr>
                </a:p>
              </p:txBody>
            </p:sp>
          </p:grpSp>
          <p:grpSp>
            <p:nvGrpSpPr>
              <p:cNvPr id="91149" name="Group 101">
                <a:extLst>
                  <a:ext uri="{FF2B5EF4-FFF2-40B4-BE49-F238E27FC236}">
                    <a16:creationId xmlns:a16="http://schemas.microsoft.com/office/drawing/2014/main" id="{B22B4657-7FA5-B916-E115-E75D08D8300C}"/>
                  </a:ext>
                </a:extLst>
              </p:cNvPr>
              <p:cNvGrpSpPr>
                <a:grpSpLocks/>
              </p:cNvGrpSpPr>
              <p:nvPr/>
            </p:nvGrpSpPr>
            <p:grpSpPr bwMode="auto">
              <a:xfrm>
                <a:off x="3293" y="887"/>
                <a:ext cx="1462" cy="128"/>
                <a:chOff x="880" y="2173"/>
                <a:chExt cx="1462" cy="152"/>
              </a:xfrm>
            </p:grpSpPr>
            <p:sp>
              <p:nvSpPr>
                <p:cNvPr id="91162" name="Text Box 102">
                  <a:extLst>
                    <a:ext uri="{FF2B5EF4-FFF2-40B4-BE49-F238E27FC236}">
                      <a16:creationId xmlns:a16="http://schemas.microsoft.com/office/drawing/2014/main" id="{DC411E2B-9A4C-F151-A3F6-5252EC3F2937}"/>
                    </a:ext>
                  </a:extLst>
                </p:cNvPr>
                <p:cNvSpPr txBox="1">
                  <a:spLocks noChangeArrowheads="1"/>
                </p:cNvSpPr>
                <p:nvPr/>
              </p:nvSpPr>
              <p:spPr bwMode="auto">
                <a:xfrm>
                  <a:off x="880" y="2173"/>
                  <a:ext cx="13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91163" name="Text Box 103">
                  <a:extLst>
                    <a:ext uri="{FF2B5EF4-FFF2-40B4-BE49-F238E27FC236}">
                      <a16:creationId xmlns:a16="http://schemas.microsoft.com/office/drawing/2014/main" id="{5E108ECE-7125-79E7-135A-97EF10750465}"/>
                    </a:ext>
                  </a:extLst>
                </p:cNvPr>
                <p:cNvSpPr txBox="1">
                  <a:spLocks noChangeArrowheads="1"/>
                </p:cNvSpPr>
                <p:nvPr/>
              </p:nvSpPr>
              <p:spPr bwMode="auto">
                <a:xfrm>
                  <a:off x="1495" y="2173"/>
                  <a:ext cx="131"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91164" name="Text Box 104">
                  <a:extLst>
                    <a:ext uri="{FF2B5EF4-FFF2-40B4-BE49-F238E27FC236}">
                      <a16:creationId xmlns:a16="http://schemas.microsoft.com/office/drawing/2014/main" id="{79709541-C199-C221-57E5-C860AA4815FD}"/>
                    </a:ext>
                  </a:extLst>
                </p:cNvPr>
                <p:cNvSpPr txBox="1">
                  <a:spLocks noChangeArrowheads="1"/>
                </p:cNvSpPr>
                <p:nvPr/>
              </p:nvSpPr>
              <p:spPr bwMode="auto">
                <a:xfrm>
                  <a:off x="2212" y="2173"/>
                  <a:ext cx="13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nvGrpSpPr>
              <p:cNvPr id="91150" name="Group 105">
                <a:extLst>
                  <a:ext uri="{FF2B5EF4-FFF2-40B4-BE49-F238E27FC236}">
                    <a16:creationId xmlns:a16="http://schemas.microsoft.com/office/drawing/2014/main" id="{D3D656C0-311C-6BD5-886D-4ED5F1DE4BE5}"/>
                  </a:ext>
                </a:extLst>
              </p:cNvPr>
              <p:cNvGrpSpPr>
                <a:grpSpLocks/>
              </p:cNvGrpSpPr>
              <p:nvPr/>
            </p:nvGrpSpPr>
            <p:grpSpPr bwMode="auto">
              <a:xfrm>
                <a:off x="3293" y="1114"/>
                <a:ext cx="1462" cy="132"/>
                <a:chOff x="880" y="2441"/>
                <a:chExt cx="1462" cy="155"/>
              </a:xfrm>
            </p:grpSpPr>
            <p:sp>
              <p:nvSpPr>
                <p:cNvPr id="91159" name="Text Box 106">
                  <a:extLst>
                    <a:ext uri="{FF2B5EF4-FFF2-40B4-BE49-F238E27FC236}">
                      <a16:creationId xmlns:a16="http://schemas.microsoft.com/office/drawing/2014/main" id="{0106E099-72A5-7EDF-B81F-3F7961E1D605}"/>
                    </a:ext>
                  </a:extLst>
                </p:cNvPr>
                <p:cNvSpPr txBox="1">
                  <a:spLocks noChangeArrowheads="1"/>
                </p:cNvSpPr>
                <p:nvPr/>
              </p:nvSpPr>
              <p:spPr bwMode="auto">
                <a:xfrm>
                  <a:off x="1495" y="2441"/>
                  <a:ext cx="131"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91160" name="Text Box 107">
                  <a:extLst>
                    <a:ext uri="{FF2B5EF4-FFF2-40B4-BE49-F238E27FC236}">
                      <a16:creationId xmlns:a16="http://schemas.microsoft.com/office/drawing/2014/main" id="{3712CD5F-714E-D6C5-01EF-9DCCB9CF3800}"/>
                    </a:ext>
                  </a:extLst>
                </p:cNvPr>
                <p:cNvSpPr txBox="1">
                  <a:spLocks noChangeArrowheads="1"/>
                </p:cNvSpPr>
                <p:nvPr/>
              </p:nvSpPr>
              <p:spPr bwMode="auto">
                <a:xfrm>
                  <a:off x="880" y="2446"/>
                  <a:ext cx="130"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91161" name="Text Box 108">
                  <a:extLst>
                    <a:ext uri="{FF2B5EF4-FFF2-40B4-BE49-F238E27FC236}">
                      <a16:creationId xmlns:a16="http://schemas.microsoft.com/office/drawing/2014/main" id="{FB127F69-F770-5B73-025A-6559D8E7E4B3}"/>
                    </a:ext>
                  </a:extLst>
                </p:cNvPr>
                <p:cNvSpPr txBox="1">
                  <a:spLocks noChangeArrowheads="1"/>
                </p:cNvSpPr>
                <p:nvPr/>
              </p:nvSpPr>
              <p:spPr bwMode="auto">
                <a:xfrm>
                  <a:off x="2212" y="2441"/>
                  <a:ext cx="130"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91151" name="Group 109">
                <a:extLst>
                  <a:ext uri="{FF2B5EF4-FFF2-40B4-BE49-F238E27FC236}">
                    <a16:creationId xmlns:a16="http://schemas.microsoft.com/office/drawing/2014/main" id="{606D1281-D554-B572-55BE-0DE8ECFA2C00}"/>
                  </a:ext>
                </a:extLst>
              </p:cNvPr>
              <p:cNvGrpSpPr>
                <a:grpSpLocks/>
              </p:cNvGrpSpPr>
              <p:nvPr/>
            </p:nvGrpSpPr>
            <p:grpSpPr bwMode="auto">
              <a:xfrm>
                <a:off x="3293" y="1344"/>
                <a:ext cx="1462" cy="133"/>
                <a:chOff x="880" y="2713"/>
                <a:chExt cx="1462" cy="158"/>
              </a:xfrm>
            </p:grpSpPr>
            <p:sp>
              <p:nvSpPr>
                <p:cNvPr id="91156" name="Text Box 110">
                  <a:extLst>
                    <a:ext uri="{FF2B5EF4-FFF2-40B4-BE49-F238E27FC236}">
                      <a16:creationId xmlns:a16="http://schemas.microsoft.com/office/drawing/2014/main" id="{0CD761CA-3856-3EBE-8905-EE10F72F7407}"/>
                    </a:ext>
                  </a:extLst>
                </p:cNvPr>
                <p:cNvSpPr txBox="1">
                  <a:spLocks noChangeArrowheads="1"/>
                </p:cNvSpPr>
                <p:nvPr/>
              </p:nvSpPr>
              <p:spPr bwMode="auto">
                <a:xfrm>
                  <a:off x="1495" y="2713"/>
                  <a:ext cx="131"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sp>
              <p:nvSpPr>
                <p:cNvPr id="91157" name="Text Box 111">
                  <a:extLst>
                    <a:ext uri="{FF2B5EF4-FFF2-40B4-BE49-F238E27FC236}">
                      <a16:creationId xmlns:a16="http://schemas.microsoft.com/office/drawing/2014/main" id="{15987A42-FC8F-C335-F81A-7D456192D45A}"/>
                    </a:ext>
                  </a:extLst>
                </p:cNvPr>
                <p:cNvSpPr txBox="1">
                  <a:spLocks noChangeArrowheads="1"/>
                </p:cNvSpPr>
                <p:nvPr/>
              </p:nvSpPr>
              <p:spPr bwMode="auto">
                <a:xfrm>
                  <a:off x="880" y="2720"/>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91158" name="Text Box 112">
                  <a:extLst>
                    <a:ext uri="{FF2B5EF4-FFF2-40B4-BE49-F238E27FC236}">
                      <a16:creationId xmlns:a16="http://schemas.microsoft.com/office/drawing/2014/main" id="{B861D0FF-C26D-7922-4769-95ECE6A6589C}"/>
                    </a:ext>
                  </a:extLst>
                </p:cNvPr>
                <p:cNvSpPr txBox="1">
                  <a:spLocks noChangeArrowheads="1"/>
                </p:cNvSpPr>
                <p:nvPr/>
              </p:nvSpPr>
              <p:spPr bwMode="auto">
                <a:xfrm>
                  <a:off x="2212" y="2714"/>
                  <a:ext cx="130"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0</a:t>
                  </a:r>
                  <a:endParaRPr kumimoji="1" lang="en-US" altLang="zh-CN" baseline="-25000">
                    <a:latin typeface="Times New Roman" panose="02020603050405020304" pitchFamily="18" charset="0"/>
                    <a:ea typeface="宋体-方正超大字符集" pitchFamily="65" charset="-122"/>
                  </a:endParaRPr>
                </a:p>
              </p:txBody>
            </p:sp>
          </p:grpSp>
          <p:grpSp>
            <p:nvGrpSpPr>
              <p:cNvPr id="91152" name="Group 113">
                <a:extLst>
                  <a:ext uri="{FF2B5EF4-FFF2-40B4-BE49-F238E27FC236}">
                    <a16:creationId xmlns:a16="http://schemas.microsoft.com/office/drawing/2014/main" id="{E963089C-1953-2865-2D20-9A71647BE4B2}"/>
                  </a:ext>
                </a:extLst>
              </p:cNvPr>
              <p:cNvGrpSpPr>
                <a:grpSpLocks/>
              </p:cNvGrpSpPr>
              <p:nvPr/>
            </p:nvGrpSpPr>
            <p:grpSpPr bwMode="auto">
              <a:xfrm>
                <a:off x="3312" y="1546"/>
                <a:ext cx="1461" cy="128"/>
                <a:chOff x="881" y="2994"/>
                <a:chExt cx="1461" cy="151"/>
              </a:xfrm>
            </p:grpSpPr>
            <p:sp>
              <p:nvSpPr>
                <p:cNvPr id="91153" name="Text Box 114">
                  <a:extLst>
                    <a:ext uri="{FF2B5EF4-FFF2-40B4-BE49-F238E27FC236}">
                      <a16:creationId xmlns:a16="http://schemas.microsoft.com/office/drawing/2014/main" id="{4642DCCD-3EFF-1DCA-CB94-B40D039B9C49}"/>
                    </a:ext>
                  </a:extLst>
                </p:cNvPr>
                <p:cNvSpPr txBox="1">
                  <a:spLocks noChangeArrowheads="1"/>
                </p:cNvSpPr>
                <p:nvPr/>
              </p:nvSpPr>
              <p:spPr bwMode="auto">
                <a:xfrm>
                  <a:off x="1495" y="2994"/>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91154" name="Text Box 115">
                  <a:extLst>
                    <a:ext uri="{FF2B5EF4-FFF2-40B4-BE49-F238E27FC236}">
                      <a16:creationId xmlns:a16="http://schemas.microsoft.com/office/drawing/2014/main" id="{46135D6A-DBEE-5D12-0D1C-0D08261CA6F3}"/>
                    </a:ext>
                  </a:extLst>
                </p:cNvPr>
                <p:cNvSpPr txBox="1">
                  <a:spLocks noChangeArrowheads="1"/>
                </p:cNvSpPr>
                <p:nvPr/>
              </p:nvSpPr>
              <p:spPr bwMode="auto">
                <a:xfrm>
                  <a:off x="881" y="2994"/>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sp>
              <p:nvSpPr>
                <p:cNvPr id="91155" name="Text Box 116">
                  <a:extLst>
                    <a:ext uri="{FF2B5EF4-FFF2-40B4-BE49-F238E27FC236}">
                      <a16:creationId xmlns:a16="http://schemas.microsoft.com/office/drawing/2014/main" id="{91A849EE-5440-EEEF-1A8C-D78585935CA9}"/>
                    </a:ext>
                  </a:extLst>
                </p:cNvPr>
                <p:cNvSpPr txBox="1">
                  <a:spLocks noChangeArrowheads="1"/>
                </p:cNvSpPr>
                <p:nvPr/>
              </p:nvSpPr>
              <p:spPr bwMode="auto">
                <a:xfrm>
                  <a:off x="2212" y="2994"/>
                  <a:ext cx="13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a:latin typeface="Times New Roman" panose="02020603050405020304" pitchFamily="18" charset="0"/>
                      <a:ea typeface="宋体-方正超大字符集" pitchFamily="65" charset="-122"/>
                    </a:rPr>
                    <a:t>1</a:t>
                  </a:r>
                  <a:endParaRPr kumimoji="1" lang="en-US" altLang="zh-CN" baseline="-25000">
                    <a:latin typeface="Times New Roman" panose="02020603050405020304" pitchFamily="18" charset="0"/>
                    <a:ea typeface="宋体-方正超大字符集" pitchFamily="65" charset="-122"/>
                  </a:endParaRPr>
                </a:p>
              </p:txBody>
            </p:sp>
          </p:grpSp>
        </p:grpSp>
        <p:sp>
          <p:nvSpPr>
            <p:cNvPr id="91147" name="Rectangle 117">
              <a:extLst>
                <a:ext uri="{FF2B5EF4-FFF2-40B4-BE49-F238E27FC236}">
                  <a16:creationId xmlns:a16="http://schemas.microsoft.com/office/drawing/2014/main" id="{4C14F29E-B6D9-A332-73D2-B17109779566}"/>
                </a:ext>
              </a:extLst>
            </p:cNvPr>
            <p:cNvSpPr>
              <a:spLocks noChangeArrowheads="1"/>
            </p:cNvSpPr>
            <p:nvPr/>
          </p:nvSpPr>
          <p:spPr bwMode="auto">
            <a:xfrm>
              <a:off x="0" y="1840"/>
              <a:ext cx="1672" cy="2328"/>
            </a:xfrm>
            <a:prstGeom prst="rect">
              <a:avLst/>
            </a:prstGeom>
            <a:noFill/>
            <a:ln w="19050">
              <a:solidFill>
                <a:srgbClr val="CC0099"/>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91140" name="Rectangle 118">
            <a:extLst>
              <a:ext uri="{FF2B5EF4-FFF2-40B4-BE49-F238E27FC236}">
                <a16:creationId xmlns:a16="http://schemas.microsoft.com/office/drawing/2014/main" id="{5A2C0036-1E9C-C482-701D-11D03B77A31A}"/>
              </a:ext>
            </a:extLst>
          </p:cNvPr>
          <p:cNvSpPr>
            <a:spLocks noChangeArrowheads="1"/>
          </p:cNvSpPr>
          <p:nvPr/>
        </p:nvSpPr>
        <p:spPr bwMode="auto">
          <a:xfrm>
            <a:off x="2119313" y="2120900"/>
            <a:ext cx="338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楷体_GB2312" pitchFamily="49" charset="-122"/>
              </a:rPr>
              <a:t> </a:t>
            </a:r>
          </a:p>
        </p:txBody>
      </p:sp>
      <p:sp>
        <p:nvSpPr>
          <p:cNvPr id="91141" name="Rectangle 122">
            <a:extLst>
              <a:ext uri="{FF2B5EF4-FFF2-40B4-BE49-F238E27FC236}">
                <a16:creationId xmlns:a16="http://schemas.microsoft.com/office/drawing/2014/main" id="{77630AA1-2E98-3685-B572-B14FD18C662F}"/>
              </a:ext>
            </a:extLst>
          </p:cNvPr>
          <p:cNvSpPr>
            <a:spLocks noChangeArrowheads="1"/>
          </p:cNvSpPr>
          <p:nvPr/>
        </p:nvSpPr>
        <p:spPr bwMode="auto">
          <a:xfrm>
            <a:off x="755650" y="515938"/>
            <a:ext cx="2633663" cy="41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latin typeface="Times New Roman" panose="02020603050405020304" pitchFamily="18" charset="0"/>
                <a:cs typeface="Times New Roman" panose="02020603050405020304" pitchFamily="18" charset="0"/>
              </a:rPr>
              <a:t>4. </a:t>
            </a:r>
            <a:r>
              <a:rPr kumimoji="1" lang="zh-CN" altLang="en-US">
                <a:solidFill>
                  <a:srgbClr val="000066"/>
                </a:solidFill>
                <a:latin typeface="Times New Roman" panose="02020603050405020304" pitchFamily="18" charset="0"/>
                <a:cs typeface="Times New Roman" panose="02020603050405020304" pitchFamily="18" charset="0"/>
              </a:rPr>
              <a:t>波形图表示</a:t>
            </a:r>
            <a:r>
              <a:rPr kumimoji="1" lang="zh-CN" altLang="en-US">
                <a:solidFill>
                  <a:srgbClr val="000066"/>
                </a:solidFill>
                <a:latin typeface="楷体_GB2312" pitchFamily="49" charset="-122"/>
                <a:cs typeface="Times New Roman" panose="02020603050405020304" pitchFamily="18" charset="0"/>
              </a:rPr>
              <a:t>方法</a:t>
            </a:r>
          </a:p>
        </p:txBody>
      </p:sp>
      <p:sp>
        <p:nvSpPr>
          <p:cNvPr id="91142" name="Rectangle 123">
            <a:extLst>
              <a:ext uri="{FF2B5EF4-FFF2-40B4-BE49-F238E27FC236}">
                <a16:creationId xmlns:a16="http://schemas.microsoft.com/office/drawing/2014/main" id="{F087EA43-39BF-2D18-7798-BF13EE3E2850}"/>
              </a:ext>
            </a:extLst>
          </p:cNvPr>
          <p:cNvSpPr>
            <a:spLocks noChangeArrowheads="1"/>
          </p:cNvSpPr>
          <p:nvPr/>
        </p:nvSpPr>
        <p:spPr bwMode="auto">
          <a:xfrm>
            <a:off x="1597025" y="295592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6109" name="Rectangle 125">
            <a:extLst>
              <a:ext uri="{FF2B5EF4-FFF2-40B4-BE49-F238E27FC236}">
                <a16:creationId xmlns:a16="http://schemas.microsoft.com/office/drawing/2014/main" id="{84324E4F-35A3-0142-D6C9-3A0BBAEAD1F8}"/>
              </a:ext>
            </a:extLst>
          </p:cNvPr>
          <p:cNvSpPr>
            <a:spLocks noChangeArrowheads="1"/>
          </p:cNvSpPr>
          <p:nvPr/>
        </p:nvSpPr>
        <p:spPr bwMode="auto">
          <a:xfrm>
            <a:off x="250825" y="1241425"/>
            <a:ext cx="845661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latin typeface="楷体_GB2312" pitchFamily="49" charset="-122"/>
                <a:cs typeface="Times New Roman" panose="02020603050405020304" pitchFamily="18" charset="0"/>
              </a:rPr>
              <a:t>用输入端在不同逻辑信号作用下所对应的输出信号的波形图，</a:t>
            </a:r>
          </a:p>
          <a:p>
            <a:pPr>
              <a:lnSpc>
                <a:spcPct val="135000"/>
              </a:lnSpc>
            </a:pPr>
            <a:r>
              <a:rPr kumimoji="1" lang="zh-CN" altLang="en-US">
                <a:solidFill>
                  <a:srgbClr val="000066"/>
                </a:solidFill>
                <a:latin typeface="楷体_GB2312" pitchFamily="49" charset="-122"/>
                <a:cs typeface="Times New Roman" panose="02020603050405020304" pitchFamily="18" charset="0"/>
              </a:rPr>
              <a:t>表示电路的逻辑关系。</a:t>
            </a:r>
          </a:p>
        </p:txBody>
      </p:sp>
      <p:sp>
        <p:nvSpPr>
          <p:cNvPr id="91144" name="Rectangle 127">
            <a:extLst>
              <a:ext uri="{FF2B5EF4-FFF2-40B4-BE49-F238E27FC236}">
                <a16:creationId xmlns:a16="http://schemas.microsoft.com/office/drawing/2014/main" id="{AD85440A-4F1F-50DE-1EF6-AC6D297F3590}"/>
              </a:ext>
            </a:extLst>
          </p:cNvPr>
          <p:cNvSpPr>
            <a:spLocks noChangeArrowheads="1"/>
          </p:cNvSpPr>
          <p:nvPr/>
        </p:nvSpPr>
        <p:spPr bwMode="auto">
          <a:xfrm>
            <a:off x="0" y="2871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26110" name="Object 126">
            <a:extLst>
              <a:ext uri="{FF2B5EF4-FFF2-40B4-BE49-F238E27FC236}">
                <a16:creationId xmlns:a16="http://schemas.microsoft.com/office/drawing/2014/main" id="{DCD41613-BD25-A027-285C-A1EC5755200D}"/>
              </a:ext>
            </a:extLst>
          </p:cNvPr>
          <p:cNvGraphicFramePr>
            <a:graphicFrameLocks noChangeAspect="1"/>
          </p:cNvGraphicFramePr>
          <p:nvPr/>
        </p:nvGraphicFramePr>
        <p:xfrm>
          <a:off x="3636963" y="2741613"/>
          <a:ext cx="5040312" cy="3279775"/>
        </p:xfrm>
        <a:graphic>
          <a:graphicData uri="http://schemas.openxmlformats.org/presentationml/2006/ole">
            <mc:AlternateContent xmlns:mc="http://schemas.openxmlformats.org/markup-compatibility/2006">
              <mc:Choice xmlns:v="urn:schemas-microsoft-com:vml" Requires="v">
                <p:oleObj name="图片" r:id="rId2" imgW="1915523" imgH="1235429" progId="Word.Picture.8">
                  <p:embed/>
                </p:oleObj>
              </mc:Choice>
              <mc:Fallback>
                <p:oleObj name="图片" r:id="rId2" imgW="1915523" imgH="1235429" progId="Word.Picture.8">
                  <p:embed/>
                  <p:pic>
                    <p:nvPicPr>
                      <p:cNvPr id="0" name="Object 1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963" y="2741613"/>
                        <a:ext cx="5040312" cy="327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6109"/>
                                        </p:tgtEl>
                                        <p:attrNameLst>
                                          <p:attrName>style.visibility</p:attrName>
                                        </p:attrNameLst>
                                      </p:cBhvr>
                                      <p:to>
                                        <p:strVal val="visible"/>
                                      </p:to>
                                    </p:set>
                                    <p:animEffect transition="in" filter="wipe(up)">
                                      <p:cBhvr>
                                        <p:cTn id="7" dur="500"/>
                                        <p:tgtEl>
                                          <p:spTgt spid="426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26073"/>
                                        </p:tgtEl>
                                        <p:attrNameLst>
                                          <p:attrName>style.visibility</p:attrName>
                                        </p:attrNameLst>
                                      </p:cBhvr>
                                      <p:to>
                                        <p:strVal val="visible"/>
                                      </p:to>
                                    </p:set>
                                    <p:animEffect transition="in" filter="wipe(up)">
                                      <p:cBhvr>
                                        <p:cTn id="12" dur="500"/>
                                        <p:tgtEl>
                                          <p:spTgt spid="4260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5989"/>
                                        </p:tgtEl>
                                        <p:attrNameLst>
                                          <p:attrName>style.visibility</p:attrName>
                                        </p:attrNameLst>
                                      </p:cBhvr>
                                      <p:to>
                                        <p:strVal val="visible"/>
                                      </p:to>
                                    </p:set>
                                    <p:animEffect transition="in" filter="box(in)">
                                      <p:cBhvr>
                                        <p:cTn id="17" dur="500"/>
                                        <p:tgtEl>
                                          <p:spTgt spid="425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26110"/>
                                        </p:tgtEl>
                                        <p:attrNameLst>
                                          <p:attrName>style.visibility</p:attrName>
                                        </p:attrNameLst>
                                      </p:cBhvr>
                                      <p:to>
                                        <p:strVal val="visible"/>
                                      </p:to>
                                    </p:set>
                                    <p:animEffect transition="in" filter="wipe(up)">
                                      <p:cBhvr>
                                        <p:cTn id="22" dur="500"/>
                                        <p:tgtEl>
                                          <p:spTgt spid="426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animBg="1"/>
      <p:bldP spid="4261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7">
            <a:extLst>
              <a:ext uri="{FF2B5EF4-FFF2-40B4-BE49-F238E27FC236}">
                <a16:creationId xmlns:a16="http://schemas.microsoft.com/office/drawing/2014/main" id="{3E4EC35B-30C3-DD73-D31D-A19D047AA9CA}"/>
              </a:ext>
            </a:extLst>
          </p:cNvPr>
          <p:cNvSpPr>
            <a:spLocks noChangeArrowheads="1"/>
          </p:cNvSpPr>
          <p:nvPr/>
        </p:nvSpPr>
        <p:spPr bwMode="auto">
          <a:xfrm>
            <a:off x="539750" y="1123950"/>
            <a:ext cx="4897438"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800">
                <a:solidFill>
                  <a:schemeClr val="accent2"/>
                </a:solidFill>
                <a:latin typeface="Times New Roman" panose="02020603050405020304" pitchFamily="18" charset="0"/>
              </a:rPr>
              <a:t>1.1.1</a:t>
            </a:r>
            <a:r>
              <a:rPr kumimoji="1" lang="zh-CN" altLang="en-US" sz="2800">
                <a:solidFill>
                  <a:schemeClr val="accent2"/>
                </a:solidFill>
              </a:rPr>
              <a:t>数字技术的发展及其应用</a:t>
            </a:r>
          </a:p>
        </p:txBody>
      </p:sp>
      <p:sp>
        <p:nvSpPr>
          <p:cNvPr id="12291" name="Rectangle 38">
            <a:extLst>
              <a:ext uri="{FF2B5EF4-FFF2-40B4-BE49-F238E27FC236}">
                <a16:creationId xmlns:a16="http://schemas.microsoft.com/office/drawing/2014/main" id="{6A29F382-3736-3086-8DEC-0311BC9687BE}"/>
              </a:ext>
            </a:extLst>
          </p:cNvPr>
          <p:cNvSpPr>
            <a:spLocks noChangeArrowheads="1"/>
          </p:cNvSpPr>
          <p:nvPr/>
        </p:nvSpPr>
        <p:spPr bwMode="auto">
          <a:xfrm>
            <a:off x="533400" y="500063"/>
            <a:ext cx="4419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a:solidFill>
                  <a:schemeClr val="accent2"/>
                </a:solidFill>
                <a:latin typeface="Arial" panose="020B0604020202020204" pitchFamily="34" charset="0"/>
                <a:ea typeface="楷体_GB2312" pitchFamily="49" charset="-122"/>
              </a:rPr>
              <a:t>1.1</a:t>
            </a:r>
            <a:r>
              <a:rPr kumimoji="1" lang="zh-CN" altLang="en-US" sz="3200">
                <a:solidFill>
                  <a:schemeClr val="accent2"/>
                </a:solidFill>
                <a:latin typeface="Arial" panose="020B0604020202020204" pitchFamily="34" charset="0"/>
                <a:ea typeface="楷体_GB2312" pitchFamily="49" charset="-122"/>
              </a:rPr>
              <a:t>数字电路与数字信号</a:t>
            </a:r>
          </a:p>
        </p:txBody>
      </p:sp>
      <p:sp>
        <p:nvSpPr>
          <p:cNvPr id="375847" name="Rectangle 39">
            <a:extLst>
              <a:ext uri="{FF2B5EF4-FFF2-40B4-BE49-F238E27FC236}">
                <a16:creationId xmlns:a16="http://schemas.microsoft.com/office/drawing/2014/main" id="{CBB39EBB-C4D0-6DF9-57C7-F6671164732B}"/>
              </a:ext>
            </a:extLst>
          </p:cNvPr>
          <p:cNvSpPr>
            <a:spLocks noChangeArrowheads="1"/>
          </p:cNvSpPr>
          <p:nvPr/>
        </p:nvSpPr>
        <p:spPr bwMode="auto">
          <a:xfrm>
            <a:off x="457200" y="3257550"/>
            <a:ext cx="814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80</a:t>
            </a:r>
            <a:r>
              <a:rPr kumimoji="1" lang="zh-CN" altLang="en-US" sz="2400">
                <a:solidFill>
                  <a:srgbClr val="000066"/>
                </a:solidFill>
                <a:latin typeface="Times New Roman" panose="02020603050405020304" pitchFamily="18" charset="0"/>
                <a:ea typeface="楷体_GB2312" pitchFamily="49" charset="-122"/>
              </a:rPr>
              <a:t>年代后</a:t>
            </a:r>
            <a:r>
              <a:rPr kumimoji="1" lang="en-US" altLang="zh-CN" sz="2400">
                <a:solidFill>
                  <a:srgbClr val="000066"/>
                </a:solidFill>
                <a:latin typeface="Times New Roman" panose="02020603050405020304" pitchFamily="18" charset="0"/>
                <a:ea typeface="楷体_GB2312" pitchFamily="49" charset="-122"/>
              </a:rPr>
              <a:t>- ULSI </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1 0 </a:t>
            </a:r>
            <a:r>
              <a:rPr kumimoji="1" lang="zh-CN" altLang="en-US" sz="2400">
                <a:solidFill>
                  <a:srgbClr val="000066"/>
                </a:solidFill>
                <a:latin typeface="Times New Roman" panose="02020603050405020304" pitchFamily="18" charset="0"/>
                <a:ea typeface="楷体_GB2312" pitchFamily="49" charset="-122"/>
              </a:rPr>
              <a:t>亿个晶体管</a:t>
            </a:r>
            <a:r>
              <a:rPr kumimoji="1" lang="en-US" altLang="zh-CN"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Times New Roman" panose="02020603050405020304" pitchFamily="18" charset="0"/>
                <a:ea typeface="楷体_GB2312" pitchFamily="49" charset="-122"/>
              </a:rPr>
              <a:t>片、</a:t>
            </a:r>
            <a:r>
              <a:rPr kumimoji="1" lang="en-US" altLang="zh-CN" sz="2400">
                <a:solidFill>
                  <a:srgbClr val="000066"/>
                </a:solidFill>
                <a:latin typeface="Times New Roman" panose="02020603050405020304" pitchFamily="18" charset="0"/>
                <a:ea typeface="楷体_GB2312" pitchFamily="49" charset="-122"/>
              </a:rPr>
              <a:t>ASIC </a:t>
            </a:r>
            <a:r>
              <a:rPr kumimoji="1" lang="zh-CN" altLang="en-US" sz="2400">
                <a:solidFill>
                  <a:srgbClr val="000066"/>
                </a:solidFill>
                <a:latin typeface="Times New Roman" panose="02020603050405020304" pitchFamily="18" charset="0"/>
                <a:ea typeface="楷体_GB2312" pitchFamily="49" charset="-122"/>
              </a:rPr>
              <a:t>制作技术成熟</a:t>
            </a:r>
          </a:p>
        </p:txBody>
      </p:sp>
      <p:grpSp>
        <p:nvGrpSpPr>
          <p:cNvPr id="375848" name="Group 40">
            <a:extLst>
              <a:ext uri="{FF2B5EF4-FFF2-40B4-BE49-F238E27FC236}">
                <a16:creationId xmlns:a16="http://schemas.microsoft.com/office/drawing/2014/main" id="{48797E9F-BA43-2E42-A477-C447CE7E6F84}"/>
              </a:ext>
            </a:extLst>
          </p:cNvPr>
          <p:cNvGrpSpPr>
            <a:grpSpLocks/>
          </p:cNvGrpSpPr>
          <p:nvPr/>
        </p:nvGrpSpPr>
        <p:grpSpPr bwMode="auto">
          <a:xfrm>
            <a:off x="395288" y="4652963"/>
            <a:ext cx="8351837" cy="1009650"/>
            <a:chOff x="385" y="3398"/>
            <a:chExt cx="5261" cy="636"/>
          </a:xfrm>
        </p:grpSpPr>
        <p:sp>
          <p:nvSpPr>
            <p:cNvPr id="12298" name="Rectangle 41">
              <a:extLst>
                <a:ext uri="{FF2B5EF4-FFF2-40B4-BE49-F238E27FC236}">
                  <a16:creationId xmlns:a16="http://schemas.microsoft.com/office/drawing/2014/main" id="{33694CAC-40D0-B2A7-ECF7-AB79132D6C46}"/>
                </a:ext>
              </a:extLst>
            </p:cNvPr>
            <p:cNvSpPr>
              <a:spLocks noChangeArrowheads="1"/>
            </p:cNvSpPr>
            <p:nvPr/>
          </p:nvSpPr>
          <p:spPr bwMode="auto">
            <a:xfrm>
              <a:off x="385" y="3398"/>
              <a:ext cx="52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kumimoji="1" lang="zh-CN" altLang="en-US" sz="2400">
                  <a:solidFill>
                    <a:srgbClr val="000066"/>
                  </a:solidFill>
                  <a:latin typeface="Times New Roman" panose="02020603050405020304" pitchFamily="18" charset="0"/>
                  <a:ea typeface="楷体_GB2312" pitchFamily="49" charset="-122"/>
                </a:rPr>
                <a:t>目前</a:t>
              </a:r>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芯片内部的布线细微到纳米量级</a:t>
              </a:r>
              <a:r>
                <a:rPr kumimoji="1" lang="en-US" altLang="zh-CN" sz="2400">
                  <a:solidFill>
                    <a:srgbClr val="000066"/>
                  </a:solidFill>
                  <a:latin typeface="Times New Roman" panose="02020603050405020304" pitchFamily="18" charset="0"/>
                  <a:ea typeface="楷体_GB2312" pitchFamily="49" charset="-122"/>
                </a:rPr>
                <a:t>(0.05</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m</a:t>
              </a:r>
              <a:r>
                <a:rPr kumimoji="1" lang="zh-CN" altLang="en-US" sz="2400">
                  <a:solidFill>
                    <a:srgbClr val="000066"/>
                  </a:solidFill>
                  <a:latin typeface="Times New Roman" panose="02020603050405020304" pitchFamily="18" charset="0"/>
                  <a:ea typeface="楷体_GB2312" pitchFamily="49" charset="-122"/>
                </a:rPr>
                <a:t>以下</a:t>
              </a:r>
              <a:r>
                <a:rPr kumimoji="1" lang="en-US" altLang="zh-CN" sz="2400">
                  <a:solidFill>
                    <a:srgbClr val="000066"/>
                  </a:solidFill>
                  <a:latin typeface="Times New Roman" panose="02020603050405020304" pitchFamily="18" charset="0"/>
                  <a:ea typeface="楷体_GB2312" pitchFamily="49" charset="-122"/>
                </a:rPr>
                <a:t>)</a:t>
              </a:r>
            </a:p>
          </p:txBody>
        </p:sp>
        <p:sp>
          <p:nvSpPr>
            <p:cNvPr id="12299" name="Rectangle 42">
              <a:extLst>
                <a:ext uri="{FF2B5EF4-FFF2-40B4-BE49-F238E27FC236}">
                  <a16:creationId xmlns:a16="http://schemas.microsoft.com/office/drawing/2014/main" id="{D6939FB5-D073-322A-9E93-54A919A6B859}"/>
                </a:ext>
              </a:extLst>
            </p:cNvPr>
            <p:cNvSpPr>
              <a:spLocks noChangeArrowheads="1"/>
            </p:cNvSpPr>
            <p:nvPr/>
          </p:nvSpPr>
          <p:spPr bwMode="auto">
            <a:xfrm>
              <a:off x="930" y="3746"/>
              <a:ext cx="4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Times New Roman" panose="02020603050405020304" pitchFamily="18" charset="0"/>
                  <a:ea typeface="楷体_GB2312" pitchFamily="49" charset="-122"/>
                </a:rPr>
                <a:t>微处理器的时钟频率超过</a:t>
              </a:r>
              <a:r>
                <a:rPr kumimoji="1" lang="en-US" altLang="zh-CN" sz="2400">
                  <a:solidFill>
                    <a:srgbClr val="000066"/>
                  </a:solidFill>
                  <a:latin typeface="Times New Roman" panose="02020603050405020304" pitchFamily="18" charset="0"/>
                  <a:ea typeface="楷体_GB2312" pitchFamily="49" charset="-122"/>
                </a:rPr>
                <a:t>3GHz(10</a:t>
              </a:r>
              <a:r>
                <a:rPr kumimoji="1" lang="en-US" altLang="zh-CN" sz="2400" baseline="30000">
                  <a:solidFill>
                    <a:srgbClr val="000066"/>
                  </a:solidFill>
                  <a:latin typeface="Times New Roman" panose="02020603050405020304" pitchFamily="18" charset="0"/>
                  <a:ea typeface="楷体_GB2312" pitchFamily="49" charset="-122"/>
                </a:rPr>
                <a:t>9</a:t>
              </a:r>
              <a:r>
                <a:rPr kumimoji="1" lang="en-US" altLang="zh-CN" sz="2400">
                  <a:solidFill>
                    <a:srgbClr val="000066"/>
                  </a:solidFill>
                  <a:latin typeface="Times New Roman" panose="02020603050405020304" pitchFamily="18" charset="0"/>
                  <a:ea typeface="楷体_GB2312" pitchFamily="49" charset="-122"/>
                </a:rPr>
                <a:t>Hz)</a:t>
              </a:r>
              <a:r>
                <a:rPr kumimoji="1" lang="zh-CN" altLang="en-US" sz="2400">
                  <a:solidFill>
                    <a:srgbClr val="000066"/>
                  </a:solidFill>
                  <a:latin typeface="Times New Roman" panose="02020603050405020304" pitchFamily="18" charset="0"/>
                  <a:ea typeface="楷体_GB2312" pitchFamily="49" charset="-122"/>
                </a:rPr>
                <a:t>，高达</a:t>
              </a:r>
              <a:r>
                <a:rPr kumimoji="1" lang="en-US" altLang="zh-CN" sz="2400">
                  <a:solidFill>
                    <a:srgbClr val="000066"/>
                  </a:solidFill>
                  <a:latin typeface="Times New Roman" panose="02020603050405020304" pitchFamily="18" charset="0"/>
                  <a:ea typeface="楷体_GB2312" pitchFamily="49" charset="-122"/>
                </a:rPr>
                <a:t>6.8GHz</a:t>
              </a:r>
            </a:p>
          </p:txBody>
        </p:sp>
      </p:grpSp>
      <p:sp>
        <p:nvSpPr>
          <p:cNvPr id="375851" name="Rectangle 43">
            <a:extLst>
              <a:ext uri="{FF2B5EF4-FFF2-40B4-BE49-F238E27FC236}">
                <a16:creationId xmlns:a16="http://schemas.microsoft.com/office/drawing/2014/main" id="{9EA4C194-C54C-8992-E0FC-E3BE332DA913}"/>
              </a:ext>
            </a:extLst>
          </p:cNvPr>
          <p:cNvSpPr>
            <a:spLocks noChangeArrowheads="1"/>
          </p:cNvSpPr>
          <p:nvPr/>
        </p:nvSpPr>
        <p:spPr bwMode="auto">
          <a:xfrm>
            <a:off x="466725" y="4002088"/>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90</a:t>
            </a:r>
            <a:r>
              <a:rPr kumimoji="1" lang="zh-CN" altLang="en-US" sz="2400">
                <a:solidFill>
                  <a:srgbClr val="000066"/>
                </a:solidFill>
                <a:latin typeface="Times New Roman" panose="02020603050405020304" pitchFamily="18" charset="0"/>
                <a:ea typeface="楷体_GB2312" pitchFamily="49" charset="-122"/>
              </a:rPr>
              <a:t>年代后</a:t>
            </a:r>
            <a:r>
              <a:rPr kumimoji="1" lang="en-US" altLang="zh-CN" sz="2400">
                <a:solidFill>
                  <a:srgbClr val="000066"/>
                </a:solidFill>
                <a:latin typeface="Times New Roman" panose="02020603050405020304" pitchFamily="18" charset="0"/>
                <a:ea typeface="楷体_GB2312" pitchFamily="49" charset="-122"/>
              </a:rPr>
              <a:t>-   </a:t>
            </a:r>
            <a:r>
              <a:rPr lang="en-US" altLang="zh-CN" sz="2400">
                <a:solidFill>
                  <a:srgbClr val="000066"/>
                </a:solidFill>
                <a:latin typeface="Times New Roman" panose="02020603050405020304" pitchFamily="18" charset="0"/>
                <a:ea typeface="楷体_GB2312" pitchFamily="49" charset="-122"/>
              </a:rPr>
              <a:t>97</a:t>
            </a:r>
            <a:r>
              <a:rPr lang="zh-CN" altLang="en-US" sz="2400">
                <a:solidFill>
                  <a:srgbClr val="000066"/>
                </a:solidFill>
                <a:latin typeface="楷体_GB2312" pitchFamily="49" charset="-122"/>
                <a:ea typeface="楷体_GB2312" pitchFamily="49" charset="-122"/>
              </a:rPr>
              <a:t>年一片集成电路上有</a:t>
            </a:r>
            <a:r>
              <a:rPr lang="en-US" altLang="zh-CN" sz="2400">
                <a:solidFill>
                  <a:srgbClr val="000066"/>
                </a:solidFill>
                <a:latin typeface="Times New Roman" panose="02020603050405020304" pitchFamily="18" charset="0"/>
                <a:ea typeface="楷体_GB2312" pitchFamily="49" charset="-122"/>
              </a:rPr>
              <a:t>40</a:t>
            </a:r>
            <a:r>
              <a:rPr lang="zh-CN" altLang="en-US" sz="2400">
                <a:solidFill>
                  <a:srgbClr val="000066"/>
                </a:solidFill>
                <a:latin typeface="楷体_GB2312" pitchFamily="49" charset="-122"/>
                <a:ea typeface="楷体_GB2312" pitchFamily="49" charset="-122"/>
              </a:rPr>
              <a:t>亿个晶体管。</a:t>
            </a:r>
          </a:p>
        </p:txBody>
      </p:sp>
      <p:sp>
        <p:nvSpPr>
          <p:cNvPr id="12295" name="Rectangle 44">
            <a:extLst>
              <a:ext uri="{FF2B5EF4-FFF2-40B4-BE49-F238E27FC236}">
                <a16:creationId xmlns:a16="http://schemas.microsoft.com/office/drawing/2014/main" id="{52820609-A9DA-5207-2D72-FB7FA728CE4F}"/>
              </a:ext>
            </a:extLst>
          </p:cNvPr>
          <p:cNvSpPr>
            <a:spLocks noChangeArrowheads="1"/>
          </p:cNvSpPr>
          <p:nvPr/>
        </p:nvSpPr>
        <p:spPr bwMode="auto">
          <a:xfrm>
            <a:off x="466725" y="1916113"/>
            <a:ext cx="172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60~70</a:t>
            </a:r>
            <a:r>
              <a:rPr kumimoji="1" lang="zh-CN" altLang="en-US" sz="2400">
                <a:solidFill>
                  <a:srgbClr val="000066"/>
                </a:solidFill>
                <a:latin typeface="Times New Roman" panose="02020603050405020304" pitchFamily="18" charset="0"/>
                <a:ea typeface="楷体_GB2312" pitchFamily="49" charset="-122"/>
              </a:rPr>
              <a:t>代</a:t>
            </a:r>
            <a:r>
              <a:rPr kumimoji="1" lang="en-US" altLang="zh-CN" sz="2400">
                <a:solidFill>
                  <a:srgbClr val="000066"/>
                </a:solidFill>
                <a:latin typeface="Times New Roman" panose="02020603050405020304" pitchFamily="18" charset="0"/>
                <a:ea typeface="楷体_GB2312" pitchFamily="49" charset="-122"/>
              </a:rPr>
              <a:t>-</a:t>
            </a:r>
          </a:p>
        </p:txBody>
      </p:sp>
      <p:sp>
        <p:nvSpPr>
          <p:cNvPr id="12296" name="Rectangle 45">
            <a:extLst>
              <a:ext uri="{FF2B5EF4-FFF2-40B4-BE49-F238E27FC236}">
                <a16:creationId xmlns:a16="http://schemas.microsoft.com/office/drawing/2014/main" id="{D910734A-744F-36ED-B5C7-C8FE69029138}"/>
              </a:ext>
            </a:extLst>
          </p:cNvPr>
          <p:cNvSpPr>
            <a:spLocks noChangeArrowheads="1"/>
          </p:cNvSpPr>
          <p:nvPr/>
        </p:nvSpPr>
        <p:spPr bwMode="auto">
          <a:xfrm>
            <a:off x="1671638" y="1916113"/>
            <a:ext cx="642937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IC</a:t>
            </a:r>
            <a:r>
              <a:rPr kumimoji="1" lang="zh-CN" altLang="en-US" sz="2400">
                <a:solidFill>
                  <a:srgbClr val="000066"/>
                </a:solidFill>
                <a:latin typeface="Times New Roman" panose="02020603050405020304" pitchFamily="18" charset="0"/>
                <a:ea typeface="楷体_GB2312" pitchFamily="49" charset="-122"/>
              </a:rPr>
              <a:t>技术迅速发展：</a:t>
            </a:r>
            <a:r>
              <a:rPr kumimoji="1" lang="en-US" altLang="zh-CN" sz="2400">
                <a:solidFill>
                  <a:srgbClr val="000066"/>
                </a:solidFill>
                <a:latin typeface="Times New Roman" panose="02020603050405020304" pitchFamily="18" charset="0"/>
                <a:ea typeface="楷体_GB2312" pitchFamily="49" charset="-122"/>
              </a:rPr>
              <a:t>SSI</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MSI</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LSI </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VLSI</a:t>
            </a:r>
            <a:r>
              <a:rPr kumimoji="1" lang="zh-CN" altLang="en-US" sz="2400">
                <a:solidFill>
                  <a:srgbClr val="000066"/>
                </a:solidFill>
                <a:latin typeface="Times New Roman" panose="02020603050405020304" pitchFamily="18" charset="0"/>
                <a:ea typeface="楷体_GB2312" pitchFamily="49" charset="-122"/>
              </a:rPr>
              <a:t>。</a:t>
            </a:r>
          </a:p>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10</a:t>
            </a:r>
            <a:r>
              <a:rPr kumimoji="1" lang="zh-CN" altLang="en-US" sz="2400">
                <a:solidFill>
                  <a:srgbClr val="000066"/>
                </a:solidFill>
                <a:latin typeface="Times New Roman" panose="02020603050405020304" pitchFamily="18" charset="0"/>
                <a:ea typeface="楷体_GB2312" pitchFamily="49" charset="-122"/>
              </a:rPr>
              <a:t>万个晶体管</a:t>
            </a:r>
            <a:r>
              <a:rPr kumimoji="1" lang="en-US" altLang="zh-CN"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Times New Roman" panose="02020603050405020304" pitchFamily="18" charset="0"/>
                <a:ea typeface="楷体_GB2312" pitchFamily="49" charset="-122"/>
              </a:rPr>
              <a:t>片。</a:t>
            </a:r>
          </a:p>
        </p:txBody>
      </p:sp>
      <p:sp>
        <p:nvSpPr>
          <p:cNvPr id="375854" name="Rectangle 46">
            <a:extLst>
              <a:ext uri="{FF2B5EF4-FFF2-40B4-BE49-F238E27FC236}">
                <a16:creationId xmlns:a16="http://schemas.microsoft.com/office/drawing/2014/main" id="{36DE1C31-F519-CC10-316E-3285D55CAFD8}"/>
              </a:ext>
            </a:extLst>
          </p:cNvPr>
          <p:cNvSpPr>
            <a:spLocks noChangeArrowheads="1"/>
          </p:cNvSpPr>
          <p:nvPr/>
        </p:nvSpPr>
        <p:spPr bwMode="auto">
          <a:xfrm>
            <a:off x="466725" y="5661025"/>
            <a:ext cx="849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88900" cmpd="tri" algn="ctr">
                <a:solidFill>
                  <a:srgbClr val="FF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将来</a:t>
            </a:r>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高分子材料或生物材料制成密度更高、三维结构的电路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5847"/>
                                        </p:tgtEl>
                                        <p:attrNameLst>
                                          <p:attrName>style.visibility</p:attrName>
                                        </p:attrNameLst>
                                      </p:cBhvr>
                                      <p:to>
                                        <p:strVal val="visible"/>
                                      </p:to>
                                    </p:set>
                                    <p:animEffect transition="in" filter="strips(downRight)">
                                      <p:cBhvr>
                                        <p:cTn id="7" dur="500"/>
                                        <p:tgtEl>
                                          <p:spTgt spid="375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5851"/>
                                        </p:tgtEl>
                                        <p:attrNameLst>
                                          <p:attrName>style.visibility</p:attrName>
                                        </p:attrNameLst>
                                      </p:cBhvr>
                                      <p:to>
                                        <p:strVal val="visible"/>
                                      </p:to>
                                    </p:set>
                                    <p:animEffect transition="in" filter="strips(downRight)">
                                      <p:cBhvr>
                                        <p:cTn id="12" dur="500"/>
                                        <p:tgtEl>
                                          <p:spTgt spid="3758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5848"/>
                                        </p:tgtEl>
                                        <p:attrNameLst>
                                          <p:attrName>style.visibility</p:attrName>
                                        </p:attrNameLst>
                                      </p:cBhvr>
                                      <p:to>
                                        <p:strVal val="visible"/>
                                      </p:to>
                                    </p:set>
                                    <p:animEffect transition="in" filter="wipe(up)">
                                      <p:cBhvr>
                                        <p:cTn id="17" dur="1000"/>
                                        <p:tgtEl>
                                          <p:spTgt spid="3758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75854"/>
                                        </p:tgtEl>
                                        <p:attrNameLst>
                                          <p:attrName>style.visibility</p:attrName>
                                        </p:attrNameLst>
                                      </p:cBhvr>
                                      <p:to>
                                        <p:strVal val="visible"/>
                                      </p:to>
                                    </p:set>
                                    <p:animEffect transition="in" filter="strips(downRight)">
                                      <p:cBhvr>
                                        <p:cTn id="22" dur="500"/>
                                        <p:tgtEl>
                                          <p:spTgt spid="37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47" grpId="0" autoUpdateAnimBg="0"/>
      <p:bldP spid="375851" grpId="0"/>
      <p:bldP spid="37585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601BB4FA-966B-FB70-CEAE-6F9049E8AD01}"/>
              </a:ext>
            </a:extLst>
          </p:cNvPr>
          <p:cNvSpPr txBox="1">
            <a:spLocks noChangeArrowheads="1"/>
          </p:cNvSpPr>
          <p:nvPr/>
        </p:nvSpPr>
        <p:spPr bwMode="auto">
          <a:xfrm>
            <a:off x="430213" y="342900"/>
            <a:ext cx="608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CC0000"/>
                </a:solidFill>
                <a:latin typeface="Times New Roman" panose="02020603050405020304" pitchFamily="18" charset="0"/>
              </a:rPr>
              <a:t>1.6.2</a:t>
            </a:r>
            <a:r>
              <a:rPr kumimoji="1" lang="zh-CN" altLang="en-US">
                <a:solidFill>
                  <a:srgbClr val="CC0000"/>
                </a:solidFill>
                <a:latin typeface="楷体_GB2312" pitchFamily="49" charset="-122"/>
              </a:rPr>
              <a:t>　逻辑函数表示方法之间的转换</a:t>
            </a:r>
          </a:p>
        </p:txBody>
      </p:sp>
      <p:sp>
        <p:nvSpPr>
          <p:cNvPr id="92163" name="Rectangle 88">
            <a:extLst>
              <a:ext uri="{FF2B5EF4-FFF2-40B4-BE49-F238E27FC236}">
                <a16:creationId xmlns:a16="http://schemas.microsoft.com/office/drawing/2014/main" id="{7E6F7B46-7219-724F-5AA1-EF21E63A9416}"/>
              </a:ext>
            </a:extLst>
          </p:cNvPr>
          <p:cNvSpPr>
            <a:spLocks noChangeArrowheads="1"/>
          </p:cNvSpPr>
          <p:nvPr/>
        </p:nvSpPr>
        <p:spPr bwMode="auto">
          <a:xfrm>
            <a:off x="466725" y="1196975"/>
            <a:ext cx="84264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rPr>
              <a:t>      </a:t>
            </a:r>
            <a:r>
              <a:rPr kumimoji="1" lang="zh-CN" altLang="en-US">
                <a:solidFill>
                  <a:srgbClr val="000066"/>
                </a:solidFill>
              </a:rPr>
              <a:t>逻辑函数的真值表、逻辑函数表达式、逻辑图、波形图、卡诺图及</a:t>
            </a:r>
            <a:r>
              <a:rPr kumimoji="1" lang="en-US" altLang="zh-CN">
                <a:solidFill>
                  <a:srgbClr val="000066"/>
                </a:solidFill>
              </a:rPr>
              <a:t>HDL</a:t>
            </a:r>
            <a:r>
              <a:rPr kumimoji="1" lang="zh-CN" altLang="en-US">
                <a:solidFill>
                  <a:srgbClr val="000066"/>
                </a:solidFill>
              </a:rPr>
              <a:t>描述之间可以相互转换。这里介绍两种转换。</a:t>
            </a:r>
          </a:p>
        </p:txBody>
      </p:sp>
      <p:sp>
        <p:nvSpPr>
          <p:cNvPr id="92164" name="Rectangle 89">
            <a:extLst>
              <a:ext uri="{FF2B5EF4-FFF2-40B4-BE49-F238E27FC236}">
                <a16:creationId xmlns:a16="http://schemas.microsoft.com/office/drawing/2014/main" id="{CB13224C-13AE-7408-0EF2-E0AE4157065A}"/>
              </a:ext>
            </a:extLst>
          </p:cNvPr>
          <p:cNvSpPr>
            <a:spLocks noChangeArrowheads="1"/>
          </p:cNvSpPr>
          <p:nvPr/>
        </p:nvSpPr>
        <p:spPr bwMode="auto">
          <a:xfrm>
            <a:off x="684213" y="2060575"/>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CC0000"/>
                </a:solidFill>
              </a:rPr>
              <a:t>1.</a:t>
            </a:r>
            <a:r>
              <a:rPr kumimoji="1" lang="zh-CN" altLang="en-US">
                <a:solidFill>
                  <a:srgbClr val="CC0000"/>
                </a:solidFill>
              </a:rPr>
              <a:t>真值表到逻辑图的转换</a:t>
            </a:r>
          </a:p>
        </p:txBody>
      </p:sp>
      <p:graphicFrame>
        <p:nvGraphicFramePr>
          <p:cNvPr id="429387" name="Group 331">
            <a:extLst>
              <a:ext uri="{FF2B5EF4-FFF2-40B4-BE49-F238E27FC236}">
                <a16:creationId xmlns:a16="http://schemas.microsoft.com/office/drawing/2014/main" id="{1B224B18-4427-0EB4-08BA-24819FA1AFFF}"/>
              </a:ext>
            </a:extLst>
          </p:cNvPr>
          <p:cNvGraphicFramePr>
            <a:graphicFrameLocks noGrp="1"/>
          </p:cNvGraphicFramePr>
          <p:nvPr/>
        </p:nvGraphicFramePr>
        <p:xfrm>
          <a:off x="5795963" y="2349500"/>
          <a:ext cx="2808287" cy="3605213"/>
        </p:xfrm>
        <a:graphic>
          <a:graphicData uri="http://schemas.openxmlformats.org/drawingml/2006/table">
            <a:tbl>
              <a:tblPr/>
              <a:tblGrid>
                <a:gridCol w="647700">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738187">
                  <a:extLst>
                    <a:ext uri="{9D8B030D-6E8A-4147-A177-3AD203B41FA5}">
                      <a16:colId xmlns:a16="http://schemas.microsoft.com/office/drawing/2014/main" val="20003"/>
                    </a:ext>
                  </a:extLst>
                </a:gridCol>
              </a:tblGrid>
              <a:tr h="396275">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A</a:t>
                      </a:r>
                      <a:endPar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B</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1" lang="en-US" altLang="zh-CN" sz="20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1</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1</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5013">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1</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1</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1</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rPr>
                        <a:t>   1</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75">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tabLst>
                          <a:tab pos="5249863" algn="r"/>
                        </a:tabLst>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tabLst>
                          <a:tab pos="5249863" algn="r"/>
                        </a:tabLst>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tabLst>
                          <a:tab pos="5249863" algn="r"/>
                        </a:tabLst>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5249863" algn="r"/>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   0</a:t>
                      </a:r>
                      <a:endParaRPr kumimoji="1" lang="en-US" altLang="zh-CN" sz="2000" b="0" i="0" u="none" strike="noStrike" cap="none" normalizeH="0" baseline="0" dirty="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92217" name="Rectangle 332">
            <a:extLst>
              <a:ext uri="{FF2B5EF4-FFF2-40B4-BE49-F238E27FC236}">
                <a16:creationId xmlns:a16="http://schemas.microsoft.com/office/drawing/2014/main" id="{CC15B127-273B-98B2-E8C7-0E53F3714CA3}"/>
              </a:ext>
            </a:extLst>
          </p:cNvPr>
          <p:cNvSpPr>
            <a:spLocks noChangeArrowheads="1"/>
          </p:cNvSpPr>
          <p:nvPr/>
        </p:nvSpPr>
        <p:spPr bwMode="auto">
          <a:xfrm>
            <a:off x="684213" y="2565400"/>
            <a:ext cx="424973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rPr>
              <a:t>真值表如右表。</a:t>
            </a:r>
          </a:p>
        </p:txBody>
      </p:sp>
      <p:graphicFrame>
        <p:nvGraphicFramePr>
          <p:cNvPr id="429389" name="Object 333">
            <a:extLst>
              <a:ext uri="{FF2B5EF4-FFF2-40B4-BE49-F238E27FC236}">
                <a16:creationId xmlns:a16="http://schemas.microsoft.com/office/drawing/2014/main" id="{8D564FAF-7C24-BE2D-4750-E66E5CEC699D}"/>
              </a:ext>
            </a:extLst>
          </p:cNvPr>
          <p:cNvGraphicFramePr>
            <a:graphicFrameLocks noChangeAspect="1"/>
          </p:cNvGraphicFramePr>
          <p:nvPr/>
        </p:nvGraphicFramePr>
        <p:xfrm>
          <a:off x="1712913" y="4294188"/>
          <a:ext cx="2476500" cy="504825"/>
        </p:xfrm>
        <a:graphic>
          <a:graphicData uri="http://schemas.openxmlformats.org/presentationml/2006/ole">
            <mc:AlternateContent xmlns:mc="http://schemas.openxmlformats.org/markup-compatibility/2006">
              <mc:Choice xmlns:v="urn:schemas-microsoft-com:vml" Requires="v">
                <p:oleObj name="公式" r:id="rId2" imgW="946162" imgH="107994" progId="Equation.3">
                  <p:embed/>
                </p:oleObj>
              </mc:Choice>
              <mc:Fallback>
                <p:oleObj name="公式" r:id="rId2" imgW="946162" imgH="107994" progId="Equation.3">
                  <p:embed/>
                  <p:pic>
                    <p:nvPicPr>
                      <p:cNvPr id="0" name="Object 3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4294188"/>
                        <a:ext cx="24765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9415" name="Rectangle 359">
            <a:extLst>
              <a:ext uri="{FF2B5EF4-FFF2-40B4-BE49-F238E27FC236}">
                <a16:creationId xmlns:a16="http://schemas.microsoft.com/office/drawing/2014/main" id="{2DAA84FA-9659-1860-FA9B-FE0E3B98B6AD}"/>
              </a:ext>
            </a:extLst>
          </p:cNvPr>
          <p:cNvSpPr>
            <a:spLocks noChangeArrowheads="1"/>
          </p:cNvSpPr>
          <p:nvPr/>
        </p:nvSpPr>
        <p:spPr bwMode="auto">
          <a:xfrm>
            <a:off x="684213" y="3213100"/>
            <a:ext cx="424973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a:solidFill>
                  <a:srgbClr val="000066"/>
                </a:solidFill>
              </a:rPr>
              <a:t>转换步骤：</a:t>
            </a:r>
          </a:p>
          <a:p>
            <a:pPr eaLnBrk="1" hangingPunct="1">
              <a:lnSpc>
                <a:spcPct val="120000"/>
              </a:lnSpc>
            </a:pPr>
            <a:r>
              <a:rPr kumimoji="1" lang="en-US" altLang="zh-CN">
                <a:solidFill>
                  <a:srgbClr val="000066"/>
                </a:solidFill>
              </a:rPr>
              <a:t>(1)</a:t>
            </a:r>
            <a:r>
              <a:rPr kumimoji="1" lang="zh-CN" altLang="en-US">
                <a:solidFill>
                  <a:srgbClr val="000066"/>
                </a:solidFill>
              </a:rPr>
              <a:t>根据真值表写出逻辑表达式</a:t>
            </a:r>
          </a:p>
        </p:txBody>
      </p:sp>
      <p:grpSp>
        <p:nvGrpSpPr>
          <p:cNvPr id="429417" name="Group 361">
            <a:extLst>
              <a:ext uri="{FF2B5EF4-FFF2-40B4-BE49-F238E27FC236}">
                <a16:creationId xmlns:a16="http://schemas.microsoft.com/office/drawing/2014/main" id="{4BE5B204-5246-F203-57D5-E87F4488A3EA}"/>
              </a:ext>
            </a:extLst>
          </p:cNvPr>
          <p:cNvGrpSpPr>
            <a:grpSpLocks/>
          </p:cNvGrpSpPr>
          <p:nvPr/>
        </p:nvGrpSpPr>
        <p:grpSpPr bwMode="auto">
          <a:xfrm>
            <a:off x="611188" y="4984750"/>
            <a:ext cx="4752975" cy="1062038"/>
            <a:chOff x="385" y="3140"/>
            <a:chExt cx="2994" cy="669"/>
          </a:xfrm>
        </p:grpSpPr>
        <p:sp>
          <p:nvSpPr>
            <p:cNvPr id="92221" name="Rectangle 334">
              <a:extLst>
                <a:ext uri="{FF2B5EF4-FFF2-40B4-BE49-F238E27FC236}">
                  <a16:creationId xmlns:a16="http://schemas.microsoft.com/office/drawing/2014/main" id="{385F0077-C1A9-AE53-623D-6E9D51A1EE26}"/>
                </a:ext>
              </a:extLst>
            </p:cNvPr>
            <p:cNvSpPr>
              <a:spLocks noChangeArrowheads="1"/>
            </p:cNvSpPr>
            <p:nvPr/>
          </p:nvSpPr>
          <p:spPr bwMode="auto">
            <a:xfrm>
              <a:off x="385" y="3140"/>
              <a:ext cx="29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rPr>
                <a:t>(2)</a:t>
              </a:r>
              <a:r>
                <a:rPr kumimoji="1" lang="zh-CN" altLang="en-US">
                  <a:solidFill>
                    <a:srgbClr val="000066"/>
                  </a:solidFill>
                </a:rPr>
                <a:t>化简逻辑表达式（第</a:t>
              </a:r>
              <a:r>
                <a:rPr kumimoji="1" lang="en-US" altLang="zh-CN">
                  <a:solidFill>
                    <a:srgbClr val="000066"/>
                  </a:solidFill>
                </a:rPr>
                <a:t>2</a:t>
              </a:r>
              <a:r>
                <a:rPr kumimoji="1" lang="zh-CN" altLang="en-US">
                  <a:solidFill>
                    <a:srgbClr val="000066"/>
                  </a:solidFill>
                </a:rPr>
                <a:t>章介绍）</a:t>
              </a:r>
            </a:p>
          </p:txBody>
        </p:sp>
        <p:sp>
          <p:nvSpPr>
            <p:cNvPr id="92222" name="Rectangle 360">
              <a:extLst>
                <a:ext uri="{FF2B5EF4-FFF2-40B4-BE49-F238E27FC236}">
                  <a16:creationId xmlns:a16="http://schemas.microsoft.com/office/drawing/2014/main" id="{855651A6-6BF5-38D6-0C50-645C3915F88F}"/>
                </a:ext>
              </a:extLst>
            </p:cNvPr>
            <p:cNvSpPr>
              <a:spLocks noChangeArrowheads="1"/>
            </p:cNvSpPr>
            <p:nvPr/>
          </p:nvSpPr>
          <p:spPr bwMode="auto">
            <a:xfrm>
              <a:off x="612" y="3521"/>
              <a:ext cx="27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rPr>
                <a:t>上式不需要简化</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9415"/>
                                        </p:tgtEl>
                                        <p:attrNameLst>
                                          <p:attrName>style.visibility</p:attrName>
                                        </p:attrNameLst>
                                      </p:cBhvr>
                                      <p:to>
                                        <p:strVal val="visible"/>
                                      </p:to>
                                    </p:set>
                                    <p:animEffect transition="in" filter="wipe(left)">
                                      <p:cBhvr>
                                        <p:cTn id="7" dur="500"/>
                                        <p:tgtEl>
                                          <p:spTgt spid="429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29389"/>
                                        </p:tgtEl>
                                        <p:attrNameLst>
                                          <p:attrName>style.visibility</p:attrName>
                                        </p:attrNameLst>
                                      </p:cBhvr>
                                      <p:to>
                                        <p:strVal val="visible"/>
                                      </p:to>
                                    </p:set>
                                    <p:animEffect transition="in" filter="strips(downRight)">
                                      <p:cBhvr>
                                        <p:cTn id="12" dur="500"/>
                                        <p:tgtEl>
                                          <p:spTgt spid="429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9417"/>
                                        </p:tgtEl>
                                        <p:attrNameLst>
                                          <p:attrName>style.visibility</p:attrName>
                                        </p:attrNameLst>
                                      </p:cBhvr>
                                      <p:to>
                                        <p:strVal val="visible"/>
                                      </p:to>
                                    </p:set>
                                    <p:animEffect transition="in" filter="wipe(left)">
                                      <p:cBhvr>
                                        <p:cTn id="17" dur="500"/>
                                        <p:tgtEl>
                                          <p:spTgt spid="429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4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250" name="Object 170">
            <a:extLst>
              <a:ext uri="{FF2B5EF4-FFF2-40B4-BE49-F238E27FC236}">
                <a16:creationId xmlns:a16="http://schemas.microsoft.com/office/drawing/2014/main" id="{48D4024B-362E-0431-1FC9-70DEEF2B1A4D}"/>
              </a:ext>
            </a:extLst>
          </p:cNvPr>
          <p:cNvGraphicFramePr>
            <a:graphicFrameLocks noChangeAspect="1"/>
          </p:cNvGraphicFramePr>
          <p:nvPr/>
        </p:nvGraphicFramePr>
        <p:xfrm>
          <a:off x="4719638" y="41275"/>
          <a:ext cx="4240212" cy="2039938"/>
        </p:xfrm>
        <a:graphic>
          <a:graphicData uri="http://schemas.openxmlformats.org/presentationml/2006/ole">
            <mc:AlternateContent xmlns:mc="http://schemas.openxmlformats.org/markup-compatibility/2006">
              <mc:Choice xmlns:v="urn:schemas-microsoft-com:vml" Requires="v">
                <p:oleObj name="图片" r:id="rId2" imgW="2744721" imgH="1300852" progId="Word.Picture.8">
                  <p:embed/>
                </p:oleObj>
              </mc:Choice>
              <mc:Fallback>
                <p:oleObj name="图片" r:id="rId2" imgW="2744721" imgH="1300852" progId="Word.Picture.8">
                  <p:embed/>
                  <p:pic>
                    <p:nvPicPr>
                      <p:cNvPr id="0" name="Object 170"/>
                      <p:cNvPicPr>
                        <a:picLocks noChangeAspect="1" noChangeArrowheads="1"/>
                      </p:cNvPicPr>
                      <p:nvPr/>
                    </p:nvPicPr>
                    <p:blipFill>
                      <a:blip r:embed="rId3">
                        <a:extLst>
                          <a:ext uri="{28A0092B-C50C-407E-A947-70E740481C1C}">
                            <a14:useLocalDpi xmlns:a14="http://schemas.microsoft.com/office/drawing/2010/main" val="0"/>
                          </a:ext>
                        </a:extLst>
                      </a:blip>
                      <a:srcRect t="-1384"/>
                      <a:stretch>
                        <a:fillRect/>
                      </a:stretch>
                    </p:blipFill>
                    <p:spPr bwMode="auto">
                      <a:xfrm>
                        <a:off x="4719638" y="41275"/>
                        <a:ext cx="4240212" cy="2039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48" name="Object 168">
            <a:extLst>
              <a:ext uri="{FF2B5EF4-FFF2-40B4-BE49-F238E27FC236}">
                <a16:creationId xmlns:a16="http://schemas.microsoft.com/office/drawing/2014/main" id="{CCA62F47-F58D-89DA-3C44-CA55C395FEE5}"/>
              </a:ext>
            </a:extLst>
          </p:cNvPr>
          <p:cNvGraphicFramePr>
            <a:graphicFrameLocks noChangeAspect="1"/>
          </p:cNvGraphicFramePr>
          <p:nvPr/>
        </p:nvGraphicFramePr>
        <p:xfrm>
          <a:off x="4427538" y="2060575"/>
          <a:ext cx="4608512" cy="2284413"/>
        </p:xfrm>
        <a:graphic>
          <a:graphicData uri="http://schemas.openxmlformats.org/presentationml/2006/ole">
            <mc:AlternateContent xmlns:mc="http://schemas.openxmlformats.org/markup-compatibility/2006">
              <mc:Choice xmlns:v="urn:schemas-microsoft-com:vml" Requires="v">
                <p:oleObj name="图片" r:id="rId4" imgW="3110504" imgH="1528872" progId="Word.Picture.8">
                  <p:embed/>
                </p:oleObj>
              </mc:Choice>
              <mc:Fallback>
                <p:oleObj name="图片" r:id="rId4" imgW="3110504" imgH="1528872" progId="Word.Picture.8">
                  <p:embed/>
                  <p:pic>
                    <p:nvPicPr>
                      <p:cNvPr id="0" name="Object 168"/>
                      <p:cNvPicPr>
                        <a:picLocks noChangeAspect="1" noChangeArrowheads="1"/>
                      </p:cNvPicPr>
                      <p:nvPr/>
                    </p:nvPicPr>
                    <p:blipFill>
                      <a:blip r:embed="rId5">
                        <a:extLst>
                          <a:ext uri="{28A0092B-C50C-407E-A947-70E740481C1C}">
                            <a14:useLocalDpi xmlns:a14="http://schemas.microsoft.com/office/drawing/2010/main" val="0"/>
                          </a:ext>
                        </a:extLst>
                      </a:blip>
                      <a:srcRect t="-1413"/>
                      <a:stretch>
                        <a:fillRect/>
                      </a:stretch>
                    </p:blipFill>
                    <p:spPr bwMode="auto">
                      <a:xfrm>
                        <a:off x="4427538" y="2060575"/>
                        <a:ext cx="4608512" cy="2284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88" name="Rectangle 62">
            <a:extLst>
              <a:ext uri="{FF2B5EF4-FFF2-40B4-BE49-F238E27FC236}">
                <a16:creationId xmlns:a16="http://schemas.microsoft.com/office/drawing/2014/main" id="{27ED8BE1-3FC6-47F4-F50E-B9F7587ADC8D}"/>
              </a:ext>
            </a:extLst>
          </p:cNvPr>
          <p:cNvSpPr>
            <a:spLocks noChangeArrowheads="1"/>
          </p:cNvSpPr>
          <p:nvPr/>
        </p:nvSpPr>
        <p:spPr bwMode="auto">
          <a:xfrm>
            <a:off x="395288" y="549275"/>
            <a:ext cx="4824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rPr>
              <a:t>(3)</a:t>
            </a:r>
            <a:r>
              <a:rPr kumimoji="1" lang="zh-CN" altLang="en-US">
                <a:solidFill>
                  <a:srgbClr val="000066"/>
                </a:solidFill>
              </a:rPr>
              <a:t>根据与或逻辑表达式画逻辑图</a:t>
            </a:r>
          </a:p>
        </p:txBody>
      </p:sp>
      <p:sp>
        <p:nvSpPr>
          <p:cNvPr id="430146" name="Rectangle 66">
            <a:extLst>
              <a:ext uri="{FF2B5EF4-FFF2-40B4-BE49-F238E27FC236}">
                <a16:creationId xmlns:a16="http://schemas.microsoft.com/office/drawing/2014/main" id="{FADAEB80-CA9A-50D4-2F2A-932BCD87F917}"/>
              </a:ext>
            </a:extLst>
          </p:cNvPr>
          <p:cNvSpPr>
            <a:spLocks noChangeArrowheads="1"/>
          </p:cNvSpPr>
          <p:nvPr/>
        </p:nvSpPr>
        <p:spPr bwMode="auto">
          <a:xfrm>
            <a:off x="466725" y="3159125"/>
            <a:ext cx="417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CC0000"/>
                </a:solidFill>
              </a:rPr>
              <a:t>2. </a:t>
            </a:r>
            <a:r>
              <a:rPr kumimoji="1" lang="zh-CN" altLang="en-US">
                <a:solidFill>
                  <a:srgbClr val="CC0000"/>
                </a:solidFill>
              </a:rPr>
              <a:t>逻辑图到真值表的转换</a:t>
            </a:r>
          </a:p>
        </p:txBody>
      </p:sp>
      <p:sp>
        <p:nvSpPr>
          <p:cNvPr id="430150" name="Rectangle 70">
            <a:extLst>
              <a:ext uri="{FF2B5EF4-FFF2-40B4-BE49-F238E27FC236}">
                <a16:creationId xmlns:a16="http://schemas.microsoft.com/office/drawing/2014/main" id="{B15DC45E-60B3-BD24-59C2-00EC6084EAF6}"/>
              </a:ext>
            </a:extLst>
          </p:cNvPr>
          <p:cNvSpPr>
            <a:spLocks noChangeArrowheads="1"/>
          </p:cNvSpPr>
          <p:nvPr/>
        </p:nvSpPr>
        <p:spPr bwMode="auto">
          <a:xfrm>
            <a:off x="466725" y="3644900"/>
            <a:ext cx="41767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rPr>
              <a:t>转换步骤：</a:t>
            </a:r>
          </a:p>
          <a:p>
            <a:pPr eaLnBrk="1" hangingPunct="1"/>
            <a:endParaRPr kumimoji="1" lang="zh-CN" altLang="en-US">
              <a:solidFill>
                <a:srgbClr val="000066"/>
              </a:solidFill>
            </a:endParaRPr>
          </a:p>
          <a:p>
            <a:pPr eaLnBrk="1" hangingPunct="1"/>
            <a:r>
              <a:rPr kumimoji="1" lang="en-US" altLang="zh-CN">
                <a:solidFill>
                  <a:srgbClr val="000066"/>
                </a:solidFill>
              </a:rPr>
              <a:t>(1)</a:t>
            </a:r>
            <a:r>
              <a:rPr kumimoji="1" lang="zh-CN" altLang="en-US">
                <a:solidFill>
                  <a:srgbClr val="000066"/>
                </a:solidFill>
              </a:rPr>
              <a:t>根据逻辑图逐级写出表达式</a:t>
            </a:r>
          </a:p>
        </p:txBody>
      </p:sp>
      <p:sp>
        <p:nvSpPr>
          <p:cNvPr id="430151" name="Rectangle 71">
            <a:extLst>
              <a:ext uri="{FF2B5EF4-FFF2-40B4-BE49-F238E27FC236}">
                <a16:creationId xmlns:a16="http://schemas.microsoft.com/office/drawing/2014/main" id="{481C592F-7459-2B30-9343-19BD3A3EC2B2}"/>
              </a:ext>
            </a:extLst>
          </p:cNvPr>
          <p:cNvSpPr>
            <a:spLocks noChangeArrowheads="1"/>
          </p:cNvSpPr>
          <p:nvPr/>
        </p:nvSpPr>
        <p:spPr bwMode="auto">
          <a:xfrm>
            <a:off x="539750" y="5013325"/>
            <a:ext cx="417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rPr>
              <a:t>(2)</a:t>
            </a:r>
            <a:r>
              <a:rPr kumimoji="1" lang="zh-CN" altLang="en-US">
                <a:solidFill>
                  <a:srgbClr val="000066"/>
                </a:solidFill>
              </a:rPr>
              <a:t>化简变换求最简与或式</a:t>
            </a:r>
          </a:p>
        </p:txBody>
      </p:sp>
      <p:sp>
        <p:nvSpPr>
          <p:cNvPr id="430152" name="Rectangle 72">
            <a:extLst>
              <a:ext uri="{FF2B5EF4-FFF2-40B4-BE49-F238E27FC236}">
                <a16:creationId xmlns:a16="http://schemas.microsoft.com/office/drawing/2014/main" id="{A5B063BA-45BB-3C89-6BDA-9EBD85AA4798}"/>
              </a:ext>
            </a:extLst>
          </p:cNvPr>
          <p:cNvSpPr>
            <a:spLocks noChangeArrowheads="1"/>
          </p:cNvSpPr>
          <p:nvPr/>
        </p:nvSpPr>
        <p:spPr bwMode="auto">
          <a:xfrm>
            <a:off x="539750" y="5589588"/>
            <a:ext cx="48958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a:solidFill>
                  <a:srgbClr val="000066"/>
                </a:solidFill>
              </a:rPr>
              <a:t>(3)</a:t>
            </a:r>
            <a:r>
              <a:rPr kumimoji="1" lang="zh-CN" altLang="en-US">
                <a:solidFill>
                  <a:srgbClr val="000066"/>
                </a:solidFill>
              </a:rPr>
              <a:t>将输入变量的所有取值逐一代入表达式得真值表</a:t>
            </a:r>
          </a:p>
        </p:txBody>
      </p:sp>
      <p:graphicFrame>
        <p:nvGraphicFramePr>
          <p:cNvPr id="430247" name="Group 167">
            <a:extLst>
              <a:ext uri="{FF2B5EF4-FFF2-40B4-BE49-F238E27FC236}">
                <a16:creationId xmlns:a16="http://schemas.microsoft.com/office/drawing/2014/main" id="{C94F200F-85E9-2ED6-53F8-800817FB12A7}"/>
              </a:ext>
            </a:extLst>
          </p:cNvPr>
          <p:cNvGraphicFramePr>
            <a:graphicFrameLocks noGrp="1"/>
          </p:cNvGraphicFramePr>
          <p:nvPr/>
        </p:nvGraphicFramePr>
        <p:xfrm>
          <a:off x="6083300" y="4400550"/>
          <a:ext cx="2736850" cy="1984380"/>
        </p:xfrm>
        <a:graphic>
          <a:graphicData uri="http://schemas.openxmlformats.org/drawingml/2006/table">
            <a:tbl>
              <a:tblPr/>
              <a:tblGrid>
                <a:gridCol w="820738">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tblGrid>
              <a:tr h="399716">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A</a:t>
                      </a:r>
                      <a:endPar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683" marB="4568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B</a:t>
                      </a:r>
                      <a:endPar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endParaRPr>
                    </a:p>
                  </a:txBody>
                  <a:tcPr marT="45683" marB="45683"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L</a:t>
                      </a:r>
                    </a:p>
                  </a:txBody>
                  <a:tcPr marT="45683" marB="45683"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65">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p>
                  </a:txBody>
                  <a:tcPr marT="45683" marB="4568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p>
                  </a:txBody>
                  <a:tcPr marT="45683" marB="4568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p>
                  </a:txBody>
                  <a:tcPr marT="45683" marB="4568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65">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p>
                  </a:txBody>
                  <a:tcPr marT="45683" marB="4568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p>
                  </a:txBody>
                  <a:tcPr marT="45683" marB="4568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p>
                  </a:txBody>
                  <a:tcPr marT="45683" marB="4568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65">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p>
                  </a:txBody>
                  <a:tcPr marT="45683" marB="4568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p>
                  </a:txBody>
                  <a:tcPr marT="45683" marB="4568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p>
                  </a:txBody>
                  <a:tcPr marT="45683" marB="4568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65">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p>
                  </a:txBody>
                  <a:tcPr marT="45683" marB="4568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1</a:t>
                      </a:r>
                    </a:p>
                  </a:txBody>
                  <a:tcPr marT="45683" marB="4568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66"/>
                          </a:solidFill>
                          <a:effectLst/>
                          <a:latin typeface="Times New Roman" panose="02020603050405020304" pitchFamily="18" charset="0"/>
                          <a:ea typeface="华康简宋" charset="-122"/>
                          <a:cs typeface="Times New Roman" panose="02020603050405020304" pitchFamily="18" charset="0"/>
                        </a:rPr>
                        <a:t>0</a:t>
                      </a:r>
                    </a:p>
                  </a:txBody>
                  <a:tcPr marT="45683" marB="4568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30253" name="Group 173">
            <a:extLst>
              <a:ext uri="{FF2B5EF4-FFF2-40B4-BE49-F238E27FC236}">
                <a16:creationId xmlns:a16="http://schemas.microsoft.com/office/drawing/2014/main" id="{CBB1025A-9CC5-77D9-3540-8E7198F8615F}"/>
              </a:ext>
            </a:extLst>
          </p:cNvPr>
          <p:cNvGrpSpPr>
            <a:grpSpLocks/>
          </p:cNvGrpSpPr>
          <p:nvPr/>
        </p:nvGrpSpPr>
        <p:grpSpPr bwMode="auto">
          <a:xfrm>
            <a:off x="755650" y="1268413"/>
            <a:ext cx="3744913" cy="1836737"/>
            <a:chOff x="476" y="799"/>
            <a:chExt cx="2359" cy="1157"/>
          </a:xfrm>
        </p:grpSpPr>
        <p:sp>
          <p:nvSpPr>
            <p:cNvPr id="93220" name="Rectangle 57">
              <a:extLst>
                <a:ext uri="{FF2B5EF4-FFF2-40B4-BE49-F238E27FC236}">
                  <a16:creationId xmlns:a16="http://schemas.microsoft.com/office/drawing/2014/main" id="{4C5E8DB3-75B7-AEAA-7160-7D7A7FCB6298}"/>
                </a:ext>
              </a:extLst>
            </p:cNvPr>
            <p:cNvSpPr>
              <a:spLocks noChangeArrowheads="1"/>
            </p:cNvSpPr>
            <p:nvPr/>
          </p:nvSpPr>
          <p:spPr bwMode="auto">
            <a:xfrm>
              <a:off x="476" y="1208"/>
              <a:ext cx="235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a:solidFill>
                    <a:srgbClr val="000066"/>
                  </a:solidFill>
                </a:rPr>
                <a:t>用与、或、非符号代替相应的逻辑符号，注意运算次序。</a:t>
              </a:r>
            </a:p>
          </p:txBody>
        </p:sp>
        <p:graphicFrame>
          <p:nvGraphicFramePr>
            <p:cNvPr id="93221" name="Object 172">
              <a:extLst>
                <a:ext uri="{FF2B5EF4-FFF2-40B4-BE49-F238E27FC236}">
                  <a16:creationId xmlns:a16="http://schemas.microsoft.com/office/drawing/2014/main" id="{238E6736-549F-E0E0-B878-94668FE8971B}"/>
                </a:ext>
              </a:extLst>
            </p:cNvPr>
            <p:cNvGraphicFramePr>
              <a:graphicFrameLocks noChangeAspect="1"/>
            </p:cNvGraphicFramePr>
            <p:nvPr/>
          </p:nvGraphicFramePr>
          <p:xfrm>
            <a:off x="839" y="799"/>
            <a:ext cx="1560" cy="318"/>
          </p:xfrm>
          <a:graphic>
            <a:graphicData uri="http://schemas.openxmlformats.org/presentationml/2006/ole">
              <mc:AlternateContent xmlns:mc="http://schemas.openxmlformats.org/markup-compatibility/2006">
                <mc:Choice xmlns:v="urn:schemas-microsoft-com:vml" Requires="v">
                  <p:oleObj name="公式" r:id="rId6" imgW="946162" imgH="107994" progId="Equation.3">
                    <p:embed/>
                  </p:oleObj>
                </mc:Choice>
                <mc:Fallback>
                  <p:oleObj name="公式" r:id="rId6" imgW="946162" imgH="107994" progId="Equation.3">
                    <p:embed/>
                    <p:pic>
                      <p:nvPicPr>
                        <p:cNvPr id="0" name="Object 1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799"/>
                          <a:ext cx="1560"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253"/>
                                        </p:tgtEl>
                                        <p:attrNameLst>
                                          <p:attrName>style.visibility</p:attrName>
                                        </p:attrNameLst>
                                      </p:cBhvr>
                                      <p:to>
                                        <p:strVal val="visible"/>
                                      </p:to>
                                    </p:set>
                                    <p:animEffect transition="in" filter="wipe(left)">
                                      <p:cBhvr>
                                        <p:cTn id="7" dur="500"/>
                                        <p:tgtEl>
                                          <p:spTgt spid="430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0250"/>
                                        </p:tgtEl>
                                        <p:attrNameLst>
                                          <p:attrName>style.visibility</p:attrName>
                                        </p:attrNameLst>
                                      </p:cBhvr>
                                      <p:to>
                                        <p:strVal val="visible"/>
                                      </p:to>
                                    </p:set>
                                    <p:animEffect transition="in" filter="wipe(up)">
                                      <p:cBhvr>
                                        <p:cTn id="12" dur="500"/>
                                        <p:tgtEl>
                                          <p:spTgt spid="4302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46"/>
                                        </p:tgtEl>
                                        <p:attrNameLst>
                                          <p:attrName>style.visibility</p:attrName>
                                        </p:attrNameLst>
                                      </p:cBhvr>
                                      <p:to>
                                        <p:strVal val="visible"/>
                                      </p:to>
                                    </p:set>
                                    <p:animEffect transition="in" filter="wipe(left)">
                                      <p:cBhvr>
                                        <p:cTn id="17" dur="500"/>
                                        <p:tgtEl>
                                          <p:spTgt spid="430146"/>
                                        </p:tgtEl>
                                      </p:cBhvr>
                                    </p:animEffect>
                                  </p:childTnLst>
                                </p:cTn>
                              </p:par>
                              <p:par>
                                <p:cTn id="18" presetID="22" presetClass="entr" presetSubtype="8" fill="hold" nodeType="withEffect">
                                  <p:stCondLst>
                                    <p:cond delay="0"/>
                                  </p:stCondLst>
                                  <p:childTnLst>
                                    <p:set>
                                      <p:cBhvr>
                                        <p:cTn id="19" dur="1" fill="hold">
                                          <p:stCondLst>
                                            <p:cond delay="0"/>
                                          </p:stCondLst>
                                        </p:cTn>
                                        <p:tgtEl>
                                          <p:spTgt spid="430248"/>
                                        </p:tgtEl>
                                        <p:attrNameLst>
                                          <p:attrName>style.visibility</p:attrName>
                                        </p:attrNameLst>
                                      </p:cBhvr>
                                      <p:to>
                                        <p:strVal val="visible"/>
                                      </p:to>
                                    </p:set>
                                    <p:animEffect transition="in" filter="wipe(left)">
                                      <p:cBhvr>
                                        <p:cTn id="20" dur="500"/>
                                        <p:tgtEl>
                                          <p:spTgt spid="4302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30150"/>
                                        </p:tgtEl>
                                        <p:attrNameLst>
                                          <p:attrName>style.visibility</p:attrName>
                                        </p:attrNameLst>
                                      </p:cBhvr>
                                      <p:to>
                                        <p:strVal val="visible"/>
                                      </p:to>
                                    </p:set>
                                    <p:animEffect transition="in" filter="wipe(left)">
                                      <p:cBhvr>
                                        <p:cTn id="25" dur="500"/>
                                        <p:tgtEl>
                                          <p:spTgt spid="4301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0151"/>
                                        </p:tgtEl>
                                        <p:attrNameLst>
                                          <p:attrName>style.visibility</p:attrName>
                                        </p:attrNameLst>
                                      </p:cBhvr>
                                      <p:to>
                                        <p:strVal val="visible"/>
                                      </p:to>
                                    </p:set>
                                    <p:animEffect transition="in" filter="wipe(left)">
                                      <p:cBhvr>
                                        <p:cTn id="30" dur="500"/>
                                        <p:tgtEl>
                                          <p:spTgt spid="4301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0152"/>
                                        </p:tgtEl>
                                        <p:attrNameLst>
                                          <p:attrName>style.visibility</p:attrName>
                                        </p:attrNameLst>
                                      </p:cBhvr>
                                      <p:to>
                                        <p:strVal val="visible"/>
                                      </p:to>
                                    </p:set>
                                    <p:animEffect transition="in" filter="wipe(left)">
                                      <p:cBhvr>
                                        <p:cTn id="35" dur="500"/>
                                        <p:tgtEl>
                                          <p:spTgt spid="43015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30247"/>
                                        </p:tgtEl>
                                        <p:attrNameLst>
                                          <p:attrName>style.visibility</p:attrName>
                                        </p:attrNameLst>
                                      </p:cBhvr>
                                      <p:to>
                                        <p:strVal val="visible"/>
                                      </p:to>
                                    </p:set>
                                    <p:animEffect transition="in" filter="wipe(left)">
                                      <p:cBhvr>
                                        <p:cTn id="40" dur="500"/>
                                        <p:tgtEl>
                                          <p:spTgt spid="43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6" grpId="0"/>
      <p:bldP spid="430150" grpId="0"/>
      <p:bldP spid="430151" grpId="0"/>
      <p:bldP spid="43015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a:extLst>
              <a:ext uri="{FF2B5EF4-FFF2-40B4-BE49-F238E27FC236}">
                <a16:creationId xmlns:a16="http://schemas.microsoft.com/office/drawing/2014/main" id="{995EEFD3-7F46-3C16-DBA1-37C133AA9E58}"/>
              </a:ext>
            </a:extLst>
          </p:cNvPr>
          <p:cNvSpPr>
            <a:spLocks noChangeArrowheads="1"/>
          </p:cNvSpPr>
          <p:nvPr/>
        </p:nvSpPr>
        <p:spPr bwMode="auto">
          <a:xfrm>
            <a:off x="868363" y="476250"/>
            <a:ext cx="2144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solidFill>
                  <a:srgbClr val="CC0000"/>
                </a:solidFill>
                <a:latin typeface="楷体_GB2312" pitchFamily="49" charset="-122"/>
              </a:rPr>
              <a:t>小  结</a:t>
            </a:r>
          </a:p>
        </p:txBody>
      </p:sp>
      <p:sp>
        <p:nvSpPr>
          <p:cNvPr id="94211" name="Rectangle 5">
            <a:extLst>
              <a:ext uri="{FF2B5EF4-FFF2-40B4-BE49-F238E27FC236}">
                <a16:creationId xmlns:a16="http://schemas.microsoft.com/office/drawing/2014/main" id="{F22F8FD1-AB51-AE2D-A04A-06B5243BF2D7}"/>
              </a:ext>
            </a:extLst>
          </p:cNvPr>
          <p:cNvSpPr>
            <a:spLocks noChangeArrowheads="1"/>
          </p:cNvSpPr>
          <p:nvPr/>
        </p:nvSpPr>
        <p:spPr bwMode="auto">
          <a:xfrm>
            <a:off x="449263" y="900113"/>
            <a:ext cx="851535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buFont typeface="Wingdings 2" panose="05020102010507070707" pitchFamily="18" charset="2"/>
              <a:buNone/>
            </a:pPr>
            <a:endParaRPr kumimoji="1" lang="en-US" altLang="zh-CN">
              <a:solidFill>
                <a:srgbClr val="000066"/>
              </a:solidFill>
              <a:latin typeface="Verdana" panose="020B0604030504040204" pitchFamily="34" charset="0"/>
              <a:sym typeface="Wingdings 2" panose="05020102010507070707" pitchFamily="18" charset="2"/>
            </a:endParaRPr>
          </a:p>
          <a:p>
            <a:pPr eaLnBrk="1" hangingPunct="1">
              <a:lnSpc>
                <a:spcPct val="125000"/>
              </a:lnSpc>
              <a:buFont typeface="Wingdings 2" panose="05020102010507070707" pitchFamily="18" charset="2"/>
              <a:buChar char=""/>
            </a:pPr>
            <a:r>
              <a:rPr kumimoji="1" lang="zh-CN" altLang="en-US">
                <a:solidFill>
                  <a:srgbClr val="000066"/>
                </a:solidFill>
                <a:latin typeface="Verdana" panose="020B0604030504040204" pitchFamily="34" charset="0"/>
                <a:sym typeface="Wingdings 2" panose="05020102010507070707" pitchFamily="18" charset="2"/>
              </a:rPr>
              <a:t>用</a:t>
            </a:r>
            <a:r>
              <a:rPr kumimoji="1" lang="en-US" altLang="zh-CN">
                <a:solidFill>
                  <a:srgbClr val="000066"/>
                </a:solidFill>
                <a:latin typeface="Times New Roman" panose="02020603050405020304" pitchFamily="18" charset="0"/>
                <a:sym typeface="Wingdings 2" panose="05020102010507070707" pitchFamily="18" charset="2"/>
              </a:rPr>
              <a:t>0</a:t>
            </a:r>
            <a:r>
              <a:rPr kumimoji="1" lang="zh-CN" altLang="en-US">
                <a:solidFill>
                  <a:srgbClr val="000066"/>
                </a:solidFill>
                <a:latin typeface="Times New Roman" panose="02020603050405020304" pitchFamily="18" charset="0"/>
                <a:sym typeface="Wingdings 2" panose="05020102010507070707" pitchFamily="18" charset="2"/>
              </a:rPr>
              <a:t>和</a:t>
            </a:r>
            <a:r>
              <a:rPr kumimoji="1" lang="en-US" altLang="zh-CN">
                <a:solidFill>
                  <a:srgbClr val="000066"/>
                </a:solidFill>
                <a:latin typeface="Times New Roman" panose="02020603050405020304" pitchFamily="18" charset="0"/>
                <a:sym typeface="Wingdings 2" panose="05020102010507070707" pitchFamily="18" charset="2"/>
              </a:rPr>
              <a:t>1</a:t>
            </a:r>
            <a:r>
              <a:rPr kumimoji="1" lang="zh-CN" altLang="en-US">
                <a:solidFill>
                  <a:srgbClr val="000066"/>
                </a:solidFill>
                <a:latin typeface="Verdana" panose="020B0604030504040204" pitchFamily="34" charset="0"/>
                <a:sym typeface="Wingdings 2" panose="05020102010507070707" pitchFamily="18" charset="2"/>
              </a:rPr>
              <a:t>可以组成二进制数表示是数量的大小，也可以表示对立的两种逻辑状态。数字系统中常用二进制数来表示数值。</a:t>
            </a:r>
          </a:p>
          <a:p>
            <a:pPr eaLnBrk="1" hangingPunct="1">
              <a:lnSpc>
                <a:spcPct val="125000"/>
              </a:lnSpc>
              <a:buFont typeface="Wingdings 2" panose="05020102010507070707" pitchFamily="18" charset="2"/>
              <a:buNone/>
            </a:pPr>
            <a:r>
              <a:rPr kumimoji="1" lang="zh-CN" altLang="en-US">
                <a:solidFill>
                  <a:srgbClr val="000066"/>
                </a:solidFill>
                <a:latin typeface="Verdana" panose="020B0604030504040204" pitchFamily="34" charset="0"/>
                <a:sym typeface="Wingdings 2" panose="05020102010507070707" pitchFamily="18" charset="2"/>
              </a:rPr>
              <a:t></a:t>
            </a:r>
            <a:r>
              <a:rPr kumimoji="1" lang="zh-CN" altLang="en-US">
                <a:solidFill>
                  <a:srgbClr val="000066"/>
                </a:solidFill>
                <a:latin typeface="Verdana" panose="020B0604030504040204" pitchFamily="34" charset="0"/>
              </a:rPr>
              <a:t> </a:t>
            </a:r>
            <a:r>
              <a:rPr kumimoji="1" lang="zh-CN" altLang="en-US">
                <a:solidFill>
                  <a:srgbClr val="000066"/>
                </a:solidFill>
                <a:latin typeface="Verdana" panose="020B0604030504040204" pitchFamily="34" charset="0"/>
                <a:sym typeface="Wingdings 2" panose="05020102010507070707" pitchFamily="18" charset="2"/>
              </a:rPr>
              <a:t>在微处理器、计算机和数据通信中，采用十六进制。任意一种格式的数可以在十六进制、二进制和十进制之间相互转换。</a:t>
            </a:r>
          </a:p>
          <a:p>
            <a:pPr eaLnBrk="1" hangingPunct="1">
              <a:lnSpc>
                <a:spcPct val="125000"/>
              </a:lnSpc>
            </a:pPr>
            <a:r>
              <a:rPr kumimoji="1" lang="zh-CN" altLang="en-US">
                <a:solidFill>
                  <a:srgbClr val="000066"/>
                </a:solidFill>
                <a:latin typeface="Verdana" panose="020B0604030504040204" pitchFamily="34" charset="0"/>
                <a:sym typeface="Wingdings 2" panose="05020102010507070707" pitchFamily="18" charset="2"/>
              </a:rPr>
              <a:t></a:t>
            </a:r>
            <a:r>
              <a:rPr kumimoji="1" lang="zh-CN" altLang="en-US">
                <a:solidFill>
                  <a:srgbClr val="000066"/>
                </a:solidFill>
                <a:latin typeface="Verdana" panose="020B0604030504040204" pitchFamily="34" charset="0"/>
              </a:rPr>
              <a:t> </a:t>
            </a:r>
            <a:r>
              <a:rPr kumimoji="1" lang="zh-CN" altLang="en-US">
                <a:solidFill>
                  <a:srgbClr val="000066"/>
                </a:solidFill>
                <a:latin typeface="Verdana" panose="020B0604030504040204" pitchFamily="34" charset="0"/>
                <a:sym typeface="Wingdings 2" panose="05020102010507070707" pitchFamily="18" charset="2"/>
              </a:rPr>
              <a:t>二进制数有加、减、乘、除四种运算，加法是各种运算的基础。</a:t>
            </a:r>
            <a:r>
              <a:rPr kumimoji="1" lang="zh-CN" altLang="en-US">
                <a:solidFill>
                  <a:srgbClr val="000066"/>
                </a:solidFill>
                <a:latin typeface="Times New Roman" panose="02020603050405020304" pitchFamily="18" charset="0"/>
                <a:sym typeface="Wingdings 2" panose="05020102010507070707" pitchFamily="18" charset="2"/>
              </a:rPr>
              <a:t>特殊二进制码常用来表示十进制数。如</a:t>
            </a:r>
            <a:r>
              <a:rPr kumimoji="1" lang="en-US" altLang="zh-CN">
                <a:solidFill>
                  <a:srgbClr val="000066"/>
                </a:solidFill>
                <a:latin typeface="Times New Roman" panose="02020603050405020304" pitchFamily="18" charset="0"/>
                <a:sym typeface="Wingdings 2" panose="05020102010507070707" pitchFamily="18" charset="2"/>
              </a:rPr>
              <a:t>8421</a:t>
            </a:r>
            <a:r>
              <a:rPr kumimoji="1" lang="zh-CN" altLang="en-US">
                <a:solidFill>
                  <a:srgbClr val="000066"/>
                </a:solidFill>
                <a:latin typeface="Times New Roman" panose="02020603050405020304" pitchFamily="18" charset="0"/>
                <a:sym typeface="Wingdings 2" panose="05020102010507070707" pitchFamily="18" charset="2"/>
              </a:rPr>
              <a:t>码、</a:t>
            </a:r>
            <a:r>
              <a:rPr kumimoji="1" lang="en-US" altLang="zh-CN">
                <a:solidFill>
                  <a:srgbClr val="000066"/>
                </a:solidFill>
                <a:latin typeface="Times New Roman" panose="02020603050405020304" pitchFamily="18" charset="0"/>
                <a:sym typeface="Wingdings 2" panose="05020102010507070707" pitchFamily="18" charset="2"/>
              </a:rPr>
              <a:t>2421</a:t>
            </a:r>
            <a:r>
              <a:rPr kumimoji="1" lang="zh-CN" altLang="en-US">
                <a:solidFill>
                  <a:srgbClr val="000066"/>
                </a:solidFill>
                <a:latin typeface="Times New Roman" panose="02020603050405020304" pitchFamily="18" charset="0"/>
                <a:sym typeface="Wingdings 2" panose="05020102010507070707" pitchFamily="18" charset="2"/>
              </a:rPr>
              <a:t>码、</a:t>
            </a:r>
            <a:r>
              <a:rPr kumimoji="1" lang="en-US" altLang="zh-CN">
                <a:solidFill>
                  <a:srgbClr val="000066"/>
                </a:solidFill>
                <a:latin typeface="Times New Roman" panose="02020603050405020304" pitchFamily="18" charset="0"/>
                <a:sym typeface="Wingdings 2" panose="05020102010507070707" pitchFamily="18" charset="2"/>
              </a:rPr>
              <a:t>5421</a:t>
            </a:r>
            <a:r>
              <a:rPr kumimoji="1" lang="zh-CN" altLang="en-US">
                <a:solidFill>
                  <a:srgbClr val="000066"/>
                </a:solidFill>
                <a:latin typeface="Times New Roman" panose="02020603050405020304" pitchFamily="18" charset="0"/>
                <a:sym typeface="Wingdings 2" panose="05020102010507070707" pitchFamily="18" charset="2"/>
              </a:rPr>
              <a:t>码、余三码、余三码循环码、格雷码等。</a:t>
            </a:r>
          </a:p>
          <a:p>
            <a:pPr eaLnBrk="1" hangingPunct="1">
              <a:lnSpc>
                <a:spcPct val="125000"/>
              </a:lnSpc>
              <a:buFont typeface="Wingdings 2" panose="05020102010507070707" pitchFamily="18" charset="2"/>
              <a:buNone/>
            </a:pPr>
            <a:r>
              <a:rPr kumimoji="1" lang="zh-CN" altLang="en-US">
                <a:solidFill>
                  <a:srgbClr val="000066"/>
                </a:solidFill>
                <a:latin typeface="Verdana" panose="020B0604030504040204" pitchFamily="34" charset="0"/>
                <a:sym typeface="Wingdings 2" panose="05020102010507070707" pitchFamily="18" charset="2"/>
              </a:rPr>
              <a:t></a:t>
            </a:r>
            <a:r>
              <a:rPr kumimoji="1" lang="zh-CN" altLang="en-US">
                <a:solidFill>
                  <a:srgbClr val="000066"/>
                </a:solidFill>
                <a:latin typeface="Verdana" panose="020B0604030504040204" pitchFamily="34" charset="0"/>
              </a:rPr>
              <a:t> </a:t>
            </a:r>
            <a:r>
              <a:rPr kumimoji="1" lang="zh-CN" altLang="en-US">
                <a:solidFill>
                  <a:srgbClr val="000066"/>
                </a:solidFill>
                <a:latin typeface="Verdana" panose="020B0604030504040204" pitchFamily="34" charset="0"/>
                <a:sym typeface="Wingdings 2" panose="05020102010507070707" pitchFamily="18" charset="2"/>
              </a:rPr>
              <a:t>与、或、非是逻辑运算中的三种基本运算。数字逻辑是计算机的基础。逻辑函数的描述方法有真值表、逻辑函数表达式、逻辑图、波形图和卡诺图等。</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1">
            <a:extLst>
              <a:ext uri="{FF2B5EF4-FFF2-40B4-BE49-F238E27FC236}">
                <a16:creationId xmlns:a16="http://schemas.microsoft.com/office/drawing/2014/main" id="{9DD0B4D5-9589-23B9-CB1C-04173AC5E5A3}"/>
              </a:ext>
            </a:extLst>
          </p:cNvPr>
          <p:cNvSpPr>
            <a:spLocks noChangeArrowheads="1"/>
          </p:cNvSpPr>
          <p:nvPr/>
        </p:nvSpPr>
        <p:spPr bwMode="auto">
          <a:xfrm>
            <a:off x="2051650" y="1982788"/>
            <a:ext cx="174278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dirty="0">
                <a:solidFill>
                  <a:srgbClr val="000066"/>
                </a:solidFill>
                <a:latin typeface="Times New Roman" panose="02020603050405020304" pitchFamily="18" charset="0"/>
                <a:cs typeface="Times New Roman" panose="02020603050405020304" pitchFamily="18" charset="0"/>
              </a:rPr>
              <a:t>1.2.2(1)(2)</a:t>
            </a:r>
            <a:endParaRPr kumimoji="1" lang="en-US" altLang="zh-CN" sz="2800" dirty="0">
              <a:solidFill>
                <a:srgbClr val="000066"/>
              </a:solidFill>
              <a:latin typeface="Times New Roman" panose="02020603050405020304" pitchFamily="18" charset="0"/>
              <a:cs typeface="Times New Roman" panose="02020603050405020304" pitchFamily="18" charset="0"/>
            </a:endParaRPr>
          </a:p>
          <a:p>
            <a:pPr eaLnBrk="1" hangingPunct="1"/>
            <a:r>
              <a:rPr kumimoji="1" lang="zh-CN" altLang="en-US" sz="2800" dirty="0">
                <a:solidFill>
                  <a:srgbClr val="000066"/>
                </a:solidFill>
                <a:latin typeface="Times New Roman" panose="02020603050405020304" pitchFamily="18" charset="0"/>
                <a:cs typeface="Times New Roman" panose="02020603050405020304" pitchFamily="18" charset="0"/>
              </a:rPr>
              <a:t>1.2.3(1)(4)</a:t>
            </a:r>
            <a:endParaRPr kumimoji="1" lang="en-US" altLang="zh-CN" sz="2800" dirty="0">
              <a:solidFill>
                <a:srgbClr val="000066"/>
              </a:solidFill>
              <a:latin typeface="Times New Roman" panose="02020603050405020304" pitchFamily="18" charset="0"/>
              <a:cs typeface="Times New Roman" panose="02020603050405020304" pitchFamily="18" charset="0"/>
            </a:endParaRPr>
          </a:p>
          <a:p>
            <a:pPr eaLnBrk="1" hangingPunct="1"/>
            <a:r>
              <a:rPr kumimoji="1" lang="zh-CN" altLang="en-US" sz="2800" dirty="0">
                <a:solidFill>
                  <a:srgbClr val="000066"/>
                </a:solidFill>
                <a:latin typeface="Times New Roman" panose="02020603050405020304" pitchFamily="18" charset="0"/>
                <a:cs typeface="Times New Roman" panose="02020603050405020304" pitchFamily="18" charset="0"/>
              </a:rPr>
              <a:t>1.2.4(4)</a:t>
            </a:r>
            <a:endParaRPr kumimoji="1" lang="en-US" altLang="zh-CN" sz="2800" dirty="0">
              <a:solidFill>
                <a:srgbClr val="000066"/>
              </a:solidFill>
              <a:latin typeface="Times New Roman" panose="02020603050405020304" pitchFamily="18" charset="0"/>
              <a:cs typeface="Times New Roman" panose="02020603050405020304" pitchFamily="18" charset="0"/>
            </a:endParaRPr>
          </a:p>
          <a:p>
            <a:pPr eaLnBrk="1" hangingPunct="1"/>
            <a:r>
              <a:rPr kumimoji="1" lang="zh-CN" altLang="en-US" sz="2800" dirty="0">
                <a:solidFill>
                  <a:srgbClr val="000066"/>
                </a:solidFill>
                <a:latin typeface="Times New Roman" panose="02020603050405020304" pitchFamily="18" charset="0"/>
                <a:cs typeface="Times New Roman" panose="02020603050405020304" pitchFamily="18" charset="0"/>
              </a:rPr>
              <a:t>1.2.5(3)(4)</a:t>
            </a:r>
            <a:endParaRPr kumimoji="1" lang="en-US" altLang="zh-CN" sz="2800" dirty="0">
              <a:solidFill>
                <a:srgbClr val="000066"/>
              </a:solidFill>
              <a:latin typeface="Times New Roman" panose="02020603050405020304" pitchFamily="18" charset="0"/>
              <a:cs typeface="Times New Roman" panose="02020603050405020304" pitchFamily="18" charset="0"/>
            </a:endParaRPr>
          </a:p>
          <a:p>
            <a:pPr eaLnBrk="1" hangingPunct="1"/>
            <a:r>
              <a:rPr kumimoji="1" lang="zh-CN" altLang="en-US" sz="2800" dirty="0">
                <a:solidFill>
                  <a:srgbClr val="000066"/>
                </a:solidFill>
                <a:latin typeface="Times New Roman" panose="02020603050405020304" pitchFamily="18" charset="0"/>
                <a:cs typeface="Times New Roman" panose="02020603050405020304" pitchFamily="18" charset="0"/>
              </a:rPr>
              <a:t>1.2.6(2)(4)</a:t>
            </a:r>
            <a:endParaRPr kumimoji="1" lang="en-US" altLang="zh-CN" sz="2800" dirty="0">
              <a:solidFill>
                <a:srgbClr val="000066"/>
              </a:solidFill>
              <a:latin typeface="Times New Roman" panose="02020603050405020304" pitchFamily="18" charset="0"/>
              <a:cs typeface="Times New Roman" panose="02020603050405020304" pitchFamily="18" charset="0"/>
            </a:endParaRPr>
          </a:p>
          <a:p>
            <a:pPr eaLnBrk="1" hangingPunct="1"/>
            <a:r>
              <a:rPr kumimoji="1" lang="zh-CN" altLang="en-US" sz="2800" dirty="0">
                <a:solidFill>
                  <a:srgbClr val="000066"/>
                </a:solidFill>
                <a:latin typeface="Times New Roman" panose="02020603050405020304" pitchFamily="18" charset="0"/>
                <a:cs typeface="Times New Roman" panose="02020603050405020304" pitchFamily="18" charset="0"/>
              </a:rPr>
              <a:t>1.2.8(2)(3)</a:t>
            </a:r>
            <a:endParaRPr kumimoji="1" lang="en-US" altLang="zh-CN" sz="2800" dirty="0">
              <a:solidFill>
                <a:srgbClr val="000066"/>
              </a:solidFill>
              <a:latin typeface="Times New Roman" panose="02020603050405020304" pitchFamily="18" charset="0"/>
              <a:cs typeface="Times New Roman" panose="02020603050405020304" pitchFamily="18" charset="0"/>
            </a:endParaRPr>
          </a:p>
          <a:p>
            <a:pPr eaLnBrk="1" hangingPunct="1"/>
            <a:r>
              <a:rPr kumimoji="1" lang="zh-CN" altLang="en-US" sz="2800" dirty="0">
                <a:solidFill>
                  <a:srgbClr val="000066"/>
                </a:solidFill>
                <a:latin typeface="Times New Roman" panose="02020603050405020304" pitchFamily="18" charset="0"/>
                <a:cs typeface="Times New Roman" panose="02020603050405020304" pitchFamily="18" charset="0"/>
              </a:rPr>
              <a:t>1.</a:t>
            </a:r>
            <a:r>
              <a:rPr kumimoji="1" lang="en-US" altLang="zh-CN" sz="2800" dirty="0">
                <a:solidFill>
                  <a:srgbClr val="000066"/>
                </a:solidFill>
                <a:latin typeface="Times New Roman" panose="02020603050405020304" pitchFamily="18" charset="0"/>
                <a:cs typeface="Times New Roman" panose="02020603050405020304" pitchFamily="18" charset="0"/>
              </a:rPr>
              <a:t>4</a:t>
            </a:r>
            <a:r>
              <a:rPr kumimoji="1" lang="zh-CN" altLang="en-US" sz="2800" dirty="0">
                <a:solidFill>
                  <a:srgbClr val="000066"/>
                </a:solidFill>
                <a:latin typeface="Times New Roman" panose="02020603050405020304" pitchFamily="18" charset="0"/>
                <a:cs typeface="Times New Roman" panose="02020603050405020304" pitchFamily="18" charset="0"/>
              </a:rPr>
              <a:t>.1(3)</a:t>
            </a:r>
            <a:endParaRPr kumimoji="1" lang="en-US" altLang="zh-CN" sz="2800" dirty="0">
              <a:solidFill>
                <a:srgbClr val="000066"/>
              </a:solidFill>
              <a:latin typeface="Times New Roman" panose="02020603050405020304" pitchFamily="18" charset="0"/>
              <a:cs typeface="Times New Roman" panose="02020603050405020304" pitchFamily="18" charset="0"/>
            </a:endParaRPr>
          </a:p>
          <a:p>
            <a:pPr eaLnBrk="1" hangingPunct="1"/>
            <a:r>
              <a:rPr kumimoji="1" lang="en-US" altLang="zh-CN" sz="2800" dirty="0">
                <a:solidFill>
                  <a:srgbClr val="000066"/>
                </a:solidFill>
                <a:latin typeface="Times New Roman" panose="02020603050405020304" pitchFamily="18" charset="0"/>
                <a:cs typeface="Times New Roman" panose="02020603050405020304" pitchFamily="18" charset="0"/>
              </a:rPr>
              <a:t>1.5.2</a:t>
            </a:r>
          </a:p>
          <a:p>
            <a:pPr eaLnBrk="1" hangingPunct="1"/>
            <a:r>
              <a:rPr kumimoji="1" lang="en-US" altLang="zh-CN" sz="2800" dirty="0">
                <a:solidFill>
                  <a:srgbClr val="000066"/>
                </a:solidFill>
                <a:latin typeface="Times New Roman" panose="02020603050405020304" pitchFamily="18" charset="0"/>
                <a:cs typeface="Times New Roman" panose="02020603050405020304" pitchFamily="18" charset="0"/>
              </a:rPr>
              <a:t>1.6.1</a:t>
            </a:r>
            <a:endParaRPr kumimoji="1" lang="zh-CN" altLang="en-US" sz="2800" dirty="0">
              <a:solidFill>
                <a:srgbClr val="000066"/>
              </a:solidFill>
              <a:latin typeface="Times New Roman" panose="02020603050405020304" pitchFamily="18" charset="0"/>
              <a:cs typeface="Times New Roman" panose="02020603050405020304" pitchFamily="18" charset="0"/>
            </a:endParaRPr>
          </a:p>
        </p:txBody>
      </p:sp>
      <p:sp>
        <p:nvSpPr>
          <p:cNvPr id="95235" name="Rectangle 4">
            <a:extLst>
              <a:ext uri="{FF2B5EF4-FFF2-40B4-BE49-F238E27FC236}">
                <a16:creationId xmlns:a16="http://schemas.microsoft.com/office/drawing/2014/main" id="{6A79F9EC-57C0-338F-AC36-7FD71ED74777}"/>
              </a:ext>
            </a:extLst>
          </p:cNvPr>
          <p:cNvSpPr>
            <a:spLocks noChangeArrowheads="1"/>
          </p:cNvSpPr>
          <p:nvPr/>
        </p:nvSpPr>
        <p:spPr bwMode="auto">
          <a:xfrm>
            <a:off x="868363" y="476250"/>
            <a:ext cx="2144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3200">
                <a:solidFill>
                  <a:srgbClr val="CC0000"/>
                </a:solidFill>
                <a:latin typeface="楷体_GB2312" pitchFamily="49" charset="-122"/>
              </a:rPr>
              <a:t>作  业</a:t>
            </a:r>
          </a:p>
        </p:txBody>
      </p:sp>
      <p:sp>
        <p:nvSpPr>
          <p:cNvPr id="95236" name="Rectangle 70">
            <a:extLst>
              <a:ext uri="{FF2B5EF4-FFF2-40B4-BE49-F238E27FC236}">
                <a16:creationId xmlns:a16="http://schemas.microsoft.com/office/drawing/2014/main" id="{9BDF98FE-767A-BB59-28DE-490E1BCCE3FA}"/>
              </a:ext>
            </a:extLst>
          </p:cNvPr>
          <p:cNvSpPr>
            <a:spLocks noChangeArrowheads="1"/>
          </p:cNvSpPr>
          <p:nvPr/>
        </p:nvSpPr>
        <p:spPr bwMode="auto">
          <a:xfrm>
            <a:off x="619125" y="1336675"/>
            <a:ext cx="41767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600" dirty="0">
                <a:solidFill>
                  <a:srgbClr val="000066"/>
                </a:solidFill>
              </a:rPr>
              <a:t>P38~39</a:t>
            </a:r>
            <a:r>
              <a:rPr kumimoji="1" lang="zh-CN" altLang="en-US" sz="3600" dirty="0">
                <a:solidFill>
                  <a:srgbClr val="000066"/>
                </a:solidFill>
              </a:rPr>
              <a:t>：</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1">
            <a:extLst>
              <a:ext uri="{FF2B5EF4-FFF2-40B4-BE49-F238E27FC236}">
                <a16:creationId xmlns:a16="http://schemas.microsoft.com/office/drawing/2014/main" id="{E2B651B1-033E-31BB-78BD-E99BC5C3F942}"/>
              </a:ext>
            </a:extLst>
          </p:cNvPr>
          <p:cNvSpPr txBox="1">
            <a:spLocks noChangeArrowheads="1"/>
          </p:cNvSpPr>
          <p:nvPr/>
        </p:nvSpPr>
        <p:spPr bwMode="auto">
          <a:xfrm>
            <a:off x="466725" y="476250"/>
            <a:ext cx="73437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800">
                <a:solidFill>
                  <a:srgbClr val="000066"/>
                </a:solidFill>
                <a:latin typeface="楷体_GB2312" pitchFamily="49" charset="-122"/>
                <a:ea typeface="楷体_GB2312" pitchFamily="49" charset="-122"/>
              </a:rPr>
              <a:t>电路设计方法</a:t>
            </a:r>
            <a:r>
              <a:rPr kumimoji="1" lang="zh-CN" altLang="en-US" sz="2800">
                <a:solidFill>
                  <a:srgbClr val="040468"/>
                </a:solidFill>
                <a:latin typeface="楷体_GB2312" pitchFamily="49" charset="-122"/>
                <a:ea typeface="楷体_GB2312" pitchFamily="49" charset="-122"/>
              </a:rPr>
              <a:t>伴随器件变化从传统走向现代</a:t>
            </a:r>
          </a:p>
        </p:txBody>
      </p:sp>
      <p:sp>
        <p:nvSpPr>
          <p:cNvPr id="14339" name="Text Box 12">
            <a:extLst>
              <a:ext uri="{FF2B5EF4-FFF2-40B4-BE49-F238E27FC236}">
                <a16:creationId xmlns:a16="http://schemas.microsoft.com/office/drawing/2014/main" id="{ADDFC07E-7841-73AB-FDF2-6A48BAA69ED4}"/>
              </a:ext>
            </a:extLst>
          </p:cNvPr>
          <p:cNvSpPr txBox="1">
            <a:spLocks noChangeArrowheads="1"/>
          </p:cNvSpPr>
          <p:nvPr/>
        </p:nvSpPr>
        <p:spPr bwMode="auto">
          <a:xfrm>
            <a:off x="684213" y="1412875"/>
            <a:ext cx="345916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sym typeface="Symbol" panose="05050102010706020507" pitchFamily="18" charset="2"/>
              </a:rPr>
              <a:t>a)</a:t>
            </a:r>
            <a:r>
              <a:rPr kumimoji="1" lang="zh-CN" altLang="en-US" sz="2400">
                <a:solidFill>
                  <a:srgbClr val="040468"/>
                </a:solidFill>
                <a:latin typeface="楷体_GB2312" pitchFamily="49" charset="-122"/>
                <a:ea typeface="楷体_GB2312" pitchFamily="49" charset="-122"/>
                <a:sym typeface="Symbol" panose="05050102010706020507" pitchFamily="18" charset="2"/>
              </a:rPr>
              <a:t>传统的设计方法：</a:t>
            </a:r>
            <a:endParaRPr kumimoji="1" lang="zh-CN" altLang="en-US" sz="2400">
              <a:solidFill>
                <a:srgbClr val="040468"/>
              </a:solidFill>
              <a:latin typeface="楷体_GB2312" pitchFamily="49" charset="-122"/>
              <a:ea typeface="楷体_GB2312" pitchFamily="49" charset="-122"/>
            </a:endParaRPr>
          </a:p>
        </p:txBody>
      </p:sp>
      <p:sp>
        <p:nvSpPr>
          <p:cNvPr id="14340" name="Text Box 13">
            <a:extLst>
              <a:ext uri="{FF2B5EF4-FFF2-40B4-BE49-F238E27FC236}">
                <a16:creationId xmlns:a16="http://schemas.microsoft.com/office/drawing/2014/main" id="{2AEEA70F-7CEE-4D39-8C2D-4540631D3B97}"/>
              </a:ext>
            </a:extLst>
          </p:cNvPr>
          <p:cNvSpPr txBox="1">
            <a:spLocks noChangeArrowheads="1"/>
          </p:cNvSpPr>
          <p:nvPr/>
        </p:nvSpPr>
        <p:spPr bwMode="auto">
          <a:xfrm>
            <a:off x="682625" y="4005263"/>
            <a:ext cx="34575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40468"/>
                </a:solidFill>
                <a:latin typeface="楷体_GB2312" pitchFamily="49" charset="-122"/>
                <a:ea typeface="楷体_GB2312" pitchFamily="49" charset="-122"/>
                <a:sym typeface="Symbol" panose="05050102010706020507" pitchFamily="18" charset="2"/>
              </a:rPr>
              <a:t>b)</a:t>
            </a:r>
            <a:r>
              <a:rPr kumimoji="1" lang="zh-CN" altLang="en-US" sz="2400">
                <a:solidFill>
                  <a:srgbClr val="040468"/>
                </a:solidFill>
                <a:latin typeface="楷体_GB2312" pitchFamily="49" charset="-122"/>
                <a:ea typeface="楷体_GB2312" pitchFamily="49" charset="-122"/>
                <a:sym typeface="Symbol" panose="05050102010706020507" pitchFamily="18" charset="2"/>
              </a:rPr>
              <a:t>现代的设计方法：</a:t>
            </a:r>
            <a:endParaRPr kumimoji="1" lang="zh-CN" altLang="en-US" sz="2400">
              <a:solidFill>
                <a:srgbClr val="040468"/>
              </a:solidFill>
              <a:latin typeface="楷体_GB2312" pitchFamily="49" charset="-122"/>
              <a:ea typeface="楷体_GB2312" pitchFamily="49" charset="-122"/>
            </a:endParaRPr>
          </a:p>
        </p:txBody>
      </p:sp>
      <p:grpSp>
        <p:nvGrpSpPr>
          <p:cNvPr id="14341" name="Group 14">
            <a:extLst>
              <a:ext uri="{FF2B5EF4-FFF2-40B4-BE49-F238E27FC236}">
                <a16:creationId xmlns:a16="http://schemas.microsoft.com/office/drawing/2014/main" id="{3AC729B7-1AE8-097D-9E82-B320D00ACA56}"/>
              </a:ext>
            </a:extLst>
          </p:cNvPr>
          <p:cNvGrpSpPr>
            <a:grpSpLocks/>
          </p:cNvGrpSpPr>
          <p:nvPr/>
        </p:nvGrpSpPr>
        <p:grpSpPr bwMode="auto">
          <a:xfrm>
            <a:off x="684213" y="2133600"/>
            <a:ext cx="8064500" cy="1638300"/>
            <a:chOff x="2352" y="720"/>
            <a:chExt cx="3216" cy="1632"/>
          </a:xfrm>
        </p:grpSpPr>
        <p:sp>
          <p:nvSpPr>
            <p:cNvPr id="14345" name="Text Box 15">
              <a:extLst>
                <a:ext uri="{FF2B5EF4-FFF2-40B4-BE49-F238E27FC236}">
                  <a16:creationId xmlns:a16="http://schemas.microsoft.com/office/drawing/2014/main" id="{EF3CE637-B477-DD27-DBD6-9773C8617805}"/>
                </a:ext>
              </a:extLst>
            </p:cNvPr>
            <p:cNvSpPr txBox="1">
              <a:spLocks noChangeArrowheads="1"/>
            </p:cNvSpPr>
            <p:nvPr/>
          </p:nvSpPr>
          <p:spPr bwMode="auto">
            <a:xfrm>
              <a:off x="2352" y="720"/>
              <a:ext cx="3216" cy="1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30000"/>
                </a:lnSpc>
              </a:pPr>
              <a:r>
                <a:rPr kumimoji="1" lang="zh-CN" altLang="en-US" sz="2400">
                  <a:solidFill>
                    <a:srgbClr val="040468"/>
                  </a:solidFill>
                  <a:latin typeface="楷体_GB2312" pitchFamily="49" charset="-122"/>
                  <a:ea typeface="楷体_GB2312" pitchFamily="49" charset="-122"/>
                </a:rPr>
                <a:t>采用自下而上的设计方法；由人工组装，经反复调试、验证、修改完成。所用的元器件较多，电路可靠性差，设计周期长。</a:t>
              </a:r>
            </a:p>
          </p:txBody>
        </p:sp>
        <p:sp>
          <p:nvSpPr>
            <p:cNvPr id="14346" name="Rectangle 16">
              <a:extLst>
                <a:ext uri="{FF2B5EF4-FFF2-40B4-BE49-F238E27FC236}">
                  <a16:creationId xmlns:a16="http://schemas.microsoft.com/office/drawing/2014/main" id="{979CD4ED-040A-24BA-68A7-EE57591A9280}"/>
                </a:ext>
              </a:extLst>
            </p:cNvPr>
            <p:cNvSpPr>
              <a:spLocks noChangeArrowheads="1"/>
            </p:cNvSpPr>
            <p:nvPr/>
          </p:nvSpPr>
          <p:spPr bwMode="auto">
            <a:xfrm>
              <a:off x="2352" y="720"/>
              <a:ext cx="3216" cy="1632"/>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14342" name="Group 17">
            <a:extLst>
              <a:ext uri="{FF2B5EF4-FFF2-40B4-BE49-F238E27FC236}">
                <a16:creationId xmlns:a16="http://schemas.microsoft.com/office/drawing/2014/main" id="{9C2AFA52-A938-95B4-0FC8-A2F7559DECB9}"/>
              </a:ext>
            </a:extLst>
          </p:cNvPr>
          <p:cNvGrpSpPr>
            <a:grpSpLocks/>
          </p:cNvGrpSpPr>
          <p:nvPr/>
        </p:nvGrpSpPr>
        <p:grpSpPr bwMode="auto">
          <a:xfrm>
            <a:off x="755650" y="4725988"/>
            <a:ext cx="8064500" cy="1368425"/>
            <a:chOff x="2352" y="2414"/>
            <a:chExt cx="3226" cy="1714"/>
          </a:xfrm>
        </p:grpSpPr>
        <p:sp>
          <p:nvSpPr>
            <p:cNvPr id="14343" name="Text Box 18">
              <a:extLst>
                <a:ext uri="{FF2B5EF4-FFF2-40B4-BE49-F238E27FC236}">
                  <a16:creationId xmlns:a16="http://schemas.microsoft.com/office/drawing/2014/main" id="{748FEB13-75E1-87F2-34C2-D41B491C3714}"/>
                </a:ext>
              </a:extLst>
            </p:cNvPr>
            <p:cNvSpPr txBox="1">
              <a:spLocks noChangeArrowheads="1"/>
            </p:cNvSpPr>
            <p:nvPr/>
          </p:nvSpPr>
          <p:spPr bwMode="auto">
            <a:xfrm>
              <a:off x="2352" y="2414"/>
              <a:ext cx="3226" cy="1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kumimoji="1" lang="zh-CN" altLang="en-US" sz="2400">
                  <a:solidFill>
                    <a:srgbClr val="040468"/>
                  </a:solidFill>
                  <a:latin typeface="Times New Roman" panose="02020603050405020304" pitchFamily="18" charset="0"/>
                  <a:ea typeface="楷体_GB2312" pitchFamily="49" charset="-122"/>
                </a:rPr>
                <a:t>现代</a:t>
              </a:r>
              <a:r>
                <a:rPr kumimoji="1" lang="en-US" altLang="zh-CN" sz="2400">
                  <a:solidFill>
                    <a:srgbClr val="040468"/>
                  </a:solidFill>
                  <a:latin typeface="Times New Roman" panose="02020603050405020304" pitchFamily="18" charset="0"/>
                  <a:ea typeface="楷体_GB2312" pitchFamily="49" charset="-122"/>
                </a:rPr>
                <a:t>EDA</a:t>
              </a:r>
              <a:r>
                <a:rPr kumimoji="1" lang="zh-CN" altLang="en-US" sz="2400">
                  <a:solidFill>
                    <a:srgbClr val="040468"/>
                  </a:solidFill>
                  <a:latin typeface="楷体_GB2312" pitchFamily="49" charset="-122"/>
                  <a:ea typeface="楷体_GB2312" pitchFamily="49" charset="-122"/>
                </a:rPr>
                <a:t>技术实现硬件设计软件化。采用从上到下设计方法，电路设计、 分析、仿真 、修订 全通过计算机完成。</a:t>
              </a:r>
            </a:p>
          </p:txBody>
        </p:sp>
        <p:sp>
          <p:nvSpPr>
            <p:cNvPr id="14344" name="Rectangle 19">
              <a:extLst>
                <a:ext uri="{FF2B5EF4-FFF2-40B4-BE49-F238E27FC236}">
                  <a16:creationId xmlns:a16="http://schemas.microsoft.com/office/drawing/2014/main" id="{B29E70CD-245F-181E-FB15-CC3C5D9F0BA4}"/>
                </a:ext>
              </a:extLst>
            </p:cNvPr>
            <p:cNvSpPr>
              <a:spLocks noChangeArrowheads="1"/>
            </p:cNvSpPr>
            <p:nvPr/>
          </p:nvSpPr>
          <p:spPr bwMode="auto">
            <a:xfrm>
              <a:off x="2352" y="2448"/>
              <a:ext cx="3216" cy="1680"/>
            </a:xfrm>
            <a:prstGeom prst="rect">
              <a:avLst/>
            </a:prstGeom>
            <a:noFill/>
            <a:ln w="57150" cmpd="thinThick">
              <a:solidFill>
                <a:srgbClr val="33CCCC"/>
              </a:solidFill>
              <a:miter lim="800000"/>
              <a:headEnd/>
              <a:tailEnd/>
            </a:ln>
            <a:extLst>
              <a:ext uri="{909E8E84-426E-40DD-AFC4-6F175D3DCCD1}">
                <a14:hiddenFill xmlns:a14="http://schemas.microsoft.com/office/drawing/2010/main">
                  <a:solidFill>
                    <a:srgbClr val="33CCCC"/>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17973</TotalTime>
  <Words>5641</Words>
  <Application>Microsoft Office PowerPoint</Application>
  <PresentationFormat>全屏显示(4:3)</PresentationFormat>
  <Paragraphs>1206</Paragraphs>
  <Slides>83</Slides>
  <Notes>7</Notes>
  <HiddenSlides>10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83</vt:i4>
      </vt:variant>
    </vt:vector>
  </HeadingPairs>
  <TitlesOfParts>
    <vt:vector size="106" baseType="lpstr">
      <vt:lpstr>黑体</vt:lpstr>
      <vt:lpstr>华康简宋</vt:lpstr>
      <vt:lpstr>楷体_GB2312</vt:lpstr>
      <vt:lpstr>隶书</vt:lpstr>
      <vt:lpstr>宋体</vt:lpstr>
      <vt:lpstr>宋体-方正超大字符集</vt:lpstr>
      <vt:lpstr>新宋体</vt:lpstr>
      <vt:lpstr>Arial</vt:lpstr>
      <vt:lpstr>Arial Narrow</vt:lpstr>
      <vt:lpstr>Book Antiqua</vt:lpstr>
      <vt:lpstr>Bookman Old Style</vt:lpstr>
      <vt:lpstr>Garamond</vt:lpstr>
      <vt:lpstr>Symbol</vt:lpstr>
      <vt:lpstr>Tahoma</vt:lpstr>
      <vt:lpstr>Times New Roman</vt:lpstr>
      <vt:lpstr>Verdana</vt:lpstr>
      <vt:lpstr>Wingdings</vt:lpstr>
      <vt:lpstr>Wingdings 2</vt:lpstr>
      <vt:lpstr>Profile</vt:lpstr>
      <vt:lpstr>Image</vt:lpstr>
      <vt:lpstr>图片</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qiong huang</cp:lastModifiedBy>
  <cp:revision>1797</cp:revision>
  <dcterms:created xsi:type="dcterms:W3CDTF">2004-08-29T02:51:05Z</dcterms:created>
  <dcterms:modified xsi:type="dcterms:W3CDTF">2024-09-01T14:51:12Z</dcterms:modified>
</cp:coreProperties>
</file>