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9"/>
  </p:notesMasterIdLst>
  <p:sldIdLst>
    <p:sldId id="437" r:id="rId2"/>
    <p:sldId id="438" r:id="rId3"/>
    <p:sldId id="439" r:id="rId4"/>
    <p:sldId id="440" r:id="rId5"/>
    <p:sldId id="442" r:id="rId6"/>
    <p:sldId id="443" r:id="rId7"/>
    <p:sldId id="444" r:id="rId8"/>
    <p:sldId id="454" r:id="rId9"/>
    <p:sldId id="445" r:id="rId10"/>
    <p:sldId id="446" r:id="rId11"/>
    <p:sldId id="448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85" r:id="rId29"/>
    <p:sldId id="471" r:id="rId30"/>
    <p:sldId id="472" r:id="rId31"/>
    <p:sldId id="473" r:id="rId32"/>
    <p:sldId id="474" r:id="rId33"/>
    <p:sldId id="475" r:id="rId34"/>
    <p:sldId id="476" r:id="rId35"/>
    <p:sldId id="486" r:id="rId36"/>
    <p:sldId id="477" r:id="rId37"/>
    <p:sldId id="478" r:id="rId38"/>
    <p:sldId id="479" r:id="rId39"/>
    <p:sldId id="480" r:id="rId40"/>
    <p:sldId id="481" r:id="rId41"/>
    <p:sldId id="487" r:id="rId42"/>
    <p:sldId id="482" r:id="rId43"/>
    <p:sldId id="488" r:id="rId44"/>
    <p:sldId id="489" r:id="rId45"/>
    <p:sldId id="483" r:id="rId46"/>
    <p:sldId id="490" r:id="rId47"/>
    <p:sldId id="491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FF"/>
    <a:srgbClr val="006600"/>
    <a:srgbClr val="FF00FF"/>
    <a:srgbClr val="0000CC"/>
    <a:srgbClr val="339933"/>
    <a:srgbClr val="FF0000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6" autoAdjust="0"/>
    <p:restoredTop sz="94731" autoAdjust="0"/>
  </p:normalViewPr>
  <p:slideViewPr>
    <p:cSldViewPr>
      <p:cViewPr varScale="1">
        <p:scale>
          <a:sx n="68" d="100"/>
          <a:sy n="68" d="100"/>
        </p:scale>
        <p:origin x="1560" y="6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12521DE1-BB0A-C956-F790-624E45A239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28D81414-C82C-3EC4-4FB9-04AB67BF15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B09F91-8C28-3D59-46A1-E40D431D986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DEA5DC90-026A-DD89-FDC4-FF7D34E895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1A32A5FD-5625-9546-A5AD-193AE5B8A0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25641454-30DE-5AEE-41D7-38C5F7006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FA077BF-B0B8-4E9D-B316-7686FE80E5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4F47455E-90D3-797D-AF41-9B71E8F9B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1F359817-10CC-41F6-BE3F-60EBA807596D}" type="slidenum">
              <a:rPr lang="en-US" altLang="zh-CN" sz="1200" b="0" smtClean="0">
                <a:latin typeface="Verdana" panose="020B0604030504040204" pitchFamily="34" charset="0"/>
              </a:rPr>
              <a:pPr/>
              <a:t>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9AEA918-7D83-00D7-8DA5-CCEBDF4C3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5FD4FBE-D73C-AFD1-EC01-4B5388DC4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3DA642B-6EF7-EB70-1768-0EFB023EA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B225B49E-6DF5-406C-8BF1-49896E162C30}" type="slidenum">
              <a:rPr lang="en-US" altLang="zh-CN" sz="1200" b="0" smtClean="0">
                <a:latin typeface="Verdana" panose="020B0604030504040204" pitchFamily="34" charset="0"/>
              </a:rPr>
              <a:pPr/>
              <a:t>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13208A1-D97F-32B0-097C-6F85822AA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9CFE529-C3E7-34CC-B1D5-5A1320FAE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DC07CE9-6CE2-1656-6D72-89946421A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3401E61-EA96-4118-8213-54631E7218FC}" type="slidenum">
              <a:rPr lang="en-US" altLang="zh-CN" sz="1200" b="0" smtClean="0">
                <a:latin typeface="Verdana" panose="020B0604030504040204" pitchFamily="34" charset="0"/>
              </a:rPr>
              <a:pPr/>
              <a:t>10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A2A7899-0704-FACE-9431-BAC4D24276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34360C6-96B8-7C2E-E13E-E44E9D027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A4AAA03-3ACB-36F8-8346-3B23E70856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1FA3BCAF-3B7A-4580-8134-5C712CB6C27D}" type="slidenum">
              <a:rPr lang="en-US" altLang="zh-CN" sz="1200" b="0" smtClean="0">
                <a:latin typeface="Verdana" panose="020B0604030504040204" pitchFamily="34" charset="0"/>
              </a:rPr>
              <a:pPr/>
              <a:t>13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EEC3FD0-8AAB-FCA7-421B-E4EB320902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B4FDA45-41BF-A9E8-33F7-0A6B06B2F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E682D93-A26C-5732-6F66-D5D48A0AC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9778DDD-9987-4ECC-BC93-48E149FEAF2D}" type="slidenum">
              <a:rPr lang="en-US" altLang="zh-CN" sz="1200" b="0" smtClean="0">
                <a:latin typeface="Verdana" panose="020B0604030504040204" pitchFamily="34" charset="0"/>
              </a:rPr>
              <a:pPr/>
              <a:t>16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354E7F4-17A5-169D-B2D7-D05CE5285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68CE574-D3B9-7DFE-465C-DD40A49FF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B231F68-4F44-26C3-1645-273523ED1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7C484A2-D6FD-454E-AC0B-B17A636D236C}" type="slidenum">
              <a:rPr lang="en-US" altLang="zh-CN" sz="1200" b="0" smtClean="0">
                <a:latin typeface="Verdana" panose="020B0604030504040204" pitchFamily="34" charset="0"/>
              </a:rPr>
              <a:pPr/>
              <a:t>32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85200B6-5077-129C-7F7C-CDFA281B3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E00167D-CF45-9FBA-B784-FCA6F8A96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10260B5-91A7-2D69-CD1C-EDDC04918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5D5C2F6-176F-4668-AC0B-79030CB78C4F}" type="slidenum">
              <a:rPr lang="en-US" altLang="zh-CN" sz="1200" b="0" smtClean="0">
                <a:latin typeface="Verdana" panose="020B0604030504040204" pitchFamily="34" charset="0"/>
              </a:rPr>
              <a:pPr/>
              <a:t>33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AB03AF3-113C-533F-A120-08C92B20F5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BDFF5CE-892C-F56F-2F80-072DF74E6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EF711FD-500E-D1D1-4EDF-EBF4C00ACA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886F9782-1EF7-4475-8064-3FA1607B047D}" type="slidenum">
              <a:rPr lang="en-US" altLang="zh-CN" sz="1200" b="0" smtClean="0">
                <a:latin typeface="Verdana" panose="020B0604030504040204" pitchFamily="34" charset="0"/>
              </a:rPr>
              <a:pPr/>
              <a:t>40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70B4937-1C64-7A28-3269-BB0572588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B219B43-7B91-9DCD-22F3-A08099888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7DD9C586-243B-C511-0882-4F218DC20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Picture 8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79A99E-045C-E253-A64F-8F182F4C71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9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48EAFE3-E2F8-F985-5E9D-446DE90B97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CE8E60-1D28-1319-9E20-91CE122A6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anose="02010509060101010101" pitchFamily="49" charset="-122"/>
              </a:defRPr>
            </a:lvl1pPr>
          </a:lstStyle>
          <a:p>
            <a:pPr lvl="0"/>
            <a:r>
              <a:rPr lang="en-US" altLang="zh-CN" noProof="0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zh-CN" noProof="0"/>
              <a:t>abcdefg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11E20D9-EEB6-6A8D-6619-D455AD29C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D23190-8A87-2594-0FC0-C131A5728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71DB991-1A10-6112-91C6-7734354E0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EDCF9-7501-418A-8C2B-EEBDE21B1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66167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E08904-BFDC-0E9F-B3DD-B18CD556D0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6A6F43D-EC3D-778C-8DAC-46252DC846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94562-C67B-4CFA-A5CB-3DDC671BF3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6548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EF3E09-9F08-4144-09BB-FCD45114A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1AEFF98-1956-91B7-704D-D792F3E65D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1F3A0-F620-4318-9A6D-13DD1C523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51472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1F2B206-0B72-6F48-D629-2813AFD44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60725A0-92FE-4165-1F4D-CC43E675571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BE3A2-7722-4131-B0CF-E51362B4E3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24996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07D2B34-56B7-6B96-AFF8-BB8F1A6CDB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AE8DD06-CF43-E7AB-563E-8E2B204E6C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ED766-0D9A-4D34-BDF1-98B331BBC1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41559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F77933-3225-78F4-F5C5-FDC4EB6EA8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0924911-7797-DAA8-4592-0AA950A3B8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1CBE-73EB-454E-B254-1A364A9A6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22972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6B8C26-38DB-AB92-65BE-397C78181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C9B246F-F6BE-15E7-983C-B27BD268B6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3BEB1-E514-419F-9198-A353FB2B6F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22030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98599C4-A6C9-3C6B-5555-93195C0A7D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8DDF408-03F0-E614-E80E-CB7E76081B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F4619-53AF-40D3-AB0F-DA95DCC3DA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679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E5E2473-33CA-6FEB-40BB-FA15C3F01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69972CE-682A-8C35-07E2-6C2930E1D3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EAEAC-2664-4197-8D0F-2E946A987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36937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37BCCE-0E62-6DE2-C4D4-14E2E09927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48CA60E-6A17-25EF-2A7D-6D79BCFB0F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3871-AAF2-4A03-9335-E7AE13AC0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739664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4B48DE-2F59-60CE-BC95-696698F17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A10C807-18A7-930A-D4D8-3ECAAECDFD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27771-5396-495C-8782-A01684FC2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31414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88F507-0B14-0948-2EF6-0D661B26C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725A0A-EC35-0D01-9192-1C24AC051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6508B76-1ECF-02D4-0C09-661FEFF57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E1C22B23-8B85-0034-A62E-AB6B0164B7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AF59283E-56B6-92EC-1DA1-F8C2005DC6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E5AD7168-AAC6-5DF6-BE95-BD092C49E8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F45BC3E-65DD-4D59-83D8-CF928B5A37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2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9FFB5C-2719-154B-DBAD-DED4A423DB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6B7B372-A52B-39B6-910F-CB273C0DAE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0C5BAE-912E-49ED-F8E5-0DC6979F7D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anose="020B0606020202030204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h02-2.ppt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ch02-4.ppt" TargetMode="External"/><Relationship Id="rId4" Type="http://schemas.openxmlformats.org/officeDocument/2006/relationships/hyperlink" Target="ch02-3.pp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5" Type="http://schemas.openxmlformats.org/officeDocument/2006/relationships/slide" Target="slide17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23.wmf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6.bin"/><Relationship Id="rId2" Type="http://schemas.openxmlformats.org/officeDocument/2006/relationships/image" Target="../media/image33.jpeg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44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52.emf"/><Relationship Id="rId26" Type="http://schemas.openxmlformats.org/officeDocument/2006/relationships/image" Target="../media/image57.emf"/><Relationship Id="rId39" Type="http://schemas.openxmlformats.org/officeDocument/2006/relationships/image" Target="../media/image70.emf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65.e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36.bin"/><Relationship Id="rId25" Type="http://schemas.openxmlformats.org/officeDocument/2006/relationships/image" Target="../media/image56.emf"/><Relationship Id="rId33" Type="http://schemas.openxmlformats.org/officeDocument/2006/relationships/image" Target="../media/image64.emf"/><Relationship Id="rId38" Type="http://schemas.openxmlformats.org/officeDocument/2006/relationships/image" Target="../media/image69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29" Type="http://schemas.openxmlformats.org/officeDocument/2006/relationships/image" Target="../media/image6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55.emf"/><Relationship Id="rId32" Type="http://schemas.openxmlformats.org/officeDocument/2006/relationships/image" Target="../media/image63.emf"/><Relationship Id="rId37" Type="http://schemas.openxmlformats.org/officeDocument/2006/relationships/image" Target="../media/image68.emf"/><Relationship Id="rId40" Type="http://schemas.openxmlformats.org/officeDocument/2006/relationships/image" Target="../media/image71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59.emf"/><Relationship Id="rId36" Type="http://schemas.openxmlformats.org/officeDocument/2006/relationships/image" Target="../media/image67.emf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37.bin"/><Relationship Id="rId31" Type="http://schemas.openxmlformats.org/officeDocument/2006/relationships/image" Target="../media/image62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image" Target="../media/image58.emf"/><Relationship Id="rId30" Type="http://schemas.openxmlformats.org/officeDocument/2006/relationships/image" Target="../media/image61.emf"/><Relationship Id="rId35" Type="http://schemas.openxmlformats.org/officeDocument/2006/relationships/image" Target="../media/image66.emf"/><Relationship Id="rId8" Type="http://schemas.openxmlformats.org/officeDocument/2006/relationships/image" Target="../media/image47.emf"/><Relationship Id="rId3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73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7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83.e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8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9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7" Type="http://schemas.openxmlformats.org/officeDocument/2006/relationships/image" Target="../media/image98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97.emf"/><Relationship Id="rId4" Type="http://schemas.openxmlformats.org/officeDocument/2006/relationships/oleObject" Target="../embeddings/oleObject6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104.emf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79.bin"/><Relationship Id="rId3" Type="http://schemas.openxmlformats.org/officeDocument/2006/relationships/image" Target="../media/image99.emf"/><Relationship Id="rId21" Type="http://schemas.openxmlformats.org/officeDocument/2006/relationships/image" Target="../media/image108.emf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106.emf"/><Relationship Id="rId25" Type="http://schemas.openxmlformats.org/officeDocument/2006/relationships/image" Target="../media/image110.e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103.emf"/><Relationship Id="rId24" Type="http://schemas.openxmlformats.org/officeDocument/2006/relationships/oleObject" Target="../embeddings/oleObject78.bin"/><Relationship Id="rId5" Type="http://schemas.openxmlformats.org/officeDocument/2006/relationships/image" Target="../media/image100.emf"/><Relationship Id="rId15" Type="http://schemas.openxmlformats.org/officeDocument/2006/relationships/image" Target="../media/image105.emf"/><Relationship Id="rId23" Type="http://schemas.openxmlformats.org/officeDocument/2006/relationships/image" Target="../media/image109.e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107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11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88.bin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85.bin"/><Relationship Id="rId17" Type="http://schemas.openxmlformats.org/officeDocument/2006/relationships/image" Target="../media/image119.wmf"/><Relationship Id="rId2" Type="http://schemas.openxmlformats.org/officeDocument/2006/relationships/oleObject" Target="../embeddings/oleObject80.bin"/><Relationship Id="rId16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84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86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31.e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3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40.wmf"/><Relationship Id="rId3" Type="http://schemas.openxmlformats.org/officeDocument/2006/relationships/image" Target="../media/image135.emf"/><Relationship Id="rId7" Type="http://schemas.openxmlformats.org/officeDocument/2006/relationships/image" Target="../media/image137.emf"/><Relationship Id="rId12" Type="http://schemas.openxmlformats.org/officeDocument/2006/relationships/oleObject" Target="../embeddings/oleObject108.bin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39.wmf"/><Relationship Id="rId5" Type="http://schemas.openxmlformats.org/officeDocument/2006/relationships/image" Target="../media/image136.emf"/><Relationship Id="rId15" Type="http://schemas.openxmlformats.org/officeDocument/2006/relationships/image" Target="../media/image141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0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50.emf"/><Relationship Id="rId3" Type="http://schemas.openxmlformats.org/officeDocument/2006/relationships/image" Target="../media/image145.emf"/><Relationship Id="rId7" Type="http://schemas.openxmlformats.org/officeDocument/2006/relationships/image" Target="../media/image147.emf"/><Relationship Id="rId12" Type="http://schemas.openxmlformats.org/officeDocument/2006/relationships/oleObject" Target="../embeddings/oleObject117.bin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49.emf"/><Relationship Id="rId5" Type="http://schemas.openxmlformats.org/officeDocument/2006/relationships/image" Target="../media/image146.e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4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52.wmf"/><Relationship Id="rId7" Type="http://schemas.openxmlformats.org/officeDocument/2006/relationships/image" Target="../media/image154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5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13" Type="http://schemas.openxmlformats.org/officeDocument/2006/relationships/oleObject" Target="../embeddings/oleObject129.bin"/><Relationship Id="rId18" Type="http://schemas.openxmlformats.org/officeDocument/2006/relationships/oleObject" Target="../embeddings/oleObject131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61.emf"/><Relationship Id="rId17" Type="http://schemas.openxmlformats.org/officeDocument/2006/relationships/image" Target="../media/image164.emf"/><Relationship Id="rId2" Type="http://schemas.openxmlformats.org/officeDocument/2006/relationships/notesSlide" Target="../notesSlides/notesSlide8.xml"/><Relationship Id="rId16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image" Target="../media/image163.png"/><Relationship Id="rId10" Type="http://schemas.openxmlformats.org/officeDocument/2006/relationships/image" Target="../media/image160.emf"/><Relationship Id="rId19" Type="http://schemas.openxmlformats.org/officeDocument/2006/relationships/image" Target="../media/image165.e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6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6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3" Type="http://schemas.openxmlformats.org/officeDocument/2006/relationships/image" Target="../media/image169.wmf"/><Relationship Id="rId7" Type="http://schemas.openxmlformats.org/officeDocument/2006/relationships/image" Target="../media/image171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70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7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4.wmf"/><Relationship Id="rId4" Type="http://schemas.openxmlformats.org/officeDocument/2006/relationships/oleObject" Target="../embeddings/oleObject139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>
            <a:extLst>
              <a:ext uri="{FF2B5EF4-FFF2-40B4-BE49-F238E27FC236}">
                <a16:creationId xmlns:a16="http://schemas.microsoft.com/office/drawing/2014/main" id="{207D7FF8-D806-5AE1-71D3-CEF0ED1AC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831850"/>
            <a:ext cx="27559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533232" bIns="0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2 .</a:t>
            </a:r>
            <a:r>
              <a:rPr lang="zh-CN" altLang="en-US" sz="40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逻辑代数</a:t>
            </a:r>
            <a:endParaRPr lang="zh-CN" altLang="en-US" sz="4000" b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19">
            <a:extLst>
              <a:ext uri="{FF2B5EF4-FFF2-40B4-BE49-F238E27FC236}">
                <a16:creationId xmlns:a16="http://schemas.microsoft.com/office/drawing/2014/main" id="{86AE2632-A014-AB06-1F55-E401047F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665596"/>
            <a:ext cx="6564618" cy="3422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057900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057900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057900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u="sng" dirty="0">
                <a:solidFill>
                  <a:srgbClr val="000066"/>
                </a:solidFill>
                <a:latin typeface="楷体_GB2312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2.1 </a:t>
            </a:r>
            <a:r>
              <a:rPr lang="zh-CN" altLang="en-US" sz="3600" u="sng" dirty="0">
                <a:solidFill>
                  <a:srgbClr val="000066"/>
                </a:solidFill>
                <a:latin typeface="楷体_GB2312" pitchFamily="49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逻辑</a:t>
            </a:r>
            <a:r>
              <a:rPr lang="zh-CN" altLang="en-US" sz="3600" u="sng" dirty="0">
                <a:solidFill>
                  <a:srgbClr val="000066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代数的基本</a:t>
            </a:r>
            <a:r>
              <a:rPr lang="zh-CN" altLang="en-US" sz="3600" u="sng" dirty="0">
                <a:solidFill>
                  <a:srgbClr val="000066"/>
                </a:solidFill>
              </a:rPr>
              <a:t>定律和规则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600" dirty="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66"/>
                </a:solidFill>
                <a:latin typeface="楷体_GB2312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2.2 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逻辑函数表达式的形式</a:t>
            </a:r>
            <a:endParaRPr lang="zh-CN" altLang="en-US" sz="3600" dirty="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600" dirty="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66"/>
                </a:solidFill>
                <a:latin typeface="楷体_GB2312" pitchFamily="49" charset="-122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2.3 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hlinkClick r:id="rId4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逻辑函数的代数化简法</a:t>
            </a:r>
            <a:endParaRPr lang="zh-CN" altLang="en-US" sz="3600" dirty="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</a:rPr>
              <a:t> 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66"/>
                </a:solidFill>
                <a:latin typeface="楷体_GB2312" pitchFamily="49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2.4</a:t>
            </a:r>
            <a:r>
              <a:rPr lang="en-US" altLang="zh-CN" sz="3600" u="sng" dirty="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  <a:hlinkClick r:id="rId5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逻辑函数的卡诺图化简法</a:t>
            </a:r>
            <a:endParaRPr lang="zh-CN" altLang="en-US" sz="3600" dirty="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dirty="0">
                <a:solidFill>
                  <a:srgbClr val="000066"/>
                </a:solidFill>
                <a:latin typeface="楷体_GB2312" pitchFamily="49" charset="-122"/>
              </a:rPr>
              <a:t>   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45" name="Rectangle 37">
            <a:extLst>
              <a:ext uri="{FF2B5EF4-FFF2-40B4-BE49-F238E27FC236}">
                <a16:creationId xmlns:a16="http://schemas.microsoft.com/office/drawing/2014/main" id="{A72410DC-2B2E-F21E-E4C6-6DA86F9E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3950"/>
            <a:ext cx="8064500" cy="2867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对于任意一个逻辑表达式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，若将其中所有的与（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•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）换成或（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），或（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）换成与（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）；原变量换为反变量，反变量换为原变量；将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换成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换成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；则得到的结果就是原函数的反函数。</a:t>
            </a:r>
          </a:p>
        </p:txBody>
      </p:sp>
      <p:sp>
        <p:nvSpPr>
          <p:cNvPr id="15363" name="Rectangle 38">
            <a:extLst>
              <a:ext uri="{FF2B5EF4-FFF2-40B4-BE49-F238E27FC236}">
                <a16:creationId xmlns:a16="http://schemas.microsoft.com/office/drawing/2014/main" id="{77438991-489B-4421-ACE0-6B0AA5543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"/>
            <a:ext cx="217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反演规则：</a:t>
            </a:r>
          </a:p>
        </p:txBody>
      </p:sp>
      <p:graphicFrame>
        <p:nvGraphicFramePr>
          <p:cNvPr id="375847" name="Object 39">
            <a:extLst>
              <a:ext uri="{FF2B5EF4-FFF2-40B4-BE49-F238E27FC236}">
                <a16:creationId xmlns:a16="http://schemas.microsoft.com/office/drawing/2014/main" id="{019BF7E3-EE59-C196-29FE-AEDBC4602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575300"/>
          <a:ext cx="58372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97100" imgH="215900" progId="Equation.3">
                  <p:embed/>
                </p:oleObj>
              </mc:Choice>
              <mc:Fallback>
                <p:oleObj name="公式" r:id="rId3" imgW="2197100" imgH="215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75300"/>
                        <a:ext cx="58372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5854" name="Group 46">
            <a:extLst>
              <a:ext uri="{FF2B5EF4-FFF2-40B4-BE49-F238E27FC236}">
                <a16:creationId xmlns:a16="http://schemas.microsoft.com/office/drawing/2014/main" id="{2443E8E2-67D3-2009-2812-7C9C65765B8B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149725"/>
            <a:ext cx="5899150" cy="457200"/>
            <a:chOff x="340" y="2840"/>
            <a:chExt cx="3716" cy="288"/>
          </a:xfrm>
        </p:grpSpPr>
        <p:graphicFrame>
          <p:nvGraphicFramePr>
            <p:cNvPr id="15368" name="Object 41">
              <a:extLst>
                <a:ext uri="{FF2B5EF4-FFF2-40B4-BE49-F238E27FC236}">
                  <a16:creationId xmlns:a16="http://schemas.microsoft.com/office/drawing/2014/main" id="{06814D31-2C61-FE39-5036-E76C2CB894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840"/>
            <a:ext cx="13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952087" imgH="190417" progId="Equation.3">
                    <p:embed/>
                  </p:oleObj>
                </mc:Choice>
                <mc:Fallback>
                  <p:oleObj name="公式" r:id="rId5" imgW="952087" imgH="190417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840"/>
                          <a:ext cx="136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Rectangle 42">
              <a:extLst>
                <a:ext uri="{FF2B5EF4-FFF2-40B4-BE49-F238E27FC236}">
                  <a16:creationId xmlns:a16="http://schemas.microsoft.com/office/drawing/2014/main" id="{13EE67A8-25B0-11A3-5C9B-995BDA8AF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840"/>
              <a:ext cx="11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2.1.1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试求</a:t>
              </a:r>
            </a:p>
          </p:txBody>
        </p:sp>
        <p:sp>
          <p:nvSpPr>
            <p:cNvPr id="15370" name="Rectangle 43">
              <a:extLst>
                <a:ext uri="{FF2B5EF4-FFF2-40B4-BE49-F238E27FC236}">
                  <a16:creationId xmlns:a16="http://schemas.microsoft.com/office/drawing/2014/main" id="{AC8A3C13-AA86-5CDB-26C8-9F71BDE80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40"/>
              <a:ext cx="1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的非函数</a:t>
              </a:r>
              <a:endParaRPr kumimoji="1" lang="zh-CN" altLang="en-US" b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75852" name="Rectangle 44">
            <a:extLst>
              <a:ext uri="{FF2B5EF4-FFF2-40B4-BE49-F238E27FC236}">
                <a16:creationId xmlns:a16="http://schemas.microsoft.com/office/drawing/2014/main" id="{4AF749F0-C2BD-BD0D-4B03-78AE385BE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41888"/>
            <a:ext cx="443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解：按照反演规则，得</a:t>
            </a:r>
            <a:r>
              <a:rPr kumimoji="1" lang="zh-CN" altLang="en-US" sz="2400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15367" name="Rectangle 45">
            <a:extLst>
              <a:ext uri="{FF2B5EF4-FFF2-40B4-BE49-F238E27FC236}">
                <a16:creationId xmlns:a16="http://schemas.microsoft.com/office/drawing/2014/main" id="{A8070AD3-41D6-9FE6-B914-D798D830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3995738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 animBg="1"/>
      <p:bldP spid="3758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5" name="Object 25">
            <a:extLst>
              <a:ext uri="{FF2B5EF4-FFF2-40B4-BE49-F238E27FC236}">
                <a16:creationId xmlns:a16="http://schemas.microsoft.com/office/drawing/2014/main" id="{BACF9EC2-56A6-035A-2392-5F909851B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716338"/>
          <a:ext cx="20462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1235" imgH="114300" progId="Equation.DSMT4">
                  <p:embed/>
                </p:oleObj>
              </mc:Choice>
              <mc:Fallback>
                <p:oleObj name="Equation" r:id="rId2" imgW="781235" imgH="114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16338"/>
                        <a:ext cx="20462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06" name="Group 26">
            <a:extLst>
              <a:ext uri="{FF2B5EF4-FFF2-40B4-BE49-F238E27FC236}">
                <a16:creationId xmlns:a16="http://schemas.microsoft.com/office/drawing/2014/main" id="{F5F01559-756B-6051-8357-823B3153A689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1117600"/>
            <a:ext cx="8915400" cy="1735138"/>
            <a:chOff x="0" y="391"/>
            <a:chExt cx="5616" cy="1093"/>
          </a:xfrm>
        </p:grpSpPr>
        <p:sp>
          <p:nvSpPr>
            <p:cNvPr id="17417" name="Rectangle 27">
              <a:extLst>
                <a:ext uri="{FF2B5EF4-FFF2-40B4-BE49-F238E27FC236}">
                  <a16:creationId xmlns:a16="http://schemas.microsoft.com/office/drawing/2014/main" id="{B4E1BA38-2F5B-901C-4DEF-F0D198CBF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"/>
              <a:ext cx="5616" cy="109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对于任何逻辑函数式，若将其中的与（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• 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）换成或（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），或（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）换成与（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•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）；并将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换成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换成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；那么，所得的新的函数式就是</a:t>
              </a: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的对偶式，记作       。</a:t>
              </a:r>
              <a:r>
                <a:rPr lang="zh-CN" altLang="en-US" sz="170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7418" name="Object 28">
              <a:extLst>
                <a:ext uri="{FF2B5EF4-FFF2-40B4-BE49-F238E27FC236}">
                  <a16:creationId xmlns:a16="http://schemas.microsoft.com/office/drawing/2014/main" id="{A3EEBDCF-F498-1EC3-4F58-84EB6A646F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0" y="1191"/>
            <a:ext cx="227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7212" imgH="57150" progId="Equation.DSMT4">
                    <p:embed/>
                  </p:oleObj>
                </mc:Choice>
                <mc:Fallback>
                  <p:oleObj name="Equation" r:id="rId4" imgW="57212" imgH="5715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1191"/>
                          <a:ext cx="227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22" name="Group 42">
            <a:extLst>
              <a:ext uri="{FF2B5EF4-FFF2-40B4-BE49-F238E27FC236}">
                <a16:creationId xmlns:a16="http://schemas.microsoft.com/office/drawing/2014/main" id="{BB01C35F-D339-E011-07AC-D6F1E179D19A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2997200"/>
            <a:ext cx="6016625" cy="495300"/>
            <a:chOff x="294" y="1979"/>
            <a:chExt cx="3790" cy="312"/>
          </a:xfrm>
        </p:grpSpPr>
        <p:graphicFrame>
          <p:nvGraphicFramePr>
            <p:cNvPr id="17415" name="Object 30">
              <a:extLst>
                <a:ext uri="{FF2B5EF4-FFF2-40B4-BE49-F238E27FC236}">
                  <a16:creationId xmlns:a16="http://schemas.microsoft.com/office/drawing/2014/main" id="{14F2726E-22C7-586F-385C-4663B448FA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2" y="1979"/>
            <a:ext cx="154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85838" imgH="120606" progId="Equation.DSMT4">
                    <p:embed/>
                  </p:oleObj>
                </mc:Choice>
                <mc:Fallback>
                  <p:oleObj name="Equation" r:id="rId6" imgW="1085838" imgH="120606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1979"/>
                          <a:ext cx="154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Rectangle 31">
              <a:extLst>
                <a:ext uri="{FF2B5EF4-FFF2-40B4-BE49-F238E27FC236}">
                  <a16:creationId xmlns:a16="http://schemas.microsoft.com/office/drawing/2014/main" id="{889E27B5-C07D-65F4-84D9-D6B45053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1992"/>
              <a:ext cx="3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: 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逻辑函数                                  的对偶式为</a:t>
              </a:r>
            </a:p>
          </p:txBody>
        </p:sp>
      </p:grpSp>
      <p:sp>
        <p:nvSpPr>
          <p:cNvPr id="17413" name="Rectangle 32">
            <a:extLst>
              <a:ext uri="{FF2B5EF4-FFF2-40B4-BE49-F238E27FC236}">
                <a16:creationId xmlns:a16="http://schemas.microsoft.com/office/drawing/2014/main" id="{03012CA4-5A7C-3470-D6A6-0E0894F8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9275"/>
            <a:ext cx="2508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对偶规则：</a:t>
            </a:r>
          </a:p>
        </p:txBody>
      </p:sp>
      <p:sp>
        <p:nvSpPr>
          <p:cNvPr id="378919" name="Rectangle 39">
            <a:extLst>
              <a:ext uri="{FF2B5EF4-FFF2-40B4-BE49-F238E27FC236}">
                <a16:creationId xmlns:a16="http://schemas.microsoft.com/office/drawing/2014/main" id="{F69B0015-1F8F-19F5-EE6C-AF577E4D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5625"/>
            <a:ext cx="8726488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当某个逻辑恒等式成立时，则该恒等式两侧的对偶式也相等。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这就是对偶规则。利用对偶规则，可从已知公式中得到更多的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运算公式，例如，吸收律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11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8">
            <a:extLst>
              <a:ext uri="{FF2B5EF4-FFF2-40B4-BE49-F238E27FC236}">
                <a16:creationId xmlns:a16="http://schemas.microsoft.com/office/drawing/2014/main" id="{EAFCDD34-FF26-D535-12DA-F9439D04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08038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sz="360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zh-CN" altLang="en-US" sz="3600">
                <a:solidFill>
                  <a:schemeClr val="accent2"/>
                </a:solidFill>
                <a:latin typeface="楷体_GB2312" pitchFamily="49" charset="-122"/>
              </a:rPr>
              <a:t>逻辑函数表达式的形式</a:t>
            </a:r>
          </a:p>
        </p:txBody>
      </p:sp>
      <p:sp>
        <p:nvSpPr>
          <p:cNvPr id="18435" name="Rectangle 19">
            <a:extLst>
              <a:ext uri="{FF2B5EF4-FFF2-40B4-BE49-F238E27FC236}">
                <a16:creationId xmlns:a16="http://schemas.microsoft.com/office/drawing/2014/main" id="{F70CD34C-5848-B0C7-734E-642F65B67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379788"/>
            <a:ext cx="7650162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2" action="ppaction://hlinksldjump"/>
              </a:rPr>
              <a:t>2.2.2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最小项与最小项表达式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18436" name="Rectangle 20">
            <a:extLst>
              <a:ext uri="{FF2B5EF4-FFF2-40B4-BE49-F238E27FC236}">
                <a16:creationId xmlns:a16="http://schemas.microsoft.com/office/drawing/2014/main" id="{DE715A21-8439-9FC4-0F1A-BB54DB884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582863"/>
            <a:ext cx="774065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hlinkClick r:id="rId4" action="ppaction://hlinksldjump"/>
              </a:rPr>
              <a:t>2.2.1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hlinkClick r:id="rId4" action="ppaction://hlinksldjump"/>
              </a:rPr>
              <a:t>逻辑函数表达式的基本形式</a:t>
            </a:r>
            <a:endParaRPr lang="zh-CN" altLang="en-US" sz="3200" dirty="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18437" name="Rectangle 22">
            <a:extLst>
              <a:ext uri="{FF2B5EF4-FFF2-40B4-BE49-F238E27FC236}">
                <a16:creationId xmlns:a16="http://schemas.microsoft.com/office/drawing/2014/main" id="{971A1130-CCB7-84A4-331E-7D898244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4292600"/>
            <a:ext cx="64166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5" action="ppaction://hlinksldjump"/>
              </a:rPr>
              <a:t>2.2.3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6" action="ppaction://hlinksldjump"/>
              </a:rPr>
              <a:t>最大项与最大项表达式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668BB17-F6CE-CAA8-1DC1-5C4E269B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0350"/>
            <a:ext cx="575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2.2</a:t>
            </a:r>
            <a:r>
              <a:rPr kumimoji="1" lang="en-US" altLang="zh-CN" sz="36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逻辑函数表达式的形式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42CABDEC-A8D0-1B25-EA5A-E8B8BB21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557338"/>
            <a:ext cx="601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、与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或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表达式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79705F97-1717-CDD8-65EA-DE1453FD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3950"/>
            <a:ext cx="666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zh-CN" altLang="en-US" sz="2800">
                <a:solidFill>
                  <a:srgbClr val="CC0000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en-US" altLang="zh-CN" sz="280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2.2.1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　逻辑函数表达式的基本形式</a:t>
            </a:r>
          </a:p>
        </p:txBody>
      </p:sp>
      <p:grpSp>
        <p:nvGrpSpPr>
          <p:cNvPr id="398341" name="Group 5">
            <a:extLst>
              <a:ext uri="{FF2B5EF4-FFF2-40B4-BE49-F238E27FC236}">
                <a16:creationId xmlns:a16="http://schemas.microsoft.com/office/drawing/2014/main" id="{28C93599-DE3C-F86C-00B1-D31127F3552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154238"/>
            <a:ext cx="8064500" cy="1162050"/>
            <a:chOff x="476" y="1539"/>
            <a:chExt cx="5080" cy="732"/>
          </a:xfrm>
        </p:grpSpPr>
        <p:sp>
          <p:nvSpPr>
            <p:cNvPr id="19472" name="Text Box 6">
              <a:extLst>
                <a:ext uri="{FF2B5EF4-FFF2-40B4-BE49-F238E27FC236}">
                  <a16:creationId xmlns:a16="http://schemas.microsoft.com/office/drawing/2014/main" id="{F826CC81-F375-C3D0-5391-492600C17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539"/>
              <a:ext cx="5080" cy="7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若干与项进行或逻辑运算构成的表达式。由</a:t>
              </a:r>
              <a:r>
                <a:rPr kumimoji="1" lang="zh-CN" altLang="en-US">
                  <a:solidFill>
                    <a:srgbClr val="000066"/>
                  </a:solidFill>
                  <a:ea typeface="楷体_GB2312" pitchFamily="49" charset="-122"/>
                </a:rPr>
                <a:t>与运算符和或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运算符连接起来。</a:t>
              </a:r>
            </a:p>
          </p:txBody>
        </p:sp>
        <p:graphicFrame>
          <p:nvGraphicFramePr>
            <p:cNvPr id="19473" name="Object 7">
              <a:extLst>
                <a:ext uri="{FF2B5EF4-FFF2-40B4-BE49-F238E27FC236}">
                  <a16:creationId xmlns:a16="http://schemas.microsoft.com/office/drawing/2014/main" id="{C266DF5E-D9BE-974F-95FD-E73917940E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7" y="1933"/>
            <a:ext cx="172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016000" imgH="203200" progId="Equation.2">
                    <p:embed/>
                  </p:oleObj>
                </mc:Choice>
                <mc:Fallback>
                  <p:oleObj r:id="rId3" imgW="1016000" imgH="203200" progId="Equation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933"/>
                          <a:ext cx="172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8344" name="Rectangle 8">
            <a:extLst>
              <a:ext uri="{FF2B5EF4-FFF2-40B4-BE49-F238E27FC236}">
                <a16:creationId xmlns:a16="http://schemas.microsoft.com/office/drawing/2014/main" id="{FFA2BED3-9AA2-B43A-2F92-E1C062E9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213100"/>
            <a:ext cx="601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、或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表达式</a:t>
            </a:r>
          </a:p>
        </p:txBody>
      </p:sp>
      <p:sp>
        <p:nvSpPr>
          <p:cNvPr id="19463" name="Rectangle 9">
            <a:extLst>
              <a:ext uri="{FF2B5EF4-FFF2-40B4-BE49-F238E27FC236}">
                <a16:creationId xmlns:a16="http://schemas.microsoft.com/office/drawing/2014/main" id="{0B18F615-70A7-5D7D-230C-8FCC104A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98346" name="Group 10">
            <a:extLst>
              <a:ext uri="{FF2B5EF4-FFF2-40B4-BE49-F238E27FC236}">
                <a16:creationId xmlns:a16="http://schemas.microsoft.com/office/drawing/2014/main" id="{DA865EB3-FC63-F4E7-FA2C-F842136C66B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38563"/>
            <a:ext cx="8064500" cy="1389062"/>
            <a:chOff x="431" y="2568"/>
            <a:chExt cx="5080" cy="875"/>
          </a:xfrm>
        </p:grpSpPr>
        <p:sp>
          <p:nvSpPr>
            <p:cNvPr id="19470" name="Text Box 11">
              <a:extLst>
                <a:ext uri="{FF2B5EF4-FFF2-40B4-BE49-F238E27FC236}">
                  <a16:creationId xmlns:a16="http://schemas.microsoft.com/office/drawing/2014/main" id="{67984695-0997-6530-D9DB-56D589CD4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568"/>
              <a:ext cx="5080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75000"/>
                </a:lnSpc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若干或项进行与逻辑运算构成的表达式。由</a:t>
              </a:r>
              <a:r>
                <a:rPr kumimoji="1" lang="zh-CN" altLang="en-US">
                  <a:solidFill>
                    <a:srgbClr val="000066"/>
                  </a:solidFill>
                  <a:ea typeface="楷体_GB2312" pitchFamily="49" charset="-122"/>
                </a:rPr>
                <a:t>或运算符和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与运算符连接起来。 </a:t>
              </a:r>
            </a:p>
          </p:txBody>
        </p:sp>
        <p:graphicFrame>
          <p:nvGraphicFramePr>
            <p:cNvPr id="19471" name="Object 12">
              <a:extLst>
                <a:ext uri="{FF2B5EF4-FFF2-40B4-BE49-F238E27FC236}">
                  <a16:creationId xmlns:a16="http://schemas.microsoft.com/office/drawing/2014/main" id="{6D23383F-5E45-190E-67EA-8C9A56D94B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0" y="3158"/>
            <a:ext cx="181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460500" imgH="228600" progId="Equation.2">
                    <p:embed/>
                  </p:oleObj>
                </mc:Choice>
                <mc:Fallback>
                  <p:oleObj r:id="rId5" imgW="1460500" imgH="228600" progId="Equation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158"/>
                          <a:ext cx="181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5" name="Rectangle 16">
            <a:extLst>
              <a:ext uri="{FF2B5EF4-FFF2-40B4-BE49-F238E27FC236}">
                <a16:creationId xmlns:a16="http://schemas.microsoft.com/office/drawing/2014/main" id="{06DA8AE4-4312-FC18-B06C-12D407C4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98353" name="Group 17">
            <a:extLst>
              <a:ext uri="{FF2B5EF4-FFF2-40B4-BE49-F238E27FC236}">
                <a16:creationId xmlns:a16="http://schemas.microsoft.com/office/drawing/2014/main" id="{2DB5E37B-10B7-7341-4EFE-6983E1F806D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084763"/>
            <a:ext cx="7921625" cy="1162050"/>
            <a:chOff x="521" y="3203"/>
            <a:chExt cx="4990" cy="732"/>
          </a:xfrm>
        </p:grpSpPr>
        <p:sp>
          <p:nvSpPr>
            <p:cNvPr id="19467" name="Rectangle 13">
              <a:extLst>
                <a:ext uri="{FF2B5EF4-FFF2-40B4-BE49-F238E27FC236}">
                  <a16:creationId xmlns:a16="http://schemas.microsoft.com/office/drawing/2014/main" id="{802385D9-EC2C-89FC-4A89-D8551D92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03"/>
              <a:ext cx="231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通常表达式为混合形式</a:t>
              </a:r>
            </a:p>
          </p:txBody>
        </p:sp>
        <p:sp>
          <p:nvSpPr>
            <p:cNvPr id="19468" name="Rectangle 14">
              <a:extLst>
                <a:ext uri="{FF2B5EF4-FFF2-40B4-BE49-F238E27FC236}">
                  <a16:creationId xmlns:a16="http://schemas.microsoft.com/office/drawing/2014/main" id="{1ADA8ED1-1859-85D4-0068-5F0DFA1B1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566"/>
              <a:ext cx="4990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经过变换可转换为上述两种基本形式</a:t>
              </a:r>
            </a:p>
          </p:txBody>
        </p:sp>
        <p:graphicFrame>
          <p:nvGraphicFramePr>
            <p:cNvPr id="19469" name="Object 15">
              <a:extLst>
                <a:ext uri="{FF2B5EF4-FFF2-40B4-BE49-F238E27FC236}">
                  <a16:creationId xmlns:a16="http://schemas.microsoft.com/office/drawing/2014/main" id="{6B30FDA4-3750-0C1B-6F71-8A20638F9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3" y="3296"/>
            <a:ext cx="285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387600" imgH="228600" progId="Equation.3">
                    <p:embed/>
                  </p:oleObj>
                </mc:Choice>
                <mc:Fallback>
                  <p:oleObj r:id="rId7" imgW="23876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296"/>
                          <a:ext cx="285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utoUpdateAnimBg="0"/>
      <p:bldP spid="3983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54" name="Rectangle 14">
            <a:extLst>
              <a:ext uri="{FF2B5EF4-FFF2-40B4-BE49-F238E27FC236}">
                <a16:creationId xmlns:a16="http://schemas.microsoft.com/office/drawing/2014/main" id="{3C12FDB4-B4EC-595F-7DFB-9A26E4202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90663"/>
            <a:ext cx="82010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6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个变量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的最小项是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个因子的乘积，每个变量</a:t>
            </a:r>
          </a:p>
          <a:p>
            <a:pPr>
              <a:lnSpc>
                <a:spcPct val="16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都以它的原变量或非变量的形式在乘积项中出现，且仅出</a:t>
            </a:r>
          </a:p>
          <a:p>
            <a:pPr>
              <a:lnSpc>
                <a:spcPct val="16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现一次。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一般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个变量的最小项应有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aseline="300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个。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394274" name="Group 34">
            <a:extLst>
              <a:ext uri="{FF2B5EF4-FFF2-40B4-BE49-F238E27FC236}">
                <a16:creationId xmlns:a16="http://schemas.microsoft.com/office/drawing/2014/main" id="{51664FE5-60D9-9C79-5D97-0B778180E6FC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589588"/>
            <a:ext cx="6518275" cy="500062"/>
            <a:chOff x="574" y="3433"/>
            <a:chExt cx="4106" cy="315"/>
          </a:xfrm>
        </p:grpSpPr>
        <p:graphicFrame>
          <p:nvGraphicFramePr>
            <p:cNvPr id="21528" name="Object 5">
              <a:extLst>
                <a:ext uri="{FF2B5EF4-FFF2-40B4-BE49-F238E27FC236}">
                  <a16:creationId xmlns:a16="http://schemas.microsoft.com/office/drawing/2014/main" id="{A4ABCDF9-3363-2D7B-6522-DF1A348576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3443"/>
            <a:ext cx="40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41091" imgH="177646" progId="Equation.3">
                    <p:embed/>
                  </p:oleObj>
                </mc:Choice>
                <mc:Fallback>
                  <p:oleObj name="公式" r:id="rId2" imgW="241091" imgH="17764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443"/>
                          <a:ext cx="40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4">
              <a:extLst>
                <a:ext uri="{FF2B5EF4-FFF2-40B4-BE49-F238E27FC236}">
                  <a16:creationId xmlns:a16="http://schemas.microsoft.com/office/drawing/2014/main" id="{44B6C31D-C6C7-AA05-06F7-90B47EAE0D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3433"/>
            <a:ext cx="63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06048" imgH="203024" progId="Equation.3">
                    <p:embed/>
                  </p:oleObj>
                </mc:Choice>
                <mc:Fallback>
                  <p:oleObj name="公式" r:id="rId4" imgW="406048" imgH="20302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433"/>
                          <a:ext cx="63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Rectangle 18">
              <a:extLst>
                <a:ext uri="{FF2B5EF4-FFF2-40B4-BE49-F238E27FC236}">
                  <a16:creationId xmlns:a16="http://schemas.microsoft.com/office/drawing/2014/main" id="{1D45DC01-A330-AB2F-44D7-1C7DAB1A9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34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</a:p>
          </p:txBody>
        </p:sp>
        <p:sp>
          <p:nvSpPr>
            <p:cNvPr id="21531" name="Rectangle 24">
              <a:extLst>
                <a:ext uri="{FF2B5EF4-FFF2-40B4-BE49-F238E27FC236}">
                  <a16:creationId xmlns:a16="http://schemas.microsoft.com/office/drawing/2014/main" id="{93FEEBC1-F024-5E8C-17CA-A0F6BB61C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3452"/>
              <a:ext cx="4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                                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B+C</a:t>
              </a:r>
              <a:r>
                <a:rPr kumimoji="1"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等则不是最小项。</a:t>
              </a:r>
            </a:p>
          </p:txBody>
        </p:sp>
      </p:grpSp>
      <p:grpSp>
        <p:nvGrpSpPr>
          <p:cNvPr id="394275" name="Group 35">
            <a:extLst>
              <a:ext uri="{FF2B5EF4-FFF2-40B4-BE49-F238E27FC236}">
                <a16:creationId xmlns:a16="http://schemas.microsoft.com/office/drawing/2014/main" id="{657D755A-94DE-E755-B045-04744F567942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3983038"/>
            <a:ext cx="8016875" cy="1322387"/>
            <a:chOff x="294" y="2509"/>
            <a:chExt cx="5050" cy="833"/>
          </a:xfrm>
        </p:grpSpPr>
        <p:sp>
          <p:nvSpPr>
            <p:cNvPr id="21511" name="Rectangle 25">
              <a:extLst>
                <a:ext uri="{FF2B5EF4-FFF2-40B4-BE49-F238E27FC236}">
                  <a16:creationId xmlns:a16="http://schemas.microsoft.com/office/drawing/2014/main" id="{0F4AD659-6692-1144-9F93-79F4B312A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2509"/>
              <a:ext cx="50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例如，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三个逻辑变量的最小项有（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baseline="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＝）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8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个，即 </a:t>
              </a:r>
            </a:p>
          </p:txBody>
        </p:sp>
        <p:grpSp>
          <p:nvGrpSpPr>
            <p:cNvPr id="21512" name="Group 32">
              <a:extLst>
                <a:ext uri="{FF2B5EF4-FFF2-40B4-BE49-F238E27FC236}">
                  <a16:creationId xmlns:a16="http://schemas.microsoft.com/office/drawing/2014/main" id="{5A0431CE-6CCA-EFB2-39EF-4BD1FE0B5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" y="3009"/>
              <a:ext cx="4718" cy="333"/>
              <a:chOff x="204" y="2296"/>
              <a:chExt cx="4718" cy="333"/>
            </a:xfrm>
          </p:grpSpPr>
          <p:graphicFrame>
            <p:nvGraphicFramePr>
              <p:cNvPr id="21513" name="Object 13">
                <a:extLst>
                  <a:ext uri="{FF2B5EF4-FFF2-40B4-BE49-F238E27FC236}">
                    <a16:creationId xmlns:a16="http://schemas.microsoft.com/office/drawing/2014/main" id="{010BA96C-13EF-42BB-E0DA-799705ED85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4" y="2296"/>
              <a:ext cx="54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355446" imgH="190417" progId="Equation.3">
                      <p:embed/>
                    </p:oleObj>
                  </mc:Choice>
                  <mc:Fallback>
                    <p:oleObj name="公式" r:id="rId6" imgW="355446" imgH="190417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" y="2296"/>
                            <a:ext cx="544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4" name="Object 12">
                <a:extLst>
                  <a:ext uri="{FF2B5EF4-FFF2-40B4-BE49-F238E27FC236}">
                    <a16:creationId xmlns:a16="http://schemas.microsoft.com/office/drawing/2014/main" id="{B1F65A89-4EB6-CFE2-A694-040BB0081D7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39" y="2296"/>
              <a:ext cx="54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342751" imgH="190417" progId="Equation.3">
                      <p:embed/>
                    </p:oleObj>
                  </mc:Choice>
                  <mc:Fallback>
                    <p:oleObj name="公式" r:id="rId8" imgW="342751" imgH="190417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2296"/>
                            <a:ext cx="544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5" name="Object 11">
                <a:extLst>
                  <a:ext uri="{FF2B5EF4-FFF2-40B4-BE49-F238E27FC236}">
                    <a16:creationId xmlns:a16="http://schemas.microsoft.com/office/drawing/2014/main" id="{78BF8E1C-BEF7-A881-B4BB-C6CB0CE9DB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74" y="2296"/>
              <a:ext cx="54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342751" imgH="190417" progId="Equation.3">
                      <p:embed/>
                    </p:oleObj>
                  </mc:Choice>
                  <mc:Fallback>
                    <p:oleObj name="公式" r:id="rId10" imgW="342751" imgH="190417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4" y="2296"/>
                            <a:ext cx="544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6" name="Object 10">
                <a:extLst>
                  <a:ext uri="{FF2B5EF4-FFF2-40B4-BE49-F238E27FC236}">
                    <a16:creationId xmlns:a16="http://schemas.microsoft.com/office/drawing/2014/main" id="{ACB0B70A-E9F5-0BC1-D1D1-A80FA17055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4" y="2296"/>
              <a:ext cx="54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342751" imgH="190417" progId="Equation.3">
                      <p:embed/>
                    </p:oleObj>
                  </mc:Choice>
                  <mc:Fallback>
                    <p:oleObj name="公式" r:id="rId12" imgW="342751" imgH="190417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296"/>
                            <a:ext cx="544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7" name="Object 9">
                <a:extLst>
                  <a:ext uri="{FF2B5EF4-FFF2-40B4-BE49-F238E27FC236}">
                    <a16:creationId xmlns:a16="http://schemas.microsoft.com/office/drawing/2014/main" id="{809563D8-99DB-9794-30D5-B7F06A4224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08" y="2296"/>
              <a:ext cx="544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342751" imgH="190417" progId="Equation.3">
                      <p:embed/>
                    </p:oleObj>
                  </mc:Choice>
                  <mc:Fallback>
                    <p:oleObj name="公式" r:id="rId14" imgW="342751" imgH="190417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8" y="2296"/>
                            <a:ext cx="544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8" name="Object 8">
                <a:extLst>
                  <a:ext uri="{FF2B5EF4-FFF2-40B4-BE49-F238E27FC236}">
                    <a16:creationId xmlns:a16="http://schemas.microsoft.com/office/drawing/2014/main" id="{7DE45211-FA50-F0A7-89DA-30A9F37112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97" y="2296"/>
              <a:ext cx="545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342603" imgH="177646" progId="Equation.3">
                      <p:embed/>
                    </p:oleObj>
                  </mc:Choice>
                  <mc:Fallback>
                    <p:oleObj name="公式" r:id="rId16" imgW="342603" imgH="177646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7" y="2296"/>
                            <a:ext cx="545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9" name="Object 7">
                <a:extLst>
                  <a:ext uri="{FF2B5EF4-FFF2-40B4-BE49-F238E27FC236}">
                    <a16:creationId xmlns:a16="http://schemas.microsoft.com/office/drawing/2014/main" id="{6D72323E-8434-5E20-F84E-CF79689620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87" y="2296"/>
              <a:ext cx="499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342751" imgH="190417" progId="Equation.3">
                      <p:embed/>
                    </p:oleObj>
                  </mc:Choice>
                  <mc:Fallback>
                    <p:oleObj name="公式" r:id="rId18" imgW="342751" imgH="190417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7" y="2296"/>
                            <a:ext cx="499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0" name="Object 6">
                <a:extLst>
                  <a:ext uri="{FF2B5EF4-FFF2-40B4-BE49-F238E27FC236}">
                    <a16:creationId xmlns:a16="http://schemas.microsoft.com/office/drawing/2014/main" id="{FF5C8666-825E-8C73-69F0-9A1CED7983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77" y="2341"/>
              <a:ext cx="545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330057" imgH="152334" progId="Equation.3">
                      <p:embed/>
                    </p:oleObj>
                  </mc:Choice>
                  <mc:Fallback>
                    <p:oleObj name="公式" r:id="rId20" imgW="330057" imgH="152334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2341"/>
                            <a:ext cx="545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21" name="Rectangle 17">
                <a:extLst>
                  <a:ext uri="{FF2B5EF4-FFF2-40B4-BE49-F238E27FC236}">
                    <a16:creationId xmlns:a16="http://schemas.microsoft.com/office/drawing/2014/main" id="{AFE428EB-90C0-7934-284E-C78B8E7A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、</a:t>
                </a:r>
              </a:p>
            </p:txBody>
          </p:sp>
          <p:sp>
            <p:nvSpPr>
              <p:cNvPr id="21522" name="Rectangle 19">
                <a:extLst>
                  <a:ext uri="{FF2B5EF4-FFF2-40B4-BE49-F238E27FC236}">
                    <a16:creationId xmlns:a16="http://schemas.microsoft.com/office/drawing/2014/main" id="{2F6E6BF7-7142-EBB1-C6E3-AF9FF120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、</a:t>
                </a:r>
              </a:p>
            </p:txBody>
          </p:sp>
          <p:sp>
            <p:nvSpPr>
              <p:cNvPr id="21523" name="Rectangle 26">
                <a:extLst>
                  <a:ext uri="{FF2B5EF4-FFF2-40B4-BE49-F238E27FC236}">
                    <a16:creationId xmlns:a16="http://schemas.microsoft.com/office/drawing/2014/main" id="{0D0F90E5-A2D4-1A46-B21A-473FDAE23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、</a:t>
                </a:r>
              </a:p>
            </p:txBody>
          </p:sp>
          <p:sp>
            <p:nvSpPr>
              <p:cNvPr id="21524" name="Rectangle 27">
                <a:extLst>
                  <a:ext uri="{FF2B5EF4-FFF2-40B4-BE49-F238E27FC236}">
                    <a16:creationId xmlns:a16="http://schemas.microsoft.com/office/drawing/2014/main" id="{002766C3-A967-0CDD-AEDB-584273A9C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、</a:t>
                </a:r>
              </a:p>
            </p:txBody>
          </p:sp>
          <p:sp>
            <p:nvSpPr>
              <p:cNvPr id="21525" name="Rectangle 28">
                <a:extLst>
                  <a:ext uri="{FF2B5EF4-FFF2-40B4-BE49-F238E27FC236}">
                    <a16:creationId xmlns:a16="http://schemas.microsoft.com/office/drawing/2014/main" id="{1351AC8A-BBEB-F07E-6A83-6ACE883B2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234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、</a:t>
                </a:r>
              </a:p>
            </p:txBody>
          </p:sp>
          <p:sp>
            <p:nvSpPr>
              <p:cNvPr id="21526" name="Rectangle 30">
                <a:extLst>
                  <a:ext uri="{FF2B5EF4-FFF2-40B4-BE49-F238E27FC236}">
                    <a16:creationId xmlns:a16="http://schemas.microsoft.com/office/drawing/2014/main" id="{AE72CA35-3EBE-11C5-1F70-3FC1F9985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5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、</a:t>
                </a:r>
              </a:p>
            </p:txBody>
          </p:sp>
          <p:sp>
            <p:nvSpPr>
              <p:cNvPr id="21527" name="Rectangle 31">
                <a:extLst>
                  <a:ext uri="{FF2B5EF4-FFF2-40B4-BE49-F238E27FC236}">
                    <a16:creationId xmlns:a16="http://schemas.microsoft.com/office/drawing/2014/main" id="{F942BB5A-4003-C0A6-28C5-BED3D05E1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" y="232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、</a:t>
                </a:r>
              </a:p>
            </p:txBody>
          </p:sp>
        </p:grpSp>
      </p:grpSp>
      <p:sp>
        <p:nvSpPr>
          <p:cNvPr id="21509" name="Rectangle 33">
            <a:extLst>
              <a:ext uri="{FF2B5EF4-FFF2-40B4-BE49-F238E27FC236}">
                <a16:creationId xmlns:a16="http://schemas.microsoft.com/office/drawing/2014/main" id="{991C874D-2514-C0C8-42BF-6EE6E054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1341438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最小项的定义和性质</a:t>
            </a:r>
          </a:p>
        </p:txBody>
      </p:sp>
      <p:sp>
        <p:nvSpPr>
          <p:cNvPr id="21510" name="Rectangle 36">
            <a:extLst>
              <a:ext uri="{FF2B5EF4-FFF2-40B4-BE49-F238E27FC236}">
                <a16:creationId xmlns:a16="http://schemas.microsoft.com/office/drawing/2014/main" id="{D93BB035-803B-283D-AD14-42A8E450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87363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2.2 .2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最小项与最小项表达式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3">
            <a:extLst>
              <a:ext uri="{FF2B5EF4-FFF2-40B4-BE49-F238E27FC236}">
                <a16:creationId xmlns:a16="http://schemas.microsoft.com/office/drawing/2014/main" id="{004342E8-AC16-2C22-54ED-11B7E0844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1" name="Rectangle 24">
            <a:extLst>
              <a:ext uri="{FF2B5EF4-FFF2-40B4-BE49-F238E27FC236}">
                <a16:creationId xmlns:a16="http://schemas.microsoft.com/office/drawing/2014/main" id="{D5A70151-AEA4-2E11-5949-175B337E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2" name="Rectangle 25">
            <a:extLst>
              <a:ext uri="{FF2B5EF4-FFF2-40B4-BE49-F238E27FC236}">
                <a16:creationId xmlns:a16="http://schemas.microsoft.com/office/drawing/2014/main" id="{90DE9D39-991D-9306-4A05-0D845D2F8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3" name="Rectangle 26">
            <a:extLst>
              <a:ext uri="{FF2B5EF4-FFF2-40B4-BE49-F238E27FC236}">
                <a16:creationId xmlns:a16="http://schemas.microsoft.com/office/drawing/2014/main" id="{B2EEBF1A-D67C-4628-4492-E8E4006A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4" name="Rectangle 27">
            <a:extLst>
              <a:ext uri="{FF2B5EF4-FFF2-40B4-BE49-F238E27FC236}">
                <a16:creationId xmlns:a16="http://schemas.microsoft.com/office/drawing/2014/main" id="{BE08CFD5-1E96-C5A2-E3BB-02D4A912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174875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2535" name="Line 28">
            <a:extLst>
              <a:ext uri="{FF2B5EF4-FFF2-40B4-BE49-F238E27FC236}">
                <a16:creationId xmlns:a16="http://schemas.microsoft.com/office/drawing/2014/main" id="{19BB9202-5B18-EC23-CD1A-A51338BD5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836613"/>
            <a:ext cx="0" cy="5283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93" name="Rectangle 29">
            <a:extLst>
              <a:ext uri="{FF2B5EF4-FFF2-40B4-BE49-F238E27FC236}">
                <a16:creationId xmlns:a16="http://schemas.microsoft.com/office/drawing/2014/main" id="{2521430D-AA9D-DC99-4F65-D6093DCB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5805488"/>
            <a:ext cx="8239125" cy="555625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全体最小项之和为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369694" name="Rectangle 30">
            <a:extLst>
              <a:ext uri="{FF2B5EF4-FFF2-40B4-BE49-F238E27FC236}">
                <a16:creationId xmlns:a16="http://schemas.microsoft.com/office/drawing/2014/main" id="{D414DBBC-EBA0-B614-E4F1-E3F12EBF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938713"/>
            <a:ext cx="8235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对于任意一个最小项，只有一组变量取值使得它的值为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369695" name="Rectangle 31">
            <a:extLst>
              <a:ext uri="{FF2B5EF4-FFF2-40B4-BE49-F238E27FC236}">
                <a16:creationId xmlns:a16="http://schemas.microsoft.com/office/drawing/2014/main" id="{905B4672-ECE8-DA6D-3902-57BEB30D7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5408613"/>
            <a:ext cx="724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任意两个最小项的乘积为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2539" name="Rectangle 32" descr="羊皮纸">
            <a:extLst>
              <a:ext uri="{FF2B5EF4-FFF2-40B4-BE49-F238E27FC236}">
                <a16:creationId xmlns:a16="http://schemas.microsoft.com/office/drawing/2014/main" id="{5F8E467A-A3F2-9059-E682-2B92FFA2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1271588"/>
            <a:ext cx="1665288" cy="36369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69705" name="Group 41">
            <a:extLst>
              <a:ext uri="{FF2B5EF4-FFF2-40B4-BE49-F238E27FC236}">
                <a16:creationId xmlns:a16="http://schemas.microsoft.com/office/drawing/2014/main" id="{D2F8C41A-87B9-5F41-D022-D47EA9D7CDAC}"/>
              </a:ext>
            </a:extLst>
          </p:cNvPr>
          <p:cNvGraphicFramePr>
            <a:graphicFrameLocks noGrp="1"/>
          </p:cNvGraphicFramePr>
          <p:nvPr/>
        </p:nvGraphicFramePr>
        <p:xfrm>
          <a:off x="538163" y="1317625"/>
          <a:ext cx="8164512" cy="3670313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18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971550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8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8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8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8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53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8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2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o"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88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695" marB="4569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2651" name="Group 154">
            <a:extLst>
              <a:ext uri="{FF2B5EF4-FFF2-40B4-BE49-F238E27FC236}">
                <a16:creationId xmlns:a16="http://schemas.microsoft.com/office/drawing/2014/main" id="{4A5D926D-713E-C0A9-CA2F-BFFF83C3C4E7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1347788"/>
            <a:ext cx="6353175" cy="357187"/>
            <a:chOff x="1339" y="1357"/>
            <a:chExt cx="4002" cy="225"/>
          </a:xfrm>
        </p:grpSpPr>
        <p:graphicFrame>
          <p:nvGraphicFramePr>
            <p:cNvPr id="22754" name="Object 155">
              <a:extLst>
                <a:ext uri="{FF2B5EF4-FFF2-40B4-BE49-F238E27FC236}">
                  <a16:creationId xmlns:a16="http://schemas.microsoft.com/office/drawing/2014/main" id="{0E64CE6D-9544-2922-DD8A-02D058AF85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3" y="1358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04997" imgH="95381" progId="Equation.3">
                    <p:embed/>
                  </p:oleObj>
                </mc:Choice>
                <mc:Fallback>
                  <p:oleObj name="公式" r:id="rId3" imgW="304997" imgH="95381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358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55" name="Object 156">
              <a:extLst>
                <a:ext uri="{FF2B5EF4-FFF2-40B4-BE49-F238E27FC236}">
                  <a16:creationId xmlns:a16="http://schemas.microsoft.com/office/drawing/2014/main" id="{701E75AC-6BBE-6F94-4D4A-14175938A4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85664" imgH="95381" progId="Equation.3">
                    <p:embed/>
                  </p:oleObj>
                </mc:Choice>
                <mc:Fallback>
                  <p:oleObj name="公式" r:id="rId5" imgW="285664" imgH="95381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56" name="Object 157">
              <a:extLst>
                <a:ext uri="{FF2B5EF4-FFF2-40B4-BE49-F238E27FC236}">
                  <a16:creationId xmlns:a16="http://schemas.microsoft.com/office/drawing/2014/main" id="{ED18CDFC-56F3-E1BB-D668-377BA41129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6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04997" imgH="95381" progId="Equation.3">
                    <p:embed/>
                  </p:oleObj>
                </mc:Choice>
                <mc:Fallback>
                  <p:oleObj name="公式" r:id="rId7" imgW="304997" imgH="95381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57" name="Object 158">
              <a:extLst>
                <a:ext uri="{FF2B5EF4-FFF2-40B4-BE49-F238E27FC236}">
                  <a16:creationId xmlns:a16="http://schemas.microsoft.com/office/drawing/2014/main" id="{3ED8930A-8C51-79FD-62DF-BB933590CD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9" y="1358"/>
            <a:ext cx="4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17623" imgH="95381" progId="Equation.3">
                    <p:embed/>
                  </p:oleObj>
                </mc:Choice>
                <mc:Fallback>
                  <p:oleObj name="公式" r:id="rId9" imgW="317623" imgH="95381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358"/>
                          <a:ext cx="46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58" name="Object 159">
              <a:extLst>
                <a:ext uri="{FF2B5EF4-FFF2-40B4-BE49-F238E27FC236}">
                  <a16:creationId xmlns:a16="http://schemas.microsoft.com/office/drawing/2014/main" id="{508A2826-A650-83C1-6E86-4298E76E6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7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85664" imgH="95381" progId="Equation.3">
                    <p:embed/>
                  </p:oleObj>
                </mc:Choice>
                <mc:Fallback>
                  <p:oleObj name="公式" r:id="rId11" imgW="285664" imgH="95381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59" name="Object 160">
              <a:extLst>
                <a:ext uri="{FF2B5EF4-FFF2-40B4-BE49-F238E27FC236}">
                  <a16:creationId xmlns:a16="http://schemas.microsoft.com/office/drawing/2014/main" id="{B2004F51-BA25-4B45-4A37-059E2F4F71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4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85664" imgH="95381" progId="Equation.3">
                    <p:embed/>
                  </p:oleObj>
                </mc:Choice>
                <mc:Fallback>
                  <p:oleObj name="公式" r:id="rId13" imgW="285664" imgH="95381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0" name="Object 161">
              <a:extLst>
                <a:ext uri="{FF2B5EF4-FFF2-40B4-BE49-F238E27FC236}">
                  <a16:creationId xmlns:a16="http://schemas.microsoft.com/office/drawing/2014/main" id="{881CCF1B-63F6-3FA7-2806-F3FE7FB077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1371"/>
            <a:ext cx="42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79351" imgH="76069" progId="Equation.3">
                    <p:embed/>
                  </p:oleObj>
                </mc:Choice>
                <mc:Fallback>
                  <p:oleObj name="公式" r:id="rId15" imgW="279351" imgH="76069" progId="Equation.3">
                    <p:embed/>
                    <p:pic>
                      <p:nvPicPr>
                        <p:cNvPr id="0" name="Object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71"/>
                          <a:ext cx="42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1" name="Object 162">
              <a:extLst>
                <a:ext uri="{FF2B5EF4-FFF2-40B4-BE49-F238E27FC236}">
                  <a16:creationId xmlns:a16="http://schemas.microsoft.com/office/drawing/2014/main" id="{0D8F6D43-58D2-DE0E-96DB-428CAFCD4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304997" imgH="95381" progId="Equation.3">
                    <p:embed/>
                  </p:oleObj>
                </mc:Choice>
                <mc:Fallback>
                  <p:oleObj name="公式" r:id="rId17" imgW="304997" imgH="95381" progId="Equation.3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52" name="Group 171">
            <a:extLst>
              <a:ext uri="{FF2B5EF4-FFF2-40B4-BE49-F238E27FC236}">
                <a16:creationId xmlns:a16="http://schemas.microsoft.com/office/drawing/2014/main" id="{390D9C72-392A-B356-240A-4A677F7EEBC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97000"/>
            <a:ext cx="1371600" cy="311150"/>
            <a:chOff x="336" y="1388"/>
            <a:chExt cx="864" cy="196"/>
          </a:xfrm>
        </p:grpSpPr>
        <p:graphicFrame>
          <p:nvGraphicFramePr>
            <p:cNvPr id="22751" name="Object 172">
              <a:extLst>
                <a:ext uri="{FF2B5EF4-FFF2-40B4-BE49-F238E27FC236}">
                  <a16:creationId xmlns:a16="http://schemas.microsoft.com/office/drawing/2014/main" id="{FDFE79D8-4F16-B72C-4E08-6477953002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39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57212" imgH="57150" progId="Equation.3">
                    <p:embed/>
                  </p:oleObj>
                </mc:Choice>
                <mc:Fallback>
                  <p:oleObj name="Equation" r:id="rId19" imgW="57212" imgH="5715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9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52" name="Object 173">
              <a:extLst>
                <a:ext uri="{FF2B5EF4-FFF2-40B4-BE49-F238E27FC236}">
                  <a16:creationId xmlns:a16="http://schemas.microsoft.com/office/drawing/2014/main" id="{7D9E39C0-675B-71C6-AAF7-6FF3325136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7" y="139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7212" imgH="57150" progId="Equation.3">
                    <p:embed/>
                  </p:oleObj>
                </mc:Choice>
                <mc:Fallback>
                  <p:oleObj name="Equation" r:id="rId21" imgW="57212" imgH="5715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139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53" name="Object 174">
              <a:extLst>
                <a:ext uri="{FF2B5EF4-FFF2-40B4-BE49-F238E27FC236}">
                  <a16:creationId xmlns:a16="http://schemas.microsoft.com/office/drawing/2014/main" id="{28FB4668-4D3F-1364-A8F9-1D385F2AA8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8" y="1388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7212" imgH="76069" progId="Equation.3">
                    <p:embed/>
                  </p:oleObj>
                </mc:Choice>
                <mc:Fallback>
                  <p:oleObj name="Equation" r:id="rId23" imgW="57212" imgH="76069" progId="Equation.3">
                    <p:embed/>
                    <p:pic>
                      <p:nvPicPr>
                        <p:cNvPr id="0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" y="1388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9839" name="Group 175">
            <a:extLst>
              <a:ext uri="{FF2B5EF4-FFF2-40B4-BE49-F238E27FC236}">
                <a16:creationId xmlns:a16="http://schemas.microsoft.com/office/drawing/2014/main" id="{E19E33DA-CC79-618D-67A2-82F433DB839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8150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875" name="Group 211">
            <a:extLst>
              <a:ext uri="{FF2B5EF4-FFF2-40B4-BE49-F238E27FC236}">
                <a16:creationId xmlns:a16="http://schemas.microsoft.com/office/drawing/2014/main" id="{0740EC77-239C-6028-606D-B924CE6FC67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089150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911" name="Group 247">
            <a:extLst>
              <a:ext uri="{FF2B5EF4-FFF2-40B4-BE49-F238E27FC236}">
                <a16:creationId xmlns:a16="http://schemas.microsoft.com/office/drawing/2014/main" id="{9FFA5DBE-0243-3FBF-94C8-89A95049322E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470150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947" name="Group 283">
            <a:extLst>
              <a:ext uri="{FF2B5EF4-FFF2-40B4-BE49-F238E27FC236}">
                <a16:creationId xmlns:a16="http://schemas.microsoft.com/office/drawing/2014/main" id="{407197F1-F72E-1624-FDB6-B202D9AE58E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360738"/>
          <a:ext cx="8164513" cy="404812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04812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9983" name="Group 319">
            <a:extLst>
              <a:ext uri="{FF2B5EF4-FFF2-40B4-BE49-F238E27FC236}">
                <a16:creationId xmlns:a16="http://schemas.microsoft.com/office/drawing/2014/main" id="{B70DEF16-9ED9-503A-60BF-32D9778145D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913063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019" name="Group 355">
            <a:extLst>
              <a:ext uri="{FF2B5EF4-FFF2-40B4-BE49-F238E27FC236}">
                <a16:creationId xmlns:a16="http://schemas.microsoft.com/office/drawing/2014/main" id="{2963F512-8631-7A75-ADB3-8CA2BABC61E6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751263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055" name="Group 391">
            <a:extLst>
              <a:ext uri="{FF2B5EF4-FFF2-40B4-BE49-F238E27FC236}">
                <a16:creationId xmlns:a16="http://schemas.microsoft.com/office/drawing/2014/main" id="{5980BDA7-9F42-790B-EE80-5D744144DE11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146550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0091" name="Group 427">
            <a:extLst>
              <a:ext uri="{FF2B5EF4-FFF2-40B4-BE49-F238E27FC236}">
                <a16:creationId xmlns:a16="http://schemas.microsoft.com/office/drawing/2014/main" id="{E264C977-CAD0-0260-0BAA-D2800D9ACDBB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513263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49" name="Rectangle 463">
            <a:extLst>
              <a:ext uri="{FF2B5EF4-FFF2-40B4-BE49-F238E27FC236}">
                <a16:creationId xmlns:a16="http://schemas.microsoft.com/office/drawing/2014/main" id="{D284A9BD-43BF-1B9E-6983-802FFB43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49275"/>
            <a:ext cx="462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三个变量的所有最小项的真值表</a:t>
            </a:r>
            <a:r>
              <a:rPr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2750" name="Rectangle 464">
            <a:extLst>
              <a:ext uri="{FF2B5EF4-FFF2-40B4-BE49-F238E27FC236}">
                <a16:creationId xmlns:a16="http://schemas.microsoft.com/office/drawing/2014/main" id="{A9B4108F-BB05-BE17-7C22-D8D0447D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最小项的性质</a:t>
            </a:r>
            <a:r>
              <a:rPr lang="zh-CN" altLang="en-US" sz="2100" b="0">
                <a:solidFill>
                  <a:srgbClr val="000066"/>
                </a:solidFill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6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3">
            <a:extLst>
              <a:ext uri="{FF2B5EF4-FFF2-40B4-BE49-F238E27FC236}">
                <a16:creationId xmlns:a16="http://schemas.microsoft.com/office/drawing/2014/main" id="{35DA3FD0-886B-8A4E-2B8F-4C0B61B69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76250"/>
            <a:ext cx="253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最小项的编号</a:t>
            </a:r>
            <a:r>
              <a:rPr lang="zh-CN" altLang="en-US" sz="2100" b="0">
                <a:solidFill>
                  <a:srgbClr val="000066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23555" name="Rectangle 34">
            <a:extLst>
              <a:ext uri="{FF2B5EF4-FFF2-40B4-BE49-F238E27FC236}">
                <a16:creationId xmlns:a16="http://schemas.microsoft.com/office/drawing/2014/main" id="{013CFF0A-28A9-6C26-1950-4EAFDE20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56" name="Rectangle 35">
            <a:extLst>
              <a:ext uri="{FF2B5EF4-FFF2-40B4-BE49-F238E27FC236}">
                <a16:creationId xmlns:a16="http://schemas.microsoft.com/office/drawing/2014/main" id="{2CD90C82-FC53-D18E-D1A6-A8142D0F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57" name="Rectangle 36">
            <a:extLst>
              <a:ext uri="{FF2B5EF4-FFF2-40B4-BE49-F238E27FC236}">
                <a16:creationId xmlns:a16="http://schemas.microsoft.com/office/drawing/2014/main" id="{D952F376-9A56-6E88-234E-990C03E55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58" name="Rectangle 37">
            <a:extLst>
              <a:ext uri="{FF2B5EF4-FFF2-40B4-BE49-F238E27FC236}">
                <a16:creationId xmlns:a16="http://schemas.microsoft.com/office/drawing/2014/main" id="{1904432F-B07D-951A-E9C4-F55E9CDF1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3559" name="Rectangle 38">
            <a:extLst>
              <a:ext uri="{FF2B5EF4-FFF2-40B4-BE49-F238E27FC236}">
                <a16:creationId xmlns:a16="http://schemas.microsoft.com/office/drawing/2014/main" id="{56B133DC-C925-F5C6-2BE4-D1CB36E93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2246313"/>
            <a:ext cx="431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67655" name="Group 39">
            <a:extLst>
              <a:ext uri="{FF2B5EF4-FFF2-40B4-BE49-F238E27FC236}">
                <a16:creationId xmlns:a16="http://schemas.microsoft.com/office/drawing/2014/main" id="{8EE851A0-96C2-0539-194C-424B8B4F6B0A}"/>
              </a:ext>
            </a:extLst>
          </p:cNvPr>
          <p:cNvGraphicFramePr>
            <a:graphicFrameLocks noGrp="1"/>
          </p:cNvGraphicFramePr>
          <p:nvPr/>
        </p:nvGraphicFramePr>
        <p:xfrm>
          <a:off x="385763" y="1781175"/>
          <a:ext cx="8164512" cy="3579811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2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971550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611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endParaRPr kumimoji="0" lang="en-GB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67768" name="Group 152">
            <a:extLst>
              <a:ext uri="{FF2B5EF4-FFF2-40B4-BE49-F238E27FC236}">
                <a16:creationId xmlns:a16="http://schemas.microsoft.com/office/drawing/2014/main" id="{CAF836DD-B259-1370-62B2-DACF566BC26A}"/>
              </a:ext>
            </a:extLst>
          </p:cNvPr>
          <p:cNvGrpSpPr>
            <a:grpSpLocks/>
          </p:cNvGrpSpPr>
          <p:nvPr/>
        </p:nvGrpSpPr>
        <p:grpSpPr bwMode="auto">
          <a:xfrm>
            <a:off x="6356350" y="2249488"/>
            <a:ext cx="0" cy="263525"/>
            <a:chOff x="1339" y="1357"/>
            <a:chExt cx="4002" cy="225"/>
          </a:xfrm>
        </p:grpSpPr>
        <p:graphicFrame>
          <p:nvGraphicFramePr>
            <p:cNvPr id="23800" name="Object 153">
              <a:extLst>
                <a:ext uri="{FF2B5EF4-FFF2-40B4-BE49-F238E27FC236}">
                  <a16:creationId xmlns:a16="http://schemas.microsoft.com/office/drawing/2014/main" id="{D2A8FF71-31D4-09E8-F0AD-077036C718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3" y="1358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04997" imgH="95381" progId="Equation.3">
                    <p:embed/>
                  </p:oleObj>
                </mc:Choice>
                <mc:Fallback>
                  <p:oleObj name="公式" r:id="rId3" imgW="304997" imgH="95381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358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01" name="Object 154">
              <a:extLst>
                <a:ext uri="{FF2B5EF4-FFF2-40B4-BE49-F238E27FC236}">
                  <a16:creationId xmlns:a16="http://schemas.microsoft.com/office/drawing/2014/main" id="{DCCCF7A4-40E2-7A4E-1F44-F6F5722330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85664" imgH="95381" progId="Equation.3">
                    <p:embed/>
                  </p:oleObj>
                </mc:Choice>
                <mc:Fallback>
                  <p:oleObj name="公式" r:id="rId5" imgW="285664" imgH="95381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02" name="Object 155">
              <a:extLst>
                <a:ext uri="{FF2B5EF4-FFF2-40B4-BE49-F238E27FC236}">
                  <a16:creationId xmlns:a16="http://schemas.microsoft.com/office/drawing/2014/main" id="{1CC43F4B-9EBB-2941-321A-CE1EB89F22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6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04997" imgH="95381" progId="Equation.3">
                    <p:embed/>
                  </p:oleObj>
                </mc:Choice>
                <mc:Fallback>
                  <p:oleObj name="公式" r:id="rId7" imgW="304997" imgH="95381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03" name="Object 156">
              <a:extLst>
                <a:ext uri="{FF2B5EF4-FFF2-40B4-BE49-F238E27FC236}">
                  <a16:creationId xmlns:a16="http://schemas.microsoft.com/office/drawing/2014/main" id="{D8CEC6DD-2D2C-3F76-A197-4A54B35B31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9" y="1358"/>
            <a:ext cx="4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17623" imgH="95381" progId="Equation.3">
                    <p:embed/>
                  </p:oleObj>
                </mc:Choice>
                <mc:Fallback>
                  <p:oleObj name="公式" r:id="rId9" imgW="317623" imgH="95381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358"/>
                          <a:ext cx="46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04" name="Object 157">
              <a:extLst>
                <a:ext uri="{FF2B5EF4-FFF2-40B4-BE49-F238E27FC236}">
                  <a16:creationId xmlns:a16="http://schemas.microsoft.com/office/drawing/2014/main" id="{BD11E101-1171-BB27-3B0F-346B6FD772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7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85664" imgH="95381" progId="Equation.3">
                    <p:embed/>
                  </p:oleObj>
                </mc:Choice>
                <mc:Fallback>
                  <p:oleObj name="公式" r:id="rId11" imgW="285664" imgH="95381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05" name="Object 158">
              <a:extLst>
                <a:ext uri="{FF2B5EF4-FFF2-40B4-BE49-F238E27FC236}">
                  <a16:creationId xmlns:a16="http://schemas.microsoft.com/office/drawing/2014/main" id="{9E265801-DE39-5A98-0C44-90DB02D1D4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4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85664" imgH="95381" progId="Equation.3">
                    <p:embed/>
                  </p:oleObj>
                </mc:Choice>
                <mc:Fallback>
                  <p:oleObj name="公式" r:id="rId13" imgW="285664" imgH="95381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06" name="Object 159">
              <a:extLst>
                <a:ext uri="{FF2B5EF4-FFF2-40B4-BE49-F238E27FC236}">
                  <a16:creationId xmlns:a16="http://schemas.microsoft.com/office/drawing/2014/main" id="{914D9E5D-80A0-9622-BFAA-B17FA149DA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1371"/>
            <a:ext cx="42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79351" imgH="76069" progId="Equation.3">
                    <p:embed/>
                  </p:oleObj>
                </mc:Choice>
                <mc:Fallback>
                  <p:oleObj name="公式" r:id="rId15" imgW="279351" imgH="76069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71"/>
                          <a:ext cx="42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07" name="Object 160">
              <a:extLst>
                <a:ext uri="{FF2B5EF4-FFF2-40B4-BE49-F238E27FC236}">
                  <a16:creationId xmlns:a16="http://schemas.microsoft.com/office/drawing/2014/main" id="{17F20EE1-4CAA-2A05-D26C-F44A5A440D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304997" imgH="95381" progId="Equation.3">
                    <p:embed/>
                  </p:oleObj>
                </mc:Choice>
                <mc:Fallback>
                  <p:oleObj name="公式" r:id="rId17" imgW="304997" imgH="95381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7777" name="Rectangle 161">
            <a:extLst>
              <a:ext uri="{FF2B5EF4-FFF2-40B4-BE49-F238E27FC236}">
                <a16:creationId xmlns:a16="http://schemas.microsoft.com/office/drawing/2014/main" id="{CB6C7DD1-EC5E-86A7-7B8E-DEC31C11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1090613"/>
            <a:ext cx="462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三个变量的所有最小项的真值表 </a:t>
            </a:r>
          </a:p>
        </p:txBody>
      </p:sp>
      <p:sp>
        <p:nvSpPr>
          <p:cNvPr id="367778" name="Text Box 162">
            <a:extLst>
              <a:ext uri="{FF2B5EF4-FFF2-40B4-BE49-F238E27FC236}">
                <a16:creationId xmlns:a16="http://schemas.microsoft.com/office/drawing/2014/main" id="{6E73AE12-2DD6-6F10-14F9-D6CA7DE81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7779" name="Text Box 163">
            <a:extLst>
              <a:ext uri="{FF2B5EF4-FFF2-40B4-BE49-F238E27FC236}">
                <a16:creationId xmlns:a16="http://schemas.microsoft.com/office/drawing/2014/main" id="{8A65900A-C5BB-C034-CCD9-D44CFD6AC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67780" name="Text Box 164">
            <a:extLst>
              <a:ext uri="{FF2B5EF4-FFF2-40B4-BE49-F238E27FC236}">
                <a16:creationId xmlns:a16="http://schemas.microsoft.com/office/drawing/2014/main" id="{743B7323-4D45-5BE3-3C09-0425E5FF6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67781" name="Text Box 165">
            <a:extLst>
              <a:ext uri="{FF2B5EF4-FFF2-40B4-BE49-F238E27FC236}">
                <a16:creationId xmlns:a16="http://schemas.microsoft.com/office/drawing/2014/main" id="{CD0965E7-B888-50D8-DC1A-F0C378996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7782" name="Text Box 166">
            <a:extLst>
              <a:ext uri="{FF2B5EF4-FFF2-40B4-BE49-F238E27FC236}">
                <a16:creationId xmlns:a16="http://schemas.microsoft.com/office/drawing/2014/main" id="{C298951E-A76A-9899-D2E7-CB417A74D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67783" name="Text Box 167">
            <a:extLst>
              <a:ext uri="{FF2B5EF4-FFF2-40B4-BE49-F238E27FC236}">
                <a16:creationId xmlns:a16="http://schemas.microsoft.com/office/drawing/2014/main" id="{8C00311E-49BB-ABF4-03E0-D32815E1A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8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67784" name="Text Box 168">
            <a:extLst>
              <a:ext uri="{FF2B5EF4-FFF2-40B4-BE49-F238E27FC236}">
                <a16:creationId xmlns:a16="http://schemas.microsoft.com/office/drawing/2014/main" id="{6E886EFC-6856-FF77-2534-66BA668D4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613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367785" name="Text Box 169">
            <a:extLst>
              <a:ext uri="{FF2B5EF4-FFF2-40B4-BE49-F238E27FC236}">
                <a16:creationId xmlns:a16="http://schemas.microsoft.com/office/drawing/2014/main" id="{DB680DB3-97A3-7715-1AFD-B93D2BB6A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175" y="137477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i="1">
                <a:solidFill>
                  <a:srgbClr val="000099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aseline="-25000">
                <a:solidFill>
                  <a:srgbClr val="000099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367786" name="Rectangle 170">
            <a:extLst>
              <a:ext uri="{FF2B5EF4-FFF2-40B4-BE49-F238E27FC236}">
                <a16:creationId xmlns:a16="http://schemas.microsoft.com/office/drawing/2014/main" id="{E25DA686-0D00-1B78-1CA7-7B1CD0FF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629275"/>
            <a:ext cx="838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最小项的表示：通常用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表示最小项，下标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为最小项编号。 </a:t>
            </a:r>
          </a:p>
        </p:txBody>
      </p:sp>
      <p:grpSp>
        <p:nvGrpSpPr>
          <p:cNvPr id="367787" name="Group 171">
            <a:extLst>
              <a:ext uri="{FF2B5EF4-FFF2-40B4-BE49-F238E27FC236}">
                <a16:creationId xmlns:a16="http://schemas.microsoft.com/office/drawing/2014/main" id="{64EF4163-DC66-9296-AFC8-2BB62794D9D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60550"/>
            <a:ext cx="1371600" cy="311150"/>
            <a:chOff x="336" y="1388"/>
            <a:chExt cx="864" cy="196"/>
          </a:xfrm>
        </p:grpSpPr>
        <p:graphicFrame>
          <p:nvGraphicFramePr>
            <p:cNvPr id="23797" name="Object 172">
              <a:extLst>
                <a:ext uri="{FF2B5EF4-FFF2-40B4-BE49-F238E27FC236}">
                  <a16:creationId xmlns:a16="http://schemas.microsoft.com/office/drawing/2014/main" id="{16F7E6A8-7711-F3A8-C2A9-FA18AE574F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39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57212" imgH="57150" progId="Equation.3">
                    <p:embed/>
                  </p:oleObj>
                </mc:Choice>
                <mc:Fallback>
                  <p:oleObj name="Equation" r:id="rId19" imgW="57212" imgH="5715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9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98" name="Object 173">
              <a:extLst>
                <a:ext uri="{FF2B5EF4-FFF2-40B4-BE49-F238E27FC236}">
                  <a16:creationId xmlns:a16="http://schemas.microsoft.com/office/drawing/2014/main" id="{F0EEA09E-6441-19E2-216E-EC04CB7B2A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7" y="139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7212" imgH="57150" progId="Equation.3">
                    <p:embed/>
                  </p:oleObj>
                </mc:Choice>
                <mc:Fallback>
                  <p:oleObj name="Equation" r:id="rId21" imgW="57212" imgH="5715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" y="139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99" name="Object 174">
              <a:extLst>
                <a:ext uri="{FF2B5EF4-FFF2-40B4-BE49-F238E27FC236}">
                  <a16:creationId xmlns:a16="http://schemas.microsoft.com/office/drawing/2014/main" id="{D6DCD400-49B7-5669-AFD8-F522808CED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8" y="1388"/>
            <a:ext cx="18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7212" imgH="76069" progId="Equation.3">
                    <p:embed/>
                  </p:oleObj>
                </mc:Choice>
                <mc:Fallback>
                  <p:oleObj name="Equation" r:id="rId23" imgW="57212" imgH="76069" progId="Equation.3">
                    <p:embed/>
                    <p:pic>
                      <p:nvPicPr>
                        <p:cNvPr id="0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" y="1388"/>
                          <a:ext cx="18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7791" name="Group 175">
            <a:extLst>
              <a:ext uri="{FF2B5EF4-FFF2-40B4-BE49-F238E27FC236}">
                <a16:creationId xmlns:a16="http://schemas.microsoft.com/office/drawing/2014/main" id="{C7D44EEF-B155-30F8-FC24-4FC5DA148FF3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171700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827" name="Group 211">
            <a:extLst>
              <a:ext uri="{FF2B5EF4-FFF2-40B4-BE49-F238E27FC236}">
                <a16:creationId xmlns:a16="http://schemas.microsoft.com/office/drawing/2014/main" id="{F3B89D49-AA8E-D438-8F50-738794099F8C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552700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863" name="Group 247">
            <a:extLst>
              <a:ext uri="{FF2B5EF4-FFF2-40B4-BE49-F238E27FC236}">
                <a16:creationId xmlns:a16="http://schemas.microsoft.com/office/drawing/2014/main" id="{F57F3C41-521B-D904-4B6C-5012FCEBDB01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933700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899" name="Group 283">
            <a:extLst>
              <a:ext uri="{FF2B5EF4-FFF2-40B4-BE49-F238E27FC236}">
                <a16:creationId xmlns:a16="http://schemas.microsoft.com/office/drawing/2014/main" id="{C5D9947E-3935-6174-9151-39353CA389DE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819525"/>
          <a:ext cx="8164513" cy="4095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095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935" name="Group 319">
            <a:extLst>
              <a:ext uri="{FF2B5EF4-FFF2-40B4-BE49-F238E27FC236}">
                <a16:creationId xmlns:a16="http://schemas.microsoft.com/office/drawing/2014/main" id="{56BDE2AD-40B4-8981-5D18-CD5D19DD5490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376613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7971" name="Group 355">
            <a:extLst>
              <a:ext uri="{FF2B5EF4-FFF2-40B4-BE49-F238E27FC236}">
                <a16:creationId xmlns:a16="http://schemas.microsoft.com/office/drawing/2014/main" id="{1A0EBFFE-D45D-1CC3-EABD-7B6403CB01EB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4214813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007" name="Group 391">
            <a:extLst>
              <a:ext uri="{FF2B5EF4-FFF2-40B4-BE49-F238E27FC236}">
                <a16:creationId xmlns:a16="http://schemas.microsoft.com/office/drawing/2014/main" id="{925C686C-D5F9-ABC6-38E0-DFC36454A655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4610100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8043" name="Group 427">
            <a:extLst>
              <a:ext uri="{FF2B5EF4-FFF2-40B4-BE49-F238E27FC236}">
                <a16:creationId xmlns:a16="http://schemas.microsoft.com/office/drawing/2014/main" id="{4D11E31D-31DF-42D8-4990-8C08E89414CC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4976813"/>
          <a:ext cx="8164513" cy="396875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0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908050" indent="-4365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304925" indent="-395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93863" indent="-38735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93913" indent="-398463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511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30083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655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922713" indent="-398463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630238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630238" algn="l"/>
                          <a:tab pos="4392613" algn="r"/>
                        </a:tabLst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93" marB="45793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68079" name="Group 463">
            <a:extLst>
              <a:ext uri="{FF2B5EF4-FFF2-40B4-BE49-F238E27FC236}">
                <a16:creationId xmlns:a16="http://schemas.microsoft.com/office/drawing/2014/main" id="{70BBA86C-DF97-152E-848B-86E8EB185E6A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2249488"/>
            <a:ext cx="0" cy="277812"/>
            <a:chOff x="1339" y="1357"/>
            <a:chExt cx="4002" cy="225"/>
          </a:xfrm>
        </p:grpSpPr>
        <p:graphicFrame>
          <p:nvGraphicFramePr>
            <p:cNvPr id="23789" name="Object 464">
              <a:extLst>
                <a:ext uri="{FF2B5EF4-FFF2-40B4-BE49-F238E27FC236}">
                  <a16:creationId xmlns:a16="http://schemas.microsoft.com/office/drawing/2014/main" id="{6208E3EA-CDFC-9D8D-0341-E4666E1CC3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3" y="1358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04997" imgH="95381" progId="Equation.3">
                    <p:embed/>
                  </p:oleObj>
                </mc:Choice>
                <mc:Fallback>
                  <p:oleObj name="公式" r:id="rId3" imgW="304997" imgH="95381" progId="Equation.3">
                    <p:embed/>
                    <p:pic>
                      <p:nvPicPr>
                        <p:cNvPr id="0" name="Object 4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358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90" name="Object 465">
              <a:extLst>
                <a:ext uri="{FF2B5EF4-FFF2-40B4-BE49-F238E27FC236}">
                  <a16:creationId xmlns:a16="http://schemas.microsoft.com/office/drawing/2014/main" id="{E8C9A4D7-6EF3-2E15-58CA-955E911C4B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85664" imgH="95381" progId="Equation.3">
                    <p:embed/>
                  </p:oleObj>
                </mc:Choice>
                <mc:Fallback>
                  <p:oleObj name="公式" r:id="rId5" imgW="285664" imgH="95381" progId="Equation.3">
                    <p:embed/>
                    <p:pic>
                      <p:nvPicPr>
                        <p:cNvPr id="0" name="Object 4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91" name="Object 466">
              <a:extLst>
                <a:ext uri="{FF2B5EF4-FFF2-40B4-BE49-F238E27FC236}">
                  <a16:creationId xmlns:a16="http://schemas.microsoft.com/office/drawing/2014/main" id="{C4743A2B-F22F-6C65-D3E5-8A1565FB02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6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04997" imgH="95381" progId="Equation.3">
                    <p:embed/>
                  </p:oleObj>
                </mc:Choice>
                <mc:Fallback>
                  <p:oleObj name="公式" r:id="rId7" imgW="304997" imgH="95381" progId="Equation.3">
                    <p:embed/>
                    <p:pic>
                      <p:nvPicPr>
                        <p:cNvPr id="0" name="Object 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92" name="Object 467">
              <a:extLst>
                <a:ext uri="{FF2B5EF4-FFF2-40B4-BE49-F238E27FC236}">
                  <a16:creationId xmlns:a16="http://schemas.microsoft.com/office/drawing/2014/main" id="{53561389-4215-4E9B-2B53-2531B93F92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9" y="1358"/>
            <a:ext cx="4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17623" imgH="95381" progId="Equation.3">
                    <p:embed/>
                  </p:oleObj>
                </mc:Choice>
                <mc:Fallback>
                  <p:oleObj name="公式" r:id="rId9" imgW="317623" imgH="95381" progId="Equation.3">
                    <p:embed/>
                    <p:pic>
                      <p:nvPicPr>
                        <p:cNvPr id="0" name="Object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358"/>
                          <a:ext cx="46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93" name="Object 468">
              <a:extLst>
                <a:ext uri="{FF2B5EF4-FFF2-40B4-BE49-F238E27FC236}">
                  <a16:creationId xmlns:a16="http://schemas.microsoft.com/office/drawing/2014/main" id="{28C6DF0C-FBE8-B416-A922-E584A513AF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7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85664" imgH="95381" progId="Equation.3">
                    <p:embed/>
                  </p:oleObj>
                </mc:Choice>
                <mc:Fallback>
                  <p:oleObj name="公式" r:id="rId11" imgW="285664" imgH="95381" progId="Equation.3">
                    <p:embed/>
                    <p:pic>
                      <p:nvPicPr>
                        <p:cNvPr id="0" name="Object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94" name="Object 469">
              <a:extLst>
                <a:ext uri="{FF2B5EF4-FFF2-40B4-BE49-F238E27FC236}">
                  <a16:creationId xmlns:a16="http://schemas.microsoft.com/office/drawing/2014/main" id="{BEBC2DEF-A324-CC29-BC49-3C22226D3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4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85664" imgH="95381" progId="Equation.3">
                    <p:embed/>
                  </p:oleObj>
                </mc:Choice>
                <mc:Fallback>
                  <p:oleObj name="公式" r:id="rId13" imgW="285664" imgH="95381" progId="Equation.3">
                    <p:embed/>
                    <p:pic>
                      <p:nvPicPr>
                        <p:cNvPr id="0" name="Object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95" name="Object 470">
              <a:extLst>
                <a:ext uri="{FF2B5EF4-FFF2-40B4-BE49-F238E27FC236}">
                  <a16:creationId xmlns:a16="http://schemas.microsoft.com/office/drawing/2014/main" id="{AD7FB2C8-4AE4-D67C-9530-F2A9108500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1371"/>
            <a:ext cx="42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79351" imgH="76069" progId="Equation.3">
                    <p:embed/>
                  </p:oleObj>
                </mc:Choice>
                <mc:Fallback>
                  <p:oleObj name="公式" r:id="rId15" imgW="279351" imgH="76069" progId="Equation.3">
                    <p:embed/>
                    <p:pic>
                      <p:nvPicPr>
                        <p:cNvPr id="0" name="Object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71"/>
                          <a:ext cx="42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96" name="Object 471">
              <a:extLst>
                <a:ext uri="{FF2B5EF4-FFF2-40B4-BE49-F238E27FC236}">
                  <a16:creationId xmlns:a16="http://schemas.microsoft.com/office/drawing/2014/main" id="{686C61A7-5074-F7B9-BE00-C6D4D689C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304997" imgH="95381" progId="Equation.3">
                    <p:embed/>
                  </p:oleObj>
                </mc:Choice>
                <mc:Fallback>
                  <p:oleObj name="公式" r:id="rId17" imgW="304997" imgH="95381" progId="Equation.3">
                    <p:embed/>
                    <p:pic>
                      <p:nvPicPr>
                        <p:cNvPr id="0" name="Object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088" name="Group 472">
            <a:extLst>
              <a:ext uri="{FF2B5EF4-FFF2-40B4-BE49-F238E27FC236}">
                <a16:creationId xmlns:a16="http://schemas.microsoft.com/office/drawing/2014/main" id="{79810BF6-C685-0643-D14C-809A0315761B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1824038"/>
            <a:ext cx="6353175" cy="357187"/>
            <a:chOff x="1339" y="1357"/>
            <a:chExt cx="4002" cy="225"/>
          </a:xfrm>
        </p:grpSpPr>
        <p:graphicFrame>
          <p:nvGraphicFramePr>
            <p:cNvPr id="23781" name="Object 473">
              <a:extLst>
                <a:ext uri="{FF2B5EF4-FFF2-40B4-BE49-F238E27FC236}">
                  <a16:creationId xmlns:a16="http://schemas.microsoft.com/office/drawing/2014/main" id="{5EE08830-6FEC-10B8-55C5-0506F73FE7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3" y="1358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04997" imgH="95381" progId="Equation.3">
                    <p:embed/>
                  </p:oleObj>
                </mc:Choice>
                <mc:Fallback>
                  <p:oleObj name="公式" r:id="rId3" imgW="304997" imgH="95381" progId="Equation.3">
                    <p:embed/>
                    <p:pic>
                      <p:nvPicPr>
                        <p:cNvPr id="0" name="Object 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358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2" name="Object 474">
              <a:extLst>
                <a:ext uri="{FF2B5EF4-FFF2-40B4-BE49-F238E27FC236}">
                  <a16:creationId xmlns:a16="http://schemas.microsoft.com/office/drawing/2014/main" id="{DF923AD8-F4A7-8FE4-086F-7C7619914F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85664" imgH="95381" progId="Equation.3">
                    <p:embed/>
                  </p:oleObj>
                </mc:Choice>
                <mc:Fallback>
                  <p:oleObj name="公式" r:id="rId5" imgW="285664" imgH="95381" progId="Equation.3">
                    <p:embed/>
                    <p:pic>
                      <p:nvPicPr>
                        <p:cNvPr id="0" name="Object 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3" name="Object 475">
              <a:extLst>
                <a:ext uri="{FF2B5EF4-FFF2-40B4-BE49-F238E27FC236}">
                  <a16:creationId xmlns:a16="http://schemas.microsoft.com/office/drawing/2014/main" id="{17CCD1A5-8099-AE42-6ECA-21E08DFABB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6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04997" imgH="95381" progId="Equation.3">
                    <p:embed/>
                  </p:oleObj>
                </mc:Choice>
                <mc:Fallback>
                  <p:oleObj name="公式" r:id="rId7" imgW="304997" imgH="95381" progId="Equation.3">
                    <p:embed/>
                    <p:pic>
                      <p:nvPicPr>
                        <p:cNvPr id="0" name="Object 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4" name="Object 476">
              <a:extLst>
                <a:ext uri="{FF2B5EF4-FFF2-40B4-BE49-F238E27FC236}">
                  <a16:creationId xmlns:a16="http://schemas.microsoft.com/office/drawing/2014/main" id="{1CB5391B-F2D0-EF5C-D7F7-EF88771506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9" y="1358"/>
            <a:ext cx="46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17623" imgH="95381" progId="Equation.3">
                    <p:embed/>
                  </p:oleObj>
                </mc:Choice>
                <mc:Fallback>
                  <p:oleObj name="公式" r:id="rId9" imgW="317623" imgH="95381" progId="Equation.3">
                    <p:embed/>
                    <p:pic>
                      <p:nvPicPr>
                        <p:cNvPr id="0" name="Object 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358"/>
                          <a:ext cx="46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5" name="Object 477">
              <a:extLst>
                <a:ext uri="{FF2B5EF4-FFF2-40B4-BE49-F238E27FC236}">
                  <a16:creationId xmlns:a16="http://schemas.microsoft.com/office/drawing/2014/main" id="{41BB3B26-D5F9-8F1F-A955-2C10D57E8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7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85664" imgH="95381" progId="Equation.3">
                    <p:embed/>
                  </p:oleObj>
                </mc:Choice>
                <mc:Fallback>
                  <p:oleObj name="公式" r:id="rId11" imgW="285664" imgH="95381" progId="Equation.3">
                    <p:embed/>
                    <p:pic>
                      <p:nvPicPr>
                        <p:cNvPr id="0" name="Object 4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6" name="Object 478">
              <a:extLst>
                <a:ext uri="{FF2B5EF4-FFF2-40B4-BE49-F238E27FC236}">
                  <a16:creationId xmlns:a16="http://schemas.microsoft.com/office/drawing/2014/main" id="{359283F1-A9B2-018E-B91B-EC4ED27D8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4" y="1357"/>
            <a:ext cx="43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85664" imgH="95381" progId="Equation.3">
                    <p:embed/>
                  </p:oleObj>
                </mc:Choice>
                <mc:Fallback>
                  <p:oleObj name="公式" r:id="rId13" imgW="285664" imgH="95381" progId="Equation.3">
                    <p:embed/>
                    <p:pic>
                      <p:nvPicPr>
                        <p:cNvPr id="0" name="Object 4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4" y="1357"/>
                          <a:ext cx="43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7" name="Object 479">
              <a:extLst>
                <a:ext uri="{FF2B5EF4-FFF2-40B4-BE49-F238E27FC236}">
                  <a16:creationId xmlns:a16="http://schemas.microsoft.com/office/drawing/2014/main" id="{F3F5A9AF-4450-42BC-02FF-F7B4AA95C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1371"/>
            <a:ext cx="42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79351" imgH="76069" progId="Equation.3">
                    <p:embed/>
                  </p:oleObj>
                </mc:Choice>
                <mc:Fallback>
                  <p:oleObj name="公式" r:id="rId15" imgW="279351" imgH="76069" progId="Equation.3">
                    <p:embed/>
                    <p:pic>
                      <p:nvPicPr>
                        <p:cNvPr id="0" name="Object 4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371"/>
                          <a:ext cx="42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88" name="Object 480">
              <a:extLst>
                <a:ext uri="{FF2B5EF4-FFF2-40B4-BE49-F238E27FC236}">
                  <a16:creationId xmlns:a16="http://schemas.microsoft.com/office/drawing/2014/main" id="{C2F52900-DF6D-AF5C-D298-7784E4238B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357"/>
            <a:ext cx="44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304997" imgH="95381" progId="Equation.3">
                    <p:embed/>
                  </p:oleObj>
                </mc:Choice>
                <mc:Fallback>
                  <p:oleObj name="公式" r:id="rId17" imgW="304997" imgH="95381" progId="Equation.3">
                    <p:embed/>
                    <p:pic>
                      <p:nvPicPr>
                        <p:cNvPr id="0" name="Object 4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357"/>
                          <a:ext cx="44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6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6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6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6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36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6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6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6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3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36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36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6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6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6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36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6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6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36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36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36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777" grpId="0" autoUpdateAnimBg="0"/>
      <p:bldP spid="367778" grpId="0" autoUpdateAnimBg="0"/>
      <p:bldP spid="367779" grpId="0" autoUpdateAnimBg="0"/>
      <p:bldP spid="367780" grpId="0" autoUpdateAnimBg="0"/>
      <p:bldP spid="367781" grpId="0" autoUpdateAnimBg="0"/>
      <p:bldP spid="367782" grpId="0" autoUpdateAnimBg="0"/>
      <p:bldP spid="367783" grpId="0" autoUpdateAnimBg="0"/>
      <p:bldP spid="367784" grpId="0" autoUpdateAnimBg="0"/>
      <p:bldP spid="367785" grpId="0" autoUpdateAnimBg="0"/>
      <p:bldP spid="36778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1">
            <a:extLst>
              <a:ext uri="{FF2B5EF4-FFF2-40B4-BE49-F238E27FC236}">
                <a16:creationId xmlns:a16="http://schemas.microsoft.com/office/drawing/2014/main" id="{A0CBAF89-9C4C-CF8E-D4C8-147E383A4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953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838200" indent="-838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838200" indent="-8382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1295400" indent="-838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1752600" indent="-838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2209800" indent="-838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2667000" indent="-8382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最小项表达式</a:t>
            </a:r>
            <a:r>
              <a:rPr lang="zh-CN" altLang="en-US" sz="2800">
                <a:solidFill>
                  <a:srgbClr val="A50021"/>
                </a:solidFill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370720" name="Object 32">
            <a:extLst>
              <a:ext uri="{FF2B5EF4-FFF2-40B4-BE49-F238E27FC236}">
                <a16:creationId xmlns:a16="http://schemas.microsoft.com/office/drawing/2014/main" id="{D0485EA5-0EF6-431E-8555-044BEBAD37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3963988"/>
          <a:ext cx="5626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301" imgH="133219" progId="Equation.DSMT4">
                  <p:embed/>
                </p:oleObj>
              </mc:Choice>
              <mc:Fallback>
                <p:oleObj name="Equation" r:id="rId2" imgW="2184301" imgH="133219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963988"/>
                        <a:ext cx="56261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21" name="Rectangle 33">
            <a:extLst>
              <a:ext uri="{FF2B5EF4-FFF2-40B4-BE49-F238E27FC236}">
                <a16:creationId xmlns:a16="http://schemas.microsoft.com/office/drawing/2014/main" id="{D2C03BAE-5B1A-5F33-2821-DB208DD2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989138"/>
            <a:ext cx="7335838" cy="115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</a:pPr>
            <a:endParaRPr lang="en-US" altLang="zh-CN" sz="280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与或</a:t>
            </a:r>
            <a:r>
              <a:rPr lang="zh-CN" altLang="en-US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逻辑表达式； </a:t>
            </a:r>
          </a:p>
          <a:p>
            <a:pPr eaLnBrk="1" hangingPunct="1">
              <a:lnSpc>
                <a:spcPct val="70000"/>
              </a:lnSpc>
            </a:pPr>
            <a:endParaRPr lang="zh-CN" altLang="en-US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在</a:t>
            </a:r>
            <a:r>
              <a:rPr lang="zh-CN" altLang="en-US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与或</a:t>
            </a:r>
            <a:r>
              <a:rPr lang="zh-CN" altLang="en-US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式中的每个乘积项都是最小项。</a:t>
            </a:r>
          </a:p>
        </p:txBody>
      </p:sp>
      <p:grpSp>
        <p:nvGrpSpPr>
          <p:cNvPr id="370722" name="Group 34">
            <a:extLst>
              <a:ext uri="{FF2B5EF4-FFF2-40B4-BE49-F238E27FC236}">
                <a16:creationId xmlns:a16="http://schemas.microsoft.com/office/drawing/2014/main" id="{517871D4-A7B2-110D-97BB-E3BFF8F41E44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3435350"/>
            <a:ext cx="6897688" cy="479425"/>
            <a:chOff x="584" y="1872"/>
            <a:chExt cx="4345" cy="302"/>
          </a:xfrm>
        </p:grpSpPr>
        <p:sp>
          <p:nvSpPr>
            <p:cNvPr id="25610" name="Rectangle 35">
              <a:extLst>
                <a:ext uri="{FF2B5EF4-FFF2-40B4-BE49-F238E27FC236}">
                  <a16:creationId xmlns:a16="http://schemas.microsoft.com/office/drawing/2014/main" id="{8AFBB093-3891-1179-E14D-C7350A75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" y="1884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1  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将</a:t>
              </a:r>
            </a:p>
          </p:txBody>
        </p:sp>
        <p:graphicFrame>
          <p:nvGraphicFramePr>
            <p:cNvPr id="25611" name="Object 36">
              <a:extLst>
                <a:ext uri="{FF2B5EF4-FFF2-40B4-BE49-F238E27FC236}">
                  <a16:creationId xmlns:a16="http://schemas.microsoft.com/office/drawing/2014/main" id="{B990C61D-BF2C-E1A7-5C0F-C8B100A3E7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0" y="1872"/>
            <a:ext cx="181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70099" imgH="120606" progId="Equation.DSMT4">
                    <p:embed/>
                  </p:oleObj>
                </mc:Choice>
                <mc:Fallback>
                  <p:oleObj name="Equation" r:id="rId4" imgW="1270099" imgH="120606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1872"/>
                          <a:ext cx="181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Rectangle 37">
              <a:extLst>
                <a:ext uri="{FF2B5EF4-FFF2-40B4-BE49-F238E27FC236}">
                  <a16:creationId xmlns:a16="http://schemas.microsoft.com/office/drawing/2014/main" id="{2914EE48-3BE8-38BA-90A1-F5A53E008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" y="1884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63023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63023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63023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63023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63023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63023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63023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63023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63023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  <a:latin typeface="楷体_GB2312" pitchFamily="49" charset="-122"/>
                </a:rPr>
                <a:t>化成最小项表达式</a:t>
              </a:r>
            </a:p>
          </p:txBody>
        </p:sp>
      </p:grpSp>
      <p:graphicFrame>
        <p:nvGraphicFramePr>
          <p:cNvPr id="370726" name="Object 38">
            <a:extLst>
              <a:ext uri="{FF2B5EF4-FFF2-40B4-BE49-F238E27FC236}">
                <a16:creationId xmlns:a16="http://schemas.microsoft.com/office/drawing/2014/main" id="{F053C292-76FD-0DE8-EA29-DD94CD153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8550" y="4438650"/>
          <a:ext cx="46355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8962" imgH="177756" progId="Equation.DSMT4">
                  <p:embed/>
                </p:oleObj>
              </mc:Choice>
              <mc:Fallback>
                <p:oleObj name="Equation" r:id="rId6" imgW="1758962" imgH="177756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438650"/>
                        <a:ext cx="46355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27" name="Rectangle 39">
            <a:extLst>
              <a:ext uri="{FF2B5EF4-FFF2-40B4-BE49-F238E27FC236}">
                <a16:creationId xmlns:a16="http://schemas.microsoft.com/office/drawing/2014/main" id="{57344E17-7416-BE9F-F565-729399AA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5146675"/>
            <a:ext cx="4481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54088" algn="l"/>
                <a:tab pos="99060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54088" algn="l"/>
                <a:tab pos="99060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54088" algn="l"/>
                <a:tab pos="99060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54088" algn="l"/>
                <a:tab pos="99060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54088" algn="l"/>
                <a:tab pos="99060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54088" algn="l"/>
                <a:tab pos="99060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54088" algn="l"/>
                <a:tab pos="99060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54088" algn="l"/>
                <a:tab pos="99060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54088" algn="l"/>
                <a:tab pos="99060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30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>
                <a:latin typeface="楷体_GB2312" pitchFamily="49" charset="-122"/>
                <a:cs typeface="Times New Roman" panose="02020603050405020304" pitchFamily="18" charset="0"/>
              </a:rPr>
              <a:t>        </a:t>
            </a:r>
          </a:p>
        </p:txBody>
      </p:sp>
      <p:graphicFrame>
        <p:nvGraphicFramePr>
          <p:cNvPr id="370728" name="Object 40">
            <a:extLst>
              <a:ext uri="{FF2B5EF4-FFF2-40B4-BE49-F238E27FC236}">
                <a16:creationId xmlns:a16="http://schemas.microsoft.com/office/drawing/2014/main" id="{082D7FCB-1ACC-965C-D313-8635A6775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75" y="5634038"/>
          <a:ext cx="23399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748" imgH="215988" progId="Equation.DSMT4">
                  <p:embed/>
                </p:oleObj>
              </mc:Choice>
              <mc:Fallback>
                <p:oleObj name="Equation" r:id="rId8" imgW="990748" imgH="215988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5634038"/>
                        <a:ext cx="233997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42">
            <a:extLst>
              <a:ext uri="{FF2B5EF4-FFF2-40B4-BE49-F238E27FC236}">
                <a16:creationId xmlns:a16="http://schemas.microsoft.com/office/drawing/2014/main" id="{2221A238-635F-A2F5-83FA-7BFE017AB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84313"/>
            <a:ext cx="806450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由若干最小项相或构成的表达式，也称为</a:t>
            </a:r>
            <a:r>
              <a:rPr lang="zh-CN" altLang="en-US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标准与</a:t>
            </a:r>
            <a:r>
              <a:rPr lang="en-US" altLang="zh-CN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或式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1" grpId="0" autoUpdateAnimBg="0"/>
      <p:bldP spid="37072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8">
            <a:extLst>
              <a:ext uri="{FF2B5EF4-FFF2-40B4-BE49-F238E27FC236}">
                <a16:creationId xmlns:a16="http://schemas.microsoft.com/office/drawing/2014/main" id="{3FFC0B04-C1E8-B329-EB43-95177062A7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1255713"/>
          <a:ext cx="4483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548" imgH="158838" progId="Equation.DSMT4">
                  <p:embed/>
                </p:oleObj>
              </mc:Choice>
              <mc:Fallback>
                <p:oleObj name="Equation" r:id="rId2" imgW="1803548" imgH="15883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255713"/>
                        <a:ext cx="4483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9">
            <a:extLst>
              <a:ext uri="{FF2B5EF4-FFF2-40B4-BE49-F238E27FC236}">
                <a16:creationId xmlns:a16="http://schemas.microsoft.com/office/drawing/2014/main" id="{32F2F408-E7E2-93B8-AFAB-C3D1ADFCF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1379538"/>
            <a:ext cx="126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6628" name="Rectangle 10">
            <a:extLst>
              <a:ext uri="{FF2B5EF4-FFF2-40B4-BE49-F238E27FC236}">
                <a16:creationId xmlns:a16="http://schemas.microsoft.com/office/drawing/2014/main" id="{D5DAEC8F-9CB0-EE0C-7CC9-952F0DBC5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1290638"/>
            <a:ext cx="277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化成最小项表达式 </a:t>
            </a:r>
          </a:p>
        </p:txBody>
      </p:sp>
      <p:sp>
        <p:nvSpPr>
          <p:cNvPr id="371723" name="Rectangle 11">
            <a:extLst>
              <a:ext uri="{FF2B5EF4-FFF2-40B4-BE49-F238E27FC236}">
                <a16:creationId xmlns:a16="http://schemas.microsoft.com/office/drawing/2014/main" id="{1E0C9AF1-DD7E-B962-DA14-3B6661F0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2139950"/>
            <a:ext cx="166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a.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去掉非号</a:t>
            </a:r>
          </a:p>
        </p:txBody>
      </p:sp>
      <p:graphicFrame>
        <p:nvGraphicFramePr>
          <p:cNvPr id="371724" name="Object 12">
            <a:extLst>
              <a:ext uri="{FF2B5EF4-FFF2-40B4-BE49-F238E27FC236}">
                <a16:creationId xmlns:a16="http://schemas.microsoft.com/office/drawing/2014/main" id="{AAD06AF1-6070-8AFF-20CE-31A0D3846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2092325"/>
          <a:ext cx="45005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9536" imgH="152531" progId="Equation.DSMT4">
                  <p:embed/>
                </p:oleObj>
              </mc:Choice>
              <mc:Fallback>
                <p:oleObj name="Equation" r:id="rId4" imgW="1949536" imgH="15253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092325"/>
                        <a:ext cx="45005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5" name="Object 13">
            <a:extLst>
              <a:ext uri="{FF2B5EF4-FFF2-40B4-BE49-F238E27FC236}">
                <a16:creationId xmlns:a16="http://schemas.microsoft.com/office/drawing/2014/main" id="{E48ADA43-FBDE-D4BA-7F95-6BC7CFDC69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3450" y="2590800"/>
          <a:ext cx="27638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1988" imgH="152531" progId="Equation.DSMT4">
                  <p:embed/>
                </p:oleObj>
              </mc:Choice>
              <mc:Fallback>
                <p:oleObj name="Equation" r:id="rId6" imgW="1161988" imgH="15253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2590800"/>
                        <a:ext cx="27638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6" name="Object 14">
            <a:extLst>
              <a:ext uri="{FF2B5EF4-FFF2-40B4-BE49-F238E27FC236}">
                <a16:creationId xmlns:a16="http://schemas.microsoft.com/office/drawing/2014/main" id="{21C65E10-8F3E-0906-6A6C-2809ED688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4088" y="3086100"/>
          <a:ext cx="33289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0835" imgH="133219" progId="Equation.DSMT4">
                  <p:embed/>
                </p:oleObj>
              </mc:Choice>
              <mc:Fallback>
                <p:oleObj name="Equation" r:id="rId8" imgW="1390835" imgH="13321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3086100"/>
                        <a:ext cx="33289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7" name="Rectangle 15">
            <a:extLst>
              <a:ext uri="{FF2B5EF4-FFF2-40B4-BE49-F238E27FC236}">
                <a16:creationId xmlns:a16="http://schemas.microsoft.com/office/drawing/2014/main" id="{889B4866-9BBC-F40F-C733-BF885F1E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3716338"/>
            <a:ext cx="1357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000099"/>
                </a:solidFill>
                <a:latin typeface="Arial" panose="020B0604020202020204" pitchFamily="34" charset="0"/>
                <a:ea typeface="楷体_GB2312" pitchFamily="49" charset="-122"/>
              </a:rPr>
              <a:t>去括号</a:t>
            </a:r>
          </a:p>
        </p:txBody>
      </p:sp>
      <p:graphicFrame>
        <p:nvGraphicFramePr>
          <p:cNvPr id="371728" name="Object 16">
            <a:extLst>
              <a:ext uri="{FF2B5EF4-FFF2-40B4-BE49-F238E27FC236}">
                <a16:creationId xmlns:a16="http://schemas.microsoft.com/office/drawing/2014/main" id="{722D8642-D8F6-E55C-7E4D-63E8B66DC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0" y="3670300"/>
          <a:ext cx="29638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9362" imgH="114300" progId="Equation.DSMT4">
                  <p:embed/>
                </p:oleObj>
              </mc:Choice>
              <mc:Fallback>
                <p:oleObj name="Equation" r:id="rId10" imgW="1149362" imgH="114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670300"/>
                        <a:ext cx="29638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9" name="Object 17">
            <a:extLst>
              <a:ext uri="{FF2B5EF4-FFF2-40B4-BE49-F238E27FC236}">
                <a16:creationId xmlns:a16="http://schemas.microsoft.com/office/drawing/2014/main" id="{7E5DB07A-3A65-E902-5794-139F2FAF7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1550" y="4344988"/>
          <a:ext cx="3851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74" imgH="133219" progId="Equation.DSMT4">
                  <p:embed/>
                </p:oleObj>
              </mc:Choice>
              <mc:Fallback>
                <p:oleObj name="Equation" r:id="rId12" imgW="1612974" imgH="13321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4344988"/>
                        <a:ext cx="38512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0" name="Object 18">
            <a:extLst>
              <a:ext uri="{FF2B5EF4-FFF2-40B4-BE49-F238E27FC236}">
                <a16:creationId xmlns:a16="http://schemas.microsoft.com/office/drawing/2014/main" id="{BC4BCC9C-EE1A-0A45-3768-699EC77F2C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957763"/>
          <a:ext cx="41862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14377" imgH="95381" progId="Equation.DSMT4">
                  <p:embed/>
                </p:oleObj>
              </mc:Choice>
              <mc:Fallback>
                <p:oleObj name="Equation" r:id="rId14" imgW="1714377" imgH="9538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7763"/>
                        <a:ext cx="41862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31" name="Object 19">
            <a:extLst>
              <a:ext uri="{FF2B5EF4-FFF2-40B4-BE49-F238E27FC236}">
                <a16:creationId xmlns:a16="http://schemas.microsoft.com/office/drawing/2014/main" id="{3430F795-8F34-6AEA-D715-586A904C9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470525"/>
          <a:ext cx="54467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14464" imgH="152531" progId="Equation.DSMT4">
                  <p:embed/>
                </p:oleObj>
              </mc:Choice>
              <mc:Fallback>
                <p:oleObj name="Equation" r:id="rId16" imgW="2114464" imgH="15253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70525"/>
                        <a:ext cx="54467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655A841-9E92-D64E-3D3B-C38E12D2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90663"/>
            <a:ext cx="7894638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24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6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个变量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400" baseline="-300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的最大项是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个因子相或，每个变量</a:t>
            </a:r>
          </a:p>
          <a:p>
            <a:pPr>
              <a:lnSpc>
                <a:spcPct val="16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都以它的原变量或非变量的形式在或项中出现，且仅出</a:t>
            </a:r>
          </a:p>
          <a:p>
            <a:pPr>
              <a:lnSpc>
                <a:spcPct val="16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现一次。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一般</a:t>
            </a:r>
            <a:r>
              <a:rPr kumimoji="1"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个变量的最大项应有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 baseline="300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个。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7651" name="Rectangle 26">
            <a:extLst>
              <a:ext uri="{FF2B5EF4-FFF2-40B4-BE49-F238E27FC236}">
                <a16:creationId xmlns:a16="http://schemas.microsoft.com/office/drawing/2014/main" id="{C07140AE-48B9-F03F-9921-C5E5C6A88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3" y="1341438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最大项的定义和性质</a:t>
            </a:r>
          </a:p>
        </p:txBody>
      </p:sp>
      <p:sp>
        <p:nvSpPr>
          <p:cNvPr id="27652" name="Rectangle 27">
            <a:extLst>
              <a:ext uri="{FF2B5EF4-FFF2-40B4-BE49-F238E27FC236}">
                <a16:creationId xmlns:a16="http://schemas.microsoft.com/office/drawing/2014/main" id="{0C926D93-1D41-E52D-3812-9DA87F28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87363"/>
            <a:ext cx="657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2.2.2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最大项与最大项表达式</a:t>
            </a:r>
          </a:p>
        </p:txBody>
      </p:sp>
      <p:grpSp>
        <p:nvGrpSpPr>
          <p:cNvPr id="400413" name="Group 29">
            <a:extLst>
              <a:ext uri="{FF2B5EF4-FFF2-40B4-BE49-F238E27FC236}">
                <a16:creationId xmlns:a16="http://schemas.microsoft.com/office/drawing/2014/main" id="{EF3C14BE-B916-1F84-698F-38F8EB31835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37013"/>
            <a:ext cx="8016875" cy="1697037"/>
            <a:chOff x="340" y="2432"/>
            <a:chExt cx="5050" cy="1069"/>
          </a:xfrm>
        </p:grpSpPr>
        <p:sp>
          <p:nvSpPr>
            <p:cNvPr id="27654" name="Rectangle 9">
              <a:extLst>
                <a:ext uri="{FF2B5EF4-FFF2-40B4-BE49-F238E27FC236}">
                  <a16:creationId xmlns:a16="http://schemas.microsoft.com/office/drawing/2014/main" id="{8966AD7D-F2D2-0386-2331-1141D356C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432"/>
              <a:ext cx="50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例如，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zh-CN" altLang="en-US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</a:t>
              </a:r>
              <a:r>
                <a:rPr kumimoji="1" lang="zh-CN" altLang="en-US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、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三个逻辑变量的最大项有（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baseline="30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＝）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8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个，即 </a:t>
              </a:r>
            </a:p>
          </p:txBody>
        </p:sp>
        <p:graphicFrame>
          <p:nvGraphicFramePr>
            <p:cNvPr id="27655" name="Object 11">
              <a:extLst>
                <a:ext uri="{FF2B5EF4-FFF2-40B4-BE49-F238E27FC236}">
                  <a16:creationId xmlns:a16="http://schemas.microsoft.com/office/drawing/2014/main" id="{A07BDEB8-4185-27B0-047F-292EDD2017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2795"/>
            <a:ext cx="479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302000" imgH="228600" progId="Equation.3">
                    <p:embed/>
                  </p:oleObj>
                </mc:Choice>
                <mc:Fallback>
                  <p:oleObj name="公式" r:id="rId2" imgW="33020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795"/>
                          <a:ext cx="4798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28">
              <a:extLst>
                <a:ext uri="{FF2B5EF4-FFF2-40B4-BE49-F238E27FC236}">
                  <a16:creationId xmlns:a16="http://schemas.microsoft.com/office/drawing/2014/main" id="{0799077D-895E-D6EE-EC98-D31BAEFBC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3158"/>
            <a:ext cx="465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200400" imgH="228600" progId="Equation.3">
                    <p:embed/>
                  </p:oleObj>
                </mc:Choice>
                <mc:Fallback>
                  <p:oleObj name="公式" r:id="rId4" imgW="3200400" imgH="2286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158"/>
                          <a:ext cx="465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4">
            <a:extLst>
              <a:ext uri="{FF2B5EF4-FFF2-40B4-BE49-F238E27FC236}">
                <a16:creationId xmlns:a16="http://schemas.microsoft.com/office/drawing/2014/main" id="{E0501A61-8B8B-5100-7873-AEFF56D96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65238"/>
            <a:ext cx="2936875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教学基本要求</a:t>
            </a:r>
          </a:p>
        </p:txBody>
      </p:sp>
      <p:sp>
        <p:nvSpPr>
          <p:cNvPr id="5123" name="Rectangle 55">
            <a:extLst>
              <a:ext uri="{FF2B5EF4-FFF2-40B4-BE49-F238E27FC236}">
                <a16:creationId xmlns:a16="http://schemas.microsoft.com/office/drawing/2014/main" id="{3F6F3F5D-A447-4F28-7173-6729937B3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430463"/>
            <a:ext cx="83169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1</a:t>
            </a:r>
            <a:r>
              <a:rPr lang="zh-CN" altLang="en-US" sz="32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、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熟悉逻辑代数常用基本定律、恒等式</a:t>
            </a:r>
          </a:p>
          <a:p>
            <a:pPr eaLnBrk="1" hangingPunct="1"/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和规则。</a:t>
            </a:r>
          </a:p>
        </p:txBody>
      </p:sp>
      <p:sp>
        <p:nvSpPr>
          <p:cNvPr id="5124" name="Rectangle 57">
            <a:extLst>
              <a:ext uri="{FF2B5EF4-FFF2-40B4-BE49-F238E27FC236}">
                <a16:creationId xmlns:a16="http://schemas.microsoft.com/office/drawing/2014/main" id="{683EEB00-49CE-BAEE-FD07-D9689078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81425"/>
            <a:ext cx="7920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、掌握逻辑代数的表示方法；</a:t>
            </a:r>
          </a:p>
        </p:txBody>
      </p:sp>
      <p:sp>
        <p:nvSpPr>
          <p:cNvPr id="5125" name="Rectangle 60">
            <a:extLst>
              <a:ext uri="{FF2B5EF4-FFF2-40B4-BE49-F238E27FC236}">
                <a16:creationId xmlns:a16="http://schemas.microsoft.com/office/drawing/2014/main" id="{5648D3C0-CA2C-D457-23E2-95CFCBAD2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581525"/>
            <a:ext cx="7920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、掌握逻辑代数的变换和卡诺图化简法；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C6EDC00B-90BD-1AA8-88D9-387116141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625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最大项的定义和性质</a:t>
            </a:r>
          </a:p>
        </p:txBody>
      </p:sp>
      <p:sp>
        <p:nvSpPr>
          <p:cNvPr id="28675" name="Rectangle 9">
            <a:extLst>
              <a:ext uri="{FF2B5EF4-FFF2-40B4-BE49-F238E27FC236}">
                <a16:creationId xmlns:a16="http://schemas.microsoft.com/office/drawing/2014/main" id="{BE86233F-485D-205D-4F0A-7A109499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77950"/>
            <a:ext cx="8382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最大项的表示：通常用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i="1" baseline="-25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表示最大项，下标 </a:t>
            </a:r>
            <a:r>
              <a:rPr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为最大项编号。 </a:t>
            </a:r>
          </a:p>
        </p:txBody>
      </p:sp>
      <p:sp>
        <p:nvSpPr>
          <p:cNvPr id="401418" name="Rectangle 10">
            <a:extLst>
              <a:ext uri="{FF2B5EF4-FFF2-40B4-BE49-F238E27FC236}">
                <a16:creationId xmlns:a16="http://schemas.microsoft.com/office/drawing/2014/main" id="{12A1A437-D537-E618-8620-F22974B5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3644900"/>
            <a:ext cx="8382000" cy="555625"/>
          </a:xfrm>
          <a:prstGeom prst="rect">
            <a:avLst/>
          </a:prstGeom>
          <a:noFill/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全体最大项之积为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0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401419" name="Rectangle 11">
            <a:extLst>
              <a:ext uri="{FF2B5EF4-FFF2-40B4-BE49-F238E27FC236}">
                <a16:creationId xmlns:a16="http://schemas.microsoft.com/office/drawing/2014/main" id="{5753113D-6FC9-C7F2-3A95-397F90C27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2514600"/>
            <a:ext cx="84597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对于任意一个最大项，只有一组变量取值使得它的值为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401420" name="Rectangle 12">
            <a:extLst>
              <a:ext uri="{FF2B5EF4-FFF2-40B4-BE49-F238E27FC236}">
                <a16:creationId xmlns:a16="http://schemas.microsoft.com/office/drawing/2014/main" id="{DBD65401-0C79-05FC-DD64-C7FE10D7C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62300"/>
            <a:ext cx="708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任意两个最大项的之和为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401421" name="Rectangle 13">
            <a:extLst>
              <a:ext uri="{FF2B5EF4-FFF2-40B4-BE49-F238E27FC236}">
                <a16:creationId xmlns:a16="http://schemas.microsoft.com/office/drawing/2014/main" id="{71313723-D6CE-36AB-8BFD-2D2533CFA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08200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最大项的性质：</a:t>
            </a:r>
          </a:p>
        </p:txBody>
      </p:sp>
      <p:sp>
        <p:nvSpPr>
          <p:cNvPr id="401422" name="Rectangle 14">
            <a:extLst>
              <a:ext uri="{FF2B5EF4-FFF2-40B4-BE49-F238E27FC236}">
                <a16:creationId xmlns:a16="http://schemas.microsoft.com/office/drawing/2014/main" id="{C15ACA52-C9FF-7AF2-B4C7-C4ABEE10D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92600"/>
            <a:ext cx="446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最小项和最大项的关系</a:t>
            </a:r>
          </a:p>
        </p:txBody>
      </p:sp>
      <p:grpSp>
        <p:nvGrpSpPr>
          <p:cNvPr id="401431" name="Group 23">
            <a:extLst>
              <a:ext uri="{FF2B5EF4-FFF2-40B4-BE49-F238E27FC236}">
                <a16:creationId xmlns:a16="http://schemas.microsoft.com/office/drawing/2014/main" id="{D4137758-8A80-BAFA-1B62-AF98CB23F91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868863"/>
            <a:ext cx="6337300" cy="457200"/>
            <a:chOff x="657" y="3067"/>
            <a:chExt cx="3992" cy="288"/>
          </a:xfrm>
        </p:grpSpPr>
        <p:sp>
          <p:nvSpPr>
            <p:cNvPr id="28682" name="Rectangle 15">
              <a:extLst>
                <a:ext uri="{FF2B5EF4-FFF2-40B4-BE49-F238E27FC236}">
                  <a16:creationId xmlns:a16="http://schemas.microsoft.com/office/drawing/2014/main" id="{3687B055-9280-1CDB-30D4-8272FEFB4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067"/>
              <a:ext cx="3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两者之间为互补关系： </a:t>
              </a:r>
              <a:r>
                <a:rPr lang="en-US" altLang="zh-CN" i="1">
                  <a:solidFill>
                    <a:srgbClr val="000099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= </a:t>
              </a:r>
              <a:r>
                <a:rPr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，或者</a:t>
              </a:r>
              <a:r>
                <a:rPr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i="1">
                  <a:solidFill>
                    <a:srgbClr val="000099"/>
                  </a:solidFill>
                  <a:ea typeface="楷体_GB2312" pitchFamily="49" charset="-122"/>
                  <a:cs typeface="Times New Roman" panose="02020603050405020304" pitchFamily="18" charset="0"/>
                </a:rPr>
                <a:t>m</a:t>
              </a:r>
              <a:r>
                <a:rPr lang="en-US" altLang="zh-CN" baseline="-2500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8683" name="Line 21">
              <a:extLst>
                <a:ext uri="{FF2B5EF4-FFF2-40B4-BE49-F238E27FC236}">
                  <a16:creationId xmlns:a16="http://schemas.microsoft.com/office/drawing/2014/main" id="{E2C8C718-24F0-DFC1-EEEA-332310EF6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3113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22">
              <a:extLst>
                <a:ext uri="{FF2B5EF4-FFF2-40B4-BE49-F238E27FC236}">
                  <a16:creationId xmlns:a16="http://schemas.microsoft.com/office/drawing/2014/main" id="{753E3BC8-4CAB-50CF-C7B1-BE0709C16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8" grpId="0" animBg="1"/>
      <p:bldP spid="401419" grpId="0"/>
      <p:bldP spid="401420" grpId="0"/>
      <p:bldP spid="401421" grpId="0"/>
      <p:bldP spid="4014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8C1174E6-AEFB-383D-7219-78FA415D9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849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逻辑电路的真值表如右，写出最小项和最大项表达式。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2436" name="Rectangle 4">
            <a:extLst>
              <a:ext uri="{FF2B5EF4-FFF2-40B4-BE49-F238E27FC236}">
                <a16:creationId xmlns:a16="http://schemas.microsoft.com/office/drawing/2014/main" id="{8CC11B84-56F4-1C3F-DC16-08C5D7426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6975"/>
            <a:ext cx="5184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最小项表达式：</a:t>
            </a:r>
          </a:p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i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的各个最小项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相加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02619" name="Group 187">
            <a:extLst>
              <a:ext uri="{FF2B5EF4-FFF2-40B4-BE49-F238E27FC236}">
                <a16:creationId xmlns:a16="http://schemas.microsoft.com/office/drawing/2014/main" id="{AD399374-0317-7B30-CB25-520859D4C48C}"/>
              </a:ext>
            </a:extLst>
          </p:cNvPr>
          <p:cNvGraphicFramePr>
            <a:graphicFrameLocks noGrp="1"/>
          </p:cNvGraphicFramePr>
          <p:nvPr/>
        </p:nvGraphicFramePr>
        <p:xfrm>
          <a:off x="6227763" y="1123950"/>
          <a:ext cx="2447925" cy="3657600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A    B   C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5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m</a:t>
                      </a:r>
                      <a:r>
                        <a:rPr kumimoji="1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tabLst>
                          <a:tab pos="971550" algn="l"/>
                          <a:tab pos="4392613" algn="r"/>
                        </a:tabLst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71550" algn="l"/>
                          <a:tab pos="4392613" algn="r"/>
                        </a:tabLst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康简宋" charset="-122"/>
                          <a:cs typeface="Times New Roman" panose="02020603050405020304" pitchFamily="18" charset="0"/>
                        </a:rPr>
                        <a:t>0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康简宋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02621" name="Object 189">
            <a:extLst>
              <a:ext uri="{FF2B5EF4-FFF2-40B4-BE49-F238E27FC236}">
                <a16:creationId xmlns:a16="http://schemas.microsoft.com/office/drawing/2014/main" id="{B3974C96-0083-4A35-81CA-607608C56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33600"/>
          <a:ext cx="31686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11300" imgH="482600" progId="Equation.3">
                  <p:embed/>
                </p:oleObj>
              </mc:Choice>
              <mc:Fallback>
                <p:oleObj r:id="rId2" imgW="1511300" imgH="482600" progId="Equation.3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316865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620" name="Object 188">
            <a:extLst>
              <a:ext uri="{FF2B5EF4-FFF2-40B4-BE49-F238E27FC236}">
                <a16:creationId xmlns:a16="http://schemas.microsoft.com/office/drawing/2014/main" id="{D907CC9B-E066-FAE8-0144-9FC1D9049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141663"/>
          <a:ext cx="41036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15312" imgH="215806" progId="Equation.3">
                  <p:embed/>
                </p:oleObj>
              </mc:Choice>
              <mc:Fallback>
                <p:oleObj r:id="rId4" imgW="1815312" imgH="215806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3"/>
                        <a:ext cx="41036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3" name="Rectangle 190">
            <a:extLst>
              <a:ext uri="{FF2B5EF4-FFF2-40B4-BE49-F238E27FC236}">
                <a16:creationId xmlns:a16="http://schemas.microsoft.com/office/drawing/2014/main" id="{EB8945D9-C91A-3B6F-02CE-50023769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2624" name="Rectangle 192">
            <a:extLst>
              <a:ext uri="{FF2B5EF4-FFF2-40B4-BE49-F238E27FC236}">
                <a16:creationId xmlns:a16="http://schemas.microsoft.com/office/drawing/2014/main" id="{8796772C-CF4F-0679-08D0-12D4C973C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716338"/>
            <a:ext cx="5184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最大项表达式：</a:t>
            </a:r>
          </a:p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en-US" altLang="zh-CN" i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的各个最大项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相乘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402626" name="Object 194">
            <a:extLst>
              <a:ext uri="{FF2B5EF4-FFF2-40B4-BE49-F238E27FC236}">
                <a16:creationId xmlns:a16="http://schemas.microsoft.com/office/drawing/2014/main" id="{54E9D93F-D771-A8FA-6966-38FFF5023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581525"/>
          <a:ext cx="39592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44700" imgH="482600" progId="Equation.3">
                  <p:embed/>
                </p:oleObj>
              </mc:Choice>
              <mc:Fallback>
                <p:oleObj r:id="rId6" imgW="2044700" imgH="48260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81525"/>
                        <a:ext cx="39592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625" name="Object 193">
            <a:extLst>
              <a:ext uri="{FF2B5EF4-FFF2-40B4-BE49-F238E27FC236}">
                <a16:creationId xmlns:a16="http://schemas.microsoft.com/office/drawing/2014/main" id="{F855E4BD-3544-71EE-AB84-4EA9F8DD3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487988"/>
          <a:ext cx="72739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632200" imgH="241300" progId="Equation.3">
                  <p:embed/>
                </p:oleObj>
              </mc:Choice>
              <mc:Fallback>
                <p:oleObj r:id="rId8" imgW="3632200" imgH="241300" progId="Equation.3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487988"/>
                        <a:ext cx="72739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7" name="Rectangle 195">
            <a:extLst>
              <a:ext uri="{FF2B5EF4-FFF2-40B4-BE49-F238E27FC236}">
                <a16:creationId xmlns:a16="http://schemas.microsoft.com/office/drawing/2014/main" id="{F4980B4D-BBBF-AC4A-9251-FB78FAFB3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4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/>
      <p:bldP spid="4026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>
            <a:extLst>
              <a:ext uri="{FF2B5EF4-FFF2-40B4-BE49-F238E27FC236}">
                <a16:creationId xmlns:a16="http://schemas.microsoft.com/office/drawing/2014/main" id="{2A1E8CE4-3C40-7005-3664-EB2EA6712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08038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sz="360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zh-CN" altLang="en-US" sz="3600">
                <a:solidFill>
                  <a:schemeClr val="accent2"/>
                </a:solidFill>
                <a:latin typeface="楷体_GB2312" pitchFamily="49" charset="-122"/>
              </a:rPr>
              <a:t>逻辑函数的代数化简法</a:t>
            </a:r>
          </a:p>
        </p:txBody>
      </p:sp>
      <p:sp>
        <p:nvSpPr>
          <p:cNvPr id="30723" name="Rectangle 19">
            <a:extLst>
              <a:ext uri="{FF2B5EF4-FFF2-40B4-BE49-F238E27FC236}">
                <a16:creationId xmlns:a16="http://schemas.microsoft.com/office/drawing/2014/main" id="{4E3DED41-CBB6-DBE7-AC6F-A2D6F266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379788"/>
            <a:ext cx="7650162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2" action="ppaction://hlinksldjump"/>
              </a:rPr>
              <a:t>2.3.2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逻辑函数的代数化简法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30724" name="Rectangle 20">
            <a:extLst>
              <a:ext uri="{FF2B5EF4-FFF2-40B4-BE49-F238E27FC236}">
                <a16:creationId xmlns:a16="http://schemas.microsoft.com/office/drawing/2014/main" id="{5E011EEF-EE67-33D7-7BBF-2BA870DCB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582863"/>
            <a:ext cx="7740650" cy="54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4" action="ppaction://hlinksldjump"/>
              </a:rPr>
              <a:t>2.3.1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4" action="ppaction://hlinksldjump"/>
              </a:rPr>
              <a:t>逻辑函数的最简形式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7F99517-67A8-148D-655C-421B38F13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7200"/>
            <a:ext cx="691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逻辑函数的代数法化简</a:t>
            </a:r>
          </a:p>
        </p:txBody>
      </p:sp>
      <p:sp>
        <p:nvSpPr>
          <p:cNvPr id="31747" name="Rectangle 13">
            <a:extLst>
              <a:ext uri="{FF2B5EF4-FFF2-40B4-BE49-F238E27FC236}">
                <a16:creationId xmlns:a16="http://schemas.microsoft.com/office/drawing/2014/main" id="{AD53BB10-2B06-F810-D60B-339482A29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196975"/>
            <a:ext cx="822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化简的目的：降低电路实现的成本，以较少的门实现电路。</a:t>
            </a:r>
            <a:r>
              <a:rPr lang="zh-CN" altLang="en-US"/>
              <a:t> </a:t>
            </a:r>
          </a:p>
        </p:txBody>
      </p:sp>
      <p:sp>
        <p:nvSpPr>
          <p:cNvPr id="31748" name="Rectangle 16">
            <a:extLst>
              <a:ext uri="{FF2B5EF4-FFF2-40B4-BE49-F238E27FC236}">
                <a16:creationId xmlns:a16="http://schemas.microsoft.com/office/drawing/2014/main" id="{FC41E3CE-795E-D334-A1BC-BD07C6DEA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1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1749" name="Object 15">
            <a:extLst>
              <a:ext uri="{FF2B5EF4-FFF2-40B4-BE49-F238E27FC236}">
                <a16:creationId xmlns:a16="http://schemas.microsoft.com/office/drawing/2014/main" id="{E208D378-5D8D-1D19-0F8C-E0D76EE1C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133600"/>
          <a:ext cx="6281738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4383338" imgH="1594495" progId="Word.Picture.8">
                  <p:embed/>
                </p:oleObj>
              </mc:Choice>
              <mc:Fallback>
                <p:oleObj name="图片" r:id="rId2" imgW="4383338" imgH="1594495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21"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6281738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17">
            <a:extLst>
              <a:ext uri="{FF2B5EF4-FFF2-40B4-BE49-F238E27FC236}">
                <a16:creationId xmlns:a16="http://schemas.microsoft.com/office/drawing/2014/main" id="{4724D953-C613-280D-56F9-1FBAD53D3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652963"/>
            <a:ext cx="802798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图（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）和图（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）的电路逻辑功能相同，但图（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）电路简单可靠性高，成本低。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92D357BB-F376-5E61-5E8C-91C4262E0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225925"/>
            <a:ext cx="2122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171700" indent="-3429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</a:rPr>
              <a:t>或</a:t>
            </a: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</a:rPr>
              <a:t>与”表达式</a:t>
            </a:r>
          </a:p>
        </p:txBody>
      </p:sp>
      <p:sp>
        <p:nvSpPr>
          <p:cNvPr id="404483" name="Rectangle 3">
            <a:extLst>
              <a:ext uri="{FF2B5EF4-FFF2-40B4-BE49-F238E27FC236}">
                <a16:creationId xmlns:a16="http://schemas.microsoft.com/office/drawing/2014/main" id="{BCE6D056-6CBA-5612-3CB5-E7216E2E9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3649663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</a:rPr>
              <a:t>“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与非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与非”表达式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6383B61D-0232-3720-D21B-377B3553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581025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404485" name="Rectangle 5">
            <a:extLst>
              <a:ext uri="{FF2B5EF4-FFF2-40B4-BE49-F238E27FC236}">
                <a16:creationId xmlns:a16="http://schemas.microsoft.com/office/drawing/2014/main" id="{9F964730-AB2F-4249-DE89-98A44820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5064125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或非－或非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表达式</a:t>
            </a:r>
          </a:p>
        </p:txBody>
      </p:sp>
      <p:sp>
        <p:nvSpPr>
          <p:cNvPr id="404486" name="Rectangle 6">
            <a:extLst>
              <a:ext uri="{FF2B5EF4-FFF2-40B4-BE49-F238E27FC236}">
                <a16:creationId xmlns:a16="http://schemas.microsoft.com/office/drawing/2014/main" id="{48D8C921-5D18-C986-6AB7-0BFFD446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068638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表达式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E1EC04D0-23DF-DD03-5386-488577AE4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2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5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Times New Roman" panose="02020603050405020304" pitchFamily="18" charset="0"/>
              </a:rPr>
              <a:t>2.3.1</a:t>
            </a:r>
            <a:r>
              <a:rPr lang="en-US" altLang="zh-CN" sz="25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500">
                <a:solidFill>
                  <a:schemeClr val="accent2"/>
                </a:solidFill>
                <a:latin typeface="楷体_GB2312" pitchFamily="49" charset="-122"/>
              </a:rPr>
              <a:t>逻辑函数的最简形式</a:t>
            </a:r>
          </a:p>
        </p:txBody>
      </p:sp>
      <p:graphicFrame>
        <p:nvGraphicFramePr>
          <p:cNvPr id="404488" name="Object 8">
            <a:extLst>
              <a:ext uri="{FF2B5EF4-FFF2-40B4-BE49-F238E27FC236}">
                <a16:creationId xmlns:a16="http://schemas.microsoft.com/office/drawing/2014/main" id="{5433B458-D237-6793-621D-1676549AE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4175"/>
          <a:ext cx="2374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99753" imgH="190417" progId="Equation.3">
                  <p:embed/>
                </p:oleObj>
              </mc:Choice>
              <mc:Fallback>
                <p:oleObj name="公式" r:id="rId2" imgW="799753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23749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9" name="Object 9">
            <a:extLst>
              <a:ext uri="{FF2B5EF4-FFF2-40B4-BE49-F238E27FC236}">
                <a16:creationId xmlns:a16="http://schemas.microsoft.com/office/drawing/2014/main" id="{EFF3E7E6-59E1-920D-9259-AC1155C01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3433763"/>
          <a:ext cx="20875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85800" imgH="241300" progId="Equation.3">
                  <p:embed/>
                </p:oleObj>
              </mc:Choice>
              <mc:Fallback>
                <p:oleObj name="公式" r:id="rId4" imgW="6858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433763"/>
                        <a:ext cx="208756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0" name="Object 10">
            <a:extLst>
              <a:ext uri="{FF2B5EF4-FFF2-40B4-BE49-F238E27FC236}">
                <a16:creationId xmlns:a16="http://schemas.microsoft.com/office/drawing/2014/main" id="{FE9A81E7-E479-2E4B-BAF0-E20847C9F6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4178300"/>
          <a:ext cx="28082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28254" imgH="215806" progId="Equation.3">
                  <p:embed/>
                </p:oleObj>
              </mc:Choice>
              <mc:Fallback>
                <p:oleObj name="公式" r:id="rId6" imgW="1028254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178300"/>
                        <a:ext cx="28082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1" name="Object 11">
            <a:extLst>
              <a:ext uri="{FF2B5EF4-FFF2-40B4-BE49-F238E27FC236}">
                <a16:creationId xmlns:a16="http://schemas.microsoft.com/office/drawing/2014/main" id="{D7564FFA-FB91-7976-DD36-89FA789E9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4873625"/>
          <a:ext cx="28082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79032" imgH="266584" progId="Equation.3">
                  <p:embed/>
                </p:oleObj>
              </mc:Choice>
              <mc:Fallback>
                <p:oleObj name="公式" r:id="rId8" imgW="1079032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873625"/>
                        <a:ext cx="28082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2" name="Object 12">
            <a:extLst>
              <a:ext uri="{FF2B5EF4-FFF2-40B4-BE49-F238E27FC236}">
                <a16:creationId xmlns:a16="http://schemas.microsoft.com/office/drawing/2014/main" id="{84F84B68-5D04-4179-1114-77C34244F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5" y="5665788"/>
          <a:ext cx="1997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47700" imgH="228600" progId="Equation.3">
                  <p:embed/>
                </p:oleObj>
              </mc:Choice>
              <mc:Fallback>
                <p:oleObj name="公式" r:id="rId10" imgW="647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5665788"/>
                        <a:ext cx="19970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3">
            <a:extLst>
              <a:ext uri="{FF2B5EF4-FFF2-40B4-BE49-F238E27FC236}">
                <a16:creationId xmlns:a16="http://schemas.microsoft.com/office/drawing/2014/main" id="{C19C2B72-A4C4-E1F5-948D-BE195EBCB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196975"/>
            <a:ext cx="8521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逻辑函数有不同形式，如与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或表达式、与非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与非表达式、或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与表达式、或非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或非表达式以及与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非表达式等。 </a:t>
            </a:r>
          </a:p>
        </p:txBody>
      </p:sp>
      <p:sp>
        <p:nvSpPr>
          <p:cNvPr id="404494" name="Rectangle 14">
            <a:extLst>
              <a:ext uri="{FF2B5EF4-FFF2-40B4-BE49-F238E27FC236}">
                <a16:creationId xmlns:a16="http://schemas.microsoft.com/office/drawing/2014/main" id="{83A99CCC-0EAD-8759-F971-B3F8FD44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33600"/>
            <a:ext cx="7777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将其中包含的与项数最少，且每个与项中变量数最少的与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-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或表达式称为最简与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-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或表达式。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2" grpId="0" autoUpdateAnimBg="0"/>
      <p:bldP spid="404483" grpId="0" autoUpdateAnimBg="0"/>
      <p:bldP spid="404484" grpId="0" autoUpdateAnimBg="0"/>
      <p:bldP spid="404485" grpId="0" autoUpdateAnimBg="0"/>
      <p:bldP spid="404486" grpId="0" autoUpdateAnimBg="0"/>
      <p:bldP spid="4044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854C190-1E5E-DB50-39BF-B27F9CFC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68413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、逻辑函数的化简</a:t>
            </a:r>
          </a:p>
        </p:txBody>
      </p:sp>
      <p:sp>
        <p:nvSpPr>
          <p:cNvPr id="405507" name="Text Box 3">
            <a:extLst>
              <a:ext uri="{FF2B5EF4-FFF2-40B4-BE49-F238E27FC236}">
                <a16:creationId xmlns:a16="http://schemas.microsoft.com/office/drawing/2014/main" id="{B66F7734-4463-A206-1D98-60431CAF3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916113"/>
            <a:ext cx="85693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化简的主要方法：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　　１．公式法（代数法）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　　２．图解法（卡诺图法）</a:t>
            </a:r>
          </a:p>
        </p:txBody>
      </p:sp>
      <p:sp>
        <p:nvSpPr>
          <p:cNvPr id="405508" name="Rectangle 4">
            <a:extLst>
              <a:ext uri="{FF2B5EF4-FFF2-40B4-BE49-F238E27FC236}">
                <a16:creationId xmlns:a16="http://schemas.microsoft.com/office/drawing/2014/main" id="{75E61A8C-E2DD-ADE3-838C-7F8455F7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643313"/>
            <a:ext cx="84629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171700" indent="-3429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代数化简法：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       运用逻辑代数的基本定律和恒等式进行化简的方法。</a:t>
            </a: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05509" name="Object 5">
            <a:extLst>
              <a:ext uri="{FF2B5EF4-FFF2-40B4-BE49-F238E27FC236}">
                <a16:creationId xmlns:a16="http://schemas.microsoft.com/office/drawing/2014/main" id="{AF714645-C470-D057-9450-19FAAEE65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906963"/>
          <a:ext cx="10763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238" imgH="95381" progId="Equation.DSMT4">
                  <p:embed/>
                </p:oleObj>
              </mc:Choice>
              <mc:Fallback>
                <p:oleObj name="Equation" r:id="rId2" imgW="476238" imgH="9538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906963"/>
                        <a:ext cx="10763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0" name="Rectangle 6">
            <a:extLst>
              <a:ext uri="{FF2B5EF4-FFF2-40B4-BE49-F238E27FC236}">
                <a16:creationId xmlns:a16="http://schemas.microsoft.com/office/drawing/2014/main" id="{9B774C89-B601-B4C4-E192-08F36DFB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4878388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并项法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405511" name="Group 7">
            <a:extLst>
              <a:ext uri="{FF2B5EF4-FFF2-40B4-BE49-F238E27FC236}">
                <a16:creationId xmlns:a16="http://schemas.microsoft.com/office/drawing/2014/main" id="{E3370BD0-1259-C39C-06CA-2012294DA05B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5445125"/>
            <a:ext cx="5032375" cy="565150"/>
            <a:chOff x="1434" y="1040"/>
            <a:chExt cx="3019" cy="291"/>
          </a:xfrm>
        </p:grpSpPr>
        <p:graphicFrame>
          <p:nvGraphicFramePr>
            <p:cNvPr id="33801" name="Object 8">
              <a:extLst>
                <a:ext uri="{FF2B5EF4-FFF2-40B4-BE49-F238E27FC236}">
                  <a16:creationId xmlns:a16="http://schemas.microsoft.com/office/drawing/2014/main" id="{82B8FC69-9F43-753D-8A8B-C9CEC76E76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1069"/>
            <a:ext cx="145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04777" imgH="95381" progId="Equation.3">
                    <p:embed/>
                  </p:oleObj>
                </mc:Choice>
                <mc:Fallback>
                  <p:oleObj name="公式" r:id="rId4" imgW="1104777" imgH="9538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1069"/>
                          <a:ext cx="1452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" name="Line 9">
              <a:extLst>
                <a:ext uri="{FF2B5EF4-FFF2-40B4-BE49-F238E27FC236}">
                  <a16:creationId xmlns:a16="http://schemas.microsoft.com/office/drawing/2014/main" id="{50874AD9-4418-1D3C-7DB5-645850AB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1310"/>
              <a:ext cx="1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10">
              <a:extLst>
                <a:ext uri="{FF2B5EF4-FFF2-40B4-BE49-F238E27FC236}">
                  <a16:creationId xmlns:a16="http://schemas.microsoft.com/office/drawing/2014/main" id="{11D0F712-7511-778C-9049-1DC9EB06E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2" y="1310"/>
              <a:ext cx="1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04" name="Object 11">
              <a:extLst>
                <a:ext uri="{FF2B5EF4-FFF2-40B4-BE49-F238E27FC236}">
                  <a16:creationId xmlns:a16="http://schemas.microsoft.com/office/drawing/2014/main" id="{2A78D7CF-D30D-EA3D-7825-3055FD86AC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4" y="1040"/>
            <a:ext cx="138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990748" imgH="120606" progId="Equation.3">
                    <p:embed/>
                  </p:oleObj>
                </mc:Choice>
                <mc:Fallback>
                  <p:oleObj name="公式" r:id="rId6" imgW="990748" imgH="1206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1040"/>
                          <a:ext cx="138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0" name="Rectangle 12">
            <a:extLst>
              <a:ext uri="{FF2B5EF4-FFF2-40B4-BE49-F238E27FC236}">
                <a16:creationId xmlns:a16="http://schemas.microsoft.com/office/drawing/2014/main" id="{96CAFCF6-207D-5D26-AD69-D1543688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2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5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Times New Roman" panose="02020603050405020304" pitchFamily="18" charset="0"/>
              </a:rPr>
              <a:t>2.3.2</a:t>
            </a:r>
            <a:r>
              <a:rPr lang="en-US" altLang="zh-CN" sz="25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500">
                <a:solidFill>
                  <a:schemeClr val="accent2"/>
                </a:solidFill>
                <a:latin typeface="楷体_GB2312" pitchFamily="49" charset="-122"/>
              </a:rPr>
              <a:t>逻辑函数的代数化简法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  <p:bldP spid="405508" grpId="0"/>
      <p:bldP spid="40551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530" name="Object 2">
            <a:extLst>
              <a:ext uri="{FF2B5EF4-FFF2-40B4-BE49-F238E27FC236}">
                <a16:creationId xmlns:a16="http://schemas.microsoft.com/office/drawing/2014/main" id="{DF7B5669-276F-0F66-70CD-398839B47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971925"/>
          <a:ext cx="11699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49" imgH="95381" progId="Equation.DSMT4">
                  <p:embed/>
                </p:oleObj>
              </mc:Choice>
              <mc:Fallback>
                <p:oleObj name="Equation" r:id="rId2" imgW="533449" imgH="9538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71925"/>
                        <a:ext cx="11699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Object 3">
            <a:extLst>
              <a:ext uri="{FF2B5EF4-FFF2-40B4-BE49-F238E27FC236}">
                <a16:creationId xmlns:a16="http://schemas.microsoft.com/office/drawing/2014/main" id="{47815714-079C-A554-1B18-ED7206DBC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6975" y="2754313"/>
          <a:ext cx="1417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751" imgH="95381" progId="Equation.DSMT4">
                  <p:embed/>
                </p:oleObj>
              </mc:Choice>
              <mc:Fallback>
                <p:oleObj name="Equation" r:id="rId4" imgW="685751" imgH="9538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2754313"/>
                        <a:ext cx="1417638" cy="365125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2" name="Rectangle 4">
            <a:extLst>
              <a:ext uri="{FF2B5EF4-FFF2-40B4-BE49-F238E27FC236}">
                <a16:creationId xmlns:a16="http://schemas.microsoft.com/office/drawing/2014/main" id="{FEA2FC5D-87DA-E723-14EC-20385965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1268413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吸收法：</a:t>
            </a:r>
            <a:r>
              <a:rPr lang="zh-CN" altLang="en-US" sz="2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06533" name="Rectangle 5">
            <a:extLst>
              <a:ext uri="{FF2B5EF4-FFF2-40B4-BE49-F238E27FC236}">
                <a16:creationId xmlns:a16="http://schemas.microsoft.com/office/drawing/2014/main" id="{3A925CB5-9F6A-EFEF-5407-70B25A50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308100"/>
            <a:ext cx="175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99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i="1">
                <a:solidFill>
                  <a:srgbClr val="000099"/>
                </a:solidFill>
                <a:latin typeface="Times New Roman" panose="02020603050405020304" pitchFamily="18" charset="0"/>
              </a:rPr>
              <a:t>AB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>
                <a:solidFill>
                  <a:srgbClr val="000099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06534" name="Rectangle 6">
            <a:extLst>
              <a:ext uri="{FF2B5EF4-FFF2-40B4-BE49-F238E27FC236}">
                <a16:creationId xmlns:a16="http://schemas.microsoft.com/office/drawing/2014/main" id="{E8640EBE-F1CA-9947-9B29-CA146316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20938"/>
            <a:ext cx="153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消去法</a:t>
            </a:r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06535" name="Object 7">
            <a:extLst>
              <a:ext uri="{FF2B5EF4-FFF2-40B4-BE49-F238E27FC236}">
                <a16:creationId xmlns:a16="http://schemas.microsoft.com/office/drawing/2014/main" id="{6326488D-E5FE-7C84-9F52-D9450F6A8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51100"/>
          <a:ext cx="21796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475" imgH="82375" progId="Equation.DSMT4">
                  <p:embed/>
                </p:oleObj>
              </mc:Choice>
              <mc:Fallback>
                <p:oleObj name="Equation" r:id="rId6" imgW="952475" imgH="8237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51100"/>
                        <a:ext cx="21796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6" name="Object 8">
            <a:extLst>
              <a:ext uri="{FF2B5EF4-FFF2-40B4-BE49-F238E27FC236}">
                <a16:creationId xmlns:a16="http://schemas.microsoft.com/office/drawing/2014/main" id="{04D51953-44AB-5134-06C8-68E01D5AA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3287713"/>
          <a:ext cx="1765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2962" imgH="114300" progId="Equation.DSMT4">
                  <p:embed/>
                </p:oleObj>
              </mc:Choice>
              <mc:Fallback>
                <p:oleObj name="Equation" r:id="rId8" imgW="742962" imgH="114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287713"/>
                        <a:ext cx="17653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7" name="Object 9">
            <a:extLst>
              <a:ext uri="{FF2B5EF4-FFF2-40B4-BE49-F238E27FC236}">
                <a16:creationId xmlns:a16="http://schemas.microsoft.com/office/drawing/2014/main" id="{DA17E8E4-C6AB-BC80-BBA1-0055790A8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90900"/>
          <a:ext cx="130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6075" imgH="76069" progId="Equation.DSMT4">
                  <p:embed/>
                </p:oleObj>
              </mc:Choice>
              <mc:Fallback>
                <p:oleObj name="Equation" r:id="rId10" imgW="546075" imgH="7606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90900"/>
                        <a:ext cx="13049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38" name="Rectangle 10">
            <a:extLst>
              <a:ext uri="{FF2B5EF4-FFF2-40B4-BE49-F238E27FC236}">
                <a16:creationId xmlns:a16="http://schemas.microsoft.com/office/drawing/2014/main" id="{D07C124C-B007-79C1-988F-E84C7F52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929063"/>
            <a:ext cx="171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配项法</a:t>
            </a:r>
            <a:r>
              <a:rPr lang="zh-CN" altLang="en-US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</a:p>
        </p:txBody>
      </p:sp>
      <p:graphicFrame>
        <p:nvGraphicFramePr>
          <p:cNvPr id="406539" name="Object 11">
            <a:extLst>
              <a:ext uri="{FF2B5EF4-FFF2-40B4-BE49-F238E27FC236}">
                <a16:creationId xmlns:a16="http://schemas.microsoft.com/office/drawing/2014/main" id="{3AA63C03-F2CA-1E72-204D-44275AC15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5761038"/>
          <a:ext cx="14859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28539" imgH="95381" progId="Equation.DSMT4">
                  <p:embed/>
                </p:oleObj>
              </mc:Choice>
              <mc:Fallback>
                <p:oleObj name="Equation" r:id="rId12" imgW="628539" imgH="9538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761038"/>
                        <a:ext cx="14859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6540" name="Group 12">
            <a:extLst>
              <a:ext uri="{FF2B5EF4-FFF2-40B4-BE49-F238E27FC236}">
                <a16:creationId xmlns:a16="http://schemas.microsoft.com/office/drawing/2014/main" id="{45155737-8E1C-4FEB-B44C-E3AF1A1EC956}"/>
              </a:ext>
            </a:extLst>
          </p:cNvPr>
          <p:cNvGrpSpPr>
            <a:grpSpLocks/>
          </p:cNvGrpSpPr>
          <p:nvPr/>
        </p:nvGrpSpPr>
        <p:grpSpPr bwMode="auto">
          <a:xfrm>
            <a:off x="2271713" y="1793875"/>
            <a:ext cx="4516437" cy="495300"/>
            <a:chOff x="1431" y="1650"/>
            <a:chExt cx="2845" cy="312"/>
          </a:xfrm>
        </p:grpSpPr>
        <p:graphicFrame>
          <p:nvGraphicFramePr>
            <p:cNvPr id="34852" name="Object 13">
              <a:extLst>
                <a:ext uri="{FF2B5EF4-FFF2-40B4-BE49-F238E27FC236}">
                  <a16:creationId xmlns:a16="http://schemas.microsoft.com/office/drawing/2014/main" id="{75B1757F-D0FE-E2D2-FD75-122BC2D1DD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1" y="1650"/>
            <a:ext cx="284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86012" imgH="120606" progId="Equation.3">
                    <p:embed/>
                  </p:oleObj>
                </mc:Choice>
                <mc:Fallback>
                  <p:oleObj name="Equation" r:id="rId14" imgW="1886012" imgH="12060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1650"/>
                          <a:ext cx="284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3" name="Line 14">
              <a:extLst>
                <a:ext uri="{FF2B5EF4-FFF2-40B4-BE49-F238E27FC236}">
                  <a16:creationId xmlns:a16="http://schemas.microsoft.com/office/drawing/2014/main" id="{E54A2F3D-26F2-D65A-1694-F14AD16B8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1905"/>
              <a:ext cx="28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Line 15">
              <a:extLst>
                <a:ext uri="{FF2B5EF4-FFF2-40B4-BE49-F238E27FC236}">
                  <a16:creationId xmlns:a16="http://schemas.microsoft.com/office/drawing/2014/main" id="{8D07F826-6291-343A-F283-225ED7E63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05"/>
              <a:ext cx="28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06544" name="Object 16">
            <a:extLst>
              <a:ext uri="{FF2B5EF4-FFF2-40B4-BE49-F238E27FC236}">
                <a16:creationId xmlns:a16="http://schemas.microsoft.com/office/drawing/2014/main" id="{C7FD4020-87C4-8D15-22BB-DAB2E4ED2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6813" y="2779713"/>
          <a:ext cx="24336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252" imgH="120606" progId="Equation.DSMT4">
                  <p:embed/>
                </p:oleObj>
              </mc:Choice>
              <mc:Fallback>
                <p:oleObj name="Equation" r:id="rId16" imgW="1041252" imgH="12060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2779713"/>
                        <a:ext cx="24336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6545" name="Group 17">
            <a:extLst>
              <a:ext uri="{FF2B5EF4-FFF2-40B4-BE49-F238E27FC236}">
                <a16:creationId xmlns:a16="http://schemas.microsoft.com/office/drawing/2014/main" id="{BF7C4187-A7BE-2ED8-6B56-CA9D795DCC5E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2825750"/>
            <a:ext cx="2606675" cy="422275"/>
            <a:chOff x="1434" y="2156"/>
            <a:chExt cx="1642" cy="266"/>
          </a:xfrm>
        </p:grpSpPr>
        <p:graphicFrame>
          <p:nvGraphicFramePr>
            <p:cNvPr id="34849" name="Object 18">
              <a:extLst>
                <a:ext uri="{FF2B5EF4-FFF2-40B4-BE49-F238E27FC236}">
                  <a16:creationId xmlns:a16="http://schemas.microsoft.com/office/drawing/2014/main" id="{1320651B-18DD-6322-5F63-90CB97AAD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2156"/>
            <a:ext cx="164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80927" imgH="95381" progId="Equation.DSMT4">
                    <p:embed/>
                  </p:oleObj>
                </mc:Choice>
                <mc:Fallback>
                  <p:oleObj name="Equation" r:id="rId18" imgW="1180927" imgH="95381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2156"/>
                          <a:ext cx="164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0" name="Line 19">
              <a:extLst>
                <a:ext uri="{FF2B5EF4-FFF2-40B4-BE49-F238E27FC236}">
                  <a16:creationId xmlns:a16="http://schemas.microsoft.com/office/drawing/2014/main" id="{1581CA0C-B648-278A-AC98-7B4692006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Line 20">
              <a:extLst>
                <a:ext uri="{FF2B5EF4-FFF2-40B4-BE49-F238E27FC236}">
                  <a16:creationId xmlns:a16="http://schemas.microsoft.com/office/drawing/2014/main" id="{BD9DB17F-1DC2-BEB6-892A-1FCD05644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24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549" name="Group 21">
            <a:extLst>
              <a:ext uri="{FF2B5EF4-FFF2-40B4-BE49-F238E27FC236}">
                <a16:creationId xmlns:a16="http://schemas.microsoft.com/office/drawing/2014/main" id="{355E93F5-C304-AB42-0B24-1D549E847DEF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319463"/>
            <a:ext cx="1979612" cy="457200"/>
            <a:chOff x="2285" y="3833"/>
            <a:chExt cx="1247" cy="288"/>
          </a:xfrm>
        </p:grpSpPr>
        <p:sp>
          <p:nvSpPr>
            <p:cNvPr id="34847" name="Text Box 22">
              <a:extLst>
                <a:ext uri="{FF2B5EF4-FFF2-40B4-BE49-F238E27FC236}">
                  <a16:creationId xmlns:a16="http://schemas.microsoft.com/office/drawing/2014/main" id="{EECFDFCF-E744-E87D-51DC-A7E34A81C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3833"/>
              <a:ext cx="1247" cy="28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A+AB=A+B</a:t>
              </a:r>
            </a:p>
          </p:txBody>
        </p:sp>
        <p:sp>
          <p:nvSpPr>
            <p:cNvPr id="34848" name="Line 23">
              <a:extLst>
                <a:ext uri="{FF2B5EF4-FFF2-40B4-BE49-F238E27FC236}">
                  <a16:creationId xmlns:a16="http://schemas.microsoft.com/office/drawing/2014/main" id="{AFC41B35-9682-9AF6-15AE-AA45FA24C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861"/>
              <a:ext cx="142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552" name="Group 24">
            <a:extLst>
              <a:ext uri="{FF2B5EF4-FFF2-40B4-BE49-F238E27FC236}">
                <a16:creationId xmlns:a16="http://schemas.microsoft.com/office/drawing/2014/main" id="{D0983AEB-D70B-000C-8E53-A866BE0A1B25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4292600"/>
            <a:ext cx="6029325" cy="490538"/>
            <a:chOff x="1434" y="3042"/>
            <a:chExt cx="3798" cy="309"/>
          </a:xfrm>
        </p:grpSpPr>
        <p:graphicFrame>
          <p:nvGraphicFramePr>
            <p:cNvPr id="34843" name="Object 25">
              <a:extLst>
                <a:ext uri="{FF2B5EF4-FFF2-40B4-BE49-F238E27FC236}">
                  <a16:creationId xmlns:a16="http://schemas.microsoft.com/office/drawing/2014/main" id="{4CC51AE0-1ECE-3881-83B5-4AE999D182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3072"/>
            <a:ext cx="170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187635" imgH="95381" progId="Equation.3">
                    <p:embed/>
                  </p:oleObj>
                </mc:Choice>
                <mc:Fallback>
                  <p:oleObj name="公式" r:id="rId20" imgW="1187635" imgH="9538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3072"/>
                          <a:ext cx="170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4" name="Object 26">
              <a:extLst>
                <a:ext uri="{FF2B5EF4-FFF2-40B4-BE49-F238E27FC236}">
                  <a16:creationId xmlns:a16="http://schemas.microsoft.com/office/drawing/2014/main" id="{EA6DC92C-E652-77FD-88E3-599A527068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5" y="3042"/>
            <a:ext cx="209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543136" imgH="120606" progId="Equation.3">
                    <p:embed/>
                  </p:oleObj>
                </mc:Choice>
                <mc:Fallback>
                  <p:oleObj name="公式" r:id="rId22" imgW="1543136" imgH="12060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042"/>
                          <a:ext cx="209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Line 27">
              <a:extLst>
                <a:ext uri="{FF2B5EF4-FFF2-40B4-BE49-F238E27FC236}">
                  <a16:creationId xmlns:a16="http://schemas.microsoft.com/office/drawing/2014/main" id="{47BC73AE-F976-7EDC-B839-62643F225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33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28">
              <a:extLst>
                <a:ext uri="{FF2B5EF4-FFF2-40B4-BE49-F238E27FC236}">
                  <a16:creationId xmlns:a16="http://schemas.microsoft.com/office/drawing/2014/main" id="{D5869245-353F-19F9-2DCE-92E542529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312"/>
              <a:ext cx="87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557" name="Group 29">
            <a:extLst>
              <a:ext uri="{FF2B5EF4-FFF2-40B4-BE49-F238E27FC236}">
                <a16:creationId xmlns:a16="http://schemas.microsoft.com/office/drawing/2014/main" id="{55684227-66C0-E48D-0A36-32ED2279287A}"/>
              </a:ext>
            </a:extLst>
          </p:cNvPr>
          <p:cNvGrpSpPr>
            <a:grpSpLocks/>
          </p:cNvGrpSpPr>
          <p:nvPr/>
        </p:nvGrpSpPr>
        <p:grpSpPr bwMode="auto">
          <a:xfrm>
            <a:off x="2547938" y="4795838"/>
            <a:ext cx="3530600" cy="425450"/>
            <a:chOff x="1605" y="3359"/>
            <a:chExt cx="2224" cy="268"/>
          </a:xfrm>
        </p:grpSpPr>
        <p:graphicFrame>
          <p:nvGraphicFramePr>
            <p:cNvPr id="34838" name="Object 30">
              <a:extLst>
                <a:ext uri="{FF2B5EF4-FFF2-40B4-BE49-F238E27FC236}">
                  <a16:creationId xmlns:a16="http://schemas.microsoft.com/office/drawing/2014/main" id="{5B27C3E2-E092-4738-6EAB-BBE155BE3D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5" y="3359"/>
            <a:ext cx="222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612974" imgH="95381" progId="Equation.3">
                    <p:embed/>
                  </p:oleObj>
                </mc:Choice>
                <mc:Fallback>
                  <p:oleObj name="公式" r:id="rId24" imgW="1612974" imgH="9538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3359"/>
                          <a:ext cx="222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9" name="Line 31">
              <a:extLst>
                <a:ext uri="{FF2B5EF4-FFF2-40B4-BE49-F238E27FC236}">
                  <a16:creationId xmlns:a16="http://schemas.microsoft.com/office/drawing/2014/main" id="{A9F32288-470D-CF34-19DF-559F40A6A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606"/>
              <a:ext cx="227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32">
              <a:extLst>
                <a:ext uri="{FF2B5EF4-FFF2-40B4-BE49-F238E27FC236}">
                  <a16:creationId xmlns:a16="http://schemas.microsoft.com/office/drawing/2014/main" id="{B974FEC8-0735-35D5-4E7B-12ED2A7B1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3606"/>
              <a:ext cx="2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33">
              <a:extLst>
                <a:ext uri="{FF2B5EF4-FFF2-40B4-BE49-F238E27FC236}">
                  <a16:creationId xmlns:a16="http://schemas.microsoft.com/office/drawing/2014/main" id="{B7C7EBD6-BD6C-690B-5E62-02DF349B4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06"/>
              <a:ext cx="36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34">
              <a:extLst>
                <a:ext uri="{FF2B5EF4-FFF2-40B4-BE49-F238E27FC236}">
                  <a16:creationId xmlns:a16="http://schemas.microsoft.com/office/drawing/2014/main" id="{CA6B679D-1AEA-C812-976C-25236E314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3606"/>
              <a:ext cx="3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6563" name="Group 35">
            <a:extLst>
              <a:ext uri="{FF2B5EF4-FFF2-40B4-BE49-F238E27FC236}">
                <a16:creationId xmlns:a16="http://schemas.microsoft.com/office/drawing/2014/main" id="{3E1AAD34-7C26-B073-DA6F-39C8E2333A5B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5254625"/>
            <a:ext cx="3890962" cy="476250"/>
            <a:chOff x="1613" y="3648"/>
            <a:chExt cx="2451" cy="300"/>
          </a:xfrm>
        </p:grpSpPr>
        <p:graphicFrame>
          <p:nvGraphicFramePr>
            <p:cNvPr id="34835" name="Object 36">
              <a:extLst>
                <a:ext uri="{FF2B5EF4-FFF2-40B4-BE49-F238E27FC236}">
                  <a16:creationId xmlns:a16="http://schemas.microsoft.com/office/drawing/2014/main" id="{8F4E4819-E42A-BA29-6A84-983F8F4F65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3" y="3648"/>
            <a:ext cx="245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847739" imgH="120606" progId="Equation.3">
                    <p:embed/>
                  </p:oleObj>
                </mc:Choice>
                <mc:Fallback>
                  <p:oleObj name="Equation" r:id="rId26" imgW="1847739" imgH="12060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3648"/>
                          <a:ext cx="245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6" name="Line 37">
              <a:extLst>
                <a:ext uri="{FF2B5EF4-FFF2-40B4-BE49-F238E27FC236}">
                  <a16:creationId xmlns:a16="http://schemas.microsoft.com/office/drawing/2014/main" id="{94C57B53-A336-FE5E-5545-1C3D5AEB8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3936"/>
              <a:ext cx="87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38">
              <a:extLst>
                <a:ext uri="{FF2B5EF4-FFF2-40B4-BE49-F238E27FC236}">
                  <a16:creationId xmlns:a16="http://schemas.microsoft.com/office/drawing/2014/main" id="{91F572D4-33A4-AC9D-54A5-689F01F4E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3936"/>
              <a:ext cx="936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4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40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0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406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 autoUpdateAnimBg="0"/>
      <p:bldP spid="406533" grpId="0" autoUpdateAnimBg="0"/>
      <p:bldP spid="406534" grpId="0" autoUpdateAnimBg="0"/>
      <p:bldP spid="4065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C5D3C5A-9DE6-D4C1-B98F-54C30B37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133475"/>
            <a:ext cx="7993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通常在一片集成电路芯片中只有一种门电路，为了减少门电路的种类，需要对逻辑函数表达式进行变换。</a:t>
            </a:r>
          </a:p>
        </p:txBody>
      </p:sp>
      <p:sp>
        <p:nvSpPr>
          <p:cNvPr id="35843" name="Rectangle 12">
            <a:extLst>
              <a:ext uri="{FF2B5EF4-FFF2-40B4-BE49-F238E27FC236}">
                <a16:creationId xmlns:a16="http://schemas.microsoft.com/office/drawing/2014/main" id="{C88E74E1-9862-F5E2-4042-01BA4950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55613"/>
            <a:ext cx="6985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5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、逻辑函数形式的变化</a:t>
            </a:r>
          </a:p>
        </p:txBody>
      </p:sp>
      <p:sp>
        <p:nvSpPr>
          <p:cNvPr id="35844" name="Rectangle 18">
            <a:extLst>
              <a:ext uri="{FF2B5EF4-FFF2-40B4-BE49-F238E27FC236}">
                <a16:creationId xmlns:a16="http://schemas.microsoft.com/office/drawing/2014/main" id="{50BEC7A7-F77C-5A48-B9DB-13F17165E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09623" name="Rectangle 23">
            <a:extLst>
              <a:ext uri="{FF2B5EF4-FFF2-40B4-BE49-F238E27FC236}">
                <a16:creationId xmlns:a16="http://schemas.microsoft.com/office/drawing/2014/main" id="{27843D28-3B2C-4EC5-363D-9CD94E0A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2420938"/>
            <a:ext cx="6835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）求最简的与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或式，并画出相应的逻辑图；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）画出仅用与非门实现的电路。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409624" name="Object 24">
            <a:extLst>
              <a:ext uri="{FF2B5EF4-FFF2-40B4-BE49-F238E27FC236}">
                <a16:creationId xmlns:a16="http://schemas.microsoft.com/office/drawing/2014/main" id="{7F8299B8-4A47-470F-FAB5-44E67ADF9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206750"/>
          <a:ext cx="4679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71700" imgH="215900" progId="Equation.3">
                  <p:embed/>
                </p:oleObj>
              </mc:Choice>
              <mc:Fallback>
                <p:oleObj name="公式" r:id="rId2" imgW="2171700" imgH="215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06750"/>
                        <a:ext cx="4679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5" name="Object 25">
            <a:extLst>
              <a:ext uri="{FF2B5EF4-FFF2-40B4-BE49-F238E27FC236}">
                <a16:creationId xmlns:a16="http://schemas.microsoft.com/office/drawing/2014/main" id="{05862B7C-DBA4-D732-C71C-C9021C4E8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678238"/>
          <a:ext cx="289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29810" imgH="177723" progId="Equation.3">
                  <p:embed/>
                </p:oleObj>
              </mc:Choice>
              <mc:Fallback>
                <p:oleObj name="公式" r:id="rId4" imgW="1129810" imgH="17772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78238"/>
                        <a:ext cx="289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6" name="Object 26">
            <a:extLst>
              <a:ext uri="{FF2B5EF4-FFF2-40B4-BE49-F238E27FC236}">
                <a16:creationId xmlns:a16="http://schemas.microsoft.com/office/drawing/2014/main" id="{07CB4B08-A2B0-B882-3036-453C66F6D2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138613"/>
          <a:ext cx="2708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79032" imgH="215806" progId="Equation.3">
                  <p:embed/>
                </p:oleObj>
              </mc:Choice>
              <mc:Fallback>
                <p:oleObj name="公式" r:id="rId6" imgW="1079032" imgH="21580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38613"/>
                        <a:ext cx="2708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7" name="Object 27">
            <a:extLst>
              <a:ext uri="{FF2B5EF4-FFF2-40B4-BE49-F238E27FC236}">
                <a16:creationId xmlns:a16="http://schemas.microsoft.com/office/drawing/2014/main" id="{98184B1D-3FD6-7882-362E-432E0BD1D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59325"/>
          <a:ext cx="16287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60113" imgH="177723" progId="Equation.3">
                  <p:embed/>
                </p:oleObj>
              </mc:Choice>
              <mc:Fallback>
                <p:oleObj name="公式" r:id="rId8" imgW="660113" imgH="17772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59325"/>
                        <a:ext cx="16287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8" name="Object 28">
            <a:extLst>
              <a:ext uri="{FF2B5EF4-FFF2-40B4-BE49-F238E27FC236}">
                <a16:creationId xmlns:a16="http://schemas.microsoft.com/office/drawing/2014/main" id="{24F53BE1-6ECE-FC44-1DCB-8B6E1BA14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5407025"/>
          <a:ext cx="1555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60400" imgH="228600" progId="Equation.3">
                  <p:embed/>
                </p:oleObj>
              </mc:Choice>
              <mc:Fallback>
                <p:oleObj name="公式" r:id="rId10" imgW="660400" imgH="228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407025"/>
                        <a:ext cx="1555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29" name="Object 29">
            <a:extLst>
              <a:ext uri="{FF2B5EF4-FFF2-40B4-BE49-F238E27FC236}">
                <a16:creationId xmlns:a16="http://schemas.microsoft.com/office/drawing/2014/main" id="{BE899FD9-438A-917A-024A-48516803B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5983288"/>
          <a:ext cx="16287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09600" imgH="228600" progId="Equation.3">
                  <p:embed/>
                </p:oleObj>
              </mc:Choice>
              <mc:Fallback>
                <p:oleObj name="公式" r:id="rId12" imgW="6096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5983288"/>
                        <a:ext cx="16287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0" name="Object 30">
            <a:extLst>
              <a:ext uri="{FF2B5EF4-FFF2-40B4-BE49-F238E27FC236}">
                <a16:creationId xmlns:a16="http://schemas.microsoft.com/office/drawing/2014/main" id="{C9FF4339-596C-18AA-E1EF-32AD66CA6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4508500"/>
          <a:ext cx="3529012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4" imgW="2119884" imgH="1263396" progId="Word.Picture.8">
                  <p:embed/>
                </p:oleObj>
              </mc:Choice>
              <mc:Fallback>
                <p:oleObj name="图片" r:id="rId14" imgW="2119884" imgH="1263396" progId="Word.Picture.8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08500"/>
                        <a:ext cx="3529012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2" name="Object 32">
            <a:extLst>
              <a:ext uri="{FF2B5EF4-FFF2-40B4-BE49-F238E27FC236}">
                <a16:creationId xmlns:a16="http://schemas.microsoft.com/office/drawing/2014/main" id="{5155AED5-AFC4-0226-9A8F-111847B49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916113"/>
          <a:ext cx="5749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514600" imgH="190500" progId="Equation.3">
                  <p:embed/>
                </p:oleObj>
              </mc:Choice>
              <mc:Fallback>
                <p:oleObj name="公式" r:id="rId16" imgW="2514600" imgH="1905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16113"/>
                        <a:ext cx="5749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4" name="Rectangle 34">
            <a:extLst>
              <a:ext uri="{FF2B5EF4-FFF2-40B4-BE49-F238E27FC236}">
                <a16:creationId xmlns:a16="http://schemas.microsoft.com/office/drawing/2014/main" id="{F6BCAF54-53E1-A269-6A0A-445AAB04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16113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</a:rPr>
              <a:t>例：已知</a:t>
            </a:r>
          </a:p>
        </p:txBody>
      </p:sp>
      <p:sp>
        <p:nvSpPr>
          <p:cNvPr id="35855" name="Rectangle 36">
            <a:extLst>
              <a:ext uri="{FF2B5EF4-FFF2-40B4-BE49-F238E27FC236}">
                <a16:creationId xmlns:a16="http://schemas.microsoft.com/office/drawing/2014/main" id="{00879E5E-3FAD-F576-BAC5-24125D367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09635" name="Object 35">
            <a:extLst>
              <a:ext uri="{FF2B5EF4-FFF2-40B4-BE49-F238E27FC236}">
                <a16:creationId xmlns:a16="http://schemas.microsoft.com/office/drawing/2014/main" id="{68D3627D-2CDD-5ED7-7FD3-0F1B0B300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6363" y="2897188"/>
          <a:ext cx="4064000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18" imgW="2641092" imgH="1037844" progId="Word.Picture.8">
                  <p:embed/>
                </p:oleObj>
              </mc:Choice>
              <mc:Fallback>
                <p:oleObj name="Picture" r:id="rId18" imgW="2641092" imgH="1037844" progId="Word.Picture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21"/>
                      <a:stretch>
                        <a:fillRect/>
                      </a:stretch>
                    </p:blipFill>
                    <p:spPr bwMode="auto">
                      <a:xfrm>
                        <a:off x="5186363" y="2897188"/>
                        <a:ext cx="4064000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4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4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3" grpId="0"/>
      <p:bldP spid="4096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278E5E0-ECE6-D6FD-7FC1-EDA868972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chemeClr val="hlink"/>
                </a:solidFill>
              </a:rPr>
              <a:t>练习：化简下列各式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4A771F2-F2F8-D7AC-D39D-780B0DE5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4895850" cy="537368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1. L=AB(BC+A)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2. L=ABC(B+C)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3.L=ABC+ABC+ABC+A+BC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/>
              <a:t>4.L=AB+ABC+A(B+AB)</a:t>
            </a:r>
          </a:p>
        </p:txBody>
      </p:sp>
      <p:grpSp>
        <p:nvGrpSpPr>
          <p:cNvPr id="36868" name="Group 7">
            <a:extLst>
              <a:ext uri="{FF2B5EF4-FFF2-40B4-BE49-F238E27FC236}">
                <a16:creationId xmlns:a16="http://schemas.microsoft.com/office/drawing/2014/main" id="{143262F4-B70E-542A-BF87-5ED8BB45DC19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565400"/>
            <a:ext cx="1511300" cy="71438"/>
            <a:chOff x="839" y="1389"/>
            <a:chExt cx="952" cy="45"/>
          </a:xfrm>
        </p:grpSpPr>
        <p:sp>
          <p:nvSpPr>
            <p:cNvPr id="36879" name="Line 4">
              <a:extLst>
                <a:ext uri="{FF2B5EF4-FFF2-40B4-BE49-F238E27FC236}">
                  <a16:creationId xmlns:a16="http://schemas.microsoft.com/office/drawing/2014/main" id="{EB548A11-19CC-CD44-5F2E-A1E41F804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43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5">
              <a:extLst>
                <a:ext uri="{FF2B5EF4-FFF2-40B4-BE49-F238E27FC236}">
                  <a16:creationId xmlns:a16="http://schemas.microsoft.com/office/drawing/2014/main" id="{0103C7B4-AC7B-53F9-824B-24DF35C81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389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6">
              <a:extLst>
                <a:ext uri="{FF2B5EF4-FFF2-40B4-BE49-F238E27FC236}">
                  <a16:creationId xmlns:a16="http://schemas.microsoft.com/office/drawing/2014/main" id="{B5A253D3-0446-C4BC-AD33-9B6D0B952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38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69" name="Line 8">
            <a:extLst>
              <a:ext uri="{FF2B5EF4-FFF2-40B4-BE49-F238E27FC236}">
                <a16:creationId xmlns:a16="http://schemas.microsoft.com/office/drawing/2014/main" id="{3602DC9F-AFD6-7142-CC76-9CD18900B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13" y="3732213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0" name="Line 9">
            <a:extLst>
              <a:ext uri="{FF2B5EF4-FFF2-40B4-BE49-F238E27FC236}">
                <a16:creationId xmlns:a16="http://schemas.microsoft.com/office/drawing/2014/main" id="{D7F1AE36-066A-4563-6CE9-7AA71E6E9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838" y="3732213"/>
            <a:ext cx="1428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10">
            <a:extLst>
              <a:ext uri="{FF2B5EF4-FFF2-40B4-BE49-F238E27FC236}">
                <a16:creationId xmlns:a16="http://schemas.microsoft.com/office/drawing/2014/main" id="{0B31EDD3-61C8-94B8-F211-99E5E4134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3732213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Text Box 12">
            <a:extLst>
              <a:ext uri="{FF2B5EF4-FFF2-40B4-BE49-F238E27FC236}">
                <a16:creationId xmlns:a16="http://schemas.microsoft.com/office/drawing/2014/main" id="{F61371FD-354B-19E9-092E-D13B350C4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557338"/>
            <a:ext cx="3313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89F41E9C-47EB-FF58-1DA1-3292024D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268413"/>
            <a:ext cx="1693863" cy="440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Calibri" panose="020F0502020204030204" pitchFamily="34" charset="0"/>
              </a:rPr>
              <a:t>AB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Calibri" panose="020F0502020204030204" pitchFamily="34" charset="0"/>
              </a:rPr>
              <a:t>AB+C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Calibri" panose="020F0502020204030204" pitchFamily="34" charset="0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>
              <a:latin typeface="Calibri" panose="020F050202020403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94222" name="Line 14">
            <a:extLst>
              <a:ext uri="{FF2B5EF4-FFF2-40B4-BE49-F238E27FC236}">
                <a16:creationId xmlns:a16="http://schemas.microsoft.com/office/drawing/2014/main" id="{1B8AE448-9394-F13F-6685-D584B1BC4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26368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5">
            <a:extLst>
              <a:ext uri="{FF2B5EF4-FFF2-40B4-BE49-F238E27FC236}">
                <a16:creationId xmlns:a16="http://schemas.microsoft.com/office/drawing/2014/main" id="{0D907447-E772-048D-43E2-5FED8BB1B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4788" y="4868863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6">
            <a:extLst>
              <a:ext uri="{FF2B5EF4-FFF2-40B4-BE49-F238E27FC236}">
                <a16:creationId xmlns:a16="http://schemas.microsoft.com/office/drawing/2014/main" id="{54D365AC-E744-BB3D-51B4-32FD728AF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72598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7">
            <a:extLst>
              <a:ext uri="{FF2B5EF4-FFF2-40B4-BE49-F238E27FC236}">
                <a16:creationId xmlns:a16="http://schemas.microsoft.com/office/drawing/2014/main" id="{841BB966-4ACE-841D-7CA0-6CC53413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8250" y="479742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8" name="Line 18">
            <a:extLst>
              <a:ext uri="{FF2B5EF4-FFF2-40B4-BE49-F238E27FC236}">
                <a16:creationId xmlns:a16="http://schemas.microsoft.com/office/drawing/2014/main" id="{A2BF1319-3820-A0EC-3B4E-72A6BBDDD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81525"/>
            <a:ext cx="2808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4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8">
            <a:extLst>
              <a:ext uri="{FF2B5EF4-FFF2-40B4-BE49-F238E27FC236}">
                <a16:creationId xmlns:a16="http://schemas.microsoft.com/office/drawing/2014/main" id="{46860876-A0DF-07B7-86F1-9D69FAFF9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08038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chemeClr val="accent2"/>
                </a:solidFill>
                <a:latin typeface="Times New Roman" panose="02020603050405020304" pitchFamily="18" charset="0"/>
              </a:rPr>
              <a:t>2.4</a:t>
            </a:r>
            <a:r>
              <a:rPr lang="en-US" altLang="zh-CN" sz="3600">
                <a:solidFill>
                  <a:schemeClr val="accent2"/>
                </a:solidFill>
                <a:latin typeface="楷体_GB2312" pitchFamily="49" charset="-122"/>
              </a:rPr>
              <a:t>  </a:t>
            </a:r>
            <a:r>
              <a:rPr lang="zh-CN" altLang="en-US" sz="3600">
                <a:solidFill>
                  <a:schemeClr val="accent2"/>
                </a:solidFill>
                <a:latin typeface="楷体_GB2312" pitchFamily="49" charset="-122"/>
              </a:rPr>
              <a:t>逻辑函数的卡诺图化简法</a:t>
            </a:r>
          </a:p>
        </p:txBody>
      </p:sp>
      <p:sp>
        <p:nvSpPr>
          <p:cNvPr id="37891" name="Rectangle 21">
            <a:extLst>
              <a:ext uri="{FF2B5EF4-FFF2-40B4-BE49-F238E27FC236}">
                <a16:creationId xmlns:a16="http://schemas.microsoft.com/office/drawing/2014/main" id="{45811510-497D-81DA-670C-8F8AB213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3805238"/>
            <a:ext cx="63007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2" action="ppaction://hlinksldjump"/>
              </a:rPr>
              <a:t>2.4.2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用卡诺图化简逻辑函数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37892" name="Rectangle 22">
            <a:extLst>
              <a:ext uri="{FF2B5EF4-FFF2-40B4-BE49-F238E27FC236}">
                <a16:creationId xmlns:a16="http://schemas.microsoft.com/office/drawing/2014/main" id="{64389E9F-0FE6-A89F-4586-62403606B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708275"/>
            <a:ext cx="64166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3" action="ppaction://hlinksldjump"/>
              </a:rPr>
              <a:t>2.4.1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用卡诺图表示逻辑函数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>
            <a:extLst>
              <a:ext uri="{FF2B5EF4-FFF2-40B4-BE49-F238E27FC236}">
                <a16:creationId xmlns:a16="http://schemas.microsoft.com/office/drawing/2014/main" id="{268E46B1-67F8-3CAE-A038-98EB85EE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2588"/>
            <a:ext cx="7561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2.1.1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逻辑代数的基本定律和恒等式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7" name="Rectangle 21">
            <a:extLst>
              <a:ext uri="{FF2B5EF4-FFF2-40B4-BE49-F238E27FC236}">
                <a16:creationId xmlns:a16="http://schemas.microsoft.com/office/drawing/2014/main" id="{AF8DC6BF-CEBB-B04D-4AD4-BBA4FD5B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2213"/>
            <a:ext cx="65774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2.1</a:t>
            </a:r>
            <a:r>
              <a:rPr lang="en-US" altLang="zh-CN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逻辑代数的基本定律和规则</a:t>
            </a:r>
          </a:p>
        </p:txBody>
      </p:sp>
      <p:sp>
        <p:nvSpPr>
          <p:cNvPr id="6148" name="Rectangle 23">
            <a:extLst>
              <a:ext uri="{FF2B5EF4-FFF2-40B4-BE49-F238E27FC236}">
                <a16:creationId xmlns:a16="http://schemas.microsoft.com/office/drawing/2014/main" id="{A99165ED-06A0-1B06-E590-9EF1B3AB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02088"/>
            <a:ext cx="7561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2.1.2</a:t>
            </a:r>
            <a:r>
              <a:rPr lang="en-US" altLang="zh-CN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  </a:t>
            </a:r>
            <a:r>
              <a:rPr lang="zh-CN" altLang="en-US" sz="3200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逻辑代数的基本规则</a:t>
            </a:r>
            <a:endParaRPr lang="zh-CN" altLang="en-US" sz="3200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5">
            <a:extLst>
              <a:ext uri="{FF2B5EF4-FFF2-40B4-BE49-F238E27FC236}">
                <a16:creationId xmlns:a16="http://schemas.microsoft.com/office/drawing/2014/main" id="{293CBA61-7F41-644D-55C8-61A521E9A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84313"/>
            <a:ext cx="8191500" cy="40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171700" indent="-3429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逻辑代数与普通代数的公式易混淆，化简过程要求对所	有公式熟练掌握；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代数法化简无一套完善的方法可循，它依赖于人的经验	和灵活性；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用这种化简方法技巧强，较难掌握。特别是对代数化简	后得到的逻辑表达式是否是最简式判断有一定困难。</a:t>
            </a: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	卡诺图法可以比较简便地得到最简的逻辑表达式。</a:t>
            </a:r>
          </a:p>
        </p:txBody>
      </p:sp>
      <p:sp>
        <p:nvSpPr>
          <p:cNvPr id="38915" name="Rectangle 56">
            <a:extLst>
              <a:ext uri="{FF2B5EF4-FFF2-40B4-BE49-F238E27FC236}">
                <a16:creationId xmlns:a16="http://schemas.microsoft.com/office/drawing/2014/main" id="{9AF85D31-BD8E-5C3C-C2EB-FD5715B72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47561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代数法化简在使用中遇到的困难：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1A45963-6A04-A26C-D494-9329E1B57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2.2.3 </a:t>
            </a:r>
            <a:r>
              <a:rPr lang="zh-CN" altLang="en-US" sz="3200">
                <a:solidFill>
                  <a:srgbClr val="CC0000"/>
                </a:solidFill>
              </a:rPr>
              <a:t>用卡诺图表示逻辑函数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BA7CE81D-CCDF-2B03-6AAC-A9B91461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47800"/>
            <a:ext cx="532765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solidFill>
                  <a:srgbClr val="000066"/>
                </a:solidFill>
              </a:rPr>
              <a:t>卡诺图的引出</a:t>
            </a:r>
          </a:p>
        </p:txBody>
      </p:sp>
      <p:sp>
        <p:nvSpPr>
          <p:cNvPr id="396294" name="Text Box 6">
            <a:extLst>
              <a:ext uri="{FF2B5EF4-FFF2-40B4-BE49-F238E27FC236}">
                <a16:creationId xmlns:a16="http://schemas.microsoft.com/office/drawing/2014/main" id="{C53C6D7A-02EC-148C-6A91-FEFA4056C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89138"/>
            <a:ext cx="8077200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卡诺图：将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变量的全部最小项都用小方块表示，并使具有逻辑相邻的最小项在几何位置上也相邻地排列起来，这样</a:t>
            </a: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所得到的图形叫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变量的卡诺图。</a:t>
            </a:r>
          </a:p>
        </p:txBody>
      </p:sp>
      <p:sp>
        <p:nvSpPr>
          <p:cNvPr id="396295" name="Text Box 7">
            <a:extLst>
              <a:ext uri="{FF2B5EF4-FFF2-40B4-BE49-F238E27FC236}">
                <a16:creationId xmlns:a16="http://schemas.microsoft.com/office/drawing/2014/main" id="{69C78738-8F97-49EA-D769-FA4569258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3490913"/>
            <a:ext cx="81534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</a:rPr>
              <a:t>逻辑相邻的最小项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：如果两个最小项只有一个变量互为反变量，那么，就称这两个最小项在逻辑上相邻。</a:t>
            </a:r>
          </a:p>
        </p:txBody>
      </p:sp>
      <p:grpSp>
        <p:nvGrpSpPr>
          <p:cNvPr id="396296" name="Group 8">
            <a:extLst>
              <a:ext uri="{FF2B5EF4-FFF2-40B4-BE49-F238E27FC236}">
                <a16:creationId xmlns:a16="http://schemas.microsoft.com/office/drawing/2014/main" id="{A3DCBA37-810D-D69C-EE64-C2849FBBBACB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4724400"/>
            <a:ext cx="7559675" cy="577850"/>
            <a:chOff x="584" y="3181"/>
            <a:chExt cx="4591" cy="364"/>
          </a:xfrm>
        </p:grpSpPr>
        <p:sp>
          <p:nvSpPr>
            <p:cNvPr id="39953" name="Text Box 9">
              <a:extLst>
                <a:ext uri="{FF2B5EF4-FFF2-40B4-BE49-F238E27FC236}">
                  <a16:creationId xmlns:a16="http://schemas.microsoft.com/office/drawing/2014/main" id="{F4FA68F9-55CA-89EB-B300-693C3092A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3237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如最小项</a:t>
              </a:r>
            </a:p>
          </p:txBody>
        </p:sp>
        <p:sp>
          <p:nvSpPr>
            <p:cNvPr id="39954" name="AutoShape 10">
              <a:extLst>
                <a:ext uri="{FF2B5EF4-FFF2-40B4-BE49-F238E27FC236}">
                  <a16:creationId xmlns:a16="http://schemas.microsoft.com/office/drawing/2014/main" id="{AF942F95-FEF1-3CCD-EE3D-3038EC38D3B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589" y="3237"/>
              <a:ext cx="119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11">
              <a:extLst>
                <a:ext uri="{FF2B5EF4-FFF2-40B4-BE49-F238E27FC236}">
                  <a16:creationId xmlns:a16="http://schemas.microsoft.com/office/drawing/2014/main" id="{33269D9C-D33A-B225-0D5B-C6010377B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37"/>
              <a:ext cx="115" cy="1"/>
            </a:xfrm>
            <a:prstGeom prst="line">
              <a:avLst/>
            </a:prstGeom>
            <a:noFill/>
            <a:ln w="28575">
              <a:solidFill>
                <a:srgbClr val="0000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Rectangle 12">
              <a:extLst>
                <a:ext uri="{FF2B5EF4-FFF2-40B4-BE49-F238E27FC236}">
                  <a16:creationId xmlns:a16="http://schemas.microsoft.com/office/drawing/2014/main" id="{B5AA0950-9DA1-D436-16D2-96BDF1F06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3206"/>
              <a:ext cx="1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i="1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=ABC</a:t>
              </a:r>
              <a:r>
                <a:rPr lang="zh-CN" altLang="en-US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、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与</a:t>
              </a:r>
            </a:p>
          </p:txBody>
        </p:sp>
        <p:sp>
          <p:nvSpPr>
            <p:cNvPr id="39957" name="Rectangle 13">
              <a:extLst>
                <a:ext uri="{FF2B5EF4-FFF2-40B4-BE49-F238E27FC236}">
                  <a16:creationId xmlns:a16="http://schemas.microsoft.com/office/drawing/2014/main" id="{18003E1D-AE90-5BE2-0E97-D4769A48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3181"/>
              <a:ext cx="2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i="1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7 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=ABC   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在逻辑上相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邻</a:t>
              </a:r>
              <a:endParaRPr lang="zh-CN" altLang="en-US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96302" name="Group 14">
            <a:extLst>
              <a:ext uri="{FF2B5EF4-FFF2-40B4-BE49-F238E27FC236}">
                <a16:creationId xmlns:a16="http://schemas.microsoft.com/office/drawing/2014/main" id="{82F5791E-5C8E-FD92-817B-2ADA06385B6A}"/>
              </a:ext>
            </a:extLst>
          </p:cNvPr>
          <p:cNvGrpSpPr>
            <a:grpSpLocks/>
          </p:cNvGrpSpPr>
          <p:nvPr/>
        </p:nvGrpSpPr>
        <p:grpSpPr bwMode="auto">
          <a:xfrm>
            <a:off x="3536950" y="5499100"/>
            <a:ext cx="1530350" cy="584200"/>
            <a:chOff x="1859" y="3748"/>
            <a:chExt cx="964" cy="368"/>
          </a:xfrm>
        </p:grpSpPr>
        <p:sp>
          <p:nvSpPr>
            <p:cNvPr id="39944" name="Rectangle 15">
              <a:extLst>
                <a:ext uri="{FF2B5EF4-FFF2-40B4-BE49-F238E27FC236}">
                  <a16:creationId xmlns:a16="http://schemas.microsoft.com/office/drawing/2014/main" id="{5F67D95A-F03E-4C29-08A5-666C9A47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3752"/>
              <a:ext cx="45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GB" altLang="zh-CN" sz="2600"/>
            </a:p>
          </p:txBody>
        </p:sp>
        <p:sp>
          <p:nvSpPr>
            <p:cNvPr id="39945" name="Rectangle 16">
              <a:extLst>
                <a:ext uri="{FF2B5EF4-FFF2-40B4-BE49-F238E27FC236}">
                  <a16:creationId xmlns:a16="http://schemas.microsoft.com/office/drawing/2014/main" id="{167DE295-6864-70BA-8735-18EC9429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752"/>
              <a:ext cx="51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en-GB" altLang="zh-CN" sz="2600"/>
            </a:p>
          </p:txBody>
        </p:sp>
        <p:sp>
          <p:nvSpPr>
            <p:cNvPr id="39946" name="Line 17">
              <a:extLst>
                <a:ext uri="{FF2B5EF4-FFF2-40B4-BE49-F238E27FC236}">
                  <a16:creationId xmlns:a16="http://schemas.microsoft.com/office/drawing/2014/main" id="{24DEF9B8-CAD8-C9D2-71E2-F9C7CB95B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3752"/>
              <a:ext cx="9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Line 18">
              <a:extLst>
                <a:ext uri="{FF2B5EF4-FFF2-40B4-BE49-F238E27FC236}">
                  <a16:creationId xmlns:a16="http://schemas.microsoft.com/office/drawing/2014/main" id="{31B99A30-D2E5-9AC3-E14C-D227F90D0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4116"/>
              <a:ext cx="9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Line 19">
              <a:extLst>
                <a:ext uri="{FF2B5EF4-FFF2-40B4-BE49-F238E27FC236}">
                  <a16:creationId xmlns:a16="http://schemas.microsoft.com/office/drawing/2014/main" id="{584D115F-18B9-A50A-CB44-68B4C3517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3752"/>
              <a:ext cx="0" cy="3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20">
              <a:extLst>
                <a:ext uri="{FF2B5EF4-FFF2-40B4-BE49-F238E27FC236}">
                  <a16:creationId xmlns:a16="http://schemas.microsoft.com/office/drawing/2014/main" id="{ED50DDEB-8288-47E2-593B-5FA34E7C0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752"/>
              <a:ext cx="0" cy="3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21">
              <a:extLst>
                <a:ext uri="{FF2B5EF4-FFF2-40B4-BE49-F238E27FC236}">
                  <a16:creationId xmlns:a16="http://schemas.microsoft.com/office/drawing/2014/main" id="{1683EB0F-EC32-4ECD-7747-CCAD1A3255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3" y="3752"/>
              <a:ext cx="0" cy="3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1" name="Rectangle 22">
              <a:extLst>
                <a:ext uri="{FF2B5EF4-FFF2-40B4-BE49-F238E27FC236}">
                  <a16:creationId xmlns:a16="http://schemas.microsoft.com/office/drawing/2014/main" id="{88AE638D-6921-E29C-A4EA-31211AE0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3748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i="1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9952" name="Rectangle 23">
              <a:extLst>
                <a:ext uri="{FF2B5EF4-FFF2-40B4-BE49-F238E27FC236}">
                  <a16:creationId xmlns:a16="http://schemas.microsoft.com/office/drawing/2014/main" id="{F61A427B-D578-0DE2-2BED-28C65DF6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3748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800" i="1" baseline="-25000">
                  <a:solidFill>
                    <a:srgbClr val="000066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4" grpId="0" autoUpdateAnimBg="0"/>
      <p:bldP spid="39629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60" name="Rectangle 24">
            <a:extLst>
              <a:ext uri="{FF2B5EF4-FFF2-40B4-BE49-F238E27FC236}">
                <a16:creationId xmlns:a16="http://schemas.microsoft.com/office/drawing/2014/main" id="{C5FD809D-B2F7-1D4B-7E59-3AF4BC2C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3392488"/>
            <a:ext cx="2384425" cy="4064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2761" name="Rectangle 25">
            <a:extLst>
              <a:ext uri="{FF2B5EF4-FFF2-40B4-BE49-F238E27FC236}">
                <a16:creationId xmlns:a16="http://schemas.microsoft.com/office/drawing/2014/main" id="{9E059FA3-3CF7-5878-94D6-5413937C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104900"/>
            <a:ext cx="990600" cy="360363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2762" name="Rectangle 26">
            <a:extLst>
              <a:ext uri="{FF2B5EF4-FFF2-40B4-BE49-F238E27FC236}">
                <a16:creationId xmlns:a16="http://schemas.microsoft.com/office/drawing/2014/main" id="{69232467-E4A6-9FD7-7957-11470B7D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3843338"/>
            <a:ext cx="450850" cy="1046162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2763" name="Rectangle 27">
            <a:extLst>
              <a:ext uri="{FF2B5EF4-FFF2-40B4-BE49-F238E27FC236}">
                <a16:creationId xmlns:a16="http://schemas.microsoft.com/office/drawing/2014/main" id="{576DBABA-7EBF-124B-2EE1-B2C2D16A9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363" y="1839913"/>
            <a:ext cx="2519362" cy="449262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2764" name="Rectangle 28">
            <a:extLst>
              <a:ext uri="{FF2B5EF4-FFF2-40B4-BE49-F238E27FC236}">
                <a16:creationId xmlns:a16="http://schemas.microsoft.com/office/drawing/2014/main" id="{7A0A33D5-51A3-6325-1ED5-215B47AA6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1509713"/>
            <a:ext cx="495300" cy="103505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2765" name="Rectangle 29">
            <a:extLst>
              <a:ext uri="{FF2B5EF4-FFF2-40B4-BE49-F238E27FC236}">
                <a16:creationId xmlns:a16="http://schemas.microsoft.com/office/drawing/2014/main" id="{D100A766-87C1-ADD8-8BA5-20EE96C8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575" y="2289175"/>
            <a:ext cx="495300" cy="1906588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72766" name="Group 30">
            <a:extLst>
              <a:ext uri="{FF2B5EF4-FFF2-40B4-BE49-F238E27FC236}">
                <a16:creationId xmlns:a16="http://schemas.microsoft.com/office/drawing/2014/main" id="{AEF7AB84-7B45-3C18-6BEE-170C9AFAFE35}"/>
              </a:ext>
            </a:extLst>
          </p:cNvPr>
          <p:cNvGrpSpPr>
            <a:grpSpLocks/>
          </p:cNvGrpSpPr>
          <p:nvPr/>
        </p:nvGrpSpPr>
        <p:grpSpPr bwMode="auto">
          <a:xfrm>
            <a:off x="1423988" y="944563"/>
            <a:ext cx="639762" cy="609600"/>
            <a:chOff x="849" y="2736"/>
            <a:chExt cx="403" cy="384"/>
          </a:xfrm>
        </p:grpSpPr>
        <p:sp>
          <p:nvSpPr>
            <p:cNvPr id="41099" name="Line 31">
              <a:extLst>
                <a:ext uri="{FF2B5EF4-FFF2-40B4-BE49-F238E27FC236}">
                  <a16:creationId xmlns:a16="http://schemas.microsoft.com/office/drawing/2014/main" id="{F25094E4-8489-2C17-89AB-CAFF07215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2832"/>
              <a:ext cx="19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0" name="Text Box 32">
              <a:extLst>
                <a:ext uri="{FF2B5EF4-FFF2-40B4-BE49-F238E27FC236}">
                  <a16:creationId xmlns:a16="http://schemas.microsoft.com/office/drawing/2014/main" id="{B863915A-0144-B83D-FA43-0DC006B28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" y="28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101" name="Text Box 33">
              <a:extLst>
                <a:ext uri="{FF2B5EF4-FFF2-40B4-BE49-F238E27FC236}">
                  <a16:creationId xmlns:a16="http://schemas.microsoft.com/office/drawing/2014/main" id="{C8C9433D-A89F-B5E8-1717-D7DB54B29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73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2770" name="Text Box 34">
            <a:extLst>
              <a:ext uri="{FF2B5EF4-FFF2-40B4-BE49-F238E27FC236}">
                <a16:creationId xmlns:a16="http://schemas.microsoft.com/office/drawing/2014/main" id="{33B40ADB-878B-4716-CBD3-2BC78C37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096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771" name="Text Box 35">
            <a:extLst>
              <a:ext uri="{FF2B5EF4-FFF2-40B4-BE49-F238E27FC236}">
                <a16:creationId xmlns:a16="http://schemas.microsoft.com/office/drawing/2014/main" id="{8E3C0BD5-90A1-ACAD-FB32-DB9CEA00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0969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772" name="Text Box 36">
            <a:extLst>
              <a:ext uri="{FF2B5EF4-FFF2-40B4-BE49-F238E27FC236}">
                <a16:creationId xmlns:a16="http://schemas.microsoft.com/office/drawing/2014/main" id="{E9AC6B04-62BD-E3E5-1EE1-C7BD1BDB6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087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773" name="Text Box 37">
            <a:extLst>
              <a:ext uri="{FF2B5EF4-FFF2-40B4-BE49-F238E27FC236}">
                <a16:creationId xmlns:a16="http://schemas.microsoft.com/office/drawing/2014/main" id="{4E7BE853-1FEF-3999-BBC4-B91A93CC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5541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2774" name="Group 38">
            <a:extLst>
              <a:ext uri="{FF2B5EF4-FFF2-40B4-BE49-F238E27FC236}">
                <a16:creationId xmlns:a16="http://schemas.microsoft.com/office/drawing/2014/main" id="{C485D7DF-77D4-CC2A-AEA4-057DADD9B402}"/>
              </a:ext>
            </a:extLst>
          </p:cNvPr>
          <p:cNvGrpSpPr>
            <a:grpSpLocks/>
          </p:cNvGrpSpPr>
          <p:nvPr/>
        </p:nvGrpSpPr>
        <p:grpSpPr bwMode="auto">
          <a:xfrm>
            <a:off x="1903413" y="3822700"/>
            <a:ext cx="2438400" cy="1066800"/>
            <a:chOff x="3216" y="1248"/>
            <a:chExt cx="1536" cy="672"/>
          </a:xfrm>
        </p:grpSpPr>
        <p:sp>
          <p:nvSpPr>
            <p:cNvPr id="41093" name="Line 39">
              <a:extLst>
                <a:ext uri="{FF2B5EF4-FFF2-40B4-BE49-F238E27FC236}">
                  <a16:creationId xmlns:a16="http://schemas.microsoft.com/office/drawing/2014/main" id="{471F233F-6ED1-FBBB-0E36-73F41FA14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94" name="Group 40">
              <a:extLst>
                <a:ext uri="{FF2B5EF4-FFF2-40B4-BE49-F238E27FC236}">
                  <a16:creationId xmlns:a16="http://schemas.microsoft.com/office/drawing/2014/main" id="{67D41E48-187C-3A07-25AA-B3D251399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248"/>
              <a:ext cx="1536" cy="672"/>
              <a:chOff x="3243" y="1248"/>
              <a:chExt cx="1536" cy="672"/>
            </a:xfrm>
          </p:grpSpPr>
          <p:sp>
            <p:nvSpPr>
              <p:cNvPr id="41095" name="Rectangle 41">
                <a:extLst>
                  <a:ext uri="{FF2B5EF4-FFF2-40B4-BE49-F238E27FC236}">
                    <a16:creationId xmlns:a16="http://schemas.microsoft.com/office/drawing/2014/main" id="{654EF551-0193-8F9A-CB7A-20DD744C1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1248"/>
                <a:ext cx="1536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1096" name="Line 42">
                <a:extLst>
                  <a:ext uri="{FF2B5EF4-FFF2-40B4-BE49-F238E27FC236}">
                    <a16:creationId xmlns:a16="http://schemas.microsoft.com/office/drawing/2014/main" id="{4EF2E4FC-F1A1-BBD9-265F-E9C9A2E5D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7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7" name="Line 43">
                <a:extLst>
                  <a:ext uri="{FF2B5EF4-FFF2-40B4-BE49-F238E27FC236}">
                    <a16:creationId xmlns:a16="http://schemas.microsoft.com/office/drawing/2014/main" id="{3D856B2A-104D-D901-D030-1C8128497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1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98" name="Line 44">
                <a:extLst>
                  <a:ext uri="{FF2B5EF4-FFF2-40B4-BE49-F238E27FC236}">
                    <a16:creationId xmlns:a16="http://schemas.microsoft.com/office/drawing/2014/main" id="{15F53E9B-CB55-2647-2063-D84F5C74F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5" y="1248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2781" name="Text Box 45">
            <a:extLst>
              <a:ext uri="{FF2B5EF4-FFF2-40B4-BE49-F238E27FC236}">
                <a16:creationId xmlns:a16="http://schemas.microsoft.com/office/drawing/2014/main" id="{57C5A301-BD72-BD44-C18A-7ED5F3E0D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38227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782" name="Text Box 46">
            <a:extLst>
              <a:ext uri="{FF2B5EF4-FFF2-40B4-BE49-F238E27FC236}">
                <a16:creationId xmlns:a16="http://schemas.microsoft.com/office/drawing/2014/main" id="{07517E72-5BE3-358F-A0C8-2B061EF0A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3561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783" name="Text Box 47">
            <a:extLst>
              <a:ext uri="{FF2B5EF4-FFF2-40B4-BE49-F238E27FC236}">
                <a16:creationId xmlns:a16="http://schemas.microsoft.com/office/drawing/2014/main" id="{14632499-C9C3-62E2-FB48-29089E89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3397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784" name="Text Box 48">
            <a:extLst>
              <a:ext uri="{FF2B5EF4-FFF2-40B4-BE49-F238E27FC236}">
                <a16:creationId xmlns:a16="http://schemas.microsoft.com/office/drawing/2014/main" id="{77F88296-8AEB-909C-0C31-29F27E6DB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397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01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785" name="Text Box 49">
            <a:extLst>
              <a:ext uri="{FF2B5EF4-FFF2-40B4-BE49-F238E27FC236}">
                <a16:creationId xmlns:a16="http://schemas.microsoft.com/office/drawing/2014/main" id="{1DAF299A-B5F8-7DD6-3F02-BFB63CB65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475" y="3397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11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2786" name="Text Box 50">
            <a:extLst>
              <a:ext uri="{FF2B5EF4-FFF2-40B4-BE49-F238E27FC236}">
                <a16:creationId xmlns:a16="http://schemas.microsoft.com/office/drawing/2014/main" id="{0B736FB8-06D7-FD67-E48A-2E80FAE1B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33972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99"/>
                </a:solidFill>
                <a:latin typeface="Times New Roman" panose="02020603050405020304" pitchFamily="18" charset="0"/>
              </a:rPr>
              <a:t>10</a:t>
            </a:r>
            <a:endParaRPr kumimoji="1" lang="en-US" altLang="zh-CN" sz="36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72787" name="Group 51">
            <a:extLst>
              <a:ext uri="{FF2B5EF4-FFF2-40B4-BE49-F238E27FC236}">
                <a16:creationId xmlns:a16="http://schemas.microsoft.com/office/drawing/2014/main" id="{7624E266-CE8F-5FC7-4D64-CAB1DD95AD81}"/>
              </a:ext>
            </a:extLst>
          </p:cNvPr>
          <p:cNvGrpSpPr>
            <a:grpSpLocks/>
          </p:cNvGrpSpPr>
          <p:nvPr/>
        </p:nvGrpSpPr>
        <p:grpSpPr bwMode="auto">
          <a:xfrm>
            <a:off x="5013325" y="1570038"/>
            <a:ext cx="3444875" cy="2667000"/>
            <a:chOff x="3030" y="2448"/>
            <a:chExt cx="2170" cy="1680"/>
          </a:xfrm>
        </p:grpSpPr>
        <p:sp>
          <p:nvSpPr>
            <p:cNvPr id="41058" name="Text Box 52">
              <a:extLst>
                <a:ext uri="{FF2B5EF4-FFF2-40B4-BE49-F238E27FC236}">
                  <a16:creationId xmlns:a16="http://schemas.microsoft.com/office/drawing/2014/main" id="{6DEE0B07-0248-8512-083E-9235BE85E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28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9" name="Text Box 53">
              <a:extLst>
                <a:ext uri="{FF2B5EF4-FFF2-40B4-BE49-F238E27FC236}">
                  <a16:creationId xmlns:a16="http://schemas.microsoft.com/office/drawing/2014/main" id="{59A02FBB-BB8A-5537-F39A-1F639B64D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" y="28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0" name="Text Box 54">
              <a:extLst>
                <a:ext uri="{FF2B5EF4-FFF2-40B4-BE49-F238E27FC236}">
                  <a16:creationId xmlns:a16="http://schemas.microsoft.com/office/drawing/2014/main" id="{A86CD1C9-B601-A32B-08E9-B3A374E2E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7" y="28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1" name="Text Box 55">
              <a:extLst>
                <a:ext uri="{FF2B5EF4-FFF2-40B4-BE49-F238E27FC236}">
                  <a16:creationId xmlns:a16="http://schemas.microsoft.com/office/drawing/2014/main" id="{06FE7CD7-A1AD-0CEE-DF0E-5E4BD46ED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8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2" name="Text Box 56">
              <a:extLst>
                <a:ext uri="{FF2B5EF4-FFF2-40B4-BE49-F238E27FC236}">
                  <a16:creationId xmlns:a16="http://schemas.microsoft.com/office/drawing/2014/main" id="{5833F789-7C57-ECAE-D5B4-D61A01F08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315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3" name="Text Box 57">
              <a:extLst>
                <a:ext uri="{FF2B5EF4-FFF2-40B4-BE49-F238E27FC236}">
                  <a16:creationId xmlns:a16="http://schemas.microsoft.com/office/drawing/2014/main" id="{8E71D7B5-EA4B-3173-B576-4FC5D419F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" y="315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4" name="Text Box 58">
              <a:extLst>
                <a:ext uri="{FF2B5EF4-FFF2-40B4-BE49-F238E27FC236}">
                  <a16:creationId xmlns:a16="http://schemas.microsoft.com/office/drawing/2014/main" id="{C5CB6775-0781-550E-F37A-49BE8645E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" y="315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5" name="Text Box 59">
              <a:extLst>
                <a:ext uri="{FF2B5EF4-FFF2-40B4-BE49-F238E27FC236}">
                  <a16:creationId xmlns:a16="http://schemas.microsoft.com/office/drawing/2014/main" id="{7D8F068B-D23F-9959-085B-D23A4FE62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3152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6" name="Text Box 60">
              <a:extLst>
                <a:ext uri="{FF2B5EF4-FFF2-40B4-BE49-F238E27FC236}">
                  <a16:creationId xmlns:a16="http://schemas.microsoft.com/office/drawing/2014/main" id="{5DA89BED-55DA-D26F-20AA-D825D1D22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3464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12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7" name="Text Box 61">
              <a:extLst>
                <a:ext uri="{FF2B5EF4-FFF2-40B4-BE49-F238E27FC236}">
                  <a16:creationId xmlns:a16="http://schemas.microsoft.com/office/drawing/2014/main" id="{1DDCBF6D-2D2F-418B-C7EB-3E9542971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1" y="3464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13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8" name="Text Box 62">
              <a:extLst>
                <a:ext uri="{FF2B5EF4-FFF2-40B4-BE49-F238E27FC236}">
                  <a16:creationId xmlns:a16="http://schemas.microsoft.com/office/drawing/2014/main" id="{6AEC9078-D90A-DBC2-598D-2559EE983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" y="3464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14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9" name="Text Box 63">
              <a:extLst>
                <a:ext uri="{FF2B5EF4-FFF2-40B4-BE49-F238E27FC236}">
                  <a16:creationId xmlns:a16="http://schemas.microsoft.com/office/drawing/2014/main" id="{70BC6C02-76CE-468E-9BAC-9B9D83F34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" y="3464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15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0" name="Text Box 64">
              <a:extLst>
                <a:ext uri="{FF2B5EF4-FFF2-40B4-BE49-F238E27FC236}">
                  <a16:creationId xmlns:a16="http://schemas.microsoft.com/office/drawing/2014/main" id="{B2131471-5C66-00FF-FD1E-E2E5AA24B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" y="3809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8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1" name="Text Box 65">
              <a:extLst>
                <a:ext uri="{FF2B5EF4-FFF2-40B4-BE49-F238E27FC236}">
                  <a16:creationId xmlns:a16="http://schemas.microsoft.com/office/drawing/2014/main" id="{562CBDA0-BB17-E4ED-33D9-AF949B752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" y="3809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2" name="Text Box 66">
              <a:extLst>
                <a:ext uri="{FF2B5EF4-FFF2-40B4-BE49-F238E27FC236}">
                  <a16:creationId xmlns:a16="http://schemas.microsoft.com/office/drawing/2014/main" id="{82EF9E05-544F-0823-0CF0-CFEFDA3AB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" y="3809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73" name="Text Box 67">
              <a:extLst>
                <a:ext uri="{FF2B5EF4-FFF2-40B4-BE49-F238E27FC236}">
                  <a16:creationId xmlns:a16="http://schemas.microsoft.com/office/drawing/2014/main" id="{5FC2DE60-1884-0608-6698-BCD6AE505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" y="3809"/>
              <a:ext cx="4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11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1074" name="Group 68">
              <a:extLst>
                <a:ext uri="{FF2B5EF4-FFF2-40B4-BE49-F238E27FC236}">
                  <a16:creationId xmlns:a16="http://schemas.microsoft.com/office/drawing/2014/main" id="{E80E350A-0E1E-29B7-6B48-EEBAB4228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0" y="2448"/>
              <a:ext cx="2154" cy="1680"/>
              <a:chOff x="3030" y="2448"/>
              <a:chExt cx="2154" cy="1680"/>
            </a:xfrm>
          </p:grpSpPr>
          <p:sp>
            <p:nvSpPr>
              <p:cNvPr id="41075" name="Rectangle 69">
                <a:extLst>
                  <a:ext uri="{FF2B5EF4-FFF2-40B4-BE49-F238E27FC236}">
                    <a16:creationId xmlns:a16="http://schemas.microsoft.com/office/drawing/2014/main" id="{CBB248ED-1B16-AEE1-2901-991CF14E8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1584" cy="12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41076" name="Line 70">
                <a:extLst>
                  <a:ext uri="{FF2B5EF4-FFF2-40B4-BE49-F238E27FC236}">
                    <a16:creationId xmlns:a16="http://schemas.microsoft.com/office/drawing/2014/main" id="{3F25FF56-72A3-E203-8E97-51C2B481A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456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7" name="Line 71">
                <a:extLst>
                  <a:ext uri="{FF2B5EF4-FFF2-40B4-BE49-F238E27FC236}">
                    <a16:creationId xmlns:a16="http://schemas.microsoft.com/office/drawing/2014/main" id="{980232C7-0F2F-00C6-4169-AE1E5DBA6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792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8" name="Line 72">
                <a:extLst>
                  <a:ext uri="{FF2B5EF4-FFF2-40B4-BE49-F238E27FC236}">
                    <a16:creationId xmlns:a16="http://schemas.microsoft.com/office/drawing/2014/main" id="{8F33F647-EFF7-00E4-13CA-3EAB8168A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168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79" name="Line 73">
                <a:extLst>
                  <a:ext uri="{FF2B5EF4-FFF2-40B4-BE49-F238E27FC236}">
                    <a16:creationId xmlns:a16="http://schemas.microsoft.com/office/drawing/2014/main" id="{798727DD-BC02-0DA8-F192-C3F8F1222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0" name="Line 74">
                <a:extLst>
                  <a:ext uri="{FF2B5EF4-FFF2-40B4-BE49-F238E27FC236}">
                    <a16:creationId xmlns:a16="http://schemas.microsoft.com/office/drawing/2014/main" id="{B93E9C17-A4C1-E114-9A00-F699DB16D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88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1" name="Line 75">
                <a:extLst>
                  <a:ext uri="{FF2B5EF4-FFF2-40B4-BE49-F238E27FC236}">
                    <a16:creationId xmlns:a16="http://schemas.microsoft.com/office/drawing/2014/main" id="{A324E031-5BE5-6F31-54EB-7D80A3E69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88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2" name="Line 76">
                <a:extLst>
                  <a:ext uri="{FF2B5EF4-FFF2-40B4-BE49-F238E27FC236}">
                    <a16:creationId xmlns:a16="http://schemas.microsoft.com/office/drawing/2014/main" id="{2610D86F-2155-A9A9-4D17-A92E33E0B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640"/>
                <a:ext cx="38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83" name="Text Box 77">
                <a:extLst>
                  <a:ext uri="{FF2B5EF4-FFF2-40B4-BE49-F238E27FC236}">
                    <a16:creationId xmlns:a16="http://schemas.microsoft.com/office/drawing/2014/main" id="{CA4B47A2-5697-563C-2B1D-0718794307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6" y="264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00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84" name="Text Box 78">
                <a:extLst>
                  <a:ext uri="{FF2B5EF4-FFF2-40B4-BE49-F238E27FC236}">
                    <a16:creationId xmlns:a16="http://schemas.microsoft.com/office/drawing/2014/main" id="{F70C488D-4221-E7FA-7E9A-0A97B4A64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0" y="264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01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85" name="Text Box 79">
                <a:extLst>
                  <a:ext uri="{FF2B5EF4-FFF2-40B4-BE49-F238E27FC236}">
                    <a16:creationId xmlns:a16="http://schemas.microsoft.com/office/drawing/2014/main" id="{4C12CEEC-AD13-01FE-A421-F9C57AB88D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4" y="264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11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86" name="Text Box 80">
                <a:extLst>
                  <a:ext uri="{FF2B5EF4-FFF2-40B4-BE49-F238E27FC236}">
                    <a16:creationId xmlns:a16="http://schemas.microsoft.com/office/drawing/2014/main" id="{B395DCB9-4812-D207-C182-376DBF0406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8" y="264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10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87" name="Text Box 81">
                <a:extLst>
                  <a:ext uri="{FF2B5EF4-FFF2-40B4-BE49-F238E27FC236}">
                    <a16:creationId xmlns:a16="http://schemas.microsoft.com/office/drawing/2014/main" id="{16328A3A-4B49-349C-C99B-DE5D749F5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00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88" name="Text Box 82">
                <a:extLst>
                  <a:ext uri="{FF2B5EF4-FFF2-40B4-BE49-F238E27FC236}">
                    <a16:creationId xmlns:a16="http://schemas.microsoft.com/office/drawing/2014/main" id="{E9678739-341D-B836-8082-7D1A1F0B2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16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01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89" name="Text Box 83">
                <a:extLst>
                  <a:ext uri="{FF2B5EF4-FFF2-40B4-BE49-F238E27FC236}">
                    <a16:creationId xmlns:a16="http://schemas.microsoft.com/office/drawing/2014/main" id="{37420605-1F1D-9CDC-384B-A26E36B7D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49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11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90" name="Text Box 84">
                <a:extLst>
                  <a:ext uri="{FF2B5EF4-FFF2-40B4-BE49-F238E27FC236}">
                    <a16:creationId xmlns:a16="http://schemas.microsoft.com/office/drawing/2014/main" id="{A6AD334F-A900-D6EB-9BD2-3072063AE2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2" y="3804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10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91" name="Text Box 85">
                <a:extLst>
                  <a:ext uri="{FF2B5EF4-FFF2-40B4-BE49-F238E27FC236}">
                    <a16:creationId xmlns:a16="http://schemas.microsoft.com/office/drawing/2014/main" id="{B8354598-FD12-E164-4F29-370E0FD0A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0" y="2640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AB</a:t>
                </a:r>
              </a:p>
            </p:txBody>
          </p:sp>
          <p:sp>
            <p:nvSpPr>
              <p:cNvPr id="41092" name="Text Box 86">
                <a:extLst>
                  <a:ext uri="{FF2B5EF4-FFF2-40B4-BE49-F238E27FC236}">
                    <a16:creationId xmlns:a16="http://schemas.microsoft.com/office/drawing/2014/main" id="{4248E2A3-1A22-F56D-FDCF-B7B9ABF3FD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1" y="2448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CD</a:t>
                </a:r>
              </a:p>
            </p:txBody>
          </p:sp>
        </p:grpSp>
      </p:grpSp>
      <p:grpSp>
        <p:nvGrpSpPr>
          <p:cNvPr id="372823" name="Group 87">
            <a:extLst>
              <a:ext uri="{FF2B5EF4-FFF2-40B4-BE49-F238E27FC236}">
                <a16:creationId xmlns:a16="http://schemas.microsoft.com/office/drawing/2014/main" id="{B16327F3-B480-992B-EC30-8DCF24A13272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465263"/>
            <a:ext cx="1304925" cy="1079500"/>
            <a:chOff x="1152" y="3064"/>
            <a:chExt cx="822" cy="680"/>
          </a:xfrm>
        </p:grpSpPr>
        <p:sp>
          <p:nvSpPr>
            <p:cNvPr id="41055" name="Rectangle 88">
              <a:extLst>
                <a:ext uri="{FF2B5EF4-FFF2-40B4-BE49-F238E27FC236}">
                  <a16:creationId xmlns:a16="http://schemas.microsoft.com/office/drawing/2014/main" id="{D1DF8696-B2EC-F44A-6CC3-CBDCB9B85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3072"/>
              <a:ext cx="816" cy="6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056" name="Line 89">
              <a:extLst>
                <a:ext uri="{FF2B5EF4-FFF2-40B4-BE49-F238E27FC236}">
                  <a16:creationId xmlns:a16="http://schemas.microsoft.com/office/drawing/2014/main" id="{E10BC054-E45F-5624-912C-464296991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" y="3064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7" name="Line 90">
              <a:extLst>
                <a:ext uri="{FF2B5EF4-FFF2-40B4-BE49-F238E27FC236}">
                  <a16:creationId xmlns:a16="http://schemas.microsoft.com/office/drawing/2014/main" id="{509C3CD1-5AE4-214E-DAF5-8BA47C917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404"/>
              <a:ext cx="8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2841" name="Text Box 105">
            <a:extLst>
              <a:ext uri="{FF2B5EF4-FFF2-40B4-BE49-F238E27FC236}">
                <a16:creationId xmlns:a16="http://schemas.microsoft.com/office/drawing/2014/main" id="{26ED11C3-0608-A83A-2BF6-C93D0A87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2709863"/>
            <a:ext cx="3016250" cy="4572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latin typeface="Times New Roman" panose="02020603050405020304" pitchFamily="18" charset="0"/>
              </a:rPr>
              <a:t>三变量卡诺图</a:t>
            </a:r>
          </a:p>
        </p:txBody>
      </p:sp>
      <p:sp>
        <p:nvSpPr>
          <p:cNvPr id="372842" name="Text Box 106">
            <a:extLst>
              <a:ext uri="{FF2B5EF4-FFF2-40B4-BE49-F238E27FC236}">
                <a16:creationId xmlns:a16="http://schemas.microsoft.com/office/drawing/2014/main" id="{D6721481-B09A-4006-3978-16B28CB07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620713"/>
            <a:ext cx="301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latin typeface="Arial" panose="020B0604020202020204" pitchFamily="34" charset="0"/>
              </a:rPr>
              <a:t>四变量卡诺图</a:t>
            </a:r>
          </a:p>
        </p:txBody>
      </p:sp>
      <p:graphicFrame>
        <p:nvGraphicFramePr>
          <p:cNvPr id="372843" name="Object 107">
            <a:extLst>
              <a:ext uri="{FF2B5EF4-FFF2-40B4-BE49-F238E27FC236}">
                <a16:creationId xmlns:a16="http://schemas.microsoft.com/office/drawing/2014/main" id="{D0D51DC2-5E2F-7E48-3F38-EFE49B45C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100" y="1554163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574" imgH="82375" progId="Equation.3">
                  <p:embed/>
                </p:oleObj>
              </mc:Choice>
              <mc:Fallback>
                <p:oleObj name="Equation" r:id="rId3" imgW="190574" imgH="82375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554163"/>
                        <a:ext cx="58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44" name="Object 108">
            <a:extLst>
              <a:ext uri="{FF2B5EF4-FFF2-40B4-BE49-F238E27FC236}">
                <a16:creationId xmlns:a16="http://schemas.microsoft.com/office/drawing/2014/main" id="{241E8D8F-6F62-70BC-2F97-FB511EDEA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1554163"/>
          <a:ext cx="55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635" imgH="82375" progId="Equation.3">
                  <p:embed/>
                </p:oleObj>
              </mc:Choice>
              <mc:Fallback>
                <p:oleObj name="Equation" r:id="rId5" imgW="171635" imgH="82375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554163"/>
                        <a:ext cx="55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45" name="Object 109">
            <a:extLst>
              <a:ext uri="{FF2B5EF4-FFF2-40B4-BE49-F238E27FC236}">
                <a16:creationId xmlns:a16="http://schemas.microsoft.com/office/drawing/2014/main" id="{004E4BCD-7D5D-8C9B-9525-A7117DD2B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2087563"/>
          <a:ext cx="55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1635" imgH="82375" progId="Equation.3">
                  <p:embed/>
                </p:oleObj>
              </mc:Choice>
              <mc:Fallback>
                <p:oleObj name="Equation" r:id="rId7" imgW="171635" imgH="82375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2087563"/>
                        <a:ext cx="558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46" name="Object 110">
            <a:extLst>
              <a:ext uri="{FF2B5EF4-FFF2-40B4-BE49-F238E27FC236}">
                <a16:creationId xmlns:a16="http://schemas.microsoft.com/office/drawing/2014/main" id="{B5B370D6-D64D-B880-24F5-1ADDDF1C4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112963"/>
          <a:ext cx="533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8614" imgH="57150" progId="Equation.3">
                  <p:embed/>
                </p:oleObj>
              </mc:Choice>
              <mc:Fallback>
                <p:oleObj name="Equation" r:id="rId9" imgW="158614" imgH="5715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12963"/>
                        <a:ext cx="533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847" name="Text Box 111">
            <a:extLst>
              <a:ext uri="{FF2B5EF4-FFF2-40B4-BE49-F238E27FC236}">
                <a16:creationId xmlns:a16="http://schemas.microsoft.com/office/drawing/2014/main" id="{1A2C8528-92F3-1824-059A-35FB0D25C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3337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latin typeface="Arial" panose="020B0604020202020204" pitchFamily="34" charset="0"/>
              </a:rPr>
              <a:t>两变量卡诺图</a:t>
            </a:r>
          </a:p>
        </p:txBody>
      </p:sp>
      <p:grpSp>
        <p:nvGrpSpPr>
          <p:cNvPr id="372848" name="Group 112">
            <a:extLst>
              <a:ext uri="{FF2B5EF4-FFF2-40B4-BE49-F238E27FC236}">
                <a16:creationId xmlns:a16="http://schemas.microsoft.com/office/drawing/2014/main" id="{6FCCE4BA-94E9-83EE-7639-B7ED3A870F4A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776288"/>
            <a:ext cx="1662112" cy="1860550"/>
            <a:chOff x="1935" y="1334"/>
            <a:chExt cx="1047" cy="1172"/>
          </a:xfrm>
        </p:grpSpPr>
        <p:grpSp>
          <p:nvGrpSpPr>
            <p:cNvPr id="41038" name="Group 113">
              <a:extLst>
                <a:ext uri="{FF2B5EF4-FFF2-40B4-BE49-F238E27FC236}">
                  <a16:creationId xmlns:a16="http://schemas.microsoft.com/office/drawing/2014/main" id="{1E22DCCB-855C-4A9D-1CE6-DDD6DF5A5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5" y="1334"/>
              <a:ext cx="1043" cy="1172"/>
              <a:chOff x="1935" y="1334"/>
              <a:chExt cx="1043" cy="1172"/>
            </a:xfrm>
          </p:grpSpPr>
          <p:sp>
            <p:nvSpPr>
              <p:cNvPr id="41041" name="Text Box 114">
                <a:extLst>
                  <a:ext uri="{FF2B5EF4-FFF2-40B4-BE49-F238E27FC236}">
                    <a16:creationId xmlns:a16="http://schemas.microsoft.com/office/drawing/2014/main" id="{8B468072-9733-8E30-91DE-B6C64069B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776"/>
                <a:ext cx="367" cy="28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kumimoji="1" lang="en-US" altLang="zh-CN" baseline="-2500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42" name="Text Box 115">
                <a:extLst>
                  <a:ext uri="{FF2B5EF4-FFF2-40B4-BE49-F238E27FC236}">
                    <a16:creationId xmlns:a16="http://schemas.microsoft.com/office/drawing/2014/main" id="{F52420EB-F239-839A-DDA3-9792F3B5E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776"/>
                <a:ext cx="367" cy="28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kumimoji="1" lang="en-US" altLang="zh-CN" baseline="-2500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43" name="Text Box 116">
                <a:extLst>
                  <a:ext uri="{FF2B5EF4-FFF2-40B4-BE49-F238E27FC236}">
                    <a16:creationId xmlns:a16="http://schemas.microsoft.com/office/drawing/2014/main" id="{30D8FAAF-3505-CEB7-5FFB-4DBD287D1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12"/>
                <a:ext cx="367" cy="28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kumimoji="1" lang="en-US" altLang="zh-CN" baseline="-2500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44" name="Text Box 117">
                <a:extLst>
                  <a:ext uri="{FF2B5EF4-FFF2-40B4-BE49-F238E27FC236}">
                    <a16:creationId xmlns:a16="http://schemas.microsoft.com/office/drawing/2014/main" id="{53556858-8570-C4A4-4B64-711BDEA69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357" cy="288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i="1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kumimoji="1" lang="en-US" altLang="zh-CN" baseline="-2500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360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1045" name="Group 118">
                <a:extLst>
                  <a:ext uri="{FF2B5EF4-FFF2-40B4-BE49-F238E27FC236}">
                    <a16:creationId xmlns:a16="http://schemas.microsoft.com/office/drawing/2014/main" id="{A072AA8A-95C5-3C4C-FE24-30F0FD3F90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5" y="1334"/>
                <a:ext cx="1043" cy="1172"/>
                <a:chOff x="3390" y="1066"/>
                <a:chExt cx="1043" cy="1172"/>
              </a:xfrm>
            </p:grpSpPr>
            <p:sp>
              <p:nvSpPr>
                <p:cNvPr id="41046" name="Rectangle 119">
                  <a:extLst>
                    <a:ext uri="{FF2B5EF4-FFF2-40B4-BE49-F238E27FC236}">
                      <a16:creationId xmlns:a16="http://schemas.microsoft.com/office/drawing/2014/main" id="{D2ABDD4A-5562-7420-5B41-1067F5030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17" y="1508"/>
                  <a:ext cx="816" cy="6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grpSp>
              <p:nvGrpSpPr>
                <p:cNvPr id="41047" name="Group 120">
                  <a:extLst>
                    <a:ext uri="{FF2B5EF4-FFF2-40B4-BE49-F238E27FC236}">
                      <a16:creationId xmlns:a16="http://schemas.microsoft.com/office/drawing/2014/main" id="{6AA1D1A9-5AE8-EE25-00FC-1420171C7E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0" y="1066"/>
                  <a:ext cx="864" cy="1172"/>
                  <a:chOff x="3390" y="1066"/>
                  <a:chExt cx="864" cy="1172"/>
                </a:xfrm>
              </p:grpSpPr>
              <p:sp>
                <p:nvSpPr>
                  <p:cNvPr id="41048" name="Line 121">
                    <a:extLst>
                      <a:ext uri="{FF2B5EF4-FFF2-40B4-BE49-F238E27FC236}">
                        <a16:creationId xmlns:a16="http://schemas.microsoft.com/office/drawing/2014/main" id="{BC9F7E81-2E39-28E4-AB56-9B53C9D570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38" y="1268"/>
                    <a:ext cx="192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049" name="Text Box 122">
                    <a:extLst>
                      <a:ext uri="{FF2B5EF4-FFF2-40B4-BE49-F238E27FC236}">
                        <a16:creationId xmlns:a16="http://schemas.microsoft.com/office/drawing/2014/main" id="{E20DD75C-27C3-8F4F-7BD7-0C0767EE5D2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96" y="1258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en-GB" altLang="zh-CN" sz="3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050" name="Text Box 123">
                    <a:extLst>
                      <a:ext uri="{FF2B5EF4-FFF2-40B4-BE49-F238E27FC236}">
                        <a16:creationId xmlns:a16="http://schemas.microsoft.com/office/drawing/2014/main" id="{2C1A212F-39F6-782F-C6D5-14E2452473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50" y="1066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en-GB" altLang="zh-CN" sz="3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051" name="Text Box 124">
                    <a:extLst>
                      <a:ext uri="{FF2B5EF4-FFF2-40B4-BE49-F238E27FC236}">
                        <a16:creationId xmlns:a16="http://schemas.microsoft.com/office/drawing/2014/main" id="{11DA3967-5D99-C2C0-B83C-A6E1259ABCE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8" y="1210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en-GB" altLang="zh-CN" sz="3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052" name="Text Box 125">
                    <a:extLst>
                      <a:ext uri="{FF2B5EF4-FFF2-40B4-BE49-F238E27FC236}">
                        <a16:creationId xmlns:a16="http://schemas.microsoft.com/office/drawing/2014/main" id="{4D42014A-A087-096F-9980-4E24A23EFF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54" y="1210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en-GB" altLang="zh-CN" sz="3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053" name="Text Box 126">
                    <a:extLst>
                      <a:ext uri="{FF2B5EF4-FFF2-40B4-BE49-F238E27FC236}">
                        <a16:creationId xmlns:a16="http://schemas.microsoft.com/office/drawing/2014/main" id="{4CC65DC1-F59E-EA05-7546-2DAF824AC33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90" y="1834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en-GB" altLang="zh-CN" sz="3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054" name="Text Box 127">
                    <a:extLst>
                      <a:ext uri="{FF2B5EF4-FFF2-40B4-BE49-F238E27FC236}">
                        <a16:creationId xmlns:a16="http://schemas.microsoft.com/office/drawing/2014/main" id="{A7B5BF34-603D-90DD-B49F-DE8A0FA849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90" y="1498"/>
                    <a:ext cx="116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kumimoji="1" lang="en-GB" altLang="zh-CN" sz="360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41039" name="Line 128">
              <a:extLst>
                <a:ext uri="{FF2B5EF4-FFF2-40B4-BE49-F238E27FC236}">
                  <a16:creationId xmlns:a16="http://schemas.microsoft.com/office/drawing/2014/main" id="{4DE5DDE2-6F94-8FBF-63FE-DC6E03E1F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7" y="1772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0" name="Line 129">
              <a:extLst>
                <a:ext uri="{FF2B5EF4-FFF2-40B4-BE49-F238E27FC236}">
                  <a16:creationId xmlns:a16="http://schemas.microsoft.com/office/drawing/2014/main" id="{BF34950D-ACC9-C2DB-2867-2E8B0AA03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12"/>
              <a:ext cx="8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2866" name="Group 130">
            <a:extLst>
              <a:ext uri="{FF2B5EF4-FFF2-40B4-BE49-F238E27FC236}">
                <a16:creationId xmlns:a16="http://schemas.microsoft.com/office/drawing/2014/main" id="{5F26BB07-D755-35CE-6CCB-6A04F1ABAE2A}"/>
              </a:ext>
            </a:extLst>
          </p:cNvPr>
          <p:cNvGrpSpPr>
            <a:grpSpLocks/>
          </p:cNvGrpSpPr>
          <p:nvPr/>
        </p:nvGrpSpPr>
        <p:grpSpPr bwMode="auto">
          <a:xfrm>
            <a:off x="4759325" y="3205163"/>
            <a:ext cx="533400" cy="838200"/>
            <a:chOff x="2448" y="3360"/>
            <a:chExt cx="336" cy="528"/>
          </a:xfrm>
        </p:grpSpPr>
        <p:sp>
          <p:nvSpPr>
            <p:cNvPr id="41036" name="AutoShape 131">
              <a:extLst>
                <a:ext uri="{FF2B5EF4-FFF2-40B4-BE49-F238E27FC236}">
                  <a16:creationId xmlns:a16="http://schemas.microsoft.com/office/drawing/2014/main" id="{F5D9CD5F-940C-5C29-B6A4-7BB6174D8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360"/>
              <a:ext cx="48" cy="528"/>
            </a:xfrm>
            <a:prstGeom prst="leftBracket">
              <a:avLst>
                <a:gd name="adj" fmla="val 9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037" name="Text Box 132">
              <a:extLst>
                <a:ext uri="{FF2B5EF4-FFF2-40B4-BE49-F238E27FC236}">
                  <a16:creationId xmlns:a16="http://schemas.microsoft.com/office/drawing/2014/main" id="{FC16E194-B1DB-A1A8-066D-F1B41721B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45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</a:p>
          </p:txBody>
        </p:sp>
      </p:grpSp>
      <p:grpSp>
        <p:nvGrpSpPr>
          <p:cNvPr id="372869" name="Group 133">
            <a:extLst>
              <a:ext uri="{FF2B5EF4-FFF2-40B4-BE49-F238E27FC236}">
                <a16:creationId xmlns:a16="http://schemas.microsoft.com/office/drawing/2014/main" id="{C263C8E5-A5BF-B9C3-2757-06AB88858CEE}"/>
              </a:ext>
            </a:extLst>
          </p:cNvPr>
          <p:cNvGrpSpPr>
            <a:grpSpLocks/>
          </p:cNvGrpSpPr>
          <p:nvPr/>
        </p:nvGrpSpPr>
        <p:grpSpPr bwMode="auto">
          <a:xfrm>
            <a:off x="7373938" y="1312863"/>
            <a:ext cx="838200" cy="533400"/>
            <a:chOff x="4080" y="2160"/>
            <a:chExt cx="528" cy="336"/>
          </a:xfrm>
        </p:grpSpPr>
        <p:sp>
          <p:nvSpPr>
            <p:cNvPr id="41034" name="AutoShape 134">
              <a:extLst>
                <a:ext uri="{FF2B5EF4-FFF2-40B4-BE49-F238E27FC236}">
                  <a16:creationId xmlns:a16="http://schemas.microsoft.com/office/drawing/2014/main" id="{CDDE1504-43B4-18D1-C52D-EF225AEC09A5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4296" y="2184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035" name="Text Box 135">
              <a:extLst>
                <a:ext uri="{FF2B5EF4-FFF2-40B4-BE49-F238E27FC236}">
                  <a16:creationId xmlns:a16="http://schemas.microsoft.com/office/drawing/2014/main" id="{6A760ACB-9A6A-7556-0B4B-CEF45F57F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C</a:t>
              </a:r>
            </a:p>
          </p:txBody>
        </p:sp>
      </p:grpSp>
      <p:grpSp>
        <p:nvGrpSpPr>
          <p:cNvPr id="372872" name="Group 136">
            <a:extLst>
              <a:ext uri="{FF2B5EF4-FFF2-40B4-BE49-F238E27FC236}">
                <a16:creationId xmlns:a16="http://schemas.microsoft.com/office/drawing/2014/main" id="{5A4CF4FE-4060-B4C7-A1AA-BAD281C40259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4941888"/>
            <a:ext cx="1063625" cy="539750"/>
            <a:chOff x="3696" y="3984"/>
            <a:chExt cx="528" cy="313"/>
          </a:xfrm>
        </p:grpSpPr>
        <p:sp>
          <p:nvSpPr>
            <p:cNvPr id="41032" name="AutoShape 137">
              <a:extLst>
                <a:ext uri="{FF2B5EF4-FFF2-40B4-BE49-F238E27FC236}">
                  <a16:creationId xmlns:a16="http://schemas.microsoft.com/office/drawing/2014/main" id="{F8FC3B11-D0A6-ABDD-9CA1-442AF7097B7C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3912" y="3768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033" name="Text Box 138">
              <a:extLst>
                <a:ext uri="{FF2B5EF4-FFF2-40B4-BE49-F238E27FC236}">
                  <a16:creationId xmlns:a16="http://schemas.microsoft.com/office/drawing/2014/main" id="{26D0F625-C5D2-4856-F40E-EA973015E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4032"/>
              <a:ext cx="336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C</a:t>
              </a:r>
            </a:p>
          </p:txBody>
        </p:sp>
      </p:grpSp>
      <p:graphicFrame>
        <p:nvGraphicFramePr>
          <p:cNvPr id="372875" name="Object 139">
            <a:extLst>
              <a:ext uri="{FF2B5EF4-FFF2-40B4-BE49-F238E27FC236}">
                <a16:creationId xmlns:a16="http://schemas.microsoft.com/office/drawing/2014/main" id="{8F91F3BD-C13B-CA3D-619A-85D3694EA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3263" y="3941763"/>
          <a:ext cx="53975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17623" imgH="95381" progId="Equation.3">
                  <p:embed/>
                </p:oleObj>
              </mc:Choice>
              <mc:Fallback>
                <p:oleObj name="Equation" r:id="rId11" imgW="317623" imgH="95381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3941763"/>
                        <a:ext cx="53975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2876" name="Group 140">
            <a:extLst>
              <a:ext uri="{FF2B5EF4-FFF2-40B4-BE49-F238E27FC236}">
                <a16:creationId xmlns:a16="http://schemas.microsoft.com/office/drawing/2014/main" id="{B2EC4D2C-436B-70BD-5F66-3BC10D955384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3213100"/>
            <a:ext cx="731838" cy="735013"/>
            <a:chOff x="2853" y="833"/>
            <a:chExt cx="461" cy="463"/>
          </a:xfrm>
        </p:grpSpPr>
        <p:sp>
          <p:nvSpPr>
            <p:cNvPr id="41029" name="Line 141">
              <a:extLst>
                <a:ext uri="{FF2B5EF4-FFF2-40B4-BE49-F238E27FC236}">
                  <a16:creationId xmlns:a16="http://schemas.microsoft.com/office/drawing/2014/main" id="{14846FE8-532D-5B4D-4350-9F5354772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977"/>
              <a:ext cx="368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30" name="Text Box 142">
              <a:extLst>
                <a:ext uri="{FF2B5EF4-FFF2-40B4-BE49-F238E27FC236}">
                  <a16:creationId xmlns:a16="http://schemas.microsoft.com/office/drawing/2014/main" id="{8DEEB53E-F7D3-CE41-97A7-8B21A4154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833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BC</a:t>
              </a:r>
              <a:endParaRPr kumimoji="1" lang="en-US" altLang="zh-CN" sz="3600" i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1" name="Text Box 143">
              <a:extLst>
                <a:ext uri="{FF2B5EF4-FFF2-40B4-BE49-F238E27FC236}">
                  <a16:creationId xmlns:a16="http://schemas.microsoft.com/office/drawing/2014/main" id="{3D8494F1-5367-EC13-E3D1-E7CFA3C4A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100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3600" i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72880" name="Object 144">
            <a:extLst>
              <a:ext uri="{FF2B5EF4-FFF2-40B4-BE49-F238E27FC236}">
                <a16:creationId xmlns:a16="http://schemas.microsoft.com/office/drawing/2014/main" id="{83AB285D-C180-871F-5144-376E0AF63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2538" y="394176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4997" imgH="95381" progId="Equation.3">
                  <p:embed/>
                </p:oleObj>
              </mc:Choice>
              <mc:Fallback>
                <p:oleObj name="Equation" r:id="rId13" imgW="304997" imgH="95381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3941763"/>
                        <a:ext cx="52387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1" name="Object 145">
            <a:extLst>
              <a:ext uri="{FF2B5EF4-FFF2-40B4-BE49-F238E27FC236}">
                <a16:creationId xmlns:a16="http://schemas.microsoft.com/office/drawing/2014/main" id="{B0D8A727-8C9F-DD49-CB9D-DE94A121B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8013" y="394176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5664" imgH="95381" progId="Equation.3">
                  <p:embed/>
                </p:oleObj>
              </mc:Choice>
              <mc:Fallback>
                <p:oleObj name="Equation" r:id="rId15" imgW="285664" imgH="95381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941763"/>
                        <a:ext cx="50800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2" name="Object 146">
            <a:extLst>
              <a:ext uri="{FF2B5EF4-FFF2-40B4-BE49-F238E27FC236}">
                <a16:creationId xmlns:a16="http://schemas.microsoft.com/office/drawing/2014/main" id="{FB129547-E806-1EC9-CDC2-0FAC45817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1738" y="394176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04997" imgH="95381" progId="Equation.3">
                  <p:embed/>
                </p:oleObj>
              </mc:Choice>
              <mc:Fallback>
                <p:oleObj name="Equation" r:id="rId17" imgW="304997" imgH="95381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3941763"/>
                        <a:ext cx="52387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3" name="Object 147">
            <a:extLst>
              <a:ext uri="{FF2B5EF4-FFF2-40B4-BE49-F238E27FC236}">
                <a16:creationId xmlns:a16="http://schemas.microsoft.com/office/drawing/2014/main" id="{1F73D026-6B9B-B3D4-8F9B-955846692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2938" y="4475163"/>
          <a:ext cx="5238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04997" imgH="95381" progId="Equation.3">
                  <p:embed/>
                </p:oleObj>
              </mc:Choice>
              <mc:Fallback>
                <p:oleObj name="Equation" r:id="rId19" imgW="304997" imgH="95381" progId="Equation.3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475163"/>
                        <a:ext cx="523875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4" name="Object 148">
            <a:extLst>
              <a:ext uri="{FF2B5EF4-FFF2-40B4-BE49-F238E27FC236}">
                <a16:creationId xmlns:a16="http://schemas.microsoft.com/office/drawing/2014/main" id="{AB4B749D-E883-06C4-983F-9BF6A6FCF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00" y="4475163"/>
          <a:ext cx="50641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85664" imgH="95381" progId="Equation.3">
                  <p:embed/>
                </p:oleObj>
              </mc:Choice>
              <mc:Fallback>
                <p:oleObj name="Equation" r:id="rId21" imgW="285664" imgH="95381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4475163"/>
                        <a:ext cx="506413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5" name="Object 149">
            <a:extLst>
              <a:ext uri="{FF2B5EF4-FFF2-40B4-BE49-F238E27FC236}">
                <a16:creationId xmlns:a16="http://schemas.microsoft.com/office/drawing/2014/main" id="{05933B6D-0AE7-A6FE-6D07-092D0A5D3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3888" y="4508500"/>
          <a:ext cx="492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79351" imgH="76069" progId="Equation.3">
                  <p:embed/>
                </p:oleObj>
              </mc:Choice>
              <mc:Fallback>
                <p:oleObj name="Equation" r:id="rId23" imgW="279351" imgH="76069" progId="Equation.3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4508500"/>
                        <a:ext cx="4921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886" name="Object 150">
            <a:extLst>
              <a:ext uri="{FF2B5EF4-FFF2-40B4-BE49-F238E27FC236}">
                <a16:creationId xmlns:a16="http://schemas.microsoft.com/office/drawing/2014/main" id="{F9D4C058-C303-09EE-643F-056FF3CB8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7613" y="4475163"/>
          <a:ext cx="508000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85664" imgH="95381" progId="Equation.3">
                  <p:embed/>
                </p:oleObj>
              </mc:Choice>
              <mc:Fallback>
                <p:oleObj name="Equation" r:id="rId25" imgW="285664" imgH="95381" progId="Equation.3">
                  <p:embed/>
                  <p:pic>
                    <p:nvPicPr>
                      <p:cNvPr id="0" name="Object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4475163"/>
                        <a:ext cx="508000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2887" name="Group 151">
            <a:extLst>
              <a:ext uri="{FF2B5EF4-FFF2-40B4-BE49-F238E27FC236}">
                <a16:creationId xmlns:a16="http://schemas.microsoft.com/office/drawing/2014/main" id="{F6C5363B-F169-DFF4-8BAF-61A961F4B39D}"/>
              </a:ext>
            </a:extLst>
          </p:cNvPr>
          <p:cNvGrpSpPr>
            <a:grpSpLocks/>
          </p:cNvGrpSpPr>
          <p:nvPr/>
        </p:nvGrpSpPr>
        <p:grpSpPr bwMode="auto">
          <a:xfrm>
            <a:off x="1903413" y="3822700"/>
            <a:ext cx="2438400" cy="1066800"/>
            <a:chOff x="5184" y="1248"/>
            <a:chExt cx="1536" cy="672"/>
          </a:xfrm>
        </p:grpSpPr>
        <p:sp>
          <p:nvSpPr>
            <p:cNvPr id="41016" name="Rectangle 152">
              <a:extLst>
                <a:ext uri="{FF2B5EF4-FFF2-40B4-BE49-F238E27FC236}">
                  <a16:creationId xmlns:a16="http://schemas.microsoft.com/office/drawing/2014/main" id="{3880C9F9-C8E4-36C6-8F1C-C73125D9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248"/>
              <a:ext cx="1536" cy="672"/>
            </a:xfrm>
            <a:prstGeom prst="rect">
              <a:avLst/>
            </a:prstGeom>
            <a:solidFill>
              <a:srgbClr val="33CC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017" name="Line 153">
              <a:extLst>
                <a:ext uri="{FF2B5EF4-FFF2-40B4-BE49-F238E27FC236}">
                  <a16:creationId xmlns:a16="http://schemas.microsoft.com/office/drawing/2014/main" id="{B94AFD43-A585-F1CF-5356-95E82E531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8" name="Line 154">
              <a:extLst>
                <a:ext uri="{FF2B5EF4-FFF2-40B4-BE49-F238E27FC236}">
                  <a16:creationId xmlns:a16="http://schemas.microsoft.com/office/drawing/2014/main" id="{4428531F-B3A7-A5D9-B3B5-4F2865868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2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9" name="Line 155">
              <a:extLst>
                <a:ext uri="{FF2B5EF4-FFF2-40B4-BE49-F238E27FC236}">
                  <a16:creationId xmlns:a16="http://schemas.microsoft.com/office/drawing/2014/main" id="{34E1EC5C-A694-1059-4E8F-C0E3692EC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6" y="1248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0" name="Text Box 156">
              <a:extLst>
                <a:ext uri="{FF2B5EF4-FFF2-40B4-BE49-F238E27FC236}">
                  <a16:creationId xmlns:a16="http://schemas.microsoft.com/office/drawing/2014/main" id="{C8B93C04-B505-9D70-7CC1-686ACAE99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9" y="1261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1" name="Text Box 157">
              <a:extLst>
                <a:ext uri="{FF2B5EF4-FFF2-40B4-BE49-F238E27FC236}">
                  <a16:creationId xmlns:a16="http://schemas.microsoft.com/office/drawing/2014/main" id="{9AF2E64E-FEF0-3C40-13FC-4D4FDF04D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" y="1261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2" name="Text Box 158">
              <a:extLst>
                <a:ext uri="{FF2B5EF4-FFF2-40B4-BE49-F238E27FC236}">
                  <a16:creationId xmlns:a16="http://schemas.microsoft.com/office/drawing/2014/main" id="{A4B581B3-35CC-1021-3EDC-4EC35798D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" y="1261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3" name="Text Box 159">
              <a:extLst>
                <a:ext uri="{FF2B5EF4-FFF2-40B4-BE49-F238E27FC236}">
                  <a16:creationId xmlns:a16="http://schemas.microsoft.com/office/drawing/2014/main" id="{61F76E1B-5C1D-E35E-0366-12F355EF6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8" y="1261"/>
              <a:ext cx="3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4" name="Text Box 160">
              <a:extLst>
                <a:ext uri="{FF2B5EF4-FFF2-40B4-BE49-F238E27FC236}">
                  <a16:creationId xmlns:a16="http://schemas.microsoft.com/office/drawing/2014/main" id="{F3F2A67A-E9EF-793A-4C27-1B3964744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9" y="15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5" name="Text Box 161">
              <a:extLst>
                <a:ext uri="{FF2B5EF4-FFF2-40B4-BE49-F238E27FC236}">
                  <a16:creationId xmlns:a16="http://schemas.microsoft.com/office/drawing/2014/main" id="{86B967E7-EF8A-DC75-9E0D-4BBE53C66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9" y="15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6" name="Text Box 162">
              <a:extLst>
                <a:ext uri="{FF2B5EF4-FFF2-40B4-BE49-F238E27FC236}">
                  <a16:creationId xmlns:a16="http://schemas.microsoft.com/office/drawing/2014/main" id="{B9033ED8-B8C8-FAD5-7C1D-23080DEC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" y="15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7" name="Text Box 163">
              <a:extLst>
                <a:ext uri="{FF2B5EF4-FFF2-40B4-BE49-F238E27FC236}">
                  <a16:creationId xmlns:a16="http://schemas.microsoft.com/office/drawing/2014/main" id="{E95C3DEF-88DF-68A0-D594-79086EDB6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" y="1597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>
                  <a:solidFill>
                    <a:srgbClr val="000099"/>
                  </a:solidFill>
                  <a:latin typeface="Times New Roman" panose="02020603050405020304" pitchFamily="18" charset="0"/>
                </a:rPr>
                <a:t>m</a:t>
              </a:r>
              <a:r>
                <a:rPr kumimoji="1" lang="en-US" altLang="zh-CN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28" name="Line 164">
              <a:extLst>
                <a:ext uri="{FF2B5EF4-FFF2-40B4-BE49-F238E27FC236}">
                  <a16:creationId xmlns:a16="http://schemas.microsoft.com/office/drawing/2014/main" id="{24F6A240-5DA0-2D8C-DD26-2FB772680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58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72902" name="Group 166">
            <a:extLst>
              <a:ext uri="{FF2B5EF4-FFF2-40B4-BE49-F238E27FC236}">
                <a16:creationId xmlns:a16="http://schemas.microsoft.com/office/drawing/2014/main" id="{029CF93D-471B-36BA-492E-E2D5380B5173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4370388"/>
            <a:ext cx="450850" cy="542925"/>
            <a:chOff x="2448" y="3360"/>
            <a:chExt cx="336" cy="600"/>
          </a:xfrm>
        </p:grpSpPr>
        <p:sp>
          <p:nvSpPr>
            <p:cNvPr id="41014" name="AutoShape 167">
              <a:extLst>
                <a:ext uri="{FF2B5EF4-FFF2-40B4-BE49-F238E27FC236}">
                  <a16:creationId xmlns:a16="http://schemas.microsoft.com/office/drawing/2014/main" id="{0CA226CC-F773-9A07-8999-B1935358D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360"/>
              <a:ext cx="48" cy="528"/>
            </a:xfrm>
            <a:prstGeom prst="leftBracket">
              <a:avLst>
                <a:gd name="adj" fmla="val 91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015" name="Text Box 168">
              <a:extLst>
                <a:ext uri="{FF2B5EF4-FFF2-40B4-BE49-F238E27FC236}">
                  <a16:creationId xmlns:a16="http://schemas.microsoft.com/office/drawing/2014/main" id="{F2250CE3-A004-048F-169F-3E25EBDC3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455"/>
              <a:ext cx="336" cy="5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A</a:t>
              </a:r>
            </a:p>
          </p:txBody>
        </p:sp>
      </p:grpSp>
      <p:grpSp>
        <p:nvGrpSpPr>
          <p:cNvPr id="372905" name="Group 169">
            <a:extLst>
              <a:ext uri="{FF2B5EF4-FFF2-40B4-BE49-F238E27FC236}">
                <a16:creationId xmlns:a16="http://schemas.microsoft.com/office/drawing/2014/main" id="{D924510D-AB7D-C510-6EBE-9B73D8F2EE10}"/>
              </a:ext>
            </a:extLst>
          </p:cNvPr>
          <p:cNvGrpSpPr>
            <a:grpSpLocks/>
          </p:cNvGrpSpPr>
          <p:nvPr/>
        </p:nvGrpSpPr>
        <p:grpSpPr bwMode="auto">
          <a:xfrm>
            <a:off x="6818313" y="4192588"/>
            <a:ext cx="838200" cy="533400"/>
            <a:chOff x="3696" y="3984"/>
            <a:chExt cx="528" cy="336"/>
          </a:xfrm>
        </p:grpSpPr>
        <p:sp>
          <p:nvSpPr>
            <p:cNvPr id="41012" name="AutoShape 170">
              <a:extLst>
                <a:ext uri="{FF2B5EF4-FFF2-40B4-BE49-F238E27FC236}">
                  <a16:creationId xmlns:a16="http://schemas.microsoft.com/office/drawing/2014/main" id="{1C3294F8-8AC6-1199-38D1-50E7BB7B5908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3912" y="3768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013" name="Text Box 171">
              <a:extLst>
                <a:ext uri="{FF2B5EF4-FFF2-40B4-BE49-F238E27FC236}">
                  <a16:creationId xmlns:a16="http://schemas.microsoft.com/office/drawing/2014/main" id="{53CFB278-10D2-DFCB-C79D-7848F7D89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403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D</a:t>
              </a:r>
            </a:p>
          </p:txBody>
        </p:sp>
      </p:grpSp>
      <p:grpSp>
        <p:nvGrpSpPr>
          <p:cNvPr id="372908" name="Group 172">
            <a:extLst>
              <a:ext uri="{FF2B5EF4-FFF2-40B4-BE49-F238E27FC236}">
                <a16:creationId xmlns:a16="http://schemas.microsoft.com/office/drawing/2014/main" id="{B2F05AED-59BA-EC25-D406-2961D2AC795B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2781300"/>
            <a:ext cx="838200" cy="533400"/>
            <a:chOff x="4080" y="2160"/>
            <a:chExt cx="528" cy="336"/>
          </a:xfrm>
        </p:grpSpPr>
        <p:sp>
          <p:nvSpPr>
            <p:cNvPr id="41010" name="AutoShape 173">
              <a:extLst>
                <a:ext uri="{FF2B5EF4-FFF2-40B4-BE49-F238E27FC236}">
                  <a16:creationId xmlns:a16="http://schemas.microsoft.com/office/drawing/2014/main" id="{42351745-D5AB-AEC6-B258-F67F36EBACA3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4296" y="2184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011" name="Text Box 174">
              <a:extLst>
                <a:ext uri="{FF2B5EF4-FFF2-40B4-BE49-F238E27FC236}">
                  <a16:creationId xmlns:a16="http://schemas.microsoft.com/office/drawing/2014/main" id="{0A222A05-2114-D043-1EB1-E25EB1E99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1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B</a:t>
              </a:r>
            </a:p>
          </p:txBody>
        </p:sp>
      </p:grpSp>
      <p:grpSp>
        <p:nvGrpSpPr>
          <p:cNvPr id="372911" name="Group 175">
            <a:extLst>
              <a:ext uri="{FF2B5EF4-FFF2-40B4-BE49-F238E27FC236}">
                <a16:creationId xmlns:a16="http://schemas.microsoft.com/office/drawing/2014/main" id="{F70D5B28-788D-8585-53B4-EEE6E1BAEA09}"/>
              </a:ext>
            </a:extLst>
          </p:cNvPr>
          <p:cNvGrpSpPr>
            <a:grpSpLocks/>
          </p:cNvGrpSpPr>
          <p:nvPr/>
        </p:nvGrpSpPr>
        <p:grpSpPr bwMode="auto">
          <a:xfrm>
            <a:off x="8502650" y="2797175"/>
            <a:ext cx="533400" cy="838200"/>
            <a:chOff x="5176" y="2982"/>
            <a:chExt cx="336" cy="528"/>
          </a:xfrm>
        </p:grpSpPr>
        <p:sp>
          <p:nvSpPr>
            <p:cNvPr id="41008" name="AutoShape 176">
              <a:extLst>
                <a:ext uri="{FF2B5EF4-FFF2-40B4-BE49-F238E27FC236}">
                  <a16:creationId xmlns:a16="http://schemas.microsoft.com/office/drawing/2014/main" id="{F60F8568-BAFA-DF08-B06E-D05694BA8D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176" y="2982"/>
              <a:ext cx="96" cy="528"/>
            </a:xfrm>
            <a:prstGeom prst="leftBracket">
              <a:avLst>
                <a:gd name="adj" fmla="val 458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1009" name="Text Box 177">
              <a:extLst>
                <a:ext uri="{FF2B5EF4-FFF2-40B4-BE49-F238E27FC236}">
                  <a16:creationId xmlns:a16="http://schemas.microsoft.com/office/drawing/2014/main" id="{91B8FF72-FE81-09AE-B5AB-FFD769F62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195" y="3107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vert="eaVert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B</a:t>
              </a:r>
            </a:p>
          </p:txBody>
        </p:sp>
      </p:grpSp>
      <p:sp>
        <p:nvSpPr>
          <p:cNvPr id="372917" name="Rectangle 181">
            <a:extLst>
              <a:ext uri="{FF2B5EF4-FFF2-40B4-BE49-F238E27FC236}">
                <a16:creationId xmlns:a16="http://schemas.microsoft.com/office/drawing/2014/main" id="{AE21FCDF-3BD1-3B66-0806-5CC1DF6D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5518150"/>
            <a:ext cx="808196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zh-CN" altLang="en-US" sz="22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卡诺图的特点</a:t>
            </a:r>
            <a:r>
              <a:rPr lang="en-US" altLang="zh-CN" sz="220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2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各小方格对应于各变量不同的组合，而且上下</a:t>
            </a:r>
          </a:p>
          <a:p>
            <a:pPr eaLnBrk="1" hangingPunct="1"/>
            <a:r>
              <a:rPr kumimoji="1" lang="zh-CN" altLang="en-US" sz="22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左右在几何上相邻的方格内只有一个因子有差别</a:t>
            </a:r>
            <a:r>
              <a:rPr kumimoji="1" lang="zh-CN" altLang="en-US" sz="2200" b="0">
                <a:solidFill>
                  <a:srgbClr val="000066"/>
                </a:solidFill>
              </a:rPr>
              <a:t>。</a:t>
            </a:r>
            <a:r>
              <a:rPr kumimoji="1" lang="zh-CN" altLang="en-US" sz="2200">
                <a:solidFill>
                  <a:srgbClr val="000066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7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37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3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37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37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37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37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37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37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3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1" dur="500"/>
                                        <p:tgtEl>
                                          <p:spTgt spid="3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3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1" dur="500"/>
                                        <p:tgtEl>
                                          <p:spTgt spid="3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3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37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37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3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3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3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37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37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0" grpId="0" animBg="1"/>
      <p:bldP spid="372761" grpId="0" animBg="1"/>
      <p:bldP spid="372762" grpId="0" animBg="1"/>
      <p:bldP spid="372763" grpId="0" animBg="1"/>
      <p:bldP spid="372764" grpId="0" animBg="1"/>
      <p:bldP spid="372765" grpId="0" animBg="1"/>
      <p:bldP spid="372770" grpId="0" autoUpdateAnimBg="0"/>
      <p:bldP spid="372771" grpId="0" autoUpdateAnimBg="0"/>
      <p:bldP spid="372772" grpId="0" autoUpdateAnimBg="0"/>
      <p:bldP spid="372773" grpId="0" autoUpdateAnimBg="0"/>
      <p:bldP spid="372781" grpId="0" autoUpdateAnimBg="0"/>
      <p:bldP spid="372782" grpId="0" autoUpdateAnimBg="0"/>
      <p:bldP spid="372783" grpId="0" autoUpdateAnimBg="0"/>
      <p:bldP spid="372784" grpId="0" autoUpdateAnimBg="0"/>
      <p:bldP spid="372785" grpId="0" autoUpdateAnimBg="0"/>
      <p:bldP spid="372786" grpId="0" autoUpdateAnimBg="0"/>
      <p:bldP spid="372841" grpId="0" animBg="1" autoUpdateAnimBg="0"/>
      <p:bldP spid="372842" grpId="0" autoUpdateAnimBg="0"/>
      <p:bldP spid="372847" grpId="0" autoUpdateAnimBg="0"/>
      <p:bldP spid="3729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7">
            <a:extLst>
              <a:ext uri="{FF2B5EF4-FFF2-40B4-BE49-F238E27FC236}">
                <a16:creationId xmlns:a16="http://schemas.microsoft.com/office/drawing/2014/main" id="{CEE55310-B545-135C-F43D-D70AD3C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9275"/>
            <a:ext cx="382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已知逻辑函数画卡诺图</a:t>
            </a:r>
          </a:p>
        </p:txBody>
      </p:sp>
      <p:sp>
        <p:nvSpPr>
          <p:cNvPr id="375846" name="Rectangle 38">
            <a:extLst>
              <a:ext uri="{FF2B5EF4-FFF2-40B4-BE49-F238E27FC236}">
                <a16:creationId xmlns:a16="http://schemas.microsoft.com/office/drawing/2014/main" id="{4A94A2D3-F961-7043-BC84-EC9D2AAA5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96975"/>
            <a:ext cx="8426450" cy="177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当逻辑函数为最小项表达式时，在卡诺图中找出和表达式中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最小项对应的小方格填上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，其余的小方格填上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（有时也可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用空格表示），就可以得到相应的卡诺图。任何逻辑函数都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等于其卡诺图中为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的方格所对应的最小项之和。</a:t>
            </a:r>
          </a:p>
        </p:txBody>
      </p:sp>
      <p:grpSp>
        <p:nvGrpSpPr>
          <p:cNvPr id="375852" name="Group 44">
            <a:extLst>
              <a:ext uri="{FF2B5EF4-FFF2-40B4-BE49-F238E27FC236}">
                <a16:creationId xmlns:a16="http://schemas.microsoft.com/office/drawing/2014/main" id="{220CE58A-5035-E1C2-E215-9548EF965E8F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2852738"/>
            <a:ext cx="7597775" cy="1079500"/>
            <a:chOff x="317" y="1990"/>
            <a:chExt cx="4786" cy="680"/>
          </a:xfrm>
        </p:grpSpPr>
        <p:sp>
          <p:nvSpPr>
            <p:cNvPr id="43014" name="Rectangle 40">
              <a:extLst>
                <a:ext uri="{FF2B5EF4-FFF2-40B4-BE49-F238E27FC236}">
                  <a16:creationId xmlns:a16="http://schemas.microsoft.com/office/drawing/2014/main" id="{B0F5FBAF-5C5E-4130-A534-E0EB0D73F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1990"/>
              <a:ext cx="1756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：画出逻辑函数</a:t>
              </a:r>
            </a:p>
            <a:p>
              <a:pPr eaLnBrk="1" hangingPunct="1">
                <a:lnSpc>
                  <a:spcPct val="135000"/>
                </a:lnSpc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B, C, D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)=</a:t>
              </a:r>
            </a:p>
          </p:txBody>
        </p:sp>
        <p:graphicFrame>
          <p:nvGraphicFramePr>
            <p:cNvPr id="43015" name="Object 39">
              <a:extLst>
                <a:ext uri="{FF2B5EF4-FFF2-40B4-BE49-F238E27FC236}">
                  <a16:creationId xmlns:a16="http://schemas.microsoft.com/office/drawing/2014/main" id="{DE1ABBDC-BD0C-A7FF-7B0F-A1F5AB1DEA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1" y="2386"/>
            <a:ext cx="39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91973" imgH="190417" progId="Equation.3">
                    <p:embed/>
                  </p:oleObj>
                </mc:Choice>
                <mc:Fallback>
                  <p:oleObj name="公式" r:id="rId3" imgW="291973" imgH="19041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2386"/>
                          <a:ext cx="39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6" name="Rectangle 41">
              <a:extLst>
                <a:ext uri="{FF2B5EF4-FFF2-40B4-BE49-F238E27FC236}">
                  <a16:creationId xmlns:a16="http://schemas.microsoft.com/office/drawing/2014/main" id="{0FE48619-6D62-347D-6859-A4FDFA161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2341"/>
              <a:ext cx="3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(0, 1, 2, 3, 4, 8, 10, 11, 14, 15)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的卡诺图</a:t>
              </a:r>
            </a:p>
          </p:txBody>
        </p:sp>
      </p:grpSp>
      <p:graphicFrame>
        <p:nvGraphicFramePr>
          <p:cNvPr id="375850" name="Object 42">
            <a:extLst>
              <a:ext uri="{FF2B5EF4-FFF2-40B4-BE49-F238E27FC236}">
                <a16:creationId xmlns:a16="http://schemas.microsoft.com/office/drawing/2014/main" id="{80D5016C-7237-4E69-B196-C76D8D935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808413"/>
          <a:ext cx="2971800" cy="270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5" imgW="1476407" imgH="1342740" progId="Word.Picture.8">
                  <p:embed/>
                </p:oleObj>
              </mc:Choice>
              <mc:Fallback>
                <p:oleObj name="图片" r:id="rId5" imgW="1476407" imgH="1342740" progId="Word.Picture.8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808413"/>
                        <a:ext cx="2971800" cy="270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5">
            <a:extLst>
              <a:ext uri="{FF2B5EF4-FFF2-40B4-BE49-F238E27FC236}">
                <a16:creationId xmlns:a16="http://schemas.microsoft.com/office/drawing/2014/main" id="{93201932-83D6-A895-60CE-EDAEEF41F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538" y="1789113"/>
          <a:ext cx="74437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6214" imgH="133219" progId="Equation.DSMT4">
                  <p:embed/>
                </p:oleObj>
              </mc:Choice>
              <mc:Fallback>
                <p:oleObj name="Equation" r:id="rId2" imgW="3816214" imgH="133219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789113"/>
                        <a:ext cx="74437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26">
            <a:extLst>
              <a:ext uri="{FF2B5EF4-FFF2-40B4-BE49-F238E27FC236}">
                <a16:creationId xmlns:a16="http://schemas.microsoft.com/office/drawing/2014/main" id="{F9EE7BA7-28D2-D9A6-D984-26F16AEDD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3988" y="2322513"/>
          <a:ext cx="3943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26" imgH="120606" progId="Equation.DSMT4">
                  <p:embed/>
                </p:oleObj>
              </mc:Choice>
              <mc:Fallback>
                <p:oleObj name="Equation" r:id="rId4" imgW="1841426" imgH="12060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2322513"/>
                        <a:ext cx="3943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7" name="Object 27">
            <a:extLst>
              <a:ext uri="{FF2B5EF4-FFF2-40B4-BE49-F238E27FC236}">
                <a16:creationId xmlns:a16="http://schemas.microsoft.com/office/drawing/2014/main" id="{E5E4B4CC-F424-BF94-88ED-6F7A46E82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3454400"/>
          <a:ext cx="57245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548" imgH="95381" progId="Equation.DSMT4">
                  <p:embed/>
                </p:oleObj>
              </mc:Choice>
              <mc:Fallback>
                <p:oleObj name="Equation" r:id="rId6" imgW="2819548" imgH="95381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454400"/>
                        <a:ext cx="57245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28">
            <a:extLst>
              <a:ext uri="{FF2B5EF4-FFF2-40B4-BE49-F238E27FC236}">
                <a16:creationId xmlns:a16="http://schemas.microsoft.com/office/drawing/2014/main" id="{E016F8FA-B060-2218-3438-20D567E3E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4788" y="2801938"/>
          <a:ext cx="101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1556" imgH="190417" progId="Equation.3">
                  <p:embed/>
                </p:oleObj>
              </mc:Choice>
              <mc:Fallback>
                <p:oleObj name="公式" r:id="rId8" imgW="101556" imgH="19041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88" y="2801938"/>
                        <a:ext cx="101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40">
            <a:extLst>
              <a:ext uri="{FF2B5EF4-FFF2-40B4-BE49-F238E27FC236}">
                <a16:creationId xmlns:a16="http://schemas.microsoft.com/office/drawing/2014/main" id="{8FAF915C-4698-B8DE-625E-E4B07D09C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43013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画出下式的卡诺图</a:t>
            </a:r>
          </a:p>
        </p:txBody>
      </p:sp>
      <p:grpSp>
        <p:nvGrpSpPr>
          <p:cNvPr id="378927" name="Group 47">
            <a:extLst>
              <a:ext uri="{FF2B5EF4-FFF2-40B4-BE49-F238E27FC236}">
                <a16:creationId xmlns:a16="http://schemas.microsoft.com/office/drawing/2014/main" id="{5B97312E-E30A-BF07-565E-A099F27BB13F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3770313"/>
            <a:ext cx="3375025" cy="2971800"/>
            <a:chOff x="3475" y="2375"/>
            <a:chExt cx="2126" cy="1872"/>
          </a:xfrm>
        </p:grpSpPr>
        <p:grpSp>
          <p:nvGrpSpPr>
            <p:cNvPr id="45069" name="Group 29">
              <a:extLst>
                <a:ext uri="{FF2B5EF4-FFF2-40B4-BE49-F238E27FC236}">
                  <a16:creationId xmlns:a16="http://schemas.microsoft.com/office/drawing/2014/main" id="{2332559A-F544-9CC3-CE1D-4F7136B994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2375"/>
              <a:ext cx="2041" cy="1834"/>
              <a:chOff x="3022" y="2016"/>
              <a:chExt cx="2041" cy="1834"/>
            </a:xfrm>
          </p:grpSpPr>
          <p:sp>
            <p:nvSpPr>
              <p:cNvPr id="45077" name="AutoShape 30">
                <a:extLst>
                  <a:ext uri="{FF2B5EF4-FFF2-40B4-BE49-F238E27FC236}">
                    <a16:creationId xmlns:a16="http://schemas.microsoft.com/office/drawing/2014/main" id="{A7DF3FA7-12AC-01C3-AB09-F35AAD64C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2059"/>
                <a:ext cx="1928" cy="1672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alpha val="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grpSp>
            <p:nvGrpSpPr>
              <p:cNvPr id="45078" name="Group 31">
                <a:extLst>
                  <a:ext uri="{FF2B5EF4-FFF2-40B4-BE49-F238E27FC236}">
                    <a16:creationId xmlns:a16="http://schemas.microsoft.com/office/drawing/2014/main" id="{A104126E-2723-275C-0355-5817535B64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2" y="2016"/>
                <a:ext cx="2041" cy="1834"/>
                <a:chOff x="3022" y="2016"/>
                <a:chExt cx="2041" cy="1834"/>
              </a:xfrm>
            </p:grpSpPr>
            <p:graphicFrame>
              <p:nvGraphicFramePr>
                <p:cNvPr id="45079" name="Object 32">
                  <a:extLst>
                    <a:ext uri="{FF2B5EF4-FFF2-40B4-BE49-F238E27FC236}">
                      <a16:creationId xmlns:a16="http://schemas.microsoft.com/office/drawing/2014/main" id="{EAEF423E-6F6A-6916-EC9E-CC0FA6EC9A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22" y="2016"/>
                <a:ext cx="2001" cy="18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Picture2" r:id="rId10" imgW="1603248" imgH="1464564" progId="Word.Picture.8">
                        <p:embed/>
                      </p:oleObj>
                    </mc:Choice>
                    <mc:Fallback>
                      <p:oleObj name="Picture2" r:id="rId10" imgW="1603248" imgH="1464564" progId="Word.Picture.8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2" y="2016"/>
                              <a:ext cx="2001" cy="18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>
                                      <a:alpha val="0"/>
                                    </a:srgbClr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080" name="AutoShape 33">
                  <a:extLst>
                    <a:ext uri="{FF2B5EF4-FFF2-40B4-BE49-F238E27FC236}">
                      <a16:creationId xmlns:a16="http://schemas.microsoft.com/office/drawing/2014/main" id="{55E76D6F-A799-D2C6-B63F-73E7DD305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2" y="2087"/>
                  <a:ext cx="2041" cy="1616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>
                          <a:alpha val="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 Narrow" panose="020B0606020202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</p:grpSp>
        <p:sp>
          <p:nvSpPr>
            <p:cNvPr id="45070" name="AutoShape 34">
              <a:extLst>
                <a:ext uri="{FF2B5EF4-FFF2-40B4-BE49-F238E27FC236}">
                  <a16:creationId xmlns:a16="http://schemas.microsoft.com/office/drawing/2014/main" id="{42050A21-929F-BBE0-6493-08DC37765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2389"/>
              <a:ext cx="2013" cy="182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5071" name="Text Box 35">
              <a:extLst>
                <a:ext uri="{FF2B5EF4-FFF2-40B4-BE49-F238E27FC236}">
                  <a16:creationId xmlns:a16="http://schemas.microsoft.com/office/drawing/2014/main" id="{56A078E1-6E1D-DFE4-31B1-4779BDCF9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3407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楷体_GB2312" pitchFamily="49" charset="-122"/>
                </a:rPr>
                <a:t>0</a:t>
              </a:r>
              <a:endParaRPr lang="en-US" altLang="zh-CN" sz="1800" baseline="-25000">
                <a:latin typeface="楷体_GB2312" pitchFamily="49" charset="-122"/>
              </a:endParaRPr>
            </a:p>
          </p:txBody>
        </p:sp>
        <p:sp>
          <p:nvSpPr>
            <p:cNvPr id="45072" name="Text Box 36">
              <a:extLst>
                <a:ext uri="{FF2B5EF4-FFF2-40B4-BE49-F238E27FC236}">
                  <a16:creationId xmlns:a16="http://schemas.microsoft.com/office/drawing/2014/main" id="{182726E3-A4D2-E495-8214-94EC81FB6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840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楷体_GB2312" pitchFamily="49" charset="-122"/>
                </a:rPr>
                <a:t>0</a:t>
              </a:r>
              <a:endParaRPr lang="en-US" altLang="zh-CN" sz="1800" baseline="-25000">
                <a:latin typeface="楷体_GB2312" pitchFamily="49" charset="-122"/>
              </a:endParaRPr>
            </a:p>
          </p:txBody>
        </p:sp>
        <p:sp>
          <p:nvSpPr>
            <p:cNvPr id="45073" name="Text Box 37">
              <a:extLst>
                <a:ext uri="{FF2B5EF4-FFF2-40B4-BE49-F238E27FC236}">
                  <a16:creationId xmlns:a16="http://schemas.microsoft.com/office/drawing/2014/main" id="{36158B5D-3D2B-421D-4D67-677D362B2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9" y="3407"/>
              <a:ext cx="3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楷体_GB2312" pitchFamily="49" charset="-122"/>
                </a:rPr>
                <a:t>0</a:t>
              </a:r>
              <a:endParaRPr lang="en-US" altLang="zh-CN" sz="1800" baseline="-25000">
                <a:latin typeface="楷体_GB2312" pitchFamily="49" charset="-122"/>
              </a:endParaRPr>
            </a:p>
          </p:txBody>
        </p:sp>
        <p:sp>
          <p:nvSpPr>
            <p:cNvPr id="45074" name="Text Box 38">
              <a:extLst>
                <a:ext uri="{FF2B5EF4-FFF2-40B4-BE49-F238E27FC236}">
                  <a16:creationId xmlns:a16="http://schemas.microsoft.com/office/drawing/2014/main" id="{1804F220-E2B7-0E91-8B04-28DA0333E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" y="3690"/>
              <a:ext cx="3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楷体_GB2312" pitchFamily="49" charset="-122"/>
                </a:rPr>
                <a:t>0</a:t>
              </a:r>
              <a:endParaRPr lang="en-US" altLang="zh-CN" sz="1800" baseline="-25000">
                <a:latin typeface="楷体_GB2312" pitchFamily="49" charset="-122"/>
              </a:endParaRPr>
            </a:p>
          </p:txBody>
        </p:sp>
        <p:sp>
          <p:nvSpPr>
            <p:cNvPr id="45075" name="Text Box 39">
              <a:extLst>
                <a:ext uri="{FF2B5EF4-FFF2-40B4-BE49-F238E27FC236}">
                  <a16:creationId xmlns:a16="http://schemas.microsoft.com/office/drawing/2014/main" id="{3A4D963F-6630-85F9-30F4-E8EB1BD81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" y="3104"/>
              <a:ext cx="3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800">
                  <a:latin typeface="楷体_GB2312" pitchFamily="49" charset="-122"/>
                </a:rPr>
                <a:t>0</a:t>
              </a:r>
              <a:endParaRPr lang="en-US" altLang="zh-CN" sz="1800" baseline="-25000">
                <a:latin typeface="楷体_GB2312" pitchFamily="49" charset="-122"/>
              </a:endParaRPr>
            </a:p>
          </p:txBody>
        </p:sp>
        <p:graphicFrame>
          <p:nvGraphicFramePr>
            <p:cNvPr id="45076" name="Object 41">
              <a:extLst>
                <a:ext uri="{FF2B5EF4-FFF2-40B4-BE49-F238E27FC236}">
                  <a16:creationId xmlns:a16="http://schemas.microsoft.com/office/drawing/2014/main" id="{FCFBB2CE-9119-6D84-F4C4-7BA7B515E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8" y="2818"/>
            <a:ext cx="1727" cy="1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icture2" r:id="rId12" imgW="1368552" imgH="1132332" progId="Word.Picture.8">
                    <p:embed/>
                  </p:oleObj>
                </mc:Choice>
                <mc:Fallback>
                  <p:oleObj name="Picture2" r:id="rId12" imgW="1368552" imgH="1132332" progId="Word.Picture.8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2818"/>
                          <a:ext cx="1727" cy="1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22" name="Group 42">
            <a:extLst>
              <a:ext uri="{FF2B5EF4-FFF2-40B4-BE49-F238E27FC236}">
                <a16:creationId xmlns:a16="http://schemas.microsoft.com/office/drawing/2014/main" id="{CA75427E-EF76-48CD-4C7B-B998C817D61E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2689225"/>
            <a:ext cx="5238750" cy="603250"/>
            <a:chOff x="192" y="1759"/>
            <a:chExt cx="3300" cy="380"/>
          </a:xfrm>
        </p:grpSpPr>
        <p:sp>
          <p:nvSpPr>
            <p:cNvPr id="45067" name="Rectangle 43">
              <a:extLst>
                <a:ext uri="{FF2B5EF4-FFF2-40B4-BE49-F238E27FC236}">
                  <a16:creationId xmlns:a16="http://schemas.microsoft.com/office/drawing/2014/main" id="{DA761220-08CB-69D9-F1D8-E3761E75C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解</a:t>
              </a:r>
            </a:p>
          </p:txBody>
        </p:sp>
        <p:sp>
          <p:nvSpPr>
            <p:cNvPr id="45068" name="Rectangle 44">
              <a:extLst>
                <a:ext uri="{FF2B5EF4-FFF2-40B4-BE49-F238E27FC236}">
                  <a16:creationId xmlns:a16="http://schemas.microsoft.com/office/drawing/2014/main" id="{645C7238-33E6-C890-11E9-EC6151B54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59"/>
              <a:ext cx="2916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r>
                <a:rPr lang="en-US" altLang="zh-CN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1. </a:t>
              </a:r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将逻辑函数化为最小项表达式</a:t>
              </a:r>
            </a:p>
          </p:txBody>
        </p:sp>
      </p:grpSp>
      <p:sp>
        <p:nvSpPr>
          <p:cNvPr id="378925" name="Rectangle 45">
            <a:extLst>
              <a:ext uri="{FF2B5EF4-FFF2-40B4-BE49-F238E27FC236}">
                <a16:creationId xmlns:a16="http://schemas.microsoft.com/office/drawing/2014/main" id="{624D96BB-F86D-4502-B2F7-A1D5B06E5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49838"/>
            <a:ext cx="278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2.  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填写卡诺图</a:t>
            </a:r>
          </a:p>
        </p:txBody>
      </p:sp>
      <p:graphicFrame>
        <p:nvGraphicFramePr>
          <p:cNvPr id="378926" name="Object 46">
            <a:extLst>
              <a:ext uri="{FF2B5EF4-FFF2-40B4-BE49-F238E27FC236}">
                <a16:creationId xmlns:a16="http://schemas.microsoft.com/office/drawing/2014/main" id="{7264F2BE-8B07-4D63-6A2D-5E0FB58E9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4219575"/>
          <a:ext cx="3086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143000" imgH="190500" progId="Equation.3">
                  <p:embed/>
                </p:oleObj>
              </mc:Choice>
              <mc:Fallback>
                <p:oleObj name="公式" r:id="rId14" imgW="1143000" imgH="1905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9575"/>
                        <a:ext cx="30861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50E40A7F-92A3-A260-7583-399F445C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81100"/>
            <a:ext cx="8147050" cy="5191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Arial" panose="020B0604020202020204" pitchFamily="34" charset="0"/>
              </a:rPr>
              <a:t>例</a:t>
            </a:r>
            <a:r>
              <a:rPr lang="en-US" altLang="zh-CN" sz="2800">
                <a:latin typeface="Arial" panose="020B0604020202020204" pitchFamily="34" charset="0"/>
              </a:rPr>
              <a:t>3</a:t>
            </a:r>
            <a:r>
              <a:rPr lang="zh-CN" altLang="en-US" sz="2800">
                <a:latin typeface="Arial" panose="020B0604020202020204" pitchFamily="34" charset="0"/>
              </a:rPr>
              <a:t>：试将函数                                 填入卡诺图。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8E968064-FFEF-F9EC-B5E3-204D6C57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8913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990033"/>
                </a:solidFill>
                <a:latin typeface="Arial" panose="020B0604020202020204" pitchFamily="34" charset="0"/>
              </a:rPr>
              <a:t>解：首先将</a:t>
            </a:r>
            <a:r>
              <a:rPr lang="zh-CN" altLang="en-US" sz="2800">
                <a:solidFill>
                  <a:srgbClr val="9900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>
                <a:solidFill>
                  <a:srgbClr val="990033"/>
                </a:solidFill>
                <a:latin typeface="Times New Roman" panose="02020603050405020304" pitchFamily="18" charset="0"/>
              </a:rPr>
              <a:t>Z </a:t>
            </a:r>
            <a:r>
              <a:rPr lang="zh-CN" altLang="en-US" sz="2800">
                <a:solidFill>
                  <a:srgbClr val="990033"/>
                </a:solidFill>
                <a:latin typeface="Arial" panose="020B0604020202020204" pitchFamily="34" charset="0"/>
              </a:rPr>
              <a:t>变换为与或式</a:t>
            </a: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3BA546B3-EA46-D99B-F0C7-1BEC0F65D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038475"/>
          <a:ext cx="32893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723900" progId="Equation.DSMT4">
                  <p:embed/>
                </p:oleObj>
              </mc:Choice>
              <mc:Fallback>
                <p:oleObj name="Equation" r:id="rId2" imgW="1244600" imgH="723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38475"/>
                        <a:ext cx="3289300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09" name="Picture 5" descr="SZ174">
            <a:extLst>
              <a:ext uri="{FF2B5EF4-FFF2-40B4-BE49-F238E27FC236}">
                <a16:creationId xmlns:a16="http://schemas.microsoft.com/office/drawing/2014/main" id="{3B966DA3-1C2B-C686-74C9-A421607D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2636838"/>
            <a:ext cx="4176712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B38765A3-F790-1081-342E-4DC4BF7186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117600"/>
          <a:ext cx="29686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200" imgH="304800" progId="Equation.DSMT4">
                  <p:embed/>
                </p:oleObj>
              </mc:Choice>
              <mc:Fallback>
                <p:oleObj name="Equation" r:id="rId5" imgW="14732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17600"/>
                        <a:ext cx="29686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1">
            <a:extLst>
              <a:ext uri="{FF2B5EF4-FFF2-40B4-BE49-F238E27FC236}">
                <a16:creationId xmlns:a16="http://schemas.microsoft.com/office/drawing/2014/main" id="{D52BBCE8-97A5-785A-74C0-F09BF6A6C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3141663"/>
            <a:ext cx="574675" cy="25368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" name="AutoShape 51">
            <a:extLst>
              <a:ext uri="{FF2B5EF4-FFF2-40B4-BE49-F238E27FC236}">
                <a16:creationId xmlns:a16="http://schemas.microsoft.com/office/drawing/2014/main" id="{EF052539-C2F4-8172-E04C-0C8DE778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3246438"/>
            <a:ext cx="576263" cy="25368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9" name="AutoShape 51">
            <a:extLst>
              <a:ext uri="{FF2B5EF4-FFF2-40B4-BE49-F238E27FC236}">
                <a16:creationId xmlns:a16="http://schemas.microsoft.com/office/drawing/2014/main" id="{E56682A3-724F-771C-6F4C-B92604B6B70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66720" y="2304256"/>
            <a:ext cx="576262" cy="25368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4">
            <a:extLst>
              <a:ext uri="{FF2B5EF4-FFF2-40B4-BE49-F238E27FC236}">
                <a16:creationId xmlns:a16="http://schemas.microsoft.com/office/drawing/2014/main" id="{C0A5FDEC-D09F-DE4F-6F35-8F932C79A59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611188" y="354013"/>
            <a:ext cx="8229600" cy="6715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b="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2.4.2 </a:t>
            </a:r>
            <a:r>
              <a:rPr lang="zh-CN" altLang="en-US" sz="3200">
                <a:solidFill>
                  <a:srgbClr val="CC0000"/>
                </a:solidFill>
                <a:latin typeface="Times New Roman" panose="02020603050405020304" pitchFamily="18" charset="0"/>
              </a:rPr>
              <a:t>用卡诺图化简逻辑函数</a:t>
            </a:r>
            <a:r>
              <a:rPr lang="zh-CN" altLang="en-US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7107" name="Rectangle 41">
            <a:extLst>
              <a:ext uri="{FF2B5EF4-FFF2-40B4-BE49-F238E27FC236}">
                <a16:creationId xmlns:a16="http://schemas.microsoft.com/office/drawing/2014/main" id="{F3484982-5B43-5013-C27A-B282F8AB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41438"/>
            <a:ext cx="217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、化简的依据</a:t>
            </a:r>
          </a:p>
        </p:txBody>
      </p:sp>
      <p:graphicFrame>
        <p:nvGraphicFramePr>
          <p:cNvPr id="379946" name="Object 42">
            <a:extLst>
              <a:ext uri="{FF2B5EF4-FFF2-40B4-BE49-F238E27FC236}">
                <a16:creationId xmlns:a16="http://schemas.microsoft.com/office/drawing/2014/main" id="{52FA545D-5914-7E4D-DFD4-DC6BCDB34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6450" y="3690938"/>
          <a:ext cx="23939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24110" imgH="95381" progId="Equation.3">
                  <p:embed/>
                </p:oleObj>
              </mc:Choice>
              <mc:Fallback>
                <p:oleObj name="公式" r:id="rId2" imgW="1124110" imgH="9538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3690938"/>
                        <a:ext cx="2393950" cy="384175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47" name="Object 43">
            <a:extLst>
              <a:ext uri="{FF2B5EF4-FFF2-40B4-BE49-F238E27FC236}">
                <a16:creationId xmlns:a16="http://schemas.microsoft.com/office/drawing/2014/main" id="{12E2ABF7-5649-1220-B58F-90026E616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263" y="2397125"/>
          <a:ext cx="30368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3965" imgH="114300" progId="Equation.DSMT4">
                  <p:embed/>
                </p:oleObj>
              </mc:Choice>
              <mc:Fallback>
                <p:oleObj name="Equation" r:id="rId4" imgW="1453965" imgH="1143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2397125"/>
                        <a:ext cx="3036887" cy="407988"/>
                      </a:xfrm>
                      <a:prstGeom prst="rect">
                        <a:avLst/>
                      </a:prstGeom>
                      <a:solidFill>
                        <a:srgbClr val="0000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48" name="Object 44">
            <a:extLst>
              <a:ext uri="{FF2B5EF4-FFF2-40B4-BE49-F238E27FC236}">
                <a16:creationId xmlns:a16="http://schemas.microsoft.com/office/drawing/2014/main" id="{0308B79C-E822-5F49-9304-B047EB0C0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6613" y="3082925"/>
          <a:ext cx="29860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8713" imgH="114300" progId="Equation.DSMT4">
                  <p:embed/>
                </p:oleObj>
              </mc:Choice>
              <mc:Fallback>
                <p:oleObj name="Equation" r:id="rId6" imgW="1428713" imgH="114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3082925"/>
                        <a:ext cx="2986087" cy="407988"/>
                      </a:xfrm>
                      <a:prstGeom prst="rect">
                        <a:avLst/>
                      </a:prstGeom>
                      <a:solidFill>
                        <a:srgbClr val="0000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949" name="Group 45">
            <a:extLst>
              <a:ext uri="{FF2B5EF4-FFF2-40B4-BE49-F238E27FC236}">
                <a16:creationId xmlns:a16="http://schemas.microsoft.com/office/drawing/2014/main" id="{CA8A0A85-9472-6E62-1BE9-47F4B1BF8233}"/>
              </a:ext>
            </a:extLst>
          </p:cNvPr>
          <p:cNvGrpSpPr>
            <a:grpSpLocks/>
          </p:cNvGrpSpPr>
          <p:nvPr/>
        </p:nvGrpSpPr>
        <p:grpSpPr bwMode="auto">
          <a:xfrm>
            <a:off x="477838" y="2133600"/>
            <a:ext cx="3656012" cy="3286125"/>
            <a:chOff x="212" y="714"/>
            <a:chExt cx="2303" cy="2070"/>
          </a:xfrm>
        </p:grpSpPr>
        <p:sp>
          <p:nvSpPr>
            <p:cNvPr id="47119" name="AutoShape 46">
              <a:extLst>
                <a:ext uri="{FF2B5EF4-FFF2-40B4-BE49-F238E27FC236}">
                  <a16:creationId xmlns:a16="http://schemas.microsoft.com/office/drawing/2014/main" id="{BCEBA22C-D5F4-F627-72B6-092EDF08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" y="714"/>
              <a:ext cx="2098" cy="207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47120" name="Object 47">
              <a:extLst>
                <a:ext uri="{FF2B5EF4-FFF2-40B4-BE49-F238E27FC236}">
                  <a16:creationId xmlns:a16="http://schemas.microsoft.com/office/drawing/2014/main" id="{FB72ACF4-F886-3CB7-7DFF-DCB4385D7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" y="785"/>
            <a:ext cx="2303" cy="1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8" imgW="1728550" imgH="1409573" progId="Word.Picture.8">
                    <p:embed/>
                  </p:oleObj>
                </mc:Choice>
                <mc:Fallback>
                  <p:oleObj name="图片" r:id="rId8" imgW="1728550" imgH="1409573" progId="Word.Picture.8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" y="785"/>
                          <a:ext cx="2303" cy="1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952" name="Oval 48">
            <a:extLst>
              <a:ext uri="{FF2B5EF4-FFF2-40B4-BE49-F238E27FC236}">
                <a16:creationId xmlns:a16="http://schemas.microsoft.com/office/drawing/2014/main" id="{83AEE49E-2188-1284-2577-9E62B805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854325"/>
            <a:ext cx="1152525" cy="449263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9953" name="Oval 49">
            <a:extLst>
              <a:ext uri="{FF2B5EF4-FFF2-40B4-BE49-F238E27FC236}">
                <a16:creationId xmlns:a16="http://schemas.microsoft.com/office/drawing/2014/main" id="{75A3A11B-6E2F-8760-3D2E-5ED5603D9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440113"/>
            <a:ext cx="1187450" cy="449262"/>
          </a:xfrm>
          <a:prstGeom prst="ellips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9954" name="AutoShape 50">
            <a:extLst>
              <a:ext uri="{FF2B5EF4-FFF2-40B4-BE49-F238E27FC236}">
                <a16:creationId xmlns:a16="http://schemas.microsoft.com/office/drawing/2014/main" id="{7960DD14-93FF-AB77-2AA0-301927A0A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051300"/>
            <a:ext cx="1087437" cy="1079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9955" name="AutoShape 51">
            <a:extLst>
              <a:ext uri="{FF2B5EF4-FFF2-40B4-BE49-F238E27FC236}">
                <a16:creationId xmlns:a16="http://schemas.microsoft.com/office/drawing/2014/main" id="{21D2A5D6-ED22-D5E4-72CD-BC2ECF3C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738438"/>
            <a:ext cx="1152525" cy="253682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79956" name="AutoShape 52">
            <a:extLst>
              <a:ext uri="{FF2B5EF4-FFF2-40B4-BE49-F238E27FC236}">
                <a16:creationId xmlns:a16="http://schemas.microsoft.com/office/drawing/2014/main" id="{4D2FB374-D8CF-F9B5-6BD3-69AA2D0E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538" y="2809875"/>
            <a:ext cx="1123950" cy="1079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79957" name="Object 53">
            <a:extLst>
              <a:ext uri="{FF2B5EF4-FFF2-40B4-BE49-F238E27FC236}">
                <a16:creationId xmlns:a16="http://schemas.microsoft.com/office/drawing/2014/main" id="{AF9A65F8-E1F8-63EF-9F15-69EC41BE9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5975" y="4333875"/>
          <a:ext cx="2487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43049" imgH="95381" progId="Equation.3">
                  <p:embed/>
                </p:oleObj>
              </mc:Choice>
              <mc:Fallback>
                <p:oleObj name="公式" r:id="rId10" imgW="1143049" imgH="95381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4333875"/>
                        <a:ext cx="2487613" cy="406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58" name="Object 54">
            <a:extLst>
              <a:ext uri="{FF2B5EF4-FFF2-40B4-BE49-F238E27FC236}">
                <a16:creationId xmlns:a16="http://schemas.microsoft.com/office/drawing/2014/main" id="{F8CD049D-DB3E-36EF-2A59-987E1045D7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5975" y="5019675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812800" imgH="95381" progId="Equation.3">
                  <p:embed/>
                </p:oleObj>
              </mc:Choice>
              <mc:Fallback>
                <p:oleObj name="公式" r:id="rId12" imgW="812800" imgH="9538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5019675"/>
                        <a:ext cx="1828800" cy="4064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7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7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7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7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7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52" grpId="0" animBg="1"/>
      <p:bldP spid="379953" grpId="0" animBg="1"/>
      <p:bldP spid="379954" grpId="0" animBg="1"/>
      <p:bldP spid="379955" grpId="0" animBg="1"/>
      <p:bldP spid="3799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9D0F29BF-EF6A-7175-DEF5-3FE11AFF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、化简的步骤</a:t>
            </a:r>
            <a:endParaRPr lang="zh-CN" altLang="en-US" sz="2400" b="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397317" name="Rectangle 5">
            <a:extLst>
              <a:ext uri="{FF2B5EF4-FFF2-40B4-BE49-F238E27FC236}">
                <a16:creationId xmlns:a16="http://schemas.microsoft.com/office/drawing/2014/main" id="{2D10D3C3-FC30-DD18-A944-9CF462186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44600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用卡诺图化简逻辑函数的步骤如下：</a:t>
            </a:r>
          </a:p>
        </p:txBody>
      </p:sp>
      <p:sp>
        <p:nvSpPr>
          <p:cNvPr id="397318" name="Rectangle 6">
            <a:extLst>
              <a:ext uri="{FF2B5EF4-FFF2-40B4-BE49-F238E27FC236}">
                <a16:creationId xmlns:a16="http://schemas.microsoft.com/office/drawing/2014/main" id="{166167C5-D6E7-70B6-67F5-6817384B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76850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将所有包围圈对应的乘积项相加。</a:t>
            </a:r>
          </a:p>
        </p:txBody>
      </p:sp>
      <p:sp>
        <p:nvSpPr>
          <p:cNvPr id="397319" name="Rectangle 7">
            <a:extLst>
              <a:ext uri="{FF2B5EF4-FFF2-40B4-BE49-F238E27FC236}">
                <a16:creationId xmlns:a16="http://schemas.microsoft.com/office/drawing/2014/main" id="{387FB3F9-C725-3B46-AD94-69613CA31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92300"/>
            <a:ext cx="4598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将逻辑函数写成最小项表达式</a:t>
            </a:r>
          </a:p>
        </p:txBody>
      </p:sp>
      <p:sp>
        <p:nvSpPr>
          <p:cNvPr id="397320" name="Rectangle 8">
            <a:extLst>
              <a:ext uri="{FF2B5EF4-FFF2-40B4-BE49-F238E27FC236}">
                <a16:creationId xmlns:a16="http://schemas.microsoft.com/office/drawing/2014/main" id="{56622FEF-9EE4-FC7D-9D18-0F8F33EB1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13025"/>
            <a:ext cx="799306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按最小项表达式填卡诺图，凡式中包含了的最小项，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其对应方格填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，其余方格填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97321" name="Rectangle 9">
            <a:extLst>
              <a:ext uri="{FF2B5EF4-FFF2-40B4-BE49-F238E27FC236}">
                <a16:creationId xmlns:a16="http://schemas.microsoft.com/office/drawing/2014/main" id="{B8B48087-FFAE-1065-89CF-C9805E41F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548063"/>
            <a:ext cx="76327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合并最小项，即将相邻的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方格圈成一组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包围圈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，每一组含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i="1" baseline="30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个方格，对应每个包围圈写成一个新的乘积项。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9">
            <a:extLst>
              <a:ext uri="{FF2B5EF4-FFF2-40B4-BE49-F238E27FC236}">
                <a16:creationId xmlns:a16="http://schemas.microsoft.com/office/drawing/2014/main" id="{A3C108EE-61A6-2E21-9F4D-D73A8F31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20713"/>
            <a:ext cx="3913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画包围圈时应遵循的原则：</a:t>
            </a:r>
            <a:r>
              <a:rPr lang="zh-CN" altLang="en-US"/>
              <a:t> </a:t>
            </a:r>
          </a:p>
        </p:txBody>
      </p:sp>
      <p:grpSp>
        <p:nvGrpSpPr>
          <p:cNvPr id="381020" name="Group 92">
            <a:extLst>
              <a:ext uri="{FF2B5EF4-FFF2-40B4-BE49-F238E27FC236}">
                <a16:creationId xmlns:a16="http://schemas.microsoft.com/office/drawing/2014/main" id="{7EF647D5-30C0-4A17-E875-C6A5A93EC865}"/>
              </a:ext>
            </a:extLst>
          </p:cNvPr>
          <p:cNvGrpSpPr>
            <a:grpSpLocks/>
          </p:cNvGrpSpPr>
          <p:nvPr/>
        </p:nvGrpSpPr>
        <p:grpSpPr bwMode="auto">
          <a:xfrm>
            <a:off x="-612775" y="1316038"/>
            <a:ext cx="9779000" cy="2570162"/>
            <a:chOff x="-386" y="829"/>
            <a:chExt cx="6160" cy="1619"/>
          </a:xfrm>
        </p:grpSpPr>
        <p:sp>
          <p:nvSpPr>
            <p:cNvPr id="49177" name="Rectangle 60">
              <a:extLst>
                <a:ext uri="{FF2B5EF4-FFF2-40B4-BE49-F238E27FC236}">
                  <a16:creationId xmlns:a16="http://schemas.microsoft.com/office/drawing/2014/main" id="{AC6235B3-CE55-D9D3-FC5C-79B4ADC47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86" y="829"/>
              <a:ext cx="57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144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716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8288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286000" indent="-4572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743200" indent="-4572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200400" indent="-4572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657600" indent="-4572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4114800" indent="-4572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lvl="2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（</a:t>
              </a:r>
              <a:r>
                <a:rPr lang="en-US" altLang="zh-CN" sz="2400">
                  <a:solidFill>
                    <a:srgbClr val="000066"/>
                  </a:solidFill>
                  <a:latin typeface="楷体_GB2312" pitchFamily="49" charset="-122"/>
                </a:rPr>
                <a:t>1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）包围圈内的方格数一定是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aseline="30000">
                  <a:solidFill>
                    <a:srgbClr val="000066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个，且包围圈必须呈矩形。</a:t>
              </a:r>
            </a:p>
          </p:txBody>
        </p:sp>
        <p:sp>
          <p:nvSpPr>
            <p:cNvPr id="49178" name="Rectangle 61">
              <a:extLst>
                <a:ext uri="{FF2B5EF4-FFF2-40B4-BE49-F238E27FC236}">
                  <a16:creationId xmlns:a16="http://schemas.microsoft.com/office/drawing/2014/main" id="{DAA569CF-48A0-49D0-3BAE-2EB8DCA8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162"/>
              <a:ext cx="54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循环相邻特性包括上下底相邻，左右边相邻和四角相邻。</a:t>
              </a:r>
            </a:p>
          </p:txBody>
        </p:sp>
        <p:sp>
          <p:nvSpPr>
            <p:cNvPr id="49179" name="Rectangle 62">
              <a:extLst>
                <a:ext uri="{FF2B5EF4-FFF2-40B4-BE49-F238E27FC236}">
                  <a16:creationId xmlns:a16="http://schemas.microsoft.com/office/drawing/2014/main" id="{35E34CE2-FEB8-9B64-F115-5B39C02D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" y="1596"/>
              <a:ext cx="512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同一方格可以被不同的包围圈重复包围多次，但新增的包围圈中一定要有原有包围圈未曾包围的方格。</a:t>
              </a:r>
            </a:p>
          </p:txBody>
        </p:sp>
        <p:sp>
          <p:nvSpPr>
            <p:cNvPr id="49180" name="Rectangle 63">
              <a:extLst>
                <a:ext uri="{FF2B5EF4-FFF2-40B4-BE49-F238E27FC236}">
                  <a16:creationId xmlns:a16="http://schemas.microsoft.com/office/drawing/2014/main" id="{8A9F26CE-9A15-E878-BDCF-78909B13F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160"/>
              <a:ext cx="56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t" hangingPunct="1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一个包围圈的方格数要尽可能多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包围圈的数目要可能少。</a:t>
              </a:r>
            </a:p>
          </p:txBody>
        </p:sp>
      </p:grpSp>
      <p:grpSp>
        <p:nvGrpSpPr>
          <p:cNvPr id="380992" name="Group 64">
            <a:extLst>
              <a:ext uri="{FF2B5EF4-FFF2-40B4-BE49-F238E27FC236}">
                <a16:creationId xmlns:a16="http://schemas.microsoft.com/office/drawing/2014/main" id="{C7E4DA91-BDC7-1FED-1C92-E89F2BDF7AC3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860800"/>
            <a:ext cx="3328987" cy="3016250"/>
            <a:chOff x="3022" y="2018"/>
            <a:chExt cx="2097" cy="1900"/>
          </a:xfrm>
        </p:grpSpPr>
        <p:sp>
          <p:nvSpPr>
            <p:cNvPr id="49175" name="AutoShape 65">
              <a:extLst>
                <a:ext uri="{FF2B5EF4-FFF2-40B4-BE49-F238E27FC236}">
                  <a16:creationId xmlns:a16="http://schemas.microsoft.com/office/drawing/2014/main" id="{B0A7CE4D-0E4C-4C92-2194-480135FC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2018"/>
              <a:ext cx="2097" cy="19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49176" name="Object 66">
              <a:extLst>
                <a:ext uri="{FF2B5EF4-FFF2-40B4-BE49-F238E27FC236}">
                  <a16:creationId xmlns:a16="http://schemas.microsoft.com/office/drawing/2014/main" id="{1B51F147-7AD5-9EA1-F311-FF8E96F0C4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148"/>
            <a:ext cx="1842" cy="1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2" imgW="1381125" imgH="1304925" progId="Word.Picture.8">
                    <p:embed/>
                  </p:oleObj>
                </mc:Choice>
                <mc:Fallback>
                  <p:oleObj name="图片" r:id="rId2" imgW="1381125" imgH="1304925" progId="Word.Picture.8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148"/>
                          <a:ext cx="1842" cy="1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0995" name="Group 67">
            <a:extLst>
              <a:ext uri="{FF2B5EF4-FFF2-40B4-BE49-F238E27FC236}">
                <a16:creationId xmlns:a16="http://schemas.microsoft.com/office/drawing/2014/main" id="{0DA80963-4802-7280-7D20-CBD65896F148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508500"/>
            <a:ext cx="2114550" cy="2116138"/>
            <a:chOff x="2008" y="1500"/>
            <a:chExt cx="1772" cy="1872"/>
          </a:xfrm>
        </p:grpSpPr>
        <p:sp>
          <p:nvSpPr>
            <p:cNvPr id="49171" name="Arc 68">
              <a:extLst>
                <a:ext uri="{FF2B5EF4-FFF2-40B4-BE49-F238E27FC236}">
                  <a16:creationId xmlns:a16="http://schemas.microsoft.com/office/drawing/2014/main" id="{A07251E7-AB60-B5F2-FF93-A0E1E2FB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904"/>
              <a:ext cx="404" cy="468"/>
            </a:xfrm>
            <a:custGeom>
              <a:avLst/>
              <a:gdLst>
                <a:gd name="T0" fmla="*/ 0 w 21600"/>
                <a:gd name="T1" fmla="*/ 0 h 24199"/>
                <a:gd name="T2" fmla="*/ 0 w 21600"/>
                <a:gd name="T3" fmla="*/ 0 h 24199"/>
                <a:gd name="T4" fmla="*/ 0 w 21600"/>
                <a:gd name="T5" fmla="*/ 0 h 24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19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</a:path>
                <a:path w="21600" h="2419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2" name="Arc 69">
              <a:extLst>
                <a:ext uri="{FF2B5EF4-FFF2-40B4-BE49-F238E27FC236}">
                  <a16:creationId xmlns:a16="http://schemas.microsoft.com/office/drawing/2014/main" id="{CAD84EAE-250D-ED6C-AACA-121A8BE5378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08" y="1512"/>
              <a:ext cx="404" cy="468"/>
            </a:xfrm>
            <a:custGeom>
              <a:avLst/>
              <a:gdLst>
                <a:gd name="T0" fmla="*/ 0 w 21600"/>
                <a:gd name="T1" fmla="*/ 0 h 24199"/>
                <a:gd name="T2" fmla="*/ 0 w 21600"/>
                <a:gd name="T3" fmla="*/ 0 h 24199"/>
                <a:gd name="T4" fmla="*/ 0 w 21600"/>
                <a:gd name="T5" fmla="*/ 0 h 24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19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</a:path>
                <a:path w="21600" h="2419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3" name="Arc 70">
              <a:extLst>
                <a:ext uri="{FF2B5EF4-FFF2-40B4-BE49-F238E27FC236}">
                  <a16:creationId xmlns:a16="http://schemas.microsoft.com/office/drawing/2014/main" id="{5A6C58E0-CD70-7649-8761-E274F3FF77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6" y="2904"/>
              <a:ext cx="404" cy="468"/>
            </a:xfrm>
            <a:custGeom>
              <a:avLst/>
              <a:gdLst>
                <a:gd name="T0" fmla="*/ 0 w 21600"/>
                <a:gd name="T1" fmla="*/ 0 h 24199"/>
                <a:gd name="T2" fmla="*/ 0 w 21600"/>
                <a:gd name="T3" fmla="*/ 0 h 24199"/>
                <a:gd name="T4" fmla="*/ 0 w 21600"/>
                <a:gd name="T5" fmla="*/ 0 h 24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19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</a:path>
                <a:path w="21600" h="2419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4" name="Arc 71">
              <a:extLst>
                <a:ext uri="{FF2B5EF4-FFF2-40B4-BE49-F238E27FC236}">
                  <a16:creationId xmlns:a16="http://schemas.microsoft.com/office/drawing/2014/main" id="{FBEDDAE1-3BE4-D8D5-E4C1-00AD5854C6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376" y="1500"/>
              <a:ext cx="404" cy="468"/>
            </a:xfrm>
            <a:custGeom>
              <a:avLst/>
              <a:gdLst>
                <a:gd name="T0" fmla="*/ 0 w 21600"/>
                <a:gd name="T1" fmla="*/ 0 h 24199"/>
                <a:gd name="T2" fmla="*/ 0 w 21600"/>
                <a:gd name="T3" fmla="*/ 0 h 24199"/>
                <a:gd name="T4" fmla="*/ 0 w 21600"/>
                <a:gd name="T5" fmla="*/ 0 h 2419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19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</a:path>
                <a:path w="21600" h="2419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68"/>
                    <a:pt x="21547" y="23336"/>
                    <a:pt x="21443" y="2419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81000" name="Group 72">
            <a:extLst>
              <a:ext uri="{FF2B5EF4-FFF2-40B4-BE49-F238E27FC236}">
                <a16:creationId xmlns:a16="http://schemas.microsoft.com/office/drawing/2014/main" id="{3E68AE9A-F8A0-22BE-03BF-57B73A0BC4F8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4508500"/>
            <a:ext cx="990600" cy="2116138"/>
            <a:chOff x="2946" y="1506"/>
            <a:chExt cx="804" cy="1860"/>
          </a:xfrm>
        </p:grpSpPr>
        <p:sp>
          <p:nvSpPr>
            <p:cNvPr id="49169" name="AutoShape 73">
              <a:extLst>
                <a:ext uri="{FF2B5EF4-FFF2-40B4-BE49-F238E27FC236}">
                  <a16:creationId xmlns:a16="http://schemas.microsoft.com/office/drawing/2014/main" id="{81CF40FD-28F9-19C9-7782-D22DF36C60D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56" y="2772"/>
              <a:ext cx="384" cy="804"/>
            </a:xfrm>
            <a:prstGeom prst="leftBracket">
              <a:avLst>
                <a:gd name="adj" fmla="val 17448"/>
              </a:avLst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9170" name="AutoShape 74">
              <a:extLst>
                <a:ext uri="{FF2B5EF4-FFF2-40B4-BE49-F238E27FC236}">
                  <a16:creationId xmlns:a16="http://schemas.microsoft.com/office/drawing/2014/main" id="{DE048743-BCF8-B6F8-1DED-DD5F19C55D9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156" y="1296"/>
              <a:ext cx="384" cy="804"/>
            </a:xfrm>
            <a:prstGeom prst="leftBracket">
              <a:avLst>
                <a:gd name="adj" fmla="val 17448"/>
              </a:avLst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381003" name="Group 75">
            <a:extLst>
              <a:ext uri="{FF2B5EF4-FFF2-40B4-BE49-F238E27FC236}">
                <a16:creationId xmlns:a16="http://schemas.microsoft.com/office/drawing/2014/main" id="{4E29E84C-D2E6-D256-CB2A-4D7F5F64327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856831" y="4504532"/>
            <a:ext cx="909637" cy="2070100"/>
            <a:chOff x="2946" y="1506"/>
            <a:chExt cx="804" cy="1860"/>
          </a:xfrm>
        </p:grpSpPr>
        <p:sp>
          <p:nvSpPr>
            <p:cNvPr id="49167" name="AutoShape 76">
              <a:extLst>
                <a:ext uri="{FF2B5EF4-FFF2-40B4-BE49-F238E27FC236}">
                  <a16:creationId xmlns:a16="http://schemas.microsoft.com/office/drawing/2014/main" id="{63D23AD9-F771-8060-896D-BB0C5CDEAD0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56" y="2772"/>
              <a:ext cx="384" cy="804"/>
            </a:xfrm>
            <a:prstGeom prst="leftBracket">
              <a:avLst>
                <a:gd name="adj" fmla="val 17448"/>
              </a:avLst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9168" name="AutoShape 77">
              <a:extLst>
                <a:ext uri="{FF2B5EF4-FFF2-40B4-BE49-F238E27FC236}">
                  <a16:creationId xmlns:a16="http://schemas.microsoft.com/office/drawing/2014/main" id="{68052747-AD30-2CCB-D61C-FDAB7FB77F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156" y="1296"/>
              <a:ext cx="384" cy="804"/>
            </a:xfrm>
            <a:prstGeom prst="leftBracket">
              <a:avLst>
                <a:gd name="adj" fmla="val 17448"/>
              </a:avLst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381009" name="AutoShape 81">
            <a:extLst>
              <a:ext uri="{FF2B5EF4-FFF2-40B4-BE49-F238E27FC236}">
                <a16:creationId xmlns:a16="http://schemas.microsoft.com/office/drawing/2014/main" id="{26575F9A-1901-BD08-E5DE-15909368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437063"/>
            <a:ext cx="1123950" cy="10795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1010" name="AutoShape 82">
            <a:extLst>
              <a:ext uri="{FF2B5EF4-FFF2-40B4-BE49-F238E27FC236}">
                <a16:creationId xmlns:a16="http://schemas.microsoft.com/office/drawing/2014/main" id="{B2BDCA59-7604-B84E-F266-BF411D967FF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98863" y="4833937"/>
            <a:ext cx="1011238" cy="36036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1011" name="AutoShape 83">
            <a:extLst>
              <a:ext uri="{FF2B5EF4-FFF2-40B4-BE49-F238E27FC236}">
                <a16:creationId xmlns:a16="http://schemas.microsoft.com/office/drawing/2014/main" id="{EA6BB8A3-32B4-8C0A-ACCF-3F9B580D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581525"/>
            <a:ext cx="450850" cy="36036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81012" name="AutoShape 84">
            <a:extLst>
              <a:ext uri="{FF2B5EF4-FFF2-40B4-BE49-F238E27FC236}">
                <a16:creationId xmlns:a16="http://schemas.microsoft.com/office/drawing/2014/main" id="{257B6DA4-5770-EE9E-4782-6BF8AB638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408488"/>
            <a:ext cx="944563" cy="211613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81013" name="Group 85">
            <a:extLst>
              <a:ext uri="{FF2B5EF4-FFF2-40B4-BE49-F238E27FC236}">
                <a16:creationId xmlns:a16="http://schemas.microsoft.com/office/drawing/2014/main" id="{F4B68F2B-4341-ECB2-FE1B-A2CF1CAD7932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3860800"/>
            <a:ext cx="3328987" cy="3016250"/>
            <a:chOff x="3022" y="2018"/>
            <a:chExt cx="2097" cy="1900"/>
          </a:xfrm>
        </p:grpSpPr>
        <p:sp>
          <p:nvSpPr>
            <p:cNvPr id="49165" name="AutoShape 86">
              <a:extLst>
                <a:ext uri="{FF2B5EF4-FFF2-40B4-BE49-F238E27FC236}">
                  <a16:creationId xmlns:a16="http://schemas.microsoft.com/office/drawing/2014/main" id="{BA9A3982-AF8E-E323-EAD5-999CC6297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2018"/>
              <a:ext cx="2097" cy="19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49166" name="Object 87">
              <a:extLst>
                <a:ext uri="{FF2B5EF4-FFF2-40B4-BE49-F238E27FC236}">
                  <a16:creationId xmlns:a16="http://schemas.microsoft.com/office/drawing/2014/main" id="{DAF5F0D5-12D4-76E1-065A-486B9CB97C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2148"/>
            <a:ext cx="1842" cy="1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2" imgW="1381125" imgH="1304925" progId="Word.Picture.8">
                    <p:embed/>
                  </p:oleObj>
                </mc:Choice>
                <mc:Fallback>
                  <p:oleObj name="图片" r:id="rId2" imgW="1381125" imgH="1304925" progId="Word.Picture.8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148"/>
                          <a:ext cx="1842" cy="1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8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81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81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81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810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81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81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80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2" dur="500"/>
                                        <p:tgtEl>
                                          <p:spTgt spid="38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009" grpId="0" animBg="1"/>
      <p:bldP spid="381010" grpId="0" animBg="1"/>
      <p:bldP spid="381011" grpId="0" animBg="1"/>
      <p:bldP spid="3810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030" name="Object 54">
            <a:extLst>
              <a:ext uri="{FF2B5EF4-FFF2-40B4-BE49-F238E27FC236}">
                <a16:creationId xmlns:a16="http://schemas.microsoft.com/office/drawing/2014/main" id="{1EEC4A53-1C6C-19E6-F190-9C513B8C33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3284538"/>
          <a:ext cx="21605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12447" imgH="165028" progId="Equation.3">
                  <p:embed/>
                </p:oleObj>
              </mc:Choice>
              <mc:Fallback>
                <p:oleObj name="公式" r:id="rId2" imgW="812447" imgH="165028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84538"/>
                        <a:ext cx="21605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29" name="Object 53">
            <a:extLst>
              <a:ext uri="{FF2B5EF4-FFF2-40B4-BE49-F238E27FC236}">
                <a16:creationId xmlns:a16="http://schemas.microsoft.com/office/drawing/2014/main" id="{2FD6204A-BF3F-BA28-4971-EE4740449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1525" y="4684713"/>
          <a:ext cx="23399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4" imgW="1093041" imgH="626758" progId="Word.Picture.8">
                  <p:embed/>
                </p:oleObj>
              </mc:Choice>
              <mc:Fallback>
                <p:oleObj name="图片" r:id="rId4" imgW="1093041" imgH="626758" progId="Word.Picture.8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684713"/>
                        <a:ext cx="2339975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32" name="Rectangle 56">
            <a:extLst>
              <a:ext uri="{FF2B5EF4-FFF2-40B4-BE49-F238E27FC236}">
                <a16:creationId xmlns:a16="http://schemas.microsoft.com/office/drawing/2014/main" id="{3EFB463A-DF88-D2C1-6131-FE12B22CD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620713"/>
            <a:ext cx="526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5334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  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用卡诺图法化简下列逻辑函数</a:t>
            </a:r>
          </a:p>
        </p:txBody>
      </p:sp>
      <p:sp>
        <p:nvSpPr>
          <p:cNvPr id="383034" name="Rectangle 58">
            <a:extLst>
              <a:ext uri="{FF2B5EF4-FFF2-40B4-BE49-F238E27FC236}">
                <a16:creationId xmlns:a16="http://schemas.microsoft.com/office/drawing/2014/main" id="{E7B87DBB-FBCD-51F5-53D6-1496B9B2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708275"/>
            <a:ext cx="656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）画包围圈合并最小项，得最简与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或表达式</a:t>
            </a:r>
            <a:endParaRPr kumimoji="1" lang="zh-CN" altLang="en-US" sz="24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2" name="Rectangle 59">
            <a:extLst>
              <a:ext uri="{FF2B5EF4-FFF2-40B4-BE49-F238E27FC236}">
                <a16:creationId xmlns:a16="http://schemas.microsoft.com/office/drawing/2014/main" id="{AB9CABEB-E015-728E-F0B8-7F2DC9864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47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83036" name="Rectangle 60">
            <a:extLst>
              <a:ext uri="{FF2B5EF4-FFF2-40B4-BE49-F238E27FC236}">
                <a16:creationId xmlns:a16="http://schemas.microsoft.com/office/drawing/2014/main" id="{BA2A34DA-DA92-261F-F489-321583A6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060575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解：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i="1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画出卡诺图</a:t>
            </a:r>
          </a:p>
        </p:txBody>
      </p:sp>
      <p:grpSp>
        <p:nvGrpSpPr>
          <p:cNvPr id="383038" name="Group 62">
            <a:extLst>
              <a:ext uri="{FF2B5EF4-FFF2-40B4-BE49-F238E27FC236}">
                <a16:creationId xmlns:a16="http://schemas.microsoft.com/office/drawing/2014/main" id="{E4D6D109-1F8C-7BAE-3EF7-CEBBB825BFED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87475"/>
            <a:ext cx="7129463" cy="519113"/>
            <a:chOff x="612" y="874"/>
            <a:chExt cx="4491" cy="327"/>
          </a:xfrm>
        </p:grpSpPr>
        <p:graphicFrame>
          <p:nvGraphicFramePr>
            <p:cNvPr id="50187" name="Object 55">
              <a:extLst>
                <a:ext uri="{FF2B5EF4-FFF2-40B4-BE49-F238E27FC236}">
                  <a16:creationId xmlns:a16="http://schemas.microsoft.com/office/drawing/2014/main" id="{214874F6-32C4-C25B-ADE4-9676C0718A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890"/>
            <a:ext cx="195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193800" imgH="190500" progId="Equation.3">
                    <p:embed/>
                  </p:oleObj>
                </mc:Choice>
                <mc:Fallback>
                  <p:oleObj name="公式" r:id="rId6" imgW="1193800" imgH="1905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890"/>
                          <a:ext cx="195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8" name="Rectangle 61">
              <a:extLst>
                <a:ext uri="{FF2B5EF4-FFF2-40B4-BE49-F238E27FC236}">
                  <a16:creationId xmlns:a16="http://schemas.microsoft.com/office/drawing/2014/main" id="{E8F1372D-568E-9EF8-6D1A-59669A77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874"/>
              <a:ext cx="29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4000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-4365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395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971550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3873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398463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398463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971550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(0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15)</a:t>
              </a:r>
            </a:p>
          </p:txBody>
        </p:sp>
      </p:grpSp>
      <p:graphicFrame>
        <p:nvGraphicFramePr>
          <p:cNvPr id="383039" name="Object 63">
            <a:extLst>
              <a:ext uri="{FF2B5EF4-FFF2-40B4-BE49-F238E27FC236}">
                <a16:creationId xmlns:a16="http://schemas.microsoft.com/office/drawing/2014/main" id="{F660B1A5-DCEB-19CB-A5A0-F5C61A377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573463"/>
          <a:ext cx="3297238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8" imgW="1546278" imgH="1427801" progId="Word.Picture.8">
                  <p:embed/>
                </p:oleObj>
              </mc:Choice>
              <mc:Fallback>
                <p:oleObj name="图片" r:id="rId8" imgW="1546278" imgH="1427801" progId="Word.Picture.8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573463"/>
                        <a:ext cx="3297238" cy="305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41" name="Object 65">
            <a:extLst>
              <a:ext uri="{FF2B5EF4-FFF2-40B4-BE49-F238E27FC236}">
                <a16:creationId xmlns:a16="http://schemas.microsoft.com/office/drawing/2014/main" id="{2CF138D2-74E6-EF38-1B38-00B02E40D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086225"/>
          <a:ext cx="3222625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10" imgW="1509823" imgH="1008574" progId="Word.Picture.8">
                  <p:embed/>
                </p:oleObj>
              </mc:Choice>
              <mc:Fallback>
                <p:oleObj name="图片" r:id="rId10" imgW="1509823" imgH="1008574" progId="Word.Picture.8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86225"/>
                        <a:ext cx="3222625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8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8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38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8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2" grpId="0"/>
      <p:bldP spid="383034" grpId="0"/>
      <p:bldP spid="3830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>
            <a:extLst>
              <a:ext uri="{FF2B5EF4-FFF2-40B4-BE49-F238E27FC236}">
                <a16:creationId xmlns:a16="http://schemas.microsoft.com/office/drawing/2014/main" id="{4FB2C2C5-22FA-BEA0-B6E7-D84FCF6E3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5759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2.1</a:t>
            </a:r>
            <a:r>
              <a:rPr kumimoji="1"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逻辑代数的基本定律和规则</a:t>
            </a:r>
          </a:p>
        </p:txBody>
      </p:sp>
      <p:sp>
        <p:nvSpPr>
          <p:cNvPr id="7171" name="Rectangle 34">
            <a:extLst>
              <a:ext uri="{FF2B5EF4-FFF2-40B4-BE49-F238E27FC236}">
                <a16:creationId xmlns:a16="http://schemas.microsoft.com/office/drawing/2014/main" id="{7F45A2E5-E5A3-EA9C-E8BC-10CFA765C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187450"/>
            <a:ext cx="83185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5000"/>
              </a:lnSpc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逻辑代数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又称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布尔代数</a:t>
            </a:r>
            <a:r>
              <a:rPr kumimoji="1"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它是分析和设计现代数字逻辑电路不可缺少的数学工具。逻辑代数有一系列的定律、定理和规则，用于对表达式进行处理，以完成对逻辑电路的化简、变换、分析和设计。</a:t>
            </a:r>
          </a:p>
        </p:txBody>
      </p:sp>
      <p:sp>
        <p:nvSpPr>
          <p:cNvPr id="7172" name="Text Box 35">
            <a:extLst>
              <a:ext uri="{FF2B5EF4-FFF2-40B4-BE49-F238E27FC236}">
                <a16:creationId xmlns:a16="http://schemas.microsoft.com/office/drawing/2014/main" id="{02DB20F5-DE63-1D36-8EF3-2377EB1F7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3716338"/>
            <a:ext cx="831850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5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逻辑关系指的是事件产生的条件和结果之间的因果关系。在数字电路中往往是将事情的条件作为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输入信号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，而结果用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输出信号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表示。条件和结果的两种对立状态分别用逻辑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”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和“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表示。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044" name="Group 20">
            <a:extLst>
              <a:ext uri="{FF2B5EF4-FFF2-40B4-BE49-F238E27FC236}">
                <a16:creationId xmlns:a16="http://schemas.microsoft.com/office/drawing/2014/main" id="{BF1874BA-B182-0AF6-EF45-E071249DB15A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1700213"/>
            <a:ext cx="2384425" cy="2339975"/>
            <a:chOff x="4080" y="1152"/>
            <a:chExt cx="1502" cy="1474"/>
          </a:xfrm>
        </p:grpSpPr>
        <p:sp>
          <p:nvSpPr>
            <p:cNvPr id="51245" name="AutoShape 21">
              <a:extLst>
                <a:ext uri="{FF2B5EF4-FFF2-40B4-BE49-F238E27FC236}">
                  <a16:creationId xmlns:a16="http://schemas.microsoft.com/office/drawing/2014/main" id="{48CC8AF5-AB1F-1DA9-A9B0-7C68ABE5D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502" cy="14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51246" name="Group 22">
              <a:extLst>
                <a:ext uri="{FF2B5EF4-FFF2-40B4-BE49-F238E27FC236}">
                  <a16:creationId xmlns:a16="http://schemas.microsoft.com/office/drawing/2014/main" id="{FB96273F-6736-313F-CFFA-EA8BC655E7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248"/>
              <a:ext cx="1343" cy="1309"/>
              <a:chOff x="4128" y="960"/>
              <a:chExt cx="1343" cy="1309"/>
            </a:xfrm>
          </p:grpSpPr>
          <p:graphicFrame>
            <p:nvGraphicFramePr>
              <p:cNvPr id="51247" name="Object 23">
                <a:extLst>
                  <a:ext uri="{FF2B5EF4-FFF2-40B4-BE49-F238E27FC236}">
                    <a16:creationId xmlns:a16="http://schemas.microsoft.com/office/drawing/2014/main" id="{1EF77DBA-9FFA-F9A2-3CAA-960CF857DC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960"/>
              <a:ext cx="1343" cy="1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图片" r:id="rId3" imgW="1881992" imgH="1838932" progId="Word.Picture.8">
                      <p:embed/>
                    </p:oleObj>
                  </mc:Choice>
                  <mc:Fallback>
                    <p:oleObj name="图片" r:id="rId3" imgW="1881992" imgH="1838932" progId="Word.Picture.8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960"/>
                            <a:ext cx="1343" cy="1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48" name="Text Box 24">
                <a:extLst>
                  <a:ext uri="{FF2B5EF4-FFF2-40B4-BE49-F238E27FC236}">
                    <a16:creationId xmlns:a16="http://schemas.microsoft.com/office/drawing/2014/main" id="{F0C81BE6-B1BC-C1E5-6C6F-755FC93D4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1249" name="Text Box 25">
                <a:extLst>
                  <a:ext uri="{FF2B5EF4-FFF2-40B4-BE49-F238E27FC236}">
                    <a16:creationId xmlns:a16="http://schemas.microsoft.com/office/drawing/2014/main" id="{76C161D6-F2CB-8969-1CF0-2B33D1207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0" name="Text Box 26">
                <a:extLst>
                  <a:ext uri="{FF2B5EF4-FFF2-40B4-BE49-F238E27FC236}">
                    <a16:creationId xmlns:a16="http://schemas.microsoft.com/office/drawing/2014/main" id="{333C65A8-E495-A033-BD6D-A2B5A1AA0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1" name="Text Box 27">
                <a:extLst>
                  <a:ext uri="{FF2B5EF4-FFF2-40B4-BE49-F238E27FC236}">
                    <a16:creationId xmlns:a16="http://schemas.microsoft.com/office/drawing/2014/main" id="{1E97FECE-A42F-2C72-793B-902931FA0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2" name="Text Box 28">
                <a:extLst>
                  <a:ext uri="{FF2B5EF4-FFF2-40B4-BE49-F238E27FC236}">
                    <a16:creationId xmlns:a16="http://schemas.microsoft.com/office/drawing/2014/main" id="{617169B9-46CF-015E-0997-120C4FBC1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3" name="Text Box 29">
                <a:extLst>
                  <a:ext uri="{FF2B5EF4-FFF2-40B4-BE49-F238E27FC236}">
                    <a16:creationId xmlns:a16="http://schemas.microsoft.com/office/drawing/2014/main" id="{26CD864D-9B18-0208-F1AD-D7F0C1D24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7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4" name="Text Box 30">
                <a:extLst>
                  <a:ext uri="{FF2B5EF4-FFF2-40B4-BE49-F238E27FC236}">
                    <a16:creationId xmlns:a16="http://schemas.microsoft.com/office/drawing/2014/main" id="{8F15620E-EE57-E95F-33A6-CFA94F760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5" name="Text Box 31">
                <a:extLst>
                  <a:ext uri="{FF2B5EF4-FFF2-40B4-BE49-F238E27FC236}">
                    <a16:creationId xmlns:a16="http://schemas.microsoft.com/office/drawing/2014/main" id="{548F939D-4FBD-B66B-AC59-ED026535C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6" name="Text Box 32">
                <a:extLst>
                  <a:ext uri="{FF2B5EF4-FFF2-40B4-BE49-F238E27FC236}">
                    <a16:creationId xmlns:a16="http://schemas.microsoft.com/office/drawing/2014/main" id="{73ECA567-2467-76C1-1770-AE21E68714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7" name="Text Box 33">
                <a:extLst>
                  <a:ext uri="{FF2B5EF4-FFF2-40B4-BE49-F238E27FC236}">
                    <a16:creationId xmlns:a16="http://schemas.microsoft.com/office/drawing/2014/main" id="{854E7969-9E59-A1C9-EE52-BCDE473DE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9" y="1737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8" name="Text Box 34">
                <a:extLst>
                  <a:ext uri="{FF2B5EF4-FFF2-40B4-BE49-F238E27FC236}">
                    <a16:creationId xmlns:a16="http://schemas.microsoft.com/office/drawing/2014/main" id="{D0ECFBAA-02BB-1B74-CA64-D425E0A0E5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59" name="Text Box 35">
                <a:extLst>
                  <a:ext uri="{FF2B5EF4-FFF2-40B4-BE49-F238E27FC236}">
                    <a16:creationId xmlns:a16="http://schemas.microsoft.com/office/drawing/2014/main" id="{0021483D-F9DA-1E71-55A9-65EB55922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60" name="Text Box 36">
                <a:extLst>
                  <a:ext uri="{FF2B5EF4-FFF2-40B4-BE49-F238E27FC236}">
                    <a16:creationId xmlns:a16="http://schemas.microsoft.com/office/drawing/2014/main" id="{E19B47B9-7719-682B-084B-F6E36E23D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48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61" name="Text Box 37">
                <a:extLst>
                  <a:ext uri="{FF2B5EF4-FFF2-40B4-BE49-F238E27FC236}">
                    <a16:creationId xmlns:a16="http://schemas.microsoft.com/office/drawing/2014/main" id="{7505B8C6-C3F6-1C4B-2711-22DCE288B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7" y="153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62" name="Text Box 38">
                <a:extLst>
                  <a:ext uri="{FF2B5EF4-FFF2-40B4-BE49-F238E27FC236}">
                    <a16:creationId xmlns:a16="http://schemas.microsoft.com/office/drawing/2014/main" id="{AA2256C5-D7AC-2D44-6016-B38044ED55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53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63" name="Text Box 39">
                <a:extLst>
                  <a:ext uri="{FF2B5EF4-FFF2-40B4-BE49-F238E27FC236}">
                    <a16:creationId xmlns:a16="http://schemas.microsoft.com/office/drawing/2014/main" id="{D0D2C9A1-0B94-9982-6D6F-03F64CD1B9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48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aphicFrame>
        <p:nvGraphicFramePr>
          <p:cNvPr id="385064" name="Object 40">
            <a:extLst>
              <a:ext uri="{FF2B5EF4-FFF2-40B4-BE49-F238E27FC236}">
                <a16:creationId xmlns:a16="http://schemas.microsoft.com/office/drawing/2014/main" id="{915376C7-557F-DC02-D816-3E687713B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1163638"/>
          <a:ext cx="6748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25861" imgH="152531" progId="Equation.DSMT4">
                  <p:embed/>
                </p:oleObj>
              </mc:Choice>
              <mc:Fallback>
                <p:oleObj name="Equation" r:id="rId5" imgW="2825861" imgH="152531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163638"/>
                        <a:ext cx="67484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65" name="Object 41">
            <a:extLst>
              <a:ext uri="{FF2B5EF4-FFF2-40B4-BE49-F238E27FC236}">
                <a16:creationId xmlns:a16="http://schemas.microsoft.com/office/drawing/2014/main" id="{C88796C1-DEE7-31D3-00AF-2B911F09C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0325" y="2836863"/>
          <a:ext cx="25320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1235" imgH="114300" progId="Equation.DSMT4">
                  <p:embed/>
                </p:oleObj>
              </mc:Choice>
              <mc:Fallback>
                <p:oleObj name="Equation" r:id="rId7" imgW="781235" imgH="1143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25" y="2836863"/>
                        <a:ext cx="2532063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5066" name="Group 42">
            <a:extLst>
              <a:ext uri="{FF2B5EF4-FFF2-40B4-BE49-F238E27FC236}">
                <a16:creationId xmlns:a16="http://schemas.microsoft.com/office/drawing/2014/main" id="{C9DEB019-8E2E-2AFE-E747-AF2A3CA408A8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739900"/>
            <a:ext cx="927100" cy="601663"/>
            <a:chOff x="3504" y="1776"/>
            <a:chExt cx="802" cy="443"/>
          </a:xfrm>
        </p:grpSpPr>
        <p:graphicFrame>
          <p:nvGraphicFramePr>
            <p:cNvPr id="51243" name="Object 43">
              <a:extLst>
                <a:ext uri="{FF2B5EF4-FFF2-40B4-BE49-F238E27FC236}">
                  <a16:creationId xmlns:a16="http://schemas.microsoft.com/office/drawing/2014/main" id="{7AD8B2A5-B018-2FCD-5A6D-615EFB5DB7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1" y="1776"/>
            <a:ext cx="25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0899" imgH="95381" progId="Equation.DSMT4">
                    <p:embed/>
                  </p:oleObj>
                </mc:Choice>
                <mc:Fallback>
                  <p:oleObj name="Equation" r:id="rId9" imgW="50899" imgH="95381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1" y="1776"/>
                          <a:ext cx="255" cy="34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33CC33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4" name="Line 44">
              <a:extLst>
                <a:ext uri="{FF2B5EF4-FFF2-40B4-BE49-F238E27FC236}">
                  <a16:creationId xmlns:a16="http://schemas.microsoft.com/office/drawing/2014/main" id="{3FD61940-5E6D-D01F-5EBA-155869037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979"/>
              <a:ext cx="432" cy="24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5069" name="Rectangle 45">
            <a:extLst>
              <a:ext uri="{FF2B5EF4-FFF2-40B4-BE49-F238E27FC236}">
                <a16:creationId xmlns:a16="http://schemas.microsoft.com/office/drawing/2014/main" id="{AC2F38DC-49A8-CD3A-B17B-72FB47EB6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423863"/>
            <a:ext cx="7848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600">
                <a:solidFill>
                  <a:srgbClr val="000066"/>
                </a:solidFill>
                <a:latin typeface="楷体_GB2312" pitchFamily="49" charset="-122"/>
              </a:rPr>
              <a:t>例</a:t>
            </a:r>
            <a:r>
              <a:rPr lang="en-US" altLang="zh-CN" sz="2600">
                <a:solidFill>
                  <a:srgbClr val="000066"/>
                </a:solidFill>
                <a:latin typeface="楷体_GB2312" pitchFamily="49" charset="-122"/>
              </a:rPr>
              <a:t>:   </a:t>
            </a:r>
            <a:r>
              <a:rPr lang="zh-CN" altLang="en-US" sz="2600">
                <a:solidFill>
                  <a:srgbClr val="000066"/>
                </a:solidFill>
                <a:latin typeface="楷体_GB2312" pitchFamily="49" charset="-122"/>
              </a:rPr>
              <a:t>用卡诺图化简</a:t>
            </a:r>
          </a:p>
        </p:txBody>
      </p:sp>
      <p:grpSp>
        <p:nvGrpSpPr>
          <p:cNvPr id="385070" name="Group 46">
            <a:extLst>
              <a:ext uri="{FF2B5EF4-FFF2-40B4-BE49-F238E27FC236}">
                <a16:creationId xmlns:a16="http://schemas.microsoft.com/office/drawing/2014/main" id="{FC9B5F97-04DB-8969-F65D-360369A07DD0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933825"/>
            <a:ext cx="2384425" cy="2339975"/>
            <a:chOff x="4080" y="1152"/>
            <a:chExt cx="1502" cy="1474"/>
          </a:xfrm>
        </p:grpSpPr>
        <p:sp>
          <p:nvSpPr>
            <p:cNvPr id="51224" name="AutoShape 47">
              <a:extLst>
                <a:ext uri="{FF2B5EF4-FFF2-40B4-BE49-F238E27FC236}">
                  <a16:creationId xmlns:a16="http://schemas.microsoft.com/office/drawing/2014/main" id="{86C602ED-E441-8106-F043-2D09A59B0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52"/>
              <a:ext cx="1502" cy="14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51225" name="Group 48">
              <a:extLst>
                <a:ext uri="{FF2B5EF4-FFF2-40B4-BE49-F238E27FC236}">
                  <a16:creationId xmlns:a16="http://schemas.microsoft.com/office/drawing/2014/main" id="{2B02CA41-298E-9F1E-E41B-B5E922EFF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248"/>
              <a:ext cx="1343" cy="1309"/>
              <a:chOff x="4128" y="960"/>
              <a:chExt cx="1343" cy="1309"/>
            </a:xfrm>
          </p:grpSpPr>
          <p:graphicFrame>
            <p:nvGraphicFramePr>
              <p:cNvPr id="51226" name="Object 49">
                <a:extLst>
                  <a:ext uri="{FF2B5EF4-FFF2-40B4-BE49-F238E27FC236}">
                    <a16:creationId xmlns:a16="http://schemas.microsoft.com/office/drawing/2014/main" id="{67BE47DD-CD54-6E4F-568E-C9480BC0B8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960"/>
              <a:ext cx="1343" cy="1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图片" r:id="rId3" imgW="1881992" imgH="1838932" progId="Word.Picture.8">
                      <p:embed/>
                    </p:oleObj>
                  </mc:Choice>
                  <mc:Fallback>
                    <p:oleObj name="图片" r:id="rId3" imgW="1881992" imgH="1838932" progId="Word.Picture.8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960"/>
                            <a:ext cx="1343" cy="1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7" name="Text Box 50">
                <a:extLst>
                  <a:ext uri="{FF2B5EF4-FFF2-40B4-BE49-F238E27FC236}">
                    <a16:creationId xmlns:a16="http://schemas.microsoft.com/office/drawing/2014/main" id="{BB2B4A20-6A11-31A5-44A4-56FFF6EF4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1228" name="Text Box 51">
                <a:extLst>
                  <a:ext uri="{FF2B5EF4-FFF2-40B4-BE49-F238E27FC236}">
                    <a16:creationId xmlns:a16="http://schemas.microsoft.com/office/drawing/2014/main" id="{D82FFAF4-0A3A-8D54-95C0-45913800A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29" name="Text Box 52">
                <a:extLst>
                  <a:ext uri="{FF2B5EF4-FFF2-40B4-BE49-F238E27FC236}">
                    <a16:creationId xmlns:a16="http://schemas.microsoft.com/office/drawing/2014/main" id="{BDDFE260-9EDE-D6AB-912E-DF5D1BE364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0" name="Text Box 53">
                <a:extLst>
                  <a:ext uri="{FF2B5EF4-FFF2-40B4-BE49-F238E27FC236}">
                    <a16:creationId xmlns:a16="http://schemas.microsoft.com/office/drawing/2014/main" id="{8BD253E9-BA1E-7C67-B001-3DE5D73E6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1" name="Text Box 54">
                <a:extLst>
                  <a:ext uri="{FF2B5EF4-FFF2-40B4-BE49-F238E27FC236}">
                    <a16:creationId xmlns:a16="http://schemas.microsoft.com/office/drawing/2014/main" id="{9E1D6F78-5E31-1E5F-32AC-17EE28FC4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2" name="Text Box 55">
                <a:extLst>
                  <a:ext uri="{FF2B5EF4-FFF2-40B4-BE49-F238E27FC236}">
                    <a16:creationId xmlns:a16="http://schemas.microsoft.com/office/drawing/2014/main" id="{8707BDBB-47D7-C638-0597-E55A54415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7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3" name="Text Box 56">
                <a:extLst>
                  <a:ext uri="{FF2B5EF4-FFF2-40B4-BE49-F238E27FC236}">
                    <a16:creationId xmlns:a16="http://schemas.microsoft.com/office/drawing/2014/main" id="{F8B254A8-8150-F11D-7C1D-F233F8409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4" name="Text Box 57">
                <a:extLst>
                  <a:ext uri="{FF2B5EF4-FFF2-40B4-BE49-F238E27FC236}">
                    <a16:creationId xmlns:a16="http://schemas.microsoft.com/office/drawing/2014/main" id="{AEF28CEF-D8A5-7A61-E6D6-FE0E83840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5" name="Text Box 58">
                <a:extLst>
                  <a:ext uri="{FF2B5EF4-FFF2-40B4-BE49-F238E27FC236}">
                    <a16:creationId xmlns:a16="http://schemas.microsoft.com/office/drawing/2014/main" id="{158A1AC9-2496-75A3-D04F-C4B4874E17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96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6" name="Text Box 59">
                <a:extLst>
                  <a:ext uri="{FF2B5EF4-FFF2-40B4-BE49-F238E27FC236}">
                    <a16:creationId xmlns:a16="http://schemas.microsoft.com/office/drawing/2014/main" id="{DF5F1E75-A93A-A010-A2CD-502C0C32C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9" y="1737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7" name="Text Box 60">
                <a:extLst>
                  <a:ext uri="{FF2B5EF4-FFF2-40B4-BE49-F238E27FC236}">
                    <a16:creationId xmlns:a16="http://schemas.microsoft.com/office/drawing/2014/main" id="{A1B363CA-B7D2-A444-089B-DD2E9909E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8" name="Text Box 61">
                <a:extLst>
                  <a:ext uri="{FF2B5EF4-FFF2-40B4-BE49-F238E27FC236}">
                    <a16:creationId xmlns:a16="http://schemas.microsoft.com/office/drawing/2014/main" id="{A6ED10B3-5607-823C-38B5-F6D23095A8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72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39" name="Text Box 62">
                <a:extLst>
                  <a:ext uri="{FF2B5EF4-FFF2-40B4-BE49-F238E27FC236}">
                    <a16:creationId xmlns:a16="http://schemas.microsoft.com/office/drawing/2014/main" id="{26F47FD0-5EE6-BDAC-C24A-B97E9EED1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48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40" name="Text Box 63">
                <a:extLst>
                  <a:ext uri="{FF2B5EF4-FFF2-40B4-BE49-F238E27FC236}">
                    <a16:creationId xmlns:a16="http://schemas.microsoft.com/office/drawing/2014/main" id="{04695E3B-2EF4-951B-76AE-6823EA227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7" y="153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41" name="Text Box 64">
                <a:extLst>
                  <a:ext uri="{FF2B5EF4-FFF2-40B4-BE49-F238E27FC236}">
                    <a16:creationId xmlns:a16="http://schemas.microsoft.com/office/drawing/2014/main" id="{45A7DAD5-809F-4354-2B73-E3CC422865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536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1242" name="Text Box 65">
                <a:extLst>
                  <a:ext uri="{FF2B5EF4-FFF2-40B4-BE49-F238E27FC236}">
                    <a16:creationId xmlns:a16="http://schemas.microsoft.com/office/drawing/2014/main" id="{762AF5FE-2CE3-9B77-581F-FEE14A4BC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488"/>
                <a:ext cx="25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908050" indent="-436563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304925" indent="-395288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228600" algn="l"/>
                  </a:tabLst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93863" indent="-3873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93913" indent="-398463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511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30083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655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922713" indent="-398463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228600" algn="l"/>
                  </a:tabLs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sp>
        <p:nvSpPr>
          <p:cNvPr id="385090" name="AutoShape 66">
            <a:extLst>
              <a:ext uri="{FF2B5EF4-FFF2-40B4-BE49-F238E27FC236}">
                <a16:creationId xmlns:a16="http://schemas.microsoft.com/office/drawing/2014/main" id="{5A6DD6F7-BF77-9A3B-FADB-EBB6ABF55ED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370263" y="2747963"/>
            <a:ext cx="1485900" cy="762000"/>
          </a:xfrm>
          <a:prstGeom prst="roundRect">
            <a:avLst>
              <a:gd name="adj" fmla="val 36704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85091" name="Group 67">
            <a:extLst>
              <a:ext uri="{FF2B5EF4-FFF2-40B4-BE49-F238E27FC236}">
                <a16:creationId xmlns:a16="http://schemas.microsoft.com/office/drawing/2014/main" id="{D87B5C8A-7C03-8D56-F3AC-9E81F5651AC9}"/>
              </a:ext>
            </a:extLst>
          </p:cNvPr>
          <p:cNvGrpSpPr>
            <a:grpSpLocks/>
          </p:cNvGrpSpPr>
          <p:nvPr/>
        </p:nvGrpSpPr>
        <p:grpSpPr bwMode="auto">
          <a:xfrm>
            <a:off x="4395788" y="2919413"/>
            <a:ext cx="1439862" cy="749300"/>
            <a:chOff x="3413" y="2448"/>
            <a:chExt cx="907" cy="472"/>
          </a:xfrm>
        </p:grpSpPr>
        <p:graphicFrame>
          <p:nvGraphicFramePr>
            <p:cNvPr id="51222" name="Object 68">
              <a:extLst>
                <a:ext uri="{FF2B5EF4-FFF2-40B4-BE49-F238E27FC236}">
                  <a16:creationId xmlns:a16="http://schemas.microsoft.com/office/drawing/2014/main" id="{CB9E3FFB-89DA-8D08-11BE-FF6607A4A9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640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0899" imgH="76069" progId="Equation.DSMT4">
                    <p:embed/>
                  </p:oleObj>
                </mc:Choice>
                <mc:Fallback>
                  <p:oleObj name="Equation" r:id="rId11" imgW="50899" imgH="76069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40"/>
                          <a:ext cx="240" cy="280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3" name="Line 69">
              <a:extLst>
                <a:ext uri="{FF2B5EF4-FFF2-40B4-BE49-F238E27FC236}">
                  <a16:creationId xmlns:a16="http://schemas.microsoft.com/office/drawing/2014/main" id="{8A51A6E5-3E08-1E18-01E2-1CA52F675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13" y="2448"/>
              <a:ext cx="672" cy="33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5094" name="AutoShape 70">
            <a:extLst>
              <a:ext uri="{FF2B5EF4-FFF2-40B4-BE49-F238E27FC236}">
                <a16:creationId xmlns:a16="http://schemas.microsoft.com/office/drawing/2014/main" id="{4FA18E0A-E249-1326-6D11-CEA28F4CC4C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59100" y="2747963"/>
            <a:ext cx="1485900" cy="762000"/>
          </a:xfrm>
          <a:prstGeom prst="roundRect">
            <a:avLst>
              <a:gd name="adj" fmla="val 36704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85095" name="Group 71">
            <a:extLst>
              <a:ext uri="{FF2B5EF4-FFF2-40B4-BE49-F238E27FC236}">
                <a16:creationId xmlns:a16="http://schemas.microsoft.com/office/drawing/2014/main" id="{5CC9DB2B-0B17-B686-8307-AEDC3BD2CF66}"/>
              </a:ext>
            </a:extLst>
          </p:cNvPr>
          <p:cNvGrpSpPr>
            <a:grpSpLocks/>
          </p:cNvGrpSpPr>
          <p:nvPr/>
        </p:nvGrpSpPr>
        <p:grpSpPr bwMode="auto">
          <a:xfrm>
            <a:off x="1566863" y="3062288"/>
            <a:ext cx="1709737" cy="763587"/>
            <a:chOff x="1488" y="2784"/>
            <a:chExt cx="1248" cy="580"/>
          </a:xfrm>
        </p:grpSpPr>
        <p:graphicFrame>
          <p:nvGraphicFramePr>
            <p:cNvPr id="51220" name="Object 72">
              <a:extLst>
                <a:ext uri="{FF2B5EF4-FFF2-40B4-BE49-F238E27FC236}">
                  <a16:creationId xmlns:a16="http://schemas.microsoft.com/office/drawing/2014/main" id="{F33E400B-5C1E-C2AD-A4B6-259B382051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024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57212" imgH="57150" progId="Equation.DSMT4">
                    <p:embed/>
                  </p:oleObj>
                </mc:Choice>
                <mc:Fallback>
                  <p:oleObj name="Equation" r:id="rId13" imgW="57212" imgH="5715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024"/>
                          <a:ext cx="340" cy="34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1" name="Line 73">
              <a:extLst>
                <a:ext uri="{FF2B5EF4-FFF2-40B4-BE49-F238E27FC236}">
                  <a16:creationId xmlns:a16="http://schemas.microsoft.com/office/drawing/2014/main" id="{F15B93CC-5FB6-6649-6463-8954B49D6A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6" y="2784"/>
              <a:ext cx="960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5098" name="Group 74">
            <a:extLst>
              <a:ext uri="{FF2B5EF4-FFF2-40B4-BE49-F238E27FC236}">
                <a16:creationId xmlns:a16="http://schemas.microsoft.com/office/drawing/2014/main" id="{B2A133E3-AEB9-2DCE-02D2-06E5A585ACB4}"/>
              </a:ext>
            </a:extLst>
          </p:cNvPr>
          <p:cNvGrpSpPr>
            <a:grpSpLocks/>
          </p:cNvGrpSpPr>
          <p:nvPr/>
        </p:nvGrpSpPr>
        <p:grpSpPr bwMode="auto">
          <a:xfrm>
            <a:off x="2787650" y="2335213"/>
            <a:ext cx="1905000" cy="1497012"/>
            <a:chOff x="4176" y="1648"/>
            <a:chExt cx="397" cy="943"/>
          </a:xfrm>
        </p:grpSpPr>
        <p:sp>
          <p:nvSpPr>
            <p:cNvPr id="51218" name="AutoShape 75" descr="75%">
              <a:extLst>
                <a:ext uri="{FF2B5EF4-FFF2-40B4-BE49-F238E27FC236}">
                  <a16:creationId xmlns:a16="http://schemas.microsoft.com/office/drawing/2014/main" id="{C7AEB23C-3E45-659E-EA53-852CEB498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276" y="2294"/>
              <a:ext cx="197" cy="397"/>
            </a:xfrm>
            <a:prstGeom prst="leftBracket">
              <a:avLst>
                <a:gd name="adj" fmla="val 16794"/>
              </a:avLst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51219" name="AutoShape 76" descr="75%">
              <a:extLst>
                <a:ext uri="{FF2B5EF4-FFF2-40B4-BE49-F238E27FC236}">
                  <a16:creationId xmlns:a16="http://schemas.microsoft.com/office/drawing/2014/main" id="{5E163207-2AD2-9A0D-464B-BF356E16037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261" y="1563"/>
              <a:ext cx="227" cy="397"/>
            </a:xfrm>
            <a:prstGeom prst="rightBracket">
              <a:avLst>
                <a:gd name="adj" fmla="val 17934"/>
              </a:avLst>
            </a:prstGeom>
            <a:noFill/>
            <a:ln w="38100">
              <a:solidFill>
                <a:srgbClr val="33CC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385101" name="Rectangle 77">
            <a:extLst>
              <a:ext uri="{FF2B5EF4-FFF2-40B4-BE49-F238E27FC236}">
                <a16:creationId xmlns:a16="http://schemas.microsoft.com/office/drawing/2014/main" id="{A4000CF6-719A-7B6D-0559-82ABDEBF5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4403725"/>
            <a:ext cx="89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圈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85102" name="AutoShape 78">
            <a:extLst>
              <a:ext uri="{FF2B5EF4-FFF2-40B4-BE49-F238E27FC236}">
                <a16:creationId xmlns:a16="http://schemas.microsoft.com/office/drawing/2014/main" id="{D6450DE6-4E12-179F-4596-304FA518052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987675" y="5229225"/>
            <a:ext cx="647700" cy="215900"/>
          </a:xfrm>
          <a:prstGeom prst="roundRect">
            <a:avLst>
              <a:gd name="adj" fmla="val 36704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85103" name="Object 79">
            <a:extLst>
              <a:ext uri="{FF2B5EF4-FFF2-40B4-BE49-F238E27FC236}">
                <a16:creationId xmlns:a16="http://schemas.microsoft.com/office/drawing/2014/main" id="{52B91A96-4AAD-7151-4CBA-70C9BC543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383088"/>
          <a:ext cx="1711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14510" imgH="114300" progId="Equation.DSMT4">
                  <p:embed/>
                </p:oleObj>
              </mc:Choice>
              <mc:Fallback>
                <p:oleObj name="Equation" r:id="rId16" imgW="514510" imgH="11430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383088"/>
                        <a:ext cx="1711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104" name="Object 80">
            <a:extLst>
              <a:ext uri="{FF2B5EF4-FFF2-40B4-BE49-F238E27FC236}">
                <a16:creationId xmlns:a16="http://schemas.microsoft.com/office/drawing/2014/main" id="{3A94D94E-DCFD-49C6-C88E-25347AAA4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5487988"/>
          <a:ext cx="2447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1235" imgH="114300" progId="Equation.DSMT4">
                  <p:embed/>
                </p:oleObj>
              </mc:Choice>
              <mc:Fallback>
                <p:oleObj name="Equation" r:id="rId18" imgW="781235" imgH="1143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487988"/>
                        <a:ext cx="24479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105" name="Rectangle 81">
            <a:extLst>
              <a:ext uri="{FF2B5EF4-FFF2-40B4-BE49-F238E27FC236}">
                <a16:creationId xmlns:a16="http://schemas.microsoft.com/office/drawing/2014/main" id="{F1324C1D-6C8F-0A87-698E-6F2240BD9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1801813"/>
            <a:ext cx="89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圈</a:t>
            </a: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8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38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3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69" grpId="0" autoUpdateAnimBg="0"/>
      <p:bldP spid="385090" grpId="0" animBg="1"/>
      <p:bldP spid="385094" grpId="0" animBg="1"/>
      <p:bldP spid="385101" grpId="0" autoUpdateAnimBg="0"/>
      <p:bldP spid="385102" grpId="0" animBg="1"/>
      <p:bldP spid="38510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03473AC-15A6-D4FA-7C62-EB5509DDA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练习：利用卡诺图化简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0C40C5F4-5DE7-6395-6CFE-8CA562A4F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/>
              <a:t>L=(AB+BD)C+(A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</a:t>
            </a:r>
            <a:r>
              <a:rPr lang="en-US" altLang="zh-CN" dirty="0"/>
              <a:t>B)D+CD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/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CD59CAA1-683C-9AA7-A149-D244E90F9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17002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56A6E2B7-0BD6-AAD1-D931-CDF420225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70021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1">
            <a:extLst>
              <a:ext uri="{FF2B5EF4-FFF2-40B4-BE49-F238E27FC236}">
                <a16:creationId xmlns:a16="http://schemas.microsoft.com/office/drawing/2014/main" id="{E674BD6F-22D9-8AED-F8AE-1793A857B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620713"/>
            <a:ext cx="711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solidFill>
                  <a:srgbClr val="000066"/>
                </a:solidFill>
              </a:rPr>
              <a:t>具有无关项的化简</a:t>
            </a:r>
          </a:p>
        </p:txBody>
      </p:sp>
      <p:sp>
        <p:nvSpPr>
          <p:cNvPr id="387104" name="Text Box 32" descr="75%">
            <a:extLst>
              <a:ext uri="{FF2B5EF4-FFF2-40B4-BE49-F238E27FC236}">
                <a16:creationId xmlns:a16="http://schemas.microsoft.com/office/drawing/2014/main" id="{39C26393-CC6E-72CC-B057-6316BEF0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1341438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）什么叫无关项：</a:t>
            </a:r>
          </a:p>
        </p:txBody>
      </p:sp>
      <p:sp>
        <p:nvSpPr>
          <p:cNvPr id="387107" name="Rectangle 35">
            <a:extLst>
              <a:ext uri="{FF2B5EF4-FFF2-40B4-BE49-F238E27FC236}">
                <a16:creationId xmlns:a16="http://schemas.microsoft.com/office/drawing/2014/main" id="{AAF3C3A8-996A-A627-EE1A-FE6460574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97050"/>
            <a:ext cx="8367713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在真值表内对应于变量的某些取值下，函数的值可以是任意的，或者这些变量的取值根本不会出现，这些变量取值所对应的最小项称为无关项或任意项。</a:t>
            </a:r>
          </a:p>
        </p:txBody>
      </p:sp>
      <p:sp>
        <p:nvSpPr>
          <p:cNvPr id="387108" name="Rectangle 36">
            <a:extLst>
              <a:ext uri="{FF2B5EF4-FFF2-40B4-BE49-F238E27FC236}">
                <a16:creationId xmlns:a16="http://schemas.microsoft.com/office/drawing/2014/main" id="{EF62E0CA-56B2-74BE-6ED7-3D57737A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3894138"/>
            <a:ext cx="83693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在含有无关项逻辑函数的卡诺图化简中，它的值可以取</a:t>
            </a: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或取</a:t>
            </a:r>
            <a:r>
              <a:rPr kumimoji="1"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，具体取什么值，可以根据使函数尽量得到简化而定。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04" grpId="0" autoUpdateAnimBg="0"/>
      <p:bldP spid="387107" grpId="0"/>
      <p:bldP spid="38710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660365A3-87FD-3AE5-100F-F403164A6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1593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无关项在卡诺图化简函数中的应用</a:t>
            </a:r>
          </a:p>
        </p:txBody>
      </p:sp>
      <p:sp>
        <p:nvSpPr>
          <p:cNvPr id="99331" name="Text Box 3">
            <a:extLst>
              <a:ext uri="{FF2B5EF4-FFF2-40B4-BE49-F238E27FC236}">
                <a16:creationId xmlns:a16="http://schemas.microsoft.com/office/drawing/2014/main" id="{5908B290-CB5E-8589-26DC-98D33D10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5413"/>
            <a:ext cx="5483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Arial" panose="020B0604020202020204" pitchFamily="34" charset="0"/>
              </a:rPr>
              <a:t>例：化简具有约束项的函数：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3BCE936F-DC02-DB1A-60FB-C90EBE3DD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08438"/>
            <a:ext cx="55435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解：首先将</a:t>
            </a:r>
            <a:r>
              <a:rPr lang="en-US" altLang="zh-CN" i="1">
                <a:latin typeface="Arial" panose="020B0604020202020204" pitchFamily="34" charset="0"/>
              </a:rPr>
              <a:t>m</a:t>
            </a:r>
            <a:r>
              <a:rPr lang="zh-CN" altLang="en-US">
                <a:latin typeface="Arial" panose="020B0604020202020204" pitchFamily="34" charset="0"/>
              </a:rPr>
              <a:t>项、</a:t>
            </a:r>
            <a:r>
              <a:rPr lang="en-US" altLang="zh-CN" i="1">
                <a:latin typeface="Arial" panose="020B0604020202020204" pitchFamily="34" charset="0"/>
              </a:rPr>
              <a:t>d </a:t>
            </a:r>
            <a:r>
              <a:rPr lang="zh-CN" altLang="en-US">
                <a:latin typeface="Arial" panose="020B0604020202020204" pitchFamily="34" charset="0"/>
              </a:rPr>
              <a:t>项填卡诺图，其余位置填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，如图所示。然后按规则画方格群，整理出化简后的函数式为：</a:t>
            </a:r>
          </a:p>
        </p:txBody>
      </p:sp>
      <p:graphicFrame>
        <p:nvGraphicFramePr>
          <p:cNvPr id="99333" name="Object 5">
            <a:extLst>
              <a:ext uri="{FF2B5EF4-FFF2-40B4-BE49-F238E27FC236}">
                <a16:creationId xmlns:a16="http://schemas.microsoft.com/office/drawing/2014/main" id="{03F7BC4A-C2A8-DA41-A9E9-888AB4114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684838"/>
          <a:ext cx="3733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5673" imgH="215806" progId="Equation.DSMT4">
                  <p:embed/>
                </p:oleObj>
              </mc:Choice>
              <mc:Fallback>
                <p:oleObj name="Equation" r:id="rId2" imgW="1675673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84838"/>
                        <a:ext cx="3733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334" name="Picture 6" descr="SZ1712">
            <a:extLst>
              <a:ext uri="{FF2B5EF4-FFF2-40B4-BE49-F238E27FC236}">
                <a16:creationId xmlns:a16="http://schemas.microsoft.com/office/drawing/2014/main" id="{7AA9FAF7-24A1-ABC6-C365-D801B6F7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925888"/>
            <a:ext cx="3779837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9335" name="Object 7">
            <a:extLst>
              <a:ext uri="{FF2B5EF4-FFF2-40B4-BE49-F238E27FC236}">
                <a16:creationId xmlns:a16="http://schemas.microsoft.com/office/drawing/2014/main" id="{715D8CCD-C319-FC2B-B336-7B9997E15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3263900"/>
          <a:ext cx="764698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78200" imgH="254000" progId="Equation.DSMT4">
                  <p:embed/>
                </p:oleObj>
              </mc:Choice>
              <mc:Fallback>
                <p:oleObj name="Equation" r:id="rId5" imgW="33782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263900"/>
                        <a:ext cx="764698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8">
            <a:extLst>
              <a:ext uri="{FF2B5EF4-FFF2-40B4-BE49-F238E27FC236}">
                <a16:creationId xmlns:a16="http://schemas.microsoft.com/office/drawing/2014/main" id="{9689749D-7A3E-2E8B-D588-17155B24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1339850"/>
            <a:ext cx="85375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因为约束项是不会出现的项，或是对函数值无影响的项，所以</a:t>
            </a:r>
          </a:p>
          <a:p>
            <a:pPr eaLnBrk="1" hangingPunct="1"/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将其取为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0 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还是取为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都可以。在卡诺图中，无关项所对应的</a:t>
            </a:r>
          </a:p>
          <a:p>
            <a:pPr eaLnBrk="1" hangingPunct="1"/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小方格内填 </a:t>
            </a:r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× 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或 </a:t>
            </a:r>
            <a:r>
              <a:rPr lang="el-GR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Φ</a:t>
            </a:r>
            <a:r>
              <a:rPr lang="zh-CN" altLang="el-GR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  <a:endParaRPr lang="zh-CN" altLang="en-US">
              <a:solidFill>
                <a:srgbClr val="000066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utoUpdateAnimBg="0"/>
      <p:bldP spid="99331" grpId="0" autoUpdateAnimBg="0"/>
      <p:bldP spid="99332" grpId="0" autoUpdateAnimBg="0"/>
      <p:bldP spid="993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7E5EC77B-24E2-9F39-F60F-C5BFAE52F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0350"/>
            <a:ext cx="3276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800">
                <a:solidFill>
                  <a:srgbClr val="FF0000"/>
                </a:solidFill>
                <a:latin typeface="Times New Roman" panose="02020603050405020304" pitchFamily="18" charset="0"/>
              </a:rPr>
              <a:t>注：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389C803D-EBA7-7F18-CA42-36C4FC87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8077200" cy="3090863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>
                <a:latin typeface="Times New Roman" panose="02020603050405020304" pitchFamily="18" charset="0"/>
              </a:rPr>
              <a:t>卡诺图中的无关项“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×”</a:t>
            </a:r>
            <a:r>
              <a:rPr kumimoji="1" lang="zh-CN" altLang="en-US" sz="2800">
                <a:latin typeface="Times New Roman" panose="02020603050405020304" pitchFamily="18" charset="0"/>
              </a:rPr>
              <a:t>既可当作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</a:rPr>
              <a:t>也可当作</a:t>
            </a:r>
            <a:r>
              <a:rPr kumimoji="1" lang="en-US" altLang="zh-CN" sz="2800"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latin typeface="Times New Roman" panose="02020603050405020304" pitchFamily="18" charset="0"/>
              </a:rPr>
              <a:t>来对待，画方格时可以把“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×”</a:t>
            </a:r>
            <a:r>
              <a:rPr kumimoji="1" lang="zh-CN" altLang="en-US" sz="2800">
                <a:latin typeface="Times New Roman" panose="02020603050405020304" pitchFamily="18" charset="0"/>
              </a:rPr>
              <a:t>包括在里面。其原则仍然是相邻最小项构成方格最大、方格群数目最少为好。但要注意方格群中必须包含有效最小项，不能全是无关项，而且，只要按此原则把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</a:rPr>
              <a:t>圈完，有些无关项不是非得用不可。这样得到的各乘积项既具有独立性又最简化。</a:t>
            </a:r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920F461E-99D2-6F98-035B-6B49BA1CD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89463"/>
            <a:ext cx="8077200" cy="138271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卡诺图作为简便可靠的逻辑分析工具，在解析逻辑电路和设计逻辑电路时经常会用到，所以应当熟练地掌握。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nimBg="1" autoUpdateAnimBg="0"/>
      <p:bldP spid="10035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17" name="Rectangle 21">
            <a:extLst>
              <a:ext uri="{FF2B5EF4-FFF2-40B4-BE49-F238E27FC236}">
                <a16:creationId xmlns:a16="http://schemas.microsoft.com/office/drawing/2014/main" id="{5B80C90C-C197-2DCB-5C5D-27054A7CE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296988"/>
            <a:ext cx="622776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要求设计一个逻辑电路，能够判断一位十进制数是奇数还是偶数，当十进制数为奇数时，电路输出为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，当十进制数为偶数时，电路输出为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388485" name="Group 389">
            <a:extLst>
              <a:ext uri="{FF2B5EF4-FFF2-40B4-BE49-F238E27FC236}">
                <a16:creationId xmlns:a16="http://schemas.microsoft.com/office/drawing/2014/main" id="{AF4A7A59-8DF1-384F-B697-32A6C1F8E8DC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-263525"/>
            <a:ext cx="1800225" cy="6704013"/>
            <a:chOff x="3589" y="33"/>
            <a:chExt cx="1134" cy="4223"/>
          </a:xfrm>
        </p:grpSpPr>
        <p:sp>
          <p:nvSpPr>
            <p:cNvPr id="57356" name="Rectangle 390">
              <a:extLst>
                <a:ext uri="{FF2B5EF4-FFF2-40B4-BE49-F238E27FC236}">
                  <a16:creationId xmlns:a16="http://schemas.microsoft.com/office/drawing/2014/main" id="{695350CA-C160-3C00-538F-D1F006C2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33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0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357" name="Rectangle 391">
              <a:extLst>
                <a:ext uri="{FF2B5EF4-FFF2-40B4-BE49-F238E27FC236}">
                  <a16:creationId xmlns:a16="http://schemas.microsoft.com/office/drawing/2014/main" id="{E07A4AE0-4F8C-3A8E-1F1B-80F17429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402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GB" altLang="zh-CN" sz="2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57358" name="Rectangle 392">
              <a:extLst>
                <a:ext uri="{FF2B5EF4-FFF2-40B4-BE49-F238E27FC236}">
                  <a16:creationId xmlns:a16="http://schemas.microsoft.com/office/drawing/2014/main" id="{2CAC1F2C-71EA-DB68-1F4E-95633C09D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402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1111</a:t>
              </a:r>
            </a:p>
          </p:txBody>
        </p:sp>
        <p:sp>
          <p:nvSpPr>
            <p:cNvPr id="57359" name="Rectangle 393">
              <a:extLst>
                <a:ext uri="{FF2B5EF4-FFF2-40B4-BE49-F238E27FC236}">
                  <a16:creationId xmlns:a16="http://schemas.microsoft.com/office/drawing/2014/main" id="{5516E614-D6D5-588E-23AF-4B9708015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379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GB" altLang="zh-CN" sz="2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57360" name="Rectangle 394">
              <a:extLst>
                <a:ext uri="{FF2B5EF4-FFF2-40B4-BE49-F238E27FC236}">
                  <a16:creationId xmlns:a16="http://schemas.microsoft.com/office/drawing/2014/main" id="{6917FF52-8F2F-3E4C-3553-56551F0E4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379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1110</a:t>
              </a:r>
            </a:p>
          </p:txBody>
        </p:sp>
        <p:sp>
          <p:nvSpPr>
            <p:cNvPr id="57361" name="Rectangle 395">
              <a:extLst>
                <a:ext uri="{FF2B5EF4-FFF2-40B4-BE49-F238E27FC236}">
                  <a16:creationId xmlns:a16="http://schemas.microsoft.com/office/drawing/2014/main" id="{257BDBEC-A89A-011B-CB0E-0A9DCD74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356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GB" altLang="zh-CN" sz="2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57362" name="Rectangle 396">
              <a:extLst>
                <a:ext uri="{FF2B5EF4-FFF2-40B4-BE49-F238E27FC236}">
                  <a16:creationId xmlns:a16="http://schemas.microsoft.com/office/drawing/2014/main" id="{83A38D65-5891-673D-AB4D-0E8F30DA2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356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1101</a:t>
              </a:r>
            </a:p>
          </p:txBody>
        </p:sp>
        <p:sp>
          <p:nvSpPr>
            <p:cNvPr id="57363" name="Rectangle 397">
              <a:extLst>
                <a:ext uri="{FF2B5EF4-FFF2-40B4-BE49-F238E27FC236}">
                  <a16:creationId xmlns:a16="http://schemas.microsoft.com/office/drawing/2014/main" id="{E59A08E7-8984-7A4C-F71E-06595101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333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GB" altLang="zh-CN" sz="2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57364" name="Rectangle 398">
              <a:extLst>
                <a:ext uri="{FF2B5EF4-FFF2-40B4-BE49-F238E27FC236}">
                  <a16:creationId xmlns:a16="http://schemas.microsoft.com/office/drawing/2014/main" id="{8F02D30A-2058-B1A1-FD1E-71F5D834A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333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1100</a:t>
              </a:r>
            </a:p>
          </p:txBody>
        </p:sp>
        <p:sp>
          <p:nvSpPr>
            <p:cNvPr id="57365" name="Rectangle 399">
              <a:extLst>
                <a:ext uri="{FF2B5EF4-FFF2-40B4-BE49-F238E27FC236}">
                  <a16:creationId xmlns:a16="http://schemas.microsoft.com/office/drawing/2014/main" id="{1D0FA7A5-5E07-D8FF-C967-BD987C021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310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GB" altLang="zh-CN" sz="2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57366" name="Rectangle 400">
              <a:extLst>
                <a:ext uri="{FF2B5EF4-FFF2-40B4-BE49-F238E27FC236}">
                  <a16:creationId xmlns:a16="http://schemas.microsoft.com/office/drawing/2014/main" id="{A1C4181F-7C15-6C3B-4D88-16445729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310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1011</a:t>
              </a:r>
            </a:p>
          </p:txBody>
        </p:sp>
        <p:sp>
          <p:nvSpPr>
            <p:cNvPr id="57367" name="Rectangle 401">
              <a:extLst>
                <a:ext uri="{FF2B5EF4-FFF2-40B4-BE49-F238E27FC236}">
                  <a16:creationId xmlns:a16="http://schemas.microsoft.com/office/drawing/2014/main" id="{26A6702F-D7DF-9185-7B6C-853F71A49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87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GB" altLang="zh-CN" sz="2000">
                  <a:solidFill>
                    <a:srgbClr val="0000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57368" name="Rectangle 402">
              <a:extLst>
                <a:ext uri="{FF2B5EF4-FFF2-40B4-BE49-F238E27FC236}">
                  <a16:creationId xmlns:a16="http://schemas.microsoft.com/office/drawing/2014/main" id="{4254C50F-0CA0-990A-E172-4B7656908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287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1010</a:t>
              </a:r>
            </a:p>
          </p:txBody>
        </p:sp>
        <p:sp>
          <p:nvSpPr>
            <p:cNvPr id="57369" name="Rectangle 403">
              <a:extLst>
                <a:ext uri="{FF2B5EF4-FFF2-40B4-BE49-F238E27FC236}">
                  <a16:creationId xmlns:a16="http://schemas.microsoft.com/office/drawing/2014/main" id="{065BC808-4C02-DE28-9802-61CD481A6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64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70" name="Rectangle 404">
              <a:extLst>
                <a:ext uri="{FF2B5EF4-FFF2-40B4-BE49-F238E27FC236}">
                  <a16:creationId xmlns:a16="http://schemas.microsoft.com/office/drawing/2014/main" id="{F5FC2882-203F-5465-63B0-CE95E6426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264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57371" name="Rectangle 405">
              <a:extLst>
                <a:ext uri="{FF2B5EF4-FFF2-40B4-BE49-F238E27FC236}">
                  <a16:creationId xmlns:a16="http://schemas.microsoft.com/office/drawing/2014/main" id="{681A51FF-553A-AB86-C20B-BA9679F03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41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72" name="Rectangle 406">
              <a:extLst>
                <a:ext uri="{FF2B5EF4-FFF2-40B4-BE49-F238E27FC236}">
                  <a16:creationId xmlns:a16="http://schemas.microsoft.com/office/drawing/2014/main" id="{99F4E94F-BB7F-AD73-95A6-44B9F731C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241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57373" name="Rectangle 407">
              <a:extLst>
                <a:ext uri="{FF2B5EF4-FFF2-40B4-BE49-F238E27FC236}">
                  <a16:creationId xmlns:a16="http://schemas.microsoft.com/office/drawing/2014/main" id="{F584148D-D83C-0733-EA3A-22F39D481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18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74" name="Rectangle 408">
              <a:extLst>
                <a:ext uri="{FF2B5EF4-FFF2-40B4-BE49-F238E27FC236}">
                  <a16:creationId xmlns:a16="http://schemas.microsoft.com/office/drawing/2014/main" id="{21499BED-A889-C79B-FF48-C3C5D90A0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218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0111</a:t>
              </a:r>
            </a:p>
          </p:txBody>
        </p:sp>
        <p:sp>
          <p:nvSpPr>
            <p:cNvPr id="57375" name="Rectangle 409">
              <a:extLst>
                <a:ext uri="{FF2B5EF4-FFF2-40B4-BE49-F238E27FC236}">
                  <a16:creationId xmlns:a16="http://schemas.microsoft.com/office/drawing/2014/main" id="{0552A272-2470-AD58-047A-0570F96A2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95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76" name="Rectangle 410">
              <a:extLst>
                <a:ext uri="{FF2B5EF4-FFF2-40B4-BE49-F238E27FC236}">
                  <a16:creationId xmlns:a16="http://schemas.microsoft.com/office/drawing/2014/main" id="{FF602DEB-D0B5-9DED-8EDF-520805DB3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95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0110</a:t>
              </a:r>
            </a:p>
          </p:txBody>
        </p:sp>
        <p:sp>
          <p:nvSpPr>
            <p:cNvPr id="57377" name="Rectangle 411">
              <a:extLst>
                <a:ext uri="{FF2B5EF4-FFF2-40B4-BE49-F238E27FC236}">
                  <a16:creationId xmlns:a16="http://schemas.microsoft.com/office/drawing/2014/main" id="{D0741463-F1ED-815B-2FDC-E44A2F4F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72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78" name="Rectangle 412">
              <a:extLst>
                <a:ext uri="{FF2B5EF4-FFF2-40B4-BE49-F238E27FC236}">
                  <a16:creationId xmlns:a16="http://schemas.microsoft.com/office/drawing/2014/main" id="{B837054E-EB47-3593-BB3D-3D1DC68D3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72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0101</a:t>
              </a:r>
            </a:p>
          </p:txBody>
        </p:sp>
        <p:sp>
          <p:nvSpPr>
            <p:cNvPr id="57379" name="Rectangle 413">
              <a:extLst>
                <a:ext uri="{FF2B5EF4-FFF2-40B4-BE49-F238E27FC236}">
                  <a16:creationId xmlns:a16="http://schemas.microsoft.com/office/drawing/2014/main" id="{5F378038-4729-A3F4-573B-082A48066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49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80" name="Rectangle 414">
              <a:extLst>
                <a:ext uri="{FF2B5EF4-FFF2-40B4-BE49-F238E27FC236}">
                  <a16:creationId xmlns:a16="http://schemas.microsoft.com/office/drawing/2014/main" id="{6B606637-101D-0268-AB73-8E267B03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49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0100</a:t>
              </a:r>
            </a:p>
          </p:txBody>
        </p:sp>
        <p:sp>
          <p:nvSpPr>
            <p:cNvPr id="57381" name="Rectangle 415">
              <a:extLst>
                <a:ext uri="{FF2B5EF4-FFF2-40B4-BE49-F238E27FC236}">
                  <a16:creationId xmlns:a16="http://schemas.microsoft.com/office/drawing/2014/main" id="{8EA3B5EA-2CC0-FACC-4D38-986DDA838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26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82" name="Rectangle 416">
              <a:extLst>
                <a:ext uri="{FF2B5EF4-FFF2-40B4-BE49-F238E27FC236}">
                  <a16:creationId xmlns:a16="http://schemas.microsoft.com/office/drawing/2014/main" id="{0E31A977-22E8-C9FD-6C84-BA0EEF31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26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0011</a:t>
              </a:r>
            </a:p>
          </p:txBody>
        </p:sp>
        <p:sp>
          <p:nvSpPr>
            <p:cNvPr id="57383" name="Rectangle 417">
              <a:extLst>
                <a:ext uri="{FF2B5EF4-FFF2-40B4-BE49-F238E27FC236}">
                  <a16:creationId xmlns:a16="http://schemas.microsoft.com/office/drawing/2014/main" id="{E96B3F45-1783-7E9F-227B-56A6295F0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3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84" name="Rectangle 418">
              <a:extLst>
                <a:ext uri="{FF2B5EF4-FFF2-40B4-BE49-F238E27FC236}">
                  <a16:creationId xmlns:a16="http://schemas.microsoft.com/office/drawing/2014/main" id="{7E604EBD-ADC7-EEF9-9DEB-B6466AB5E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103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0010</a:t>
              </a:r>
            </a:p>
          </p:txBody>
        </p:sp>
        <p:sp>
          <p:nvSpPr>
            <p:cNvPr id="57385" name="Rectangle 419">
              <a:extLst>
                <a:ext uri="{FF2B5EF4-FFF2-40B4-BE49-F238E27FC236}">
                  <a16:creationId xmlns:a16="http://schemas.microsoft.com/office/drawing/2014/main" id="{359CAC97-4738-BCBB-4025-92FF6D9D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80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86" name="Rectangle 420">
              <a:extLst>
                <a:ext uri="{FF2B5EF4-FFF2-40B4-BE49-F238E27FC236}">
                  <a16:creationId xmlns:a16="http://schemas.microsoft.com/office/drawing/2014/main" id="{AB05D96E-4015-12A5-C1AE-C7A7DA316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80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0001</a:t>
              </a:r>
            </a:p>
          </p:txBody>
        </p:sp>
        <p:sp>
          <p:nvSpPr>
            <p:cNvPr id="57387" name="Rectangle 421">
              <a:extLst>
                <a:ext uri="{FF2B5EF4-FFF2-40B4-BE49-F238E27FC236}">
                  <a16:creationId xmlns:a16="http://schemas.microsoft.com/office/drawing/2014/main" id="{605E3D28-2A02-4DAC-3D6C-78238432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57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88" name="Rectangle 422">
              <a:extLst>
                <a:ext uri="{FF2B5EF4-FFF2-40B4-BE49-F238E27FC236}">
                  <a16:creationId xmlns:a16="http://schemas.microsoft.com/office/drawing/2014/main" id="{E56FC948-A66C-4A49-F5D9-B18A3714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57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0000</a:t>
              </a:r>
            </a:p>
          </p:txBody>
        </p:sp>
        <p:sp>
          <p:nvSpPr>
            <p:cNvPr id="57389" name="Rectangle 423">
              <a:extLst>
                <a:ext uri="{FF2B5EF4-FFF2-40B4-BE49-F238E27FC236}">
                  <a16:creationId xmlns:a16="http://schemas.microsoft.com/office/drawing/2014/main" id="{575A9466-EC59-7A6B-03FC-CB70CE880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346"/>
              <a:ext cx="5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57390" name="Rectangle 424">
              <a:extLst>
                <a:ext uri="{FF2B5EF4-FFF2-40B4-BE49-F238E27FC236}">
                  <a16:creationId xmlns:a16="http://schemas.microsoft.com/office/drawing/2014/main" id="{1DB4DB6A-EC47-7FF2-F92E-726482F94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346"/>
              <a:ext cx="5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ABCD</a:t>
              </a:r>
            </a:p>
          </p:txBody>
        </p:sp>
        <p:sp>
          <p:nvSpPr>
            <p:cNvPr id="57391" name="Line 425">
              <a:extLst>
                <a:ext uri="{FF2B5EF4-FFF2-40B4-BE49-F238E27FC236}">
                  <a16:creationId xmlns:a16="http://schemas.microsoft.com/office/drawing/2014/main" id="{7F089D3B-4738-5B91-1EEB-3A51CBCC2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46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2" name="Line 426">
              <a:extLst>
                <a:ext uri="{FF2B5EF4-FFF2-40B4-BE49-F238E27FC236}">
                  <a16:creationId xmlns:a16="http://schemas.microsoft.com/office/drawing/2014/main" id="{75085AD7-6E25-7F6F-4FCD-BD159BEE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57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3" name="Line 427">
              <a:extLst>
                <a:ext uri="{FF2B5EF4-FFF2-40B4-BE49-F238E27FC236}">
                  <a16:creationId xmlns:a16="http://schemas.microsoft.com/office/drawing/2014/main" id="{2209A520-E2AB-D866-CE49-6D31B4808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80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4" name="Line 428">
              <a:extLst>
                <a:ext uri="{FF2B5EF4-FFF2-40B4-BE49-F238E27FC236}">
                  <a16:creationId xmlns:a16="http://schemas.microsoft.com/office/drawing/2014/main" id="{127B55CA-B4DD-DF8B-0677-E18B676B4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03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5" name="Line 429">
              <a:extLst>
                <a:ext uri="{FF2B5EF4-FFF2-40B4-BE49-F238E27FC236}">
                  <a16:creationId xmlns:a16="http://schemas.microsoft.com/office/drawing/2014/main" id="{13F10CAF-707E-D235-9BFA-D7CDADF52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26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6" name="Line 430">
              <a:extLst>
                <a:ext uri="{FF2B5EF4-FFF2-40B4-BE49-F238E27FC236}">
                  <a16:creationId xmlns:a16="http://schemas.microsoft.com/office/drawing/2014/main" id="{004BE8F1-85A4-5538-3C96-F5DEC7F12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49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7" name="Line 431">
              <a:extLst>
                <a:ext uri="{FF2B5EF4-FFF2-40B4-BE49-F238E27FC236}">
                  <a16:creationId xmlns:a16="http://schemas.microsoft.com/office/drawing/2014/main" id="{8CAE5946-D2AA-678A-B209-A09E9AFA4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72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8" name="Line 432">
              <a:extLst>
                <a:ext uri="{FF2B5EF4-FFF2-40B4-BE49-F238E27FC236}">
                  <a16:creationId xmlns:a16="http://schemas.microsoft.com/office/drawing/2014/main" id="{9C5719BF-DAC3-6A55-3832-787ED5EF1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95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9" name="Line 433">
              <a:extLst>
                <a:ext uri="{FF2B5EF4-FFF2-40B4-BE49-F238E27FC236}">
                  <a16:creationId xmlns:a16="http://schemas.microsoft.com/office/drawing/2014/main" id="{D10C9912-3581-6AA2-7902-5DFA924C9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1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0" name="Line 434">
              <a:extLst>
                <a:ext uri="{FF2B5EF4-FFF2-40B4-BE49-F238E27FC236}">
                  <a16:creationId xmlns:a16="http://schemas.microsoft.com/office/drawing/2014/main" id="{EF5D788E-E71A-2939-928C-B66CF4929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41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1" name="Line 435">
              <a:extLst>
                <a:ext uri="{FF2B5EF4-FFF2-40B4-BE49-F238E27FC236}">
                  <a16:creationId xmlns:a16="http://schemas.microsoft.com/office/drawing/2014/main" id="{A45EDAD2-DAFA-76EF-095A-D429EDD55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64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2" name="Line 436">
              <a:extLst>
                <a:ext uri="{FF2B5EF4-FFF2-40B4-BE49-F238E27FC236}">
                  <a16:creationId xmlns:a16="http://schemas.microsoft.com/office/drawing/2014/main" id="{1523326C-CE4A-8EED-0195-ACCE215AD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87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3" name="Line 437">
              <a:extLst>
                <a:ext uri="{FF2B5EF4-FFF2-40B4-BE49-F238E27FC236}">
                  <a16:creationId xmlns:a16="http://schemas.microsoft.com/office/drawing/2014/main" id="{8C8828E5-3F54-3F15-8ECC-3DD022B65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10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4" name="Line 438">
              <a:extLst>
                <a:ext uri="{FF2B5EF4-FFF2-40B4-BE49-F238E27FC236}">
                  <a16:creationId xmlns:a16="http://schemas.microsoft.com/office/drawing/2014/main" id="{32896A27-2BC2-2AE0-BE95-DB192FDA2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33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5" name="Line 439">
              <a:extLst>
                <a:ext uri="{FF2B5EF4-FFF2-40B4-BE49-F238E27FC236}">
                  <a16:creationId xmlns:a16="http://schemas.microsoft.com/office/drawing/2014/main" id="{6F3AF966-9936-F9D9-C13B-38A34C1E6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56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6" name="Line 440">
              <a:extLst>
                <a:ext uri="{FF2B5EF4-FFF2-40B4-BE49-F238E27FC236}">
                  <a16:creationId xmlns:a16="http://schemas.microsoft.com/office/drawing/2014/main" id="{A4EC0E12-F27D-6E41-128D-4D6DE47C7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79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7" name="Line 441">
              <a:extLst>
                <a:ext uri="{FF2B5EF4-FFF2-40B4-BE49-F238E27FC236}">
                  <a16:creationId xmlns:a16="http://schemas.microsoft.com/office/drawing/2014/main" id="{AA43EBFB-A970-ACEF-880B-9123FA208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402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442">
              <a:extLst>
                <a:ext uri="{FF2B5EF4-FFF2-40B4-BE49-F238E27FC236}">
                  <a16:creationId xmlns:a16="http://schemas.microsoft.com/office/drawing/2014/main" id="{D1F7A32E-7A58-8DBB-15D0-CE7C8365E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4256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Line 443">
              <a:extLst>
                <a:ext uri="{FF2B5EF4-FFF2-40B4-BE49-F238E27FC236}">
                  <a16:creationId xmlns:a16="http://schemas.microsoft.com/office/drawing/2014/main" id="{07427CBF-56A8-4649-3DBD-50314A33D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346"/>
              <a:ext cx="0" cy="39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0" name="Line 444">
              <a:extLst>
                <a:ext uri="{FF2B5EF4-FFF2-40B4-BE49-F238E27FC236}">
                  <a16:creationId xmlns:a16="http://schemas.microsoft.com/office/drawing/2014/main" id="{40F08E85-F5FC-C4DA-003A-CC901411B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346"/>
              <a:ext cx="0" cy="3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1" name="Line 445">
              <a:extLst>
                <a:ext uri="{FF2B5EF4-FFF2-40B4-BE49-F238E27FC236}">
                  <a16:creationId xmlns:a16="http://schemas.microsoft.com/office/drawing/2014/main" id="{7B40278D-8BE2-A5C1-1391-D15673505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3" y="346"/>
              <a:ext cx="0" cy="39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8542" name="Rectangle 446">
            <a:extLst>
              <a:ext uri="{FF2B5EF4-FFF2-40B4-BE49-F238E27FC236}">
                <a16:creationId xmlns:a16="http://schemas.microsoft.com/office/drawing/2014/main" id="{51908454-4987-7F12-FF37-C95B68DC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551238"/>
            <a:ext cx="244792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列出真值表</a:t>
            </a:r>
          </a:p>
        </p:txBody>
      </p:sp>
      <p:sp>
        <p:nvSpPr>
          <p:cNvPr id="388543" name="Rectangle 447">
            <a:extLst>
              <a:ext uri="{FF2B5EF4-FFF2-40B4-BE49-F238E27FC236}">
                <a16:creationId xmlns:a16="http://schemas.microsoft.com/office/drawing/2014/main" id="{763CC9C5-3E6E-39A3-8D37-E032EA04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4606925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画出卡诺图</a:t>
            </a:r>
          </a:p>
        </p:txBody>
      </p:sp>
      <p:sp>
        <p:nvSpPr>
          <p:cNvPr id="57350" name="Rectangle 469">
            <a:extLst>
              <a:ext uri="{FF2B5EF4-FFF2-40B4-BE49-F238E27FC236}">
                <a16:creationId xmlns:a16="http://schemas.microsoft.com/office/drawing/2014/main" id="{1418F59A-8E51-0348-3AC8-08CE93D58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971550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971550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8564" name="Object 468">
            <a:extLst>
              <a:ext uri="{FF2B5EF4-FFF2-40B4-BE49-F238E27FC236}">
                <a16:creationId xmlns:a16="http://schemas.microsoft.com/office/drawing/2014/main" id="{5B62DAD6-14A5-04B3-DD04-968983EB9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997200"/>
          <a:ext cx="3167063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1555391" imgH="1436914" progId="Word.Picture.8">
                  <p:embed/>
                </p:oleObj>
              </mc:Choice>
              <mc:Fallback>
                <p:oleObj name="图片" r:id="rId2" imgW="1555391" imgH="1436914" progId="Word.Picture.8">
                  <p:embed/>
                  <p:pic>
                    <p:nvPicPr>
                      <p:cNvPr id="0" name="Object 4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97200"/>
                        <a:ext cx="3167063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566" name="Object 470">
            <a:extLst>
              <a:ext uri="{FF2B5EF4-FFF2-40B4-BE49-F238E27FC236}">
                <a16:creationId xmlns:a16="http://schemas.microsoft.com/office/drawing/2014/main" id="{A98F15DD-DAA6-5FAF-CCE9-80DD9F292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9438" y="3603625"/>
          <a:ext cx="903287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4" imgW="449605" imgH="877946" progId="Word.Picture.8">
                  <p:embed/>
                </p:oleObj>
              </mc:Choice>
              <mc:Fallback>
                <p:oleObj name="图片" r:id="rId4" imgW="449605" imgH="877946" progId="Word.Picture.8">
                  <p:embed/>
                  <p:pic>
                    <p:nvPicPr>
                      <p:cNvPr id="0" name="Object 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3603625"/>
                        <a:ext cx="903287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567" name="Rectangle 471">
            <a:extLst>
              <a:ext uri="{FF2B5EF4-FFF2-40B4-BE49-F238E27FC236}">
                <a16:creationId xmlns:a16="http://schemas.microsoft.com/office/drawing/2014/main" id="{583A0A23-1AF2-A8B4-1D6A-77A92B95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80025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卡诺图化简</a:t>
            </a:r>
          </a:p>
        </p:txBody>
      </p:sp>
      <p:graphicFrame>
        <p:nvGraphicFramePr>
          <p:cNvPr id="388568" name="Object 472">
            <a:extLst>
              <a:ext uri="{FF2B5EF4-FFF2-40B4-BE49-F238E27FC236}">
                <a16:creationId xmlns:a16="http://schemas.microsoft.com/office/drawing/2014/main" id="{4D3303E8-8741-D4B8-A54F-8628143F0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116513"/>
          <a:ext cx="9239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6" imgW="457200" imgH="354254" progId="Word.Picture.8">
                  <p:embed/>
                </p:oleObj>
              </mc:Choice>
              <mc:Fallback>
                <p:oleObj name="图片" r:id="rId6" imgW="457200" imgH="354254" progId="Word.Picture.8">
                  <p:embed/>
                  <p:pic>
                    <p:nvPicPr>
                      <p:cNvPr id="0" name="Object 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116513"/>
                        <a:ext cx="92392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569" name="Object 473">
            <a:extLst>
              <a:ext uri="{FF2B5EF4-FFF2-40B4-BE49-F238E27FC236}">
                <a16:creationId xmlns:a16="http://schemas.microsoft.com/office/drawing/2014/main" id="{6DE002E0-EF71-0A05-E331-763C747D5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832475"/>
          <a:ext cx="12239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8300" imgH="139700" progId="Equation.3">
                  <p:embed/>
                </p:oleObj>
              </mc:Choice>
              <mc:Fallback>
                <p:oleObj name="公式" r:id="rId8" imgW="368300" imgH="139700" progId="Equation.3">
                  <p:embed/>
                  <p:pic>
                    <p:nvPicPr>
                      <p:cNvPr id="0" name="Object 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32475"/>
                        <a:ext cx="122396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8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8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8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7" grpId="0"/>
      <p:bldP spid="388542" grpId="0"/>
      <p:bldP spid="388543" grpId="0"/>
      <p:bldP spid="38856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B7968EC-3DBB-4FDD-4CB6-8861647EB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  <a:r>
              <a:rPr lang="en-US" altLang="zh-CN"/>
              <a:t>: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30AD8C9-DDA0-DBB5-0986-CA8CB9998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970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/>
              <a:t>已知逻辑函数</a:t>
            </a:r>
            <a:r>
              <a:rPr lang="en-US" altLang="zh-CN"/>
              <a:t>L=    m(0,1,5,8,9,14,15)+   d(2,4,11,13),</a:t>
            </a:r>
            <a:r>
              <a:rPr lang="zh-CN" altLang="en-US"/>
              <a:t>试化简为与</a:t>
            </a:r>
            <a:r>
              <a:rPr lang="en-US" altLang="zh-CN"/>
              <a:t>-</a:t>
            </a:r>
            <a:r>
              <a:rPr lang="zh-CN" altLang="en-US"/>
              <a:t>或</a:t>
            </a:r>
            <a:r>
              <a:rPr lang="en-US" altLang="zh-CN"/>
              <a:t>-</a:t>
            </a:r>
            <a:r>
              <a:rPr lang="zh-CN" altLang="en-US"/>
              <a:t>非式。</a:t>
            </a:r>
          </a:p>
        </p:txBody>
      </p:sp>
      <p:graphicFrame>
        <p:nvGraphicFramePr>
          <p:cNvPr id="58372" name="Object 4">
            <a:extLst>
              <a:ext uri="{FF2B5EF4-FFF2-40B4-BE49-F238E27FC236}">
                <a16:creationId xmlns:a16="http://schemas.microsoft.com/office/drawing/2014/main" id="{AA8D39E5-A3AB-B4CF-428A-6F2F6810E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700213"/>
          <a:ext cx="4318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73" imgH="253890" progId="Equation.DSMT4">
                  <p:embed/>
                </p:oleObj>
              </mc:Choice>
              <mc:Fallback>
                <p:oleObj name="Equation" r:id="rId2" imgW="291973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00213"/>
                        <a:ext cx="4318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>
            <a:extLst>
              <a:ext uri="{FF2B5EF4-FFF2-40B4-BE49-F238E27FC236}">
                <a16:creationId xmlns:a16="http://schemas.microsoft.com/office/drawing/2014/main" id="{91F78B7E-D470-1A7B-6503-3CC856AE8D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682750"/>
          <a:ext cx="4318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73" imgH="253890" progId="Equation.DSMT4">
                  <p:embed/>
                </p:oleObj>
              </mc:Choice>
              <mc:Fallback>
                <p:oleObj name="Equation" r:id="rId4" imgW="291973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682750"/>
                        <a:ext cx="4318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>
            <a:extLst>
              <a:ext uri="{FF2B5EF4-FFF2-40B4-BE49-F238E27FC236}">
                <a16:creationId xmlns:a16="http://schemas.microsoft.com/office/drawing/2014/main" id="{85529526-72CF-F1FD-9894-AA907D6F6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013325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L=AC+BC+ABC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8713E61D-D9A2-C103-2F8D-97F4B291C3D5}"/>
              </a:ext>
            </a:extLst>
          </p:cNvPr>
          <p:cNvGrpSpPr>
            <a:grpSpLocks/>
          </p:cNvGrpSpPr>
          <p:nvPr/>
        </p:nvGrpSpPr>
        <p:grpSpPr bwMode="auto">
          <a:xfrm>
            <a:off x="1330325" y="4868863"/>
            <a:ext cx="2305050" cy="144462"/>
            <a:chOff x="793" y="3067"/>
            <a:chExt cx="1452" cy="91"/>
          </a:xfrm>
        </p:grpSpPr>
        <p:sp>
          <p:nvSpPr>
            <p:cNvPr id="58376" name="Line 7">
              <a:extLst>
                <a:ext uri="{FF2B5EF4-FFF2-40B4-BE49-F238E27FC236}">
                  <a16:creationId xmlns:a16="http://schemas.microsoft.com/office/drawing/2014/main" id="{0C9E7F7D-C9BB-86B0-E854-57EF535D9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15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7" name="Line 8">
              <a:extLst>
                <a:ext uri="{FF2B5EF4-FFF2-40B4-BE49-F238E27FC236}">
                  <a16:creationId xmlns:a16="http://schemas.microsoft.com/office/drawing/2014/main" id="{7097FC6B-4274-9F65-AECC-B0F0A219B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15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8" name="Line 10">
              <a:extLst>
                <a:ext uri="{FF2B5EF4-FFF2-40B4-BE49-F238E27FC236}">
                  <a16:creationId xmlns:a16="http://schemas.microsoft.com/office/drawing/2014/main" id="{D584DC09-5583-C0A3-269B-C5D1F12E8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315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Line 11">
              <a:extLst>
                <a:ext uri="{FF2B5EF4-FFF2-40B4-BE49-F238E27FC236}">
                  <a16:creationId xmlns:a16="http://schemas.microsoft.com/office/drawing/2014/main" id="{BED5DFC3-023D-111E-6AB7-7532A313D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67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3E13C7-B9D5-3B40-DA99-4CB43AB9F2E2}"/>
              </a:ext>
            </a:extLst>
          </p:cNvPr>
          <p:cNvSpPr txBox="1"/>
          <p:nvPr/>
        </p:nvSpPr>
        <p:spPr>
          <a:xfrm>
            <a:off x="611188" y="331788"/>
            <a:ext cx="5040312" cy="1755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+mj-lt"/>
                <a:ea typeface="+mj-ea"/>
                <a:cs typeface="+mj-cs"/>
              </a:rPr>
              <a:t>作业：</a:t>
            </a:r>
            <a:endParaRPr lang="en-US" altLang="zh-CN" sz="3600" dirty="0">
              <a:latin typeface="+mj-lt"/>
              <a:ea typeface="+mj-ea"/>
              <a:cs typeface="+mj-cs"/>
            </a:endParaRPr>
          </a:p>
          <a:p>
            <a:pPr>
              <a:defRPr/>
            </a:pPr>
            <a:endParaRPr lang="en-US" altLang="zh-CN" sz="3600" dirty="0"/>
          </a:p>
          <a:p>
            <a:pPr>
              <a:defRPr/>
            </a:pPr>
            <a:r>
              <a:rPr lang="en-US" altLang="zh-CN" sz="3600" dirty="0"/>
              <a:t>P74~75</a:t>
            </a:r>
            <a:r>
              <a:rPr lang="zh-CN" altLang="en-US" sz="3600" dirty="0"/>
              <a:t>：</a:t>
            </a:r>
            <a:endParaRPr lang="en-US" altLang="zh-CN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F5C3CC-FBF4-2B62-4546-62801456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20" y="2204830"/>
            <a:ext cx="4572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/>
              <a:t>2.1.2</a:t>
            </a:r>
          </a:p>
          <a:p>
            <a:r>
              <a:rPr lang="en-US" altLang="zh-CN" sz="3600" dirty="0"/>
              <a:t>2.1.3</a:t>
            </a:r>
          </a:p>
          <a:p>
            <a:r>
              <a:rPr lang="en-US" altLang="zh-CN" sz="3600" dirty="0"/>
              <a:t>2.2.3</a:t>
            </a:r>
          </a:p>
          <a:p>
            <a:r>
              <a:rPr lang="en-US" altLang="zh-CN" sz="3600" dirty="0"/>
              <a:t>2.3.1</a:t>
            </a:r>
          </a:p>
          <a:p>
            <a:r>
              <a:rPr lang="en-US" altLang="zh-CN" sz="3600" dirty="0"/>
              <a:t>2.4.3</a:t>
            </a:r>
            <a:endParaRPr lang="zh-CN" altLang="en-US" sz="36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1">
            <a:extLst>
              <a:ext uri="{FF2B5EF4-FFF2-40B4-BE49-F238E27FC236}">
                <a16:creationId xmlns:a16="http://schemas.microsoft.com/office/drawing/2014/main" id="{F7F58C6D-DB7E-BA8E-906C-34608865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684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en-US" altLang="zh-CN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1</a:t>
            </a:r>
            <a:r>
              <a:rPr kumimoji="1" lang="zh-CN" altLang="en-US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、</a:t>
            </a:r>
            <a:r>
              <a:rPr kumimoji="1" lang="zh-CN" altLang="en-US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基本公式</a:t>
            </a:r>
          </a:p>
        </p:txBody>
      </p:sp>
      <p:grpSp>
        <p:nvGrpSpPr>
          <p:cNvPr id="370720" name="Group 32">
            <a:extLst>
              <a:ext uri="{FF2B5EF4-FFF2-40B4-BE49-F238E27FC236}">
                <a16:creationId xmlns:a16="http://schemas.microsoft.com/office/drawing/2014/main" id="{D1508BC0-09B7-B57F-B37C-0AC3930980BC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660775"/>
            <a:ext cx="5389562" cy="488950"/>
            <a:chOff x="528" y="2759"/>
            <a:chExt cx="3395" cy="308"/>
          </a:xfrm>
        </p:grpSpPr>
        <p:sp>
          <p:nvSpPr>
            <p:cNvPr id="9242" name="Text Box 33">
              <a:extLst>
                <a:ext uri="{FF2B5EF4-FFF2-40B4-BE49-F238E27FC236}">
                  <a16:creationId xmlns:a16="http://schemas.microsoft.com/office/drawing/2014/main" id="{F8FC582F-5C9F-A067-C28B-6DB510068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59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交换律：</a:t>
              </a:r>
            </a:p>
          </p:txBody>
        </p:sp>
        <p:sp>
          <p:nvSpPr>
            <p:cNvPr id="9243" name="Text Box 34">
              <a:extLst>
                <a:ext uri="{FF2B5EF4-FFF2-40B4-BE49-F238E27FC236}">
                  <a16:creationId xmlns:a16="http://schemas.microsoft.com/office/drawing/2014/main" id="{A048CCAB-15E0-D9D8-9D16-59DAC2589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779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 + A</a:t>
              </a:r>
            </a:p>
          </p:txBody>
        </p:sp>
        <p:sp>
          <p:nvSpPr>
            <p:cNvPr id="9244" name="Text Box 35">
              <a:extLst>
                <a:ext uri="{FF2B5EF4-FFF2-40B4-BE49-F238E27FC236}">
                  <a16:creationId xmlns:a16="http://schemas.microsoft.com/office/drawing/2014/main" id="{6B05209F-0485-1D4A-5C32-22B5FBB0F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2779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·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A</a:t>
              </a:r>
            </a:p>
          </p:txBody>
        </p:sp>
      </p:grpSp>
      <p:grpSp>
        <p:nvGrpSpPr>
          <p:cNvPr id="370724" name="Group 36">
            <a:extLst>
              <a:ext uri="{FF2B5EF4-FFF2-40B4-BE49-F238E27FC236}">
                <a16:creationId xmlns:a16="http://schemas.microsoft.com/office/drawing/2014/main" id="{17862EEB-509D-E706-2F7F-72BBD4A70ED0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581525"/>
            <a:ext cx="7885112" cy="482600"/>
            <a:chOff x="521" y="3187"/>
            <a:chExt cx="4967" cy="304"/>
          </a:xfrm>
        </p:grpSpPr>
        <p:sp>
          <p:nvSpPr>
            <p:cNvPr id="9239" name="Text Box 37">
              <a:extLst>
                <a:ext uri="{FF2B5EF4-FFF2-40B4-BE49-F238E27FC236}">
                  <a16:creationId xmlns:a16="http://schemas.microsoft.com/office/drawing/2014/main" id="{70F07CDD-199C-167E-9377-94D9B80DA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187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结合律：</a:t>
              </a:r>
            </a:p>
          </p:txBody>
        </p:sp>
        <p:sp>
          <p:nvSpPr>
            <p:cNvPr id="9240" name="Text Box 38">
              <a:extLst>
                <a:ext uri="{FF2B5EF4-FFF2-40B4-BE49-F238E27FC236}">
                  <a16:creationId xmlns:a16="http://schemas.microsoft.com/office/drawing/2014/main" id="{CD09611C-3938-A4A8-9D49-86886B0C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203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(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</a:t>
              </a:r>
            </a:p>
          </p:txBody>
        </p:sp>
        <p:sp>
          <p:nvSpPr>
            <p:cNvPr id="9241" name="Text Box 39">
              <a:extLst>
                <a:ext uri="{FF2B5EF4-FFF2-40B4-BE49-F238E27FC236}">
                  <a16:creationId xmlns:a16="http://schemas.microsoft.com/office/drawing/2014/main" id="{31A0C1A0-5BB4-A318-7C88-F94B7656C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03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(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</a:t>
              </a:r>
            </a:p>
          </p:txBody>
        </p:sp>
      </p:grpSp>
      <p:grpSp>
        <p:nvGrpSpPr>
          <p:cNvPr id="370728" name="Group 40">
            <a:extLst>
              <a:ext uri="{FF2B5EF4-FFF2-40B4-BE49-F238E27FC236}">
                <a16:creationId xmlns:a16="http://schemas.microsoft.com/office/drawing/2014/main" id="{14302023-60D2-689C-5637-4F5873F0DFC3}"/>
              </a:ext>
            </a:extLst>
          </p:cNvPr>
          <p:cNvGrpSpPr>
            <a:grpSpLocks/>
          </p:cNvGrpSpPr>
          <p:nvPr/>
        </p:nvGrpSpPr>
        <p:grpSpPr bwMode="auto">
          <a:xfrm>
            <a:off x="0" y="5518150"/>
            <a:ext cx="8569325" cy="457200"/>
            <a:chOff x="476" y="1071"/>
            <a:chExt cx="5398" cy="288"/>
          </a:xfrm>
        </p:grpSpPr>
        <p:sp>
          <p:nvSpPr>
            <p:cNvPr id="9236" name="Text Box 41">
              <a:extLst>
                <a:ext uri="{FF2B5EF4-FFF2-40B4-BE49-F238E27FC236}">
                  <a16:creationId xmlns:a16="http://schemas.microsoft.com/office/drawing/2014/main" id="{A45BB751-8DF0-6DEC-83CF-38CE6FD99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071"/>
              <a:ext cx="11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CC3300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　　</a:t>
              </a:r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分配律：</a:t>
              </a:r>
            </a:p>
          </p:txBody>
        </p:sp>
        <p:sp>
          <p:nvSpPr>
            <p:cNvPr id="9237" name="Text Box 42">
              <a:extLst>
                <a:ext uri="{FF2B5EF4-FFF2-40B4-BE49-F238E27FC236}">
                  <a16:creationId xmlns:a16="http://schemas.microsoft.com/office/drawing/2014/main" id="{D079EF6B-9FFF-5245-AA10-7C93A8CD9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1071"/>
              <a:ext cx="2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(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)(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</a:t>
              </a:r>
            </a:p>
          </p:txBody>
        </p:sp>
        <p:sp>
          <p:nvSpPr>
            <p:cNvPr id="9238" name="Text Box 43">
              <a:extLst>
                <a:ext uri="{FF2B5EF4-FFF2-40B4-BE49-F238E27FC236}">
                  <a16:creationId xmlns:a16="http://schemas.microsoft.com/office/drawing/2014/main" id="{556E71B6-F2C2-AECE-D2F5-6A00589C6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1071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(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 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AB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AC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</a:t>
              </a:r>
            </a:p>
          </p:txBody>
        </p:sp>
      </p:grpSp>
      <p:grpSp>
        <p:nvGrpSpPr>
          <p:cNvPr id="370732" name="Group 44">
            <a:extLst>
              <a:ext uri="{FF2B5EF4-FFF2-40B4-BE49-F238E27FC236}">
                <a16:creationId xmlns:a16="http://schemas.microsoft.com/office/drawing/2014/main" id="{58093C6C-95AF-99EA-E54B-A5D370566C7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89138"/>
            <a:ext cx="7212013" cy="457200"/>
            <a:chOff x="340" y="1298"/>
            <a:chExt cx="4543" cy="288"/>
          </a:xfrm>
        </p:grpSpPr>
        <p:grpSp>
          <p:nvGrpSpPr>
            <p:cNvPr id="9230" name="Group 45">
              <a:extLst>
                <a:ext uri="{FF2B5EF4-FFF2-40B4-BE49-F238E27FC236}">
                  <a16:creationId xmlns:a16="http://schemas.microsoft.com/office/drawing/2014/main" id="{BDF733AA-02EE-9AC6-587A-0CB60B101A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298"/>
              <a:ext cx="3817" cy="288"/>
              <a:chOff x="1247" y="1298"/>
              <a:chExt cx="3817" cy="288"/>
            </a:xfrm>
          </p:grpSpPr>
          <p:sp>
            <p:nvSpPr>
              <p:cNvPr id="9232" name="Text Box 46">
                <a:extLst>
                  <a:ext uri="{FF2B5EF4-FFF2-40B4-BE49-F238E27FC236}">
                    <a16:creationId xmlns:a16="http://schemas.microsoft.com/office/drawing/2014/main" id="{08C70FDC-187C-CD11-626D-100F47933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· 1 =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</a:p>
            </p:txBody>
          </p:sp>
          <p:sp>
            <p:nvSpPr>
              <p:cNvPr id="9233" name="Text Box 47">
                <a:extLst>
                  <a:ext uri="{FF2B5EF4-FFF2-40B4-BE49-F238E27FC236}">
                    <a16:creationId xmlns:a16="http://schemas.microsoft.com/office/drawing/2014/main" id="{EF0F1E13-EA14-B1F3-24F8-EF8FC00D8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· 0 = 0</a:t>
                </a:r>
              </a:p>
            </p:txBody>
          </p:sp>
          <p:sp>
            <p:nvSpPr>
              <p:cNvPr id="9234" name="Text Box 48">
                <a:extLst>
                  <a:ext uri="{FF2B5EF4-FFF2-40B4-BE49-F238E27FC236}">
                    <a16:creationId xmlns:a16="http://schemas.microsoft.com/office/drawing/2014/main" id="{C3463B63-5E87-C6AF-A224-187B7E5173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+ 0 =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</a:p>
            </p:txBody>
          </p:sp>
          <p:sp>
            <p:nvSpPr>
              <p:cNvPr id="9235" name="Text Box 49">
                <a:extLst>
                  <a:ext uri="{FF2B5EF4-FFF2-40B4-BE49-F238E27FC236}">
                    <a16:creationId xmlns:a16="http://schemas.microsoft.com/office/drawing/2014/main" id="{46EED543-3547-19C9-15AC-03F0D2666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+ 1 = 1</a:t>
                </a:r>
              </a:p>
            </p:txBody>
          </p:sp>
        </p:grpSp>
        <p:sp>
          <p:nvSpPr>
            <p:cNvPr id="9231" name="Text Box 50">
              <a:extLst>
                <a:ext uri="{FF2B5EF4-FFF2-40B4-BE49-F238E27FC236}">
                  <a16:creationId xmlns:a16="http://schemas.microsoft.com/office/drawing/2014/main" id="{A81CED31-6A08-A20F-83E4-796AA1679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298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kumimoji="1"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律：</a:t>
              </a:r>
            </a:p>
          </p:txBody>
        </p:sp>
      </p:grpSp>
      <p:grpSp>
        <p:nvGrpSpPr>
          <p:cNvPr id="370739" name="Group 51">
            <a:extLst>
              <a:ext uri="{FF2B5EF4-FFF2-40B4-BE49-F238E27FC236}">
                <a16:creationId xmlns:a16="http://schemas.microsoft.com/office/drawing/2014/main" id="{0607581B-1374-060D-D10C-DECF3F1130C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828925"/>
            <a:ext cx="4464050" cy="457200"/>
            <a:chOff x="612" y="2099"/>
            <a:chExt cx="2812" cy="288"/>
          </a:xfrm>
        </p:grpSpPr>
        <p:sp>
          <p:nvSpPr>
            <p:cNvPr id="9225" name="Text Box 52">
              <a:extLst>
                <a:ext uri="{FF2B5EF4-FFF2-40B4-BE49-F238E27FC236}">
                  <a16:creationId xmlns:a16="http://schemas.microsoft.com/office/drawing/2014/main" id="{A1AC102D-3AD9-9473-4A59-583A29FB8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" y="2099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0</a:t>
              </a:r>
            </a:p>
          </p:txBody>
        </p:sp>
        <p:sp>
          <p:nvSpPr>
            <p:cNvPr id="9226" name="Line 53">
              <a:extLst>
                <a:ext uri="{FF2B5EF4-FFF2-40B4-BE49-F238E27FC236}">
                  <a16:creationId xmlns:a16="http://schemas.microsoft.com/office/drawing/2014/main" id="{5A956543-E68C-4D7F-4285-BCAA666FB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216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7" name="Text Box 54">
              <a:extLst>
                <a:ext uri="{FF2B5EF4-FFF2-40B4-BE49-F238E27FC236}">
                  <a16:creationId xmlns:a16="http://schemas.microsoft.com/office/drawing/2014/main" id="{F4DF2FC7-7E6D-54A3-FA96-44C29D971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099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1</a:t>
              </a:r>
            </a:p>
          </p:txBody>
        </p:sp>
        <p:sp>
          <p:nvSpPr>
            <p:cNvPr id="9228" name="Line 55">
              <a:extLst>
                <a:ext uri="{FF2B5EF4-FFF2-40B4-BE49-F238E27FC236}">
                  <a16:creationId xmlns:a16="http://schemas.microsoft.com/office/drawing/2014/main" id="{A6205031-ED64-DBD8-43D4-4413DF9A0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16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9" name="Rectangle 56">
              <a:extLst>
                <a:ext uri="{FF2B5EF4-FFF2-40B4-BE49-F238E27FC236}">
                  <a16:creationId xmlns:a16="http://schemas.microsoft.com/office/drawing/2014/main" id="{2B95D3CA-3E44-D85E-8636-6CB4CA2F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099"/>
              <a:ext cx="8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互补律：</a:t>
              </a:r>
            </a:p>
          </p:txBody>
        </p:sp>
      </p:grpSp>
      <p:sp>
        <p:nvSpPr>
          <p:cNvPr id="9224" name="Text Box 57">
            <a:extLst>
              <a:ext uri="{FF2B5EF4-FFF2-40B4-BE49-F238E27FC236}">
                <a16:creationId xmlns:a16="http://schemas.microsoft.com/office/drawing/2014/main" id="{6D0C738B-F52D-8F92-9210-C42316337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684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宋体-方正超大字符集" pitchFamily="65" charset="-122"/>
                <a:cs typeface="Times New Roman" panose="02020603050405020304" pitchFamily="18" charset="0"/>
              </a:rPr>
              <a:t>　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宋体-方正超大字符集" pitchFamily="65" charset="-122"/>
                <a:cs typeface="Times New Roman" panose="02020603050405020304" pitchFamily="18" charset="0"/>
              </a:rPr>
              <a:t>　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2.1.1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　逻辑代数的基本定律和恒等式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720" name="Group 8">
            <a:extLst>
              <a:ext uri="{FF2B5EF4-FFF2-40B4-BE49-F238E27FC236}">
                <a16:creationId xmlns:a16="http://schemas.microsoft.com/office/drawing/2014/main" id="{53C1AAA3-866A-5788-52E9-1EDC4E2855CD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1290638"/>
            <a:ext cx="6440488" cy="482600"/>
            <a:chOff x="521" y="1056"/>
            <a:chExt cx="4057" cy="304"/>
          </a:xfrm>
        </p:grpSpPr>
        <p:sp>
          <p:nvSpPr>
            <p:cNvPr id="10278" name="Text Box 9">
              <a:extLst>
                <a:ext uri="{FF2B5EF4-FFF2-40B4-BE49-F238E27FC236}">
                  <a16:creationId xmlns:a16="http://schemas.microsoft.com/office/drawing/2014/main" id="{F0F27748-6B1C-193E-C0E2-C04F10C9D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07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33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重叠律</a:t>
              </a:r>
              <a:r>
                <a:rPr kumimoji="1" lang="zh-CN" altLang="en-US">
                  <a:solidFill>
                    <a:srgbClr val="0033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：</a:t>
              </a:r>
            </a:p>
          </p:txBody>
        </p:sp>
        <p:sp>
          <p:nvSpPr>
            <p:cNvPr id="10279" name="Text Box 10">
              <a:extLst>
                <a:ext uri="{FF2B5EF4-FFF2-40B4-BE49-F238E27FC236}">
                  <a16:creationId xmlns:a16="http://schemas.microsoft.com/office/drawing/2014/main" id="{BB735ED3-0BB2-F8C8-D19A-4FFF4BA17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" y="105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</a:p>
          </p:txBody>
        </p:sp>
        <p:sp>
          <p:nvSpPr>
            <p:cNvPr id="10280" name="Text Box 11">
              <a:extLst>
                <a:ext uri="{FF2B5EF4-FFF2-40B4-BE49-F238E27FC236}">
                  <a16:creationId xmlns:a16="http://schemas.microsoft.com/office/drawing/2014/main" id="{5898C330-B4CE-9FF5-82DA-C1499F629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107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 ·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</a:p>
          </p:txBody>
        </p:sp>
      </p:grpSp>
      <p:sp>
        <p:nvSpPr>
          <p:cNvPr id="10243" name="Rectangle 24">
            <a:extLst>
              <a:ext uri="{FF2B5EF4-FFF2-40B4-BE49-F238E27FC236}">
                <a16:creationId xmlns:a16="http://schemas.microsoft.com/office/drawing/2014/main" id="{9199D3D6-8A06-0F6B-DBBF-F483525E6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44" name="Rectangle 25">
            <a:extLst>
              <a:ext uri="{FF2B5EF4-FFF2-40B4-BE49-F238E27FC236}">
                <a16:creationId xmlns:a16="http://schemas.microsoft.com/office/drawing/2014/main" id="{ABBFA7E4-245D-5F82-45B0-90B51218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0245" name="Rectangle 26">
            <a:extLst>
              <a:ext uri="{FF2B5EF4-FFF2-40B4-BE49-F238E27FC236}">
                <a16:creationId xmlns:a16="http://schemas.microsoft.com/office/drawing/2014/main" id="{626565FD-60B2-11EE-8854-869653012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2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71739" name="Group 27">
            <a:extLst>
              <a:ext uri="{FF2B5EF4-FFF2-40B4-BE49-F238E27FC236}">
                <a16:creationId xmlns:a16="http://schemas.microsoft.com/office/drawing/2014/main" id="{40D2F02F-9CC6-0A90-AF06-91EC1BB974D0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997200"/>
            <a:ext cx="7778750" cy="1439863"/>
            <a:chOff x="702" y="1888"/>
            <a:chExt cx="4900" cy="907"/>
          </a:xfrm>
        </p:grpSpPr>
        <p:graphicFrame>
          <p:nvGraphicFramePr>
            <p:cNvPr id="10272" name="Object 28">
              <a:extLst>
                <a:ext uri="{FF2B5EF4-FFF2-40B4-BE49-F238E27FC236}">
                  <a16:creationId xmlns:a16="http://schemas.microsoft.com/office/drawing/2014/main" id="{2A1BF8E6-8AE3-2218-C87C-CDD5F8E7C3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2456"/>
            <a:ext cx="149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838200" imgH="190500" progId="Equation.3">
                    <p:embed/>
                  </p:oleObj>
                </mc:Choice>
                <mc:Fallback>
                  <p:oleObj name="公式" r:id="rId2" imgW="838200" imgH="190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456"/>
                          <a:ext cx="149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29">
              <a:extLst>
                <a:ext uri="{FF2B5EF4-FFF2-40B4-BE49-F238E27FC236}">
                  <a16:creationId xmlns:a16="http://schemas.microsoft.com/office/drawing/2014/main" id="{626D79A3-476B-AF28-244B-D1B4EF58B6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6" y="2476"/>
            <a:ext cx="208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9449" imgH="177723" progId="Equation.3">
                    <p:embed/>
                  </p:oleObj>
                </mc:Choice>
                <mc:Fallback>
                  <p:oleObj name="公式" r:id="rId4" imgW="1269449" imgH="17772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2476"/>
                          <a:ext cx="208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74" name="Group 30">
              <a:extLst>
                <a:ext uri="{FF2B5EF4-FFF2-40B4-BE49-F238E27FC236}">
                  <a16:creationId xmlns:a16="http://schemas.microsoft.com/office/drawing/2014/main" id="{CD89D298-C6C9-B220-5170-A605CD57E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1888"/>
              <a:ext cx="3992" cy="317"/>
              <a:chOff x="612" y="1888"/>
              <a:chExt cx="3992" cy="317"/>
            </a:xfrm>
          </p:grpSpPr>
          <p:graphicFrame>
            <p:nvGraphicFramePr>
              <p:cNvPr id="10275" name="Object 31">
                <a:extLst>
                  <a:ext uri="{FF2B5EF4-FFF2-40B4-BE49-F238E27FC236}">
                    <a16:creationId xmlns:a16="http://schemas.microsoft.com/office/drawing/2014/main" id="{7495A921-D3B7-71C4-0ACD-992CCFDEE0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0" y="1933"/>
              <a:ext cx="1089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799753" imgH="165028" progId="Equation.3">
                      <p:embed/>
                    </p:oleObj>
                  </mc:Choice>
                  <mc:Fallback>
                    <p:oleObj name="公式" r:id="rId6" imgW="799753" imgH="165028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0" y="1933"/>
                            <a:ext cx="1089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6" name="Object 32">
                <a:extLst>
                  <a:ext uri="{FF2B5EF4-FFF2-40B4-BE49-F238E27FC236}">
                    <a16:creationId xmlns:a16="http://schemas.microsoft.com/office/drawing/2014/main" id="{4EFFFC38-DEC7-0729-FB35-3F1257BCFA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34" y="1891"/>
              <a:ext cx="1270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735961" imgH="177646" progId="Equation.3">
                      <p:embed/>
                    </p:oleObj>
                  </mc:Choice>
                  <mc:Fallback>
                    <p:oleObj name="公式" r:id="rId8" imgW="735961" imgH="177646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891"/>
                            <a:ext cx="1270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7" name="Rectangle 33">
                <a:extLst>
                  <a:ext uri="{FF2B5EF4-FFF2-40B4-BE49-F238E27FC236}">
                    <a16:creationId xmlns:a16="http://schemas.microsoft.com/office/drawing/2014/main" id="{DB20EC60-0C6C-F24E-4DC6-AD26247D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888"/>
                <a:ext cx="7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3366"/>
                    </a:solidFill>
                    <a:latin typeface="Tahoma" panose="020B0604030504040204" pitchFamily="34" charset="0"/>
                    <a:ea typeface="楷体_GB2312" pitchFamily="49" charset="-122"/>
                  </a:rPr>
                  <a:t>吸收律</a:t>
                </a:r>
                <a:r>
                  <a:rPr lang="zh-CN" altLang="en-US" sz="1800" b="0">
                    <a:latin typeface="Tahoma" panose="020B0604030504040204" pitchFamily="34" charset="0"/>
                  </a:rPr>
                  <a:t> </a:t>
                </a:r>
              </a:p>
            </p:txBody>
          </p:sp>
        </p:grpSp>
      </p:grpSp>
      <p:grpSp>
        <p:nvGrpSpPr>
          <p:cNvPr id="371746" name="Group 34">
            <a:extLst>
              <a:ext uri="{FF2B5EF4-FFF2-40B4-BE49-F238E27FC236}">
                <a16:creationId xmlns:a16="http://schemas.microsoft.com/office/drawing/2014/main" id="{BFF42767-8B25-3A38-5D75-C4F4CFBCD372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510088"/>
            <a:ext cx="5453063" cy="1849437"/>
            <a:chOff x="635" y="2961"/>
            <a:chExt cx="3435" cy="1165"/>
          </a:xfrm>
        </p:grpSpPr>
        <p:sp>
          <p:nvSpPr>
            <p:cNvPr id="10261" name="Rectangle 35">
              <a:extLst>
                <a:ext uri="{FF2B5EF4-FFF2-40B4-BE49-F238E27FC236}">
                  <a16:creationId xmlns:a16="http://schemas.microsoft.com/office/drawing/2014/main" id="{FE5E445E-EF66-5FF1-8C9B-EECF09904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2961"/>
              <a:ext cx="1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66"/>
                  </a:solidFill>
                  <a:latin typeface="Tahoma" panose="020B0604030504040204" pitchFamily="34" charset="0"/>
                  <a:ea typeface="楷体_GB2312" pitchFamily="49" charset="-122"/>
                </a:rPr>
                <a:t>其它常用恒等式</a:t>
              </a:r>
              <a:r>
                <a:rPr lang="zh-CN" altLang="en-US" sz="1800" b="0">
                  <a:latin typeface="Tahoma" panose="020B0604030504040204" pitchFamily="34" charset="0"/>
                </a:rPr>
                <a:t> </a:t>
              </a:r>
            </a:p>
          </p:txBody>
        </p:sp>
        <p:grpSp>
          <p:nvGrpSpPr>
            <p:cNvPr id="10262" name="Group 36">
              <a:extLst>
                <a:ext uri="{FF2B5EF4-FFF2-40B4-BE49-F238E27FC236}">
                  <a16:creationId xmlns:a16="http://schemas.microsoft.com/office/drawing/2014/main" id="{E3B687AC-3B2A-0F44-0477-D2B6DEE070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3339"/>
              <a:ext cx="2185" cy="288"/>
              <a:chOff x="2245" y="2795"/>
              <a:chExt cx="2185" cy="288"/>
            </a:xfrm>
          </p:grpSpPr>
          <p:sp>
            <p:nvSpPr>
              <p:cNvPr id="10268" name="Rectangle 37">
                <a:extLst>
                  <a:ext uri="{FF2B5EF4-FFF2-40B4-BE49-F238E27FC236}">
                    <a16:creationId xmlns:a16="http://schemas.microsoft.com/office/drawing/2014/main" id="{D6A6CFB3-12C3-E12B-BF3F-438C7880B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795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endParaRPr lang="zh-CN" altLang="en-US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Rectangle 38">
                <a:extLst>
                  <a:ext uri="{FF2B5EF4-FFF2-40B4-BE49-F238E27FC236}">
                    <a16:creationId xmlns:a16="http://schemas.microsoft.com/office/drawing/2014/main" id="{C371D7BF-C6AE-6999-8917-B0EED7AE4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795"/>
                <a:ext cx="17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 + AC</a:t>
                </a:r>
                <a:endParaRPr lang="en-US" altLang="zh-CN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Line 39">
                <a:extLst>
                  <a:ext uri="{FF2B5EF4-FFF2-40B4-BE49-F238E27FC236}">
                    <a16:creationId xmlns:a16="http://schemas.microsoft.com/office/drawing/2014/main" id="{9305E25D-D324-9F91-0BA2-7C07CA8C4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1" y="2840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Line 40">
                <a:extLst>
                  <a:ext uri="{FF2B5EF4-FFF2-40B4-BE49-F238E27FC236}">
                    <a16:creationId xmlns:a16="http://schemas.microsoft.com/office/drawing/2014/main" id="{EEA53DE8-2C15-1298-2813-77C374FED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2840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63" name="Group 41">
              <a:extLst>
                <a:ext uri="{FF2B5EF4-FFF2-40B4-BE49-F238E27FC236}">
                  <a16:creationId xmlns:a16="http://schemas.microsoft.com/office/drawing/2014/main" id="{4C21A96C-031A-B4B4-154E-A5835323C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3838"/>
              <a:ext cx="2324" cy="288"/>
              <a:chOff x="2245" y="3294"/>
              <a:chExt cx="2324" cy="288"/>
            </a:xfrm>
          </p:grpSpPr>
          <p:sp>
            <p:nvSpPr>
              <p:cNvPr id="10264" name="Rectangle 42">
                <a:extLst>
                  <a:ext uri="{FF2B5EF4-FFF2-40B4-BE49-F238E27FC236}">
                    <a16:creationId xmlns:a16="http://schemas.microsoft.com/office/drawing/2014/main" id="{40640794-2B48-71E3-D344-917038936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endParaRPr lang="zh-CN" altLang="en-US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5" name="Rectangle 43">
                <a:extLst>
                  <a:ext uri="{FF2B5EF4-FFF2-40B4-BE49-F238E27FC236}">
                    <a16:creationId xmlns:a16="http://schemas.microsoft.com/office/drawing/2014/main" id="{323049A5-9CC0-20F9-5EF5-62C49D84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3294"/>
                <a:ext cx="187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BCD</a:t>
                </a:r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 + AC</a:t>
                </a:r>
                <a:endParaRPr lang="en-US" altLang="zh-CN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Line 44">
                <a:extLst>
                  <a:ext uri="{FF2B5EF4-FFF2-40B4-BE49-F238E27FC236}">
                    <a16:creationId xmlns:a16="http://schemas.microsoft.com/office/drawing/2014/main" id="{06867370-F974-33A6-6758-B5B4D45A8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7" y="3339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Line 45">
                <a:extLst>
                  <a:ext uri="{FF2B5EF4-FFF2-40B4-BE49-F238E27FC236}">
                    <a16:creationId xmlns:a16="http://schemas.microsoft.com/office/drawing/2014/main" id="{7A57731C-7FF7-C5B7-5581-4622333C1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3339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71759" name="Group 47">
            <a:extLst>
              <a:ext uri="{FF2B5EF4-FFF2-40B4-BE49-F238E27FC236}">
                <a16:creationId xmlns:a16="http://schemas.microsoft.com/office/drawing/2014/main" id="{264DDE00-DC62-753B-9B4D-880C236AB57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989138"/>
            <a:ext cx="7632700" cy="720725"/>
            <a:chOff x="385" y="1253"/>
            <a:chExt cx="4808" cy="454"/>
          </a:xfrm>
        </p:grpSpPr>
        <p:sp>
          <p:nvSpPr>
            <p:cNvPr id="10249" name="Text Box 13">
              <a:extLst>
                <a:ext uri="{FF2B5EF4-FFF2-40B4-BE49-F238E27FC236}">
                  <a16:creationId xmlns:a16="http://schemas.microsoft.com/office/drawing/2014/main" id="{D709ABC4-D6F1-398B-B76B-0DC3F7556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344"/>
              <a:ext cx="1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反演律</a:t>
              </a:r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摩根定理</a:t>
              </a:r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kumimoji="1" lang="zh-CN" altLang="en-US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</a:p>
          </p:txBody>
        </p:sp>
        <p:grpSp>
          <p:nvGrpSpPr>
            <p:cNvPr id="10250" name="Group 14">
              <a:extLst>
                <a:ext uri="{FF2B5EF4-FFF2-40B4-BE49-F238E27FC236}">
                  <a16:creationId xmlns:a16="http://schemas.microsoft.com/office/drawing/2014/main" id="{8C8E692A-2A92-8396-C76A-2E2A242D2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1373"/>
              <a:ext cx="1296" cy="288"/>
              <a:chOff x="3539" y="2741"/>
              <a:chExt cx="1296" cy="288"/>
            </a:xfrm>
          </p:grpSpPr>
          <p:sp>
            <p:nvSpPr>
              <p:cNvPr id="10257" name="Text Box 15">
                <a:extLst>
                  <a:ext uri="{FF2B5EF4-FFF2-40B4-BE49-F238E27FC236}">
                    <a16:creationId xmlns:a16="http://schemas.microsoft.com/office/drawing/2014/main" id="{FBB56AE2-2662-4930-FDC6-60593ECF6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741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AB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=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 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+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B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</a:t>
                </a:r>
              </a:p>
            </p:txBody>
          </p:sp>
          <p:sp>
            <p:nvSpPr>
              <p:cNvPr id="10258" name="Line 16">
                <a:extLst>
                  <a:ext uri="{FF2B5EF4-FFF2-40B4-BE49-F238E27FC236}">
                    <a16:creationId xmlns:a16="http://schemas.microsoft.com/office/drawing/2014/main" id="{639EE095-CB11-10CA-7742-F573DABB5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2796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Line 17">
                <a:extLst>
                  <a:ext uri="{FF2B5EF4-FFF2-40B4-BE49-F238E27FC236}">
                    <a16:creationId xmlns:a16="http://schemas.microsoft.com/office/drawing/2014/main" id="{2AE877A9-7E4A-41A8-DE02-FCC9C16EE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7" y="27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Line 18">
                <a:extLst>
                  <a:ext uri="{FF2B5EF4-FFF2-40B4-BE49-F238E27FC236}">
                    <a16:creationId xmlns:a16="http://schemas.microsoft.com/office/drawing/2014/main" id="{429788E2-E613-E8F4-221B-E3ED8D5AB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" y="27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251" name="Group 19">
              <a:extLst>
                <a:ext uri="{FF2B5EF4-FFF2-40B4-BE49-F238E27FC236}">
                  <a16:creationId xmlns:a16="http://schemas.microsoft.com/office/drawing/2014/main" id="{B74F1658-002D-5FA9-D18A-ED4A3BBF3D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" y="1373"/>
              <a:ext cx="1296" cy="288"/>
              <a:chOff x="3539" y="2405"/>
              <a:chExt cx="1296" cy="288"/>
            </a:xfrm>
          </p:grpSpPr>
          <p:sp>
            <p:nvSpPr>
              <p:cNvPr id="10253" name="Text Box 20">
                <a:extLst>
                  <a:ext uri="{FF2B5EF4-FFF2-40B4-BE49-F238E27FC236}">
                    <a16:creationId xmlns:a16="http://schemas.microsoft.com/office/drawing/2014/main" id="{53D389D9-7715-03CC-BD1E-8C305BFA4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405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+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B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=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 </a:t>
                </a:r>
                <a:r>
                  <a:rPr kumimoji="1" lang="en-US" altLang="zh-CN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·  </a:t>
                </a:r>
                <a:r>
                  <a:rPr kumimoji="1" lang="en-US" altLang="zh-CN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B</a:t>
                </a:r>
              </a:p>
            </p:txBody>
          </p:sp>
          <p:sp>
            <p:nvSpPr>
              <p:cNvPr id="10254" name="Line 21">
                <a:extLst>
                  <a:ext uri="{FF2B5EF4-FFF2-40B4-BE49-F238E27FC236}">
                    <a16:creationId xmlns:a16="http://schemas.microsoft.com/office/drawing/2014/main" id="{3E373048-7CAC-B72A-38BF-1DBFAFAB0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7" y="246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Line 22">
                <a:extLst>
                  <a:ext uri="{FF2B5EF4-FFF2-40B4-BE49-F238E27FC236}">
                    <a16:creationId xmlns:a16="http://schemas.microsoft.com/office/drawing/2014/main" id="{32F5AF69-2500-08D9-B74B-3496BD10C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4" y="246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Line 23">
                <a:extLst>
                  <a:ext uri="{FF2B5EF4-FFF2-40B4-BE49-F238E27FC236}">
                    <a16:creationId xmlns:a16="http://schemas.microsoft.com/office/drawing/2014/main" id="{EED20DE9-958B-35D2-451F-FCAC8E3EA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246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252" name="Rectangle 46">
              <a:extLst>
                <a:ext uri="{FF2B5EF4-FFF2-40B4-BE49-F238E27FC236}">
                  <a16:creationId xmlns:a16="http://schemas.microsoft.com/office/drawing/2014/main" id="{4699E257-73D5-1173-6BFB-0D625C9D7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253"/>
              <a:ext cx="4808" cy="454"/>
            </a:xfrm>
            <a:prstGeom prst="rect">
              <a:avLst/>
            </a:prstGeom>
            <a:solidFill>
              <a:srgbClr val="FFFFFF">
                <a:alpha val="1176"/>
              </a:srgb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4">
            <a:extLst>
              <a:ext uri="{FF2B5EF4-FFF2-40B4-BE49-F238E27FC236}">
                <a16:creationId xmlns:a16="http://schemas.microsoft.com/office/drawing/2014/main" id="{E2ADE0FC-5F2E-7C96-CB13-D4E0A4F8E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1267" name="Rectangle 27">
            <a:extLst>
              <a:ext uri="{FF2B5EF4-FFF2-40B4-BE49-F238E27FC236}">
                <a16:creationId xmlns:a16="http://schemas.microsoft.com/office/drawing/2014/main" id="{72D1DF69-5D32-CDF0-0795-E84C0913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96975"/>
            <a:ext cx="601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基本公式的证明</a:t>
            </a:r>
          </a:p>
        </p:txBody>
      </p:sp>
      <p:sp>
        <p:nvSpPr>
          <p:cNvPr id="372769" name="Rectangle 33">
            <a:extLst>
              <a:ext uri="{FF2B5EF4-FFF2-40B4-BE49-F238E27FC236}">
                <a16:creationId xmlns:a16="http://schemas.microsoft.com/office/drawing/2014/main" id="{73F7C6C2-BE88-BADD-21A4-1BED0B77E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2755900"/>
            <a:ext cx="51355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latin typeface="Arial" panose="020B0604020202020204" pitchFamily="34" charset="0"/>
              </a:rPr>
              <a:t>列出等式左、右边的函数值的真值表</a:t>
            </a:r>
          </a:p>
        </p:txBody>
      </p:sp>
      <p:sp>
        <p:nvSpPr>
          <p:cNvPr id="11269" name="Rectangle 34">
            <a:extLst>
              <a:ext uri="{FF2B5EF4-FFF2-40B4-BE49-F238E27FC236}">
                <a16:creationId xmlns:a16="http://schemas.microsoft.com/office/drawing/2014/main" id="{C6327029-7167-0DC3-88E7-2F2ADECB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412875"/>
            <a:ext cx="233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真值表证明法</a:t>
            </a:r>
            <a:r>
              <a:rPr lang="en-US" altLang="zh-CN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372830" name="Group 94">
            <a:extLst>
              <a:ext uri="{FF2B5EF4-FFF2-40B4-BE49-F238E27FC236}">
                <a16:creationId xmlns:a16="http://schemas.microsoft.com/office/drawing/2014/main" id="{09E06EEB-DF65-BDC0-791B-D30F488055AB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448050"/>
            <a:ext cx="863600" cy="2501900"/>
            <a:chOff x="2928" y="336"/>
            <a:chExt cx="480" cy="1440"/>
          </a:xfrm>
        </p:grpSpPr>
        <p:sp>
          <p:nvSpPr>
            <p:cNvPr id="11320" name="Line 95">
              <a:extLst>
                <a:ext uri="{FF2B5EF4-FFF2-40B4-BE49-F238E27FC236}">
                  <a16:creationId xmlns:a16="http://schemas.microsoft.com/office/drawing/2014/main" id="{8EBB5E1E-BA18-A373-675C-2570FF617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36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96">
              <a:extLst>
                <a:ext uri="{FF2B5EF4-FFF2-40B4-BE49-F238E27FC236}">
                  <a16:creationId xmlns:a16="http://schemas.microsoft.com/office/drawing/2014/main" id="{00BC645C-719D-4FE2-0B40-BFC0E7F00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2833" name="Group 97">
            <a:extLst>
              <a:ext uri="{FF2B5EF4-FFF2-40B4-BE49-F238E27FC236}">
                <a16:creationId xmlns:a16="http://schemas.microsoft.com/office/drawing/2014/main" id="{CADADF14-AB7C-732F-C2C2-A0B873108026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3429000"/>
            <a:ext cx="863600" cy="2520950"/>
            <a:chOff x="4154" y="624"/>
            <a:chExt cx="576" cy="1440"/>
          </a:xfrm>
        </p:grpSpPr>
        <p:sp>
          <p:nvSpPr>
            <p:cNvPr id="11318" name="Line 98">
              <a:extLst>
                <a:ext uri="{FF2B5EF4-FFF2-40B4-BE49-F238E27FC236}">
                  <a16:creationId xmlns:a16="http://schemas.microsoft.com/office/drawing/2014/main" id="{9FDFA963-38DF-9F8D-48AC-A8B15785E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" y="624"/>
              <a:ext cx="0" cy="14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99">
              <a:extLst>
                <a:ext uri="{FF2B5EF4-FFF2-40B4-BE49-F238E27FC236}">
                  <a16:creationId xmlns:a16="http://schemas.microsoft.com/office/drawing/2014/main" id="{4A136956-0762-5097-88CB-21E128326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" y="624"/>
              <a:ext cx="0" cy="14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2844" name="Group 108">
            <a:extLst>
              <a:ext uri="{FF2B5EF4-FFF2-40B4-BE49-F238E27FC236}">
                <a16:creationId xmlns:a16="http://schemas.microsoft.com/office/drawing/2014/main" id="{9AB76C7B-220F-892F-E8BB-7CD63D11984D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3357563"/>
            <a:ext cx="5437187" cy="2616200"/>
            <a:chOff x="1133" y="2115"/>
            <a:chExt cx="3425" cy="1648"/>
          </a:xfrm>
        </p:grpSpPr>
        <p:sp>
          <p:nvSpPr>
            <p:cNvPr id="11277" name="Rectangle 37">
              <a:extLst>
                <a:ext uri="{FF2B5EF4-FFF2-40B4-BE49-F238E27FC236}">
                  <a16:creationId xmlns:a16="http://schemas.microsoft.com/office/drawing/2014/main" id="{9AB25F19-2C52-52DA-C7E6-8C904ADAF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454"/>
              <a:ext cx="70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78" name="Rectangle 39">
              <a:extLst>
                <a:ext uri="{FF2B5EF4-FFF2-40B4-BE49-F238E27FC236}">
                  <a16:creationId xmlns:a16="http://schemas.microsoft.com/office/drawing/2014/main" id="{5BCA3085-3BF2-1FA7-9969-1FCE1F92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454"/>
              <a:ext cx="8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79" name="Rectangle 40">
              <a:extLst>
                <a:ext uri="{FF2B5EF4-FFF2-40B4-BE49-F238E27FC236}">
                  <a16:creationId xmlns:a16="http://schemas.microsoft.com/office/drawing/2014/main" id="{D44109AB-2DF0-F16D-6515-DB16EA1A4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3454"/>
              <a:ext cx="63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</a:t>
              </a:r>
            </a:p>
          </p:txBody>
        </p:sp>
        <p:sp>
          <p:nvSpPr>
            <p:cNvPr id="11280" name="Rectangle 41">
              <a:extLst>
                <a:ext uri="{FF2B5EF4-FFF2-40B4-BE49-F238E27FC236}">
                  <a16:creationId xmlns:a16="http://schemas.microsoft.com/office/drawing/2014/main" id="{7D08CC1F-E00E-1DA8-668D-1FDD367C4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454"/>
              <a:ext cx="73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1     1</a:t>
              </a:r>
            </a:p>
          </p:txBody>
        </p:sp>
        <p:sp>
          <p:nvSpPr>
            <p:cNvPr id="11281" name="Rectangle 43">
              <a:extLst>
                <a:ext uri="{FF2B5EF4-FFF2-40B4-BE49-F238E27FC236}">
                  <a16:creationId xmlns:a16="http://schemas.microsoft.com/office/drawing/2014/main" id="{38B2772A-EEC2-01A3-62E3-0EB32C8EE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167"/>
              <a:ext cx="70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82" name="Rectangle 45">
              <a:extLst>
                <a:ext uri="{FF2B5EF4-FFF2-40B4-BE49-F238E27FC236}">
                  <a16:creationId xmlns:a16="http://schemas.microsoft.com/office/drawing/2014/main" id="{03DB8FAB-19FC-CD4D-F03A-1AE519EDB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167"/>
              <a:ext cx="8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83" name="Rectangle 46">
              <a:extLst>
                <a:ext uri="{FF2B5EF4-FFF2-40B4-BE49-F238E27FC236}">
                  <a16:creationId xmlns:a16="http://schemas.microsoft.com/office/drawing/2014/main" id="{AECE4F80-0B19-F454-EAA4-FD10CCCCB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3167"/>
              <a:ext cx="633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 </a:t>
              </a:r>
            </a:p>
          </p:txBody>
        </p:sp>
        <p:sp>
          <p:nvSpPr>
            <p:cNvPr id="11284" name="Rectangle 47">
              <a:extLst>
                <a:ext uri="{FF2B5EF4-FFF2-40B4-BE49-F238E27FC236}">
                  <a16:creationId xmlns:a16="http://schemas.microsoft.com/office/drawing/2014/main" id="{19E172F0-8658-01B9-DBA0-C776CFFA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167"/>
              <a:ext cx="737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1     0</a:t>
              </a:r>
            </a:p>
          </p:txBody>
        </p:sp>
        <p:sp>
          <p:nvSpPr>
            <p:cNvPr id="11285" name="Rectangle 49">
              <a:extLst>
                <a:ext uri="{FF2B5EF4-FFF2-40B4-BE49-F238E27FC236}">
                  <a16:creationId xmlns:a16="http://schemas.microsoft.com/office/drawing/2014/main" id="{C15A056D-DB0E-B5CA-6F4F-471233506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877"/>
              <a:ext cx="70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86" name="Rectangle 51">
              <a:extLst>
                <a:ext uri="{FF2B5EF4-FFF2-40B4-BE49-F238E27FC236}">
                  <a16:creationId xmlns:a16="http://schemas.microsoft.com/office/drawing/2014/main" id="{ED75A2A6-8C9C-B6E5-2B22-D2A67A696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877"/>
              <a:ext cx="81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287" name="Rectangle 52">
              <a:extLst>
                <a:ext uri="{FF2B5EF4-FFF2-40B4-BE49-F238E27FC236}">
                  <a16:creationId xmlns:a16="http://schemas.microsoft.com/office/drawing/2014/main" id="{CA57221F-7B1B-F1E8-2120-2F602F1F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877"/>
              <a:ext cx="63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</a:t>
              </a:r>
            </a:p>
          </p:txBody>
        </p:sp>
        <p:sp>
          <p:nvSpPr>
            <p:cNvPr id="11288" name="Rectangle 53">
              <a:extLst>
                <a:ext uri="{FF2B5EF4-FFF2-40B4-BE49-F238E27FC236}">
                  <a16:creationId xmlns:a16="http://schemas.microsoft.com/office/drawing/2014/main" id="{0A42EED2-CD02-D724-0229-DB101140A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877"/>
              <a:ext cx="73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0     1</a:t>
              </a:r>
            </a:p>
          </p:txBody>
        </p:sp>
        <p:sp>
          <p:nvSpPr>
            <p:cNvPr id="11289" name="Rectangle 55">
              <a:extLst>
                <a:ext uri="{FF2B5EF4-FFF2-40B4-BE49-F238E27FC236}">
                  <a16:creationId xmlns:a16="http://schemas.microsoft.com/office/drawing/2014/main" id="{F54728F5-A732-F834-5D54-ED62FB44F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544"/>
              <a:ext cx="709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290" name="Rectangle 56">
              <a:extLst>
                <a:ext uri="{FF2B5EF4-FFF2-40B4-BE49-F238E27FC236}">
                  <a16:creationId xmlns:a16="http://schemas.microsoft.com/office/drawing/2014/main" id="{7EF1BF35-93A4-87B0-206D-BCFFFA205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544"/>
              <a:ext cx="72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0+0=0</a:t>
              </a:r>
            </a:p>
          </p:txBody>
        </p:sp>
        <p:sp>
          <p:nvSpPr>
            <p:cNvPr id="11291" name="Rectangle 57">
              <a:extLst>
                <a:ext uri="{FF2B5EF4-FFF2-40B4-BE49-F238E27FC236}">
                  <a16:creationId xmlns:a16="http://schemas.microsoft.com/office/drawing/2014/main" id="{789FF32D-1655-9249-69E8-4607A452C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544"/>
              <a:ext cx="816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92" name="Rectangle 58">
              <a:extLst>
                <a:ext uri="{FF2B5EF4-FFF2-40B4-BE49-F238E27FC236}">
                  <a16:creationId xmlns:a16="http://schemas.microsoft.com/office/drawing/2014/main" id="{0A326A2A-C71F-BC7A-5CC8-E806B2877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544"/>
              <a:ext cx="633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</a:t>
              </a:r>
            </a:p>
          </p:txBody>
        </p:sp>
        <p:sp>
          <p:nvSpPr>
            <p:cNvPr id="11293" name="Rectangle 59">
              <a:extLst>
                <a:ext uri="{FF2B5EF4-FFF2-40B4-BE49-F238E27FC236}">
                  <a16:creationId xmlns:a16="http://schemas.microsoft.com/office/drawing/2014/main" id="{C05F05B6-F6B4-CFB3-27D2-3032AAE8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544"/>
              <a:ext cx="73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0     0</a:t>
              </a:r>
            </a:p>
          </p:txBody>
        </p:sp>
        <p:sp>
          <p:nvSpPr>
            <p:cNvPr id="11294" name="Rectangle 60">
              <a:extLst>
                <a:ext uri="{FF2B5EF4-FFF2-40B4-BE49-F238E27FC236}">
                  <a16:creationId xmlns:a16="http://schemas.microsoft.com/office/drawing/2014/main" id="{5A13ECB8-504D-D509-8FA9-AF20AE8BD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160"/>
              <a:ext cx="681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A+AB</a:t>
              </a:r>
            </a:p>
          </p:txBody>
        </p:sp>
        <p:sp>
          <p:nvSpPr>
            <p:cNvPr id="11295" name="Rectangle 61">
              <a:extLst>
                <a:ext uri="{FF2B5EF4-FFF2-40B4-BE49-F238E27FC236}">
                  <a16:creationId xmlns:a16="http://schemas.microsoft.com/office/drawing/2014/main" id="{E9469B0E-41C7-7CB2-B6C8-2950289A1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147"/>
              <a:ext cx="709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6" name="Rectangle 63">
              <a:extLst>
                <a:ext uri="{FF2B5EF4-FFF2-40B4-BE49-F238E27FC236}">
                  <a16:creationId xmlns:a16="http://schemas.microsoft.com/office/drawing/2014/main" id="{4325868A-A0D4-6334-9EDD-72FAD6AD7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147"/>
              <a:ext cx="816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600"/>
                <a:t>· </a:t>
              </a:r>
              <a:r>
                <a:rPr lang="en-US" altLang="zh-CN" sz="220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297" name="Rectangle 64">
              <a:extLst>
                <a:ext uri="{FF2B5EF4-FFF2-40B4-BE49-F238E27FC236}">
                  <a16:creationId xmlns:a16="http://schemas.microsoft.com/office/drawing/2014/main" id="{AFD54E50-3626-A16B-1254-0F65F6AF3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147"/>
              <a:ext cx="63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98" name="Rectangle 65">
              <a:extLst>
                <a:ext uri="{FF2B5EF4-FFF2-40B4-BE49-F238E27FC236}">
                  <a16:creationId xmlns:a16="http://schemas.microsoft.com/office/drawing/2014/main" id="{A82B457A-A84C-9C79-D4D9-2F6447832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147"/>
              <a:ext cx="737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     B</a:t>
              </a:r>
              <a:endParaRPr lang="en-US" altLang="zh-CN" sz="2200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9" name="Line 66">
              <a:extLst>
                <a:ext uri="{FF2B5EF4-FFF2-40B4-BE49-F238E27FC236}">
                  <a16:creationId xmlns:a16="http://schemas.microsoft.com/office/drawing/2014/main" id="{B31B056C-4E17-560E-A5D0-81AF3DF80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147"/>
              <a:ext cx="337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0" name="Line 67">
              <a:extLst>
                <a:ext uri="{FF2B5EF4-FFF2-40B4-BE49-F238E27FC236}">
                  <a16:creationId xmlns:a16="http://schemas.microsoft.com/office/drawing/2014/main" id="{BC13902A-9C2B-7202-798D-CD5804B70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741"/>
              <a:ext cx="337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1" name="Line 68">
              <a:extLst>
                <a:ext uri="{FF2B5EF4-FFF2-40B4-BE49-F238E27FC236}">
                  <a16:creationId xmlns:a16="http://schemas.microsoft.com/office/drawing/2014/main" id="{E218291D-6F0B-3E78-D0E3-5346FF0F8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147"/>
              <a:ext cx="0" cy="1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2" name="Line 69">
              <a:extLst>
                <a:ext uri="{FF2B5EF4-FFF2-40B4-BE49-F238E27FC236}">
                  <a16:creationId xmlns:a16="http://schemas.microsoft.com/office/drawing/2014/main" id="{04A2E930-8D64-190B-F5DE-76064B1CE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47"/>
              <a:ext cx="0" cy="1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3" name="Line 70">
              <a:extLst>
                <a:ext uri="{FF2B5EF4-FFF2-40B4-BE49-F238E27FC236}">
                  <a16:creationId xmlns:a16="http://schemas.microsoft.com/office/drawing/2014/main" id="{A492073D-0093-DF48-8927-41D1E27CA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544"/>
              <a:ext cx="333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4" name="Line 71">
              <a:extLst>
                <a:ext uri="{FF2B5EF4-FFF2-40B4-BE49-F238E27FC236}">
                  <a16:creationId xmlns:a16="http://schemas.microsoft.com/office/drawing/2014/main" id="{5FBEA71C-3A53-4295-101C-8F963D30D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5" name="Line 72">
              <a:extLst>
                <a:ext uri="{FF2B5EF4-FFF2-40B4-BE49-F238E27FC236}">
                  <a16:creationId xmlns:a16="http://schemas.microsoft.com/office/drawing/2014/main" id="{511ACAF5-49F7-85B8-D7F6-DF624C125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6" name="Line 73">
              <a:extLst>
                <a:ext uri="{FF2B5EF4-FFF2-40B4-BE49-F238E27FC236}">
                  <a16:creationId xmlns:a16="http://schemas.microsoft.com/office/drawing/2014/main" id="{1C9435D8-4F1A-36A3-1B90-785C92B79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7" name="Line 74">
              <a:extLst>
                <a:ext uri="{FF2B5EF4-FFF2-40B4-BE49-F238E27FC236}">
                  <a16:creationId xmlns:a16="http://schemas.microsoft.com/office/drawing/2014/main" id="{BE985FC6-F814-2A96-59F5-9EFD0C7DF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8" name="Line 76">
              <a:extLst>
                <a:ext uri="{FF2B5EF4-FFF2-40B4-BE49-F238E27FC236}">
                  <a16:creationId xmlns:a16="http://schemas.microsoft.com/office/drawing/2014/main" id="{1621E35D-EDF2-5E17-DE9C-D553AD812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877"/>
              <a:ext cx="337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9" name="Line 77">
              <a:extLst>
                <a:ext uri="{FF2B5EF4-FFF2-40B4-BE49-F238E27FC236}">
                  <a16:creationId xmlns:a16="http://schemas.microsoft.com/office/drawing/2014/main" id="{D1032682-888F-50FA-A309-9ECFC155E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167"/>
              <a:ext cx="337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0" name="Line 78">
              <a:extLst>
                <a:ext uri="{FF2B5EF4-FFF2-40B4-BE49-F238E27FC236}">
                  <a16:creationId xmlns:a16="http://schemas.microsoft.com/office/drawing/2014/main" id="{8C88F796-885D-7B6A-2B5A-BDFC5E326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454"/>
              <a:ext cx="337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1" name="Line 79">
              <a:extLst>
                <a:ext uri="{FF2B5EF4-FFF2-40B4-BE49-F238E27FC236}">
                  <a16:creationId xmlns:a16="http://schemas.microsoft.com/office/drawing/2014/main" id="{DE33F6EE-E887-305E-0CCA-75AFF7D5D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232"/>
              <a:ext cx="176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2" name="Line 81">
              <a:extLst>
                <a:ext uri="{FF2B5EF4-FFF2-40B4-BE49-F238E27FC236}">
                  <a16:creationId xmlns:a16="http://schemas.microsoft.com/office/drawing/2014/main" id="{DFE2AA6F-737B-BD94-FF05-207962131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251"/>
              <a:ext cx="113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3" name="Line 90">
              <a:extLst>
                <a:ext uri="{FF2B5EF4-FFF2-40B4-BE49-F238E27FC236}">
                  <a16:creationId xmlns:a16="http://schemas.microsoft.com/office/drawing/2014/main" id="{550B7B6A-67AB-F482-6C51-AF92AF30A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51"/>
              <a:ext cx="113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4" name="Rectangle 100">
              <a:extLst>
                <a:ext uri="{FF2B5EF4-FFF2-40B4-BE49-F238E27FC236}">
                  <a16:creationId xmlns:a16="http://schemas.microsoft.com/office/drawing/2014/main" id="{51C2B5BB-47DF-93AD-EEA0-A15785185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840"/>
              <a:ext cx="72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0+1=1</a:t>
              </a:r>
            </a:p>
          </p:txBody>
        </p:sp>
        <p:sp>
          <p:nvSpPr>
            <p:cNvPr id="11315" name="Rectangle 102">
              <a:extLst>
                <a:ext uri="{FF2B5EF4-FFF2-40B4-BE49-F238E27FC236}">
                  <a16:creationId xmlns:a16="http://schemas.microsoft.com/office/drawing/2014/main" id="{30B53C8B-7E37-1D57-EEDD-45B715417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113"/>
              <a:ext cx="72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1+0=1</a:t>
              </a:r>
            </a:p>
          </p:txBody>
        </p:sp>
        <p:sp>
          <p:nvSpPr>
            <p:cNvPr id="11316" name="Rectangle 103">
              <a:extLst>
                <a:ext uri="{FF2B5EF4-FFF2-40B4-BE49-F238E27FC236}">
                  <a16:creationId xmlns:a16="http://schemas.microsoft.com/office/drawing/2014/main" id="{A7C41C8A-5C1F-2C06-8118-2C8CA0832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430"/>
              <a:ext cx="72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1+0=1</a:t>
              </a:r>
            </a:p>
          </p:txBody>
        </p:sp>
        <p:sp>
          <p:nvSpPr>
            <p:cNvPr id="11317" name="Rectangle 104">
              <a:extLst>
                <a:ext uri="{FF2B5EF4-FFF2-40B4-BE49-F238E27FC236}">
                  <a16:creationId xmlns:a16="http://schemas.microsoft.com/office/drawing/2014/main" id="{4F6B747C-C605-450A-EA8E-F8D8C4EB1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115"/>
              <a:ext cx="681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908050" indent="142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304925" indent="-4763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93863" indent="-65088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93913" indent="-13335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511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083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655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922713" indent="-13335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A+B</a:t>
              </a:r>
            </a:p>
          </p:txBody>
        </p:sp>
      </p:grpSp>
      <p:sp>
        <p:nvSpPr>
          <p:cNvPr id="11273" name="Rectangle 106">
            <a:extLst>
              <a:ext uri="{FF2B5EF4-FFF2-40B4-BE49-F238E27FC236}">
                <a16:creationId xmlns:a16="http://schemas.microsoft.com/office/drawing/2014/main" id="{B7611B34-5F33-CC62-6FA3-A9F13636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72843" name="Group 107">
            <a:extLst>
              <a:ext uri="{FF2B5EF4-FFF2-40B4-BE49-F238E27FC236}">
                <a16:creationId xmlns:a16="http://schemas.microsoft.com/office/drawing/2014/main" id="{F8B0B447-E5C7-402F-BF9B-B4A7D985B75B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2124075"/>
            <a:ext cx="4217987" cy="549275"/>
            <a:chOff x="915" y="1338"/>
            <a:chExt cx="2657" cy="346"/>
          </a:xfrm>
        </p:grpSpPr>
        <p:sp>
          <p:nvSpPr>
            <p:cNvPr id="11275" name="Rectangle 29">
              <a:extLst>
                <a:ext uri="{FF2B5EF4-FFF2-40B4-BE49-F238E27FC236}">
                  <a16:creationId xmlns:a16="http://schemas.microsoft.com/office/drawing/2014/main" id="{BF1B7DCB-6D7B-EDE6-F0C7-CB4E43342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1338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99"/>
                  </a:solidFill>
                  <a:latin typeface="楷体_GB2312" pitchFamily="49" charset="-122"/>
                  <a:ea typeface="楷体_GB2312" pitchFamily="49" charset="-122"/>
                </a:rPr>
                <a:t>例  证明</a:t>
              </a:r>
            </a:p>
          </p:txBody>
        </p:sp>
        <p:graphicFrame>
          <p:nvGraphicFramePr>
            <p:cNvPr id="11276" name="Object 105">
              <a:extLst>
                <a:ext uri="{FF2B5EF4-FFF2-40B4-BE49-F238E27FC236}">
                  <a16:creationId xmlns:a16="http://schemas.microsoft.com/office/drawing/2014/main" id="{6897289B-27D7-35EC-0C88-364D734776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0" y="1344"/>
            <a:ext cx="188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054100" imgH="190500" progId="Equation.3">
                    <p:embed/>
                  </p:oleObj>
                </mc:Choice>
                <mc:Fallback>
                  <p:oleObj name="公式" r:id="rId3" imgW="1054100" imgH="19050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1344"/>
                          <a:ext cx="188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9995676D-E70D-FD5D-4C0C-D0E0BC59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E197585E-3D4E-5DEA-F8EA-73FA0C5A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DEDB25CB-B4C3-03F9-8932-94342C52A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27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13317" name="Group 94">
            <a:extLst>
              <a:ext uri="{FF2B5EF4-FFF2-40B4-BE49-F238E27FC236}">
                <a16:creationId xmlns:a16="http://schemas.microsoft.com/office/drawing/2014/main" id="{F46370D4-B5D9-74BA-477C-FB0D0556BBF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052513"/>
            <a:ext cx="7964487" cy="733425"/>
            <a:chOff x="385" y="663"/>
            <a:chExt cx="5017" cy="462"/>
          </a:xfrm>
        </p:grpSpPr>
        <p:sp>
          <p:nvSpPr>
            <p:cNvPr id="13324" name="Rectangle 41">
              <a:extLst>
                <a:ext uri="{FF2B5EF4-FFF2-40B4-BE49-F238E27FC236}">
                  <a16:creationId xmlns:a16="http://schemas.microsoft.com/office/drawing/2014/main" id="{A21D1311-D068-507A-4043-01671D544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663"/>
              <a:ext cx="5017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8001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2573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7145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171700" indent="-3429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628900" indent="-3429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3086100" indent="-3429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543300" indent="-3429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4000500" indent="-3429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000066"/>
                  </a:solidFill>
                  <a:latin typeface="楷体_GB2312" pitchFamily="49" charset="-122"/>
                </a:rPr>
                <a:t>例</a:t>
              </a:r>
              <a:r>
                <a:rPr lang="zh-CN" altLang="en-US" sz="2800">
                  <a:solidFill>
                    <a:srgbClr val="000066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：</a:t>
              </a:r>
              <a:r>
                <a:rPr lang="zh-CN" altLang="en-US" sz="2800">
                  <a:solidFill>
                    <a:srgbClr val="000066"/>
                  </a:solidFill>
                  <a:latin typeface="楷体_GB2312" pitchFamily="49" charset="-122"/>
                </a:rPr>
                <a:t>试化简下列逻辑函数</a:t>
              </a:r>
              <a:r>
                <a:rPr lang="en-US" altLang="zh-CN" sz="2800" i="1">
                  <a:solidFill>
                    <a:srgbClr val="000066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L</a:t>
              </a:r>
              <a:r>
                <a:rPr lang="en-US" altLang="zh-CN" sz="2800">
                  <a:solidFill>
                    <a:srgbClr val="000066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=</a:t>
              </a:r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(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 + B</a:t>
              </a:r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)(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 + B</a:t>
              </a:r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</a:t>
              </a:r>
              <a:endParaRPr lang="en-US" altLang="zh-CN" sz="28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endParaRPr>
            </a:p>
          </p:txBody>
        </p:sp>
        <p:sp>
          <p:nvSpPr>
            <p:cNvPr id="13325" name="Line 48">
              <a:extLst>
                <a:ext uri="{FF2B5EF4-FFF2-40B4-BE49-F238E27FC236}">
                  <a16:creationId xmlns:a16="http://schemas.microsoft.com/office/drawing/2014/main" id="{12A6F4E5-31C9-83BF-2A35-72CB2F09C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79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8" name="Rectangle 56">
            <a:extLst>
              <a:ext uri="{FF2B5EF4-FFF2-40B4-BE49-F238E27FC236}">
                <a16:creationId xmlns:a16="http://schemas.microsoft.com/office/drawing/2014/main" id="{7C3D6E85-2004-8860-548C-C1ABC9BA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02491" name="Object 59">
            <a:extLst>
              <a:ext uri="{FF2B5EF4-FFF2-40B4-BE49-F238E27FC236}">
                <a16:creationId xmlns:a16="http://schemas.microsoft.com/office/drawing/2014/main" id="{9B97C11C-7010-9CA5-E204-1974DFE18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2262188"/>
          <a:ext cx="56086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70100" imgH="228600" progId="Equation.3">
                  <p:embed/>
                </p:oleObj>
              </mc:Choice>
              <mc:Fallback>
                <p:oleObj name="公式" r:id="rId2" imgW="2070100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262188"/>
                        <a:ext cx="56086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2" name="Object 90">
            <a:extLst>
              <a:ext uri="{FF2B5EF4-FFF2-40B4-BE49-F238E27FC236}">
                <a16:creationId xmlns:a16="http://schemas.microsoft.com/office/drawing/2014/main" id="{E4D7A501-E202-1123-99E5-589E53303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982913"/>
          <a:ext cx="6985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78100" imgH="241300" progId="Equation.3">
                  <p:embed/>
                </p:oleObj>
              </mc:Choice>
              <mc:Fallback>
                <p:oleObj name="公式" r:id="rId4" imgW="2578100" imgH="2413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82913"/>
                        <a:ext cx="6985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3" name="Object 91">
            <a:extLst>
              <a:ext uri="{FF2B5EF4-FFF2-40B4-BE49-F238E27FC236}">
                <a16:creationId xmlns:a16="http://schemas.microsoft.com/office/drawing/2014/main" id="{70EA37E3-A977-64BB-E13C-C39D3F1FB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630613"/>
          <a:ext cx="4851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90700" imgH="228600" progId="Equation.3">
                  <p:embed/>
                </p:oleObj>
              </mc:Choice>
              <mc:Fallback>
                <p:oleObj name="公式" r:id="rId6" imgW="1790700" imgH="2286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30613"/>
                        <a:ext cx="48514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4" name="Object 92">
            <a:extLst>
              <a:ext uri="{FF2B5EF4-FFF2-40B4-BE49-F238E27FC236}">
                <a16:creationId xmlns:a16="http://schemas.microsoft.com/office/drawing/2014/main" id="{6DA7C3AA-66C2-5818-3549-89AC19C37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351338"/>
          <a:ext cx="66055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38400" imgH="228600" progId="Equation.3">
                  <p:embed/>
                </p:oleObj>
              </mc:Choice>
              <mc:Fallback>
                <p:oleObj name="公式" r:id="rId8" imgW="2438400" imgH="2286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51338"/>
                        <a:ext cx="660558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5" name="Object 93">
            <a:extLst>
              <a:ext uri="{FF2B5EF4-FFF2-40B4-BE49-F238E27FC236}">
                <a16:creationId xmlns:a16="http://schemas.microsoft.com/office/drawing/2014/main" id="{29718452-1EAF-5365-426E-D7BD1657E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5040313"/>
          <a:ext cx="5573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57400" imgH="203200" progId="Equation.3">
                  <p:embed/>
                </p:oleObj>
              </mc:Choice>
              <mc:Fallback>
                <p:oleObj name="公式" r:id="rId10" imgW="2057400" imgH="2032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040313"/>
                        <a:ext cx="55737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>
            <a:extLst>
              <a:ext uri="{FF2B5EF4-FFF2-40B4-BE49-F238E27FC236}">
                <a16:creationId xmlns:a16="http://schemas.microsoft.com/office/drawing/2014/main" id="{7F54784B-B078-734B-B416-91CD193B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49275"/>
            <a:ext cx="71707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2.1.2 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逻辑代数的基本规则</a:t>
            </a:r>
            <a:r>
              <a:rPr lang="zh-CN" altLang="en-US" sz="2500">
                <a:solidFill>
                  <a:srgbClr val="000066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14339" name="Rectangle 15">
            <a:extLst>
              <a:ext uri="{FF2B5EF4-FFF2-40B4-BE49-F238E27FC236}">
                <a16:creationId xmlns:a16="http://schemas.microsoft.com/office/drawing/2014/main" id="{212E4625-4FAA-F61D-6157-BE96F8D0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1133475"/>
            <a:ext cx="198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171700" indent="-3429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代入规则</a:t>
            </a:r>
            <a:r>
              <a:rPr lang="zh-CN" altLang="en-US" sz="1800">
                <a:solidFill>
                  <a:srgbClr val="000066"/>
                </a:solidFill>
                <a:latin typeface="楷体_GB2312" pitchFamily="49" charset="-122"/>
              </a:rPr>
              <a:t>  </a:t>
            </a:r>
          </a:p>
        </p:txBody>
      </p:sp>
      <p:sp>
        <p:nvSpPr>
          <p:cNvPr id="374800" name="Rectangle 16">
            <a:extLst>
              <a:ext uri="{FF2B5EF4-FFF2-40B4-BE49-F238E27FC236}">
                <a16:creationId xmlns:a16="http://schemas.microsoft.com/office/drawing/2014/main" id="{9C60A97D-5473-587F-8C98-40751DF2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1298575"/>
            <a:ext cx="82296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		     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：在包含变量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逻辑等式中，如果用另一个函数式代入式中所有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的位置，则等式仍然成立。这一规则称为代入规则。</a:t>
            </a:r>
          </a:p>
        </p:txBody>
      </p:sp>
      <p:sp>
        <p:nvSpPr>
          <p:cNvPr id="374801" name="Rectangle 17">
            <a:extLst>
              <a:ext uri="{FF2B5EF4-FFF2-40B4-BE49-F238E27FC236}">
                <a16:creationId xmlns:a16="http://schemas.microsoft.com/office/drawing/2014/main" id="{EA93198E-DDBD-D533-5AD3-ED11653D7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3170238"/>
            <a:ext cx="79644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171700" indent="-3429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例</a:t>
            </a:r>
            <a:r>
              <a:rPr lang="zh-CN" altLang="en-US" sz="24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：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B (A + C) = BA+BC</a:t>
            </a:r>
            <a:r>
              <a:rPr lang="zh-CN" altLang="en-US" sz="24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，</a:t>
            </a:r>
          </a:p>
        </p:txBody>
      </p:sp>
      <p:sp>
        <p:nvSpPr>
          <p:cNvPr id="374802" name="Rectangle 18">
            <a:extLst>
              <a:ext uri="{FF2B5EF4-FFF2-40B4-BE49-F238E27FC236}">
                <a16:creationId xmlns:a16="http://schemas.microsoft.com/office/drawing/2014/main" id="{76134EA0-0B7D-851C-4183-90DD1E5F8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60800"/>
            <a:ext cx="79644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171700" indent="-3429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用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A + D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代替</a:t>
            </a:r>
            <a:r>
              <a:rPr lang="en-US" altLang="zh-CN" sz="2400" i="1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A</a:t>
            </a:r>
            <a:r>
              <a:rPr lang="zh-CN" altLang="en-US" sz="2400" i="1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，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得</a:t>
            </a:r>
          </a:p>
        </p:txBody>
      </p:sp>
      <p:sp>
        <p:nvSpPr>
          <p:cNvPr id="374803" name="Rectangle 19">
            <a:extLst>
              <a:ext uri="{FF2B5EF4-FFF2-40B4-BE49-F238E27FC236}">
                <a16:creationId xmlns:a16="http://schemas.microsoft.com/office/drawing/2014/main" id="{7A9D8A45-20BB-90BE-703E-B9E6CB51B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508500"/>
            <a:ext cx="79644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171700" indent="-3429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B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[(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A +D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)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 +C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] 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= B(A +D) + BC = BA + BD + BC</a:t>
            </a:r>
          </a:p>
        </p:txBody>
      </p:sp>
      <p:sp>
        <p:nvSpPr>
          <p:cNvPr id="374804" name="Rectangle 20">
            <a:extLst>
              <a:ext uri="{FF2B5EF4-FFF2-40B4-BE49-F238E27FC236}">
                <a16:creationId xmlns:a16="http://schemas.microsoft.com/office/drawing/2014/main" id="{B91C3AFC-5A81-DF38-0F58-4BDC0ED4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16563"/>
            <a:ext cx="692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代入规则可以扩展所有基本公式或定律的应用范围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0" grpId="0" autoUpdateAnimBg="0"/>
      <p:bldP spid="374801" grpId="0" autoUpdateAnimBg="0"/>
      <p:bldP spid="374802" grpId="0" autoUpdateAnimBg="0"/>
      <p:bldP spid="374803" grpId="0" autoUpdateAnimBg="0"/>
      <p:bldP spid="37480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16166</TotalTime>
  <Words>3497</Words>
  <Application>Microsoft Office PowerPoint</Application>
  <PresentationFormat>全屏显示(4:3)</PresentationFormat>
  <Paragraphs>673</Paragraphs>
  <Slides>47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47</vt:i4>
      </vt:variant>
    </vt:vector>
  </HeadingPairs>
  <TitlesOfParts>
    <vt:vector size="68" baseType="lpstr">
      <vt:lpstr>黑体</vt:lpstr>
      <vt:lpstr>楷体_GB2312</vt:lpstr>
      <vt:lpstr>隶书</vt:lpstr>
      <vt:lpstr>宋体</vt:lpstr>
      <vt:lpstr>宋体-方正超大字符集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Profile</vt:lpstr>
      <vt:lpstr>公式</vt:lpstr>
      <vt:lpstr>Equation</vt:lpstr>
      <vt:lpstr>Equation.2</vt:lpstr>
      <vt:lpstr>Equation.3</vt:lpstr>
      <vt:lpstr>图片</vt:lpstr>
      <vt:lpstr>Picture</vt:lpstr>
      <vt:lpstr>Picture2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练习：化简下列各式</vt:lpstr>
      <vt:lpstr>PowerPoint 演示文稿</vt:lpstr>
      <vt:lpstr>PowerPoint 演示文稿</vt:lpstr>
      <vt:lpstr>2.2.3 用卡诺图表示逻辑函数</vt:lpstr>
      <vt:lpstr>PowerPoint 演示文稿</vt:lpstr>
      <vt:lpstr>PowerPoint 演示文稿</vt:lpstr>
      <vt:lpstr>PowerPoint 演示文稿</vt:lpstr>
      <vt:lpstr>PowerPoint 演示文稿</vt:lpstr>
      <vt:lpstr> 2.4.2 用卡诺图化简逻辑函数 </vt:lpstr>
      <vt:lpstr>PowerPoint 演示文稿</vt:lpstr>
      <vt:lpstr>PowerPoint 演示文稿</vt:lpstr>
      <vt:lpstr>PowerPoint 演示文稿</vt:lpstr>
      <vt:lpstr>PowerPoint 演示文稿</vt:lpstr>
      <vt:lpstr>练习：利用卡诺图化简</vt:lpstr>
      <vt:lpstr>PowerPoint 演示文稿</vt:lpstr>
      <vt:lpstr>PowerPoint 演示文稿</vt:lpstr>
      <vt:lpstr>PowerPoint 演示文稿</vt:lpstr>
      <vt:lpstr>PowerPoint 演示文稿</vt:lpstr>
      <vt:lpstr>练习: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qiong huang</cp:lastModifiedBy>
  <cp:revision>1767</cp:revision>
  <dcterms:created xsi:type="dcterms:W3CDTF">2004-08-29T02:51:05Z</dcterms:created>
  <dcterms:modified xsi:type="dcterms:W3CDTF">2024-12-01T09:22:34Z</dcterms:modified>
</cp:coreProperties>
</file>