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8"/>
  </p:notesMasterIdLst>
  <p:sldIdLst>
    <p:sldId id="311" r:id="rId2"/>
    <p:sldId id="312" r:id="rId3"/>
    <p:sldId id="315" r:id="rId4"/>
    <p:sldId id="296" r:id="rId5"/>
    <p:sldId id="301" r:id="rId6"/>
    <p:sldId id="305" r:id="rId7"/>
    <p:sldId id="297" r:id="rId8"/>
    <p:sldId id="362" r:id="rId9"/>
    <p:sldId id="320" r:id="rId10"/>
    <p:sldId id="363" r:id="rId11"/>
    <p:sldId id="364" r:id="rId12"/>
    <p:sldId id="365" r:id="rId13"/>
    <p:sldId id="366" r:id="rId14"/>
    <p:sldId id="299" r:id="rId15"/>
    <p:sldId id="367" r:id="rId16"/>
    <p:sldId id="369" r:id="rId17"/>
    <p:sldId id="370" r:id="rId18"/>
    <p:sldId id="368" r:id="rId19"/>
    <p:sldId id="373" r:id="rId20"/>
    <p:sldId id="372" r:id="rId21"/>
    <p:sldId id="377" r:id="rId22"/>
    <p:sldId id="371" r:id="rId23"/>
    <p:sldId id="379" r:id="rId24"/>
    <p:sldId id="380" r:id="rId25"/>
    <p:sldId id="300" r:id="rId26"/>
    <p:sldId id="304" r:id="rId27"/>
    <p:sldId id="302" r:id="rId28"/>
    <p:sldId id="382" r:id="rId29"/>
    <p:sldId id="383" r:id="rId30"/>
    <p:sldId id="321" r:id="rId31"/>
    <p:sldId id="384" r:id="rId32"/>
    <p:sldId id="381" r:id="rId33"/>
    <p:sldId id="386" r:id="rId34"/>
    <p:sldId id="387" r:id="rId35"/>
    <p:sldId id="388" r:id="rId36"/>
    <p:sldId id="389" r:id="rId37"/>
    <p:sldId id="390" r:id="rId38"/>
    <p:sldId id="391" r:id="rId39"/>
    <p:sldId id="392" r:id="rId40"/>
    <p:sldId id="385" r:id="rId41"/>
    <p:sldId id="393" r:id="rId42"/>
    <p:sldId id="326" r:id="rId43"/>
    <p:sldId id="394" r:id="rId44"/>
    <p:sldId id="395" r:id="rId45"/>
    <p:sldId id="378" r:id="rId46"/>
    <p:sldId id="397" r:id="rId47"/>
  </p:sldIdLst>
  <p:sldSz cx="12192000" cy="6858000"/>
  <p:notesSz cx="6858000" cy="9144000"/>
  <p:custDataLst>
    <p:tags r:id="rId4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00"/>
    <a:srgbClr val="00005C"/>
    <a:srgbClr val="06D24C"/>
    <a:srgbClr val="035920"/>
    <a:srgbClr val="F6F5F3"/>
    <a:srgbClr val="04862F"/>
    <a:srgbClr val="07DB4E"/>
    <a:srgbClr val="08396E"/>
    <a:srgbClr val="0519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49" autoAdjust="0"/>
    <p:restoredTop sz="96182" autoAdjust="0"/>
  </p:normalViewPr>
  <p:slideViewPr>
    <p:cSldViewPr snapToGrid="0">
      <p:cViewPr varScale="1">
        <p:scale>
          <a:sx n="90" d="100"/>
          <a:sy n="90" d="100"/>
        </p:scale>
        <p:origin x="64" y="18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2025/4/21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382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bg>
      <p:bgPr>
        <a:solidFill>
          <a:srgbClr val="000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22_1"/>
          <p:cNvSpPr>
            <a:spLocks noChangeArrowheads="1"/>
          </p:cNvSpPr>
          <p:nvPr userDrawn="1"/>
        </p:nvSpPr>
        <p:spPr bwMode="auto">
          <a:xfrm>
            <a:off x="0" y="1531703"/>
            <a:ext cx="12192000" cy="5326297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 t="-28757" b="-15909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23" name="任意多边形: 形状 22"/>
          <p:cNvSpPr>
            <a:spLocks noChangeArrowheads="1"/>
          </p:cNvSpPr>
          <p:nvPr userDrawn="1"/>
        </p:nvSpPr>
        <p:spPr bwMode="auto">
          <a:xfrm>
            <a:off x="-794" y="1531703"/>
            <a:ext cx="12192000" cy="5326297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solidFill>
            <a:srgbClr val="FFC000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20" name="任意多边形: 形状 19"/>
          <p:cNvSpPr/>
          <p:nvPr userDrawn="1"/>
        </p:nvSpPr>
        <p:spPr bwMode="auto">
          <a:xfrm>
            <a:off x="0" y="543509"/>
            <a:ext cx="12192000" cy="6167761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FFC000"/>
              </a:gs>
              <a:gs pos="11000">
                <a:schemeClr val="accent1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69925" y="5306656"/>
            <a:ext cx="10850563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69925" y="5602927"/>
            <a:ext cx="10850563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69925" y="4456729"/>
            <a:ext cx="10850563" cy="558799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69925" y="1028701"/>
            <a:ext cx="10850563" cy="3136900"/>
          </a:xfrm>
        </p:spPr>
        <p:txBody>
          <a:bodyPr anchor="b" anchorCtr="0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22_1"/>
          <p:cNvSpPr>
            <a:spLocks noChangeArrowheads="1"/>
          </p:cNvSpPr>
          <p:nvPr userDrawn="1"/>
        </p:nvSpPr>
        <p:spPr bwMode="auto">
          <a:xfrm>
            <a:off x="190500" y="3192312"/>
            <a:ext cx="12192000" cy="3429000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 t="-93255" b="-31457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2488168" y="2033814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2489284" y="2929164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 userDrawn="1"/>
        </p:nvSpPr>
        <p:spPr>
          <a:xfrm>
            <a:off x="-9525" y="-9525"/>
            <a:ext cx="12220575" cy="942975"/>
          </a:xfrm>
          <a:custGeom>
            <a:avLst/>
            <a:gdLst>
              <a:gd name="connsiteX0" fmla="*/ 0 w 12220575"/>
              <a:gd name="connsiteY0" fmla="*/ 0 h 942975"/>
              <a:gd name="connsiteX1" fmla="*/ 9525 w 12220575"/>
              <a:gd name="connsiteY1" fmla="*/ 647700 h 942975"/>
              <a:gd name="connsiteX2" fmla="*/ 2686050 w 12220575"/>
              <a:gd name="connsiteY2" fmla="*/ 942975 h 942975"/>
              <a:gd name="connsiteX3" fmla="*/ 5124450 w 12220575"/>
              <a:gd name="connsiteY3" fmla="*/ 923925 h 942975"/>
              <a:gd name="connsiteX4" fmla="*/ 7277100 w 12220575"/>
              <a:gd name="connsiteY4" fmla="*/ 809625 h 942975"/>
              <a:gd name="connsiteX5" fmla="*/ 9296400 w 12220575"/>
              <a:gd name="connsiteY5" fmla="*/ 466725 h 942975"/>
              <a:gd name="connsiteX6" fmla="*/ 11325225 w 12220575"/>
              <a:gd name="connsiteY6" fmla="*/ 314325 h 942975"/>
              <a:gd name="connsiteX7" fmla="*/ 12220575 w 12220575"/>
              <a:gd name="connsiteY7" fmla="*/ 352425 h 942975"/>
              <a:gd name="connsiteX8" fmla="*/ 12182475 w 12220575"/>
              <a:gd name="connsiteY8" fmla="*/ 9525 h 942975"/>
              <a:gd name="connsiteX9" fmla="*/ 0 w 12220575"/>
              <a:gd name="connsiteY9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20575" h="942975">
                <a:moveTo>
                  <a:pt x="0" y="0"/>
                </a:moveTo>
                <a:lnTo>
                  <a:pt x="9525" y="647700"/>
                </a:lnTo>
                <a:lnTo>
                  <a:pt x="2686050" y="942975"/>
                </a:lnTo>
                <a:lnTo>
                  <a:pt x="5124450" y="923925"/>
                </a:lnTo>
                <a:lnTo>
                  <a:pt x="7277100" y="809625"/>
                </a:lnTo>
                <a:lnTo>
                  <a:pt x="9296400" y="466725"/>
                </a:lnTo>
                <a:lnTo>
                  <a:pt x="11325225" y="314325"/>
                </a:lnTo>
                <a:lnTo>
                  <a:pt x="12220575" y="352425"/>
                </a:lnTo>
                <a:lnTo>
                  <a:pt x="12182475" y="95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 userDrawn="1"/>
        </p:nvSpPr>
        <p:spPr bwMode="auto">
          <a:xfrm flipH="1" flipV="1">
            <a:off x="-1219199" y="239311"/>
            <a:ext cx="13411199" cy="801180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FFFF00"/>
              </a:gs>
              <a:gs pos="11000">
                <a:srgbClr val="FFC0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11" name="任意多边形: 形状 10"/>
          <p:cNvSpPr/>
          <p:nvPr userDrawn="1"/>
        </p:nvSpPr>
        <p:spPr>
          <a:xfrm rot="10800000">
            <a:off x="-28575" y="6321199"/>
            <a:ext cx="12220575" cy="942975"/>
          </a:xfrm>
          <a:custGeom>
            <a:avLst/>
            <a:gdLst>
              <a:gd name="connsiteX0" fmla="*/ 0 w 12220575"/>
              <a:gd name="connsiteY0" fmla="*/ 0 h 942975"/>
              <a:gd name="connsiteX1" fmla="*/ 9525 w 12220575"/>
              <a:gd name="connsiteY1" fmla="*/ 647700 h 942975"/>
              <a:gd name="connsiteX2" fmla="*/ 2686050 w 12220575"/>
              <a:gd name="connsiteY2" fmla="*/ 942975 h 942975"/>
              <a:gd name="connsiteX3" fmla="*/ 5124450 w 12220575"/>
              <a:gd name="connsiteY3" fmla="*/ 923925 h 942975"/>
              <a:gd name="connsiteX4" fmla="*/ 7277100 w 12220575"/>
              <a:gd name="connsiteY4" fmla="*/ 809625 h 942975"/>
              <a:gd name="connsiteX5" fmla="*/ 9296400 w 12220575"/>
              <a:gd name="connsiteY5" fmla="*/ 466725 h 942975"/>
              <a:gd name="connsiteX6" fmla="*/ 11325225 w 12220575"/>
              <a:gd name="connsiteY6" fmla="*/ 314325 h 942975"/>
              <a:gd name="connsiteX7" fmla="*/ 12220575 w 12220575"/>
              <a:gd name="connsiteY7" fmla="*/ 352425 h 942975"/>
              <a:gd name="connsiteX8" fmla="*/ 12182475 w 12220575"/>
              <a:gd name="connsiteY8" fmla="*/ 9525 h 942975"/>
              <a:gd name="connsiteX9" fmla="*/ 0 w 12220575"/>
              <a:gd name="connsiteY9" fmla="*/ 0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20575" h="942975">
                <a:moveTo>
                  <a:pt x="0" y="0"/>
                </a:moveTo>
                <a:lnTo>
                  <a:pt x="9525" y="647700"/>
                </a:lnTo>
                <a:lnTo>
                  <a:pt x="2686050" y="942975"/>
                </a:lnTo>
                <a:lnTo>
                  <a:pt x="5124450" y="923925"/>
                </a:lnTo>
                <a:lnTo>
                  <a:pt x="7277100" y="809625"/>
                </a:lnTo>
                <a:lnTo>
                  <a:pt x="9296400" y="466725"/>
                </a:lnTo>
                <a:lnTo>
                  <a:pt x="11325225" y="314325"/>
                </a:lnTo>
                <a:lnTo>
                  <a:pt x="12220575" y="352425"/>
                </a:lnTo>
                <a:lnTo>
                  <a:pt x="12182475" y="95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任意多边形: 形状 11"/>
          <p:cNvSpPr/>
          <p:nvPr userDrawn="1"/>
        </p:nvSpPr>
        <p:spPr bwMode="auto">
          <a:xfrm>
            <a:off x="-9525" y="6230938"/>
            <a:ext cx="12201525" cy="801179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FFFF00"/>
              </a:gs>
              <a:gs pos="11000">
                <a:srgbClr val="FFC0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11520488" y="6486465"/>
            <a:ext cx="671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379552D3-A968-4710-B841-1063F5B640DF}" type="slidenum">
              <a:rPr lang="zh-CN" altLang="en-US" sz="2000" b="1" smtClean="0">
                <a:solidFill>
                  <a:schemeClr val="accent2">
                    <a:lumMod val="50000"/>
                  </a:schemeClr>
                </a:solidFill>
              </a:rPr>
              <a:t>‹#›</a:t>
            </a:fld>
            <a:endParaRPr lang="zh-CN" alt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4410" y="24187"/>
            <a:ext cx="527050" cy="5270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6766-F62E-419D-BB7F-91C9CEBCA24E}" type="datetime1">
              <a:rPr lang="zh-CN" altLang="en-US" smtClean="0"/>
              <a:t>2025/4/21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2_1"/>
          <p:cNvSpPr>
            <a:spLocks noChangeArrowheads="1"/>
          </p:cNvSpPr>
          <p:nvPr userDrawn="1"/>
        </p:nvSpPr>
        <p:spPr bwMode="auto">
          <a:xfrm>
            <a:off x="0" y="1531703"/>
            <a:ext cx="12192000" cy="5326297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 t="-28757" b="-15909"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10" name="任意多边形: 形状 9"/>
          <p:cNvSpPr>
            <a:spLocks noChangeArrowheads="1"/>
          </p:cNvSpPr>
          <p:nvPr userDrawn="1"/>
        </p:nvSpPr>
        <p:spPr bwMode="auto">
          <a:xfrm>
            <a:off x="-794" y="1531703"/>
            <a:ext cx="12192000" cy="5326297"/>
          </a:xfrm>
          <a:custGeom>
            <a:avLst/>
            <a:gdLst>
              <a:gd name="connsiteX0" fmla="*/ 7259662 w 12192000"/>
              <a:gd name="connsiteY0" fmla="*/ 57321 h 5381035"/>
              <a:gd name="connsiteX1" fmla="*/ 12192000 w 12192000"/>
              <a:gd name="connsiteY1" fmla="*/ 3668162 h 5381035"/>
              <a:gd name="connsiteX2" fmla="*/ 12192000 w 12192000"/>
              <a:gd name="connsiteY2" fmla="*/ 5381035 h 5381035"/>
              <a:gd name="connsiteX3" fmla="*/ 0 w 12192000"/>
              <a:gd name="connsiteY3" fmla="*/ 5381035 h 5381035"/>
              <a:gd name="connsiteX4" fmla="*/ 0 w 12192000"/>
              <a:gd name="connsiteY4" fmla="*/ 4393412 h 5381035"/>
              <a:gd name="connsiteX5" fmla="*/ 4798 w 12192000"/>
              <a:gd name="connsiteY5" fmla="*/ 4668077 h 5381035"/>
              <a:gd name="connsiteX6" fmla="*/ 3480102 w 12192000"/>
              <a:gd name="connsiteY6" fmla="*/ 3079813 h 5381035"/>
              <a:gd name="connsiteX7" fmla="*/ 6789914 w 12192000"/>
              <a:gd name="connsiteY7" fmla="*/ 82876 h 5381035"/>
              <a:gd name="connsiteX8" fmla="*/ 7259662 w 12192000"/>
              <a:gd name="connsiteY8" fmla="*/ 57321 h 5381035"/>
              <a:gd name="connsiteX9" fmla="*/ 10803922 w 12192000"/>
              <a:gd name="connsiteY9" fmla="*/ 0 h 5381035"/>
              <a:gd name="connsiteX10" fmla="*/ 12192000 w 12192000"/>
              <a:gd name="connsiteY10" fmla="*/ 0 h 5381035"/>
              <a:gd name="connsiteX11" fmla="*/ 12192000 w 12192000"/>
              <a:gd name="connsiteY11" fmla="*/ 1322246 h 5381035"/>
              <a:gd name="connsiteX12" fmla="*/ 10969953 w 12192000"/>
              <a:gd name="connsiteY12" fmla="*/ 120266 h 5381035"/>
              <a:gd name="connsiteX13" fmla="*/ 0 w 12192000"/>
              <a:gd name="connsiteY13" fmla="*/ 0 h 5381035"/>
              <a:gd name="connsiteX14" fmla="*/ 4032282 w 12192000"/>
              <a:gd name="connsiteY14" fmla="*/ 0 h 5381035"/>
              <a:gd name="connsiteX15" fmla="*/ 3968734 w 12192000"/>
              <a:gd name="connsiteY15" fmla="*/ 60350 h 5381035"/>
              <a:gd name="connsiteX16" fmla="*/ 2309846 w 12192000"/>
              <a:gd name="connsiteY16" fmla="*/ 2073351 h 5381035"/>
              <a:gd name="connsiteX17" fmla="*/ 26916 w 12192000"/>
              <a:gd name="connsiteY17" fmla="*/ 3331235 h 5381035"/>
              <a:gd name="connsiteX18" fmla="*/ 0 w 12192000"/>
              <a:gd name="connsiteY18" fmla="*/ 3321905 h 5381035"/>
              <a:gd name="connsiteX0-1" fmla="*/ 7259662 w 12192000"/>
              <a:gd name="connsiteY0-2" fmla="*/ 57321 h 5381035"/>
              <a:gd name="connsiteX1-3" fmla="*/ 12192000 w 12192000"/>
              <a:gd name="connsiteY1-4" fmla="*/ 3668162 h 5381035"/>
              <a:gd name="connsiteX2-5" fmla="*/ 12192000 w 12192000"/>
              <a:gd name="connsiteY2-6" fmla="*/ 5381035 h 5381035"/>
              <a:gd name="connsiteX3-7" fmla="*/ 0 w 12192000"/>
              <a:gd name="connsiteY3-8" fmla="*/ 5381035 h 5381035"/>
              <a:gd name="connsiteX4-9" fmla="*/ 0 w 12192000"/>
              <a:gd name="connsiteY4-10" fmla="*/ 4393412 h 5381035"/>
              <a:gd name="connsiteX5-11" fmla="*/ 4798 w 12192000"/>
              <a:gd name="connsiteY5-12" fmla="*/ 4668077 h 5381035"/>
              <a:gd name="connsiteX6-13" fmla="*/ 3480102 w 12192000"/>
              <a:gd name="connsiteY6-14" fmla="*/ 3079813 h 5381035"/>
              <a:gd name="connsiteX7-15" fmla="*/ 6789914 w 12192000"/>
              <a:gd name="connsiteY7-16" fmla="*/ 82876 h 5381035"/>
              <a:gd name="connsiteX8-17" fmla="*/ 7259662 w 12192000"/>
              <a:gd name="connsiteY8-18" fmla="*/ 57321 h 5381035"/>
              <a:gd name="connsiteX9-19" fmla="*/ 10803922 w 12192000"/>
              <a:gd name="connsiteY9-20" fmla="*/ 0 h 5381035"/>
              <a:gd name="connsiteX10-21" fmla="*/ 12192000 w 12192000"/>
              <a:gd name="connsiteY10-22" fmla="*/ 0 h 5381035"/>
              <a:gd name="connsiteX11-23" fmla="*/ 12192000 w 12192000"/>
              <a:gd name="connsiteY11-24" fmla="*/ 1322246 h 5381035"/>
              <a:gd name="connsiteX12-25" fmla="*/ 10969953 w 12192000"/>
              <a:gd name="connsiteY12-26" fmla="*/ 120266 h 5381035"/>
              <a:gd name="connsiteX13-27" fmla="*/ 10803922 w 12192000"/>
              <a:gd name="connsiteY13-28" fmla="*/ 0 h 5381035"/>
              <a:gd name="connsiteX14-29" fmla="*/ 0 w 12192000"/>
              <a:gd name="connsiteY14-30" fmla="*/ 3321905 h 5381035"/>
              <a:gd name="connsiteX15-31" fmla="*/ 4032282 w 12192000"/>
              <a:gd name="connsiteY15-32" fmla="*/ 0 h 5381035"/>
              <a:gd name="connsiteX16-33" fmla="*/ 3968734 w 12192000"/>
              <a:gd name="connsiteY16-34" fmla="*/ 60350 h 5381035"/>
              <a:gd name="connsiteX17-35" fmla="*/ 2309846 w 12192000"/>
              <a:gd name="connsiteY17-36" fmla="*/ 2073351 h 5381035"/>
              <a:gd name="connsiteX18-37" fmla="*/ 26916 w 12192000"/>
              <a:gd name="connsiteY18-38" fmla="*/ 3331235 h 5381035"/>
              <a:gd name="connsiteX19" fmla="*/ 0 w 12192000"/>
              <a:gd name="connsiteY19" fmla="*/ 3321905 h 5381035"/>
              <a:gd name="connsiteX0-39" fmla="*/ 7259662 w 12192000"/>
              <a:gd name="connsiteY0-40" fmla="*/ 57321 h 5381035"/>
              <a:gd name="connsiteX1-41" fmla="*/ 12192000 w 12192000"/>
              <a:gd name="connsiteY1-42" fmla="*/ 3668162 h 5381035"/>
              <a:gd name="connsiteX2-43" fmla="*/ 12192000 w 12192000"/>
              <a:gd name="connsiteY2-44" fmla="*/ 5381035 h 5381035"/>
              <a:gd name="connsiteX3-45" fmla="*/ 0 w 12192000"/>
              <a:gd name="connsiteY3-46" fmla="*/ 5381035 h 5381035"/>
              <a:gd name="connsiteX4-47" fmla="*/ 0 w 12192000"/>
              <a:gd name="connsiteY4-48" fmla="*/ 4393412 h 5381035"/>
              <a:gd name="connsiteX5-49" fmla="*/ 4798 w 12192000"/>
              <a:gd name="connsiteY5-50" fmla="*/ 4668077 h 5381035"/>
              <a:gd name="connsiteX6-51" fmla="*/ 3480102 w 12192000"/>
              <a:gd name="connsiteY6-52" fmla="*/ 3079813 h 5381035"/>
              <a:gd name="connsiteX7-53" fmla="*/ 6789914 w 12192000"/>
              <a:gd name="connsiteY7-54" fmla="*/ 82876 h 5381035"/>
              <a:gd name="connsiteX8-55" fmla="*/ 7259662 w 12192000"/>
              <a:gd name="connsiteY8-56" fmla="*/ 57321 h 5381035"/>
              <a:gd name="connsiteX9-57" fmla="*/ 10803922 w 12192000"/>
              <a:gd name="connsiteY9-58" fmla="*/ 0 h 5381035"/>
              <a:gd name="connsiteX10-59" fmla="*/ 12192000 w 12192000"/>
              <a:gd name="connsiteY10-60" fmla="*/ 0 h 5381035"/>
              <a:gd name="connsiteX11-61" fmla="*/ 12192000 w 12192000"/>
              <a:gd name="connsiteY11-62" fmla="*/ 1322246 h 5381035"/>
              <a:gd name="connsiteX12-63" fmla="*/ 10969953 w 12192000"/>
              <a:gd name="connsiteY12-64" fmla="*/ 120266 h 5381035"/>
              <a:gd name="connsiteX13-65" fmla="*/ 10803922 w 12192000"/>
              <a:gd name="connsiteY13-66" fmla="*/ 0 h 5381035"/>
              <a:gd name="connsiteX14-67" fmla="*/ 0 w 12192000"/>
              <a:gd name="connsiteY14-68" fmla="*/ 3321905 h 5381035"/>
              <a:gd name="connsiteX15-69" fmla="*/ 4032282 w 12192000"/>
              <a:gd name="connsiteY15-70" fmla="*/ 0 h 5381035"/>
              <a:gd name="connsiteX16-71" fmla="*/ 2309846 w 12192000"/>
              <a:gd name="connsiteY16-72" fmla="*/ 2073351 h 5381035"/>
              <a:gd name="connsiteX17-73" fmla="*/ 26916 w 12192000"/>
              <a:gd name="connsiteY17-74" fmla="*/ 3331235 h 5381035"/>
              <a:gd name="connsiteX18-75" fmla="*/ 0 w 12192000"/>
              <a:gd name="connsiteY18-76" fmla="*/ 3321905 h 5381035"/>
              <a:gd name="connsiteX0-77" fmla="*/ 7259662 w 12192000"/>
              <a:gd name="connsiteY0-78" fmla="*/ 57321 h 5381035"/>
              <a:gd name="connsiteX1-79" fmla="*/ 12192000 w 12192000"/>
              <a:gd name="connsiteY1-80" fmla="*/ 3668162 h 5381035"/>
              <a:gd name="connsiteX2-81" fmla="*/ 12192000 w 12192000"/>
              <a:gd name="connsiteY2-82" fmla="*/ 5381035 h 5381035"/>
              <a:gd name="connsiteX3-83" fmla="*/ 0 w 12192000"/>
              <a:gd name="connsiteY3-84" fmla="*/ 5381035 h 5381035"/>
              <a:gd name="connsiteX4-85" fmla="*/ 0 w 12192000"/>
              <a:gd name="connsiteY4-86" fmla="*/ 4393412 h 5381035"/>
              <a:gd name="connsiteX5-87" fmla="*/ 4798 w 12192000"/>
              <a:gd name="connsiteY5-88" fmla="*/ 4668077 h 5381035"/>
              <a:gd name="connsiteX6-89" fmla="*/ 3480102 w 12192000"/>
              <a:gd name="connsiteY6-90" fmla="*/ 3079813 h 5381035"/>
              <a:gd name="connsiteX7-91" fmla="*/ 6789914 w 12192000"/>
              <a:gd name="connsiteY7-92" fmla="*/ 82876 h 5381035"/>
              <a:gd name="connsiteX8-93" fmla="*/ 7259662 w 12192000"/>
              <a:gd name="connsiteY8-94" fmla="*/ 57321 h 5381035"/>
              <a:gd name="connsiteX9-95" fmla="*/ 10803922 w 12192000"/>
              <a:gd name="connsiteY9-96" fmla="*/ 0 h 5381035"/>
              <a:gd name="connsiteX10-97" fmla="*/ 12192000 w 12192000"/>
              <a:gd name="connsiteY10-98" fmla="*/ 0 h 5381035"/>
              <a:gd name="connsiteX11-99" fmla="*/ 12192000 w 12192000"/>
              <a:gd name="connsiteY11-100" fmla="*/ 1322246 h 5381035"/>
              <a:gd name="connsiteX12-101" fmla="*/ 10969953 w 12192000"/>
              <a:gd name="connsiteY12-102" fmla="*/ 120266 h 5381035"/>
              <a:gd name="connsiteX13-103" fmla="*/ 10803922 w 12192000"/>
              <a:gd name="connsiteY13-104" fmla="*/ 0 h 5381035"/>
              <a:gd name="connsiteX14-105" fmla="*/ 0 w 12192000"/>
              <a:gd name="connsiteY14-106" fmla="*/ 3321905 h 5381035"/>
              <a:gd name="connsiteX15-107" fmla="*/ 2309846 w 12192000"/>
              <a:gd name="connsiteY15-108" fmla="*/ 2073351 h 5381035"/>
              <a:gd name="connsiteX16-109" fmla="*/ 26916 w 12192000"/>
              <a:gd name="connsiteY16-110" fmla="*/ 3331235 h 5381035"/>
              <a:gd name="connsiteX17-111" fmla="*/ 0 w 12192000"/>
              <a:gd name="connsiteY17-112" fmla="*/ 3321905 h 5381035"/>
              <a:gd name="connsiteX0-113" fmla="*/ 7259662 w 12192000"/>
              <a:gd name="connsiteY0-114" fmla="*/ 57321 h 5381035"/>
              <a:gd name="connsiteX1-115" fmla="*/ 12192000 w 12192000"/>
              <a:gd name="connsiteY1-116" fmla="*/ 3668162 h 5381035"/>
              <a:gd name="connsiteX2-117" fmla="*/ 12192000 w 12192000"/>
              <a:gd name="connsiteY2-118" fmla="*/ 5381035 h 5381035"/>
              <a:gd name="connsiteX3-119" fmla="*/ 0 w 12192000"/>
              <a:gd name="connsiteY3-120" fmla="*/ 5381035 h 5381035"/>
              <a:gd name="connsiteX4-121" fmla="*/ 0 w 12192000"/>
              <a:gd name="connsiteY4-122" fmla="*/ 4393412 h 5381035"/>
              <a:gd name="connsiteX5-123" fmla="*/ 4798 w 12192000"/>
              <a:gd name="connsiteY5-124" fmla="*/ 4668077 h 5381035"/>
              <a:gd name="connsiteX6-125" fmla="*/ 3480102 w 12192000"/>
              <a:gd name="connsiteY6-126" fmla="*/ 3079813 h 5381035"/>
              <a:gd name="connsiteX7-127" fmla="*/ 6789914 w 12192000"/>
              <a:gd name="connsiteY7-128" fmla="*/ 82876 h 5381035"/>
              <a:gd name="connsiteX8-129" fmla="*/ 7259662 w 12192000"/>
              <a:gd name="connsiteY8-130" fmla="*/ 57321 h 5381035"/>
              <a:gd name="connsiteX9-131" fmla="*/ 10803922 w 12192000"/>
              <a:gd name="connsiteY9-132" fmla="*/ 0 h 5381035"/>
              <a:gd name="connsiteX10-133" fmla="*/ 12192000 w 12192000"/>
              <a:gd name="connsiteY10-134" fmla="*/ 0 h 5381035"/>
              <a:gd name="connsiteX11-135" fmla="*/ 12192000 w 12192000"/>
              <a:gd name="connsiteY11-136" fmla="*/ 1322246 h 5381035"/>
              <a:gd name="connsiteX12-137" fmla="*/ 10969953 w 12192000"/>
              <a:gd name="connsiteY12-138" fmla="*/ 120266 h 5381035"/>
              <a:gd name="connsiteX13-139" fmla="*/ 10803922 w 12192000"/>
              <a:gd name="connsiteY13-140" fmla="*/ 0 h 5381035"/>
              <a:gd name="connsiteX14-141" fmla="*/ 26916 w 12192000"/>
              <a:gd name="connsiteY14-142" fmla="*/ 3331235 h 5381035"/>
              <a:gd name="connsiteX15-143" fmla="*/ 2309846 w 12192000"/>
              <a:gd name="connsiteY15-144" fmla="*/ 2073351 h 5381035"/>
              <a:gd name="connsiteX16-145" fmla="*/ 26916 w 12192000"/>
              <a:gd name="connsiteY16-146" fmla="*/ 3331235 h 5381035"/>
              <a:gd name="connsiteX0-147" fmla="*/ 7259662 w 12192000"/>
              <a:gd name="connsiteY0-148" fmla="*/ 57321 h 5381035"/>
              <a:gd name="connsiteX1-149" fmla="*/ 12192000 w 12192000"/>
              <a:gd name="connsiteY1-150" fmla="*/ 3668162 h 5381035"/>
              <a:gd name="connsiteX2-151" fmla="*/ 12192000 w 12192000"/>
              <a:gd name="connsiteY2-152" fmla="*/ 5381035 h 5381035"/>
              <a:gd name="connsiteX3-153" fmla="*/ 0 w 12192000"/>
              <a:gd name="connsiteY3-154" fmla="*/ 5381035 h 5381035"/>
              <a:gd name="connsiteX4-155" fmla="*/ 0 w 12192000"/>
              <a:gd name="connsiteY4-156" fmla="*/ 4393412 h 5381035"/>
              <a:gd name="connsiteX5-157" fmla="*/ 4798 w 12192000"/>
              <a:gd name="connsiteY5-158" fmla="*/ 4668077 h 5381035"/>
              <a:gd name="connsiteX6-159" fmla="*/ 3480102 w 12192000"/>
              <a:gd name="connsiteY6-160" fmla="*/ 3079813 h 5381035"/>
              <a:gd name="connsiteX7-161" fmla="*/ 6789914 w 12192000"/>
              <a:gd name="connsiteY7-162" fmla="*/ 82876 h 5381035"/>
              <a:gd name="connsiteX8-163" fmla="*/ 7259662 w 12192000"/>
              <a:gd name="connsiteY8-164" fmla="*/ 57321 h 5381035"/>
              <a:gd name="connsiteX9-165" fmla="*/ 10803922 w 12192000"/>
              <a:gd name="connsiteY9-166" fmla="*/ 0 h 5381035"/>
              <a:gd name="connsiteX10-167" fmla="*/ 12192000 w 12192000"/>
              <a:gd name="connsiteY10-168" fmla="*/ 0 h 5381035"/>
              <a:gd name="connsiteX11-169" fmla="*/ 12192000 w 12192000"/>
              <a:gd name="connsiteY11-170" fmla="*/ 1322246 h 5381035"/>
              <a:gd name="connsiteX12-171" fmla="*/ 10969953 w 12192000"/>
              <a:gd name="connsiteY12-172" fmla="*/ 120266 h 5381035"/>
              <a:gd name="connsiteX13-173" fmla="*/ 10803922 w 12192000"/>
              <a:gd name="connsiteY13-174" fmla="*/ 0 h 5381035"/>
              <a:gd name="connsiteX0-175" fmla="*/ 7259662 w 12192000"/>
              <a:gd name="connsiteY0-176" fmla="*/ 57321 h 5381035"/>
              <a:gd name="connsiteX1-177" fmla="*/ 12192000 w 12192000"/>
              <a:gd name="connsiteY1-178" fmla="*/ 3668162 h 5381035"/>
              <a:gd name="connsiteX2-179" fmla="*/ 12192000 w 12192000"/>
              <a:gd name="connsiteY2-180" fmla="*/ 5381035 h 5381035"/>
              <a:gd name="connsiteX3-181" fmla="*/ 0 w 12192000"/>
              <a:gd name="connsiteY3-182" fmla="*/ 5381035 h 5381035"/>
              <a:gd name="connsiteX4-183" fmla="*/ 0 w 12192000"/>
              <a:gd name="connsiteY4-184" fmla="*/ 4393412 h 5381035"/>
              <a:gd name="connsiteX5-185" fmla="*/ 4798 w 12192000"/>
              <a:gd name="connsiteY5-186" fmla="*/ 4668077 h 5381035"/>
              <a:gd name="connsiteX6-187" fmla="*/ 3480102 w 12192000"/>
              <a:gd name="connsiteY6-188" fmla="*/ 3079813 h 5381035"/>
              <a:gd name="connsiteX7-189" fmla="*/ 6789914 w 12192000"/>
              <a:gd name="connsiteY7-190" fmla="*/ 82876 h 5381035"/>
              <a:gd name="connsiteX8-191" fmla="*/ 7259662 w 12192000"/>
              <a:gd name="connsiteY8-192" fmla="*/ 57321 h 5381035"/>
              <a:gd name="connsiteX9-193" fmla="*/ 10803922 w 12192000"/>
              <a:gd name="connsiteY9-194" fmla="*/ 0 h 5381035"/>
              <a:gd name="connsiteX10-195" fmla="*/ 12192000 w 12192000"/>
              <a:gd name="connsiteY10-196" fmla="*/ 1322246 h 5381035"/>
              <a:gd name="connsiteX11-197" fmla="*/ 10969953 w 12192000"/>
              <a:gd name="connsiteY11-198" fmla="*/ 120266 h 5381035"/>
              <a:gd name="connsiteX12-199" fmla="*/ 10803922 w 12192000"/>
              <a:gd name="connsiteY12-200" fmla="*/ 0 h 5381035"/>
              <a:gd name="connsiteX0-201" fmla="*/ 7259662 w 12192000"/>
              <a:gd name="connsiteY0-202" fmla="*/ 2583 h 5326297"/>
              <a:gd name="connsiteX1-203" fmla="*/ 12192000 w 12192000"/>
              <a:gd name="connsiteY1-204" fmla="*/ 3613424 h 5326297"/>
              <a:gd name="connsiteX2-205" fmla="*/ 12192000 w 12192000"/>
              <a:gd name="connsiteY2-206" fmla="*/ 5326297 h 5326297"/>
              <a:gd name="connsiteX3-207" fmla="*/ 0 w 12192000"/>
              <a:gd name="connsiteY3-208" fmla="*/ 5326297 h 5326297"/>
              <a:gd name="connsiteX4-209" fmla="*/ 0 w 12192000"/>
              <a:gd name="connsiteY4-210" fmla="*/ 4338674 h 5326297"/>
              <a:gd name="connsiteX5-211" fmla="*/ 4798 w 12192000"/>
              <a:gd name="connsiteY5-212" fmla="*/ 4613339 h 5326297"/>
              <a:gd name="connsiteX6-213" fmla="*/ 3480102 w 12192000"/>
              <a:gd name="connsiteY6-214" fmla="*/ 3025075 h 5326297"/>
              <a:gd name="connsiteX7-215" fmla="*/ 6789914 w 12192000"/>
              <a:gd name="connsiteY7-216" fmla="*/ 28138 h 5326297"/>
              <a:gd name="connsiteX8-217" fmla="*/ 7259662 w 12192000"/>
              <a:gd name="connsiteY8-218" fmla="*/ 2583 h 5326297"/>
              <a:gd name="connsiteX9-219" fmla="*/ 10969953 w 12192000"/>
              <a:gd name="connsiteY9-220" fmla="*/ 65528 h 5326297"/>
              <a:gd name="connsiteX10-221" fmla="*/ 12192000 w 12192000"/>
              <a:gd name="connsiteY10-222" fmla="*/ 1267508 h 5326297"/>
              <a:gd name="connsiteX11-223" fmla="*/ 10969953 w 12192000"/>
              <a:gd name="connsiteY11-224" fmla="*/ 65528 h 5326297"/>
              <a:gd name="connsiteX0-225" fmla="*/ 7259662 w 12192000"/>
              <a:gd name="connsiteY0-226" fmla="*/ 2583 h 5326297"/>
              <a:gd name="connsiteX1-227" fmla="*/ 12192000 w 12192000"/>
              <a:gd name="connsiteY1-228" fmla="*/ 3613424 h 5326297"/>
              <a:gd name="connsiteX2-229" fmla="*/ 12192000 w 12192000"/>
              <a:gd name="connsiteY2-230" fmla="*/ 5326297 h 5326297"/>
              <a:gd name="connsiteX3-231" fmla="*/ 0 w 12192000"/>
              <a:gd name="connsiteY3-232" fmla="*/ 5326297 h 5326297"/>
              <a:gd name="connsiteX4-233" fmla="*/ 0 w 12192000"/>
              <a:gd name="connsiteY4-234" fmla="*/ 4338674 h 5326297"/>
              <a:gd name="connsiteX5-235" fmla="*/ 4798 w 12192000"/>
              <a:gd name="connsiteY5-236" fmla="*/ 4613339 h 5326297"/>
              <a:gd name="connsiteX6-237" fmla="*/ 3480102 w 12192000"/>
              <a:gd name="connsiteY6-238" fmla="*/ 3025075 h 5326297"/>
              <a:gd name="connsiteX7-239" fmla="*/ 6789914 w 12192000"/>
              <a:gd name="connsiteY7-240" fmla="*/ 28138 h 5326297"/>
              <a:gd name="connsiteX8-241" fmla="*/ 7259662 w 12192000"/>
              <a:gd name="connsiteY8-242" fmla="*/ 2583 h 5326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2192000" h="5326297">
                <a:moveTo>
                  <a:pt x="7259662" y="2583"/>
                </a:moveTo>
                <a:cubicBezTo>
                  <a:pt x="9625834" y="111255"/>
                  <a:pt x="12192000" y="3613424"/>
                  <a:pt x="12192000" y="3613424"/>
                </a:cubicBezTo>
                <a:lnTo>
                  <a:pt x="12192000" y="5326297"/>
                </a:lnTo>
                <a:lnTo>
                  <a:pt x="0" y="5326297"/>
                </a:lnTo>
                <a:lnTo>
                  <a:pt x="0" y="4338674"/>
                </a:lnTo>
                <a:cubicBezTo>
                  <a:pt x="1599" y="4430229"/>
                  <a:pt x="3199" y="4521784"/>
                  <a:pt x="4798" y="4613339"/>
                </a:cubicBezTo>
                <a:cubicBezTo>
                  <a:pt x="4798" y="4613339"/>
                  <a:pt x="1766092" y="5316740"/>
                  <a:pt x="3480102" y="3025075"/>
                </a:cubicBezTo>
                <a:cubicBezTo>
                  <a:pt x="5194112" y="732474"/>
                  <a:pt x="5876761" y="174992"/>
                  <a:pt x="6789914" y="28138"/>
                </a:cubicBezTo>
                <a:cubicBezTo>
                  <a:pt x="6945061" y="3175"/>
                  <a:pt x="7101917" y="-4662"/>
                  <a:pt x="7259662" y="2583"/>
                </a:cubicBezTo>
                <a:close/>
              </a:path>
            </a:pathLst>
          </a:custGeom>
          <a:solidFill>
            <a:srgbClr val="FFC000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4034971" y="2163199"/>
            <a:ext cx="6536871" cy="2390427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034971" y="5238353"/>
            <a:ext cx="6536871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4034973" y="4942082"/>
            <a:ext cx="6536871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1" name="任意多边形: 形状 10"/>
          <p:cNvSpPr/>
          <p:nvPr userDrawn="1"/>
        </p:nvSpPr>
        <p:spPr bwMode="auto">
          <a:xfrm>
            <a:off x="0" y="543509"/>
            <a:ext cx="12192000" cy="6167761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78000">
                <a:srgbClr val="FFC000"/>
              </a:gs>
              <a:gs pos="11000">
                <a:schemeClr val="accent1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 dirty="0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FE44A0-2E53-457E-9AC0-11D6EE9FA3B5}" type="datetime1">
              <a:rPr lang="zh-CN" altLang="en-US" smtClean="0"/>
              <a:t>2025/4/21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9525" imgH="9525" progId="TCLayout.ActiveDocument.1">
                  <p:embed/>
                </p:oleObj>
              </mc:Choice>
              <mc:Fallback>
                <p:oleObj name="think-cell Slide" r:id="rId4" imgW="9525" imgH="9525" progId="TCLayout.ActiveDocument.1">
                  <p:embed/>
                  <p:pic>
                    <p:nvPicPr>
                      <p:cNvPr id="0" name="图片 209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cs typeface="+mn-ea"/>
              <a:sym typeface="+mn-lt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69925" y="1319455"/>
            <a:ext cx="10850563" cy="3136900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latin typeface="+mn-lt"/>
                <a:ea typeface="+mn-ea"/>
                <a:cs typeface="+mn-ea"/>
                <a:sym typeface="+mn-lt"/>
              </a:rPr>
              <a:t>第</a:t>
            </a:r>
            <a:r>
              <a:rPr lang="zh-CN" altLang="en-US" sz="4800" dirty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+mn-lt"/>
              </a:rPr>
              <a:t>6</a:t>
            </a:r>
            <a:r>
              <a:rPr lang="zh-CN" altLang="en-US" sz="4800" dirty="0">
                <a:latin typeface="+mn-lt"/>
                <a:ea typeface="+mn-ea"/>
                <a:cs typeface="+mn-ea"/>
                <a:sym typeface="+mn-lt"/>
              </a:rPr>
              <a:t>章 虚拟存储器</a:t>
            </a:r>
            <a:endParaRPr lang="zh-CN" altLang="en-US" sz="2000" b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任意多边形: 形状 28"/>
          <p:cNvSpPr/>
          <p:nvPr/>
        </p:nvSpPr>
        <p:spPr>
          <a:xfrm>
            <a:off x="10968292" y="649047"/>
            <a:ext cx="552196" cy="3896208"/>
          </a:xfrm>
          <a:custGeom>
            <a:avLst/>
            <a:gdLst>
              <a:gd name="connsiteX0" fmla="*/ 438280 w 513703"/>
              <a:gd name="connsiteY0" fmla="*/ 3473760 h 3624606"/>
              <a:gd name="connsiteX1" fmla="*/ 513703 w 513703"/>
              <a:gd name="connsiteY1" fmla="*/ 3549183 h 3624606"/>
              <a:gd name="connsiteX2" fmla="*/ 438280 w 513703"/>
              <a:gd name="connsiteY2" fmla="*/ 3624606 h 3624606"/>
              <a:gd name="connsiteX3" fmla="*/ 362857 w 513703"/>
              <a:gd name="connsiteY3" fmla="*/ 3549183 h 3624606"/>
              <a:gd name="connsiteX4" fmla="*/ 438280 w 513703"/>
              <a:gd name="connsiteY4" fmla="*/ 3473760 h 3624606"/>
              <a:gd name="connsiteX5" fmla="*/ 75423 w 513703"/>
              <a:gd name="connsiteY5" fmla="*/ 3473760 h 3624606"/>
              <a:gd name="connsiteX6" fmla="*/ 150846 w 513703"/>
              <a:gd name="connsiteY6" fmla="*/ 3549183 h 3624606"/>
              <a:gd name="connsiteX7" fmla="*/ 75423 w 513703"/>
              <a:gd name="connsiteY7" fmla="*/ 3624606 h 3624606"/>
              <a:gd name="connsiteX8" fmla="*/ 0 w 513703"/>
              <a:gd name="connsiteY8" fmla="*/ 3549183 h 3624606"/>
              <a:gd name="connsiteX9" fmla="*/ 75423 w 513703"/>
              <a:gd name="connsiteY9" fmla="*/ 3473760 h 3624606"/>
              <a:gd name="connsiteX10" fmla="*/ 438280 w 513703"/>
              <a:gd name="connsiteY10" fmla="*/ 3126882 h 3624606"/>
              <a:gd name="connsiteX11" fmla="*/ 513703 w 513703"/>
              <a:gd name="connsiteY11" fmla="*/ 3202305 h 3624606"/>
              <a:gd name="connsiteX12" fmla="*/ 438280 w 513703"/>
              <a:gd name="connsiteY12" fmla="*/ 3277728 h 3624606"/>
              <a:gd name="connsiteX13" fmla="*/ 362857 w 513703"/>
              <a:gd name="connsiteY13" fmla="*/ 3202305 h 3624606"/>
              <a:gd name="connsiteX14" fmla="*/ 438280 w 513703"/>
              <a:gd name="connsiteY14" fmla="*/ 3126882 h 3624606"/>
              <a:gd name="connsiteX15" fmla="*/ 75423 w 513703"/>
              <a:gd name="connsiteY15" fmla="*/ 3126882 h 3624606"/>
              <a:gd name="connsiteX16" fmla="*/ 150846 w 513703"/>
              <a:gd name="connsiteY16" fmla="*/ 3202305 h 3624606"/>
              <a:gd name="connsiteX17" fmla="*/ 75423 w 513703"/>
              <a:gd name="connsiteY17" fmla="*/ 3277728 h 3624606"/>
              <a:gd name="connsiteX18" fmla="*/ 0 w 513703"/>
              <a:gd name="connsiteY18" fmla="*/ 3202305 h 3624606"/>
              <a:gd name="connsiteX19" fmla="*/ 75423 w 513703"/>
              <a:gd name="connsiteY19" fmla="*/ 3126882 h 3624606"/>
              <a:gd name="connsiteX20" fmla="*/ 438280 w 513703"/>
              <a:gd name="connsiteY20" fmla="*/ 2780004 h 3624606"/>
              <a:gd name="connsiteX21" fmla="*/ 513703 w 513703"/>
              <a:gd name="connsiteY21" fmla="*/ 2855427 h 3624606"/>
              <a:gd name="connsiteX22" fmla="*/ 438280 w 513703"/>
              <a:gd name="connsiteY22" fmla="*/ 2930850 h 3624606"/>
              <a:gd name="connsiteX23" fmla="*/ 362857 w 513703"/>
              <a:gd name="connsiteY23" fmla="*/ 2855427 h 3624606"/>
              <a:gd name="connsiteX24" fmla="*/ 438280 w 513703"/>
              <a:gd name="connsiteY24" fmla="*/ 2780004 h 3624606"/>
              <a:gd name="connsiteX25" fmla="*/ 75423 w 513703"/>
              <a:gd name="connsiteY25" fmla="*/ 2780004 h 3624606"/>
              <a:gd name="connsiteX26" fmla="*/ 150846 w 513703"/>
              <a:gd name="connsiteY26" fmla="*/ 2855427 h 3624606"/>
              <a:gd name="connsiteX27" fmla="*/ 75423 w 513703"/>
              <a:gd name="connsiteY27" fmla="*/ 2930850 h 3624606"/>
              <a:gd name="connsiteX28" fmla="*/ 0 w 513703"/>
              <a:gd name="connsiteY28" fmla="*/ 2855427 h 3624606"/>
              <a:gd name="connsiteX29" fmla="*/ 75423 w 513703"/>
              <a:gd name="connsiteY29" fmla="*/ 2780004 h 3624606"/>
              <a:gd name="connsiteX30" fmla="*/ 438280 w 513703"/>
              <a:gd name="connsiteY30" fmla="*/ 2433126 h 3624606"/>
              <a:gd name="connsiteX31" fmla="*/ 513703 w 513703"/>
              <a:gd name="connsiteY31" fmla="*/ 2508549 h 3624606"/>
              <a:gd name="connsiteX32" fmla="*/ 438280 w 513703"/>
              <a:gd name="connsiteY32" fmla="*/ 2583972 h 3624606"/>
              <a:gd name="connsiteX33" fmla="*/ 362857 w 513703"/>
              <a:gd name="connsiteY33" fmla="*/ 2508549 h 3624606"/>
              <a:gd name="connsiteX34" fmla="*/ 438280 w 513703"/>
              <a:gd name="connsiteY34" fmla="*/ 2433126 h 3624606"/>
              <a:gd name="connsiteX35" fmla="*/ 75423 w 513703"/>
              <a:gd name="connsiteY35" fmla="*/ 2433126 h 3624606"/>
              <a:gd name="connsiteX36" fmla="*/ 150846 w 513703"/>
              <a:gd name="connsiteY36" fmla="*/ 2508549 h 3624606"/>
              <a:gd name="connsiteX37" fmla="*/ 75423 w 513703"/>
              <a:gd name="connsiteY37" fmla="*/ 2583972 h 3624606"/>
              <a:gd name="connsiteX38" fmla="*/ 0 w 513703"/>
              <a:gd name="connsiteY38" fmla="*/ 2508549 h 3624606"/>
              <a:gd name="connsiteX39" fmla="*/ 75423 w 513703"/>
              <a:gd name="connsiteY39" fmla="*/ 2433126 h 3624606"/>
              <a:gd name="connsiteX40" fmla="*/ 438280 w 513703"/>
              <a:gd name="connsiteY40" fmla="*/ 2086248 h 3624606"/>
              <a:gd name="connsiteX41" fmla="*/ 513703 w 513703"/>
              <a:gd name="connsiteY41" fmla="*/ 2161671 h 3624606"/>
              <a:gd name="connsiteX42" fmla="*/ 438280 w 513703"/>
              <a:gd name="connsiteY42" fmla="*/ 2237094 h 3624606"/>
              <a:gd name="connsiteX43" fmla="*/ 362857 w 513703"/>
              <a:gd name="connsiteY43" fmla="*/ 2161671 h 3624606"/>
              <a:gd name="connsiteX44" fmla="*/ 438280 w 513703"/>
              <a:gd name="connsiteY44" fmla="*/ 2086248 h 3624606"/>
              <a:gd name="connsiteX45" fmla="*/ 75423 w 513703"/>
              <a:gd name="connsiteY45" fmla="*/ 2086248 h 3624606"/>
              <a:gd name="connsiteX46" fmla="*/ 150846 w 513703"/>
              <a:gd name="connsiteY46" fmla="*/ 2161671 h 3624606"/>
              <a:gd name="connsiteX47" fmla="*/ 75423 w 513703"/>
              <a:gd name="connsiteY47" fmla="*/ 2237094 h 3624606"/>
              <a:gd name="connsiteX48" fmla="*/ 0 w 513703"/>
              <a:gd name="connsiteY48" fmla="*/ 2161671 h 3624606"/>
              <a:gd name="connsiteX49" fmla="*/ 75423 w 513703"/>
              <a:gd name="connsiteY49" fmla="*/ 2086248 h 3624606"/>
              <a:gd name="connsiteX50" fmla="*/ 438280 w 513703"/>
              <a:gd name="connsiteY50" fmla="*/ 1734390 h 3624606"/>
              <a:gd name="connsiteX51" fmla="*/ 513703 w 513703"/>
              <a:gd name="connsiteY51" fmla="*/ 1809813 h 3624606"/>
              <a:gd name="connsiteX52" fmla="*/ 513200 w 513703"/>
              <a:gd name="connsiteY52" fmla="*/ 1812303 h 3624606"/>
              <a:gd name="connsiteX53" fmla="*/ 513703 w 513703"/>
              <a:gd name="connsiteY53" fmla="*/ 1814793 h 3624606"/>
              <a:gd name="connsiteX54" fmla="*/ 438280 w 513703"/>
              <a:gd name="connsiteY54" fmla="*/ 1890216 h 3624606"/>
              <a:gd name="connsiteX55" fmla="*/ 362857 w 513703"/>
              <a:gd name="connsiteY55" fmla="*/ 1814793 h 3624606"/>
              <a:gd name="connsiteX56" fmla="*/ 363360 w 513703"/>
              <a:gd name="connsiteY56" fmla="*/ 1812303 h 3624606"/>
              <a:gd name="connsiteX57" fmla="*/ 362857 w 513703"/>
              <a:gd name="connsiteY57" fmla="*/ 1809813 h 3624606"/>
              <a:gd name="connsiteX58" fmla="*/ 438280 w 513703"/>
              <a:gd name="connsiteY58" fmla="*/ 1734390 h 3624606"/>
              <a:gd name="connsiteX59" fmla="*/ 75423 w 513703"/>
              <a:gd name="connsiteY59" fmla="*/ 1734390 h 3624606"/>
              <a:gd name="connsiteX60" fmla="*/ 150846 w 513703"/>
              <a:gd name="connsiteY60" fmla="*/ 1809813 h 3624606"/>
              <a:gd name="connsiteX61" fmla="*/ 150343 w 513703"/>
              <a:gd name="connsiteY61" fmla="*/ 1812303 h 3624606"/>
              <a:gd name="connsiteX62" fmla="*/ 150846 w 513703"/>
              <a:gd name="connsiteY62" fmla="*/ 1814793 h 3624606"/>
              <a:gd name="connsiteX63" fmla="*/ 75423 w 513703"/>
              <a:gd name="connsiteY63" fmla="*/ 1890216 h 3624606"/>
              <a:gd name="connsiteX64" fmla="*/ 0 w 513703"/>
              <a:gd name="connsiteY64" fmla="*/ 1814793 h 3624606"/>
              <a:gd name="connsiteX65" fmla="*/ 503 w 513703"/>
              <a:gd name="connsiteY65" fmla="*/ 1812303 h 3624606"/>
              <a:gd name="connsiteX66" fmla="*/ 0 w 513703"/>
              <a:gd name="connsiteY66" fmla="*/ 1809813 h 3624606"/>
              <a:gd name="connsiteX67" fmla="*/ 75423 w 513703"/>
              <a:gd name="connsiteY67" fmla="*/ 1734390 h 3624606"/>
              <a:gd name="connsiteX68" fmla="*/ 438280 w 513703"/>
              <a:gd name="connsiteY68" fmla="*/ 1387512 h 3624606"/>
              <a:gd name="connsiteX69" fmla="*/ 513703 w 513703"/>
              <a:gd name="connsiteY69" fmla="*/ 1462935 h 3624606"/>
              <a:gd name="connsiteX70" fmla="*/ 438280 w 513703"/>
              <a:gd name="connsiteY70" fmla="*/ 1538358 h 3624606"/>
              <a:gd name="connsiteX71" fmla="*/ 362857 w 513703"/>
              <a:gd name="connsiteY71" fmla="*/ 1462935 h 3624606"/>
              <a:gd name="connsiteX72" fmla="*/ 438280 w 513703"/>
              <a:gd name="connsiteY72" fmla="*/ 1387512 h 3624606"/>
              <a:gd name="connsiteX73" fmla="*/ 75423 w 513703"/>
              <a:gd name="connsiteY73" fmla="*/ 1387512 h 3624606"/>
              <a:gd name="connsiteX74" fmla="*/ 150846 w 513703"/>
              <a:gd name="connsiteY74" fmla="*/ 1462935 h 3624606"/>
              <a:gd name="connsiteX75" fmla="*/ 75423 w 513703"/>
              <a:gd name="connsiteY75" fmla="*/ 1538358 h 3624606"/>
              <a:gd name="connsiteX76" fmla="*/ 0 w 513703"/>
              <a:gd name="connsiteY76" fmla="*/ 1462935 h 3624606"/>
              <a:gd name="connsiteX77" fmla="*/ 75423 w 513703"/>
              <a:gd name="connsiteY77" fmla="*/ 1387512 h 3624606"/>
              <a:gd name="connsiteX78" fmla="*/ 75423 w 513703"/>
              <a:gd name="connsiteY78" fmla="*/ 1040634 h 3624606"/>
              <a:gd name="connsiteX79" fmla="*/ 150846 w 513703"/>
              <a:gd name="connsiteY79" fmla="*/ 1116057 h 3624606"/>
              <a:gd name="connsiteX80" fmla="*/ 75423 w 513703"/>
              <a:gd name="connsiteY80" fmla="*/ 1191480 h 3624606"/>
              <a:gd name="connsiteX81" fmla="*/ 0 w 513703"/>
              <a:gd name="connsiteY81" fmla="*/ 1116057 h 3624606"/>
              <a:gd name="connsiteX82" fmla="*/ 75423 w 513703"/>
              <a:gd name="connsiteY82" fmla="*/ 1040634 h 3624606"/>
              <a:gd name="connsiteX83" fmla="*/ 438280 w 513703"/>
              <a:gd name="connsiteY83" fmla="*/ 1040634 h 3624606"/>
              <a:gd name="connsiteX84" fmla="*/ 513703 w 513703"/>
              <a:gd name="connsiteY84" fmla="*/ 1116057 h 3624606"/>
              <a:gd name="connsiteX85" fmla="*/ 438280 w 513703"/>
              <a:gd name="connsiteY85" fmla="*/ 1191480 h 3624606"/>
              <a:gd name="connsiteX86" fmla="*/ 362857 w 513703"/>
              <a:gd name="connsiteY86" fmla="*/ 1116057 h 3624606"/>
              <a:gd name="connsiteX87" fmla="*/ 438280 w 513703"/>
              <a:gd name="connsiteY87" fmla="*/ 1040634 h 3624606"/>
              <a:gd name="connsiteX88" fmla="*/ 438280 w 513703"/>
              <a:gd name="connsiteY88" fmla="*/ 693756 h 3624606"/>
              <a:gd name="connsiteX89" fmla="*/ 513703 w 513703"/>
              <a:gd name="connsiteY89" fmla="*/ 769179 h 3624606"/>
              <a:gd name="connsiteX90" fmla="*/ 438280 w 513703"/>
              <a:gd name="connsiteY90" fmla="*/ 844602 h 3624606"/>
              <a:gd name="connsiteX91" fmla="*/ 362857 w 513703"/>
              <a:gd name="connsiteY91" fmla="*/ 769179 h 3624606"/>
              <a:gd name="connsiteX92" fmla="*/ 438280 w 513703"/>
              <a:gd name="connsiteY92" fmla="*/ 693756 h 3624606"/>
              <a:gd name="connsiteX93" fmla="*/ 75423 w 513703"/>
              <a:gd name="connsiteY93" fmla="*/ 693756 h 3624606"/>
              <a:gd name="connsiteX94" fmla="*/ 150846 w 513703"/>
              <a:gd name="connsiteY94" fmla="*/ 769179 h 3624606"/>
              <a:gd name="connsiteX95" fmla="*/ 75423 w 513703"/>
              <a:gd name="connsiteY95" fmla="*/ 844602 h 3624606"/>
              <a:gd name="connsiteX96" fmla="*/ 0 w 513703"/>
              <a:gd name="connsiteY96" fmla="*/ 769179 h 3624606"/>
              <a:gd name="connsiteX97" fmla="*/ 75423 w 513703"/>
              <a:gd name="connsiteY97" fmla="*/ 693756 h 3624606"/>
              <a:gd name="connsiteX98" fmla="*/ 75423 w 513703"/>
              <a:gd name="connsiteY98" fmla="*/ 346879 h 3624606"/>
              <a:gd name="connsiteX99" fmla="*/ 150846 w 513703"/>
              <a:gd name="connsiteY99" fmla="*/ 422302 h 3624606"/>
              <a:gd name="connsiteX100" fmla="*/ 75423 w 513703"/>
              <a:gd name="connsiteY100" fmla="*/ 497724 h 3624606"/>
              <a:gd name="connsiteX101" fmla="*/ 0 w 513703"/>
              <a:gd name="connsiteY101" fmla="*/ 422302 h 3624606"/>
              <a:gd name="connsiteX102" fmla="*/ 75423 w 513703"/>
              <a:gd name="connsiteY102" fmla="*/ 346879 h 3624606"/>
              <a:gd name="connsiteX103" fmla="*/ 438280 w 513703"/>
              <a:gd name="connsiteY103" fmla="*/ 346878 h 3624606"/>
              <a:gd name="connsiteX104" fmla="*/ 513703 w 513703"/>
              <a:gd name="connsiteY104" fmla="*/ 422301 h 3624606"/>
              <a:gd name="connsiteX105" fmla="*/ 438280 w 513703"/>
              <a:gd name="connsiteY105" fmla="*/ 497724 h 3624606"/>
              <a:gd name="connsiteX106" fmla="*/ 362857 w 513703"/>
              <a:gd name="connsiteY106" fmla="*/ 422301 h 3624606"/>
              <a:gd name="connsiteX107" fmla="*/ 438280 w 513703"/>
              <a:gd name="connsiteY107" fmla="*/ 346878 h 3624606"/>
              <a:gd name="connsiteX108" fmla="*/ 75423 w 513703"/>
              <a:gd name="connsiteY108" fmla="*/ 1 h 3624606"/>
              <a:gd name="connsiteX109" fmla="*/ 150846 w 513703"/>
              <a:gd name="connsiteY109" fmla="*/ 75424 h 3624606"/>
              <a:gd name="connsiteX110" fmla="*/ 75423 w 513703"/>
              <a:gd name="connsiteY110" fmla="*/ 150847 h 3624606"/>
              <a:gd name="connsiteX111" fmla="*/ 0 w 513703"/>
              <a:gd name="connsiteY111" fmla="*/ 75424 h 3624606"/>
              <a:gd name="connsiteX112" fmla="*/ 75423 w 513703"/>
              <a:gd name="connsiteY112" fmla="*/ 1 h 3624606"/>
              <a:gd name="connsiteX113" fmla="*/ 438280 w 513703"/>
              <a:gd name="connsiteY113" fmla="*/ 0 h 3624606"/>
              <a:gd name="connsiteX114" fmla="*/ 513703 w 513703"/>
              <a:gd name="connsiteY114" fmla="*/ 75424 h 3624606"/>
              <a:gd name="connsiteX115" fmla="*/ 438280 w 513703"/>
              <a:gd name="connsiteY115" fmla="*/ 150847 h 3624606"/>
              <a:gd name="connsiteX116" fmla="*/ 362857 w 513703"/>
              <a:gd name="connsiteY116" fmla="*/ 75424 h 3624606"/>
              <a:gd name="connsiteX117" fmla="*/ 438280 w 513703"/>
              <a:gd name="connsiteY117" fmla="*/ 0 h 3624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513703" h="3624606">
                <a:moveTo>
                  <a:pt x="438280" y="3473760"/>
                </a:moveTo>
                <a:cubicBezTo>
                  <a:pt x="479935" y="3473760"/>
                  <a:pt x="513703" y="3507528"/>
                  <a:pt x="513703" y="3549183"/>
                </a:cubicBezTo>
                <a:cubicBezTo>
                  <a:pt x="513703" y="3590838"/>
                  <a:pt x="479935" y="3624606"/>
                  <a:pt x="438280" y="3624606"/>
                </a:cubicBezTo>
                <a:cubicBezTo>
                  <a:pt x="396625" y="3624606"/>
                  <a:pt x="362857" y="3590838"/>
                  <a:pt x="362857" y="3549183"/>
                </a:cubicBezTo>
                <a:cubicBezTo>
                  <a:pt x="362857" y="3507528"/>
                  <a:pt x="396625" y="3473760"/>
                  <a:pt x="438280" y="3473760"/>
                </a:cubicBezTo>
                <a:close/>
                <a:moveTo>
                  <a:pt x="75423" y="3473760"/>
                </a:moveTo>
                <a:cubicBezTo>
                  <a:pt x="117078" y="3473760"/>
                  <a:pt x="150846" y="3507528"/>
                  <a:pt x="150846" y="3549183"/>
                </a:cubicBezTo>
                <a:cubicBezTo>
                  <a:pt x="150846" y="3590838"/>
                  <a:pt x="117078" y="3624606"/>
                  <a:pt x="75423" y="3624606"/>
                </a:cubicBezTo>
                <a:cubicBezTo>
                  <a:pt x="33768" y="3624606"/>
                  <a:pt x="0" y="3590838"/>
                  <a:pt x="0" y="3549183"/>
                </a:cubicBezTo>
                <a:cubicBezTo>
                  <a:pt x="0" y="3507528"/>
                  <a:pt x="33768" y="3473760"/>
                  <a:pt x="75423" y="3473760"/>
                </a:cubicBezTo>
                <a:close/>
                <a:moveTo>
                  <a:pt x="438280" y="3126882"/>
                </a:moveTo>
                <a:cubicBezTo>
                  <a:pt x="479935" y="3126882"/>
                  <a:pt x="513703" y="3160650"/>
                  <a:pt x="513703" y="3202305"/>
                </a:cubicBezTo>
                <a:cubicBezTo>
                  <a:pt x="513703" y="3243960"/>
                  <a:pt x="479935" y="3277728"/>
                  <a:pt x="438280" y="3277728"/>
                </a:cubicBezTo>
                <a:cubicBezTo>
                  <a:pt x="396625" y="3277728"/>
                  <a:pt x="362857" y="3243960"/>
                  <a:pt x="362857" y="3202305"/>
                </a:cubicBezTo>
                <a:cubicBezTo>
                  <a:pt x="362857" y="3160650"/>
                  <a:pt x="396625" y="3126882"/>
                  <a:pt x="438280" y="3126882"/>
                </a:cubicBezTo>
                <a:close/>
                <a:moveTo>
                  <a:pt x="75423" y="3126882"/>
                </a:moveTo>
                <a:cubicBezTo>
                  <a:pt x="117078" y="3126882"/>
                  <a:pt x="150846" y="3160650"/>
                  <a:pt x="150846" y="3202305"/>
                </a:cubicBezTo>
                <a:cubicBezTo>
                  <a:pt x="150846" y="3243960"/>
                  <a:pt x="117078" y="3277728"/>
                  <a:pt x="75423" y="3277728"/>
                </a:cubicBezTo>
                <a:cubicBezTo>
                  <a:pt x="33768" y="3277728"/>
                  <a:pt x="0" y="3243960"/>
                  <a:pt x="0" y="3202305"/>
                </a:cubicBezTo>
                <a:cubicBezTo>
                  <a:pt x="0" y="3160650"/>
                  <a:pt x="33768" y="3126882"/>
                  <a:pt x="75423" y="3126882"/>
                </a:cubicBezTo>
                <a:close/>
                <a:moveTo>
                  <a:pt x="438280" y="2780004"/>
                </a:moveTo>
                <a:cubicBezTo>
                  <a:pt x="479935" y="2780004"/>
                  <a:pt x="513703" y="2813772"/>
                  <a:pt x="513703" y="2855427"/>
                </a:cubicBezTo>
                <a:cubicBezTo>
                  <a:pt x="513703" y="2897082"/>
                  <a:pt x="479935" y="2930850"/>
                  <a:pt x="438280" y="2930850"/>
                </a:cubicBezTo>
                <a:cubicBezTo>
                  <a:pt x="396625" y="2930850"/>
                  <a:pt x="362857" y="2897082"/>
                  <a:pt x="362857" y="2855427"/>
                </a:cubicBezTo>
                <a:cubicBezTo>
                  <a:pt x="362857" y="2813772"/>
                  <a:pt x="396625" y="2780004"/>
                  <a:pt x="438280" y="2780004"/>
                </a:cubicBezTo>
                <a:close/>
                <a:moveTo>
                  <a:pt x="75423" y="2780004"/>
                </a:moveTo>
                <a:cubicBezTo>
                  <a:pt x="117078" y="2780004"/>
                  <a:pt x="150846" y="2813772"/>
                  <a:pt x="150846" y="2855427"/>
                </a:cubicBezTo>
                <a:cubicBezTo>
                  <a:pt x="150846" y="2897082"/>
                  <a:pt x="117078" y="2930850"/>
                  <a:pt x="75423" y="2930850"/>
                </a:cubicBezTo>
                <a:cubicBezTo>
                  <a:pt x="33768" y="2930850"/>
                  <a:pt x="0" y="2897082"/>
                  <a:pt x="0" y="2855427"/>
                </a:cubicBezTo>
                <a:cubicBezTo>
                  <a:pt x="0" y="2813772"/>
                  <a:pt x="33768" y="2780004"/>
                  <a:pt x="75423" y="2780004"/>
                </a:cubicBezTo>
                <a:close/>
                <a:moveTo>
                  <a:pt x="438280" y="2433126"/>
                </a:moveTo>
                <a:cubicBezTo>
                  <a:pt x="479935" y="2433126"/>
                  <a:pt x="513703" y="2466894"/>
                  <a:pt x="513703" y="2508549"/>
                </a:cubicBezTo>
                <a:cubicBezTo>
                  <a:pt x="513703" y="2550204"/>
                  <a:pt x="479935" y="2583972"/>
                  <a:pt x="438280" y="2583972"/>
                </a:cubicBezTo>
                <a:cubicBezTo>
                  <a:pt x="396625" y="2583972"/>
                  <a:pt x="362857" y="2550204"/>
                  <a:pt x="362857" y="2508549"/>
                </a:cubicBezTo>
                <a:cubicBezTo>
                  <a:pt x="362857" y="2466894"/>
                  <a:pt x="396625" y="2433126"/>
                  <a:pt x="438280" y="2433126"/>
                </a:cubicBezTo>
                <a:close/>
                <a:moveTo>
                  <a:pt x="75423" y="2433126"/>
                </a:moveTo>
                <a:cubicBezTo>
                  <a:pt x="117078" y="2433126"/>
                  <a:pt x="150846" y="2466894"/>
                  <a:pt x="150846" y="2508549"/>
                </a:cubicBezTo>
                <a:cubicBezTo>
                  <a:pt x="150846" y="2550204"/>
                  <a:pt x="117078" y="2583972"/>
                  <a:pt x="75423" y="2583972"/>
                </a:cubicBezTo>
                <a:cubicBezTo>
                  <a:pt x="33768" y="2583972"/>
                  <a:pt x="0" y="2550204"/>
                  <a:pt x="0" y="2508549"/>
                </a:cubicBezTo>
                <a:cubicBezTo>
                  <a:pt x="0" y="2466894"/>
                  <a:pt x="33768" y="2433126"/>
                  <a:pt x="75423" y="2433126"/>
                </a:cubicBezTo>
                <a:close/>
                <a:moveTo>
                  <a:pt x="438280" y="2086248"/>
                </a:moveTo>
                <a:cubicBezTo>
                  <a:pt x="479935" y="2086248"/>
                  <a:pt x="513703" y="2120016"/>
                  <a:pt x="513703" y="2161671"/>
                </a:cubicBezTo>
                <a:cubicBezTo>
                  <a:pt x="513703" y="2203326"/>
                  <a:pt x="479935" y="2237094"/>
                  <a:pt x="438280" y="2237094"/>
                </a:cubicBezTo>
                <a:cubicBezTo>
                  <a:pt x="396625" y="2237094"/>
                  <a:pt x="362857" y="2203326"/>
                  <a:pt x="362857" y="2161671"/>
                </a:cubicBezTo>
                <a:cubicBezTo>
                  <a:pt x="362857" y="2120016"/>
                  <a:pt x="396625" y="2086248"/>
                  <a:pt x="438280" y="2086248"/>
                </a:cubicBezTo>
                <a:close/>
                <a:moveTo>
                  <a:pt x="75423" y="2086248"/>
                </a:moveTo>
                <a:cubicBezTo>
                  <a:pt x="117078" y="2086248"/>
                  <a:pt x="150846" y="2120016"/>
                  <a:pt x="150846" y="2161671"/>
                </a:cubicBezTo>
                <a:cubicBezTo>
                  <a:pt x="150846" y="2203326"/>
                  <a:pt x="117078" y="2237094"/>
                  <a:pt x="75423" y="2237094"/>
                </a:cubicBezTo>
                <a:cubicBezTo>
                  <a:pt x="33768" y="2237094"/>
                  <a:pt x="0" y="2203326"/>
                  <a:pt x="0" y="2161671"/>
                </a:cubicBezTo>
                <a:cubicBezTo>
                  <a:pt x="0" y="2120016"/>
                  <a:pt x="33768" y="2086248"/>
                  <a:pt x="75423" y="2086248"/>
                </a:cubicBezTo>
                <a:close/>
                <a:moveTo>
                  <a:pt x="438280" y="1734390"/>
                </a:moveTo>
                <a:cubicBezTo>
                  <a:pt x="479935" y="1734390"/>
                  <a:pt x="513703" y="1768158"/>
                  <a:pt x="513703" y="1809813"/>
                </a:cubicBezTo>
                <a:lnTo>
                  <a:pt x="513200" y="1812303"/>
                </a:lnTo>
                <a:lnTo>
                  <a:pt x="513703" y="1814793"/>
                </a:lnTo>
                <a:cubicBezTo>
                  <a:pt x="513703" y="1856448"/>
                  <a:pt x="479935" y="1890216"/>
                  <a:pt x="438280" y="1890216"/>
                </a:cubicBezTo>
                <a:cubicBezTo>
                  <a:pt x="396625" y="1890216"/>
                  <a:pt x="362857" y="1856448"/>
                  <a:pt x="362857" y="1814793"/>
                </a:cubicBezTo>
                <a:lnTo>
                  <a:pt x="363360" y="1812303"/>
                </a:lnTo>
                <a:lnTo>
                  <a:pt x="362857" y="1809813"/>
                </a:lnTo>
                <a:cubicBezTo>
                  <a:pt x="362857" y="1768158"/>
                  <a:pt x="396625" y="1734390"/>
                  <a:pt x="438280" y="1734390"/>
                </a:cubicBezTo>
                <a:close/>
                <a:moveTo>
                  <a:pt x="75423" y="1734390"/>
                </a:moveTo>
                <a:cubicBezTo>
                  <a:pt x="117078" y="1734390"/>
                  <a:pt x="150846" y="1768158"/>
                  <a:pt x="150846" y="1809813"/>
                </a:cubicBezTo>
                <a:lnTo>
                  <a:pt x="150343" y="1812303"/>
                </a:lnTo>
                <a:lnTo>
                  <a:pt x="150846" y="1814793"/>
                </a:lnTo>
                <a:cubicBezTo>
                  <a:pt x="150846" y="1856448"/>
                  <a:pt x="117078" y="1890216"/>
                  <a:pt x="75423" y="1890216"/>
                </a:cubicBezTo>
                <a:cubicBezTo>
                  <a:pt x="33768" y="1890216"/>
                  <a:pt x="0" y="1856448"/>
                  <a:pt x="0" y="1814793"/>
                </a:cubicBezTo>
                <a:lnTo>
                  <a:pt x="503" y="1812303"/>
                </a:lnTo>
                <a:lnTo>
                  <a:pt x="0" y="1809813"/>
                </a:lnTo>
                <a:cubicBezTo>
                  <a:pt x="0" y="1768158"/>
                  <a:pt x="33768" y="1734390"/>
                  <a:pt x="75423" y="1734390"/>
                </a:cubicBezTo>
                <a:close/>
                <a:moveTo>
                  <a:pt x="438280" y="1387512"/>
                </a:moveTo>
                <a:cubicBezTo>
                  <a:pt x="479935" y="1387512"/>
                  <a:pt x="513703" y="1421280"/>
                  <a:pt x="513703" y="1462935"/>
                </a:cubicBezTo>
                <a:cubicBezTo>
                  <a:pt x="513703" y="1504590"/>
                  <a:pt x="479935" y="1538358"/>
                  <a:pt x="438280" y="1538358"/>
                </a:cubicBezTo>
                <a:cubicBezTo>
                  <a:pt x="396625" y="1538358"/>
                  <a:pt x="362857" y="1504590"/>
                  <a:pt x="362857" y="1462935"/>
                </a:cubicBezTo>
                <a:cubicBezTo>
                  <a:pt x="362857" y="1421280"/>
                  <a:pt x="396625" y="1387512"/>
                  <a:pt x="438280" y="1387512"/>
                </a:cubicBezTo>
                <a:close/>
                <a:moveTo>
                  <a:pt x="75423" y="1387512"/>
                </a:moveTo>
                <a:cubicBezTo>
                  <a:pt x="117078" y="1387512"/>
                  <a:pt x="150846" y="1421280"/>
                  <a:pt x="150846" y="1462935"/>
                </a:cubicBezTo>
                <a:cubicBezTo>
                  <a:pt x="150846" y="1504590"/>
                  <a:pt x="117078" y="1538358"/>
                  <a:pt x="75423" y="1538358"/>
                </a:cubicBezTo>
                <a:cubicBezTo>
                  <a:pt x="33768" y="1538358"/>
                  <a:pt x="0" y="1504590"/>
                  <a:pt x="0" y="1462935"/>
                </a:cubicBezTo>
                <a:cubicBezTo>
                  <a:pt x="0" y="1421280"/>
                  <a:pt x="33768" y="1387512"/>
                  <a:pt x="75423" y="1387512"/>
                </a:cubicBezTo>
                <a:close/>
                <a:moveTo>
                  <a:pt x="75423" y="1040634"/>
                </a:moveTo>
                <a:cubicBezTo>
                  <a:pt x="117078" y="1040634"/>
                  <a:pt x="150846" y="1074403"/>
                  <a:pt x="150846" y="1116057"/>
                </a:cubicBezTo>
                <a:cubicBezTo>
                  <a:pt x="150846" y="1157713"/>
                  <a:pt x="117078" y="1191480"/>
                  <a:pt x="75423" y="1191480"/>
                </a:cubicBezTo>
                <a:cubicBezTo>
                  <a:pt x="33768" y="1191480"/>
                  <a:pt x="0" y="1157713"/>
                  <a:pt x="0" y="1116057"/>
                </a:cubicBezTo>
                <a:cubicBezTo>
                  <a:pt x="0" y="1074403"/>
                  <a:pt x="33768" y="1040634"/>
                  <a:pt x="75423" y="1040634"/>
                </a:cubicBezTo>
                <a:close/>
                <a:moveTo>
                  <a:pt x="438280" y="1040634"/>
                </a:moveTo>
                <a:cubicBezTo>
                  <a:pt x="479935" y="1040634"/>
                  <a:pt x="513703" y="1074402"/>
                  <a:pt x="513703" y="1116057"/>
                </a:cubicBezTo>
                <a:cubicBezTo>
                  <a:pt x="513703" y="1157712"/>
                  <a:pt x="479935" y="1191480"/>
                  <a:pt x="438280" y="1191480"/>
                </a:cubicBezTo>
                <a:cubicBezTo>
                  <a:pt x="396625" y="1191480"/>
                  <a:pt x="362857" y="1157712"/>
                  <a:pt x="362857" y="1116057"/>
                </a:cubicBezTo>
                <a:cubicBezTo>
                  <a:pt x="362857" y="1074402"/>
                  <a:pt x="396625" y="1040634"/>
                  <a:pt x="438280" y="1040634"/>
                </a:cubicBezTo>
                <a:close/>
                <a:moveTo>
                  <a:pt x="438280" y="693756"/>
                </a:moveTo>
                <a:cubicBezTo>
                  <a:pt x="479935" y="693756"/>
                  <a:pt x="513703" y="727524"/>
                  <a:pt x="513703" y="769179"/>
                </a:cubicBezTo>
                <a:cubicBezTo>
                  <a:pt x="513703" y="810834"/>
                  <a:pt x="479935" y="844602"/>
                  <a:pt x="438280" y="844602"/>
                </a:cubicBezTo>
                <a:cubicBezTo>
                  <a:pt x="396625" y="844602"/>
                  <a:pt x="362857" y="810834"/>
                  <a:pt x="362857" y="769179"/>
                </a:cubicBezTo>
                <a:cubicBezTo>
                  <a:pt x="362857" y="727524"/>
                  <a:pt x="396625" y="693756"/>
                  <a:pt x="438280" y="693756"/>
                </a:cubicBezTo>
                <a:close/>
                <a:moveTo>
                  <a:pt x="75423" y="693756"/>
                </a:moveTo>
                <a:cubicBezTo>
                  <a:pt x="117078" y="693756"/>
                  <a:pt x="150846" y="727525"/>
                  <a:pt x="150846" y="769179"/>
                </a:cubicBezTo>
                <a:cubicBezTo>
                  <a:pt x="150846" y="810834"/>
                  <a:pt x="117078" y="844602"/>
                  <a:pt x="75423" y="844602"/>
                </a:cubicBezTo>
                <a:cubicBezTo>
                  <a:pt x="33768" y="844602"/>
                  <a:pt x="0" y="810834"/>
                  <a:pt x="0" y="769179"/>
                </a:cubicBezTo>
                <a:cubicBezTo>
                  <a:pt x="0" y="727525"/>
                  <a:pt x="33768" y="693756"/>
                  <a:pt x="75423" y="693756"/>
                </a:cubicBezTo>
                <a:close/>
                <a:moveTo>
                  <a:pt x="75423" y="346879"/>
                </a:moveTo>
                <a:cubicBezTo>
                  <a:pt x="117078" y="346879"/>
                  <a:pt x="150846" y="380647"/>
                  <a:pt x="150846" y="422302"/>
                </a:cubicBezTo>
                <a:cubicBezTo>
                  <a:pt x="150846" y="463957"/>
                  <a:pt x="117078" y="497724"/>
                  <a:pt x="75423" y="497724"/>
                </a:cubicBezTo>
                <a:cubicBezTo>
                  <a:pt x="33768" y="497724"/>
                  <a:pt x="0" y="463957"/>
                  <a:pt x="0" y="422302"/>
                </a:cubicBezTo>
                <a:cubicBezTo>
                  <a:pt x="0" y="380647"/>
                  <a:pt x="33768" y="346879"/>
                  <a:pt x="75423" y="346879"/>
                </a:cubicBezTo>
                <a:close/>
                <a:moveTo>
                  <a:pt x="438280" y="346878"/>
                </a:moveTo>
                <a:cubicBezTo>
                  <a:pt x="479935" y="346878"/>
                  <a:pt x="513703" y="380646"/>
                  <a:pt x="513703" y="422301"/>
                </a:cubicBezTo>
                <a:cubicBezTo>
                  <a:pt x="513703" y="463956"/>
                  <a:pt x="479935" y="497724"/>
                  <a:pt x="438280" y="497724"/>
                </a:cubicBezTo>
                <a:cubicBezTo>
                  <a:pt x="396625" y="497724"/>
                  <a:pt x="362857" y="463956"/>
                  <a:pt x="362857" y="422301"/>
                </a:cubicBezTo>
                <a:cubicBezTo>
                  <a:pt x="362857" y="380646"/>
                  <a:pt x="396625" y="346878"/>
                  <a:pt x="438280" y="346878"/>
                </a:cubicBezTo>
                <a:close/>
                <a:moveTo>
                  <a:pt x="75423" y="1"/>
                </a:moveTo>
                <a:cubicBezTo>
                  <a:pt x="117078" y="1"/>
                  <a:pt x="150846" y="33769"/>
                  <a:pt x="150846" y="75424"/>
                </a:cubicBezTo>
                <a:cubicBezTo>
                  <a:pt x="150846" y="117079"/>
                  <a:pt x="117078" y="150847"/>
                  <a:pt x="75423" y="150847"/>
                </a:cubicBezTo>
                <a:cubicBezTo>
                  <a:pt x="33768" y="150847"/>
                  <a:pt x="0" y="117079"/>
                  <a:pt x="0" y="75424"/>
                </a:cubicBezTo>
                <a:cubicBezTo>
                  <a:pt x="0" y="33769"/>
                  <a:pt x="33768" y="1"/>
                  <a:pt x="75423" y="1"/>
                </a:cubicBezTo>
                <a:close/>
                <a:moveTo>
                  <a:pt x="438280" y="0"/>
                </a:moveTo>
                <a:cubicBezTo>
                  <a:pt x="479935" y="0"/>
                  <a:pt x="513703" y="33769"/>
                  <a:pt x="513703" y="75424"/>
                </a:cubicBezTo>
                <a:cubicBezTo>
                  <a:pt x="513703" y="117079"/>
                  <a:pt x="479935" y="150847"/>
                  <a:pt x="438280" y="150847"/>
                </a:cubicBezTo>
                <a:cubicBezTo>
                  <a:pt x="396625" y="150847"/>
                  <a:pt x="362857" y="117079"/>
                  <a:pt x="362857" y="75424"/>
                </a:cubicBezTo>
                <a:cubicBezTo>
                  <a:pt x="362857" y="33769"/>
                  <a:pt x="396625" y="0"/>
                  <a:pt x="438280" y="0"/>
                </a:cubicBezTo>
                <a:close/>
              </a:path>
            </a:pathLst>
          </a:custGeom>
          <a:gradFill>
            <a:gsLst>
              <a:gs pos="74000">
                <a:schemeClr val="accent2">
                  <a:alpha val="70000"/>
                </a:schemeClr>
              </a:gs>
              <a:gs pos="0">
                <a:schemeClr val="accent4">
                  <a:alpha val="7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6" y="488949"/>
            <a:ext cx="631826" cy="63182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243012" y="589418"/>
            <a:ext cx="469872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200" dirty="0">
                <a:solidFill>
                  <a:schemeClr val="bg1"/>
                </a:solidFill>
                <a:cs typeface="+mn-ea"/>
                <a:sym typeface="+mn-lt"/>
              </a:rPr>
              <a:t>经典教材《计算机操作系统》</a:t>
            </a:r>
            <a:r>
              <a:rPr lang="zh-CN" altLang="en-US" sz="2200" b="1" dirty="0">
                <a:solidFill>
                  <a:schemeClr val="accent2"/>
                </a:solidFill>
                <a:cs typeface="+mn-ea"/>
                <a:sym typeface="+mn-lt"/>
              </a:rPr>
              <a:t>最新版</a:t>
            </a:r>
          </a:p>
        </p:txBody>
      </p:sp>
      <p:sp>
        <p:nvSpPr>
          <p:cNvPr id="17" name="矩形: 圆角 21"/>
          <p:cNvSpPr/>
          <p:nvPr/>
        </p:nvSpPr>
        <p:spPr>
          <a:xfrm>
            <a:off x="800099" y="4579447"/>
            <a:ext cx="4235540" cy="459272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cs typeface="+mn-ea"/>
                <a:sym typeface="+mn-lt"/>
              </a:rPr>
              <a:t>主讲教师：李玮玮</a:t>
            </a:r>
            <a:endParaRPr lang="en-US" altLang="zh-CN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84121" y="5993053"/>
            <a:ext cx="2074491" cy="43179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55100" y="844791"/>
            <a:ext cx="3007096" cy="426154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cs typeface="+mn-ea"/>
                <a:sym typeface="+mn-lt"/>
              </a:rPr>
              <a:t>Date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内容导航：</a:t>
            </a:r>
          </a:p>
        </p:txBody>
      </p:sp>
      <p:sp>
        <p:nvSpPr>
          <p:cNvPr id="22" name="矩形 21"/>
          <p:cNvSpPr/>
          <p:nvPr/>
        </p:nvSpPr>
        <p:spPr>
          <a:xfrm>
            <a:off x="1696469" y="1737498"/>
            <a:ext cx="45001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cs typeface="+mn-ea"/>
                <a:sym typeface="+mn-lt"/>
              </a:rPr>
              <a:t>6.1 </a:t>
            </a:r>
            <a:r>
              <a:rPr lang="zh-CN" altLang="en-US" sz="2400" dirty="0">
                <a:cs typeface="+mn-ea"/>
                <a:sym typeface="+mn-lt"/>
              </a:rPr>
              <a:t>虚拟存储器概述</a:t>
            </a:r>
          </a:p>
        </p:txBody>
      </p:sp>
      <p:sp>
        <p:nvSpPr>
          <p:cNvPr id="23" name="矩形 22"/>
          <p:cNvSpPr/>
          <p:nvPr/>
        </p:nvSpPr>
        <p:spPr>
          <a:xfrm>
            <a:off x="1696468" y="2375673"/>
            <a:ext cx="43995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cs typeface="+mn-ea"/>
                <a:sym typeface="+mn-lt"/>
              </a:rPr>
              <a:t>6.2 </a:t>
            </a:r>
            <a:r>
              <a:rPr lang="zh-CN" altLang="en-US" sz="2400" b="1" dirty="0">
                <a:solidFill>
                  <a:srgbClr val="0000FF"/>
                </a:solidFill>
                <a:cs typeface="+mn-ea"/>
                <a:sym typeface="+mn-lt"/>
              </a:rPr>
              <a:t>请求分页存储管理方式</a:t>
            </a:r>
            <a:endParaRPr lang="en-US" altLang="zh-CN" sz="2400" b="1" dirty="0">
              <a:solidFill>
                <a:srgbClr val="0000FF"/>
              </a:solidFill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696468" y="2994798"/>
            <a:ext cx="34889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cs typeface="+mn-ea"/>
                <a:sym typeface="+mn-lt"/>
              </a:rPr>
              <a:t>6.3 </a:t>
            </a:r>
            <a:r>
              <a:rPr lang="zh-CN" altLang="en-US" sz="2400" dirty="0">
                <a:cs typeface="+mn-ea"/>
                <a:sym typeface="+mn-lt"/>
              </a:rPr>
              <a:t>页面置换算法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696468" y="3613923"/>
            <a:ext cx="34889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cs typeface="+mn-ea"/>
                <a:sym typeface="+mn-lt"/>
              </a:rPr>
              <a:t>6.4 </a:t>
            </a:r>
            <a:r>
              <a:rPr lang="zh-CN" altLang="en-US" sz="2400" dirty="0">
                <a:cs typeface="+mn-ea"/>
                <a:sym typeface="+mn-lt"/>
              </a:rPr>
              <a:t>抖动与工作集</a:t>
            </a:r>
          </a:p>
        </p:txBody>
      </p:sp>
      <p:sp>
        <p:nvSpPr>
          <p:cNvPr id="27" name="矩形 26"/>
          <p:cNvSpPr/>
          <p:nvPr/>
        </p:nvSpPr>
        <p:spPr>
          <a:xfrm>
            <a:off x="1696469" y="4233048"/>
            <a:ext cx="39053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cs typeface="+mn-ea"/>
                <a:sym typeface="+mn-lt"/>
              </a:rPr>
              <a:t>6.5 </a:t>
            </a:r>
            <a:r>
              <a:rPr lang="zh-CN" altLang="en-US" sz="2400" dirty="0">
                <a:cs typeface="+mn-ea"/>
                <a:sym typeface="+mn-lt"/>
              </a:rPr>
              <a:t>请求分段存储管理方式</a:t>
            </a:r>
          </a:p>
        </p:txBody>
      </p:sp>
      <p:sp>
        <p:nvSpPr>
          <p:cNvPr id="28" name="矩形 27"/>
          <p:cNvSpPr/>
          <p:nvPr/>
        </p:nvSpPr>
        <p:spPr>
          <a:xfrm>
            <a:off x="1696468" y="4852173"/>
            <a:ext cx="36821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cs typeface="+mn-ea"/>
                <a:sym typeface="+mn-lt"/>
              </a:rPr>
              <a:t>6.6 </a:t>
            </a:r>
            <a:r>
              <a:rPr lang="zh-CN" altLang="en-US" sz="2400" dirty="0">
                <a:cs typeface="+mn-ea"/>
                <a:sym typeface="+mn-lt"/>
              </a:rPr>
              <a:t>虚拟存储器实现实例</a:t>
            </a:r>
          </a:p>
        </p:txBody>
      </p:sp>
      <p:sp>
        <p:nvSpPr>
          <p:cNvPr id="3" name="矩形 2"/>
          <p:cNvSpPr/>
          <p:nvPr/>
        </p:nvSpPr>
        <p:spPr>
          <a:xfrm>
            <a:off x="7395099" y="2386337"/>
            <a:ext cx="38010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000000"/>
                </a:solidFill>
                <a:cs typeface="+mn-ea"/>
                <a:sym typeface="+mn-lt"/>
              </a:rPr>
              <a:t>第</a:t>
            </a:r>
            <a:r>
              <a:rPr lang="en-US" altLang="zh-CN" sz="3600" dirty="0">
                <a:solidFill>
                  <a:srgbClr val="000000"/>
                </a:solidFill>
                <a:cs typeface="+mn-ea"/>
                <a:sym typeface="+mn-lt"/>
              </a:rPr>
              <a:t>6</a:t>
            </a:r>
            <a:r>
              <a:rPr lang="zh-CN" altLang="en-US" sz="3600" dirty="0">
                <a:solidFill>
                  <a:srgbClr val="000000"/>
                </a:solidFill>
                <a:cs typeface="+mn-ea"/>
                <a:sym typeface="+mn-lt"/>
              </a:rPr>
              <a:t>章 虚拟存储器</a:t>
            </a:r>
            <a:endParaRPr lang="zh-CN" altLang="en-US" sz="3600" dirty="0"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421733" y="3190471"/>
            <a:ext cx="4125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  <a:cs typeface="+mn-ea"/>
              <a:sym typeface="+mn-lt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170048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228562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2941097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3559570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4185650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482336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请求分页存储管理</a:t>
            </a:r>
          </a:p>
        </p:txBody>
      </p:sp>
      <p:sp>
        <p:nvSpPr>
          <p:cNvPr id="220" name="íšḻîḋè"/>
          <p:cNvSpPr/>
          <p:nvPr/>
        </p:nvSpPr>
        <p:spPr>
          <a:xfrm>
            <a:off x="1401214" y="5359251"/>
            <a:ext cx="5064551" cy="89570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>
                <a:cs typeface="+mn-ea"/>
                <a:sym typeface="+mn-lt"/>
              </a:rPr>
              <a:t>在指令执行期间产生和处理中断信号</a:t>
            </a:r>
          </a:p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>
                <a:cs typeface="+mn-ea"/>
                <a:sym typeface="+mn-lt"/>
              </a:rPr>
              <a:t>一条指令在执行期间，可能产生多次缺页中断</a:t>
            </a:r>
          </a:p>
        </p:txBody>
      </p:sp>
      <p:sp>
        <p:nvSpPr>
          <p:cNvPr id="221" name="i$lîďê"/>
          <p:cNvSpPr/>
          <p:nvPr/>
        </p:nvSpPr>
        <p:spPr>
          <a:xfrm>
            <a:off x="1456850" y="4885068"/>
            <a:ext cx="3696051" cy="39287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缺页中断机构</a:t>
            </a:r>
          </a:p>
        </p:txBody>
      </p:sp>
      <p:sp>
        <p:nvSpPr>
          <p:cNvPr id="222" name="î$ļíḋè"/>
          <p:cNvSpPr/>
          <p:nvPr/>
        </p:nvSpPr>
        <p:spPr>
          <a:xfrm>
            <a:off x="7757224" y="5385935"/>
            <a:ext cx="4213746" cy="52397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>
                <a:cs typeface="+mn-ea"/>
                <a:sym typeface="+mn-lt"/>
              </a:rPr>
              <a:t>与分页内存管理方式类似</a:t>
            </a:r>
          </a:p>
        </p:txBody>
      </p:sp>
      <p:sp>
        <p:nvSpPr>
          <p:cNvPr id="223" name="ïṧḷïḋè"/>
          <p:cNvSpPr/>
          <p:nvPr/>
        </p:nvSpPr>
        <p:spPr>
          <a:xfrm>
            <a:off x="7757224" y="4873160"/>
            <a:ext cx="3696051" cy="41510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地址变换机构</a:t>
            </a:r>
          </a:p>
        </p:txBody>
      </p:sp>
      <p:sp>
        <p:nvSpPr>
          <p:cNvPr id="224" name="îs1iďé"/>
          <p:cNvSpPr/>
          <p:nvPr/>
        </p:nvSpPr>
        <p:spPr>
          <a:xfrm>
            <a:off x="1475908" y="2258157"/>
            <a:ext cx="9711234" cy="190456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>
                <a:cs typeface="+mn-ea"/>
                <a:sym typeface="+mn-lt"/>
              </a:rPr>
              <a:t>状态位</a:t>
            </a:r>
            <a:r>
              <a:rPr lang="en-US" altLang="zh-CN" sz="2200" dirty="0">
                <a:cs typeface="+mn-ea"/>
                <a:sym typeface="+mn-lt"/>
              </a:rPr>
              <a:t>P</a:t>
            </a:r>
            <a:r>
              <a:rPr lang="zh-CN" altLang="en-US" sz="2200" dirty="0">
                <a:cs typeface="+mn-ea"/>
                <a:sym typeface="+mn-lt"/>
              </a:rPr>
              <a:t>：指示该页是否在内存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>
                <a:cs typeface="+mn-ea"/>
                <a:sym typeface="+mn-lt"/>
              </a:rPr>
              <a:t>访问字段</a:t>
            </a:r>
            <a:r>
              <a:rPr lang="en-US" altLang="zh-CN" sz="2200" dirty="0">
                <a:cs typeface="+mn-ea"/>
                <a:sym typeface="+mn-lt"/>
              </a:rPr>
              <a:t>A</a:t>
            </a:r>
            <a:r>
              <a:rPr lang="zh-CN" altLang="en-US" sz="2200" dirty="0">
                <a:cs typeface="+mn-ea"/>
                <a:sym typeface="+mn-lt"/>
              </a:rPr>
              <a:t>：记录该页在一段时间内被访问的次数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>
                <a:cs typeface="+mn-ea"/>
                <a:sym typeface="+mn-lt"/>
              </a:rPr>
              <a:t>修改位</a:t>
            </a:r>
            <a:r>
              <a:rPr lang="en-US" altLang="zh-CN" sz="2200" dirty="0">
                <a:cs typeface="+mn-ea"/>
                <a:sym typeface="+mn-lt"/>
              </a:rPr>
              <a:t>M</a:t>
            </a:r>
            <a:r>
              <a:rPr lang="zh-CN" altLang="en-US" sz="2200" dirty="0">
                <a:cs typeface="+mn-ea"/>
                <a:sym typeface="+mn-lt"/>
              </a:rPr>
              <a:t>：也称脏位，标志该页是否被修改过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>
                <a:cs typeface="+mn-ea"/>
                <a:sym typeface="+mn-lt"/>
              </a:rPr>
              <a:t>外存地址：指示该页在外存中的地址（物理块号）</a:t>
            </a:r>
          </a:p>
        </p:txBody>
      </p:sp>
      <p:sp>
        <p:nvSpPr>
          <p:cNvPr id="225" name="íšḻíḑê"/>
          <p:cNvSpPr/>
          <p:nvPr/>
        </p:nvSpPr>
        <p:spPr>
          <a:xfrm>
            <a:off x="1456851" y="1789595"/>
            <a:ext cx="3696051" cy="40574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cs typeface="+mn-ea"/>
                <a:sym typeface="+mn-lt"/>
              </a:rPr>
              <a:t>请求页表机制</a:t>
            </a:r>
          </a:p>
        </p:txBody>
      </p:sp>
      <p:sp>
        <p:nvSpPr>
          <p:cNvPr id="226" name="îSļiḓè"/>
          <p:cNvSpPr/>
          <p:nvPr/>
        </p:nvSpPr>
        <p:spPr>
          <a:xfrm>
            <a:off x="773348" y="1776033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27" name="íṥḻîḓe"/>
          <p:cNvSpPr/>
          <p:nvPr/>
        </p:nvSpPr>
        <p:spPr>
          <a:xfrm>
            <a:off x="7073720" y="4790558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28" name="îşļiḓè"/>
          <p:cNvSpPr/>
          <p:nvPr/>
        </p:nvSpPr>
        <p:spPr>
          <a:xfrm>
            <a:off x="773348" y="4784542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29" name="îṡḷíďe"/>
          <p:cNvSpPr/>
          <p:nvPr/>
        </p:nvSpPr>
        <p:spPr>
          <a:xfrm>
            <a:off x="963603" y="1972171"/>
            <a:ext cx="261147" cy="24787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0" y="63664"/>
                </a:moveTo>
                <a:lnTo>
                  <a:pt x="119800" y="63664"/>
                </a:lnTo>
                <a:cubicBezTo>
                  <a:pt x="119800" y="66596"/>
                  <a:pt x="118405" y="69528"/>
                  <a:pt x="114219" y="69528"/>
                </a:cubicBezTo>
                <a:cubicBezTo>
                  <a:pt x="112823" y="69528"/>
                  <a:pt x="111428" y="68062"/>
                  <a:pt x="111428" y="68062"/>
                </a:cubicBezTo>
                <a:lnTo>
                  <a:pt x="111428" y="68062"/>
                </a:lnTo>
                <a:cubicBezTo>
                  <a:pt x="60598" y="14869"/>
                  <a:pt x="60598" y="14869"/>
                  <a:pt x="60598" y="14869"/>
                </a:cubicBezTo>
                <a:lnTo>
                  <a:pt x="60598" y="14869"/>
                </a:lnTo>
                <a:lnTo>
                  <a:pt x="60598" y="14869"/>
                </a:lnTo>
                <a:lnTo>
                  <a:pt x="60598" y="14869"/>
                </a:lnTo>
                <a:cubicBezTo>
                  <a:pt x="9966" y="68062"/>
                  <a:pt x="9966" y="68062"/>
                  <a:pt x="9966" y="68062"/>
                </a:cubicBezTo>
                <a:lnTo>
                  <a:pt x="9966" y="68062"/>
                </a:lnTo>
                <a:cubicBezTo>
                  <a:pt x="8571" y="68062"/>
                  <a:pt x="7176" y="69528"/>
                  <a:pt x="5780" y="69528"/>
                </a:cubicBezTo>
                <a:cubicBezTo>
                  <a:pt x="2990" y="69528"/>
                  <a:pt x="0" y="66596"/>
                  <a:pt x="0" y="63664"/>
                </a:cubicBezTo>
                <a:cubicBezTo>
                  <a:pt x="0" y="62198"/>
                  <a:pt x="0" y="60523"/>
                  <a:pt x="1395" y="59057"/>
                </a:cubicBezTo>
                <a:cubicBezTo>
                  <a:pt x="56411" y="1465"/>
                  <a:pt x="56411" y="1465"/>
                  <a:pt x="56411" y="1465"/>
                </a:cubicBezTo>
                <a:cubicBezTo>
                  <a:pt x="57807" y="0"/>
                  <a:pt x="59202" y="0"/>
                  <a:pt x="60598" y="0"/>
                </a:cubicBez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cubicBezTo>
                  <a:pt x="61993" y="0"/>
                  <a:pt x="63388" y="1465"/>
                  <a:pt x="64784" y="1465"/>
                </a:cubicBezTo>
                <a:lnTo>
                  <a:pt x="64784" y="1465"/>
                </a:lnTo>
                <a:cubicBezTo>
                  <a:pt x="85913" y="25130"/>
                  <a:pt x="85913" y="25130"/>
                  <a:pt x="85913" y="25130"/>
                </a:cubicBezTo>
                <a:cubicBezTo>
                  <a:pt x="85913" y="19267"/>
                  <a:pt x="85913" y="19267"/>
                  <a:pt x="85913" y="19267"/>
                </a:cubicBezTo>
                <a:cubicBezTo>
                  <a:pt x="85913" y="16335"/>
                  <a:pt x="88903" y="13193"/>
                  <a:pt x="91694" y="13193"/>
                </a:cubicBezTo>
                <a:cubicBezTo>
                  <a:pt x="95880" y="13193"/>
                  <a:pt x="97275" y="16335"/>
                  <a:pt x="97275" y="19267"/>
                </a:cubicBezTo>
                <a:cubicBezTo>
                  <a:pt x="97275" y="36858"/>
                  <a:pt x="97275" y="36858"/>
                  <a:pt x="97275" y="36858"/>
                </a:cubicBezTo>
                <a:cubicBezTo>
                  <a:pt x="118405" y="59057"/>
                  <a:pt x="118405" y="59057"/>
                  <a:pt x="118405" y="59057"/>
                </a:cubicBezTo>
                <a:lnTo>
                  <a:pt x="118405" y="59057"/>
                </a:lnTo>
                <a:cubicBezTo>
                  <a:pt x="119800" y="60523"/>
                  <a:pt x="119800" y="62198"/>
                  <a:pt x="119800" y="63664"/>
                </a:cubicBezTo>
                <a:close/>
                <a:moveTo>
                  <a:pt x="108438" y="72460"/>
                </a:moveTo>
                <a:lnTo>
                  <a:pt x="108438" y="72460"/>
                </a:lnTo>
                <a:cubicBezTo>
                  <a:pt x="108438" y="90261"/>
                  <a:pt x="108438" y="90261"/>
                  <a:pt x="108438" y="90261"/>
                </a:cubicBezTo>
                <a:cubicBezTo>
                  <a:pt x="108438" y="99057"/>
                  <a:pt x="108438" y="99057"/>
                  <a:pt x="108438" y="99057"/>
                </a:cubicBezTo>
                <a:cubicBezTo>
                  <a:pt x="108438" y="113926"/>
                  <a:pt x="108438" y="113926"/>
                  <a:pt x="108438" y="113926"/>
                </a:cubicBezTo>
                <a:cubicBezTo>
                  <a:pt x="108438" y="118324"/>
                  <a:pt x="107043" y="119790"/>
                  <a:pt x="102857" y="119790"/>
                </a:cubicBezTo>
                <a:cubicBezTo>
                  <a:pt x="91694" y="119790"/>
                  <a:pt x="91694" y="119790"/>
                  <a:pt x="91694" y="119790"/>
                </a:cubicBezTo>
                <a:cubicBezTo>
                  <a:pt x="91694" y="72460"/>
                  <a:pt x="91694" y="72460"/>
                  <a:pt x="91694" y="72460"/>
                </a:cubicBezTo>
                <a:cubicBezTo>
                  <a:pt x="69169" y="72460"/>
                  <a:pt x="69169" y="72460"/>
                  <a:pt x="69169" y="72460"/>
                </a:cubicBezTo>
                <a:cubicBezTo>
                  <a:pt x="69169" y="119790"/>
                  <a:pt x="69169" y="119790"/>
                  <a:pt x="69169" y="119790"/>
                </a:cubicBezTo>
                <a:cubicBezTo>
                  <a:pt x="16943" y="119790"/>
                  <a:pt x="16943" y="119790"/>
                  <a:pt x="16943" y="119790"/>
                </a:cubicBezTo>
                <a:cubicBezTo>
                  <a:pt x="14152" y="119790"/>
                  <a:pt x="11362" y="118324"/>
                  <a:pt x="11362" y="113926"/>
                </a:cubicBezTo>
                <a:cubicBezTo>
                  <a:pt x="11362" y="99057"/>
                  <a:pt x="11362" y="99057"/>
                  <a:pt x="11362" y="99057"/>
                </a:cubicBezTo>
                <a:cubicBezTo>
                  <a:pt x="11362" y="90261"/>
                  <a:pt x="11362" y="90261"/>
                  <a:pt x="11362" y="90261"/>
                </a:cubicBezTo>
                <a:cubicBezTo>
                  <a:pt x="11362" y="72460"/>
                  <a:pt x="11362" y="72460"/>
                  <a:pt x="11362" y="72460"/>
                </a:cubicBezTo>
                <a:cubicBezTo>
                  <a:pt x="60598" y="22198"/>
                  <a:pt x="60598" y="22198"/>
                  <a:pt x="60598" y="22198"/>
                </a:cubicBezTo>
                <a:lnTo>
                  <a:pt x="108438" y="72460"/>
                </a:lnTo>
                <a:close/>
                <a:moveTo>
                  <a:pt x="50830" y="72460"/>
                </a:moveTo>
                <a:lnTo>
                  <a:pt x="50830" y="72460"/>
                </a:lnTo>
                <a:cubicBezTo>
                  <a:pt x="28305" y="72460"/>
                  <a:pt x="28305" y="72460"/>
                  <a:pt x="28305" y="72460"/>
                </a:cubicBezTo>
                <a:cubicBezTo>
                  <a:pt x="28305" y="96125"/>
                  <a:pt x="28305" y="96125"/>
                  <a:pt x="28305" y="96125"/>
                </a:cubicBezTo>
                <a:cubicBezTo>
                  <a:pt x="50830" y="96125"/>
                  <a:pt x="50830" y="96125"/>
                  <a:pt x="50830" y="96125"/>
                </a:cubicBezTo>
                <a:lnTo>
                  <a:pt x="50830" y="72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30" name="íSlíḋe"/>
          <p:cNvSpPr/>
          <p:nvPr/>
        </p:nvSpPr>
        <p:spPr>
          <a:xfrm>
            <a:off x="963602" y="5006559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31" name="ïśḷïḓe"/>
          <p:cNvSpPr/>
          <p:nvPr/>
        </p:nvSpPr>
        <p:spPr>
          <a:xfrm>
            <a:off x="7292913" y="4980018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6" name="íšḻíḑê"/>
          <p:cNvSpPr/>
          <p:nvPr/>
        </p:nvSpPr>
        <p:spPr>
          <a:xfrm>
            <a:off x="792406" y="1209260"/>
            <a:ext cx="3696051" cy="40574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请求分页中的硬件支持</a:t>
            </a:r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1554413" y="4284616"/>
          <a:ext cx="9986557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5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8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8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8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94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72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2862">
                <a:tc>
                  <a:txBody>
                    <a:bodyPr/>
                    <a:lstStyle/>
                    <a:p>
                      <a:pPr indent="0" algn="ctr" fontAlgn="auto">
                        <a:spcAft>
                          <a:spcPts val="0"/>
                        </a:spcAft>
                      </a:pPr>
                      <a:r>
                        <a:rPr lang="zh-CN" sz="2400" kern="105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页号</a:t>
                      </a: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fontAlgn="auto">
                        <a:spcAft>
                          <a:spcPts val="0"/>
                        </a:spcAft>
                      </a:pPr>
                      <a:r>
                        <a:rPr lang="zh-CN" sz="2400" kern="105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物理块号</a:t>
                      </a: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fontAlgn="auto">
                        <a:spcAft>
                          <a:spcPts val="0"/>
                        </a:spcAft>
                      </a:pPr>
                      <a:r>
                        <a:rPr lang="zh-CN" sz="2400" kern="105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状态位</a:t>
                      </a:r>
                      <a:r>
                        <a:rPr lang="en-US" sz="2400" kern="105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P</a:t>
                      </a:r>
                      <a:endParaRPr lang="zh-CN" sz="2400" kern="105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fontAlgn="auto">
                        <a:spcAft>
                          <a:spcPts val="0"/>
                        </a:spcAft>
                      </a:pPr>
                      <a:r>
                        <a:rPr lang="zh-CN" sz="2400" kern="105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访问字段</a:t>
                      </a:r>
                      <a:r>
                        <a:rPr lang="en-US" sz="2400" kern="105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A</a:t>
                      </a:r>
                      <a:endParaRPr lang="zh-CN" sz="2400" kern="105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fontAlgn="auto">
                        <a:spcAft>
                          <a:spcPts val="0"/>
                        </a:spcAft>
                      </a:pPr>
                      <a:r>
                        <a:rPr lang="zh-CN" sz="2400" kern="105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修改位</a:t>
                      </a:r>
                      <a:r>
                        <a:rPr lang="en-US" sz="2400" kern="105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M</a:t>
                      </a:r>
                      <a:endParaRPr lang="zh-CN" sz="2400" kern="105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fontAlgn="auto">
                        <a:spcAft>
                          <a:spcPts val="0"/>
                        </a:spcAft>
                      </a:pPr>
                      <a:r>
                        <a:rPr lang="zh-CN" sz="2400" kern="105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外存地址</a:t>
                      </a: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请求分页中的内存分配</a:t>
            </a:r>
          </a:p>
        </p:txBody>
      </p:sp>
      <p:sp>
        <p:nvSpPr>
          <p:cNvPr id="18" name="íšḻîḋè"/>
          <p:cNvSpPr/>
          <p:nvPr/>
        </p:nvSpPr>
        <p:spPr>
          <a:xfrm>
            <a:off x="1746843" y="3011957"/>
            <a:ext cx="3304551" cy="148901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FF0000"/>
                </a:solidFill>
                <a:cs typeface="+mn-ea"/>
                <a:sym typeface="+mn-lt"/>
              </a:rPr>
              <a:t>固定</a:t>
            </a:r>
            <a:r>
              <a:rPr lang="zh-CN" altLang="en-US" sz="2400" dirty="0">
                <a:cs typeface="+mn-ea"/>
                <a:sym typeface="+mn-lt"/>
              </a:rPr>
              <a:t>分配 </a:t>
            </a:r>
            <a:r>
              <a:rPr lang="zh-CN" altLang="en-US" sz="2400" dirty="0">
                <a:solidFill>
                  <a:srgbClr val="0000FF"/>
                </a:solidFill>
                <a:cs typeface="+mn-ea"/>
                <a:sym typeface="+mn-lt"/>
              </a:rPr>
              <a:t>局部</a:t>
            </a:r>
            <a:r>
              <a:rPr lang="zh-CN" altLang="en-US" sz="2400" dirty="0">
                <a:cs typeface="+mn-ea"/>
                <a:sym typeface="+mn-lt"/>
              </a:rPr>
              <a:t>置换；</a:t>
            </a:r>
          </a:p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FF0000"/>
                </a:solidFill>
                <a:cs typeface="+mn-ea"/>
                <a:sym typeface="+mn-lt"/>
              </a:rPr>
              <a:t>可变</a:t>
            </a:r>
            <a:r>
              <a:rPr lang="zh-CN" altLang="en-US" sz="2400" dirty="0">
                <a:cs typeface="+mn-ea"/>
                <a:sym typeface="+mn-lt"/>
              </a:rPr>
              <a:t>分配 </a:t>
            </a:r>
            <a:r>
              <a:rPr lang="zh-CN" altLang="en-US" sz="2400" dirty="0">
                <a:solidFill>
                  <a:srgbClr val="0000FF"/>
                </a:solidFill>
                <a:cs typeface="+mn-ea"/>
                <a:sym typeface="+mn-lt"/>
              </a:rPr>
              <a:t>全局</a:t>
            </a:r>
            <a:r>
              <a:rPr lang="zh-CN" altLang="en-US" sz="2400" dirty="0">
                <a:cs typeface="+mn-ea"/>
                <a:sym typeface="+mn-lt"/>
              </a:rPr>
              <a:t>置换；</a:t>
            </a:r>
          </a:p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FF0000"/>
                </a:solidFill>
                <a:cs typeface="+mn-ea"/>
                <a:sym typeface="+mn-lt"/>
              </a:rPr>
              <a:t>可变</a:t>
            </a:r>
            <a:r>
              <a:rPr lang="zh-CN" altLang="en-US" sz="2400" dirty="0">
                <a:cs typeface="+mn-ea"/>
                <a:sym typeface="+mn-lt"/>
              </a:rPr>
              <a:t>分配 </a:t>
            </a:r>
            <a:r>
              <a:rPr lang="zh-CN" altLang="en-US" sz="2400" dirty="0">
                <a:solidFill>
                  <a:srgbClr val="0000FF"/>
                </a:solidFill>
                <a:cs typeface="+mn-ea"/>
                <a:sym typeface="+mn-lt"/>
              </a:rPr>
              <a:t>局部</a:t>
            </a:r>
            <a:r>
              <a:rPr lang="zh-CN" altLang="en-US" sz="2400" dirty="0">
                <a:cs typeface="+mn-ea"/>
                <a:sym typeface="+mn-lt"/>
              </a:rPr>
              <a:t>置换。</a:t>
            </a:r>
          </a:p>
        </p:txBody>
      </p:sp>
      <p:sp>
        <p:nvSpPr>
          <p:cNvPr id="19" name="i$lîďê"/>
          <p:cNvSpPr/>
          <p:nvPr/>
        </p:nvSpPr>
        <p:spPr>
          <a:xfrm>
            <a:off x="1802479" y="2582165"/>
            <a:ext cx="3696051" cy="39287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物理块的分配策略：</a:t>
            </a:r>
          </a:p>
        </p:txBody>
      </p:sp>
      <p:sp>
        <p:nvSpPr>
          <p:cNvPr id="21" name="î$ļíḋè"/>
          <p:cNvSpPr/>
          <p:nvPr/>
        </p:nvSpPr>
        <p:spPr>
          <a:xfrm>
            <a:off x="1821537" y="5057491"/>
            <a:ext cx="5459358" cy="52397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cs typeface="+mn-ea"/>
                <a:sym typeface="+mn-lt"/>
              </a:rPr>
              <a:t>平均分配算法；</a:t>
            </a:r>
          </a:p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FF0000"/>
                </a:solidFill>
                <a:cs typeface="+mn-ea"/>
                <a:sym typeface="+mn-lt"/>
              </a:rPr>
              <a:t>按比例分配算法；</a:t>
            </a:r>
          </a:p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cs typeface="+mn-ea"/>
                <a:sym typeface="+mn-lt"/>
              </a:rPr>
              <a:t>考虑优先权的分配算法；</a:t>
            </a:r>
          </a:p>
        </p:txBody>
      </p:sp>
      <p:sp>
        <p:nvSpPr>
          <p:cNvPr id="22" name="ïṧḷïḋè"/>
          <p:cNvSpPr/>
          <p:nvPr/>
        </p:nvSpPr>
        <p:spPr>
          <a:xfrm>
            <a:off x="1821537" y="4589106"/>
            <a:ext cx="3696051" cy="41510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物理块分配算法：</a:t>
            </a:r>
          </a:p>
        </p:txBody>
      </p:sp>
      <p:sp>
        <p:nvSpPr>
          <p:cNvPr id="23" name="îs1iďé"/>
          <p:cNvSpPr/>
          <p:nvPr/>
        </p:nvSpPr>
        <p:spPr>
          <a:xfrm>
            <a:off x="1821537" y="1830118"/>
            <a:ext cx="9711234" cy="116341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spcBef>
                <a:spcPts val="8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cs typeface="+mn-ea"/>
                <a:sym typeface="+mn-lt"/>
              </a:rPr>
              <a:t>保证进程正常运行所需的最小物理块数。</a:t>
            </a:r>
          </a:p>
        </p:txBody>
      </p:sp>
      <p:sp>
        <p:nvSpPr>
          <p:cNvPr id="24" name="íšḻíḑê"/>
          <p:cNvSpPr/>
          <p:nvPr/>
        </p:nvSpPr>
        <p:spPr>
          <a:xfrm>
            <a:off x="1802480" y="1361556"/>
            <a:ext cx="3696051" cy="40574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最小物理块数的确定：</a:t>
            </a:r>
          </a:p>
        </p:txBody>
      </p:sp>
      <p:sp>
        <p:nvSpPr>
          <p:cNvPr id="25" name="îSļiḓè"/>
          <p:cNvSpPr/>
          <p:nvPr/>
        </p:nvSpPr>
        <p:spPr>
          <a:xfrm>
            <a:off x="1118977" y="1347994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6" name="íṥḻîḓe"/>
          <p:cNvSpPr/>
          <p:nvPr/>
        </p:nvSpPr>
        <p:spPr>
          <a:xfrm>
            <a:off x="1138033" y="4506504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7" name="îşļiḓè"/>
          <p:cNvSpPr/>
          <p:nvPr/>
        </p:nvSpPr>
        <p:spPr>
          <a:xfrm>
            <a:off x="1118977" y="2481639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8" name="îṡḷíďe"/>
          <p:cNvSpPr/>
          <p:nvPr/>
        </p:nvSpPr>
        <p:spPr>
          <a:xfrm>
            <a:off x="1309232" y="1544132"/>
            <a:ext cx="261147" cy="24787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0" y="63664"/>
                </a:moveTo>
                <a:lnTo>
                  <a:pt x="119800" y="63664"/>
                </a:lnTo>
                <a:cubicBezTo>
                  <a:pt x="119800" y="66596"/>
                  <a:pt x="118405" y="69528"/>
                  <a:pt x="114219" y="69528"/>
                </a:cubicBezTo>
                <a:cubicBezTo>
                  <a:pt x="112823" y="69528"/>
                  <a:pt x="111428" y="68062"/>
                  <a:pt x="111428" y="68062"/>
                </a:cubicBezTo>
                <a:lnTo>
                  <a:pt x="111428" y="68062"/>
                </a:lnTo>
                <a:cubicBezTo>
                  <a:pt x="60598" y="14869"/>
                  <a:pt x="60598" y="14869"/>
                  <a:pt x="60598" y="14869"/>
                </a:cubicBezTo>
                <a:lnTo>
                  <a:pt x="60598" y="14869"/>
                </a:lnTo>
                <a:lnTo>
                  <a:pt x="60598" y="14869"/>
                </a:lnTo>
                <a:lnTo>
                  <a:pt x="60598" y="14869"/>
                </a:lnTo>
                <a:cubicBezTo>
                  <a:pt x="9966" y="68062"/>
                  <a:pt x="9966" y="68062"/>
                  <a:pt x="9966" y="68062"/>
                </a:cubicBezTo>
                <a:lnTo>
                  <a:pt x="9966" y="68062"/>
                </a:lnTo>
                <a:cubicBezTo>
                  <a:pt x="8571" y="68062"/>
                  <a:pt x="7176" y="69528"/>
                  <a:pt x="5780" y="69528"/>
                </a:cubicBezTo>
                <a:cubicBezTo>
                  <a:pt x="2990" y="69528"/>
                  <a:pt x="0" y="66596"/>
                  <a:pt x="0" y="63664"/>
                </a:cubicBezTo>
                <a:cubicBezTo>
                  <a:pt x="0" y="62198"/>
                  <a:pt x="0" y="60523"/>
                  <a:pt x="1395" y="59057"/>
                </a:cubicBezTo>
                <a:cubicBezTo>
                  <a:pt x="56411" y="1465"/>
                  <a:pt x="56411" y="1465"/>
                  <a:pt x="56411" y="1465"/>
                </a:cubicBezTo>
                <a:cubicBezTo>
                  <a:pt x="57807" y="0"/>
                  <a:pt x="59202" y="0"/>
                  <a:pt x="60598" y="0"/>
                </a:cubicBez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cubicBezTo>
                  <a:pt x="61993" y="0"/>
                  <a:pt x="63388" y="1465"/>
                  <a:pt x="64784" y="1465"/>
                </a:cubicBezTo>
                <a:lnTo>
                  <a:pt x="64784" y="1465"/>
                </a:lnTo>
                <a:cubicBezTo>
                  <a:pt x="85913" y="25130"/>
                  <a:pt x="85913" y="25130"/>
                  <a:pt x="85913" y="25130"/>
                </a:cubicBezTo>
                <a:cubicBezTo>
                  <a:pt x="85913" y="19267"/>
                  <a:pt x="85913" y="19267"/>
                  <a:pt x="85913" y="19267"/>
                </a:cubicBezTo>
                <a:cubicBezTo>
                  <a:pt x="85913" y="16335"/>
                  <a:pt x="88903" y="13193"/>
                  <a:pt x="91694" y="13193"/>
                </a:cubicBezTo>
                <a:cubicBezTo>
                  <a:pt x="95880" y="13193"/>
                  <a:pt x="97275" y="16335"/>
                  <a:pt x="97275" y="19267"/>
                </a:cubicBezTo>
                <a:cubicBezTo>
                  <a:pt x="97275" y="36858"/>
                  <a:pt x="97275" y="36858"/>
                  <a:pt x="97275" y="36858"/>
                </a:cubicBezTo>
                <a:cubicBezTo>
                  <a:pt x="118405" y="59057"/>
                  <a:pt x="118405" y="59057"/>
                  <a:pt x="118405" y="59057"/>
                </a:cubicBezTo>
                <a:lnTo>
                  <a:pt x="118405" y="59057"/>
                </a:lnTo>
                <a:cubicBezTo>
                  <a:pt x="119800" y="60523"/>
                  <a:pt x="119800" y="62198"/>
                  <a:pt x="119800" y="63664"/>
                </a:cubicBezTo>
                <a:close/>
                <a:moveTo>
                  <a:pt x="108438" y="72460"/>
                </a:moveTo>
                <a:lnTo>
                  <a:pt x="108438" y="72460"/>
                </a:lnTo>
                <a:cubicBezTo>
                  <a:pt x="108438" y="90261"/>
                  <a:pt x="108438" y="90261"/>
                  <a:pt x="108438" y="90261"/>
                </a:cubicBezTo>
                <a:cubicBezTo>
                  <a:pt x="108438" y="99057"/>
                  <a:pt x="108438" y="99057"/>
                  <a:pt x="108438" y="99057"/>
                </a:cubicBezTo>
                <a:cubicBezTo>
                  <a:pt x="108438" y="113926"/>
                  <a:pt x="108438" y="113926"/>
                  <a:pt x="108438" y="113926"/>
                </a:cubicBezTo>
                <a:cubicBezTo>
                  <a:pt x="108438" y="118324"/>
                  <a:pt x="107043" y="119790"/>
                  <a:pt x="102857" y="119790"/>
                </a:cubicBezTo>
                <a:cubicBezTo>
                  <a:pt x="91694" y="119790"/>
                  <a:pt x="91694" y="119790"/>
                  <a:pt x="91694" y="119790"/>
                </a:cubicBezTo>
                <a:cubicBezTo>
                  <a:pt x="91694" y="72460"/>
                  <a:pt x="91694" y="72460"/>
                  <a:pt x="91694" y="72460"/>
                </a:cubicBezTo>
                <a:cubicBezTo>
                  <a:pt x="69169" y="72460"/>
                  <a:pt x="69169" y="72460"/>
                  <a:pt x="69169" y="72460"/>
                </a:cubicBezTo>
                <a:cubicBezTo>
                  <a:pt x="69169" y="119790"/>
                  <a:pt x="69169" y="119790"/>
                  <a:pt x="69169" y="119790"/>
                </a:cubicBezTo>
                <a:cubicBezTo>
                  <a:pt x="16943" y="119790"/>
                  <a:pt x="16943" y="119790"/>
                  <a:pt x="16943" y="119790"/>
                </a:cubicBezTo>
                <a:cubicBezTo>
                  <a:pt x="14152" y="119790"/>
                  <a:pt x="11362" y="118324"/>
                  <a:pt x="11362" y="113926"/>
                </a:cubicBezTo>
                <a:cubicBezTo>
                  <a:pt x="11362" y="99057"/>
                  <a:pt x="11362" y="99057"/>
                  <a:pt x="11362" y="99057"/>
                </a:cubicBezTo>
                <a:cubicBezTo>
                  <a:pt x="11362" y="90261"/>
                  <a:pt x="11362" y="90261"/>
                  <a:pt x="11362" y="90261"/>
                </a:cubicBezTo>
                <a:cubicBezTo>
                  <a:pt x="11362" y="72460"/>
                  <a:pt x="11362" y="72460"/>
                  <a:pt x="11362" y="72460"/>
                </a:cubicBezTo>
                <a:cubicBezTo>
                  <a:pt x="60598" y="22198"/>
                  <a:pt x="60598" y="22198"/>
                  <a:pt x="60598" y="22198"/>
                </a:cubicBezTo>
                <a:lnTo>
                  <a:pt x="108438" y="72460"/>
                </a:lnTo>
                <a:close/>
                <a:moveTo>
                  <a:pt x="50830" y="72460"/>
                </a:moveTo>
                <a:lnTo>
                  <a:pt x="50830" y="72460"/>
                </a:lnTo>
                <a:cubicBezTo>
                  <a:pt x="28305" y="72460"/>
                  <a:pt x="28305" y="72460"/>
                  <a:pt x="28305" y="72460"/>
                </a:cubicBezTo>
                <a:cubicBezTo>
                  <a:pt x="28305" y="96125"/>
                  <a:pt x="28305" y="96125"/>
                  <a:pt x="28305" y="96125"/>
                </a:cubicBezTo>
                <a:cubicBezTo>
                  <a:pt x="50830" y="96125"/>
                  <a:pt x="50830" y="96125"/>
                  <a:pt x="50830" y="96125"/>
                </a:cubicBezTo>
                <a:lnTo>
                  <a:pt x="50830" y="72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9" name="íSlíḋe"/>
          <p:cNvSpPr/>
          <p:nvPr/>
        </p:nvSpPr>
        <p:spPr>
          <a:xfrm>
            <a:off x="1309231" y="2703656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30" name="ïśḷïḓe"/>
          <p:cNvSpPr/>
          <p:nvPr/>
        </p:nvSpPr>
        <p:spPr>
          <a:xfrm>
            <a:off x="1357226" y="4695964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cs typeface="+mn-ea"/>
              <a:sym typeface="+mn-lt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6323" y="4993074"/>
            <a:ext cx="1251098" cy="75706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4359" y="3816604"/>
            <a:ext cx="1261775" cy="879360"/>
          </a:xfrm>
          <a:prstGeom prst="rect">
            <a:avLst/>
          </a:prstGeom>
        </p:spPr>
      </p:pic>
      <p:sp>
        <p:nvSpPr>
          <p:cNvPr id="35" name="TextBox 1"/>
          <p:cNvSpPr txBox="1"/>
          <p:nvPr/>
        </p:nvSpPr>
        <p:spPr>
          <a:xfrm>
            <a:off x="6721857" y="3907060"/>
            <a:ext cx="2955558" cy="1938992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342900" indent="-342900">
              <a:buClr>
                <a:srgbClr val="FFC000"/>
              </a:buClr>
              <a:buFont typeface="Wingdings" panose="05000000000000000000" pitchFamily="2" charset="2"/>
              <a:buChar char="p"/>
            </a:pPr>
            <a:r>
              <a:rPr lang="zh-CN" altLang="en-US" sz="2400" b="0" dirty="0">
                <a:cs typeface="+mn-ea"/>
                <a:sym typeface="+mn-lt"/>
              </a:rPr>
              <a:t>计算各进程页面总和</a:t>
            </a:r>
            <a:r>
              <a:rPr lang="en-US" altLang="zh-CN" sz="2400" b="0" i="1" dirty="0">
                <a:cs typeface="+mn-ea"/>
                <a:sym typeface="+mn-lt"/>
              </a:rPr>
              <a:t>S</a:t>
            </a:r>
            <a:endParaRPr lang="en-US" altLang="zh-CN" sz="2400" b="0" dirty="0">
              <a:cs typeface="+mn-ea"/>
              <a:sym typeface="+mn-lt"/>
            </a:endParaRPr>
          </a:p>
          <a:p>
            <a:pPr marL="342900" indent="-342900">
              <a:buClr>
                <a:srgbClr val="FFC000"/>
              </a:buClr>
              <a:buFont typeface="Wingdings" panose="05000000000000000000" pitchFamily="2" charset="2"/>
              <a:buChar char="p"/>
            </a:pPr>
            <a:endParaRPr lang="en-US" altLang="zh-CN" sz="2400" b="0" dirty="0">
              <a:cs typeface="+mn-ea"/>
              <a:sym typeface="+mn-lt"/>
            </a:endParaRPr>
          </a:p>
          <a:p>
            <a:pPr marL="342900" indent="-342900">
              <a:buClr>
                <a:srgbClr val="FFC000"/>
              </a:buClr>
              <a:buFont typeface="Wingdings" panose="05000000000000000000" pitchFamily="2" charset="2"/>
              <a:buChar char="p"/>
            </a:pPr>
            <a:r>
              <a:rPr lang="zh-CN" altLang="en-US" sz="2400" b="0" dirty="0">
                <a:cs typeface="+mn-ea"/>
                <a:sym typeface="+mn-lt"/>
              </a:rPr>
              <a:t>计算</a:t>
            </a:r>
            <a:r>
              <a:rPr lang="zh-CN" altLang="zh-CN" sz="2400" b="0" dirty="0">
                <a:cs typeface="+mn-ea"/>
                <a:sym typeface="+mn-lt"/>
              </a:rPr>
              <a:t>每个进程所能分到的物理块数</a:t>
            </a:r>
            <a:r>
              <a:rPr lang="en-US" altLang="zh-CN" sz="2400" b="0" i="1" dirty="0">
                <a:cs typeface="+mn-ea"/>
                <a:sym typeface="+mn-lt"/>
              </a:rPr>
              <a:t>b</a:t>
            </a:r>
            <a:r>
              <a:rPr lang="en-US" altLang="zh-CN" sz="2400" b="0" i="1" baseline="-25000" dirty="0">
                <a:cs typeface="+mn-ea"/>
                <a:sym typeface="+mn-lt"/>
              </a:rPr>
              <a:t>i</a:t>
            </a:r>
            <a:endParaRPr lang="zh-CN" altLang="en-US" sz="2400" b="0" dirty="0">
              <a:cs typeface="+mn-ea"/>
              <a:sym typeface="+mn-lt"/>
            </a:endParaRPr>
          </a:p>
        </p:txBody>
      </p:sp>
      <p:sp>
        <p:nvSpPr>
          <p:cNvPr id="2" name="对话气泡: 圆角矩形 1"/>
          <p:cNvSpPr/>
          <p:nvPr/>
        </p:nvSpPr>
        <p:spPr>
          <a:xfrm>
            <a:off x="6391921" y="3728621"/>
            <a:ext cx="4971496" cy="2210539"/>
          </a:xfrm>
          <a:prstGeom prst="wedgeRoundRectCallout">
            <a:avLst>
              <a:gd name="adj1" fmla="val -84758"/>
              <a:gd name="adj2" fmla="val 41830"/>
              <a:gd name="adj3" fmla="val 16667"/>
            </a:avLst>
          </a:prstGeom>
          <a:noFill/>
          <a:ln w="1905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页面调入策略</a:t>
            </a: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(1)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íšḻîḋè"/>
          <p:cNvSpPr/>
          <p:nvPr/>
        </p:nvSpPr>
        <p:spPr>
          <a:xfrm>
            <a:off x="1746843" y="3296045"/>
            <a:ext cx="9510042" cy="148901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cs typeface="+mn-ea"/>
                <a:sym typeface="+mn-lt"/>
              </a:rPr>
              <a:t>如系统拥有足够的对换区空间，全部从对换区调入所需页面</a:t>
            </a:r>
          </a:p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cs typeface="+mn-ea"/>
                <a:sym typeface="+mn-lt"/>
              </a:rPr>
              <a:t>如系统缺少足够的对换区空间，凡是不会被修改的文件，都直接从文件区调入；当换出这些页面时，由于未被修改而不必再将它们重写磁盘，以后再调入时，仍从文件区直接调入</a:t>
            </a:r>
          </a:p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cs typeface="+mn-ea"/>
                <a:sym typeface="+mn-lt"/>
              </a:rPr>
              <a:t>UNIX</a:t>
            </a:r>
            <a:r>
              <a:rPr lang="zh-CN" altLang="en-US" sz="2400" dirty="0">
                <a:cs typeface="+mn-ea"/>
                <a:sym typeface="+mn-lt"/>
              </a:rPr>
              <a:t>方式：未运行过的页面，从文件区调入；曾经运行过但又被换出的页面，从对换区调入</a:t>
            </a:r>
          </a:p>
        </p:txBody>
      </p:sp>
      <p:sp>
        <p:nvSpPr>
          <p:cNvPr id="19" name="i$lîďê"/>
          <p:cNvSpPr/>
          <p:nvPr/>
        </p:nvSpPr>
        <p:spPr>
          <a:xfrm>
            <a:off x="1802479" y="2866253"/>
            <a:ext cx="3696051" cy="39287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从何处调入页面</a:t>
            </a:r>
          </a:p>
        </p:txBody>
      </p:sp>
      <p:sp>
        <p:nvSpPr>
          <p:cNvPr id="22" name="ïṧḷïḋè"/>
          <p:cNvSpPr/>
          <p:nvPr/>
        </p:nvSpPr>
        <p:spPr>
          <a:xfrm>
            <a:off x="1821537" y="6062800"/>
            <a:ext cx="3696051" cy="41510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cs typeface="+mn-ea"/>
                <a:sym typeface="+mn-lt"/>
              </a:rPr>
              <a:t>如何调入页面？</a:t>
            </a:r>
          </a:p>
        </p:txBody>
      </p:sp>
      <p:sp>
        <p:nvSpPr>
          <p:cNvPr id="23" name="îs1iďé"/>
          <p:cNvSpPr/>
          <p:nvPr/>
        </p:nvSpPr>
        <p:spPr>
          <a:xfrm>
            <a:off x="1821537" y="1661439"/>
            <a:ext cx="9711234" cy="116341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spcBef>
                <a:spcPts val="8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cs typeface="+mn-ea"/>
                <a:sym typeface="+mn-lt"/>
              </a:rPr>
              <a:t>预调页策略：预先调入一些页面到内存</a:t>
            </a:r>
          </a:p>
          <a:p>
            <a:pPr marL="342900" indent="-342900">
              <a:lnSpc>
                <a:spcPct val="120000"/>
              </a:lnSpc>
              <a:spcBef>
                <a:spcPts val="8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cs typeface="+mn-ea"/>
                <a:sym typeface="+mn-lt"/>
              </a:rPr>
              <a:t>请求调页策略：发现需要访问的页面不在内存时，调入内存</a:t>
            </a:r>
          </a:p>
        </p:txBody>
      </p:sp>
      <p:sp>
        <p:nvSpPr>
          <p:cNvPr id="24" name="íšḻíḑê"/>
          <p:cNvSpPr/>
          <p:nvPr/>
        </p:nvSpPr>
        <p:spPr>
          <a:xfrm>
            <a:off x="1802480" y="1192877"/>
            <a:ext cx="3696051" cy="40574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何时调入页面</a:t>
            </a:r>
          </a:p>
        </p:txBody>
      </p:sp>
      <p:sp>
        <p:nvSpPr>
          <p:cNvPr id="25" name="îSļiḓè"/>
          <p:cNvSpPr/>
          <p:nvPr/>
        </p:nvSpPr>
        <p:spPr>
          <a:xfrm>
            <a:off x="1118977" y="1179315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6" name="íṥḻîḓe"/>
          <p:cNvSpPr/>
          <p:nvPr/>
        </p:nvSpPr>
        <p:spPr>
          <a:xfrm>
            <a:off x="1138033" y="5980198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7" name="îşļiḓè"/>
          <p:cNvSpPr/>
          <p:nvPr/>
        </p:nvSpPr>
        <p:spPr>
          <a:xfrm>
            <a:off x="1118977" y="2765727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8" name="îṡḷíďe"/>
          <p:cNvSpPr/>
          <p:nvPr/>
        </p:nvSpPr>
        <p:spPr>
          <a:xfrm>
            <a:off x="1309232" y="1375453"/>
            <a:ext cx="261147" cy="24787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0" y="63664"/>
                </a:moveTo>
                <a:lnTo>
                  <a:pt x="119800" y="63664"/>
                </a:lnTo>
                <a:cubicBezTo>
                  <a:pt x="119800" y="66596"/>
                  <a:pt x="118405" y="69528"/>
                  <a:pt x="114219" y="69528"/>
                </a:cubicBezTo>
                <a:cubicBezTo>
                  <a:pt x="112823" y="69528"/>
                  <a:pt x="111428" y="68062"/>
                  <a:pt x="111428" y="68062"/>
                </a:cubicBezTo>
                <a:lnTo>
                  <a:pt x="111428" y="68062"/>
                </a:lnTo>
                <a:cubicBezTo>
                  <a:pt x="60598" y="14869"/>
                  <a:pt x="60598" y="14869"/>
                  <a:pt x="60598" y="14869"/>
                </a:cubicBezTo>
                <a:lnTo>
                  <a:pt x="60598" y="14869"/>
                </a:lnTo>
                <a:lnTo>
                  <a:pt x="60598" y="14869"/>
                </a:lnTo>
                <a:lnTo>
                  <a:pt x="60598" y="14869"/>
                </a:lnTo>
                <a:cubicBezTo>
                  <a:pt x="9966" y="68062"/>
                  <a:pt x="9966" y="68062"/>
                  <a:pt x="9966" y="68062"/>
                </a:cubicBezTo>
                <a:lnTo>
                  <a:pt x="9966" y="68062"/>
                </a:lnTo>
                <a:cubicBezTo>
                  <a:pt x="8571" y="68062"/>
                  <a:pt x="7176" y="69528"/>
                  <a:pt x="5780" y="69528"/>
                </a:cubicBezTo>
                <a:cubicBezTo>
                  <a:pt x="2990" y="69528"/>
                  <a:pt x="0" y="66596"/>
                  <a:pt x="0" y="63664"/>
                </a:cubicBezTo>
                <a:cubicBezTo>
                  <a:pt x="0" y="62198"/>
                  <a:pt x="0" y="60523"/>
                  <a:pt x="1395" y="59057"/>
                </a:cubicBezTo>
                <a:cubicBezTo>
                  <a:pt x="56411" y="1465"/>
                  <a:pt x="56411" y="1465"/>
                  <a:pt x="56411" y="1465"/>
                </a:cubicBezTo>
                <a:cubicBezTo>
                  <a:pt x="57807" y="0"/>
                  <a:pt x="59202" y="0"/>
                  <a:pt x="60598" y="0"/>
                </a:cubicBez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cubicBezTo>
                  <a:pt x="61993" y="0"/>
                  <a:pt x="63388" y="1465"/>
                  <a:pt x="64784" y="1465"/>
                </a:cubicBezTo>
                <a:lnTo>
                  <a:pt x="64784" y="1465"/>
                </a:lnTo>
                <a:cubicBezTo>
                  <a:pt x="85913" y="25130"/>
                  <a:pt x="85913" y="25130"/>
                  <a:pt x="85913" y="25130"/>
                </a:cubicBezTo>
                <a:cubicBezTo>
                  <a:pt x="85913" y="19267"/>
                  <a:pt x="85913" y="19267"/>
                  <a:pt x="85913" y="19267"/>
                </a:cubicBezTo>
                <a:cubicBezTo>
                  <a:pt x="85913" y="16335"/>
                  <a:pt x="88903" y="13193"/>
                  <a:pt x="91694" y="13193"/>
                </a:cubicBezTo>
                <a:cubicBezTo>
                  <a:pt x="95880" y="13193"/>
                  <a:pt x="97275" y="16335"/>
                  <a:pt x="97275" y="19267"/>
                </a:cubicBezTo>
                <a:cubicBezTo>
                  <a:pt x="97275" y="36858"/>
                  <a:pt x="97275" y="36858"/>
                  <a:pt x="97275" y="36858"/>
                </a:cubicBezTo>
                <a:cubicBezTo>
                  <a:pt x="118405" y="59057"/>
                  <a:pt x="118405" y="59057"/>
                  <a:pt x="118405" y="59057"/>
                </a:cubicBezTo>
                <a:lnTo>
                  <a:pt x="118405" y="59057"/>
                </a:lnTo>
                <a:cubicBezTo>
                  <a:pt x="119800" y="60523"/>
                  <a:pt x="119800" y="62198"/>
                  <a:pt x="119800" y="63664"/>
                </a:cubicBezTo>
                <a:close/>
                <a:moveTo>
                  <a:pt x="108438" y="72460"/>
                </a:moveTo>
                <a:lnTo>
                  <a:pt x="108438" y="72460"/>
                </a:lnTo>
                <a:cubicBezTo>
                  <a:pt x="108438" y="90261"/>
                  <a:pt x="108438" y="90261"/>
                  <a:pt x="108438" y="90261"/>
                </a:cubicBezTo>
                <a:cubicBezTo>
                  <a:pt x="108438" y="99057"/>
                  <a:pt x="108438" y="99057"/>
                  <a:pt x="108438" y="99057"/>
                </a:cubicBezTo>
                <a:cubicBezTo>
                  <a:pt x="108438" y="113926"/>
                  <a:pt x="108438" y="113926"/>
                  <a:pt x="108438" y="113926"/>
                </a:cubicBezTo>
                <a:cubicBezTo>
                  <a:pt x="108438" y="118324"/>
                  <a:pt x="107043" y="119790"/>
                  <a:pt x="102857" y="119790"/>
                </a:cubicBezTo>
                <a:cubicBezTo>
                  <a:pt x="91694" y="119790"/>
                  <a:pt x="91694" y="119790"/>
                  <a:pt x="91694" y="119790"/>
                </a:cubicBezTo>
                <a:cubicBezTo>
                  <a:pt x="91694" y="72460"/>
                  <a:pt x="91694" y="72460"/>
                  <a:pt x="91694" y="72460"/>
                </a:cubicBezTo>
                <a:cubicBezTo>
                  <a:pt x="69169" y="72460"/>
                  <a:pt x="69169" y="72460"/>
                  <a:pt x="69169" y="72460"/>
                </a:cubicBezTo>
                <a:cubicBezTo>
                  <a:pt x="69169" y="119790"/>
                  <a:pt x="69169" y="119790"/>
                  <a:pt x="69169" y="119790"/>
                </a:cubicBezTo>
                <a:cubicBezTo>
                  <a:pt x="16943" y="119790"/>
                  <a:pt x="16943" y="119790"/>
                  <a:pt x="16943" y="119790"/>
                </a:cubicBezTo>
                <a:cubicBezTo>
                  <a:pt x="14152" y="119790"/>
                  <a:pt x="11362" y="118324"/>
                  <a:pt x="11362" y="113926"/>
                </a:cubicBezTo>
                <a:cubicBezTo>
                  <a:pt x="11362" y="99057"/>
                  <a:pt x="11362" y="99057"/>
                  <a:pt x="11362" y="99057"/>
                </a:cubicBezTo>
                <a:cubicBezTo>
                  <a:pt x="11362" y="90261"/>
                  <a:pt x="11362" y="90261"/>
                  <a:pt x="11362" y="90261"/>
                </a:cubicBezTo>
                <a:cubicBezTo>
                  <a:pt x="11362" y="72460"/>
                  <a:pt x="11362" y="72460"/>
                  <a:pt x="11362" y="72460"/>
                </a:cubicBezTo>
                <a:cubicBezTo>
                  <a:pt x="60598" y="22198"/>
                  <a:pt x="60598" y="22198"/>
                  <a:pt x="60598" y="22198"/>
                </a:cubicBezTo>
                <a:lnTo>
                  <a:pt x="108438" y="72460"/>
                </a:lnTo>
                <a:close/>
                <a:moveTo>
                  <a:pt x="50830" y="72460"/>
                </a:moveTo>
                <a:lnTo>
                  <a:pt x="50830" y="72460"/>
                </a:lnTo>
                <a:cubicBezTo>
                  <a:pt x="28305" y="72460"/>
                  <a:pt x="28305" y="72460"/>
                  <a:pt x="28305" y="72460"/>
                </a:cubicBezTo>
                <a:cubicBezTo>
                  <a:pt x="28305" y="96125"/>
                  <a:pt x="28305" y="96125"/>
                  <a:pt x="28305" y="96125"/>
                </a:cubicBezTo>
                <a:cubicBezTo>
                  <a:pt x="50830" y="96125"/>
                  <a:pt x="50830" y="96125"/>
                  <a:pt x="50830" y="96125"/>
                </a:cubicBezTo>
                <a:lnTo>
                  <a:pt x="50830" y="72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9" name="íSlíḋe"/>
          <p:cNvSpPr/>
          <p:nvPr/>
        </p:nvSpPr>
        <p:spPr>
          <a:xfrm>
            <a:off x="1309231" y="2987744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30" name="ïśḷïḓe"/>
          <p:cNvSpPr/>
          <p:nvPr/>
        </p:nvSpPr>
        <p:spPr>
          <a:xfrm>
            <a:off x="1357226" y="6169658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页面调入方法</a:t>
            </a:r>
          </a:p>
        </p:txBody>
      </p:sp>
      <p:sp>
        <p:nvSpPr>
          <p:cNvPr id="61" name="iśḷíḑe"/>
          <p:cNvSpPr/>
          <p:nvPr/>
        </p:nvSpPr>
        <p:spPr>
          <a:xfrm>
            <a:off x="1308084" y="1219687"/>
            <a:ext cx="774099" cy="7740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/>
          <a:p>
            <a:pPr algn="ctr" defTabSz="1218565">
              <a:defRPr/>
            </a:pPr>
            <a:r>
              <a:rPr lang="en-US" altLang="zh-CN" sz="2400" b="1" kern="0" dirty="0">
                <a:solidFill>
                  <a:prstClr val="white"/>
                </a:solidFill>
                <a:cs typeface="+mn-ea"/>
                <a:sym typeface="+mn-lt"/>
              </a:rPr>
              <a:t>01</a:t>
            </a:r>
            <a:endParaRPr lang="zh-CN" altLang="en-US" sz="2400" b="1"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2" name="ïś1ïḑè"/>
          <p:cNvSpPr/>
          <p:nvPr/>
        </p:nvSpPr>
        <p:spPr>
          <a:xfrm>
            <a:off x="1308084" y="2238609"/>
            <a:ext cx="774099" cy="77409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/>
          <a:p>
            <a:pPr algn="ctr" defTabSz="1218565">
              <a:defRPr/>
            </a:pPr>
            <a:r>
              <a:rPr lang="en-US" altLang="zh-CN" sz="2400" b="1" kern="0" dirty="0">
                <a:solidFill>
                  <a:prstClr val="white"/>
                </a:solidFill>
                <a:cs typeface="+mn-ea"/>
                <a:sym typeface="+mn-lt"/>
              </a:rPr>
              <a:t>02</a:t>
            </a:r>
            <a:endParaRPr lang="zh-CN" altLang="en-US" sz="2400" b="1"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83" name="iśḷíḑe"/>
          <p:cNvSpPr/>
          <p:nvPr/>
        </p:nvSpPr>
        <p:spPr>
          <a:xfrm>
            <a:off x="1308084" y="4355419"/>
            <a:ext cx="774099" cy="7740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/>
          <a:p>
            <a:pPr algn="ctr" defTabSz="1218565">
              <a:defRPr/>
            </a:pPr>
            <a:r>
              <a:rPr lang="en-US" altLang="zh-CN" sz="2400" b="1" kern="0" dirty="0">
                <a:solidFill>
                  <a:prstClr val="white"/>
                </a:solidFill>
                <a:cs typeface="+mn-ea"/>
                <a:sym typeface="+mn-lt"/>
              </a:rPr>
              <a:t>03</a:t>
            </a:r>
            <a:endParaRPr lang="zh-CN" altLang="en-US" sz="2400" b="1"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84" name="ïś1ïḑè"/>
          <p:cNvSpPr/>
          <p:nvPr/>
        </p:nvSpPr>
        <p:spPr>
          <a:xfrm>
            <a:off x="1308084" y="5457272"/>
            <a:ext cx="774099" cy="77409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/>
          <a:p>
            <a:pPr algn="ctr" defTabSz="1218565">
              <a:defRPr/>
            </a:pPr>
            <a:r>
              <a:rPr lang="en-US" altLang="zh-CN" sz="2400" b="1" kern="0" dirty="0">
                <a:solidFill>
                  <a:prstClr val="white"/>
                </a:solidFill>
                <a:cs typeface="+mn-ea"/>
                <a:sym typeface="+mn-lt"/>
              </a:rPr>
              <a:t>04</a:t>
            </a:r>
            <a:endParaRPr lang="zh-CN" altLang="en-US" sz="2400" b="1"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85" name="内容占位符 2"/>
          <p:cNvSpPr txBox="1"/>
          <p:nvPr/>
        </p:nvSpPr>
        <p:spPr>
          <a:xfrm>
            <a:off x="2258260" y="1275343"/>
            <a:ext cx="5168423" cy="6445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2000"/>
              </a:lnSpc>
              <a:buNone/>
            </a:pPr>
            <a:r>
              <a:rPr lang="zh-CN" altLang="en-US" sz="2600" dirty="0">
                <a:cs typeface="+mn-ea"/>
                <a:sym typeface="+mn-lt"/>
              </a:rPr>
              <a:t>查找所需页在磁盘上的位置。</a:t>
            </a:r>
          </a:p>
        </p:txBody>
      </p:sp>
      <p:sp>
        <p:nvSpPr>
          <p:cNvPr id="86" name="内容占位符 2"/>
          <p:cNvSpPr txBox="1"/>
          <p:nvPr/>
        </p:nvSpPr>
        <p:spPr>
          <a:xfrm>
            <a:off x="2258260" y="2362968"/>
            <a:ext cx="3280057" cy="3656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600" dirty="0">
                <a:cs typeface="+mn-ea"/>
                <a:sym typeface="+mn-lt"/>
              </a:rPr>
              <a:t>查找一内存空闲块：</a:t>
            </a:r>
          </a:p>
        </p:txBody>
      </p:sp>
      <p:sp>
        <p:nvSpPr>
          <p:cNvPr id="87" name="内容占位符 2"/>
          <p:cNvSpPr txBox="1"/>
          <p:nvPr/>
        </p:nvSpPr>
        <p:spPr>
          <a:xfrm>
            <a:off x="2258260" y="4602032"/>
            <a:ext cx="5961722" cy="3674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600" dirty="0">
                <a:cs typeface="+mn-ea"/>
                <a:sym typeface="+mn-lt"/>
              </a:rPr>
              <a:t>将所需页读入（新）空闲块，更新页表。</a:t>
            </a:r>
          </a:p>
        </p:txBody>
      </p:sp>
      <p:sp>
        <p:nvSpPr>
          <p:cNvPr id="88" name="内容占位符 2"/>
          <p:cNvSpPr txBox="1"/>
          <p:nvPr/>
        </p:nvSpPr>
        <p:spPr>
          <a:xfrm>
            <a:off x="2258260" y="5672604"/>
            <a:ext cx="2290026" cy="3434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600" dirty="0">
                <a:cs typeface="+mn-ea"/>
                <a:sym typeface="+mn-lt"/>
              </a:rPr>
              <a:t>重启用户进程。</a:t>
            </a:r>
          </a:p>
        </p:txBody>
      </p:sp>
      <p:sp>
        <p:nvSpPr>
          <p:cNvPr id="21" name="内容占位符 2"/>
          <p:cNvSpPr txBox="1"/>
          <p:nvPr/>
        </p:nvSpPr>
        <p:spPr>
          <a:xfrm>
            <a:off x="1793289" y="2742770"/>
            <a:ext cx="9719007" cy="15307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32000"/>
              </a:lnSpc>
              <a:spcBef>
                <a:spcPts val="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cs typeface="+mn-ea"/>
                <a:sym typeface="+mn-lt"/>
              </a:rPr>
              <a:t>如果有空闲块，就直接使用它；</a:t>
            </a:r>
          </a:p>
          <a:p>
            <a:pPr lvl="1">
              <a:lnSpc>
                <a:spcPct val="132000"/>
              </a:lnSpc>
              <a:spcBef>
                <a:spcPts val="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cs typeface="+mn-ea"/>
                <a:sym typeface="+mn-lt"/>
              </a:rPr>
              <a:t> 如果没有空闲块，使用页面置换算法选择一个“牺牲”内存块；</a:t>
            </a:r>
          </a:p>
          <a:p>
            <a:pPr lvl="1">
              <a:lnSpc>
                <a:spcPct val="132000"/>
              </a:lnSpc>
              <a:spcBef>
                <a:spcPts val="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cs typeface="+mn-ea"/>
                <a:sym typeface="+mn-lt"/>
              </a:rPr>
              <a:t>将“牺牲”块的内容写到磁盘上，更新页表和物理块表。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页面调入策略</a:t>
            </a: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(2)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内容占位符 2"/>
          <p:cNvSpPr txBox="1"/>
          <p:nvPr/>
        </p:nvSpPr>
        <p:spPr>
          <a:xfrm>
            <a:off x="804364" y="1138183"/>
            <a:ext cx="5168423" cy="6445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2000"/>
              </a:lnSpc>
              <a:buNone/>
            </a:pPr>
            <a:r>
              <a:rPr lang="zh-CN" altLang="en-US" sz="2900" dirty="0">
                <a:solidFill>
                  <a:srgbClr val="FF0000"/>
                </a:solidFill>
                <a:cs typeface="+mn-ea"/>
                <a:sym typeface="+mn-lt"/>
              </a:rPr>
              <a:t>缺页率</a:t>
            </a:r>
          </a:p>
        </p:txBody>
      </p:sp>
      <p:sp>
        <p:nvSpPr>
          <p:cNvPr id="23" name="内容占位符 2"/>
          <p:cNvSpPr txBox="1"/>
          <p:nvPr/>
        </p:nvSpPr>
        <p:spPr>
          <a:xfrm>
            <a:off x="1246324" y="2005109"/>
            <a:ext cx="10945676" cy="37147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23000"/>
              </a:lnSpc>
              <a:spcBef>
                <a:spcPts val="800"/>
              </a:spcBef>
              <a:spcAft>
                <a:spcPts val="600"/>
              </a:spcAft>
              <a:buNone/>
            </a:pPr>
            <a:r>
              <a:rPr lang="zh-CN" altLang="en-US" sz="2400" dirty="0">
                <a:cs typeface="+mn-ea"/>
                <a:sym typeface="+mn-lt"/>
              </a:rPr>
              <a:t>访问页面成功</a:t>
            </a:r>
            <a:r>
              <a:rPr lang="en-US" altLang="zh-CN" sz="2400" dirty="0">
                <a:cs typeface="+mn-ea"/>
                <a:sym typeface="+mn-lt"/>
              </a:rPr>
              <a:t>(</a:t>
            </a:r>
            <a:r>
              <a:rPr lang="zh-CN" altLang="en-US" sz="2400" dirty="0">
                <a:cs typeface="+mn-ea"/>
                <a:sym typeface="+mn-lt"/>
              </a:rPr>
              <a:t>在内存</a:t>
            </a:r>
            <a:r>
              <a:rPr lang="en-US" altLang="zh-CN" sz="2400" dirty="0">
                <a:cs typeface="+mn-ea"/>
                <a:sym typeface="+mn-lt"/>
              </a:rPr>
              <a:t>)</a:t>
            </a:r>
            <a:r>
              <a:rPr lang="zh-CN" altLang="en-US" sz="2400" dirty="0">
                <a:cs typeface="+mn-ea"/>
                <a:sym typeface="+mn-lt"/>
              </a:rPr>
              <a:t>的次数为</a:t>
            </a:r>
            <a:r>
              <a:rPr lang="en-US" altLang="zh-CN" sz="2400" dirty="0">
                <a:cs typeface="+mn-ea"/>
                <a:sym typeface="+mn-lt"/>
              </a:rPr>
              <a:t>S</a:t>
            </a:r>
          </a:p>
          <a:p>
            <a:pPr marL="457200" lvl="1" indent="0">
              <a:lnSpc>
                <a:spcPct val="123000"/>
              </a:lnSpc>
              <a:spcBef>
                <a:spcPts val="800"/>
              </a:spcBef>
              <a:spcAft>
                <a:spcPts val="600"/>
              </a:spcAft>
              <a:buNone/>
            </a:pPr>
            <a:r>
              <a:rPr lang="zh-CN" altLang="en-US" sz="2400" dirty="0">
                <a:cs typeface="+mn-ea"/>
                <a:sym typeface="+mn-lt"/>
              </a:rPr>
              <a:t>访问页面失败</a:t>
            </a:r>
            <a:r>
              <a:rPr lang="en-US" altLang="zh-CN" sz="2400" dirty="0">
                <a:cs typeface="+mn-ea"/>
                <a:sym typeface="+mn-lt"/>
              </a:rPr>
              <a:t>(</a:t>
            </a:r>
            <a:r>
              <a:rPr lang="zh-CN" altLang="en-US" sz="2400" dirty="0">
                <a:cs typeface="+mn-ea"/>
                <a:sym typeface="+mn-lt"/>
              </a:rPr>
              <a:t>不在内存</a:t>
            </a:r>
            <a:r>
              <a:rPr lang="en-US" altLang="zh-CN" sz="2400" dirty="0">
                <a:cs typeface="+mn-ea"/>
                <a:sym typeface="+mn-lt"/>
              </a:rPr>
              <a:t>)</a:t>
            </a:r>
            <a:r>
              <a:rPr lang="zh-CN" altLang="en-US" sz="2400" dirty="0">
                <a:cs typeface="+mn-ea"/>
                <a:sym typeface="+mn-lt"/>
              </a:rPr>
              <a:t>的次数为</a:t>
            </a:r>
            <a:r>
              <a:rPr lang="en-US" altLang="zh-CN" sz="2400" dirty="0">
                <a:cs typeface="+mn-ea"/>
                <a:sym typeface="+mn-lt"/>
              </a:rPr>
              <a:t>F</a:t>
            </a:r>
          </a:p>
          <a:p>
            <a:pPr marL="457200" lvl="1" indent="0">
              <a:lnSpc>
                <a:spcPct val="123000"/>
              </a:lnSpc>
              <a:spcBef>
                <a:spcPts val="800"/>
              </a:spcBef>
              <a:spcAft>
                <a:spcPts val="600"/>
              </a:spcAft>
              <a:buNone/>
            </a:pPr>
            <a:r>
              <a:rPr lang="zh-CN" altLang="en-US" sz="2400" dirty="0">
                <a:cs typeface="+mn-ea"/>
                <a:sym typeface="+mn-lt"/>
              </a:rPr>
              <a:t>总访问次数为</a:t>
            </a:r>
            <a:r>
              <a:rPr lang="en-US" altLang="zh-CN" sz="2400" dirty="0">
                <a:cs typeface="+mn-ea"/>
                <a:sym typeface="+mn-lt"/>
              </a:rPr>
              <a:t>A=S+F</a:t>
            </a:r>
          </a:p>
          <a:p>
            <a:pPr marL="457200" lvl="1" indent="0">
              <a:lnSpc>
                <a:spcPct val="123000"/>
              </a:lnSpc>
              <a:spcBef>
                <a:spcPts val="800"/>
              </a:spcBef>
              <a:spcAft>
                <a:spcPts val="600"/>
              </a:spcAft>
              <a:buNone/>
            </a:pPr>
            <a:r>
              <a:rPr lang="zh-CN" altLang="en-US" sz="2400" dirty="0">
                <a:solidFill>
                  <a:srgbClr val="FF0000"/>
                </a:solidFill>
                <a:cs typeface="+mn-ea"/>
                <a:sym typeface="+mn-lt"/>
              </a:rPr>
              <a:t>缺页率为 </a:t>
            </a:r>
            <a:r>
              <a:rPr lang="en-US" altLang="zh-CN" sz="2400" dirty="0">
                <a:solidFill>
                  <a:srgbClr val="FF0000"/>
                </a:solidFill>
                <a:cs typeface="+mn-ea"/>
                <a:sym typeface="+mn-lt"/>
              </a:rPr>
              <a:t>f= F/A</a:t>
            </a:r>
          </a:p>
          <a:p>
            <a:pPr marL="457200" lvl="1" indent="0">
              <a:lnSpc>
                <a:spcPct val="123000"/>
              </a:lnSpc>
              <a:spcBef>
                <a:spcPts val="800"/>
              </a:spcBef>
              <a:spcAft>
                <a:spcPts val="600"/>
              </a:spcAft>
              <a:buNone/>
            </a:pPr>
            <a:r>
              <a:rPr lang="zh-CN" altLang="en-US" sz="2400" dirty="0">
                <a:cs typeface="+mn-ea"/>
                <a:sym typeface="+mn-lt"/>
              </a:rPr>
              <a:t>影响因素：页面大小、分配内存块的数目、页面置换算法、程序固有属性</a:t>
            </a:r>
            <a:endParaRPr lang="en-US" altLang="zh-CN" sz="2400" dirty="0">
              <a:cs typeface="+mn-ea"/>
              <a:sym typeface="+mn-lt"/>
            </a:endParaRPr>
          </a:p>
          <a:p>
            <a:pPr marL="457200" lvl="1" indent="0">
              <a:lnSpc>
                <a:spcPct val="123000"/>
              </a:lnSpc>
              <a:spcBef>
                <a:spcPts val="800"/>
              </a:spcBef>
              <a:spcAft>
                <a:spcPts val="600"/>
              </a:spcAft>
              <a:buNone/>
            </a:pPr>
            <a:r>
              <a:rPr lang="zh-CN" altLang="en-US" sz="2400" dirty="0">
                <a:cs typeface="+mn-ea"/>
                <a:sym typeface="+mn-lt"/>
              </a:rPr>
              <a:t>缺页中断处理的时间</a:t>
            </a:r>
            <a:endParaRPr lang="en-US" altLang="zh-CN" sz="2400" dirty="0">
              <a:cs typeface="+mn-ea"/>
              <a:sym typeface="+mn-lt"/>
            </a:endParaRPr>
          </a:p>
          <a:p>
            <a:pPr marL="914400" lvl="2" indent="0">
              <a:lnSpc>
                <a:spcPct val="123000"/>
              </a:lnSpc>
              <a:spcBef>
                <a:spcPts val="800"/>
              </a:spcBef>
              <a:spcAft>
                <a:spcPts val="600"/>
              </a:spcAft>
              <a:buNone/>
            </a:pPr>
            <a:r>
              <a:rPr lang="en-US" altLang="zh-CN" sz="2400" i="1" dirty="0">
                <a:cs typeface="+mn-ea"/>
                <a:sym typeface="+mn-lt"/>
              </a:rPr>
              <a:t>t </a:t>
            </a:r>
            <a:r>
              <a:rPr lang="en-US" altLang="zh-CN" sz="2400" dirty="0">
                <a:cs typeface="+mn-ea"/>
                <a:sym typeface="+mn-lt"/>
              </a:rPr>
              <a:t>= </a:t>
            </a:r>
            <a:r>
              <a:rPr lang="el-GR" altLang="zh-CN" sz="2400" i="1" dirty="0">
                <a:cs typeface="+mn-ea"/>
                <a:sym typeface="+mn-lt"/>
              </a:rPr>
              <a:t>β</a:t>
            </a:r>
            <a:r>
              <a:rPr lang="zh-CN" altLang="en-US" sz="2400" dirty="0">
                <a:cs typeface="+mn-ea"/>
                <a:sym typeface="+mn-lt"/>
              </a:rPr>
              <a:t>×</a:t>
            </a:r>
            <a:r>
              <a:rPr lang="en-US" altLang="zh-CN" sz="2400" i="1" dirty="0">
                <a:cs typeface="+mn-ea"/>
                <a:sym typeface="+mn-lt"/>
              </a:rPr>
              <a:t>t</a:t>
            </a:r>
            <a:r>
              <a:rPr lang="en-US" altLang="zh-CN" sz="2400" baseline="-25000" dirty="0">
                <a:cs typeface="+mn-ea"/>
                <a:sym typeface="+mn-lt"/>
              </a:rPr>
              <a:t>a</a:t>
            </a:r>
            <a:r>
              <a:rPr lang="en-US" altLang="zh-CN" sz="2400" dirty="0">
                <a:cs typeface="+mn-ea"/>
                <a:sym typeface="+mn-lt"/>
              </a:rPr>
              <a:t> + (1-</a:t>
            </a:r>
            <a:r>
              <a:rPr lang="el-GR" altLang="zh-CN" sz="2400" dirty="0">
                <a:cs typeface="+mn-ea"/>
                <a:sym typeface="+mn-lt"/>
              </a:rPr>
              <a:t> </a:t>
            </a:r>
            <a:r>
              <a:rPr lang="el-GR" altLang="zh-CN" sz="2400" i="1" dirty="0">
                <a:cs typeface="+mn-ea"/>
                <a:sym typeface="+mn-lt"/>
              </a:rPr>
              <a:t>β</a:t>
            </a:r>
            <a:r>
              <a:rPr lang="en-US" altLang="zh-CN" sz="2400" dirty="0">
                <a:cs typeface="+mn-ea"/>
                <a:sym typeface="+mn-lt"/>
              </a:rPr>
              <a:t>)</a:t>
            </a:r>
            <a:r>
              <a:rPr lang="zh-CN" altLang="en-US" sz="2400" dirty="0">
                <a:cs typeface="+mn-ea"/>
                <a:sym typeface="+mn-lt"/>
              </a:rPr>
              <a:t>×</a:t>
            </a:r>
            <a:r>
              <a:rPr lang="en-US" altLang="zh-CN" sz="2400" i="1" dirty="0">
                <a:cs typeface="+mn-ea"/>
                <a:sym typeface="+mn-lt"/>
              </a:rPr>
              <a:t>t</a:t>
            </a:r>
            <a:r>
              <a:rPr lang="en-US" altLang="zh-CN" sz="2400" baseline="-25000" dirty="0">
                <a:cs typeface="+mn-ea"/>
                <a:sym typeface="+mn-lt"/>
              </a:rPr>
              <a:t>b</a:t>
            </a:r>
            <a:endParaRPr lang="zh-CN" altLang="en-US" sz="2400" baseline="-25000" dirty="0">
              <a:cs typeface="+mn-ea"/>
              <a:sym typeface="+mn-lt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82799" y="2069892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82799" y="2655032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82799" y="3310501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82799" y="3928974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82799" y="4555054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82799" y="5192767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缺页中断处理时间的例子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97719" y="1268905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97719" y="1854045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97719" y="2509514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97719" y="426748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1" name="内容占位符 2"/>
          <p:cNvSpPr txBox="1"/>
          <p:nvPr/>
        </p:nvSpPr>
        <p:spPr>
          <a:xfrm>
            <a:off x="1836985" y="1230932"/>
            <a:ext cx="8958261" cy="354325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3000"/>
              </a:lnSpc>
              <a:spcBef>
                <a:spcPts val="600"/>
              </a:spcBef>
              <a:spcAft>
                <a:spcPts val="600"/>
              </a:spcAft>
              <a:buNone/>
              <a:tabLst>
                <a:tab pos="1774825" algn="l"/>
                <a:tab pos="2279650" algn="l"/>
              </a:tabLst>
            </a:pPr>
            <a:r>
              <a:rPr lang="zh-CN" altLang="en-US" sz="2400" dirty="0">
                <a:solidFill>
                  <a:srgbClr val="0000FF"/>
                </a:solidFill>
                <a:cs typeface="+mn-ea"/>
                <a:sym typeface="+mn-lt"/>
              </a:rPr>
              <a:t>存取内存的</a:t>
            </a:r>
            <a:r>
              <a:rPr lang="zh-CN" altLang="en-US" sz="2400" dirty="0">
                <a:cs typeface="+mn-ea"/>
                <a:sym typeface="+mn-lt"/>
              </a:rPr>
              <a:t>时间</a:t>
            </a:r>
            <a:r>
              <a:rPr lang="en-US" altLang="zh-CN" sz="2400" dirty="0">
                <a:cs typeface="+mn-ea"/>
                <a:sym typeface="+mn-lt"/>
              </a:rPr>
              <a:t>= 200 nanoseconds (ns)</a:t>
            </a:r>
          </a:p>
          <a:p>
            <a:pPr marL="0" indent="0">
              <a:lnSpc>
                <a:spcPct val="123000"/>
              </a:lnSpc>
              <a:spcBef>
                <a:spcPts val="600"/>
              </a:spcBef>
              <a:spcAft>
                <a:spcPts val="600"/>
              </a:spcAft>
              <a:buNone/>
              <a:tabLst>
                <a:tab pos="1774825" algn="l"/>
                <a:tab pos="2279650" algn="l"/>
              </a:tabLst>
            </a:pPr>
            <a:r>
              <a:rPr lang="zh-CN" altLang="en-US" sz="2400" dirty="0">
                <a:solidFill>
                  <a:srgbClr val="0000FF"/>
                </a:solidFill>
                <a:cs typeface="+mn-ea"/>
                <a:sym typeface="+mn-lt"/>
              </a:rPr>
              <a:t>平均缺页处理</a:t>
            </a:r>
            <a:r>
              <a:rPr lang="zh-CN" altLang="en-US" sz="2400" dirty="0">
                <a:cs typeface="+mn-ea"/>
                <a:sym typeface="+mn-lt"/>
              </a:rPr>
              <a:t>时间 </a:t>
            </a:r>
            <a:r>
              <a:rPr lang="en-US" altLang="zh-CN" sz="2400" dirty="0">
                <a:cs typeface="+mn-ea"/>
                <a:sym typeface="+mn-lt"/>
              </a:rPr>
              <a:t>= 8 milliseconds (</a:t>
            </a:r>
            <a:r>
              <a:rPr lang="en-US" altLang="zh-CN" sz="2400" dirty="0" err="1">
                <a:cs typeface="+mn-ea"/>
                <a:sym typeface="+mn-lt"/>
              </a:rPr>
              <a:t>ms</a:t>
            </a:r>
            <a:r>
              <a:rPr lang="en-US" altLang="zh-CN" sz="2400" dirty="0">
                <a:cs typeface="+mn-ea"/>
                <a:sym typeface="+mn-lt"/>
              </a:rPr>
              <a:t>)</a:t>
            </a:r>
          </a:p>
          <a:p>
            <a:pPr marL="0" indent="0">
              <a:lnSpc>
                <a:spcPct val="123000"/>
              </a:lnSpc>
              <a:spcBef>
                <a:spcPts val="600"/>
              </a:spcBef>
              <a:spcAft>
                <a:spcPts val="600"/>
              </a:spcAft>
              <a:buNone/>
              <a:tabLst>
                <a:tab pos="1774825" algn="l"/>
                <a:tab pos="2279650" algn="l"/>
              </a:tabLst>
            </a:pPr>
            <a:r>
              <a:rPr lang="en-US" altLang="zh-CN" sz="2400" i="1" dirty="0">
                <a:cs typeface="+mn-ea"/>
                <a:sym typeface="+mn-lt"/>
              </a:rPr>
              <a:t>t</a:t>
            </a:r>
            <a:r>
              <a:rPr lang="en-US" altLang="zh-CN" sz="2400" dirty="0">
                <a:cs typeface="+mn-ea"/>
                <a:sym typeface="+mn-lt"/>
              </a:rPr>
              <a:t> = (1 – p) </a:t>
            </a:r>
            <a:r>
              <a:rPr lang="zh-CN" altLang="en-US" sz="2400" dirty="0">
                <a:cs typeface="+mn-ea"/>
                <a:sym typeface="+mn-lt"/>
              </a:rPr>
              <a:t>×</a:t>
            </a:r>
            <a:r>
              <a:rPr lang="en-US" altLang="zh-CN" sz="2400" dirty="0">
                <a:cs typeface="+mn-ea"/>
                <a:sym typeface="+mn-lt"/>
              </a:rPr>
              <a:t> 200ns + p </a:t>
            </a:r>
            <a:r>
              <a:rPr lang="zh-CN" altLang="en-US" sz="2400" dirty="0">
                <a:cs typeface="+mn-ea"/>
                <a:sym typeface="+mn-lt"/>
              </a:rPr>
              <a:t>×</a:t>
            </a:r>
            <a:r>
              <a:rPr lang="en-US" altLang="zh-CN" sz="2400" dirty="0">
                <a:cs typeface="+mn-ea"/>
                <a:sym typeface="+mn-lt"/>
              </a:rPr>
              <a:t> 8ms </a:t>
            </a:r>
          </a:p>
          <a:p>
            <a:pPr marL="0" indent="0">
              <a:lnSpc>
                <a:spcPct val="123000"/>
              </a:lnSpc>
              <a:spcBef>
                <a:spcPts val="600"/>
              </a:spcBef>
              <a:spcAft>
                <a:spcPts val="600"/>
              </a:spcAft>
              <a:buNone/>
              <a:tabLst>
                <a:tab pos="1774825" algn="l"/>
                <a:tab pos="2279650" algn="l"/>
              </a:tabLst>
            </a:pPr>
            <a:r>
              <a:rPr lang="en-US" altLang="zh-CN" sz="2400" dirty="0">
                <a:cs typeface="+mn-ea"/>
                <a:sym typeface="+mn-lt"/>
              </a:rPr>
              <a:t>  = (1 – p) </a:t>
            </a:r>
            <a:r>
              <a:rPr lang="zh-CN" altLang="en-US" sz="2400" dirty="0">
                <a:cs typeface="+mn-ea"/>
                <a:sym typeface="+mn-lt"/>
              </a:rPr>
              <a:t>×</a:t>
            </a:r>
            <a:r>
              <a:rPr lang="en-US" altLang="zh-CN" sz="2400" dirty="0">
                <a:cs typeface="+mn-ea"/>
                <a:sym typeface="+mn-lt"/>
              </a:rPr>
              <a:t> 200ns + p </a:t>
            </a:r>
            <a:r>
              <a:rPr lang="zh-CN" altLang="en-US" sz="2400" dirty="0">
                <a:cs typeface="+mn-ea"/>
                <a:sym typeface="+mn-lt"/>
              </a:rPr>
              <a:t>×</a:t>
            </a:r>
            <a:r>
              <a:rPr lang="en-US" altLang="zh-CN" sz="2400" dirty="0">
                <a:cs typeface="+mn-ea"/>
                <a:sym typeface="+mn-lt"/>
              </a:rPr>
              <a:t>8,000,000ns </a:t>
            </a:r>
          </a:p>
          <a:p>
            <a:pPr marL="0" indent="0">
              <a:lnSpc>
                <a:spcPct val="123000"/>
              </a:lnSpc>
              <a:spcBef>
                <a:spcPts val="600"/>
              </a:spcBef>
              <a:spcAft>
                <a:spcPts val="600"/>
              </a:spcAft>
              <a:buNone/>
              <a:tabLst>
                <a:tab pos="1774825" algn="l"/>
                <a:tab pos="2279650" algn="l"/>
              </a:tabLst>
            </a:pPr>
            <a:r>
              <a:rPr lang="en-US" altLang="zh-CN" sz="2400" dirty="0">
                <a:cs typeface="+mn-ea"/>
                <a:sym typeface="+mn-lt"/>
              </a:rPr>
              <a:t>  = 200ns + p </a:t>
            </a:r>
            <a:r>
              <a:rPr lang="zh-CN" altLang="en-US" sz="2400" dirty="0">
                <a:cs typeface="+mn-ea"/>
                <a:sym typeface="+mn-lt"/>
              </a:rPr>
              <a:t>×</a:t>
            </a:r>
            <a:r>
              <a:rPr lang="en-US" altLang="zh-CN" sz="2400" dirty="0">
                <a:cs typeface="+mn-ea"/>
                <a:sym typeface="+mn-lt"/>
              </a:rPr>
              <a:t> 7,999,800ns</a:t>
            </a:r>
          </a:p>
          <a:p>
            <a:pPr marL="0" indent="0">
              <a:lnSpc>
                <a:spcPct val="123000"/>
              </a:lnSpc>
              <a:spcBef>
                <a:spcPts val="600"/>
              </a:spcBef>
              <a:spcAft>
                <a:spcPts val="600"/>
              </a:spcAft>
              <a:buNone/>
              <a:tabLst>
                <a:tab pos="1774825" algn="l"/>
                <a:tab pos="2279650" algn="l"/>
              </a:tabLst>
            </a:pPr>
            <a:r>
              <a:rPr lang="zh-CN" altLang="en-US" sz="2400" dirty="0">
                <a:cs typeface="+mn-ea"/>
                <a:sym typeface="+mn-lt"/>
              </a:rPr>
              <a:t>如果每</a:t>
            </a:r>
            <a:r>
              <a:rPr lang="en-US" altLang="zh-CN" sz="2400" dirty="0">
                <a:cs typeface="+mn-ea"/>
                <a:sym typeface="+mn-lt"/>
              </a:rPr>
              <a:t>1,000</a:t>
            </a:r>
            <a:r>
              <a:rPr lang="zh-CN" altLang="en-US" sz="2400" dirty="0">
                <a:cs typeface="+mn-ea"/>
                <a:sym typeface="+mn-lt"/>
              </a:rPr>
              <a:t>次访问中有一个缺页中断，那么：</a:t>
            </a:r>
          </a:p>
          <a:p>
            <a:pPr marL="0" indent="0">
              <a:lnSpc>
                <a:spcPct val="123000"/>
              </a:lnSpc>
              <a:spcBef>
                <a:spcPts val="600"/>
              </a:spcBef>
              <a:spcAft>
                <a:spcPts val="600"/>
              </a:spcAft>
              <a:buNone/>
              <a:tabLst>
                <a:tab pos="1774825" algn="l"/>
                <a:tab pos="2279650" algn="l"/>
              </a:tabLst>
            </a:pPr>
            <a:r>
              <a:rPr lang="en-US" altLang="zh-CN" sz="2400" dirty="0">
                <a:cs typeface="+mn-ea"/>
                <a:sym typeface="+mn-lt"/>
              </a:rPr>
              <a:t>     </a:t>
            </a:r>
            <a:r>
              <a:rPr lang="en-US" altLang="zh-CN" sz="2400" i="1" dirty="0">
                <a:cs typeface="+mn-ea"/>
                <a:sym typeface="+mn-lt"/>
              </a:rPr>
              <a:t>t </a:t>
            </a:r>
            <a:r>
              <a:rPr lang="en-US" altLang="zh-CN" sz="2400" dirty="0">
                <a:cs typeface="+mn-ea"/>
                <a:sym typeface="+mn-lt"/>
              </a:rPr>
              <a:t>= 8.2 </a:t>
            </a:r>
            <a:r>
              <a:rPr lang="en-US" altLang="zh-CN" sz="2400" dirty="0" err="1">
                <a:cs typeface="+mn-ea"/>
                <a:sym typeface="+mn-lt"/>
              </a:rPr>
              <a:t>ms</a:t>
            </a:r>
            <a:r>
              <a:rPr lang="en-US" altLang="zh-CN" sz="2400" dirty="0">
                <a:cs typeface="+mn-ea"/>
                <a:sym typeface="+mn-lt"/>
              </a:rPr>
              <a:t> </a:t>
            </a:r>
          </a:p>
          <a:p>
            <a:pPr marL="0" indent="0">
              <a:lnSpc>
                <a:spcPct val="123000"/>
              </a:lnSpc>
              <a:spcBef>
                <a:spcPts val="600"/>
              </a:spcBef>
              <a:spcAft>
                <a:spcPts val="600"/>
              </a:spcAft>
              <a:buNone/>
              <a:tabLst>
                <a:tab pos="1774825" algn="l"/>
                <a:tab pos="2279650" algn="l"/>
              </a:tabLst>
            </a:pPr>
            <a:r>
              <a:rPr lang="zh-CN" altLang="en-US" sz="2400" b="1" dirty="0">
                <a:solidFill>
                  <a:srgbClr val="FF0000"/>
                </a:solidFill>
                <a:cs typeface="+mn-ea"/>
                <a:sym typeface="+mn-lt"/>
              </a:rPr>
              <a:t>    这是导致计算机速度放慢</a:t>
            </a:r>
            <a:r>
              <a:rPr lang="en-US" altLang="zh-CN" sz="2400" b="1" dirty="0">
                <a:solidFill>
                  <a:srgbClr val="FF0000"/>
                </a:solidFill>
                <a:cs typeface="+mn-ea"/>
                <a:sym typeface="+mn-lt"/>
              </a:rPr>
              <a:t>40</a:t>
            </a:r>
            <a:r>
              <a:rPr lang="zh-CN" altLang="en-US" sz="2400" b="1" dirty="0">
                <a:solidFill>
                  <a:srgbClr val="FF0000"/>
                </a:solidFill>
                <a:cs typeface="+mn-ea"/>
                <a:sym typeface="+mn-lt"/>
              </a:rPr>
              <a:t>倍的影响因子！</a:t>
            </a:r>
            <a:endParaRPr lang="en-US" altLang="zh-CN" sz="2400" b="1" dirty="0">
              <a:cs typeface="+mn-ea"/>
              <a:sym typeface="+mn-lt"/>
            </a:endParaRPr>
          </a:p>
          <a:p>
            <a:pPr marL="0" indent="0">
              <a:lnSpc>
                <a:spcPct val="123000"/>
              </a:lnSpc>
              <a:spcBef>
                <a:spcPts val="600"/>
              </a:spcBef>
              <a:spcAft>
                <a:spcPts val="600"/>
              </a:spcAft>
              <a:buNone/>
              <a:tabLst>
                <a:tab pos="1774825" algn="l"/>
                <a:tab pos="2279650" algn="l"/>
              </a:tabLst>
            </a:pPr>
            <a:endParaRPr lang="zh-CN" altLang="en-US" sz="2400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cs typeface="+mn-ea"/>
                <a:sym typeface="+mn-lt"/>
              </a:rPr>
              <a:t>Date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内容导航：</a:t>
            </a:r>
          </a:p>
        </p:txBody>
      </p:sp>
      <p:sp>
        <p:nvSpPr>
          <p:cNvPr id="22" name="矩形 21"/>
          <p:cNvSpPr/>
          <p:nvPr/>
        </p:nvSpPr>
        <p:spPr>
          <a:xfrm>
            <a:off x="1696469" y="1737498"/>
            <a:ext cx="45001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cs typeface="+mn-ea"/>
                <a:sym typeface="+mn-lt"/>
              </a:rPr>
              <a:t>6.1 </a:t>
            </a:r>
            <a:r>
              <a:rPr lang="zh-CN" altLang="en-US" sz="2400" dirty="0">
                <a:cs typeface="+mn-ea"/>
                <a:sym typeface="+mn-lt"/>
              </a:rPr>
              <a:t>虚拟存储器概述</a:t>
            </a:r>
          </a:p>
        </p:txBody>
      </p:sp>
      <p:sp>
        <p:nvSpPr>
          <p:cNvPr id="23" name="矩形 22"/>
          <p:cNvSpPr/>
          <p:nvPr/>
        </p:nvSpPr>
        <p:spPr>
          <a:xfrm>
            <a:off x="1696468" y="2375673"/>
            <a:ext cx="43995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cs typeface="+mn-ea"/>
                <a:sym typeface="+mn-lt"/>
              </a:rPr>
              <a:t>6.2 </a:t>
            </a:r>
            <a:r>
              <a:rPr lang="zh-CN" altLang="en-US" sz="2400" dirty="0">
                <a:cs typeface="+mn-ea"/>
                <a:sym typeface="+mn-lt"/>
              </a:rPr>
              <a:t>请求分页存储管理方式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696468" y="2994798"/>
            <a:ext cx="34889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cs typeface="+mn-ea"/>
                <a:sym typeface="+mn-lt"/>
              </a:rPr>
              <a:t>6.3 </a:t>
            </a:r>
            <a:r>
              <a:rPr lang="zh-CN" altLang="en-US" sz="2400" b="1" dirty="0">
                <a:solidFill>
                  <a:srgbClr val="0000FF"/>
                </a:solidFill>
                <a:cs typeface="+mn-ea"/>
                <a:sym typeface="+mn-lt"/>
              </a:rPr>
              <a:t>页面置换算法</a:t>
            </a:r>
            <a:endParaRPr lang="en-US" altLang="zh-CN" sz="2400" b="1" dirty="0">
              <a:solidFill>
                <a:srgbClr val="0000FF"/>
              </a:solidFill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696468" y="3613923"/>
            <a:ext cx="34889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cs typeface="+mn-ea"/>
                <a:sym typeface="+mn-lt"/>
              </a:rPr>
              <a:t>6.4 </a:t>
            </a:r>
            <a:r>
              <a:rPr lang="zh-CN" altLang="en-US" sz="2400" dirty="0">
                <a:cs typeface="+mn-ea"/>
                <a:sym typeface="+mn-lt"/>
              </a:rPr>
              <a:t>抖动与工作集</a:t>
            </a:r>
          </a:p>
        </p:txBody>
      </p:sp>
      <p:sp>
        <p:nvSpPr>
          <p:cNvPr id="27" name="矩形 26"/>
          <p:cNvSpPr/>
          <p:nvPr/>
        </p:nvSpPr>
        <p:spPr>
          <a:xfrm>
            <a:off x="1696469" y="4233048"/>
            <a:ext cx="39053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cs typeface="+mn-ea"/>
                <a:sym typeface="+mn-lt"/>
              </a:rPr>
              <a:t>6.5 </a:t>
            </a:r>
            <a:r>
              <a:rPr lang="zh-CN" altLang="en-US" sz="2400" dirty="0">
                <a:cs typeface="+mn-ea"/>
                <a:sym typeface="+mn-lt"/>
              </a:rPr>
              <a:t>请求分段存储管理方式</a:t>
            </a:r>
          </a:p>
        </p:txBody>
      </p:sp>
      <p:sp>
        <p:nvSpPr>
          <p:cNvPr id="28" name="矩形 27"/>
          <p:cNvSpPr/>
          <p:nvPr/>
        </p:nvSpPr>
        <p:spPr>
          <a:xfrm>
            <a:off x="1696468" y="4852173"/>
            <a:ext cx="36821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cs typeface="+mn-ea"/>
                <a:sym typeface="+mn-lt"/>
              </a:rPr>
              <a:t>6.6 </a:t>
            </a:r>
            <a:r>
              <a:rPr lang="zh-CN" altLang="en-US" sz="2400" dirty="0">
                <a:cs typeface="+mn-ea"/>
                <a:sym typeface="+mn-lt"/>
              </a:rPr>
              <a:t>虚拟存储器实现实例</a:t>
            </a:r>
          </a:p>
        </p:txBody>
      </p:sp>
      <p:sp>
        <p:nvSpPr>
          <p:cNvPr id="3" name="矩形 2"/>
          <p:cNvSpPr/>
          <p:nvPr/>
        </p:nvSpPr>
        <p:spPr>
          <a:xfrm>
            <a:off x="7395099" y="2386337"/>
            <a:ext cx="38010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000000"/>
                </a:solidFill>
                <a:cs typeface="+mn-ea"/>
                <a:sym typeface="+mn-lt"/>
              </a:rPr>
              <a:t>第</a:t>
            </a:r>
            <a:r>
              <a:rPr lang="en-US" altLang="zh-CN" sz="3600" dirty="0">
                <a:solidFill>
                  <a:srgbClr val="000000"/>
                </a:solidFill>
                <a:cs typeface="+mn-ea"/>
                <a:sym typeface="+mn-lt"/>
              </a:rPr>
              <a:t>6</a:t>
            </a:r>
            <a:r>
              <a:rPr lang="zh-CN" altLang="en-US" sz="3600" dirty="0">
                <a:solidFill>
                  <a:srgbClr val="000000"/>
                </a:solidFill>
                <a:cs typeface="+mn-ea"/>
                <a:sym typeface="+mn-lt"/>
              </a:rPr>
              <a:t>章 虚拟存储器</a:t>
            </a:r>
            <a:endParaRPr lang="zh-CN" altLang="en-US" sz="3600" dirty="0"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421733" y="3190471"/>
            <a:ext cx="4125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  <a:cs typeface="+mn-ea"/>
              <a:sym typeface="+mn-lt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170048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228562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2941097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3559570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4185650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482336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页面置换</a:t>
            </a:r>
          </a:p>
        </p:txBody>
      </p:sp>
      <p:sp>
        <p:nvSpPr>
          <p:cNvPr id="22" name="îśḻiďé"/>
          <p:cNvSpPr/>
          <p:nvPr/>
        </p:nvSpPr>
        <p:spPr bwMode="auto">
          <a:xfrm>
            <a:off x="1243909" y="1646786"/>
            <a:ext cx="846430" cy="8464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23" name="išľiďe"/>
          <p:cNvSpPr/>
          <p:nvPr/>
        </p:nvSpPr>
        <p:spPr bwMode="auto">
          <a:xfrm>
            <a:off x="1953324" y="3435269"/>
            <a:ext cx="847397" cy="8464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24" name="íśľîḋé"/>
          <p:cNvSpPr/>
          <p:nvPr/>
        </p:nvSpPr>
        <p:spPr bwMode="auto">
          <a:xfrm>
            <a:off x="1356558" y="4879630"/>
            <a:ext cx="846430" cy="84739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en-US">
              <a:cs typeface="+mn-ea"/>
              <a:sym typeface="+mn-lt"/>
            </a:endParaRPr>
          </a:p>
        </p:txBody>
      </p:sp>
      <p:sp>
        <p:nvSpPr>
          <p:cNvPr id="25" name="ïṡḷidè"/>
          <p:cNvSpPr/>
          <p:nvPr/>
        </p:nvSpPr>
        <p:spPr bwMode="auto">
          <a:xfrm>
            <a:off x="2204667" y="3686389"/>
            <a:ext cx="344710" cy="344189"/>
          </a:xfrm>
          <a:custGeom>
            <a:avLst/>
            <a:gdLst>
              <a:gd name="connsiteX0" fmla="*/ 106370 w 607639"/>
              <a:gd name="connsiteY0" fmla="*/ 436610 h 606722"/>
              <a:gd name="connsiteX1" fmla="*/ 61329 w 607639"/>
              <a:gd name="connsiteY1" fmla="*/ 480515 h 606722"/>
              <a:gd name="connsiteX2" fmla="*/ 126397 w 607639"/>
              <a:gd name="connsiteY2" fmla="*/ 545485 h 606722"/>
              <a:gd name="connsiteX3" fmla="*/ 170369 w 607639"/>
              <a:gd name="connsiteY3" fmla="*/ 500513 h 606722"/>
              <a:gd name="connsiteX4" fmla="*/ 455714 w 607639"/>
              <a:gd name="connsiteY4" fmla="*/ 404481 h 606722"/>
              <a:gd name="connsiteX5" fmla="*/ 531614 w 607639"/>
              <a:gd name="connsiteY5" fmla="*/ 404481 h 606722"/>
              <a:gd name="connsiteX6" fmla="*/ 531703 w 607639"/>
              <a:gd name="connsiteY6" fmla="*/ 404481 h 606722"/>
              <a:gd name="connsiteX7" fmla="*/ 531792 w 607639"/>
              <a:gd name="connsiteY7" fmla="*/ 404481 h 606722"/>
              <a:gd name="connsiteX8" fmla="*/ 548075 w 607639"/>
              <a:gd name="connsiteY8" fmla="*/ 410525 h 606722"/>
              <a:gd name="connsiteX9" fmla="*/ 551456 w 607639"/>
              <a:gd name="connsiteY9" fmla="*/ 413991 h 606722"/>
              <a:gd name="connsiteX10" fmla="*/ 556973 w 607639"/>
              <a:gd name="connsiteY10" fmla="*/ 429012 h 606722"/>
              <a:gd name="connsiteX11" fmla="*/ 556973 w 607639"/>
              <a:gd name="connsiteY11" fmla="*/ 429811 h 606722"/>
              <a:gd name="connsiteX12" fmla="*/ 556973 w 607639"/>
              <a:gd name="connsiteY12" fmla="*/ 505625 h 606722"/>
              <a:gd name="connsiteX13" fmla="*/ 531614 w 607639"/>
              <a:gd name="connsiteY13" fmla="*/ 530867 h 606722"/>
              <a:gd name="connsiteX14" fmla="*/ 506343 w 607639"/>
              <a:gd name="connsiteY14" fmla="*/ 505625 h 606722"/>
              <a:gd name="connsiteX15" fmla="*/ 476001 w 607639"/>
              <a:gd name="connsiteY15" fmla="*/ 546065 h 606722"/>
              <a:gd name="connsiteX16" fmla="*/ 455714 w 607639"/>
              <a:gd name="connsiteY16" fmla="*/ 556197 h 606722"/>
              <a:gd name="connsiteX17" fmla="*/ 440498 w 607639"/>
              <a:gd name="connsiteY17" fmla="*/ 551131 h 606722"/>
              <a:gd name="connsiteX18" fmla="*/ 435515 w 607639"/>
              <a:gd name="connsiteY18" fmla="*/ 515757 h 606722"/>
              <a:gd name="connsiteX19" fmla="*/ 481073 w 607639"/>
              <a:gd name="connsiteY19" fmla="*/ 455053 h 606722"/>
              <a:gd name="connsiteX20" fmla="*/ 455714 w 607639"/>
              <a:gd name="connsiteY20" fmla="*/ 455053 h 606722"/>
              <a:gd name="connsiteX21" fmla="*/ 430443 w 607639"/>
              <a:gd name="connsiteY21" fmla="*/ 429811 h 606722"/>
              <a:gd name="connsiteX22" fmla="*/ 455714 w 607639"/>
              <a:gd name="connsiteY22" fmla="*/ 404481 h 606722"/>
              <a:gd name="connsiteX23" fmla="*/ 157786 w 607639"/>
              <a:gd name="connsiteY23" fmla="*/ 282117 h 606722"/>
              <a:gd name="connsiteX24" fmla="*/ 175710 w 607639"/>
              <a:gd name="connsiteY24" fmla="*/ 289516 h 606722"/>
              <a:gd name="connsiteX25" fmla="*/ 317685 w 607639"/>
              <a:gd name="connsiteY25" fmla="*/ 431277 h 606722"/>
              <a:gd name="connsiteX26" fmla="*/ 317685 w 607639"/>
              <a:gd name="connsiteY26" fmla="*/ 467006 h 606722"/>
              <a:gd name="connsiteX27" fmla="*/ 245229 w 607639"/>
              <a:gd name="connsiteY27" fmla="*/ 539441 h 606722"/>
              <a:gd name="connsiteX28" fmla="*/ 227248 w 607639"/>
              <a:gd name="connsiteY28" fmla="*/ 546818 h 606722"/>
              <a:gd name="connsiteX29" fmla="*/ 209357 w 607639"/>
              <a:gd name="connsiteY29" fmla="*/ 539441 h 606722"/>
              <a:gd name="connsiteX30" fmla="*/ 206241 w 607639"/>
              <a:gd name="connsiteY30" fmla="*/ 536242 h 606722"/>
              <a:gd name="connsiteX31" fmla="*/ 144734 w 607639"/>
              <a:gd name="connsiteY31" fmla="*/ 599079 h 606722"/>
              <a:gd name="connsiteX32" fmla="*/ 126753 w 607639"/>
              <a:gd name="connsiteY32" fmla="*/ 606722 h 606722"/>
              <a:gd name="connsiteX33" fmla="*/ 126575 w 607639"/>
              <a:gd name="connsiteY33" fmla="*/ 606722 h 606722"/>
              <a:gd name="connsiteX34" fmla="*/ 108684 w 607639"/>
              <a:gd name="connsiteY34" fmla="*/ 599256 h 606722"/>
              <a:gd name="connsiteX35" fmla="*/ 7388 w 607639"/>
              <a:gd name="connsiteY35" fmla="*/ 498113 h 606722"/>
              <a:gd name="connsiteX36" fmla="*/ 0 w 607639"/>
              <a:gd name="connsiteY36" fmla="*/ 480160 h 606722"/>
              <a:gd name="connsiteX37" fmla="*/ 7655 w 607639"/>
              <a:gd name="connsiteY37" fmla="*/ 462206 h 606722"/>
              <a:gd name="connsiteX38" fmla="*/ 70587 w 607639"/>
              <a:gd name="connsiteY38" fmla="*/ 400792 h 606722"/>
              <a:gd name="connsiteX39" fmla="*/ 67382 w 607639"/>
              <a:gd name="connsiteY39" fmla="*/ 397681 h 606722"/>
              <a:gd name="connsiteX40" fmla="*/ 59994 w 607639"/>
              <a:gd name="connsiteY40" fmla="*/ 379728 h 606722"/>
              <a:gd name="connsiteX41" fmla="*/ 67382 w 607639"/>
              <a:gd name="connsiteY41" fmla="*/ 361863 h 606722"/>
              <a:gd name="connsiteX42" fmla="*/ 139927 w 607639"/>
              <a:gd name="connsiteY42" fmla="*/ 289516 h 606722"/>
              <a:gd name="connsiteX43" fmla="*/ 157786 w 607639"/>
              <a:gd name="connsiteY43" fmla="*/ 282117 h 606722"/>
              <a:gd name="connsiteX44" fmla="*/ 363724 w 607639"/>
              <a:gd name="connsiteY44" fmla="*/ 101159 h 606722"/>
              <a:gd name="connsiteX45" fmla="*/ 353254 w 607639"/>
              <a:gd name="connsiteY45" fmla="*/ 105492 h 606722"/>
              <a:gd name="connsiteX46" fmla="*/ 320945 w 607639"/>
              <a:gd name="connsiteY46" fmla="*/ 137752 h 606722"/>
              <a:gd name="connsiteX47" fmla="*/ 323793 w 607639"/>
              <a:gd name="connsiteY47" fmla="*/ 139974 h 606722"/>
              <a:gd name="connsiteX48" fmla="*/ 335898 w 607639"/>
              <a:gd name="connsiteY48" fmla="*/ 148417 h 606722"/>
              <a:gd name="connsiteX49" fmla="*/ 341149 w 607639"/>
              <a:gd name="connsiteY49" fmla="*/ 151794 h 606722"/>
              <a:gd name="connsiteX50" fmla="*/ 359930 w 607639"/>
              <a:gd name="connsiteY50" fmla="*/ 162459 h 606722"/>
              <a:gd name="connsiteX51" fmla="*/ 408439 w 607639"/>
              <a:gd name="connsiteY51" fmla="*/ 198897 h 606722"/>
              <a:gd name="connsiteX52" fmla="*/ 444933 w 607639"/>
              <a:gd name="connsiteY52" fmla="*/ 247243 h 606722"/>
              <a:gd name="connsiteX53" fmla="*/ 455614 w 607639"/>
              <a:gd name="connsiteY53" fmla="*/ 266084 h 606722"/>
              <a:gd name="connsiteX54" fmla="*/ 458907 w 607639"/>
              <a:gd name="connsiteY54" fmla="*/ 271239 h 606722"/>
              <a:gd name="connsiteX55" fmla="*/ 467452 w 607639"/>
              <a:gd name="connsiteY55" fmla="*/ 283326 h 606722"/>
              <a:gd name="connsiteX56" fmla="*/ 469677 w 607639"/>
              <a:gd name="connsiteY56" fmla="*/ 286258 h 606722"/>
              <a:gd name="connsiteX57" fmla="*/ 501987 w 607639"/>
              <a:gd name="connsiteY57" fmla="*/ 253998 h 606722"/>
              <a:gd name="connsiteX58" fmla="*/ 501987 w 607639"/>
              <a:gd name="connsiteY58" fmla="*/ 233024 h 606722"/>
              <a:gd name="connsiteX59" fmla="*/ 374260 w 607639"/>
              <a:gd name="connsiteY59" fmla="*/ 105492 h 606722"/>
              <a:gd name="connsiteX60" fmla="*/ 363724 w 607639"/>
              <a:gd name="connsiteY60" fmla="*/ 101159 h 606722"/>
              <a:gd name="connsiteX61" fmla="*/ 177209 w 607639"/>
              <a:gd name="connsiteY61" fmla="*/ 50521 h 606722"/>
              <a:gd name="connsiteX62" fmla="*/ 195096 w 607639"/>
              <a:gd name="connsiteY62" fmla="*/ 57919 h 606722"/>
              <a:gd name="connsiteX63" fmla="*/ 195096 w 607639"/>
              <a:gd name="connsiteY63" fmla="*/ 93644 h 606722"/>
              <a:gd name="connsiteX64" fmla="*/ 137075 w 607639"/>
              <a:gd name="connsiteY64" fmla="*/ 151675 h 606722"/>
              <a:gd name="connsiteX65" fmla="*/ 151936 w 607639"/>
              <a:gd name="connsiteY65" fmla="*/ 151675 h 606722"/>
              <a:gd name="connsiteX66" fmla="*/ 177209 w 607639"/>
              <a:gd name="connsiteY66" fmla="*/ 176914 h 606722"/>
              <a:gd name="connsiteX67" fmla="*/ 151936 w 607639"/>
              <a:gd name="connsiteY67" fmla="*/ 202241 h 606722"/>
              <a:gd name="connsiteX68" fmla="*/ 75939 w 607639"/>
              <a:gd name="connsiteY68" fmla="*/ 202241 h 606722"/>
              <a:gd name="connsiteX69" fmla="*/ 59387 w 607639"/>
              <a:gd name="connsiteY69" fmla="*/ 196020 h 606722"/>
              <a:gd name="connsiteX70" fmla="*/ 55916 w 607639"/>
              <a:gd name="connsiteY70" fmla="*/ 192288 h 606722"/>
              <a:gd name="connsiteX71" fmla="*/ 50755 w 607639"/>
              <a:gd name="connsiteY71" fmla="*/ 178691 h 606722"/>
              <a:gd name="connsiteX72" fmla="*/ 50666 w 607639"/>
              <a:gd name="connsiteY72" fmla="*/ 176736 h 606722"/>
              <a:gd name="connsiteX73" fmla="*/ 50666 w 607639"/>
              <a:gd name="connsiteY73" fmla="*/ 101109 h 606722"/>
              <a:gd name="connsiteX74" fmla="*/ 75939 w 607639"/>
              <a:gd name="connsiteY74" fmla="*/ 75782 h 606722"/>
              <a:gd name="connsiteX75" fmla="*/ 101301 w 607639"/>
              <a:gd name="connsiteY75" fmla="*/ 101109 h 606722"/>
              <a:gd name="connsiteX76" fmla="*/ 101301 w 607639"/>
              <a:gd name="connsiteY76" fmla="*/ 115861 h 606722"/>
              <a:gd name="connsiteX77" fmla="*/ 159322 w 607639"/>
              <a:gd name="connsiteY77" fmla="*/ 57919 h 606722"/>
              <a:gd name="connsiteX78" fmla="*/ 177209 w 607639"/>
              <a:gd name="connsiteY78" fmla="*/ 50521 h 606722"/>
              <a:gd name="connsiteX79" fmla="*/ 480892 w 607639"/>
              <a:gd name="connsiteY79" fmla="*/ 0 h 606722"/>
              <a:gd name="connsiteX80" fmla="*/ 498960 w 607639"/>
              <a:gd name="connsiteY80" fmla="*/ 7376 h 606722"/>
              <a:gd name="connsiteX81" fmla="*/ 600162 w 607639"/>
              <a:gd name="connsiteY81" fmla="*/ 108513 h 606722"/>
              <a:gd name="connsiteX82" fmla="*/ 607639 w 607639"/>
              <a:gd name="connsiteY82" fmla="*/ 126554 h 606722"/>
              <a:gd name="connsiteX83" fmla="*/ 599984 w 607639"/>
              <a:gd name="connsiteY83" fmla="*/ 144507 h 606722"/>
              <a:gd name="connsiteX84" fmla="*/ 541417 w 607639"/>
              <a:gd name="connsiteY84" fmla="*/ 201741 h 606722"/>
              <a:gd name="connsiteX85" fmla="*/ 537768 w 607639"/>
              <a:gd name="connsiteY85" fmla="*/ 289724 h 606722"/>
              <a:gd name="connsiteX86" fmla="*/ 486499 w 607639"/>
              <a:gd name="connsiteY86" fmla="*/ 340915 h 606722"/>
              <a:gd name="connsiteX87" fmla="*/ 484719 w 607639"/>
              <a:gd name="connsiteY87" fmla="*/ 342159 h 606722"/>
              <a:gd name="connsiteX88" fmla="*/ 480002 w 607639"/>
              <a:gd name="connsiteY88" fmla="*/ 345270 h 606722"/>
              <a:gd name="connsiteX89" fmla="*/ 476530 w 607639"/>
              <a:gd name="connsiteY89" fmla="*/ 346869 h 606722"/>
              <a:gd name="connsiteX90" fmla="*/ 471190 w 607639"/>
              <a:gd name="connsiteY90" fmla="*/ 347847 h 606722"/>
              <a:gd name="connsiteX91" fmla="*/ 468609 w 607639"/>
              <a:gd name="connsiteY91" fmla="*/ 348380 h 606722"/>
              <a:gd name="connsiteX92" fmla="*/ 467452 w 607639"/>
              <a:gd name="connsiteY92" fmla="*/ 348114 h 606722"/>
              <a:gd name="connsiteX93" fmla="*/ 462111 w 607639"/>
              <a:gd name="connsiteY93" fmla="*/ 347047 h 606722"/>
              <a:gd name="connsiteX94" fmla="*/ 458373 w 607639"/>
              <a:gd name="connsiteY94" fmla="*/ 345981 h 606722"/>
              <a:gd name="connsiteX95" fmla="*/ 457305 w 607639"/>
              <a:gd name="connsiteY95" fmla="*/ 345714 h 606722"/>
              <a:gd name="connsiteX96" fmla="*/ 428911 w 607639"/>
              <a:gd name="connsiteY96" fmla="*/ 331494 h 606722"/>
              <a:gd name="connsiteX97" fmla="*/ 407282 w 607639"/>
              <a:gd name="connsiteY97" fmla="*/ 335049 h 606722"/>
              <a:gd name="connsiteX98" fmla="*/ 376308 w 607639"/>
              <a:gd name="connsiteY98" fmla="*/ 365888 h 606722"/>
              <a:gd name="connsiteX99" fmla="*/ 344265 w 607639"/>
              <a:gd name="connsiteY99" fmla="*/ 379219 h 606722"/>
              <a:gd name="connsiteX100" fmla="*/ 312133 w 607639"/>
              <a:gd name="connsiteY100" fmla="*/ 365888 h 606722"/>
              <a:gd name="connsiteX101" fmla="*/ 241194 w 607639"/>
              <a:gd name="connsiteY101" fmla="*/ 295057 h 606722"/>
              <a:gd name="connsiteX102" fmla="*/ 241194 w 607639"/>
              <a:gd name="connsiteY102" fmla="*/ 230891 h 606722"/>
              <a:gd name="connsiteX103" fmla="*/ 272079 w 607639"/>
              <a:gd name="connsiteY103" fmla="*/ 200052 h 606722"/>
              <a:gd name="connsiteX104" fmla="*/ 275551 w 607639"/>
              <a:gd name="connsiteY104" fmla="*/ 178456 h 606722"/>
              <a:gd name="connsiteX105" fmla="*/ 261398 w 607639"/>
              <a:gd name="connsiteY105" fmla="*/ 150106 h 606722"/>
              <a:gd name="connsiteX106" fmla="*/ 261131 w 607639"/>
              <a:gd name="connsiteY106" fmla="*/ 149039 h 606722"/>
              <a:gd name="connsiteX107" fmla="*/ 260063 w 607639"/>
              <a:gd name="connsiteY107" fmla="*/ 145307 h 606722"/>
              <a:gd name="connsiteX108" fmla="*/ 258995 w 607639"/>
              <a:gd name="connsiteY108" fmla="*/ 139974 h 606722"/>
              <a:gd name="connsiteX109" fmla="*/ 259262 w 607639"/>
              <a:gd name="connsiteY109" fmla="*/ 136242 h 606722"/>
              <a:gd name="connsiteX110" fmla="*/ 260241 w 607639"/>
              <a:gd name="connsiteY110" fmla="*/ 130909 h 606722"/>
              <a:gd name="connsiteX111" fmla="*/ 261754 w 607639"/>
              <a:gd name="connsiteY111" fmla="*/ 127443 h 606722"/>
              <a:gd name="connsiteX112" fmla="*/ 264959 w 607639"/>
              <a:gd name="connsiteY112" fmla="*/ 122733 h 606722"/>
              <a:gd name="connsiteX113" fmla="*/ 266116 w 607639"/>
              <a:gd name="connsiteY113" fmla="*/ 120955 h 606722"/>
              <a:gd name="connsiteX114" fmla="*/ 317384 w 607639"/>
              <a:gd name="connsiteY114" fmla="*/ 69676 h 606722"/>
              <a:gd name="connsiteX115" fmla="*/ 405591 w 607639"/>
              <a:gd name="connsiteY115" fmla="*/ 66121 h 606722"/>
              <a:gd name="connsiteX116" fmla="*/ 462912 w 607639"/>
              <a:gd name="connsiteY116" fmla="*/ 7554 h 606722"/>
              <a:gd name="connsiteX117" fmla="*/ 480892 w 607639"/>
              <a:gd name="connsiteY117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607639" h="606722">
                <a:moveTo>
                  <a:pt x="106370" y="436610"/>
                </a:moveTo>
                <a:lnTo>
                  <a:pt x="61329" y="480515"/>
                </a:lnTo>
                <a:lnTo>
                  <a:pt x="126397" y="545485"/>
                </a:lnTo>
                <a:lnTo>
                  <a:pt x="170369" y="500513"/>
                </a:lnTo>
                <a:close/>
                <a:moveTo>
                  <a:pt x="455714" y="404481"/>
                </a:moveTo>
                <a:lnTo>
                  <a:pt x="531614" y="404481"/>
                </a:lnTo>
                <a:lnTo>
                  <a:pt x="531703" y="404481"/>
                </a:lnTo>
                <a:lnTo>
                  <a:pt x="531792" y="404481"/>
                </a:lnTo>
                <a:cubicBezTo>
                  <a:pt x="538020" y="404481"/>
                  <a:pt x="543715" y="406792"/>
                  <a:pt x="548075" y="410525"/>
                </a:cubicBezTo>
                <a:cubicBezTo>
                  <a:pt x="549321" y="411591"/>
                  <a:pt x="550388" y="412747"/>
                  <a:pt x="551456" y="413991"/>
                </a:cubicBezTo>
                <a:cubicBezTo>
                  <a:pt x="554748" y="418079"/>
                  <a:pt x="556795" y="423323"/>
                  <a:pt x="556973" y="429012"/>
                </a:cubicBezTo>
                <a:cubicBezTo>
                  <a:pt x="556973" y="429278"/>
                  <a:pt x="556973" y="429545"/>
                  <a:pt x="556973" y="429811"/>
                </a:cubicBezTo>
                <a:lnTo>
                  <a:pt x="556973" y="505625"/>
                </a:lnTo>
                <a:cubicBezTo>
                  <a:pt x="556973" y="519579"/>
                  <a:pt x="545673" y="530867"/>
                  <a:pt x="531614" y="530867"/>
                </a:cubicBezTo>
                <a:cubicBezTo>
                  <a:pt x="517644" y="530867"/>
                  <a:pt x="506343" y="519579"/>
                  <a:pt x="506343" y="505625"/>
                </a:cubicBezTo>
                <a:lnTo>
                  <a:pt x="476001" y="546065"/>
                </a:lnTo>
                <a:cubicBezTo>
                  <a:pt x="471018" y="552731"/>
                  <a:pt x="463366" y="556197"/>
                  <a:pt x="455714" y="556197"/>
                </a:cubicBezTo>
                <a:cubicBezTo>
                  <a:pt x="450375" y="556197"/>
                  <a:pt x="445125" y="554508"/>
                  <a:pt x="440498" y="551131"/>
                </a:cubicBezTo>
                <a:cubicBezTo>
                  <a:pt x="429375" y="542776"/>
                  <a:pt x="427062" y="526867"/>
                  <a:pt x="435515" y="515757"/>
                </a:cubicBezTo>
                <a:lnTo>
                  <a:pt x="481073" y="455053"/>
                </a:lnTo>
                <a:lnTo>
                  <a:pt x="455714" y="455053"/>
                </a:lnTo>
                <a:cubicBezTo>
                  <a:pt x="441744" y="455053"/>
                  <a:pt x="430443" y="443765"/>
                  <a:pt x="430443" y="429811"/>
                </a:cubicBezTo>
                <a:cubicBezTo>
                  <a:pt x="430443" y="415857"/>
                  <a:pt x="441744" y="404481"/>
                  <a:pt x="455714" y="404481"/>
                </a:cubicBezTo>
                <a:close/>
                <a:moveTo>
                  <a:pt x="157786" y="282117"/>
                </a:moveTo>
                <a:cubicBezTo>
                  <a:pt x="164272" y="282117"/>
                  <a:pt x="170770" y="284584"/>
                  <a:pt x="175710" y="289516"/>
                </a:cubicBezTo>
                <a:lnTo>
                  <a:pt x="317685" y="431277"/>
                </a:lnTo>
                <a:cubicBezTo>
                  <a:pt x="327565" y="441142"/>
                  <a:pt x="327565" y="457140"/>
                  <a:pt x="317685" y="467006"/>
                </a:cubicBezTo>
                <a:lnTo>
                  <a:pt x="245229" y="539441"/>
                </a:lnTo>
                <a:cubicBezTo>
                  <a:pt x="240422" y="544152"/>
                  <a:pt x="234013" y="546818"/>
                  <a:pt x="227248" y="546818"/>
                </a:cubicBezTo>
                <a:cubicBezTo>
                  <a:pt x="220572" y="546818"/>
                  <a:pt x="214163" y="544152"/>
                  <a:pt x="209357" y="539441"/>
                </a:cubicBezTo>
                <a:lnTo>
                  <a:pt x="206241" y="536242"/>
                </a:lnTo>
                <a:lnTo>
                  <a:pt x="144734" y="599079"/>
                </a:lnTo>
                <a:cubicBezTo>
                  <a:pt x="140016" y="603967"/>
                  <a:pt x="133518" y="606633"/>
                  <a:pt x="126753" y="606722"/>
                </a:cubicBezTo>
                <a:lnTo>
                  <a:pt x="126575" y="606722"/>
                </a:lnTo>
                <a:cubicBezTo>
                  <a:pt x="119899" y="606722"/>
                  <a:pt x="113491" y="604056"/>
                  <a:pt x="108684" y="599256"/>
                </a:cubicBezTo>
                <a:lnTo>
                  <a:pt x="7388" y="498113"/>
                </a:lnTo>
                <a:cubicBezTo>
                  <a:pt x="2670" y="493403"/>
                  <a:pt x="0" y="486914"/>
                  <a:pt x="0" y="480160"/>
                </a:cubicBezTo>
                <a:cubicBezTo>
                  <a:pt x="89" y="473405"/>
                  <a:pt x="2759" y="466917"/>
                  <a:pt x="7655" y="462206"/>
                </a:cubicBezTo>
                <a:lnTo>
                  <a:pt x="70587" y="400792"/>
                </a:lnTo>
                <a:lnTo>
                  <a:pt x="67382" y="397681"/>
                </a:lnTo>
                <a:cubicBezTo>
                  <a:pt x="62665" y="392882"/>
                  <a:pt x="59994" y="386482"/>
                  <a:pt x="59994" y="379728"/>
                </a:cubicBezTo>
                <a:cubicBezTo>
                  <a:pt x="59994" y="373062"/>
                  <a:pt x="62665" y="366663"/>
                  <a:pt x="67382" y="361863"/>
                </a:cubicBezTo>
                <a:lnTo>
                  <a:pt x="139927" y="289516"/>
                </a:lnTo>
                <a:cubicBezTo>
                  <a:pt x="144823" y="284584"/>
                  <a:pt x="151299" y="282117"/>
                  <a:pt x="157786" y="282117"/>
                </a:cubicBezTo>
                <a:close/>
                <a:moveTo>
                  <a:pt x="363724" y="101159"/>
                </a:moveTo>
                <a:cubicBezTo>
                  <a:pt x="359930" y="101159"/>
                  <a:pt x="356147" y="102604"/>
                  <a:pt x="353254" y="105492"/>
                </a:cubicBezTo>
                <a:lnTo>
                  <a:pt x="320945" y="137752"/>
                </a:lnTo>
                <a:cubicBezTo>
                  <a:pt x="321835" y="138463"/>
                  <a:pt x="322814" y="139174"/>
                  <a:pt x="323793" y="139974"/>
                </a:cubicBezTo>
                <a:cubicBezTo>
                  <a:pt x="327709" y="142818"/>
                  <a:pt x="331715" y="145662"/>
                  <a:pt x="335898" y="148417"/>
                </a:cubicBezTo>
                <a:cubicBezTo>
                  <a:pt x="337678" y="149572"/>
                  <a:pt x="339369" y="150728"/>
                  <a:pt x="341149" y="151794"/>
                </a:cubicBezTo>
                <a:cubicBezTo>
                  <a:pt x="347113" y="155527"/>
                  <a:pt x="353254" y="159082"/>
                  <a:pt x="359930" y="162459"/>
                </a:cubicBezTo>
                <a:cubicBezTo>
                  <a:pt x="376040" y="170724"/>
                  <a:pt x="392863" y="183344"/>
                  <a:pt x="408439" y="198897"/>
                </a:cubicBezTo>
                <a:cubicBezTo>
                  <a:pt x="424016" y="214449"/>
                  <a:pt x="436655" y="231246"/>
                  <a:pt x="444933" y="247243"/>
                </a:cubicBezTo>
                <a:cubicBezTo>
                  <a:pt x="448315" y="253998"/>
                  <a:pt x="451875" y="260130"/>
                  <a:pt x="455614" y="266084"/>
                </a:cubicBezTo>
                <a:cubicBezTo>
                  <a:pt x="456682" y="267862"/>
                  <a:pt x="457839" y="269550"/>
                  <a:pt x="458907" y="271239"/>
                </a:cubicBezTo>
                <a:cubicBezTo>
                  <a:pt x="461666" y="275416"/>
                  <a:pt x="464514" y="279504"/>
                  <a:pt x="467452" y="283326"/>
                </a:cubicBezTo>
                <a:cubicBezTo>
                  <a:pt x="468164" y="284303"/>
                  <a:pt x="468876" y="285281"/>
                  <a:pt x="469677" y="286258"/>
                </a:cubicBezTo>
                <a:lnTo>
                  <a:pt x="501987" y="253998"/>
                </a:lnTo>
                <a:cubicBezTo>
                  <a:pt x="507772" y="248221"/>
                  <a:pt x="507772" y="238800"/>
                  <a:pt x="501987" y="233024"/>
                </a:cubicBezTo>
                <a:lnTo>
                  <a:pt x="374260" y="105492"/>
                </a:lnTo>
                <a:cubicBezTo>
                  <a:pt x="371323" y="102604"/>
                  <a:pt x="367518" y="101159"/>
                  <a:pt x="363724" y="101159"/>
                </a:cubicBezTo>
                <a:close/>
                <a:moveTo>
                  <a:pt x="177209" y="50521"/>
                </a:moveTo>
                <a:cubicBezTo>
                  <a:pt x="183683" y="50521"/>
                  <a:pt x="190157" y="52987"/>
                  <a:pt x="195096" y="57919"/>
                </a:cubicBezTo>
                <a:cubicBezTo>
                  <a:pt x="205063" y="67784"/>
                  <a:pt x="205063" y="83869"/>
                  <a:pt x="195096" y="93644"/>
                </a:cubicBezTo>
                <a:lnTo>
                  <a:pt x="137075" y="151675"/>
                </a:lnTo>
                <a:lnTo>
                  <a:pt x="151936" y="151675"/>
                </a:lnTo>
                <a:cubicBezTo>
                  <a:pt x="165908" y="151675"/>
                  <a:pt x="177209" y="162961"/>
                  <a:pt x="177209" y="176914"/>
                </a:cubicBezTo>
                <a:cubicBezTo>
                  <a:pt x="177209" y="190866"/>
                  <a:pt x="165908" y="202241"/>
                  <a:pt x="151936" y="202241"/>
                </a:cubicBezTo>
                <a:lnTo>
                  <a:pt x="75939" y="202241"/>
                </a:lnTo>
                <a:cubicBezTo>
                  <a:pt x="69621" y="202241"/>
                  <a:pt x="63836" y="199842"/>
                  <a:pt x="59387" y="196020"/>
                </a:cubicBezTo>
                <a:cubicBezTo>
                  <a:pt x="58141" y="194954"/>
                  <a:pt x="56984" y="193710"/>
                  <a:pt x="55916" y="192288"/>
                </a:cubicBezTo>
                <a:cubicBezTo>
                  <a:pt x="52980" y="188466"/>
                  <a:pt x="51111" y="183845"/>
                  <a:pt x="50755" y="178691"/>
                </a:cubicBezTo>
                <a:cubicBezTo>
                  <a:pt x="50666" y="178069"/>
                  <a:pt x="50666" y="177447"/>
                  <a:pt x="50666" y="176736"/>
                </a:cubicBezTo>
                <a:lnTo>
                  <a:pt x="50666" y="101109"/>
                </a:lnTo>
                <a:cubicBezTo>
                  <a:pt x="50666" y="87157"/>
                  <a:pt x="61968" y="75782"/>
                  <a:pt x="75939" y="75782"/>
                </a:cubicBezTo>
                <a:cubicBezTo>
                  <a:pt x="89910" y="75782"/>
                  <a:pt x="101301" y="87157"/>
                  <a:pt x="101301" y="101109"/>
                </a:cubicBezTo>
                <a:lnTo>
                  <a:pt x="101301" y="115861"/>
                </a:lnTo>
                <a:lnTo>
                  <a:pt x="159322" y="57919"/>
                </a:lnTo>
                <a:cubicBezTo>
                  <a:pt x="164261" y="52987"/>
                  <a:pt x="170735" y="50521"/>
                  <a:pt x="177209" y="50521"/>
                </a:cubicBezTo>
                <a:close/>
                <a:moveTo>
                  <a:pt x="480892" y="0"/>
                </a:moveTo>
                <a:cubicBezTo>
                  <a:pt x="487122" y="0"/>
                  <a:pt x="494154" y="2666"/>
                  <a:pt x="498960" y="7376"/>
                </a:cubicBezTo>
                <a:lnTo>
                  <a:pt x="600162" y="108513"/>
                </a:lnTo>
                <a:cubicBezTo>
                  <a:pt x="604969" y="113312"/>
                  <a:pt x="607639" y="119800"/>
                  <a:pt x="607639" y="126554"/>
                </a:cubicBezTo>
                <a:cubicBezTo>
                  <a:pt x="607550" y="133309"/>
                  <a:pt x="604880" y="139708"/>
                  <a:pt x="599984" y="144507"/>
                </a:cubicBezTo>
                <a:lnTo>
                  <a:pt x="541417" y="201741"/>
                </a:lnTo>
                <a:cubicBezTo>
                  <a:pt x="562957" y="227425"/>
                  <a:pt x="561978" y="265640"/>
                  <a:pt x="537768" y="289724"/>
                </a:cubicBezTo>
                <a:lnTo>
                  <a:pt x="486499" y="340915"/>
                </a:lnTo>
                <a:cubicBezTo>
                  <a:pt x="485965" y="341537"/>
                  <a:pt x="485342" y="341715"/>
                  <a:pt x="484719" y="342159"/>
                </a:cubicBezTo>
                <a:cubicBezTo>
                  <a:pt x="483206" y="343403"/>
                  <a:pt x="481693" y="344470"/>
                  <a:pt x="480002" y="345270"/>
                </a:cubicBezTo>
                <a:cubicBezTo>
                  <a:pt x="478845" y="345892"/>
                  <a:pt x="477688" y="346425"/>
                  <a:pt x="476530" y="346869"/>
                </a:cubicBezTo>
                <a:cubicBezTo>
                  <a:pt x="474750" y="347403"/>
                  <a:pt x="472970" y="347669"/>
                  <a:pt x="471190" y="347847"/>
                </a:cubicBezTo>
                <a:cubicBezTo>
                  <a:pt x="470300" y="347936"/>
                  <a:pt x="469499" y="348380"/>
                  <a:pt x="468609" y="348380"/>
                </a:cubicBezTo>
                <a:cubicBezTo>
                  <a:pt x="468253" y="348380"/>
                  <a:pt x="467808" y="348114"/>
                  <a:pt x="467452" y="348114"/>
                </a:cubicBezTo>
                <a:cubicBezTo>
                  <a:pt x="465582" y="348025"/>
                  <a:pt x="463891" y="347580"/>
                  <a:pt x="462111" y="347047"/>
                </a:cubicBezTo>
                <a:cubicBezTo>
                  <a:pt x="460776" y="346692"/>
                  <a:pt x="459530" y="346514"/>
                  <a:pt x="458373" y="345981"/>
                </a:cubicBezTo>
                <a:cubicBezTo>
                  <a:pt x="458017" y="345892"/>
                  <a:pt x="457661" y="345892"/>
                  <a:pt x="457305" y="345714"/>
                </a:cubicBezTo>
                <a:lnTo>
                  <a:pt x="428911" y="331494"/>
                </a:lnTo>
                <a:cubicBezTo>
                  <a:pt x="421702" y="327940"/>
                  <a:pt x="412979" y="329273"/>
                  <a:pt x="407282" y="335049"/>
                </a:cubicBezTo>
                <a:lnTo>
                  <a:pt x="376308" y="365888"/>
                </a:lnTo>
                <a:cubicBezTo>
                  <a:pt x="367763" y="374509"/>
                  <a:pt x="356370" y="379219"/>
                  <a:pt x="344265" y="379219"/>
                </a:cubicBezTo>
                <a:cubicBezTo>
                  <a:pt x="332160" y="379219"/>
                  <a:pt x="320678" y="374509"/>
                  <a:pt x="312133" y="365888"/>
                </a:cubicBezTo>
                <a:lnTo>
                  <a:pt x="241194" y="295057"/>
                </a:lnTo>
                <a:cubicBezTo>
                  <a:pt x="223481" y="277371"/>
                  <a:pt x="223481" y="248576"/>
                  <a:pt x="241194" y="230891"/>
                </a:cubicBezTo>
                <a:lnTo>
                  <a:pt x="272079" y="200052"/>
                </a:lnTo>
                <a:cubicBezTo>
                  <a:pt x="277776" y="194364"/>
                  <a:pt x="279200" y="185655"/>
                  <a:pt x="275551" y="178456"/>
                </a:cubicBezTo>
                <a:lnTo>
                  <a:pt x="261398" y="150106"/>
                </a:lnTo>
                <a:cubicBezTo>
                  <a:pt x="261220" y="149750"/>
                  <a:pt x="261220" y="149395"/>
                  <a:pt x="261131" y="149039"/>
                </a:cubicBezTo>
                <a:cubicBezTo>
                  <a:pt x="260508" y="147884"/>
                  <a:pt x="260330" y="146640"/>
                  <a:pt x="260063" y="145307"/>
                </a:cubicBezTo>
                <a:cubicBezTo>
                  <a:pt x="259529" y="143529"/>
                  <a:pt x="259084" y="141841"/>
                  <a:pt x="258995" y="139974"/>
                </a:cubicBezTo>
                <a:cubicBezTo>
                  <a:pt x="258906" y="138730"/>
                  <a:pt x="259084" y="137486"/>
                  <a:pt x="259262" y="136242"/>
                </a:cubicBezTo>
                <a:cubicBezTo>
                  <a:pt x="259440" y="134375"/>
                  <a:pt x="259707" y="132687"/>
                  <a:pt x="260241" y="130909"/>
                </a:cubicBezTo>
                <a:cubicBezTo>
                  <a:pt x="260686" y="129754"/>
                  <a:pt x="261220" y="128599"/>
                  <a:pt x="261754" y="127443"/>
                </a:cubicBezTo>
                <a:cubicBezTo>
                  <a:pt x="262644" y="125755"/>
                  <a:pt x="263713" y="124155"/>
                  <a:pt x="264959" y="122733"/>
                </a:cubicBezTo>
                <a:cubicBezTo>
                  <a:pt x="265404" y="122111"/>
                  <a:pt x="265582" y="121400"/>
                  <a:pt x="266116" y="120955"/>
                </a:cubicBezTo>
                <a:lnTo>
                  <a:pt x="317384" y="69676"/>
                </a:lnTo>
                <a:cubicBezTo>
                  <a:pt x="341505" y="45592"/>
                  <a:pt x="379868" y="44525"/>
                  <a:pt x="405591" y="66121"/>
                </a:cubicBezTo>
                <a:lnTo>
                  <a:pt x="462912" y="7554"/>
                </a:lnTo>
                <a:cubicBezTo>
                  <a:pt x="467719" y="2755"/>
                  <a:pt x="474127" y="89"/>
                  <a:pt x="4808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>
              <a:cs typeface="+mn-ea"/>
              <a:sym typeface="+mn-lt"/>
            </a:endParaRPr>
          </a:p>
        </p:txBody>
      </p:sp>
      <p:sp>
        <p:nvSpPr>
          <p:cNvPr id="26" name="iṡļîḍé"/>
          <p:cNvSpPr/>
          <p:nvPr/>
        </p:nvSpPr>
        <p:spPr bwMode="auto">
          <a:xfrm>
            <a:off x="1607418" y="5131234"/>
            <a:ext cx="344710" cy="344189"/>
          </a:xfrm>
          <a:custGeom>
            <a:avLst/>
            <a:gdLst>
              <a:gd name="connsiteX0" fmla="*/ 257564 w 607639"/>
              <a:gd name="connsiteY0" fmla="*/ 92370 h 606722"/>
              <a:gd name="connsiteX1" fmla="*/ 277411 w 607639"/>
              <a:gd name="connsiteY1" fmla="*/ 112098 h 606722"/>
              <a:gd name="connsiteX2" fmla="*/ 277411 w 607639"/>
              <a:gd name="connsiteY2" fmla="*/ 329729 h 606722"/>
              <a:gd name="connsiteX3" fmla="*/ 495281 w 607639"/>
              <a:gd name="connsiteY3" fmla="*/ 329729 h 606722"/>
              <a:gd name="connsiteX4" fmla="*/ 515128 w 607639"/>
              <a:gd name="connsiteY4" fmla="*/ 349546 h 606722"/>
              <a:gd name="connsiteX5" fmla="*/ 257564 w 607639"/>
              <a:gd name="connsiteY5" fmla="*/ 606722 h 606722"/>
              <a:gd name="connsiteX6" fmla="*/ 0 w 607639"/>
              <a:gd name="connsiteY6" fmla="*/ 349546 h 606722"/>
              <a:gd name="connsiteX7" fmla="*/ 257564 w 607639"/>
              <a:gd name="connsiteY7" fmla="*/ 92370 h 606722"/>
              <a:gd name="connsiteX8" fmla="*/ 350027 w 607639"/>
              <a:gd name="connsiteY8" fmla="*/ 0 h 606722"/>
              <a:gd name="connsiteX9" fmla="*/ 607639 w 607639"/>
              <a:gd name="connsiteY9" fmla="*/ 257220 h 606722"/>
              <a:gd name="connsiteX10" fmla="*/ 587788 w 607639"/>
              <a:gd name="connsiteY10" fmla="*/ 277040 h 606722"/>
              <a:gd name="connsiteX11" fmla="*/ 350027 w 607639"/>
              <a:gd name="connsiteY11" fmla="*/ 277040 h 606722"/>
              <a:gd name="connsiteX12" fmla="*/ 330176 w 607639"/>
              <a:gd name="connsiteY12" fmla="*/ 257220 h 606722"/>
              <a:gd name="connsiteX13" fmla="*/ 330176 w 607639"/>
              <a:gd name="connsiteY13" fmla="*/ 19820 h 606722"/>
              <a:gd name="connsiteX14" fmla="*/ 350027 w 607639"/>
              <a:gd name="connsiteY14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07639" h="606722">
                <a:moveTo>
                  <a:pt x="257564" y="92370"/>
                </a:moveTo>
                <a:cubicBezTo>
                  <a:pt x="268511" y="92370"/>
                  <a:pt x="277411" y="101168"/>
                  <a:pt x="277411" y="112098"/>
                </a:cubicBezTo>
                <a:lnTo>
                  <a:pt x="277411" y="329729"/>
                </a:lnTo>
                <a:lnTo>
                  <a:pt x="495281" y="329729"/>
                </a:lnTo>
                <a:cubicBezTo>
                  <a:pt x="506228" y="329729"/>
                  <a:pt x="515128" y="338616"/>
                  <a:pt x="515128" y="349546"/>
                </a:cubicBezTo>
                <a:cubicBezTo>
                  <a:pt x="515128" y="491286"/>
                  <a:pt x="399607" y="606722"/>
                  <a:pt x="257564" y="606722"/>
                </a:cubicBezTo>
                <a:cubicBezTo>
                  <a:pt x="115521" y="606722"/>
                  <a:pt x="0" y="491286"/>
                  <a:pt x="0" y="349546"/>
                </a:cubicBezTo>
                <a:cubicBezTo>
                  <a:pt x="0" y="207717"/>
                  <a:pt x="115521" y="92370"/>
                  <a:pt x="257564" y="92370"/>
                </a:cubicBezTo>
                <a:close/>
                <a:moveTo>
                  <a:pt x="350027" y="0"/>
                </a:moveTo>
                <a:cubicBezTo>
                  <a:pt x="492007" y="0"/>
                  <a:pt x="607639" y="115367"/>
                  <a:pt x="607639" y="257220"/>
                </a:cubicBezTo>
                <a:cubicBezTo>
                  <a:pt x="607639" y="268152"/>
                  <a:pt x="598737" y="277040"/>
                  <a:pt x="587788" y="277040"/>
                </a:cubicBezTo>
                <a:lnTo>
                  <a:pt x="350027" y="277040"/>
                </a:lnTo>
                <a:cubicBezTo>
                  <a:pt x="339078" y="277040"/>
                  <a:pt x="330176" y="268152"/>
                  <a:pt x="330176" y="257220"/>
                </a:cubicBezTo>
                <a:lnTo>
                  <a:pt x="330176" y="19820"/>
                </a:lnTo>
                <a:cubicBezTo>
                  <a:pt x="330176" y="8888"/>
                  <a:pt x="339078" y="0"/>
                  <a:pt x="3500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>
              <a:cs typeface="+mn-ea"/>
              <a:sym typeface="+mn-lt"/>
            </a:endParaRPr>
          </a:p>
        </p:txBody>
      </p:sp>
      <p:sp>
        <p:nvSpPr>
          <p:cNvPr id="27" name="ïslíḓé"/>
          <p:cNvSpPr/>
          <p:nvPr/>
        </p:nvSpPr>
        <p:spPr bwMode="auto">
          <a:xfrm>
            <a:off x="1495397" y="1900170"/>
            <a:ext cx="343455" cy="339662"/>
          </a:xfrm>
          <a:custGeom>
            <a:avLst/>
            <a:gdLst>
              <a:gd name="connsiteX0" fmla="*/ 466437 w 600511"/>
              <a:gd name="connsiteY0" fmla="*/ 421770 h 593879"/>
              <a:gd name="connsiteX1" fmla="*/ 504684 w 600511"/>
              <a:gd name="connsiteY1" fmla="*/ 459981 h 593879"/>
              <a:gd name="connsiteX2" fmla="*/ 466437 w 600511"/>
              <a:gd name="connsiteY2" fmla="*/ 498192 h 593879"/>
              <a:gd name="connsiteX3" fmla="*/ 428190 w 600511"/>
              <a:gd name="connsiteY3" fmla="*/ 459981 h 593879"/>
              <a:gd name="connsiteX4" fmla="*/ 466437 w 600511"/>
              <a:gd name="connsiteY4" fmla="*/ 421770 h 593879"/>
              <a:gd name="connsiteX5" fmla="*/ 453390 w 600511"/>
              <a:gd name="connsiteY5" fmla="*/ 375066 h 593879"/>
              <a:gd name="connsiteX6" fmla="*/ 421127 w 600511"/>
              <a:gd name="connsiteY6" fmla="*/ 386990 h 593879"/>
              <a:gd name="connsiteX7" fmla="*/ 418868 w 600511"/>
              <a:gd name="connsiteY7" fmla="*/ 392146 h 593879"/>
              <a:gd name="connsiteX8" fmla="*/ 424031 w 600511"/>
              <a:gd name="connsiteY8" fmla="*/ 406325 h 593879"/>
              <a:gd name="connsiteX9" fmla="*/ 423385 w 600511"/>
              <a:gd name="connsiteY9" fmla="*/ 411481 h 593879"/>
              <a:gd name="connsiteX10" fmla="*/ 416287 w 600511"/>
              <a:gd name="connsiteY10" fmla="*/ 413737 h 593879"/>
              <a:gd name="connsiteX11" fmla="*/ 402414 w 600511"/>
              <a:gd name="connsiteY11" fmla="*/ 407292 h 593879"/>
              <a:gd name="connsiteX12" fmla="*/ 397252 w 600511"/>
              <a:gd name="connsiteY12" fmla="*/ 409226 h 593879"/>
              <a:gd name="connsiteX13" fmla="*/ 383056 w 600511"/>
              <a:gd name="connsiteY13" fmla="*/ 440485 h 593879"/>
              <a:gd name="connsiteX14" fmla="*/ 384669 w 600511"/>
              <a:gd name="connsiteY14" fmla="*/ 445318 h 593879"/>
              <a:gd name="connsiteX15" fmla="*/ 398542 w 600511"/>
              <a:gd name="connsiteY15" fmla="*/ 451764 h 593879"/>
              <a:gd name="connsiteX16" fmla="*/ 401769 w 600511"/>
              <a:gd name="connsiteY16" fmla="*/ 455953 h 593879"/>
              <a:gd name="connsiteX17" fmla="*/ 398220 w 600511"/>
              <a:gd name="connsiteY17" fmla="*/ 462720 h 593879"/>
              <a:gd name="connsiteX18" fmla="*/ 384024 w 600511"/>
              <a:gd name="connsiteY18" fmla="*/ 467876 h 593879"/>
              <a:gd name="connsiteX19" fmla="*/ 381766 w 600511"/>
              <a:gd name="connsiteY19" fmla="*/ 472710 h 593879"/>
              <a:gd name="connsiteX20" fmla="*/ 393380 w 600511"/>
              <a:gd name="connsiteY20" fmla="*/ 504936 h 593879"/>
              <a:gd name="connsiteX21" fmla="*/ 398542 w 600511"/>
              <a:gd name="connsiteY21" fmla="*/ 507192 h 593879"/>
              <a:gd name="connsiteX22" fmla="*/ 412738 w 600511"/>
              <a:gd name="connsiteY22" fmla="*/ 502036 h 593879"/>
              <a:gd name="connsiteX23" fmla="*/ 417900 w 600511"/>
              <a:gd name="connsiteY23" fmla="*/ 502680 h 593879"/>
              <a:gd name="connsiteX24" fmla="*/ 420159 w 600511"/>
              <a:gd name="connsiteY24" fmla="*/ 510092 h 593879"/>
              <a:gd name="connsiteX25" fmla="*/ 413706 w 600511"/>
              <a:gd name="connsiteY25" fmla="*/ 523949 h 593879"/>
              <a:gd name="connsiteX26" fmla="*/ 415642 w 600511"/>
              <a:gd name="connsiteY26" fmla="*/ 528783 h 593879"/>
              <a:gd name="connsiteX27" fmla="*/ 446937 w 600511"/>
              <a:gd name="connsiteY27" fmla="*/ 543285 h 593879"/>
              <a:gd name="connsiteX28" fmla="*/ 451777 w 600511"/>
              <a:gd name="connsiteY28" fmla="*/ 541351 h 593879"/>
              <a:gd name="connsiteX29" fmla="*/ 458230 w 600511"/>
              <a:gd name="connsiteY29" fmla="*/ 527494 h 593879"/>
              <a:gd name="connsiteX30" fmla="*/ 462424 w 600511"/>
              <a:gd name="connsiteY30" fmla="*/ 524272 h 593879"/>
              <a:gd name="connsiteX31" fmla="*/ 469199 w 600511"/>
              <a:gd name="connsiteY31" fmla="*/ 528139 h 593879"/>
              <a:gd name="connsiteX32" fmla="*/ 474361 w 600511"/>
              <a:gd name="connsiteY32" fmla="*/ 542318 h 593879"/>
              <a:gd name="connsiteX33" fmla="*/ 479201 w 600511"/>
              <a:gd name="connsiteY33" fmla="*/ 544574 h 593879"/>
              <a:gd name="connsiteX34" fmla="*/ 511464 w 600511"/>
              <a:gd name="connsiteY34" fmla="*/ 532650 h 593879"/>
              <a:gd name="connsiteX35" fmla="*/ 513723 w 600511"/>
              <a:gd name="connsiteY35" fmla="*/ 527816 h 593879"/>
              <a:gd name="connsiteX36" fmla="*/ 508560 w 600511"/>
              <a:gd name="connsiteY36" fmla="*/ 513315 h 593879"/>
              <a:gd name="connsiteX37" fmla="*/ 509206 w 600511"/>
              <a:gd name="connsiteY37" fmla="*/ 508159 h 593879"/>
              <a:gd name="connsiteX38" fmla="*/ 516626 w 600511"/>
              <a:gd name="connsiteY38" fmla="*/ 506225 h 593879"/>
              <a:gd name="connsiteX39" fmla="*/ 530500 w 600511"/>
              <a:gd name="connsiteY39" fmla="*/ 512348 h 593879"/>
              <a:gd name="connsiteX40" fmla="*/ 535339 w 600511"/>
              <a:gd name="connsiteY40" fmla="*/ 510737 h 593879"/>
              <a:gd name="connsiteX41" fmla="*/ 549858 w 600511"/>
              <a:gd name="connsiteY41" fmla="*/ 479478 h 593879"/>
              <a:gd name="connsiteX42" fmla="*/ 547922 w 600511"/>
              <a:gd name="connsiteY42" fmla="*/ 474322 h 593879"/>
              <a:gd name="connsiteX43" fmla="*/ 534049 w 600511"/>
              <a:gd name="connsiteY43" fmla="*/ 467876 h 593879"/>
              <a:gd name="connsiteX44" fmla="*/ 531145 w 600511"/>
              <a:gd name="connsiteY44" fmla="*/ 461109 h 593879"/>
              <a:gd name="connsiteX45" fmla="*/ 534694 w 600511"/>
              <a:gd name="connsiteY45" fmla="*/ 457242 h 593879"/>
              <a:gd name="connsiteX46" fmla="*/ 548890 w 600511"/>
              <a:gd name="connsiteY46" fmla="*/ 451764 h 593879"/>
              <a:gd name="connsiteX47" fmla="*/ 551148 w 600511"/>
              <a:gd name="connsiteY47" fmla="*/ 446930 h 593879"/>
              <a:gd name="connsiteX48" fmla="*/ 539211 w 600511"/>
              <a:gd name="connsiteY48" fmla="*/ 414704 h 593879"/>
              <a:gd name="connsiteX49" fmla="*/ 534371 w 600511"/>
              <a:gd name="connsiteY49" fmla="*/ 412448 h 593879"/>
              <a:gd name="connsiteX50" fmla="*/ 520175 w 600511"/>
              <a:gd name="connsiteY50" fmla="*/ 417604 h 593879"/>
              <a:gd name="connsiteX51" fmla="*/ 514691 w 600511"/>
              <a:gd name="connsiteY51" fmla="*/ 416960 h 593879"/>
              <a:gd name="connsiteX52" fmla="*/ 512755 w 600511"/>
              <a:gd name="connsiteY52" fmla="*/ 409548 h 593879"/>
              <a:gd name="connsiteX53" fmla="*/ 518885 w 600511"/>
              <a:gd name="connsiteY53" fmla="*/ 396013 h 593879"/>
              <a:gd name="connsiteX54" fmla="*/ 516949 w 600511"/>
              <a:gd name="connsiteY54" fmla="*/ 390857 h 593879"/>
              <a:gd name="connsiteX55" fmla="*/ 485976 w 600511"/>
              <a:gd name="connsiteY55" fmla="*/ 376355 h 593879"/>
              <a:gd name="connsiteX56" fmla="*/ 480814 w 600511"/>
              <a:gd name="connsiteY56" fmla="*/ 378289 h 593879"/>
              <a:gd name="connsiteX57" fmla="*/ 474361 w 600511"/>
              <a:gd name="connsiteY57" fmla="*/ 392146 h 593879"/>
              <a:gd name="connsiteX58" fmla="*/ 470167 w 600511"/>
              <a:gd name="connsiteY58" fmla="*/ 395368 h 593879"/>
              <a:gd name="connsiteX59" fmla="*/ 463714 w 600511"/>
              <a:gd name="connsiteY59" fmla="*/ 391824 h 593879"/>
              <a:gd name="connsiteX60" fmla="*/ 458230 w 600511"/>
              <a:gd name="connsiteY60" fmla="*/ 377322 h 593879"/>
              <a:gd name="connsiteX61" fmla="*/ 453390 w 600511"/>
              <a:gd name="connsiteY61" fmla="*/ 375066 h 593879"/>
              <a:gd name="connsiteX62" fmla="*/ 0 w 600511"/>
              <a:gd name="connsiteY62" fmla="*/ 372515 h 593879"/>
              <a:gd name="connsiteX63" fmla="*/ 233292 w 600511"/>
              <a:gd name="connsiteY63" fmla="*/ 465626 h 593879"/>
              <a:gd name="connsiteX64" fmla="*/ 305248 w 600511"/>
              <a:gd name="connsiteY64" fmla="*/ 461116 h 593879"/>
              <a:gd name="connsiteX65" fmla="*/ 332998 w 600511"/>
              <a:gd name="connsiteY65" fmla="*/ 549716 h 593879"/>
              <a:gd name="connsiteX66" fmla="*/ 233292 w 600511"/>
              <a:gd name="connsiteY66" fmla="*/ 558737 h 593879"/>
              <a:gd name="connsiteX67" fmla="*/ 0 w 600511"/>
              <a:gd name="connsiteY67" fmla="*/ 465626 h 593879"/>
              <a:gd name="connsiteX68" fmla="*/ 466295 w 600511"/>
              <a:gd name="connsiteY68" fmla="*/ 326083 h 593879"/>
              <a:gd name="connsiteX69" fmla="*/ 600511 w 600511"/>
              <a:gd name="connsiteY69" fmla="*/ 459820 h 593879"/>
              <a:gd name="connsiteX70" fmla="*/ 466295 w 600511"/>
              <a:gd name="connsiteY70" fmla="*/ 593879 h 593879"/>
              <a:gd name="connsiteX71" fmla="*/ 332080 w 600511"/>
              <a:gd name="connsiteY71" fmla="*/ 459820 h 593879"/>
              <a:gd name="connsiteX72" fmla="*/ 466295 w 600511"/>
              <a:gd name="connsiteY72" fmla="*/ 326083 h 593879"/>
              <a:gd name="connsiteX73" fmla="*/ 0 w 600511"/>
              <a:gd name="connsiteY73" fmla="*/ 232654 h 593879"/>
              <a:gd name="connsiteX74" fmla="*/ 233309 w 600511"/>
              <a:gd name="connsiteY74" fmla="*/ 326103 h 593879"/>
              <a:gd name="connsiteX75" fmla="*/ 466296 w 600511"/>
              <a:gd name="connsiteY75" fmla="*/ 232654 h 593879"/>
              <a:gd name="connsiteX76" fmla="*/ 466296 w 600511"/>
              <a:gd name="connsiteY76" fmla="*/ 299035 h 593879"/>
              <a:gd name="connsiteX77" fmla="*/ 312370 w 600511"/>
              <a:gd name="connsiteY77" fmla="*/ 413429 h 593879"/>
              <a:gd name="connsiteX78" fmla="*/ 233309 w 600511"/>
              <a:gd name="connsiteY78" fmla="*/ 419229 h 593879"/>
              <a:gd name="connsiteX79" fmla="*/ 0 w 600511"/>
              <a:gd name="connsiteY79" fmla="*/ 326103 h 593879"/>
              <a:gd name="connsiteX80" fmla="*/ 233309 w 600511"/>
              <a:gd name="connsiteY80" fmla="*/ 23200 h 593879"/>
              <a:gd name="connsiteX81" fmla="*/ 23234 w 600511"/>
              <a:gd name="connsiteY81" fmla="*/ 93123 h 593879"/>
              <a:gd name="connsiteX82" fmla="*/ 233309 w 600511"/>
              <a:gd name="connsiteY82" fmla="*/ 163046 h 593879"/>
              <a:gd name="connsiteX83" fmla="*/ 443062 w 600511"/>
              <a:gd name="connsiteY83" fmla="*/ 93123 h 593879"/>
              <a:gd name="connsiteX84" fmla="*/ 233309 w 600511"/>
              <a:gd name="connsiteY84" fmla="*/ 23200 h 593879"/>
              <a:gd name="connsiteX85" fmla="*/ 233309 w 600511"/>
              <a:gd name="connsiteY85" fmla="*/ 0 h 593879"/>
              <a:gd name="connsiteX86" fmla="*/ 466296 w 600511"/>
              <a:gd name="connsiteY86" fmla="*/ 93123 h 593879"/>
              <a:gd name="connsiteX87" fmla="*/ 466296 w 600511"/>
              <a:gd name="connsiteY87" fmla="*/ 186246 h 593879"/>
              <a:gd name="connsiteX88" fmla="*/ 233309 w 600511"/>
              <a:gd name="connsiteY88" fmla="*/ 279369 h 593879"/>
              <a:gd name="connsiteX89" fmla="*/ 0 w 600511"/>
              <a:gd name="connsiteY89" fmla="*/ 186246 h 593879"/>
              <a:gd name="connsiteX90" fmla="*/ 0 w 600511"/>
              <a:gd name="connsiteY90" fmla="*/ 93123 h 593879"/>
              <a:gd name="connsiteX91" fmla="*/ 233309 w 600511"/>
              <a:gd name="connsiteY91" fmla="*/ 0 h 593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600511" h="593879">
                <a:moveTo>
                  <a:pt x="466437" y="421770"/>
                </a:moveTo>
                <a:cubicBezTo>
                  <a:pt x="487560" y="421770"/>
                  <a:pt x="504684" y="438878"/>
                  <a:pt x="504684" y="459981"/>
                </a:cubicBezTo>
                <a:cubicBezTo>
                  <a:pt x="504684" y="481084"/>
                  <a:pt x="487560" y="498192"/>
                  <a:pt x="466437" y="498192"/>
                </a:cubicBezTo>
                <a:cubicBezTo>
                  <a:pt x="445314" y="498192"/>
                  <a:pt x="428190" y="481084"/>
                  <a:pt x="428190" y="459981"/>
                </a:cubicBezTo>
                <a:cubicBezTo>
                  <a:pt x="428190" y="438878"/>
                  <a:pt x="445314" y="421770"/>
                  <a:pt x="466437" y="421770"/>
                </a:cubicBezTo>
                <a:close/>
                <a:moveTo>
                  <a:pt x="453390" y="375066"/>
                </a:moveTo>
                <a:lnTo>
                  <a:pt x="421127" y="386990"/>
                </a:lnTo>
                <a:cubicBezTo>
                  <a:pt x="419191" y="387957"/>
                  <a:pt x="418223" y="389890"/>
                  <a:pt x="418868" y="392146"/>
                </a:cubicBezTo>
                <a:lnTo>
                  <a:pt x="424031" y="406325"/>
                </a:lnTo>
                <a:cubicBezTo>
                  <a:pt x="424998" y="408259"/>
                  <a:pt x="424676" y="410515"/>
                  <a:pt x="423385" y="411481"/>
                </a:cubicBezTo>
                <a:cubicBezTo>
                  <a:pt x="422417" y="412448"/>
                  <a:pt x="418223" y="414382"/>
                  <a:pt x="416287" y="413737"/>
                </a:cubicBezTo>
                <a:lnTo>
                  <a:pt x="402414" y="407292"/>
                </a:lnTo>
                <a:cubicBezTo>
                  <a:pt x="400478" y="406325"/>
                  <a:pt x="398220" y="407292"/>
                  <a:pt x="397252" y="409226"/>
                </a:cubicBezTo>
                <a:lnTo>
                  <a:pt x="383056" y="440485"/>
                </a:lnTo>
                <a:cubicBezTo>
                  <a:pt x="382088" y="442096"/>
                  <a:pt x="383056" y="444674"/>
                  <a:pt x="384669" y="445318"/>
                </a:cubicBezTo>
                <a:lnTo>
                  <a:pt x="398542" y="451764"/>
                </a:lnTo>
                <a:cubicBezTo>
                  <a:pt x="400478" y="452730"/>
                  <a:pt x="402091" y="454664"/>
                  <a:pt x="401769" y="455953"/>
                </a:cubicBezTo>
                <a:cubicBezTo>
                  <a:pt x="401769" y="457564"/>
                  <a:pt x="400156" y="462076"/>
                  <a:pt x="398220" y="462720"/>
                </a:cubicBezTo>
                <a:lnTo>
                  <a:pt x="384024" y="467876"/>
                </a:lnTo>
                <a:cubicBezTo>
                  <a:pt x="382088" y="468521"/>
                  <a:pt x="381120" y="470777"/>
                  <a:pt x="381766" y="472710"/>
                </a:cubicBezTo>
                <a:lnTo>
                  <a:pt x="393380" y="504936"/>
                </a:lnTo>
                <a:cubicBezTo>
                  <a:pt x="394348" y="506870"/>
                  <a:pt x="396607" y="507836"/>
                  <a:pt x="398542" y="507192"/>
                </a:cubicBezTo>
                <a:lnTo>
                  <a:pt x="412738" y="502036"/>
                </a:lnTo>
                <a:cubicBezTo>
                  <a:pt x="414674" y="501391"/>
                  <a:pt x="417255" y="501713"/>
                  <a:pt x="417900" y="502680"/>
                </a:cubicBezTo>
                <a:cubicBezTo>
                  <a:pt x="418868" y="503969"/>
                  <a:pt x="421127" y="508159"/>
                  <a:pt x="420159" y="510092"/>
                </a:cubicBezTo>
                <a:lnTo>
                  <a:pt x="413706" y="523949"/>
                </a:lnTo>
                <a:cubicBezTo>
                  <a:pt x="412738" y="525561"/>
                  <a:pt x="413706" y="527816"/>
                  <a:pt x="415642" y="528783"/>
                </a:cubicBezTo>
                <a:lnTo>
                  <a:pt x="446937" y="543285"/>
                </a:lnTo>
                <a:cubicBezTo>
                  <a:pt x="448873" y="544251"/>
                  <a:pt x="451132" y="543285"/>
                  <a:pt x="451777" y="541351"/>
                </a:cubicBezTo>
                <a:lnTo>
                  <a:pt x="458230" y="527494"/>
                </a:lnTo>
                <a:cubicBezTo>
                  <a:pt x="459198" y="525561"/>
                  <a:pt x="461133" y="524272"/>
                  <a:pt x="462424" y="524272"/>
                </a:cubicBezTo>
                <a:cubicBezTo>
                  <a:pt x="464037" y="524272"/>
                  <a:pt x="468554" y="525883"/>
                  <a:pt x="469199" y="528139"/>
                </a:cubicBezTo>
                <a:lnTo>
                  <a:pt x="474361" y="542318"/>
                </a:lnTo>
                <a:cubicBezTo>
                  <a:pt x="475007" y="544251"/>
                  <a:pt x="477265" y="545218"/>
                  <a:pt x="479201" y="544574"/>
                </a:cubicBezTo>
                <a:lnTo>
                  <a:pt x="511464" y="532650"/>
                </a:lnTo>
                <a:cubicBezTo>
                  <a:pt x="513400" y="532006"/>
                  <a:pt x="514368" y="529750"/>
                  <a:pt x="513723" y="527816"/>
                </a:cubicBezTo>
                <a:lnTo>
                  <a:pt x="508560" y="513315"/>
                </a:lnTo>
                <a:cubicBezTo>
                  <a:pt x="507915" y="511381"/>
                  <a:pt x="508238" y="509125"/>
                  <a:pt x="509206" y="508159"/>
                </a:cubicBezTo>
                <a:cubicBezTo>
                  <a:pt x="510496" y="507192"/>
                  <a:pt x="514691" y="505258"/>
                  <a:pt x="516626" y="506225"/>
                </a:cubicBezTo>
                <a:lnTo>
                  <a:pt x="530500" y="512348"/>
                </a:lnTo>
                <a:cubicBezTo>
                  <a:pt x="532435" y="513315"/>
                  <a:pt x="534694" y="512348"/>
                  <a:pt x="535339" y="510737"/>
                </a:cubicBezTo>
                <a:lnTo>
                  <a:pt x="549858" y="479478"/>
                </a:lnTo>
                <a:cubicBezTo>
                  <a:pt x="550825" y="477544"/>
                  <a:pt x="549858" y="475288"/>
                  <a:pt x="547922" y="474322"/>
                </a:cubicBezTo>
                <a:lnTo>
                  <a:pt x="534049" y="467876"/>
                </a:lnTo>
                <a:cubicBezTo>
                  <a:pt x="532113" y="467232"/>
                  <a:pt x="531145" y="462398"/>
                  <a:pt x="531145" y="461109"/>
                </a:cubicBezTo>
                <a:cubicBezTo>
                  <a:pt x="531145" y="459498"/>
                  <a:pt x="532435" y="457886"/>
                  <a:pt x="534694" y="457242"/>
                </a:cubicBezTo>
                <a:lnTo>
                  <a:pt x="548890" y="451764"/>
                </a:lnTo>
                <a:cubicBezTo>
                  <a:pt x="550825" y="451119"/>
                  <a:pt x="551793" y="448863"/>
                  <a:pt x="551148" y="446930"/>
                </a:cubicBezTo>
                <a:lnTo>
                  <a:pt x="539211" y="414704"/>
                </a:lnTo>
                <a:cubicBezTo>
                  <a:pt x="538565" y="412770"/>
                  <a:pt x="536307" y="411804"/>
                  <a:pt x="534371" y="412448"/>
                </a:cubicBezTo>
                <a:lnTo>
                  <a:pt x="520175" y="417604"/>
                </a:lnTo>
                <a:cubicBezTo>
                  <a:pt x="517917" y="418571"/>
                  <a:pt x="515658" y="418249"/>
                  <a:pt x="514691" y="416960"/>
                </a:cubicBezTo>
                <a:cubicBezTo>
                  <a:pt x="513723" y="415993"/>
                  <a:pt x="511787" y="411481"/>
                  <a:pt x="512755" y="409548"/>
                </a:cubicBezTo>
                <a:lnTo>
                  <a:pt x="518885" y="396013"/>
                </a:lnTo>
                <a:cubicBezTo>
                  <a:pt x="519853" y="394079"/>
                  <a:pt x="518885" y="391824"/>
                  <a:pt x="516949" y="390857"/>
                </a:cubicBezTo>
                <a:lnTo>
                  <a:pt x="485976" y="376355"/>
                </a:lnTo>
                <a:cubicBezTo>
                  <a:pt x="484040" y="375711"/>
                  <a:pt x="481782" y="376355"/>
                  <a:pt x="480814" y="378289"/>
                </a:cubicBezTo>
                <a:lnTo>
                  <a:pt x="474361" y="392146"/>
                </a:lnTo>
                <a:cubicBezTo>
                  <a:pt x="473716" y="394079"/>
                  <a:pt x="471780" y="395691"/>
                  <a:pt x="470167" y="395368"/>
                </a:cubicBezTo>
                <a:cubicBezTo>
                  <a:pt x="468877" y="395368"/>
                  <a:pt x="464360" y="393757"/>
                  <a:pt x="463714" y="391824"/>
                </a:cubicBezTo>
                <a:lnTo>
                  <a:pt x="458230" y="377322"/>
                </a:lnTo>
                <a:cubicBezTo>
                  <a:pt x="457584" y="375389"/>
                  <a:pt x="455326" y="374422"/>
                  <a:pt x="453390" y="375066"/>
                </a:cubicBezTo>
                <a:close/>
                <a:moveTo>
                  <a:pt x="0" y="372515"/>
                </a:moveTo>
                <a:cubicBezTo>
                  <a:pt x="0" y="424064"/>
                  <a:pt x="104223" y="465626"/>
                  <a:pt x="233292" y="465626"/>
                </a:cubicBezTo>
                <a:cubicBezTo>
                  <a:pt x="258461" y="465626"/>
                  <a:pt x="282661" y="464015"/>
                  <a:pt x="305248" y="461116"/>
                </a:cubicBezTo>
                <a:cubicBezTo>
                  <a:pt x="305571" y="493978"/>
                  <a:pt x="315574" y="524264"/>
                  <a:pt x="332998" y="549716"/>
                </a:cubicBezTo>
                <a:cubicBezTo>
                  <a:pt x="302667" y="555515"/>
                  <a:pt x="268786" y="558737"/>
                  <a:pt x="233292" y="558737"/>
                </a:cubicBezTo>
                <a:cubicBezTo>
                  <a:pt x="104546" y="558737"/>
                  <a:pt x="0" y="517175"/>
                  <a:pt x="0" y="465626"/>
                </a:cubicBezTo>
                <a:close/>
                <a:moveTo>
                  <a:pt x="466295" y="326083"/>
                </a:moveTo>
                <a:cubicBezTo>
                  <a:pt x="540501" y="326083"/>
                  <a:pt x="600511" y="386023"/>
                  <a:pt x="600511" y="459820"/>
                </a:cubicBezTo>
                <a:cubicBezTo>
                  <a:pt x="600511" y="533939"/>
                  <a:pt x="540501" y="593879"/>
                  <a:pt x="466295" y="593879"/>
                </a:cubicBezTo>
                <a:cubicBezTo>
                  <a:pt x="392412" y="593879"/>
                  <a:pt x="332080" y="533939"/>
                  <a:pt x="332080" y="459820"/>
                </a:cubicBezTo>
                <a:cubicBezTo>
                  <a:pt x="332080" y="386023"/>
                  <a:pt x="392412" y="326083"/>
                  <a:pt x="466295" y="326083"/>
                </a:cubicBezTo>
                <a:close/>
                <a:moveTo>
                  <a:pt x="0" y="232654"/>
                </a:moveTo>
                <a:cubicBezTo>
                  <a:pt x="0" y="284212"/>
                  <a:pt x="104554" y="326103"/>
                  <a:pt x="233309" y="326103"/>
                </a:cubicBezTo>
                <a:cubicBezTo>
                  <a:pt x="362065" y="326103"/>
                  <a:pt x="466296" y="284212"/>
                  <a:pt x="466296" y="232654"/>
                </a:cubicBezTo>
                <a:lnTo>
                  <a:pt x="466296" y="299035"/>
                </a:lnTo>
                <a:cubicBezTo>
                  <a:pt x="393689" y="299035"/>
                  <a:pt x="332377" y="347370"/>
                  <a:pt x="312370" y="413429"/>
                </a:cubicBezTo>
                <a:cubicBezTo>
                  <a:pt x="287522" y="416973"/>
                  <a:pt x="261061" y="419229"/>
                  <a:pt x="233309" y="419229"/>
                </a:cubicBezTo>
                <a:cubicBezTo>
                  <a:pt x="104231" y="419229"/>
                  <a:pt x="0" y="377338"/>
                  <a:pt x="0" y="326103"/>
                </a:cubicBezTo>
                <a:close/>
                <a:moveTo>
                  <a:pt x="233309" y="23200"/>
                </a:moveTo>
                <a:cubicBezTo>
                  <a:pt x="105199" y="23200"/>
                  <a:pt x="23234" y="64445"/>
                  <a:pt x="23234" y="93123"/>
                </a:cubicBezTo>
                <a:cubicBezTo>
                  <a:pt x="23234" y="121479"/>
                  <a:pt x="105199" y="163046"/>
                  <a:pt x="233309" y="163046"/>
                </a:cubicBezTo>
                <a:cubicBezTo>
                  <a:pt x="361420" y="163046"/>
                  <a:pt x="443062" y="121479"/>
                  <a:pt x="443062" y="93123"/>
                </a:cubicBezTo>
                <a:cubicBezTo>
                  <a:pt x="443062" y="64445"/>
                  <a:pt x="361420" y="23200"/>
                  <a:pt x="233309" y="23200"/>
                </a:cubicBezTo>
                <a:close/>
                <a:moveTo>
                  <a:pt x="233309" y="0"/>
                </a:moveTo>
                <a:cubicBezTo>
                  <a:pt x="362065" y="0"/>
                  <a:pt x="466296" y="41567"/>
                  <a:pt x="466296" y="93123"/>
                </a:cubicBezTo>
                <a:lnTo>
                  <a:pt x="466296" y="186246"/>
                </a:lnTo>
                <a:cubicBezTo>
                  <a:pt x="466296" y="237802"/>
                  <a:pt x="362065" y="279369"/>
                  <a:pt x="233309" y="279369"/>
                </a:cubicBezTo>
                <a:cubicBezTo>
                  <a:pt x="104231" y="279369"/>
                  <a:pt x="0" y="237802"/>
                  <a:pt x="0" y="186246"/>
                </a:cubicBezTo>
                <a:lnTo>
                  <a:pt x="0" y="93123"/>
                </a:lnTo>
                <a:cubicBezTo>
                  <a:pt x="0" y="41567"/>
                  <a:pt x="104554" y="0"/>
                  <a:pt x="2333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>
              <a:cs typeface="+mn-ea"/>
              <a:sym typeface="+mn-lt"/>
            </a:endParaRPr>
          </a:p>
        </p:txBody>
      </p:sp>
      <p:sp>
        <p:nvSpPr>
          <p:cNvPr id="28" name="ïṣľîḋê"/>
          <p:cNvSpPr/>
          <p:nvPr/>
        </p:nvSpPr>
        <p:spPr>
          <a:xfrm>
            <a:off x="2341827" y="1518452"/>
            <a:ext cx="8051950" cy="1665696"/>
          </a:xfrm>
          <a:prstGeom prst="rect">
            <a:avLst/>
          </a:prstGeom>
        </p:spPr>
        <p:txBody>
          <a:bodyPr wrap="square" lIns="91440" tIns="45720" rIns="91440" bIns="45720" anchor="ctr" anchorCtr="0">
            <a:normAutofit/>
          </a:bodyPr>
          <a:lstStyle/>
          <a:p>
            <a:pPr>
              <a:lnSpc>
                <a:spcPct val="123000"/>
              </a:lnSpc>
            </a:pPr>
            <a:r>
              <a:rPr lang="zh-CN" altLang="en-US" sz="2400" dirty="0">
                <a:cs typeface="+mn-ea"/>
                <a:sym typeface="+mn-lt"/>
              </a:rPr>
              <a:t>页面置换：找到内存中没有使用的一些页，换出</a:t>
            </a:r>
          </a:p>
          <a:p>
            <a:pPr marL="342900" indent="-342900">
              <a:lnSpc>
                <a:spcPct val="123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cs typeface="+mn-ea"/>
                <a:sym typeface="+mn-lt"/>
              </a:rPr>
              <a:t>算法：替换策略</a:t>
            </a:r>
          </a:p>
          <a:p>
            <a:pPr marL="342900" indent="-342900">
              <a:lnSpc>
                <a:spcPct val="123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cs typeface="+mn-ea"/>
                <a:sym typeface="+mn-lt"/>
              </a:rPr>
              <a:t>性能 ：找出一个导致最小缺页数的算法</a:t>
            </a:r>
          </a:p>
        </p:txBody>
      </p:sp>
      <p:sp>
        <p:nvSpPr>
          <p:cNvPr id="29" name="îṧľïdè"/>
          <p:cNvSpPr/>
          <p:nvPr/>
        </p:nvSpPr>
        <p:spPr>
          <a:xfrm>
            <a:off x="2932850" y="3215469"/>
            <a:ext cx="6512240" cy="1066230"/>
          </a:xfrm>
          <a:prstGeom prst="rect">
            <a:avLst/>
          </a:prstGeom>
        </p:spPr>
        <p:txBody>
          <a:bodyPr wrap="square" lIns="91440" tIns="45720" rIns="91440" bIns="45720" anchor="ctr" anchorCtr="0">
            <a:normAutofit/>
          </a:bodyPr>
          <a:lstStyle/>
          <a:p>
            <a:pPr>
              <a:lnSpc>
                <a:spcPct val="132000"/>
              </a:lnSpc>
            </a:pPr>
            <a:r>
              <a:rPr lang="zh-CN" altLang="en-US" sz="2400" dirty="0">
                <a:solidFill>
                  <a:srgbClr val="0000FF"/>
                </a:solidFill>
                <a:cs typeface="+mn-ea"/>
                <a:sym typeface="+mn-lt"/>
              </a:rPr>
              <a:t>同一个页可能会被装入内存多次</a:t>
            </a:r>
          </a:p>
        </p:txBody>
      </p:sp>
      <p:sp>
        <p:nvSpPr>
          <p:cNvPr id="30" name="ïśļíde"/>
          <p:cNvSpPr/>
          <p:nvPr/>
        </p:nvSpPr>
        <p:spPr>
          <a:xfrm>
            <a:off x="2377022" y="4667621"/>
            <a:ext cx="9163223" cy="1271413"/>
          </a:xfrm>
          <a:prstGeom prst="rect">
            <a:avLst/>
          </a:prstGeom>
        </p:spPr>
        <p:txBody>
          <a:bodyPr wrap="square" lIns="91440" tIns="45720" rIns="91440" bIns="45720" anchor="ctr" anchorCtr="0">
            <a:normAutofit/>
          </a:bodyPr>
          <a:lstStyle/>
          <a:p>
            <a:pPr>
              <a:lnSpc>
                <a:spcPct val="123000"/>
              </a:lnSpc>
            </a:pPr>
            <a:r>
              <a:rPr lang="zh-CN" altLang="en-US" sz="2400" dirty="0">
                <a:cs typeface="+mn-ea"/>
                <a:sym typeface="+mn-lt"/>
              </a:rPr>
              <a:t>页面置换完善了逻辑内存和物理内存的划分</a:t>
            </a:r>
            <a:r>
              <a:rPr lang="en-US" altLang="zh-CN" sz="2400" dirty="0">
                <a:cs typeface="+mn-ea"/>
                <a:sym typeface="+mn-lt"/>
              </a:rPr>
              <a:t>——</a:t>
            </a:r>
            <a:r>
              <a:rPr lang="zh-CN" altLang="en-US" sz="2400" dirty="0">
                <a:cs typeface="+mn-ea"/>
                <a:sym typeface="+mn-lt"/>
              </a:rPr>
              <a:t>在一个较小的物理内存基础之上可以提供一个大的虚拟内存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页面置换算法</a:t>
            </a:r>
          </a:p>
        </p:txBody>
      </p:sp>
      <p:sp>
        <p:nvSpPr>
          <p:cNvPr id="4" name="i$lîďê"/>
          <p:cNvSpPr/>
          <p:nvPr/>
        </p:nvSpPr>
        <p:spPr>
          <a:xfrm>
            <a:off x="1802479" y="3827734"/>
            <a:ext cx="3696051" cy="39287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需要一个最小的缺页率</a:t>
            </a:r>
          </a:p>
        </p:txBody>
      </p:sp>
      <p:sp>
        <p:nvSpPr>
          <p:cNvPr id="6" name="ïṧḷïḋè"/>
          <p:cNvSpPr/>
          <p:nvPr/>
        </p:nvSpPr>
        <p:spPr>
          <a:xfrm>
            <a:off x="1802481" y="4579144"/>
            <a:ext cx="9640836" cy="84511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通过运行一个内存访问的特殊序列（访问序列），计算这个序列的缺页次数</a:t>
            </a:r>
          </a:p>
        </p:txBody>
      </p:sp>
      <p:sp>
        <p:nvSpPr>
          <p:cNvPr id="7" name="îs1iďé"/>
          <p:cNvSpPr/>
          <p:nvPr/>
        </p:nvSpPr>
        <p:spPr>
          <a:xfrm>
            <a:off x="1821535" y="2036875"/>
            <a:ext cx="4650286" cy="153195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/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rgbClr val="FF0000"/>
                </a:solidFill>
                <a:cs typeface="+mn-ea"/>
                <a:sym typeface="+mn-lt"/>
              </a:rPr>
              <a:t>最佳置换算法（</a:t>
            </a:r>
            <a:r>
              <a:rPr lang="en-US" altLang="zh-CN" sz="2200" dirty="0">
                <a:solidFill>
                  <a:srgbClr val="FF0000"/>
                </a:solidFill>
                <a:cs typeface="+mn-ea"/>
                <a:sym typeface="+mn-lt"/>
              </a:rPr>
              <a:t>OPT</a:t>
            </a:r>
            <a:r>
              <a:rPr lang="zh-CN" altLang="en-US" sz="2200" dirty="0">
                <a:solidFill>
                  <a:srgbClr val="FF0000"/>
                </a:solidFill>
                <a:cs typeface="+mn-ea"/>
                <a:sym typeface="+mn-lt"/>
              </a:rPr>
              <a:t>）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rgbClr val="FF0000"/>
                </a:solidFill>
                <a:cs typeface="+mn-ea"/>
                <a:sym typeface="+mn-lt"/>
              </a:rPr>
              <a:t>先进先出置换算法（</a:t>
            </a:r>
            <a:r>
              <a:rPr lang="en-US" altLang="zh-CN" sz="2200" dirty="0">
                <a:solidFill>
                  <a:srgbClr val="FF0000"/>
                </a:solidFill>
                <a:cs typeface="+mn-ea"/>
                <a:sym typeface="+mn-lt"/>
              </a:rPr>
              <a:t>FIFO</a:t>
            </a:r>
            <a:r>
              <a:rPr lang="zh-CN" altLang="en-US" sz="2200" dirty="0">
                <a:solidFill>
                  <a:srgbClr val="FF0000"/>
                </a:solidFill>
                <a:cs typeface="+mn-ea"/>
                <a:sym typeface="+mn-lt"/>
              </a:rPr>
              <a:t>）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rgbClr val="FF0000"/>
                </a:solidFill>
                <a:cs typeface="+mn-ea"/>
                <a:sym typeface="+mn-lt"/>
              </a:rPr>
              <a:t>最近最久未使用置换算法（</a:t>
            </a:r>
            <a:r>
              <a:rPr lang="en-US" altLang="zh-CN" sz="2200" dirty="0">
                <a:solidFill>
                  <a:srgbClr val="FF0000"/>
                </a:solidFill>
                <a:cs typeface="+mn-ea"/>
                <a:sym typeface="+mn-lt"/>
              </a:rPr>
              <a:t>LRU</a:t>
            </a:r>
            <a:r>
              <a:rPr lang="zh-CN" altLang="en-US" sz="2200" dirty="0">
                <a:solidFill>
                  <a:srgbClr val="FF0000"/>
                </a:solidFill>
                <a:cs typeface="+mn-ea"/>
                <a:sym typeface="+mn-lt"/>
              </a:rPr>
              <a:t>）</a:t>
            </a:r>
          </a:p>
        </p:txBody>
      </p:sp>
      <p:sp>
        <p:nvSpPr>
          <p:cNvPr id="8" name="íšḻíḑê"/>
          <p:cNvSpPr/>
          <p:nvPr/>
        </p:nvSpPr>
        <p:spPr>
          <a:xfrm>
            <a:off x="1802480" y="1570119"/>
            <a:ext cx="3696051" cy="40574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cs typeface="+mn-ea"/>
                <a:sym typeface="+mn-lt"/>
              </a:rPr>
              <a:t>页面置换算法</a:t>
            </a:r>
          </a:p>
        </p:txBody>
      </p:sp>
      <p:sp>
        <p:nvSpPr>
          <p:cNvPr id="9" name="îSļiḓè"/>
          <p:cNvSpPr/>
          <p:nvPr/>
        </p:nvSpPr>
        <p:spPr>
          <a:xfrm>
            <a:off x="1118977" y="1556557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0" name="íṥḻîḓe"/>
          <p:cNvSpPr/>
          <p:nvPr/>
        </p:nvSpPr>
        <p:spPr>
          <a:xfrm>
            <a:off x="1118977" y="4535179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1" name="îşļiḓè"/>
          <p:cNvSpPr/>
          <p:nvPr/>
        </p:nvSpPr>
        <p:spPr>
          <a:xfrm>
            <a:off x="1118977" y="3689944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2" name="îṡḷíďe"/>
          <p:cNvSpPr/>
          <p:nvPr/>
        </p:nvSpPr>
        <p:spPr>
          <a:xfrm>
            <a:off x="1309232" y="1752695"/>
            <a:ext cx="261147" cy="24787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0" y="63664"/>
                </a:moveTo>
                <a:lnTo>
                  <a:pt x="119800" y="63664"/>
                </a:lnTo>
                <a:cubicBezTo>
                  <a:pt x="119800" y="66596"/>
                  <a:pt x="118405" y="69528"/>
                  <a:pt x="114219" y="69528"/>
                </a:cubicBezTo>
                <a:cubicBezTo>
                  <a:pt x="112823" y="69528"/>
                  <a:pt x="111428" y="68062"/>
                  <a:pt x="111428" y="68062"/>
                </a:cubicBezTo>
                <a:lnTo>
                  <a:pt x="111428" y="68062"/>
                </a:lnTo>
                <a:cubicBezTo>
                  <a:pt x="60598" y="14869"/>
                  <a:pt x="60598" y="14869"/>
                  <a:pt x="60598" y="14869"/>
                </a:cubicBezTo>
                <a:lnTo>
                  <a:pt x="60598" y="14869"/>
                </a:lnTo>
                <a:lnTo>
                  <a:pt x="60598" y="14869"/>
                </a:lnTo>
                <a:lnTo>
                  <a:pt x="60598" y="14869"/>
                </a:lnTo>
                <a:cubicBezTo>
                  <a:pt x="9966" y="68062"/>
                  <a:pt x="9966" y="68062"/>
                  <a:pt x="9966" y="68062"/>
                </a:cubicBezTo>
                <a:lnTo>
                  <a:pt x="9966" y="68062"/>
                </a:lnTo>
                <a:cubicBezTo>
                  <a:pt x="8571" y="68062"/>
                  <a:pt x="7176" y="69528"/>
                  <a:pt x="5780" y="69528"/>
                </a:cubicBezTo>
                <a:cubicBezTo>
                  <a:pt x="2990" y="69528"/>
                  <a:pt x="0" y="66596"/>
                  <a:pt x="0" y="63664"/>
                </a:cubicBezTo>
                <a:cubicBezTo>
                  <a:pt x="0" y="62198"/>
                  <a:pt x="0" y="60523"/>
                  <a:pt x="1395" y="59057"/>
                </a:cubicBezTo>
                <a:cubicBezTo>
                  <a:pt x="56411" y="1465"/>
                  <a:pt x="56411" y="1465"/>
                  <a:pt x="56411" y="1465"/>
                </a:cubicBezTo>
                <a:cubicBezTo>
                  <a:pt x="57807" y="0"/>
                  <a:pt x="59202" y="0"/>
                  <a:pt x="60598" y="0"/>
                </a:cubicBez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cubicBezTo>
                  <a:pt x="61993" y="0"/>
                  <a:pt x="63388" y="1465"/>
                  <a:pt x="64784" y="1465"/>
                </a:cubicBezTo>
                <a:lnTo>
                  <a:pt x="64784" y="1465"/>
                </a:lnTo>
                <a:cubicBezTo>
                  <a:pt x="85913" y="25130"/>
                  <a:pt x="85913" y="25130"/>
                  <a:pt x="85913" y="25130"/>
                </a:cubicBezTo>
                <a:cubicBezTo>
                  <a:pt x="85913" y="19267"/>
                  <a:pt x="85913" y="19267"/>
                  <a:pt x="85913" y="19267"/>
                </a:cubicBezTo>
                <a:cubicBezTo>
                  <a:pt x="85913" y="16335"/>
                  <a:pt x="88903" y="13193"/>
                  <a:pt x="91694" y="13193"/>
                </a:cubicBezTo>
                <a:cubicBezTo>
                  <a:pt x="95880" y="13193"/>
                  <a:pt x="97275" y="16335"/>
                  <a:pt x="97275" y="19267"/>
                </a:cubicBezTo>
                <a:cubicBezTo>
                  <a:pt x="97275" y="36858"/>
                  <a:pt x="97275" y="36858"/>
                  <a:pt x="97275" y="36858"/>
                </a:cubicBezTo>
                <a:cubicBezTo>
                  <a:pt x="118405" y="59057"/>
                  <a:pt x="118405" y="59057"/>
                  <a:pt x="118405" y="59057"/>
                </a:cubicBezTo>
                <a:lnTo>
                  <a:pt x="118405" y="59057"/>
                </a:lnTo>
                <a:cubicBezTo>
                  <a:pt x="119800" y="60523"/>
                  <a:pt x="119800" y="62198"/>
                  <a:pt x="119800" y="63664"/>
                </a:cubicBezTo>
                <a:close/>
                <a:moveTo>
                  <a:pt x="108438" y="72460"/>
                </a:moveTo>
                <a:lnTo>
                  <a:pt x="108438" y="72460"/>
                </a:lnTo>
                <a:cubicBezTo>
                  <a:pt x="108438" y="90261"/>
                  <a:pt x="108438" y="90261"/>
                  <a:pt x="108438" y="90261"/>
                </a:cubicBezTo>
                <a:cubicBezTo>
                  <a:pt x="108438" y="99057"/>
                  <a:pt x="108438" y="99057"/>
                  <a:pt x="108438" y="99057"/>
                </a:cubicBezTo>
                <a:cubicBezTo>
                  <a:pt x="108438" y="113926"/>
                  <a:pt x="108438" y="113926"/>
                  <a:pt x="108438" y="113926"/>
                </a:cubicBezTo>
                <a:cubicBezTo>
                  <a:pt x="108438" y="118324"/>
                  <a:pt x="107043" y="119790"/>
                  <a:pt x="102857" y="119790"/>
                </a:cubicBezTo>
                <a:cubicBezTo>
                  <a:pt x="91694" y="119790"/>
                  <a:pt x="91694" y="119790"/>
                  <a:pt x="91694" y="119790"/>
                </a:cubicBezTo>
                <a:cubicBezTo>
                  <a:pt x="91694" y="72460"/>
                  <a:pt x="91694" y="72460"/>
                  <a:pt x="91694" y="72460"/>
                </a:cubicBezTo>
                <a:cubicBezTo>
                  <a:pt x="69169" y="72460"/>
                  <a:pt x="69169" y="72460"/>
                  <a:pt x="69169" y="72460"/>
                </a:cubicBezTo>
                <a:cubicBezTo>
                  <a:pt x="69169" y="119790"/>
                  <a:pt x="69169" y="119790"/>
                  <a:pt x="69169" y="119790"/>
                </a:cubicBezTo>
                <a:cubicBezTo>
                  <a:pt x="16943" y="119790"/>
                  <a:pt x="16943" y="119790"/>
                  <a:pt x="16943" y="119790"/>
                </a:cubicBezTo>
                <a:cubicBezTo>
                  <a:pt x="14152" y="119790"/>
                  <a:pt x="11362" y="118324"/>
                  <a:pt x="11362" y="113926"/>
                </a:cubicBezTo>
                <a:cubicBezTo>
                  <a:pt x="11362" y="99057"/>
                  <a:pt x="11362" y="99057"/>
                  <a:pt x="11362" y="99057"/>
                </a:cubicBezTo>
                <a:cubicBezTo>
                  <a:pt x="11362" y="90261"/>
                  <a:pt x="11362" y="90261"/>
                  <a:pt x="11362" y="90261"/>
                </a:cubicBezTo>
                <a:cubicBezTo>
                  <a:pt x="11362" y="72460"/>
                  <a:pt x="11362" y="72460"/>
                  <a:pt x="11362" y="72460"/>
                </a:cubicBezTo>
                <a:cubicBezTo>
                  <a:pt x="60598" y="22198"/>
                  <a:pt x="60598" y="22198"/>
                  <a:pt x="60598" y="22198"/>
                </a:cubicBezTo>
                <a:lnTo>
                  <a:pt x="108438" y="72460"/>
                </a:lnTo>
                <a:close/>
                <a:moveTo>
                  <a:pt x="50830" y="72460"/>
                </a:moveTo>
                <a:lnTo>
                  <a:pt x="50830" y="72460"/>
                </a:lnTo>
                <a:cubicBezTo>
                  <a:pt x="28305" y="72460"/>
                  <a:pt x="28305" y="72460"/>
                  <a:pt x="28305" y="72460"/>
                </a:cubicBezTo>
                <a:cubicBezTo>
                  <a:pt x="28305" y="96125"/>
                  <a:pt x="28305" y="96125"/>
                  <a:pt x="28305" y="96125"/>
                </a:cubicBezTo>
                <a:cubicBezTo>
                  <a:pt x="50830" y="96125"/>
                  <a:pt x="50830" y="96125"/>
                  <a:pt x="50830" y="96125"/>
                </a:cubicBezTo>
                <a:lnTo>
                  <a:pt x="50830" y="72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3" name="íSlíḋe"/>
          <p:cNvSpPr/>
          <p:nvPr/>
        </p:nvSpPr>
        <p:spPr>
          <a:xfrm>
            <a:off x="1309231" y="3911961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4" name="ïśḷïḓe"/>
          <p:cNvSpPr/>
          <p:nvPr/>
        </p:nvSpPr>
        <p:spPr>
          <a:xfrm>
            <a:off x="1338170" y="4724639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5" name="îs1iďé"/>
          <p:cNvSpPr/>
          <p:nvPr/>
        </p:nvSpPr>
        <p:spPr>
          <a:xfrm>
            <a:off x="6713131" y="2062711"/>
            <a:ext cx="4650286" cy="150611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/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rgbClr val="FF0000"/>
                </a:solidFill>
                <a:cs typeface="+mn-ea"/>
                <a:sym typeface="+mn-lt"/>
              </a:rPr>
              <a:t>最少使用算法（</a:t>
            </a:r>
            <a:r>
              <a:rPr lang="en-US" altLang="zh-CN" sz="2200" dirty="0">
                <a:solidFill>
                  <a:srgbClr val="FF0000"/>
                </a:solidFill>
                <a:cs typeface="+mn-ea"/>
                <a:sym typeface="+mn-lt"/>
              </a:rPr>
              <a:t>LFU</a:t>
            </a:r>
            <a:r>
              <a:rPr lang="zh-CN" altLang="en-US" sz="2200" dirty="0">
                <a:solidFill>
                  <a:srgbClr val="FF0000"/>
                </a:solidFill>
                <a:cs typeface="+mn-ea"/>
                <a:sym typeface="+mn-lt"/>
              </a:rPr>
              <a:t>）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>
                <a:solidFill>
                  <a:srgbClr val="FF0000"/>
                </a:solidFill>
                <a:cs typeface="+mn-ea"/>
                <a:sym typeface="+mn-lt"/>
              </a:rPr>
              <a:t>Clock</a:t>
            </a:r>
            <a:r>
              <a:rPr lang="zh-CN" altLang="en-US" sz="2200" dirty="0">
                <a:solidFill>
                  <a:srgbClr val="FF0000"/>
                </a:solidFill>
                <a:cs typeface="+mn-ea"/>
                <a:sym typeface="+mn-lt"/>
              </a:rPr>
              <a:t>置换算法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rgbClr val="FF0000"/>
                </a:solidFill>
                <a:cs typeface="+mn-ea"/>
                <a:sym typeface="+mn-lt"/>
              </a:rPr>
              <a:t>页面缓冲算法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25394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第</a:t>
            </a: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6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章知识导图</a:t>
            </a:r>
          </a:p>
        </p:txBody>
      </p:sp>
      <p:graphicFrame>
        <p:nvGraphicFramePr>
          <p:cNvPr id="30" name="表格 29"/>
          <p:cNvGraphicFramePr/>
          <p:nvPr>
            <p:custDataLst>
              <p:tags r:id="rId1"/>
            </p:custDataLst>
          </p:nvPr>
        </p:nvGraphicFramePr>
        <p:xfrm>
          <a:off x="462431" y="1634204"/>
          <a:ext cx="4173963" cy="478945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21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9121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第1章</a:t>
                      </a:r>
                      <a:endParaRPr lang="en-US" altLang="en-US" sz="20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8738" marR="98738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操作系统引论</a:t>
                      </a:r>
                      <a:endParaRPr lang="en-US" altLang="en-US" sz="20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8738" marR="98738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121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>
                          <a:latin typeface="+mn-lt"/>
                          <a:ea typeface="+mn-ea"/>
                          <a:cs typeface="+mn-ea"/>
                          <a:sym typeface="+mn-lt"/>
                        </a:rPr>
                        <a:t>第2章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dirty="0" err="1">
                          <a:latin typeface="+mn-lt"/>
                          <a:ea typeface="+mn-ea"/>
                          <a:cs typeface="+mn-ea"/>
                          <a:sym typeface="+mn-lt"/>
                        </a:rPr>
                        <a:t>进程的描述与控制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8738" marR="98738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121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第3章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dirty="0" err="1">
                          <a:latin typeface="+mn-lt"/>
                          <a:ea typeface="+mn-ea"/>
                          <a:cs typeface="+mn-ea"/>
                          <a:sym typeface="+mn-lt"/>
                        </a:rPr>
                        <a:t>处理机调度与死锁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8738" marR="98738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121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第4章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>
                          <a:latin typeface="+mn-lt"/>
                          <a:ea typeface="+mn-ea"/>
                          <a:cs typeface="+mn-ea"/>
                          <a:sym typeface="+mn-lt"/>
                        </a:rPr>
                        <a:t>进程同步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8738" marR="98738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121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>
                          <a:latin typeface="+mn-lt"/>
                          <a:ea typeface="+mn-ea"/>
                          <a:cs typeface="+mn-ea"/>
                          <a:sym typeface="+mn-lt"/>
                        </a:rPr>
                        <a:t>第5章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>
                          <a:latin typeface="+mn-lt"/>
                          <a:ea typeface="+mn-ea"/>
                          <a:cs typeface="+mn-ea"/>
                          <a:sym typeface="+mn-lt"/>
                        </a:rPr>
                        <a:t>存储器管理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8738" marR="98738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9121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第6章</a:t>
                      </a:r>
                      <a:endParaRPr lang="en-US" altLang="en-US" sz="2000" b="1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8738" marR="98738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b="1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虚拟存储器</a:t>
                      </a:r>
                      <a:endParaRPr lang="en-US" altLang="en-US" sz="2000" b="1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8738" marR="98738" marT="0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9121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>
                          <a:latin typeface="+mn-lt"/>
                          <a:ea typeface="+mn-ea"/>
                          <a:cs typeface="+mn-ea"/>
                          <a:sym typeface="+mn-lt"/>
                        </a:rPr>
                        <a:t>第7章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dirty="0" err="1">
                          <a:latin typeface="+mn-lt"/>
                          <a:ea typeface="+mn-ea"/>
                          <a:cs typeface="+mn-ea"/>
                          <a:sym typeface="+mn-lt"/>
                        </a:rPr>
                        <a:t>输入</a:t>
                      </a:r>
                      <a:r>
                        <a:rPr lang="en-US" sz="2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lang="en-US" sz="2000" dirty="0" err="1">
                          <a:latin typeface="+mn-lt"/>
                          <a:ea typeface="+mn-ea"/>
                          <a:cs typeface="+mn-ea"/>
                          <a:sym typeface="+mn-lt"/>
                        </a:rPr>
                        <a:t>输出系统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8738" marR="98738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9121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>
                          <a:latin typeface="+mn-lt"/>
                          <a:ea typeface="+mn-ea"/>
                          <a:cs typeface="+mn-ea"/>
                          <a:sym typeface="+mn-lt"/>
                        </a:rPr>
                        <a:t>第8章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>
                          <a:latin typeface="+mn-lt"/>
                          <a:ea typeface="+mn-ea"/>
                          <a:cs typeface="+mn-ea"/>
                          <a:sym typeface="+mn-lt"/>
                        </a:rPr>
                        <a:t>文件管理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8738" marR="98738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9121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>
                          <a:latin typeface="+mn-lt"/>
                          <a:ea typeface="+mn-ea"/>
                          <a:cs typeface="+mn-ea"/>
                          <a:sym typeface="+mn-lt"/>
                        </a:rPr>
                        <a:t>第9章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>
                          <a:latin typeface="+mn-lt"/>
                          <a:ea typeface="+mn-ea"/>
                          <a:cs typeface="+mn-ea"/>
                          <a:sym typeface="+mn-lt"/>
                        </a:rPr>
                        <a:t>磁盘存储器管理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8738" marR="98738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9121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>
                          <a:latin typeface="+mn-lt"/>
                          <a:ea typeface="+mn-ea"/>
                          <a:cs typeface="+mn-ea"/>
                          <a:sym typeface="+mn-lt"/>
                        </a:rPr>
                        <a:t>第10章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dirty="0" err="1">
                          <a:latin typeface="+mn-lt"/>
                          <a:ea typeface="+mn-ea"/>
                          <a:cs typeface="+mn-ea"/>
                          <a:sym typeface="+mn-lt"/>
                        </a:rPr>
                        <a:t>多处理机操作系统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8738" marR="98738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9121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>
                          <a:latin typeface="+mn-lt"/>
                          <a:ea typeface="+mn-ea"/>
                          <a:cs typeface="+mn-ea"/>
                          <a:sym typeface="+mn-lt"/>
                        </a:rPr>
                        <a:t>第11章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>
                          <a:latin typeface="+mn-lt"/>
                          <a:ea typeface="+mn-ea"/>
                          <a:cs typeface="+mn-ea"/>
                          <a:sym typeface="+mn-lt"/>
                        </a:rPr>
                        <a:t>虚拟化和云计算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8738" marR="98738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9121">
                <a:tc>
                  <a:txBody>
                    <a:bodyPr/>
                    <a:lstStyle/>
                    <a:p>
                      <a:pPr marL="71755" indent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>
                          <a:latin typeface="+mn-lt"/>
                          <a:ea typeface="+mn-ea"/>
                          <a:cs typeface="+mn-ea"/>
                          <a:sym typeface="+mn-lt"/>
                        </a:rPr>
                        <a:t>第12章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8738" marR="98738" marT="0" marB="0" anchor="ctr"/>
                </a:tc>
                <a:tc>
                  <a:txBody>
                    <a:bodyPr/>
                    <a:lstStyle/>
                    <a:p>
                      <a:pPr marL="71755" indent="0" algn="l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2000" dirty="0" err="1">
                          <a:latin typeface="+mn-lt"/>
                          <a:ea typeface="+mn-ea"/>
                          <a:cs typeface="+mn-ea"/>
                          <a:sym typeface="+mn-lt"/>
                        </a:rPr>
                        <a:t>保护和安全</a:t>
                      </a:r>
                      <a:endParaRPr lang="en-US" altLang="en-US" sz="2000" b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8738" marR="98738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任意多边形: 形状 7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2" name="图片 1" descr="第6章 知识导图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8205" y="1718310"/>
            <a:ext cx="7465695" cy="450469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最佳置换算法</a:t>
            </a: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OPT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89014" y="1378224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89014" y="198999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89014" y="4891521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89014" y="5509994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31" name="内容占位符 2"/>
          <p:cNvSpPr txBox="1"/>
          <p:nvPr/>
        </p:nvSpPr>
        <p:spPr>
          <a:xfrm>
            <a:off x="2222465" y="1378224"/>
            <a:ext cx="8315329" cy="36527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3000"/>
              </a:lnSpc>
              <a:buNone/>
              <a:tabLst>
                <a:tab pos="1890395" algn="l"/>
              </a:tabLst>
            </a:pPr>
            <a:r>
              <a:rPr lang="zh-CN" altLang="en-US" sz="2400" dirty="0">
                <a:cs typeface="+mn-ea"/>
                <a:sym typeface="+mn-lt"/>
              </a:rPr>
              <a:t>被置换的页将是之后最长时间不被使用的页</a:t>
            </a:r>
          </a:p>
          <a:p>
            <a:pPr marL="0" indent="0">
              <a:lnSpc>
                <a:spcPct val="123000"/>
              </a:lnSpc>
              <a:buNone/>
              <a:tabLst>
                <a:tab pos="1890395" algn="l"/>
              </a:tabLst>
            </a:pPr>
            <a:r>
              <a:rPr lang="zh-CN" altLang="zh-CN" sz="2400" dirty="0">
                <a:cs typeface="+mn-ea"/>
                <a:sym typeface="+mn-lt"/>
              </a:rPr>
              <a:t>4 </a:t>
            </a:r>
            <a:r>
              <a:rPr lang="zh-CN" altLang="en-US" sz="2400" dirty="0">
                <a:cs typeface="+mn-ea"/>
                <a:sym typeface="+mn-lt"/>
              </a:rPr>
              <a:t>帧的例子</a:t>
            </a:r>
            <a:endParaRPr lang="en-US" altLang="zh-CN" sz="2400" dirty="0">
              <a:cs typeface="+mn-ea"/>
              <a:sym typeface="+mn-lt"/>
            </a:endParaRPr>
          </a:p>
          <a:p>
            <a:pPr marL="0" indent="0">
              <a:lnSpc>
                <a:spcPct val="123000"/>
              </a:lnSpc>
              <a:buNone/>
              <a:tabLst>
                <a:tab pos="1890395" algn="l"/>
              </a:tabLst>
            </a:pPr>
            <a:r>
              <a:rPr lang="en-US" altLang="zh-CN" sz="2400" dirty="0">
                <a:cs typeface="+mn-ea"/>
                <a:sym typeface="+mn-lt"/>
              </a:rPr>
              <a:t>	 1, 2, 3, 4, 1, 2, 5, 1, 2, 3, 4, 5</a:t>
            </a:r>
            <a:br>
              <a:rPr lang="en-US" altLang="zh-CN" sz="2400" dirty="0">
                <a:cs typeface="+mn-ea"/>
                <a:sym typeface="+mn-lt"/>
              </a:rPr>
            </a:br>
            <a:br>
              <a:rPr lang="en-US" altLang="zh-CN" sz="2400" dirty="0">
                <a:cs typeface="+mn-ea"/>
                <a:sym typeface="+mn-lt"/>
              </a:rPr>
            </a:br>
            <a:br>
              <a:rPr lang="en-US" altLang="zh-CN" sz="2400" dirty="0">
                <a:cs typeface="+mn-ea"/>
                <a:sym typeface="+mn-lt"/>
              </a:rPr>
            </a:br>
            <a:br>
              <a:rPr lang="en-US" altLang="zh-CN" sz="2400" dirty="0">
                <a:cs typeface="+mn-ea"/>
                <a:sym typeface="+mn-lt"/>
              </a:rPr>
            </a:br>
            <a:endParaRPr lang="en-US" altLang="zh-CN" sz="2400" dirty="0">
              <a:cs typeface="+mn-ea"/>
              <a:sym typeface="+mn-lt"/>
            </a:endParaRPr>
          </a:p>
          <a:p>
            <a:pPr marL="0" indent="0">
              <a:lnSpc>
                <a:spcPct val="123000"/>
              </a:lnSpc>
              <a:buNone/>
              <a:tabLst>
                <a:tab pos="1890395" algn="l"/>
              </a:tabLst>
            </a:pPr>
            <a:r>
              <a:rPr lang="zh-CN" altLang="en-US" sz="2400" dirty="0">
                <a:cs typeface="+mn-ea"/>
                <a:sym typeface="+mn-lt"/>
              </a:rPr>
              <a:t>怎样知道被置换的页是之后最长时间不被使用的页？</a:t>
            </a:r>
          </a:p>
          <a:p>
            <a:pPr marL="0" indent="0">
              <a:lnSpc>
                <a:spcPct val="123000"/>
              </a:lnSpc>
              <a:buNone/>
              <a:tabLst>
                <a:tab pos="1890395" algn="l"/>
              </a:tabLst>
            </a:pPr>
            <a:r>
              <a:rPr lang="zh-CN" altLang="en-US" sz="2400" dirty="0">
                <a:cs typeface="+mn-ea"/>
                <a:sym typeface="+mn-lt"/>
              </a:rPr>
              <a:t>无法实现的算法，可用来评价其他算法</a:t>
            </a:r>
          </a:p>
        </p:txBody>
      </p:sp>
      <p:grpSp>
        <p:nvGrpSpPr>
          <p:cNvPr id="32" name="组合 3"/>
          <p:cNvGrpSpPr/>
          <p:nvPr/>
        </p:nvGrpSpPr>
        <p:grpSpPr bwMode="auto">
          <a:xfrm>
            <a:off x="4514295" y="3164887"/>
            <a:ext cx="2208460" cy="1493935"/>
            <a:chOff x="3581400" y="2995020"/>
            <a:chExt cx="2208266" cy="1991913"/>
          </a:xfrm>
        </p:grpSpPr>
        <p:sp>
          <p:nvSpPr>
            <p:cNvPr id="33" name="Rectangle 4"/>
            <p:cNvSpPr>
              <a:spLocks noChangeArrowheads="1"/>
            </p:cNvSpPr>
            <p:nvPr/>
          </p:nvSpPr>
          <p:spPr bwMode="auto">
            <a:xfrm>
              <a:off x="3581400" y="3048000"/>
              <a:ext cx="3810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algn="ctr"/>
              <a:r>
                <a:rPr lang="zh-CN" altLang="en-US" b="0" dirty="0">
                  <a:latin typeface="+mn-lt"/>
                  <a:ea typeface="+mn-ea"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34" name="Rectangle 5"/>
            <p:cNvSpPr>
              <a:spLocks noChangeArrowheads="1"/>
            </p:cNvSpPr>
            <p:nvPr/>
          </p:nvSpPr>
          <p:spPr bwMode="auto">
            <a:xfrm>
              <a:off x="3581400" y="3505200"/>
              <a:ext cx="3810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algn="ctr"/>
              <a:r>
                <a:rPr lang="zh-CN" altLang="en-US" b="0" dirty="0">
                  <a:latin typeface="+mn-lt"/>
                  <a:ea typeface="+mn-ea"/>
                  <a:cs typeface="+mn-ea"/>
                  <a:sym typeface="+mn-lt"/>
                </a:rPr>
                <a:t>2</a:t>
              </a:r>
            </a:p>
          </p:txBody>
        </p:sp>
        <p:sp>
          <p:nvSpPr>
            <p:cNvPr id="35" name="Rectangle 6"/>
            <p:cNvSpPr>
              <a:spLocks noChangeArrowheads="1"/>
            </p:cNvSpPr>
            <p:nvPr/>
          </p:nvSpPr>
          <p:spPr bwMode="auto">
            <a:xfrm>
              <a:off x="3581400" y="3962400"/>
              <a:ext cx="3810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algn="ctr"/>
              <a:r>
                <a:rPr lang="zh-CN" altLang="en-US" b="0">
                  <a:latin typeface="+mn-lt"/>
                  <a:ea typeface="+mn-ea"/>
                  <a:cs typeface="+mn-ea"/>
                  <a:sym typeface="+mn-lt"/>
                </a:rPr>
                <a:t>3</a:t>
              </a:r>
            </a:p>
          </p:txBody>
        </p:sp>
        <p:sp>
          <p:nvSpPr>
            <p:cNvPr id="36" name="Text Box 7"/>
            <p:cNvSpPr txBox="1">
              <a:spLocks noChangeArrowheads="1"/>
            </p:cNvSpPr>
            <p:nvPr/>
          </p:nvSpPr>
          <p:spPr bwMode="auto">
            <a:xfrm>
              <a:off x="4024914" y="2995020"/>
              <a:ext cx="338524" cy="6155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b="0" dirty="0">
                  <a:latin typeface="+mn-lt"/>
                  <a:ea typeface="+mn-ea"/>
                  <a:cs typeface="+mn-ea"/>
                  <a:sym typeface="+mn-lt"/>
                </a:rPr>
                <a:t>4</a:t>
              </a:r>
            </a:p>
          </p:txBody>
        </p:sp>
        <p:sp>
          <p:nvSpPr>
            <p:cNvPr id="37" name="Text Box 8"/>
            <p:cNvSpPr txBox="1">
              <a:spLocks noChangeArrowheads="1"/>
            </p:cNvSpPr>
            <p:nvPr/>
          </p:nvSpPr>
          <p:spPr bwMode="auto">
            <a:xfrm>
              <a:off x="4409281" y="3496800"/>
              <a:ext cx="1380385" cy="6155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b="0" dirty="0">
                  <a:latin typeface="+mn-lt"/>
                  <a:ea typeface="+mn-ea"/>
                  <a:cs typeface="+mn-ea"/>
                  <a:sym typeface="+mn-lt"/>
                </a:rPr>
                <a:t>6 次缺页</a:t>
              </a:r>
              <a:endParaRPr lang="en-US" altLang="zh-CN" b="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8" name="Rectangle 9"/>
            <p:cNvSpPr>
              <a:spLocks noChangeArrowheads="1"/>
            </p:cNvSpPr>
            <p:nvPr/>
          </p:nvSpPr>
          <p:spPr bwMode="auto">
            <a:xfrm>
              <a:off x="3581400" y="4419600"/>
              <a:ext cx="381000" cy="457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algn="ctr"/>
              <a:r>
                <a:rPr lang="zh-CN" altLang="en-US" b="0" dirty="0">
                  <a:latin typeface="+mn-lt"/>
                  <a:ea typeface="+mn-ea"/>
                  <a:cs typeface="+mn-ea"/>
                  <a:sym typeface="+mn-lt"/>
                </a:rPr>
                <a:t>4</a:t>
              </a:r>
            </a:p>
          </p:txBody>
        </p:sp>
        <p:sp>
          <p:nvSpPr>
            <p:cNvPr id="39" name="Text Box 10"/>
            <p:cNvSpPr txBox="1">
              <a:spLocks noChangeArrowheads="1"/>
            </p:cNvSpPr>
            <p:nvPr/>
          </p:nvSpPr>
          <p:spPr bwMode="auto">
            <a:xfrm>
              <a:off x="4024914" y="4371380"/>
              <a:ext cx="338524" cy="6155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b="0">
                  <a:latin typeface="+mn-lt"/>
                  <a:ea typeface="+mn-ea"/>
                  <a:cs typeface="+mn-ea"/>
                  <a:sym typeface="+mn-lt"/>
                </a:rPr>
                <a:t>5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最佳置换算法例子</a:t>
            </a:r>
          </a:p>
        </p:txBody>
      </p: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" t="32074" r="781" b="32076"/>
          <a:stretch>
            <a:fillRect/>
          </a:stretch>
        </p:blipFill>
        <p:spPr bwMode="auto">
          <a:xfrm>
            <a:off x="177164" y="2119469"/>
            <a:ext cx="11635227" cy="2425897"/>
          </a:xfrm>
          <a:prstGeom prst="rect">
            <a:avLst/>
          </a:prstGeom>
          <a:noFill/>
          <a:ln w="38100" cmpd="dbl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先进先出置换算法</a:t>
            </a:r>
          </a:p>
        </p:txBody>
      </p:sp>
      <p:sp>
        <p:nvSpPr>
          <p:cNvPr id="22" name="内容占位符 2"/>
          <p:cNvSpPr txBox="1"/>
          <p:nvPr/>
        </p:nvSpPr>
        <p:spPr>
          <a:xfrm>
            <a:off x="2112886" y="1294889"/>
            <a:ext cx="7772400" cy="29575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3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总是淘汰最先进入内存的页面</a:t>
            </a:r>
            <a:r>
              <a:rPr lang="zh-CN" altLang="en-US" sz="2400" dirty="0"/>
              <a:t>，即选择在内存中驻留时间最久的页面予以淘汰</a:t>
            </a:r>
            <a:endParaRPr lang="en-US" altLang="zh-CN" sz="2400" dirty="0"/>
          </a:p>
          <a:p>
            <a:pPr marL="0" indent="0">
              <a:lnSpc>
                <a:spcPct val="123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dirty="0"/>
              <a:t>引用串 </a:t>
            </a:r>
            <a:r>
              <a:rPr lang="en-US" altLang="zh-CN" sz="2400" dirty="0"/>
              <a:t>: 1, 2, 3, 4, 1, 2, 5, 1, 2, 3, 4, 5</a:t>
            </a:r>
          </a:p>
          <a:p>
            <a:pPr lvl="1">
              <a:lnSpc>
                <a:spcPct val="123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400" dirty="0"/>
              <a:t>3 </a:t>
            </a:r>
            <a:r>
              <a:rPr lang="zh-CN" altLang="en-US" sz="2400" dirty="0"/>
              <a:t>个页：</a:t>
            </a:r>
            <a:r>
              <a:rPr lang="en-US" altLang="zh-CN" sz="2400" dirty="0"/>
              <a:t>9</a:t>
            </a:r>
            <a:r>
              <a:rPr lang="zh-CN" altLang="en-US" sz="2400" dirty="0"/>
              <a:t>次缺页</a:t>
            </a:r>
            <a:endParaRPr lang="en-US" altLang="zh-CN" sz="2400" dirty="0"/>
          </a:p>
          <a:p>
            <a:pPr lvl="1">
              <a:lnSpc>
                <a:spcPct val="123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400" dirty="0"/>
              <a:t>4 </a:t>
            </a:r>
            <a:r>
              <a:rPr lang="zh-CN" altLang="en-US" sz="2400" dirty="0"/>
              <a:t>个页框：</a:t>
            </a:r>
            <a:r>
              <a:rPr lang="en-US" altLang="zh-CN" sz="2400" dirty="0"/>
              <a:t>10</a:t>
            </a:r>
            <a:r>
              <a:rPr lang="zh-CN" altLang="en-US" sz="2400" dirty="0"/>
              <a:t>次缺页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89014" y="1378224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89014" y="2327352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grpSp>
        <p:nvGrpSpPr>
          <p:cNvPr id="3" name="组合 2"/>
          <p:cNvGrpSpPr/>
          <p:nvPr/>
        </p:nvGrpSpPr>
        <p:grpSpPr>
          <a:xfrm>
            <a:off x="7244180" y="2454907"/>
            <a:ext cx="4003829" cy="3325313"/>
            <a:chOff x="6871317" y="2854402"/>
            <a:chExt cx="4003829" cy="3325313"/>
          </a:xfrm>
        </p:grpSpPr>
        <p:grpSp>
          <p:nvGrpSpPr>
            <p:cNvPr id="25" name="组合 3"/>
            <p:cNvGrpSpPr/>
            <p:nvPr/>
          </p:nvGrpSpPr>
          <p:grpSpPr bwMode="auto">
            <a:xfrm>
              <a:off x="7440473" y="2966895"/>
              <a:ext cx="3305116" cy="3157465"/>
              <a:chOff x="3625850" y="2148078"/>
              <a:chExt cx="2829800" cy="3790571"/>
            </a:xfrm>
          </p:grpSpPr>
          <p:sp>
            <p:nvSpPr>
              <p:cNvPr id="26" name="Rectangle 4"/>
              <p:cNvSpPr>
                <a:spLocks noChangeArrowheads="1"/>
              </p:cNvSpPr>
              <p:nvPr/>
            </p:nvSpPr>
            <p:spPr bwMode="auto">
              <a:xfrm>
                <a:off x="3657600" y="2238375"/>
                <a:ext cx="381000" cy="4572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ctr"/>
                <a:r>
                  <a:rPr lang="zh-CN" altLang="en-US" b="0">
                    <a:latin typeface="+mn-ea"/>
                    <a:ea typeface="+mn-ea"/>
                  </a:rPr>
                  <a:t>1</a:t>
                </a:r>
              </a:p>
            </p:txBody>
          </p:sp>
          <p:sp>
            <p:nvSpPr>
              <p:cNvPr id="27" name="Rectangle 5"/>
              <p:cNvSpPr>
                <a:spLocks noChangeArrowheads="1"/>
              </p:cNvSpPr>
              <p:nvPr/>
            </p:nvSpPr>
            <p:spPr bwMode="auto">
              <a:xfrm>
                <a:off x="3657600" y="2695575"/>
                <a:ext cx="381000" cy="4572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ctr"/>
                <a:r>
                  <a:rPr lang="zh-CN" altLang="en-US" b="0">
                    <a:latin typeface="+mn-ea"/>
                    <a:ea typeface="+mn-ea"/>
                  </a:rPr>
                  <a:t>2</a:t>
                </a:r>
              </a:p>
            </p:txBody>
          </p:sp>
          <p:sp>
            <p:nvSpPr>
              <p:cNvPr id="28" name="Rectangle 6"/>
              <p:cNvSpPr>
                <a:spLocks noChangeArrowheads="1"/>
              </p:cNvSpPr>
              <p:nvPr/>
            </p:nvSpPr>
            <p:spPr bwMode="auto">
              <a:xfrm>
                <a:off x="3657600" y="3152775"/>
                <a:ext cx="381000" cy="4572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ctr"/>
                <a:r>
                  <a:rPr lang="zh-CN" altLang="en-US" b="0">
                    <a:latin typeface="+mn-ea"/>
                    <a:ea typeface="+mn-ea"/>
                  </a:rPr>
                  <a:t>3</a:t>
                </a:r>
              </a:p>
            </p:txBody>
          </p:sp>
          <p:sp>
            <p:nvSpPr>
              <p:cNvPr id="32" name="Text Box 10"/>
              <p:cNvSpPr txBox="1">
                <a:spLocks noChangeArrowheads="1"/>
              </p:cNvSpPr>
              <p:nvPr/>
            </p:nvSpPr>
            <p:spPr bwMode="auto">
              <a:xfrm>
                <a:off x="4085727" y="2148078"/>
                <a:ext cx="369297" cy="690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zh-CN" altLang="en-US" b="0">
                    <a:latin typeface="+mn-ea"/>
                    <a:ea typeface="+mn-ea"/>
                  </a:rPr>
                  <a:t>4</a:t>
                </a:r>
              </a:p>
            </p:txBody>
          </p:sp>
          <p:sp>
            <p:nvSpPr>
              <p:cNvPr id="33" name="Text Box 11"/>
              <p:cNvSpPr txBox="1">
                <a:spLocks noChangeArrowheads="1"/>
              </p:cNvSpPr>
              <p:nvPr/>
            </p:nvSpPr>
            <p:spPr bwMode="auto">
              <a:xfrm>
                <a:off x="4085727" y="2590989"/>
                <a:ext cx="369297" cy="690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zh-CN" altLang="en-US" b="0">
                    <a:latin typeface="+mn-ea"/>
                    <a:ea typeface="+mn-ea"/>
                  </a:rPr>
                  <a:t>1</a:t>
                </a:r>
              </a:p>
            </p:txBody>
          </p:sp>
          <p:sp>
            <p:nvSpPr>
              <p:cNvPr id="34" name="Text Box 12"/>
              <p:cNvSpPr txBox="1">
                <a:spLocks noChangeArrowheads="1"/>
              </p:cNvSpPr>
              <p:nvPr/>
            </p:nvSpPr>
            <p:spPr bwMode="auto">
              <a:xfrm>
                <a:off x="4085727" y="3067239"/>
                <a:ext cx="369297" cy="690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zh-CN" altLang="en-US" b="0">
                    <a:latin typeface="+mn-ea"/>
                    <a:ea typeface="+mn-ea"/>
                  </a:rPr>
                  <a:t>2</a:t>
                </a:r>
              </a:p>
            </p:txBody>
          </p:sp>
          <p:sp>
            <p:nvSpPr>
              <p:cNvPr id="35" name="Text Box 13"/>
              <p:cNvSpPr txBox="1">
                <a:spLocks noChangeArrowheads="1"/>
              </p:cNvSpPr>
              <p:nvPr/>
            </p:nvSpPr>
            <p:spPr bwMode="auto">
              <a:xfrm>
                <a:off x="4466726" y="2148078"/>
                <a:ext cx="369297" cy="690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zh-CN" altLang="en-US" b="0">
                    <a:latin typeface="+mn-ea"/>
                    <a:ea typeface="+mn-ea"/>
                  </a:rPr>
                  <a:t>5</a:t>
                </a:r>
              </a:p>
            </p:txBody>
          </p:sp>
          <p:sp>
            <p:nvSpPr>
              <p:cNvPr id="36" name="Text Box 14"/>
              <p:cNvSpPr txBox="1">
                <a:spLocks noChangeArrowheads="1"/>
              </p:cNvSpPr>
              <p:nvPr/>
            </p:nvSpPr>
            <p:spPr bwMode="auto">
              <a:xfrm>
                <a:off x="4466726" y="2590989"/>
                <a:ext cx="369297" cy="690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zh-CN" altLang="en-US" b="0" dirty="0">
                    <a:latin typeface="+mn-ea"/>
                    <a:ea typeface="+mn-ea"/>
                  </a:rPr>
                  <a:t>3</a:t>
                </a:r>
              </a:p>
            </p:txBody>
          </p:sp>
          <p:sp>
            <p:nvSpPr>
              <p:cNvPr id="37" name="Text Box 15"/>
              <p:cNvSpPr txBox="1">
                <a:spLocks noChangeArrowheads="1"/>
              </p:cNvSpPr>
              <p:nvPr/>
            </p:nvSpPr>
            <p:spPr bwMode="auto">
              <a:xfrm>
                <a:off x="4466726" y="3067239"/>
                <a:ext cx="369297" cy="690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zh-CN" altLang="en-US" b="0">
                    <a:latin typeface="+mn-ea"/>
                    <a:ea typeface="+mn-ea"/>
                  </a:rPr>
                  <a:t>4</a:t>
                </a:r>
              </a:p>
            </p:txBody>
          </p:sp>
          <p:sp>
            <p:nvSpPr>
              <p:cNvPr id="38" name="Text Box 16"/>
              <p:cNvSpPr txBox="1">
                <a:spLocks noChangeArrowheads="1"/>
              </p:cNvSpPr>
              <p:nvPr/>
            </p:nvSpPr>
            <p:spPr bwMode="auto">
              <a:xfrm>
                <a:off x="5002284" y="2590989"/>
                <a:ext cx="1393682" cy="690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zh-CN" altLang="en-US" b="0">
                    <a:latin typeface="+mn-ea"/>
                    <a:ea typeface="+mn-ea"/>
                  </a:rPr>
                  <a:t>9 次缺页</a:t>
                </a:r>
                <a:endParaRPr lang="en-US" altLang="zh-CN" b="0">
                  <a:latin typeface="+mn-ea"/>
                  <a:ea typeface="+mn-ea"/>
                </a:endParaRPr>
              </a:p>
            </p:txBody>
          </p:sp>
          <p:sp>
            <p:nvSpPr>
              <p:cNvPr id="39" name="Rectangle 17"/>
              <p:cNvSpPr>
                <a:spLocks noChangeArrowheads="1"/>
              </p:cNvSpPr>
              <p:nvPr/>
            </p:nvSpPr>
            <p:spPr bwMode="auto">
              <a:xfrm>
                <a:off x="3625850" y="3962400"/>
                <a:ext cx="381000" cy="4572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ctr"/>
                <a:r>
                  <a:rPr lang="zh-CN" altLang="en-US" b="0">
                    <a:latin typeface="+mn-ea"/>
                    <a:ea typeface="+mn-ea"/>
                  </a:rPr>
                  <a:t>1</a:t>
                </a:r>
              </a:p>
            </p:txBody>
          </p:sp>
          <p:sp>
            <p:nvSpPr>
              <p:cNvPr id="40" name="Rectangle 18"/>
              <p:cNvSpPr>
                <a:spLocks noChangeArrowheads="1"/>
              </p:cNvSpPr>
              <p:nvPr/>
            </p:nvSpPr>
            <p:spPr bwMode="auto">
              <a:xfrm>
                <a:off x="3625850" y="4419600"/>
                <a:ext cx="381000" cy="4572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ctr"/>
                <a:r>
                  <a:rPr lang="zh-CN" altLang="en-US" b="0">
                    <a:latin typeface="+mn-ea"/>
                    <a:ea typeface="+mn-ea"/>
                  </a:rPr>
                  <a:t>2</a:t>
                </a:r>
              </a:p>
            </p:txBody>
          </p:sp>
          <p:sp>
            <p:nvSpPr>
              <p:cNvPr id="41" name="Rectangle 19"/>
              <p:cNvSpPr>
                <a:spLocks noChangeArrowheads="1"/>
              </p:cNvSpPr>
              <p:nvPr/>
            </p:nvSpPr>
            <p:spPr bwMode="auto">
              <a:xfrm>
                <a:off x="3625850" y="4876800"/>
                <a:ext cx="381000" cy="4572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ctr"/>
                <a:r>
                  <a:rPr lang="zh-CN" altLang="en-US" b="0">
                    <a:latin typeface="+mn-ea"/>
                    <a:ea typeface="+mn-ea"/>
                  </a:rPr>
                  <a:t>3</a:t>
                </a:r>
              </a:p>
            </p:txBody>
          </p:sp>
          <p:sp>
            <p:nvSpPr>
              <p:cNvPr id="45" name="Text Box 23"/>
              <p:cNvSpPr txBox="1">
                <a:spLocks noChangeArrowheads="1"/>
              </p:cNvSpPr>
              <p:nvPr/>
            </p:nvSpPr>
            <p:spPr bwMode="auto">
              <a:xfrm>
                <a:off x="4053975" y="3872103"/>
                <a:ext cx="369297" cy="690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zh-CN" altLang="en-US" b="0" dirty="0">
                    <a:latin typeface="+mn-ea"/>
                    <a:ea typeface="+mn-ea"/>
                  </a:rPr>
                  <a:t>5</a:t>
                </a:r>
              </a:p>
            </p:txBody>
          </p:sp>
          <p:sp>
            <p:nvSpPr>
              <p:cNvPr id="46" name="Text Box 24"/>
              <p:cNvSpPr txBox="1">
                <a:spLocks noChangeArrowheads="1"/>
              </p:cNvSpPr>
              <p:nvPr/>
            </p:nvSpPr>
            <p:spPr bwMode="auto">
              <a:xfrm>
                <a:off x="4053975" y="4315015"/>
                <a:ext cx="369297" cy="690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zh-CN" altLang="en-US" b="0">
                    <a:latin typeface="+mn-ea"/>
                    <a:ea typeface="+mn-ea"/>
                  </a:rPr>
                  <a:t>1</a:t>
                </a:r>
              </a:p>
            </p:txBody>
          </p:sp>
          <p:sp>
            <p:nvSpPr>
              <p:cNvPr id="47" name="Text Box 25"/>
              <p:cNvSpPr txBox="1">
                <a:spLocks noChangeArrowheads="1"/>
              </p:cNvSpPr>
              <p:nvPr/>
            </p:nvSpPr>
            <p:spPr bwMode="auto">
              <a:xfrm>
                <a:off x="4053975" y="4791264"/>
                <a:ext cx="369297" cy="690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zh-CN" altLang="en-US" b="0">
                    <a:latin typeface="+mn-ea"/>
                    <a:ea typeface="+mn-ea"/>
                  </a:rPr>
                  <a:t>2</a:t>
                </a:r>
              </a:p>
            </p:txBody>
          </p:sp>
          <p:sp>
            <p:nvSpPr>
              <p:cNvPr id="48" name="Text Box 26"/>
              <p:cNvSpPr txBox="1">
                <a:spLocks noChangeArrowheads="1"/>
              </p:cNvSpPr>
              <p:nvPr/>
            </p:nvSpPr>
            <p:spPr bwMode="auto">
              <a:xfrm>
                <a:off x="4434976" y="3872103"/>
                <a:ext cx="369297" cy="690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zh-CN" altLang="en-US" b="0">
                    <a:latin typeface="+mn-ea"/>
                    <a:ea typeface="+mn-ea"/>
                  </a:rPr>
                  <a:t>4</a:t>
                </a:r>
              </a:p>
            </p:txBody>
          </p:sp>
          <p:sp>
            <p:nvSpPr>
              <p:cNvPr id="49" name="Text Box 28"/>
              <p:cNvSpPr txBox="1">
                <a:spLocks noChangeArrowheads="1"/>
              </p:cNvSpPr>
              <p:nvPr/>
            </p:nvSpPr>
            <p:spPr bwMode="auto">
              <a:xfrm>
                <a:off x="4434976" y="4334065"/>
                <a:ext cx="369297" cy="690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zh-CN" altLang="en-US" b="0">
                    <a:latin typeface="+mn-ea"/>
                    <a:ea typeface="+mn-ea"/>
                  </a:rPr>
                  <a:t>5</a:t>
                </a:r>
              </a:p>
            </p:txBody>
          </p:sp>
          <p:sp>
            <p:nvSpPr>
              <p:cNvPr id="50" name="Text Box 29"/>
              <p:cNvSpPr txBox="1">
                <a:spLocks noChangeArrowheads="1"/>
              </p:cNvSpPr>
              <p:nvPr/>
            </p:nvSpPr>
            <p:spPr bwMode="auto">
              <a:xfrm>
                <a:off x="4879099" y="4315015"/>
                <a:ext cx="1576551" cy="690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zh-CN" altLang="en-US" b="0" dirty="0">
                    <a:latin typeface="+mn-ea"/>
                    <a:ea typeface="+mn-ea"/>
                  </a:rPr>
                  <a:t>10 次缺页</a:t>
                </a:r>
                <a:endParaRPr lang="en-US" altLang="zh-CN" b="0" dirty="0">
                  <a:latin typeface="+mn-ea"/>
                  <a:ea typeface="+mn-ea"/>
                </a:endParaRPr>
              </a:p>
            </p:txBody>
          </p:sp>
          <p:sp>
            <p:nvSpPr>
              <p:cNvPr id="51" name="Rectangle 30"/>
              <p:cNvSpPr>
                <a:spLocks noChangeArrowheads="1"/>
              </p:cNvSpPr>
              <p:nvPr/>
            </p:nvSpPr>
            <p:spPr bwMode="auto">
              <a:xfrm>
                <a:off x="3625850" y="5334000"/>
                <a:ext cx="381000" cy="4572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ctr"/>
                <a:r>
                  <a:rPr lang="zh-CN" altLang="en-US" b="0" dirty="0">
                    <a:latin typeface="+mn-ea"/>
                    <a:ea typeface="+mn-ea"/>
                  </a:rPr>
                  <a:t>4</a:t>
                </a:r>
              </a:p>
            </p:txBody>
          </p:sp>
          <p:sp>
            <p:nvSpPr>
              <p:cNvPr id="53" name="Text Box 32"/>
              <p:cNvSpPr txBox="1">
                <a:spLocks noChangeArrowheads="1"/>
              </p:cNvSpPr>
              <p:nvPr/>
            </p:nvSpPr>
            <p:spPr bwMode="auto">
              <a:xfrm>
                <a:off x="4053976" y="5248465"/>
                <a:ext cx="369297" cy="690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zh-CN" altLang="en-US" b="0">
                    <a:latin typeface="+mn-ea"/>
                    <a:ea typeface="+mn-ea"/>
                  </a:rPr>
                  <a:t>3</a:t>
                </a:r>
              </a:p>
            </p:txBody>
          </p:sp>
        </p:grpSp>
        <p:sp>
          <p:nvSpPr>
            <p:cNvPr id="2" name="矩形 1"/>
            <p:cNvSpPr/>
            <p:nvPr/>
          </p:nvSpPr>
          <p:spPr>
            <a:xfrm>
              <a:off x="6871317" y="2854402"/>
              <a:ext cx="4003829" cy="33253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" name="直接连接符 4"/>
          <p:cNvCxnSpPr/>
          <p:nvPr/>
        </p:nvCxnSpPr>
        <p:spPr>
          <a:xfrm>
            <a:off x="1392192" y="4518734"/>
            <a:ext cx="54169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1392192" y="4831489"/>
            <a:ext cx="54169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1392192" y="5151992"/>
            <a:ext cx="54169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1392192" y="5437409"/>
            <a:ext cx="54169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1392192" y="5780220"/>
            <a:ext cx="54169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先进先出置换算法例子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" t="32359" r="452" b="32361"/>
          <a:stretch>
            <a:fillRect/>
          </a:stretch>
        </p:blipFill>
        <p:spPr bwMode="auto">
          <a:xfrm>
            <a:off x="111026" y="2037529"/>
            <a:ext cx="11969947" cy="240130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最近最久未使用算法</a:t>
            </a: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(LRU) 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" t="32875" r="789" b="32362"/>
          <a:stretch>
            <a:fillRect/>
          </a:stretch>
        </p:blipFill>
        <p:spPr bwMode="auto">
          <a:xfrm>
            <a:off x="278667" y="2633339"/>
            <a:ext cx="11634666" cy="231152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i$lîďê"/>
          <p:cNvSpPr/>
          <p:nvPr/>
        </p:nvSpPr>
        <p:spPr>
          <a:xfrm>
            <a:off x="278667" y="1753341"/>
            <a:ext cx="7089158" cy="39287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lang="zh-CN" altLang="en-US" sz="3200" dirty="0"/>
              <a:t>选择</a:t>
            </a:r>
            <a:r>
              <a:rPr lang="zh-CN" altLang="en-US" sz="3200" dirty="0">
                <a:solidFill>
                  <a:srgbClr val="FF0000"/>
                </a:solidFill>
              </a:rPr>
              <a:t>最近最久未使用的页面</a:t>
            </a:r>
            <a:r>
              <a:rPr lang="zh-CN" altLang="en-US" sz="3200" dirty="0"/>
              <a:t>予以淘汰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LRU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算法的硬件支持</a:t>
            </a:r>
          </a:p>
        </p:txBody>
      </p:sp>
      <p:grpSp>
        <p:nvGrpSpPr>
          <p:cNvPr id="6" name="27239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0400" y="1128057"/>
            <a:ext cx="13188765" cy="5008286"/>
            <a:chOff x="660400" y="1128057"/>
            <a:chExt cx="13188765" cy="5008286"/>
          </a:xfrm>
        </p:grpSpPr>
        <p:sp>
          <p:nvSpPr>
            <p:cNvPr id="7" name="iṥlídè"/>
            <p:cNvSpPr/>
            <p:nvPr/>
          </p:nvSpPr>
          <p:spPr>
            <a:xfrm>
              <a:off x="8948691" y="1128057"/>
              <a:ext cx="4900474" cy="5008286"/>
            </a:xfrm>
            <a:prstGeom prst="rect">
              <a:avLst/>
            </a:prstGeom>
            <a:blipFill>
              <a:blip r:embed="rId3"/>
              <a:stretch>
                <a:fillRect t="-27413" b="-27272"/>
              </a:stretch>
            </a:blipFill>
            <a:ln w="28575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10" name="iṡļiḓe"/>
            <p:cNvGrpSpPr/>
            <p:nvPr/>
          </p:nvGrpSpPr>
          <p:grpSpPr>
            <a:xfrm>
              <a:off x="660400" y="1469968"/>
              <a:ext cx="7918627" cy="2244981"/>
              <a:chOff x="660400" y="1469968"/>
              <a:chExt cx="7918627" cy="2244981"/>
            </a:xfrm>
          </p:grpSpPr>
          <p:grpSp>
            <p:nvGrpSpPr>
              <p:cNvPr id="21" name="iSḻíḓè"/>
              <p:cNvGrpSpPr/>
              <p:nvPr/>
            </p:nvGrpSpPr>
            <p:grpSpPr>
              <a:xfrm>
                <a:off x="1530998" y="1562342"/>
                <a:ext cx="7048029" cy="2152607"/>
                <a:chOff x="1592243" y="1562342"/>
                <a:chExt cx="8889331" cy="2152607"/>
              </a:xfrm>
            </p:grpSpPr>
            <p:sp>
              <p:nvSpPr>
                <p:cNvPr id="25" name="îṧľîḋé"/>
                <p:cNvSpPr txBox="1"/>
                <p:nvPr/>
              </p:nvSpPr>
              <p:spPr>
                <a:xfrm>
                  <a:off x="1592243" y="1562342"/>
                  <a:ext cx="8861891" cy="523217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 anchor="ctr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lang="zh-CN" altLang="en-US" sz="2400" dirty="0">
                      <a:cs typeface="+mn-ea"/>
                      <a:sym typeface="+mn-lt"/>
                    </a:rPr>
                    <a:t>寄存器：为内存中的每个页面设置一个移位寄存器</a:t>
                  </a:r>
                </a:p>
              </p:txBody>
            </p:sp>
            <p:sp>
              <p:nvSpPr>
                <p:cNvPr id="26" name="íşļîḓé"/>
                <p:cNvSpPr/>
                <p:nvPr/>
              </p:nvSpPr>
              <p:spPr bwMode="auto">
                <a:xfrm>
                  <a:off x="1619683" y="2340412"/>
                  <a:ext cx="8861891" cy="13745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342900" lvl="1" indent="-342900">
                    <a:lnSpc>
                      <a:spcPct val="132000"/>
                    </a:lnSpc>
                    <a:buClr>
                      <a:schemeClr val="accent4">
                        <a:lumMod val="40000"/>
                        <a:lumOff val="60000"/>
                      </a:schemeClr>
                    </a:buClr>
                    <a:buFont typeface="Wingdings" panose="05000000000000000000" pitchFamily="2" charset="2"/>
                    <a:buChar char="Ø"/>
                  </a:pPr>
                  <a:r>
                    <a:rPr lang="zh-CN" altLang="en-US" sz="2400" dirty="0">
                      <a:cs typeface="+mn-ea"/>
                      <a:sym typeface="+mn-lt"/>
                    </a:rPr>
                    <a:t>被访问的页面对应寄存器的</a:t>
                  </a:r>
                  <a:r>
                    <a:rPr lang="en-US" altLang="zh-CN" sz="2400" dirty="0">
                      <a:cs typeface="+mn-ea"/>
                      <a:sym typeface="+mn-lt"/>
                    </a:rPr>
                    <a:t>Rn-1</a:t>
                  </a:r>
                  <a:r>
                    <a:rPr lang="zh-CN" altLang="en-US" sz="2400" dirty="0">
                      <a:cs typeface="+mn-ea"/>
                      <a:sym typeface="+mn-lt"/>
                    </a:rPr>
                    <a:t>位置为</a:t>
                  </a:r>
                  <a:r>
                    <a:rPr lang="en-US" altLang="zh-CN" sz="2400" dirty="0">
                      <a:cs typeface="+mn-ea"/>
                      <a:sym typeface="+mn-lt"/>
                    </a:rPr>
                    <a:t>1</a:t>
                  </a:r>
                  <a:r>
                    <a:rPr lang="zh-CN" altLang="en-US" sz="2400" dirty="0">
                      <a:cs typeface="+mn-ea"/>
                      <a:sym typeface="+mn-lt"/>
                    </a:rPr>
                    <a:t>，定时右移</a:t>
                  </a:r>
                </a:p>
                <a:p>
                  <a:pPr marL="342900" lvl="1" indent="-342900">
                    <a:lnSpc>
                      <a:spcPct val="132000"/>
                    </a:lnSpc>
                    <a:buClr>
                      <a:schemeClr val="accent4">
                        <a:lumMod val="40000"/>
                        <a:lumOff val="60000"/>
                      </a:schemeClr>
                    </a:buClr>
                    <a:buFont typeface="Wingdings" panose="05000000000000000000" pitchFamily="2" charset="2"/>
                    <a:buChar char="Ø"/>
                  </a:pPr>
                  <a:r>
                    <a:rPr lang="zh-CN" altLang="en-US" sz="2400" dirty="0">
                      <a:solidFill>
                        <a:srgbClr val="FF0000"/>
                      </a:solidFill>
                      <a:cs typeface="+mn-ea"/>
                      <a:sym typeface="+mn-lt"/>
                    </a:rPr>
                    <a:t>具有最小数值的寄存器所对应的页面为淘汰页</a:t>
                  </a:r>
                </a:p>
              </p:txBody>
            </p:sp>
          </p:grpSp>
          <p:grpSp>
            <p:nvGrpSpPr>
              <p:cNvPr id="22" name="ïS1íḋé"/>
              <p:cNvGrpSpPr/>
              <p:nvPr/>
            </p:nvGrpSpPr>
            <p:grpSpPr>
              <a:xfrm>
                <a:off x="660400" y="1469968"/>
                <a:ext cx="733394" cy="733394"/>
                <a:chOff x="660400" y="1469968"/>
                <a:chExt cx="733394" cy="733394"/>
              </a:xfrm>
            </p:grpSpPr>
            <p:sp>
              <p:nvSpPr>
                <p:cNvPr id="23" name="islîḋe"/>
                <p:cNvSpPr/>
                <p:nvPr/>
              </p:nvSpPr>
              <p:spPr>
                <a:xfrm>
                  <a:off x="660400" y="1469968"/>
                  <a:ext cx="733394" cy="733394"/>
                </a:xfrm>
                <a:prstGeom prst="ellipse">
                  <a:avLst/>
                </a:prstGeom>
                <a:solidFill>
                  <a:schemeClr val="accent1"/>
                </a:solidFill>
                <a:ln w="19050">
                  <a:solidFill>
                    <a:schemeClr val="bg1"/>
                  </a:solidFill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400"/>
                  <a:endParaRPr lang="zh-CN" altLang="en-US" sz="1600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îŝlîďe"/>
                <p:cNvSpPr/>
                <p:nvPr/>
              </p:nvSpPr>
              <p:spPr>
                <a:xfrm>
                  <a:off x="797603" y="1654839"/>
                  <a:ext cx="381389" cy="346064"/>
                </a:xfrm>
                <a:custGeom>
                  <a:avLst/>
                  <a:gdLst>
                    <a:gd name="connsiteX0" fmla="*/ 116112 w 607919"/>
                    <a:gd name="connsiteY0" fmla="*/ 473652 h 551610"/>
                    <a:gd name="connsiteX1" fmla="*/ 118901 w 607919"/>
                    <a:gd name="connsiteY1" fmla="*/ 480423 h 551610"/>
                    <a:gd name="connsiteX2" fmla="*/ 118901 w 607919"/>
                    <a:gd name="connsiteY2" fmla="*/ 551610 h 551610"/>
                    <a:gd name="connsiteX3" fmla="*/ 55604 w 607919"/>
                    <a:gd name="connsiteY3" fmla="*/ 551610 h 551610"/>
                    <a:gd name="connsiteX4" fmla="*/ 55604 w 607919"/>
                    <a:gd name="connsiteY4" fmla="*/ 540851 h 551610"/>
                    <a:gd name="connsiteX5" fmla="*/ 65255 w 607919"/>
                    <a:gd name="connsiteY5" fmla="*/ 520583 h 551610"/>
                    <a:gd name="connsiteX6" fmla="*/ 83555 w 607919"/>
                    <a:gd name="connsiteY6" fmla="*/ 502317 h 551610"/>
                    <a:gd name="connsiteX7" fmla="*/ 109375 w 607919"/>
                    <a:gd name="connsiteY7" fmla="*/ 476545 h 551610"/>
                    <a:gd name="connsiteX8" fmla="*/ 116112 w 607919"/>
                    <a:gd name="connsiteY8" fmla="*/ 473652 h 551610"/>
                    <a:gd name="connsiteX9" fmla="*/ 199155 w 607919"/>
                    <a:gd name="connsiteY9" fmla="*/ 390799 h 551610"/>
                    <a:gd name="connsiteX10" fmla="*/ 201956 w 607919"/>
                    <a:gd name="connsiteY10" fmla="*/ 397632 h 551610"/>
                    <a:gd name="connsiteX11" fmla="*/ 201956 w 607919"/>
                    <a:gd name="connsiteY11" fmla="*/ 551610 h 551610"/>
                    <a:gd name="connsiteX12" fmla="*/ 145363 w 607919"/>
                    <a:gd name="connsiteY12" fmla="*/ 551610 h 551610"/>
                    <a:gd name="connsiteX13" fmla="*/ 145363 w 607919"/>
                    <a:gd name="connsiteY13" fmla="*/ 454170 h 551610"/>
                    <a:gd name="connsiteX14" fmla="*/ 154879 w 607919"/>
                    <a:gd name="connsiteY14" fmla="*/ 431030 h 551610"/>
                    <a:gd name="connsiteX15" fmla="*/ 192315 w 607919"/>
                    <a:gd name="connsiteY15" fmla="*/ 393630 h 551610"/>
                    <a:gd name="connsiteX16" fmla="*/ 199155 w 607919"/>
                    <a:gd name="connsiteY16" fmla="*/ 390799 h 551610"/>
                    <a:gd name="connsiteX17" fmla="*/ 231082 w 607919"/>
                    <a:gd name="connsiteY17" fmla="*/ 388245 h 551610"/>
                    <a:gd name="connsiteX18" fmla="*/ 237930 w 607919"/>
                    <a:gd name="connsiteY18" fmla="*/ 391091 h 551610"/>
                    <a:gd name="connsiteX19" fmla="*/ 266763 w 607919"/>
                    <a:gd name="connsiteY19" fmla="*/ 419867 h 551610"/>
                    <a:gd name="connsiteX20" fmla="*/ 275915 w 607919"/>
                    <a:gd name="connsiteY20" fmla="*/ 428875 h 551610"/>
                    <a:gd name="connsiteX21" fmla="*/ 284941 w 607919"/>
                    <a:gd name="connsiteY21" fmla="*/ 451520 h 551610"/>
                    <a:gd name="connsiteX22" fmla="*/ 284941 w 607919"/>
                    <a:gd name="connsiteY22" fmla="*/ 551610 h 551610"/>
                    <a:gd name="connsiteX23" fmla="*/ 228277 w 607919"/>
                    <a:gd name="connsiteY23" fmla="*/ 551610 h 551610"/>
                    <a:gd name="connsiteX24" fmla="*/ 228277 w 607919"/>
                    <a:gd name="connsiteY24" fmla="*/ 394969 h 551610"/>
                    <a:gd name="connsiteX25" fmla="*/ 231082 w 607919"/>
                    <a:gd name="connsiteY25" fmla="*/ 388245 h 551610"/>
                    <a:gd name="connsiteX26" fmla="*/ 365148 w 607919"/>
                    <a:gd name="connsiteY26" fmla="*/ 381336 h 551610"/>
                    <a:gd name="connsiteX27" fmla="*/ 367997 w 607919"/>
                    <a:gd name="connsiteY27" fmla="*/ 388122 h 551610"/>
                    <a:gd name="connsiteX28" fmla="*/ 367997 w 607919"/>
                    <a:gd name="connsiteY28" fmla="*/ 551610 h 551610"/>
                    <a:gd name="connsiteX29" fmla="*/ 311262 w 607919"/>
                    <a:gd name="connsiteY29" fmla="*/ 551610 h 551610"/>
                    <a:gd name="connsiteX30" fmla="*/ 311262 w 607919"/>
                    <a:gd name="connsiteY30" fmla="*/ 444661 h 551610"/>
                    <a:gd name="connsiteX31" fmla="*/ 316898 w 607919"/>
                    <a:gd name="connsiteY31" fmla="*/ 425523 h 551610"/>
                    <a:gd name="connsiteX32" fmla="*/ 322534 w 607919"/>
                    <a:gd name="connsiteY32" fmla="*/ 419894 h 551610"/>
                    <a:gd name="connsiteX33" fmla="*/ 358353 w 607919"/>
                    <a:gd name="connsiteY33" fmla="*/ 384120 h 551610"/>
                    <a:gd name="connsiteX34" fmla="*/ 365148 w 607919"/>
                    <a:gd name="connsiteY34" fmla="*/ 381336 h 551610"/>
                    <a:gd name="connsiteX35" fmla="*/ 448177 w 607919"/>
                    <a:gd name="connsiteY35" fmla="*/ 298352 h 551610"/>
                    <a:gd name="connsiteX36" fmla="*/ 450982 w 607919"/>
                    <a:gd name="connsiteY36" fmla="*/ 305139 h 551610"/>
                    <a:gd name="connsiteX37" fmla="*/ 450982 w 607919"/>
                    <a:gd name="connsiteY37" fmla="*/ 551610 h 551610"/>
                    <a:gd name="connsiteX38" fmla="*/ 394318 w 607919"/>
                    <a:gd name="connsiteY38" fmla="*/ 551610 h 551610"/>
                    <a:gd name="connsiteX39" fmla="*/ 394318 w 607919"/>
                    <a:gd name="connsiteY39" fmla="*/ 361815 h 551610"/>
                    <a:gd name="connsiteX40" fmla="*/ 403846 w 607919"/>
                    <a:gd name="connsiteY40" fmla="*/ 338669 h 551610"/>
                    <a:gd name="connsiteX41" fmla="*/ 441329 w 607919"/>
                    <a:gd name="connsiteY41" fmla="*/ 301136 h 551610"/>
                    <a:gd name="connsiteX42" fmla="*/ 448177 w 607919"/>
                    <a:gd name="connsiteY42" fmla="*/ 298352 h 551610"/>
                    <a:gd name="connsiteX43" fmla="*/ 527085 w 607919"/>
                    <a:gd name="connsiteY43" fmla="*/ 219452 h 551610"/>
                    <a:gd name="connsiteX44" fmla="*/ 529874 w 607919"/>
                    <a:gd name="connsiteY44" fmla="*/ 226177 h 551610"/>
                    <a:gd name="connsiteX45" fmla="*/ 529874 w 607919"/>
                    <a:gd name="connsiteY45" fmla="*/ 551610 h 551610"/>
                    <a:gd name="connsiteX46" fmla="*/ 477232 w 607919"/>
                    <a:gd name="connsiteY46" fmla="*/ 551610 h 551610"/>
                    <a:gd name="connsiteX47" fmla="*/ 477232 w 607919"/>
                    <a:gd name="connsiteY47" fmla="*/ 278727 h 551610"/>
                    <a:gd name="connsiteX48" fmla="*/ 486883 w 607919"/>
                    <a:gd name="connsiteY48" fmla="*/ 255580 h 551610"/>
                    <a:gd name="connsiteX49" fmla="*/ 520348 w 607919"/>
                    <a:gd name="connsiteY49" fmla="*/ 222298 h 551610"/>
                    <a:gd name="connsiteX50" fmla="*/ 527085 w 607919"/>
                    <a:gd name="connsiteY50" fmla="*/ 219452 h 551610"/>
                    <a:gd name="connsiteX51" fmla="*/ 387769 w 607919"/>
                    <a:gd name="connsiteY51" fmla="*/ 0 h 551610"/>
                    <a:gd name="connsiteX52" fmla="*/ 580729 w 607919"/>
                    <a:gd name="connsiteY52" fmla="*/ 0 h 551610"/>
                    <a:gd name="connsiteX53" fmla="*/ 607919 w 607919"/>
                    <a:gd name="connsiteY53" fmla="*/ 26022 h 551610"/>
                    <a:gd name="connsiteX54" fmla="*/ 607919 w 607919"/>
                    <a:gd name="connsiteY54" fmla="*/ 219812 h 551610"/>
                    <a:gd name="connsiteX55" fmla="*/ 598271 w 607919"/>
                    <a:gd name="connsiteY55" fmla="*/ 223815 h 551610"/>
                    <a:gd name="connsiteX56" fmla="*/ 530610 w 607919"/>
                    <a:gd name="connsiteY56" fmla="*/ 156258 h 551610"/>
                    <a:gd name="connsiteX57" fmla="*/ 304320 w 607919"/>
                    <a:gd name="connsiteY57" fmla="*/ 382325 h 551610"/>
                    <a:gd name="connsiteX58" fmla="*/ 285024 w 607919"/>
                    <a:gd name="connsiteY58" fmla="*/ 382325 h 551610"/>
                    <a:gd name="connsiteX59" fmla="*/ 216360 w 607919"/>
                    <a:gd name="connsiteY59" fmla="*/ 313767 h 551610"/>
                    <a:gd name="connsiteX60" fmla="*/ 94068 w 607919"/>
                    <a:gd name="connsiteY60" fmla="*/ 435996 h 551610"/>
                    <a:gd name="connsiteX61" fmla="*/ 17260 w 607919"/>
                    <a:gd name="connsiteY61" fmla="*/ 435996 h 551610"/>
                    <a:gd name="connsiteX62" fmla="*/ 15882 w 607919"/>
                    <a:gd name="connsiteY62" fmla="*/ 434745 h 551610"/>
                    <a:gd name="connsiteX63" fmla="*/ 15882 w 607919"/>
                    <a:gd name="connsiteY63" fmla="*/ 358055 h 551610"/>
                    <a:gd name="connsiteX64" fmla="*/ 206837 w 607919"/>
                    <a:gd name="connsiteY64" fmla="*/ 167267 h 551610"/>
                    <a:gd name="connsiteX65" fmla="*/ 226008 w 607919"/>
                    <a:gd name="connsiteY65" fmla="*/ 167267 h 551610"/>
                    <a:gd name="connsiteX66" fmla="*/ 294672 w 607919"/>
                    <a:gd name="connsiteY66" fmla="*/ 235701 h 551610"/>
                    <a:gd name="connsiteX67" fmla="*/ 424481 w 607919"/>
                    <a:gd name="connsiteY67" fmla="*/ 105965 h 551610"/>
                    <a:gd name="connsiteX68" fmla="*/ 452423 w 607919"/>
                    <a:gd name="connsiteY68" fmla="*/ 78192 h 551610"/>
                    <a:gd name="connsiteX69" fmla="*/ 383885 w 607919"/>
                    <a:gd name="connsiteY69" fmla="*/ 9633 h 551610"/>
                    <a:gd name="connsiteX70" fmla="*/ 387769 w 607919"/>
                    <a:gd name="connsiteY70" fmla="*/ 0 h 551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07919" h="551610">
                      <a:moveTo>
                        <a:pt x="116112" y="473652"/>
                      </a:moveTo>
                      <a:cubicBezTo>
                        <a:pt x="117836" y="474356"/>
                        <a:pt x="118901" y="476670"/>
                        <a:pt x="118901" y="480423"/>
                      </a:cubicBezTo>
                      <a:lnTo>
                        <a:pt x="118901" y="551610"/>
                      </a:lnTo>
                      <a:lnTo>
                        <a:pt x="55604" y="551610"/>
                      </a:lnTo>
                      <a:lnTo>
                        <a:pt x="55604" y="540851"/>
                      </a:lnTo>
                      <a:cubicBezTo>
                        <a:pt x="55604" y="534971"/>
                        <a:pt x="59991" y="525838"/>
                        <a:pt x="65255" y="520583"/>
                      </a:cubicBezTo>
                      <a:lnTo>
                        <a:pt x="83555" y="502317"/>
                      </a:lnTo>
                      <a:lnTo>
                        <a:pt x="109375" y="476545"/>
                      </a:lnTo>
                      <a:cubicBezTo>
                        <a:pt x="112007" y="473855"/>
                        <a:pt x="114389" y="472948"/>
                        <a:pt x="116112" y="473652"/>
                      </a:cubicBezTo>
                      <a:close/>
                      <a:moveTo>
                        <a:pt x="199155" y="390799"/>
                      </a:moveTo>
                      <a:cubicBezTo>
                        <a:pt x="200892" y="391534"/>
                        <a:pt x="201956" y="393880"/>
                        <a:pt x="201956" y="397632"/>
                      </a:cubicBezTo>
                      <a:lnTo>
                        <a:pt x="201956" y="551610"/>
                      </a:lnTo>
                      <a:lnTo>
                        <a:pt x="145363" y="551610"/>
                      </a:lnTo>
                      <a:lnTo>
                        <a:pt x="145363" y="454170"/>
                      </a:lnTo>
                      <a:cubicBezTo>
                        <a:pt x="145363" y="446665"/>
                        <a:pt x="149620" y="436283"/>
                        <a:pt x="154879" y="431030"/>
                      </a:cubicBezTo>
                      <a:lnTo>
                        <a:pt x="192315" y="393630"/>
                      </a:lnTo>
                      <a:cubicBezTo>
                        <a:pt x="195007" y="390941"/>
                        <a:pt x="197417" y="390065"/>
                        <a:pt x="199155" y="390799"/>
                      </a:cubicBezTo>
                      <a:close/>
                      <a:moveTo>
                        <a:pt x="231082" y="388245"/>
                      </a:moveTo>
                      <a:cubicBezTo>
                        <a:pt x="232822" y="387525"/>
                        <a:pt x="235235" y="388401"/>
                        <a:pt x="237930" y="391091"/>
                      </a:cubicBezTo>
                      <a:lnTo>
                        <a:pt x="266763" y="419867"/>
                      </a:lnTo>
                      <a:lnTo>
                        <a:pt x="275915" y="428875"/>
                      </a:lnTo>
                      <a:cubicBezTo>
                        <a:pt x="280929" y="433879"/>
                        <a:pt x="284941" y="444013"/>
                        <a:pt x="284941" y="451520"/>
                      </a:cubicBezTo>
                      <a:lnTo>
                        <a:pt x="284941" y="551610"/>
                      </a:lnTo>
                      <a:lnTo>
                        <a:pt x="228277" y="551610"/>
                      </a:lnTo>
                      <a:lnTo>
                        <a:pt x="228277" y="394969"/>
                      </a:lnTo>
                      <a:cubicBezTo>
                        <a:pt x="228277" y="391278"/>
                        <a:pt x="229343" y="388964"/>
                        <a:pt x="231082" y="388245"/>
                      </a:cubicBezTo>
                      <a:close/>
                      <a:moveTo>
                        <a:pt x="365148" y="381336"/>
                      </a:moveTo>
                      <a:cubicBezTo>
                        <a:pt x="366901" y="382055"/>
                        <a:pt x="367997" y="384370"/>
                        <a:pt x="367997" y="388122"/>
                      </a:cubicBezTo>
                      <a:lnTo>
                        <a:pt x="367997" y="551610"/>
                      </a:lnTo>
                      <a:lnTo>
                        <a:pt x="311262" y="551610"/>
                      </a:lnTo>
                      <a:lnTo>
                        <a:pt x="311262" y="444661"/>
                      </a:lnTo>
                      <a:cubicBezTo>
                        <a:pt x="311262" y="437156"/>
                        <a:pt x="313767" y="428650"/>
                        <a:pt x="316898" y="425523"/>
                      </a:cubicBezTo>
                      <a:cubicBezTo>
                        <a:pt x="320029" y="422396"/>
                        <a:pt x="322534" y="419894"/>
                        <a:pt x="322534" y="419894"/>
                      </a:cubicBezTo>
                      <a:lnTo>
                        <a:pt x="358353" y="384120"/>
                      </a:lnTo>
                      <a:cubicBezTo>
                        <a:pt x="360983" y="381493"/>
                        <a:pt x="363394" y="380617"/>
                        <a:pt x="365148" y="381336"/>
                      </a:cubicBezTo>
                      <a:close/>
                      <a:moveTo>
                        <a:pt x="448177" y="298352"/>
                      </a:moveTo>
                      <a:cubicBezTo>
                        <a:pt x="449916" y="299071"/>
                        <a:pt x="450982" y="301386"/>
                        <a:pt x="450982" y="305139"/>
                      </a:cubicBezTo>
                      <a:lnTo>
                        <a:pt x="450982" y="551610"/>
                      </a:lnTo>
                      <a:lnTo>
                        <a:pt x="394318" y="551610"/>
                      </a:lnTo>
                      <a:lnTo>
                        <a:pt x="394318" y="361815"/>
                      </a:lnTo>
                      <a:cubicBezTo>
                        <a:pt x="394318" y="354308"/>
                        <a:pt x="398580" y="343924"/>
                        <a:pt x="403846" y="338669"/>
                      </a:cubicBezTo>
                      <a:lnTo>
                        <a:pt x="441329" y="301136"/>
                      </a:lnTo>
                      <a:cubicBezTo>
                        <a:pt x="444024" y="298508"/>
                        <a:pt x="446438" y="297633"/>
                        <a:pt x="448177" y="298352"/>
                      </a:cubicBezTo>
                      <a:close/>
                      <a:moveTo>
                        <a:pt x="527085" y="219452"/>
                      </a:moveTo>
                      <a:cubicBezTo>
                        <a:pt x="528809" y="220171"/>
                        <a:pt x="529874" y="222486"/>
                        <a:pt x="529874" y="226177"/>
                      </a:cubicBezTo>
                      <a:lnTo>
                        <a:pt x="529874" y="551610"/>
                      </a:lnTo>
                      <a:lnTo>
                        <a:pt x="477232" y="551610"/>
                      </a:lnTo>
                      <a:lnTo>
                        <a:pt x="477232" y="278727"/>
                      </a:lnTo>
                      <a:cubicBezTo>
                        <a:pt x="477232" y="271345"/>
                        <a:pt x="481494" y="260960"/>
                        <a:pt x="486883" y="255580"/>
                      </a:cubicBezTo>
                      <a:lnTo>
                        <a:pt x="520348" y="222298"/>
                      </a:lnTo>
                      <a:cubicBezTo>
                        <a:pt x="522980" y="219608"/>
                        <a:pt x="525362" y="218732"/>
                        <a:pt x="527085" y="219452"/>
                      </a:cubicBezTo>
                      <a:close/>
                      <a:moveTo>
                        <a:pt x="387769" y="0"/>
                      </a:moveTo>
                      <a:lnTo>
                        <a:pt x="580729" y="0"/>
                      </a:lnTo>
                      <a:cubicBezTo>
                        <a:pt x="594512" y="0"/>
                        <a:pt x="607919" y="12135"/>
                        <a:pt x="607919" y="26022"/>
                      </a:cubicBezTo>
                      <a:lnTo>
                        <a:pt x="607919" y="219812"/>
                      </a:lnTo>
                      <a:cubicBezTo>
                        <a:pt x="607919" y="227318"/>
                        <a:pt x="603534" y="229070"/>
                        <a:pt x="598271" y="223815"/>
                      </a:cubicBezTo>
                      <a:lnTo>
                        <a:pt x="530610" y="156258"/>
                      </a:lnTo>
                      <a:lnTo>
                        <a:pt x="304320" y="382325"/>
                      </a:lnTo>
                      <a:cubicBezTo>
                        <a:pt x="298932" y="387580"/>
                        <a:pt x="290412" y="387580"/>
                        <a:pt x="285024" y="382325"/>
                      </a:cubicBezTo>
                      <a:lnTo>
                        <a:pt x="216360" y="313767"/>
                      </a:lnTo>
                      <a:lnTo>
                        <a:pt x="94068" y="435996"/>
                      </a:lnTo>
                      <a:cubicBezTo>
                        <a:pt x="72767" y="457264"/>
                        <a:pt x="38435" y="457264"/>
                        <a:pt x="17260" y="435996"/>
                      </a:cubicBezTo>
                      <a:lnTo>
                        <a:pt x="15882" y="434745"/>
                      </a:lnTo>
                      <a:cubicBezTo>
                        <a:pt x="-5294" y="413477"/>
                        <a:pt x="-5294" y="379198"/>
                        <a:pt x="15882" y="358055"/>
                      </a:cubicBezTo>
                      <a:lnTo>
                        <a:pt x="206837" y="167267"/>
                      </a:lnTo>
                      <a:cubicBezTo>
                        <a:pt x="212100" y="161888"/>
                        <a:pt x="220745" y="161888"/>
                        <a:pt x="226008" y="167267"/>
                      </a:cubicBezTo>
                      <a:lnTo>
                        <a:pt x="294672" y="235701"/>
                      </a:lnTo>
                      <a:lnTo>
                        <a:pt x="424481" y="105965"/>
                      </a:lnTo>
                      <a:lnTo>
                        <a:pt x="452423" y="78192"/>
                      </a:lnTo>
                      <a:lnTo>
                        <a:pt x="383885" y="9633"/>
                      </a:lnTo>
                      <a:cubicBezTo>
                        <a:pt x="378497" y="4379"/>
                        <a:pt x="380376" y="0"/>
                        <a:pt x="387769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 fontScale="925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400"/>
                  <a:endParaRPr lang="zh-CN" altLang="en-US" sz="2000" b="1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1" name="iŝļïḓê"/>
            <p:cNvGrpSpPr/>
            <p:nvPr/>
          </p:nvGrpSpPr>
          <p:grpSpPr>
            <a:xfrm>
              <a:off x="660400" y="4251929"/>
              <a:ext cx="7462668" cy="1618927"/>
              <a:chOff x="660400" y="1860585"/>
              <a:chExt cx="7462668" cy="1618927"/>
            </a:xfrm>
          </p:grpSpPr>
          <p:grpSp>
            <p:nvGrpSpPr>
              <p:cNvPr id="13" name="ïṧļïḓe"/>
              <p:cNvGrpSpPr/>
              <p:nvPr/>
            </p:nvGrpSpPr>
            <p:grpSpPr>
              <a:xfrm>
                <a:off x="1539875" y="1917087"/>
                <a:ext cx="6583193" cy="1562425"/>
                <a:chOff x="1603439" y="1917087"/>
                <a:chExt cx="8303055" cy="1562425"/>
              </a:xfrm>
            </p:grpSpPr>
            <p:sp>
              <p:nvSpPr>
                <p:cNvPr id="18" name="ïšļíďè"/>
                <p:cNvSpPr txBox="1"/>
                <p:nvPr/>
              </p:nvSpPr>
              <p:spPr>
                <a:xfrm>
                  <a:off x="1603439" y="1917087"/>
                  <a:ext cx="8303055" cy="389423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 anchor="ctr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lang="zh-CN" altLang="en-US" sz="2400" dirty="0">
                      <a:cs typeface="+mn-ea"/>
                      <a:sym typeface="+mn-lt"/>
                    </a:rPr>
                    <a:t>栈：保存当前使用的各个页面的页面号</a:t>
                  </a:r>
                </a:p>
              </p:txBody>
            </p:sp>
            <p:sp>
              <p:nvSpPr>
                <p:cNvPr id="19" name="íşľíḑè"/>
                <p:cNvSpPr/>
                <p:nvPr/>
              </p:nvSpPr>
              <p:spPr bwMode="auto">
                <a:xfrm>
                  <a:off x="1619683" y="2392974"/>
                  <a:ext cx="7413448" cy="10865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342900" lvl="1" indent="-342900">
                    <a:lnSpc>
                      <a:spcPct val="123000"/>
                    </a:lnSpc>
                    <a:buFont typeface="Wingdings" panose="05000000000000000000" pitchFamily="2" charset="2"/>
                    <a:buChar char="Ø"/>
                  </a:pPr>
                  <a:r>
                    <a:rPr lang="zh-CN" altLang="en-US" sz="2400" dirty="0">
                      <a:cs typeface="+mn-ea"/>
                      <a:sym typeface="+mn-lt"/>
                    </a:rPr>
                    <a:t>被访问的页，移到栈顶</a:t>
                  </a:r>
                </a:p>
                <a:p>
                  <a:pPr marL="342900" lvl="1" indent="-342900">
                    <a:lnSpc>
                      <a:spcPct val="123000"/>
                    </a:lnSpc>
                    <a:buFont typeface="Wingdings" panose="05000000000000000000" pitchFamily="2" charset="2"/>
                    <a:buChar char="Ø"/>
                  </a:pPr>
                  <a:r>
                    <a:rPr lang="zh-CN" altLang="en-US" sz="2400" dirty="0">
                      <a:cs typeface="+mn-ea"/>
                      <a:sym typeface="+mn-lt"/>
                    </a:rPr>
                    <a:t>栈底是最近最久未使用页面的页面号</a:t>
                  </a:r>
                </a:p>
              </p:txBody>
            </p:sp>
          </p:grpSp>
          <p:grpSp>
            <p:nvGrpSpPr>
              <p:cNvPr id="15" name="ïŝľídè"/>
              <p:cNvGrpSpPr/>
              <p:nvPr/>
            </p:nvGrpSpPr>
            <p:grpSpPr>
              <a:xfrm>
                <a:off x="660400" y="1860585"/>
                <a:ext cx="733394" cy="733394"/>
                <a:chOff x="660400" y="1860585"/>
                <a:chExt cx="733394" cy="733394"/>
              </a:xfrm>
            </p:grpSpPr>
            <p:sp>
              <p:nvSpPr>
                <p:cNvPr id="16" name="ïṡľïde"/>
                <p:cNvSpPr/>
                <p:nvPr/>
              </p:nvSpPr>
              <p:spPr>
                <a:xfrm>
                  <a:off x="660400" y="1860585"/>
                  <a:ext cx="733394" cy="733394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9050">
                  <a:solidFill>
                    <a:schemeClr val="bg1"/>
                  </a:solidFill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400"/>
                  <a:endParaRPr lang="zh-CN" altLang="en-US" sz="1600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7" name="ïšliḍe"/>
                <p:cNvSpPr/>
                <p:nvPr/>
              </p:nvSpPr>
              <p:spPr>
                <a:xfrm>
                  <a:off x="806481" y="2072090"/>
                  <a:ext cx="381389" cy="346064"/>
                </a:xfrm>
                <a:custGeom>
                  <a:avLst/>
                  <a:gdLst>
                    <a:gd name="connsiteX0" fmla="*/ 116112 w 607919"/>
                    <a:gd name="connsiteY0" fmla="*/ 473652 h 551610"/>
                    <a:gd name="connsiteX1" fmla="*/ 118901 w 607919"/>
                    <a:gd name="connsiteY1" fmla="*/ 480423 h 551610"/>
                    <a:gd name="connsiteX2" fmla="*/ 118901 w 607919"/>
                    <a:gd name="connsiteY2" fmla="*/ 551610 h 551610"/>
                    <a:gd name="connsiteX3" fmla="*/ 55604 w 607919"/>
                    <a:gd name="connsiteY3" fmla="*/ 551610 h 551610"/>
                    <a:gd name="connsiteX4" fmla="*/ 55604 w 607919"/>
                    <a:gd name="connsiteY4" fmla="*/ 540851 h 551610"/>
                    <a:gd name="connsiteX5" fmla="*/ 65255 w 607919"/>
                    <a:gd name="connsiteY5" fmla="*/ 520583 h 551610"/>
                    <a:gd name="connsiteX6" fmla="*/ 83555 w 607919"/>
                    <a:gd name="connsiteY6" fmla="*/ 502317 h 551610"/>
                    <a:gd name="connsiteX7" fmla="*/ 109375 w 607919"/>
                    <a:gd name="connsiteY7" fmla="*/ 476545 h 551610"/>
                    <a:gd name="connsiteX8" fmla="*/ 116112 w 607919"/>
                    <a:gd name="connsiteY8" fmla="*/ 473652 h 551610"/>
                    <a:gd name="connsiteX9" fmla="*/ 199155 w 607919"/>
                    <a:gd name="connsiteY9" fmla="*/ 390799 h 551610"/>
                    <a:gd name="connsiteX10" fmla="*/ 201956 w 607919"/>
                    <a:gd name="connsiteY10" fmla="*/ 397632 h 551610"/>
                    <a:gd name="connsiteX11" fmla="*/ 201956 w 607919"/>
                    <a:gd name="connsiteY11" fmla="*/ 551610 h 551610"/>
                    <a:gd name="connsiteX12" fmla="*/ 145363 w 607919"/>
                    <a:gd name="connsiteY12" fmla="*/ 551610 h 551610"/>
                    <a:gd name="connsiteX13" fmla="*/ 145363 w 607919"/>
                    <a:gd name="connsiteY13" fmla="*/ 454170 h 551610"/>
                    <a:gd name="connsiteX14" fmla="*/ 154879 w 607919"/>
                    <a:gd name="connsiteY14" fmla="*/ 431030 h 551610"/>
                    <a:gd name="connsiteX15" fmla="*/ 192315 w 607919"/>
                    <a:gd name="connsiteY15" fmla="*/ 393630 h 551610"/>
                    <a:gd name="connsiteX16" fmla="*/ 199155 w 607919"/>
                    <a:gd name="connsiteY16" fmla="*/ 390799 h 551610"/>
                    <a:gd name="connsiteX17" fmla="*/ 231082 w 607919"/>
                    <a:gd name="connsiteY17" fmla="*/ 388245 h 551610"/>
                    <a:gd name="connsiteX18" fmla="*/ 237930 w 607919"/>
                    <a:gd name="connsiteY18" fmla="*/ 391091 h 551610"/>
                    <a:gd name="connsiteX19" fmla="*/ 266763 w 607919"/>
                    <a:gd name="connsiteY19" fmla="*/ 419867 h 551610"/>
                    <a:gd name="connsiteX20" fmla="*/ 275915 w 607919"/>
                    <a:gd name="connsiteY20" fmla="*/ 428875 h 551610"/>
                    <a:gd name="connsiteX21" fmla="*/ 284941 w 607919"/>
                    <a:gd name="connsiteY21" fmla="*/ 451520 h 551610"/>
                    <a:gd name="connsiteX22" fmla="*/ 284941 w 607919"/>
                    <a:gd name="connsiteY22" fmla="*/ 551610 h 551610"/>
                    <a:gd name="connsiteX23" fmla="*/ 228277 w 607919"/>
                    <a:gd name="connsiteY23" fmla="*/ 551610 h 551610"/>
                    <a:gd name="connsiteX24" fmla="*/ 228277 w 607919"/>
                    <a:gd name="connsiteY24" fmla="*/ 394969 h 551610"/>
                    <a:gd name="connsiteX25" fmla="*/ 231082 w 607919"/>
                    <a:gd name="connsiteY25" fmla="*/ 388245 h 551610"/>
                    <a:gd name="connsiteX26" fmla="*/ 365148 w 607919"/>
                    <a:gd name="connsiteY26" fmla="*/ 381336 h 551610"/>
                    <a:gd name="connsiteX27" fmla="*/ 367997 w 607919"/>
                    <a:gd name="connsiteY27" fmla="*/ 388122 h 551610"/>
                    <a:gd name="connsiteX28" fmla="*/ 367997 w 607919"/>
                    <a:gd name="connsiteY28" fmla="*/ 551610 h 551610"/>
                    <a:gd name="connsiteX29" fmla="*/ 311262 w 607919"/>
                    <a:gd name="connsiteY29" fmla="*/ 551610 h 551610"/>
                    <a:gd name="connsiteX30" fmla="*/ 311262 w 607919"/>
                    <a:gd name="connsiteY30" fmla="*/ 444661 h 551610"/>
                    <a:gd name="connsiteX31" fmla="*/ 316898 w 607919"/>
                    <a:gd name="connsiteY31" fmla="*/ 425523 h 551610"/>
                    <a:gd name="connsiteX32" fmla="*/ 322534 w 607919"/>
                    <a:gd name="connsiteY32" fmla="*/ 419894 h 551610"/>
                    <a:gd name="connsiteX33" fmla="*/ 358353 w 607919"/>
                    <a:gd name="connsiteY33" fmla="*/ 384120 h 551610"/>
                    <a:gd name="connsiteX34" fmla="*/ 365148 w 607919"/>
                    <a:gd name="connsiteY34" fmla="*/ 381336 h 551610"/>
                    <a:gd name="connsiteX35" fmla="*/ 448177 w 607919"/>
                    <a:gd name="connsiteY35" fmla="*/ 298352 h 551610"/>
                    <a:gd name="connsiteX36" fmla="*/ 450982 w 607919"/>
                    <a:gd name="connsiteY36" fmla="*/ 305139 h 551610"/>
                    <a:gd name="connsiteX37" fmla="*/ 450982 w 607919"/>
                    <a:gd name="connsiteY37" fmla="*/ 551610 h 551610"/>
                    <a:gd name="connsiteX38" fmla="*/ 394318 w 607919"/>
                    <a:gd name="connsiteY38" fmla="*/ 551610 h 551610"/>
                    <a:gd name="connsiteX39" fmla="*/ 394318 w 607919"/>
                    <a:gd name="connsiteY39" fmla="*/ 361815 h 551610"/>
                    <a:gd name="connsiteX40" fmla="*/ 403846 w 607919"/>
                    <a:gd name="connsiteY40" fmla="*/ 338669 h 551610"/>
                    <a:gd name="connsiteX41" fmla="*/ 441329 w 607919"/>
                    <a:gd name="connsiteY41" fmla="*/ 301136 h 551610"/>
                    <a:gd name="connsiteX42" fmla="*/ 448177 w 607919"/>
                    <a:gd name="connsiteY42" fmla="*/ 298352 h 551610"/>
                    <a:gd name="connsiteX43" fmla="*/ 527085 w 607919"/>
                    <a:gd name="connsiteY43" fmla="*/ 219452 h 551610"/>
                    <a:gd name="connsiteX44" fmla="*/ 529874 w 607919"/>
                    <a:gd name="connsiteY44" fmla="*/ 226177 h 551610"/>
                    <a:gd name="connsiteX45" fmla="*/ 529874 w 607919"/>
                    <a:gd name="connsiteY45" fmla="*/ 551610 h 551610"/>
                    <a:gd name="connsiteX46" fmla="*/ 477232 w 607919"/>
                    <a:gd name="connsiteY46" fmla="*/ 551610 h 551610"/>
                    <a:gd name="connsiteX47" fmla="*/ 477232 w 607919"/>
                    <a:gd name="connsiteY47" fmla="*/ 278727 h 551610"/>
                    <a:gd name="connsiteX48" fmla="*/ 486883 w 607919"/>
                    <a:gd name="connsiteY48" fmla="*/ 255580 h 551610"/>
                    <a:gd name="connsiteX49" fmla="*/ 520348 w 607919"/>
                    <a:gd name="connsiteY49" fmla="*/ 222298 h 551610"/>
                    <a:gd name="connsiteX50" fmla="*/ 527085 w 607919"/>
                    <a:gd name="connsiteY50" fmla="*/ 219452 h 551610"/>
                    <a:gd name="connsiteX51" fmla="*/ 387769 w 607919"/>
                    <a:gd name="connsiteY51" fmla="*/ 0 h 551610"/>
                    <a:gd name="connsiteX52" fmla="*/ 580729 w 607919"/>
                    <a:gd name="connsiteY52" fmla="*/ 0 h 551610"/>
                    <a:gd name="connsiteX53" fmla="*/ 607919 w 607919"/>
                    <a:gd name="connsiteY53" fmla="*/ 26022 h 551610"/>
                    <a:gd name="connsiteX54" fmla="*/ 607919 w 607919"/>
                    <a:gd name="connsiteY54" fmla="*/ 219812 h 551610"/>
                    <a:gd name="connsiteX55" fmla="*/ 598271 w 607919"/>
                    <a:gd name="connsiteY55" fmla="*/ 223815 h 551610"/>
                    <a:gd name="connsiteX56" fmla="*/ 530610 w 607919"/>
                    <a:gd name="connsiteY56" fmla="*/ 156258 h 551610"/>
                    <a:gd name="connsiteX57" fmla="*/ 304320 w 607919"/>
                    <a:gd name="connsiteY57" fmla="*/ 382325 h 551610"/>
                    <a:gd name="connsiteX58" fmla="*/ 285024 w 607919"/>
                    <a:gd name="connsiteY58" fmla="*/ 382325 h 551610"/>
                    <a:gd name="connsiteX59" fmla="*/ 216360 w 607919"/>
                    <a:gd name="connsiteY59" fmla="*/ 313767 h 551610"/>
                    <a:gd name="connsiteX60" fmla="*/ 94068 w 607919"/>
                    <a:gd name="connsiteY60" fmla="*/ 435996 h 551610"/>
                    <a:gd name="connsiteX61" fmla="*/ 17260 w 607919"/>
                    <a:gd name="connsiteY61" fmla="*/ 435996 h 551610"/>
                    <a:gd name="connsiteX62" fmla="*/ 15882 w 607919"/>
                    <a:gd name="connsiteY62" fmla="*/ 434745 h 551610"/>
                    <a:gd name="connsiteX63" fmla="*/ 15882 w 607919"/>
                    <a:gd name="connsiteY63" fmla="*/ 358055 h 551610"/>
                    <a:gd name="connsiteX64" fmla="*/ 206837 w 607919"/>
                    <a:gd name="connsiteY64" fmla="*/ 167267 h 551610"/>
                    <a:gd name="connsiteX65" fmla="*/ 226008 w 607919"/>
                    <a:gd name="connsiteY65" fmla="*/ 167267 h 551610"/>
                    <a:gd name="connsiteX66" fmla="*/ 294672 w 607919"/>
                    <a:gd name="connsiteY66" fmla="*/ 235701 h 551610"/>
                    <a:gd name="connsiteX67" fmla="*/ 424481 w 607919"/>
                    <a:gd name="connsiteY67" fmla="*/ 105965 h 551610"/>
                    <a:gd name="connsiteX68" fmla="*/ 452423 w 607919"/>
                    <a:gd name="connsiteY68" fmla="*/ 78192 h 551610"/>
                    <a:gd name="connsiteX69" fmla="*/ 383885 w 607919"/>
                    <a:gd name="connsiteY69" fmla="*/ 9633 h 551610"/>
                    <a:gd name="connsiteX70" fmla="*/ 387769 w 607919"/>
                    <a:gd name="connsiteY70" fmla="*/ 0 h 551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607919" h="551610">
                      <a:moveTo>
                        <a:pt x="116112" y="473652"/>
                      </a:moveTo>
                      <a:cubicBezTo>
                        <a:pt x="117836" y="474356"/>
                        <a:pt x="118901" y="476670"/>
                        <a:pt x="118901" y="480423"/>
                      </a:cubicBezTo>
                      <a:lnTo>
                        <a:pt x="118901" y="551610"/>
                      </a:lnTo>
                      <a:lnTo>
                        <a:pt x="55604" y="551610"/>
                      </a:lnTo>
                      <a:lnTo>
                        <a:pt x="55604" y="540851"/>
                      </a:lnTo>
                      <a:cubicBezTo>
                        <a:pt x="55604" y="534971"/>
                        <a:pt x="59991" y="525838"/>
                        <a:pt x="65255" y="520583"/>
                      </a:cubicBezTo>
                      <a:lnTo>
                        <a:pt x="83555" y="502317"/>
                      </a:lnTo>
                      <a:lnTo>
                        <a:pt x="109375" y="476545"/>
                      </a:lnTo>
                      <a:cubicBezTo>
                        <a:pt x="112007" y="473855"/>
                        <a:pt x="114389" y="472948"/>
                        <a:pt x="116112" y="473652"/>
                      </a:cubicBezTo>
                      <a:close/>
                      <a:moveTo>
                        <a:pt x="199155" y="390799"/>
                      </a:moveTo>
                      <a:cubicBezTo>
                        <a:pt x="200892" y="391534"/>
                        <a:pt x="201956" y="393880"/>
                        <a:pt x="201956" y="397632"/>
                      </a:cubicBezTo>
                      <a:lnTo>
                        <a:pt x="201956" y="551610"/>
                      </a:lnTo>
                      <a:lnTo>
                        <a:pt x="145363" y="551610"/>
                      </a:lnTo>
                      <a:lnTo>
                        <a:pt x="145363" y="454170"/>
                      </a:lnTo>
                      <a:cubicBezTo>
                        <a:pt x="145363" y="446665"/>
                        <a:pt x="149620" y="436283"/>
                        <a:pt x="154879" y="431030"/>
                      </a:cubicBezTo>
                      <a:lnTo>
                        <a:pt x="192315" y="393630"/>
                      </a:lnTo>
                      <a:cubicBezTo>
                        <a:pt x="195007" y="390941"/>
                        <a:pt x="197417" y="390065"/>
                        <a:pt x="199155" y="390799"/>
                      </a:cubicBezTo>
                      <a:close/>
                      <a:moveTo>
                        <a:pt x="231082" y="388245"/>
                      </a:moveTo>
                      <a:cubicBezTo>
                        <a:pt x="232822" y="387525"/>
                        <a:pt x="235235" y="388401"/>
                        <a:pt x="237930" y="391091"/>
                      </a:cubicBezTo>
                      <a:lnTo>
                        <a:pt x="266763" y="419867"/>
                      </a:lnTo>
                      <a:lnTo>
                        <a:pt x="275915" y="428875"/>
                      </a:lnTo>
                      <a:cubicBezTo>
                        <a:pt x="280929" y="433879"/>
                        <a:pt x="284941" y="444013"/>
                        <a:pt x="284941" y="451520"/>
                      </a:cubicBezTo>
                      <a:lnTo>
                        <a:pt x="284941" y="551610"/>
                      </a:lnTo>
                      <a:lnTo>
                        <a:pt x="228277" y="551610"/>
                      </a:lnTo>
                      <a:lnTo>
                        <a:pt x="228277" y="394969"/>
                      </a:lnTo>
                      <a:cubicBezTo>
                        <a:pt x="228277" y="391278"/>
                        <a:pt x="229343" y="388964"/>
                        <a:pt x="231082" y="388245"/>
                      </a:cubicBezTo>
                      <a:close/>
                      <a:moveTo>
                        <a:pt x="365148" y="381336"/>
                      </a:moveTo>
                      <a:cubicBezTo>
                        <a:pt x="366901" y="382055"/>
                        <a:pt x="367997" y="384370"/>
                        <a:pt x="367997" y="388122"/>
                      </a:cubicBezTo>
                      <a:lnTo>
                        <a:pt x="367997" y="551610"/>
                      </a:lnTo>
                      <a:lnTo>
                        <a:pt x="311262" y="551610"/>
                      </a:lnTo>
                      <a:lnTo>
                        <a:pt x="311262" y="444661"/>
                      </a:lnTo>
                      <a:cubicBezTo>
                        <a:pt x="311262" y="437156"/>
                        <a:pt x="313767" y="428650"/>
                        <a:pt x="316898" y="425523"/>
                      </a:cubicBezTo>
                      <a:cubicBezTo>
                        <a:pt x="320029" y="422396"/>
                        <a:pt x="322534" y="419894"/>
                        <a:pt x="322534" y="419894"/>
                      </a:cubicBezTo>
                      <a:lnTo>
                        <a:pt x="358353" y="384120"/>
                      </a:lnTo>
                      <a:cubicBezTo>
                        <a:pt x="360983" y="381493"/>
                        <a:pt x="363394" y="380617"/>
                        <a:pt x="365148" y="381336"/>
                      </a:cubicBezTo>
                      <a:close/>
                      <a:moveTo>
                        <a:pt x="448177" y="298352"/>
                      </a:moveTo>
                      <a:cubicBezTo>
                        <a:pt x="449916" y="299071"/>
                        <a:pt x="450982" y="301386"/>
                        <a:pt x="450982" y="305139"/>
                      </a:cubicBezTo>
                      <a:lnTo>
                        <a:pt x="450982" y="551610"/>
                      </a:lnTo>
                      <a:lnTo>
                        <a:pt x="394318" y="551610"/>
                      </a:lnTo>
                      <a:lnTo>
                        <a:pt x="394318" y="361815"/>
                      </a:lnTo>
                      <a:cubicBezTo>
                        <a:pt x="394318" y="354308"/>
                        <a:pt x="398580" y="343924"/>
                        <a:pt x="403846" y="338669"/>
                      </a:cubicBezTo>
                      <a:lnTo>
                        <a:pt x="441329" y="301136"/>
                      </a:lnTo>
                      <a:cubicBezTo>
                        <a:pt x="444024" y="298508"/>
                        <a:pt x="446438" y="297633"/>
                        <a:pt x="448177" y="298352"/>
                      </a:cubicBezTo>
                      <a:close/>
                      <a:moveTo>
                        <a:pt x="527085" y="219452"/>
                      </a:moveTo>
                      <a:cubicBezTo>
                        <a:pt x="528809" y="220171"/>
                        <a:pt x="529874" y="222486"/>
                        <a:pt x="529874" y="226177"/>
                      </a:cubicBezTo>
                      <a:lnTo>
                        <a:pt x="529874" y="551610"/>
                      </a:lnTo>
                      <a:lnTo>
                        <a:pt x="477232" y="551610"/>
                      </a:lnTo>
                      <a:lnTo>
                        <a:pt x="477232" y="278727"/>
                      </a:lnTo>
                      <a:cubicBezTo>
                        <a:pt x="477232" y="271345"/>
                        <a:pt x="481494" y="260960"/>
                        <a:pt x="486883" y="255580"/>
                      </a:cubicBezTo>
                      <a:lnTo>
                        <a:pt x="520348" y="222298"/>
                      </a:lnTo>
                      <a:cubicBezTo>
                        <a:pt x="522980" y="219608"/>
                        <a:pt x="525362" y="218732"/>
                        <a:pt x="527085" y="219452"/>
                      </a:cubicBezTo>
                      <a:close/>
                      <a:moveTo>
                        <a:pt x="387769" y="0"/>
                      </a:moveTo>
                      <a:lnTo>
                        <a:pt x="580729" y="0"/>
                      </a:lnTo>
                      <a:cubicBezTo>
                        <a:pt x="594512" y="0"/>
                        <a:pt x="607919" y="12135"/>
                        <a:pt x="607919" y="26022"/>
                      </a:cubicBezTo>
                      <a:lnTo>
                        <a:pt x="607919" y="219812"/>
                      </a:lnTo>
                      <a:cubicBezTo>
                        <a:pt x="607919" y="227318"/>
                        <a:pt x="603534" y="229070"/>
                        <a:pt x="598271" y="223815"/>
                      </a:cubicBezTo>
                      <a:lnTo>
                        <a:pt x="530610" y="156258"/>
                      </a:lnTo>
                      <a:lnTo>
                        <a:pt x="304320" y="382325"/>
                      </a:lnTo>
                      <a:cubicBezTo>
                        <a:pt x="298932" y="387580"/>
                        <a:pt x="290412" y="387580"/>
                        <a:pt x="285024" y="382325"/>
                      </a:cubicBezTo>
                      <a:lnTo>
                        <a:pt x="216360" y="313767"/>
                      </a:lnTo>
                      <a:lnTo>
                        <a:pt x="94068" y="435996"/>
                      </a:lnTo>
                      <a:cubicBezTo>
                        <a:pt x="72767" y="457264"/>
                        <a:pt x="38435" y="457264"/>
                        <a:pt x="17260" y="435996"/>
                      </a:cubicBezTo>
                      <a:lnTo>
                        <a:pt x="15882" y="434745"/>
                      </a:lnTo>
                      <a:cubicBezTo>
                        <a:pt x="-5294" y="413477"/>
                        <a:pt x="-5294" y="379198"/>
                        <a:pt x="15882" y="358055"/>
                      </a:cubicBezTo>
                      <a:lnTo>
                        <a:pt x="206837" y="167267"/>
                      </a:lnTo>
                      <a:cubicBezTo>
                        <a:pt x="212100" y="161888"/>
                        <a:pt x="220745" y="161888"/>
                        <a:pt x="226008" y="167267"/>
                      </a:cubicBezTo>
                      <a:lnTo>
                        <a:pt x="294672" y="235701"/>
                      </a:lnTo>
                      <a:lnTo>
                        <a:pt x="424481" y="105965"/>
                      </a:lnTo>
                      <a:lnTo>
                        <a:pt x="452423" y="78192"/>
                      </a:lnTo>
                      <a:lnTo>
                        <a:pt x="383885" y="9633"/>
                      </a:lnTo>
                      <a:cubicBezTo>
                        <a:pt x="378497" y="4379"/>
                        <a:pt x="380376" y="0"/>
                        <a:pt x="387769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 fontScale="925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400"/>
                  <a:endParaRPr lang="zh-CN" altLang="en-US" sz="2000" b="1" dirty="0">
                    <a:solidFill>
                      <a:schemeClr val="bg1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cxnSp>
          <p:nvCxnSpPr>
            <p:cNvPr id="12" name="直接连接符 11"/>
            <p:cNvCxnSpPr/>
            <p:nvPr/>
          </p:nvCxnSpPr>
          <p:spPr>
            <a:xfrm>
              <a:off x="693366" y="4034536"/>
              <a:ext cx="7596632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最少使用置换算法</a:t>
            </a: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LFU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íSľïdé"/>
          <p:cNvSpPr/>
          <p:nvPr/>
        </p:nvSpPr>
        <p:spPr>
          <a:xfrm>
            <a:off x="1906927" y="1924829"/>
            <a:ext cx="567702" cy="511936"/>
          </a:xfrm>
          <a:custGeom>
            <a:avLst/>
            <a:gdLst>
              <a:gd name="connsiteX0" fmla="*/ 521432 w 608344"/>
              <a:gd name="connsiteY0" fmla="*/ 370453 h 548582"/>
              <a:gd name="connsiteX1" fmla="*/ 465737 w 608344"/>
              <a:gd name="connsiteY1" fmla="*/ 425787 h 548582"/>
              <a:gd name="connsiteX2" fmla="*/ 442491 w 608344"/>
              <a:gd name="connsiteY2" fmla="*/ 402479 h 548582"/>
              <a:gd name="connsiteX3" fmla="*/ 418201 w 608344"/>
              <a:gd name="connsiteY3" fmla="*/ 426545 h 548582"/>
              <a:gd name="connsiteX4" fmla="*/ 441447 w 608344"/>
              <a:gd name="connsiteY4" fmla="*/ 449948 h 548582"/>
              <a:gd name="connsiteX5" fmla="*/ 465642 w 608344"/>
              <a:gd name="connsiteY5" fmla="*/ 474204 h 548582"/>
              <a:gd name="connsiteX6" fmla="*/ 489932 w 608344"/>
              <a:gd name="connsiteY6" fmla="*/ 450043 h 548582"/>
              <a:gd name="connsiteX7" fmla="*/ 545532 w 608344"/>
              <a:gd name="connsiteY7" fmla="*/ 394709 h 548582"/>
              <a:gd name="connsiteX8" fmla="*/ 481962 w 608344"/>
              <a:gd name="connsiteY8" fmla="*/ 296170 h 548582"/>
              <a:gd name="connsiteX9" fmla="*/ 608344 w 608344"/>
              <a:gd name="connsiteY9" fmla="*/ 422376 h 548582"/>
              <a:gd name="connsiteX10" fmla="*/ 481962 w 608344"/>
              <a:gd name="connsiteY10" fmla="*/ 548582 h 548582"/>
              <a:gd name="connsiteX11" fmla="*/ 355579 w 608344"/>
              <a:gd name="connsiteY11" fmla="*/ 422376 h 548582"/>
              <a:gd name="connsiteX12" fmla="*/ 481962 w 608344"/>
              <a:gd name="connsiteY12" fmla="*/ 296170 h 548582"/>
              <a:gd name="connsiteX13" fmla="*/ 255835 w 608344"/>
              <a:gd name="connsiteY13" fmla="*/ 446 h 548582"/>
              <a:gd name="connsiteX14" fmla="*/ 317801 w 608344"/>
              <a:gd name="connsiteY14" fmla="*/ 13616 h 548582"/>
              <a:gd name="connsiteX15" fmla="*/ 348072 w 608344"/>
              <a:gd name="connsiteY15" fmla="*/ 41661 h 548582"/>
              <a:gd name="connsiteX16" fmla="*/ 381190 w 608344"/>
              <a:gd name="connsiteY16" fmla="*/ 146831 h 548582"/>
              <a:gd name="connsiteX17" fmla="*/ 378913 w 608344"/>
              <a:gd name="connsiteY17" fmla="*/ 156211 h 548582"/>
              <a:gd name="connsiteX18" fmla="*/ 387833 w 608344"/>
              <a:gd name="connsiteY18" fmla="*/ 200458 h 548582"/>
              <a:gd name="connsiteX19" fmla="*/ 366387 w 608344"/>
              <a:gd name="connsiteY19" fmla="*/ 237694 h 548582"/>
              <a:gd name="connsiteX20" fmla="*/ 351393 w 608344"/>
              <a:gd name="connsiteY20" fmla="*/ 278720 h 548582"/>
              <a:gd name="connsiteX21" fmla="*/ 351393 w 608344"/>
              <a:gd name="connsiteY21" fmla="*/ 322873 h 548582"/>
              <a:gd name="connsiteX22" fmla="*/ 317611 w 608344"/>
              <a:gd name="connsiteY22" fmla="*/ 422358 h 548582"/>
              <a:gd name="connsiteX23" fmla="*/ 376635 w 608344"/>
              <a:gd name="connsiteY23" fmla="*/ 548088 h 548582"/>
              <a:gd name="connsiteX24" fmla="*/ 26855 w 608344"/>
              <a:gd name="connsiteY24" fmla="*/ 548088 h 548582"/>
              <a:gd name="connsiteX25" fmla="*/ 0 w 608344"/>
              <a:gd name="connsiteY25" fmla="*/ 521274 h 548582"/>
              <a:gd name="connsiteX26" fmla="*/ 0 w 608344"/>
              <a:gd name="connsiteY26" fmla="*/ 473806 h 548582"/>
              <a:gd name="connsiteX27" fmla="*/ 19453 w 608344"/>
              <a:gd name="connsiteY27" fmla="*/ 432969 h 548582"/>
              <a:gd name="connsiteX28" fmla="*/ 173751 w 608344"/>
              <a:gd name="connsiteY28" fmla="*/ 334242 h 548582"/>
              <a:gd name="connsiteX29" fmla="*/ 176408 w 608344"/>
              <a:gd name="connsiteY29" fmla="*/ 329884 h 548582"/>
              <a:gd name="connsiteX30" fmla="*/ 176408 w 608344"/>
              <a:gd name="connsiteY30" fmla="*/ 278720 h 548582"/>
              <a:gd name="connsiteX31" fmla="*/ 161320 w 608344"/>
              <a:gd name="connsiteY31" fmla="*/ 237694 h 548582"/>
              <a:gd name="connsiteX32" fmla="*/ 139969 w 608344"/>
              <a:gd name="connsiteY32" fmla="*/ 200458 h 548582"/>
              <a:gd name="connsiteX33" fmla="*/ 148320 w 608344"/>
              <a:gd name="connsiteY33" fmla="*/ 156211 h 548582"/>
              <a:gd name="connsiteX34" fmla="*/ 146042 w 608344"/>
              <a:gd name="connsiteY34" fmla="*/ 146736 h 548582"/>
              <a:gd name="connsiteX35" fmla="*/ 145758 w 608344"/>
              <a:gd name="connsiteY35" fmla="*/ 95099 h 548582"/>
              <a:gd name="connsiteX36" fmla="*/ 176029 w 608344"/>
              <a:gd name="connsiteY36" fmla="*/ 42135 h 548582"/>
              <a:gd name="connsiteX37" fmla="*/ 203928 w 608344"/>
              <a:gd name="connsiteY37" fmla="*/ 19017 h 548582"/>
              <a:gd name="connsiteX38" fmla="*/ 231162 w 608344"/>
              <a:gd name="connsiteY38" fmla="*/ 5089 h 548582"/>
              <a:gd name="connsiteX39" fmla="*/ 255835 w 608344"/>
              <a:gd name="connsiteY39" fmla="*/ 446 h 548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08344" h="548582">
                <a:moveTo>
                  <a:pt x="521432" y="370453"/>
                </a:moveTo>
                <a:lnTo>
                  <a:pt x="465737" y="425787"/>
                </a:lnTo>
                <a:lnTo>
                  <a:pt x="442491" y="402479"/>
                </a:lnTo>
                <a:lnTo>
                  <a:pt x="418201" y="426545"/>
                </a:lnTo>
                <a:lnTo>
                  <a:pt x="441447" y="449948"/>
                </a:lnTo>
                <a:lnTo>
                  <a:pt x="465642" y="474204"/>
                </a:lnTo>
                <a:lnTo>
                  <a:pt x="489932" y="450043"/>
                </a:lnTo>
                <a:lnTo>
                  <a:pt x="545532" y="394709"/>
                </a:lnTo>
                <a:close/>
                <a:moveTo>
                  <a:pt x="481962" y="296170"/>
                </a:moveTo>
                <a:cubicBezTo>
                  <a:pt x="551795" y="296170"/>
                  <a:pt x="608344" y="352641"/>
                  <a:pt x="608344" y="422376"/>
                </a:cubicBezTo>
                <a:cubicBezTo>
                  <a:pt x="608344" y="492111"/>
                  <a:pt x="551795" y="548582"/>
                  <a:pt x="481962" y="548582"/>
                </a:cubicBezTo>
                <a:cubicBezTo>
                  <a:pt x="412129" y="548582"/>
                  <a:pt x="355579" y="492111"/>
                  <a:pt x="355579" y="422376"/>
                </a:cubicBezTo>
                <a:cubicBezTo>
                  <a:pt x="355579" y="352641"/>
                  <a:pt x="412129" y="296170"/>
                  <a:pt x="481962" y="296170"/>
                </a:cubicBezTo>
                <a:close/>
                <a:moveTo>
                  <a:pt x="255835" y="446"/>
                </a:moveTo>
                <a:cubicBezTo>
                  <a:pt x="282785" y="-1828"/>
                  <a:pt x="303187" y="4899"/>
                  <a:pt x="317801" y="13616"/>
                </a:cubicBezTo>
                <a:cubicBezTo>
                  <a:pt x="339721" y="25744"/>
                  <a:pt x="348072" y="41661"/>
                  <a:pt x="348072" y="41661"/>
                </a:cubicBezTo>
                <a:cubicBezTo>
                  <a:pt x="348072" y="41661"/>
                  <a:pt x="398176" y="45167"/>
                  <a:pt x="381190" y="146831"/>
                </a:cubicBezTo>
                <a:cubicBezTo>
                  <a:pt x="380621" y="149863"/>
                  <a:pt x="379862" y="153085"/>
                  <a:pt x="378913" y="156211"/>
                </a:cubicBezTo>
                <a:cubicBezTo>
                  <a:pt x="388592" y="156211"/>
                  <a:pt x="398271" y="163507"/>
                  <a:pt x="387833" y="200458"/>
                </a:cubicBezTo>
                <a:cubicBezTo>
                  <a:pt x="379672" y="229262"/>
                  <a:pt x="372080" y="237221"/>
                  <a:pt x="366387" y="237694"/>
                </a:cubicBezTo>
                <a:cubicBezTo>
                  <a:pt x="364394" y="250675"/>
                  <a:pt x="359175" y="265076"/>
                  <a:pt x="351393" y="278720"/>
                </a:cubicBezTo>
                <a:lnTo>
                  <a:pt x="351393" y="322873"/>
                </a:lnTo>
                <a:cubicBezTo>
                  <a:pt x="330232" y="350539"/>
                  <a:pt x="317611" y="385027"/>
                  <a:pt x="317611" y="422358"/>
                </a:cubicBezTo>
                <a:cubicBezTo>
                  <a:pt x="317611" y="472764"/>
                  <a:pt x="340480" y="518053"/>
                  <a:pt x="376635" y="548088"/>
                </a:cubicBezTo>
                <a:lnTo>
                  <a:pt x="26855" y="548088"/>
                </a:lnTo>
                <a:cubicBezTo>
                  <a:pt x="12052" y="548088"/>
                  <a:pt x="0" y="536055"/>
                  <a:pt x="0" y="521274"/>
                </a:cubicBezTo>
                <a:lnTo>
                  <a:pt x="0" y="473806"/>
                </a:lnTo>
                <a:cubicBezTo>
                  <a:pt x="0" y="457983"/>
                  <a:pt x="7212" y="443013"/>
                  <a:pt x="19453" y="432969"/>
                </a:cubicBezTo>
                <a:cubicBezTo>
                  <a:pt x="86638" y="377921"/>
                  <a:pt x="159043" y="341443"/>
                  <a:pt x="173751" y="334242"/>
                </a:cubicBezTo>
                <a:cubicBezTo>
                  <a:pt x="175365" y="333484"/>
                  <a:pt x="176408" y="331779"/>
                  <a:pt x="176408" y="329884"/>
                </a:cubicBezTo>
                <a:lnTo>
                  <a:pt x="176408" y="278720"/>
                </a:lnTo>
                <a:cubicBezTo>
                  <a:pt x="168437" y="265076"/>
                  <a:pt x="163313" y="250675"/>
                  <a:pt x="161320" y="237694"/>
                </a:cubicBezTo>
                <a:cubicBezTo>
                  <a:pt x="155627" y="237221"/>
                  <a:pt x="148035" y="229072"/>
                  <a:pt x="139969" y="200458"/>
                </a:cubicBezTo>
                <a:cubicBezTo>
                  <a:pt x="129531" y="164170"/>
                  <a:pt x="138925" y="156496"/>
                  <a:pt x="148320" y="156211"/>
                </a:cubicBezTo>
                <a:cubicBezTo>
                  <a:pt x="147371" y="153085"/>
                  <a:pt x="146612" y="149863"/>
                  <a:pt x="146042" y="146736"/>
                </a:cubicBezTo>
                <a:cubicBezTo>
                  <a:pt x="142436" y="128450"/>
                  <a:pt x="141487" y="111396"/>
                  <a:pt x="145758" y="95099"/>
                </a:cubicBezTo>
                <a:cubicBezTo>
                  <a:pt x="150787" y="73212"/>
                  <a:pt x="162744" y="55684"/>
                  <a:pt x="176029" y="42135"/>
                </a:cubicBezTo>
                <a:cubicBezTo>
                  <a:pt x="184379" y="33134"/>
                  <a:pt x="193869" y="25459"/>
                  <a:pt x="203928" y="19017"/>
                </a:cubicBezTo>
                <a:cubicBezTo>
                  <a:pt x="212183" y="13332"/>
                  <a:pt x="221293" y="8405"/>
                  <a:pt x="231162" y="5089"/>
                </a:cubicBezTo>
                <a:cubicBezTo>
                  <a:pt x="238849" y="2625"/>
                  <a:pt x="247105" y="825"/>
                  <a:pt x="255835" y="44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45720" rIns="91440" bIns="45720" numCol="1" spcCol="127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200" kern="1200">
              <a:cs typeface="+mn-ea"/>
              <a:sym typeface="+mn-lt"/>
            </a:endParaRPr>
          </a:p>
        </p:txBody>
      </p:sp>
      <p:sp>
        <p:nvSpPr>
          <p:cNvPr id="7" name="ïŝļíḓê"/>
          <p:cNvSpPr/>
          <p:nvPr/>
        </p:nvSpPr>
        <p:spPr bwMode="auto">
          <a:xfrm>
            <a:off x="8689292" y="2556677"/>
            <a:ext cx="556774" cy="553604"/>
          </a:xfrm>
          <a:custGeom>
            <a:avLst/>
            <a:gdLst>
              <a:gd name="T0" fmla="*/ 3682 w 4808"/>
              <a:gd name="T1" fmla="*/ 2763 h 4789"/>
              <a:gd name="T2" fmla="*/ 3420 w 4808"/>
              <a:gd name="T3" fmla="*/ 2703 h 4789"/>
              <a:gd name="T4" fmla="*/ 3026 w 4808"/>
              <a:gd name="T5" fmla="*/ 2392 h 4789"/>
              <a:gd name="T6" fmla="*/ 2818 w 4808"/>
              <a:gd name="T7" fmla="*/ 2517 h 4789"/>
              <a:gd name="T8" fmla="*/ 3219 w 4808"/>
              <a:gd name="T9" fmla="*/ 1876 h 4789"/>
              <a:gd name="T10" fmla="*/ 3609 w 4808"/>
              <a:gd name="T11" fmla="*/ 1953 h 4789"/>
              <a:gd name="T12" fmla="*/ 4553 w 4808"/>
              <a:gd name="T13" fmla="*/ 720 h 4789"/>
              <a:gd name="T14" fmla="*/ 4388 w 4808"/>
              <a:gd name="T15" fmla="*/ 680 h 4789"/>
              <a:gd name="T16" fmla="*/ 3872 w 4808"/>
              <a:gd name="T17" fmla="*/ 1161 h 4789"/>
              <a:gd name="T18" fmla="*/ 3859 w 4808"/>
              <a:gd name="T19" fmla="*/ 1160 h 4789"/>
              <a:gd name="T20" fmla="*/ 3491 w 4808"/>
              <a:gd name="T21" fmla="*/ 1099 h 4789"/>
              <a:gd name="T22" fmla="*/ 3432 w 4808"/>
              <a:gd name="T23" fmla="*/ 731 h 4789"/>
              <a:gd name="T24" fmla="*/ 3454 w 4808"/>
              <a:gd name="T25" fmla="*/ 658 h 4789"/>
              <a:gd name="T26" fmla="*/ 3938 w 4808"/>
              <a:gd name="T27" fmla="*/ 104 h 4789"/>
              <a:gd name="T28" fmla="*/ 3609 w 4808"/>
              <a:gd name="T29" fmla="*/ 0 h 4789"/>
              <a:gd name="T30" fmla="*/ 2710 w 4808"/>
              <a:gd name="T31" fmla="*/ 1369 h 4789"/>
              <a:gd name="T32" fmla="*/ 1300 w 4808"/>
              <a:gd name="T33" fmla="*/ 999 h 4789"/>
              <a:gd name="T34" fmla="*/ 1309 w 4808"/>
              <a:gd name="T35" fmla="*/ 892 h 4789"/>
              <a:gd name="T36" fmla="*/ 865 w 4808"/>
              <a:gd name="T37" fmla="*/ 294 h 4789"/>
              <a:gd name="T38" fmla="*/ 665 w 4808"/>
              <a:gd name="T39" fmla="*/ 298 h 4789"/>
              <a:gd name="T40" fmla="*/ 278 w 4808"/>
              <a:gd name="T41" fmla="*/ 787 h 4789"/>
              <a:gd name="T42" fmla="*/ 630 w 4808"/>
              <a:gd name="T43" fmla="*/ 1163 h 4789"/>
              <a:gd name="T44" fmla="*/ 926 w 4808"/>
              <a:gd name="T45" fmla="*/ 1291 h 4789"/>
              <a:gd name="T46" fmla="*/ 1018 w 4808"/>
              <a:gd name="T47" fmla="*/ 1282 h 4789"/>
              <a:gd name="T48" fmla="*/ 1485 w 4808"/>
              <a:gd name="T49" fmla="*/ 2594 h 4789"/>
              <a:gd name="T50" fmla="*/ 1037 w 4808"/>
              <a:gd name="T51" fmla="*/ 2572 h 4789"/>
              <a:gd name="T52" fmla="*/ 92 w 4808"/>
              <a:gd name="T53" fmla="*/ 3809 h 4789"/>
              <a:gd name="T54" fmla="*/ 186 w 4808"/>
              <a:gd name="T55" fmla="*/ 3882 h 4789"/>
              <a:gd name="T56" fmla="*/ 727 w 4808"/>
              <a:gd name="T57" fmla="*/ 3384 h 4789"/>
              <a:gd name="T58" fmla="*/ 789 w 4808"/>
              <a:gd name="T59" fmla="*/ 3371 h 4789"/>
              <a:gd name="T60" fmla="*/ 796 w 4808"/>
              <a:gd name="T61" fmla="*/ 3372 h 4789"/>
              <a:gd name="T62" fmla="*/ 1218 w 4808"/>
              <a:gd name="T63" fmla="*/ 3798 h 4789"/>
              <a:gd name="T64" fmla="*/ 1192 w 4808"/>
              <a:gd name="T65" fmla="*/ 3873 h 4789"/>
              <a:gd name="T66" fmla="*/ 707 w 4808"/>
              <a:gd name="T67" fmla="*/ 4427 h 4789"/>
              <a:gd name="T68" fmla="*/ 1037 w 4808"/>
              <a:gd name="T69" fmla="*/ 4531 h 4789"/>
              <a:gd name="T70" fmla="*/ 2016 w 4808"/>
              <a:gd name="T71" fmla="*/ 3551 h 4789"/>
              <a:gd name="T72" fmla="*/ 1994 w 4808"/>
              <a:gd name="T73" fmla="*/ 3103 h 4789"/>
              <a:gd name="T74" fmla="*/ 2535 w 4808"/>
              <a:gd name="T75" fmla="*/ 2799 h 4789"/>
              <a:gd name="T76" fmla="*/ 2410 w 4808"/>
              <a:gd name="T77" fmla="*/ 3007 h 4789"/>
              <a:gd name="T78" fmla="*/ 2721 w 4808"/>
              <a:gd name="T79" fmla="*/ 3401 h 4789"/>
              <a:gd name="T80" fmla="*/ 2781 w 4808"/>
              <a:gd name="T81" fmla="*/ 3663 h 4789"/>
              <a:gd name="T82" fmla="*/ 4013 w 4808"/>
              <a:gd name="T83" fmla="*/ 4789 h 4789"/>
              <a:gd name="T84" fmla="*/ 4734 w 4808"/>
              <a:gd name="T85" fmla="*/ 4173 h 4789"/>
              <a:gd name="T86" fmla="*/ 4734 w 4808"/>
              <a:gd name="T87" fmla="*/ 3815 h 4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808" h="4789">
                <a:moveTo>
                  <a:pt x="4734" y="3815"/>
                </a:moveTo>
                <a:lnTo>
                  <a:pt x="3682" y="2763"/>
                </a:lnTo>
                <a:cubicBezTo>
                  <a:pt x="3634" y="2715"/>
                  <a:pt x="3570" y="2689"/>
                  <a:pt x="3502" y="2689"/>
                </a:cubicBezTo>
                <a:cubicBezTo>
                  <a:pt x="3474" y="2689"/>
                  <a:pt x="3446" y="2694"/>
                  <a:pt x="3420" y="2703"/>
                </a:cubicBezTo>
                <a:lnTo>
                  <a:pt x="3167" y="2450"/>
                </a:lnTo>
                <a:cubicBezTo>
                  <a:pt x="3130" y="2413"/>
                  <a:pt x="3079" y="2392"/>
                  <a:pt x="3026" y="2392"/>
                </a:cubicBezTo>
                <a:cubicBezTo>
                  <a:pt x="2972" y="2392"/>
                  <a:pt x="2922" y="2413"/>
                  <a:pt x="2884" y="2450"/>
                </a:cubicBezTo>
                <a:lnTo>
                  <a:pt x="2818" y="2517"/>
                </a:lnTo>
                <a:lnTo>
                  <a:pt x="2699" y="2398"/>
                </a:lnTo>
                <a:lnTo>
                  <a:pt x="3219" y="1876"/>
                </a:lnTo>
                <a:cubicBezTo>
                  <a:pt x="3340" y="1928"/>
                  <a:pt x="3472" y="1953"/>
                  <a:pt x="3609" y="1953"/>
                </a:cubicBezTo>
                <a:lnTo>
                  <a:pt x="3609" y="1953"/>
                </a:lnTo>
                <a:cubicBezTo>
                  <a:pt x="3870" y="1953"/>
                  <a:pt x="4116" y="1854"/>
                  <a:pt x="4301" y="1669"/>
                </a:cubicBezTo>
                <a:cubicBezTo>
                  <a:pt x="4549" y="1421"/>
                  <a:pt x="4646" y="1059"/>
                  <a:pt x="4553" y="720"/>
                </a:cubicBezTo>
                <a:cubicBezTo>
                  <a:pt x="4542" y="678"/>
                  <a:pt x="4502" y="648"/>
                  <a:pt x="4459" y="648"/>
                </a:cubicBezTo>
                <a:cubicBezTo>
                  <a:pt x="4441" y="648"/>
                  <a:pt x="4413" y="654"/>
                  <a:pt x="4388" y="680"/>
                </a:cubicBezTo>
                <a:cubicBezTo>
                  <a:pt x="4384" y="683"/>
                  <a:pt x="4034" y="1030"/>
                  <a:pt x="3918" y="1146"/>
                </a:cubicBezTo>
                <a:cubicBezTo>
                  <a:pt x="3906" y="1159"/>
                  <a:pt x="3885" y="1161"/>
                  <a:pt x="3872" y="1161"/>
                </a:cubicBezTo>
                <a:cubicBezTo>
                  <a:pt x="3864" y="1161"/>
                  <a:pt x="3859" y="1160"/>
                  <a:pt x="3859" y="1160"/>
                </a:cubicBezTo>
                <a:lnTo>
                  <a:pt x="3859" y="1160"/>
                </a:lnTo>
                <a:lnTo>
                  <a:pt x="3851" y="1159"/>
                </a:lnTo>
                <a:cubicBezTo>
                  <a:pt x="3707" y="1146"/>
                  <a:pt x="3535" y="1119"/>
                  <a:pt x="3491" y="1099"/>
                </a:cubicBezTo>
                <a:cubicBezTo>
                  <a:pt x="3470" y="1055"/>
                  <a:pt x="3445" y="879"/>
                  <a:pt x="3432" y="733"/>
                </a:cubicBezTo>
                <a:lnTo>
                  <a:pt x="3432" y="731"/>
                </a:lnTo>
                <a:lnTo>
                  <a:pt x="3429" y="727"/>
                </a:lnTo>
                <a:cubicBezTo>
                  <a:pt x="3428" y="720"/>
                  <a:pt x="3425" y="687"/>
                  <a:pt x="3454" y="658"/>
                </a:cubicBezTo>
                <a:cubicBezTo>
                  <a:pt x="3574" y="538"/>
                  <a:pt x="3905" y="204"/>
                  <a:pt x="3908" y="201"/>
                </a:cubicBezTo>
                <a:cubicBezTo>
                  <a:pt x="3936" y="173"/>
                  <a:pt x="3947" y="138"/>
                  <a:pt x="3938" y="104"/>
                </a:cubicBezTo>
                <a:cubicBezTo>
                  <a:pt x="3927" y="64"/>
                  <a:pt x="3893" y="42"/>
                  <a:pt x="3865" y="34"/>
                </a:cubicBezTo>
                <a:cubicBezTo>
                  <a:pt x="3782" y="11"/>
                  <a:pt x="3695" y="0"/>
                  <a:pt x="3609" y="0"/>
                </a:cubicBezTo>
                <a:cubicBezTo>
                  <a:pt x="3347" y="0"/>
                  <a:pt x="3101" y="102"/>
                  <a:pt x="2916" y="287"/>
                </a:cubicBezTo>
                <a:cubicBezTo>
                  <a:pt x="2624" y="579"/>
                  <a:pt x="2555" y="1011"/>
                  <a:pt x="2710" y="1369"/>
                </a:cubicBezTo>
                <a:lnTo>
                  <a:pt x="2190" y="1889"/>
                </a:lnTo>
                <a:lnTo>
                  <a:pt x="1300" y="999"/>
                </a:lnTo>
                <a:cubicBezTo>
                  <a:pt x="1300" y="998"/>
                  <a:pt x="1299" y="998"/>
                  <a:pt x="1299" y="997"/>
                </a:cubicBezTo>
                <a:cubicBezTo>
                  <a:pt x="1307" y="963"/>
                  <a:pt x="1311" y="928"/>
                  <a:pt x="1309" y="892"/>
                </a:cubicBezTo>
                <a:cubicBezTo>
                  <a:pt x="1305" y="788"/>
                  <a:pt x="1260" y="689"/>
                  <a:pt x="1182" y="611"/>
                </a:cubicBezTo>
                <a:lnTo>
                  <a:pt x="865" y="294"/>
                </a:lnTo>
                <a:cubicBezTo>
                  <a:pt x="858" y="288"/>
                  <a:pt x="821" y="253"/>
                  <a:pt x="766" y="253"/>
                </a:cubicBezTo>
                <a:cubicBezTo>
                  <a:pt x="740" y="253"/>
                  <a:pt x="702" y="261"/>
                  <a:pt x="665" y="298"/>
                </a:cubicBezTo>
                <a:lnTo>
                  <a:pt x="318" y="645"/>
                </a:lnTo>
                <a:cubicBezTo>
                  <a:pt x="277" y="685"/>
                  <a:pt x="263" y="737"/>
                  <a:pt x="278" y="787"/>
                </a:cubicBezTo>
                <a:cubicBezTo>
                  <a:pt x="288" y="820"/>
                  <a:pt x="308" y="842"/>
                  <a:pt x="314" y="848"/>
                </a:cubicBezTo>
                <a:lnTo>
                  <a:pt x="630" y="1163"/>
                </a:lnTo>
                <a:cubicBezTo>
                  <a:pt x="712" y="1246"/>
                  <a:pt x="817" y="1291"/>
                  <a:pt x="926" y="1291"/>
                </a:cubicBezTo>
                <a:lnTo>
                  <a:pt x="926" y="1291"/>
                </a:lnTo>
                <a:cubicBezTo>
                  <a:pt x="957" y="1291"/>
                  <a:pt x="987" y="1287"/>
                  <a:pt x="1016" y="1280"/>
                </a:cubicBezTo>
                <a:cubicBezTo>
                  <a:pt x="1017" y="1281"/>
                  <a:pt x="1017" y="1281"/>
                  <a:pt x="1018" y="1282"/>
                </a:cubicBezTo>
                <a:lnTo>
                  <a:pt x="1907" y="2171"/>
                </a:lnTo>
                <a:lnTo>
                  <a:pt x="1485" y="2594"/>
                </a:lnTo>
                <a:cubicBezTo>
                  <a:pt x="1466" y="2613"/>
                  <a:pt x="1449" y="2634"/>
                  <a:pt x="1435" y="2656"/>
                </a:cubicBezTo>
                <a:cubicBezTo>
                  <a:pt x="1311" y="2601"/>
                  <a:pt x="1176" y="2572"/>
                  <a:pt x="1037" y="2572"/>
                </a:cubicBezTo>
                <a:cubicBezTo>
                  <a:pt x="775" y="2572"/>
                  <a:pt x="529" y="2674"/>
                  <a:pt x="344" y="2859"/>
                </a:cubicBezTo>
                <a:cubicBezTo>
                  <a:pt x="96" y="3106"/>
                  <a:pt x="0" y="3471"/>
                  <a:pt x="92" y="3809"/>
                </a:cubicBezTo>
                <a:cubicBezTo>
                  <a:pt x="103" y="3852"/>
                  <a:pt x="143" y="3882"/>
                  <a:pt x="186" y="3882"/>
                </a:cubicBezTo>
                <a:lnTo>
                  <a:pt x="186" y="3882"/>
                </a:lnTo>
                <a:cubicBezTo>
                  <a:pt x="204" y="3882"/>
                  <a:pt x="232" y="3877"/>
                  <a:pt x="258" y="3851"/>
                </a:cubicBezTo>
                <a:cubicBezTo>
                  <a:pt x="261" y="3847"/>
                  <a:pt x="611" y="3500"/>
                  <a:pt x="727" y="3384"/>
                </a:cubicBezTo>
                <a:cubicBezTo>
                  <a:pt x="740" y="3372"/>
                  <a:pt x="762" y="3370"/>
                  <a:pt x="774" y="3370"/>
                </a:cubicBezTo>
                <a:cubicBezTo>
                  <a:pt x="783" y="3370"/>
                  <a:pt x="789" y="3371"/>
                  <a:pt x="789" y="3371"/>
                </a:cubicBezTo>
                <a:lnTo>
                  <a:pt x="789" y="3371"/>
                </a:lnTo>
                <a:lnTo>
                  <a:pt x="796" y="3372"/>
                </a:lnTo>
                <a:cubicBezTo>
                  <a:pt x="940" y="3385"/>
                  <a:pt x="1113" y="3411"/>
                  <a:pt x="1157" y="3431"/>
                </a:cubicBezTo>
                <a:cubicBezTo>
                  <a:pt x="1178" y="3475"/>
                  <a:pt x="1205" y="3652"/>
                  <a:pt x="1218" y="3798"/>
                </a:cubicBezTo>
                <a:lnTo>
                  <a:pt x="1219" y="3805"/>
                </a:lnTo>
                <a:cubicBezTo>
                  <a:pt x="1219" y="3805"/>
                  <a:pt x="1223" y="3842"/>
                  <a:pt x="1192" y="3873"/>
                </a:cubicBezTo>
                <a:cubicBezTo>
                  <a:pt x="1072" y="3993"/>
                  <a:pt x="741" y="4327"/>
                  <a:pt x="738" y="4330"/>
                </a:cubicBezTo>
                <a:cubicBezTo>
                  <a:pt x="710" y="4358"/>
                  <a:pt x="699" y="4393"/>
                  <a:pt x="707" y="4427"/>
                </a:cubicBezTo>
                <a:cubicBezTo>
                  <a:pt x="718" y="4467"/>
                  <a:pt x="752" y="4489"/>
                  <a:pt x="780" y="4497"/>
                </a:cubicBezTo>
                <a:cubicBezTo>
                  <a:pt x="864" y="4519"/>
                  <a:pt x="950" y="4531"/>
                  <a:pt x="1037" y="4531"/>
                </a:cubicBezTo>
                <a:cubicBezTo>
                  <a:pt x="1298" y="4531"/>
                  <a:pt x="1544" y="4429"/>
                  <a:pt x="1729" y="4244"/>
                </a:cubicBezTo>
                <a:cubicBezTo>
                  <a:pt x="1914" y="4059"/>
                  <a:pt x="2016" y="3813"/>
                  <a:pt x="2016" y="3551"/>
                </a:cubicBezTo>
                <a:cubicBezTo>
                  <a:pt x="2016" y="3412"/>
                  <a:pt x="1987" y="3277"/>
                  <a:pt x="1932" y="3153"/>
                </a:cubicBezTo>
                <a:cubicBezTo>
                  <a:pt x="1954" y="3139"/>
                  <a:pt x="1975" y="3122"/>
                  <a:pt x="1994" y="3103"/>
                </a:cubicBezTo>
                <a:lnTo>
                  <a:pt x="2417" y="2681"/>
                </a:lnTo>
                <a:lnTo>
                  <a:pt x="2535" y="2799"/>
                </a:lnTo>
                <a:lnTo>
                  <a:pt x="2469" y="2866"/>
                </a:lnTo>
                <a:cubicBezTo>
                  <a:pt x="2431" y="2904"/>
                  <a:pt x="2410" y="2954"/>
                  <a:pt x="2410" y="3007"/>
                </a:cubicBezTo>
                <a:cubicBezTo>
                  <a:pt x="2410" y="3061"/>
                  <a:pt x="2431" y="3111"/>
                  <a:pt x="2469" y="3149"/>
                </a:cubicBezTo>
                <a:lnTo>
                  <a:pt x="2721" y="3401"/>
                </a:lnTo>
                <a:cubicBezTo>
                  <a:pt x="2712" y="3427"/>
                  <a:pt x="2707" y="3455"/>
                  <a:pt x="2707" y="3484"/>
                </a:cubicBezTo>
                <a:cubicBezTo>
                  <a:pt x="2707" y="3552"/>
                  <a:pt x="2734" y="3615"/>
                  <a:pt x="2781" y="3663"/>
                </a:cubicBezTo>
                <a:lnTo>
                  <a:pt x="3834" y="4715"/>
                </a:lnTo>
                <a:cubicBezTo>
                  <a:pt x="3881" y="4763"/>
                  <a:pt x="3945" y="4789"/>
                  <a:pt x="4013" y="4789"/>
                </a:cubicBezTo>
                <a:cubicBezTo>
                  <a:pt x="4081" y="4789"/>
                  <a:pt x="4144" y="4763"/>
                  <a:pt x="4192" y="4715"/>
                </a:cubicBezTo>
                <a:lnTo>
                  <a:pt x="4734" y="4173"/>
                </a:lnTo>
                <a:cubicBezTo>
                  <a:pt x="4782" y="4126"/>
                  <a:pt x="4808" y="4062"/>
                  <a:pt x="4808" y="3994"/>
                </a:cubicBezTo>
                <a:cubicBezTo>
                  <a:pt x="4808" y="3926"/>
                  <a:pt x="4782" y="3863"/>
                  <a:pt x="4734" y="381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91440" tIns="45720" rIns="91440" bIns="45720">
            <a:normAutofit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îṧľîdé"/>
          <p:cNvSpPr/>
          <p:nvPr/>
        </p:nvSpPr>
        <p:spPr>
          <a:xfrm>
            <a:off x="3945450" y="1508926"/>
            <a:ext cx="4034934" cy="2095500"/>
          </a:xfrm>
          <a:prstGeom prst="leftRightRibbon">
            <a:avLst>
              <a:gd name="adj1" fmla="val 50000"/>
              <a:gd name="adj2" fmla="val 50000"/>
              <a:gd name="adj3" fmla="val 3333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894703" y="2556676"/>
            <a:ext cx="3766074" cy="30842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580"/>
              </a:spcBef>
              <a:buNone/>
              <a:defRPr/>
            </a:pPr>
            <a:r>
              <a:rPr lang="zh-CN" altLang="en-US" sz="2400" dirty="0">
                <a:cs typeface="+mn-ea"/>
                <a:sym typeface="+mn-lt"/>
              </a:rPr>
              <a:t>为内存中的每个页面设置一个移位寄存器，用来记录该页面的被访问频率</a:t>
            </a:r>
          </a:p>
        </p:txBody>
      </p:sp>
      <p:sp>
        <p:nvSpPr>
          <p:cNvPr id="10" name="内容占位符 2"/>
          <p:cNvSpPr txBox="1"/>
          <p:nvPr/>
        </p:nvSpPr>
        <p:spPr>
          <a:xfrm>
            <a:off x="7696200" y="3235045"/>
            <a:ext cx="4062082" cy="11150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2000"/>
              </a:lnSpc>
              <a:spcBef>
                <a:spcPts val="580"/>
              </a:spcBef>
              <a:buNone/>
              <a:defRPr/>
            </a:pPr>
            <a:r>
              <a:rPr lang="en-US" altLang="zh-CN" sz="2400" dirty="0">
                <a:cs typeface="+mn-ea"/>
                <a:sym typeface="+mn-lt"/>
              </a:rPr>
              <a:t>LFU </a:t>
            </a:r>
            <a:r>
              <a:rPr lang="zh-CN" altLang="en-US" sz="2400" dirty="0">
                <a:cs typeface="+mn-ea"/>
                <a:sym typeface="+mn-lt"/>
              </a:rPr>
              <a:t>选择在</a:t>
            </a:r>
            <a:r>
              <a:rPr lang="zh-CN" altLang="en-US" sz="2400" dirty="0">
                <a:solidFill>
                  <a:srgbClr val="FF0000"/>
                </a:solidFill>
                <a:cs typeface="+mn-ea"/>
                <a:sym typeface="+mn-lt"/>
              </a:rPr>
              <a:t>最近时期使用最少的页面</a:t>
            </a:r>
            <a:r>
              <a:rPr lang="zh-CN" altLang="en-US" sz="2400" dirty="0">
                <a:cs typeface="+mn-ea"/>
                <a:sym typeface="+mn-lt"/>
              </a:rPr>
              <a:t>作为淘汰页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Clock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置换算法</a:t>
            </a:r>
          </a:p>
        </p:txBody>
      </p:sp>
      <p:sp>
        <p:nvSpPr>
          <p:cNvPr id="11" name="矩形 10"/>
          <p:cNvSpPr/>
          <p:nvPr/>
        </p:nvSpPr>
        <p:spPr>
          <a:xfrm>
            <a:off x="1458809" y="1036938"/>
            <a:ext cx="9327559" cy="129196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32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cs typeface="+mn-ea"/>
                <a:sym typeface="+mn-lt"/>
              </a:rPr>
              <a:t>LRU</a:t>
            </a:r>
            <a:r>
              <a:rPr lang="zh-CN" altLang="en-US" sz="2400" dirty="0">
                <a:cs typeface="+mn-ea"/>
                <a:sym typeface="+mn-lt"/>
              </a:rPr>
              <a:t>的近似算法，又称最近未用</a:t>
            </a:r>
            <a:r>
              <a:rPr lang="en-US" altLang="zh-CN" sz="2400" dirty="0">
                <a:cs typeface="+mn-ea"/>
                <a:sym typeface="+mn-lt"/>
              </a:rPr>
              <a:t>(NRU)</a:t>
            </a:r>
            <a:r>
              <a:rPr lang="zh-CN" altLang="en-US" sz="2400" dirty="0">
                <a:cs typeface="+mn-ea"/>
                <a:sym typeface="+mn-lt"/>
              </a:rPr>
              <a:t>或二次机会页面置换算法</a:t>
            </a:r>
          </a:p>
          <a:p>
            <a:pPr>
              <a:lnSpc>
                <a:spcPct val="132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solidFill>
                  <a:srgbClr val="FF0000"/>
                </a:solidFill>
                <a:cs typeface="+mn-ea"/>
                <a:sym typeface="+mn-lt"/>
              </a:rPr>
              <a:t>简单的</a:t>
            </a:r>
            <a:r>
              <a:rPr lang="en-US" altLang="zh-CN" sz="2400" dirty="0">
                <a:cs typeface="+mn-ea"/>
                <a:sym typeface="+mn-lt"/>
              </a:rPr>
              <a:t>Clock</a:t>
            </a:r>
            <a:r>
              <a:rPr lang="zh-CN" altLang="en-US" sz="2400" dirty="0">
                <a:cs typeface="+mn-ea"/>
                <a:sym typeface="+mn-lt"/>
              </a:rPr>
              <a:t>算法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8137" y="108281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8137" y="1731959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4" name="矩形 13"/>
          <p:cNvSpPr/>
          <p:nvPr/>
        </p:nvSpPr>
        <p:spPr>
          <a:xfrm>
            <a:off x="1502431" y="2215623"/>
            <a:ext cx="8405049" cy="155738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23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cs typeface="+mn-ea"/>
                <a:sym typeface="+mn-lt"/>
              </a:rPr>
              <a:t>每个页都与一个访问位相关联，初始值位</a:t>
            </a:r>
            <a:r>
              <a:rPr lang="en-US" altLang="zh-CN" sz="2400" dirty="0">
                <a:cs typeface="+mn-ea"/>
                <a:sym typeface="+mn-lt"/>
              </a:rPr>
              <a:t>0</a:t>
            </a:r>
          </a:p>
          <a:p>
            <a:pPr marL="342900" indent="-342900">
              <a:lnSpc>
                <a:spcPct val="123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cs typeface="+mn-ea"/>
                <a:sym typeface="+mn-lt"/>
              </a:rPr>
              <a:t>当页被访问时置访问位为</a:t>
            </a:r>
            <a:r>
              <a:rPr lang="en-US" altLang="zh-CN" sz="2400" dirty="0">
                <a:cs typeface="+mn-ea"/>
                <a:sym typeface="+mn-lt"/>
              </a:rPr>
              <a:t>1</a:t>
            </a:r>
          </a:p>
          <a:p>
            <a:pPr marL="342900" indent="-342900">
              <a:lnSpc>
                <a:spcPct val="123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cs typeface="+mn-ea"/>
                <a:sym typeface="+mn-lt"/>
              </a:rPr>
              <a:t>置换时选择访问位为</a:t>
            </a:r>
            <a:r>
              <a:rPr lang="en-US" altLang="zh-CN" sz="2400" dirty="0">
                <a:cs typeface="+mn-ea"/>
                <a:sym typeface="+mn-lt"/>
              </a:rPr>
              <a:t>0</a:t>
            </a:r>
            <a:r>
              <a:rPr lang="zh-CN" altLang="en-US" sz="2400" dirty="0">
                <a:cs typeface="+mn-ea"/>
                <a:sym typeface="+mn-lt"/>
              </a:rPr>
              <a:t>的页 ；若为</a:t>
            </a:r>
            <a:r>
              <a:rPr lang="en-US" altLang="zh-CN" sz="2400" dirty="0">
                <a:cs typeface="+mn-ea"/>
                <a:sym typeface="+mn-lt"/>
              </a:rPr>
              <a:t>1</a:t>
            </a:r>
            <a:r>
              <a:rPr lang="zh-CN" altLang="en-US" sz="2400" dirty="0">
                <a:cs typeface="+mn-ea"/>
                <a:sym typeface="+mn-lt"/>
              </a:rPr>
              <a:t>，重新置为</a:t>
            </a:r>
            <a:r>
              <a:rPr lang="en-US" altLang="zh-CN" sz="2400" dirty="0">
                <a:cs typeface="+mn-ea"/>
                <a:sym typeface="+mn-lt"/>
              </a:rPr>
              <a:t>0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84520" y="3684229"/>
            <a:ext cx="7819122" cy="271462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改进型</a:t>
            </a: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Clock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算法</a:t>
            </a:r>
          </a:p>
        </p:txBody>
      </p:sp>
      <p:sp>
        <p:nvSpPr>
          <p:cNvPr id="11" name="矩形 10"/>
          <p:cNvSpPr/>
          <p:nvPr/>
        </p:nvSpPr>
        <p:spPr>
          <a:xfrm>
            <a:off x="1458809" y="1303270"/>
            <a:ext cx="9327559" cy="129196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32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cs typeface="+mn-ea"/>
                <a:sym typeface="+mn-lt"/>
              </a:rPr>
              <a:t>除须考虑页面的使用情况外，还须增加置换代价</a:t>
            </a:r>
          </a:p>
          <a:p>
            <a:pPr>
              <a:lnSpc>
                <a:spcPct val="132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cs typeface="+mn-ea"/>
                <a:sym typeface="+mn-lt"/>
              </a:rPr>
              <a:t>淘汰时，同时检查访问位</a:t>
            </a:r>
            <a:r>
              <a:rPr lang="en-US" altLang="zh-CN" sz="2400" dirty="0">
                <a:cs typeface="+mn-ea"/>
                <a:sym typeface="+mn-lt"/>
              </a:rPr>
              <a:t>A</a:t>
            </a:r>
            <a:r>
              <a:rPr lang="zh-CN" altLang="en-US" sz="2400" dirty="0">
                <a:cs typeface="+mn-ea"/>
                <a:sym typeface="+mn-lt"/>
              </a:rPr>
              <a:t>与修改位</a:t>
            </a:r>
            <a:r>
              <a:rPr lang="en-US" altLang="zh-CN" sz="2400" dirty="0">
                <a:cs typeface="+mn-ea"/>
                <a:sym typeface="+mn-lt"/>
              </a:rPr>
              <a:t>M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8137" y="1349145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8137" y="1998291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4" name="矩形 13"/>
          <p:cNvSpPr/>
          <p:nvPr/>
        </p:nvSpPr>
        <p:spPr>
          <a:xfrm>
            <a:off x="1415187" y="2579703"/>
            <a:ext cx="10143539" cy="263149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>
              <a:lnSpc>
                <a:spcPct val="123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rgbClr val="FF0000"/>
                </a:solidFill>
                <a:cs typeface="+mn-ea"/>
                <a:sym typeface="+mn-lt"/>
              </a:rPr>
              <a:t>第</a:t>
            </a:r>
            <a:r>
              <a:rPr lang="en-US" altLang="zh-CN" sz="2200" dirty="0">
                <a:solidFill>
                  <a:srgbClr val="FF0000"/>
                </a:solidFill>
                <a:cs typeface="+mn-ea"/>
                <a:sym typeface="+mn-lt"/>
              </a:rPr>
              <a:t>1</a:t>
            </a:r>
            <a:r>
              <a:rPr lang="zh-CN" altLang="en-US" sz="2200" dirty="0">
                <a:solidFill>
                  <a:srgbClr val="FF0000"/>
                </a:solidFill>
                <a:cs typeface="+mn-ea"/>
                <a:sym typeface="+mn-lt"/>
              </a:rPr>
              <a:t>类</a:t>
            </a:r>
            <a:r>
              <a:rPr lang="zh-CN" altLang="en-US" sz="2200" dirty="0">
                <a:cs typeface="+mn-ea"/>
                <a:sym typeface="+mn-lt"/>
              </a:rPr>
              <a:t>（</a:t>
            </a:r>
            <a:r>
              <a:rPr lang="en-US" altLang="zh-CN" sz="2200" dirty="0">
                <a:cs typeface="+mn-ea"/>
                <a:sym typeface="+mn-lt"/>
              </a:rPr>
              <a:t>A=0</a:t>
            </a:r>
            <a:r>
              <a:rPr lang="zh-CN" altLang="en-US" sz="2200" dirty="0">
                <a:cs typeface="+mn-ea"/>
                <a:sym typeface="+mn-lt"/>
              </a:rPr>
              <a:t>，</a:t>
            </a:r>
            <a:r>
              <a:rPr lang="en-US" altLang="zh-CN" sz="2200" dirty="0">
                <a:cs typeface="+mn-ea"/>
                <a:sym typeface="+mn-lt"/>
              </a:rPr>
              <a:t>M=0</a:t>
            </a:r>
            <a:r>
              <a:rPr lang="zh-CN" altLang="en-US" sz="2200" dirty="0">
                <a:cs typeface="+mn-ea"/>
                <a:sym typeface="+mn-lt"/>
              </a:rPr>
              <a:t>）：表示该页最近既未被访问、又未被修改，是最佳淘汰页。</a:t>
            </a:r>
          </a:p>
          <a:p>
            <a:pPr marL="342900" indent="-342900">
              <a:lnSpc>
                <a:spcPct val="123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rgbClr val="FF0000"/>
                </a:solidFill>
                <a:cs typeface="+mn-ea"/>
                <a:sym typeface="+mn-lt"/>
              </a:rPr>
              <a:t>第</a:t>
            </a:r>
            <a:r>
              <a:rPr lang="en-US" altLang="zh-CN" sz="2200" dirty="0">
                <a:solidFill>
                  <a:srgbClr val="FF0000"/>
                </a:solidFill>
                <a:cs typeface="+mn-ea"/>
                <a:sym typeface="+mn-lt"/>
              </a:rPr>
              <a:t>2</a:t>
            </a:r>
            <a:r>
              <a:rPr lang="zh-CN" altLang="en-US" sz="2200" dirty="0">
                <a:solidFill>
                  <a:srgbClr val="FF0000"/>
                </a:solidFill>
                <a:cs typeface="+mn-ea"/>
                <a:sym typeface="+mn-lt"/>
              </a:rPr>
              <a:t>类</a:t>
            </a:r>
            <a:r>
              <a:rPr lang="zh-CN" altLang="en-US" sz="2200" dirty="0">
                <a:cs typeface="+mn-ea"/>
                <a:sym typeface="+mn-lt"/>
              </a:rPr>
              <a:t>（</a:t>
            </a:r>
            <a:r>
              <a:rPr lang="en-US" altLang="zh-CN" sz="2200" dirty="0">
                <a:cs typeface="+mn-ea"/>
                <a:sym typeface="+mn-lt"/>
              </a:rPr>
              <a:t>A=0</a:t>
            </a:r>
            <a:r>
              <a:rPr lang="zh-CN" altLang="en-US" sz="2200" dirty="0">
                <a:cs typeface="+mn-ea"/>
                <a:sym typeface="+mn-lt"/>
              </a:rPr>
              <a:t>，</a:t>
            </a:r>
            <a:r>
              <a:rPr lang="en-US" altLang="zh-CN" sz="2200" dirty="0">
                <a:cs typeface="+mn-ea"/>
                <a:sym typeface="+mn-lt"/>
              </a:rPr>
              <a:t>M=1</a:t>
            </a:r>
            <a:r>
              <a:rPr lang="zh-CN" altLang="en-US" sz="2200" dirty="0">
                <a:cs typeface="+mn-ea"/>
                <a:sym typeface="+mn-lt"/>
              </a:rPr>
              <a:t>）：表示该页最近未被访问，但已被修改，并不是很好的淘汰页。</a:t>
            </a:r>
          </a:p>
          <a:p>
            <a:pPr marL="342900" indent="-342900">
              <a:lnSpc>
                <a:spcPct val="123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rgbClr val="FF0000"/>
                </a:solidFill>
                <a:cs typeface="+mn-ea"/>
                <a:sym typeface="+mn-lt"/>
              </a:rPr>
              <a:t>第</a:t>
            </a:r>
            <a:r>
              <a:rPr lang="en-US" altLang="zh-CN" sz="2200" dirty="0">
                <a:solidFill>
                  <a:srgbClr val="FF0000"/>
                </a:solidFill>
                <a:cs typeface="+mn-ea"/>
                <a:sym typeface="+mn-lt"/>
              </a:rPr>
              <a:t>3</a:t>
            </a:r>
            <a:r>
              <a:rPr lang="zh-CN" altLang="en-US" sz="2200" dirty="0">
                <a:solidFill>
                  <a:srgbClr val="FF0000"/>
                </a:solidFill>
                <a:cs typeface="+mn-ea"/>
                <a:sym typeface="+mn-lt"/>
              </a:rPr>
              <a:t>类</a:t>
            </a:r>
            <a:r>
              <a:rPr lang="zh-CN" altLang="en-US" sz="2200" dirty="0">
                <a:cs typeface="+mn-ea"/>
                <a:sym typeface="+mn-lt"/>
              </a:rPr>
              <a:t>（</a:t>
            </a:r>
            <a:r>
              <a:rPr lang="en-US" altLang="zh-CN" sz="2200" dirty="0">
                <a:cs typeface="+mn-ea"/>
                <a:sym typeface="+mn-lt"/>
              </a:rPr>
              <a:t>A=1</a:t>
            </a:r>
            <a:r>
              <a:rPr lang="zh-CN" altLang="en-US" sz="2200" dirty="0">
                <a:cs typeface="+mn-ea"/>
                <a:sym typeface="+mn-lt"/>
              </a:rPr>
              <a:t>，</a:t>
            </a:r>
            <a:r>
              <a:rPr lang="en-US" altLang="zh-CN" sz="2200" dirty="0">
                <a:cs typeface="+mn-ea"/>
                <a:sym typeface="+mn-lt"/>
              </a:rPr>
              <a:t>M=0</a:t>
            </a:r>
            <a:r>
              <a:rPr lang="zh-CN" altLang="en-US" sz="2200" dirty="0">
                <a:cs typeface="+mn-ea"/>
                <a:sym typeface="+mn-lt"/>
              </a:rPr>
              <a:t>）：表示该页最近已被访问，但未被修改，该页有可能再被访问。</a:t>
            </a:r>
          </a:p>
          <a:p>
            <a:pPr marL="342900" indent="-342900">
              <a:lnSpc>
                <a:spcPct val="123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rgbClr val="FF0000"/>
                </a:solidFill>
                <a:cs typeface="+mn-ea"/>
                <a:sym typeface="+mn-lt"/>
              </a:rPr>
              <a:t>第</a:t>
            </a:r>
            <a:r>
              <a:rPr lang="en-US" altLang="zh-CN" sz="2200" dirty="0">
                <a:solidFill>
                  <a:srgbClr val="FF0000"/>
                </a:solidFill>
                <a:cs typeface="+mn-ea"/>
                <a:sym typeface="+mn-lt"/>
              </a:rPr>
              <a:t>4</a:t>
            </a:r>
            <a:r>
              <a:rPr lang="zh-CN" altLang="en-US" sz="2200" dirty="0">
                <a:solidFill>
                  <a:srgbClr val="FF0000"/>
                </a:solidFill>
                <a:cs typeface="+mn-ea"/>
                <a:sym typeface="+mn-lt"/>
              </a:rPr>
              <a:t>类</a:t>
            </a:r>
            <a:r>
              <a:rPr lang="zh-CN" altLang="en-US" sz="2200" dirty="0">
                <a:cs typeface="+mn-ea"/>
                <a:sym typeface="+mn-lt"/>
              </a:rPr>
              <a:t>（</a:t>
            </a:r>
            <a:r>
              <a:rPr lang="en-US" altLang="zh-CN" sz="2200" dirty="0">
                <a:cs typeface="+mn-ea"/>
                <a:sym typeface="+mn-lt"/>
              </a:rPr>
              <a:t>A=1</a:t>
            </a:r>
            <a:r>
              <a:rPr lang="zh-CN" altLang="en-US" sz="2200" dirty="0">
                <a:cs typeface="+mn-ea"/>
                <a:sym typeface="+mn-lt"/>
              </a:rPr>
              <a:t>，</a:t>
            </a:r>
            <a:r>
              <a:rPr lang="en-US" altLang="zh-CN" sz="2200" dirty="0">
                <a:cs typeface="+mn-ea"/>
                <a:sym typeface="+mn-lt"/>
              </a:rPr>
              <a:t>M=1</a:t>
            </a:r>
            <a:r>
              <a:rPr lang="zh-CN" altLang="en-US" sz="2200" dirty="0">
                <a:cs typeface="+mn-ea"/>
                <a:sym typeface="+mn-lt"/>
              </a:rPr>
              <a:t>）：表示该页最近已被访问且被修改，该页有可能再被访问。</a:t>
            </a:r>
          </a:p>
        </p:txBody>
      </p:sp>
      <p:sp>
        <p:nvSpPr>
          <p:cNvPr id="16" name="矩形 15"/>
          <p:cNvSpPr/>
          <p:nvPr/>
        </p:nvSpPr>
        <p:spPr>
          <a:xfrm>
            <a:off x="1458809" y="5279610"/>
            <a:ext cx="9327559" cy="70394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32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cs typeface="+mn-ea"/>
                <a:sym typeface="+mn-lt"/>
              </a:rPr>
              <a:t>置换时，循环依次查找第</a:t>
            </a:r>
            <a:r>
              <a:rPr lang="en-US" altLang="zh-CN" sz="2400" dirty="0">
                <a:cs typeface="+mn-ea"/>
                <a:sym typeface="+mn-lt"/>
              </a:rPr>
              <a:t>1</a:t>
            </a:r>
            <a:r>
              <a:rPr lang="zh-CN" altLang="en-US" sz="2400" dirty="0">
                <a:cs typeface="+mn-ea"/>
                <a:sym typeface="+mn-lt"/>
              </a:rPr>
              <a:t>类、第</a:t>
            </a:r>
            <a:r>
              <a:rPr lang="en-US" altLang="zh-CN" sz="2400" dirty="0">
                <a:cs typeface="+mn-ea"/>
                <a:sym typeface="+mn-lt"/>
              </a:rPr>
              <a:t>2</a:t>
            </a:r>
            <a:r>
              <a:rPr lang="zh-CN" altLang="en-US" sz="2400" dirty="0">
                <a:cs typeface="+mn-ea"/>
                <a:sym typeface="+mn-lt"/>
              </a:rPr>
              <a:t>类页面，找到为止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8137" y="5325485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页面缓冲算法</a:t>
            </a: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PBA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0" name="íšḻîḋè"/>
          <p:cNvSpPr/>
          <p:nvPr/>
        </p:nvSpPr>
        <p:spPr>
          <a:xfrm>
            <a:off x="1765900" y="2744370"/>
            <a:ext cx="8388829" cy="93313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>
                <a:cs typeface="+mn-ea"/>
                <a:sym typeface="+mn-lt"/>
              </a:rPr>
              <a:t>显著降低页面换进、换出的频率，减少了开销</a:t>
            </a:r>
          </a:p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>
                <a:cs typeface="+mn-ea"/>
                <a:sym typeface="+mn-lt"/>
              </a:rPr>
              <a:t>可采用较简单的置换策略，如不需要硬件支持</a:t>
            </a:r>
          </a:p>
        </p:txBody>
      </p:sp>
      <p:sp>
        <p:nvSpPr>
          <p:cNvPr id="221" name="i$lîďê"/>
          <p:cNvSpPr/>
          <p:nvPr/>
        </p:nvSpPr>
        <p:spPr>
          <a:xfrm>
            <a:off x="1821535" y="2293244"/>
            <a:ext cx="3696051" cy="39287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cs typeface="+mn-ea"/>
                <a:sym typeface="+mn-lt"/>
              </a:rPr>
              <a:t>目的：</a:t>
            </a:r>
          </a:p>
        </p:txBody>
      </p:sp>
      <p:sp>
        <p:nvSpPr>
          <p:cNvPr id="222" name="î$ļíḋè"/>
          <p:cNvSpPr/>
          <p:nvPr/>
        </p:nvSpPr>
        <p:spPr>
          <a:xfrm>
            <a:off x="1821535" y="4178855"/>
            <a:ext cx="9730290" cy="61323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>
                <a:cs typeface="+mn-ea"/>
                <a:sym typeface="+mn-lt"/>
              </a:rPr>
              <a:t>设置两个链表：</a:t>
            </a:r>
            <a:endParaRPr lang="en-US" altLang="zh-CN" sz="2200" dirty="0">
              <a:cs typeface="+mn-ea"/>
              <a:sym typeface="+mn-lt"/>
            </a:endParaRPr>
          </a:p>
          <a:p>
            <a:pPr lvl="1">
              <a:lnSpc>
                <a:spcPct val="120000"/>
              </a:lnSpc>
              <a:buClr>
                <a:srgbClr val="FF0000"/>
              </a:buClr>
            </a:pPr>
            <a:r>
              <a:rPr lang="zh-CN" altLang="en-US" sz="2200" dirty="0">
                <a:cs typeface="+mn-ea"/>
                <a:sym typeface="+mn-lt"/>
              </a:rPr>
              <a:t>①空闲页面链表：保存空闲物理块</a:t>
            </a:r>
          </a:p>
          <a:p>
            <a:pPr lvl="1">
              <a:lnSpc>
                <a:spcPct val="120000"/>
              </a:lnSpc>
              <a:buClr>
                <a:srgbClr val="FF0000"/>
              </a:buClr>
            </a:pPr>
            <a:r>
              <a:rPr lang="zh-CN" altLang="en-US" sz="2200" dirty="0">
                <a:cs typeface="+mn-ea"/>
                <a:sym typeface="+mn-lt"/>
              </a:rPr>
              <a:t>②修改页面链表：保存已修改且需要被换出的页面等被换出的页面数目达到一定值时，再一起换出外存，</a:t>
            </a:r>
          </a:p>
        </p:txBody>
      </p:sp>
      <p:sp>
        <p:nvSpPr>
          <p:cNvPr id="223" name="ïṧḷïḋè"/>
          <p:cNvSpPr/>
          <p:nvPr/>
        </p:nvSpPr>
        <p:spPr>
          <a:xfrm>
            <a:off x="1821537" y="3763752"/>
            <a:ext cx="3696051" cy="41510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具体做法：</a:t>
            </a:r>
          </a:p>
        </p:txBody>
      </p:sp>
      <p:sp>
        <p:nvSpPr>
          <p:cNvPr id="224" name="îs1iďé"/>
          <p:cNvSpPr/>
          <p:nvPr/>
        </p:nvSpPr>
        <p:spPr>
          <a:xfrm>
            <a:off x="1821535" y="1637377"/>
            <a:ext cx="9711234" cy="149061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/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>
                <a:cs typeface="+mn-ea"/>
                <a:sym typeface="+mn-lt"/>
              </a:rPr>
              <a:t>页面置换算法、写回磁盘的频率、读入内存的频率</a:t>
            </a:r>
          </a:p>
        </p:txBody>
      </p:sp>
      <p:sp>
        <p:nvSpPr>
          <p:cNvPr id="225" name="íšḻíḑê"/>
          <p:cNvSpPr/>
          <p:nvPr/>
        </p:nvSpPr>
        <p:spPr>
          <a:xfrm>
            <a:off x="1802480" y="1232766"/>
            <a:ext cx="3696051" cy="40574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lang="zh-CN" altLang="en-US" sz="2400" dirty="0"/>
              <a:t>影响效率的因素：</a:t>
            </a:r>
            <a:endParaRPr lang="en-US" altLang="zh-CN" sz="2400" dirty="0"/>
          </a:p>
        </p:txBody>
      </p:sp>
      <p:sp>
        <p:nvSpPr>
          <p:cNvPr id="226" name="îSļiḓè"/>
          <p:cNvSpPr/>
          <p:nvPr/>
        </p:nvSpPr>
        <p:spPr>
          <a:xfrm>
            <a:off x="1118977" y="1219204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27" name="íṥḻîḓe"/>
          <p:cNvSpPr/>
          <p:nvPr/>
        </p:nvSpPr>
        <p:spPr>
          <a:xfrm>
            <a:off x="1138033" y="3719787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28" name="îşļiḓè"/>
          <p:cNvSpPr/>
          <p:nvPr/>
        </p:nvSpPr>
        <p:spPr>
          <a:xfrm>
            <a:off x="1138033" y="2244234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29" name="îṡḷíďe"/>
          <p:cNvSpPr/>
          <p:nvPr/>
        </p:nvSpPr>
        <p:spPr>
          <a:xfrm>
            <a:off x="1309232" y="1415342"/>
            <a:ext cx="261147" cy="24787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0" y="63664"/>
                </a:moveTo>
                <a:lnTo>
                  <a:pt x="119800" y="63664"/>
                </a:lnTo>
                <a:cubicBezTo>
                  <a:pt x="119800" y="66596"/>
                  <a:pt x="118405" y="69528"/>
                  <a:pt x="114219" y="69528"/>
                </a:cubicBezTo>
                <a:cubicBezTo>
                  <a:pt x="112823" y="69528"/>
                  <a:pt x="111428" y="68062"/>
                  <a:pt x="111428" y="68062"/>
                </a:cubicBezTo>
                <a:lnTo>
                  <a:pt x="111428" y="68062"/>
                </a:lnTo>
                <a:cubicBezTo>
                  <a:pt x="60598" y="14869"/>
                  <a:pt x="60598" y="14869"/>
                  <a:pt x="60598" y="14869"/>
                </a:cubicBezTo>
                <a:lnTo>
                  <a:pt x="60598" y="14869"/>
                </a:lnTo>
                <a:lnTo>
                  <a:pt x="60598" y="14869"/>
                </a:lnTo>
                <a:lnTo>
                  <a:pt x="60598" y="14869"/>
                </a:lnTo>
                <a:cubicBezTo>
                  <a:pt x="9966" y="68062"/>
                  <a:pt x="9966" y="68062"/>
                  <a:pt x="9966" y="68062"/>
                </a:cubicBezTo>
                <a:lnTo>
                  <a:pt x="9966" y="68062"/>
                </a:lnTo>
                <a:cubicBezTo>
                  <a:pt x="8571" y="68062"/>
                  <a:pt x="7176" y="69528"/>
                  <a:pt x="5780" y="69528"/>
                </a:cubicBezTo>
                <a:cubicBezTo>
                  <a:pt x="2990" y="69528"/>
                  <a:pt x="0" y="66596"/>
                  <a:pt x="0" y="63664"/>
                </a:cubicBezTo>
                <a:cubicBezTo>
                  <a:pt x="0" y="62198"/>
                  <a:pt x="0" y="60523"/>
                  <a:pt x="1395" y="59057"/>
                </a:cubicBezTo>
                <a:cubicBezTo>
                  <a:pt x="56411" y="1465"/>
                  <a:pt x="56411" y="1465"/>
                  <a:pt x="56411" y="1465"/>
                </a:cubicBezTo>
                <a:cubicBezTo>
                  <a:pt x="57807" y="0"/>
                  <a:pt x="59202" y="0"/>
                  <a:pt x="60598" y="0"/>
                </a:cubicBez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cubicBezTo>
                  <a:pt x="61993" y="0"/>
                  <a:pt x="63388" y="1465"/>
                  <a:pt x="64784" y="1465"/>
                </a:cubicBezTo>
                <a:lnTo>
                  <a:pt x="64784" y="1465"/>
                </a:lnTo>
                <a:cubicBezTo>
                  <a:pt x="85913" y="25130"/>
                  <a:pt x="85913" y="25130"/>
                  <a:pt x="85913" y="25130"/>
                </a:cubicBezTo>
                <a:cubicBezTo>
                  <a:pt x="85913" y="19267"/>
                  <a:pt x="85913" y="19267"/>
                  <a:pt x="85913" y="19267"/>
                </a:cubicBezTo>
                <a:cubicBezTo>
                  <a:pt x="85913" y="16335"/>
                  <a:pt x="88903" y="13193"/>
                  <a:pt x="91694" y="13193"/>
                </a:cubicBezTo>
                <a:cubicBezTo>
                  <a:pt x="95880" y="13193"/>
                  <a:pt x="97275" y="16335"/>
                  <a:pt x="97275" y="19267"/>
                </a:cubicBezTo>
                <a:cubicBezTo>
                  <a:pt x="97275" y="36858"/>
                  <a:pt x="97275" y="36858"/>
                  <a:pt x="97275" y="36858"/>
                </a:cubicBezTo>
                <a:cubicBezTo>
                  <a:pt x="118405" y="59057"/>
                  <a:pt x="118405" y="59057"/>
                  <a:pt x="118405" y="59057"/>
                </a:cubicBezTo>
                <a:lnTo>
                  <a:pt x="118405" y="59057"/>
                </a:lnTo>
                <a:cubicBezTo>
                  <a:pt x="119800" y="60523"/>
                  <a:pt x="119800" y="62198"/>
                  <a:pt x="119800" y="63664"/>
                </a:cubicBezTo>
                <a:close/>
                <a:moveTo>
                  <a:pt x="108438" y="72460"/>
                </a:moveTo>
                <a:lnTo>
                  <a:pt x="108438" y="72460"/>
                </a:lnTo>
                <a:cubicBezTo>
                  <a:pt x="108438" y="90261"/>
                  <a:pt x="108438" y="90261"/>
                  <a:pt x="108438" y="90261"/>
                </a:cubicBezTo>
                <a:cubicBezTo>
                  <a:pt x="108438" y="99057"/>
                  <a:pt x="108438" y="99057"/>
                  <a:pt x="108438" y="99057"/>
                </a:cubicBezTo>
                <a:cubicBezTo>
                  <a:pt x="108438" y="113926"/>
                  <a:pt x="108438" y="113926"/>
                  <a:pt x="108438" y="113926"/>
                </a:cubicBezTo>
                <a:cubicBezTo>
                  <a:pt x="108438" y="118324"/>
                  <a:pt x="107043" y="119790"/>
                  <a:pt x="102857" y="119790"/>
                </a:cubicBezTo>
                <a:cubicBezTo>
                  <a:pt x="91694" y="119790"/>
                  <a:pt x="91694" y="119790"/>
                  <a:pt x="91694" y="119790"/>
                </a:cubicBezTo>
                <a:cubicBezTo>
                  <a:pt x="91694" y="72460"/>
                  <a:pt x="91694" y="72460"/>
                  <a:pt x="91694" y="72460"/>
                </a:cubicBezTo>
                <a:cubicBezTo>
                  <a:pt x="69169" y="72460"/>
                  <a:pt x="69169" y="72460"/>
                  <a:pt x="69169" y="72460"/>
                </a:cubicBezTo>
                <a:cubicBezTo>
                  <a:pt x="69169" y="119790"/>
                  <a:pt x="69169" y="119790"/>
                  <a:pt x="69169" y="119790"/>
                </a:cubicBezTo>
                <a:cubicBezTo>
                  <a:pt x="16943" y="119790"/>
                  <a:pt x="16943" y="119790"/>
                  <a:pt x="16943" y="119790"/>
                </a:cubicBezTo>
                <a:cubicBezTo>
                  <a:pt x="14152" y="119790"/>
                  <a:pt x="11362" y="118324"/>
                  <a:pt x="11362" y="113926"/>
                </a:cubicBezTo>
                <a:cubicBezTo>
                  <a:pt x="11362" y="99057"/>
                  <a:pt x="11362" y="99057"/>
                  <a:pt x="11362" y="99057"/>
                </a:cubicBezTo>
                <a:cubicBezTo>
                  <a:pt x="11362" y="90261"/>
                  <a:pt x="11362" y="90261"/>
                  <a:pt x="11362" y="90261"/>
                </a:cubicBezTo>
                <a:cubicBezTo>
                  <a:pt x="11362" y="72460"/>
                  <a:pt x="11362" y="72460"/>
                  <a:pt x="11362" y="72460"/>
                </a:cubicBezTo>
                <a:cubicBezTo>
                  <a:pt x="60598" y="22198"/>
                  <a:pt x="60598" y="22198"/>
                  <a:pt x="60598" y="22198"/>
                </a:cubicBezTo>
                <a:lnTo>
                  <a:pt x="108438" y="72460"/>
                </a:lnTo>
                <a:close/>
                <a:moveTo>
                  <a:pt x="50830" y="72460"/>
                </a:moveTo>
                <a:lnTo>
                  <a:pt x="50830" y="72460"/>
                </a:lnTo>
                <a:cubicBezTo>
                  <a:pt x="28305" y="72460"/>
                  <a:pt x="28305" y="72460"/>
                  <a:pt x="28305" y="72460"/>
                </a:cubicBezTo>
                <a:cubicBezTo>
                  <a:pt x="28305" y="96125"/>
                  <a:pt x="28305" y="96125"/>
                  <a:pt x="28305" y="96125"/>
                </a:cubicBezTo>
                <a:cubicBezTo>
                  <a:pt x="50830" y="96125"/>
                  <a:pt x="50830" y="96125"/>
                  <a:pt x="50830" y="96125"/>
                </a:cubicBezTo>
                <a:lnTo>
                  <a:pt x="50830" y="72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30" name="íSlíḋe"/>
          <p:cNvSpPr/>
          <p:nvPr/>
        </p:nvSpPr>
        <p:spPr>
          <a:xfrm>
            <a:off x="1328287" y="2466251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31" name="ïśḷïḓe"/>
          <p:cNvSpPr/>
          <p:nvPr/>
        </p:nvSpPr>
        <p:spPr>
          <a:xfrm>
            <a:off x="1357226" y="3909247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cs typeface="+mn-ea"/>
                <a:sym typeface="+mn-lt"/>
              </a:rPr>
              <a:t>Date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内容导航：</a:t>
            </a:r>
          </a:p>
        </p:txBody>
      </p:sp>
      <p:sp>
        <p:nvSpPr>
          <p:cNvPr id="22" name="矩形 21"/>
          <p:cNvSpPr/>
          <p:nvPr/>
        </p:nvSpPr>
        <p:spPr>
          <a:xfrm>
            <a:off x="1696469" y="1737498"/>
            <a:ext cx="45001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cs typeface="+mn-ea"/>
                <a:sym typeface="+mn-lt"/>
              </a:rPr>
              <a:t>6.1 </a:t>
            </a:r>
            <a:r>
              <a:rPr lang="zh-CN" altLang="en-US" sz="2400" b="1" dirty="0">
                <a:solidFill>
                  <a:srgbClr val="0000FF"/>
                </a:solidFill>
                <a:cs typeface="+mn-ea"/>
                <a:sym typeface="+mn-lt"/>
              </a:rPr>
              <a:t>虚拟存储器概述</a:t>
            </a:r>
          </a:p>
        </p:txBody>
      </p:sp>
      <p:sp>
        <p:nvSpPr>
          <p:cNvPr id="23" name="矩形 22"/>
          <p:cNvSpPr/>
          <p:nvPr/>
        </p:nvSpPr>
        <p:spPr>
          <a:xfrm>
            <a:off x="1696468" y="2375673"/>
            <a:ext cx="43995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cs typeface="+mn-ea"/>
                <a:sym typeface="+mn-lt"/>
              </a:rPr>
              <a:t>6.2 </a:t>
            </a:r>
            <a:r>
              <a:rPr lang="zh-CN" altLang="en-US" sz="2400" dirty="0">
                <a:cs typeface="+mn-ea"/>
                <a:sym typeface="+mn-lt"/>
              </a:rPr>
              <a:t>请求分页存储管理方式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696468" y="2994798"/>
            <a:ext cx="34889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cs typeface="+mn-ea"/>
                <a:sym typeface="+mn-lt"/>
              </a:rPr>
              <a:t>6.3 </a:t>
            </a:r>
            <a:r>
              <a:rPr lang="zh-CN" altLang="en-US" sz="2400" dirty="0">
                <a:cs typeface="+mn-ea"/>
                <a:sym typeface="+mn-lt"/>
              </a:rPr>
              <a:t>页面置换算法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696468" y="3613923"/>
            <a:ext cx="34889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cs typeface="+mn-ea"/>
                <a:sym typeface="+mn-lt"/>
              </a:rPr>
              <a:t>6.4 </a:t>
            </a:r>
            <a:r>
              <a:rPr lang="zh-CN" altLang="en-US" sz="2400" dirty="0">
                <a:cs typeface="+mn-ea"/>
                <a:sym typeface="+mn-lt"/>
              </a:rPr>
              <a:t>抖动与工作集</a:t>
            </a:r>
          </a:p>
        </p:txBody>
      </p:sp>
      <p:sp>
        <p:nvSpPr>
          <p:cNvPr id="27" name="矩形 26"/>
          <p:cNvSpPr/>
          <p:nvPr/>
        </p:nvSpPr>
        <p:spPr>
          <a:xfrm>
            <a:off x="1696469" y="4233048"/>
            <a:ext cx="39053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cs typeface="+mn-ea"/>
                <a:sym typeface="+mn-lt"/>
              </a:rPr>
              <a:t>6.5 </a:t>
            </a:r>
            <a:r>
              <a:rPr lang="zh-CN" altLang="en-US" sz="2400" dirty="0">
                <a:cs typeface="+mn-ea"/>
                <a:sym typeface="+mn-lt"/>
              </a:rPr>
              <a:t>请求分段存储管理方式</a:t>
            </a:r>
          </a:p>
        </p:txBody>
      </p:sp>
      <p:sp>
        <p:nvSpPr>
          <p:cNvPr id="28" name="矩形 27"/>
          <p:cNvSpPr/>
          <p:nvPr/>
        </p:nvSpPr>
        <p:spPr>
          <a:xfrm>
            <a:off x="1696468" y="4852173"/>
            <a:ext cx="36821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cs typeface="+mn-ea"/>
                <a:sym typeface="+mn-lt"/>
              </a:rPr>
              <a:t>6.6 </a:t>
            </a:r>
            <a:r>
              <a:rPr lang="zh-CN" altLang="en-US" sz="2400" dirty="0">
                <a:cs typeface="+mn-ea"/>
                <a:sym typeface="+mn-lt"/>
              </a:rPr>
              <a:t>虚拟存储器实现实例</a:t>
            </a:r>
          </a:p>
        </p:txBody>
      </p:sp>
      <p:sp>
        <p:nvSpPr>
          <p:cNvPr id="3" name="矩形 2"/>
          <p:cNvSpPr/>
          <p:nvPr/>
        </p:nvSpPr>
        <p:spPr>
          <a:xfrm>
            <a:off x="7395099" y="2386337"/>
            <a:ext cx="38010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000000"/>
                </a:solidFill>
                <a:cs typeface="+mn-ea"/>
                <a:sym typeface="+mn-lt"/>
              </a:rPr>
              <a:t>第</a:t>
            </a:r>
            <a:r>
              <a:rPr lang="en-US" altLang="zh-CN" sz="3600" dirty="0">
                <a:solidFill>
                  <a:srgbClr val="000000"/>
                </a:solidFill>
                <a:cs typeface="+mn-ea"/>
                <a:sym typeface="+mn-lt"/>
              </a:rPr>
              <a:t>6</a:t>
            </a:r>
            <a:r>
              <a:rPr lang="zh-CN" altLang="en-US" sz="3600" dirty="0">
                <a:solidFill>
                  <a:srgbClr val="000000"/>
                </a:solidFill>
                <a:cs typeface="+mn-ea"/>
                <a:sym typeface="+mn-lt"/>
              </a:rPr>
              <a:t>章 虚拟存储器</a:t>
            </a:r>
            <a:endParaRPr lang="zh-CN" altLang="en-US" sz="3600" dirty="0"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421733" y="3190471"/>
            <a:ext cx="4125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  <a:cs typeface="+mn-ea"/>
              <a:sym typeface="+mn-lt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170048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228562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2941097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3559570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4185650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482336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访问内存的有效时间</a:t>
            </a: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EAT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0" name="íšḻîḋè"/>
          <p:cNvSpPr/>
          <p:nvPr/>
        </p:nvSpPr>
        <p:spPr>
          <a:xfrm>
            <a:off x="1765900" y="2744370"/>
            <a:ext cx="8388829" cy="93313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>
                <a:cs typeface="+mn-ea"/>
                <a:sym typeface="+mn-lt"/>
              </a:rPr>
              <a:t>EAT= </a:t>
            </a:r>
            <a:r>
              <a:rPr lang="el-GR" altLang="zh-CN" sz="2200" dirty="0">
                <a:cs typeface="+mn-ea"/>
                <a:sym typeface="+mn-lt"/>
              </a:rPr>
              <a:t>λ + </a:t>
            </a:r>
            <a:r>
              <a:rPr lang="en-US" altLang="zh-CN" sz="2200" dirty="0">
                <a:cs typeface="+mn-ea"/>
                <a:sym typeface="+mn-lt"/>
              </a:rPr>
              <a:t>t + </a:t>
            </a:r>
            <a:r>
              <a:rPr lang="el-GR" altLang="zh-CN" sz="2200" dirty="0">
                <a:cs typeface="+mn-ea"/>
                <a:sym typeface="+mn-lt"/>
              </a:rPr>
              <a:t>λ + </a:t>
            </a:r>
            <a:r>
              <a:rPr lang="en-US" altLang="zh-CN" sz="2200" dirty="0">
                <a:cs typeface="+mn-ea"/>
                <a:sym typeface="+mn-lt"/>
              </a:rPr>
              <a:t>t = 2(</a:t>
            </a:r>
            <a:r>
              <a:rPr lang="el-GR" altLang="zh-CN" sz="2200" dirty="0">
                <a:cs typeface="+mn-ea"/>
                <a:sym typeface="+mn-lt"/>
              </a:rPr>
              <a:t>λ + </a:t>
            </a:r>
            <a:r>
              <a:rPr lang="en-US" altLang="zh-CN" sz="2200" dirty="0">
                <a:cs typeface="+mn-ea"/>
                <a:sym typeface="+mn-lt"/>
              </a:rPr>
              <a:t>t)</a:t>
            </a:r>
          </a:p>
        </p:txBody>
      </p:sp>
      <p:sp>
        <p:nvSpPr>
          <p:cNvPr id="221" name="i$lîďê"/>
          <p:cNvSpPr/>
          <p:nvPr/>
        </p:nvSpPr>
        <p:spPr>
          <a:xfrm>
            <a:off x="1821535" y="2293244"/>
            <a:ext cx="6914092" cy="39287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访问页</a:t>
            </a:r>
            <a:r>
              <a:rPr lang="zh-CN" altLang="en-US" sz="2400" dirty="0">
                <a:solidFill>
                  <a:srgbClr val="FF0000"/>
                </a:solidFill>
                <a:cs typeface="+mn-ea"/>
                <a:sym typeface="+mn-lt"/>
              </a:rPr>
              <a:t>在内存</a:t>
            </a:r>
            <a:r>
              <a:rPr lang="zh-CN" altLang="en-US" sz="2400" dirty="0">
                <a:cs typeface="+mn-ea"/>
                <a:sym typeface="+mn-lt"/>
              </a:rPr>
              <a:t>，且其对应页表项不在快表中</a:t>
            </a:r>
          </a:p>
        </p:txBody>
      </p:sp>
      <p:sp>
        <p:nvSpPr>
          <p:cNvPr id="222" name="î$ļíḋè"/>
          <p:cNvSpPr/>
          <p:nvPr/>
        </p:nvSpPr>
        <p:spPr>
          <a:xfrm>
            <a:off x="1821535" y="3788236"/>
            <a:ext cx="9730290" cy="61323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>
                <a:cs typeface="+mn-ea"/>
                <a:sym typeface="+mn-lt"/>
              </a:rPr>
              <a:t>需进行缺页中断处理，有效时间可分为查找快表的时间、查找页表的时间、处理缺页的时间、更新快表的时间和访问实际物理地址的时间</a:t>
            </a:r>
          </a:p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>
                <a:cs typeface="+mn-ea"/>
                <a:sym typeface="+mn-lt"/>
              </a:rPr>
              <a:t>假设缺页中断处理时间为</a:t>
            </a:r>
            <a:r>
              <a:rPr lang="en-US" altLang="zh-CN" sz="2200" dirty="0">
                <a:cs typeface="+mn-ea"/>
                <a:sym typeface="+mn-lt"/>
              </a:rPr>
              <a:t>ε</a:t>
            </a:r>
          </a:p>
          <a:p>
            <a:pPr>
              <a:lnSpc>
                <a:spcPct val="120000"/>
              </a:lnSpc>
              <a:buClr>
                <a:srgbClr val="FF0000"/>
              </a:buClr>
            </a:pPr>
            <a:r>
              <a:rPr lang="en-US" altLang="zh-CN" sz="2200" dirty="0">
                <a:cs typeface="+mn-ea"/>
                <a:sym typeface="+mn-lt"/>
              </a:rPr>
              <a:t>               EAT = λ + t + ε + λ + t = ε + 2(λ + t) </a:t>
            </a:r>
          </a:p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>
                <a:cs typeface="+mn-ea"/>
                <a:sym typeface="+mn-lt"/>
              </a:rPr>
              <a:t>f</a:t>
            </a:r>
            <a:r>
              <a:rPr lang="zh-CN" altLang="en-US" sz="2200" dirty="0">
                <a:cs typeface="+mn-ea"/>
                <a:sym typeface="+mn-lt"/>
              </a:rPr>
              <a:t>为缺页率， </a:t>
            </a:r>
            <a:r>
              <a:rPr lang="en-US" altLang="zh-CN" sz="2200" dirty="0">
                <a:cs typeface="+mn-ea"/>
                <a:sym typeface="+mn-lt"/>
              </a:rPr>
              <a:t>φ</a:t>
            </a:r>
            <a:r>
              <a:rPr lang="zh-CN" altLang="en-US" sz="2200" dirty="0">
                <a:cs typeface="+mn-ea"/>
                <a:sym typeface="+mn-lt"/>
              </a:rPr>
              <a:t>为缺页中断处理时间</a:t>
            </a:r>
          </a:p>
          <a:p>
            <a:pPr>
              <a:lnSpc>
                <a:spcPct val="120000"/>
              </a:lnSpc>
              <a:buClr>
                <a:srgbClr val="FF0000"/>
              </a:buClr>
            </a:pPr>
            <a:r>
              <a:rPr lang="zh-CN" altLang="en-US" sz="2200" dirty="0">
                <a:solidFill>
                  <a:srgbClr val="FF0000"/>
                </a:solidFill>
                <a:cs typeface="+mn-ea"/>
                <a:sym typeface="+mn-lt"/>
              </a:rPr>
              <a:t>             </a:t>
            </a:r>
            <a:r>
              <a:rPr lang="en-US" altLang="zh-CN" sz="2200" dirty="0">
                <a:solidFill>
                  <a:srgbClr val="FF0000"/>
                </a:solidFill>
                <a:cs typeface="+mn-ea"/>
                <a:sym typeface="+mn-lt"/>
              </a:rPr>
              <a:t>EAT = t + f ×(φ + t) + (1- f) × t </a:t>
            </a:r>
            <a:endParaRPr lang="zh-CN" altLang="en-US" sz="22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223" name="ïṧḷïḋè"/>
          <p:cNvSpPr/>
          <p:nvPr/>
        </p:nvSpPr>
        <p:spPr>
          <a:xfrm>
            <a:off x="1821537" y="3373133"/>
            <a:ext cx="3696051" cy="41510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访问页</a:t>
            </a:r>
            <a:r>
              <a:rPr lang="zh-CN" altLang="en-US" sz="2400" dirty="0">
                <a:solidFill>
                  <a:srgbClr val="0000FF"/>
                </a:solidFill>
                <a:cs typeface="+mn-ea"/>
                <a:sym typeface="+mn-lt"/>
              </a:rPr>
              <a:t>不在内</a:t>
            </a:r>
            <a:r>
              <a:rPr lang="zh-CN" altLang="en-US" sz="2400" dirty="0">
                <a:cs typeface="+mn-ea"/>
                <a:sym typeface="+mn-lt"/>
              </a:rPr>
              <a:t>存中</a:t>
            </a:r>
          </a:p>
        </p:txBody>
      </p:sp>
      <p:sp>
        <p:nvSpPr>
          <p:cNvPr id="224" name="îs1iďé"/>
          <p:cNvSpPr/>
          <p:nvPr/>
        </p:nvSpPr>
        <p:spPr>
          <a:xfrm>
            <a:off x="1821535" y="1637377"/>
            <a:ext cx="9711234" cy="50127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/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>
                <a:cs typeface="+mn-ea"/>
                <a:sym typeface="+mn-lt"/>
              </a:rPr>
              <a:t>EAT= </a:t>
            </a:r>
            <a:r>
              <a:rPr lang="el-GR" altLang="zh-CN" sz="2200" dirty="0">
                <a:cs typeface="+mn-ea"/>
                <a:sym typeface="+mn-lt"/>
              </a:rPr>
              <a:t>λ + </a:t>
            </a:r>
            <a:r>
              <a:rPr lang="en-US" altLang="zh-CN" sz="2200" dirty="0">
                <a:cs typeface="+mn-ea"/>
                <a:sym typeface="+mn-lt"/>
              </a:rPr>
              <a:t>t</a:t>
            </a:r>
          </a:p>
        </p:txBody>
      </p:sp>
      <p:sp>
        <p:nvSpPr>
          <p:cNvPr id="225" name="íšḻíḑê"/>
          <p:cNvSpPr/>
          <p:nvPr/>
        </p:nvSpPr>
        <p:spPr>
          <a:xfrm>
            <a:off x="1802480" y="1232766"/>
            <a:ext cx="6462631" cy="40574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lang="zh-CN" altLang="en-US" sz="2400" dirty="0"/>
              <a:t>访问页</a:t>
            </a:r>
            <a:r>
              <a:rPr lang="zh-CN" altLang="en-US" sz="2400" dirty="0">
                <a:solidFill>
                  <a:srgbClr val="FF0000"/>
                </a:solidFill>
              </a:rPr>
              <a:t>在内存</a:t>
            </a:r>
            <a:r>
              <a:rPr lang="zh-CN" altLang="en-US" sz="2400" dirty="0"/>
              <a:t>，且其对应页表项在快表中</a:t>
            </a:r>
            <a:endParaRPr lang="en-US" altLang="zh-CN" sz="2400" dirty="0"/>
          </a:p>
        </p:txBody>
      </p:sp>
      <p:sp>
        <p:nvSpPr>
          <p:cNvPr id="226" name="îSļiḓè"/>
          <p:cNvSpPr/>
          <p:nvPr/>
        </p:nvSpPr>
        <p:spPr>
          <a:xfrm>
            <a:off x="1118977" y="1219204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27" name="íṥḻîḓe"/>
          <p:cNvSpPr/>
          <p:nvPr/>
        </p:nvSpPr>
        <p:spPr>
          <a:xfrm>
            <a:off x="1138033" y="3329168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28" name="îşļiḓè"/>
          <p:cNvSpPr/>
          <p:nvPr/>
        </p:nvSpPr>
        <p:spPr>
          <a:xfrm>
            <a:off x="1138033" y="2244234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29" name="îṡḷíďe"/>
          <p:cNvSpPr/>
          <p:nvPr/>
        </p:nvSpPr>
        <p:spPr>
          <a:xfrm>
            <a:off x="1309232" y="1415342"/>
            <a:ext cx="261147" cy="24787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0" y="63664"/>
                </a:moveTo>
                <a:lnTo>
                  <a:pt x="119800" y="63664"/>
                </a:lnTo>
                <a:cubicBezTo>
                  <a:pt x="119800" y="66596"/>
                  <a:pt x="118405" y="69528"/>
                  <a:pt x="114219" y="69528"/>
                </a:cubicBezTo>
                <a:cubicBezTo>
                  <a:pt x="112823" y="69528"/>
                  <a:pt x="111428" y="68062"/>
                  <a:pt x="111428" y="68062"/>
                </a:cubicBezTo>
                <a:lnTo>
                  <a:pt x="111428" y="68062"/>
                </a:lnTo>
                <a:cubicBezTo>
                  <a:pt x="60598" y="14869"/>
                  <a:pt x="60598" y="14869"/>
                  <a:pt x="60598" y="14869"/>
                </a:cubicBezTo>
                <a:lnTo>
                  <a:pt x="60598" y="14869"/>
                </a:lnTo>
                <a:lnTo>
                  <a:pt x="60598" y="14869"/>
                </a:lnTo>
                <a:lnTo>
                  <a:pt x="60598" y="14869"/>
                </a:lnTo>
                <a:cubicBezTo>
                  <a:pt x="9966" y="68062"/>
                  <a:pt x="9966" y="68062"/>
                  <a:pt x="9966" y="68062"/>
                </a:cubicBezTo>
                <a:lnTo>
                  <a:pt x="9966" y="68062"/>
                </a:lnTo>
                <a:cubicBezTo>
                  <a:pt x="8571" y="68062"/>
                  <a:pt x="7176" y="69528"/>
                  <a:pt x="5780" y="69528"/>
                </a:cubicBezTo>
                <a:cubicBezTo>
                  <a:pt x="2990" y="69528"/>
                  <a:pt x="0" y="66596"/>
                  <a:pt x="0" y="63664"/>
                </a:cubicBezTo>
                <a:cubicBezTo>
                  <a:pt x="0" y="62198"/>
                  <a:pt x="0" y="60523"/>
                  <a:pt x="1395" y="59057"/>
                </a:cubicBezTo>
                <a:cubicBezTo>
                  <a:pt x="56411" y="1465"/>
                  <a:pt x="56411" y="1465"/>
                  <a:pt x="56411" y="1465"/>
                </a:cubicBezTo>
                <a:cubicBezTo>
                  <a:pt x="57807" y="0"/>
                  <a:pt x="59202" y="0"/>
                  <a:pt x="60598" y="0"/>
                </a:cubicBez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cubicBezTo>
                  <a:pt x="61993" y="0"/>
                  <a:pt x="63388" y="1465"/>
                  <a:pt x="64784" y="1465"/>
                </a:cubicBezTo>
                <a:lnTo>
                  <a:pt x="64784" y="1465"/>
                </a:lnTo>
                <a:cubicBezTo>
                  <a:pt x="85913" y="25130"/>
                  <a:pt x="85913" y="25130"/>
                  <a:pt x="85913" y="25130"/>
                </a:cubicBezTo>
                <a:cubicBezTo>
                  <a:pt x="85913" y="19267"/>
                  <a:pt x="85913" y="19267"/>
                  <a:pt x="85913" y="19267"/>
                </a:cubicBezTo>
                <a:cubicBezTo>
                  <a:pt x="85913" y="16335"/>
                  <a:pt x="88903" y="13193"/>
                  <a:pt x="91694" y="13193"/>
                </a:cubicBezTo>
                <a:cubicBezTo>
                  <a:pt x="95880" y="13193"/>
                  <a:pt x="97275" y="16335"/>
                  <a:pt x="97275" y="19267"/>
                </a:cubicBezTo>
                <a:cubicBezTo>
                  <a:pt x="97275" y="36858"/>
                  <a:pt x="97275" y="36858"/>
                  <a:pt x="97275" y="36858"/>
                </a:cubicBezTo>
                <a:cubicBezTo>
                  <a:pt x="118405" y="59057"/>
                  <a:pt x="118405" y="59057"/>
                  <a:pt x="118405" y="59057"/>
                </a:cubicBezTo>
                <a:lnTo>
                  <a:pt x="118405" y="59057"/>
                </a:lnTo>
                <a:cubicBezTo>
                  <a:pt x="119800" y="60523"/>
                  <a:pt x="119800" y="62198"/>
                  <a:pt x="119800" y="63664"/>
                </a:cubicBezTo>
                <a:close/>
                <a:moveTo>
                  <a:pt x="108438" y="72460"/>
                </a:moveTo>
                <a:lnTo>
                  <a:pt x="108438" y="72460"/>
                </a:lnTo>
                <a:cubicBezTo>
                  <a:pt x="108438" y="90261"/>
                  <a:pt x="108438" y="90261"/>
                  <a:pt x="108438" y="90261"/>
                </a:cubicBezTo>
                <a:cubicBezTo>
                  <a:pt x="108438" y="99057"/>
                  <a:pt x="108438" y="99057"/>
                  <a:pt x="108438" y="99057"/>
                </a:cubicBezTo>
                <a:cubicBezTo>
                  <a:pt x="108438" y="113926"/>
                  <a:pt x="108438" y="113926"/>
                  <a:pt x="108438" y="113926"/>
                </a:cubicBezTo>
                <a:cubicBezTo>
                  <a:pt x="108438" y="118324"/>
                  <a:pt x="107043" y="119790"/>
                  <a:pt x="102857" y="119790"/>
                </a:cubicBezTo>
                <a:cubicBezTo>
                  <a:pt x="91694" y="119790"/>
                  <a:pt x="91694" y="119790"/>
                  <a:pt x="91694" y="119790"/>
                </a:cubicBezTo>
                <a:cubicBezTo>
                  <a:pt x="91694" y="72460"/>
                  <a:pt x="91694" y="72460"/>
                  <a:pt x="91694" y="72460"/>
                </a:cubicBezTo>
                <a:cubicBezTo>
                  <a:pt x="69169" y="72460"/>
                  <a:pt x="69169" y="72460"/>
                  <a:pt x="69169" y="72460"/>
                </a:cubicBezTo>
                <a:cubicBezTo>
                  <a:pt x="69169" y="119790"/>
                  <a:pt x="69169" y="119790"/>
                  <a:pt x="69169" y="119790"/>
                </a:cubicBezTo>
                <a:cubicBezTo>
                  <a:pt x="16943" y="119790"/>
                  <a:pt x="16943" y="119790"/>
                  <a:pt x="16943" y="119790"/>
                </a:cubicBezTo>
                <a:cubicBezTo>
                  <a:pt x="14152" y="119790"/>
                  <a:pt x="11362" y="118324"/>
                  <a:pt x="11362" y="113926"/>
                </a:cubicBezTo>
                <a:cubicBezTo>
                  <a:pt x="11362" y="99057"/>
                  <a:pt x="11362" y="99057"/>
                  <a:pt x="11362" y="99057"/>
                </a:cubicBezTo>
                <a:cubicBezTo>
                  <a:pt x="11362" y="90261"/>
                  <a:pt x="11362" y="90261"/>
                  <a:pt x="11362" y="90261"/>
                </a:cubicBezTo>
                <a:cubicBezTo>
                  <a:pt x="11362" y="72460"/>
                  <a:pt x="11362" y="72460"/>
                  <a:pt x="11362" y="72460"/>
                </a:cubicBezTo>
                <a:cubicBezTo>
                  <a:pt x="60598" y="22198"/>
                  <a:pt x="60598" y="22198"/>
                  <a:pt x="60598" y="22198"/>
                </a:cubicBezTo>
                <a:lnTo>
                  <a:pt x="108438" y="72460"/>
                </a:lnTo>
                <a:close/>
                <a:moveTo>
                  <a:pt x="50830" y="72460"/>
                </a:moveTo>
                <a:lnTo>
                  <a:pt x="50830" y="72460"/>
                </a:lnTo>
                <a:cubicBezTo>
                  <a:pt x="28305" y="72460"/>
                  <a:pt x="28305" y="72460"/>
                  <a:pt x="28305" y="72460"/>
                </a:cubicBezTo>
                <a:cubicBezTo>
                  <a:pt x="28305" y="96125"/>
                  <a:pt x="28305" y="96125"/>
                  <a:pt x="28305" y="96125"/>
                </a:cubicBezTo>
                <a:cubicBezTo>
                  <a:pt x="50830" y="96125"/>
                  <a:pt x="50830" y="96125"/>
                  <a:pt x="50830" y="96125"/>
                </a:cubicBezTo>
                <a:lnTo>
                  <a:pt x="50830" y="72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30" name="íSlíḋe"/>
          <p:cNvSpPr/>
          <p:nvPr/>
        </p:nvSpPr>
        <p:spPr>
          <a:xfrm>
            <a:off x="1328287" y="2466251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31" name="ïśḷïḓe"/>
          <p:cNvSpPr/>
          <p:nvPr/>
        </p:nvSpPr>
        <p:spPr>
          <a:xfrm>
            <a:off x="1357226" y="3518628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cs typeface="+mn-ea"/>
                <a:sym typeface="+mn-lt"/>
              </a:rPr>
              <a:t>Date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内容导航：</a:t>
            </a:r>
          </a:p>
        </p:txBody>
      </p:sp>
      <p:sp>
        <p:nvSpPr>
          <p:cNvPr id="22" name="矩形 21"/>
          <p:cNvSpPr/>
          <p:nvPr/>
        </p:nvSpPr>
        <p:spPr>
          <a:xfrm>
            <a:off x="1696469" y="1737498"/>
            <a:ext cx="45001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cs typeface="+mn-ea"/>
                <a:sym typeface="+mn-lt"/>
              </a:rPr>
              <a:t>6.1 </a:t>
            </a:r>
            <a:r>
              <a:rPr lang="zh-CN" altLang="en-US" sz="2400" dirty="0">
                <a:cs typeface="+mn-ea"/>
                <a:sym typeface="+mn-lt"/>
              </a:rPr>
              <a:t>虚拟存储器概述</a:t>
            </a:r>
          </a:p>
        </p:txBody>
      </p:sp>
      <p:sp>
        <p:nvSpPr>
          <p:cNvPr id="23" name="矩形 22"/>
          <p:cNvSpPr/>
          <p:nvPr/>
        </p:nvSpPr>
        <p:spPr>
          <a:xfrm>
            <a:off x="1696468" y="2375673"/>
            <a:ext cx="43995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cs typeface="+mn-ea"/>
                <a:sym typeface="+mn-lt"/>
              </a:rPr>
              <a:t>6.2 </a:t>
            </a:r>
            <a:r>
              <a:rPr lang="zh-CN" altLang="en-US" sz="2400" dirty="0">
                <a:cs typeface="+mn-ea"/>
                <a:sym typeface="+mn-lt"/>
              </a:rPr>
              <a:t>请求分页存储管理方式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696468" y="2994798"/>
            <a:ext cx="34889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cs typeface="+mn-ea"/>
                <a:sym typeface="+mn-lt"/>
              </a:rPr>
              <a:t>6.3 </a:t>
            </a:r>
            <a:r>
              <a:rPr lang="zh-CN" altLang="en-US" sz="2400" dirty="0">
                <a:cs typeface="+mn-ea"/>
                <a:sym typeface="+mn-lt"/>
              </a:rPr>
              <a:t>页面置换算法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696468" y="3613923"/>
            <a:ext cx="34889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cs typeface="+mn-ea"/>
                <a:sym typeface="+mn-lt"/>
              </a:rPr>
              <a:t>6.4 </a:t>
            </a:r>
            <a:r>
              <a:rPr lang="zh-CN" altLang="en-US" sz="2400" b="1" dirty="0">
                <a:solidFill>
                  <a:srgbClr val="0000FF"/>
                </a:solidFill>
                <a:cs typeface="+mn-ea"/>
                <a:sym typeface="+mn-lt"/>
              </a:rPr>
              <a:t>抖动与工作集</a:t>
            </a:r>
          </a:p>
        </p:txBody>
      </p:sp>
      <p:sp>
        <p:nvSpPr>
          <p:cNvPr id="27" name="矩形 26"/>
          <p:cNvSpPr/>
          <p:nvPr/>
        </p:nvSpPr>
        <p:spPr>
          <a:xfrm>
            <a:off x="1696469" y="4233048"/>
            <a:ext cx="39053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cs typeface="+mn-ea"/>
                <a:sym typeface="+mn-lt"/>
              </a:rPr>
              <a:t>6.5 </a:t>
            </a:r>
            <a:r>
              <a:rPr lang="zh-CN" altLang="en-US" sz="2400" dirty="0">
                <a:cs typeface="+mn-ea"/>
                <a:sym typeface="+mn-lt"/>
              </a:rPr>
              <a:t>请求分段存储管理方式</a:t>
            </a:r>
          </a:p>
        </p:txBody>
      </p:sp>
      <p:sp>
        <p:nvSpPr>
          <p:cNvPr id="28" name="矩形 27"/>
          <p:cNvSpPr/>
          <p:nvPr/>
        </p:nvSpPr>
        <p:spPr>
          <a:xfrm>
            <a:off x="1696468" y="4852173"/>
            <a:ext cx="36821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cs typeface="+mn-ea"/>
                <a:sym typeface="+mn-lt"/>
              </a:rPr>
              <a:t>6.6 </a:t>
            </a:r>
            <a:r>
              <a:rPr lang="zh-CN" altLang="en-US" sz="2400" dirty="0">
                <a:cs typeface="+mn-ea"/>
                <a:sym typeface="+mn-lt"/>
              </a:rPr>
              <a:t>虚拟存储器实现实例</a:t>
            </a:r>
          </a:p>
        </p:txBody>
      </p:sp>
      <p:sp>
        <p:nvSpPr>
          <p:cNvPr id="3" name="矩形 2"/>
          <p:cNvSpPr/>
          <p:nvPr/>
        </p:nvSpPr>
        <p:spPr>
          <a:xfrm>
            <a:off x="7395099" y="2386337"/>
            <a:ext cx="38010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000000"/>
                </a:solidFill>
                <a:cs typeface="+mn-ea"/>
                <a:sym typeface="+mn-lt"/>
              </a:rPr>
              <a:t>第</a:t>
            </a:r>
            <a:r>
              <a:rPr lang="en-US" altLang="zh-CN" sz="3600" dirty="0">
                <a:solidFill>
                  <a:srgbClr val="000000"/>
                </a:solidFill>
                <a:cs typeface="+mn-ea"/>
                <a:sym typeface="+mn-lt"/>
              </a:rPr>
              <a:t>6</a:t>
            </a:r>
            <a:r>
              <a:rPr lang="zh-CN" altLang="en-US" sz="3600" dirty="0">
                <a:solidFill>
                  <a:srgbClr val="000000"/>
                </a:solidFill>
                <a:cs typeface="+mn-ea"/>
                <a:sym typeface="+mn-lt"/>
              </a:rPr>
              <a:t>章 虚拟存储器</a:t>
            </a:r>
            <a:endParaRPr lang="zh-CN" altLang="en-US" sz="3600" dirty="0"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421733" y="3190471"/>
            <a:ext cx="4125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  <a:cs typeface="+mn-ea"/>
              <a:sym typeface="+mn-lt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170048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228562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2941097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3559570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4185650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482336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抖动</a:t>
            </a:r>
          </a:p>
        </p:txBody>
      </p:sp>
      <p:sp>
        <p:nvSpPr>
          <p:cNvPr id="11" name="内容占位符 2"/>
          <p:cNvSpPr txBox="1"/>
          <p:nvPr/>
        </p:nvSpPr>
        <p:spPr>
          <a:xfrm>
            <a:off x="2173549" y="1625168"/>
            <a:ext cx="9650590" cy="33944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dirty="0"/>
              <a:t>如果一个进程没有足够的页，那么缺页率将很高，这将导致:</a:t>
            </a: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None/>
            </a:pPr>
            <a:r>
              <a:rPr lang="en-US" altLang="zh-CN" sz="2400" dirty="0"/>
              <a:t>   CPU</a:t>
            </a:r>
            <a:r>
              <a:rPr lang="zh-CN" altLang="en-US" sz="2400" dirty="0"/>
              <a:t>利用率低下</a:t>
            </a:r>
            <a:r>
              <a:rPr lang="en-US" altLang="zh-CN" sz="2400" dirty="0"/>
              <a:t>             </a:t>
            </a:r>
            <a:r>
              <a:rPr lang="zh-CN" altLang="en-US" sz="2400" dirty="0"/>
              <a:t>操作系统认为需要增加多道程序设计的道数</a:t>
            </a:r>
            <a:r>
              <a:rPr lang="en-US" altLang="zh-CN" sz="2400" dirty="0"/>
              <a:t>               </a:t>
            </a:r>
            <a:r>
              <a:rPr lang="zh-CN" altLang="en-US" sz="2400" dirty="0"/>
              <a:t>系统中将加入一个新的进程</a:t>
            </a:r>
            <a:endParaRPr lang="en-US" altLang="zh-CN" sz="2400" dirty="0"/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zh-CN" altLang="en-US" sz="24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抖动</a:t>
            </a:r>
            <a:r>
              <a:rPr lang="en-US" altLang="zh-CN" sz="2400" dirty="0"/>
              <a:t>(Thrashing)</a:t>
            </a:r>
            <a:r>
              <a:rPr lang="zh-CN" altLang="en-US" sz="2400" dirty="0"/>
              <a:t>  </a:t>
            </a:r>
            <a:r>
              <a:rPr lang="zh-CN" altLang="en-US" sz="2400" dirty="0">
                <a:sym typeface="Symbol" panose="05050102010706020507" pitchFamily="18" charset="2"/>
              </a:rPr>
              <a:t>：一个进程的页面经常换入换出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zh-CN" altLang="en-US" sz="24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91819" y="162516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91819" y="378537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2FF1F80B-D68F-1BEE-9AEC-555D9AC9F4B7}"/>
              </a:ext>
            </a:extLst>
          </p:cNvPr>
          <p:cNvCxnSpPr>
            <a:cxnSpLocks/>
          </p:cNvCxnSpPr>
          <p:nvPr/>
        </p:nvCxnSpPr>
        <p:spPr>
          <a:xfrm>
            <a:off x="5070190" y="2459420"/>
            <a:ext cx="97115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B5E68BB-CF74-A60A-3C24-003B62423D5A}"/>
              </a:ext>
            </a:extLst>
          </p:cNvPr>
          <p:cNvCxnSpPr>
            <a:cxnSpLocks/>
          </p:cNvCxnSpPr>
          <p:nvPr/>
        </p:nvCxnSpPr>
        <p:spPr>
          <a:xfrm>
            <a:off x="3147847" y="2933436"/>
            <a:ext cx="97115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处理机的利用率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267" y="1068776"/>
            <a:ext cx="9067006" cy="5108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产生“抖动”的原因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91819" y="1740577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91819" y="4954230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8" name="内容占位符 2"/>
          <p:cNvSpPr txBox="1"/>
          <p:nvPr/>
        </p:nvSpPr>
        <p:spPr>
          <a:xfrm>
            <a:off x="2234214" y="1731764"/>
            <a:ext cx="8229600" cy="33944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根本原因：</a:t>
            </a:r>
            <a:endParaRPr lang="en-US" altLang="zh-CN" sz="2400" dirty="0"/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/>
              <a:t>同时在系统中运行的进程太多；</a:t>
            </a:r>
            <a:endParaRPr lang="en-US" altLang="zh-CN" sz="2400" dirty="0"/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/>
              <a:t>因此分配给每一个进程的物理块太少，不能满足进程运行的基本要求，致使进程在运行时，频繁缺页，必须请求系统将所缺页面调入内存。</a:t>
            </a:r>
            <a:endParaRPr lang="en-US" altLang="zh-CN" sz="2400" dirty="0"/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sz="24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zh-CN" sz="2400" dirty="0"/>
              <a:t>抖动的发生与系统为进程分配物理块的多少有关。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缺页率与物理块数之间的关系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6657" y="1660679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6657" y="3285229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8" name="内容占位符 2"/>
          <p:cNvSpPr txBox="1"/>
          <p:nvPr/>
        </p:nvSpPr>
        <p:spPr>
          <a:xfrm>
            <a:off x="1359052" y="1651866"/>
            <a:ext cx="2991004" cy="42559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dirty="0"/>
              <a:t>进程发生缺页的时间间隔与所获得的物理块数有关。</a:t>
            </a:r>
            <a:endParaRPr lang="en-US" altLang="zh-CN" sz="24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dirty="0"/>
              <a:t>根据程序运行的局部性原理，如果能够</a:t>
            </a:r>
            <a:r>
              <a:rPr lang="zh-CN" altLang="en-US" sz="2400" dirty="0">
                <a:solidFill>
                  <a:srgbClr val="FF0000"/>
                </a:solidFill>
              </a:rPr>
              <a:t>预知某段时间内程序要访问的页面</a:t>
            </a:r>
            <a:r>
              <a:rPr lang="zh-CN" altLang="en-US" sz="2400" dirty="0"/>
              <a:t>，并将它们预先调入内存，将会大大降低缺页率。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50525" y="2045685"/>
            <a:ext cx="7258970" cy="3739254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工作集定义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6657" y="1660679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6657" y="2335319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8" name="内容占位符 2"/>
          <p:cNvSpPr txBox="1"/>
          <p:nvPr/>
        </p:nvSpPr>
        <p:spPr>
          <a:xfrm>
            <a:off x="1359051" y="1651866"/>
            <a:ext cx="10013243" cy="42559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dirty="0"/>
              <a:t>所谓</a:t>
            </a:r>
            <a:r>
              <a:rPr lang="zh-CN" altLang="en-US" sz="2400" dirty="0">
                <a:solidFill>
                  <a:srgbClr val="FF0000"/>
                </a:solidFill>
              </a:rPr>
              <a:t>工作集</a:t>
            </a:r>
            <a:r>
              <a:rPr lang="zh-CN" altLang="en-US" sz="2400" dirty="0"/>
              <a:t>，指在某段时间间隔</a:t>
            </a:r>
            <a:r>
              <a:rPr lang="en-US" altLang="zh-CN" sz="2400" dirty="0"/>
              <a:t>Δ</a:t>
            </a:r>
            <a:r>
              <a:rPr lang="zh-CN" altLang="en-US" sz="2400" dirty="0"/>
              <a:t>里进程实际要访问页面的集合。</a:t>
            </a:r>
            <a:endParaRPr lang="en-US" altLang="zh-CN" sz="24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dirty="0"/>
              <a:t>把某进程在时间</a:t>
            </a:r>
            <a:r>
              <a:rPr lang="en-US" altLang="zh-CN" sz="2400" dirty="0"/>
              <a:t>t</a:t>
            </a:r>
            <a:r>
              <a:rPr lang="zh-CN" altLang="en-US" sz="2400" dirty="0"/>
              <a:t>的工作集记为</a:t>
            </a:r>
            <a:r>
              <a:rPr lang="en-US" altLang="zh-CN" sz="2400" dirty="0"/>
              <a:t>w(t</a:t>
            </a:r>
            <a:r>
              <a:rPr lang="zh-CN" altLang="en-US" sz="2400" dirty="0"/>
              <a:t>，</a:t>
            </a:r>
            <a:r>
              <a:rPr lang="en-US" altLang="zh-CN" sz="2400" dirty="0"/>
              <a:t>Δ),</a:t>
            </a:r>
            <a:r>
              <a:rPr lang="zh-CN" altLang="en-US" sz="2400" dirty="0"/>
              <a:t>其中的变量</a:t>
            </a:r>
            <a:r>
              <a:rPr lang="en-US" altLang="zh-CN" sz="2400" dirty="0"/>
              <a:t>Δ</a:t>
            </a:r>
            <a:r>
              <a:rPr lang="zh-CN" altLang="en-US" sz="2400" dirty="0"/>
              <a:t>称为工作集的“窗口尺寸”。</a:t>
            </a:r>
          </a:p>
          <a:p>
            <a:pPr indent="-4318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Wingdings" panose="05000000000000000000" pitchFamily="2" charset="2"/>
              <a:buChar char="u"/>
            </a:pPr>
            <a:r>
              <a:rPr lang="zh-CN" altLang="en-US" sz="2400" dirty="0"/>
              <a:t>工作集</a:t>
            </a:r>
            <a:r>
              <a:rPr lang="en-US" altLang="zh-CN" sz="2400" dirty="0"/>
              <a:t>w(t</a:t>
            </a:r>
            <a:r>
              <a:rPr lang="zh-CN" altLang="en-US" sz="2400" dirty="0"/>
              <a:t>，</a:t>
            </a:r>
            <a:r>
              <a:rPr lang="en-US" altLang="zh-CN" sz="2400" dirty="0"/>
              <a:t>Δ)</a:t>
            </a:r>
            <a:r>
              <a:rPr lang="zh-CN" altLang="en-US" sz="2400" dirty="0"/>
              <a:t>是二元函数，即在不同时间</a:t>
            </a:r>
            <a:r>
              <a:rPr lang="en-US" altLang="zh-CN" sz="2400" dirty="0"/>
              <a:t>t</a:t>
            </a:r>
            <a:r>
              <a:rPr lang="zh-CN" altLang="en-US" sz="2400" dirty="0"/>
              <a:t>的工作集大小不同，所含的</a:t>
            </a:r>
            <a:br>
              <a:rPr lang="en-US" altLang="zh-CN" sz="2400" dirty="0"/>
            </a:br>
            <a:r>
              <a:rPr lang="zh-CN" altLang="en-US" sz="2400" dirty="0"/>
              <a:t>   页面数也不同；工作集与窗口尺寸</a:t>
            </a:r>
            <a:r>
              <a:rPr lang="en-US" altLang="zh-CN" sz="2400" dirty="0"/>
              <a:t>Δ</a:t>
            </a:r>
            <a:r>
              <a:rPr lang="zh-CN" altLang="en-US" sz="2400" dirty="0"/>
              <a:t>有关，是</a:t>
            </a:r>
            <a:r>
              <a:rPr lang="en-US" altLang="zh-CN" sz="2400" dirty="0"/>
              <a:t>Δ</a:t>
            </a:r>
            <a:r>
              <a:rPr lang="zh-CN" altLang="en-US" sz="2400" dirty="0"/>
              <a:t>的非降函数，即：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163" y="4443650"/>
            <a:ext cx="6093674" cy="1140404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工作集举例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01217"/>
            <a:ext cx="8305800" cy="5132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抖动的预防方法</a:t>
            </a:r>
          </a:p>
        </p:txBody>
      </p:sp>
      <p:sp>
        <p:nvSpPr>
          <p:cNvPr id="5" name="iśḷíḑe"/>
          <p:cNvSpPr/>
          <p:nvPr/>
        </p:nvSpPr>
        <p:spPr>
          <a:xfrm>
            <a:off x="669925" y="1265766"/>
            <a:ext cx="774099" cy="7740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/>
          <a:p>
            <a:pPr algn="ctr" defTabSz="1218565">
              <a:defRPr/>
            </a:pPr>
            <a:r>
              <a:rPr lang="en-US" altLang="zh-CN" sz="2400" b="1" kern="0" dirty="0">
                <a:solidFill>
                  <a:prstClr val="white"/>
                </a:solidFill>
                <a:cs typeface="+mn-ea"/>
                <a:sym typeface="+mn-lt"/>
              </a:rPr>
              <a:t>01</a:t>
            </a:r>
            <a:endParaRPr lang="zh-CN" altLang="en-US" sz="2400" b="1"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ïś1ïḑè"/>
          <p:cNvSpPr/>
          <p:nvPr/>
        </p:nvSpPr>
        <p:spPr>
          <a:xfrm>
            <a:off x="669925" y="2163402"/>
            <a:ext cx="774099" cy="77409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/>
          <a:p>
            <a:pPr algn="ctr" defTabSz="1218565">
              <a:defRPr/>
            </a:pPr>
            <a:r>
              <a:rPr lang="en-US" altLang="zh-CN" sz="2400" b="1" kern="0" dirty="0">
                <a:solidFill>
                  <a:prstClr val="white"/>
                </a:solidFill>
                <a:cs typeface="+mn-ea"/>
                <a:sym typeface="+mn-lt"/>
              </a:rPr>
              <a:t>02</a:t>
            </a:r>
            <a:endParaRPr lang="zh-CN" altLang="en-US" sz="2400" b="1"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" name="iśḷíḑe"/>
          <p:cNvSpPr/>
          <p:nvPr/>
        </p:nvSpPr>
        <p:spPr>
          <a:xfrm>
            <a:off x="669925" y="3087669"/>
            <a:ext cx="774099" cy="7740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/>
          <a:p>
            <a:pPr algn="ctr" defTabSz="1218565">
              <a:defRPr/>
            </a:pPr>
            <a:r>
              <a:rPr lang="en-US" altLang="zh-CN" sz="2400" b="1" kern="0" dirty="0">
                <a:solidFill>
                  <a:prstClr val="white"/>
                </a:solidFill>
                <a:cs typeface="+mn-ea"/>
                <a:sym typeface="+mn-lt"/>
              </a:rPr>
              <a:t>03</a:t>
            </a:r>
            <a:endParaRPr lang="zh-CN" altLang="en-US" sz="2400" b="1"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8" name="ïś1ïḑè"/>
          <p:cNvSpPr/>
          <p:nvPr/>
        </p:nvSpPr>
        <p:spPr>
          <a:xfrm>
            <a:off x="669925" y="5680954"/>
            <a:ext cx="774099" cy="77409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/>
          <a:p>
            <a:pPr algn="ctr" defTabSz="1218565">
              <a:defRPr/>
            </a:pPr>
            <a:r>
              <a:rPr lang="en-US" altLang="zh-CN" sz="2400" b="1" kern="0" dirty="0">
                <a:solidFill>
                  <a:prstClr val="white"/>
                </a:solidFill>
                <a:cs typeface="+mn-ea"/>
                <a:sym typeface="+mn-lt"/>
              </a:rPr>
              <a:t>04</a:t>
            </a:r>
            <a:endParaRPr lang="zh-CN" altLang="en-US" sz="2400" b="1" kern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1620101" y="1364823"/>
            <a:ext cx="9901974" cy="3440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800" dirty="0">
                <a:cs typeface="+mn-ea"/>
                <a:sym typeface="+mn-lt"/>
              </a:rPr>
              <a:t>采取</a:t>
            </a:r>
            <a:r>
              <a:rPr lang="zh-CN" altLang="en-US" sz="2800" dirty="0">
                <a:solidFill>
                  <a:srgbClr val="FF0000"/>
                </a:solidFill>
                <a:cs typeface="+mn-ea"/>
                <a:sym typeface="+mn-lt"/>
              </a:rPr>
              <a:t>局部置换策略</a:t>
            </a:r>
            <a:r>
              <a:rPr lang="zh-CN" altLang="en-US" sz="2800" dirty="0">
                <a:cs typeface="+mn-ea"/>
                <a:sym typeface="+mn-lt"/>
              </a:rPr>
              <a:t>：只能在分配给自己的内存空间内进行置换；</a:t>
            </a:r>
          </a:p>
        </p:txBody>
      </p:sp>
      <p:sp>
        <p:nvSpPr>
          <p:cNvPr id="12" name="内容占位符 2"/>
          <p:cNvSpPr txBox="1"/>
          <p:nvPr/>
        </p:nvSpPr>
        <p:spPr>
          <a:xfrm>
            <a:off x="1620101" y="2294560"/>
            <a:ext cx="7914516" cy="3656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800" dirty="0">
                <a:cs typeface="+mn-ea"/>
                <a:sym typeface="+mn-lt"/>
              </a:rPr>
              <a:t>把工作集算法融入到处理机调度中；</a:t>
            </a:r>
          </a:p>
        </p:txBody>
      </p:sp>
      <p:sp>
        <p:nvSpPr>
          <p:cNvPr id="13" name="内容占位符 2"/>
          <p:cNvSpPr txBox="1"/>
          <p:nvPr/>
        </p:nvSpPr>
        <p:spPr>
          <a:xfrm>
            <a:off x="1620101" y="3272587"/>
            <a:ext cx="7914516" cy="3674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800" dirty="0">
                <a:cs typeface="+mn-ea"/>
                <a:sym typeface="+mn-lt"/>
              </a:rPr>
              <a:t>利用“</a:t>
            </a:r>
            <a:r>
              <a:rPr lang="en-US" altLang="zh-CN" sz="2800" dirty="0">
                <a:solidFill>
                  <a:srgbClr val="0000FF"/>
                </a:solidFill>
                <a:cs typeface="+mn-ea"/>
                <a:sym typeface="+mn-lt"/>
              </a:rPr>
              <a:t>L=S”</a:t>
            </a:r>
            <a:r>
              <a:rPr lang="zh-CN" altLang="en-US" sz="2800" dirty="0">
                <a:solidFill>
                  <a:srgbClr val="0000FF"/>
                </a:solidFill>
                <a:cs typeface="+mn-ea"/>
                <a:sym typeface="+mn-lt"/>
              </a:rPr>
              <a:t>准则</a:t>
            </a:r>
            <a:r>
              <a:rPr lang="zh-CN" altLang="en-US" sz="2800" dirty="0">
                <a:cs typeface="+mn-ea"/>
                <a:sym typeface="+mn-lt"/>
              </a:rPr>
              <a:t>调节缺页率：</a:t>
            </a:r>
          </a:p>
        </p:txBody>
      </p:sp>
      <p:sp>
        <p:nvSpPr>
          <p:cNvPr id="14" name="内容占位符 2"/>
          <p:cNvSpPr txBox="1"/>
          <p:nvPr/>
        </p:nvSpPr>
        <p:spPr>
          <a:xfrm>
            <a:off x="1620101" y="5921386"/>
            <a:ext cx="2637756" cy="3434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800" dirty="0">
                <a:cs typeface="+mn-ea"/>
                <a:sym typeface="+mn-lt"/>
              </a:rPr>
              <a:t>选择暂停进程。</a:t>
            </a:r>
          </a:p>
        </p:txBody>
      </p:sp>
      <p:sp>
        <p:nvSpPr>
          <p:cNvPr id="15" name="内容占位符 2"/>
          <p:cNvSpPr txBox="1"/>
          <p:nvPr/>
        </p:nvSpPr>
        <p:spPr>
          <a:xfrm>
            <a:off x="1128220" y="3735510"/>
            <a:ext cx="4739920" cy="20349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cs typeface="+mn-ea"/>
                <a:sym typeface="+mn-lt"/>
              </a:rPr>
              <a:t>L</a:t>
            </a:r>
            <a:r>
              <a:rPr lang="zh-CN" altLang="en-US" sz="2400" dirty="0">
                <a:cs typeface="+mn-ea"/>
                <a:sym typeface="+mn-lt"/>
              </a:rPr>
              <a:t>是缺页之间的平均时间</a:t>
            </a:r>
          </a:p>
          <a:p>
            <a:pPr lvl="1"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cs typeface="+mn-ea"/>
                <a:sym typeface="+mn-lt"/>
              </a:rPr>
              <a:t>S</a:t>
            </a:r>
            <a:r>
              <a:rPr lang="zh-CN" altLang="en-US" sz="2400" dirty="0">
                <a:cs typeface="+mn-ea"/>
                <a:sym typeface="+mn-lt"/>
              </a:rPr>
              <a:t>是平均缺页服务时间，即用于置换一个页面的时间</a:t>
            </a:r>
          </a:p>
          <a:p>
            <a:pPr lvl="1"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cs typeface="+mn-ea"/>
                <a:sym typeface="+mn-lt"/>
              </a:rPr>
              <a:t>L&gt;S</a:t>
            </a:r>
            <a:r>
              <a:rPr lang="zh-CN" altLang="en-US" sz="2400" dirty="0">
                <a:cs typeface="+mn-ea"/>
                <a:sym typeface="+mn-lt"/>
              </a:rPr>
              <a:t>，说明很少发生缺页</a:t>
            </a:r>
          </a:p>
        </p:txBody>
      </p:sp>
      <p:sp>
        <p:nvSpPr>
          <p:cNvPr id="16" name="内容占位符 2"/>
          <p:cNvSpPr txBox="1"/>
          <p:nvPr/>
        </p:nvSpPr>
        <p:spPr>
          <a:xfrm>
            <a:off x="6044217" y="3696556"/>
            <a:ext cx="5019563" cy="17966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cs typeface="+mn-ea"/>
                <a:sym typeface="+mn-lt"/>
              </a:rPr>
              <a:t>L&lt;S</a:t>
            </a:r>
            <a:r>
              <a:rPr lang="zh-CN" altLang="en-US" sz="2400" dirty="0">
                <a:cs typeface="+mn-ea"/>
                <a:sym typeface="+mn-lt"/>
              </a:rPr>
              <a:t>，说明频繁缺页</a:t>
            </a:r>
          </a:p>
          <a:p>
            <a:pPr lvl="1"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cs typeface="+mn-ea"/>
                <a:sym typeface="+mn-lt"/>
              </a:rPr>
              <a:t>L=S</a:t>
            </a:r>
            <a:r>
              <a:rPr lang="zh-CN" altLang="en-US" sz="2400" dirty="0">
                <a:cs typeface="+mn-ea"/>
                <a:sym typeface="+mn-lt"/>
              </a:rPr>
              <a:t>，磁盘和处理机都可达到最大利用率</a:t>
            </a:r>
            <a:endParaRPr lang="en-US" altLang="zh-CN" sz="2400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cs typeface="+mn-ea"/>
                <a:sym typeface="+mn-lt"/>
              </a:rPr>
              <a:t>Date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内容导航：</a:t>
            </a:r>
          </a:p>
        </p:txBody>
      </p:sp>
      <p:sp>
        <p:nvSpPr>
          <p:cNvPr id="22" name="矩形 21"/>
          <p:cNvSpPr/>
          <p:nvPr/>
        </p:nvSpPr>
        <p:spPr>
          <a:xfrm>
            <a:off x="1696469" y="1737498"/>
            <a:ext cx="45001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cs typeface="+mn-ea"/>
                <a:sym typeface="+mn-lt"/>
              </a:rPr>
              <a:t>6.1 </a:t>
            </a:r>
            <a:r>
              <a:rPr lang="zh-CN" altLang="en-US" sz="2400" dirty="0">
                <a:cs typeface="+mn-ea"/>
                <a:sym typeface="+mn-lt"/>
              </a:rPr>
              <a:t>虚拟存储器概述</a:t>
            </a:r>
          </a:p>
        </p:txBody>
      </p:sp>
      <p:sp>
        <p:nvSpPr>
          <p:cNvPr id="23" name="矩形 22"/>
          <p:cNvSpPr/>
          <p:nvPr/>
        </p:nvSpPr>
        <p:spPr>
          <a:xfrm>
            <a:off x="1696468" y="2375673"/>
            <a:ext cx="43995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cs typeface="+mn-ea"/>
                <a:sym typeface="+mn-lt"/>
              </a:rPr>
              <a:t>6.2 </a:t>
            </a:r>
            <a:r>
              <a:rPr lang="zh-CN" altLang="en-US" sz="2400" dirty="0">
                <a:cs typeface="+mn-ea"/>
                <a:sym typeface="+mn-lt"/>
              </a:rPr>
              <a:t>请求分页存储管理方式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696468" y="2994798"/>
            <a:ext cx="34889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cs typeface="+mn-ea"/>
                <a:sym typeface="+mn-lt"/>
              </a:rPr>
              <a:t>6.3 </a:t>
            </a:r>
            <a:r>
              <a:rPr lang="zh-CN" altLang="en-US" sz="2400" dirty="0">
                <a:cs typeface="+mn-ea"/>
                <a:sym typeface="+mn-lt"/>
              </a:rPr>
              <a:t>页面置换算法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696468" y="3613923"/>
            <a:ext cx="34889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cs typeface="+mn-ea"/>
                <a:sym typeface="+mn-lt"/>
              </a:rPr>
              <a:t>6.4 </a:t>
            </a:r>
            <a:r>
              <a:rPr lang="zh-CN" altLang="en-US" sz="2400" dirty="0">
                <a:cs typeface="+mn-ea"/>
                <a:sym typeface="+mn-lt"/>
              </a:rPr>
              <a:t>抖动与工作集</a:t>
            </a:r>
          </a:p>
        </p:txBody>
      </p:sp>
      <p:sp>
        <p:nvSpPr>
          <p:cNvPr id="27" name="矩形 26"/>
          <p:cNvSpPr/>
          <p:nvPr/>
        </p:nvSpPr>
        <p:spPr>
          <a:xfrm>
            <a:off x="1696469" y="4233048"/>
            <a:ext cx="39053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cs typeface="+mn-ea"/>
                <a:sym typeface="+mn-lt"/>
              </a:rPr>
              <a:t>6.5 </a:t>
            </a:r>
            <a:r>
              <a:rPr lang="zh-CN" altLang="en-US" sz="2400" b="1" dirty="0">
                <a:solidFill>
                  <a:srgbClr val="0000FF"/>
                </a:solidFill>
                <a:cs typeface="+mn-ea"/>
                <a:sym typeface="+mn-lt"/>
              </a:rPr>
              <a:t>请求分段存储管理方式</a:t>
            </a:r>
          </a:p>
        </p:txBody>
      </p:sp>
      <p:sp>
        <p:nvSpPr>
          <p:cNvPr id="28" name="矩形 27"/>
          <p:cNvSpPr/>
          <p:nvPr/>
        </p:nvSpPr>
        <p:spPr>
          <a:xfrm>
            <a:off x="1696468" y="4852173"/>
            <a:ext cx="36821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cs typeface="+mn-ea"/>
                <a:sym typeface="+mn-lt"/>
              </a:rPr>
              <a:t>6.6 </a:t>
            </a:r>
            <a:r>
              <a:rPr lang="zh-CN" altLang="en-US" sz="2400" dirty="0">
                <a:cs typeface="+mn-ea"/>
                <a:sym typeface="+mn-lt"/>
              </a:rPr>
              <a:t>虚拟存储器实现实例</a:t>
            </a:r>
          </a:p>
        </p:txBody>
      </p:sp>
      <p:sp>
        <p:nvSpPr>
          <p:cNvPr id="3" name="矩形 2"/>
          <p:cNvSpPr/>
          <p:nvPr/>
        </p:nvSpPr>
        <p:spPr>
          <a:xfrm>
            <a:off x="7395099" y="2386337"/>
            <a:ext cx="38010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000000"/>
                </a:solidFill>
                <a:cs typeface="+mn-ea"/>
                <a:sym typeface="+mn-lt"/>
              </a:rPr>
              <a:t>第</a:t>
            </a:r>
            <a:r>
              <a:rPr lang="en-US" altLang="zh-CN" sz="3600" dirty="0">
                <a:solidFill>
                  <a:srgbClr val="000000"/>
                </a:solidFill>
                <a:cs typeface="+mn-ea"/>
                <a:sym typeface="+mn-lt"/>
              </a:rPr>
              <a:t>6</a:t>
            </a:r>
            <a:r>
              <a:rPr lang="zh-CN" altLang="en-US" sz="3600" dirty="0">
                <a:solidFill>
                  <a:srgbClr val="000000"/>
                </a:solidFill>
                <a:cs typeface="+mn-ea"/>
                <a:sym typeface="+mn-lt"/>
              </a:rPr>
              <a:t>章 虚拟存储器</a:t>
            </a:r>
            <a:endParaRPr lang="zh-CN" altLang="en-US" sz="3600" dirty="0"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421733" y="3190471"/>
            <a:ext cx="4125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  <a:cs typeface="+mn-ea"/>
              <a:sym typeface="+mn-lt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170048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228562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2941097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3559570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4185650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482336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6.1 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虚拟存储器概述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81658" y="1327589"/>
            <a:ext cx="10688301" cy="960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23000"/>
              </a:lnSpc>
              <a:spcAft>
                <a:spcPts val="600"/>
              </a:spcAft>
            </a:pPr>
            <a:r>
              <a:rPr lang="zh-CN" altLang="en-US" sz="2400" dirty="0">
                <a:cs typeface="+mn-ea"/>
                <a:sym typeface="+mn-lt"/>
              </a:rPr>
              <a:t>前面所介绍的各种存储器管理方式，有一个</a:t>
            </a:r>
            <a:r>
              <a:rPr lang="zh-CN" altLang="en-US" sz="2400" dirty="0">
                <a:solidFill>
                  <a:srgbClr val="0000FF"/>
                </a:solidFill>
                <a:cs typeface="+mn-ea"/>
                <a:sym typeface="+mn-lt"/>
              </a:rPr>
              <a:t>共同特点</a:t>
            </a:r>
            <a:r>
              <a:rPr lang="zh-CN" altLang="en-US" sz="2400" dirty="0">
                <a:cs typeface="+mn-ea"/>
                <a:sym typeface="+mn-lt"/>
              </a:rPr>
              <a:t>：</a:t>
            </a:r>
            <a:r>
              <a:rPr lang="zh-CN" altLang="en-US" sz="2400" u="sng" dirty="0">
                <a:solidFill>
                  <a:srgbClr val="FF0000"/>
                </a:solidFill>
                <a:cs typeface="+mn-ea"/>
                <a:sym typeface="+mn-lt"/>
              </a:rPr>
              <a:t>作业全部装入内存后方能运行。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020254" y="2488135"/>
            <a:ext cx="6909141" cy="3556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zh-CN" altLang="en-US" sz="2400" dirty="0">
                <a:cs typeface="+mn-ea"/>
                <a:sym typeface="+mn-lt"/>
              </a:rPr>
              <a:t>问题：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200" dirty="0">
                <a:cs typeface="+mn-ea"/>
                <a:sym typeface="+mn-lt"/>
              </a:rPr>
              <a:t>大作业装不下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200" dirty="0">
                <a:cs typeface="+mn-ea"/>
                <a:sym typeface="+mn-lt"/>
              </a:rPr>
              <a:t>少量作业得以运行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zh-CN" altLang="en-US" sz="2400" dirty="0">
                <a:cs typeface="+mn-ea"/>
                <a:sym typeface="+mn-lt"/>
              </a:rPr>
              <a:t>解决办法：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200" dirty="0">
                <a:cs typeface="+mn-ea"/>
                <a:sym typeface="+mn-lt"/>
              </a:rPr>
              <a:t>扩充内存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200" dirty="0">
                <a:cs typeface="+mn-ea"/>
                <a:sym typeface="+mn-lt"/>
              </a:rPr>
              <a:t>逻辑上扩充内存容量（虚拟存储器）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82028" y="2600245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82028" y="4359654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请求分段中的硬件支持（</a:t>
            </a: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）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881726" y="1331757"/>
            <a:ext cx="2127804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请求段表机制</a:t>
            </a:r>
          </a:p>
        </p:txBody>
      </p:sp>
      <p:sp>
        <p:nvSpPr>
          <p:cNvPr id="6" name="内容占位符 2"/>
          <p:cNvSpPr txBox="1"/>
          <p:nvPr/>
        </p:nvSpPr>
        <p:spPr>
          <a:xfrm>
            <a:off x="881725" y="2054341"/>
            <a:ext cx="10321894" cy="332552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265" lvl="1" indent="-533400">
              <a:lnSpc>
                <a:spcPct val="132000"/>
              </a:lnSpc>
              <a:spcBef>
                <a:spcPts val="370"/>
              </a:spcBef>
              <a:buClr>
                <a:srgbClr val="E71101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cs typeface="+mn-ea"/>
                <a:sym typeface="+mn-lt"/>
              </a:rPr>
              <a:t>存取方式：表示段存取属性为只执行、只读或允许读</a:t>
            </a:r>
            <a:r>
              <a:rPr lang="en-US" altLang="zh-CN" sz="2400" dirty="0">
                <a:cs typeface="+mn-ea"/>
                <a:sym typeface="+mn-lt"/>
              </a:rPr>
              <a:t>/</a:t>
            </a:r>
            <a:r>
              <a:rPr lang="zh-CN" altLang="en-US" sz="2400" dirty="0">
                <a:cs typeface="+mn-ea"/>
                <a:sym typeface="+mn-lt"/>
              </a:rPr>
              <a:t>写</a:t>
            </a:r>
          </a:p>
          <a:p>
            <a:pPr marL="342265" lvl="1" indent="-533400">
              <a:lnSpc>
                <a:spcPct val="132000"/>
              </a:lnSpc>
              <a:spcBef>
                <a:spcPts val="370"/>
              </a:spcBef>
              <a:buClr>
                <a:srgbClr val="E71101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cs typeface="+mn-ea"/>
                <a:sym typeface="+mn-lt"/>
              </a:rPr>
              <a:t>访问字段</a:t>
            </a:r>
            <a:r>
              <a:rPr lang="en-US" altLang="zh-CN" sz="2400" dirty="0">
                <a:cs typeface="+mn-ea"/>
                <a:sym typeface="+mn-lt"/>
              </a:rPr>
              <a:t>A</a:t>
            </a:r>
            <a:r>
              <a:rPr lang="zh-CN" altLang="en-US" sz="2400" dirty="0">
                <a:cs typeface="+mn-ea"/>
                <a:sym typeface="+mn-lt"/>
              </a:rPr>
              <a:t>：记录该段在一段时间内被访问的次数</a:t>
            </a:r>
          </a:p>
          <a:p>
            <a:pPr marL="342265" lvl="1" indent="-533400">
              <a:lnSpc>
                <a:spcPct val="132000"/>
              </a:lnSpc>
              <a:spcBef>
                <a:spcPts val="370"/>
              </a:spcBef>
              <a:buClr>
                <a:srgbClr val="E71101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cs typeface="+mn-ea"/>
                <a:sym typeface="+mn-lt"/>
              </a:rPr>
              <a:t>修改位</a:t>
            </a:r>
            <a:r>
              <a:rPr lang="en-US" altLang="zh-CN" sz="2400" dirty="0">
                <a:cs typeface="+mn-ea"/>
                <a:sym typeface="+mn-lt"/>
              </a:rPr>
              <a:t>M</a:t>
            </a:r>
            <a:r>
              <a:rPr lang="zh-CN" altLang="en-US" sz="2400" dirty="0">
                <a:cs typeface="+mn-ea"/>
                <a:sym typeface="+mn-lt"/>
              </a:rPr>
              <a:t>：标志该段调入内存后是否被修改过</a:t>
            </a:r>
          </a:p>
          <a:p>
            <a:pPr marL="342265" lvl="1" indent="-533400">
              <a:lnSpc>
                <a:spcPct val="132000"/>
              </a:lnSpc>
              <a:spcBef>
                <a:spcPts val="370"/>
              </a:spcBef>
              <a:buClr>
                <a:srgbClr val="E71101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cs typeface="+mn-ea"/>
                <a:sym typeface="+mn-lt"/>
              </a:rPr>
              <a:t>存在位</a:t>
            </a:r>
            <a:r>
              <a:rPr lang="en-US" altLang="zh-CN" sz="2400" dirty="0">
                <a:cs typeface="+mn-ea"/>
                <a:sym typeface="+mn-lt"/>
              </a:rPr>
              <a:t>P</a:t>
            </a:r>
            <a:r>
              <a:rPr lang="zh-CN" altLang="en-US" sz="2400" dirty="0">
                <a:cs typeface="+mn-ea"/>
                <a:sym typeface="+mn-lt"/>
              </a:rPr>
              <a:t>：指示该段是否在内存</a:t>
            </a:r>
          </a:p>
          <a:p>
            <a:pPr marL="342265" lvl="1" indent="-533400">
              <a:lnSpc>
                <a:spcPct val="132000"/>
              </a:lnSpc>
              <a:spcBef>
                <a:spcPts val="370"/>
              </a:spcBef>
              <a:buClr>
                <a:srgbClr val="E71101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cs typeface="+mn-ea"/>
                <a:sym typeface="+mn-lt"/>
              </a:rPr>
              <a:t>增补位：表示该段在运行过程中是否做过动态增长</a:t>
            </a:r>
          </a:p>
          <a:p>
            <a:pPr marL="342265" lvl="1" indent="-533400">
              <a:lnSpc>
                <a:spcPct val="132000"/>
              </a:lnSpc>
              <a:spcBef>
                <a:spcPts val="370"/>
              </a:spcBef>
              <a:buClr>
                <a:srgbClr val="E71101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cs typeface="+mn-ea"/>
                <a:sym typeface="+mn-lt"/>
              </a:rPr>
              <a:t>外存始址：指示该段在外存中的起始地址（盘块号）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253940"/>
              </p:ext>
            </p:extLst>
          </p:nvPr>
        </p:nvGraphicFramePr>
        <p:xfrm>
          <a:off x="810702" y="5521134"/>
          <a:ext cx="10996600" cy="5232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7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7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9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83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66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195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07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443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23219">
                <a:tc>
                  <a:txBody>
                    <a:bodyPr/>
                    <a:lstStyle/>
                    <a:p>
                      <a:pPr indent="0" algn="ctr" fontAlgn="auto">
                        <a:spcAft>
                          <a:spcPts val="0"/>
                        </a:spcAft>
                      </a:pPr>
                      <a:r>
                        <a:rPr lang="zh-CN" sz="2200" kern="105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段名</a:t>
                      </a:r>
                      <a:endParaRPr lang="zh-CN" sz="2200" kern="105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Courier New" panose="02070309020205020404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fontAlgn="auto">
                        <a:spcAft>
                          <a:spcPts val="0"/>
                        </a:spcAft>
                      </a:pPr>
                      <a:r>
                        <a:rPr lang="zh-CN" sz="2200" kern="105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段长</a:t>
                      </a:r>
                      <a:endParaRPr lang="zh-CN" sz="2200" kern="105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Courier New" panose="02070309020205020404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fontAlgn="auto">
                        <a:spcAft>
                          <a:spcPts val="0"/>
                        </a:spcAft>
                      </a:pPr>
                      <a:r>
                        <a:rPr lang="zh-CN" sz="2200" kern="105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段的始址</a:t>
                      </a:r>
                      <a:endParaRPr lang="zh-CN" sz="2200" kern="105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Courier New" panose="02070309020205020404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fontAlgn="auto">
                        <a:spcAft>
                          <a:spcPts val="0"/>
                        </a:spcAft>
                      </a:pPr>
                      <a:r>
                        <a:rPr lang="zh-CN" sz="2200" kern="105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存取方式</a:t>
                      </a:r>
                      <a:endParaRPr lang="zh-CN" sz="2200" kern="105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Courier New" panose="02070309020205020404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fontAlgn="auto">
                        <a:spcAft>
                          <a:spcPts val="0"/>
                        </a:spcAft>
                      </a:pPr>
                      <a:r>
                        <a:rPr lang="zh-CN" sz="2200" kern="105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访问字段</a:t>
                      </a:r>
                      <a:r>
                        <a:rPr lang="en-US" sz="2200" kern="105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  <a:endParaRPr lang="zh-CN" sz="2200" kern="105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Courier New" panose="02070309020205020404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fontAlgn="auto">
                        <a:spcAft>
                          <a:spcPts val="0"/>
                        </a:spcAft>
                      </a:pPr>
                      <a:r>
                        <a:rPr lang="zh-CN" sz="2200" kern="105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修改位</a:t>
                      </a:r>
                      <a:r>
                        <a:rPr lang="en-US" sz="2200" kern="105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M</a:t>
                      </a:r>
                      <a:endParaRPr lang="zh-CN" sz="2200" kern="105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Courier New" panose="02070309020205020404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fontAlgn="auto">
                        <a:spcAft>
                          <a:spcPts val="0"/>
                        </a:spcAft>
                      </a:pPr>
                      <a:r>
                        <a:rPr lang="zh-CN" sz="2200" kern="105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存在位</a:t>
                      </a:r>
                      <a:r>
                        <a:rPr lang="en-US" sz="2200" kern="105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P</a:t>
                      </a:r>
                      <a:endParaRPr lang="zh-CN" sz="2200" kern="105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Courier New" panose="02070309020205020404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fontAlgn="auto">
                        <a:spcAft>
                          <a:spcPts val="0"/>
                        </a:spcAft>
                      </a:pPr>
                      <a:r>
                        <a:rPr lang="zh-CN" sz="2200" kern="105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增补位</a:t>
                      </a:r>
                      <a:endParaRPr lang="zh-CN" sz="2200" kern="105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Courier New" panose="02070309020205020404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 fontAlgn="auto">
                        <a:spcAft>
                          <a:spcPts val="0"/>
                        </a:spcAft>
                      </a:pPr>
                      <a:r>
                        <a:rPr lang="zh-CN" sz="2200" kern="105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外存始址</a:t>
                      </a:r>
                      <a:endParaRPr lang="zh-CN" sz="2200" kern="105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Courier New" panose="02070309020205020404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请求分段中的硬件支持（</a:t>
            </a: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）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881726" y="1331757"/>
            <a:ext cx="2243214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ym typeface="Wingdings" panose="05000000000000000000" pitchFamily="2" charset="2"/>
              </a:rPr>
              <a:t>缺段中断机构</a:t>
            </a:r>
          </a:p>
        </p:txBody>
      </p:sp>
      <p:sp>
        <p:nvSpPr>
          <p:cNvPr id="7" name="矩形: 圆角 4"/>
          <p:cNvSpPr/>
          <p:nvPr/>
        </p:nvSpPr>
        <p:spPr>
          <a:xfrm>
            <a:off x="6723322" y="1331757"/>
            <a:ext cx="2109022" cy="570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地址变换机构</a:t>
            </a:r>
            <a:endParaRPr lang="en-US" altLang="zh-CN" sz="2400" dirty="0"/>
          </a:p>
        </p:txBody>
      </p:sp>
      <p:sp>
        <p:nvSpPr>
          <p:cNvPr id="8" name="内容占位符 2"/>
          <p:cNvSpPr txBox="1"/>
          <p:nvPr/>
        </p:nvSpPr>
        <p:spPr>
          <a:xfrm>
            <a:off x="6723321" y="2054342"/>
            <a:ext cx="4586950" cy="155887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lnSpc>
                <a:spcPct val="132000"/>
              </a:lnSpc>
              <a:spcBef>
                <a:spcPts val="370"/>
              </a:spcBef>
              <a:buClr>
                <a:srgbClr val="E71101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cs typeface="+mn-ea"/>
                <a:sym typeface="+mn-lt"/>
              </a:rPr>
              <a:t>若段不在内存中，则必须先将所缺的段调入内存，并修改段表，然后利用段表进行地址变换。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6228522" y="1470991"/>
            <a:ext cx="0" cy="455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6042991" y="5512904"/>
            <a:ext cx="56586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042991" y="5711687"/>
            <a:ext cx="56586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内容占位符 2"/>
          <p:cNvSpPr txBox="1"/>
          <p:nvPr/>
        </p:nvSpPr>
        <p:spPr>
          <a:xfrm>
            <a:off x="881726" y="2054340"/>
            <a:ext cx="4586950" cy="365733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lnSpc>
                <a:spcPct val="132000"/>
              </a:lnSpc>
              <a:spcBef>
                <a:spcPts val="370"/>
              </a:spcBef>
              <a:buClr>
                <a:srgbClr val="E71101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cs typeface="+mn-ea"/>
                <a:sym typeface="+mn-lt"/>
              </a:rPr>
              <a:t>在指令执行期间产生和处理中断信号</a:t>
            </a:r>
          </a:p>
          <a:p>
            <a:pPr marL="342900" lvl="1" indent="-342900">
              <a:lnSpc>
                <a:spcPct val="132000"/>
              </a:lnSpc>
              <a:spcBef>
                <a:spcPts val="370"/>
              </a:spcBef>
              <a:buClr>
                <a:srgbClr val="E71101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cs typeface="+mn-ea"/>
                <a:sym typeface="+mn-lt"/>
              </a:rPr>
              <a:t>一条指令在执行期间，可能产生多次缺段中断</a:t>
            </a:r>
          </a:p>
          <a:p>
            <a:pPr marL="342900" lvl="1" indent="-342900">
              <a:lnSpc>
                <a:spcPct val="132000"/>
              </a:lnSpc>
              <a:spcBef>
                <a:spcPts val="370"/>
              </a:spcBef>
              <a:buClr>
                <a:srgbClr val="E71101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2400" dirty="0">
                <a:cs typeface="+mn-ea"/>
                <a:sym typeface="+mn-lt"/>
              </a:rPr>
              <a:t>由于段不是定长的，对缺段中断的处理要比对缺页中断的处理复杂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分段的共享</a:t>
            </a:r>
          </a:p>
        </p:txBody>
      </p:sp>
      <p:sp>
        <p:nvSpPr>
          <p:cNvPr id="21" name="íšḻîḋè"/>
          <p:cNvSpPr/>
          <p:nvPr/>
        </p:nvSpPr>
        <p:spPr>
          <a:xfrm>
            <a:off x="1336416" y="2973978"/>
            <a:ext cx="10453130" cy="168679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cs typeface="+mn-ea"/>
                <a:sym typeface="+mn-lt"/>
              </a:rPr>
              <a:t>对首次请求使用共享段的用户，分配内存，调入共享段，修改该进程段表相应项，再为共享段表增加一项，</a:t>
            </a:r>
            <a:r>
              <a:rPr lang="en-US" altLang="zh-CN" sz="2000" dirty="0">
                <a:cs typeface="+mn-ea"/>
                <a:sym typeface="+mn-lt"/>
              </a:rPr>
              <a:t>count=1</a:t>
            </a:r>
          </a:p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cs typeface="+mn-ea"/>
                <a:sym typeface="+mn-lt"/>
              </a:rPr>
              <a:t>对其他使用共享段的用户，修改该进程段表相应项，再为共享段表增加一项，</a:t>
            </a:r>
            <a:r>
              <a:rPr lang="en-US" altLang="zh-CN" sz="2000" dirty="0">
                <a:cs typeface="+mn-ea"/>
                <a:sym typeface="+mn-lt"/>
              </a:rPr>
              <a:t>count=count+1</a:t>
            </a:r>
          </a:p>
        </p:txBody>
      </p:sp>
      <p:sp>
        <p:nvSpPr>
          <p:cNvPr id="22" name="i$lîďê"/>
          <p:cNvSpPr/>
          <p:nvPr/>
        </p:nvSpPr>
        <p:spPr>
          <a:xfrm>
            <a:off x="1392050" y="2522853"/>
            <a:ext cx="3696051" cy="39287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共享段的分配</a:t>
            </a:r>
          </a:p>
        </p:txBody>
      </p:sp>
      <p:sp>
        <p:nvSpPr>
          <p:cNvPr id="23" name="î$ļíḋè"/>
          <p:cNvSpPr/>
          <p:nvPr/>
        </p:nvSpPr>
        <p:spPr>
          <a:xfrm>
            <a:off x="1392050" y="5089527"/>
            <a:ext cx="9642894" cy="136453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cs typeface="+mn-ea"/>
                <a:sym typeface="+mn-lt"/>
              </a:rPr>
              <a:t>撤销在该进程段表中共享段所对应的表项，并执行</a:t>
            </a:r>
            <a:r>
              <a:rPr lang="en-US" altLang="zh-CN" sz="2000" dirty="0">
                <a:cs typeface="+mn-ea"/>
                <a:sym typeface="+mn-lt"/>
              </a:rPr>
              <a:t>count=count-1</a:t>
            </a:r>
            <a:r>
              <a:rPr lang="zh-CN" altLang="en-US" sz="2000" dirty="0">
                <a:cs typeface="+mn-ea"/>
                <a:sym typeface="+mn-lt"/>
              </a:rPr>
              <a:t>操作</a:t>
            </a:r>
          </a:p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cs typeface="+mn-ea"/>
                <a:sym typeface="+mn-lt"/>
              </a:rPr>
              <a:t>若为</a:t>
            </a:r>
            <a:r>
              <a:rPr lang="en-US" altLang="zh-CN" sz="2000" dirty="0">
                <a:cs typeface="+mn-ea"/>
                <a:sym typeface="+mn-lt"/>
              </a:rPr>
              <a:t>0</a:t>
            </a:r>
            <a:r>
              <a:rPr lang="zh-CN" altLang="en-US" sz="2000" dirty="0">
                <a:cs typeface="+mn-ea"/>
                <a:sym typeface="+mn-lt"/>
              </a:rPr>
              <a:t>，回收该共享段的内存，并取消共享段表中对应的表项</a:t>
            </a:r>
          </a:p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cs typeface="+mn-ea"/>
                <a:sym typeface="+mn-lt"/>
              </a:rPr>
              <a:t>若不为</a:t>
            </a:r>
            <a:r>
              <a:rPr lang="en-US" altLang="zh-CN" sz="2000" dirty="0">
                <a:cs typeface="+mn-ea"/>
                <a:sym typeface="+mn-lt"/>
              </a:rPr>
              <a:t>0</a:t>
            </a:r>
            <a:r>
              <a:rPr lang="zh-CN" altLang="en-US" sz="2000" dirty="0">
                <a:cs typeface="+mn-ea"/>
                <a:sym typeface="+mn-lt"/>
              </a:rPr>
              <a:t>，只取消调用者进程在共享段表中的有关记录</a:t>
            </a:r>
          </a:p>
        </p:txBody>
      </p:sp>
      <p:sp>
        <p:nvSpPr>
          <p:cNvPr id="24" name="ïṧḷïḋè"/>
          <p:cNvSpPr/>
          <p:nvPr/>
        </p:nvSpPr>
        <p:spPr>
          <a:xfrm>
            <a:off x="1392052" y="4635788"/>
            <a:ext cx="3696051" cy="41510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共享段的回收</a:t>
            </a:r>
          </a:p>
        </p:txBody>
      </p:sp>
      <p:sp>
        <p:nvSpPr>
          <p:cNvPr id="26" name="íšḻíḑê"/>
          <p:cNvSpPr/>
          <p:nvPr/>
        </p:nvSpPr>
        <p:spPr>
          <a:xfrm>
            <a:off x="1392050" y="1255740"/>
            <a:ext cx="4894534" cy="40574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cs typeface="+mn-ea"/>
                <a:sym typeface="+mn-lt"/>
              </a:rPr>
              <a:t>共享段表：</a:t>
            </a:r>
            <a:r>
              <a:rPr lang="zh-CN" altLang="en-US" sz="2400" dirty="0">
                <a:cs typeface="+mn-ea"/>
                <a:sym typeface="+mn-lt"/>
              </a:rPr>
              <a:t>保存所有的共享段</a:t>
            </a:r>
          </a:p>
        </p:txBody>
      </p:sp>
      <p:sp>
        <p:nvSpPr>
          <p:cNvPr id="27" name="îSļiḓè"/>
          <p:cNvSpPr/>
          <p:nvPr/>
        </p:nvSpPr>
        <p:spPr>
          <a:xfrm>
            <a:off x="708548" y="1144681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8" name="íṥḻîḓe"/>
          <p:cNvSpPr/>
          <p:nvPr/>
        </p:nvSpPr>
        <p:spPr>
          <a:xfrm>
            <a:off x="708548" y="4591823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9" name="îşļiḓè"/>
          <p:cNvSpPr/>
          <p:nvPr/>
        </p:nvSpPr>
        <p:spPr>
          <a:xfrm>
            <a:off x="708548" y="2491598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30" name="îṡḷíďe"/>
          <p:cNvSpPr/>
          <p:nvPr/>
        </p:nvSpPr>
        <p:spPr>
          <a:xfrm>
            <a:off x="898803" y="1340819"/>
            <a:ext cx="261147" cy="24787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0" y="63664"/>
                </a:moveTo>
                <a:lnTo>
                  <a:pt x="119800" y="63664"/>
                </a:lnTo>
                <a:cubicBezTo>
                  <a:pt x="119800" y="66596"/>
                  <a:pt x="118405" y="69528"/>
                  <a:pt x="114219" y="69528"/>
                </a:cubicBezTo>
                <a:cubicBezTo>
                  <a:pt x="112823" y="69528"/>
                  <a:pt x="111428" y="68062"/>
                  <a:pt x="111428" y="68062"/>
                </a:cubicBezTo>
                <a:lnTo>
                  <a:pt x="111428" y="68062"/>
                </a:lnTo>
                <a:cubicBezTo>
                  <a:pt x="60598" y="14869"/>
                  <a:pt x="60598" y="14869"/>
                  <a:pt x="60598" y="14869"/>
                </a:cubicBezTo>
                <a:lnTo>
                  <a:pt x="60598" y="14869"/>
                </a:lnTo>
                <a:lnTo>
                  <a:pt x="60598" y="14869"/>
                </a:lnTo>
                <a:lnTo>
                  <a:pt x="60598" y="14869"/>
                </a:lnTo>
                <a:cubicBezTo>
                  <a:pt x="9966" y="68062"/>
                  <a:pt x="9966" y="68062"/>
                  <a:pt x="9966" y="68062"/>
                </a:cubicBezTo>
                <a:lnTo>
                  <a:pt x="9966" y="68062"/>
                </a:lnTo>
                <a:cubicBezTo>
                  <a:pt x="8571" y="68062"/>
                  <a:pt x="7176" y="69528"/>
                  <a:pt x="5780" y="69528"/>
                </a:cubicBezTo>
                <a:cubicBezTo>
                  <a:pt x="2990" y="69528"/>
                  <a:pt x="0" y="66596"/>
                  <a:pt x="0" y="63664"/>
                </a:cubicBezTo>
                <a:cubicBezTo>
                  <a:pt x="0" y="62198"/>
                  <a:pt x="0" y="60523"/>
                  <a:pt x="1395" y="59057"/>
                </a:cubicBezTo>
                <a:cubicBezTo>
                  <a:pt x="56411" y="1465"/>
                  <a:pt x="56411" y="1465"/>
                  <a:pt x="56411" y="1465"/>
                </a:cubicBezTo>
                <a:cubicBezTo>
                  <a:pt x="57807" y="0"/>
                  <a:pt x="59202" y="0"/>
                  <a:pt x="60598" y="0"/>
                </a:cubicBez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cubicBezTo>
                  <a:pt x="61993" y="0"/>
                  <a:pt x="63388" y="1465"/>
                  <a:pt x="64784" y="1465"/>
                </a:cubicBezTo>
                <a:lnTo>
                  <a:pt x="64784" y="1465"/>
                </a:lnTo>
                <a:cubicBezTo>
                  <a:pt x="85913" y="25130"/>
                  <a:pt x="85913" y="25130"/>
                  <a:pt x="85913" y="25130"/>
                </a:cubicBezTo>
                <a:cubicBezTo>
                  <a:pt x="85913" y="19267"/>
                  <a:pt x="85913" y="19267"/>
                  <a:pt x="85913" y="19267"/>
                </a:cubicBezTo>
                <a:cubicBezTo>
                  <a:pt x="85913" y="16335"/>
                  <a:pt x="88903" y="13193"/>
                  <a:pt x="91694" y="13193"/>
                </a:cubicBezTo>
                <a:cubicBezTo>
                  <a:pt x="95880" y="13193"/>
                  <a:pt x="97275" y="16335"/>
                  <a:pt x="97275" y="19267"/>
                </a:cubicBezTo>
                <a:cubicBezTo>
                  <a:pt x="97275" y="36858"/>
                  <a:pt x="97275" y="36858"/>
                  <a:pt x="97275" y="36858"/>
                </a:cubicBezTo>
                <a:cubicBezTo>
                  <a:pt x="118405" y="59057"/>
                  <a:pt x="118405" y="59057"/>
                  <a:pt x="118405" y="59057"/>
                </a:cubicBezTo>
                <a:lnTo>
                  <a:pt x="118405" y="59057"/>
                </a:lnTo>
                <a:cubicBezTo>
                  <a:pt x="119800" y="60523"/>
                  <a:pt x="119800" y="62198"/>
                  <a:pt x="119800" y="63664"/>
                </a:cubicBezTo>
                <a:close/>
                <a:moveTo>
                  <a:pt x="108438" y="72460"/>
                </a:moveTo>
                <a:lnTo>
                  <a:pt x="108438" y="72460"/>
                </a:lnTo>
                <a:cubicBezTo>
                  <a:pt x="108438" y="90261"/>
                  <a:pt x="108438" y="90261"/>
                  <a:pt x="108438" y="90261"/>
                </a:cubicBezTo>
                <a:cubicBezTo>
                  <a:pt x="108438" y="99057"/>
                  <a:pt x="108438" y="99057"/>
                  <a:pt x="108438" y="99057"/>
                </a:cubicBezTo>
                <a:cubicBezTo>
                  <a:pt x="108438" y="113926"/>
                  <a:pt x="108438" y="113926"/>
                  <a:pt x="108438" y="113926"/>
                </a:cubicBezTo>
                <a:cubicBezTo>
                  <a:pt x="108438" y="118324"/>
                  <a:pt x="107043" y="119790"/>
                  <a:pt x="102857" y="119790"/>
                </a:cubicBezTo>
                <a:cubicBezTo>
                  <a:pt x="91694" y="119790"/>
                  <a:pt x="91694" y="119790"/>
                  <a:pt x="91694" y="119790"/>
                </a:cubicBezTo>
                <a:cubicBezTo>
                  <a:pt x="91694" y="72460"/>
                  <a:pt x="91694" y="72460"/>
                  <a:pt x="91694" y="72460"/>
                </a:cubicBezTo>
                <a:cubicBezTo>
                  <a:pt x="69169" y="72460"/>
                  <a:pt x="69169" y="72460"/>
                  <a:pt x="69169" y="72460"/>
                </a:cubicBezTo>
                <a:cubicBezTo>
                  <a:pt x="69169" y="119790"/>
                  <a:pt x="69169" y="119790"/>
                  <a:pt x="69169" y="119790"/>
                </a:cubicBezTo>
                <a:cubicBezTo>
                  <a:pt x="16943" y="119790"/>
                  <a:pt x="16943" y="119790"/>
                  <a:pt x="16943" y="119790"/>
                </a:cubicBezTo>
                <a:cubicBezTo>
                  <a:pt x="14152" y="119790"/>
                  <a:pt x="11362" y="118324"/>
                  <a:pt x="11362" y="113926"/>
                </a:cubicBezTo>
                <a:cubicBezTo>
                  <a:pt x="11362" y="99057"/>
                  <a:pt x="11362" y="99057"/>
                  <a:pt x="11362" y="99057"/>
                </a:cubicBezTo>
                <a:cubicBezTo>
                  <a:pt x="11362" y="90261"/>
                  <a:pt x="11362" y="90261"/>
                  <a:pt x="11362" y="90261"/>
                </a:cubicBezTo>
                <a:cubicBezTo>
                  <a:pt x="11362" y="72460"/>
                  <a:pt x="11362" y="72460"/>
                  <a:pt x="11362" y="72460"/>
                </a:cubicBezTo>
                <a:cubicBezTo>
                  <a:pt x="60598" y="22198"/>
                  <a:pt x="60598" y="22198"/>
                  <a:pt x="60598" y="22198"/>
                </a:cubicBezTo>
                <a:lnTo>
                  <a:pt x="108438" y="72460"/>
                </a:lnTo>
                <a:close/>
                <a:moveTo>
                  <a:pt x="50830" y="72460"/>
                </a:moveTo>
                <a:lnTo>
                  <a:pt x="50830" y="72460"/>
                </a:lnTo>
                <a:cubicBezTo>
                  <a:pt x="28305" y="72460"/>
                  <a:pt x="28305" y="72460"/>
                  <a:pt x="28305" y="72460"/>
                </a:cubicBezTo>
                <a:cubicBezTo>
                  <a:pt x="28305" y="96125"/>
                  <a:pt x="28305" y="96125"/>
                  <a:pt x="28305" y="96125"/>
                </a:cubicBezTo>
                <a:cubicBezTo>
                  <a:pt x="50830" y="96125"/>
                  <a:pt x="50830" y="96125"/>
                  <a:pt x="50830" y="96125"/>
                </a:cubicBezTo>
                <a:lnTo>
                  <a:pt x="50830" y="72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31" name="íSlíḋe"/>
          <p:cNvSpPr/>
          <p:nvPr/>
        </p:nvSpPr>
        <p:spPr>
          <a:xfrm>
            <a:off x="898802" y="2695860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32" name="ïśḷïḓe"/>
          <p:cNvSpPr/>
          <p:nvPr/>
        </p:nvSpPr>
        <p:spPr>
          <a:xfrm>
            <a:off x="927741" y="4781283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4" name="íšḻîḋè"/>
          <p:cNvSpPr/>
          <p:nvPr/>
        </p:nvSpPr>
        <p:spPr>
          <a:xfrm>
            <a:off x="1392050" y="1746056"/>
            <a:ext cx="2886987" cy="62587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>
                <a:cs typeface="+mn-ea"/>
                <a:sym typeface="+mn-lt"/>
              </a:rPr>
              <a:t>共享进程计数</a:t>
            </a:r>
            <a:r>
              <a:rPr lang="en-US" altLang="zh-CN" sz="2200" dirty="0">
                <a:cs typeface="+mn-ea"/>
                <a:sym typeface="+mn-lt"/>
              </a:rPr>
              <a:t>count</a:t>
            </a:r>
          </a:p>
        </p:txBody>
      </p:sp>
      <p:sp>
        <p:nvSpPr>
          <p:cNvPr id="15" name="íšḻîḋè"/>
          <p:cNvSpPr/>
          <p:nvPr/>
        </p:nvSpPr>
        <p:spPr>
          <a:xfrm>
            <a:off x="4334672" y="1738186"/>
            <a:ext cx="2886987" cy="49994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>
                <a:cs typeface="+mn-ea"/>
                <a:sym typeface="+mn-lt"/>
              </a:rPr>
              <a:t>存取控制字段</a:t>
            </a:r>
          </a:p>
        </p:txBody>
      </p:sp>
      <p:sp>
        <p:nvSpPr>
          <p:cNvPr id="16" name="íšḻîḋè"/>
          <p:cNvSpPr/>
          <p:nvPr/>
        </p:nvSpPr>
        <p:spPr>
          <a:xfrm>
            <a:off x="4334672" y="2212052"/>
            <a:ext cx="2886987" cy="49994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>
                <a:cs typeface="+mn-ea"/>
                <a:sym typeface="+mn-lt"/>
              </a:rPr>
              <a:t>段号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952" y="1081241"/>
            <a:ext cx="5052594" cy="191973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分段保护</a:t>
            </a:r>
          </a:p>
        </p:txBody>
      </p:sp>
      <p:sp>
        <p:nvSpPr>
          <p:cNvPr id="14" name="íšḻîḋè"/>
          <p:cNvSpPr/>
          <p:nvPr/>
        </p:nvSpPr>
        <p:spPr>
          <a:xfrm>
            <a:off x="1336416" y="3329085"/>
            <a:ext cx="10453130" cy="96829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cs typeface="+mn-ea"/>
                <a:sym typeface="+mn-lt"/>
              </a:rPr>
              <a:t>通过“存取控制”字段决定段的访问方式；</a:t>
            </a:r>
          </a:p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cs typeface="+mn-ea"/>
                <a:sym typeface="+mn-lt"/>
              </a:rPr>
              <a:t>基于硬件实现。</a:t>
            </a:r>
          </a:p>
        </p:txBody>
      </p:sp>
      <p:sp>
        <p:nvSpPr>
          <p:cNvPr id="15" name="i$lîďê"/>
          <p:cNvSpPr/>
          <p:nvPr/>
        </p:nvSpPr>
        <p:spPr>
          <a:xfrm>
            <a:off x="1392050" y="2886838"/>
            <a:ext cx="5829609" cy="39287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cs typeface="+mn-ea"/>
                <a:sym typeface="+mn-lt"/>
              </a:rPr>
              <a:t>存取控制检查：</a:t>
            </a:r>
            <a:r>
              <a:rPr lang="zh-CN" altLang="en-US" sz="2400" dirty="0">
                <a:solidFill>
                  <a:srgbClr val="0000FF"/>
                </a:solidFill>
                <a:cs typeface="+mn-ea"/>
                <a:sym typeface="+mn-lt"/>
              </a:rPr>
              <a:t>以段为基本单位</a:t>
            </a:r>
            <a:r>
              <a:rPr lang="zh-CN" altLang="en-US" sz="2400" dirty="0">
                <a:cs typeface="+mn-ea"/>
                <a:sym typeface="+mn-lt"/>
              </a:rPr>
              <a:t>进行。</a:t>
            </a:r>
          </a:p>
        </p:txBody>
      </p:sp>
      <p:sp>
        <p:nvSpPr>
          <p:cNvPr id="16" name="î$ļíḋè"/>
          <p:cNvSpPr/>
          <p:nvPr/>
        </p:nvSpPr>
        <p:spPr>
          <a:xfrm>
            <a:off x="1392050" y="4920851"/>
            <a:ext cx="9642894" cy="136453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cs typeface="+mn-ea"/>
                <a:sym typeface="+mn-lt"/>
              </a:rPr>
              <a:t>低编号的环具有高优先权；</a:t>
            </a:r>
          </a:p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cs typeface="+mn-ea"/>
                <a:sym typeface="+mn-lt"/>
              </a:rPr>
              <a:t>一个程序可以访问驻留在相同环或较低特权环（外环）中的数据；</a:t>
            </a:r>
          </a:p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cs typeface="+mn-ea"/>
                <a:sym typeface="+mn-lt"/>
              </a:rPr>
              <a:t>一个程序可以调用驻留在相同环或较高特权环（内环）中的服务。</a:t>
            </a:r>
          </a:p>
        </p:txBody>
      </p:sp>
      <p:sp>
        <p:nvSpPr>
          <p:cNvPr id="17" name="ïṧḷïḋè"/>
          <p:cNvSpPr/>
          <p:nvPr/>
        </p:nvSpPr>
        <p:spPr>
          <a:xfrm>
            <a:off x="1392052" y="4467112"/>
            <a:ext cx="3696051" cy="41510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cs typeface="+mn-ea"/>
                <a:sym typeface="+mn-lt"/>
              </a:rPr>
              <a:t>环保护机构：</a:t>
            </a:r>
          </a:p>
        </p:txBody>
      </p:sp>
      <p:sp>
        <p:nvSpPr>
          <p:cNvPr id="18" name="íšḻíḑê"/>
          <p:cNvSpPr/>
          <p:nvPr/>
        </p:nvSpPr>
        <p:spPr>
          <a:xfrm>
            <a:off x="1392050" y="1255740"/>
            <a:ext cx="4894534" cy="40574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cs typeface="+mn-ea"/>
                <a:sym typeface="+mn-lt"/>
              </a:rPr>
              <a:t>越界检查：</a:t>
            </a:r>
          </a:p>
        </p:txBody>
      </p:sp>
      <p:sp>
        <p:nvSpPr>
          <p:cNvPr id="19" name="îSļiḓè"/>
          <p:cNvSpPr/>
          <p:nvPr/>
        </p:nvSpPr>
        <p:spPr>
          <a:xfrm>
            <a:off x="708548" y="1144681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5" name="íṥḻîḓe"/>
          <p:cNvSpPr/>
          <p:nvPr/>
        </p:nvSpPr>
        <p:spPr>
          <a:xfrm>
            <a:off x="708548" y="4423147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33" name="îşļiḓè"/>
          <p:cNvSpPr/>
          <p:nvPr/>
        </p:nvSpPr>
        <p:spPr>
          <a:xfrm>
            <a:off x="708548" y="2855583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34" name="îṡḷíďe"/>
          <p:cNvSpPr/>
          <p:nvPr/>
        </p:nvSpPr>
        <p:spPr>
          <a:xfrm>
            <a:off x="898803" y="1340819"/>
            <a:ext cx="261147" cy="24787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0" y="63664"/>
                </a:moveTo>
                <a:lnTo>
                  <a:pt x="119800" y="63664"/>
                </a:lnTo>
                <a:cubicBezTo>
                  <a:pt x="119800" y="66596"/>
                  <a:pt x="118405" y="69528"/>
                  <a:pt x="114219" y="69528"/>
                </a:cubicBezTo>
                <a:cubicBezTo>
                  <a:pt x="112823" y="69528"/>
                  <a:pt x="111428" y="68062"/>
                  <a:pt x="111428" y="68062"/>
                </a:cubicBezTo>
                <a:lnTo>
                  <a:pt x="111428" y="68062"/>
                </a:lnTo>
                <a:cubicBezTo>
                  <a:pt x="60598" y="14869"/>
                  <a:pt x="60598" y="14869"/>
                  <a:pt x="60598" y="14869"/>
                </a:cubicBezTo>
                <a:lnTo>
                  <a:pt x="60598" y="14869"/>
                </a:lnTo>
                <a:lnTo>
                  <a:pt x="60598" y="14869"/>
                </a:lnTo>
                <a:lnTo>
                  <a:pt x="60598" y="14869"/>
                </a:lnTo>
                <a:cubicBezTo>
                  <a:pt x="9966" y="68062"/>
                  <a:pt x="9966" y="68062"/>
                  <a:pt x="9966" y="68062"/>
                </a:cubicBezTo>
                <a:lnTo>
                  <a:pt x="9966" y="68062"/>
                </a:lnTo>
                <a:cubicBezTo>
                  <a:pt x="8571" y="68062"/>
                  <a:pt x="7176" y="69528"/>
                  <a:pt x="5780" y="69528"/>
                </a:cubicBezTo>
                <a:cubicBezTo>
                  <a:pt x="2990" y="69528"/>
                  <a:pt x="0" y="66596"/>
                  <a:pt x="0" y="63664"/>
                </a:cubicBezTo>
                <a:cubicBezTo>
                  <a:pt x="0" y="62198"/>
                  <a:pt x="0" y="60523"/>
                  <a:pt x="1395" y="59057"/>
                </a:cubicBezTo>
                <a:cubicBezTo>
                  <a:pt x="56411" y="1465"/>
                  <a:pt x="56411" y="1465"/>
                  <a:pt x="56411" y="1465"/>
                </a:cubicBezTo>
                <a:cubicBezTo>
                  <a:pt x="57807" y="0"/>
                  <a:pt x="59202" y="0"/>
                  <a:pt x="60598" y="0"/>
                </a:cubicBez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cubicBezTo>
                  <a:pt x="61993" y="0"/>
                  <a:pt x="63388" y="1465"/>
                  <a:pt x="64784" y="1465"/>
                </a:cubicBezTo>
                <a:lnTo>
                  <a:pt x="64784" y="1465"/>
                </a:lnTo>
                <a:cubicBezTo>
                  <a:pt x="85913" y="25130"/>
                  <a:pt x="85913" y="25130"/>
                  <a:pt x="85913" y="25130"/>
                </a:cubicBezTo>
                <a:cubicBezTo>
                  <a:pt x="85913" y="19267"/>
                  <a:pt x="85913" y="19267"/>
                  <a:pt x="85913" y="19267"/>
                </a:cubicBezTo>
                <a:cubicBezTo>
                  <a:pt x="85913" y="16335"/>
                  <a:pt x="88903" y="13193"/>
                  <a:pt x="91694" y="13193"/>
                </a:cubicBezTo>
                <a:cubicBezTo>
                  <a:pt x="95880" y="13193"/>
                  <a:pt x="97275" y="16335"/>
                  <a:pt x="97275" y="19267"/>
                </a:cubicBezTo>
                <a:cubicBezTo>
                  <a:pt x="97275" y="36858"/>
                  <a:pt x="97275" y="36858"/>
                  <a:pt x="97275" y="36858"/>
                </a:cubicBezTo>
                <a:cubicBezTo>
                  <a:pt x="118405" y="59057"/>
                  <a:pt x="118405" y="59057"/>
                  <a:pt x="118405" y="59057"/>
                </a:cubicBezTo>
                <a:lnTo>
                  <a:pt x="118405" y="59057"/>
                </a:lnTo>
                <a:cubicBezTo>
                  <a:pt x="119800" y="60523"/>
                  <a:pt x="119800" y="62198"/>
                  <a:pt x="119800" y="63664"/>
                </a:cubicBezTo>
                <a:close/>
                <a:moveTo>
                  <a:pt x="108438" y="72460"/>
                </a:moveTo>
                <a:lnTo>
                  <a:pt x="108438" y="72460"/>
                </a:lnTo>
                <a:cubicBezTo>
                  <a:pt x="108438" y="90261"/>
                  <a:pt x="108438" y="90261"/>
                  <a:pt x="108438" y="90261"/>
                </a:cubicBezTo>
                <a:cubicBezTo>
                  <a:pt x="108438" y="99057"/>
                  <a:pt x="108438" y="99057"/>
                  <a:pt x="108438" y="99057"/>
                </a:cubicBezTo>
                <a:cubicBezTo>
                  <a:pt x="108438" y="113926"/>
                  <a:pt x="108438" y="113926"/>
                  <a:pt x="108438" y="113926"/>
                </a:cubicBezTo>
                <a:cubicBezTo>
                  <a:pt x="108438" y="118324"/>
                  <a:pt x="107043" y="119790"/>
                  <a:pt x="102857" y="119790"/>
                </a:cubicBezTo>
                <a:cubicBezTo>
                  <a:pt x="91694" y="119790"/>
                  <a:pt x="91694" y="119790"/>
                  <a:pt x="91694" y="119790"/>
                </a:cubicBezTo>
                <a:cubicBezTo>
                  <a:pt x="91694" y="72460"/>
                  <a:pt x="91694" y="72460"/>
                  <a:pt x="91694" y="72460"/>
                </a:cubicBezTo>
                <a:cubicBezTo>
                  <a:pt x="69169" y="72460"/>
                  <a:pt x="69169" y="72460"/>
                  <a:pt x="69169" y="72460"/>
                </a:cubicBezTo>
                <a:cubicBezTo>
                  <a:pt x="69169" y="119790"/>
                  <a:pt x="69169" y="119790"/>
                  <a:pt x="69169" y="119790"/>
                </a:cubicBezTo>
                <a:cubicBezTo>
                  <a:pt x="16943" y="119790"/>
                  <a:pt x="16943" y="119790"/>
                  <a:pt x="16943" y="119790"/>
                </a:cubicBezTo>
                <a:cubicBezTo>
                  <a:pt x="14152" y="119790"/>
                  <a:pt x="11362" y="118324"/>
                  <a:pt x="11362" y="113926"/>
                </a:cubicBezTo>
                <a:cubicBezTo>
                  <a:pt x="11362" y="99057"/>
                  <a:pt x="11362" y="99057"/>
                  <a:pt x="11362" y="99057"/>
                </a:cubicBezTo>
                <a:cubicBezTo>
                  <a:pt x="11362" y="90261"/>
                  <a:pt x="11362" y="90261"/>
                  <a:pt x="11362" y="90261"/>
                </a:cubicBezTo>
                <a:cubicBezTo>
                  <a:pt x="11362" y="72460"/>
                  <a:pt x="11362" y="72460"/>
                  <a:pt x="11362" y="72460"/>
                </a:cubicBezTo>
                <a:cubicBezTo>
                  <a:pt x="60598" y="22198"/>
                  <a:pt x="60598" y="22198"/>
                  <a:pt x="60598" y="22198"/>
                </a:cubicBezTo>
                <a:lnTo>
                  <a:pt x="108438" y="72460"/>
                </a:lnTo>
                <a:close/>
                <a:moveTo>
                  <a:pt x="50830" y="72460"/>
                </a:moveTo>
                <a:lnTo>
                  <a:pt x="50830" y="72460"/>
                </a:lnTo>
                <a:cubicBezTo>
                  <a:pt x="28305" y="72460"/>
                  <a:pt x="28305" y="72460"/>
                  <a:pt x="28305" y="72460"/>
                </a:cubicBezTo>
                <a:cubicBezTo>
                  <a:pt x="28305" y="96125"/>
                  <a:pt x="28305" y="96125"/>
                  <a:pt x="28305" y="96125"/>
                </a:cubicBezTo>
                <a:cubicBezTo>
                  <a:pt x="50830" y="96125"/>
                  <a:pt x="50830" y="96125"/>
                  <a:pt x="50830" y="96125"/>
                </a:cubicBezTo>
                <a:lnTo>
                  <a:pt x="50830" y="72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35" name="íSlíḋe"/>
          <p:cNvSpPr/>
          <p:nvPr/>
        </p:nvSpPr>
        <p:spPr>
          <a:xfrm>
            <a:off x="898802" y="3059845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36" name="ïśḷïḓe"/>
          <p:cNvSpPr/>
          <p:nvPr/>
        </p:nvSpPr>
        <p:spPr>
          <a:xfrm>
            <a:off x="927741" y="4612607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37" name="íšḻîḋè"/>
          <p:cNvSpPr/>
          <p:nvPr/>
        </p:nvSpPr>
        <p:spPr>
          <a:xfrm>
            <a:off x="1392050" y="1710544"/>
            <a:ext cx="7432354" cy="62587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cs typeface="+mn-ea"/>
                <a:sym typeface="+mn-lt"/>
              </a:rPr>
              <a:t>由地址变换机构来完成；</a:t>
            </a:r>
          </a:p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cs typeface="+mn-ea"/>
                <a:sym typeface="+mn-lt"/>
              </a:rPr>
              <a:t>比较段号与段表长度；段内地址与段表长度。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669925" y="5602927"/>
            <a:ext cx="10850563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cs typeface="+mn-ea"/>
                <a:sym typeface="+mn-lt"/>
              </a:rPr>
              <a:t>Date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-9525" y="-1"/>
            <a:ext cx="12201525" cy="1255073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71525" y="257830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内容导航：</a:t>
            </a:r>
          </a:p>
        </p:txBody>
      </p:sp>
      <p:sp>
        <p:nvSpPr>
          <p:cNvPr id="22" name="矩形 21"/>
          <p:cNvSpPr/>
          <p:nvPr/>
        </p:nvSpPr>
        <p:spPr>
          <a:xfrm>
            <a:off x="1696469" y="1737498"/>
            <a:ext cx="45001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cs typeface="+mn-ea"/>
                <a:sym typeface="+mn-lt"/>
              </a:rPr>
              <a:t>6.1 </a:t>
            </a:r>
            <a:r>
              <a:rPr lang="zh-CN" altLang="en-US" sz="2400" dirty="0">
                <a:cs typeface="+mn-ea"/>
                <a:sym typeface="+mn-lt"/>
              </a:rPr>
              <a:t>虚拟存储器概述</a:t>
            </a:r>
          </a:p>
        </p:txBody>
      </p:sp>
      <p:sp>
        <p:nvSpPr>
          <p:cNvPr id="23" name="矩形 22"/>
          <p:cNvSpPr/>
          <p:nvPr/>
        </p:nvSpPr>
        <p:spPr>
          <a:xfrm>
            <a:off x="1696468" y="2375673"/>
            <a:ext cx="43995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cs typeface="+mn-ea"/>
                <a:sym typeface="+mn-lt"/>
              </a:rPr>
              <a:t>6.2 </a:t>
            </a:r>
            <a:r>
              <a:rPr lang="zh-CN" altLang="en-US" sz="2400" dirty="0">
                <a:cs typeface="+mn-ea"/>
                <a:sym typeface="+mn-lt"/>
              </a:rPr>
              <a:t>请求分页存储管理方式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696468" y="2994798"/>
            <a:ext cx="34889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cs typeface="+mn-ea"/>
                <a:sym typeface="+mn-lt"/>
              </a:rPr>
              <a:t>6.3 </a:t>
            </a:r>
            <a:r>
              <a:rPr lang="zh-CN" altLang="en-US" sz="2400" dirty="0">
                <a:cs typeface="+mn-ea"/>
                <a:sym typeface="+mn-lt"/>
              </a:rPr>
              <a:t>页面置换算法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696468" y="3613923"/>
            <a:ext cx="34889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cs typeface="+mn-ea"/>
                <a:sym typeface="+mn-lt"/>
              </a:rPr>
              <a:t>6.4 </a:t>
            </a:r>
            <a:r>
              <a:rPr lang="zh-CN" altLang="en-US" sz="2400" dirty="0">
                <a:cs typeface="+mn-ea"/>
                <a:sym typeface="+mn-lt"/>
              </a:rPr>
              <a:t>抖动与工作集</a:t>
            </a:r>
          </a:p>
        </p:txBody>
      </p:sp>
      <p:sp>
        <p:nvSpPr>
          <p:cNvPr id="27" name="矩形 26"/>
          <p:cNvSpPr/>
          <p:nvPr/>
        </p:nvSpPr>
        <p:spPr>
          <a:xfrm>
            <a:off x="1696469" y="4233048"/>
            <a:ext cx="39053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cs typeface="+mn-ea"/>
                <a:sym typeface="+mn-lt"/>
              </a:rPr>
              <a:t>6.5 </a:t>
            </a:r>
            <a:r>
              <a:rPr lang="zh-CN" altLang="en-US" sz="2400" dirty="0">
                <a:cs typeface="+mn-ea"/>
                <a:sym typeface="+mn-lt"/>
              </a:rPr>
              <a:t>请求分段存储管理方式</a:t>
            </a:r>
          </a:p>
        </p:txBody>
      </p:sp>
      <p:sp>
        <p:nvSpPr>
          <p:cNvPr id="28" name="矩形 27"/>
          <p:cNvSpPr/>
          <p:nvPr/>
        </p:nvSpPr>
        <p:spPr>
          <a:xfrm>
            <a:off x="1696468" y="4852173"/>
            <a:ext cx="36821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cs typeface="+mn-ea"/>
                <a:sym typeface="+mn-lt"/>
              </a:rPr>
              <a:t>6.6 </a:t>
            </a:r>
            <a:r>
              <a:rPr lang="zh-CN" altLang="en-US" sz="2400" b="1" dirty="0">
                <a:solidFill>
                  <a:srgbClr val="0000FF"/>
                </a:solidFill>
                <a:cs typeface="+mn-ea"/>
                <a:sym typeface="+mn-lt"/>
              </a:rPr>
              <a:t>虚拟存储器实现实例</a:t>
            </a:r>
          </a:p>
        </p:txBody>
      </p:sp>
      <p:sp>
        <p:nvSpPr>
          <p:cNvPr id="3" name="矩形 2"/>
          <p:cNvSpPr/>
          <p:nvPr/>
        </p:nvSpPr>
        <p:spPr>
          <a:xfrm>
            <a:off x="7395099" y="2386337"/>
            <a:ext cx="38010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000000"/>
                </a:solidFill>
                <a:cs typeface="+mn-ea"/>
                <a:sym typeface="+mn-lt"/>
              </a:rPr>
              <a:t>第</a:t>
            </a:r>
            <a:r>
              <a:rPr lang="en-US" altLang="zh-CN" sz="3600" dirty="0">
                <a:solidFill>
                  <a:srgbClr val="000000"/>
                </a:solidFill>
                <a:cs typeface="+mn-ea"/>
                <a:sym typeface="+mn-lt"/>
              </a:rPr>
              <a:t>6</a:t>
            </a:r>
            <a:r>
              <a:rPr lang="zh-CN" altLang="en-US" sz="3600" dirty="0">
                <a:solidFill>
                  <a:srgbClr val="000000"/>
                </a:solidFill>
                <a:cs typeface="+mn-ea"/>
                <a:sym typeface="+mn-lt"/>
              </a:rPr>
              <a:t>章 虚拟存储器</a:t>
            </a:r>
            <a:endParaRPr lang="zh-CN" altLang="en-US" sz="3600" dirty="0"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421733" y="3190471"/>
            <a:ext cx="4125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-9526" y="6375042"/>
            <a:ext cx="12201526" cy="4829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9526" y="252740"/>
            <a:ext cx="12201525" cy="1128723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zh-CN" altLang="en-US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  <a:cs typeface="+mn-ea"/>
              <a:sym typeface="+mn-lt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4475" y="261476"/>
            <a:ext cx="527050" cy="52705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170048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228562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2941097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3559570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4185650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9418" y="4823363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实例</a:t>
            </a: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Windows XP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系统</a:t>
            </a:r>
          </a:p>
        </p:txBody>
      </p:sp>
      <p:sp>
        <p:nvSpPr>
          <p:cNvPr id="22" name="内容占位符 2"/>
          <p:cNvSpPr txBox="1"/>
          <p:nvPr/>
        </p:nvSpPr>
        <p:spPr>
          <a:xfrm>
            <a:off x="1411550" y="1085850"/>
            <a:ext cx="10173808" cy="54747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dirty="0"/>
              <a:t>采用</a:t>
            </a:r>
            <a:r>
              <a:rPr lang="zh-CN" altLang="zh-CN" sz="2400" dirty="0">
                <a:solidFill>
                  <a:srgbClr val="FF0000"/>
                </a:solidFill>
              </a:rPr>
              <a:t>请求页面调度</a:t>
            </a:r>
            <a:r>
              <a:rPr lang="zh-CN" altLang="zh-CN" sz="2400" dirty="0"/>
              <a:t>以及</a:t>
            </a:r>
            <a:r>
              <a:rPr lang="zh-CN" altLang="zh-CN" sz="2400" dirty="0">
                <a:solidFill>
                  <a:srgbClr val="FF0000"/>
                </a:solidFill>
              </a:rPr>
              <a:t>簇</a:t>
            </a:r>
            <a:r>
              <a:rPr lang="zh-CN" altLang="zh-CN" sz="2400" dirty="0"/>
              <a:t>来实现</a:t>
            </a:r>
            <a:r>
              <a:rPr lang="zh-CN" altLang="zh-CN" sz="2400" dirty="0">
                <a:solidFill>
                  <a:srgbClr val="0000FF"/>
                </a:solidFill>
              </a:rPr>
              <a:t>虚拟存储器</a:t>
            </a:r>
            <a:endParaRPr lang="en-US" altLang="zh-CN" sz="24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dirty="0"/>
              <a:t>使用</a:t>
            </a:r>
            <a:r>
              <a:rPr lang="zh-CN" altLang="zh-CN" sz="2400" dirty="0"/>
              <a:t>簇在处理缺页中断时，不但会调入不在内存中的页（出错页），还会调入出错页周围的页</a:t>
            </a:r>
            <a:endParaRPr lang="en-US" altLang="zh-CN" sz="24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zh-CN" sz="2400" dirty="0"/>
              <a:t>创建进程时，系统会为</a:t>
            </a:r>
            <a:r>
              <a:rPr lang="zh-CN" altLang="en-US" sz="2400" dirty="0"/>
              <a:t>其</a:t>
            </a:r>
            <a:r>
              <a:rPr lang="zh-CN" altLang="zh-CN" sz="2400" dirty="0"/>
              <a:t>分配工作集的最小值和最大值</a:t>
            </a:r>
            <a:endParaRPr lang="en-US" altLang="zh-CN" sz="2400" dirty="0"/>
          </a:p>
          <a:p>
            <a:pPr lvl="1" indent="-360045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400" dirty="0"/>
              <a:t>最小值：</a:t>
            </a:r>
            <a:r>
              <a:rPr lang="zh-CN" altLang="zh-CN" sz="2400" dirty="0"/>
              <a:t>进程在内存中时所保证页面数的最小值</a:t>
            </a:r>
            <a:endParaRPr lang="en-US" altLang="zh-CN" sz="2400" dirty="0"/>
          </a:p>
          <a:p>
            <a:pPr lvl="1" indent="-360045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400" dirty="0"/>
              <a:t>若内存足够，可分配更多的页面，直到达到最大值</a:t>
            </a:r>
            <a:endParaRPr lang="en-US" altLang="zh-CN" sz="2400" dirty="0"/>
          </a:p>
          <a:p>
            <a:pPr lvl="1" indent="-360045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400" dirty="0"/>
              <a:t>通过维护空闲块链表（与一个阈值关联）来实现</a:t>
            </a:r>
            <a:endParaRPr lang="en-US" altLang="zh-CN" sz="2400" dirty="0"/>
          </a:p>
          <a:p>
            <a:pPr lvl="1" indent="-360045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400" dirty="0"/>
              <a:t>采用局部置换方式</a:t>
            </a:r>
            <a:endParaRPr lang="en-US" altLang="zh-CN" sz="24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dirty="0"/>
              <a:t>置换算法与处理器类型有关</a:t>
            </a:r>
            <a:endParaRPr lang="en-US" altLang="zh-CN" sz="2400" dirty="0"/>
          </a:p>
          <a:p>
            <a:pPr lvl="1" indent="-360045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400" dirty="0"/>
              <a:t>如</a:t>
            </a:r>
            <a:r>
              <a:rPr lang="en-US" altLang="zh-CN" sz="2400" dirty="0"/>
              <a:t>80x86</a:t>
            </a:r>
            <a:r>
              <a:rPr lang="zh-CN" altLang="en-US" sz="2400" dirty="0"/>
              <a:t>系统，采用</a:t>
            </a:r>
            <a:r>
              <a:rPr lang="zh-CN" altLang="en-US" sz="2400" dirty="0">
                <a:solidFill>
                  <a:srgbClr val="FF0000"/>
                </a:solidFill>
              </a:rPr>
              <a:t>改进型</a:t>
            </a:r>
            <a:r>
              <a:rPr lang="en-US" altLang="zh-CN" sz="2400" dirty="0"/>
              <a:t>Clock</a:t>
            </a:r>
            <a:r>
              <a:rPr lang="zh-CN" altLang="en-US" sz="2400" dirty="0"/>
              <a:t>算法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1045" y="104286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1045" y="1628008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1045" y="2547002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1045" y="5288082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实例</a:t>
            </a: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：</a:t>
            </a: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Linux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系统（以</a:t>
            </a: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32</a:t>
            </a:r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位为例）</a:t>
            </a:r>
          </a:p>
        </p:txBody>
      </p:sp>
      <p:sp>
        <p:nvSpPr>
          <p:cNvPr id="22" name="内容占位符 2"/>
          <p:cNvSpPr txBox="1"/>
          <p:nvPr/>
        </p:nvSpPr>
        <p:spPr>
          <a:xfrm>
            <a:off x="1320430" y="1255358"/>
            <a:ext cx="5834972" cy="43472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dirty="0">
                <a:solidFill>
                  <a:srgbClr val="0000FF"/>
                </a:solidFill>
              </a:rPr>
              <a:t>虚拟存储器</a:t>
            </a:r>
            <a:r>
              <a:rPr lang="zh-CN" altLang="en-US" sz="2400" dirty="0"/>
              <a:t>是大小为</a:t>
            </a:r>
            <a:r>
              <a:rPr lang="en-US" altLang="zh-CN" sz="2400" dirty="0"/>
              <a:t>4GB</a:t>
            </a:r>
            <a:r>
              <a:rPr lang="zh-CN" altLang="en-US" sz="2400" dirty="0"/>
              <a:t>的线性虚拟空间。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400" dirty="0"/>
              <a:t>4GB</a:t>
            </a:r>
            <a:r>
              <a:rPr lang="zh-CN" altLang="en-US" sz="2400" dirty="0"/>
              <a:t>的地址空间</a:t>
            </a:r>
            <a:r>
              <a:rPr lang="zh-CN" altLang="en-US" sz="2400" dirty="0">
                <a:solidFill>
                  <a:srgbClr val="FF0000"/>
                </a:solidFill>
              </a:rPr>
              <a:t>分为两个部分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indent="-360045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400" dirty="0"/>
              <a:t>用户空间占据</a:t>
            </a:r>
            <a:r>
              <a:rPr lang="en-US" altLang="zh-CN" sz="2400" dirty="0"/>
              <a:t>0~3GB</a:t>
            </a:r>
            <a:r>
              <a:rPr lang="zh-CN" altLang="en-US" sz="2400" dirty="0"/>
              <a:t>（</a:t>
            </a:r>
            <a:r>
              <a:rPr lang="en-US" altLang="zh-CN" sz="2400" dirty="0"/>
              <a:t>0xC0000000</a:t>
            </a:r>
            <a:r>
              <a:rPr lang="zh-CN" altLang="en-US" sz="2400" dirty="0"/>
              <a:t>）</a:t>
            </a:r>
          </a:p>
          <a:p>
            <a:pPr lvl="1" indent="-360045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/>
              <a:t>由用户进程使用（</a:t>
            </a:r>
            <a:r>
              <a:rPr lang="en-US" altLang="zh-CN" sz="2200" dirty="0">
                <a:solidFill>
                  <a:srgbClr val="FFC000"/>
                </a:solidFill>
              </a:rPr>
              <a:t>MMU</a:t>
            </a:r>
            <a:r>
              <a:rPr lang="zh-CN" altLang="en-US" sz="2200" dirty="0"/>
              <a:t>）</a:t>
            </a:r>
          </a:p>
          <a:p>
            <a:pPr lvl="1" indent="-360045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/>
              <a:t>使用请求页式存储管理</a:t>
            </a:r>
          </a:p>
          <a:p>
            <a:pPr indent="-360045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400" dirty="0"/>
              <a:t>内核空间占据</a:t>
            </a:r>
            <a:r>
              <a:rPr lang="en-US" altLang="zh-CN" sz="2400" dirty="0"/>
              <a:t>3GB~4GB</a:t>
            </a:r>
          </a:p>
          <a:p>
            <a:pPr lvl="1" indent="-360045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/>
              <a:t>由内核负责</a:t>
            </a:r>
          </a:p>
          <a:p>
            <a:pPr lvl="1" indent="-360045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/>
              <a:t>使用</a:t>
            </a:r>
            <a:r>
              <a:rPr lang="en-US" altLang="zh-CN" sz="2200" dirty="0"/>
              <a:t>buddy</a:t>
            </a:r>
            <a:r>
              <a:rPr lang="zh-CN" altLang="en-US" sz="2200" dirty="0"/>
              <a:t>和</a:t>
            </a:r>
            <a:r>
              <a:rPr lang="en-US" altLang="zh-CN" sz="2200" dirty="0"/>
              <a:t>slab</a:t>
            </a:r>
            <a:r>
              <a:rPr lang="zh-CN" altLang="en-US" sz="2200" dirty="0"/>
              <a:t>内存管理</a:t>
            </a:r>
            <a:br>
              <a:rPr lang="en-US" altLang="zh-CN" sz="2200" dirty="0"/>
            </a:br>
            <a:r>
              <a:rPr lang="zh-CN" altLang="en-US" sz="2200" dirty="0"/>
              <a:t>（</a:t>
            </a:r>
            <a:r>
              <a:rPr lang="en-US" altLang="zh-CN" sz="2200" dirty="0">
                <a:solidFill>
                  <a:srgbClr val="FFC000"/>
                </a:solidFill>
              </a:rPr>
              <a:t>zoned buddy </a:t>
            </a:r>
            <a:r>
              <a:rPr lang="zh-CN" altLang="en-US" sz="2200" dirty="0">
                <a:solidFill>
                  <a:srgbClr val="FFC000"/>
                </a:solidFill>
              </a:rPr>
              <a:t>分配器和</a:t>
            </a:r>
            <a:r>
              <a:rPr lang="en-US" altLang="zh-CN" sz="2200" dirty="0">
                <a:solidFill>
                  <a:srgbClr val="FFC000"/>
                </a:solidFill>
              </a:rPr>
              <a:t>slab</a:t>
            </a:r>
            <a:r>
              <a:rPr lang="zh-CN" altLang="en-US" sz="2200" dirty="0">
                <a:solidFill>
                  <a:srgbClr val="FFC000"/>
                </a:solidFill>
              </a:rPr>
              <a:t>分配器</a:t>
            </a:r>
            <a:r>
              <a:rPr lang="zh-CN" altLang="en-US" sz="2200" dirty="0"/>
              <a:t>）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925" y="1212376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925" y="1797516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9925" y="2716510"/>
            <a:ext cx="527050" cy="52705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55077" y="2585621"/>
            <a:ext cx="5624468" cy="324491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常规存储器管理方式的特征</a:t>
            </a:r>
          </a:p>
        </p:txBody>
      </p:sp>
      <p:sp>
        <p:nvSpPr>
          <p:cNvPr id="16" name="íSľïdé"/>
          <p:cNvSpPr/>
          <p:nvPr/>
        </p:nvSpPr>
        <p:spPr>
          <a:xfrm>
            <a:off x="1906927" y="1924829"/>
            <a:ext cx="567702" cy="511936"/>
          </a:xfrm>
          <a:custGeom>
            <a:avLst/>
            <a:gdLst>
              <a:gd name="connsiteX0" fmla="*/ 521432 w 608344"/>
              <a:gd name="connsiteY0" fmla="*/ 370453 h 548582"/>
              <a:gd name="connsiteX1" fmla="*/ 465737 w 608344"/>
              <a:gd name="connsiteY1" fmla="*/ 425787 h 548582"/>
              <a:gd name="connsiteX2" fmla="*/ 442491 w 608344"/>
              <a:gd name="connsiteY2" fmla="*/ 402479 h 548582"/>
              <a:gd name="connsiteX3" fmla="*/ 418201 w 608344"/>
              <a:gd name="connsiteY3" fmla="*/ 426545 h 548582"/>
              <a:gd name="connsiteX4" fmla="*/ 441447 w 608344"/>
              <a:gd name="connsiteY4" fmla="*/ 449948 h 548582"/>
              <a:gd name="connsiteX5" fmla="*/ 465642 w 608344"/>
              <a:gd name="connsiteY5" fmla="*/ 474204 h 548582"/>
              <a:gd name="connsiteX6" fmla="*/ 489932 w 608344"/>
              <a:gd name="connsiteY6" fmla="*/ 450043 h 548582"/>
              <a:gd name="connsiteX7" fmla="*/ 545532 w 608344"/>
              <a:gd name="connsiteY7" fmla="*/ 394709 h 548582"/>
              <a:gd name="connsiteX8" fmla="*/ 481962 w 608344"/>
              <a:gd name="connsiteY8" fmla="*/ 296170 h 548582"/>
              <a:gd name="connsiteX9" fmla="*/ 608344 w 608344"/>
              <a:gd name="connsiteY9" fmla="*/ 422376 h 548582"/>
              <a:gd name="connsiteX10" fmla="*/ 481962 w 608344"/>
              <a:gd name="connsiteY10" fmla="*/ 548582 h 548582"/>
              <a:gd name="connsiteX11" fmla="*/ 355579 w 608344"/>
              <a:gd name="connsiteY11" fmla="*/ 422376 h 548582"/>
              <a:gd name="connsiteX12" fmla="*/ 481962 w 608344"/>
              <a:gd name="connsiteY12" fmla="*/ 296170 h 548582"/>
              <a:gd name="connsiteX13" fmla="*/ 255835 w 608344"/>
              <a:gd name="connsiteY13" fmla="*/ 446 h 548582"/>
              <a:gd name="connsiteX14" fmla="*/ 317801 w 608344"/>
              <a:gd name="connsiteY14" fmla="*/ 13616 h 548582"/>
              <a:gd name="connsiteX15" fmla="*/ 348072 w 608344"/>
              <a:gd name="connsiteY15" fmla="*/ 41661 h 548582"/>
              <a:gd name="connsiteX16" fmla="*/ 381190 w 608344"/>
              <a:gd name="connsiteY16" fmla="*/ 146831 h 548582"/>
              <a:gd name="connsiteX17" fmla="*/ 378913 w 608344"/>
              <a:gd name="connsiteY17" fmla="*/ 156211 h 548582"/>
              <a:gd name="connsiteX18" fmla="*/ 387833 w 608344"/>
              <a:gd name="connsiteY18" fmla="*/ 200458 h 548582"/>
              <a:gd name="connsiteX19" fmla="*/ 366387 w 608344"/>
              <a:gd name="connsiteY19" fmla="*/ 237694 h 548582"/>
              <a:gd name="connsiteX20" fmla="*/ 351393 w 608344"/>
              <a:gd name="connsiteY20" fmla="*/ 278720 h 548582"/>
              <a:gd name="connsiteX21" fmla="*/ 351393 w 608344"/>
              <a:gd name="connsiteY21" fmla="*/ 322873 h 548582"/>
              <a:gd name="connsiteX22" fmla="*/ 317611 w 608344"/>
              <a:gd name="connsiteY22" fmla="*/ 422358 h 548582"/>
              <a:gd name="connsiteX23" fmla="*/ 376635 w 608344"/>
              <a:gd name="connsiteY23" fmla="*/ 548088 h 548582"/>
              <a:gd name="connsiteX24" fmla="*/ 26855 w 608344"/>
              <a:gd name="connsiteY24" fmla="*/ 548088 h 548582"/>
              <a:gd name="connsiteX25" fmla="*/ 0 w 608344"/>
              <a:gd name="connsiteY25" fmla="*/ 521274 h 548582"/>
              <a:gd name="connsiteX26" fmla="*/ 0 w 608344"/>
              <a:gd name="connsiteY26" fmla="*/ 473806 h 548582"/>
              <a:gd name="connsiteX27" fmla="*/ 19453 w 608344"/>
              <a:gd name="connsiteY27" fmla="*/ 432969 h 548582"/>
              <a:gd name="connsiteX28" fmla="*/ 173751 w 608344"/>
              <a:gd name="connsiteY28" fmla="*/ 334242 h 548582"/>
              <a:gd name="connsiteX29" fmla="*/ 176408 w 608344"/>
              <a:gd name="connsiteY29" fmla="*/ 329884 h 548582"/>
              <a:gd name="connsiteX30" fmla="*/ 176408 w 608344"/>
              <a:gd name="connsiteY30" fmla="*/ 278720 h 548582"/>
              <a:gd name="connsiteX31" fmla="*/ 161320 w 608344"/>
              <a:gd name="connsiteY31" fmla="*/ 237694 h 548582"/>
              <a:gd name="connsiteX32" fmla="*/ 139969 w 608344"/>
              <a:gd name="connsiteY32" fmla="*/ 200458 h 548582"/>
              <a:gd name="connsiteX33" fmla="*/ 148320 w 608344"/>
              <a:gd name="connsiteY33" fmla="*/ 156211 h 548582"/>
              <a:gd name="connsiteX34" fmla="*/ 146042 w 608344"/>
              <a:gd name="connsiteY34" fmla="*/ 146736 h 548582"/>
              <a:gd name="connsiteX35" fmla="*/ 145758 w 608344"/>
              <a:gd name="connsiteY35" fmla="*/ 95099 h 548582"/>
              <a:gd name="connsiteX36" fmla="*/ 176029 w 608344"/>
              <a:gd name="connsiteY36" fmla="*/ 42135 h 548582"/>
              <a:gd name="connsiteX37" fmla="*/ 203928 w 608344"/>
              <a:gd name="connsiteY37" fmla="*/ 19017 h 548582"/>
              <a:gd name="connsiteX38" fmla="*/ 231162 w 608344"/>
              <a:gd name="connsiteY38" fmla="*/ 5089 h 548582"/>
              <a:gd name="connsiteX39" fmla="*/ 255835 w 608344"/>
              <a:gd name="connsiteY39" fmla="*/ 446 h 548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08344" h="548582">
                <a:moveTo>
                  <a:pt x="521432" y="370453"/>
                </a:moveTo>
                <a:lnTo>
                  <a:pt x="465737" y="425787"/>
                </a:lnTo>
                <a:lnTo>
                  <a:pt x="442491" y="402479"/>
                </a:lnTo>
                <a:lnTo>
                  <a:pt x="418201" y="426545"/>
                </a:lnTo>
                <a:lnTo>
                  <a:pt x="441447" y="449948"/>
                </a:lnTo>
                <a:lnTo>
                  <a:pt x="465642" y="474204"/>
                </a:lnTo>
                <a:lnTo>
                  <a:pt x="489932" y="450043"/>
                </a:lnTo>
                <a:lnTo>
                  <a:pt x="545532" y="394709"/>
                </a:lnTo>
                <a:close/>
                <a:moveTo>
                  <a:pt x="481962" y="296170"/>
                </a:moveTo>
                <a:cubicBezTo>
                  <a:pt x="551795" y="296170"/>
                  <a:pt x="608344" y="352641"/>
                  <a:pt x="608344" y="422376"/>
                </a:cubicBezTo>
                <a:cubicBezTo>
                  <a:pt x="608344" y="492111"/>
                  <a:pt x="551795" y="548582"/>
                  <a:pt x="481962" y="548582"/>
                </a:cubicBezTo>
                <a:cubicBezTo>
                  <a:pt x="412129" y="548582"/>
                  <a:pt x="355579" y="492111"/>
                  <a:pt x="355579" y="422376"/>
                </a:cubicBezTo>
                <a:cubicBezTo>
                  <a:pt x="355579" y="352641"/>
                  <a:pt x="412129" y="296170"/>
                  <a:pt x="481962" y="296170"/>
                </a:cubicBezTo>
                <a:close/>
                <a:moveTo>
                  <a:pt x="255835" y="446"/>
                </a:moveTo>
                <a:cubicBezTo>
                  <a:pt x="282785" y="-1828"/>
                  <a:pt x="303187" y="4899"/>
                  <a:pt x="317801" y="13616"/>
                </a:cubicBezTo>
                <a:cubicBezTo>
                  <a:pt x="339721" y="25744"/>
                  <a:pt x="348072" y="41661"/>
                  <a:pt x="348072" y="41661"/>
                </a:cubicBezTo>
                <a:cubicBezTo>
                  <a:pt x="348072" y="41661"/>
                  <a:pt x="398176" y="45167"/>
                  <a:pt x="381190" y="146831"/>
                </a:cubicBezTo>
                <a:cubicBezTo>
                  <a:pt x="380621" y="149863"/>
                  <a:pt x="379862" y="153085"/>
                  <a:pt x="378913" y="156211"/>
                </a:cubicBezTo>
                <a:cubicBezTo>
                  <a:pt x="388592" y="156211"/>
                  <a:pt x="398271" y="163507"/>
                  <a:pt x="387833" y="200458"/>
                </a:cubicBezTo>
                <a:cubicBezTo>
                  <a:pt x="379672" y="229262"/>
                  <a:pt x="372080" y="237221"/>
                  <a:pt x="366387" y="237694"/>
                </a:cubicBezTo>
                <a:cubicBezTo>
                  <a:pt x="364394" y="250675"/>
                  <a:pt x="359175" y="265076"/>
                  <a:pt x="351393" y="278720"/>
                </a:cubicBezTo>
                <a:lnTo>
                  <a:pt x="351393" y="322873"/>
                </a:lnTo>
                <a:cubicBezTo>
                  <a:pt x="330232" y="350539"/>
                  <a:pt x="317611" y="385027"/>
                  <a:pt x="317611" y="422358"/>
                </a:cubicBezTo>
                <a:cubicBezTo>
                  <a:pt x="317611" y="472764"/>
                  <a:pt x="340480" y="518053"/>
                  <a:pt x="376635" y="548088"/>
                </a:cubicBezTo>
                <a:lnTo>
                  <a:pt x="26855" y="548088"/>
                </a:lnTo>
                <a:cubicBezTo>
                  <a:pt x="12052" y="548088"/>
                  <a:pt x="0" y="536055"/>
                  <a:pt x="0" y="521274"/>
                </a:cubicBezTo>
                <a:lnTo>
                  <a:pt x="0" y="473806"/>
                </a:lnTo>
                <a:cubicBezTo>
                  <a:pt x="0" y="457983"/>
                  <a:pt x="7212" y="443013"/>
                  <a:pt x="19453" y="432969"/>
                </a:cubicBezTo>
                <a:cubicBezTo>
                  <a:pt x="86638" y="377921"/>
                  <a:pt x="159043" y="341443"/>
                  <a:pt x="173751" y="334242"/>
                </a:cubicBezTo>
                <a:cubicBezTo>
                  <a:pt x="175365" y="333484"/>
                  <a:pt x="176408" y="331779"/>
                  <a:pt x="176408" y="329884"/>
                </a:cubicBezTo>
                <a:lnTo>
                  <a:pt x="176408" y="278720"/>
                </a:lnTo>
                <a:cubicBezTo>
                  <a:pt x="168437" y="265076"/>
                  <a:pt x="163313" y="250675"/>
                  <a:pt x="161320" y="237694"/>
                </a:cubicBezTo>
                <a:cubicBezTo>
                  <a:pt x="155627" y="237221"/>
                  <a:pt x="148035" y="229072"/>
                  <a:pt x="139969" y="200458"/>
                </a:cubicBezTo>
                <a:cubicBezTo>
                  <a:pt x="129531" y="164170"/>
                  <a:pt x="138925" y="156496"/>
                  <a:pt x="148320" y="156211"/>
                </a:cubicBezTo>
                <a:cubicBezTo>
                  <a:pt x="147371" y="153085"/>
                  <a:pt x="146612" y="149863"/>
                  <a:pt x="146042" y="146736"/>
                </a:cubicBezTo>
                <a:cubicBezTo>
                  <a:pt x="142436" y="128450"/>
                  <a:pt x="141487" y="111396"/>
                  <a:pt x="145758" y="95099"/>
                </a:cubicBezTo>
                <a:cubicBezTo>
                  <a:pt x="150787" y="73212"/>
                  <a:pt x="162744" y="55684"/>
                  <a:pt x="176029" y="42135"/>
                </a:cubicBezTo>
                <a:cubicBezTo>
                  <a:pt x="184379" y="33134"/>
                  <a:pt x="193869" y="25459"/>
                  <a:pt x="203928" y="19017"/>
                </a:cubicBezTo>
                <a:cubicBezTo>
                  <a:pt x="212183" y="13332"/>
                  <a:pt x="221293" y="8405"/>
                  <a:pt x="231162" y="5089"/>
                </a:cubicBezTo>
                <a:cubicBezTo>
                  <a:pt x="238849" y="2625"/>
                  <a:pt x="247105" y="825"/>
                  <a:pt x="255835" y="44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45720" rIns="91440" bIns="45720" numCol="1" spcCol="127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200" kern="1200">
              <a:cs typeface="+mn-ea"/>
              <a:sym typeface="+mn-lt"/>
            </a:endParaRPr>
          </a:p>
        </p:txBody>
      </p:sp>
      <p:sp>
        <p:nvSpPr>
          <p:cNvPr id="17" name="ïŝļíḓê"/>
          <p:cNvSpPr/>
          <p:nvPr/>
        </p:nvSpPr>
        <p:spPr bwMode="auto">
          <a:xfrm>
            <a:off x="8689292" y="2556677"/>
            <a:ext cx="556774" cy="553604"/>
          </a:xfrm>
          <a:custGeom>
            <a:avLst/>
            <a:gdLst>
              <a:gd name="T0" fmla="*/ 3682 w 4808"/>
              <a:gd name="T1" fmla="*/ 2763 h 4789"/>
              <a:gd name="T2" fmla="*/ 3420 w 4808"/>
              <a:gd name="T3" fmla="*/ 2703 h 4789"/>
              <a:gd name="T4" fmla="*/ 3026 w 4808"/>
              <a:gd name="T5" fmla="*/ 2392 h 4789"/>
              <a:gd name="T6" fmla="*/ 2818 w 4808"/>
              <a:gd name="T7" fmla="*/ 2517 h 4789"/>
              <a:gd name="T8" fmla="*/ 3219 w 4808"/>
              <a:gd name="T9" fmla="*/ 1876 h 4789"/>
              <a:gd name="T10" fmla="*/ 3609 w 4808"/>
              <a:gd name="T11" fmla="*/ 1953 h 4789"/>
              <a:gd name="T12" fmla="*/ 4553 w 4808"/>
              <a:gd name="T13" fmla="*/ 720 h 4789"/>
              <a:gd name="T14" fmla="*/ 4388 w 4808"/>
              <a:gd name="T15" fmla="*/ 680 h 4789"/>
              <a:gd name="T16" fmla="*/ 3872 w 4808"/>
              <a:gd name="T17" fmla="*/ 1161 h 4789"/>
              <a:gd name="T18" fmla="*/ 3859 w 4808"/>
              <a:gd name="T19" fmla="*/ 1160 h 4789"/>
              <a:gd name="T20" fmla="*/ 3491 w 4808"/>
              <a:gd name="T21" fmla="*/ 1099 h 4789"/>
              <a:gd name="T22" fmla="*/ 3432 w 4808"/>
              <a:gd name="T23" fmla="*/ 731 h 4789"/>
              <a:gd name="T24" fmla="*/ 3454 w 4808"/>
              <a:gd name="T25" fmla="*/ 658 h 4789"/>
              <a:gd name="T26" fmla="*/ 3938 w 4808"/>
              <a:gd name="T27" fmla="*/ 104 h 4789"/>
              <a:gd name="T28" fmla="*/ 3609 w 4808"/>
              <a:gd name="T29" fmla="*/ 0 h 4789"/>
              <a:gd name="T30" fmla="*/ 2710 w 4808"/>
              <a:gd name="T31" fmla="*/ 1369 h 4789"/>
              <a:gd name="T32" fmla="*/ 1300 w 4808"/>
              <a:gd name="T33" fmla="*/ 999 h 4789"/>
              <a:gd name="T34" fmla="*/ 1309 w 4808"/>
              <a:gd name="T35" fmla="*/ 892 h 4789"/>
              <a:gd name="T36" fmla="*/ 865 w 4808"/>
              <a:gd name="T37" fmla="*/ 294 h 4789"/>
              <a:gd name="T38" fmla="*/ 665 w 4808"/>
              <a:gd name="T39" fmla="*/ 298 h 4789"/>
              <a:gd name="T40" fmla="*/ 278 w 4808"/>
              <a:gd name="T41" fmla="*/ 787 h 4789"/>
              <a:gd name="T42" fmla="*/ 630 w 4808"/>
              <a:gd name="T43" fmla="*/ 1163 h 4789"/>
              <a:gd name="T44" fmla="*/ 926 w 4808"/>
              <a:gd name="T45" fmla="*/ 1291 h 4789"/>
              <a:gd name="T46" fmla="*/ 1018 w 4808"/>
              <a:gd name="T47" fmla="*/ 1282 h 4789"/>
              <a:gd name="T48" fmla="*/ 1485 w 4808"/>
              <a:gd name="T49" fmla="*/ 2594 h 4789"/>
              <a:gd name="T50" fmla="*/ 1037 w 4808"/>
              <a:gd name="T51" fmla="*/ 2572 h 4789"/>
              <a:gd name="T52" fmla="*/ 92 w 4808"/>
              <a:gd name="T53" fmla="*/ 3809 h 4789"/>
              <a:gd name="T54" fmla="*/ 186 w 4808"/>
              <a:gd name="T55" fmla="*/ 3882 h 4789"/>
              <a:gd name="T56" fmla="*/ 727 w 4808"/>
              <a:gd name="T57" fmla="*/ 3384 h 4789"/>
              <a:gd name="T58" fmla="*/ 789 w 4808"/>
              <a:gd name="T59" fmla="*/ 3371 h 4789"/>
              <a:gd name="T60" fmla="*/ 796 w 4808"/>
              <a:gd name="T61" fmla="*/ 3372 h 4789"/>
              <a:gd name="T62" fmla="*/ 1218 w 4808"/>
              <a:gd name="T63" fmla="*/ 3798 h 4789"/>
              <a:gd name="T64" fmla="*/ 1192 w 4808"/>
              <a:gd name="T65" fmla="*/ 3873 h 4789"/>
              <a:gd name="T66" fmla="*/ 707 w 4808"/>
              <a:gd name="T67" fmla="*/ 4427 h 4789"/>
              <a:gd name="T68" fmla="*/ 1037 w 4808"/>
              <a:gd name="T69" fmla="*/ 4531 h 4789"/>
              <a:gd name="T70" fmla="*/ 2016 w 4808"/>
              <a:gd name="T71" fmla="*/ 3551 h 4789"/>
              <a:gd name="T72" fmla="*/ 1994 w 4808"/>
              <a:gd name="T73" fmla="*/ 3103 h 4789"/>
              <a:gd name="T74" fmla="*/ 2535 w 4808"/>
              <a:gd name="T75" fmla="*/ 2799 h 4789"/>
              <a:gd name="T76" fmla="*/ 2410 w 4808"/>
              <a:gd name="T77" fmla="*/ 3007 h 4789"/>
              <a:gd name="T78" fmla="*/ 2721 w 4808"/>
              <a:gd name="T79" fmla="*/ 3401 h 4789"/>
              <a:gd name="T80" fmla="*/ 2781 w 4808"/>
              <a:gd name="T81" fmla="*/ 3663 h 4789"/>
              <a:gd name="T82" fmla="*/ 4013 w 4808"/>
              <a:gd name="T83" fmla="*/ 4789 h 4789"/>
              <a:gd name="T84" fmla="*/ 4734 w 4808"/>
              <a:gd name="T85" fmla="*/ 4173 h 4789"/>
              <a:gd name="T86" fmla="*/ 4734 w 4808"/>
              <a:gd name="T87" fmla="*/ 3815 h 4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808" h="4789">
                <a:moveTo>
                  <a:pt x="4734" y="3815"/>
                </a:moveTo>
                <a:lnTo>
                  <a:pt x="3682" y="2763"/>
                </a:lnTo>
                <a:cubicBezTo>
                  <a:pt x="3634" y="2715"/>
                  <a:pt x="3570" y="2689"/>
                  <a:pt x="3502" y="2689"/>
                </a:cubicBezTo>
                <a:cubicBezTo>
                  <a:pt x="3474" y="2689"/>
                  <a:pt x="3446" y="2694"/>
                  <a:pt x="3420" y="2703"/>
                </a:cubicBezTo>
                <a:lnTo>
                  <a:pt x="3167" y="2450"/>
                </a:lnTo>
                <a:cubicBezTo>
                  <a:pt x="3130" y="2413"/>
                  <a:pt x="3079" y="2392"/>
                  <a:pt x="3026" y="2392"/>
                </a:cubicBezTo>
                <a:cubicBezTo>
                  <a:pt x="2972" y="2392"/>
                  <a:pt x="2922" y="2413"/>
                  <a:pt x="2884" y="2450"/>
                </a:cubicBezTo>
                <a:lnTo>
                  <a:pt x="2818" y="2517"/>
                </a:lnTo>
                <a:lnTo>
                  <a:pt x="2699" y="2398"/>
                </a:lnTo>
                <a:lnTo>
                  <a:pt x="3219" y="1876"/>
                </a:lnTo>
                <a:cubicBezTo>
                  <a:pt x="3340" y="1928"/>
                  <a:pt x="3472" y="1953"/>
                  <a:pt x="3609" y="1953"/>
                </a:cubicBezTo>
                <a:lnTo>
                  <a:pt x="3609" y="1953"/>
                </a:lnTo>
                <a:cubicBezTo>
                  <a:pt x="3870" y="1953"/>
                  <a:pt x="4116" y="1854"/>
                  <a:pt x="4301" y="1669"/>
                </a:cubicBezTo>
                <a:cubicBezTo>
                  <a:pt x="4549" y="1421"/>
                  <a:pt x="4646" y="1059"/>
                  <a:pt x="4553" y="720"/>
                </a:cubicBezTo>
                <a:cubicBezTo>
                  <a:pt x="4542" y="678"/>
                  <a:pt x="4502" y="648"/>
                  <a:pt x="4459" y="648"/>
                </a:cubicBezTo>
                <a:cubicBezTo>
                  <a:pt x="4441" y="648"/>
                  <a:pt x="4413" y="654"/>
                  <a:pt x="4388" y="680"/>
                </a:cubicBezTo>
                <a:cubicBezTo>
                  <a:pt x="4384" y="683"/>
                  <a:pt x="4034" y="1030"/>
                  <a:pt x="3918" y="1146"/>
                </a:cubicBezTo>
                <a:cubicBezTo>
                  <a:pt x="3906" y="1159"/>
                  <a:pt x="3885" y="1161"/>
                  <a:pt x="3872" y="1161"/>
                </a:cubicBezTo>
                <a:cubicBezTo>
                  <a:pt x="3864" y="1161"/>
                  <a:pt x="3859" y="1160"/>
                  <a:pt x="3859" y="1160"/>
                </a:cubicBezTo>
                <a:lnTo>
                  <a:pt x="3859" y="1160"/>
                </a:lnTo>
                <a:lnTo>
                  <a:pt x="3851" y="1159"/>
                </a:lnTo>
                <a:cubicBezTo>
                  <a:pt x="3707" y="1146"/>
                  <a:pt x="3535" y="1119"/>
                  <a:pt x="3491" y="1099"/>
                </a:cubicBezTo>
                <a:cubicBezTo>
                  <a:pt x="3470" y="1055"/>
                  <a:pt x="3445" y="879"/>
                  <a:pt x="3432" y="733"/>
                </a:cubicBezTo>
                <a:lnTo>
                  <a:pt x="3432" y="731"/>
                </a:lnTo>
                <a:lnTo>
                  <a:pt x="3429" y="727"/>
                </a:lnTo>
                <a:cubicBezTo>
                  <a:pt x="3428" y="720"/>
                  <a:pt x="3425" y="687"/>
                  <a:pt x="3454" y="658"/>
                </a:cubicBezTo>
                <a:cubicBezTo>
                  <a:pt x="3574" y="538"/>
                  <a:pt x="3905" y="204"/>
                  <a:pt x="3908" y="201"/>
                </a:cubicBezTo>
                <a:cubicBezTo>
                  <a:pt x="3936" y="173"/>
                  <a:pt x="3947" y="138"/>
                  <a:pt x="3938" y="104"/>
                </a:cubicBezTo>
                <a:cubicBezTo>
                  <a:pt x="3927" y="64"/>
                  <a:pt x="3893" y="42"/>
                  <a:pt x="3865" y="34"/>
                </a:cubicBezTo>
                <a:cubicBezTo>
                  <a:pt x="3782" y="11"/>
                  <a:pt x="3695" y="0"/>
                  <a:pt x="3609" y="0"/>
                </a:cubicBezTo>
                <a:cubicBezTo>
                  <a:pt x="3347" y="0"/>
                  <a:pt x="3101" y="102"/>
                  <a:pt x="2916" y="287"/>
                </a:cubicBezTo>
                <a:cubicBezTo>
                  <a:pt x="2624" y="579"/>
                  <a:pt x="2555" y="1011"/>
                  <a:pt x="2710" y="1369"/>
                </a:cubicBezTo>
                <a:lnTo>
                  <a:pt x="2190" y="1889"/>
                </a:lnTo>
                <a:lnTo>
                  <a:pt x="1300" y="999"/>
                </a:lnTo>
                <a:cubicBezTo>
                  <a:pt x="1300" y="998"/>
                  <a:pt x="1299" y="998"/>
                  <a:pt x="1299" y="997"/>
                </a:cubicBezTo>
                <a:cubicBezTo>
                  <a:pt x="1307" y="963"/>
                  <a:pt x="1311" y="928"/>
                  <a:pt x="1309" y="892"/>
                </a:cubicBezTo>
                <a:cubicBezTo>
                  <a:pt x="1305" y="788"/>
                  <a:pt x="1260" y="689"/>
                  <a:pt x="1182" y="611"/>
                </a:cubicBezTo>
                <a:lnTo>
                  <a:pt x="865" y="294"/>
                </a:lnTo>
                <a:cubicBezTo>
                  <a:pt x="858" y="288"/>
                  <a:pt x="821" y="253"/>
                  <a:pt x="766" y="253"/>
                </a:cubicBezTo>
                <a:cubicBezTo>
                  <a:pt x="740" y="253"/>
                  <a:pt x="702" y="261"/>
                  <a:pt x="665" y="298"/>
                </a:cubicBezTo>
                <a:lnTo>
                  <a:pt x="318" y="645"/>
                </a:lnTo>
                <a:cubicBezTo>
                  <a:pt x="277" y="685"/>
                  <a:pt x="263" y="737"/>
                  <a:pt x="278" y="787"/>
                </a:cubicBezTo>
                <a:cubicBezTo>
                  <a:pt x="288" y="820"/>
                  <a:pt x="308" y="842"/>
                  <a:pt x="314" y="848"/>
                </a:cubicBezTo>
                <a:lnTo>
                  <a:pt x="630" y="1163"/>
                </a:lnTo>
                <a:cubicBezTo>
                  <a:pt x="712" y="1246"/>
                  <a:pt x="817" y="1291"/>
                  <a:pt x="926" y="1291"/>
                </a:cubicBezTo>
                <a:lnTo>
                  <a:pt x="926" y="1291"/>
                </a:lnTo>
                <a:cubicBezTo>
                  <a:pt x="957" y="1291"/>
                  <a:pt x="987" y="1287"/>
                  <a:pt x="1016" y="1280"/>
                </a:cubicBezTo>
                <a:cubicBezTo>
                  <a:pt x="1017" y="1281"/>
                  <a:pt x="1017" y="1281"/>
                  <a:pt x="1018" y="1282"/>
                </a:cubicBezTo>
                <a:lnTo>
                  <a:pt x="1907" y="2171"/>
                </a:lnTo>
                <a:lnTo>
                  <a:pt x="1485" y="2594"/>
                </a:lnTo>
                <a:cubicBezTo>
                  <a:pt x="1466" y="2613"/>
                  <a:pt x="1449" y="2634"/>
                  <a:pt x="1435" y="2656"/>
                </a:cubicBezTo>
                <a:cubicBezTo>
                  <a:pt x="1311" y="2601"/>
                  <a:pt x="1176" y="2572"/>
                  <a:pt x="1037" y="2572"/>
                </a:cubicBezTo>
                <a:cubicBezTo>
                  <a:pt x="775" y="2572"/>
                  <a:pt x="529" y="2674"/>
                  <a:pt x="344" y="2859"/>
                </a:cubicBezTo>
                <a:cubicBezTo>
                  <a:pt x="96" y="3106"/>
                  <a:pt x="0" y="3471"/>
                  <a:pt x="92" y="3809"/>
                </a:cubicBezTo>
                <a:cubicBezTo>
                  <a:pt x="103" y="3852"/>
                  <a:pt x="143" y="3882"/>
                  <a:pt x="186" y="3882"/>
                </a:cubicBezTo>
                <a:lnTo>
                  <a:pt x="186" y="3882"/>
                </a:lnTo>
                <a:cubicBezTo>
                  <a:pt x="204" y="3882"/>
                  <a:pt x="232" y="3877"/>
                  <a:pt x="258" y="3851"/>
                </a:cubicBezTo>
                <a:cubicBezTo>
                  <a:pt x="261" y="3847"/>
                  <a:pt x="611" y="3500"/>
                  <a:pt x="727" y="3384"/>
                </a:cubicBezTo>
                <a:cubicBezTo>
                  <a:pt x="740" y="3372"/>
                  <a:pt x="762" y="3370"/>
                  <a:pt x="774" y="3370"/>
                </a:cubicBezTo>
                <a:cubicBezTo>
                  <a:pt x="783" y="3370"/>
                  <a:pt x="789" y="3371"/>
                  <a:pt x="789" y="3371"/>
                </a:cubicBezTo>
                <a:lnTo>
                  <a:pt x="789" y="3371"/>
                </a:lnTo>
                <a:lnTo>
                  <a:pt x="796" y="3372"/>
                </a:lnTo>
                <a:cubicBezTo>
                  <a:pt x="940" y="3385"/>
                  <a:pt x="1113" y="3411"/>
                  <a:pt x="1157" y="3431"/>
                </a:cubicBezTo>
                <a:cubicBezTo>
                  <a:pt x="1178" y="3475"/>
                  <a:pt x="1205" y="3652"/>
                  <a:pt x="1218" y="3798"/>
                </a:cubicBezTo>
                <a:lnTo>
                  <a:pt x="1219" y="3805"/>
                </a:lnTo>
                <a:cubicBezTo>
                  <a:pt x="1219" y="3805"/>
                  <a:pt x="1223" y="3842"/>
                  <a:pt x="1192" y="3873"/>
                </a:cubicBezTo>
                <a:cubicBezTo>
                  <a:pt x="1072" y="3993"/>
                  <a:pt x="741" y="4327"/>
                  <a:pt x="738" y="4330"/>
                </a:cubicBezTo>
                <a:cubicBezTo>
                  <a:pt x="710" y="4358"/>
                  <a:pt x="699" y="4393"/>
                  <a:pt x="707" y="4427"/>
                </a:cubicBezTo>
                <a:cubicBezTo>
                  <a:pt x="718" y="4467"/>
                  <a:pt x="752" y="4489"/>
                  <a:pt x="780" y="4497"/>
                </a:cubicBezTo>
                <a:cubicBezTo>
                  <a:pt x="864" y="4519"/>
                  <a:pt x="950" y="4531"/>
                  <a:pt x="1037" y="4531"/>
                </a:cubicBezTo>
                <a:cubicBezTo>
                  <a:pt x="1298" y="4531"/>
                  <a:pt x="1544" y="4429"/>
                  <a:pt x="1729" y="4244"/>
                </a:cubicBezTo>
                <a:cubicBezTo>
                  <a:pt x="1914" y="4059"/>
                  <a:pt x="2016" y="3813"/>
                  <a:pt x="2016" y="3551"/>
                </a:cubicBezTo>
                <a:cubicBezTo>
                  <a:pt x="2016" y="3412"/>
                  <a:pt x="1987" y="3277"/>
                  <a:pt x="1932" y="3153"/>
                </a:cubicBezTo>
                <a:cubicBezTo>
                  <a:pt x="1954" y="3139"/>
                  <a:pt x="1975" y="3122"/>
                  <a:pt x="1994" y="3103"/>
                </a:cubicBezTo>
                <a:lnTo>
                  <a:pt x="2417" y="2681"/>
                </a:lnTo>
                <a:lnTo>
                  <a:pt x="2535" y="2799"/>
                </a:lnTo>
                <a:lnTo>
                  <a:pt x="2469" y="2866"/>
                </a:lnTo>
                <a:cubicBezTo>
                  <a:pt x="2431" y="2904"/>
                  <a:pt x="2410" y="2954"/>
                  <a:pt x="2410" y="3007"/>
                </a:cubicBezTo>
                <a:cubicBezTo>
                  <a:pt x="2410" y="3061"/>
                  <a:pt x="2431" y="3111"/>
                  <a:pt x="2469" y="3149"/>
                </a:cubicBezTo>
                <a:lnTo>
                  <a:pt x="2721" y="3401"/>
                </a:lnTo>
                <a:cubicBezTo>
                  <a:pt x="2712" y="3427"/>
                  <a:pt x="2707" y="3455"/>
                  <a:pt x="2707" y="3484"/>
                </a:cubicBezTo>
                <a:cubicBezTo>
                  <a:pt x="2707" y="3552"/>
                  <a:pt x="2734" y="3615"/>
                  <a:pt x="2781" y="3663"/>
                </a:cubicBezTo>
                <a:lnTo>
                  <a:pt x="3834" y="4715"/>
                </a:lnTo>
                <a:cubicBezTo>
                  <a:pt x="3881" y="4763"/>
                  <a:pt x="3945" y="4789"/>
                  <a:pt x="4013" y="4789"/>
                </a:cubicBezTo>
                <a:cubicBezTo>
                  <a:pt x="4081" y="4789"/>
                  <a:pt x="4144" y="4763"/>
                  <a:pt x="4192" y="4715"/>
                </a:cubicBezTo>
                <a:lnTo>
                  <a:pt x="4734" y="4173"/>
                </a:lnTo>
                <a:cubicBezTo>
                  <a:pt x="4782" y="4126"/>
                  <a:pt x="4808" y="4062"/>
                  <a:pt x="4808" y="3994"/>
                </a:cubicBezTo>
                <a:cubicBezTo>
                  <a:pt x="4808" y="3926"/>
                  <a:pt x="4782" y="3863"/>
                  <a:pt x="4734" y="381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91440" tIns="45720" rIns="91440" bIns="45720">
            <a:normAutofit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îṧľîdé"/>
          <p:cNvSpPr/>
          <p:nvPr/>
        </p:nvSpPr>
        <p:spPr>
          <a:xfrm>
            <a:off x="3703687" y="1765549"/>
            <a:ext cx="4034934" cy="2095500"/>
          </a:xfrm>
          <a:prstGeom prst="leftRightRibbon">
            <a:avLst>
              <a:gd name="adj1" fmla="val 50000"/>
              <a:gd name="adj2" fmla="val 50000"/>
              <a:gd name="adj3" fmla="val 3333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内容占位符 2"/>
          <p:cNvSpPr txBox="1"/>
          <p:nvPr/>
        </p:nvSpPr>
        <p:spPr>
          <a:xfrm>
            <a:off x="894703" y="2556677"/>
            <a:ext cx="2808984" cy="17300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2000"/>
              </a:lnSpc>
              <a:spcBef>
                <a:spcPts val="580"/>
              </a:spcBef>
              <a:buNone/>
              <a:defRPr/>
            </a:pPr>
            <a:r>
              <a:rPr lang="zh-CN" altLang="en-US" sz="2400" dirty="0">
                <a:solidFill>
                  <a:srgbClr val="FF0000"/>
                </a:solidFill>
                <a:cs typeface="+mn-ea"/>
                <a:sym typeface="+mn-lt"/>
              </a:rPr>
              <a:t>一次性：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作业被一次性全部装入内存</a:t>
            </a:r>
          </a:p>
        </p:txBody>
      </p:sp>
      <p:sp>
        <p:nvSpPr>
          <p:cNvPr id="33" name="内容占位符 2"/>
          <p:cNvSpPr txBox="1"/>
          <p:nvPr/>
        </p:nvSpPr>
        <p:spPr>
          <a:xfrm>
            <a:off x="7696200" y="3235046"/>
            <a:ext cx="3808445" cy="105167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2000"/>
              </a:lnSpc>
              <a:spcBef>
                <a:spcPts val="580"/>
              </a:spcBef>
              <a:buNone/>
              <a:defRPr/>
            </a:pPr>
            <a:r>
              <a:rPr lang="zh-CN" altLang="en-US" sz="2400" dirty="0">
                <a:solidFill>
                  <a:srgbClr val="0000FF"/>
                </a:solidFill>
                <a:cs typeface="+mn-ea"/>
                <a:sym typeface="+mn-lt"/>
              </a:rPr>
              <a:t>驻留性：</a:t>
            </a:r>
            <a:r>
              <a:rPr lang="zh-CN" altLang="en-US" sz="2400" dirty="0">
                <a:cs typeface="+mn-ea"/>
                <a:sym typeface="+mn-lt"/>
              </a:rPr>
              <a:t>作业一直驻留在内存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51849" y="4795628"/>
            <a:ext cx="10688301" cy="960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23000"/>
              </a:lnSpc>
              <a:spcAft>
                <a:spcPts val="600"/>
              </a:spcAft>
            </a:pPr>
            <a:r>
              <a:rPr lang="zh-CN" altLang="en-US" sz="2400" dirty="0">
                <a:cs typeface="+mn-ea"/>
                <a:sym typeface="+mn-lt"/>
              </a:rPr>
              <a:t>一次性和驻留性使许多在程序运行中不用或暂不用的程序（数据）占据了大量的内存空间，使得一些需要运行的作业无法装入运行。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微机操作系统的发展</a:t>
            </a:r>
          </a:p>
        </p:txBody>
      </p:sp>
      <p:sp>
        <p:nvSpPr>
          <p:cNvPr id="220" name="íšḻîḋè"/>
          <p:cNvSpPr/>
          <p:nvPr/>
        </p:nvSpPr>
        <p:spPr>
          <a:xfrm>
            <a:off x="1802481" y="5060965"/>
            <a:ext cx="9907436" cy="120953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 fontScale="85000" lnSpcReduction="20000"/>
          </a:bodyPr>
          <a:lstStyle/>
          <a:p>
            <a:pPr marL="342900" indent="-342900">
              <a:lnSpc>
                <a:spcPct val="133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cs typeface="+mn-ea"/>
                <a:sym typeface="+mn-lt"/>
              </a:rPr>
              <a:t>时间局部性：一条指令被执行了，则在不久的将来它可能再被执行。（</a:t>
            </a:r>
            <a:r>
              <a:rPr lang="zh-CN" altLang="en-US" sz="2400" dirty="0">
                <a:solidFill>
                  <a:srgbClr val="FF0000"/>
                </a:solidFill>
                <a:cs typeface="+mn-ea"/>
                <a:sym typeface="+mn-lt"/>
              </a:rPr>
              <a:t>比如：循环</a:t>
            </a:r>
            <a:r>
              <a:rPr lang="zh-CN" altLang="en-US" sz="2400" dirty="0">
                <a:cs typeface="+mn-ea"/>
                <a:sym typeface="+mn-lt"/>
              </a:rPr>
              <a:t>）</a:t>
            </a:r>
          </a:p>
          <a:p>
            <a:pPr marL="342900" indent="-342900">
              <a:lnSpc>
                <a:spcPct val="133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cs typeface="+mn-ea"/>
                <a:sym typeface="+mn-lt"/>
              </a:rPr>
              <a:t>空间局部性：若某一存储单元被使用，则在一定时间内，与该存储单元相邻的单元可能被使用。</a:t>
            </a:r>
          </a:p>
        </p:txBody>
      </p:sp>
      <p:sp>
        <p:nvSpPr>
          <p:cNvPr id="221" name="i$lîďê"/>
          <p:cNvSpPr/>
          <p:nvPr/>
        </p:nvSpPr>
        <p:spPr>
          <a:xfrm>
            <a:off x="1802481" y="4620517"/>
            <a:ext cx="3696051" cy="39287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表现：</a:t>
            </a:r>
          </a:p>
        </p:txBody>
      </p:sp>
      <p:sp>
        <p:nvSpPr>
          <p:cNvPr id="224" name="îs1iďé"/>
          <p:cNvSpPr/>
          <p:nvPr/>
        </p:nvSpPr>
        <p:spPr>
          <a:xfrm>
            <a:off x="1802481" y="1807835"/>
            <a:ext cx="9599527" cy="314671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3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cs typeface="+mn-ea"/>
                <a:sym typeface="+mn-lt"/>
              </a:rPr>
              <a:t>程序执行时，除了少部分的转移和过程调用外，在大多数情况下仍然是顺序执行的。</a:t>
            </a:r>
          </a:p>
          <a:p>
            <a:pPr marL="342900" indent="-342900">
              <a:lnSpc>
                <a:spcPct val="123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cs typeface="+mn-ea"/>
                <a:sym typeface="+mn-lt"/>
              </a:rPr>
              <a:t>过程调用将会使程序的执行轨迹由一部分区域转至另一部分区域，过程调用的深度一般小于</a:t>
            </a:r>
            <a:r>
              <a:rPr lang="en-US" altLang="zh-CN" sz="2000" dirty="0">
                <a:cs typeface="+mn-ea"/>
                <a:sym typeface="+mn-lt"/>
              </a:rPr>
              <a:t>5</a:t>
            </a:r>
            <a:r>
              <a:rPr lang="zh-CN" altLang="en-US" sz="2000" dirty="0">
                <a:cs typeface="+mn-ea"/>
                <a:sym typeface="+mn-lt"/>
              </a:rPr>
              <a:t>。程序将会在一段时间内都局限在这些过程的范围内运行。</a:t>
            </a:r>
          </a:p>
          <a:p>
            <a:pPr marL="342900" indent="-342900">
              <a:lnSpc>
                <a:spcPct val="123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cs typeface="+mn-ea"/>
                <a:sym typeface="+mn-lt"/>
              </a:rPr>
              <a:t>程序中存在许多循环结构，多次执行。</a:t>
            </a:r>
          </a:p>
          <a:p>
            <a:pPr marL="342900" indent="-342900">
              <a:lnSpc>
                <a:spcPct val="123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cs typeface="+mn-ea"/>
                <a:sym typeface="+mn-lt"/>
              </a:rPr>
              <a:t>对数据结构的处理局限于很小的范围。</a:t>
            </a:r>
          </a:p>
        </p:txBody>
      </p:sp>
      <p:sp>
        <p:nvSpPr>
          <p:cNvPr id="225" name="íšḻíḑê"/>
          <p:cNvSpPr/>
          <p:nvPr/>
        </p:nvSpPr>
        <p:spPr>
          <a:xfrm>
            <a:off x="1802482" y="1391289"/>
            <a:ext cx="3696051" cy="40574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lang="en-US" altLang="zh-CN" sz="2400" dirty="0">
                <a:cs typeface="+mn-ea"/>
                <a:sym typeface="+mn-lt"/>
              </a:rPr>
              <a:t>1968</a:t>
            </a:r>
            <a:r>
              <a:rPr lang="zh-CN" altLang="en-US" sz="2400" dirty="0">
                <a:cs typeface="+mn-ea"/>
                <a:sym typeface="+mn-lt"/>
              </a:rPr>
              <a:t>年，</a:t>
            </a:r>
            <a:r>
              <a:rPr lang="en-US" altLang="zh-CN" sz="2400" dirty="0">
                <a:cs typeface="+mn-ea"/>
                <a:sym typeface="+mn-lt"/>
              </a:rPr>
              <a:t>P. denning </a:t>
            </a:r>
            <a:r>
              <a:rPr lang="zh-CN" altLang="en-US" sz="2400" dirty="0">
                <a:cs typeface="+mn-ea"/>
                <a:sym typeface="+mn-lt"/>
              </a:rPr>
              <a:t>提出：</a:t>
            </a:r>
          </a:p>
        </p:txBody>
      </p:sp>
      <p:sp>
        <p:nvSpPr>
          <p:cNvPr id="226" name="îSļiḓè"/>
          <p:cNvSpPr/>
          <p:nvPr/>
        </p:nvSpPr>
        <p:spPr>
          <a:xfrm>
            <a:off x="1118979" y="1377727"/>
            <a:ext cx="627867" cy="62786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28" name="îşļiḓè"/>
          <p:cNvSpPr/>
          <p:nvPr/>
        </p:nvSpPr>
        <p:spPr>
          <a:xfrm>
            <a:off x="1118979" y="4610144"/>
            <a:ext cx="627867" cy="62786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29" name="îṡḷíďe"/>
          <p:cNvSpPr/>
          <p:nvPr/>
        </p:nvSpPr>
        <p:spPr>
          <a:xfrm>
            <a:off x="1309234" y="1573865"/>
            <a:ext cx="261147" cy="24787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0" y="63664"/>
                </a:moveTo>
                <a:lnTo>
                  <a:pt x="119800" y="63664"/>
                </a:lnTo>
                <a:cubicBezTo>
                  <a:pt x="119800" y="66596"/>
                  <a:pt x="118405" y="69528"/>
                  <a:pt x="114219" y="69528"/>
                </a:cubicBezTo>
                <a:cubicBezTo>
                  <a:pt x="112823" y="69528"/>
                  <a:pt x="111428" y="68062"/>
                  <a:pt x="111428" y="68062"/>
                </a:cubicBezTo>
                <a:lnTo>
                  <a:pt x="111428" y="68062"/>
                </a:lnTo>
                <a:cubicBezTo>
                  <a:pt x="60598" y="14869"/>
                  <a:pt x="60598" y="14869"/>
                  <a:pt x="60598" y="14869"/>
                </a:cubicBezTo>
                <a:lnTo>
                  <a:pt x="60598" y="14869"/>
                </a:lnTo>
                <a:lnTo>
                  <a:pt x="60598" y="14869"/>
                </a:lnTo>
                <a:lnTo>
                  <a:pt x="60598" y="14869"/>
                </a:lnTo>
                <a:cubicBezTo>
                  <a:pt x="9966" y="68062"/>
                  <a:pt x="9966" y="68062"/>
                  <a:pt x="9966" y="68062"/>
                </a:cubicBezTo>
                <a:lnTo>
                  <a:pt x="9966" y="68062"/>
                </a:lnTo>
                <a:cubicBezTo>
                  <a:pt x="8571" y="68062"/>
                  <a:pt x="7176" y="69528"/>
                  <a:pt x="5780" y="69528"/>
                </a:cubicBezTo>
                <a:cubicBezTo>
                  <a:pt x="2990" y="69528"/>
                  <a:pt x="0" y="66596"/>
                  <a:pt x="0" y="63664"/>
                </a:cubicBezTo>
                <a:cubicBezTo>
                  <a:pt x="0" y="62198"/>
                  <a:pt x="0" y="60523"/>
                  <a:pt x="1395" y="59057"/>
                </a:cubicBezTo>
                <a:cubicBezTo>
                  <a:pt x="56411" y="1465"/>
                  <a:pt x="56411" y="1465"/>
                  <a:pt x="56411" y="1465"/>
                </a:cubicBezTo>
                <a:cubicBezTo>
                  <a:pt x="57807" y="0"/>
                  <a:pt x="59202" y="0"/>
                  <a:pt x="60598" y="0"/>
                </a:cubicBez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cubicBezTo>
                  <a:pt x="61993" y="0"/>
                  <a:pt x="63388" y="1465"/>
                  <a:pt x="64784" y="1465"/>
                </a:cubicBezTo>
                <a:lnTo>
                  <a:pt x="64784" y="1465"/>
                </a:lnTo>
                <a:cubicBezTo>
                  <a:pt x="85913" y="25130"/>
                  <a:pt x="85913" y="25130"/>
                  <a:pt x="85913" y="25130"/>
                </a:cubicBezTo>
                <a:cubicBezTo>
                  <a:pt x="85913" y="19267"/>
                  <a:pt x="85913" y="19267"/>
                  <a:pt x="85913" y="19267"/>
                </a:cubicBezTo>
                <a:cubicBezTo>
                  <a:pt x="85913" y="16335"/>
                  <a:pt x="88903" y="13193"/>
                  <a:pt x="91694" y="13193"/>
                </a:cubicBezTo>
                <a:cubicBezTo>
                  <a:pt x="95880" y="13193"/>
                  <a:pt x="97275" y="16335"/>
                  <a:pt x="97275" y="19267"/>
                </a:cubicBezTo>
                <a:cubicBezTo>
                  <a:pt x="97275" y="36858"/>
                  <a:pt x="97275" y="36858"/>
                  <a:pt x="97275" y="36858"/>
                </a:cubicBezTo>
                <a:cubicBezTo>
                  <a:pt x="118405" y="59057"/>
                  <a:pt x="118405" y="59057"/>
                  <a:pt x="118405" y="59057"/>
                </a:cubicBezTo>
                <a:lnTo>
                  <a:pt x="118405" y="59057"/>
                </a:lnTo>
                <a:cubicBezTo>
                  <a:pt x="119800" y="60523"/>
                  <a:pt x="119800" y="62198"/>
                  <a:pt x="119800" y="63664"/>
                </a:cubicBezTo>
                <a:close/>
                <a:moveTo>
                  <a:pt x="108438" y="72460"/>
                </a:moveTo>
                <a:lnTo>
                  <a:pt x="108438" y="72460"/>
                </a:lnTo>
                <a:cubicBezTo>
                  <a:pt x="108438" y="90261"/>
                  <a:pt x="108438" y="90261"/>
                  <a:pt x="108438" y="90261"/>
                </a:cubicBezTo>
                <a:cubicBezTo>
                  <a:pt x="108438" y="99057"/>
                  <a:pt x="108438" y="99057"/>
                  <a:pt x="108438" y="99057"/>
                </a:cubicBezTo>
                <a:cubicBezTo>
                  <a:pt x="108438" y="113926"/>
                  <a:pt x="108438" y="113926"/>
                  <a:pt x="108438" y="113926"/>
                </a:cubicBezTo>
                <a:cubicBezTo>
                  <a:pt x="108438" y="118324"/>
                  <a:pt x="107043" y="119790"/>
                  <a:pt x="102857" y="119790"/>
                </a:cubicBezTo>
                <a:cubicBezTo>
                  <a:pt x="91694" y="119790"/>
                  <a:pt x="91694" y="119790"/>
                  <a:pt x="91694" y="119790"/>
                </a:cubicBezTo>
                <a:cubicBezTo>
                  <a:pt x="91694" y="72460"/>
                  <a:pt x="91694" y="72460"/>
                  <a:pt x="91694" y="72460"/>
                </a:cubicBezTo>
                <a:cubicBezTo>
                  <a:pt x="69169" y="72460"/>
                  <a:pt x="69169" y="72460"/>
                  <a:pt x="69169" y="72460"/>
                </a:cubicBezTo>
                <a:cubicBezTo>
                  <a:pt x="69169" y="119790"/>
                  <a:pt x="69169" y="119790"/>
                  <a:pt x="69169" y="119790"/>
                </a:cubicBezTo>
                <a:cubicBezTo>
                  <a:pt x="16943" y="119790"/>
                  <a:pt x="16943" y="119790"/>
                  <a:pt x="16943" y="119790"/>
                </a:cubicBezTo>
                <a:cubicBezTo>
                  <a:pt x="14152" y="119790"/>
                  <a:pt x="11362" y="118324"/>
                  <a:pt x="11362" y="113926"/>
                </a:cubicBezTo>
                <a:cubicBezTo>
                  <a:pt x="11362" y="99057"/>
                  <a:pt x="11362" y="99057"/>
                  <a:pt x="11362" y="99057"/>
                </a:cubicBezTo>
                <a:cubicBezTo>
                  <a:pt x="11362" y="90261"/>
                  <a:pt x="11362" y="90261"/>
                  <a:pt x="11362" y="90261"/>
                </a:cubicBezTo>
                <a:cubicBezTo>
                  <a:pt x="11362" y="72460"/>
                  <a:pt x="11362" y="72460"/>
                  <a:pt x="11362" y="72460"/>
                </a:cubicBezTo>
                <a:cubicBezTo>
                  <a:pt x="60598" y="22198"/>
                  <a:pt x="60598" y="22198"/>
                  <a:pt x="60598" y="22198"/>
                </a:cubicBezTo>
                <a:lnTo>
                  <a:pt x="108438" y="72460"/>
                </a:lnTo>
                <a:close/>
                <a:moveTo>
                  <a:pt x="50830" y="72460"/>
                </a:moveTo>
                <a:lnTo>
                  <a:pt x="50830" y="72460"/>
                </a:lnTo>
                <a:cubicBezTo>
                  <a:pt x="28305" y="72460"/>
                  <a:pt x="28305" y="72460"/>
                  <a:pt x="28305" y="72460"/>
                </a:cubicBezTo>
                <a:cubicBezTo>
                  <a:pt x="28305" y="96125"/>
                  <a:pt x="28305" y="96125"/>
                  <a:pt x="28305" y="96125"/>
                </a:cubicBezTo>
                <a:cubicBezTo>
                  <a:pt x="50830" y="96125"/>
                  <a:pt x="50830" y="96125"/>
                  <a:pt x="50830" y="96125"/>
                </a:cubicBezTo>
                <a:lnTo>
                  <a:pt x="50830" y="7246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30" name="íSlíḋe"/>
          <p:cNvSpPr/>
          <p:nvPr/>
        </p:nvSpPr>
        <p:spPr>
          <a:xfrm>
            <a:off x="1309233" y="4832161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虚拟存储器定义</a:t>
            </a:r>
          </a:p>
        </p:txBody>
      </p:sp>
      <p:sp>
        <p:nvSpPr>
          <p:cNvPr id="40" name="ïşľîďè"/>
          <p:cNvSpPr/>
          <p:nvPr/>
        </p:nvSpPr>
        <p:spPr>
          <a:xfrm>
            <a:off x="-788524" y="1134122"/>
            <a:ext cx="4669654" cy="5003800"/>
          </a:xfrm>
          <a:prstGeom prst="rect">
            <a:avLst/>
          </a:prstGeom>
          <a:blipFill>
            <a:blip r:embed="rId2"/>
            <a:stretch>
              <a:fillRect l="-30450" r="-30284"/>
            </a:stretch>
          </a:blip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4400"/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1" name="îŝļiḋe"/>
          <p:cNvSpPr/>
          <p:nvPr/>
        </p:nvSpPr>
        <p:spPr>
          <a:xfrm>
            <a:off x="3224183" y="1134122"/>
            <a:ext cx="656948" cy="5003800"/>
          </a:xfrm>
          <a:prstGeom prst="rect">
            <a:avLst/>
          </a:prstGeom>
          <a:solidFill>
            <a:schemeClr val="accent1">
              <a:alpha val="70000"/>
            </a:scheme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4400"/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42" name="í$1iďè"/>
          <p:cNvGrpSpPr/>
          <p:nvPr/>
        </p:nvGrpSpPr>
        <p:grpSpPr>
          <a:xfrm>
            <a:off x="3348471" y="1174124"/>
            <a:ext cx="8378931" cy="1648925"/>
            <a:chOff x="4136995" y="1170302"/>
            <a:chExt cx="8378931" cy="1648925"/>
          </a:xfrm>
        </p:grpSpPr>
        <p:sp>
          <p:nvSpPr>
            <p:cNvPr id="43" name="îslîďê"/>
            <p:cNvSpPr/>
            <p:nvPr/>
          </p:nvSpPr>
          <p:spPr>
            <a:xfrm>
              <a:off x="4136995" y="1712614"/>
              <a:ext cx="408372" cy="363926"/>
            </a:xfrm>
            <a:custGeom>
              <a:avLst/>
              <a:gdLst>
                <a:gd name="connsiteX0" fmla="*/ 514822 w 607336"/>
                <a:gd name="connsiteY0" fmla="*/ 287718 h 541236"/>
                <a:gd name="connsiteX1" fmla="*/ 501327 w 607336"/>
                <a:gd name="connsiteY1" fmla="*/ 301190 h 541236"/>
                <a:gd name="connsiteX2" fmla="*/ 501327 w 607336"/>
                <a:gd name="connsiteY2" fmla="*/ 357185 h 541236"/>
                <a:gd name="connsiteX3" fmla="*/ 514822 w 607336"/>
                <a:gd name="connsiteY3" fmla="*/ 370656 h 541236"/>
                <a:gd name="connsiteX4" fmla="*/ 528317 w 607336"/>
                <a:gd name="connsiteY4" fmla="*/ 357185 h 541236"/>
                <a:gd name="connsiteX5" fmla="*/ 528317 w 607336"/>
                <a:gd name="connsiteY5" fmla="*/ 301190 h 541236"/>
                <a:gd name="connsiteX6" fmla="*/ 514822 w 607336"/>
                <a:gd name="connsiteY6" fmla="*/ 287718 h 541236"/>
                <a:gd name="connsiteX7" fmla="*/ 513884 w 607336"/>
                <a:gd name="connsiteY7" fmla="*/ 257846 h 541236"/>
                <a:gd name="connsiteX8" fmla="*/ 524093 w 607336"/>
                <a:gd name="connsiteY8" fmla="*/ 258315 h 541236"/>
                <a:gd name="connsiteX9" fmla="*/ 591098 w 607336"/>
                <a:gd name="connsiteY9" fmla="*/ 286664 h 541236"/>
                <a:gd name="connsiteX10" fmla="*/ 596496 w 607336"/>
                <a:gd name="connsiteY10" fmla="*/ 294630 h 541236"/>
                <a:gd name="connsiteX11" fmla="*/ 605297 w 607336"/>
                <a:gd name="connsiteY11" fmla="*/ 403457 h 541236"/>
                <a:gd name="connsiteX12" fmla="*/ 581123 w 607336"/>
                <a:gd name="connsiteY12" fmla="*/ 508770 h 541236"/>
                <a:gd name="connsiteX13" fmla="*/ 575725 w 607336"/>
                <a:gd name="connsiteY13" fmla="*/ 516736 h 541236"/>
                <a:gd name="connsiteX14" fmla="*/ 514822 w 607336"/>
                <a:gd name="connsiteY14" fmla="*/ 536650 h 541236"/>
                <a:gd name="connsiteX15" fmla="*/ 453919 w 607336"/>
                <a:gd name="connsiteY15" fmla="*/ 516736 h 541236"/>
                <a:gd name="connsiteX16" fmla="*/ 448521 w 607336"/>
                <a:gd name="connsiteY16" fmla="*/ 508770 h 541236"/>
                <a:gd name="connsiteX17" fmla="*/ 424348 w 607336"/>
                <a:gd name="connsiteY17" fmla="*/ 403457 h 541236"/>
                <a:gd name="connsiteX18" fmla="*/ 433149 w 607336"/>
                <a:gd name="connsiteY18" fmla="*/ 294630 h 541236"/>
                <a:gd name="connsiteX19" fmla="*/ 438547 w 607336"/>
                <a:gd name="connsiteY19" fmla="*/ 286664 h 541236"/>
                <a:gd name="connsiteX20" fmla="*/ 502970 w 607336"/>
                <a:gd name="connsiteY20" fmla="*/ 258315 h 541236"/>
                <a:gd name="connsiteX21" fmla="*/ 513884 w 607336"/>
                <a:gd name="connsiteY21" fmla="*/ 257846 h 541236"/>
                <a:gd name="connsiteX22" fmla="*/ 23466 w 607336"/>
                <a:gd name="connsiteY22" fmla="*/ 0 h 541236"/>
                <a:gd name="connsiteX23" fmla="*/ 555312 w 607336"/>
                <a:gd name="connsiteY23" fmla="*/ 0 h 541236"/>
                <a:gd name="connsiteX24" fmla="*/ 578778 w 607336"/>
                <a:gd name="connsiteY24" fmla="*/ 23430 h 541236"/>
                <a:gd name="connsiteX25" fmla="*/ 578778 w 607336"/>
                <a:gd name="connsiteY25" fmla="*/ 253163 h 541236"/>
                <a:gd name="connsiteX26" fmla="*/ 531847 w 607336"/>
                <a:gd name="connsiteY26" fmla="*/ 239339 h 541236"/>
                <a:gd name="connsiteX27" fmla="*/ 531847 w 607336"/>
                <a:gd name="connsiteY27" fmla="*/ 46861 h 541236"/>
                <a:gd name="connsiteX28" fmla="*/ 46931 w 607336"/>
                <a:gd name="connsiteY28" fmla="*/ 46861 h 541236"/>
                <a:gd name="connsiteX29" fmla="*/ 46931 w 607336"/>
                <a:gd name="connsiteY29" fmla="*/ 346766 h 541236"/>
                <a:gd name="connsiteX30" fmla="*/ 404898 w 607336"/>
                <a:gd name="connsiteY30" fmla="*/ 346766 h 541236"/>
                <a:gd name="connsiteX31" fmla="*/ 405837 w 607336"/>
                <a:gd name="connsiteY31" fmla="*/ 410730 h 541236"/>
                <a:gd name="connsiteX32" fmla="*/ 409005 w 607336"/>
                <a:gd name="connsiteY32" fmla="*/ 432638 h 541236"/>
                <a:gd name="connsiteX33" fmla="*/ 368175 w 607336"/>
                <a:gd name="connsiteY33" fmla="*/ 432638 h 541236"/>
                <a:gd name="connsiteX34" fmla="*/ 388120 w 607336"/>
                <a:gd name="connsiteY34" fmla="*/ 500585 h 541236"/>
                <a:gd name="connsiteX35" fmla="*/ 412407 w 607336"/>
                <a:gd name="connsiteY35" fmla="*/ 500585 h 541236"/>
                <a:gd name="connsiteX36" fmla="*/ 423553 w 607336"/>
                <a:gd name="connsiteY36" fmla="*/ 511714 h 541236"/>
                <a:gd name="connsiteX37" fmla="*/ 423553 w 607336"/>
                <a:gd name="connsiteY37" fmla="*/ 530107 h 541236"/>
                <a:gd name="connsiteX38" fmla="*/ 412407 w 607336"/>
                <a:gd name="connsiteY38" fmla="*/ 541236 h 541236"/>
                <a:gd name="connsiteX39" fmla="*/ 166371 w 607336"/>
                <a:gd name="connsiteY39" fmla="*/ 541236 h 541236"/>
                <a:gd name="connsiteX40" fmla="*/ 155225 w 607336"/>
                <a:gd name="connsiteY40" fmla="*/ 530107 h 541236"/>
                <a:gd name="connsiteX41" fmla="*/ 155225 w 607336"/>
                <a:gd name="connsiteY41" fmla="*/ 511714 h 541236"/>
                <a:gd name="connsiteX42" fmla="*/ 166371 w 607336"/>
                <a:gd name="connsiteY42" fmla="*/ 500585 h 541236"/>
                <a:gd name="connsiteX43" fmla="*/ 190658 w 607336"/>
                <a:gd name="connsiteY43" fmla="*/ 500585 h 541236"/>
                <a:gd name="connsiteX44" fmla="*/ 210721 w 607336"/>
                <a:gd name="connsiteY44" fmla="*/ 432638 h 541236"/>
                <a:gd name="connsiteX45" fmla="*/ 23466 w 607336"/>
                <a:gd name="connsiteY45" fmla="*/ 432638 h 541236"/>
                <a:gd name="connsiteX46" fmla="*/ 0 w 607336"/>
                <a:gd name="connsiteY46" fmla="*/ 409207 h 541236"/>
                <a:gd name="connsiteX47" fmla="*/ 0 w 607336"/>
                <a:gd name="connsiteY47" fmla="*/ 23430 h 541236"/>
                <a:gd name="connsiteX48" fmla="*/ 23466 w 607336"/>
                <a:gd name="connsiteY48" fmla="*/ 0 h 54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607336" h="541236">
                  <a:moveTo>
                    <a:pt x="514822" y="287718"/>
                  </a:moveTo>
                  <a:cubicBezTo>
                    <a:pt x="507429" y="287718"/>
                    <a:pt x="501327" y="293810"/>
                    <a:pt x="501327" y="301190"/>
                  </a:cubicBezTo>
                  <a:lnTo>
                    <a:pt x="501327" y="357185"/>
                  </a:lnTo>
                  <a:cubicBezTo>
                    <a:pt x="501327" y="364682"/>
                    <a:pt x="507429" y="370656"/>
                    <a:pt x="514822" y="370656"/>
                  </a:cubicBezTo>
                  <a:cubicBezTo>
                    <a:pt x="522215" y="370656"/>
                    <a:pt x="528317" y="364682"/>
                    <a:pt x="528317" y="357185"/>
                  </a:cubicBezTo>
                  <a:lnTo>
                    <a:pt x="528317" y="301190"/>
                  </a:lnTo>
                  <a:cubicBezTo>
                    <a:pt x="528317" y="293810"/>
                    <a:pt x="522215" y="287718"/>
                    <a:pt x="514822" y="287718"/>
                  </a:cubicBezTo>
                  <a:close/>
                  <a:moveTo>
                    <a:pt x="513884" y="257846"/>
                  </a:moveTo>
                  <a:cubicBezTo>
                    <a:pt x="521042" y="257846"/>
                    <a:pt x="524093" y="258315"/>
                    <a:pt x="524093" y="258315"/>
                  </a:cubicBezTo>
                  <a:cubicBezTo>
                    <a:pt x="546506" y="260423"/>
                    <a:pt x="569037" y="269795"/>
                    <a:pt x="591098" y="286664"/>
                  </a:cubicBezTo>
                  <a:cubicBezTo>
                    <a:pt x="593679" y="288655"/>
                    <a:pt x="595557" y="291467"/>
                    <a:pt x="596496" y="294630"/>
                  </a:cubicBezTo>
                  <a:cubicBezTo>
                    <a:pt x="606940" y="330710"/>
                    <a:pt x="609756" y="365268"/>
                    <a:pt x="605297" y="403457"/>
                  </a:cubicBezTo>
                  <a:cubicBezTo>
                    <a:pt x="601307" y="437312"/>
                    <a:pt x="592037" y="471166"/>
                    <a:pt x="581123" y="508770"/>
                  </a:cubicBezTo>
                  <a:cubicBezTo>
                    <a:pt x="580185" y="511933"/>
                    <a:pt x="578307" y="514744"/>
                    <a:pt x="575725" y="516736"/>
                  </a:cubicBezTo>
                  <a:cubicBezTo>
                    <a:pt x="559062" y="529622"/>
                    <a:pt x="537470" y="536650"/>
                    <a:pt x="514822" y="536650"/>
                  </a:cubicBezTo>
                  <a:cubicBezTo>
                    <a:pt x="492174" y="536650"/>
                    <a:pt x="470583" y="529622"/>
                    <a:pt x="453919" y="516736"/>
                  </a:cubicBezTo>
                  <a:cubicBezTo>
                    <a:pt x="451338" y="514744"/>
                    <a:pt x="449460" y="511933"/>
                    <a:pt x="448521" y="508770"/>
                  </a:cubicBezTo>
                  <a:cubicBezTo>
                    <a:pt x="437608" y="471166"/>
                    <a:pt x="428338" y="437312"/>
                    <a:pt x="424348" y="403457"/>
                  </a:cubicBezTo>
                  <a:cubicBezTo>
                    <a:pt x="420006" y="365268"/>
                    <a:pt x="422705" y="330710"/>
                    <a:pt x="433149" y="294630"/>
                  </a:cubicBezTo>
                  <a:cubicBezTo>
                    <a:pt x="434088" y="291467"/>
                    <a:pt x="435965" y="288655"/>
                    <a:pt x="438547" y="286664"/>
                  </a:cubicBezTo>
                  <a:cubicBezTo>
                    <a:pt x="459787" y="270381"/>
                    <a:pt x="481378" y="260892"/>
                    <a:pt x="502970" y="258315"/>
                  </a:cubicBezTo>
                  <a:cubicBezTo>
                    <a:pt x="502970" y="258315"/>
                    <a:pt x="506725" y="257846"/>
                    <a:pt x="513884" y="257846"/>
                  </a:cubicBezTo>
                  <a:close/>
                  <a:moveTo>
                    <a:pt x="23466" y="0"/>
                  </a:moveTo>
                  <a:lnTo>
                    <a:pt x="555312" y="0"/>
                  </a:lnTo>
                  <a:cubicBezTo>
                    <a:pt x="568336" y="0"/>
                    <a:pt x="578778" y="10544"/>
                    <a:pt x="578778" y="23430"/>
                  </a:cubicBezTo>
                  <a:lnTo>
                    <a:pt x="578778" y="253163"/>
                  </a:lnTo>
                  <a:cubicBezTo>
                    <a:pt x="563408" y="245548"/>
                    <a:pt x="547686" y="240979"/>
                    <a:pt x="531847" y="239339"/>
                  </a:cubicBezTo>
                  <a:lnTo>
                    <a:pt x="531847" y="46861"/>
                  </a:lnTo>
                  <a:lnTo>
                    <a:pt x="46931" y="46861"/>
                  </a:lnTo>
                  <a:lnTo>
                    <a:pt x="46931" y="346766"/>
                  </a:lnTo>
                  <a:lnTo>
                    <a:pt x="404898" y="346766"/>
                  </a:lnTo>
                  <a:cubicBezTo>
                    <a:pt x="402904" y="367502"/>
                    <a:pt x="403256" y="388589"/>
                    <a:pt x="405837" y="410730"/>
                  </a:cubicBezTo>
                  <a:cubicBezTo>
                    <a:pt x="406658" y="418111"/>
                    <a:pt x="407714" y="425374"/>
                    <a:pt x="409005" y="432638"/>
                  </a:cubicBezTo>
                  <a:lnTo>
                    <a:pt x="368175" y="432638"/>
                  </a:lnTo>
                  <a:lnTo>
                    <a:pt x="388120" y="500585"/>
                  </a:lnTo>
                  <a:lnTo>
                    <a:pt x="412407" y="500585"/>
                  </a:lnTo>
                  <a:cubicBezTo>
                    <a:pt x="418626" y="500585"/>
                    <a:pt x="423553" y="505622"/>
                    <a:pt x="423553" y="511714"/>
                  </a:cubicBezTo>
                  <a:lnTo>
                    <a:pt x="423553" y="530107"/>
                  </a:lnTo>
                  <a:cubicBezTo>
                    <a:pt x="423553" y="536199"/>
                    <a:pt x="418626" y="541236"/>
                    <a:pt x="412407" y="541236"/>
                  </a:cubicBezTo>
                  <a:lnTo>
                    <a:pt x="166371" y="541236"/>
                  </a:lnTo>
                  <a:cubicBezTo>
                    <a:pt x="160270" y="541236"/>
                    <a:pt x="155225" y="536199"/>
                    <a:pt x="155225" y="530107"/>
                  </a:cubicBezTo>
                  <a:lnTo>
                    <a:pt x="155225" y="511714"/>
                  </a:lnTo>
                  <a:cubicBezTo>
                    <a:pt x="155225" y="505622"/>
                    <a:pt x="160270" y="500585"/>
                    <a:pt x="166371" y="500585"/>
                  </a:cubicBezTo>
                  <a:lnTo>
                    <a:pt x="190658" y="500585"/>
                  </a:lnTo>
                  <a:lnTo>
                    <a:pt x="210721" y="432638"/>
                  </a:lnTo>
                  <a:lnTo>
                    <a:pt x="23466" y="432638"/>
                  </a:lnTo>
                  <a:cubicBezTo>
                    <a:pt x="10560" y="432638"/>
                    <a:pt x="0" y="422211"/>
                    <a:pt x="0" y="409207"/>
                  </a:cubicBezTo>
                  <a:lnTo>
                    <a:pt x="0" y="23430"/>
                  </a:lnTo>
                  <a:cubicBezTo>
                    <a:pt x="0" y="10544"/>
                    <a:pt x="10560" y="0"/>
                    <a:pt x="23466" y="0"/>
                  </a:cubicBez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4" name="ïSḻiḍé"/>
            <p:cNvSpPr txBox="1"/>
            <p:nvPr/>
          </p:nvSpPr>
          <p:spPr>
            <a:xfrm>
              <a:off x="4882718" y="1170302"/>
              <a:ext cx="7633208" cy="164892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just">
                <a:lnSpc>
                  <a:spcPct val="130000"/>
                </a:lnSpc>
              </a:pPr>
              <a:r>
                <a:rPr lang="zh-CN" altLang="en-US" sz="2400" dirty="0">
                  <a:cs typeface="+mn-ea"/>
                  <a:sym typeface="+mn-lt"/>
                </a:rPr>
                <a:t>基于局部性原理，应用程序在运行之前，没有必要全部装入内存，仅须将那些当前要运行的部分页面或段先装入内存便可运行，其余部分暂留在盘上。</a:t>
              </a:r>
            </a:p>
          </p:txBody>
        </p:sp>
      </p:grpSp>
      <p:grpSp>
        <p:nvGrpSpPr>
          <p:cNvPr id="45" name="išḷîḓé"/>
          <p:cNvGrpSpPr/>
          <p:nvPr/>
        </p:nvGrpSpPr>
        <p:grpSpPr>
          <a:xfrm>
            <a:off x="3348471" y="3286056"/>
            <a:ext cx="8378932" cy="801176"/>
            <a:chOff x="4136995" y="3233565"/>
            <a:chExt cx="8378932" cy="801176"/>
          </a:xfrm>
        </p:grpSpPr>
        <p:sp>
          <p:nvSpPr>
            <p:cNvPr id="46" name="íśľïḋé"/>
            <p:cNvSpPr/>
            <p:nvPr/>
          </p:nvSpPr>
          <p:spPr>
            <a:xfrm>
              <a:off x="4136995" y="3450237"/>
              <a:ext cx="408372" cy="363926"/>
            </a:xfrm>
            <a:custGeom>
              <a:avLst/>
              <a:gdLst>
                <a:gd name="connsiteX0" fmla="*/ 514822 w 607336"/>
                <a:gd name="connsiteY0" fmla="*/ 287718 h 541236"/>
                <a:gd name="connsiteX1" fmla="*/ 501327 w 607336"/>
                <a:gd name="connsiteY1" fmla="*/ 301190 h 541236"/>
                <a:gd name="connsiteX2" fmla="*/ 501327 w 607336"/>
                <a:gd name="connsiteY2" fmla="*/ 357185 h 541236"/>
                <a:gd name="connsiteX3" fmla="*/ 514822 w 607336"/>
                <a:gd name="connsiteY3" fmla="*/ 370656 h 541236"/>
                <a:gd name="connsiteX4" fmla="*/ 528317 w 607336"/>
                <a:gd name="connsiteY4" fmla="*/ 357185 h 541236"/>
                <a:gd name="connsiteX5" fmla="*/ 528317 w 607336"/>
                <a:gd name="connsiteY5" fmla="*/ 301190 h 541236"/>
                <a:gd name="connsiteX6" fmla="*/ 514822 w 607336"/>
                <a:gd name="connsiteY6" fmla="*/ 287718 h 541236"/>
                <a:gd name="connsiteX7" fmla="*/ 513884 w 607336"/>
                <a:gd name="connsiteY7" fmla="*/ 257846 h 541236"/>
                <a:gd name="connsiteX8" fmla="*/ 524093 w 607336"/>
                <a:gd name="connsiteY8" fmla="*/ 258315 h 541236"/>
                <a:gd name="connsiteX9" fmla="*/ 591098 w 607336"/>
                <a:gd name="connsiteY9" fmla="*/ 286664 h 541236"/>
                <a:gd name="connsiteX10" fmla="*/ 596496 w 607336"/>
                <a:gd name="connsiteY10" fmla="*/ 294630 h 541236"/>
                <a:gd name="connsiteX11" fmla="*/ 605297 w 607336"/>
                <a:gd name="connsiteY11" fmla="*/ 403457 h 541236"/>
                <a:gd name="connsiteX12" fmla="*/ 581123 w 607336"/>
                <a:gd name="connsiteY12" fmla="*/ 508770 h 541236"/>
                <a:gd name="connsiteX13" fmla="*/ 575725 w 607336"/>
                <a:gd name="connsiteY13" fmla="*/ 516736 h 541236"/>
                <a:gd name="connsiteX14" fmla="*/ 514822 w 607336"/>
                <a:gd name="connsiteY14" fmla="*/ 536650 h 541236"/>
                <a:gd name="connsiteX15" fmla="*/ 453919 w 607336"/>
                <a:gd name="connsiteY15" fmla="*/ 516736 h 541236"/>
                <a:gd name="connsiteX16" fmla="*/ 448521 w 607336"/>
                <a:gd name="connsiteY16" fmla="*/ 508770 h 541236"/>
                <a:gd name="connsiteX17" fmla="*/ 424348 w 607336"/>
                <a:gd name="connsiteY17" fmla="*/ 403457 h 541236"/>
                <a:gd name="connsiteX18" fmla="*/ 433149 w 607336"/>
                <a:gd name="connsiteY18" fmla="*/ 294630 h 541236"/>
                <a:gd name="connsiteX19" fmla="*/ 438547 w 607336"/>
                <a:gd name="connsiteY19" fmla="*/ 286664 h 541236"/>
                <a:gd name="connsiteX20" fmla="*/ 502970 w 607336"/>
                <a:gd name="connsiteY20" fmla="*/ 258315 h 541236"/>
                <a:gd name="connsiteX21" fmla="*/ 513884 w 607336"/>
                <a:gd name="connsiteY21" fmla="*/ 257846 h 541236"/>
                <a:gd name="connsiteX22" fmla="*/ 23466 w 607336"/>
                <a:gd name="connsiteY22" fmla="*/ 0 h 541236"/>
                <a:gd name="connsiteX23" fmla="*/ 555312 w 607336"/>
                <a:gd name="connsiteY23" fmla="*/ 0 h 541236"/>
                <a:gd name="connsiteX24" fmla="*/ 578778 w 607336"/>
                <a:gd name="connsiteY24" fmla="*/ 23430 h 541236"/>
                <a:gd name="connsiteX25" fmla="*/ 578778 w 607336"/>
                <a:gd name="connsiteY25" fmla="*/ 253163 h 541236"/>
                <a:gd name="connsiteX26" fmla="*/ 531847 w 607336"/>
                <a:gd name="connsiteY26" fmla="*/ 239339 h 541236"/>
                <a:gd name="connsiteX27" fmla="*/ 531847 w 607336"/>
                <a:gd name="connsiteY27" fmla="*/ 46861 h 541236"/>
                <a:gd name="connsiteX28" fmla="*/ 46931 w 607336"/>
                <a:gd name="connsiteY28" fmla="*/ 46861 h 541236"/>
                <a:gd name="connsiteX29" fmla="*/ 46931 w 607336"/>
                <a:gd name="connsiteY29" fmla="*/ 346766 h 541236"/>
                <a:gd name="connsiteX30" fmla="*/ 404898 w 607336"/>
                <a:gd name="connsiteY30" fmla="*/ 346766 h 541236"/>
                <a:gd name="connsiteX31" fmla="*/ 405837 w 607336"/>
                <a:gd name="connsiteY31" fmla="*/ 410730 h 541236"/>
                <a:gd name="connsiteX32" fmla="*/ 409005 w 607336"/>
                <a:gd name="connsiteY32" fmla="*/ 432638 h 541236"/>
                <a:gd name="connsiteX33" fmla="*/ 368175 w 607336"/>
                <a:gd name="connsiteY33" fmla="*/ 432638 h 541236"/>
                <a:gd name="connsiteX34" fmla="*/ 388120 w 607336"/>
                <a:gd name="connsiteY34" fmla="*/ 500585 h 541236"/>
                <a:gd name="connsiteX35" fmla="*/ 412407 w 607336"/>
                <a:gd name="connsiteY35" fmla="*/ 500585 h 541236"/>
                <a:gd name="connsiteX36" fmla="*/ 423553 w 607336"/>
                <a:gd name="connsiteY36" fmla="*/ 511714 h 541236"/>
                <a:gd name="connsiteX37" fmla="*/ 423553 w 607336"/>
                <a:gd name="connsiteY37" fmla="*/ 530107 h 541236"/>
                <a:gd name="connsiteX38" fmla="*/ 412407 w 607336"/>
                <a:gd name="connsiteY38" fmla="*/ 541236 h 541236"/>
                <a:gd name="connsiteX39" fmla="*/ 166371 w 607336"/>
                <a:gd name="connsiteY39" fmla="*/ 541236 h 541236"/>
                <a:gd name="connsiteX40" fmla="*/ 155225 w 607336"/>
                <a:gd name="connsiteY40" fmla="*/ 530107 h 541236"/>
                <a:gd name="connsiteX41" fmla="*/ 155225 w 607336"/>
                <a:gd name="connsiteY41" fmla="*/ 511714 h 541236"/>
                <a:gd name="connsiteX42" fmla="*/ 166371 w 607336"/>
                <a:gd name="connsiteY42" fmla="*/ 500585 h 541236"/>
                <a:gd name="connsiteX43" fmla="*/ 190658 w 607336"/>
                <a:gd name="connsiteY43" fmla="*/ 500585 h 541236"/>
                <a:gd name="connsiteX44" fmla="*/ 210721 w 607336"/>
                <a:gd name="connsiteY44" fmla="*/ 432638 h 541236"/>
                <a:gd name="connsiteX45" fmla="*/ 23466 w 607336"/>
                <a:gd name="connsiteY45" fmla="*/ 432638 h 541236"/>
                <a:gd name="connsiteX46" fmla="*/ 0 w 607336"/>
                <a:gd name="connsiteY46" fmla="*/ 409207 h 541236"/>
                <a:gd name="connsiteX47" fmla="*/ 0 w 607336"/>
                <a:gd name="connsiteY47" fmla="*/ 23430 h 541236"/>
                <a:gd name="connsiteX48" fmla="*/ 23466 w 607336"/>
                <a:gd name="connsiteY48" fmla="*/ 0 h 54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607336" h="541236">
                  <a:moveTo>
                    <a:pt x="514822" y="287718"/>
                  </a:moveTo>
                  <a:cubicBezTo>
                    <a:pt x="507429" y="287718"/>
                    <a:pt x="501327" y="293810"/>
                    <a:pt x="501327" y="301190"/>
                  </a:cubicBezTo>
                  <a:lnTo>
                    <a:pt x="501327" y="357185"/>
                  </a:lnTo>
                  <a:cubicBezTo>
                    <a:pt x="501327" y="364682"/>
                    <a:pt x="507429" y="370656"/>
                    <a:pt x="514822" y="370656"/>
                  </a:cubicBezTo>
                  <a:cubicBezTo>
                    <a:pt x="522215" y="370656"/>
                    <a:pt x="528317" y="364682"/>
                    <a:pt x="528317" y="357185"/>
                  </a:cubicBezTo>
                  <a:lnTo>
                    <a:pt x="528317" y="301190"/>
                  </a:lnTo>
                  <a:cubicBezTo>
                    <a:pt x="528317" y="293810"/>
                    <a:pt x="522215" y="287718"/>
                    <a:pt x="514822" y="287718"/>
                  </a:cubicBezTo>
                  <a:close/>
                  <a:moveTo>
                    <a:pt x="513884" y="257846"/>
                  </a:moveTo>
                  <a:cubicBezTo>
                    <a:pt x="521042" y="257846"/>
                    <a:pt x="524093" y="258315"/>
                    <a:pt x="524093" y="258315"/>
                  </a:cubicBezTo>
                  <a:cubicBezTo>
                    <a:pt x="546506" y="260423"/>
                    <a:pt x="569037" y="269795"/>
                    <a:pt x="591098" y="286664"/>
                  </a:cubicBezTo>
                  <a:cubicBezTo>
                    <a:pt x="593679" y="288655"/>
                    <a:pt x="595557" y="291467"/>
                    <a:pt x="596496" y="294630"/>
                  </a:cubicBezTo>
                  <a:cubicBezTo>
                    <a:pt x="606940" y="330710"/>
                    <a:pt x="609756" y="365268"/>
                    <a:pt x="605297" y="403457"/>
                  </a:cubicBezTo>
                  <a:cubicBezTo>
                    <a:pt x="601307" y="437312"/>
                    <a:pt x="592037" y="471166"/>
                    <a:pt x="581123" y="508770"/>
                  </a:cubicBezTo>
                  <a:cubicBezTo>
                    <a:pt x="580185" y="511933"/>
                    <a:pt x="578307" y="514744"/>
                    <a:pt x="575725" y="516736"/>
                  </a:cubicBezTo>
                  <a:cubicBezTo>
                    <a:pt x="559062" y="529622"/>
                    <a:pt x="537470" y="536650"/>
                    <a:pt x="514822" y="536650"/>
                  </a:cubicBezTo>
                  <a:cubicBezTo>
                    <a:pt x="492174" y="536650"/>
                    <a:pt x="470583" y="529622"/>
                    <a:pt x="453919" y="516736"/>
                  </a:cubicBezTo>
                  <a:cubicBezTo>
                    <a:pt x="451338" y="514744"/>
                    <a:pt x="449460" y="511933"/>
                    <a:pt x="448521" y="508770"/>
                  </a:cubicBezTo>
                  <a:cubicBezTo>
                    <a:pt x="437608" y="471166"/>
                    <a:pt x="428338" y="437312"/>
                    <a:pt x="424348" y="403457"/>
                  </a:cubicBezTo>
                  <a:cubicBezTo>
                    <a:pt x="420006" y="365268"/>
                    <a:pt x="422705" y="330710"/>
                    <a:pt x="433149" y="294630"/>
                  </a:cubicBezTo>
                  <a:cubicBezTo>
                    <a:pt x="434088" y="291467"/>
                    <a:pt x="435965" y="288655"/>
                    <a:pt x="438547" y="286664"/>
                  </a:cubicBezTo>
                  <a:cubicBezTo>
                    <a:pt x="459787" y="270381"/>
                    <a:pt x="481378" y="260892"/>
                    <a:pt x="502970" y="258315"/>
                  </a:cubicBezTo>
                  <a:cubicBezTo>
                    <a:pt x="502970" y="258315"/>
                    <a:pt x="506725" y="257846"/>
                    <a:pt x="513884" y="257846"/>
                  </a:cubicBezTo>
                  <a:close/>
                  <a:moveTo>
                    <a:pt x="23466" y="0"/>
                  </a:moveTo>
                  <a:lnTo>
                    <a:pt x="555312" y="0"/>
                  </a:lnTo>
                  <a:cubicBezTo>
                    <a:pt x="568336" y="0"/>
                    <a:pt x="578778" y="10544"/>
                    <a:pt x="578778" y="23430"/>
                  </a:cubicBezTo>
                  <a:lnTo>
                    <a:pt x="578778" y="253163"/>
                  </a:lnTo>
                  <a:cubicBezTo>
                    <a:pt x="563408" y="245548"/>
                    <a:pt x="547686" y="240979"/>
                    <a:pt x="531847" y="239339"/>
                  </a:cubicBezTo>
                  <a:lnTo>
                    <a:pt x="531847" y="46861"/>
                  </a:lnTo>
                  <a:lnTo>
                    <a:pt x="46931" y="46861"/>
                  </a:lnTo>
                  <a:lnTo>
                    <a:pt x="46931" y="346766"/>
                  </a:lnTo>
                  <a:lnTo>
                    <a:pt x="404898" y="346766"/>
                  </a:lnTo>
                  <a:cubicBezTo>
                    <a:pt x="402904" y="367502"/>
                    <a:pt x="403256" y="388589"/>
                    <a:pt x="405837" y="410730"/>
                  </a:cubicBezTo>
                  <a:cubicBezTo>
                    <a:pt x="406658" y="418111"/>
                    <a:pt x="407714" y="425374"/>
                    <a:pt x="409005" y="432638"/>
                  </a:cubicBezTo>
                  <a:lnTo>
                    <a:pt x="368175" y="432638"/>
                  </a:lnTo>
                  <a:lnTo>
                    <a:pt x="388120" y="500585"/>
                  </a:lnTo>
                  <a:lnTo>
                    <a:pt x="412407" y="500585"/>
                  </a:lnTo>
                  <a:cubicBezTo>
                    <a:pt x="418626" y="500585"/>
                    <a:pt x="423553" y="505622"/>
                    <a:pt x="423553" y="511714"/>
                  </a:cubicBezTo>
                  <a:lnTo>
                    <a:pt x="423553" y="530107"/>
                  </a:lnTo>
                  <a:cubicBezTo>
                    <a:pt x="423553" y="536199"/>
                    <a:pt x="418626" y="541236"/>
                    <a:pt x="412407" y="541236"/>
                  </a:cubicBezTo>
                  <a:lnTo>
                    <a:pt x="166371" y="541236"/>
                  </a:lnTo>
                  <a:cubicBezTo>
                    <a:pt x="160270" y="541236"/>
                    <a:pt x="155225" y="536199"/>
                    <a:pt x="155225" y="530107"/>
                  </a:cubicBezTo>
                  <a:lnTo>
                    <a:pt x="155225" y="511714"/>
                  </a:lnTo>
                  <a:cubicBezTo>
                    <a:pt x="155225" y="505622"/>
                    <a:pt x="160270" y="500585"/>
                    <a:pt x="166371" y="500585"/>
                  </a:cubicBezTo>
                  <a:lnTo>
                    <a:pt x="190658" y="500585"/>
                  </a:lnTo>
                  <a:lnTo>
                    <a:pt x="210721" y="432638"/>
                  </a:lnTo>
                  <a:lnTo>
                    <a:pt x="23466" y="432638"/>
                  </a:lnTo>
                  <a:cubicBezTo>
                    <a:pt x="10560" y="432638"/>
                    <a:pt x="0" y="422211"/>
                    <a:pt x="0" y="409207"/>
                  </a:cubicBezTo>
                  <a:lnTo>
                    <a:pt x="0" y="23430"/>
                  </a:lnTo>
                  <a:cubicBezTo>
                    <a:pt x="0" y="10544"/>
                    <a:pt x="10560" y="0"/>
                    <a:pt x="23466" y="0"/>
                  </a:cubicBez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7" name="îŝľîḓè"/>
            <p:cNvSpPr txBox="1"/>
            <p:nvPr/>
          </p:nvSpPr>
          <p:spPr>
            <a:xfrm>
              <a:off x="4882718" y="3233565"/>
              <a:ext cx="7633209" cy="80117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400" dirty="0">
                  <a:solidFill>
                    <a:srgbClr val="0000FF"/>
                  </a:solidFill>
                  <a:cs typeface="+mn-ea"/>
                  <a:sym typeface="+mn-lt"/>
                </a:rPr>
                <a:t>虚拟存储器：</a:t>
              </a:r>
              <a:r>
                <a:rPr lang="zh-CN" altLang="en-US" sz="2400" dirty="0">
                  <a:solidFill>
                    <a:srgbClr val="FF0000"/>
                  </a:solidFill>
                  <a:cs typeface="+mn-ea"/>
                  <a:sym typeface="+mn-lt"/>
                </a:rPr>
                <a:t>具有请求调入功能和置换功能，能从逻辑上对内存容量加以扩充的一种存储器系统。</a:t>
              </a:r>
            </a:p>
          </p:txBody>
        </p:sp>
      </p:grpSp>
      <p:grpSp>
        <p:nvGrpSpPr>
          <p:cNvPr id="48" name="ïSlíḍê"/>
          <p:cNvGrpSpPr/>
          <p:nvPr/>
        </p:nvGrpSpPr>
        <p:grpSpPr>
          <a:xfrm>
            <a:off x="3348471" y="4371764"/>
            <a:ext cx="8378931" cy="1311067"/>
            <a:chOff x="4136995" y="4714289"/>
            <a:chExt cx="8378931" cy="1311067"/>
          </a:xfrm>
        </p:grpSpPr>
        <p:sp>
          <p:nvSpPr>
            <p:cNvPr id="49" name="ïsľíḓê"/>
            <p:cNvSpPr/>
            <p:nvPr/>
          </p:nvSpPr>
          <p:spPr>
            <a:xfrm>
              <a:off x="4136995" y="5187860"/>
              <a:ext cx="408372" cy="363926"/>
            </a:xfrm>
            <a:custGeom>
              <a:avLst/>
              <a:gdLst>
                <a:gd name="connsiteX0" fmla="*/ 514822 w 607336"/>
                <a:gd name="connsiteY0" fmla="*/ 287718 h 541236"/>
                <a:gd name="connsiteX1" fmla="*/ 501327 w 607336"/>
                <a:gd name="connsiteY1" fmla="*/ 301190 h 541236"/>
                <a:gd name="connsiteX2" fmla="*/ 501327 w 607336"/>
                <a:gd name="connsiteY2" fmla="*/ 357185 h 541236"/>
                <a:gd name="connsiteX3" fmla="*/ 514822 w 607336"/>
                <a:gd name="connsiteY3" fmla="*/ 370656 h 541236"/>
                <a:gd name="connsiteX4" fmla="*/ 528317 w 607336"/>
                <a:gd name="connsiteY4" fmla="*/ 357185 h 541236"/>
                <a:gd name="connsiteX5" fmla="*/ 528317 w 607336"/>
                <a:gd name="connsiteY5" fmla="*/ 301190 h 541236"/>
                <a:gd name="connsiteX6" fmla="*/ 514822 w 607336"/>
                <a:gd name="connsiteY6" fmla="*/ 287718 h 541236"/>
                <a:gd name="connsiteX7" fmla="*/ 513884 w 607336"/>
                <a:gd name="connsiteY7" fmla="*/ 257846 h 541236"/>
                <a:gd name="connsiteX8" fmla="*/ 524093 w 607336"/>
                <a:gd name="connsiteY8" fmla="*/ 258315 h 541236"/>
                <a:gd name="connsiteX9" fmla="*/ 591098 w 607336"/>
                <a:gd name="connsiteY9" fmla="*/ 286664 h 541236"/>
                <a:gd name="connsiteX10" fmla="*/ 596496 w 607336"/>
                <a:gd name="connsiteY10" fmla="*/ 294630 h 541236"/>
                <a:gd name="connsiteX11" fmla="*/ 605297 w 607336"/>
                <a:gd name="connsiteY11" fmla="*/ 403457 h 541236"/>
                <a:gd name="connsiteX12" fmla="*/ 581123 w 607336"/>
                <a:gd name="connsiteY12" fmla="*/ 508770 h 541236"/>
                <a:gd name="connsiteX13" fmla="*/ 575725 w 607336"/>
                <a:gd name="connsiteY13" fmla="*/ 516736 h 541236"/>
                <a:gd name="connsiteX14" fmla="*/ 514822 w 607336"/>
                <a:gd name="connsiteY14" fmla="*/ 536650 h 541236"/>
                <a:gd name="connsiteX15" fmla="*/ 453919 w 607336"/>
                <a:gd name="connsiteY15" fmla="*/ 516736 h 541236"/>
                <a:gd name="connsiteX16" fmla="*/ 448521 w 607336"/>
                <a:gd name="connsiteY16" fmla="*/ 508770 h 541236"/>
                <a:gd name="connsiteX17" fmla="*/ 424348 w 607336"/>
                <a:gd name="connsiteY17" fmla="*/ 403457 h 541236"/>
                <a:gd name="connsiteX18" fmla="*/ 433149 w 607336"/>
                <a:gd name="connsiteY18" fmla="*/ 294630 h 541236"/>
                <a:gd name="connsiteX19" fmla="*/ 438547 w 607336"/>
                <a:gd name="connsiteY19" fmla="*/ 286664 h 541236"/>
                <a:gd name="connsiteX20" fmla="*/ 502970 w 607336"/>
                <a:gd name="connsiteY20" fmla="*/ 258315 h 541236"/>
                <a:gd name="connsiteX21" fmla="*/ 513884 w 607336"/>
                <a:gd name="connsiteY21" fmla="*/ 257846 h 541236"/>
                <a:gd name="connsiteX22" fmla="*/ 23466 w 607336"/>
                <a:gd name="connsiteY22" fmla="*/ 0 h 541236"/>
                <a:gd name="connsiteX23" fmla="*/ 555312 w 607336"/>
                <a:gd name="connsiteY23" fmla="*/ 0 h 541236"/>
                <a:gd name="connsiteX24" fmla="*/ 578778 w 607336"/>
                <a:gd name="connsiteY24" fmla="*/ 23430 h 541236"/>
                <a:gd name="connsiteX25" fmla="*/ 578778 w 607336"/>
                <a:gd name="connsiteY25" fmla="*/ 253163 h 541236"/>
                <a:gd name="connsiteX26" fmla="*/ 531847 w 607336"/>
                <a:gd name="connsiteY26" fmla="*/ 239339 h 541236"/>
                <a:gd name="connsiteX27" fmla="*/ 531847 w 607336"/>
                <a:gd name="connsiteY27" fmla="*/ 46861 h 541236"/>
                <a:gd name="connsiteX28" fmla="*/ 46931 w 607336"/>
                <a:gd name="connsiteY28" fmla="*/ 46861 h 541236"/>
                <a:gd name="connsiteX29" fmla="*/ 46931 w 607336"/>
                <a:gd name="connsiteY29" fmla="*/ 346766 h 541236"/>
                <a:gd name="connsiteX30" fmla="*/ 404898 w 607336"/>
                <a:gd name="connsiteY30" fmla="*/ 346766 h 541236"/>
                <a:gd name="connsiteX31" fmla="*/ 405837 w 607336"/>
                <a:gd name="connsiteY31" fmla="*/ 410730 h 541236"/>
                <a:gd name="connsiteX32" fmla="*/ 409005 w 607336"/>
                <a:gd name="connsiteY32" fmla="*/ 432638 h 541236"/>
                <a:gd name="connsiteX33" fmla="*/ 368175 w 607336"/>
                <a:gd name="connsiteY33" fmla="*/ 432638 h 541236"/>
                <a:gd name="connsiteX34" fmla="*/ 388120 w 607336"/>
                <a:gd name="connsiteY34" fmla="*/ 500585 h 541236"/>
                <a:gd name="connsiteX35" fmla="*/ 412407 w 607336"/>
                <a:gd name="connsiteY35" fmla="*/ 500585 h 541236"/>
                <a:gd name="connsiteX36" fmla="*/ 423553 w 607336"/>
                <a:gd name="connsiteY36" fmla="*/ 511714 h 541236"/>
                <a:gd name="connsiteX37" fmla="*/ 423553 w 607336"/>
                <a:gd name="connsiteY37" fmla="*/ 530107 h 541236"/>
                <a:gd name="connsiteX38" fmla="*/ 412407 w 607336"/>
                <a:gd name="connsiteY38" fmla="*/ 541236 h 541236"/>
                <a:gd name="connsiteX39" fmla="*/ 166371 w 607336"/>
                <a:gd name="connsiteY39" fmla="*/ 541236 h 541236"/>
                <a:gd name="connsiteX40" fmla="*/ 155225 w 607336"/>
                <a:gd name="connsiteY40" fmla="*/ 530107 h 541236"/>
                <a:gd name="connsiteX41" fmla="*/ 155225 w 607336"/>
                <a:gd name="connsiteY41" fmla="*/ 511714 h 541236"/>
                <a:gd name="connsiteX42" fmla="*/ 166371 w 607336"/>
                <a:gd name="connsiteY42" fmla="*/ 500585 h 541236"/>
                <a:gd name="connsiteX43" fmla="*/ 190658 w 607336"/>
                <a:gd name="connsiteY43" fmla="*/ 500585 h 541236"/>
                <a:gd name="connsiteX44" fmla="*/ 210721 w 607336"/>
                <a:gd name="connsiteY44" fmla="*/ 432638 h 541236"/>
                <a:gd name="connsiteX45" fmla="*/ 23466 w 607336"/>
                <a:gd name="connsiteY45" fmla="*/ 432638 h 541236"/>
                <a:gd name="connsiteX46" fmla="*/ 0 w 607336"/>
                <a:gd name="connsiteY46" fmla="*/ 409207 h 541236"/>
                <a:gd name="connsiteX47" fmla="*/ 0 w 607336"/>
                <a:gd name="connsiteY47" fmla="*/ 23430 h 541236"/>
                <a:gd name="connsiteX48" fmla="*/ 23466 w 607336"/>
                <a:gd name="connsiteY48" fmla="*/ 0 h 54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607336" h="541236">
                  <a:moveTo>
                    <a:pt x="514822" y="287718"/>
                  </a:moveTo>
                  <a:cubicBezTo>
                    <a:pt x="507429" y="287718"/>
                    <a:pt x="501327" y="293810"/>
                    <a:pt x="501327" y="301190"/>
                  </a:cubicBezTo>
                  <a:lnTo>
                    <a:pt x="501327" y="357185"/>
                  </a:lnTo>
                  <a:cubicBezTo>
                    <a:pt x="501327" y="364682"/>
                    <a:pt x="507429" y="370656"/>
                    <a:pt x="514822" y="370656"/>
                  </a:cubicBezTo>
                  <a:cubicBezTo>
                    <a:pt x="522215" y="370656"/>
                    <a:pt x="528317" y="364682"/>
                    <a:pt x="528317" y="357185"/>
                  </a:cubicBezTo>
                  <a:lnTo>
                    <a:pt x="528317" y="301190"/>
                  </a:lnTo>
                  <a:cubicBezTo>
                    <a:pt x="528317" y="293810"/>
                    <a:pt x="522215" y="287718"/>
                    <a:pt x="514822" y="287718"/>
                  </a:cubicBezTo>
                  <a:close/>
                  <a:moveTo>
                    <a:pt x="513884" y="257846"/>
                  </a:moveTo>
                  <a:cubicBezTo>
                    <a:pt x="521042" y="257846"/>
                    <a:pt x="524093" y="258315"/>
                    <a:pt x="524093" y="258315"/>
                  </a:cubicBezTo>
                  <a:cubicBezTo>
                    <a:pt x="546506" y="260423"/>
                    <a:pt x="569037" y="269795"/>
                    <a:pt x="591098" y="286664"/>
                  </a:cubicBezTo>
                  <a:cubicBezTo>
                    <a:pt x="593679" y="288655"/>
                    <a:pt x="595557" y="291467"/>
                    <a:pt x="596496" y="294630"/>
                  </a:cubicBezTo>
                  <a:cubicBezTo>
                    <a:pt x="606940" y="330710"/>
                    <a:pt x="609756" y="365268"/>
                    <a:pt x="605297" y="403457"/>
                  </a:cubicBezTo>
                  <a:cubicBezTo>
                    <a:pt x="601307" y="437312"/>
                    <a:pt x="592037" y="471166"/>
                    <a:pt x="581123" y="508770"/>
                  </a:cubicBezTo>
                  <a:cubicBezTo>
                    <a:pt x="580185" y="511933"/>
                    <a:pt x="578307" y="514744"/>
                    <a:pt x="575725" y="516736"/>
                  </a:cubicBezTo>
                  <a:cubicBezTo>
                    <a:pt x="559062" y="529622"/>
                    <a:pt x="537470" y="536650"/>
                    <a:pt x="514822" y="536650"/>
                  </a:cubicBezTo>
                  <a:cubicBezTo>
                    <a:pt x="492174" y="536650"/>
                    <a:pt x="470583" y="529622"/>
                    <a:pt x="453919" y="516736"/>
                  </a:cubicBezTo>
                  <a:cubicBezTo>
                    <a:pt x="451338" y="514744"/>
                    <a:pt x="449460" y="511933"/>
                    <a:pt x="448521" y="508770"/>
                  </a:cubicBezTo>
                  <a:cubicBezTo>
                    <a:pt x="437608" y="471166"/>
                    <a:pt x="428338" y="437312"/>
                    <a:pt x="424348" y="403457"/>
                  </a:cubicBezTo>
                  <a:cubicBezTo>
                    <a:pt x="420006" y="365268"/>
                    <a:pt x="422705" y="330710"/>
                    <a:pt x="433149" y="294630"/>
                  </a:cubicBezTo>
                  <a:cubicBezTo>
                    <a:pt x="434088" y="291467"/>
                    <a:pt x="435965" y="288655"/>
                    <a:pt x="438547" y="286664"/>
                  </a:cubicBezTo>
                  <a:cubicBezTo>
                    <a:pt x="459787" y="270381"/>
                    <a:pt x="481378" y="260892"/>
                    <a:pt x="502970" y="258315"/>
                  </a:cubicBezTo>
                  <a:cubicBezTo>
                    <a:pt x="502970" y="258315"/>
                    <a:pt x="506725" y="257846"/>
                    <a:pt x="513884" y="257846"/>
                  </a:cubicBezTo>
                  <a:close/>
                  <a:moveTo>
                    <a:pt x="23466" y="0"/>
                  </a:moveTo>
                  <a:lnTo>
                    <a:pt x="555312" y="0"/>
                  </a:lnTo>
                  <a:cubicBezTo>
                    <a:pt x="568336" y="0"/>
                    <a:pt x="578778" y="10544"/>
                    <a:pt x="578778" y="23430"/>
                  </a:cubicBezTo>
                  <a:lnTo>
                    <a:pt x="578778" y="253163"/>
                  </a:lnTo>
                  <a:cubicBezTo>
                    <a:pt x="563408" y="245548"/>
                    <a:pt x="547686" y="240979"/>
                    <a:pt x="531847" y="239339"/>
                  </a:cubicBezTo>
                  <a:lnTo>
                    <a:pt x="531847" y="46861"/>
                  </a:lnTo>
                  <a:lnTo>
                    <a:pt x="46931" y="46861"/>
                  </a:lnTo>
                  <a:lnTo>
                    <a:pt x="46931" y="346766"/>
                  </a:lnTo>
                  <a:lnTo>
                    <a:pt x="404898" y="346766"/>
                  </a:lnTo>
                  <a:cubicBezTo>
                    <a:pt x="402904" y="367502"/>
                    <a:pt x="403256" y="388589"/>
                    <a:pt x="405837" y="410730"/>
                  </a:cubicBezTo>
                  <a:cubicBezTo>
                    <a:pt x="406658" y="418111"/>
                    <a:pt x="407714" y="425374"/>
                    <a:pt x="409005" y="432638"/>
                  </a:cubicBezTo>
                  <a:lnTo>
                    <a:pt x="368175" y="432638"/>
                  </a:lnTo>
                  <a:lnTo>
                    <a:pt x="388120" y="500585"/>
                  </a:lnTo>
                  <a:lnTo>
                    <a:pt x="412407" y="500585"/>
                  </a:lnTo>
                  <a:cubicBezTo>
                    <a:pt x="418626" y="500585"/>
                    <a:pt x="423553" y="505622"/>
                    <a:pt x="423553" y="511714"/>
                  </a:cubicBezTo>
                  <a:lnTo>
                    <a:pt x="423553" y="530107"/>
                  </a:lnTo>
                  <a:cubicBezTo>
                    <a:pt x="423553" y="536199"/>
                    <a:pt x="418626" y="541236"/>
                    <a:pt x="412407" y="541236"/>
                  </a:cubicBezTo>
                  <a:lnTo>
                    <a:pt x="166371" y="541236"/>
                  </a:lnTo>
                  <a:cubicBezTo>
                    <a:pt x="160270" y="541236"/>
                    <a:pt x="155225" y="536199"/>
                    <a:pt x="155225" y="530107"/>
                  </a:cubicBezTo>
                  <a:lnTo>
                    <a:pt x="155225" y="511714"/>
                  </a:lnTo>
                  <a:cubicBezTo>
                    <a:pt x="155225" y="505622"/>
                    <a:pt x="160270" y="500585"/>
                    <a:pt x="166371" y="500585"/>
                  </a:cubicBezTo>
                  <a:lnTo>
                    <a:pt x="190658" y="500585"/>
                  </a:lnTo>
                  <a:lnTo>
                    <a:pt x="210721" y="432638"/>
                  </a:lnTo>
                  <a:lnTo>
                    <a:pt x="23466" y="432638"/>
                  </a:lnTo>
                  <a:cubicBezTo>
                    <a:pt x="10560" y="432638"/>
                    <a:pt x="0" y="422211"/>
                    <a:pt x="0" y="409207"/>
                  </a:cubicBezTo>
                  <a:lnTo>
                    <a:pt x="0" y="23430"/>
                  </a:lnTo>
                  <a:cubicBezTo>
                    <a:pt x="0" y="10544"/>
                    <a:pt x="10560" y="0"/>
                    <a:pt x="23466" y="0"/>
                  </a:cubicBez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0" name="íṧļîḋê"/>
            <p:cNvSpPr txBox="1"/>
            <p:nvPr/>
          </p:nvSpPr>
          <p:spPr>
            <a:xfrm>
              <a:off x="4882717" y="4714289"/>
              <a:ext cx="7633209" cy="131106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400" dirty="0">
                  <a:cs typeface="+mn-ea"/>
                  <a:sym typeface="+mn-lt"/>
                </a:rPr>
                <a:t>其逻辑容量由内存容量和外存容量之和所决定，其运行速度接近于内存速度，而成本接近于外存。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虚拟存储器的特征</a:t>
            </a:r>
          </a:p>
        </p:txBody>
      </p:sp>
      <p:sp>
        <p:nvSpPr>
          <p:cNvPr id="40" name="ïşľîďè"/>
          <p:cNvSpPr/>
          <p:nvPr/>
        </p:nvSpPr>
        <p:spPr>
          <a:xfrm>
            <a:off x="-788524" y="1134122"/>
            <a:ext cx="4669654" cy="5003800"/>
          </a:xfrm>
          <a:prstGeom prst="rect">
            <a:avLst/>
          </a:prstGeom>
          <a:blipFill>
            <a:blip r:embed="rId2"/>
            <a:stretch>
              <a:fillRect l="-30450" r="-30284"/>
            </a:stretch>
          </a:blip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4400"/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1" name="îŝļiḋe"/>
          <p:cNvSpPr/>
          <p:nvPr/>
        </p:nvSpPr>
        <p:spPr>
          <a:xfrm>
            <a:off x="3224183" y="1134122"/>
            <a:ext cx="656948" cy="5003800"/>
          </a:xfrm>
          <a:prstGeom prst="rect">
            <a:avLst/>
          </a:prstGeom>
          <a:solidFill>
            <a:schemeClr val="accent1">
              <a:alpha val="70000"/>
            </a:scheme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4400"/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42" name="í$1iďè"/>
          <p:cNvGrpSpPr/>
          <p:nvPr/>
        </p:nvGrpSpPr>
        <p:grpSpPr>
          <a:xfrm>
            <a:off x="3348471" y="1174124"/>
            <a:ext cx="8378931" cy="1648925"/>
            <a:chOff x="4136995" y="1170302"/>
            <a:chExt cx="8378931" cy="1648925"/>
          </a:xfrm>
        </p:grpSpPr>
        <p:sp>
          <p:nvSpPr>
            <p:cNvPr id="43" name="îslîďê"/>
            <p:cNvSpPr/>
            <p:nvPr/>
          </p:nvSpPr>
          <p:spPr>
            <a:xfrm>
              <a:off x="4136995" y="1712614"/>
              <a:ext cx="408372" cy="363926"/>
            </a:xfrm>
            <a:custGeom>
              <a:avLst/>
              <a:gdLst>
                <a:gd name="connsiteX0" fmla="*/ 514822 w 607336"/>
                <a:gd name="connsiteY0" fmla="*/ 287718 h 541236"/>
                <a:gd name="connsiteX1" fmla="*/ 501327 w 607336"/>
                <a:gd name="connsiteY1" fmla="*/ 301190 h 541236"/>
                <a:gd name="connsiteX2" fmla="*/ 501327 w 607336"/>
                <a:gd name="connsiteY2" fmla="*/ 357185 h 541236"/>
                <a:gd name="connsiteX3" fmla="*/ 514822 w 607336"/>
                <a:gd name="connsiteY3" fmla="*/ 370656 h 541236"/>
                <a:gd name="connsiteX4" fmla="*/ 528317 w 607336"/>
                <a:gd name="connsiteY4" fmla="*/ 357185 h 541236"/>
                <a:gd name="connsiteX5" fmla="*/ 528317 w 607336"/>
                <a:gd name="connsiteY5" fmla="*/ 301190 h 541236"/>
                <a:gd name="connsiteX6" fmla="*/ 514822 w 607336"/>
                <a:gd name="connsiteY6" fmla="*/ 287718 h 541236"/>
                <a:gd name="connsiteX7" fmla="*/ 513884 w 607336"/>
                <a:gd name="connsiteY7" fmla="*/ 257846 h 541236"/>
                <a:gd name="connsiteX8" fmla="*/ 524093 w 607336"/>
                <a:gd name="connsiteY8" fmla="*/ 258315 h 541236"/>
                <a:gd name="connsiteX9" fmla="*/ 591098 w 607336"/>
                <a:gd name="connsiteY9" fmla="*/ 286664 h 541236"/>
                <a:gd name="connsiteX10" fmla="*/ 596496 w 607336"/>
                <a:gd name="connsiteY10" fmla="*/ 294630 h 541236"/>
                <a:gd name="connsiteX11" fmla="*/ 605297 w 607336"/>
                <a:gd name="connsiteY11" fmla="*/ 403457 h 541236"/>
                <a:gd name="connsiteX12" fmla="*/ 581123 w 607336"/>
                <a:gd name="connsiteY12" fmla="*/ 508770 h 541236"/>
                <a:gd name="connsiteX13" fmla="*/ 575725 w 607336"/>
                <a:gd name="connsiteY13" fmla="*/ 516736 h 541236"/>
                <a:gd name="connsiteX14" fmla="*/ 514822 w 607336"/>
                <a:gd name="connsiteY14" fmla="*/ 536650 h 541236"/>
                <a:gd name="connsiteX15" fmla="*/ 453919 w 607336"/>
                <a:gd name="connsiteY15" fmla="*/ 516736 h 541236"/>
                <a:gd name="connsiteX16" fmla="*/ 448521 w 607336"/>
                <a:gd name="connsiteY16" fmla="*/ 508770 h 541236"/>
                <a:gd name="connsiteX17" fmla="*/ 424348 w 607336"/>
                <a:gd name="connsiteY17" fmla="*/ 403457 h 541236"/>
                <a:gd name="connsiteX18" fmla="*/ 433149 w 607336"/>
                <a:gd name="connsiteY18" fmla="*/ 294630 h 541236"/>
                <a:gd name="connsiteX19" fmla="*/ 438547 w 607336"/>
                <a:gd name="connsiteY19" fmla="*/ 286664 h 541236"/>
                <a:gd name="connsiteX20" fmla="*/ 502970 w 607336"/>
                <a:gd name="connsiteY20" fmla="*/ 258315 h 541236"/>
                <a:gd name="connsiteX21" fmla="*/ 513884 w 607336"/>
                <a:gd name="connsiteY21" fmla="*/ 257846 h 541236"/>
                <a:gd name="connsiteX22" fmla="*/ 23466 w 607336"/>
                <a:gd name="connsiteY22" fmla="*/ 0 h 541236"/>
                <a:gd name="connsiteX23" fmla="*/ 555312 w 607336"/>
                <a:gd name="connsiteY23" fmla="*/ 0 h 541236"/>
                <a:gd name="connsiteX24" fmla="*/ 578778 w 607336"/>
                <a:gd name="connsiteY24" fmla="*/ 23430 h 541236"/>
                <a:gd name="connsiteX25" fmla="*/ 578778 w 607336"/>
                <a:gd name="connsiteY25" fmla="*/ 253163 h 541236"/>
                <a:gd name="connsiteX26" fmla="*/ 531847 w 607336"/>
                <a:gd name="connsiteY26" fmla="*/ 239339 h 541236"/>
                <a:gd name="connsiteX27" fmla="*/ 531847 w 607336"/>
                <a:gd name="connsiteY27" fmla="*/ 46861 h 541236"/>
                <a:gd name="connsiteX28" fmla="*/ 46931 w 607336"/>
                <a:gd name="connsiteY28" fmla="*/ 46861 h 541236"/>
                <a:gd name="connsiteX29" fmla="*/ 46931 w 607336"/>
                <a:gd name="connsiteY29" fmla="*/ 346766 h 541236"/>
                <a:gd name="connsiteX30" fmla="*/ 404898 w 607336"/>
                <a:gd name="connsiteY30" fmla="*/ 346766 h 541236"/>
                <a:gd name="connsiteX31" fmla="*/ 405837 w 607336"/>
                <a:gd name="connsiteY31" fmla="*/ 410730 h 541236"/>
                <a:gd name="connsiteX32" fmla="*/ 409005 w 607336"/>
                <a:gd name="connsiteY32" fmla="*/ 432638 h 541236"/>
                <a:gd name="connsiteX33" fmla="*/ 368175 w 607336"/>
                <a:gd name="connsiteY33" fmla="*/ 432638 h 541236"/>
                <a:gd name="connsiteX34" fmla="*/ 388120 w 607336"/>
                <a:gd name="connsiteY34" fmla="*/ 500585 h 541236"/>
                <a:gd name="connsiteX35" fmla="*/ 412407 w 607336"/>
                <a:gd name="connsiteY35" fmla="*/ 500585 h 541236"/>
                <a:gd name="connsiteX36" fmla="*/ 423553 w 607336"/>
                <a:gd name="connsiteY36" fmla="*/ 511714 h 541236"/>
                <a:gd name="connsiteX37" fmla="*/ 423553 w 607336"/>
                <a:gd name="connsiteY37" fmla="*/ 530107 h 541236"/>
                <a:gd name="connsiteX38" fmla="*/ 412407 w 607336"/>
                <a:gd name="connsiteY38" fmla="*/ 541236 h 541236"/>
                <a:gd name="connsiteX39" fmla="*/ 166371 w 607336"/>
                <a:gd name="connsiteY39" fmla="*/ 541236 h 541236"/>
                <a:gd name="connsiteX40" fmla="*/ 155225 w 607336"/>
                <a:gd name="connsiteY40" fmla="*/ 530107 h 541236"/>
                <a:gd name="connsiteX41" fmla="*/ 155225 w 607336"/>
                <a:gd name="connsiteY41" fmla="*/ 511714 h 541236"/>
                <a:gd name="connsiteX42" fmla="*/ 166371 w 607336"/>
                <a:gd name="connsiteY42" fmla="*/ 500585 h 541236"/>
                <a:gd name="connsiteX43" fmla="*/ 190658 w 607336"/>
                <a:gd name="connsiteY43" fmla="*/ 500585 h 541236"/>
                <a:gd name="connsiteX44" fmla="*/ 210721 w 607336"/>
                <a:gd name="connsiteY44" fmla="*/ 432638 h 541236"/>
                <a:gd name="connsiteX45" fmla="*/ 23466 w 607336"/>
                <a:gd name="connsiteY45" fmla="*/ 432638 h 541236"/>
                <a:gd name="connsiteX46" fmla="*/ 0 w 607336"/>
                <a:gd name="connsiteY46" fmla="*/ 409207 h 541236"/>
                <a:gd name="connsiteX47" fmla="*/ 0 w 607336"/>
                <a:gd name="connsiteY47" fmla="*/ 23430 h 541236"/>
                <a:gd name="connsiteX48" fmla="*/ 23466 w 607336"/>
                <a:gd name="connsiteY48" fmla="*/ 0 h 54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607336" h="541236">
                  <a:moveTo>
                    <a:pt x="514822" y="287718"/>
                  </a:moveTo>
                  <a:cubicBezTo>
                    <a:pt x="507429" y="287718"/>
                    <a:pt x="501327" y="293810"/>
                    <a:pt x="501327" y="301190"/>
                  </a:cubicBezTo>
                  <a:lnTo>
                    <a:pt x="501327" y="357185"/>
                  </a:lnTo>
                  <a:cubicBezTo>
                    <a:pt x="501327" y="364682"/>
                    <a:pt x="507429" y="370656"/>
                    <a:pt x="514822" y="370656"/>
                  </a:cubicBezTo>
                  <a:cubicBezTo>
                    <a:pt x="522215" y="370656"/>
                    <a:pt x="528317" y="364682"/>
                    <a:pt x="528317" y="357185"/>
                  </a:cubicBezTo>
                  <a:lnTo>
                    <a:pt x="528317" y="301190"/>
                  </a:lnTo>
                  <a:cubicBezTo>
                    <a:pt x="528317" y="293810"/>
                    <a:pt x="522215" y="287718"/>
                    <a:pt x="514822" y="287718"/>
                  </a:cubicBezTo>
                  <a:close/>
                  <a:moveTo>
                    <a:pt x="513884" y="257846"/>
                  </a:moveTo>
                  <a:cubicBezTo>
                    <a:pt x="521042" y="257846"/>
                    <a:pt x="524093" y="258315"/>
                    <a:pt x="524093" y="258315"/>
                  </a:cubicBezTo>
                  <a:cubicBezTo>
                    <a:pt x="546506" y="260423"/>
                    <a:pt x="569037" y="269795"/>
                    <a:pt x="591098" y="286664"/>
                  </a:cubicBezTo>
                  <a:cubicBezTo>
                    <a:pt x="593679" y="288655"/>
                    <a:pt x="595557" y="291467"/>
                    <a:pt x="596496" y="294630"/>
                  </a:cubicBezTo>
                  <a:cubicBezTo>
                    <a:pt x="606940" y="330710"/>
                    <a:pt x="609756" y="365268"/>
                    <a:pt x="605297" y="403457"/>
                  </a:cubicBezTo>
                  <a:cubicBezTo>
                    <a:pt x="601307" y="437312"/>
                    <a:pt x="592037" y="471166"/>
                    <a:pt x="581123" y="508770"/>
                  </a:cubicBezTo>
                  <a:cubicBezTo>
                    <a:pt x="580185" y="511933"/>
                    <a:pt x="578307" y="514744"/>
                    <a:pt x="575725" y="516736"/>
                  </a:cubicBezTo>
                  <a:cubicBezTo>
                    <a:pt x="559062" y="529622"/>
                    <a:pt x="537470" y="536650"/>
                    <a:pt x="514822" y="536650"/>
                  </a:cubicBezTo>
                  <a:cubicBezTo>
                    <a:pt x="492174" y="536650"/>
                    <a:pt x="470583" y="529622"/>
                    <a:pt x="453919" y="516736"/>
                  </a:cubicBezTo>
                  <a:cubicBezTo>
                    <a:pt x="451338" y="514744"/>
                    <a:pt x="449460" y="511933"/>
                    <a:pt x="448521" y="508770"/>
                  </a:cubicBezTo>
                  <a:cubicBezTo>
                    <a:pt x="437608" y="471166"/>
                    <a:pt x="428338" y="437312"/>
                    <a:pt x="424348" y="403457"/>
                  </a:cubicBezTo>
                  <a:cubicBezTo>
                    <a:pt x="420006" y="365268"/>
                    <a:pt x="422705" y="330710"/>
                    <a:pt x="433149" y="294630"/>
                  </a:cubicBezTo>
                  <a:cubicBezTo>
                    <a:pt x="434088" y="291467"/>
                    <a:pt x="435965" y="288655"/>
                    <a:pt x="438547" y="286664"/>
                  </a:cubicBezTo>
                  <a:cubicBezTo>
                    <a:pt x="459787" y="270381"/>
                    <a:pt x="481378" y="260892"/>
                    <a:pt x="502970" y="258315"/>
                  </a:cubicBezTo>
                  <a:cubicBezTo>
                    <a:pt x="502970" y="258315"/>
                    <a:pt x="506725" y="257846"/>
                    <a:pt x="513884" y="257846"/>
                  </a:cubicBezTo>
                  <a:close/>
                  <a:moveTo>
                    <a:pt x="23466" y="0"/>
                  </a:moveTo>
                  <a:lnTo>
                    <a:pt x="555312" y="0"/>
                  </a:lnTo>
                  <a:cubicBezTo>
                    <a:pt x="568336" y="0"/>
                    <a:pt x="578778" y="10544"/>
                    <a:pt x="578778" y="23430"/>
                  </a:cubicBezTo>
                  <a:lnTo>
                    <a:pt x="578778" y="253163"/>
                  </a:lnTo>
                  <a:cubicBezTo>
                    <a:pt x="563408" y="245548"/>
                    <a:pt x="547686" y="240979"/>
                    <a:pt x="531847" y="239339"/>
                  </a:cubicBezTo>
                  <a:lnTo>
                    <a:pt x="531847" y="46861"/>
                  </a:lnTo>
                  <a:lnTo>
                    <a:pt x="46931" y="46861"/>
                  </a:lnTo>
                  <a:lnTo>
                    <a:pt x="46931" y="346766"/>
                  </a:lnTo>
                  <a:lnTo>
                    <a:pt x="404898" y="346766"/>
                  </a:lnTo>
                  <a:cubicBezTo>
                    <a:pt x="402904" y="367502"/>
                    <a:pt x="403256" y="388589"/>
                    <a:pt x="405837" y="410730"/>
                  </a:cubicBezTo>
                  <a:cubicBezTo>
                    <a:pt x="406658" y="418111"/>
                    <a:pt x="407714" y="425374"/>
                    <a:pt x="409005" y="432638"/>
                  </a:cubicBezTo>
                  <a:lnTo>
                    <a:pt x="368175" y="432638"/>
                  </a:lnTo>
                  <a:lnTo>
                    <a:pt x="388120" y="500585"/>
                  </a:lnTo>
                  <a:lnTo>
                    <a:pt x="412407" y="500585"/>
                  </a:lnTo>
                  <a:cubicBezTo>
                    <a:pt x="418626" y="500585"/>
                    <a:pt x="423553" y="505622"/>
                    <a:pt x="423553" y="511714"/>
                  </a:cubicBezTo>
                  <a:lnTo>
                    <a:pt x="423553" y="530107"/>
                  </a:lnTo>
                  <a:cubicBezTo>
                    <a:pt x="423553" y="536199"/>
                    <a:pt x="418626" y="541236"/>
                    <a:pt x="412407" y="541236"/>
                  </a:cubicBezTo>
                  <a:lnTo>
                    <a:pt x="166371" y="541236"/>
                  </a:lnTo>
                  <a:cubicBezTo>
                    <a:pt x="160270" y="541236"/>
                    <a:pt x="155225" y="536199"/>
                    <a:pt x="155225" y="530107"/>
                  </a:cubicBezTo>
                  <a:lnTo>
                    <a:pt x="155225" y="511714"/>
                  </a:lnTo>
                  <a:cubicBezTo>
                    <a:pt x="155225" y="505622"/>
                    <a:pt x="160270" y="500585"/>
                    <a:pt x="166371" y="500585"/>
                  </a:cubicBezTo>
                  <a:lnTo>
                    <a:pt x="190658" y="500585"/>
                  </a:lnTo>
                  <a:lnTo>
                    <a:pt x="210721" y="432638"/>
                  </a:lnTo>
                  <a:lnTo>
                    <a:pt x="23466" y="432638"/>
                  </a:lnTo>
                  <a:cubicBezTo>
                    <a:pt x="10560" y="432638"/>
                    <a:pt x="0" y="422211"/>
                    <a:pt x="0" y="409207"/>
                  </a:cubicBezTo>
                  <a:lnTo>
                    <a:pt x="0" y="23430"/>
                  </a:lnTo>
                  <a:cubicBezTo>
                    <a:pt x="0" y="10544"/>
                    <a:pt x="10560" y="0"/>
                    <a:pt x="23466" y="0"/>
                  </a:cubicBez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4" name="ïSḻiḍé"/>
            <p:cNvSpPr txBox="1"/>
            <p:nvPr/>
          </p:nvSpPr>
          <p:spPr>
            <a:xfrm>
              <a:off x="4882718" y="1170302"/>
              <a:ext cx="7633208" cy="164892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just">
                <a:lnSpc>
                  <a:spcPct val="130000"/>
                </a:lnSpc>
              </a:pPr>
              <a:r>
                <a:rPr lang="zh-CN" altLang="en-US" sz="2400" dirty="0">
                  <a:cs typeface="+mn-ea"/>
                  <a:sym typeface="+mn-lt"/>
                </a:rPr>
                <a:t>多次性：作业中的程序和数据允许被分成多次调入内存允许</a:t>
              </a:r>
            </a:p>
          </p:txBody>
        </p:sp>
      </p:grpSp>
      <p:grpSp>
        <p:nvGrpSpPr>
          <p:cNvPr id="45" name="išḷîḓé"/>
          <p:cNvGrpSpPr/>
          <p:nvPr/>
        </p:nvGrpSpPr>
        <p:grpSpPr>
          <a:xfrm>
            <a:off x="3348471" y="2994697"/>
            <a:ext cx="8378932" cy="801176"/>
            <a:chOff x="4136995" y="3233565"/>
            <a:chExt cx="8378932" cy="801176"/>
          </a:xfrm>
        </p:grpSpPr>
        <p:sp>
          <p:nvSpPr>
            <p:cNvPr id="46" name="íśľïḋé"/>
            <p:cNvSpPr/>
            <p:nvPr/>
          </p:nvSpPr>
          <p:spPr>
            <a:xfrm>
              <a:off x="4136995" y="3450237"/>
              <a:ext cx="408372" cy="363926"/>
            </a:xfrm>
            <a:custGeom>
              <a:avLst/>
              <a:gdLst>
                <a:gd name="connsiteX0" fmla="*/ 514822 w 607336"/>
                <a:gd name="connsiteY0" fmla="*/ 287718 h 541236"/>
                <a:gd name="connsiteX1" fmla="*/ 501327 w 607336"/>
                <a:gd name="connsiteY1" fmla="*/ 301190 h 541236"/>
                <a:gd name="connsiteX2" fmla="*/ 501327 w 607336"/>
                <a:gd name="connsiteY2" fmla="*/ 357185 h 541236"/>
                <a:gd name="connsiteX3" fmla="*/ 514822 w 607336"/>
                <a:gd name="connsiteY3" fmla="*/ 370656 h 541236"/>
                <a:gd name="connsiteX4" fmla="*/ 528317 w 607336"/>
                <a:gd name="connsiteY4" fmla="*/ 357185 h 541236"/>
                <a:gd name="connsiteX5" fmla="*/ 528317 w 607336"/>
                <a:gd name="connsiteY5" fmla="*/ 301190 h 541236"/>
                <a:gd name="connsiteX6" fmla="*/ 514822 w 607336"/>
                <a:gd name="connsiteY6" fmla="*/ 287718 h 541236"/>
                <a:gd name="connsiteX7" fmla="*/ 513884 w 607336"/>
                <a:gd name="connsiteY7" fmla="*/ 257846 h 541236"/>
                <a:gd name="connsiteX8" fmla="*/ 524093 w 607336"/>
                <a:gd name="connsiteY8" fmla="*/ 258315 h 541236"/>
                <a:gd name="connsiteX9" fmla="*/ 591098 w 607336"/>
                <a:gd name="connsiteY9" fmla="*/ 286664 h 541236"/>
                <a:gd name="connsiteX10" fmla="*/ 596496 w 607336"/>
                <a:gd name="connsiteY10" fmla="*/ 294630 h 541236"/>
                <a:gd name="connsiteX11" fmla="*/ 605297 w 607336"/>
                <a:gd name="connsiteY11" fmla="*/ 403457 h 541236"/>
                <a:gd name="connsiteX12" fmla="*/ 581123 w 607336"/>
                <a:gd name="connsiteY12" fmla="*/ 508770 h 541236"/>
                <a:gd name="connsiteX13" fmla="*/ 575725 w 607336"/>
                <a:gd name="connsiteY13" fmla="*/ 516736 h 541236"/>
                <a:gd name="connsiteX14" fmla="*/ 514822 w 607336"/>
                <a:gd name="connsiteY14" fmla="*/ 536650 h 541236"/>
                <a:gd name="connsiteX15" fmla="*/ 453919 w 607336"/>
                <a:gd name="connsiteY15" fmla="*/ 516736 h 541236"/>
                <a:gd name="connsiteX16" fmla="*/ 448521 w 607336"/>
                <a:gd name="connsiteY16" fmla="*/ 508770 h 541236"/>
                <a:gd name="connsiteX17" fmla="*/ 424348 w 607336"/>
                <a:gd name="connsiteY17" fmla="*/ 403457 h 541236"/>
                <a:gd name="connsiteX18" fmla="*/ 433149 w 607336"/>
                <a:gd name="connsiteY18" fmla="*/ 294630 h 541236"/>
                <a:gd name="connsiteX19" fmla="*/ 438547 w 607336"/>
                <a:gd name="connsiteY19" fmla="*/ 286664 h 541236"/>
                <a:gd name="connsiteX20" fmla="*/ 502970 w 607336"/>
                <a:gd name="connsiteY20" fmla="*/ 258315 h 541236"/>
                <a:gd name="connsiteX21" fmla="*/ 513884 w 607336"/>
                <a:gd name="connsiteY21" fmla="*/ 257846 h 541236"/>
                <a:gd name="connsiteX22" fmla="*/ 23466 w 607336"/>
                <a:gd name="connsiteY22" fmla="*/ 0 h 541236"/>
                <a:gd name="connsiteX23" fmla="*/ 555312 w 607336"/>
                <a:gd name="connsiteY23" fmla="*/ 0 h 541236"/>
                <a:gd name="connsiteX24" fmla="*/ 578778 w 607336"/>
                <a:gd name="connsiteY24" fmla="*/ 23430 h 541236"/>
                <a:gd name="connsiteX25" fmla="*/ 578778 w 607336"/>
                <a:gd name="connsiteY25" fmla="*/ 253163 h 541236"/>
                <a:gd name="connsiteX26" fmla="*/ 531847 w 607336"/>
                <a:gd name="connsiteY26" fmla="*/ 239339 h 541236"/>
                <a:gd name="connsiteX27" fmla="*/ 531847 w 607336"/>
                <a:gd name="connsiteY27" fmla="*/ 46861 h 541236"/>
                <a:gd name="connsiteX28" fmla="*/ 46931 w 607336"/>
                <a:gd name="connsiteY28" fmla="*/ 46861 h 541236"/>
                <a:gd name="connsiteX29" fmla="*/ 46931 w 607336"/>
                <a:gd name="connsiteY29" fmla="*/ 346766 h 541236"/>
                <a:gd name="connsiteX30" fmla="*/ 404898 w 607336"/>
                <a:gd name="connsiteY30" fmla="*/ 346766 h 541236"/>
                <a:gd name="connsiteX31" fmla="*/ 405837 w 607336"/>
                <a:gd name="connsiteY31" fmla="*/ 410730 h 541236"/>
                <a:gd name="connsiteX32" fmla="*/ 409005 w 607336"/>
                <a:gd name="connsiteY32" fmla="*/ 432638 h 541236"/>
                <a:gd name="connsiteX33" fmla="*/ 368175 w 607336"/>
                <a:gd name="connsiteY33" fmla="*/ 432638 h 541236"/>
                <a:gd name="connsiteX34" fmla="*/ 388120 w 607336"/>
                <a:gd name="connsiteY34" fmla="*/ 500585 h 541236"/>
                <a:gd name="connsiteX35" fmla="*/ 412407 w 607336"/>
                <a:gd name="connsiteY35" fmla="*/ 500585 h 541236"/>
                <a:gd name="connsiteX36" fmla="*/ 423553 w 607336"/>
                <a:gd name="connsiteY36" fmla="*/ 511714 h 541236"/>
                <a:gd name="connsiteX37" fmla="*/ 423553 w 607336"/>
                <a:gd name="connsiteY37" fmla="*/ 530107 h 541236"/>
                <a:gd name="connsiteX38" fmla="*/ 412407 w 607336"/>
                <a:gd name="connsiteY38" fmla="*/ 541236 h 541236"/>
                <a:gd name="connsiteX39" fmla="*/ 166371 w 607336"/>
                <a:gd name="connsiteY39" fmla="*/ 541236 h 541236"/>
                <a:gd name="connsiteX40" fmla="*/ 155225 w 607336"/>
                <a:gd name="connsiteY40" fmla="*/ 530107 h 541236"/>
                <a:gd name="connsiteX41" fmla="*/ 155225 w 607336"/>
                <a:gd name="connsiteY41" fmla="*/ 511714 h 541236"/>
                <a:gd name="connsiteX42" fmla="*/ 166371 w 607336"/>
                <a:gd name="connsiteY42" fmla="*/ 500585 h 541236"/>
                <a:gd name="connsiteX43" fmla="*/ 190658 w 607336"/>
                <a:gd name="connsiteY43" fmla="*/ 500585 h 541236"/>
                <a:gd name="connsiteX44" fmla="*/ 210721 w 607336"/>
                <a:gd name="connsiteY44" fmla="*/ 432638 h 541236"/>
                <a:gd name="connsiteX45" fmla="*/ 23466 w 607336"/>
                <a:gd name="connsiteY45" fmla="*/ 432638 h 541236"/>
                <a:gd name="connsiteX46" fmla="*/ 0 w 607336"/>
                <a:gd name="connsiteY46" fmla="*/ 409207 h 541236"/>
                <a:gd name="connsiteX47" fmla="*/ 0 w 607336"/>
                <a:gd name="connsiteY47" fmla="*/ 23430 h 541236"/>
                <a:gd name="connsiteX48" fmla="*/ 23466 w 607336"/>
                <a:gd name="connsiteY48" fmla="*/ 0 h 54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607336" h="541236">
                  <a:moveTo>
                    <a:pt x="514822" y="287718"/>
                  </a:moveTo>
                  <a:cubicBezTo>
                    <a:pt x="507429" y="287718"/>
                    <a:pt x="501327" y="293810"/>
                    <a:pt x="501327" y="301190"/>
                  </a:cubicBezTo>
                  <a:lnTo>
                    <a:pt x="501327" y="357185"/>
                  </a:lnTo>
                  <a:cubicBezTo>
                    <a:pt x="501327" y="364682"/>
                    <a:pt x="507429" y="370656"/>
                    <a:pt x="514822" y="370656"/>
                  </a:cubicBezTo>
                  <a:cubicBezTo>
                    <a:pt x="522215" y="370656"/>
                    <a:pt x="528317" y="364682"/>
                    <a:pt x="528317" y="357185"/>
                  </a:cubicBezTo>
                  <a:lnTo>
                    <a:pt x="528317" y="301190"/>
                  </a:lnTo>
                  <a:cubicBezTo>
                    <a:pt x="528317" y="293810"/>
                    <a:pt x="522215" y="287718"/>
                    <a:pt x="514822" y="287718"/>
                  </a:cubicBezTo>
                  <a:close/>
                  <a:moveTo>
                    <a:pt x="513884" y="257846"/>
                  </a:moveTo>
                  <a:cubicBezTo>
                    <a:pt x="521042" y="257846"/>
                    <a:pt x="524093" y="258315"/>
                    <a:pt x="524093" y="258315"/>
                  </a:cubicBezTo>
                  <a:cubicBezTo>
                    <a:pt x="546506" y="260423"/>
                    <a:pt x="569037" y="269795"/>
                    <a:pt x="591098" y="286664"/>
                  </a:cubicBezTo>
                  <a:cubicBezTo>
                    <a:pt x="593679" y="288655"/>
                    <a:pt x="595557" y="291467"/>
                    <a:pt x="596496" y="294630"/>
                  </a:cubicBezTo>
                  <a:cubicBezTo>
                    <a:pt x="606940" y="330710"/>
                    <a:pt x="609756" y="365268"/>
                    <a:pt x="605297" y="403457"/>
                  </a:cubicBezTo>
                  <a:cubicBezTo>
                    <a:pt x="601307" y="437312"/>
                    <a:pt x="592037" y="471166"/>
                    <a:pt x="581123" y="508770"/>
                  </a:cubicBezTo>
                  <a:cubicBezTo>
                    <a:pt x="580185" y="511933"/>
                    <a:pt x="578307" y="514744"/>
                    <a:pt x="575725" y="516736"/>
                  </a:cubicBezTo>
                  <a:cubicBezTo>
                    <a:pt x="559062" y="529622"/>
                    <a:pt x="537470" y="536650"/>
                    <a:pt x="514822" y="536650"/>
                  </a:cubicBezTo>
                  <a:cubicBezTo>
                    <a:pt x="492174" y="536650"/>
                    <a:pt x="470583" y="529622"/>
                    <a:pt x="453919" y="516736"/>
                  </a:cubicBezTo>
                  <a:cubicBezTo>
                    <a:pt x="451338" y="514744"/>
                    <a:pt x="449460" y="511933"/>
                    <a:pt x="448521" y="508770"/>
                  </a:cubicBezTo>
                  <a:cubicBezTo>
                    <a:pt x="437608" y="471166"/>
                    <a:pt x="428338" y="437312"/>
                    <a:pt x="424348" y="403457"/>
                  </a:cubicBezTo>
                  <a:cubicBezTo>
                    <a:pt x="420006" y="365268"/>
                    <a:pt x="422705" y="330710"/>
                    <a:pt x="433149" y="294630"/>
                  </a:cubicBezTo>
                  <a:cubicBezTo>
                    <a:pt x="434088" y="291467"/>
                    <a:pt x="435965" y="288655"/>
                    <a:pt x="438547" y="286664"/>
                  </a:cubicBezTo>
                  <a:cubicBezTo>
                    <a:pt x="459787" y="270381"/>
                    <a:pt x="481378" y="260892"/>
                    <a:pt x="502970" y="258315"/>
                  </a:cubicBezTo>
                  <a:cubicBezTo>
                    <a:pt x="502970" y="258315"/>
                    <a:pt x="506725" y="257846"/>
                    <a:pt x="513884" y="257846"/>
                  </a:cubicBezTo>
                  <a:close/>
                  <a:moveTo>
                    <a:pt x="23466" y="0"/>
                  </a:moveTo>
                  <a:lnTo>
                    <a:pt x="555312" y="0"/>
                  </a:lnTo>
                  <a:cubicBezTo>
                    <a:pt x="568336" y="0"/>
                    <a:pt x="578778" y="10544"/>
                    <a:pt x="578778" y="23430"/>
                  </a:cubicBezTo>
                  <a:lnTo>
                    <a:pt x="578778" y="253163"/>
                  </a:lnTo>
                  <a:cubicBezTo>
                    <a:pt x="563408" y="245548"/>
                    <a:pt x="547686" y="240979"/>
                    <a:pt x="531847" y="239339"/>
                  </a:cubicBezTo>
                  <a:lnTo>
                    <a:pt x="531847" y="46861"/>
                  </a:lnTo>
                  <a:lnTo>
                    <a:pt x="46931" y="46861"/>
                  </a:lnTo>
                  <a:lnTo>
                    <a:pt x="46931" y="346766"/>
                  </a:lnTo>
                  <a:lnTo>
                    <a:pt x="404898" y="346766"/>
                  </a:lnTo>
                  <a:cubicBezTo>
                    <a:pt x="402904" y="367502"/>
                    <a:pt x="403256" y="388589"/>
                    <a:pt x="405837" y="410730"/>
                  </a:cubicBezTo>
                  <a:cubicBezTo>
                    <a:pt x="406658" y="418111"/>
                    <a:pt x="407714" y="425374"/>
                    <a:pt x="409005" y="432638"/>
                  </a:cubicBezTo>
                  <a:lnTo>
                    <a:pt x="368175" y="432638"/>
                  </a:lnTo>
                  <a:lnTo>
                    <a:pt x="388120" y="500585"/>
                  </a:lnTo>
                  <a:lnTo>
                    <a:pt x="412407" y="500585"/>
                  </a:lnTo>
                  <a:cubicBezTo>
                    <a:pt x="418626" y="500585"/>
                    <a:pt x="423553" y="505622"/>
                    <a:pt x="423553" y="511714"/>
                  </a:cubicBezTo>
                  <a:lnTo>
                    <a:pt x="423553" y="530107"/>
                  </a:lnTo>
                  <a:cubicBezTo>
                    <a:pt x="423553" y="536199"/>
                    <a:pt x="418626" y="541236"/>
                    <a:pt x="412407" y="541236"/>
                  </a:cubicBezTo>
                  <a:lnTo>
                    <a:pt x="166371" y="541236"/>
                  </a:lnTo>
                  <a:cubicBezTo>
                    <a:pt x="160270" y="541236"/>
                    <a:pt x="155225" y="536199"/>
                    <a:pt x="155225" y="530107"/>
                  </a:cubicBezTo>
                  <a:lnTo>
                    <a:pt x="155225" y="511714"/>
                  </a:lnTo>
                  <a:cubicBezTo>
                    <a:pt x="155225" y="505622"/>
                    <a:pt x="160270" y="500585"/>
                    <a:pt x="166371" y="500585"/>
                  </a:cubicBezTo>
                  <a:lnTo>
                    <a:pt x="190658" y="500585"/>
                  </a:lnTo>
                  <a:lnTo>
                    <a:pt x="210721" y="432638"/>
                  </a:lnTo>
                  <a:lnTo>
                    <a:pt x="23466" y="432638"/>
                  </a:lnTo>
                  <a:cubicBezTo>
                    <a:pt x="10560" y="432638"/>
                    <a:pt x="0" y="422211"/>
                    <a:pt x="0" y="409207"/>
                  </a:cubicBezTo>
                  <a:lnTo>
                    <a:pt x="0" y="23430"/>
                  </a:lnTo>
                  <a:cubicBezTo>
                    <a:pt x="0" y="10544"/>
                    <a:pt x="10560" y="0"/>
                    <a:pt x="23466" y="0"/>
                  </a:cubicBez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7" name="îŝľîḓè"/>
            <p:cNvSpPr txBox="1"/>
            <p:nvPr/>
          </p:nvSpPr>
          <p:spPr>
            <a:xfrm>
              <a:off x="4882718" y="3233565"/>
              <a:ext cx="7633209" cy="80117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400" dirty="0">
                  <a:cs typeface="+mn-ea"/>
                  <a:sym typeface="+mn-lt"/>
                </a:rPr>
                <a:t>对换性：作业运行时无须常驻内存</a:t>
              </a:r>
            </a:p>
          </p:txBody>
        </p:sp>
      </p:grpSp>
      <p:grpSp>
        <p:nvGrpSpPr>
          <p:cNvPr id="48" name="ïSlíḍê"/>
          <p:cNvGrpSpPr/>
          <p:nvPr/>
        </p:nvGrpSpPr>
        <p:grpSpPr>
          <a:xfrm>
            <a:off x="3348471" y="4371764"/>
            <a:ext cx="8378931" cy="1311067"/>
            <a:chOff x="4136995" y="4714289"/>
            <a:chExt cx="8378931" cy="1311067"/>
          </a:xfrm>
        </p:grpSpPr>
        <p:sp>
          <p:nvSpPr>
            <p:cNvPr id="49" name="ïsľíḓê"/>
            <p:cNvSpPr/>
            <p:nvPr/>
          </p:nvSpPr>
          <p:spPr>
            <a:xfrm>
              <a:off x="4136995" y="5187860"/>
              <a:ext cx="408372" cy="363926"/>
            </a:xfrm>
            <a:custGeom>
              <a:avLst/>
              <a:gdLst>
                <a:gd name="connsiteX0" fmla="*/ 514822 w 607336"/>
                <a:gd name="connsiteY0" fmla="*/ 287718 h 541236"/>
                <a:gd name="connsiteX1" fmla="*/ 501327 w 607336"/>
                <a:gd name="connsiteY1" fmla="*/ 301190 h 541236"/>
                <a:gd name="connsiteX2" fmla="*/ 501327 w 607336"/>
                <a:gd name="connsiteY2" fmla="*/ 357185 h 541236"/>
                <a:gd name="connsiteX3" fmla="*/ 514822 w 607336"/>
                <a:gd name="connsiteY3" fmla="*/ 370656 h 541236"/>
                <a:gd name="connsiteX4" fmla="*/ 528317 w 607336"/>
                <a:gd name="connsiteY4" fmla="*/ 357185 h 541236"/>
                <a:gd name="connsiteX5" fmla="*/ 528317 w 607336"/>
                <a:gd name="connsiteY5" fmla="*/ 301190 h 541236"/>
                <a:gd name="connsiteX6" fmla="*/ 514822 w 607336"/>
                <a:gd name="connsiteY6" fmla="*/ 287718 h 541236"/>
                <a:gd name="connsiteX7" fmla="*/ 513884 w 607336"/>
                <a:gd name="connsiteY7" fmla="*/ 257846 h 541236"/>
                <a:gd name="connsiteX8" fmla="*/ 524093 w 607336"/>
                <a:gd name="connsiteY8" fmla="*/ 258315 h 541236"/>
                <a:gd name="connsiteX9" fmla="*/ 591098 w 607336"/>
                <a:gd name="connsiteY9" fmla="*/ 286664 h 541236"/>
                <a:gd name="connsiteX10" fmla="*/ 596496 w 607336"/>
                <a:gd name="connsiteY10" fmla="*/ 294630 h 541236"/>
                <a:gd name="connsiteX11" fmla="*/ 605297 w 607336"/>
                <a:gd name="connsiteY11" fmla="*/ 403457 h 541236"/>
                <a:gd name="connsiteX12" fmla="*/ 581123 w 607336"/>
                <a:gd name="connsiteY12" fmla="*/ 508770 h 541236"/>
                <a:gd name="connsiteX13" fmla="*/ 575725 w 607336"/>
                <a:gd name="connsiteY13" fmla="*/ 516736 h 541236"/>
                <a:gd name="connsiteX14" fmla="*/ 514822 w 607336"/>
                <a:gd name="connsiteY14" fmla="*/ 536650 h 541236"/>
                <a:gd name="connsiteX15" fmla="*/ 453919 w 607336"/>
                <a:gd name="connsiteY15" fmla="*/ 516736 h 541236"/>
                <a:gd name="connsiteX16" fmla="*/ 448521 w 607336"/>
                <a:gd name="connsiteY16" fmla="*/ 508770 h 541236"/>
                <a:gd name="connsiteX17" fmla="*/ 424348 w 607336"/>
                <a:gd name="connsiteY17" fmla="*/ 403457 h 541236"/>
                <a:gd name="connsiteX18" fmla="*/ 433149 w 607336"/>
                <a:gd name="connsiteY18" fmla="*/ 294630 h 541236"/>
                <a:gd name="connsiteX19" fmla="*/ 438547 w 607336"/>
                <a:gd name="connsiteY19" fmla="*/ 286664 h 541236"/>
                <a:gd name="connsiteX20" fmla="*/ 502970 w 607336"/>
                <a:gd name="connsiteY20" fmla="*/ 258315 h 541236"/>
                <a:gd name="connsiteX21" fmla="*/ 513884 w 607336"/>
                <a:gd name="connsiteY21" fmla="*/ 257846 h 541236"/>
                <a:gd name="connsiteX22" fmla="*/ 23466 w 607336"/>
                <a:gd name="connsiteY22" fmla="*/ 0 h 541236"/>
                <a:gd name="connsiteX23" fmla="*/ 555312 w 607336"/>
                <a:gd name="connsiteY23" fmla="*/ 0 h 541236"/>
                <a:gd name="connsiteX24" fmla="*/ 578778 w 607336"/>
                <a:gd name="connsiteY24" fmla="*/ 23430 h 541236"/>
                <a:gd name="connsiteX25" fmla="*/ 578778 w 607336"/>
                <a:gd name="connsiteY25" fmla="*/ 253163 h 541236"/>
                <a:gd name="connsiteX26" fmla="*/ 531847 w 607336"/>
                <a:gd name="connsiteY26" fmla="*/ 239339 h 541236"/>
                <a:gd name="connsiteX27" fmla="*/ 531847 w 607336"/>
                <a:gd name="connsiteY27" fmla="*/ 46861 h 541236"/>
                <a:gd name="connsiteX28" fmla="*/ 46931 w 607336"/>
                <a:gd name="connsiteY28" fmla="*/ 46861 h 541236"/>
                <a:gd name="connsiteX29" fmla="*/ 46931 w 607336"/>
                <a:gd name="connsiteY29" fmla="*/ 346766 h 541236"/>
                <a:gd name="connsiteX30" fmla="*/ 404898 w 607336"/>
                <a:gd name="connsiteY30" fmla="*/ 346766 h 541236"/>
                <a:gd name="connsiteX31" fmla="*/ 405837 w 607336"/>
                <a:gd name="connsiteY31" fmla="*/ 410730 h 541236"/>
                <a:gd name="connsiteX32" fmla="*/ 409005 w 607336"/>
                <a:gd name="connsiteY32" fmla="*/ 432638 h 541236"/>
                <a:gd name="connsiteX33" fmla="*/ 368175 w 607336"/>
                <a:gd name="connsiteY33" fmla="*/ 432638 h 541236"/>
                <a:gd name="connsiteX34" fmla="*/ 388120 w 607336"/>
                <a:gd name="connsiteY34" fmla="*/ 500585 h 541236"/>
                <a:gd name="connsiteX35" fmla="*/ 412407 w 607336"/>
                <a:gd name="connsiteY35" fmla="*/ 500585 h 541236"/>
                <a:gd name="connsiteX36" fmla="*/ 423553 w 607336"/>
                <a:gd name="connsiteY36" fmla="*/ 511714 h 541236"/>
                <a:gd name="connsiteX37" fmla="*/ 423553 w 607336"/>
                <a:gd name="connsiteY37" fmla="*/ 530107 h 541236"/>
                <a:gd name="connsiteX38" fmla="*/ 412407 w 607336"/>
                <a:gd name="connsiteY38" fmla="*/ 541236 h 541236"/>
                <a:gd name="connsiteX39" fmla="*/ 166371 w 607336"/>
                <a:gd name="connsiteY39" fmla="*/ 541236 h 541236"/>
                <a:gd name="connsiteX40" fmla="*/ 155225 w 607336"/>
                <a:gd name="connsiteY40" fmla="*/ 530107 h 541236"/>
                <a:gd name="connsiteX41" fmla="*/ 155225 w 607336"/>
                <a:gd name="connsiteY41" fmla="*/ 511714 h 541236"/>
                <a:gd name="connsiteX42" fmla="*/ 166371 w 607336"/>
                <a:gd name="connsiteY42" fmla="*/ 500585 h 541236"/>
                <a:gd name="connsiteX43" fmla="*/ 190658 w 607336"/>
                <a:gd name="connsiteY43" fmla="*/ 500585 h 541236"/>
                <a:gd name="connsiteX44" fmla="*/ 210721 w 607336"/>
                <a:gd name="connsiteY44" fmla="*/ 432638 h 541236"/>
                <a:gd name="connsiteX45" fmla="*/ 23466 w 607336"/>
                <a:gd name="connsiteY45" fmla="*/ 432638 h 541236"/>
                <a:gd name="connsiteX46" fmla="*/ 0 w 607336"/>
                <a:gd name="connsiteY46" fmla="*/ 409207 h 541236"/>
                <a:gd name="connsiteX47" fmla="*/ 0 w 607336"/>
                <a:gd name="connsiteY47" fmla="*/ 23430 h 541236"/>
                <a:gd name="connsiteX48" fmla="*/ 23466 w 607336"/>
                <a:gd name="connsiteY48" fmla="*/ 0 h 54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607336" h="541236">
                  <a:moveTo>
                    <a:pt x="514822" y="287718"/>
                  </a:moveTo>
                  <a:cubicBezTo>
                    <a:pt x="507429" y="287718"/>
                    <a:pt x="501327" y="293810"/>
                    <a:pt x="501327" y="301190"/>
                  </a:cubicBezTo>
                  <a:lnTo>
                    <a:pt x="501327" y="357185"/>
                  </a:lnTo>
                  <a:cubicBezTo>
                    <a:pt x="501327" y="364682"/>
                    <a:pt x="507429" y="370656"/>
                    <a:pt x="514822" y="370656"/>
                  </a:cubicBezTo>
                  <a:cubicBezTo>
                    <a:pt x="522215" y="370656"/>
                    <a:pt x="528317" y="364682"/>
                    <a:pt x="528317" y="357185"/>
                  </a:cubicBezTo>
                  <a:lnTo>
                    <a:pt x="528317" y="301190"/>
                  </a:lnTo>
                  <a:cubicBezTo>
                    <a:pt x="528317" y="293810"/>
                    <a:pt x="522215" y="287718"/>
                    <a:pt x="514822" y="287718"/>
                  </a:cubicBezTo>
                  <a:close/>
                  <a:moveTo>
                    <a:pt x="513884" y="257846"/>
                  </a:moveTo>
                  <a:cubicBezTo>
                    <a:pt x="521042" y="257846"/>
                    <a:pt x="524093" y="258315"/>
                    <a:pt x="524093" y="258315"/>
                  </a:cubicBezTo>
                  <a:cubicBezTo>
                    <a:pt x="546506" y="260423"/>
                    <a:pt x="569037" y="269795"/>
                    <a:pt x="591098" y="286664"/>
                  </a:cubicBezTo>
                  <a:cubicBezTo>
                    <a:pt x="593679" y="288655"/>
                    <a:pt x="595557" y="291467"/>
                    <a:pt x="596496" y="294630"/>
                  </a:cubicBezTo>
                  <a:cubicBezTo>
                    <a:pt x="606940" y="330710"/>
                    <a:pt x="609756" y="365268"/>
                    <a:pt x="605297" y="403457"/>
                  </a:cubicBezTo>
                  <a:cubicBezTo>
                    <a:pt x="601307" y="437312"/>
                    <a:pt x="592037" y="471166"/>
                    <a:pt x="581123" y="508770"/>
                  </a:cubicBezTo>
                  <a:cubicBezTo>
                    <a:pt x="580185" y="511933"/>
                    <a:pt x="578307" y="514744"/>
                    <a:pt x="575725" y="516736"/>
                  </a:cubicBezTo>
                  <a:cubicBezTo>
                    <a:pt x="559062" y="529622"/>
                    <a:pt x="537470" y="536650"/>
                    <a:pt x="514822" y="536650"/>
                  </a:cubicBezTo>
                  <a:cubicBezTo>
                    <a:pt x="492174" y="536650"/>
                    <a:pt x="470583" y="529622"/>
                    <a:pt x="453919" y="516736"/>
                  </a:cubicBezTo>
                  <a:cubicBezTo>
                    <a:pt x="451338" y="514744"/>
                    <a:pt x="449460" y="511933"/>
                    <a:pt x="448521" y="508770"/>
                  </a:cubicBezTo>
                  <a:cubicBezTo>
                    <a:pt x="437608" y="471166"/>
                    <a:pt x="428338" y="437312"/>
                    <a:pt x="424348" y="403457"/>
                  </a:cubicBezTo>
                  <a:cubicBezTo>
                    <a:pt x="420006" y="365268"/>
                    <a:pt x="422705" y="330710"/>
                    <a:pt x="433149" y="294630"/>
                  </a:cubicBezTo>
                  <a:cubicBezTo>
                    <a:pt x="434088" y="291467"/>
                    <a:pt x="435965" y="288655"/>
                    <a:pt x="438547" y="286664"/>
                  </a:cubicBezTo>
                  <a:cubicBezTo>
                    <a:pt x="459787" y="270381"/>
                    <a:pt x="481378" y="260892"/>
                    <a:pt x="502970" y="258315"/>
                  </a:cubicBezTo>
                  <a:cubicBezTo>
                    <a:pt x="502970" y="258315"/>
                    <a:pt x="506725" y="257846"/>
                    <a:pt x="513884" y="257846"/>
                  </a:cubicBezTo>
                  <a:close/>
                  <a:moveTo>
                    <a:pt x="23466" y="0"/>
                  </a:moveTo>
                  <a:lnTo>
                    <a:pt x="555312" y="0"/>
                  </a:lnTo>
                  <a:cubicBezTo>
                    <a:pt x="568336" y="0"/>
                    <a:pt x="578778" y="10544"/>
                    <a:pt x="578778" y="23430"/>
                  </a:cubicBezTo>
                  <a:lnTo>
                    <a:pt x="578778" y="253163"/>
                  </a:lnTo>
                  <a:cubicBezTo>
                    <a:pt x="563408" y="245548"/>
                    <a:pt x="547686" y="240979"/>
                    <a:pt x="531847" y="239339"/>
                  </a:cubicBezTo>
                  <a:lnTo>
                    <a:pt x="531847" y="46861"/>
                  </a:lnTo>
                  <a:lnTo>
                    <a:pt x="46931" y="46861"/>
                  </a:lnTo>
                  <a:lnTo>
                    <a:pt x="46931" y="346766"/>
                  </a:lnTo>
                  <a:lnTo>
                    <a:pt x="404898" y="346766"/>
                  </a:lnTo>
                  <a:cubicBezTo>
                    <a:pt x="402904" y="367502"/>
                    <a:pt x="403256" y="388589"/>
                    <a:pt x="405837" y="410730"/>
                  </a:cubicBezTo>
                  <a:cubicBezTo>
                    <a:pt x="406658" y="418111"/>
                    <a:pt x="407714" y="425374"/>
                    <a:pt x="409005" y="432638"/>
                  </a:cubicBezTo>
                  <a:lnTo>
                    <a:pt x="368175" y="432638"/>
                  </a:lnTo>
                  <a:lnTo>
                    <a:pt x="388120" y="500585"/>
                  </a:lnTo>
                  <a:lnTo>
                    <a:pt x="412407" y="500585"/>
                  </a:lnTo>
                  <a:cubicBezTo>
                    <a:pt x="418626" y="500585"/>
                    <a:pt x="423553" y="505622"/>
                    <a:pt x="423553" y="511714"/>
                  </a:cubicBezTo>
                  <a:lnTo>
                    <a:pt x="423553" y="530107"/>
                  </a:lnTo>
                  <a:cubicBezTo>
                    <a:pt x="423553" y="536199"/>
                    <a:pt x="418626" y="541236"/>
                    <a:pt x="412407" y="541236"/>
                  </a:cubicBezTo>
                  <a:lnTo>
                    <a:pt x="166371" y="541236"/>
                  </a:lnTo>
                  <a:cubicBezTo>
                    <a:pt x="160270" y="541236"/>
                    <a:pt x="155225" y="536199"/>
                    <a:pt x="155225" y="530107"/>
                  </a:cubicBezTo>
                  <a:lnTo>
                    <a:pt x="155225" y="511714"/>
                  </a:lnTo>
                  <a:cubicBezTo>
                    <a:pt x="155225" y="505622"/>
                    <a:pt x="160270" y="500585"/>
                    <a:pt x="166371" y="500585"/>
                  </a:cubicBezTo>
                  <a:lnTo>
                    <a:pt x="190658" y="500585"/>
                  </a:lnTo>
                  <a:lnTo>
                    <a:pt x="210721" y="432638"/>
                  </a:lnTo>
                  <a:lnTo>
                    <a:pt x="23466" y="432638"/>
                  </a:lnTo>
                  <a:cubicBezTo>
                    <a:pt x="10560" y="432638"/>
                    <a:pt x="0" y="422211"/>
                    <a:pt x="0" y="409207"/>
                  </a:cubicBezTo>
                  <a:lnTo>
                    <a:pt x="0" y="23430"/>
                  </a:lnTo>
                  <a:cubicBezTo>
                    <a:pt x="0" y="10544"/>
                    <a:pt x="10560" y="0"/>
                    <a:pt x="23466" y="0"/>
                  </a:cubicBez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0" name="íṧļîḋê"/>
            <p:cNvSpPr txBox="1"/>
            <p:nvPr/>
          </p:nvSpPr>
          <p:spPr>
            <a:xfrm>
              <a:off x="4882717" y="4714289"/>
              <a:ext cx="7633209" cy="131106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400" dirty="0">
                  <a:cs typeface="+mn-ea"/>
                  <a:sym typeface="+mn-lt"/>
                </a:rPr>
                <a:t>虚拟性：从逻辑上扩充了内存容量，使用户看到的内存容量远大于实际内存容量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69925" y="78668"/>
            <a:ext cx="70262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虚拟存储器的实现方法</a:t>
            </a:r>
          </a:p>
        </p:txBody>
      </p:sp>
      <p:sp>
        <p:nvSpPr>
          <p:cNvPr id="220" name="íšḻîḋè"/>
          <p:cNvSpPr/>
          <p:nvPr/>
        </p:nvSpPr>
        <p:spPr>
          <a:xfrm>
            <a:off x="1767605" y="3614339"/>
            <a:ext cx="8656789" cy="94395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cs typeface="+mn-ea"/>
                <a:sym typeface="+mn-lt"/>
              </a:rPr>
              <a:t>硬件支持：段表、缺段中断、地址变换机构。</a:t>
            </a:r>
          </a:p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cs typeface="+mn-ea"/>
                <a:sym typeface="+mn-lt"/>
              </a:rPr>
              <a:t>软件支持：请求调段软件、段置换软件。</a:t>
            </a:r>
          </a:p>
        </p:txBody>
      </p:sp>
      <p:sp>
        <p:nvSpPr>
          <p:cNvPr id="221" name="i$lîďê"/>
          <p:cNvSpPr/>
          <p:nvPr/>
        </p:nvSpPr>
        <p:spPr>
          <a:xfrm>
            <a:off x="1823241" y="3140156"/>
            <a:ext cx="3696051" cy="39287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cs typeface="+mn-ea"/>
                <a:sym typeface="+mn-lt"/>
              </a:rPr>
              <a:t>请求分段系统</a:t>
            </a:r>
          </a:p>
        </p:txBody>
      </p:sp>
      <p:sp>
        <p:nvSpPr>
          <p:cNvPr id="222" name="î$ļíḋè"/>
          <p:cNvSpPr/>
          <p:nvPr/>
        </p:nvSpPr>
        <p:spPr>
          <a:xfrm>
            <a:off x="1802481" y="5431648"/>
            <a:ext cx="5459358" cy="52397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cs typeface="+mn-ea"/>
                <a:sym typeface="+mn-lt"/>
              </a:rPr>
              <a:t>增加请求调页和页面置换。</a:t>
            </a:r>
          </a:p>
        </p:txBody>
      </p:sp>
      <p:sp>
        <p:nvSpPr>
          <p:cNvPr id="223" name="ïṧḷïḋè"/>
          <p:cNvSpPr/>
          <p:nvPr/>
        </p:nvSpPr>
        <p:spPr>
          <a:xfrm>
            <a:off x="1802481" y="4918873"/>
            <a:ext cx="3696051" cy="41510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cs typeface="+mn-ea"/>
                <a:sym typeface="+mn-lt"/>
              </a:rPr>
              <a:t>段页式虚拟存储器</a:t>
            </a:r>
          </a:p>
        </p:txBody>
      </p:sp>
      <p:sp>
        <p:nvSpPr>
          <p:cNvPr id="224" name="îs1iďé"/>
          <p:cNvSpPr/>
          <p:nvPr/>
        </p:nvSpPr>
        <p:spPr>
          <a:xfrm>
            <a:off x="1821537" y="1830118"/>
            <a:ext cx="9711234" cy="116341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spcBef>
                <a:spcPts val="8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cs typeface="+mn-ea"/>
                <a:sym typeface="+mn-lt"/>
              </a:rPr>
              <a:t>硬件支持：页表、缺页中断、地址变换机构。</a:t>
            </a:r>
          </a:p>
          <a:p>
            <a:pPr marL="342900" indent="-342900">
              <a:lnSpc>
                <a:spcPct val="120000"/>
              </a:lnSpc>
              <a:spcBef>
                <a:spcPts val="8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cs typeface="+mn-ea"/>
                <a:sym typeface="+mn-lt"/>
              </a:rPr>
              <a:t>软件支持：请求调页软件、页面置换软件。</a:t>
            </a:r>
          </a:p>
        </p:txBody>
      </p:sp>
      <p:sp>
        <p:nvSpPr>
          <p:cNvPr id="225" name="íšḻíḑê"/>
          <p:cNvSpPr/>
          <p:nvPr/>
        </p:nvSpPr>
        <p:spPr>
          <a:xfrm>
            <a:off x="1802480" y="1361556"/>
            <a:ext cx="3696051" cy="40574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cs typeface="+mn-ea"/>
                <a:sym typeface="+mn-lt"/>
              </a:rPr>
              <a:t>请求分页系统</a:t>
            </a:r>
          </a:p>
        </p:txBody>
      </p:sp>
      <p:sp>
        <p:nvSpPr>
          <p:cNvPr id="226" name="îSļiḓè"/>
          <p:cNvSpPr/>
          <p:nvPr/>
        </p:nvSpPr>
        <p:spPr>
          <a:xfrm>
            <a:off x="1118977" y="1347994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27" name="íṥḻîḓe"/>
          <p:cNvSpPr/>
          <p:nvPr/>
        </p:nvSpPr>
        <p:spPr>
          <a:xfrm>
            <a:off x="1118977" y="4836271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28" name="îşļiḓè"/>
          <p:cNvSpPr/>
          <p:nvPr/>
        </p:nvSpPr>
        <p:spPr>
          <a:xfrm>
            <a:off x="1139739" y="3039630"/>
            <a:ext cx="627867" cy="627867"/>
          </a:xfrm>
          <a:prstGeom prst="ellipse">
            <a:avLst/>
          </a:prstGeom>
          <a:solidFill>
            <a:srgbClr val="00005C"/>
          </a:solidFill>
          <a:ln>
            <a:solidFill>
              <a:srgbClr val="00005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29" name="îṡḷíďe"/>
          <p:cNvSpPr/>
          <p:nvPr/>
        </p:nvSpPr>
        <p:spPr>
          <a:xfrm>
            <a:off x="1309232" y="1544132"/>
            <a:ext cx="261147" cy="24787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800" y="63664"/>
                </a:moveTo>
                <a:lnTo>
                  <a:pt x="119800" y="63664"/>
                </a:lnTo>
                <a:cubicBezTo>
                  <a:pt x="119800" y="66596"/>
                  <a:pt x="118405" y="69528"/>
                  <a:pt x="114219" y="69528"/>
                </a:cubicBezTo>
                <a:cubicBezTo>
                  <a:pt x="112823" y="69528"/>
                  <a:pt x="111428" y="68062"/>
                  <a:pt x="111428" y="68062"/>
                </a:cubicBezTo>
                <a:lnTo>
                  <a:pt x="111428" y="68062"/>
                </a:lnTo>
                <a:cubicBezTo>
                  <a:pt x="60598" y="14869"/>
                  <a:pt x="60598" y="14869"/>
                  <a:pt x="60598" y="14869"/>
                </a:cubicBezTo>
                <a:lnTo>
                  <a:pt x="60598" y="14869"/>
                </a:lnTo>
                <a:lnTo>
                  <a:pt x="60598" y="14869"/>
                </a:lnTo>
                <a:lnTo>
                  <a:pt x="60598" y="14869"/>
                </a:lnTo>
                <a:cubicBezTo>
                  <a:pt x="9966" y="68062"/>
                  <a:pt x="9966" y="68062"/>
                  <a:pt x="9966" y="68062"/>
                </a:cubicBezTo>
                <a:lnTo>
                  <a:pt x="9966" y="68062"/>
                </a:lnTo>
                <a:cubicBezTo>
                  <a:pt x="8571" y="68062"/>
                  <a:pt x="7176" y="69528"/>
                  <a:pt x="5780" y="69528"/>
                </a:cubicBezTo>
                <a:cubicBezTo>
                  <a:pt x="2990" y="69528"/>
                  <a:pt x="0" y="66596"/>
                  <a:pt x="0" y="63664"/>
                </a:cubicBezTo>
                <a:cubicBezTo>
                  <a:pt x="0" y="62198"/>
                  <a:pt x="0" y="60523"/>
                  <a:pt x="1395" y="59057"/>
                </a:cubicBezTo>
                <a:cubicBezTo>
                  <a:pt x="56411" y="1465"/>
                  <a:pt x="56411" y="1465"/>
                  <a:pt x="56411" y="1465"/>
                </a:cubicBezTo>
                <a:cubicBezTo>
                  <a:pt x="57807" y="0"/>
                  <a:pt x="59202" y="0"/>
                  <a:pt x="60598" y="0"/>
                </a:cubicBez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lnTo>
                  <a:pt x="60598" y="0"/>
                </a:lnTo>
                <a:cubicBezTo>
                  <a:pt x="61993" y="0"/>
                  <a:pt x="63388" y="1465"/>
                  <a:pt x="64784" y="1465"/>
                </a:cubicBezTo>
                <a:lnTo>
                  <a:pt x="64784" y="1465"/>
                </a:lnTo>
                <a:cubicBezTo>
                  <a:pt x="85913" y="25130"/>
                  <a:pt x="85913" y="25130"/>
                  <a:pt x="85913" y="25130"/>
                </a:cubicBezTo>
                <a:cubicBezTo>
                  <a:pt x="85913" y="19267"/>
                  <a:pt x="85913" y="19267"/>
                  <a:pt x="85913" y="19267"/>
                </a:cubicBezTo>
                <a:cubicBezTo>
                  <a:pt x="85913" y="16335"/>
                  <a:pt x="88903" y="13193"/>
                  <a:pt x="91694" y="13193"/>
                </a:cubicBezTo>
                <a:cubicBezTo>
                  <a:pt x="95880" y="13193"/>
                  <a:pt x="97275" y="16335"/>
                  <a:pt x="97275" y="19267"/>
                </a:cubicBezTo>
                <a:cubicBezTo>
                  <a:pt x="97275" y="36858"/>
                  <a:pt x="97275" y="36858"/>
                  <a:pt x="97275" y="36858"/>
                </a:cubicBezTo>
                <a:cubicBezTo>
                  <a:pt x="118405" y="59057"/>
                  <a:pt x="118405" y="59057"/>
                  <a:pt x="118405" y="59057"/>
                </a:cubicBezTo>
                <a:lnTo>
                  <a:pt x="118405" y="59057"/>
                </a:lnTo>
                <a:cubicBezTo>
                  <a:pt x="119800" y="60523"/>
                  <a:pt x="119800" y="62198"/>
                  <a:pt x="119800" y="63664"/>
                </a:cubicBezTo>
                <a:close/>
                <a:moveTo>
                  <a:pt x="108438" y="72460"/>
                </a:moveTo>
                <a:lnTo>
                  <a:pt x="108438" y="72460"/>
                </a:lnTo>
                <a:cubicBezTo>
                  <a:pt x="108438" y="90261"/>
                  <a:pt x="108438" y="90261"/>
                  <a:pt x="108438" y="90261"/>
                </a:cubicBezTo>
                <a:cubicBezTo>
                  <a:pt x="108438" y="99057"/>
                  <a:pt x="108438" y="99057"/>
                  <a:pt x="108438" y="99057"/>
                </a:cubicBezTo>
                <a:cubicBezTo>
                  <a:pt x="108438" y="113926"/>
                  <a:pt x="108438" y="113926"/>
                  <a:pt x="108438" y="113926"/>
                </a:cubicBezTo>
                <a:cubicBezTo>
                  <a:pt x="108438" y="118324"/>
                  <a:pt x="107043" y="119790"/>
                  <a:pt x="102857" y="119790"/>
                </a:cubicBezTo>
                <a:cubicBezTo>
                  <a:pt x="91694" y="119790"/>
                  <a:pt x="91694" y="119790"/>
                  <a:pt x="91694" y="119790"/>
                </a:cubicBezTo>
                <a:cubicBezTo>
                  <a:pt x="91694" y="72460"/>
                  <a:pt x="91694" y="72460"/>
                  <a:pt x="91694" y="72460"/>
                </a:cubicBezTo>
                <a:cubicBezTo>
                  <a:pt x="69169" y="72460"/>
                  <a:pt x="69169" y="72460"/>
                  <a:pt x="69169" y="72460"/>
                </a:cubicBezTo>
                <a:cubicBezTo>
                  <a:pt x="69169" y="119790"/>
                  <a:pt x="69169" y="119790"/>
                  <a:pt x="69169" y="119790"/>
                </a:cubicBezTo>
                <a:cubicBezTo>
                  <a:pt x="16943" y="119790"/>
                  <a:pt x="16943" y="119790"/>
                  <a:pt x="16943" y="119790"/>
                </a:cubicBezTo>
                <a:cubicBezTo>
                  <a:pt x="14152" y="119790"/>
                  <a:pt x="11362" y="118324"/>
                  <a:pt x="11362" y="113926"/>
                </a:cubicBezTo>
                <a:cubicBezTo>
                  <a:pt x="11362" y="99057"/>
                  <a:pt x="11362" y="99057"/>
                  <a:pt x="11362" y="99057"/>
                </a:cubicBezTo>
                <a:cubicBezTo>
                  <a:pt x="11362" y="90261"/>
                  <a:pt x="11362" y="90261"/>
                  <a:pt x="11362" y="90261"/>
                </a:cubicBezTo>
                <a:cubicBezTo>
                  <a:pt x="11362" y="72460"/>
                  <a:pt x="11362" y="72460"/>
                  <a:pt x="11362" y="72460"/>
                </a:cubicBezTo>
                <a:cubicBezTo>
                  <a:pt x="60598" y="22198"/>
                  <a:pt x="60598" y="22198"/>
                  <a:pt x="60598" y="22198"/>
                </a:cubicBezTo>
                <a:lnTo>
                  <a:pt x="108438" y="72460"/>
                </a:lnTo>
                <a:close/>
                <a:moveTo>
                  <a:pt x="50830" y="72460"/>
                </a:moveTo>
                <a:lnTo>
                  <a:pt x="50830" y="72460"/>
                </a:lnTo>
                <a:cubicBezTo>
                  <a:pt x="28305" y="72460"/>
                  <a:pt x="28305" y="72460"/>
                  <a:pt x="28305" y="72460"/>
                </a:cubicBezTo>
                <a:cubicBezTo>
                  <a:pt x="28305" y="96125"/>
                  <a:pt x="28305" y="96125"/>
                  <a:pt x="28305" y="96125"/>
                </a:cubicBezTo>
                <a:cubicBezTo>
                  <a:pt x="50830" y="96125"/>
                  <a:pt x="50830" y="96125"/>
                  <a:pt x="50830" y="96125"/>
                </a:cubicBezTo>
                <a:lnTo>
                  <a:pt x="50830" y="72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30" name="íSlíḋe"/>
          <p:cNvSpPr/>
          <p:nvPr/>
        </p:nvSpPr>
        <p:spPr>
          <a:xfrm>
            <a:off x="1329993" y="3261647"/>
            <a:ext cx="261148" cy="22880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7009" y="65310"/>
                </a:moveTo>
                <a:lnTo>
                  <a:pt x="117009" y="65310"/>
                </a:lnTo>
                <a:lnTo>
                  <a:pt x="117009" y="65310"/>
                </a:lnTo>
                <a:cubicBezTo>
                  <a:pt x="61993" y="91073"/>
                  <a:pt x="61993" y="91073"/>
                  <a:pt x="61993" y="91073"/>
                </a:cubicBezTo>
                <a:lnTo>
                  <a:pt x="61993" y="91073"/>
                </a:lnTo>
                <a:lnTo>
                  <a:pt x="61993" y="91073"/>
                </a:lnTo>
                <a:lnTo>
                  <a:pt x="61993" y="91073"/>
                </a:lnTo>
                <a:cubicBezTo>
                  <a:pt x="61993" y="92655"/>
                  <a:pt x="60598" y="92655"/>
                  <a:pt x="60598" y="92655"/>
                </a:cubicBezTo>
                <a:cubicBezTo>
                  <a:pt x="59202" y="92655"/>
                  <a:pt x="59202" y="92655"/>
                  <a:pt x="57807" y="91073"/>
                </a:cubicBezTo>
                <a:lnTo>
                  <a:pt x="57807" y="91073"/>
                </a:lnTo>
                <a:lnTo>
                  <a:pt x="57807" y="91073"/>
                </a:lnTo>
                <a:lnTo>
                  <a:pt x="57807" y="91073"/>
                </a:lnTo>
                <a:cubicBezTo>
                  <a:pt x="2990" y="65310"/>
                  <a:pt x="2990" y="65310"/>
                  <a:pt x="2990" y="65310"/>
                </a:cubicBezTo>
                <a:lnTo>
                  <a:pt x="2990" y="65310"/>
                </a:lnTo>
                <a:cubicBezTo>
                  <a:pt x="1395" y="65310"/>
                  <a:pt x="0" y="62146"/>
                  <a:pt x="0" y="60564"/>
                </a:cubicBezTo>
                <a:cubicBezTo>
                  <a:pt x="0" y="55819"/>
                  <a:pt x="2990" y="54237"/>
                  <a:pt x="5780" y="54237"/>
                </a:cubicBezTo>
                <a:cubicBezTo>
                  <a:pt x="7176" y="54237"/>
                  <a:pt x="7176" y="54237"/>
                  <a:pt x="8571" y="54237"/>
                </a:cubicBezTo>
                <a:lnTo>
                  <a:pt x="8571" y="54237"/>
                </a:lnTo>
                <a:lnTo>
                  <a:pt x="8571" y="54237"/>
                </a:lnTo>
                <a:lnTo>
                  <a:pt x="8571" y="54237"/>
                </a:lnTo>
                <a:cubicBezTo>
                  <a:pt x="60598" y="78192"/>
                  <a:pt x="60598" y="78192"/>
                  <a:pt x="60598" y="78192"/>
                </a:cubicBezTo>
                <a:cubicBezTo>
                  <a:pt x="112823" y="54237"/>
                  <a:pt x="112823" y="54237"/>
                  <a:pt x="112823" y="54237"/>
                </a:cubicBezTo>
                <a:lnTo>
                  <a:pt x="112823" y="54237"/>
                </a:lnTo>
                <a:lnTo>
                  <a:pt x="112823" y="54237"/>
                </a:lnTo>
                <a:lnTo>
                  <a:pt x="112823" y="54237"/>
                </a:lnTo>
                <a:lnTo>
                  <a:pt x="114219" y="54237"/>
                </a:lnTo>
                <a:cubicBezTo>
                  <a:pt x="118405" y="54237"/>
                  <a:pt x="119800" y="55819"/>
                  <a:pt x="119800" y="60564"/>
                </a:cubicBezTo>
                <a:cubicBezTo>
                  <a:pt x="119800" y="62146"/>
                  <a:pt x="118405" y="65310"/>
                  <a:pt x="117009" y="65310"/>
                </a:cubicBezTo>
                <a:close/>
                <a:moveTo>
                  <a:pt x="117009" y="38192"/>
                </a:moveTo>
                <a:lnTo>
                  <a:pt x="117009" y="38192"/>
                </a:lnTo>
                <a:lnTo>
                  <a:pt x="117009" y="38192"/>
                </a:lnTo>
                <a:cubicBezTo>
                  <a:pt x="61993" y="63728"/>
                  <a:pt x="61993" y="63728"/>
                  <a:pt x="61993" y="63728"/>
                </a:cubicBezTo>
                <a:lnTo>
                  <a:pt x="61993" y="63728"/>
                </a:lnTo>
                <a:lnTo>
                  <a:pt x="61993" y="63728"/>
                </a:lnTo>
                <a:lnTo>
                  <a:pt x="61993" y="63728"/>
                </a:lnTo>
                <a:lnTo>
                  <a:pt x="60598" y="63728"/>
                </a:lnTo>
                <a:cubicBezTo>
                  <a:pt x="59202" y="63728"/>
                  <a:pt x="59202" y="63728"/>
                  <a:pt x="57807" y="63728"/>
                </a:cubicBezTo>
                <a:lnTo>
                  <a:pt x="57807" y="63728"/>
                </a:lnTo>
                <a:lnTo>
                  <a:pt x="57807" y="63728"/>
                </a:lnTo>
                <a:lnTo>
                  <a:pt x="57807" y="63728"/>
                </a:lnTo>
                <a:cubicBezTo>
                  <a:pt x="2990" y="38192"/>
                  <a:pt x="2990" y="38192"/>
                  <a:pt x="2990" y="38192"/>
                </a:cubicBezTo>
                <a:lnTo>
                  <a:pt x="2990" y="38192"/>
                </a:lnTo>
                <a:cubicBezTo>
                  <a:pt x="1395" y="36610"/>
                  <a:pt x="0" y="35028"/>
                  <a:pt x="0" y="31864"/>
                </a:cubicBezTo>
                <a:cubicBezTo>
                  <a:pt x="0" y="30282"/>
                  <a:pt x="1395" y="27118"/>
                  <a:pt x="2990" y="27118"/>
                </a:cubicBezTo>
                <a:lnTo>
                  <a:pt x="2990" y="27118"/>
                </a:lnTo>
                <a:cubicBezTo>
                  <a:pt x="57807" y="1581"/>
                  <a:pt x="57807" y="1581"/>
                  <a:pt x="57807" y="1581"/>
                </a:cubicBezTo>
                <a:lnTo>
                  <a:pt x="57807" y="1581"/>
                </a:lnTo>
                <a:lnTo>
                  <a:pt x="57807" y="1581"/>
                </a:lnTo>
                <a:lnTo>
                  <a:pt x="57807" y="1581"/>
                </a:lnTo>
                <a:cubicBezTo>
                  <a:pt x="59202" y="0"/>
                  <a:pt x="59202" y="0"/>
                  <a:pt x="60598" y="0"/>
                </a:cubicBezTo>
                <a:cubicBezTo>
                  <a:pt x="60598" y="0"/>
                  <a:pt x="61993" y="0"/>
                  <a:pt x="61993" y="1581"/>
                </a:cubicBezTo>
                <a:lnTo>
                  <a:pt x="61993" y="1581"/>
                </a:lnTo>
                <a:lnTo>
                  <a:pt x="61993" y="1581"/>
                </a:lnTo>
                <a:lnTo>
                  <a:pt x="61993" y="1581"/>
                </a:lnTo>
                <a:cubicBezTo>
                  <a:pt x="117009" y="27118"/>
                  <a:pt x="117009" y="27118"/>
                  <a:pt x="117009" y="27118"/>
                </a:cubicBezTo>
                <a:lnTo>
                  <a:pt x="117009" y="27118"/>
                </a:lnTo>
                <a:cubicBezTo>
                  <a:pt x="118405" y="27118"/>
                  <a:pt x="119800" y="30282"/>
                  <a:pt x="119800" y="31864"/>
                </a:cubicBezTo>
                <a:cubicBezTo>
                  <a:pt x="119800" y="35028"/>
                  <a:pt x="118405" y="36610"/>
                  <a:pt x="117009" y="38192"/>
                </a:cubicBezTo>
                <a:close/>
                <a:moveTo>
                  <a:pt x="5780" y="81355"/>
                </a:moveTo>
                <a:lnTo>
                  <a:pt x="5780" y="81355"/>
                </a:lnTo>
                <a:cubicBezTo>
                  <a:pt x="7176" y="81355"/>
                  <a:pt x="7176" y="81355"/>
                  <a:pt x="8571" y="81355"/>
                </a:cubicBezTo>
                <a:lnTo>
                  <a:pt x="8571" y="81355"/>
                </a:lnTo>
                <a:lnTo>
                  <a:pt x="8571" y="81355"/>
                </a:lnTo>
                <a:lnTo>
                  <a:pt x="8571" y="81355"/>
                </a:lnTo>
                <a:cubicBezTo>
                  <a:pt x="60598" y="106892"/>
                  <a:pt x="60598" y="106892"/>
                  <a:pt x="60598" y="106892"/>
                </a:cubicBezTo>
                <a:cubicBezTo>
                  <a:pt x="112823" y="81355"/>
                  <a:pt x="112823" y="81355"/>
                  <a:pt x="112823" y="81355"/>
                </a:cubicBezTo>
                <a:lnTo>
                  <a:pt x="112823" y="81355"/>
                </a:lnTo>
                <a:lnTo>
                  <a:pt x="112823" y="81355"/>
                </a:lnTo>
                <a:lnTo>
                  <a:pt x="112823" y="81355"/>
                </a:lnTo>
                <a:lnTo>
                  <a:pt x="114219" y="81355"/>
                </a:lnTo>
                <a:cubicBezTo>
                  <a:pt x="118405" y="81355"/>
                  <a:pt x="119800" y="84519"/>
                  <a:pt x="119800" y="87683"/>
                </a:cubicBezTo>
                <a:cubicBezTo>
                  <a:pt x="119800" y="91073"/>
                  <a:pt x="118405" y="92655"/>
                  <a:pt x="117009" y="94237"/>
                </a:cubicBezTo>
                <a:lnTo>
                  <a:pt x="117009" y="94237"/>
                </a:lnTo>
                <a:cubicBezTo>
                  <a:pt x="61993" y="119774"/>
                  <a:pt x="61993" y="119774"/>
                  <a:pt x="61993" y="119774"/>
                </a:cubicBezTo>
                <a:lnTo>
                  <a:pt x="61993" y="119774"/>
                </a:lnTo>
                <a:lnTo>
                  <a:pt x="61993" y="119774"/>
                </a:lnTo>
                <a:lnTo>
                  <a:pt x="61993" y="119774"/>
                </a:lnTo>
                <a:lnTo>
                  <a:pt x="60598" y="119774"/>
                </a:lnTo>
                <a:cubicBezTo>
                  <a:pt x="59202" y="119774"/>
                  <a:pt x="59202" y="119774"/>
                  <a:pt x="57807" y="119774"/>
                </a:cubicBezTo>
                <a:lnTo>
                  <a:pt x="57807" y="119774"/>
                </a:lnTo>
                <a:lnTo>
                  <a:pt x="57807" y="119774"/>
                </a:lnTo>
                <a:lnTo>
                  <a:pt x="57807" y="119774"/>
                </a:lnTo>
                <a:cubicBezTo>
                  <a:pt x="2990" y="94237"/>
                  <a:pt x="2990" y="94237"/>
                  <a:pt x="2990" y="94237"/>
                </a:cubicBezTo>
                <a:lnTo>
                  <a:pt x="2990" y="94237"/>
                </a:lnTo>
                <a:cubicBezTo>
                  <a:pt x="1395" y="92655"/>
                  <a:pt x="0" y="91073"/>
                  <a:pt x="0" y="87683"/>
                </a:cubicBezTo>
                <a:cubicBezTo>
                  <a:pt x="0" y="84519"/>
                  <a:pt x="2990" y="81355"/>
                  <a:pt x="5780" y="813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31" name="ïśḷïḓe"/>
          <p:cNvSpPr/>
          <p:nvPr/>
        </p:nvSpPr>
        <p:spPr>
          <a:xfrm>
            <a:off x="1338170" y="5025731"/>
            <a:ext cx="211585" cy="259306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2868" y="119800"/>
                </a:moveTo>
                <a:lnTo>
                  <a:pt x="112868" y="119800"/>
                </a:lnTo>
                <a:cubicBezTo>
                  <a:pt x="6885" y="119800"/>
                  <a:pt x="6885" y="119800"/>
                  <a:pt x="6885" y="119800"/>
                </a:cubicBezTo>
                <a:cubicBezTo>
                  <a:pt x="1721" y="119800"/>
                  <a:pt x="0" y="117004"/>
                  <a:pt x="0" y="114209"/>
                </a:cubicBezTo>
                <a:cubicBezTo>
                  <a:pt x="0" y="64891"/>
                  <a:pt x="0" y="64891"/>
                  <a:pt x="0" y="64891"/>
                </a:cubicBezTo>
                <a:cubicBezTo>
                  <a:pt x="0" y="62096"/>
                  <a:pt x="1721" y="59101"/>
                  <a:pt x="6885" y="59101"/>
                </a:cubicBezTo>
                <a:cubicBezTo>
                  <a:pt x="17213" y="59101"/>
                  <a:pt x="17213" y="59101"/>
                  <a:pt x="17213" y="59101"/>
                </a:cubicBezTo>
                <a:cubicBezTo>
                  <a:pt x="17213" y="33743"/>
                  <a:pt x="17213" y="33743"/>
                  <a:pt x="17213" y="33743"/>
                </a:cubicBezTo>
                <a:cubicBezTo>
                  <a:pt x="17213" y="13976"/>
                  <a:pt x="36393" y="0"/>
                  <a:pt x="59016" y="0"/>
                </a:cubicBezTo>
                <a:cubicBezTo>
                  <a:pt x="83360" y="0"/>
                  <a:pt x="100573" y="13976"/>
                  <a:pt x="100573" y="33743"/>
                </a:cubicBezTo>
                <a:cubicBezTo>
                  <a:pt x="100573" y="36539"/>
                  <a:pt x="98852" y="39534"/>
                  <a:pt x="93688" y="39534"/>
                </a:cubicBezTo>
                <a:cubicBezTo>
                  <a:pt x="90245" y="39534"/>
                  <a:pt x="86803" y="36539"/>
                  <a:pt x="86803" y="33743"/>
                </a:cubicBezTo>
                <a:cubicBezTo>
                  <a:pt x="86803" y="21164"/>
                  <a:pt x="74754" y="11181"/>
                  <a:pt x="59016" y="11181"/>
                </a:cubicBezTo>
                <a:cubicBezTo>
                  <a:pt x="43278" y="11181"/>
                  <a:pt x="31229" y="21164"/>
                  <a:pt x="31229" y="33743"/>
                </a:cubicBezTo>
                <a:cubicBezTo>
                  <a:pt x="31229" y="59101"/>
                  <a:pt x="31229" y="59101"/>
                  <a:pt x="31229" y="59101"/>
                </a:cubicBezTo>
                <a:cubicBezTo>
                  <a:pt x="86803" y="59101"/>
                  <a:pt x="86803" y="59101"/>
                  <a:pt x="86803" y="59101"/>
                </a:cubicBezTo>
                <a:cubicBezTo>
                  <a:pt x="100573" y="59101"/>
                  <a:pt x="100573" y="59101"/>
                  <a:pt x="100573" y="59101"/>
                </a:cubicBezTo>
                <a:cubicBezTo>
                  <a:pt x="112868" y="59101"/>
                  <a:pt x="112868" y="59101"/>
                  <a:pt x="112868" y="59101"/>
                </a:cubicBezTo>
                <a:cubicBezTo>
                  <a:pt x="116311" y="59101"/>
                  <a:pt x="119754" y="62096"/>
                  <a:pt x="119754" y="64891"/>
                </a:cubicBezTo>
                <a:cubicBezTo>
                  <a:pt x="119754" y="114209"/>
                  <a:pt x="119754" y="114209"/>
                  <a:pt x="119754" y="114209"/>
                </a:cubicBezTo>
                <a:cubicBezTo>
                  <a:pt x="119754" y="117004"/>
                  <a:pt x="116311" y="119800"/>
                  <a:pt x="112868" y="119800"/>
                </a:cubicBezTo>
                <a:close/>
                <a:moveTo>
                  <a:pt x="59016" y="70482"/>
                </a:moveTo>
                <a:lnTo>
                  <a:pt x="59016" y="70482"/>
                </a:lnTo>
                <a:cubicBezTo>
                  <a:pt x="52131" y="70482"/>
                  <a:pt x="45000" y="76073"/>
                  <a:pt x="45000" y="81863"/>
                </a:cubicBezTo>
                <a:cubicBezTo>
                  <a:pt x="45000" y="86056"/>
                  <a:pt x="48688" y="90249"/>
                  <a:pt x="52131" y="91647"/>
                </a:cubicBezTo>
                <a:cubicBezTo>
                  <a:pt x="52131" y="103028"/>
                  <a:pt x="52131" y="103028"/>
                  <a:pt x="52131" y="103028"/>
                </a:cubicBezTo>
                <a:cubicBezTo>
                  <a:pt x="52131" y="105823"/>
                  <a:pt x="55573" y="108618"/>
                  <a:pt x="59016" y="108618"/>
                </a:cubicBezTo>
                <a:cubicBezTo>
                  <a:pt x="64180" y="108618"/>
                  <a:pt x="65901" y="105823"/>
                  <a:pt x="65901" y="103028"/>
                </a:cubicBezTo>
                <a:cubicBezTo>
                  <a:pt x="65901" y="91647"/>
                  <a:pt x="65901" y="91647"/>
                  <a:pt x="65901" y="91647"/>
                </a:cubicBezTo>
                <a:cubicBezTo>
                  <a:pt x="71065" y="90249"/>
                  <a:pt x="72786" y="86056"/>
                  <a:pt x="72786" y="81863"/>
                </a:cubicBezTo>
                <a:cubicBezTo>
                  <a:pt x="72786" y="76073"/>
                  <a:pt x="67622" y="70482"/>
                  <a:pt x="59016" y="704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3" name="î$ļíḋè"/>
          <p:cNvSpPr/>
          <p:nvPr/>
        </p:nvSpPr>
        <p:spPr>
          <a:xfrm>
            <a:off x="6243852" y="5464138"/>
            <a:ext cx="5459358" cy="52397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cs typeface="+mn-ea"/>
                <a:sym typeface="+mn-lt"/>
              </a:rPr>
              <a:t>Intel 80386 </a:t>
            </a:r>
            <a:r>
              <a:rPr lang="zh-CN" altLang="en-US" sz="2400" dirty="0">
                <a:cs typeface="+mn-ea"/>
                <a:sym typeface="+mn-lt"/>
              </a:rPr>
              <a:t>及以后。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074baa65-1bcf-453b-aed6-4412331b316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8a06314-7e72-4d48-85a8-7253ed818c17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72399"/>
</p:tagLst>
</file>

<file path=ppt/theme/theme1.xml><?xml version="1.0" encoding="utf-8"?>
<a:theme xmlns:a="http://schemas.openxmlformats.org/drawingml/2006/main" name="主题5">
  <a:themeElements>
    <a:clrScheme name="自定义 15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07416B"/>
      </a:accent1>
      <a:accent2>
        <a:srgbClr val="FFC000"/>
      </a:accent2>
      <a:accent3>
        <a:srgbClr val="00002E"/>
      </a:accent3>
      <a:accent4>
        <a:srgbClr val="031684"/>
      </a:accent4>
      <a:accent5>
        <a:srgbClr val="969696"/>
      </a:accent5>
      <a:accent6>
        <a:srgbClr val="B2B2B2"/>
      </a:accent6>
      <a:hlink>
        <a:srgbClr val="4472C4"/>
      </a:hlink>
      <a:folHlink>
        <a:srgbClr val="BFBFBF"/>
      </a:folHlink>
    </a:clrScheme>
    <a:fontScheme name="1tffttnl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2708</TotalTime>
  <Words>3325</Words>
  <Application>Microsoft Office PowerPoint</Application>
  <PresentationFormat>宽屏</PresentationFormat>
  <Paragraphs>396</Paragraphs>
  <Slides>46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3" baseType="lpstr">
      <vt:lpstr>Arial</vt:lpstr>
      <vt:lpstr>Calibri</vt:lpstr>
      <vt:lpstr>Symbol</vt:lpstr>
      <vt:lpstr>Times New Roman</vt:lpstr>
      <vt:lpstr>Wingdings</vt:lpstr>
      <vt:lpstr>主题5</vt:lpstr>
      <vt:lpstr>think-cell Slide</vt:lpstr>
      <vt:lpstr>第6章 虚拟存储器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玮 玮 李</cp:lastModifiedBy>
  <cp:revision>165</cp:revision>
  <cp:lastPrinted>2019-04-18T16:00:00Z</cp:lastPrinted>
  <dcterms:created xsi:type="dcterms:W3CDTF">2019-04-18T16:00:00Z</dcterms:created>
  <dcterms:modified xsi:type="dcterms:W3CDTF">2025-04-22T00:20:59Z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ICV">
    <vt:lpwstr>F67F328A13C842F7B830E4D49FD7FDA8</vt:lpwstr>
  </property>
  <property fmtid="{D5CDD505-2E9C-101B-9397-08002B2CF9AE}" pid="4" name="KSOProductBuildVer">
    <vt:lpwstr>2052-11.1.0.10356</vt:lpwstr>
  </property>
</Properties>
</file>