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9"/>
  </p:notesMasterIdLst>
  <p:sldIdLst>
    <p:sldId id="803" r:id="rId2"/>
    <p:sldId id="1004" r:id="rId3"/>
    <p:sldId id="1002" r:id="rId4"/>
    <p:sldId id="880" r:id="rId5"/>
    <p:sldId id="911" r:id="rId6"/>
    <p:sldId id="933" r:id="rId7"/>
    <p:sldId id="934" r:id="rId8"/>
    <p:sldId id="935" r:id="rId9"/>
    <p:sldId id="936" r:id="rId10"/>
    <p:sldId id="932" r:id="rId11"/>
    <p:sldId id="937" r:id="rId12"/>
    <p:sldId id="938" r:id="rId13"/>
    <p:sldId id="939" r:id="rId14"/>
    <p:sldId id="940" r:id="rId15"/>
    <p:sldId id="941" r:id="rId16"/>
    <p:sldId id="942" r:id="rId17"/>
    <p:sldId id="943" r:id="rId18"/>
    <p:sldId id="944" r:id="rId19"/>
    <p:sldId id="945" r:id="rId20"/>
    <p:sldId id="946" r:id="rId21"/>
    <p:sldId id="947" r:id="rId22"/>
    <p:sldId id="948" r:id="rId23"/>
    <p:sldId id="949" r:id="rId24"/>
    <p:sldId id="950" r:id="rId25"/>
    <p:sldId id="951" r:id="rId26"/>
    <p:sldId id="1003" r:id="rId27"/>
    <p:sldId id="829" r:id="rId28"/>
  </p:sldIdLst>
  <p:sldSz cx="9144000" cy="6858000" type="screen4x3"/>
  <p:notesSz cx="7099300" cy="10234613"/>
  <p:defaultTextStyle>
    <a:defPPr>
      <a:defRPr lang="en-GB"/>
    </a:defPPr>
    <a:lvl1pPr algn="l" rtl="0" fontAlgn="base">
      <a:spcBef>
        <a:spcPct val="0"/>
      </a:spcBef>
      <a:spcAft>
        <a:spcPct val="0"/>
      </a:spcAft>
      <a:defRPr sz="1600" kern="1200">
        <a:solidFill>
          <a:schemeClr val="tx1"/>
        </a:solidFill>
        <a:latin typeface="Trebuchet MS" pitchFamily="34" charset="0"/>
        <a:ea typeface="黑体" pitchFamily="49" charset="-122"/>
        <a:cs typeface="+mn-cs"/>
      </a:defRPr>
    </a:lvl1pPr>
    <a:lvl2pPr marL="457200" algn="l" rtl="0" fontAlgn="base">
      <a:spcBef>
        <a:spcPct val="0"/>
      </a:spcBef>
      <a:spcAft>
        <a:spcPct val="0"/>
      </a:spcAft>
      <a:defRPr sz="1600" kern="1200">
        <a:solidFill>
          <a:schemeClr val="tx1"/>
        </a:solidFill>
        <a:latin typeface="Trebuchet MS" pitchFamily="34" charset="0"/>
        <a:ea typeface="黑体" pitchFamily="49" charset="-122"/>
        <a:cs typeface="+mn-cs"/>
      </a:defRPr>
    </a:lvl2pPr>
    <a:lvl3pPr marL="914400" algn="l" rtl="0" fontAlgn="base">
      <a:spcBef>
        <a:spcPct val="0"/>
      </a:spcBef>
      <a:spcAft>
        <a:spcPct val="0"/>
      </a:spcAft>
      <a:defRPr sz="1600" kern="1200">
        <a:solidFill>
          <a:schemeClr val="tx1"/>
        </a:solidFill>
        <a:latin typeface="Trebuchet MS" pitchFamily="34" charset="0"/>
        <a:ea typeface="黑体" pitchFamily="49" charset="-122"/>
        <a:cs typeface="+mn-cs"/>
      </a:defRPr>
    </a:lvl3pPr>
    <a:lvl4pPr marL="1371600" algn="l" rtl="0" fontAlgn="base">
      <a:spcBef>
        <a:spcPct val="0"/>
      </a:spcBef>
      <a:spcAft>
        <a:spcPct val="0"/>
      </a:spcAft>
      <a:defRPr sz="1600" kern="1200">
        <a:solidFill>
          <a:schemeClr val="tx1"/>
        </a:solidFill>
        <a:latin typeface="Trebuchet MS" pitchFamily="34" charset="0"/>
        <a:ea typeface="黑体" pitchFamily="49" charset="-122"/>
        <a:cs typeface="+mn-cs"/>
      </a:defRPr>
    </a:lvl4pPr>
    <a:lvl5pPr marL="1828800" algn="l" rtl="0" fontAlgn="base">
      <a:spcBef>
        <a:spcPct val="0"/>
      </a:spcBef>
      <a:spcAft>
        <a:spcPct val="0"/>
      </a:spcAft>
      <a:defRPr sz="1600" kern="1200">
        <a:solidFill>
          <a:schemeClr val="tx1"/>
        </a:solidFill>
        <a:latin typeface="Trebuchet MS" pitchFamily="34" charset="0"/>
        <a:ea typeface="黑体" pitchFamily="49" charset="-122"/>
        <a:cs typeface="+mn-cs"/>
      </a:defRPr>
    </a:lvl5pPr>
    <a:lvl6pPr marL="2286000" algn="l" defTabSz="914400" rtl="0" eaLnBrk="1" latinLnBrk="0" hangingPunct="1">
      <a:defRPr sz="1600" kern="1200">
        <a:solidFill>
          <a:schemeClr val="tx1"/>
        </a:solidFill>
        <a:latin typeface="Trebuchet MS" pitchFamily="34" charset="0"/>
        <a:ea typeface="黑体" pitchFamily="49" charset="-122"/>
        <a:cs typeface="+mn-cs"/>
      </a:defRPr>
    </a:lvl6pPr>
    <a:lvl7pPr marL="2743200" algn="l" defTabSz="914400" rtl="0" eaLnBrk="1" latinLnBrk="0" hangingPunct="1">
      <a:defRPr sz="1600" kern="1200">
        <a:solidFill>
          <a:schemeClr val="tx1"/>
        </a:solidFill>
        <a:latin typeface="Trebuchet MS" pitchFamily="34" charset="0"/>
        <a:ea typeface="黑体" pitchFamily="49" charset="-122"/>
        <a:cs typeface="+mn-cs"/>
      </a:defRPr>
    </a:lvl7pPr>
    <a:lvl8pPr marL="3200400" algn="l" defTabSz="914400" rtl="0" eaLnBrk="1" latinLnBrk="0" hangingPunct="1">
      <a:defRPr sz="1600" kern="1200">
        <a:solidFill>
          <a:schemeClr val="tx1"/>
        </a:solidFill>
        <a:latin typeface="Trebuchet MS" pitchFamily="34" charset="0"/>
        <a:ea typeface="黑体" pitchFamily="49" charset="-122"/>
        <a:cs typeface="+mn-cs"/>
      </a:defRPr>
    </a:lvl8pPr>
    <a:lvl9pPr marL="3657600" algn="l" defTabSz="914400" rtl="0" eaLnBrk="1" latinLnBrk="0" hangingPunct="1">
      <a:defRPr sz="1600" kern="1200">
        <a:solidFill>
          <a:schemeClr val="tx1"/>
        </a:solidFill>
        <a:latin typeface="Trebuchet MS" pitchFamily="34" charset="0"/>
        <a:ea typeface="黑体" pitchFamily="49" charset="-122"/>
        <a:cs typeface="+mn-cs"/>
      </a:defRPr>
    </a:lvl9pPr>
  </p:defaultTextStyle>
  <p:extLst>
    <p:ext uri="{EFAFB233-063F-42B5-8137-9DF3F51BA10A}">
      <p15:sldGuideLst xmlns:p15="http://schemas.microsoft.com/office/powerpoint/2012/main">
        <p15:guide id="1" orient="horz" pos="2152">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700" autoAdjust="0"/>
  </p:normalViewPr>
  <p:slideViewPr>
    <p:cSldViewPr snapToGrid="0">
      <p:cViewPr varScale="1">
        <p:scale>
          <a:sx n="79" d="100"/>
          <a:sy n="79" d="100"/>
        </p:scale>
        <p:origin x="816" y="67"/>
      </p:cViewPr>
      <p:guideLst>
        <p:guide orient="horz" pos="2152"/>
        <p:guide pos="2884"/>
      </p:guideLst>
    </p:cSldViewPr>
  </p:slideViewPr>
  <p:outlineViewPr>
    <p:cViewPr>
      <p:scale>
        <a:sx n="33" d="100"/>
        <a:sy n="33" d="100"/>
      </p:scale>
      <p:origin x="0" y="0"/>
    </p:cViewPr>
  </p:outlineViewPr>
  <p:notesTextViewPr>
    <p:cViewPr>
      <p:scale>
        <a:sx n="150" d="100"/>
        <a:sy n="15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0" y="0"/>
            <a:ext cx="7359650" cy="1023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defTabSz="947738" eaLnBrk="0" hangingPunct="0"/>
            <a:endParaRPr lang="zh-CN" altLang="en-US" sz="1700">
              <a:ea typeface="宋体" pitchFamily="2" charset="-122"/>
            </a:endParaRPr>
          </a:p>
        </p:txBody>
      </p:sp>
      <p:sp>
        <p:nvSpPr>
          <p:cNvPr id="40963" name="Rectangle 3"/>
          <p:cNvSpPr>
            <a:spLocks noGrp="1" noRot="1" noChangeAspect="1" noChangeArrowheads="1" noTextEdit="1"/>
          </p:cNvSpPr>
          <p:nvPr>
            <p:ph type="sldImg" idx="2"/>
          </p:nvPr>
        </p:nvSpPr>
        <p:spPr bwMode="auto">
          <a:xfrm>
            <a:off x="1001713" y="763588"/>
            <a:ext cx="509746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39" tIns="46871" rIns="93739" bIns="46871" numCol="1" anchor="ctr" anchorCtr="0" compatLnSpc="1">
            <a:prstTxWarp prst="textNoShape">
              <a:avLst/>
            </a:prstTxWarp>
          </a:bodyPr>
          <a:lstStyle/>
          <a:p>
            <a:pPr lvl="0"/>
            <a:r>
              <a:rPr lang="en-GB" altLang="zh-CN" noProof="0"/>
              <a:t>                                </a:t>
            </a:r>
          </a:p>
          <a:p>
            <a:pPr lvl="1"/>
            <a:r>
              <a:rPr lang="en-GB" altLang="zh-CN" noProof="0"/>
              <a:t>            </a:t>
            </a:r>
          </a:p>
          <a:p>
            <a:pPr lvl="2"/>
            <a:r>
              <a:rPr lang="en-GB" altLang="zh-CN" noProof="0"/>
              <a:t>           </a:t>
            </a:r>
          </a:p>
          <a:p>
            <a:pPr lvl="3"/>
            <a:r>
              <a:rPr lang="en-GB" altLang="zh-CN" noProof="0"/>
              <a:t>            </a:t>
            </a:r>
          </a:p>
          <a:p>
            <a:pPr lvl="4"/>
            <a:r>
              <a:rPr lang="en-GB" altLang="zh-CN" noProof="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51" tIns="48577" rIns="97151" bIns="48577" numCol="1" anchor="b" anchorCtr="0" compatLnSpc="1">
            <a:prstTxWarp prst="textNoShape">
              <a:avLst/>
            </a:prstTxWarp>
          </a:bodyPr>
          <a:lstStyle>
            <a:lvl1pPr algn="r" defTabSz="963613" eaLnBrk="0" hangingPunct="0">
              <a:defRPr sz="1000">
                <a:latin typeface="FuturaA Bk BT" pitchFamily="34" charset="0"/>
                <a:ea typeface="宋体" pitchFamily="2" charset="-122"/>
              </a:defRPr>
            </a:lvl1pPr>
          </a:lstStyle>
          <a:p>
            <a:pPr>
              <a:defRPr/>
            </a:pPr>
            <a:fld id="{3A9BC10E-D3FA-41CE-A788-10FDAF63A421}" type="slidenum">
              <a:rPr lang="en-US" altLang="zh-CN"/>
              <a:pPr>
                <a:defRPr/>
              </a:pPr>
              <a:t>‹#›</a:t>
            </a:fld>
            <a:endParaRPr lang="en-GB" altLang="zh-CN"/>
          </a:p>
        </p:txBody>
      </p:sp>
    </p:spTree>
    <p:extLst>
      <p:ext uri="{BB962C8B-B14F-4D97-AF65-F5344CB8AC3E}">
        <p14:creationId xmlns:p14="http://schemas.microsoft.com/office/powerpoint/2010/main" val="3550271695"/>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mn-ea"/>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a:noFill/>
        </p:spPr>
        <p:txBody>
          <a:bodyPr lIns="97151" tIns="48577" rIns="97151" bIns="48577"/>
          <a:lstStyle/>
          <a:p>
            <a:r>
              <a:rPr lang="en-GB" altLang="zh-CN" b="1"/>
              <a:t>Testimonial and Endorsement Information	</a:t>
            </a:r>
          </a:p>
          <a:p>
            <a:endParaRPr lang="en-GB" altLang="zh-CN"/>
          </a:p>
          <a:p>
            <a:pPr>
              <a:buFontTx/>
              <a:buChar char="•"/>
            </a:pPr>
            <a:r>
              <a:rPr lang="en-GB" altLang="zh-CN"/>
              <a:t>See instructions in body of slide</a:t>
            </a:r>
          </a:p>
          <a:p>
            <a:pPr>
              <a:buFontTx/>
              <a:buChar char="•"/>
            </a:pPr>
            <a:r>
              <a:rPr lang="en-GB" altLang="zh-CN"/>
              <a:t>When a slide has more than one endorsement reduce font size with all having the same size</a:t>
            </a:r>
          </a:p>
          <a:p>
            <a:pPr>
              <a:buFontTx/>
              <a:buChar char="•"/>
            </a:pPr>
            <a:r>
              <a:rPr lang="en-GB" altLang="zh-CN"/>
              <a:t>Individual testimonials will have own blue highlight box</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endParaRPr lang="zh-CN" altLang="en-US"/>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endParaRPr lang="zh-CN" altLang="en-US"/>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pPr lvl="0"/>
            <a:r>
              <a:rPr lang="zh-CN" altLang="en-GB" noProof="0"/>
              <a:t>点击编辑母板副标题版式</a:t>
            </a:r>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pPr lvl="0"/>
            <a:r>
              <a:rPr lang="zh-CN" altLang="en-GB" noProof="0"/>
              <a:t>点击编辑母版版式</a:t>
            </a:r>
          </a:p>
        </p:txBody>
      </p:sp>
    </p:spTree>
    <p:extLst>
      <p:ext uri="{BB962C8B-B14F-4D97-AF65-F5344CB8AC3E}">
        <p14:creationId xmlns:p14="http://schemas.microsoft.com/office/powerpoint/2010/main" val="1894178349"/>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862303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7211202"/>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482600" y="1181100"/>
            <a:ext cx="4029075"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4075" y="1181100"/>
            <a:ext cx="4030663"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2694028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089472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905820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648279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605730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74890998"/>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53574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1516570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6126849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endParaRPr lang="zh-CN" altLang="en-US"/>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zh-CN" altLang="en-GB"/>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p>
        </p:txBody>
      </p:sp>
      <p:sp>
        <p:nvSpPr>
          <p:cNvPr id="1030" name="Rectangle 6"/>
          <p:cNvSpPr>
            <a:spLocks noGrp="1" noChangeArrowheads="1"/>
          </p:cNvSpPr>
          <p:nvPr>
            <p:ph type="body" idx="1"/>
          </p:nvPr>
        </p:nvSpPr>
        <p:spPr bwMode="auto">
          <a:xfrm>
            <a:off x="482600" y="1181100"/>
            <a:ext cx="821213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GB"/>
              <a:t>点击编辑母版内容版式</a:t>
            </a:r>
          </a:p>
          <a:p>
            <a:pPr lvl="1"/>
            <a:r>
              <a:rPr lang="zh-CN" altLang="en-GB"/>
              <a:t>第二行</a:t>
            </a:r>
          </a:p>
          <a:p>
            <a:pPr lvl="2"/>
            <a:r>
              <a:rPr lang="zh-CN" altLang="en-GB"/>
              <a:t>第三行</a:t>
            </a:r>
          </a:p>
          <a:p>
            <a:pPr lvl="3"/>
            <a:r>
              <a:rPr lang="zh-CN" altLang="en-GB"/>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endParaRPr lang="zh-CN" altLang="en-US"/>
          </a:p>
        </p:txBody>
      </p:sp>
      <p:sp>
        <p:nvSpPr>
          <p:cNvPr id="1032" name="Rectangle 9"/>
          <p:cNvSpPr>
            <a:spLocks noChangeArrowheads="1"/>
          </p:cNvSpPr>
          <p:nvPr userDrawn="1"/>
        </p:nvSpPr>
        <p:spPr bwMode="auto">
          <a:xfrm>
            <a:off x="2044700" y="6438900"/>
            <a:ext cx="3829050" cy="419100"/>
          </a:xfrm>
          <a:prstGeom prst="rect">
            <a:avLst/>
          </a:prstGeom>
          <a:noFill/>
          <a:ln>
            <a:noFill/>
          </a:ln>
          <a:effectLst/>
          <a:extLst>
            <a:ext uri="{909E8E84-426E-40DD-AFC4-6F175D3DCCD1}">
              <a14:hiddenFill xmlns:a14="http://schemas.microsoft.com/office/drawing/2010/main">
                <a:solidFill>
                  <a:srgbClr val="E119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nchor="b"/>
          <a:lstStyle/>
          <a:p>
            <a:pPr algn="ctr" eaLnBrk="0" hangingPunct="0">
              <a:spcBef>
                <a:spcPct val="50000"/>
              </a:spcBef>
            </a:pPr>
            <a:r>
              <a:rPr lang="zh-CN" altLang="en-GB" sz="2400">
                <a:latin typeface="黑体" pitchFamily="49" charset="-122"/>
              </a:rPr>
              <a:t>第七章  计算机网络安全</a:t>
            </a:r>
            <a:endParaRPr lang="en-GB" altLang="zh-CN" sz="2400">
              <a:latin typeface="黑体" pitchFamily="49" charset="-122"/>
            </a:endParaRPr>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endParaRPr lang="zh-CN" altLang="en-US"/>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name="Bitmap Image" r:id="rId15" imgW="2104762" imgH="485586" progId="Paint.Picture">
                  <p:embed/>
                </p:oleObj>
              </mc:Choice>
              <mc:Fallback>
                <p:oleObj name="Bitmap Image" r:id="rId15" imgW="2104762" imgH="485586" progId="Paint.Picture">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ransition>
    <p:wipe dir="r"/>
  </p:transition>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2pPr>
      <a:lvl3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3pPr>
      <a:lvl4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4pPr>
      <a:lvl5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5pPr>
      <a:lvl6pPr marL="457200" algn="l" rtl="0" fontAlgn="base">
        <a:lnSpc>
          <a:spcPts val="2600"/>
        </a:lnSpc>
        <a:spcBef>
          <a:spcPct val="0"/>
        </a:spcBef>
        <a:spcAft>
          <a:spcPct val="0"/>
        </a:spcAft>
        <a:defRPr>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a:solidFill>
            <a:srgbClr val="323232"/>
          </a:solidFill>
          <a:latin typeface="黑体" pitchFamily="2" charset="-122"/>
          <a:ea typeface="黑体" pitchFamily="2" charset="-122"/>
        </a:defRPr>
      </a:lvl9pPr>
    </p:titleStyle>
    <p:body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61988" y="2794000"/>
            <a:ext cx="8482012" cy="1562100"/>
          </a:xfrm>
        </p:spPr>
        <p:txBody>
          <a:bodyPr/>
          <a:lstStyle/>
          <a:p>
            <a:pPr eaLnBrk="1" hangingPunct="1">
              <a:lnSpc>
                <a:spcPts val="5300"/>
              </a:lnSpc>
            </a:pPr>
            <a:r>
              <a:rPr lang="zh-CN" altLang="en-US" sz="4800" dirty="0">
                <a:solidFill>
                  <a:schemeClr val="tx1"/>
                </a:solidFill>
              </a:rPr>
              <a:t>第七章  计算机网络安全（</a:t>
            </a:r>
            <a:r>
              <a:rPr lang="en-US" altLang="zh-CN" sz="4800" dirty="0">
                <a:solidFill>
                  <a:schemeClr val="tx1"/>
                </a:solidFill>
              </a:rPr>
              <a:t>1)</a:t>
            </a:r>
            <a:br>
              <a:rPr lang="en-US" altLang="zh-CN" sz="2800" dirty="0"/>
            </a:br>
            <a:endParaRPr lang="en-GB" altLang="zh-CN" sz="20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815975" y="25400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4000" dirty="0">
                <a:latin typeface="Times New Roman" pitchFamily="18" charset="0"/>
              </a:rPr>
              <a:t>IPSEC</a:t>
            </a:r>
            <a:r>
              <a:rPr lang="zh-CN" altLang="en-US" sz="4000" dirty="0"/>
              <a:t>协议</a:t>
            </a:r>
          </a:p>
        </p:txBody>
      </p:sp>
      <p:sp>
        <p:nvSpPr>
          <p:cNvPr id="11268" name="Text Box 4"/>
          <p:cNvSpPr txBox="1">
            <a:spLocks noChangeArrowheads="1"/>
          </p:cNvSpPr>
          <p:nvPr/>
        </p:nvSpPr>
        <p:spPr bwMode="auto">
          <a:xfrm>
            <a:off x="0" y="1262063"/>
            <a:ext cx="9144000" cy="4300537"/>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5000"/>
              </a:lnSpc>
              <a:buClr>
                <a:schemeClr val="accent1"/>
              </a:buClr>
              <a:buFont typeface="Wingdings" pitchFamily="2" charset="2"/>
              <a:buChar char="u"/>
            </a:pPr>
            <a:r>
              <a:rPr lang="en-US" altLang="zh-CN" sz="2400" dirty="0" err="1">
                <a:latin typeface="Times New Roman" pitchFamily="18" charset="0"/>
              </a:rPr>
              <a:t>IPSec</a:t>
            </a:r>
            <a:r>
              <a:rPr lang="zh-CN" altLang="en-US" sz="2400" dirty="0"/>
              <a:t>是一个开放式的</a:t>
            </a:r>
            <a:r>
              <a:rPr lang="en-US" altLang="zh-CN" sz="2400" dirty="0">
                <a:latin typeface="Times New Roman" pitchFamily="18" charset="0"/>
              </a:rPr>
              <a:t>IP</a:t>
            </a:r>
            <a:r>
              <a:rPr lang="zh-CN" altLang="en-US" sz="2400" dirty="0"/>
              <a:t>网络安全标准，工作在</a:t>
            </a:r>
            <a:r>
              <a:rPr lang="en-US" altLang="zh-CN" sz="2400" dirty="0">
                <a:latin typeface="Times New Roman" pitchFamily="18" charset="0"/>
              </a:rPr>
              <a:t>TCP/IP</a:t>
            </a:r>
            <a:r>
              <a:rPr lang="zh-CN" altLang="en-US" sz="2400" dirty="0"/>
              <a:t>协议栈的网络层，可为上层协议无缝地提供安全保障，各种应用程序可以享用</a:t>
            </a:r>
            <a:r>
              <a:rPr lang="en-US" altLang="zh-CN" sz="2400" dirty="0"/>
              <a:t>IP</a:t>
            </a:r>
            <a:r>
              <a:rPr lang="zh-CN" altLang="en-US" sz="2400" dirty="0"/>
              <a:t>层提供的安全服务和密钥管理，而不必设计自己的安全机制。 它有如下特点：</a:t>
            </a:r>
            <a:endParaRPr lang="en-US" altLang="zh-CN" sz="2400" dirty="0"/>
          </a:p>
          <a:p>
            <a:pPr>
              <a:lnSpc>
                <a:spcPct val="115000"/>
              </a:lnSpc>
              <a:buClr>
                <a:schemeClr val="accent1"/>
              </a:buClr>
              <a:buFont typeface="Wingdings" pitchFamily="2" charset="2"/>
              <a:buChar char="l"/>
            </a:pPr>
            <a:r>
              <a:rPr lang="zh-CN" altLang="en-US" sz="2000" dirty="0"/>
              <a:t>对</a:t>
            </a:r>
            <a:r>
              <a:rPr lang="en-US" altLang="zh-CN" sz="2000" dirty="0">
                <a:latin typeface="Times New Roman" pitchFamily="18" charset="0"/>
              </a:rPr>
              <a:t>IP</a:t>
            </a:r>
            <a:r>
              <a:rPr lang="zh-CN" altLang="en-US" sz="2000" dirty="0"/>
              <a:t>层的所有信息进行过滤处理工作；</a:t>
            </a:r>
            <a:endParaRPr lang="en-US" altLang="zh-CN" sz="2000" dirty="0"/>
          </a:p>
          <a:p>
            <a:pPr>
              <a:lnSpc>
                <a:spcPct val="115000"/>
              </a:lnSpc>
              <a:buClr>
                <a:schemeClr val="accent1"/>
              </a:buClr>
              <a:buFont typeface="Wingdings" pitchFamily="2" charset="2"/>
              <a:buChar char="l"/>
            </a:pPr>
            <a:r>
              <a:rPr lang="zh-CN" altLang="en-US" sz="2000" dirty="0"/>
              <a:t>有比较好的兼容性，比高层的安全协议更灵活，比底层协议更能够适应通信介质的多样性；</a:t>
            </a:r>
            <a:endParaRPr lang="en-US" altLang="zh-CN" sz="2000" dirty="0"/>
          </a:p>
          <a:p>
            <a:pPr>
              <a:lnSpc>
                <a:spcPct val="115000"/>
              </a:lnSpc>
              <a:buClr>
                <a:schemeClr val="accent1"/>
              </a:buClr>
              <a:buFont typeface="Wingdings" pitchFamily="2" charset="2"/>
              <a:buChar char="l"/>
            </a:pPr>
            <a:r>
              <a:rPr lang="zh-CN" altLang="en-US" sz="2000" dirty="0"/>
              <a:t>透明性好，</a:t>
            </a:r>
            <a:r>
              <a:rPr lang="en-US" altLang="zh-CN" sz="2000" dirty="0">
                <a:latin typeface="Times New Roman" pitchFamily="18" charset="0"/>
              </a:rPr>
              <a:t>IP</a:t>
            </a:r>
            <a:r>
              <a:rPr lang="zh-CN" altLang="en-US" sz="2000" dirty="0"/>
              <a:t>层以上的所有应用都不需要经过修改，即可获得安全性的保障，同时终端用户不需要了解相关安全机制就可使用；</a:t>
            </a:r>
            <a:endParaRPr lang="en-US" altLang="zh-CN" sz="2000" dirty="0"/>
          </a:p>
          <a:p>
            <a:pPr>
              <a:lnSpc>
                <a:spcPct val="115000"/>
              </a:lnSpc>
              <a:buClr>
                <a:schemeClr val="accent1"/>
              </a:buClr>
              <a:buFont typeface="Wingdings" pitchFamily="2" charset="2"/>
              <a:buChar char="l"/>
            </a:pPr>
            <a:r>
              <a:rPr lang="zh-CN" altLang="en-US" sz="2000" dirty="0"/>
              <a:t>可以轻松实现</a:t>
            </a:r>
            <a:r>
              <a:rPr lang="en-US" altLang="zh-CN" sz="2000" dirty="0">
                <a:latin typeface="Times New Roman" pitchFamily="18" charset="0"/>
              </a:rPr>
              <a:t>VPN</a:t>
            </a:r>
            <a:r>
              <a:rPr lang="zh-CN" altLang="en-US" sz="2000" dirty="0"/>
              <a:t>，可以保护、确认路由信息，使路由器不会受欺骗而阻断通信等。</a:t>
            </a:r>
            <a:endParaRPr lang="en-US" altLang="zh-CN" sz="2000"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685800" y="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4000" dirty="0" err="1">
                <a:latin typeface="Times New Roman" pitchFamily="18" charset="0"/>
              </a:rPr>
              <a:t>IPSec</a:t>
            </a:r>
            <a:r>
              <a:rPr lang="zh-CN" altLang="en-US" sz="4000" dirty="0">
                <a:latin typeface="黑体" pitchFamily="49" charset="-122"/>
              </a:rPr>
              <a:t>体系结构</a:t>
            </a:r>
            <a:endParaRPr lang="zh-CN" sz="4000" dirty="0">
              <a:latin typeface="黑体" pitchFamily="49" charset="-122"/>
            </a:endParaRPr>
          </a:p>
        </p:txBody>
      </p:sp>
      <p:sp>
        <p:nvSpPr>
          <p:cNvPr id="12291" name="Text Box 14"/>
          <p:cNvSpPr txBox="1">
            <a:spLocks noChangeArrowheads="1"/>
          </p:cNvSpPr>
          <p:nvPr/>
        </p:nvSpPr>
        <p:spPr bwMode="auto">
          <a:xfrm>
            <a:off x="3275013" y="6249194"/>
            <a:ext cx="38750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7-3  IPSec</a:t>
            </a:r>
            <a:r>
              <a:rPr lang="zh-CN" altLang="en-US" sz="1800"/>
              <a:t>协议关系图</a:t>
            </a:r>
            <a:endParaRPr lang="zh-CN" sz="400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977900"/>
            <a:ext cx="5321300" cy="510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756400" y="1837323"/>
            <a:ext cx="1415772" cy="338554"/>
          </a:xfrm>
          <a:prstGeom prst="rect">
            <a:avLst/>
          </a:prstGeom>
          <a:noFill/>
        </p:spPr>
        <p:txBody>
          <a:bodyPr wrap="none" rtlCol="0">
            <a:spAutoFit/>
          </a:bodyPr>
          <a:lstStyle/>
          <a:p>
            <a:r>
              <a:rPr lang="zh-CN" altLang="en-US" dirty="0"/>
              <a:t>鉴别报头协议</a:t>
            </a:r>
          </a:p>
        </p:txBody>
      </p:sp>
      <p:sp>
        <p:nvSpPr>
          <p:cNvPr id="4" name="TextBox 3"/>
          <p:cNvSpPr txBox="1"/>
          <p:nvPr/>
        </p:nvSpPr>
        <p:spPr>
          <a:xfrm>
            <a:off x="504534" y="1875423"/>
            <a:ext cx="1826141" cy="338554"/>
          </a:xfrm>
          <a:prstGeom prst="rect">
            <a:avLst/>
          </a:prstGeom>
          <a:noFill/>
        </p:spPr>
        <p:txBody>
          <a:bodyPr wrap="none" rtlCol="0">
            <a:spAutoFit/>
          </a:bodyPr>
          <a:lstStyle/>
          <a:p>
            <a:r>
              <a:rPr lang="zh-CN" altLang="en-US" dirty="0"/>
              <a:t>载荷安全封装协议</a:t>
            </a:r>
          </a:p>
        </p:txBody>
      </p:sp>
      <p:sp>
        <p:nvSpPr>
          <p:cNvPr id="5" name="TextBox 4"/>
          <p:cNvSpPr txBox="1"/>
          <p:nvPr/>
        </p:nvSpPr>
        <p:spPr>
          <a:xfrm>
            <a:off x="5208877" y="5913188"/>
            <a:ext cx="2820003" cy="338554"/>
          </a:xfrm>
          <a:prstGeom prst="rect">
            <a:avLst/>
          </a:prstGeom>
          <a:noFill/>
        </p:spPr>
        <p:txBody>
          <a:bodyPr wrap="none" rtlCol="0">
            <a:spAutoFit/>
          </a:bodyPr>
          <a:lstStyle/>
          <a:p>
            <a:r>
              <a:rPr lang="zh-CN" altLang="en-US" dirty="0"/>
              <a:t>指定对</a:t>
            </a:r>
            <a:r>
              <a:rPr lang="en-US" altLang="zh-CN" dirty="0" err="1"/>
              <a:t>ip</a:t>
            </a:r>
            <a:r>
              <a:rPr lang="zh-CN" altLang="en-US" dirty="0"/>
              <a:t>数据包提供何种保护</a:t>
            </a:r>
          </a:p>
        </p:txBody>
      </p:sp>
      <p:sp>
        <p:nvSpPr>
          <p:cNvPr id="2" name="TextBox 1"/>
          <p:cNvSpPr txBox="1"/>
          <p:nvPr/>
        </p:nvSpPr>
        <p:spPr>
          <a:xfrm>
            <a:off x="5105400" y="4927600"/>
            <a:ext cx="595035" cy="338554"/>
          </a:xfrm>
          <a:prstGeom prst="rect">
            <a:avLst/>
          </a:prstGeom>
          <a:noFill/>
        </p:spPr>
        <p:txBody>
          <a:bodyPr wrap="none" rtlCol="0">
            <a:spAutoFit/>
          </a:bodyPr>
          <a:lstStyle/>
          <a:p>
            <a:r>
              <a:rPr lang="zh-CN" altLang="en-US" dirty="0"/>
              <a:t>协议</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4"/>
          <p:cNvSpPr txBox="1">
            <a:spLocks noChangeArrowheads="1"/>
          </p:cNvSpPr>
          <p:nvPr/>
        </p:nvSpPr>
        <p:spPr bwMode="auto">
          <a:xfrm>
            <a:off x="673100" y="889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4000" dirty="0" err="1">
                <a:latin typeface="Times New Roman" pitchFamily="18" charset="0"/>
              </a:rPr>
              <a:t>IPSec</a:t>
            </a:r>
            <a:r>
              <a:rPr lang="zh-CN" altLang="en-US" sz="4000" dirty="0">
                <a:latin typeface="黑体" pitchFamily="49" charset="-122"/>
              </a:rPr>
              <a:t>提供的安全服务</a:t>
            </a:r>
            <a:endParaRPr lang="zh-CN" sz="4000" dirty="0">
              <a:latin typeface="黑体" pitchFamily="49" charset="-122"/>
            </a:endParaRPr>
          </a:p>
        </p:txBody>
      </p:sp>
      <p:sp>
        <p:nvSpPr>
          <p:cNvPr id="13315" name="Text Box 14"/>
          <p:cNvSpPr txBox="1">
            <a:spLocks noChangeArrowheads="1"/>
          </p:cNvSpPr>
          <p:nvPr/>
        </p:nvSpPr>
        <p:spPr bwMode="auto">
          <a:xfrm>
            <a:off x="3275013" y="5708650"/>
            <a:ext cx="38750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表</a:t>
            </a:r>
            <a:r>
              <a:rPr lang="en-US" altLang="zh-CN" sz="1800">
                <a:latin typeface="Times New Roman" pitchFamily="18" charset="0"/>
              </a:rPr>
              <a:t>7.3  IPSec</a:t>
            </a:r>
            <a:r>
              <a:rPr lang="zh-CN" altLang="en-US" sz="1800"/>
              <a:t>提供的安全服务</a:t>
            </a:r>
            <a:endParaRPr lang="zh-CN" sz="4000"/>
          </a:p>
        </p:txBody>
      </p:sp>
      <p:pic>
        <p:nvPicPr>
          <p:cNvPr id="1331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41500"/>
            <a:ext cx="91027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4"/>
          <p:cNvSpPr txBox="1">
            <a:spLocks noChangeArrowheads="1"/>
          </p:cNvSpPr>
          <p:nvPr/>
        </p:nvSpPr>
        <p:spPr bwMode="auto">
          <a:xfrm>
            <a:off x="704850" y="13335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latin typeface="黑体" pitchFamily="49" charset="-122"/>
              </a:rPr>
              <a:t>安全关联</a:t>
            </a:r>
            <a:endParaRPr lang="zh-CN" sz="4000" dirty="0">
              <a:latin typeface="黑体" pitchFamily="49" charset="-122"/>
            </a:endParaRPr>
          </a:p>
        </p:txBody>
      </p:sp>
      <p:sp>
        <p:nvSpPr>
          <p:cNvPr id="14339" name="Rectangle 4"/>
          <p:cNvSpPr txBox="1">
            <a:spLocks noChangeArrowheads="1"/>
          </p:cNvSpPr>
          <p:nvPr/>
        </p:nvSpPr>
        <p:spPr bwMode="auto">
          <a:xfrm>
            <a:off x="704850" y="1193800"/>
            <a:ext cx="3752850" cy="43942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000"/>
              </a:lnSpc>
              <a:spcAft>
                <a:spcPts val="1200"/>
              </a:spcAft>
              <a:buClr>
                <a:schemeClr val="accent1"/>
              </a:buClr>
              <a:buFont typeface="Wingdings" pitchFamily="2" charset="2"/>
              <a:buChar char="u"/>
            </a:pPr>
            <a:r>
              <a:rPr lang="zh-CN" altLang="en-US" sz="2400" dirty="0">
                <a:latin typeface="黑体" pitchFamily="49" charset="-122"/>
              </a:rPr>
              <a:t>序列号计数器</a:t>
            </a:r>
            <a:r>
              <a:rPr lang="en-US" altLang="zh-CN" sz="2400" dirty="0">
                <a:latin typeface="黑体" pitchFamily="49" charset="-122"/>
              </a:rPr>
              <a:t>(</a:t>
            </a:r>
            <a:r>
              <a:rPr lang="zh-CN" altLang="en-US" sz="2400" dirty="0">
                <a:latin typeface="黑体" pitchFamily="49" charset="-122"/>
              </a:rPr>
              <a:t>产生协议头中序列号</a:t>
            </a:r>
            <a:r>
              <a:rPr lang="en-US" altLang="zh-CN" sz="2400" dirty="0">
                <a:latin typeface="黑体" pitchFamily="49" charset="-122"/>
              </a:rPr>
              <a:t>)</a:t>
            </a:r>
          </a:p>
          <a:p>
            <a:pPr>
              <a:lnSpc>
                <a:spcPts val="3000"/>
              </a:lnSpc>
              <a:spcAft>
                <a:spcPts val="1200"/>
              </a:spcAft>
              <a:buClr>
                <a:schemeClr val="accent1"/>
              </a:buClr>
              <a:buFont typeface="Wingdings" pitchFamily="2" charset="2"/>
              <a:buChar char="u"/>
            </a:pPr>
            <a:r>
              <a:rPr lang="zh-CN" altLang="en-US" sz="2400" dirty="0">
                <a:latin typeface="黑体" pitchFamily="49" charset="-122"/>
              </a:rPr>
              <a:t>序列号计数器溢出标志（溢出时阻止报文传输）</a:t>
            </a:r>
            <a:endParaRPr lang="en-US" altLang="zh-CN" sz="2400" dirty="0">
              <a:latin typeface="黑体" pitchFamily="49" charset="-122"/>
            </a:endParaRPr>
          </a:p>
          <a:p>
            <a:pPr>
              <a:lnSpc>
                <a:spcPts val="3000"/>
              </a:lnSpc>
              <a:spcAft>
                <a:spcPts val="1200"/>
              </a:spcAft>
              <a:buClr>
                <a:schemeClr val="accent1"/>
              </a:buClr>
              <a:buFont typeface="Wingdings" pitchFamily="2" charset="2"/>
              <a:buChar char="u"/>
            </a:pPr>
            <a:r>
              <a:rPr lang="zh-CN" altLang="en-US" sz="2400" dirty="0">
                <a:latin typeface="黑体" pitchFamily="49" charset="-122"/>
              </a:rPr>
              <a:t>反重放窗口（确定是否为重放报文）</a:t>
            </a:r>
          </a:p>
          <a:p>
            <a:pPr>
              <a:lnSpc>
                <a:spcPts val="3000"/>
              </a:lnSpc>
              <a:spcAft>
                <a:spcPts val="1200"/>
              </a:spcAft>
              <a:buClr>
                <a:schemeClr val="accent1"/>
              </a:buClr>
              <a:buFont typeface="Wingdings" pitchFamily="2" charset="2"/>
              <a:buChar char="u"/>
            </a:pPr>
            <a:r>
              <a:rPr lang="en-US" altLang="zh-CN" sz="2400" dirty="0">
                <a:latin typeface="Times New Roman" pitchFamily="18" charset="0"/>
              </a:rPr>
              <a:t>AH</a:t>
            </a:r>
            <a:r>
              <a:rPr lang="zh-CN" altLang="en-US" sz="2400" dirty="0">
                <a:latin typeface="黑体" pitchFamily="49" charset="-122"/>
              </a:rPr>
              <a:t>信息（鉴别算法、密钥及其生存期）</a:t>
            </a:r>
          </a:p>
          <a:p>
            <a:pPr>
              <a:lnSpc>
                <a:spcPts val="3600"/>
              </a:lnSpc>
              <a:spcAft>
                <a:spcPts val="1200"/>
              </a:spcAft>
              <a:buClr>
                <a:schemeClr val="accent1"/>
              </a:buClr>
            </a:pPr>
            <a:endParaRPr lang="zh-CN" altLang="en-US" sz="2400" dirty="0">
              <a:latin typeface="黑体" pitchFamily="49" charset="-122"/>
            </a:endParaRPr>
          </a:p>
        </p:txBody>
      </p:sp>
      <p:sp>
        <p:nvSpPr>
          <p:cNvPr id="14340" name="Rectangle 4"/>
          <p:cNvSpPr txBox="1">
            <a:spLocks noChangeArrowheads="1"/>
          </p:cNvSpPr>
          <p:nvPr/>
        </p:nvSpPr>
        <p:spPr bwMode="auto">
          <a:xfrm>
            <a:off x="4648200" y="908050"/>
            <a:ext cx="3457575" cy="43942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000"/>
              </a:lnSpc>
              <a:spcAft>
                <a:spcPts val="1200"/>
              </a:spcAft>
              <a:buClr>
                <a:schemeClr val="accent1"/>
              </a:buClr>
              <a:buFont typeface="Wingdings" pitchFamily="2" charset="2"/>
              <a:buChar char="u"/>
            </a:pPr>
            <a:r>
              <a:rPr lang="en-US" altLang="zh-CN" sz="2400" dirty="0">
                <a:latin typeface="Times New Roman" pitchFamily="18" charset="0"/>
              </a:rPr>
              <a:t>ESP</a:t>
            </a:r>
            <a:r>
              <a:rPr lang="zh-CN" altLang="en-US" sz="2400" dirty="0">
                <a:latin typeface="黑体" pitchFamily="49" charset="-122"/>
              </a:rPr>
              <a:t>信息（加密鉴别算法、密钥及其生存期、初始值）</a:t>
            </a:r>
            <a:endParaRPr lang="en-US" altLang="zh-CN" sz="2400" dirty="0">
              <a:latin typeface="黑体" pitchFamily="49" charset="-122"/>
            </a:endParaRPr>
          </a:p>
          <a:p>
            <a:pPr>
              <a:lnSpc>
                <a:spcPts val="3000"/>
              </a:lnSpc>
              <a:spcAft>
                <a:spcPts val="1200"/>
              </a:spcAft>
              <a:buClr>
                <a:schemeClr val="accent1"/>
              </a:buClr>
              <a:buFont typeface="Wingdings" pitchFamily="2" charset="2"/>
              <a:buChar char="u"/>
            </a:pPr>
            <a:r>
              <a:rPr lang="zh-CN" altLang="en-US" sz="2400" dirty="0">
                <a:latin typeface="黑体" pitchFamily="49" charset="-122"/>
              </a:rPr>
              <a:t>安全关联的生存期</a:t>
            </a:r>
            <a:endParaRPr lang="en-US" altLang="zh-CN" sz="2400" dirty="0">
              <a:latin typeface="黑体" pitchFamily="49" charset="-122"/>
            </a:endParaRPr>
          </a:p>
          <a:p>
            <a:pPr>
              <a:lnSpc>
                <a:spcPts val="3000"/>
              </a:lnSpc>
              <a:spcAft>
                <a:spcPts val="1200"/>
              </a:spcAft>
              <a:buClr>
                <a:schemeClr val="accent1"/>
              </a:buClr>
              <a:buFont typeface="Wingdings" pitchFamily="2" charset="2"/>
              <a:buChar char="u"/>
            </a:pPr>
            <a:r>
              <a:rPr lang="en-US" altLang="zh-CN" sz="2400" dirty="0" err="1">
                <a:latin typeface="Times New Roman" pitchFamily="18" charset="0"/>
              </a:rPr>
              <a:t>IPSec</a:t>
            </a:r>
            <a:r>
              <a:rPr lang="zh-CN" altLang="en-US" sz="2400" dirty="0">
                <a:latin typeface="黑体" pitchFamily="49" charset="-122"/>
              </a:rPr>
              <a:t>协议模式（传输或隧道）</a:t>
            </a:r>
            <a:endParaRPr lang="en-US" altLang="zh-CN" sz="2400" dirty="0">
              <a:latin typeface="黑体" pitchFamily="49" charset="-122"/>
            </a:endParaRPr>
          </a:p>
          <a:p>
            <a:pPr>
              <a:lnSpc>
                <a:spcPts val="3000"/>
              </a:lnSpc>
              <a:spcAft>
                <a:spcPts val="1200"/>
              </a:spcAft>
              <a:buClr>
                <a:schemeClr val="accent1"/>
              </a:buClr>
              <a:buFont typeface="Wingdings" pitchFamily="2" charset="2"/>
              <a:buChar char="u"/>
            </a:pPr>
            <a:r>
              <a:rPr lang="zh-CN" altLang="en-US" sz="2400" dirty="0">
                <a:latin typeface="黑体" pitchFamily="49" charset="-122"/>
              </a:rPr>
              <a:t>路径最大传输单元</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4"/>
          <p:cNvSpPr txBox="1">
            <a:spLocks noChangeArrowheads="1"/>
          </p:cNvSpPr>
          <p:nvPr/>
        </p:nvSpPr>
        <p:spPr bwMode="auto">
          <a:xfrm>
            <a:off x="749300" y="1143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4000" dirty="0" err="1">
                <a:latin typeface="Times New Roman" pitchFamily="18" charset="0"/>
              </a:rPr>
              <a:t>IPSec</a:t>
            </a:r>
            <a:r>
              <a:rPr lang="zh-CN" altLang="en-US" sz="4000" dirty="0">
                <a:latin typeface="黑体" pitchFamily="49" charset="-122"/>
              </a:rPr>
              <a:t>的工作模式</a:t>
            </a:r>
            <a:endParaRPr lang="zh-CN" sz="4000" dirty="0">
              <a:latin typeface="黑体" pitchFamily="49" charset="-122"/>
            </a:endParaRPr>
          </a:p>
        </p:txBody>
      </p:sp>
      <p:sp>
        <p:nvSpPr>
          <p:cNvPr id="15363" name="Text Box 14"/>
          <p:cNvSpPr txBox="1">
            <a:spLocks noChangeArrowheads="1"/>
          </p:cNvSpPr>
          <p:nvPr/>
        </p:nvSpPr>
        <p:spPr bwMode="auto">
          <a:xfrm>
            <a:off x="2182813" y="3768725"/>
            <a:ext cx="5246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7-4 </a:t>
            </a:r>
            <a:r>
              <a:rPr lang="zh-CN" altLang="en-US" sz="1800"/>
              <a:t>传输模式和隧道模式下受</a:t>
            </a:r>
            <a:r>
              <a:rPr lang="en-US" altLang="zh-CN" sz="1800">
                <a:latin typeface="Times New Roman" pitchFamily="18" charset="0"/>
              </a:rPr>
              <a:t>IPSec</a:t>
            </a:r>
            <a:r>
              <a:rPr lang="zh-CN" altLang="en-US" sz="1800"/>
              <a:t>保护的</a:t>
            </a:r>
            <a:r>
              <a:rPr lang="en-US" altLang="zh-CN" sz="1800">
                <a:latin typeface="Times New Roman" pitchFamily="18" charset="0"/>
              </a:rPr>
              <a:t>IP</a:t>
            </a:r>
            <a:r>
              <a:rPr lang="zh-CN" altLang="en-US" sz="1800"/>
              <a:t>包</a:t>
            </a:r>
            <a:endParaRPr lang="zh-CN" sz="4000"/>
          </a:p>
        </p:txBody>
      </p:sp>
      <p:pic>
        <p:nvPicPr>
          <p:cNvPr id="15364" name="Object 5"/>
          <p:cNvPicPr>
            <a:picLocks noChangeAspect="1" noChangeArrowheads="1"/>
          </p:cNvPicPr>
          <p:nvPr/>
        </p:nvPicPr>
        <p:blipFill>
          <a:blip r:embed="rId2">
            <a:extLst>
              <a:ext uri="{28A0092B-C50C-407E-A947-70E740481C1C}">
                <a14:useLocalDpi xmlns:a14="http://schemas.microsoft.com/office/drawing/2010/main" val="0"/>
              </a:ext>
            </a:extLst>
          </a:blip>
          <a:srcRect b="23077"/>
          <a:stretch>
            <a:fillRect/>
          </a:stretch>
        </p:blipFill>
        <p:spPr bwMode="auto">
          <a:xfrm>
            <a:off x="749300" y="1616075"/>
            <a:ext cx="70294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4"/>
          <p:cNvSpPr txBox="1">
            <a:spLocks noChangeArrowheads="1"/>
          </p:cNvSpPr>
          <p:nvPr/>
        </p:nvSpPr>
        <p:spPr bwMode="auto">
          <a:xfrm>
            <a:off x="161925" y="4308475"/>
            <a:ext cx="8982075" cy="14732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000"/>
              </a:lnSpc>
              <a:spcAft>
                <a:spcPts val="800"/>
              </a:spcAft>
              <a:buClr>
                <a:schemeClr val="accent1"/>
              </a:buClr>
              <a:buFont typeface="Wingdings" pitchFamily="2" charset="2"/>
              <a:buChar char="u"/>
            </a:pPr>
            <a:r>
              <a:rPr lang="en-US" altLang="zh-CN" sz="2400" dirty="0" err="1">
                <a:latin typeface="Times New Roman" pitchFamily="18" charset="0"/>
              </a:rPr>
              <a:t>IPSec</a:t>
            </a:r>
            <a:r>
              <a:rPr lang="zh-CN" altLang="en-US" sz="2400" dirty="0">
                <a:latin typeface="黑体" pitchFamily="49" charset="-122"/>
              </a:rPr>
              <a:t>支持隧道的嵌套，即对已隧道化的数据再进行隧道化处理。</a:t>
            </a:r>
          </a:p>
          <a:p>
            <a:pPr>
              <a:lnSpc>
                <a:spcPts val="3000"/>
              </a:lnSpc>
              <a:spcAft>
                <a:spcPts val="800"/>
              </a:spcAft>
              <a:buClr>
                <a:schemeClr val="accent1"/>
              </a:buClr>
              <a:buFont typeface="Wingdings" pitchFamily="2" charset="2"/>
              <a:buChar char="u"/>
            </a:pPr>
            <a:r>
              <a:rPr lang="en-US" altLang="zh-CN" sz="2400" dirty="0">
                <a:latin typeface="Times New Roman" pitchFamily="18" charset="0"/>
              </a:rPr>
              <a:t>AH</a:t>
            </a:r>
            <a:r>
              <a:rPr lang="zh-CN" altLang="en-US" sz="2400" dirty="0">
                <a:latin typeface="黑体" pitchFamily="49" charset="-122"/>
              </a:rPr>
              <a:t>和</a:t>
            </a:r>
            <a:r>
              <a:rPr lang="en-US" altLang="zh-CN" sz="2400" dirty="0">
                <a:latin typeface="Times New Roman" pitchFamily="18" charset="0"/>
              </a:rPr>
              <a:t>ESP</a:t>
            </a:r>
            <a:r>
              <a:rPr lang="zh-CN" altLang="en-US" sz="2400" dirty="0">
                <a:latin typeface="黑体" pitchFamily="49" charset="-122"/>
              </a:rPr>
              <a:t>均支持这两种模式。</a:t>
            </a:r>
            <a:endParaRPr lang="en-US" altLang="zh-CN" sz="2400" dirty="0">
              <a:latin typeface="黑体" pitchFamily="49" charset="-122"/>
            </a:endParaRPr>
          </a:p>
          <a:p>
            <a:pPr>
              <a:lnSpc>
                <a:spcPts val="3000"/>
              </a:lnSpc>
              <a:spcAft>
                <a:spcPts val="800"/>
              </a:spcAft>
              <a:buClr>
                <a:schemeClr val="accent1"/>
              </a:buClr>
              <a:buFont typeface="Wingdings" pitchFamily="2" charset="2"/>
              <a:buChar char="u"/>
            </a:pPr>
            <a:r>
              <a:rPr lang="zh-CN" altLang="en-US" sz="2400" dirty="0">
                <a:latin typeface="黑体" pitchFamily="49" charset="-122"/>
              </a:rPr>
              <a:t>传送模式性能好，隧道模式更安全</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4"/>
          <p:cNvSpPr txBox="1">
            <a:spLocks noChangeArrowheads="1"/>
          </p:cNvSpPr>
          <p:nvPr/>
        </p:nvSpPr>
        <p:spPr bwMode="auto">
          <a:xfrm>
            <a:off x="688975" y="1778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latin typeface="黑体" pitchFamily="49" charset="-122"/>
              </a:rPr>
              <a:t>鉴别报头协议（</a:t>
            </a:r>
            <a:r>
              <a:rPr lang="en-US" altLang="zh-CN" sz="4000" dirty="0">
                <a:latin typeface="黑体" pitchFamily="49" charset="-122"/>
              </a:rPr>
              <a:t>AH</a:t>
            </a:r>
            <a:r>
              <a:rPr lang="zh-CN" altLang="en-US" sz="4000" dirty="0">
                <a:latin typeface="黑体" pitchFamily="49" charset="-122"/>
              </a:rPr>
              <a:t>）</a:t>
            </a:r>
            <a:endParaRPr lang="zh-CN" sz="4000" dirty="0">
              <a:latin typeface="黑体" pitchFamily="49" charset="-122"/>
            </a:endParaRPr>
          </a:p>
        </p:txBody>
      </p:sp>
      <p:sp>
        <p:nvSpPr>
          <p:cNvPr id="16387" name="Text Box 14"/>
          <p:cNvSpPr txBox="1">
            <a:spLocks noChangeArrowheads="1"/>
          </p:cNvSpPr>
          <p:nvPr/>
        </p:nvSpPr>
        <p:spPr bwMode="auto">
          <a:xfrm>
            <a:off x="2513013" y="5305425"/>
            <a:ext cx="5246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7-5 IPSec AH</a:t>
            </a:r>
            <a:r>
              <a:rPr lang="zh-CN" altLang="en-US" sz="1800"/>
              <a:t>报头结构</a:t>
            </a:r>
            <a:endParaRPr lang="zh-CN" sz="4000"/>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b="11607"/>
          <a:stretch>
            <a:fillRect/>
          </a:stretch>
        </p:blipFill>
        <p:spPr bwMode="auto">
          <a:xfrm>
            <a:off x="688975" y="1520825"/>
            <a:ext cx="78279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540665" y="2726323"/>
            <a:ext cx="1415772" cy="338554"/>
          </a:xfrm>
          <a:prstGeom prst="rect">
            <a:avLst/>
          </a:prstGeom>
          <a:noFill/>
        </p:spPr>
        <p:txBody>
          <a:bodyPr wrap="none" rtlCol="0">
            <a:spAutoFit/>
          </a:bodyPr>
          <a:lstStyle/>
          <a:p>
            <a:r>
              <a:rPr lang="zh-CN" altLang="en-US" dirty="0"/>
              <a:t>标识安全关联</a:t>
            </a: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4"/>
          <p:cNvSpPr txBox="1">
            <a:spLocks noChangeArrowheads="1"/>
          </p:cNvSpPr>
          <p:nvPr/>
        </p:nvSpPr>
        <p:spPr bwMode="auto">
          <a:xfrm>
            <a:off x="730250" y="1651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latin typeface="黑体" pitchFamily="49" charset="-122"/>
              </a:rPr>
              <a:t>封装安全载荷协议（</a:t>
            </a:r>
            <a:r>
              <a:rPr lang="en-US" altLang="zh-CN" sz="4000" dirty="0">
                <a:latin typeface="黑体" pitchFamily="49" charset="-122"/>
              </a:rPr>
              <a:t>ESP</a:t>
            </a:r>
            <a:r>
              <a:rPr lang="zh-CN" altLang="en-US" sz="4000" dirty="0">
                <a:latin typeface="黑体" pitchFamily="49" charset="-122"/>
              </a:rPr>
              <a:t>）</a:t>
            </a:r>
            <a:endParaRPr lang="zh-CN" sz="4000" dirty="0">
              <a:latin typeface="黑体" pitchFamily="49" charset="-122"/>
            </a:endParaRPr>
          </a:p>
        </p:txBody>
      </p:sp>
      <p:sp>
        <p:nvSpPr>
          <p:cNvPr id="17411" name="Text Box 14"/>
          <p:cNvSpPr txBox="1">
            <a:spLocks noChangeArrowheads="1"/>
          </p:cNvSpPr>
          <p:nvPr/>
        </p:nvSpPr>
        <p:spPr bwMode="auto">
          <a:xfrm>
            <a:off x="2616200" y="5788025"/>
            <a:ext cx="5246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7-6  IPSec ESP</a:t>
            </a:r>
            <a:r>
              <a:rPr lang="zh-CN" altLang="en-US" sz="1800"/>
              <a:t>报头结构</a:t>
            </a:r>
            <a:endParaRPr lang="zh-CN" sz="400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0" y="1447800"/>
            <a:ext cx="6642100" cy="348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87375" y="32385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a:latin typeface="Times New Roman" pitchFamily="18" charset="0"/>
              </a:rPr>
              <a:t>解释域与密钥管理</a:t>
            </a:r>
            <a:endParaRPr lang="zh-CN" altLang="en-US" sz="4000"/>
          </a:p>
        </p:txBody>
      </p:sp>
      <p:sp>
        <p:nvSpPr>
          <p:cNvPr id="18435" name="Rectangle 4"/>
          <p:cNvSpPr txBox="1">
            <a:spLocks noChangeArrowheads="1"/>
          </p:cNvSpPr>
          <p:nvPr/>
        </p:nvSpPr>
        <p:spPr bwMode="auto">
          <a:xfrm>
            <a:off x="488950" y="10668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3200" dirty="0">
                <a:latin typeface="黑体" pitchFamily="49" charset="-122"/>
              </a:rPr>
              <a:t> 解释域</a:t>
            </a:r>
            <a:endParaRPr lang="zh-CN" sz="3200" dirty="0">
              <a:latin typeface="黑体" pitchFamily="49" charset="-122"/>
            </a:endParaRPr>
          </a:p>
        </p:txBody>
      </p:sp>
      <p:sp>
        <p:nvSpPr>
          <p:cNvPr id="18436" name="Rectangle 4"/>
          <p:cNvSpPr txBox="1">
            <a:spLocks noChangeArrowheads="1"/>
          </p:cNvSpPr>
          <p:nvPr/>
        </p:nvSpPr>
        <p:spPr bwMode="auto">
          <a:xfrm>
            <a:off x="288925" y="1841500"/>
            <a:ext cx="8693150" cy="10668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Font typeface="Wingdings" pitchFamily="2" charset="2"/>
              <a:buChar char="u"/>
            </a:pPr>
            <a:r>
              <a:rPr lang="zh-CN" altLang="en-US" sz="2400" dirty="0">
                <a:latin typeface="黑体" pitchFamily="49" charset="-122"/>
              </a:rPr>
              <a:t>解释域是</a:t>
            </a:r>
            <a:r>
              <a:rPr lang="en-US" altLang="zh-CN" sz="2400" dirty="0">
                <a:latin typeface="Times New Roman" pitchFamily="18" charset="0"/>
              </a:rPr>
              <a:t>Internet</a:t>
            </a:r>
            <a:r>
              <a:rPr lang="zh-CN" altLang="en-US" sz="2400" dirty="0">
                <a:latin typeface="黑体" pitchFamily="49" charset="-122"/>
              </a:rPr>
              <a:t>统一协议参数分配机构</a:t>
            </a:r>
            <a:r>
              <a:rPr lang="zh-CN" altLang="en-US" sz="2400" dirty="0">
                <a:latin typeface="Times New Roman" pitchFamily="18" charset="0"/>
              </a:rPr>
              <a:t>（</a:t>
            </a:r>
            <a:r>
              <a:rPr lang="en-US" altLang="zh-CN" sz="2400" dirty="0">
                <a:latin typeface="Times New Roman" pitchFamily="18" charset="0"/>
              </a:rPr>
              <a:t>IANA</a:t>
            </a:r>
            <a:r>
              <a:rPr lang="zh-CN" altLang="en-US" sz="2400" dirty="0">
                <a:latin typeface="黑体" pitchFamily="49" charset="-122"/>
              </a:rPr>
              <a:t>）中数字分配机制的一部分，它将所有</a:t>
            </a:r>
            <a:r>
              <a:rPr lang="en-US" altLang="zh-CN" sz="2400" dirty="0" err="1">
                <a:latin typeface="Times New Roman" pitchFamily="18" charset="0"/>
              </a:rPr>
              <a:t>IPSec</a:t>
            </a:r>
            <a:r>
              <a:rPr lang="zh-CN" altLang="en-US" sz="2400" dirty="0">
                <a:latin typeface="黑体" pitchFamily="49" charset="-122"/>
              </a:rPr>
              <a:t>协议捆绑在一起。</a:t>
            </a:r>
          </a:p>
        </p:txBody>
      </p:sp>
      <p:sp>
        <p:nvSpPr>
          <p:cNvPr id="18437" name="Rectangle 4"/>
          <p:cNvSpPr txBox="1">
            <a:spLocks noChangeArrowheads="1"/>
          </p:cNvSpPr>
          <p:nvPr/>
        </p:nvSpPr>
        <p:spPr bwMode="auto">
          <a:xfrm>
            <a:off x="431800" y="35433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3200" dirty="0">
                <a:latin typeface="黑体" pitchFamily="49" charset="-122"/>
              </a:rPr>
              <a:t> 密钥管理</a:t>
            </a:r>
            <a:endParaRPr lang="zh-CN" sz="3200" dirty="0">
              <a:latin typeface="黑体" pitchFamily="49" charset="-122"/>
            </a:endParaRPr>
          </a:p>
        </p:txBody>
      </p:sp>
      <p:sp>
        <p:nvSpPr>
          <p:cNvPr id="18438" name="Rectangle 4"/>
          <p:cNvSpPr txBox="1">
            <a:spLocks noChangeArrowheads="1"/>
          </p:cNvSpPr>
          <p:nvPr/>
        </p:nvSpPr>
        <p:spPr bwMode="auto">
          <a:xfrm>
            <a:off x="431800" y="4191000"/>
            <a:ext cx="8693150" cy="10668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Font typeface="Wingdings" pitchFamily="2" charset="2"/>
              <a:buChar char="u"/>
            </a:pPr>
            <a:r>
              <a:rPr lang="en-US" altLang="zh-CN" sz="2400" dirty="0">
                <a:latin typeface="Times New Roman" pitchFamily="18" charset="0"/>
              </a:rPr>
              <a:t>IETF </a:t>
            </a:r>
            <a:r>
              <a:rPr lang="en-US" altLang="zh-CN" sz="2400" dirty="0" err="1">
                <a:latin typeface="Times New Roman" pitchFamily="18" charset="0"/>
              </a:rPr>
              <a:t>IPSec</a:t>
            </a:r>
            <a:r>
              <a:rPr lang="zh-CN" altLang="en-US" sz="2400" dirty="0">
                <a:latin typeface="黑体" pitchFamily="49" charset="-122"/>
              </a:rPr>
              <a:t>工作组指定所有满足</a:t>
            </a:r>
            <a:r>
              <a:rPr lang="en-US" altLang="zh-CN" sz="2400" dirty="0" err="1">
                <a:latin typeface="Times New Roman" pitchFamily="18" charset="0"/>
              </a:rPr>
              <a:t>IPSec</a:t>
            </a:r>
            <a:r>
              <a:rPr lang="zh-CN" altLang="en-US" sz="2400" dirty="0">
                <a:latin typeface="黑体" pitchFamily="49" charset="-122"/>
              </a:rPr>
              <a:t>协议标准的系统都应该同时支持手工和自动的</a:t>
            </a:r>
            <a:r>
              <a:rPr lang="en-US" altLang="zh-CN" sz="2400" dirty="0">
                <a:latin typeface="Times New Roman" pitchFamily="18" charset="0"/>
              </a:rPr>
              <a:t>SA</a:t>
            </a:r>
            <a:r>
              <a:rPr lang="zh-CN" altLang="en-US" sz="2400" dirty="0">
                <a:latin typeface="黑体" pitchFamily="49" charset="-122"/>
              </a:rPr>
              <a:t>和密钥管理。</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649564" y="229354"/>
            <a:ext cx="721042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3200" dirty="0">
                <a:latin typeface="Times New Roman" pitchFamily="18" charset="0"/>
              </a:rPr>
              <a:t>SSL/TLS</a:t>
            </a:r>
            <a:r>
              <a:rPr lang="zh-CN" altLang="en-US" sz="3200" dirty="0"/>
              <a:t>协议（</a:t>
            </a:r>
            <a:r>
              <a:rPr lang="en-US" altLang="zh-CN" sz="3200" dirty="0"/>
              <a:t>C/S</a:t>
            </a:r>
            <a:r>
              <a:rPr lang="zh-CN" altLang="en-US" sz="3200" dirty="0"/>
              <a:t>认证，安全通道</a:t>
            </a:r>
            <a:r>
              <a:rPr lang="zh-CN" altLang="en-US" sz="4000" dirty="0"/>
              <a:t>）</a:t>
            </a:r>
          </a:p>
        </p:txBody>
      </p:sp>
      <p:sp>
        <p:nvSpPr>
          <p:cNvPr id="19460" name="Text Box 14"/>
          <p:cNvSpPr txBox="1">
            <a:spLocks noChangeArrowheads="1"/>
          </p:cNvSpPr>
          <p:nvPr/>
        </p:nvSpPr>
        <p:spPr bwMode="auto">
          <a:xfrm>
            <a:off x="2459038" y="5732463"/>
            <a:ext cx="4902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7-7  TLS</a:t>
            </a:r>
            <a:r>
              <a:rPr lang="zh-CN" altLang="en-US" sz="1800"/>
              <a:t>在</a:t>
            </a:r>
            <a:r>
              <a:rPr lang="en-US" altLang="zh-CN" sz="1800">
                <a:latin typeface="Times New Roman" pitchFamily="18" charset="0"/>
              </a:rPr>
              <a:t>TCP/IP</a:t>
            </a:r>
            <a:r>
              <a:rPr lang="zh-CN" altLang="en-US" sz="1800"/>
              <a:t>协议中的位置</a:t>
            </a:r>
            <a:endParaRPr lang="zh-CN" sz="4000"/>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05" y="1067406"/>
            <a:ext cx="7558564" cy="4368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66775" y="2527300"/>
            <a:ext cx="1335622" cy="584775"/>
          </a:xfrm>
          <a:prstGeom prst="rect">
            <a:avLst/>
          </a:prstGeom>
          <a:noFill/>
        </p:spPr>
        <p:txBody>
          <a:bodyPr wrap="none" rtlCol="0">
            <a:spAutoFit/>
          </a:bodyPr>
          <a:lstStyle/>
          <a:p>
            <a:r>
              <a:rPr lang="zh-CN" altLang="en-US" dirty="0">
                <a:solidFill>
                  <a:srgbClr val="FF0000"/>
                </a:solidFill>
              </a:rPr>
              <a:t>建立</a:t>
            </a:r>
            <a:r>
              <a:rPr lang="en-US" altLang="zh-CN" dirty="0">
                <a:solidFill>
                  <a:srgbClr val="FF0000"/>
                </a:solidFill>
              </a:rPr>
              <a:t>C/S</a:t>
            </a:r>
            <a:r>
              <a:rPr lang="zh-CN" altLang="en-US" dirty="0">
                <a:solidFill>
                  <a:srgbClr val="FF0000"/>
                </a:solidFill>
              </a:rPr>
              <a:t>之间</a:t>
            </a:r>
            <a:endParaRPr lang="en-US" altLang="zh-CN" dirty="0">
              <a:solidFill>
                <a:srgbClr val="FF0000"/>
              </a:solidFill>
            </a:endParaRPr>
          </a:p>
          <a:p>
            <a:r>
              <a:rPr lang="zh-CN" altLang="en-US" dirty="0">
                <a:solidFill>
                  <a:srgbClr val="FF0000"/>
                </a:solidFill>
              </a:rPr>
              <a:t>安全通道</a:t>
            </a:r>
          </a:p>
        </p:txBody>
      </p:sp>
      <p:sp>
        <p:nvSpPr>
          <p:cNvPr id="7" name="TextBox 6"/>
          <p:cNvSpPr txBox="1"/>
          <p:nvPr/>
        </p:nvSpPr>
        <p:spPr>
          <a:xfrm>
            <a:off x="2593975" y="2527299"/>
            <a:ext cx="1415772" cy="338554"/>
          </a:xfrm>
          <a:prstGeom prst="rect">
            <a:avLst/>
          </a:prstGeom>
          <a:noFill/>
        </p:spPr>
        <p:txBody>
          <a:bodyPr wrap="none" rtlCol="0">
            <a:spAutoFit/>
          </a:bodyPr>
          <a:lstStyle/>
          <a:p>
            <a:r>
              <a:rPr lang="zh-CN" altLang="en-US" dirty="0">
                <a:solidFill>
                  <a:srgbClr val="FF0000"/>
                </a:solidFill>
              </a:rPr>
              <a:t>改变密码参数</a:t>
            </a:r>
          </a:p>
        </p:txBody>
      </p:sp>
      <p:sp>
        <p:nvSpPr>
          <p:cNvPr id="8" name="TextBox 7"/>
          <p:cNvSpPr txBox="1"/>
          <p:nvPr/>
        </p:nvSpPr>
        <p:spPr>
          <a:xfrm>
            <a:off x="4471987" y="2561053"/>
            <a:ext cx="1415772" cy="584775"/>
          </a:xfrm>
          <a:prstGeom prst="rect">
            <a:avLst/>
          </a:prstGeom>
          <a:noFill/>
        </p:spPr>
        <p:txBody>
          <a:bodyPr wrap="none" rtlCol="0">
            <a:spAutoFit/>
          </a:bodyPr>
          <a:lstStyle/>
          <a:p>
            <a:r>
              <a:rPr lang="zh-CN" altLang="en-US" dirty="0">
                <a:solidFill>
                  <a:srgbClr val="FF0000"/>
                </a:solidFill>
              </a:rPr>
              <a:t>向对断指示其</a:t>
            </a:r>
            <a:endParaRPr lang="en-US" altLang="zh-CN" dirty="0">
              <a:solidFill>
                <a:srgbClr val="FF0000"/>
              </a:solidFill>
            </a:endParaRPr>
          </a:p>
          <a:p>
            <a:r>
              <a:rPr lang="zh-CN" altLang="en-US" dirty="0">
                <a:solidFill>
                  <a:srgbClr val="FF0000"/>
                </a:solidFill>
              </a:rPr>
              <a:t>安全错误</a:t>
            </a:r>
          </a:p>
        </p:txBody>
      </p:sp>
      <p:sp>
        <p:nvSpPr>
          <p:cNvPr id="9" name="TextBox 8"/>
          <p:cNvSpPr txBox="1"/>
          <p:nvPr/>
        </p:nvSpPr>
        <p:spPr>
          <a:xfrm>
            <a:off x="3919022" y="3390899"/>
            <a:ext cx="1005403" cy="338554"/>
          </a:xfrm>
          <a:prstGeom prst="rect">
            <a:avLst/>
          </a:prstGeom>
          <a:noFill/>
        </p:spPr>
        <p:txBody>
          <a:bodyPr wrap="none" rtlCol="0">
            <a:spAutoFit/>
          </a:bodyPr>
          <a:lstStyle/>
          <a:p>
            <a:r>
              <a:rPr lang="zh-CN" altLang="en-US" dirty="0">
                <a:solidFill>
                  <a:srgbClr val="FF0000"/>
                </a:solidFill>
              </a:rPr>
              <a:t>处理数据</a:t>
            </a: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4"/>
          <p:cNvSpPr txBox="1">
            <a:spLocks noChangeArrowheads="1"/>
          </p:cNvSpPr>
          <p:nvPr/>
        </p:nvSpPr>
        <p:spPr bwMode="auto">
          <a:xfrm>
            <a:off x="711200" y="1778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4000" dirty="0">
                <a:latin typeface="Times New Roman" pitchFamily="18" charset="0"/>
              </a:rPr>
              <a:t>TLS</a:t>
            </a:r>
            <a:r>
              <a:rPr lang="zh-CN" altLang="en-US" sz="4000" dirty="0">
                <a:latin typeface="黑体" pitchFamily="49" charset="-122"/>
              </a:rPr>
              <a:t>记录协议</a:t>
            </a:r>
            <a:endParaRPr lang="zh-CN" sz="4000" dirty="0">
              <a:latin typeface="黑体" pitchFamily="49" charset="-122"/>
            </a:endParaRPr>
          </a:p>
        </p:txBody>
      </p:sp>
      <p:sp>
        <p:nvSpPr>
          <p:cNvPr id="20483" name="Text Box 14"/>
          <p:cNvSpPr txBox="1">
            <a:spLocks noChangeArrowheads="1"/>
          </p:cNvSpPr>
          <p:nvPr/>
        </p:nvSpPr>
        <p:spPr bwMode="auto">
          <a:xfrm>
            <a:off x="2400300" y="5738813"/>
            <a:ext cx="5246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7-8  TLS</a:t>
            </a:r>
            <a:r>
              <a:rPr lang="zh-CN" altLang="en-US" sz="1800"/>
              <a:t>记录协议处理发送数据的基本过程</a:t>
            </a:r>
            <a:endParaRPr lang="zh-CN" sz="400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539875"/>
            <a:ext cx="7051675" cy="379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41699" y="2294523"/>
            <a:ext cx="595035" cy="338554"/>
          </a:xfrm>
          <a:prstGeom prst="rect">
            <a:avLst/>
          </a:prstGeom>
          <a:noFill/>
        </p:spPr>
        <p:txBody>
          <a:bodyPr wrap="none" rtlCol="0">
            <a:spAutoFit/>
          </a:bodyPr>
          <a:lstStyle/>
          <a:p>
            <a:r>
              <a:rPr lang="zh-CN" altLang="en-US" dirty="0">
                <a:solidFill>
                  <a:srgbClr val="FF0000"/>
                </a:solidFill>
              </a:rPr>
              <a:t>目录</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578D1-1AAF-36A7-289A-9179E693733B}"/>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502BBA02-AA4F-835F-48E3-B6997B9A67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15" y="445841"/>
            <a:ext cx="8222441" cy="6166831"/>
          </a:xfrm>
        </p:spPr>
      </p:pic>
    </p:spTree>
    <p:extLst>
      <p:ext uri="{BB962C8B-B14F-4D97-AF65-F5344CB8AC3E}">
        <p14:creationId xmlns:p14="http://schemas.microsoft.com/office/powerpoint/2010/main" val="275470843"/>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txBox="1">
            <a:spLocks noChangeArrowheads="1"/>
          </p:cNvSpPr>
          <p:nvPr/>
        </p:nvSpPr>
        <p:spPr bwMode="auto">
          <a:xfrm>
            <a:off x="622300" y="2755900"/>
            <a:ext cx="8293100" cy="4191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3200">
                <a:latin typeface="Times New Roman" pitchFamily="18" charset="0"/>
              </a:rPr>
              <a:t>TLS</a:t>
            </a:r>
            <a:r>
              <a:rPr lang="zh-CN" altLang="en-US" sz="3200">
                <a:latin typeface="黑体" pitchFamily="49" charset="-122"/>
              </a:rPr>
              <a:t>警告协议</a:t>
            </a:r>
            <a:endParaRPr lang="zh-CN" sz="3200">
              <a:latin typeface="黑体" pitchFamily="49" charset="-122"/>
            </a:endParaRPr>
          </a:p>
        </p:txBody>
      </p:sp>
      <p:sp>
        <p:nvSpPr>
          <p:cNvPr id="21507" name="Rectangle 4"/>
          <p:cNvSpPr txBox="1">
            <a:spLocks noChangeArrowheads="1"/>
          </p:cNvSpPr>
          <p:nvPr/>
        </p:nvSpPr>
        <p:spPr bwMode="auto">
          <a:xfrm>
            <a:off x="450850" y="1651000"/>
            <a:ext cx="8693150" cy="10668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Font typeface="Wingdings" pitchFamily="2" charset="2"/>
              <a:buChar char="u"/>
            </a:pPr>
            <a:r>
              <a:rPr lang="zh-CN" altLang="en-US" sz="2400">
                <a:latin typeface="黑体" pitchFamily="49" charset="-122"/>
              </a:rPr>
              <a:t>设置</a:t>
            </a:r>
            <a:r>
              <a:rPr lang="en-US" altLang="zh-CN" sz="2400">
                <a:latin typeface="Times New Roman" pitchFamily="18" charset="0"/>
              </a:rPr>
              <a:t>TLS</a:t>
            </a:r>
            <a:r>
              <a:rPr lang="zh-CN" altLang="en-US" sz="2400">
                <a:latin typeface="黑体" pitchFamily="49" charset="-122"/>
              </a:rPr>
              <a:t>更改密码说明协议的目的是为了表达密码操作配置相关情况的变化。</a:t>
            </a:r>
          </a:p>
        </p:txBody>
      </p:sp>
      <p:sp>
        <p:nvSpPr>
          <p:cNvPr id="21508" name="Rectangle 4"/>
          <p:cNvSpPr txBox="1">
            <a:spLocks noChangeArrowheads="1"/>
          </p:cNvSpPr>
          <p:nvPr/>
        </p:nvSpPr>
        <p:spPr bwMode="auto">
          <a:xfrm>
            <a:off x="546100" y="1066800"/>
            <a:ext cx="8293100" cy="5461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3200">
                <a:latin typeface="Times New Roman" pitchFamily="18" charset="0"/>
              </a:rPr>
              <a:t>TLS</a:t>
            </a:r>
            <a:r>
              <a:rPr lang="zh-CN" altLang="en-US" sz="3200">
                <a:latin typeface="黑体" pitchFamily="49" charset="-122"/>
              </a:rPr>
              <a:t>更改密码说明协议</a:t>
            </a:r>
            <a:endParaRPr lang="zh-CN" sz="3200">
              <a:latin typeface="黑体" pitchFamily="49" charset="-122"/>
            </a:endParaRPr>
          </a:p>
        </p:txBody>
      </p:sp>
      <p:sp>
        <p:nvSpPr>
          <p:cNvPr id="21509" name="Rectangle 4"/>
          <p:cNvSpPr txBox="1">
            <a:spLocks noChangeArrowheads="1"/>
          </p:cNvSpPr>
          <p:nvPr/>
        </p:nvSpPr>
        <p:spPr bwMode="auto">
          <a:xfrm>
            <a:off x="450850" y="3448050"/>
            <a:ext cx="8388350" cy="250825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1200"/>
              </a:spcAft>
              <a:buClr>
                <a:schemeClr val="accent1"/>
              </a:buClr>
              <a:buFont typeface="Wingdings" pitchFamily="2" charset="2"/>
              <a:buChar char="u"/>
            </a:pPr>
            <a:r>
              <a:rPr lang="en-US" altLang="zh-CN" sz="2400">
                <a:latin typeface="Times New Roman" pitchFamily="18" charset="0"/>
              </a:rPr>
              <a:t>TLS</a:t>
            </a:r>
            <a:r>
              <a:rPr lang="zh-CN" altLang="en-US" sz="2400">
                <a:latin typeface="黑体" pitchFamily="49" charset="-122"/>
              </a:rPr>
              <a:t>警告协议负责处理</a:t>
            </a:r>
            <a:r>
              <a:rPr lang="en-US" altLang="zh-CN" sz="2400">
                <a:latin typeface="Times New Roman" pitchFamily="18" charset="0"/>
              </a:rPr>
              <a:t>TLS</a:t>
            </a:r>
            <a:r>
              <a:rPr lang="zh-CN" altLang="en-US" sz="2400">
                <a:latin typeface="黑体" pitchFamily="49" charset="-122"/>
              </a:rPr>
              <a:t>协议执行中的异常情况。</a:t>
            </a:r>
            <a:endParaRPr lang="en-US" altLang="zh-CN" sz="2400">
              <a:latin typeface="黑体" pitchFamily="49" charset="-122"/>
            </a:endParaRPr>
          </a:p>
          <a:p>
            <a:pPr>
              <a:lnSpc>
                <a:spcPts val="3200"/>
              </a:lnSpc>
              <a:spcAft>
                <a:spcPts val="1200"/>
              </a:spcAft>
              <a:buClr>
                <a:schemeClr val="accent1"/>
              </a:buClr>
              <a:buFont typeface="Wingdings" pitchFamily="2" charset="2"/>
              <a:buChar char="u"/>
            </a:pPr>
            <a:r>
              <a:rPr lang="zh-CN" altLang="zh-CN" sz="2400"/>
              <a:t>警告的严重程度主要分为致命和非致命两类，对于致命警告，</a:t>
            </a:r>
            <a:r>
              <a:rPr lang="en-US" altLang="zh-CN" sz="2400">
                <a:latin typeface="Times New Roman" pitchFamily="18" charset="0"/>
              </a:rPr>
              <a:t>TLS</a:t>
            </a:r>
            <a:r>
              <a:rPr lang="zh-CN" altLang="zh-CN" sz="2400"/>
              <a:t>通信双方将立即关闭连接，在内存中销毁与连接相关的参数，包括连接标识符、密钥和共享的秘密参数等。对于非致命警告，双方可以继续使用这个连接及其相关的参数。</a:t>
            </a:r>
            <a:endParaRPr lang="zh-CN" altLang="en-US" sz="2400">
              <a:latin typeface="黑体" pitchFamily="49" charset="-122"/>
            </a:endParaRP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4"/>
          <p:cNvSpPr txBox="1">
            <a:spLocks noChangeArrowheads="1"/>
          </p:cNvSpPr>
          <p:nvPr/>
        </p:nvSpPr>
        <p:spPr bwMode="auto">
          <a:xfrm>
            <a:off x="737394" y="198438"/>
            <a:ext cx="8293100" cy="5842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4000" dirty="0">
                <a:latin typeface="Times New Roman" pitchFamily="18" charset="0"/>
              </a:rPr>
              <a:t>TLS</a:t>
            </a:r>
            <a:r>
              <a:rPr lang="zh-CN" altLang="en-US" sz="4000" dirty="0">
                <a:latin typeface="黑体" pitchFamily="49" charset="-122"/>
              </a:rPr>
              <a:t>握手协议（</a:t>
            </a:r>
            <a:r>
              <a:rPr lang="zh-CN" altLang="zh-CN" sz="4000" dirty="0"/>
              <a:t>单向认证的握手</a:t>
            </a:r>
            <a:r>
              <a:rPr lang="zh-CN" altLang="en-US" sz="4000" dirty="0">
                <a:latin typeface="黑体" pitchFamily="49" charset="-122"/>
              </a:rPr>
              <a:t>）</a:t>
            </a:r>
            <a:endParaRPr lang="zh-CN" sz="4000" dirty="0">
              <a:latin typeface="黑体" pitchFamily="49" charset="-122"/>
            </a:endParaRPr>
          </a:p>
        </p:txBody>
      </p:sp>
      <p:sp>
        <p:nvSpPr>
          <p:cNvPr id="22531" name="Text Box 14"/>
          <p:cNvSpPr txBox="1">
            <a:spLocks noChangeArrowheads="1"/>
          </p:cNvSpPr>
          <p:nvPr/>
        </p:nvSpPr>
        <p:spPr bwMode="auto">
          <a:xfrm>
            <a:off x="1916112" y="6092826"/>
            <a:ext cx="5246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dirty="0"/>
              <a:t>图</a:t>
            </a:r>
            <a:r>
              <a:rPr lang="en-US" altLang="zh-CN" sz="1800" dirty="0">
                <a:latin typeface="Times New Roman" pitchFamily="18" charset="0"/>
              </a:rPr>
              <a:t>7-9  </a:t>
            </a:r>
            <a:r>
              <a:rPr lang="zh-CN" altLang="en-US" sz="1800" dirty="0"/>
              <a:t>采用单向认证的</a:t>
            </a:r>
            <a:r>
              <a:rPr lang="en-US" altLang="zh-CN" sz="1800" dirty="0">
                <a:latin typeface="Times New Roman" pitchFamily="18" charset="0"/>
              </a:rPr>
              <a:t>TLS</a:t>
            </a:r>
            <a:r>
              <a:rPr lang="zh-CN" altLang="en-US" sz="1800" dirty="0"/>
              <a:t>握手协议过程</a:t>
            </a:r>
            <a:endParaRPr lang="en-US" altLang="zh-CN" sz="1800" dirty="0"/>
          </a:p>
          <a:p>
            <a:pPr algn="ctr"/>
            <a:r>
              <a:rPr lang="zh-CN" altLang="en-US" sz="1800" dirty="0"/>
              <a:t>（</a:t>
            </a:r>
            <a:r>
              <a:rPr lang="zh-CN" altLang="en-US" sz="1800" dirty="0">
                <a:solidFill>
                  <a:srgbClr val="FF0000"/>
                </a:solidFill>
              </a:rPr>
              <a:t>客户端对服务器的验证</a:t>
            </a:r>
            <a:r>
              <a:rPr lang="zh-CN" altLang="en-US" sz="1800" dirty="0"/>
              <a:t>）</a:t>
            </a:r>
            <a:endParaRPr lang="zh-CN" sz="4000" dirty="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12" y="979488"/>
            <a:ext cx="5310187" cy="498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21064" y="1056957"/>
            <a:ext cx="3236784" cy="307777"/>
          </a:xfrm>
          <a:prstGeom prst="rect">
            <a:avLst/>
          </a:prstGeom>
          <a:noFill/>
        </p:spPr>
        <p:txBody>
          <a:bodyPr wrap="none" rtlCol="0">
            <a:spAutoFit/>
          </a:bodyPr>
          <a:lstStyle/>
          <a:p>
            <a:r>
              <a:rPr lang="zh-CN" altLang="en-US" sz="1400" dirty="0">
                <a:solidFill>
                  <a:srgbClr val="FF0000"/>
                </a:solidFill>
              </a:rPr>
              <a:t>密码算法标识、参数、密钥协商随机数</a:t>
            </a:r>
          </a:p>
        </p:txBody>
      </p:sp>
      <p:sp>
        <p:nvSpPr>
          <p:cNvPr id="6" name="TextBox 5"/>
          <p:cNvSpPr txBox="1"/>
          <p:nvPr/>
        </p:nvSpPr>
        <p:spPr>
          <a:xfrm>
            <a:off x="4883944" y="1682114"/>
            <a:ext cx="723275" cy="307777"/>
          </a:xfrm>
          <a:prstGeom prst="rect">
            <a:avLst/>
          </a:prstGeom>
          <a:noFill/>
        </p:spPr>
        <p:txBody>
          <a:bodyPr wrap="none" rtlCol="0">
            <a:spAutoFit/>
          </a:bodyPr>
          <a:lstStyle/>
          <a:p>
            <a:r>
              <a:rPr lang="zh-CN" altLang="en-US" sz="1400" dirty="0">
                <a:solidFill>
                  <a:srgbClr val="FF0000"/>
                </a:solidFill>
              </a:rPr>
              <a:t>随机数</a:t>
            </a:r>
          </a:p>
        </p:txBody>
      </p:sp>
      <p:sp>
        <p:nvSpPr>
          <p:cNvPr id="7" name="TextBox 6"/>
          <p:cNvSpPr txBox="1"/>
          <p:nvPr/>
        </p:nvSpPr>
        <p:spPr>
          <a:xfrm>
            <a:off x="4890463" y="2028663"/>
            <a:ext cx="902811" cy="307777"/>
          </a:xfrm>
          <a:prstGeom prst="rect">
            <a:avLst/>
          </a:prstGeom>
          <a:noFill/>
        </p:spPr>
        <p:txBody>
          <a:bodyPr wrap="none" rtlCol="0">
            <a:spAutoFit/>
          </a:bodyPr>
          <a:lstStyle/>
          <a:p>
            <a:r>
              <a:rPr lang="zh-CN" altLang="en-US" sz="1400" dirty="0">
                <a:solidFill>
                  <a:srgbClr val="FF0000"/>
                </a:solidFill>
              </a:rPr>
              <a:t>公钥证书</a:t>
            </a:r>
          </a:p>
        </p:txBody>
      </p:sp>
      <p:sp>
        <p:nvSpPr>
          <p:cNvPr id="8" name="TextBox 7"/>
          <p:cNvSpPr txBox="1"/>
          <p:nvPr/>
        </p:nvSpPr>
        <p:spPr>
          <a:xfrm>
            <a:off x="4948649" y="2466056"/>
            <a:ext cx="902811" cy="307777"/>
          </a:xfrm>
          <a:prstGeom prst="rect">
            <a:avLst/>
          </a:prstGeom>
          <a:noFill/>
        </p:spPr>
        <p:txBody>
          <a:bodyPr wrap="none" rtlCol="0">
            <a:spAutoFit/>
          </a:bodyPr>
          <a:lstStyle/>
          <a:p>
            <a:r>
              <a:rPr lang="zh-CN" altLang="en-US" sz="1400" dirty="0">
                <a:solidFill>
                  <a:srgbClr val="FF0000"/>
                </a:solidFill>
              </a:rPr>
              <a:t>响应完毕</a:t>
            </a:r>
          </a:p>
        </p:txBody>
      </p:sp>
      <p:sp>
        <p:nvSpPr>
          <p:cNvPr id="9" name="TextBox 8"/>
          <p:cNvSpPr txBox="1"/>
          <p:nvPr/>
        </p:nvSpPr>
        <p:spPr>
          <a:xfrm>
            <a:off x="203264" y="2912105"/>
            <a:ext cx="2877711" cy="307777"/>
          </a:xfrm>
          <a:prstGeom prst="rect">
            <a:avLst/>
          </a:prstGeom>
          <a:noFill/>
        </p:spPr>
        <p:txBody>
          <a:bodyPr wrap="none" rtlCol="0">
            <a:spAutoFit/>
          </a:bodyPr>
          <a:lstStyle/>
          <a:p>
            <a:r>
              <a:rPr lang="zh-CN" altLang="en-US" sz="1400" dirty="0">
                <a:solidFill>
                  <a:srgbClr val="FF0000"/>
                </a:solidFill>
              </a:rPr>
              <a:t>验证证书，用互发随机数生成密钥</a:t>
            </a:r>
            <a:endParaRPr lang="en-US" altLang="zh-CN" sz="1400" dirty="0">
              <a:solidFill>
                <a:srgbClr val="FF0000"/>
              </a:solidFill>
            </a:endParaRPr>
          </a:p>
        </p:txBody>
      </p:sp>
      <p:sp>
        <p:nvSpPr>
          <p:cNvPr id="10" name="TextBox 9"/>
          <p:cNvSpPr txBox="1"/>
          <p:nvPr/>
        </p:nvSpPr>
        <p:spPr>
          <a:xfrm>
            <a:off x="5004763" y="2933496"/>
            <a:ext cx="2518638" cy="307777"/>
          </a:xfrm>
          <a:prstGeom prst="rect">
            <a:avLst/>
          </a:prstGeom>
          <a:noFill/>
        </p:spPr>
        <p:txBody>
          <a:bodyPr wrap="none" rtlCol="0">
            <a:spAutoFit/>
          </a:bodyPr>
          <a:lstStyle/>
          <a:p>
            <a:r>
              <a:rPr lang="zh-CN" altLang="en-US" sz="1400" dirty="0">
                <a:solidFill>
                  <a:srgbClr val="FF0000"/>
                </a:solidFill>
              </a:rPr>
              <a:t>用服务器公钥加密生成的密钥</a:t>
            </a:r>
          </a:p>
        </p:txBody>
      </p:sp>
      <p:sp>
        <p:nvSpPr>
          <p:cNvPr id="11" name="TextBox 10"/>
          <p:cNvSpPr txBox="1"/>
          <p:nvPr/>
        </p:nvSpPr>
        <p:spPr>
          <a:xfrm>
            <a:off x="5042863" y="3320355"/>
            <a:ext cx="1441420" cy="307777"/>
          </a:xfrm>
          <a:prstGeom prst="rect">
            <a:avLst/>
          </a:prstGeom>
          <a:noFill/>
        </p:spPr>
        <p:txBody>
          <a:bodyPr wrap="none" rtlCol="0">
            <a:spAutoFit/>
          </a:bodyPr>
          <a:lstStyle/>
          <a:p>
            <a:r>
              <a:rPr lang="zh-CN" altLang="en-US" sz="1400" dirty="0">
                <a:solidFill>
                  <a:srgbClr val="FF0000"/>
                </a:solidFill>
              </a:rPr>
              <a:t>已更改加密策略</a:t>
            </a:r>
          </a:p>
        </p:txBody>
      </p:sp>
      <p:sp>
        <p:nvSpPr>
          <p:cNvPr id="12" name="TextBox 11"/>
          <p:cNvSpPr txBox="1"/>
          <p:nvPr/>
        </p:nvSpPr>
        <p:spPr>
          <a:xfrm>
            <a:off x="5042863" y="3628132"/>
            <a:ext cx="902811" cy="307777"/>
          </a:xfrm>
          <a:prstGeom prst="rect">
            <a:avLst/>
          </a:prstGeom>
          <a:noFill/>
        </p:spPr>
        <p:txBody>
          <a:bodyPr wrap="none" rtlCol="0">
            <a:spAutoFit/>
          </a:bodyPr>
          <a:lstStyle/>
          <a:p>
            <a:r>
              <a:rPr lang="zh-CN" altLang="en-US" sz="1400" dirty="0">
                <a:solidFill>
                  <a:srgbClr val="FF0000"/>
                </a:solidFill>
              </a:rPr>
              <a:t>完成握手</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txBox="1">
            <a:spLocks noChangeArrowheads="1"/>
          </p:cNvSpPr>
          <p:nvPr/>
        </p:nvSpPr>
        <p:spPr bwMode="auto">
          <a:xfrm>
            <a:off x="676275" y="207963"/>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4000" dirty="0">
                <a:latin typeface="Times New Roman" pitchFamily="18" charset="0"/>
              </a:rPr>
              <a:t>TLS</a:t>
            </a:r>
            <a:r>
              <a:rPr lang="zh-CN" altLang="en-US" sz="4000" dirty="0">
                <a:latin typeface="黑体" pitchFamily="49" charset="-122"/>
              </a:rPr>
              <a:t>握手协议（</a:t>
            </a:r>
            <a:r>
              <a:rPr lang="zh-CN" altLang="zh-CN" sz="4000" dirty="0"/>
              <a:t>双向认证的握手</a:t>
            </a:r>
            <a:r>
              <a:rPr lang="zh-CN" altLang="en-US" sz="4000" dirty="0">
                <a:latin typeface="黑体" pitchFamily="49" charset="-122"/>
              </a:rPr>
              <a:t>）</a:t>
            </a:r>
            <a:endParaRPr lang="zh-CN" sz="4000" dirty="0">
              <a:latin typeface="黑体" pitchFamily="49" charset="-122"/>
            </a:endParaRPr>
          </a:p>
        </p:txBody>
      </p:sp>
      <p:sp>
        <p:nvSpPr>
          <p:cNvPr id="23555" name="Text Box 14"/>
          <p:cNvSpPr txBox="1">
            <a:spLocks noChangeArrowheads="1"/>
          </p:cNvSpPr>
          <p:nvPr/>
        </p:nvSpPr>
        <p:spPr bwMode="auto">
          <a:xfrm>
            <a:off x="1805781" y="6232527"/>
            <a:ext cx="5246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dirty="0"/>
              <a:t>图</a:t>
            </a:r>
            <a:r>
              <a:rPr lang="en-US" altLang="zh-CN" sz="1800" dirty="0">
                <a:latin typeface="Times New Roman" pitchFamily="18" charset="0"/>
              </a:rPr>
              <a:t>7-10    </a:t>
            </a:r>
            <a:r>
              <a:rPr lang="zh-CN" altLang="en-US" sz="1800" dirty="0"/>
              <a:t>采用双向认证的</a:t>
            </a:r>
            <a:r>
              <a:rPr lang="en-US" altLang="zh-CN" sz="1800" dirty="0">
                <a:latin typeface="Times New Roman" pitchFamily="18" charset="0"/>
              </a:rPr>
              <a:t>TLS</a:t>
            </a:r>
            <a:r>
              <a:rPr lang="zh-CN" altLang="en-US" sz="1800" dirty="0"/>
              <a:t>握手协议过程</a:t>
            </a:r>
            <a:endParaRPr lang="zh-CN" sz="4000" dirty="0"/>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2" y="982663"/>
            <a:ext cx="5743575" cy="524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705957" y="1056956"/>
            <a:ext cx="3236784" cy="307777"/>
          </a:xfrm>
          <a:prstGeom prst="rect">
            <a:avLst/>
          </a:prstGeom>
          <a:noFill/>
        </p:spPr>
        <p:txBody>
          <a:bodyPr wrap="none" rtlCol="0">
            <a:spAutoFit/>
          </a:bodyPr>
          <a:lstStyle/>
          <a:p>
            <a:r>
              <a:rPr lang="zh-CN" altLang="en-US" sz="1400" dirty="0">
                <a:solidFill>
                  <a:srgbClr val="FF0000"/>
                </a:solidFill>
              </a:rPr>
              <a:t>密码算法标识、参数、密钥协商随机数</a:t>
            </a:r>
          </a:p>
        </p:txBody>
      </p:sp>
      <p:sp>
        <p:nvSpPr>
          <p:cNvPr id="6" name="TextBox 5"/>
          <p:cNvSpPr txBox="1"/>
          <p:nvPr/>
        </p:nvSpPr>
        <p:spPr>
          <a:xfrm>
            <a:off x="4693444" y="1429579"/>
            <a:ext cx="723275" cy="307777"/>
          </a:xfrm>
          <a:prstGeom prst="rect">
            <a:avLst/>
          </a:prstGeom>
          <a:noFill/>
        </p:spPr>
        <p:txBody>
          <a:bodyPr wrap="none" rtlCol="0">
            <a:spAutoFit/>
          </a:bodyPr>
          <a:lstStyle/>
          <a:p>
            <a:r>
              <a:rPr lang="zh-CN" altLang="en-US" sz="1400" dirty="0">
                <a:solidFill>
                  <a:srgbClr val="FF0000"/>
                </a:solidFill>
              </a:rPr>
              <a:t>随机数</a:t>
            </a:r>
          </a:p>
        </p:txBody>
      </p:sp>
      <p:sp>
        <p:nvSpPr>
          <p:cNvPr id="7" name="TextBox 6"/>
          <p:cNvSpPr txBox="1"/>
          <p:nvPr/>
        </p:nvSpPr>
        <p:spPr>
          <a:xfrm>
            <a:off x="4693444" y="1737356"/>
            <a:ext cx="902811" cy="307777"/>
          </a:xfrm>
          <a:prstGeom prst="rect">
            <a:avLst/>
          </a:prstGeom>
          <a:noFill/>
        </p:spPr>
        <p:txBody>
          <a:bodyPr wrap="none" rtlCol="0">
            <a:spAutoFit/>
          </a:bodyPr>
          <a:lstStyle/>
          <a:p>
            <a:r>
              <a:rPr lang="zh-CN" altLang="en-US" sz="1400" dirty="0">
                <a:solidFill>
                  <a:srgbClr val="FF0000"/>
                </a:solidFill>
              </a:rPr>
              <a:t>公钥证书</a:t>
            </a:r>
          </a:p>
        </p:txBody>
      </p:sp>
      <p:sp>
        <p:nvSpPr>
          <p:cNvPr id="8" name="TextBox 7"/>
          <p:cNvSpPr txBox="1"/>
          <p:nvPr/>
        </p:nvSpPr>
        <p:spPr>
          <a:xfrm>
            <a:off x="4890463" y="2045566"/>
            <a:ext cx="1261884" cy="307777"/>
          </a:xfrm>
          <a:prstGeom prst="rect">
            <a:avLst/>
          </a:prstGeom>
          <a:noFill/>
        </p:spPr>
        <p:txBody>
          <a:bodyPr wrap="none" rtlCol="0">
            <a:spAutoFit/>
          </a:bodyPr>
          <a:lstStyle/>
          <a:p>
            <a:r>
              <a:rPr lang="zh-CN" altLang="en-US" sz="1400" dirty="0">
                <a:solidFill>
                  <a:srgbClr val="FF0000"/>
                </a:solidFill>
              </a:rPr>
              <a:t>索取公钥证书</a:t>
            </a:r>
          </a:p>
        </p:txBody>
      </p:sp>
      <p:sp>
        <p:nvSpPr>
          <p:cNvPr id="9" name="TextBox 8"/>
          <p:cNvSpPr txBox="1"/>
          <p:nvPr/>
        </p:nvSpPr>
        <p:spPr>
          <a:xfrm>
            <a:off x="5039930" y="2353343"/>
            <a:ext cx="902811" cy="307777"/>
          </a:xfrm>
          <a:prstGeom prst="rect">
            <a:avLst/>
          </a:prstGeom>
          <a:noFill/>
        </p:spPr>
        <p:txBody>
          <a:bodyPr wrap="none" rtlCol="0">
            <a:spAutoFit/>
          </a:bodyPr>
          <a:lstStyle/>
          <a:p>
            <a:r>
              <a:rPr lang="zh-CN" altLang="en-US" sz="1400" dirty="0">
                <a:solidFill>
                  <a:srgbClr val="FF0000"/>
                </a:solidFill>
              </a:rPr>
              <a:t>响应完毕</a:t>
            </a:r>
          </a:p>
        </p:txBody>
      </p:sp>
      <p:sp>
        <p:nvSpPr>
          <p:cNvPr id="10" name="TextBox 9"/>
          <p:cNvSpPr txBox="1"/>
          <p:nvPr/>
        </p:nvSpPr>
        <p:spPr>
          <a:xfrm>
            <a:off x="2890044" y="2829556"/>
            <a:ext cx="902811" cy="307777"/>
          </a:xfrm>
          <a:prstGeom prst="rect">
            <a:avLst/>
          </a:prstGeom>
          <a:noFill/>
        </p:spPr>
        <p:txBody>
          <a:bodyPr wrap="none" rtlCol="0">
            <a:spAutoFit/>
          </a:bodyPr>
          <a:lstStyle/>
          <a:p>
            <a:r>
              <a:rPr lang="zh-CN" altLang="en-US" sz="1400" dirty="0">
                <a:solidFill>
                  <a:srgbClr val="FF0000"/>
                </a:solidFill>
              </a:rPr>
              <a:t>公钥证书</a:t>
            </a:r>
          </a:p>
        </p:txBody>
      </p:sp>
      <p:sp>
        <p:nvSpPr>
          <p:cNvPr id="11" name="TextBox 10"/>
          <p:cNvSpPr txBox="1"/>
          <p:nvPr/>
        </p:nvSpPr>
        <p:spPr>
          <a:xfrm>
            <a:off x="13706" y="2829988"/>
            <a:ext cx="2877711" cy="307777"/>
          </a:xfrm>
          <a:prstGeom prst="rect">
            <a:avLst/>
          </a:prstGeom>
          <a:noFill/>
        </p:spPr>
        <p:txBody>
          <a:bodyPr wrap="none" rtlCol="0">
            <a:spAutoFit/>
          </a:bodyPr>
          <a:lstStyle/>
          <a:p>
            <a:r>
              <a:rPr lang="zh-CN" altLang="en-US" sz="1400" dirty="0">
                <a:solidFill>
                  <a:srgbClr val="FF0000"/>
                </a:solidFill>
              </a:rPr>
              <a:t>验证证书，用互发随机数生成密钥</a:t>
            </a:r>
            <a:endParaRPr lang="en-US" altLang="zh-CN" sz="1400" dirty="0">
              <a:solidFill>
                <a:srgbClr val="FF0000"/>
              </a:solidFill>
            </a:endParaRPr>
          </a:p>
        </p:txBody>
      </p:sp>
      <p:sp>
        <p:nvSpPr>
          <p:cNvPr id="12" name="TextBox 11"/>
          <p:cNvSpPr txBox="1"/>
          <p:nvPr/>
        </p:nvSpPr>
        <p:spPr>
          <a:xfrm>
            <a:off x="1055063" y="3178206"/>
            <a:ext cx="2518638" cy="307777"/>
          </a:xfrm>
          <a:prstGeom prst="rect">
            <a:avLst/>
          </a:prstGeom>
          <a:noFill/>
        </p:spPr>
        <p:txBody>
          <a:bodyPr wrap="none" rtlCol="0">
            <a:spAutoFit/>
          </a:bodyPr>
          <a:lstStyle/>
          <a:p>
            <a:r>
              <a:rPr lang="zh-CN" altLang="en-US" sz="1400" dirty="0">
                <a:solidFill>
                  <a:srgbClr val="FF0000"/>
                </a:solidFill>
              </a:rPr>
              <a:t>用服务器公钥加密生成的密钥</a:t>
            </a:r>
          </a:p>
        </p:txBody>
      </p:sp>
      <p:sp>
        <p:nvSpPr>
          <p:cNvPr id="13" name="TextBox 12"/>
          <p:cNvSpPr txBox="1"/>
          <p:nvPr/>
        </p:nvSpPr>
        <p:spPr>
          <a:xfrm>
            <a:off x="840298" y="3453706"/>
            <a:ext cx="2159566" cy="307777"/>
          </a:xfrm>
          <a:prstGeom prst="rect">
            <a:avLst/>
          </a:prstGeom>
          <a:noFill/>
        </p:spPr>
        <p:txBody>
          <a:bodyPr wrap="none" rtlCol="0">
            <a:spAutoFit/>
          </a:bodyPr>
          <a:lstStyle/>
          <a:p>
            <a:r>
              <a:rPr lang="zh-CN" altLang="en-US" sz="1400" dirty="0">
                <a:solidFill>
                  <a:srgbClr val="FF0000"/>
                </a:solidFill>
              </a:rPr>
              <a:t>该消息发送端与之前一样</a:t>
            </a:r>
          </a:p>
        </p:txBody>
      </p:sp>
      <p:sp>
        <p:nvSpPr>
          <p:cNvPr id="14" name="TextBox 13"/>
          <p:cNvSpPr txBox="1"/>
          <p:nvPr/>
        </p:nvSpPr>
        <p:spPr>
          <a:xfrm>
            <a:off x="1558444" y="3710683"/>
            <a:ext cx="1441420" cy="307777"/>
          </a:xfrm>
          <a:prstGeom prst="rect">
            <a:avLst/>
          </a:prstGeom>
          <a:noFill/>
        </p:spPr>
        <p:txBody>
          <a:bodyPr wrap="none" rtlCol="0">
            <a:spAutoFit/>
          </a:bodyPr>
          <a:lstStyle/>
          <a:p>
            <a:r>
              <a:rPr lang="zh-CN" altLang="en-US" sz="1400" dirty="0">
                <a:solidFill>
                  <a:srgbClr val="FF0000"/>
                </a:solidFill>
              </a:rPr>
              <a:t>已更改加密策略</a:t>
            </a:r>
          </a:p>
        </p:txBody>
      </p:sp>
      <p:sp>
        <p:nvSpPr>
          <p:cNvPr id="15" name="TextBox 14"/>
          <p:cNvSpPr txBox="1"/>
          <p:nvPr/>
        </p:nvSpPr>
        <p:spPr>
          <a:xfrm>
            <a:off x="2097053" y="3979269"/>
            <a:ext cx="902811" cy="307777"/>
          </a:xfrm>
          <a:prstGeom prst="rect">
            <a:avLst/>
          </a:prstGeom>
          <a:noFill/>
        </p:spPr>
        <p:txBody>
          <a:bodyPr wrap="none" rtlCol="0">
            <a:spAutoFit/>
          </a:bodyPr>
          <a:lstStyle/>
          <a:p>
            <a:r>
              <a:rPr lang="zh-CN" altLang="en-US" sz="1400" dirty="0">
                <a:solidFill>
                  <a:srgbClr val="FF0000"/>
                </a:solidFill>
              </a:rPr>
              <a:t>完成握手</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739775" y="303213"/>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电子商务安全与</a:t>
            </a:r>
            <a:r>
              <a:rPr lang="en-US" altLang="zh-CN" sz="4000" dirty="0">
                <a:latin typeface="Times New Roman" pitchFamily="18" charset="0"/>
              </a:rPr>
              <a:t>SET</a:t>
            </a:r>
            <a:r>
              <a:rPr lang="zh-CN" altLang="en-US" sz="4000" dirty="0"/>
              <a:t>协议</a:t>
            </a:r>
          </a:p>
        </p:txBody>
      </p:sp>
      <p:sp>
        <p:nvSpPr>
          <p:cNvPr id="24580" name="Text Box 4"/>
          <p:cNvSpPr txBox="1">
            <a:spLocks noChangeArrowheads="1"/>
          </p:cNvSpPr>
          <p:nvPr/>
        </p:nvSpPr>
        <p:spPr bwMode="auto">
          <a:xfrm>
            <a:off x="3175" y="1560513"/>
            <a:ext cx="8975725" cy="493725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0000"/>
              </a:lnSpc>
              <a:buClr>
                <a:schemeClr val="accent1"/>
              </a:buClr>
              <a:buFont typeface="Wingdings" pitchFamily="2" charset="2"/>
              <a:buChar char="u"/>
            </a:pPr>
            <a:r>
              <a:rPr lang="zh-CN" altLang="en-US" sz="2400" dirty="0"/>
              <a:t>构建应用层安全的典型实例是电子商务系统。当前解决电子商务安全的主要途径是借助密码技术实现对信息完整性、机密性和真实性等的保护和验证。</a:t>
            </a:r>
            <a:endParaRPr lang="en-US" altLang="zh-CN" sz="2400" dirty="0"/>
          </a:p>
          <a:p>
            <a:pPr>
              <a:lnSpc>
                <a:spcPct val="110000"/>
              </a:lnSpc>
              <a:buClr>
                <a:schemeClr val="accent1"/>
              </a:buClr>
              <a:buFont typeface="Wingdings" pitchFamily="2" charset="2"/>
              <a:buChar char="u"/>
            </a:pPr>
            <a:endParaRPr lang="zh-CN" altLang="en-US" sz="2400" dirty="0"/>
          </a:p>
          <a:p>
            <a:pPr>
              <a:lnSpc>
                <a:spcPct val="110000"/>
              </a:lnSpc>
              <a:buClr>
                <a:schemeClr val="accent1"/>
              </a:buClr>
              <a:buFont typeface="Wingdings" pitchFamily="2" charset="2"/>
              <a:buChar char="u"/>
            </a:pPr>
            <a:r>
              <a:rPr lang="en-US" altLang="zh-CN" sz="2400" dirty="0">
                <a:latin typeface="Times New Roman" pitchFamily="18" charset="0"/>
              </a:rPr>
              <a:t>SET</a:t>
            </a:r>
            <a:r>
              <a:rPr lang="zh-CN" altLang="en-US" sz="2400" dirty="0"/>
              <a:t>标准于</a:t>
            </a:r>
            <a:r>
              <a:rPr lang="en-US" altLang="zh-CN" sz="2400" dirty="0">
                <a:latin typeface="Times New Roman" pitchFamily="18" charset="0"/>
              </a:rPr>
              <a:t>1996</a:t>
            </a:r>
            <a:r>
              <a:rPr lang="zh-CN" altLang="en-US" sz="2400" dirty="0"/>
              <a:t>年颁布，它的主要目的是</a:t>
            </a:r>
            <a:r>
              <a:rPr lang="zh-CN" altLang="en-US" sz="2400" dirty="0">
                <a:solidFill>
                  <a:srgbClr val="FF0000"/>
                </a:solidFill>
              </a:rPr>
              <a:t>保护互联网上的信用卡交易的安全</a:t>
            </a:r>
            <a:r>
              <a:rPr lang="zh-CN" altLang="en-US" sz="2400" dirty="0"/>
              <a:t>。 </a:t>
            </a:r>
            <a:r>
              <a:rPr lang="en-US" altLang="zh-CN" sz="2400" dirty="0">
                <a:latin typeface="Times New Roman" pitchFamily="18" charset="0"/>
              </a:rPr>
              <a:t>MasterCard</a:t>
            </a:r>
            <a:r>
              <a:rPr lang="zh-CN" altLang="en-US" sz="2400" dirty="0">
                <a:latin typeface="Times New Roman" pitchFamily="18" charset="0"/>
              </a:rPr>
              <a:t>和</a:t>
            </a:r>
            <a:r>
              <a:rPr lang="en-US" altLang="zh-CN" sz="2400" dirty="0">
                <a:latin typeface="Times New Roman" pitchFamily="18" charset="0"/>
              </a:rPr>
              <a:t>Visa</a:t>
            </a:r>
            <a:r>
              <a:rPr lang="zh-CN" altLang="en-US" sz="2400" dirty="0"/>
              <a:t>等主要信用卡企业及</a:t>
            </a:r>
            <a:r>
              <a:rPr lang="en-US" altLang="zh-CN" sz="2400" dirty="0">
                <a:latin typeface="Times New Roman" pitchFamily="18" charset="0"/>
              </a:rPr>
              <a:t>IBM</a:t>
            </a:r>
            <a:r>
              <a:rPr lang="zh-CN" altLang="en-US" sz="2400" dirty="0"/>
              <a:t>、微软、</a:t>
            </a:r>
            <a:r>
              <a:rPr lang="en-US" altLang="zh-CN" sz="2400" dirty="0">
                <a:latin typeface="Times New Roman" pitchFamily="18" charset="0"/>
              </a:rPr>
              <a:t>Netscape</a:t>
            </a:r>
            <a:r>
              <a:rPr lang="zh-CN" altLang="en-US" sz="2400" dirty="0">
                <a:latin typeface="Times New Roman" pitchFamily="18" charset="0"/>
              </a:rPr>
              <a:t>、</a:t>
            </a:r>
            <a:r>
              <a:rPr lang="en-US" altLang="zh-CN" sz="2400" dirty="0">
                <a:latin typeface="Times New Roman" pitchFamily="18" charset="0"/>
              </a:rPr>
              <a:t>RSA</a:t>
            </a:r>
            <a:r>
              <a:rPr lang="zh-CN" altLang="en-US" sz="2400" dirty="0">
                <a:latin typeface="Times New Roman" pitchFamily="18" charset="0"/>
              </a:rPr>
              <a:t>、</a:t>
            </a:r>
            <a:r>
              <a:rPr lang="en-US" altLang="zh-CN" sz="2400" dirty="0" err="1">
                <a:latin typeface="Times New Roman" pitchFamily="18" charset="0"/>
              </a:rPr>
              <a:t>Terisa</a:t>
            </a:r>
            <a:r>
              <a:rPr lang="en-US" altLang="zh-CN" sz="2400" dirty="0">
                <a:latin typeface="Times New Roman" pitchFamily="18" charset="0"/>
              </a:rPr>
              <a:t> </a:t>
            </a:r>
            <a:r>
              <a:rPr lang="zh-CN" altLang="en-US" sz="2400" dirty="0">
                <a:latin typeface="Times New Roman" pitchFamily="18" charset="0"/>
              </a:rPr>
              <a:t>和</a:t>
            </a:r>
            <a:r>
              <a:rPr lang="en-US" altLang="zh-CN" sz="2400" dirty="0">
                <a:latin typeface="Times New Roman" pitchFamily="18" charset="0"/>
              </a:rPr>
              <a:t>Verisign</a:t>
            </a:r>
            <a:r>
              <a:rPr lang="en-US" altLang="zh-CN" sz="2400" dirty="0"/>
              <a:t> </a:t>
            </a:r>
            <a:r>
              <a:rPr lang="zh-CN" altLang="en-US" sz="2400" dirty="0"/>
              <a:t>等信息技术企业都参与了</a:t>
            </a:r>
            <a:r>
              <a:rPr lang="en-US" altLang="zh-CN" sz="2400" dirty="0">
                <a:latin typeface="Times New Roman" pitchFamily="18" charset="0"/>
              </a:rPr>
              <a:t>SET</a:t>
            </a:r>
            <a:r>
              <a:rPr lang="zh-CN" altLang="en-US" sz="2400" dirty="0"/>
              <a:t>的制定，当前，</a:t>
            </a:r>
            <a:r>
              <a:rPr lang="en-US" altLang="zh-CN" sz="2400" dirty="0">
                <a:latin typeface="Times New Roman" pitchFamily="18" charset="0"/>
              </a:rPr>
              <a:t>SET</a:t>
            </a:r>
            <a:r>
              <a:rPr lang="zh-CN" altLang="en-US" sz="2400" dirty="0"/>
              <a:t>已经成为解决信用卡电子交易安全问题的重要行业标准，相关产品在全世界范围应用。</a:t>
            </a:r>
            <a:endParaRPr lang="en-US" altLang="zh-CN" sz="2400" dirty="0"/>
          </a:p>
          <a:p>
            <a:pPr marL="342900" indent="0">
              <a:lnSpc>
                <a:spcPct val="110000"/>
              </a:lnSpc>
              <a:buClr>
                <a:schemeClr val="accent1"/>
              </a:buClr>
            </a:pPr>
            <a:r>
              <a:rPr lang="en-US" altLang="zh-CN" sz="2400" dirty="0"/>
              <a:t>https://haokan.baidu.com/v?pd=wisenatural&amp;vid=3973737848640267337</a:t>
            </a:r>
            <a:endParaRPr lang="zh-CN" altLang="en-US" sz="2400" dirty="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587375" y="32385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a:t>电子商务安全与</a:t>
            </a:r>
            <a:r>
              <a:rPr lang="en-US" altLang="zh-CN" sz="4000">
                <a:latin typeface="Times New Roman" pitchFamily="18" charset="0"/>
              </a:rPr>
              <a:t>SET</a:t>
            </a:r>
            <a:r>
              <a:rPr lang="zh-CN" altLang="en-US" sz="4000"/>
              <a:t>协议</a:t>
            </a:r>
          </a:p>
        </p:txBody>
      </p:sp>
      <p:sp>
        <p:nvSpPr>
          <p:cNvPr id="25603" name="Rectangle 4"/>
          <p:cNvSpPr txBox="1">
            <a:spLocks noChangeArrowheads="1"/>
          </p:cNvSpPr>
          <p:nvPr/>
        </p:nvSpPr>
        <p:spPr bwMode="auto">
          <a:xfrm>
            <a:off x="431800" y="105410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3600">
                <a:latin typeface="Times New Roman" pitchFamily="18" charset="0"/>
              </a:rPr>
              <a:t>SET</a:t>
            </a:r>
            <a:r>
              <a:rPr lang="zh-CN" altLang="en-US" sz="3600">
                <a:latin typeface="黑体" pitchFamily="49" charset="-122"/>
              </a:rPr>
              <a:t>的参与方</a:t>
            </a:r>
            <a:endParaRPr lang="zh-CN" sz="3600">
              <a:latin typeface="黑体" pitchFamily="49" charset="-122"/>
            </a:endParaRPr>
          </a:p>
        </p:txBody>
      </p:sp>
      <p:sp>
        <p:nvSpPr>
          <p:cNvPr id="25604" name="Text Box 14"/>
          <p:cNvSpPr txBox="1">
            <a:spLocks noChangeArrowheads="1"/>
          </p:cNvSpPr>
          <p:nvPr/>
        </p:nvSpPr>
        <p:spPr bwMode="auto">
          <a:xfrm>
            <a:off x="2616200" y="5980113"/>
            <a:ext cx="52466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7-11  SET</a:t>
            </a:r>
            <a:r>
              <a:rPr lang="zh-CN" altLang="en-US" sz="1800"/>
              <a:t>电子交易的参与方</a:t>
            </a:r>
            <a:endParaRPr lang="zh-CN" sz="4000"/>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025" y="1906588"/>
            <a:ext cx="6873875"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87375" y="32385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a:t>电子商务安全与</a:t>
            </a:r>
            <a:r>
              <a:rPr lang="en-US" altLang="zh-CN" sz="4000">
                <a:latin typeface="Times New Roman" pitchFamily="18" charset="0"/>
              </a:rPr>
              <a:t>SET</a:t>
            </a:r>
            <a:r>
              <a:rPr lang="zh-CN" altLang="en-US" sz="4000"/>
              <a:t>协议</a:t>
            </a:r>
          </a:p>
        </p:txBody>
      </p:sp>
      <p:sp>
        <p:nvSpPr>
          <p:cNvPr id="26627" name="Rectangle 4"/>
          <p:cNvSpPr txBox="1">
            <a:spLocks noChangeArrowheads="1"/>
          </p:cNvSpPr>
          <p:nvPr/>
        </p:nvSpPr>
        <p:spPr bwMode="auto">
          <a:xfrm>
            <a:off x="609600" y="3048000"/>
            <a:ext cx="8293100" cy="4953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3200">
                <a:latin typeface="Times New Roman" pitchFamily="18" charset="0"/>
              </a:rPr>
              <a:t>SET</a:t>
            </a:r>
            <a:r>
              <a:rPr lang="zh-CN" altLang="en-US" sz="3200">
                <a:latin typeface="黑体" pitchFamily="49" charset="-122"/>
              </a:rPr>
              <a:t>的交易过程</a:t>
            </a:r>
            <a:endParaRPr lang="zh-CN" sz="3200">
              <a:latin typeface="黑体" pitchFamily="49" charset="-122"/>
            </a:endParaRPr>
          </a:p>
        </p:txBody>
      </p:sp>
      <p:sp>
        <p:nvSpPr>
          <p:cNvPr id="26628" name="Rectangle 4"/>
          <p:cNvSpPr txBox="1">
            <a:spLocks noChangeArrowheads="1"/>
          </p:cNvSpPr>
          <p:nvPr/>
        </p:nvSpPr>
        <p:spPr bwMode="auto">
          <a:xfrm>
            <a:off x="288925" y="1841500"/>
            <a:ext cx="8693150" cy="10668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Font typeface="Wingdings" pitchFamily="2" charset="2"/>
              <a:buChar char="u"/>
            </a:pPr>
            <a:r>
              <a:rPr lang="en-US" altLang="zh-CN" sz="2400">
                <a:latin typeface="Times New Roman" pitchFamily="18" charset="0"/>
              </a:rPr>
              <a:t>SET</a:t>
            </a:r>
            <a:r>
              <a:rPr lang="zh-CN" altLang="en-US" sz="2400">
                <a:latin typeface="黑体" pitchFamily="49" charset="-122"/>
              </a:rPr>
              <a:t>提供对数据机密性和完整性的保护功能，也提供对商家和持卡人身份的验证功能。</a:t>
            </a:r>
          </a:p>
        </p:txBody>
      </p:sp>
      <p:sp>
        <p:nvSpPr>
          <p:cNvPr id="26629" name="Rectangle 4"/>
          <p:cNvSpPr txBox="1">
            <a:spLocks noChangeArrowheads="1"/>
          </p:cNvSpPr>
          <p:nvPr/>
        </p:nvSpPr>
        <p:spPr bwMode="auto">
          <a:xfrm>
            <a:off x="584200" y="1003300"/>
            <a:ext cx="8293100" cy="4826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en-US" altLang="zh-CN" sz="3200">
                <a:latin typeface="Times New Roman" pitchFamily="18" charset="0"/>
              </a:rPr>
              <a:t>SET</a:t>
            </a:r>
            <a:r>
              <a:rPr lang="zh-CN" altLang="en-US" sz="3200">
                <a:latin typeface="黑体" pitchFamily="49" charset="-122"/>
              </a:rPr>
              <a:t>的安全功能</a:t>
            </a:r>
            <a:endParaRPr lang="zh-CN" sz="3200">
              <a:latin typeface="黑体" pitchFamily="49" charset="-122"/>
            </a:endParaRPr>
          </a:p>
        </p:txBody>
      </p:sp>
      <p:sp>
        <p:nvSpPr>
          <p:cNvPr id="26630" name="Rectangle 4"/>
          <p:cNvSpPr txBox="1">
            <a:spLocks noChangeArrowheads="1"/>
          </p:cNvSpPr>
          <p:nvPr/>
        </p:nvSpPr>
        <p:spPr bwMode="auto">
          <a:xfrm>
            <a:off x="387350" y="3733800"/>
            <a:ext cx="4883150" cy="18542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1200"/>
              </a:spcAft>
              <a:buClr>
                <a:schemeClr val="accent1"/>
              </a:buClr>
              <a:buFont typeface="Wingdings" pitchFamily="2" charset="2"/>
              <a:buChar char="u"/>
            </a:pPr>
            <a:r>
              <a:rPr lang="zh-CN" altLang="en-US" sz="2400">
                <a:latin typeface="Times New Roman" pitchFamily="18" charset="0"/>
              </a:rPr>
              <a:t>（</a:t>
            </a:r>
            <a:r>
              <a:rPr lang="en-US" altLang="zh-CN" sz="2400">
                <a:latin typeface="Times New Roman" pitchFamily="18" charset="0"/>
              </a:rPr>
              <a:t>1</a:t>
            </a:r>
            <a:r>
              <a:rPr lang="zh-CN" altLang="en-US" sz="2400">
                <a:latin typeface="Times New Roman" pitchFamily="18" charset="0"/>
              </a:rPr>
              <a:t>）</a:t>
            </a:r>
            <a:r>
              <a:rPr lang="zh-CN" altLang="en-US" sz="2400">
                <a:latin typeface="黑体" pitchFamily="49" charset="-122"/>
              </a:rPr>
              <a:t>消费者开户。</a:t>
            </a:r>
            <a:endParaRPr lang="en-US" altLang="zh-CN" sz="2400">
              <a:latin typeface="黑体" pitchFamily="49" charset="-122"/>
            </a:endParaRPr>
          </a:p>
          <a:p>
            <a:pPr>
              <a:lnSpc>
                <a:spcPts val="3200"/>
              </a:lnSpc>
              <a:spcAft>
                <a:spcPts val="1200"/>
              </a:spcAft>
              <a:buClr>
                <a:schemeClr val="accent1"/>
              </a:buClr>
              <a:buFont typeface="Wingdings" pitchFamily="2" charset="2"/>
              <a:buChar char="u"/>
            </a:pPr>
            <a:r>
              <a:rPr lang="zh-CN" altLang="en-US" sz="2400">
                <a:latin typeface="Times New Roman" pitchFamily="18" charset="0"/>
              </a:rPr>
              <a:t>（</a:t>
            </a:r>
            <a:r>
              <a:rPr lang="en-US" altLang="zh-CN" sz="2400">
                <a:latin typeface="Times New Roman" pitchFamily="18" charset="0"/>
              </a:rPr>
              <a:t>2</a:t>
            </a:r>
            <a:r>
              <a:rPr lang="zh-CN" altLang="en-US" sz="2400">
                <a:latin typeface="Times New Roman" pitchFamily="18" charset="0"/>
              </a:rPr>
              <a:t>）</a:t>
            </a:r>
            <a:r>
              <a:rPr lang="zh-CN" altLang="en-US" sz="2400">
                <a:latin typeface="黑体" pitchFamily="49" charset="-122"/>
              </a:rPr>
              <a:t>商家开户。</a:t>
            </a:r>
            <a:endParaRPr lang="en-US" altLang="zh-CN" sz="2400">
              <a:latin typeface="黑体" pitchFamily="49" charset="-122"/>
            </a:endParaRPr>
          </a:p>
          <a:p>
            <a:pPr>
              <a:lnSpc>
                <a:spcPts val="3200"/>
              </a:lnSpc>
              <a:spcAft>
                <a:spcPts val="1200"/>
              </a:spcAft>
              <a:buClr>
                <a:schemeClr val="accent1"/>
              </a:buClr>
              <a:buFont typeface="Wingdings" pitchFamily="2" charset="2"/>
              <a:buChar char="u"/>
            </a:pPr>
            <a:r>
              <a:rPr lang="zh-CN" altLang="en-US" sz="2400">
                <a:latin typeface="Times New Roman" pitchFamily="18" charset="0"/>
              </a:rPr>
              <a:t>（</a:t>
            </a:r>
            <a:r>
              <a:rPr lang="en-US" altLang="zh-CN" sz="2400">
                <a:latin typeface="Times New Roman" pitchFamily="18" charset="0"/>
              </a:rPr>
              <a:t>3</a:t>
            </a:r>
            <a:r>
              <a:rPr lang="zh-CN" altLang="en-US" sz="2400">
                <a:latin typeface="Times New Roman" pitchFamily="18" charset="0"/>
              </a:rPr>
              <a:t>）</a:t>
            </a:r>
            <a:r>
              <a:rPr lang="zh-CN" altLang="en-US" sz="2400">
                <a:latin typeface="黑体" pitchFamily="49" charset="-122"/>
              </a:rPr>
              <a:t>客户订购。</a:t>
            </a:r>
          </a:p>
        </p:txBody>
      </p:sp>
      <p:sp>
        <p:nvSpPr>
          <p:cNvPr id="26631" name="Rectangle 4"/>
          <p:cNvSpPr txBox="1">
            <a:spLocks noChangeArrowheads="1"/>
          </p:cNvSpPr>
          <p:nvPr/>
        </p:nvSpPr>
        <p:spPr bwMode="auto">
          <a:xfrm>
            <a:off x="4025900" y="3794125"/>
            <a:ext cx="4883150" cy="173355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1200"/>
              </a:spcAft>
              <a:buClr>
                <a:schemeClr val="accent1"/>
              </a:buClr>
              <a:buFont typeface="Wingdings" pitchFamily="2" charset="2"/>
              <a:buChar char="u"/>
            </a:pPr>
            <a:r>
              <a:rPr lang="zh-CN" altLang="en-US" sz="2400">
                <a:latin typeface="Times New Roman" pitchFamily="18" charset="0"/>
              </a:rPr>
              <a:t>（</a:t>
            </a:r>
            <a:r>
              <a:rPr lang="en-US" altLang="zh-CN" sz="2400">
                <a:latin typeface="Times New Roman" pitchFamily="18" charset="0"/>
              </a:rPr>
              <a:t>4</a:t>
            </a:r>
            <a:r>
              <a:rPr lang="zh-CN" altLang="en-US" sz="2400">
                <a:latin typeface="Times New Roman" pitchFamily="18" charset="0"/>
              </a:rPr>
              <a:t>）</a:t>
            </a:r>
            <a:r>
              <a:rPr lang="zh-CN" altLang="en-US" sz="2400">
                <a:latin typeface="黑体" pitchFamily="49" charset="-122"/>
              </a:rPr>
              <a:t>商家请求支付认可。</a:t>
            </a:r>
            <a:endParaRPr lang="en-US" altLang="zh-CN" sz="2400">
              <a:latin typeface="黑体" pitchFamily="49" charset="-122"/>
            </a:endParaRPr>
          </a:p>
          <a:p>
            <a:pPr>
              <a:lnSpc>
                <a:spcPts val="3200"/>
              </a:lnSpc>
              <a:spcAft>
                <a:spcPts val="1200"/>
              </a:spcAft>
              <a:buClr>
                <a:schemeClr val="accent1"/>
              </a:buClr>
              <a:buFont typeface="Wingdings" pitchFamily="2" charset="2"/>
              <a:buChar char="u"/>
            </a:pPr>
            <a:r>
              <a:rPr lang="zh-CN" altLang="en-US" sz="2400">
                <a:latin typeface="Times New Roman" pitchFamily="18" charset="0"/>
              </a:rPr>
              <a:t>（</a:t>
            </a:r>
            <a:r>
              <a:rPr lang="en-US" altLang="zh-CN" sz="2400">
                <a:latin typeface="Times New Roman" pitchFamily="18" charset="0"/>
              </a:rPr>
              <a:t>5</a:t>
            </a:r>
            <a:r>
              <a:rPr lang="zh-CN" altLang="en-US" sz="2400">
                <a:latin typeface="Times New Roman" pitchFamily="18" charset="0"/>
              </a:rPr>
              <a:t>）</a:t>
            </a:r>
            <a:r>
              <a:rPr lang="zh-CN" altLang="en-US" sz="2400">
                <a:latin typeface="黑体" pitchFamily="49" charset="-122"/>
              </a:rPr>
              <a:t>商家提供商品或服务。</a:t>
            </a:r>
          </a:p>
          <a:p>
            <a:pPr>
              <a:lnSpc>
                <a:spcPts val="3200"/>
              </a:lnSpc>
              <a:spcAft>
                <a:spcPts val="1200"/>
              </a:spcAft>
              <a:buClr>
                <a:schemeClr val="accent1"/>
              </a:buClr>
              <a:buFont typeface="Wingdings" pitchFamily="2" charset="2"/>
              <a:buChar char="u"/>
            </a:pPr>
            <a:r>
              <a:rPr lang="zh-CN" altLang="en-US" sz="2400">
                <a:latin typeface="Times New Roman" pitchFamily="18" charset="0"/>
              </a:rPr>
              <a:t>（</a:t>
            </a:r>
            <a:r>
              <a:rPr lang="en-US" altLang="zh-CN" sz="2400">
                <a:latin typeface="Times New Roman" pitchFamily="18" charset="0"/>
              </a:rPr>
              <a:t>6</a:t>
            </a:r>
            <a:r>
              <a:rPr lang="zh-CN" altLang="en-US" sz="2400">
                <a:latin typeface="Times New Roman" pitchFamily="18" charset="0"/>
              </a:rPr>
              <a:t>）</a:t>
            </a:r>
            <a:r>
              <a:rPr lang="zh-CN" altLang="en-US" sz="2400">
                <a:latin typeface="黑体" pitchFamily="49" charset="-122"/>
              </a:rPr>
              <a:t>商家请求支付。</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4"/>
          <p:cNvSpPr>
            <a:spLocks noGrp="1" noChangeArrowheads="1"/>
          </p:cNvSpPr>
          <p:nvPr>
            <p:ph type="title" idx="4294967295"/>
          </p:nvPr>
        </p:nvSpPr>
        <p:spPr>
          <a:xfrm>
            <a:off x="681037" y="374650"/>
            <a:ext cx="8213725" cy="368300"/>
          </a:xfrm>
        </p:spPr>
        <p:txBody>
          <a:bodyPr/>
          <a:lstStyle/>
          <a:p>
            <a:r>
              <a:rPr lang="zh-CN" altLang="en-US" sz="4400"/>
              <a:t>思考题</a:t>
            </a:r>
            <a:endParaRPr lang="zh-CN" altLang="en-GB" sz="4400"/>
          </a:p>
        </p:txBody>
      </p:sp>
      <p:sp>
        <p:nvSpPr>
          <p:cNvPr id="38917" name="Rectangle 5"/>
          <p:cNvSpPr>
            <a:spLocks noGrp="1" noChangeArrowheads="1"/>
          </p:cNvSpPr>
          <p:nvPr>
            <p:ph type="body" idx="4294967295"/>
          </p:nvPr>
        </p:nvSpPr>
        <p:spPr>
          <a:xfrm>
            <a:off x="431800" y="3594100"/>
            <a:ext cx="8712200" cy="2135188"/>
          </a:xfrm>
          <a:extLst>
            <a:ext uri="{909E8E84-426E-40DD-AFC4-6F175D3DCCD1}">
              <a14:hiddenFill xmlns:a14="http://schemas.microsoft.com/office/drawing/2010/main">
                <a:solidFill>
                  <a:srgbClr val="00B9E1"/>
                </a:solidFill>
              </a14:hiddenFill>
            </a:ext>
          </a:extLst>
        </p:spPr>
        <p:txBody>
          <a:bodyPr anchor="ctr"/>
          <a:lstStyle/>
          <a:p>
            <a:pPr>
              <a:buFont typeface="Futura Md BT" pitchFamily="34" charset="0"/>
              <a:buNone/>
              <a:tabLst/>
            </a:pPr>
            <a:r>
              <a:rPr lang="en-US" altLang="zh-CN" sz="2000" dirty="0">
                <a:solidFill>
                  <a:schemeClr val="tx1"/>
                </a:solidFill>
                <a:latin typeface="Times New Roman" pitchFamily="18" charset="0"/>
              </a:rPr>
              <a:t>4.</a:t>
            </a:r>
            <a:r>
              <a:rPr lang="en-US" altLang="zh-CN" sz="2000" dirty="0">
                <a:solidFill>
                  <a:schemeClr val="tx1"/>
                </a:solidFill>
              </a:rPr>
              <a:t>	 </a:t>
            </a:r>
            <a:r>
              <a:rPr lang="zh-CN" altLang="en-US" sz="2000" dirty="0">
                <a:solidFill>
                  <a:schemeClr val="tx1"/>
                </a:solidFill>
              </a:rPr>
              <a:t>请描述</a:t>
            </a:r>
            <a:r>
              <a:rPr lang="en-US" altLang="zh-CN" sz="2000" dirty="0" err="1">
                <a:solidFill>
                  <a:schemeClr val="tx1"/>
                </a:solidFill>
                <a:latin typeface="Times New Roman" pitchFamily="18" charset="0"/>
              </a:rPr>
              <a:t>IPSec</a:t>
            </a:r>
            <a:r>
              <a:rPr lang="zh-CN" altLang="en-US" sz="2000" dirty="0">
                <a:solidFill>
                  <a:schemeClr val="tx1"/>
                </a:solidFill>
              </a:rPr>
              <a:t>协议能提供的安全服务，并简要说明</a:t>
            </a:r>
            <a:r>
              <a:rPr lang="en-US" altLang="zh-CN" sz="2000" dirty="0" err="1">
                <a:solidFill>
                  <a:schemeClr val="tx1"/>
                </a:solidFill>
                <a:latin typeface="Times New Roman" pitchFamily="18" charset="0"/>
              </a:rPr>
              <a:t>IPSec</a:t>
            </a:r>
            <a:r>
              <a:rPr lang="zh-CN" altLang="en-US" sz="2000" dirty="0">
                <a:solidFill>
                  <a:schemeClr val="tx1"/>
                </a:solidFill>
              </a:rPr>
              <a:t>的工作原理。</a:t>
            </a:r>
          </a:p>
          <a:p>
            <a:pPr>
              <a:buFont typeface="Futura Md BT" pitchFamily="34" charset="0"/>
              <a:buNone/>
              <a:tabLst/>
            </a:pPr>
            <a:r>
              <a:rPr lang="en-US" altLang="zh-CN" sz="2000" dirty="0">
                <a:solidFill>
                  <a:schemeClr val="tx1"/>
                </a:solidFill>
                <a:latin typeface="Times New Roman" pitchFamily="18" charset="0"/>
              </a:rPr>
              <a:t>5.	 ESP</a:t>
            </a:r>
            <a:r>
              <a:rPr lang="zh-CN" altLang="en-US" sz="2000" dirty="0">
                <a:solidFill>
                  <a:schemeClr val="tx1"/>
                </a:solidFill>
              </a:rPr>
              <a:t>和</a:t>
            </a:r>
            <a:r>
              <a:rPr lang="en-US" altLang="zh-CN" sz="2000" dirty="0">
                <a:solidFill>
                  <a:schemeClr val="tx1"/>
                </a:solidFill>
                <a:latin typeface="Times New Roman" pitchFamily="18" charset="0"/>
              </a:rPr>
              <a:t>AH</a:t>
            </a:r>
            <a:r>
              <a:rPr lang="zh-CN" altLang="en-US" sz="2000" dirty="0">
                <a:solidFill>
                  <a:schemeClr val="tx1"/>
                </a:solidFill>
              </a:rPr>
              <a:t>分别是如何进行完整性校验处理？哪一个更方便？为什么？</a:t>
            </a:r>
          </a:p>
        </p:txBody>
      </p:sp>
      <p:sp>
        <p:nvSpPr>
          <p:cNvPr id="38918" name="Rectangle 5"/>
          <p:cNvSpPr txBox="1">
            <a:spLocks noChangeArrowheads="1"/>
          </p:cNvSpPr>
          <p:nvPr/>
        </p:nvSpPr>
        <p:spPr bwMode="auto">
          <a:xfrm>
            <a:off x="431800" y="1441450"/>
            <a:ext cx="8712200" cy="197802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2400"/>
              </a:lnSpc>
              <a:spcAft>
                <a:spcPts val="1200"/>
              </a:spcAft>
              <a:buClr>
                <a:schemeClr val="accent1"/>
              </a:buClr>
              <a:buFont typeface="Futura Md BT" pitchFamily="34" charset="0"/>
              <a:buNone/>
            </a:pPr>
            <a:r>
              <a:rPr lang="en-US" altLang="zh-CN" sz="2000" dirty="0">
                <a:latin typeface="Times New Roman" pitchFamily="18" charset="0"/>
              </a:rPr>
              <a:t>1.	</a:t>
            </a:r>
            <a:r>
              <a:rPr lang="zh-CN" altLang="en-US" sz="2000" dirty="0">
                <a:latin typeface="黑体" pitchFamily="49" charset="-122"/>
              </a:rPr>
              <a:t>请分析</a:t>
            </a:r>
            <a:r>
              <a:rPr lang="en-US" altLang="zh-CN" sz="2000" dirty="0">
                <a:latin typeface="Times New Roman" pitchFamily="18" charset="0"/>
              </a:rPr>
              <a:t>SSL/TLS</a:t>
            </a:r>
            <a:r>
              <a:rPr lang="zh-CN" altLang="en-US" sz="2000" dirty="0">
                <a:latin typeface="黑体" pitchFamily="49" charset="-122"/>
              </a:rPr>
              <a:t>单向和双向认证分别适合那些应用场景？</a:t>
            </a:r>
          </a:p>
          <a:p>
            <a:pPr>
              <a:lnSpc>
                <a:spcPts val="2400"/>
              </a:lnSpc>
              <a:spcAft>
                <a:spcPts val="1200"/>
              </a:spcAft>
              <a:buClr>
                <a:schemeClr val="accent1"/>
              </a:buClr>
              <a:buFont typeface="Futura Md BT" pitchFamily="34" charset="0"/>
              <a:buNone/>
            </a:pPr>
            <a:r>
              <a:rPr lang="en-US" altLang="zh-CN" sz="2000" dirty="0">
                <a:latin typeface="Times New Roman" pitchFamily="18" charset="0"/>
              </a:rPr>
              <a:t>2.	</a:t>
            </a:r>
            <a:r>
              <a:rPr lang="zh-CN" altLang="en-US" sz="2000" dirty="0">
                <a:latin typeface="黑体" pitchFamily="49" charset="-122"/>
              </a:rPr>
              <a:t>请比较在</a:t>
            </a:r>
            <a:r>
              <a:rPr lang="en-US" altLang="zh-CN" sz="2000" dirty="0" err="1">
                <a:latin typeface="Times New Roman" pitchFamily="18" charset="0"/>
              </a:rPr>
              <a:t>IPSec</a:t>
            </a:r>
            <a:r>
              <a:rPr lang="zh-CN" altLang="en-US" sz="2000" dirty="0">
                <a:latin typeface="黑体" pitchFamily="49" charset="-122"/>
              </a:rPr>
              <a:t>协议和在</a:t>
            </a:r>
            <a:r>
              <a:rPr lang="en-US" altLang="zh-CN" sz="2000" dirty="0">
                <a:latin typeface="Times New Roman" pitchFamily="18" charset="0"/>
              </a:rPr>
              <a:t>SSL/TLS</a:t>
            </a:r>
            <a:r>
              <a:rPr lang="zh-CN" altLang="en-US" sz="2000" dirty="0">
                <a:latin typeface="黑体" pitchFamily="49" charset="-122"/>
              </a:rPr>
              <a:t>协议下建立的安全连接有什么相同和不同之处？</a:t>
            </a:r>
          </a:p>
          <a:p>
            <a:pPr>
              <a:lnSpc>
                <a:spcPts val="2400"/>
              </a:lnSpc>
              <a:spcAft>
                <a:spcPts val="1200"/>
              </a:spcAft>
              <a:buClr>
                <a:schemeClr val="accent1"/>
              </a:buClr>
              <a:buFont typeface="Futura Md BT" pitchFamily="34" charset="0"/>
              <a:buNone/>
            </a:pPr>
            <a:r>
              <a:rPr lang="en-US" altLang="zh-CN" sz="2000" dirty="0">
                <a:latin typeface="Times New Roman" pitchFamily="18" charset="0"/>
              </a:rPr>
              <a:t>3.	</a:t>
            </a:r>
            <a:r>
              <a:rPr lang="en-US" altLang="zh-CN" sz="2000" dirty="0" err="1">
                <a:latin typeface="Times New Roman" pitchFamily="18" charset="0"/>
              </a:rPr>
              <a:t>IPSec</a:t>
            </a:r>
            <a:r>
              <a:rPr lang="zh-CN" altLang="en-US" sz="2000" dirty="0">
                <a:latin typeface="黑体" pitchFamily="49" charset="-122"/>
              </a:rPr>
              <a:t>主要有哪两种使用方式？每种方式的实用环境如何？</a:t>
            </a:r>
          </a:p>
          <a:p>
            <a:pPr>
              <a:lnSpc>
                <a:spcPts val="2400"/>
              </a:lnSpc>
              <a:spcAft>
                <a:spcPts val="1200"/>
              </a:spcAft>
              <a:buClr>
                <a:schemeClr val="accent1"/>
              </a:buClr>
              <a:buFont typeface="Futura Md BT" pitchFamily="34" charset="0"/>
              <a:buNone/>
            </a:pPr>
            <a:endParaRPr lang="zh-CN" altLang="en-US" sz="2000" dirty="0">
              <a:latin typeface="黑体" pitchFamily="49" charset="-122"/>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灯片编号占位符 1"/>
          <p:cNvSpPr>
            <a:spLocks noGrp="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11976ABE-6092-4A3C-9F8C-08E26D637C90}" type="slidenum">
              <a:rPr lang="en-US" altLang="zh-CN" sz="700">
                <a:ea typeface="宋体" pitchFamily="2" charset="-122"/>
              </a:rPr>
              <a:pPr/>
              <a:t>27</a:t>
            </a:fld>
            <a:r>
              <a:rPr lang="en-GB" altLang="zh-CN" sz="700">
                <a:ea typeface="宋体" pitchFamily="2" charset="-122"/>
              </a:rPr>
              <a:t> | Presentation Title | Month 2011</a:t>
            </a:r>
            <a:endParaRPr lang="zh-CN" altLang="zh-CN" sz="70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400" b="1">
                <a:solidFill>
                  <a:schemeClr val="bg1"/>
                </a:solidFill>
                <a:ea typeface="宋体" pitchFamily="2" charset="-122"/>
              </a:rPr>
              <a:t>www.alcatel-lucent.com</a:t>
            </a:r>
          </a:p>
        </p:txBody>
      </p:sp>
      <p:sp>
        <p:nvSpPr>
          <p:cNvPr id="39940"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endParaRPr lang="zh-CN" altLang="en-US"/>
          </a:p>
        </p:txBody>
      </p:sp>
      <p:sp>
        <p:nvSpPr>
          <p:cNvPr id="39941" name="Rectangle 6"/>
          <p:cNvSpPr>
            <a:spLocks noChangeArrowheads="1"/>
          </p:cNvSpPr>
          <p:nvPr/>
        </p:nvSpPr>
        <p:spPr bwMode="auto">
          <a:xfrm>
            <a:off x="0" y="2220913"/>
            <a:ext cx="9144000" cy="2286000"/>
          </a:xfrm>
          <a:prstGeom prst="rect">
            <a:avLst/>
          </a:prstGeom>
          <a:solidFill>
            <a:srgbClr val="64BE1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0000"/>
              </a:lnSpc>
              <a:spcAft>
                <a:spcPts val="1200"/>
              </a:spcAft>
              <a:buClr>
                <a:schemeClr val="bg1"/>
              </a:buClr>
              <a:buFont typeface="Times New Roman" pitchFamily="18" charset="0"/>
              <a:buNone/>
            </a:pPr>
            <a:r>
              <a:rPr lang="zh-CN" altLang="en-US" sz="8000">
                <a:solidFill>
                  <a:schemeClr val="bg1"/>
                </a:solidFill>
              </a:rPr>
              <a:t>谢谢！</a:t>
            </a:r>
            <a:endParaRPr lang="fr-FR" sz="8000">
              <a:solidFill>
                <a:schemeClr val="bg1"/>
              </a:solidFill>
            </a:endParaRPr>
          </a:p>
        </p:txBody>
      </p:sp>
      <p:pic>
        <p:nvPicPr>
          <p:cNvPr id="39942"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alpha val="25098"/>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xfrm>
            <a:off x="684213" y="203200"/>
            <a:ext cx="8255000" cy="557212"/>
          </a:xfrm>
        </p:spPr>
        <p:txBody>
          <a:bodyPr/>
          <a:lstStyle/>
          <a:p>
            <a:r>
              <a:rPr lang="zh-CN" altLang="en-US" sz="4400" dirty="0"/>
              <a:t>主要内容</a:t>
            </a:r>
            <a:endParaRPr lang="zh-CN" altLang="en-GB" dirty="0"/>
          </a:p>
        </p:txBody>
      </p:sp>
      <p:sp>
        <p:nvSpPr>
          <p:cNvPr id="4100" name="Rectangle 5"/>
          <p:cNvSpPr txBox="1">
            <a:spLocks noChangeArrowheads="1"/>
          </p:cNvSpPr>
          <p:nvPr/>
        </p:nvSpPr>
        <p:spPr bwMode="auto">
          <a:xfrm>
            <a:off x="685800" y="1011238"/>
            <a:ext cx="7696200" cy="4995862"/>
          </a:xfrm>
          <a:prstGeom prst="rect">
            <a:avLst/>
          </a:prstGeom>
          <a:noFill/>
          <a:ln>
            <a:noFill/>
          </a:ln>
          <a:effectLst/>
          <a:extLst>
            <a:ext uri="{909E8E84-426E-40DD-AFC4-6F175D3DCCD1}">
              <a14:hiddenFill xmlns:a14="http://schemas.microsoft.com/office/drawing/2010/main">
                <a:solidFill>
                  <a:srgbClr val="FFC8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2200"/>
              </a:lnSpc>
              <a:spcAft>
                <a:spcPts val="1800"/>
              </a:spcAft>
              <a:buClr>
                <a:schemeClr val="bg1"/>
              </a:buClr>
              <a:buFont typeface="Futura Md BT" pitchFamily="34" charset="0"/>
              <a:buNone/>
            </a:pPr>
            <a:endParaRPr lang="en-US" altLang="zh-CN" sz="3200" dirty="0">
              <a:latin typeface="Times New Roman" pitchFamily="18" charset="0"/>
            </a:endParaRPr>
          </a:p>
          <a:p>
            <a:pPr>
              <a:lnSpc>
                <a:spcPts val="2500"/>
              </a:lnSpc>
              <a:spcAft>
                <a:spcPts val="1800"/>
              </a:spcAft>
              <a:buClr>
                <a:schemeClr val="bg1"/>
              </a:buClr>
              <a:buFont typeface="Futura Md BT" pitchFamily="34" charset="0"/>
              <a:buNone/>
            </a:pPr>
            <a:r>
              <a:rPr lang="en-US" altLang="zh-CN" sz="3200" dirty="0">
                <a:latin typeface="Times New Roman" pitchFamily="18" charset="0"/>
              </a:rPr>
              <a:t>1.  TCP/IP</a:t>
            </a:r>
            <a:r>
              <a:rPr lang="zh-CN" altLang="en-US" sz="3200" dirty="0">
                <a:latin typeface="黑体" pitchFamily="49" charset="-122"/>
              </a:rPr>
              <a:t>模型</a:t>
            </a:r>
            <a:endParaRPr lang="en-US" altLang="zh-CN" sz="3200" dirty="0">
              <a:latin typeface="黑体" pitchFamily="49" charset="-122"/>
            </a:endParaRPr>
          </a:p>
          <a:p>
            <a:pPr>
              <a:lnSpc>
                <a:spcPts val="2500"/>
              </a:lnSpc>
              <a:spcAft>
                <a:spcPts val="1800"/>
              </a:spcAft>
              <a:buClr>
                <a:schemeClr val="bg1"/>
              </a:buClr>
              <a:buFont typeface="Futura Md BT" pitchFamily="34" charset="0"/>
              <a:buNone/>
            </a:pPr>
            <a:r>
              <a:rPr lang="en-US" altLang="zh-CN" sz="3200" dirty="0">
                <a:latin typeface="Times New Roman" pitchFamily="18" charset="0"/>
              </a:rPr>
              <a:t>2.  </a:t>
            </a:r>
            <a:r>
              <a:rPr lang="zh-CN" altLang="en-US" sz="3200" dirty="0">
                <a:latin typeface="黑体" pitchFamily="49" charset="-122"/>
              </a:rPr>
              <a:t>网络安全协议</a:t>
            </a:r>
            <a:endParaRPr lang="en-US" altLang="zh-CN" sz="3200" dirty="0">
              <a:latin typeface="黑体" pitchFamily="49" charset="-122"/>
            </a:endParaRPr>
          </a:p>
          <a:p>
            <a:pPr>
              <a:lnSpc>
                <a:spcPts val="2200"/>
              </a:lnSpc>
              <a:spcAft>
                <a:spcPts val="1800"/>
              </a:spcAft>
              <a:buClr>
                <a:schemeClr val="bg1"/>
              </a:buClr>
              <a:buFont typeface="Futura Md BT" pitchFamily="34" charset="0"/>
              <a:buNone/>
            </a:pPr>
            <a:endParaRPr lang="en-US" altLang="zh-CN" sz="3200" dirty="0">
              <a:latin typeface="黑体" pitchFamily="49" charset="-122"/>
            </a:endParaRPr>
          </a:p>
        </p:txBody>
      </p:sp>
    </p:spTree>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228600" y="114300"/>
            <a:ext cx="1374775"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800" b="1" dirty="0">
                <a:ea typeface="宋体" pitchFamily="2" charset="-122"/>
              </a:rPr>
              <a:t>1</a:t>
            </a:r>
          </a:p>
        </p:txBody>
      </p:sp>
      <p:sp>
        <p:nvSpPr>
          <p:cNvPr id="5124" name="Text Box 4"/>
          <p:cNvSpPr txBox="1">
            <a:spLocks noChangeArrowheads="1"/>
          </p:cNvSpPr>
          <p:nvPr/>
        </p:nvSpPr>
        <p:spPr bwMode="auto">
          <a:xfrm>
            <a:off x="1120774" y="279945"/>
            <a:ext cx="639127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4400" dirty="0">
                <a:latin typeface="Times New Roman" pitchFamily="18" charset="0"/>
                <a:ea typeface="宋体" pitchFamily="2" charset="-122"/>
              </a:rPr>
              <a:t>TCP/IP</a:t>
            </a:r>
            <a:r>
              <a:rPr lang="zh-CN" altLang="en-US" sz="4400" dirty="0">
                <a:latin typeface="宋体" pitchFamily="2" charset="-122"/>
                <a:ea typeface="宋体" pitchFamily="2" charset="-122"/>
              </a:rPr>
              <a:t>模型</a:t>
            </a:r>
            <a:endParaRPr lang="zh-CN" sz="4400" dirty="0">
              <a:latin typeface="宋体" pitchFamily="2" charset="-122"/>
              <a:ea typeface="宋体" pitchFamily="2" charset="-122"/>
            </a:endParaRPr>
          </a:p>
        </p:txBody>
      </p:sp>
      <p:sp>
        <p:nvSpPr>
          <p:cNvPr id="5125" name="Rectangle 4"/>
          <p:cNvSpPr txBox="1">
            <a:spLocks noChangeArrowheads="1"/>
          </p:cNvSpPr>
          <p:nvPr/>
        </p:nvSpPr>
        <p:spPr bwMode="auto">
          <a:xfrm>
            <a:off x="342900" y="872073"/>
            <a:ext cx="8597900" cy="417512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1800"/>
              </a:spcAft>
              <a:buClr>
                <a:schemeClr val="accent1"/>
              </a:buClr>
              <a:buFont typeface="Wingdings" pitchFamily="2" charset="2"/>
              <a:buChar char="Ø"/>
            </a:pPr>
            <a:r>
              <a:rPr lang="en-US" altLang="zh-CN" sz="2800" dirty="0">
                <a:latin typeface="Times New Roman" pitchFamily="18" charset="0"/>
              </a:rPr>
              <a:t>TCP/IP</a:t>
            </a:r>
            <a:r>
              <a:rPr lang="zh-CN" altLang="en-US" sz="2800" dirty="0"/>
              <a:t>模型的四个层次</a:t>
            </a:r>
            <a:endParaRPr lang="en-US" altLang="zh-CN" sz="2800" dirty="0"/>
          </a:p>
          <a:p>
            <a:pPr>
              <a:lnSpc>
                <a:spcPts val="3200"/>
              </a:lnSpc>
              <a:spcAft>
                <a:spcPts val="1800"/>
              </a:spcAft>
              <a:buClr>
                <a:schemeClr val="accent1"/>
              </a:buClr>
              <a:buFont typeface="Wingdings" pitchFamily="2" charset="2"/>
              <a:buChar char="Ø"/>
            </a:pPr>
            <a:r>
              <a:rPr lang="en-US" altLang="zh-CN" sz="2800" dirty="0">
                <a:latin typeface="Times New Roman" pitchFamily="18" charset="0"/>
              </a:rPr>
              <a:t>OSI</a:t>
            </a:r>
            <a:r>
              <a:rPr lang="zh-CN" altLang="en-US" sz="2800" dirty="0"/>
              <a:t>参考模型和</a:t>
            </a:r>
            <a:r>
              <a:rPr lang="en-US" altLang="zh-CN" sz="2800" dirty="0">
                <a:latin typeface="Times New Roman" pitchFamily="18" charset="0"/>
              </a:rPr>
              <a:t>TCP/IP</a:t>
            </a:r>
            <a:r>
              <a:rPr lang="zh-CN" altLang="en-US" sz="2800" dirty="0"/>
              <a:t>参考模型的比较</a:t>
            </a:r>
            <a:endParaRPr lang="en-US" altLang="zh-CN" sz="2800" dirty="0"/>
          </a:p>
          <a:p>
            <a:pPr>
              <a:lnSpc>
                <a:spcPts val="3200"/>
              </a:lnSpc>
              <a:spcAft>
                <a:spcPts val="1800"/>
              </a:spcAft>
              <a:buClr>
                <a:schemeClr val="accent1"/>
              </a:buClr>
              <a:buFont typeface="Wingdings" pitchFamily="2" charset="2"/>
              <a:buChar char="Ø"/>
            </a:pPr>
            <a:r>
              <a:rPr lang="en-US" altLang="zh-CN" sz="2800" dirty="0">
                <a:latin typeface="Times New Roman" pitchFamily="18" charset="0"/>
              </a:rPr>
              <a:t>TCP/IP</a:t>
            </a:r>
            <a:r>
              <a:rPr lang="zh-CN" altLang="en-US" sz="2800" dirty="0"/>
              <a:t>各层安全服务与安全协议的对应</a:t>
            </a:r>
            <a:endParaRPr lang="en-US" altLang="zh-CN" sz="2800" dirty="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767027" y="25400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4400" dirty="0">
                <a:latin typeface="Times New Roman" pitchFamily="18" charset="0"/>
              </a:rPr>
              <a:t>TCP/IP</a:t>
            </a:r>
            <a:r>
              <a:rPr lang="zh-CN" altLang="en-US" sz="4400" dirty="0"/>
              <a:t>模型的四个层次</a:t>
            </a:r>
          </a:p>
        </p:txBody>
      </p:sp>
      <p:sp>
        <p:nvSpPr>
          <p:cNvPr id="6148" name="Text Box 4"/>
          <p:cNvSpPr txBox="1">
            <a:spLocks noChangeArrowheads="1"/>
          </p:cNvSpPr>
          <p:nvPr/>
        </p:nvSpPr>
        <p:spPr bwMode="auto">
          <a:xfrm>
            <a:off x="-317500" y="1166813"/>
            <a:ext cx="9461500" cy="45720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buClr>
                <a:schemeClr val="accent1"/>
              </a:buClr>
              <a:buFont typeface="Wingdings" pitchFamily="2" charset="2"/>
              <a:buChar char="u"/>
            </a:pPr>
            <a:r>
              <a:rPr lang="zh-CN" altLang="en-US" sz="2400"/>
              <a:t>网络接口层、网络层、传输层、应用层</a:t>
            </a:r>
            <a:endParaRPr lang="en-US" altLang="zh-CN" sz="2400"/>
          </a:p>
        </p:txBody>
      </p:sp>
      <p:sp>
        <p:nvSpPr>
          <p:cNvPr id="6149" name="Text Box 14"/>
          <p:cNvSpPr txBox="1">
            <a:spLocks noChangeArrowheads="1"/>
          </p:cNvSpPr>
          <p:nvPr/>
        </p:nvSpPr>
        <p:spPr bwMode="auto">
          <a:xfrm>
            <a:off x="3328988" y="5922963"/>
            <a:ext cx="27940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a:t>
            </a:r>
            <a:r>
              <a:rPr lang="en-US" altLang="zh-CN" sz="1800">
                <a:latin typeface="Times New Roman" pitchFamily="18" charset="0"/>
              </a:rPr>
              <a:t>7-1   TCP/IP</a:t>
            </a:r>
            <a:r>
              <a:rPr lang="zh-CN" altLang="en-US" sz="1800"/>
              <a:t>参考模型</a:t>
            </a:r>
            <a:endParaRPr lang="zh-CN" sz="4000"/>
          </a:p>
        </p:txBody>
      </p:sp>
      <p:pic>
        <p:nvPicPr>
          <p:cNvPr id="61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9" y="1949451"/>
            <a:ext cx="4782083" cy="3698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739775" y="164006"/>
            <a:ext cx="865822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3600" dirty="0">
                <a:latin typeface="Times New Roman" pitchFamily="18" charset="0"/>
              </a:rPr>
              <a:t>OSI</a:t>
            </a:r>
            <a:r>
              <a:rPr lang="zh-CN" altLang="en-US" sz="3600" dirty="0"/>
              <a:t>参考模型和</a:t>
            </a:r>
            <a:r>
              <a:rPr lang="en-US" altLang="zh-CN" sz="3600" dirty="0">
                <a:latin typeface="Times New Roman" pitchFamily="18" charset="0"/>
              </a:rPr>
              <a:t>TCP/IP</a:t>
            </a:r>
            <a:r>
              <a:rPr lang="zh-CN" altLang="en-US" sz="3600" dirty="0"/>
              <a:t>参考模型的比较</a:t>
            </a:r>
          </a:p>
        </p:txBody>
      </p:sp>
      <p:sp>
        <p:nvSpPr>
          <p:cNvPr id="7172" name="Text Box 4"/>
          <p:cNvSpPr txBox="1">
            <a:spLocks noChangeArrowheads="1"/>
          </p:cNvSpPr>
          <p:nvPr/>
        </p:nvSpPr>
        <p:spPr bwMode="auto">
          <a:xfrm>
            <a:off x="330200" y="1014413"/>
            <a:ext cx="7896225" cy="5515998"/>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buClr>
                <a:schemeClr val="accent1"/>
              </a:buClr>
              <a:buFont typeface="Wingdings" pitchFamily="2" charset="2"/>
              <a:buChar char="u"/>
            </a:pPr>
            <a:r>
              <a:rPr lang="zh-CN" altLang="en-US" sz="2800" dirty="0"/>
              <a:t>共同点</a:t>
            </a:r>
            <a:r>
              <a:rPr lang="en-US" altLang="zh-CN" sz="2800" dirty="0"/>
              <a:t>:</a:t>
            </a:r>
            <a:r>
              <a:rPr lang="en-US" altLang="zh-CN" sz="2400" dirty="0"/>
              <a:t>  </a:t>
            </a:r>
            <a:endParaRPr lang="en-US" altLang="zh-CN" sz="2400" dirty="0">
              <a:latin typeface="Times New Roman" pitchFamily="18" charset="0"/>
            </a:endParaRPr>
          </a:p>
          <a:p>
            <a:pPr>
              <a:lnSpc>
                <a:spcPct val="110000"/>
              </a:lnSpc>
              <a:buClr>
                <a:schemeClr val="accent1"/>
              </a:buClr>
              <a:buFont typeface="Wingdings" pitchFamily="2" charset="2"/>
              <a:buChar char="l"/>
            </a:pPr>
            <a:r>
              <a:rPr lang="en-US" altLang="zh-CN" sz="2400" dirty="0"/>
              <a:t> </a:t>
            </a:r>
            <a:r>
              <a:rPr lang="en-US" altLang="zh-CN" sz="2400" dirty="0">
                <a:latin typeface="Times New Roman" pitchFamily="18" charset="0"/>
              </a:rPr>
              <a:t>OSI</a:t>
            </a:r>
            <a:r>
              <a:rPr lang="zh-CN" altLang="en-US" sz="2400" dirty="0"/>
              <a:t>参考模型和</a:t>
            </a:r>
            <a:r>
              <a:rPr lang="en-US" altLang="zh-CN" sz="2400" dirty="0">
                <a:latin typeface="Times New Roman" pitchFamily="18" charset="0"/>
              </a:rPr>
              <a:t>TCP/IP</a:t>
            </a:r>
            <a:r>
              <a:rPr lang="zh-CN" altLang="en-US" sz="2400" dirty="0"/>
              <a:t>参考模型都采用了层次结构的概念；</a:t>
            </a:r>
            <a:endParaRPr lang="en-US" altLang="zh-CN" sz="2400" dirty="0"/>
          </a:p>
          <a:p>
            <a:pPr>
              <a:lnSpc>
                <a:spcPct val="110000"/>
              </a:lnSpc>
              <a:buClr>
                <a:schemeClr val="accent1"/>
              </a:buClr>
              <a:buFont typeface="Wingdings" pitchFamily="2" charset="2"/>
              <a:buChar char="l"/>
            </a:pPr>
            <a:r>
              <a:rPr lang="en-US" altLang="zh-CN" sz="2400" dirty="0"/>
              <a:t> </a:t>
            </a:r>
            <a:r>
              <a:rPr lang="zh-CN" altLang="en-US" sz="2400" dirty="0"/>
              <a:t>都能够提供面向连接和无连接两种通信服务机制； </a:t>
            </a:r>
            <a:endParaRPr lang="en-US" altLang="zh-CN" sz="2400" dirty="0"/>
          </a:p>
          <a:p>
            <a:pPr>
              <a:buClr>
                <a:schemeClr val="accent1"/>
              </a:buClr>
              <a:buFont typeface="Wingdings" pitchFamily="2" charset="2"/>
              <a:buChar char="l"/>
            </a:pPr>
            <a:endParaRPr lang="zh-CN" altLang="en-US" sz="2400" dirty="0"/>
          </a:p>
          <a:p>
            <a:pPr>
              <a:buClr>
                <a:schemeClr val="accent1"/>
              </a:buClr>
              <a:buFont typeface="Wingdings" pitchFamily="2" charset="2"/>
              <a:buChar char="u"/>
            </a:pPr>
            <a:r>
              <a:rPr lang="zh-CN" altLang="en-US" sz="2800" dirty="0"/>
              <a:t>不同点</a:t>
            </a:r>
            <a:r>
              <a:rPr lang="en-US" altLang="zh-CN" sz="2800" dirty="0"/>
              <a:t>: </a:t>
            </a:r>
          </a:p>
          <a:p>
            <a:pPr>
              <a:lnSpc>
                <a:spcPct val="115000"/>
              </a:lnSpc>
              <a:buClr>
                <a:schemeClr val="accent1"/>
              </a:buClr>
              <a:buFont typeface="Wingdings" pitchFamily="2" charset="2"/>
              <a:buChar char="l"/>
            </a:pPr>
            <a:r>
              <a:rPr lang="zh-CN" altLang="en-US" sz="2400" dirty="0">
                <a:latin typeface="Times New Roman" pitchFamily="18" charset="0"/>
              </a:rPr>
              <a:t>（</a:t>
            </a:r>
            <a:r>
              <a:rPr lang="en-US" altLang="zh-CN" sz="2400" dirty="0">
                <a:latin typeface="Times New Roman" pitchFamily="18" charset="0"/>
              </a:rPr>
              <a:t>1</a:t>
            </a:r>
            <a:r>
              <a:rPr lang="zh-CN" altLang="en-US" sz="2400" dirty="0">
                <a:latin typeface="Times New Roman" pitchFamily="18" charset="0"/>
              </a:rPr>
              <a:t>）</a:t>
            </a:r>
            <a:r>
              <a:rPr lang="zh-CN" altLang="en-US" sz="2400" dirty="0"/>
              <a:t>前者是七层模型，后者是四层结构；</a:t>
            </a:r>
            <a:endParaRPr lang="en-US" altLang="zh-CN" sz="2400" dirty="0"/>
          </a:p>
          <a:p>
            <a:pPr>
              <a:lnSpc>
                <a:spcPct val="115000"/>
              </a:lnSpc>
              <a:buClr>
                <a:schemeClr val="accent1"/>
              </a:buClr>
              <a:buFont typeface="Wingdings" pitchFamily="2" charset="2"/>
              <a:buChar char="l"/>
            </a:pPr>
            <a:r>
              <a:rPr lang="zh-CN" altLang="en-US" sz="2400" dirty="0">
                <a:latin typeface="Times New Roman" pitchFamily="18" charset="0"/>
              </a:rPr>
              <a:t>（</a:t>
            </a:r>
            <a:r>
              <a:rPr lang="en-US" altLang="zh-CN" sz="2400" dirty="0">
                <a:latin typeface="Times New Roman" pitchFamily="18" charset="0"/>
              </a:rPr>
              <a:t>2</a:t>
            </a:r>
            <a:r>
              <a:rPr lang="zh-CN" altLang="en-US" sz="2400" dirty="0">
                <a:latin typeface="Times New Roman" pitchFamily="18" charset="0"/>
              </a:rPr>
              <a:t>）</a:t>
            </a:r>
            <a:r>
              <a:rPr lang="zh-CN" altLang="en-US" sz="2400" dirty="0"/>
              <a:t>对可靠性要求不同（后者更高）；</a:t>
            </a:r>
            <a:endParaRPr lang="en-US" altLang="zh-CN" sz="2400" dirty="0"/>
          </a:p>
          <a:p>
            <a:pPr>
              <a:lnSpc>
                <a:spcPct val="115000"/>
              </a:lnSpc>
              <a:buClr>
                <a:schemeClr val="accent1"/>
              </a:buClr>
              <a:buFont typeface="Wingdings" pitchFamily="2" charset="2"/>
              <a:buChar char="l"/>
            </a:pPr>
            <a:r>
              <a:rPr lang="zh-CN" altLang="en-US" sz="2400" dirty="0">
                <a:latin typeface="Times New Roman" pitchFamily="18" charset="0"/>
              </a:rPr>
              <a:t>（</a:t>
            </a:r>
            <a:r>
              <a:rPr lang="en-US" altLang="zh-CN" sz="2400" dirty="0">
                <a:latin typeface="Times New Roman" pitchFamily="18" charset="0"/>
              </a:rPr>
              <a:t>3</a:t>
            </a:r>
            <a:r>
              <a:rPr lang="zh-CN" altLang="en-US" sz="2400" dirty="0">
                <a:latin typeface="Times New Roman" pitchFamily="18" charset="0"/>
              </a:rPr>
              <a:t>）</a:t>
            </a:r>
            <a:r>
              <a:rPr lang="zh-CN" altLang="en-US" sz="2400" dirty="0"/>
              <a:t>实际市场应用不同（</a:t>
            </a:r>
            <a:r>
              <a:rPr lang="en-US" altLang="zh-CN" sz="2400" dirty="0">
                <a:latin typeface="Times New Roman" pitchFamily="18" charset="0"/>
              </a:rPr>
              <a:t>OSI</a:t>
            </a:r>
            <a:r>
              <a:rPr lang="zh-CN" altLang="en-US" sz="2400" dirty="0"/>
              <a:t>模型只是理论上的模型，并没有成熟的产品，而</a:t>
            </a:r>
            <a:r>
              <a:rPr lang="en-US" altLang="zh-CN" sz="2400" dirty="0">
                <a:latin typeface="Times New Roman" pitchFamily="18" charset="0"/>
              </a:rPr>
              <a:t>TCP/IP</a:t>
            </a:r>
            <a:r>
              <a:rPr lang="zh-CN" altLang="en-US" sz="2400" dirty="0"/>
              <a:t>已经成为“实际上的国际标准”）</a:t>
            </a:r>
            <a:endParaRPr lang="en-US" altLang="zh-CN" sz="2400" dirty="0"/>
          </a:p>
          <a:p>
            <a:pPr marL="342900" indent="0">
              <a:lnSpc>
                <a:spcPct val="115000"/>
              </a:lnSpc>
              <a:buClr>
                <a:schemeClr val="accent1"/>
              </a:buClr>
            </a:pPr>
            <a:r>
              <a:rPr lang="zh-CN" altLang="en-US" sz="2400" dirty="0">
                <a:solidFill>
                  <a:srgbClr val="FF0000"/>
                </a:solidFill>
              </a:rPr>
              <a:t>注：实际应用中协议根据实际确定层数以及各层功能。</a:t>
            </a:r>
            <a:endParaRPr lang="en-US" altLang="zh-CN" sz="2400" dirty="0">
              <a:solidFill>
                <a:srgbClr val="FF0000"/>
              </a:solidFill>
            </a:endParaRPr>
          </a:p>
          <a:p>
            <a:pPr>
              <a:lnSpc>
                <a:spcPct val="115000"/>
              </a:lnSpc>
              <a:buClr>
                <a:schemeClr val="accent1"/>
              </a:buClr>
              <a:buFont typeface="Wingdings" pitchFamily="2" charset="2"/>
              <a:buChar char="l"/>
            </a:pPr>
            <a:endParaRPr lang="zh-CN" altLang="en-US" sz="2400"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680243" y="176706"/>
            <a:ext cx="884872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3600" dirty="0">
                <a:latin typeface="Times New Roman" pitchFamily="18" charset="0"/>
              </a:rPr>
              <a:t>TCP/IP</a:t>
            </a:r>
            <a:r>
              <a:rPr lang="zh-CN" altLang="en-US" sz="3600" dirty="0"/>
              <a:t>各层安全服务与安全协议的对应</a:t>
            </a:r>
          </a:p>
        </p:txBody>
      </p:sp>
      <p:sp>
        <p:nvSpPr>
          <p:cNvPr id="8196" name="Text Box 14"/>
          <p:cNvSpPr txBox="1">
            <a:spLocks noChangeArrowheads="1"/>
          </p:cNvSpPr>
          <p:nvPr/>
        </p:nvSpPr>
        <p:spPr bwMode="auto">
          <a:xfrm>
            <a:off x="2057400" y="5351462"/>
            <a:ext cx="50530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dirty="0"/>
              <a:t>表</a:t>
            </a:r>
            <a:r>
              <a:rPr lang="en-US" altLang="zh-CN" sz="1800" dirty="0">
                <a:latin typeface="Times New Roman" pitchFamily="18" charset="0"/>
              </a:rPr>
              <a:t>7.1   TCP/IP</a:t>
            </a:r>
            <a:r>
              <a:rPr lang="zh-CN" altLang="en-US" sz="1800" dirty="0"/>
              <a:t>各层安全服务与安全协议的对应</a:t>
            </a:r>
            <a:endParaRPr lang="zh-CN" sz="4000" dirty="0"/>
          </a:p>
        </p:txBody>
      </p:sp>
      <p:pic>
        <p:nvPicPr>
          <p:cNvPr id="819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1269999"/>
            <a:ext cx="7793038" cy="408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685800" y="212726"/>
            <a:ext cx="8978900"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3600" dirty="0">
                <a:latin typeface="Times New Roman" pitchFamily="18" charset="0"/>
              </a:rPr>
              <a:t>OSI</a:t>
            </a:r>
            <a:r>
              <a:rPr lang="zh-CN" altLang="en-US" sz="3600" dirty="0">
                <a:latin typeface="Times New Roman" pitchFamily="18" charset="0"/>
              </a:rPr>
              <a:t>安全体系到</a:t>
            </a:r>
            <a:r>
              <a:rPr lang="en-US" altLang="zh-CN" sz="3600" dirty="0">
                <a:latin typeface="Times New Roman" pitchFamily="18" charset="0"/>
              </a:rPr>
              <a:t>TCP/IP</a:t>
            </a:r>
            <a:r>
              <a:rPr lang="zh-CN" altLang="en-US" sz="3600" dirty="0">
                <a:latin typeface="Times New Roman" pitchFamily="18" charset="0"/>
              </a:rPr>
              <a:t>安全体系的映射</a:t>
            </a:r>
            <a:endParaRPr lang="zh-CN" altLang="en-US" sz="3600" dirty="0"/>
          </a:p>
        </p:txBody>
      </p:sp>
      <p:sp>
        <p:nvSpPr>
          <p:cNvPr id="9220" name="Text Box 14"/>
          <p:cNvSpPr txBox="1">
            <a:spLocks noChangeArrowheads="1"/>
          </p:cNvSpPr>
          <p:nvPr/>
        </p:nvSpPr>
        <p:spPr bwMode="auto">
          <a:xfrm>
            <a:off x="2324100" y="5957888"/>
            <a:ext cx="4964113"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dirty="0"/>
              <a:t>表</a:t>
            </a:r>
            <a:r>
              <a:rPr lang="en-US" altLang="zh-CN" sz="1800" dirty="0">
                <a:latin typeface="Times New Roman" pitchFamily="18" charset="0"/>
              </a:rPr>
              <a:t>7.2 OSI</a:t>
            </a:r>
            <a:r>
              <a:rPr lang="zh-CN" altLang="en-US" sz="1800" dirty="0"/>
              <a:t>安全体系到</a:t>
            </a:r>
            <a:r>
              <a:rPr lang="en-US" altLang="zh-CN" sz="1800" dirty="0">
                <a:latin typeface="Times New Roman" pitchFamily="18" charset="0"/>
              </a:rPr>
              <a:t>TCP/IP</a:t>
            </a:r>
            <a:r>
              <a:rPr lang="zh-CN" altLang="en-US" sz="1800" dirty="0"/>
              <a:t>安全体系的映射</a:t>
            </a:r>
            <a:endParaRPr lang="zh-CN" sz="4000" dirty="0"/>
          </a:p>
        </p:txBody>
      </p:sp>
      <p:graphicFrame>
        <p:nvGraphicFramePr>
          <p:cNvPr id="9221" name="对象 1"/>
          <p:cNvGraphicFramePr>
            <a:graphicFrameLocks noChangeAspect="1"/>
          </p:cNvGraphicFramePr>
          <p:nvPr>
            <p:extLst>
              <p:ext uri="{D42A27DB-BD31-4B8C-83A1-F6EECF244321}">
                <p14:modId xmlns:p14="http://schemas.microsoft.com/office/powerpoint/2010/main" val="1035736720"/>
              </p:ext>
            </p:extLst>
          </p:nvPr>
        </p:nvGraphicFramePr>
        <p:xfrm>
          <a:off x="495300" y="977900"/>
          <a:ext cx="7962900" cy="4979988"/>
        </p:xfrm>
        <a:graphic>
          <a:graphicData uri="http://schemas.openxmlformats.org/presentationml/2006/ole">
            <mc:AlternateContent xmlns:mc="http://schemas.openxmlformats.org/markup-compatibility/2006">
              <mc:Choice xmlns:v="urn:schemas-microsoft-com:vml" Requires="v">
                <p:oleObj name="Microsoft Office Word 2007 文档" r:id="rId2" imgW="5549102" imgH="3470580" progId="Word.Document.12">
                  <p:embed/>
                </p:oleObj>
              </mc:Choice>
              <mc:Fallback>
                <p:oleObj name="Microsoft Office Word 2007 文档" r:id="rId2" imgW="5549102" imgH="3470580" progId="Word.Document.12">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977900"/>
                        <a:ext cx="7962900"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5"/>
          <p:cNvSpPr txBox="1">
            <a:spLocks noChangeArrowheads="1"/>
          </p:cNvSpPr>
          <p:nvPr/>
        </p:nvSpPr>
        <p:spPr bwMode="auto">
          <a:xfrm>
            <a:off x="260350" y="26987"/>
            <a:ext cx="1374775"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000" b="1" dirty="0">
                <a:ea typeface="宋体" pitchFamily="2" charset="-122"/>
              </a:rPr>
              <a:t>2</a:t>
            </a:r>
          </a:p>
        </p:txBody>
      </p:sp>
      <p:sp>
        <p:nvSpPr>
          <p:cNvPr id="10244" name="Text Box 4"/>
          <p:cNvSpPr txBox="1">
            <a:spLocks noChangeArrowheads="1"/>
          </p:cNvSpPr>
          <p:nvPr/>
        </p:nvSpPr>
        <p:spPr bwMode="auto">
          <a:xfrm>
            <a:off x="1250950" y="119320"/>
            <a:ext cx="673417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latin typeface="宋体" pitchFamily="2" charset="-122"/>
                <a:ea typeface="宋体" pitchFamily="2" charset="-122"/>
              </a:rPr>
              <a:t>网络安全协议</a:t>
            </a:r>
            <a:endParaRPr lang="zh-CN" sz="4000" dirty="0">
              <a:latin typeface="宋体" pitchFamily="2" charset="-122"/>
              <a:ea typeface="宋体" pitchFamily="2" charset="-122"/>
            </a:endParaRPr>
          </a:p>
        </p:txBody>
      </p:sp>
      <p:sp>
        <p:nvSpPr>
          <p:cNvPr id="10245" name="Text Box 14"/>
          <p:cNvSpPr txBox="1">
            <a:spLocks noChangeArrowheads="1"/>
          </p:cNvSpPr>
          <p:nvPr/>
        </p:nvSpPr>
        <p:spPr bwMode="auto">
          <a:xfrm>
            <a:off x="3579813" y="4868863"/>
            <a:ext cx="1792287"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en-US" altLang="zh-CN" sz="1800">
                <a:latin typeface="Times New Roman" pitchFamily="18" charset="0"/>
              </a:rPr>
              <a:t>(b)</a:t>
            </a:r>
            <a:r>
              <a:rPr lang="en-US" altLang="zh-CN" sz="1800"/>
              <a:t> </a:t>
            </a:r>
            <a:r>
              <a:rPr lang="zh-CN" altLang="en-US" sz="1800"/>
              <a:t>传输层</a:t>
            </a:r>
            <a:endParaRPr lang="zh-CN" sz="4000"/>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1704975"/>
            <a:ext cx="7310437"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Text Box 14"/>
          <p:cNvSpPr txBox="1">
            <a:spLocks noChangeArrowheads="1"/>
          </p:cNvSpPr>
          <p:nvPr/>
        </p:nvSpPr>
        <p:spPr bwMode="auto">
          <a:xfrm>
            <a:off x="1063625" y="4843463"/>
            <a:ext cx="20351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en-US" altLang="zh-CN" sz="1800">
                <a:latin typeface="Times New Roman" pitchFamily="18" charset="0"/>
              </a:rPr>
              <a:t>(a)</a:t>
            </a:r>
            <a:r>
              <a:rPr lang="en-US" altLang="zh-CN" sz="1800"/>
              <a:t> </a:t>
            </a:r>
            <a:r>
              <a:rPr lang="zh-CN" altLang="en-US" sz="1800"/>
              <a:t>网络层</a:t>
            </a:r>
            <a:endParaRPr lang="zh-CN" sz="4000"/>
          </a:p>
        </p:txBody>
      </p:sp>
      <p:sp>
        <p:nvSpPr>
          <p:cNvPr id="10248" name="Text Box 14"/>
          <p:cNvSpPr txBox="1">
            <a:spLocks noChangeArrowheads="1"/>
          </p:cNvSpPr>
          <p:nvPr/>
        </p:nvSpPr>
        <p:spPr bwMode="auto">
          <a:xfrm>
            <a:off x="6454775" y="4818063"/>
            <a:ext cx="207962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en-US" altLang="zh-CN" sz="1800">
                <a:latin typeface="Times New Roman" pitchFamily="18" charset="0"/>
              </a:rPr>
              <a:t>(c)</a:t>
            </a:r>
            <a:r>
              <a:rPr lang="en-US" altLang="zh-CN" sz="1800"/>
              <a:t> </a:t>
            </a:r>
            <a:r>
              <a:rPr lang="zh-CN" altLang="en-US" sz="1800"/>
              <a:t>应用层</a:t>
            </a:r>
            <a:endParaRPr lang="zh-CN" sz="4000"/>
          </a:p>
        </p:txBody>
      </p:sp>
      <p:sp>
        <p:nvSpPr>
          <p:cNvPr id="10249" name="Text Box 14"/>
          <p:cNvSpPr txBox="1">
            <a:spLocks noChangeArrowheads="1"/>
          </p:cNvSpPr>
          <p:nvPr/>
        </p:nvSpPr>
        <p:spPr bwMode="auto">
          <a:xfrm>
            <a:off x="2166938" y="5732463"/>
            <a:ext cx="4902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a:t>图 </a:t>
            </a:r>
            <a:r>
              <a:rPr lang="en-US" altLang="zh-CN" sz="1800">
                <a:latin typeface="Times New Roman" pitchFamily="18" charset="0"/>
              </a:rPr>
              <a:t>7-2   </a:t>
            </a:r>
            <a:r>
              <a:rPr lang="zh-CN" altLang="en-US" sz="1800"/>
              <a:t>一些典型的安全通信协议所处的位置</a:t>
            </a:r>
            <a:endParaRPr lang="zh-CN" sz="4000"/>
          </a:p>
        </p:txBody>
      </p:sp>
    </p:spTree>
  </p:cSld>
  <p:clrMapOvr>
    <a:masterClrMapping/>
  </p:clrMapOvr>
  <p:transition>
    <p:wipe dir="r"/>
  </p:transition>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1734</TotalTime>
  <Pages>0</Pages>
  <Words>1359</Words>
  <Characters>0</Characters>
  <Application>Microsoft Office PowerPoint</Application>
  <DocSecurity>0</DocSecurity>
  <PresentationFormat>全屏显示(4:3)</PresentationFormat>
  <Lines>0</Lines>
  <Paragraphs>143</Paragraphs>
  <Slides>27</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39" baseType="lpstr">
      <vt:lpstr>Futura Md BT</vt:lpstr>
      <vt:lpstr>FuturaA Bk BT</vt:lpstr>
      <vt:lpstr>Monotype Sorts</vt:lpstr>
      <vt:lpstr>黑体</vt:lpstr>
      <vt:lpstr>宋体</vt:lpstr>
      <vt:lpstr>Times New Roman</vt:lpstr>
      <vt:lpstr>Trebuchet MS</vt:lpstr>
      <vt:lpstr>Verdana</vt:lpstr>
      <vt:lpstr>Wingdings</vt:lpstr>
      <vt:lpstr>1_ALU_template_innovation_yellow3</vt:lpstr>
      <vt:lpstr>Bitmap Image</vt:lpstr>
      <vt:lpstr>Microsoft Office Word 2007 文档</vt:lpstr>
      <vt:lpstr>第七章  计算机网络安全（1) </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vector>
  </TitlesOfParts>
  <Company>Alcatel</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Second Line of Title Subheadings (if needed)</dc:title>
  <dc:creator>richar18</dc:creator>
  <cp:lastModifiedBy>亮亮 王</cp:lastModifiedBy>
  <cp:revision>274</cp:revision>
  <cp:lastPrinted>2002-04-19T19:23:03Z</cp:lastPrinted>
  <dcterms:created xsi:type="dcterms:W3CDTF">2007-08-21T18:59:09Z</dcterms:created>
  <dcterms:modified xsi:type="dcterms:W3CDTF">2024-04-28T02:35:11Z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