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1"/>
  </p:notesMasterIdLst>
  <p:sldIdLst>
    <p:sldId id="803" r:id="rId2"/>
    <p:sldId id="880" r:id="rId3"/>
    <p:sldId id="853" r:id="rId4"/>
    <p:sldId id="847" r:id="rId5"/>
    <p:sldId id="854" r:id="rId6"/>
    <p:sldId id="855" r:id="rId7"/>
    <p:sldId id="856" r:id="rId8"/>
    <p:sldId id="902" r:id="rId9"/>
    <p:sldId id="897" r:id="rId10"/>
    <p:sldId id="898" r:id="rId11"/>
    <p:sldId id="885" r:id="rId12"/>
    <p:sldId id="905" r:id="rId13"/>
    <p:sldId id="886" r:id="rId14"/>
    <p:sldId id="896" r:id="rId15"/>
    <p:sldId id="888" r:id="rId16"/>
    <p:sldId id="889" r:id="rId17"/>
    <p:sldId id="891" r:id="rId18"/>
    <p:sldId id="901" r:id="rId19"/>
    <p:sldId id="892" r:id="rId20"/>
    <p:sldId id="893" r:id="rId21"/>
    <p:sldId id="900" r:id="rId22"/>
    <p:sldId id="857" r:id="rId23"/>
    <p:sldId id="858" r:id="rId24"/>
    <p:sldId id="859" r:id="rId25"/>
    <p:sldId id="894" r:id="rId26"/>
    <p:sldId id="895" r:id="rId27"/>
    <p:sldId id="879" r:id="rId28"/>
    <p:sldId id="903" r:id="rId29"/>
    <p:sldId id="904" r:id="rId30"/>
  </p:sldIdLst>
  <p:sldSz cx="9144000" cy="6858000" type="screen4x3"/>
  <p:notesSz cx="7099300" cy="10234613"/>
  <p:defaultTextStyle>
    <a:defPPr>
      <a:defRPr lang="en-GB"/>
    </a:defPPr>
    <a:lvl1pPr algn="ctr" rtl="0" eaLnBrk="0" fontAlgn="base" hangingPunct="0">
      <a:spcBef>
        <a:spcPct val="0"/>
      </a:spcBef>
      <a:spcAft>
        <a:spcPct val="0"/>
      </a:spcAft>
      <a:defRPr sz="1600" kern="1200">
        <a:solidFill>
          <a:schemeClr val="tx1"/>
        </a:solidFill>
        <a:latin typeface="Trebuchet MS" pitchFamily="34" charset="0"/>
        <a:ea typeface="黑体" pitchFamily="49" charset="-122"/>
        <a:cs typeface="+mn-cs"/>
      </a:defRPr>
    </a:lvl1pPr>
    <a:lvl2pPr marL="457200" algn="ctr" rtl="0" eaLnBrk="0" fontAlgn="base" hangingPunct="0">
      <a:spcBef>
        <a:spcPct val="0"/>
      </a:spcBef>
      <a:spcAft>
        <a:spcPct val="0"/>
      </a:spcAft>
      <a:defRPr sz="1600" kern="1200">
        <a:solidFill>
          <a:schemeClr val="tx1"/>
        </a:solidFill>
        <a:latin typeface="Trebuchet MS" pitchFamily="34" charset="0"/>
        <a:ea typeface="黑体" pitchFamily="49" charset="-122"/>
        <a:cs typeface="+mn-cs"/>
      </a:defRPr>
    </a:lvl2pPr>
    <a:lvl3pPr marL="914400" algn="ctr" rtl="0" eaLnBrk="0" fontAlgn="base" hangingPunct="0">
      <a:spcBef>
        <a:spcPct val="0"/>
      </a:spcBef>
      <a:spcAft>
        <a:spcPct val="0"/>
      </a:spcAft>
      <a:defRPr sz="1600" kern="1200">
        <a:solidFill>
          <a:schemeClr val="tx1"/>
        </a:solidFill>
        <a:latin typeface="Trebuchet MS" pitchFamily="34" charset="0"/>
        <a:ea typeface="黑体" pitchFamily="49" charset="-122"/>
        <a:cs typeface="+mn-cs"/>
      </a:defRPr>
    </a:lvl3pPr>
    <a:lvl4pPr marL="1371600" algn="ctr" rtl="0" eaLnBrk="0" fontAlgn="base" hangingPunct="0">
      <a:spcBef>
        <a:spcPct val="0"/>
      </a:spcBef>
      <a:spcAft>
        <a:spcPct val="0"/>
      </a:spcAft>
      <a:defRPr sz="1600" kern="1200">
        <a:solidFill>
          <a:schemeClr val="tx1"/>
        </a:solidFill>
        <a:latin typeface="Trebuchet MS" pitchFamily="34" charset="0"/>
        <a:ea typeface="黑体" pitchFamily="49" charset="-122"/>
        <a:cs typeface="+mn-cs"/>
      </a:defRPr>
    </a:lvl4pPr>
    <a:lvl5pPr marL="1828800" algn="ctr" rtl="0" eaLnBrk="0" fontAlgn="base" hangingPunct="0">
      <a:spcBef>
        <a:spcPct val="0"/>
      </a:spcBef>
      <a:spcAft>
        <a:spcPct val="0"/>
      </a:spcAft>
      <a:defRPr sz="1600" kern="1200">
        <a:solidFill>
          <a:schemeClr val="tx1"/>
        </a:solidFill>
        <a:latin typeface="Trebuchet MS" pitchFamily="34" charset="0"/>
        <a:ea typeface="黑体" pitchFamily="49" charset="-122"/>
        <a:cs typeface="+mn-cs"/>
      </a:defRPr>
    </a:lvl5pPr>
    <a:lvl6pPr marL="2286000" algn="l" defTabSz="914400" rtl="0" eaLnBrk="1" latinLnBrk="0" hangingPunct="1">
      <a:defRPr sz="1600" kern="1200">
        <a:solidFill>
          <a:schemeClr val="tx1"/>
        </a:solidFill>
        <a:latin typeface="Trebuchet MS" pitchFamily="34" charset="0"/>
        <a:ea typeface="黑体" pitchFamily="49" charset="-122"/>
        <a:cs typeface="+mn-cs"/>
      </a:defRPr>
    </a:lvl6pPr>
    <a:lvl7pPr marL="2743200" algn="l" defTabSz="914400" rtl="0" eaLnBrk="1" latinLnBrk="0" hangingPunct="1">
      <a:defRPr sz="1600" kern="1200">
        <a:solidFill>
          <a:schemeClr val="tx1"/>
        </a:solidFill>
        <a:latin typeface="Trebuchet MS" pitchFamily="34" charset="0"/>
        <a:ea typeface="黑体" pitchFamily="49" charset="-122"/>
        <a:cs typeface="+mn-cs"/>
      </a:defRPr>
    </a:lvl7pPr>
    <a:lvl8pPr marL="3200400" algn="l" defTabSz="914400" rtl="0" eaLnBrk="1" latinLnBrk="0" hangingPunct="1">
      <a:defRPr sz="1600" kern="1200">
        <a:solidFill>
          <a:schemeClr val="tx1"/>
        </a:solidFill>
        <a:latin typeface="Trebuchet MS" pitchFamily="34" charset="0"/>
        <a:ea typeface="黑体" pitchFamily="49" charset="-122"/>
        <a:cs typeface="+mn-cs"/>
      </a:defRPr>
    </a:lvl8pPr>
    <a:lvl9pPr marL="3657600" algn="l" defTabSz="914400" rtl="0" eaLnBrk="1" latinLnBrk="0" hangingPunct="1">
      <a:defRPr sz="1600" kern="1200">
        <a:solidFill>
          <a:schemeClr val="tx1"/>
        </a:solidFill>
        <a:latin typeface="Trebuchet MS" pitchFamily="34"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FAFF"/>
    <a:srgbClr val="00B9E1"/>
    <a:srgbClr val="C3C3C3"/>
    <a:srgbClr val="969696"/>
    <a:srgbClr val="F03C91"/>
    <a:srgbClr val="FFC828"/>
    <a:srgbClr val="FF3300"/>
    <a:srgbClr val="5916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71" autoAdjust="0"/>
    <p:restoredTop sz="97898" autoAdjust="0"/>
  </p:normalViewPr>
  <p:slideViewPr>
    <p:cSldViewPr snapToGrid="0">
      <p:cViewPr>
        <p:scale>
          <a:sx n="80" d="100"/>
          <a:sy n="80" d="100"/>
        </p:scale>
        <p:origin x="222" y="72"/>
      </p:cViewPr>
      <p:guideLst>
        <p:guide orient="horz" pos="2152"/>
        <p:guide pos="288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9" d="100"/>
          <a:sy n="59" d="100"/>
        </p:scale>
        <p:origin x="-3000" y="-72"/>
      </p:cViewPr>
      <p:guideLst>
        <p:guide orient="horz" pos="3223"/>
        <p:guide pos="2236"/>
      </p:guideLst>
    </p:cSldViewPr>
  </p:notesViewPr>
  <p:gridSpacing cx="45003" cy="4500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7359650" cy="10234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defTabSz="947738"/>
            <a:endParaRPr lang="zh-CN" altLang="en-US" sz="1700">
              <a:ea typeface="宋体" pitchFamily="2" charset="-122"/>
            </a:endParaRPr>
          </a:p>
        </p:txBody>
      </p:sp>
      <p:sp>
        <p:nvSpPr>
          <p:cNvPr id="30723" name="Rectangle 3"/>
          <p:cNvSpPr>
            <a:spLocks noGrp="1" noRot="1" noChangeAspect="1" noChangeArrowheads="1" noTextEdit="1"/>
          </p:cNvSpPr>
          <p:nvPr>
            <p:ph type="sldImg" idx="2"/>
          </p:nvPr>
        </p:nvSpPr>
        <p:spPr bwMode="auto">
          <a:xfrm>
            <a:off x="1001713" y="763588"/>
            <a:ext cx="5097462"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6" name="Rectangle 4"/>
          <p:cNvSpPr>
            <a:spLocks noGrp="1" noChangeArrowheads="1" noTextEdit="1"/>
          </p:cNvSpPr>
          <p:nvPr>
            <p:ph type="body" sz="quarter" idx="3"/>
          </p:nvPr>
        </p:nvSpPr>
        <p:spPr bwMode="auto">
          <a:xfrm>
            <a:off x="935038" y="4841875"/>
            <a:ext cx="5229225" cy="4586288"/>
          </a:xfrm>
          <a:prstGeom prst="rect">
            <a:avLst/>
          </a:prstGeom>
          <a:noFill/>
          <a:ln w="9525">
            <a:noFill/>
            <a:miter lim="800000"/>
            <a:headEnd/>
            <a:tailEnd/>
          </a:ln>
          <a:effectLst/>
        </p:spPr>
        <p:txBody>
          <a:bodyPr vert="horz" wrap="square" lIns="93739" tIns="46871" rIns="93739" bIns="46871" numCol="1" anchor="ctr" anchorCtr="0" compatLnSpc="1">
            <a:prstTxWarp prst="textNoShape">
              <a:avLst/>
            </a:prstTxWarp>
          </a:bodyPr>
          <a:lstStyle/>
          <a:p>
            <a:pPr lvl="0"/>
            <a:r>
              <a:rPr lang="en-GB" altLang="zh-CN" noProof="0" smtClean="0"/>
              <a:t>                                </a:t>
            </a:r>
          </a:p>
          <a:p>
            <a:pPr lvl="1"/>
            <a:r>
              <a:rPr lang="en-GB" altLang="zh-CN" noProof="0" smtClean="0"/>
              <a:t>            </a:t>
            </a:r>
          </a:p>
          <a:p>
            <a:pPr lvl="2"/>
            <a:r>
              <a:rPr lang="en-GB" altLang="zh-CN" noProof="0" smtClean="0"/>
              <a:t>           </a:t>
            </a:r>
          </a:p>
          <a:p>
            <a:pPr lvl="3"/>
            <a:r>
              <a:rPr lang="en-GB" altLang="zh-CN" noProof="0" smtClean="0"/>
              <a:t>            </a:t>
            </a:r>
          </a:p>
          <a:p>
            <a:pPr lvl="4"/>
            <a:r>
              <a:rPr lang="en-GB" altLang="zh-CN" noProof="0" smtClean="0"/>
              <a:t>           </a:t>
            </a:r>
          </a:p>
        </p:txBody>
      </p:sp>
    </p:spTree>
    <p:extLst>
      <p:ext uri="{BB962C8B-B14F-4D97-AF65-F5344CB8AC3E}">
        <p14:creationId xmlns:p14="http://schemas.microsoft.com/office/powerpoint/2010/main" val="2416527069"/>
      </p:ext>
    </p:extLst>
  </p:cSld>
  <p:clrMap bg1="lt1" tx1="dk1" bg2="lt2" tx2="dk2" accent1="accent1" accent2="accent2" accent3="accent3" accent4="accent4" accent5="accent5" accent6="accent6" hlink="hlink" folHlink="folHlink"/>
  <p:notesStyle>
    <a:lvl1pPr marL="117475" indent="-117475" algn="l" rtl="0" eaLnBrk="0" fontAlgn="base" hangingPunct="0">
      <a:lnSpc>
        <a:spcPct val="90000"/>
      </a:lnSpc>
      <a:spcBef>
        <a:spcPct val="40000"/>
      </a:spcBef>
      <a:spcAft>
        <a:spcPct val="0"/>
      </a:spcAft>
      <a:buSzPct val="60000"/>
      <a:buFont typeface="Monotype Sorts" charset="2"/>
      <a:defRPr sz="1200" kern="1200">
        <a:solidFill>
          <a:schemeClr val="tx1"/>
        </a:solidFill>
        <a:latin typeface="Trebuchet MS" pitchFamily="34" charset="0"/>
        <a:ea typeface="+mn-ea"/>
        <a:cs typeface="+mn-cs"/>
      </a:defRPr>
    </a:lvl1pPr>
    <a:lvl2pPr marL="342900" indent="-111125"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2pPr>
    <a:lvl3pPr marL="5715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3pPr>
    <a:lvl4pPr marL="8001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4pPr>
    <a:lvl5pPr marL="10287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31748" name="灯片编号占位符 3"/>
          <p:cNvSpPr>
            <a:spLocks noGrp="1"/>
          </p:cNvSpPr>
          <p:nvPr>
            <p:ph type="sldNum" sz="quarter" idx="4294967295"/>
          </p:nvPr>
        </p:nvSpPr>
        <p:spPr bwMode="auto">
          <a:xfrm>
            <a:off x="4056063" y="9683750"/>
            <a:ext cx="3043237" cy="506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nchor="b"/>
          <a:lstStyle>
            <a:lvl1pPr defTabSz="963613">
              <a:defRPr sz="1600">
                <a:solidFill>
                  <a:schemeClr val="tx1"/>
                </a:solidFill>
                <a:latin typeface="Trebuchet MS" pitchFamily="34" charset="0"/>
                <a:ea typeface="黑体" pitchFamily="49" charset="-122"/>
              </a:defRPr>
            </a:lvl1pPr>
            <a:lvl2pPr marL="742950" indent="-285750" defTabSz="963613">
              <a:defRPr sz="1600">
                <a:solidFill>
                  <a:schemeClr val="tx1"/>
                </a:solidFill>
                <a:latin typeface="Trebuchet MS" pitchFamily="34" charset="0"/>
                <a:ea typeface="黑体" pitchFamily="49" charset="-122"/>
              </a:defRPr>
            </a:lvl2pPr>
            <a:lvl3pPr marL="1143000" indent="-228600" defTabSz="963613">
              <a:defRPr sz="1600">
                <a:solidFill>
                  <a:schemeClr val="tx1"/>
                </a:solidFill>
                <a:latin typeface="Trebuchet MS" pitchFamily="34" charset="0"/>
                <a:ea typeface="黑体" pitchFamily="49" charset="-122"/>
              </a:defRPr>
            </a:lvl3pPr>
            <a:lvl4pPr marL="1600200" indent="-228600" defTabSz="963613">
              <a:defRPr sz="1600">
                <a:solidFill>
                  <a:schemeClr val="tx1"/>
                </a:solidFill>
                <a:latin typeface="Trebuchet MS" pitchFamily="34" charset="0"/>
                <a:ea typeface="黑体" pitchFamily="49" charset="-122"/>
              </a:defRPr>
            </a:lvl4pPr>
            <a:lvl5pPr marL="2057400" indent="-228600" defTabSz="963613">
              <a:defRPr sz="1600">
                <a:solidFill>
                  <a:schemeClr val="tx1"/>
                </a:solidFill>
                <a:latin typeface="Trebuchet MS" pitchFamily="34" charset="0"/>
                <a:ea typeface="黑体" pitchFamily="49" charset="-122"/>
              </a:defRPr>
            </a:lvl5pPr>
            <a:lvl6pPr marL="25146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r"/>
            <a:fld id="{2BCD6F99-6CC8-4332-907C-75DD95F8134F}" type="slidenum">
              <a:rPr lang="en-US" altLang="zh-CN" sz="1000">
                <a:latin typeface="FuturaA Bk BT" pitchFamily="34" charset="0"/>
                <a:ea typeface="宋体" pitchFamily="2" charset="-122"/>
              </a:rPr>
              <a:pPr algn="r"/>
              <a:t>5</a:t>
            </a:fld>
            <a:endParaRPr lang="en-GB" altLang="zh-CN" sz="1000">
              <a:latin typeface="FuturaA Bk BT" pitchFamily="34"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32772" name="灯片编号占位符 3"/>
          <p:cNvSpPr>
            <a:spLocks noGrp="1"/>
          </p:cNvSpPr>
          <p:nvPr>
            <p:ph type="sldNum" sz="quarter" idx="4294967295"/>
          </p:nvPr>
        </p:nvSpPr>
        <p:spPr bwMode="auto">
          <a:xfrm>
            <a:off x="4056063" y="9683750"/>
            <a:ext cx="3043237" cy="506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nchor="b"/>
          <a:lstStyle>
            <a:lvl1pPr defTabSz="963613">
              <a:defRPr sz="1600">
                <a:solidFill>
                  <a:schemeClr val="tx1"/>
                </a:solidFill>
                <a:latin typeface="Trebuchet MS" pitchFamily="34" charset="0"/>
                <a:ea typeface="黑体" pitchFamily="49" charset="-122"/>
              </a:defRPr>
            </a:lvl1pPr>
            <a:lvl2pPr marL="742950" indent="-285750" defTabSz="963613">
              <a:defRPr sz="1600">
                <a:solidFill>
                  <a:schemeClr val="tx1"/>
                </a:solidFill>
                <a:latin typeface="Trebuchet MS" pitchFamily="34" charset="0"/>
                <a:ea typeface="黑体" pitchFamily="49" charset="-122"/>
              </a:defRPr>
            </a:lvl2pPr>
            <a:lvl3pPr marL="1143000" indent="-228600" defTabSz="963613">
              <a:defRPr sz="1600">
                <a:solidFill>
                  <a:schemeClr val="tx1"/>
                </a:solidFill>
                <a:latin typeface="Trebuchet MS" pitchFamily="34" charset="0"/>
                <a:ea typeface="黑体" pitchFamily="49" charset="-122"/>
              </a:defRPr>
            </a:lvl3pPr>
            <a:lvl4pPr marL="1600200" indent="-228600" defTabSz="963613">
              <a:defRPr sz="1600">
                <a:solidFill>
                  <a:schemeClr val="tx1"/>
                </a:solidFill>
                <a:latin typeface="Trebuchet MS" pitchFamily="34" charset="0"/>
                <a:ea typeface="黑体" pitchFamily="49" charset="-122"/>
              </a:defRPr>
            </a:lvl4pPr>
            <a:lvl5pPr marL="2057400" indent="-228600" defTabSz="963613">
              <a:defRPr sz="1600">
                <a:solidFill>
                  <a:schemeClr val="tx1"/>
                </a:solidFill>
                <a:latin typeface="Trebuchet MS" pitchFamily="34" charset="0"/>
                <a:ea typeface="黑体" pitchFamily="49" charset="-122"/>
              </a:defRPr>
            </a:lvl5pPr>
            <a:lvl6pPr marL="25146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r"/>
            <a:fld id="{5D196CC6-E70D-47CF-A7F6-C41247156BB9}" type="slidenum">
              <a:rPr lang="en-US" altLang="zh-CN" sz="1000">
                <a:latin typeface="FuturaA Bk BT" pitchFamily="34" charset="0"/>
                <a:ea typeface="宋体" pitchFamily="2" charset="-122"/>
              </a:rPr>
              <a:pPr algn="r"/>
              <a:t>6</a:t>
            </a:fld>
            <a:endParaRPr lang="en-GB" altLang="zh-CN" sz="1000">
              <a:latin typeface="FuturaA Bk BT" pitchFamily="34" charset="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33796" name="灯片编号占位符 3"/>
          <p:cNvSpPr>
            <a:spLocks noGrp="1"/>
          </p:cNvSpPr>
          <p:nvPr>
            <p:ph type="sldNum" sz="quarter" idx="4294967295"/>
          </p:nvPr>
        </p:nvSpPr>
        <p:spPr bwMode="auto">
          <a:xfrm>
            <a:off x="4056063" y="9683750"/>
            <a:ext cx="3043237" cy="506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nchor="b"/>
          <a:lstStyle>
            <a:lvl1pPr defTabSz="963613">
              <a:defRPr sz="1600">
                <a:solidFill>
                  <a:schemeClr val="tx1"/>
                </a:solidFill>
                <a:latin typeface="Trebuchet MS" pitchFamily="34" charset="0"/>
                <a:ea typeface="黑体" pitchFamily="49" charset="-122"/>
              </a:defRPr>
            </a:lvl1pPr>
            <a:lvl2pPr marL="742950" indent="-285750" defTabSz="963613">
              <a:defRPr sz="1600">
                <a:solidFill>
                  <a:schemeClr val="tx1"/>
                </a:solidFill>
                <a:latin typeface="Trebuchet MS" pitchFamily="34" charset="0"/>
                <a:ea typeface="黑体" pitchFamily="49" charset="-122"/>
              </a:defRPr>
            </a:lvl2pPr>
            <a:lvl3pPr marL="1143000" indent="-228600" defTabSz="963613">
              <a:defRPr sz="1600">
                <a:solidFill>
                  <a:schemeClr val="tx1"/>
                </a:solidFill>
                <a:latin typeface="Trebuchet MS" pitchFamily="34" charset="0"/>
                <a:ea typeface="黑体" pitchFamily="49" charset="-122"/>
              </a:defRPr>
            </a:lvl3pPr>
            <a:lvl4pPr marL="1600200" indent="-228600" defTabSz="963613">
              <a:defRPr sz="1600">
                <a:solidFill>
                  <a:schemeClr val="tx1"/>
                </a:solidFill>
                <a:latin typeface="Trebuchet MS" pitchFamily="34" charset="0"/>
                <a:ea typeface="黑体" pitchFamily="49" charset="-122"/>
              </a:defRPr>
            </a:lvl4pPr>
            <a:lvl5pPr marL="2057400" indent="-228600" defTabSz="963613">
              <a:defRPr sz="1600">
                <a:solidFill>
                  <a:schemeClr val="tx1"/>
                </a:solidFill>
                <a:latin typeface="Trebuchet MS" pitchFamily="34" charset="0"/>
                <a:ea typeface="黑体" pitchFamily="49" charset="-122"/>
              </a:defRPr>
            </a:lvl5pPr>
            <a:lvl6pPr marL="25146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r"/>
            <a:fld id="{D4F0E785-82FA-49A1-BE22-A61B1DAA43D8}" type="slidenum">
              <a:rPr lang="en-US" altLang="zh-CN" sz="1000">
                <a:latin typeface="FuturaA Bk BT" pitchFamily="34" charset="0"/>
                <a:ea typeface="宋体" pitchFamily="2" charset="-122"/>
              </a:rPr>
              <a:pPr algn="r"/>
              <a:t>22</a:t>
            </a:fld>
            <a:endParaRPr lang="en-GB" altLang="zh-CN" sz="1000">
              <a:latin typeface="FuturaA Bk BT" pitchFamily="34" charset="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34820" name="灯片编号占位符 3"/>
          <p:cNvSpPr>
            <a:spLocks noGrp="1"/>
          </p:cNvSpPr>
          <p:nvPr>
            <p:ph type="sldNum" sz="quarter" idx="4294967295"/>
          </p:nvPr>
        </p:nvSpPr>
        <p:spPr bwMode="auto">
          <a:xfrm>
            <a:off x="4056063" y="9683750"/>
            <a:ext cx="3043237" cy="506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nchor="b"/>
          <a:lstStyle>
            <a:lvl1pPr defTabSz="963613">
              <a:defRPr sz="1600">
                <a:solidFill>
                  <a:schemeClr val="tx1"/>
                </a:solidFill>
                <a:latin typeface="Trebuchet MS" pitchFamily="34" charset="0"/>
                <a:ea typeface="黑体" pitchFamily="49" charset="-122"/>
              </a:defRPr>
            </a:lvl1pPr>
            <a:lvl2pPr marL="742950" indent="-285750" defTabSz="963613">
              <a:defRPr sz="1600">
                <a:solidFill>
                  <a:schemeClr val="tx1"/>
                </a:solidFill>
                <a:latin typeface="Trebuchet MS" pitchFamily="34" charset="0"/>
                <a:ea typeface="黑体" pitchFamily="49" charset="-122"/>
              </a:defRPr>
            </a:lvl2pPr>
            <a:lvl3pPr marL="1143000" indent="-228600" defTabSz="963613">
              <a:defRPr sz="1600">
                <a:solidFill>
                  <a:schemeClr val="tx1"/>
                </a:solidFill>
                <a:latin typeface="Trebuchet MS" pitchFamily="34" charset="0"/>
                <a:ea typeface="黑体" pitchFamily="49" charset="-122"/>
              </a:defRPr>
            </a:lvl3pPr>
            <a:lvl4pPr marL="1600200" indent="-228600" defTabSz="963613">
              <a:defRPr sz="1600">
                <a:solidFill>
                  <a:schemeClr val="tx1"/>
                </a:solidFill>
                <a:latin typeface="Trebuchet MS" pitchFamily="34" charset="0"/>
                <a:ea typeface="黑体" pitchFamily="49" charset="-122"/>
              </a:defRPr>
            </a:lvl4pPr>
            <a:lvl5pPr marL="2057400" indent="-228600" defTabSz="963613">
              <a:defRPr sz="1600">
                <a:solidFill>
                  <a:schemeClr val="tx1"/>
                </a:solidFill>
                <a:latin typeface="Trebuchet MS" pitchFamily="34" charset="0"/>
                <a:ea typeface="黑体" pitchFamily="49" charset="-122"/>
              </a:defRPr>
            </a:lvl5pPr>
            <a:lvl6pPr marL="25146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r"/>
            <a:fld id="{A4A43173-FD3F-4E84-AEE7-072A4E7C791A}" type="slidenum">
              <a:rPr lang="en-US" altLang="zh-CN" sz="1000">
                <a:latin typeface="FuturaA Bk BT" pitchFamily="34" charset="0"/>
                <a:ea typeface="宋体" pitchFamily="2" charset="-122"/>
              </a:rPr>
              <a:pPr algn="r"/>
              <a:t>23</a:t>
            </a:fld>
            <a:endParaRPr lang="en-GB" altLang="zh-CN" sz="1000">
              <a:latin typeface="FuturaA Bk BT" pitchFamily="34" charset="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35844" name="灯片编号占位符 3"/>
          <p:cNvSpPr>
            <a:spLocks noGrp="1"/>
          </p:cNvSpPr>
          <p:nvPr>
            <p:ph type="sldNum" sz="quarter" idx="4294967295"/>
          </p:nvPr>
        </p:nvSpPr>
        <p:spPr bwMode="auto">
          <a:xfrm>
            <a:off x="4056063" y="9683750"/>
            <a:ext cx="3043237" cy="506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nchor="b"/>
          <a:lstStyle>
            <a:lvl1pPr defTabSz="963613">
              <a:defRPr sz="1600">
                <a:solidFill>
                  <a:schemeClr val="tx1"/>
                </a:solidFill>
                <a:latin typeface="Trebuchet MS" pitchFamily="34" charset="0"/>
                <a:ea typeface="黑体" pitchFamily="49" charset="-122"/>
              </a:defRPr>
            </a:lvl1pPr>
            <a:lvl2pPr marL="742950" indent="-285750" defTabSz="963613">
              <a:defRPr sz="1600">
                <a:solidFill>
                  <a:schemeClr val="tx1"/>
                </a:solidFill>
                <a:latin typeface="Trebuchet MS" pitchFamily="34" charset="0"/>
                <a:ea typeface="黑体" pitchFamily="49" charset="-122"/>
              </a:defRPr>
            </a:lvl2pPr>
            <a:lvl3pPr marL="1143000" indent="-228600" defTabSz="963613">
              <a:defRPr sz="1600">
                <a:solidFill>
                  <a:schemeClr val="tx1"/>
                </a:solidFill>
                <a:latin typeface="Trebuchet MS" pitchFamily="34" charset="0"/>
                <a:ea typeface="黑体" pitchFamily="49" charset="-122"/>
              </a:defRPr>
            </a:lvl3pPr>
            <a:lvl4pPr marL="1600200" indent="-228600" defTabSz="963613">
              <a:defRPr sz="1600">
                <a:solidFill>
                  <a:schemeClr val="tx1"/>
                </a:solidFill>
                <a:latin typeface="Trebuchet MS" pitchFamily="34" charset="0"/>
                <a:ea typeface="黑体" pitchFamily="49" charset="-122"/>
              </a:defRPr>
            </a:lvl4pPr>
            <a:lvl5pPr marL="2057400" indent="-228600" defTabSz="963613">
              <a:defRPr sz="1600">
                <a:solidFill>
                  <a:schemeClr val="tx1"/>
                </a:solidFill>
                <a:latin typeface="Trebuchet MS" pitchFamily="34" charset="0"/>
                <a:ea typeface="黑体" pitchFamily="49" charset="-122"/>
              </a:defRPr>
            </a:lvl5pPr>
            <a:lvl6pPr marL="25146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613"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r"/>
            <a:fld id="{D500C9FE-2501-4D30-8739-13B83DAF49DC}" type="slidenum">
              <a:rPr lang="en-US" altLang="zh-CN" sz="1000">
                <a:latin typeface="FuturaA Bk BT" pitchFamily="34" charset="0"/>
                <a:ea typeface="宋体" pitchFamily="2" charset="-122"/>
              </a:rPr>
              <a:pPr algn="r"/>
              <a:t>24</a:t>
            </a:fld>
            <a:endParaRPr lang="en-GB" altLang="zh-CN" sz="1000">
              <a:latin typeface="FuturaA Bk BT" pitchFamily="34" charset="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r>
              <a:rPr lang="en-GB" altLang="zh-CN" b="1" smtClean="0"/>
              <a:t>Testimonial and Endorsement Information	</a:t>
            </a:r>
          </a:p>
          <a:p>
            <a:endParaRPr lang="en-GB" altLang="zh-CN" smtClean="0"/>
          </a:p>
          <a:p>
            <a:pPr>
              <a:buFontTx/>
              <a:buChar char="•"/>
            </a:pPr>
            <a:r>
              <a:rPr lang="en-GB" altLang="zh-CN" smtClean="0"/>
              <a:t>See instructions in body of slide</a:t>
            </a:r>
          </a:p>
          <a:p>
            <a:pPr>
              <a:buFontTx/>
              <a:buChar char="•"/>
            </a:pPr>
            <a:r>
              <a:rPr lang="en-GB" altLang="zh-CN" smtClean="0"/>
              <a:t>When a slide has more than one endorsement reduce font size with all having the same size</a:t>
            </a:r>
          </a:p>
          <a:p>
            <a:pPr>
              <a:buFontTx/>
              <a:buChar char="•"/>
            </a:pPr>
            <a:r>
              <a:rPr lang="en-GB" altLang="zh-CN" smtClean="0"/>
              <a:t>Individual testimonials will have own blue highlight box</a:t>
            </a:r>
          </a:p>
          <a:p>
            <a:endParaRPr lang="zh-CN" altLang="zh-CN" smtClean="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endParaRPr lang="zh-CN" altLang="en-US"/>
          </a:p>
        </p:txBody>
      </p:sp>
      <p:sp>
        <p:nvSpPr>
          <p:cNvPr id="5" name="Rectangle 9"/>
          <p:cNvSpPr>
            <a:spLocks noChangeArrowheads="1"/>
          </p:cNvSpPr>
          <p:nvPr userDrawn="1"/>
        </p:nvSpPr>
        <p:spPr bwMode="auto">
          <a:xfrm>
            <a:off x="0" y="2286000"/>
            <a:ext cx="9140825" cy="2286000"/>
          </a:xfrm>
          <a:prstGeom prst="rect">
            <a:avLst/>
          </a:prstGeom>
          <a:solidFill>
            <a:srgbClr val="64BE1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spAutoFit/>
          </a:bodyPr>
          <a:lstStyle/>
          <a:p>
            <a:endParaRPr lang="zh-CN" altLang="en-US"/>
          </a:p>
        </p:txBody>
      </p:sp>
      <p:pic>
        <p:nvPicPr>
          <p:cNvPr id="6" name="Picture 10" descr="gree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61175" y="2287588"/>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point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975" y="4144963"/>
            <a:ext cx="7543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f392492cdeb8edf38a1399ac"/>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510338" y="169863"/>
            <a:ext cx="2047875"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3"/>
          <p:cNvSpPr>
            <a:spLocks noGrp="1" noChangeArrowheads="1"/>
          </p:cNvSpPr>
          <p:nvPr>
            <p:ph type="subTitle" idx="1"/>
          </p:nvPr>
        </p:nvSpPr>
        <p:spPr>
          <a:xfrm>
            <a:off x="433388" y="4935538"/>
            <a:ext cx="6238875" cy="825500"/>
          </a:xfrm>
        </p:spPr>
        <p:txBody>
          <a:bodyPr wrap="none"/>
          <a:lstStyle>
            <a:lvl1pPr>
              <a:buFont typeface="Futura Md BT" pitchFamily="34" charset="0"/>
              <a:buNone/>
              <a:defRPr sz="1400"/>
            </a:lvl1pPr>
          </a:lstStyle>
          <a:p>
            <a:r>
              <a:rPr lang="zh-CN" altLang="en-GB"/>
              <a:t>点击编辑母板副标题版式</a:t>
            </a:r>
          </a:p>
        </p:txBody>
      </p:sp>
      <p:sp>
        <p:nvSpPr>
          <p:cNvPr id="21511" name="Rectangle 7"/>
          <p:cNvSpPr>
            <a:spLocks noGrp="1" noChangeArrowheads="1"/>
          </p:cNvSpPr>
          <p:nvPr>
            <p:ph type="ctrTitle"/>
          </p:nvPr>
        </p:nvSpPr>
        <p:spPr>
          <a:xfrm>
            <a:off x="422275" y="2463800"/>
            <a:ext cx="6257925" cy="1470025"/>
          </a:xfrm>
        </p:spPr>
        <p:txBody>
          <a:bodyPr anchor="t"/>
          <a:lstStyle>
            <a:lvl1pPr>
              <a:lnSpc>
                <a:spcPts val="3800"/>
              </a:lnSpc>
              <a:spcAft>
                <a:spcPts val="1200"/>
              </a:spcAft>
              <a:defRPr sz="3200">
                <a:solidFill>
                  <a:schemeClr val="bg1"/>
                </a:solidFill>
              </a:defRPr>
            </a:lvl1pPr>
          </a:lstStyle>
          <a:p>
            <a:r>
              <a:rPr lang="zh-CN" altLang="en-GB"/>
              <a:t>点击编辑母版版式</a:t>
            </a:r>
          </a:p>
        </p:txBody>
      </p:sp>
    </p:spTree>
    <p:extLst>
      <p:ext uri="{BB962C8B-B14F-4D97-AF65-F5344CB8AC3E}">
        <p14:creationId xmlns:p14="http://schemas.microsoft.com/office/powerpoint/2010/main" val="1081820742"/>
      </p:ext>
    </p:extLst>
  </p:cSld>
  <p:clrMapOvr>
    <a:masterClrMapping/>
  </p:clrMapOvr>
  <p:transition>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23729084"/>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463550"/>
            <a:ext cx="2055813" cy="52435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463550"/>
            <a:ext cx="6015037" cy="52435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516640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71488" y="463550"/>
            <a:ext cx="8213725"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2600" y="1181100"/>
            <a:ext cx="4029075"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4075" y="1181100"/>
            <a:ext cx="4030663"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90573716"/>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1384787"/>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616336189"/>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82600" y="1181100"/>
            <a:ext cx="40290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4075" y="1181100"/>
            <a:ext cx="40306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6115314"/>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18899881"/>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517476506"/>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279070"/>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387670"/>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66132024"/>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endParaRPr lang="zh-CN" altLang="en-US"/>
          </a:p>
        </p:txBody>
      </p:sp>
      <p:sp>
        <p:nvSpPr>
          <p:cNvPr id="1027" name="Rectangle 3"/>
          <p:cNvSpPr>
            <a:spLocks noGrp="1" noChangeArrowheads="1"/>
          </p:cNvSpPr>
          <p:nvPr>
            <p:ph type="title"/>
          </p:nvPr>
        </p:nvSpPr>
        <p:spPr bwMode="auto">
          <a:xfrm>
            <a:off x="471488" y="463550"/>
            <a:ext cx="8213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GB" smtClean="0"/>
              <a:t>点击编辑母版标题版式</a:t>
            </a:r>
          </a:p>
        </p:txBody>
      </p:sp>
      <p:sp>
        <p:nvSpPr>
          <p:cNvPr id="1028" name="Rectangle 4"/>
          <p:cNvSpPr>
            <a:spLocks noChangeArrowheads="1"/>
          </p:cNvSpPr>
          <p:nvPr/>
        </p:nvSpPr>
        <p:spPr bwMode="auto">
          <a:xfrm>
            <a:off x="9126538" y="6145213"/>
            <a:ext cx="6350" cy="19050"/>
          </a:xfrm>
          <a:prstGeom prst="rect">
            <a:avLst/>
          </a:prstGeom>
          <a:gradFill rotWithShape="1">
            <a:gsLst>
              <a:gs pos="0">
                <a:srgbClr val="808080"/>
              </a:gs>
              <a:gs pos="100000">
                <a:srgbClr val="D7D7D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9" name="Rectangle 5"/>
          <p:cNvSpPr>
            <a:spLocks noChangeArrowheads="1"/>
          </p:cNvSpPr>
          <p:nvPr/>
        </p:nvSpPr>
        <p:spPr bwMode="auto">
          <a:xfrm>
            <a:off x="0" y="0"/>
            <a:ext cx="9144000" cy="6858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30" name="Rectangle 6"/>
          <p:cNvSpPr>
            <a:spLocks noGrp="1" noChangeArrowheads="1"/>
          </p:cNvSpPr>
          <p:nvPr>
            <p:ph type="body" idx="1"/>
          </p:nvPr>
        </p:nvSpPr>
        <p:spPr bwMode="auto">
          <a:xfrm>
            <a:off x="482600" y="1181100"/>
            <a:ext cx="8212138"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GB" smtClean="0"/>
              <a:t>点击编辑母版内容版式</a:t>
            </a:r>
          </a:p>
          <a:p>
            <a:pPr lvl="1"/>
            <a:r>
              <a:rPr lang="zh-CN" altLang="en-GB" smtClean="0"/>
              <a:t>第二行</a:t>
            </a:r>
          </a:p>
          <a:p>
            <a:pPr lvl="2"/>
            <a:r>
              <a:rPr lang="zh-CN" altLang="en-GB" smtClean="0"/>
              <a:t>第三行</a:t>
            </a:r>
          </a:p>
          <a:p>
            <a:pPr lvl="3"/>
            <a:r>
              <a:rPr lang="zh-CN" altLang="en-GB" smtClean="0"/>
              <a:t>第四行</a:t>
            </a:r>
          </a:p>
        </p:txBody>
      </p:sp>
      <p:sp>
        <p:nvSpPr>
          <p:cNvPr id="1031" name="Rectangle 8"/>
          <p:cNvSpPr>
            <a:spLocks noChangeArrowheads="1"/>
          </p:cNvSpPr>
          <p:nvPr/>
        </p:nvSpPr>
        <p:spPr bwMode="auto">
          <a:xfrm>
            <a:off x="454025" y="892175"/>
            <a:ext cx="8715375" cy="19050"/>
          </a:xfrm>
          <a:prstGeom prst="rect">
            <a:avLst/>
          </a:prstGeom>
          <a:gradFill rotWithShape="1">
            <a:gsLst>
              <a:gs pos="0">
                <a:srgbClr val="808080"/>
              </a:gs>
              <a:gs pos="100000">
                <a:srgbClr val="EBEBE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endParaRPr lang="zh-CN" altLang="en-US"/>
          </a:p>
        </p:txBody>
      </p:sp>
      <p:sp>
        <p:nvSpPr>
          <p:cNvPr id="1032" name="Rectangle 9"/>
          <p:cNvSpPr>
            <a:spLocks noChangeArrowheads="1"/>
          </p:cNvSpPr>
          <p:nvPr userDrawn="1"/>
        </p:nvSpPr>
        <p:spPr bwMode="auto">
          <a:xfrm>
            <a:off x="2493963" y="6488113"/>
            <a:ext cx="28765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p>
            <a:pPr>
              <a:spcBef>
                <a:spcPct val="50000"/>
              </a:spcBef>
            </a:pPr>
            <a:r>
              <a:rPr lang="zh-CN" altLang="en-GB" sz="2400">
                <a:latin typeface="黑体" pitchFamily="49" charset="-122"/>
              </a:rPr>
              <a:t>第二章  密码基础</a:t>
            </a:r>
            <a:endParaRPr lang="en-GB" altLang="zh-CN" sz="2400">
              <a:latin typeface="黑体" pitchFamily="49" charset="-122"/>
            </a:endParaRPr>
          </a:p>
        </p:txBody>
      </p:sp>
      <p:sp>
        <p:nvSpPr>
          <p:cNvPr id="1033" name="Rectangle 10"/>
          <p:cNvSpPr>
            <a:spLocks noChangeArrowheads="1"/>
          </p:cNvSpPr>
          <p:nvPr userDrawn="1"/>
        </p:nvSpPr>
        <p:spPr bwMode="auto">
          <a:xfrm>
            <a:off x="454025" y="6308725"/>
            <a:ext cx="8715375" cy="19050"/>
          </a:xfrm>
          <a:prstGeom prst="rect">
            <a:avLst/>
          </a:prstGeom>
          <a:gradFill rotWithShape="1">
            <a:gsLst>
              <a:gs pos="0">
                <a:srgbClr val="808080"/>
              </a:gs>
              <a:gs pos="100000">
                <a:srgbClr val="EBEBE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endParaRPr lang="zh-CN" altLang="en-US"/>
          </a:p>
        </p:txBody>
      </p:sp>
      <p:graphicFrame>
        <p:nvGraphicFramePr>
          <p:cNvPr id="1034" name="Object 12"/>
          <p:cNvGraphicFramePr>
            <a:graphicFrameLocks noChangeAspect="1"/>
          </p:cNvGraphicFramePr>
          <p:nvPr userDrawn="1"/>
        </p:nvGraphicFramePr>
        <p:xfrm>
          <a:off x="6689725" y="6238875"/>
          <a:ext cx="2105025" cy="485775"/>
        </p:xfrm>
        <a:graphic>
          <a:graphicData uri="http://schemas.openxmlformats.org/presentationml/2006/ole">
            <mc:AlternateContent xmlns:mc="http://schemas.openxmlformats.org/markup-compatibility/2006">
              <mc:Choice xmlns:v="urn:schemas-microsoft-com:vml" Requires="v">
                <p:oleObj spid="_x0000_s1090" name="Bitmap Image" r:id="rId16" imgW="2104762" imgH="485586" progId="Paint.Picture">
                  <p:embed/>
                </p:oleObj>
              </mc:Choice>
              <mc:Fallback>
                <p:oleObj name="Bitmap Image" r:id="rId16" imgW="2104762" imgH="485586" progId="Paint.Picture">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89725" y="6238875"/>
                        <a:ext cx="21050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19"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Lst>
  <p:transition>
    <p:wipe dir="r"/>
  </p:transition>
  <p:hf hdr="0" ftr="0" dt="0"/>
  <p:txStyles>
    <p:titleStyle>
      <a:lvl1pPr algn="l" rtl="0" eaLnBrk="0" fontAlgn="base" hangingPunct="0">
        <a:lnSpc>
          <a:spcPts val="2600"/>
        </a:lnSpc>
        <a:spcBef>
          <a:spcPct val="0"/>
        </a:spcBef>
        <a:spcAft>
          <a:spcPct val="0"/>
        </a:spcAft>
        <a:defRPr>
          <a:solidFill>
            <a:srgbClr val="323232"/>
          </a:solidFill>
          <a:latin typeface="+mj-lt"/>
          <a:ea typeface="+mj-ea"/>
          <a:cs typeface="+mj-cs"/>
        </a:defRPr>
      </a:lvl1pPr>
      <a:lvl2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2pPr>
      <a:lvl3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3pPr>
      <a:lvl4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4pPr>
      <a:lvl5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5pPr>
      <a:lvl6pPr marL="457200" algn="l" rtl="0" fontAlgn="base">
        <a:lnSpc>
          <a:spcPts val="2600"/>
        </a:lnSpc>
        <a:spcBef>
          <a:spcPct val="0"/>
        </a:spcBef>
        <a:spcAft>
          <a:spcPct val="0"/>
        </a:spcAft>
        <a:defRPr>
          <a:solidFill>
            <a:srgbClr val="323232"/>
          </a:solidFill>
          <a:latin typeface="黑体" pitchFamily="49" charset="-122"/>
          <a:ea typeface="黑体" pitchFamily="49" charset="-122"/>
        </a:defRPr>
      </a:lvl6pPr>
      <a:lvl7pPr marL="914400" algn="l" rtl="0" fontAlgn="base">
        <a:lnSpc>
          <a:spcPts val="2600"/>
        </a:lnSpc>
        <a:spcBef>
          <a:spcPct val="0"/>
        </a:spcBef>
        <a:spcAft>
          <a:spcPct val="0"/>
        </a:spcAft>
        <a:defRPr>
          <a:solidFill>
            <a:srgbClr val="323232"/>
          </a:solidFill>
          <a:latin typeface="黑体" pitchFamily="49" charset="-122"/>
          <a:ea typeface="黑体" pitchFamily="49" charset="-122"/>
        </a:defRPr>
      </a:lvl7pPr>
      <a:lvl8pPr marL="1371600" algn="l" rtl="0" fontAlgn="base">
        <a:lnSpc>
          <a:spcPts val="2600"/>
        </a:lnSpc>
        <a:spcBef>
          <a:spcPct val="0"/>
        </a:spcBef>
        <a:spcAft>
          <a:spcPct val="0"/>
        </a:spcAft>
        <a:defRPr>
          <a:solidFill>
            <a:srgbClr val="323232"/>
          </a:solidFill>
          <a:latin typeface="黑体" pitchFamily="49" charset="-122"/>
          <a:ea typeface="黑体" pitchFamily="49" charset="-122"/>
        </a:defRPr>
      </a:lvl8pPr>
      <a:lvl9pPr marL="1828800" algn="l" rtl="0" fontAlgn="base">
        <a:lnSpc>
          <a:spcPts val="2600"/>
        </a:lnSpc>
        <a:spcBef>
          <a:spcPct val="0"/>
        </a:spcBef>
        <a:spcAft>
          <a:spcPct val="0"/>
        </a:spcAft>
        <a:defRPr>
          <a:solidFill>
            <a:srgbClr val="323232"/>
          </a:solidFill>
          <a:latin typeface="黑体" pitchFamily="49" charset="-122"/>
          <a:ea typeface="黑体" pitchFamily="49" charset="-122"/>
        </a:defRPr>
      </a:lvl9pPr>
    </p:titleStyle>
    <p:bodyStyle>
      <a:lvl1pPr marL="342900" indent="-342900" algn="l" rtl="0" eaLnBrk="0" fontAlgn="base" hangingPunct="0">
        <a:lnSpc>
          <a:spcPts val="2400"/>
        </a:lnSpc>
        <a:spcBef>
          <a:spcPct val="0"/>
        </a:spcBef>
        <a:spcAft>
          <a:spcPts val="1200"/>
        </a:spcAft>
        <a:buClr>
          <a:schemeClr val="accent1"/>
        </a:buClr>
        <a:buFont typeface="Futura Md BT" pitchFamily="34" charset="0"/>
        <a:buChar char=" "/>
        <a:tabLst>
          <a:tab pos="3946525" algn="l"/>
        </a:tabLst>
        <a:defRPr>
          <a:solidFill>
            <a:srgbClr val="323232"/>
          </a:solidFill>
          <a:latin typeface="+mn-lt"/>
          <a:ea typeface="+mn-ea"/>
          <a:cs typeface="+mn-cs"/>
        </a:defRPr>
      </a:lvl1pPr>
      <a:lvl2pPr marL="295275" indent="-222250" algn="l" rtl="0" eaLnBrk="0" fontAlgn="base" hangingPunct="0">
        <a:lnSpc>
          <a:spcPts val="2400"/>
        </a:lnSpc>
        <a:spcBef>
          <a:spcPct val="0"/>
        </a:spcBef>
        <a:spcAft>
          <a:spcPts val="1200"/>
        </a:spcAft>
        <a:buClr>
          <a:srgbClr val="969696"/>
        </a:buClr>
        <a:buFont typeface="Wingdings" pitchFamily="2" charset="2"/>
        <a:buChar char="§"/>
        <a:tabLst>
          <a:tab pos="3946525" algn="l"/>
        </a:tabLst>
        <a:defRPr>
          <a:solidFill>
            <a:srgbClr val="323232"/>
          </a:solidFill>
          <a:latin typeface="+mn-lt"/>
          <a:ea typeface="+mn-ea"/>
          <a:cs typeface="Arial" pitchFamily="34" charset="0"/>
        </a:defRPr>
      </a:lvl2pPr>
      <a:lvl3pPr marL="514350" indent="-209550" algn="l" rtl="0" eaLnBrk="0" fontAlgn="base" hangingPunct="0">
        <a:lnSpc>
          <a:spcPts val="2000"/>
        </a:lnSpc>
        <a:spcBef>
          <a:spcPct val="0"/>
        </a:spcBef>
        <a:spcAft>
          <a:spcPts val="800"/>
        </a:spcAft>
        <a:buClr>
          <a:srgbClr val="969696"/>
        </a:buClr>
        <a:buFont typeface="Wingdings" pitchFamily="2" charset="2"/>
        <a:buChar char=""/>
        <a:tabLst>
          <a:tab pos="3946525" algn="l"/>
        </a:tabLst>
        <a:defRPr sz="1600">
          <a:solidFill>
            <a:srgbClr val="323232"/>
          </a:solidFill>
          <a:latin typeface="+mn-lt"/>
          <a:ea typeface="+mn-ea"/>
          <a:cs typeface="Arial" pitchFamily="34" charset="0"/>
        </a:defRPr>
      </a:lvl3pPr>
      <a:lvl4pPr marL="723900" indent="-196850" algn="l" rtl="0" eaLnBrk="0" fontAlgn="base" hangingPunct="0">
        <a:lnSpc>
          <a:spcPts val="1400"/>
        </a:lnSpc>
        <a:spcBef>
          <a:spcPct val="0"/>
        </a:spcBef>
        <a:spcAft>
          <a:spcPts val="600"/>
        </a:spcAft>
        <a:buClr>
          <a:srgbClr val="969696"/>
        </a:buClr>
        <a:buFont typeface="Futura Md BT" pitchFamily="34" charset="0"/>
        <a:buChar char="–"/>
        <a:tabLst>
          <a:tab pos="3946525" algn="l"/>
        </a:tabLst>
        <a:defRPr sz="1400">
          <a:solidFill>
            <a:schemeClr val="tx1"/>
          </a:solidFill>
          <a:latin typeface="Verdana" pitchFamily="34" charset="0"/>
          <a:ea typeface="+mn-ea"/>
          <a:cs typeface="Arial" pitchFamily="34" charset="0"/>
        </a:defRPr>
      </a:lvl4pPr>
      <a:lvl5pPr marL="2046288" indent="-168275" algn="l"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5pPr>
      <a:lvl6pPr marL="25034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6pPr>
      <a:lvl7pPr marL="29606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7pPr>
      <a:lvl8pPr marL="34178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8pPr>
      <a:lvl9pPr marL="38750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962275"/>
            <a:ext cx="8482013" cy="1470025"/>
          </a:xfrm>
        </p:spPr>
        <p:txBody>
          <a:bodyPr/>
          <a:lstStyle/>
          <a:p>
            <a:pPr eaLnBrk="1" hangingPunct="1"/>
            <a:r>
              <a:rPr lang="en-US" altLang="zh-CN" sz="5400" smtClean="0"/>
              <a:t>  </a:t>
            </a:r>
            <a:r>
              <a:rPr lang="zh-CN" altLang="zh-CN" sz="5400" smtClean="0">
                <a:solidFill>
                  <a:schemeClr val="tx1"/>
                </a:solidFill>
              </a:rPr>
              <a:t>第二章</a:t>
            </a:r>
            <a:r>
              <a:rPr lang="en-US" altLang="zh-CN" sz="5400" smtClean="0">
                <a:solidFill>
                  <a:schemeClr val="tx1"/>
                </a:solidFill>
              </a:rPr>
              <a:t>  </a:t>
            </a:r>
            <a:r>
              <a:rPr lang="zh-CN" altLang="zh-CN" sz="5400" smtClean="0">
                <a:solidFill>
                  <a:schemeClr val="tx1"/>
                </a:solidFill>
              </a:rPr>
              <a:t>密码基础</a:t>
            </a:r>
            <a:r>
              <a:rPr lang="zh-CN" altLang="en-US" sz="5400" smtClean="0">
                <a:solidFill>
                  <a:schemeClr val="tx1"/>
                </a:solidFill>
              </a:rPr>
              <a:t>（</a:t>
            </a:r>
            <a:r>
              <a:rPr lang="en-US" altLang="zh-CN" sz="5400" smtClean="0">
                <a:solidFill>
                  <a:schemeClr val="tx1"/>
                </a:solidFill>
              </a:rPr>
              <a:t>2</a:t>
            </a:r>
            <a:r>
              <a:rPr lang="zh-CN" altLang="en-US" sz="5400" smtClean="0">
                <a:solidFill>
                  <a:schemeClr val="tx1"/>
                </a:solidFill>
              </a:rPr>
              <a:t>）</a:t>
            </a:r>
            <a:r>
              <a:rPr lang="zh-CN" altLang="zh-CN" sz="2800" smtClean="0"/>
              <a:t/>
            </a:r>
            <a:br>
              <a:rPr lang="zh-CN" altLang="zh-CN" sz="2800" smtClean="0"/>
            </a:br>
            <a:endParaRPr lang="en-GB" altLang="zh-CN" sz="2000" smtClean="0"/>
          </a:p>
        </p:txBody>
      </p:sp>
    </p:spTree>
  </p:cSld>
  <p:clrMapOvr>
    <a:masterClrMapping/>
  </p:clrMapOvr>
  <p:transition>
    <p:wipe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27088" y="152399"/>
            <a:ext cx="8213725" cy="530225"/>
          </a:xfrm>
        </p:spPr>
        <p:txBody>
          <a:bodyPr/>
          <a:lstStyle/>
          <a:p>
            <a:r>
              <a:rPr lang="en-US" altLang="zh-CN" sz="3200" dirty="0" smtClean="0"/>
              <a:t>RSA</a:t>
            </a:r>
            <a:r>
              <a:rPr lang="zh-CN" altLang="en-US" sz="3200" dirty="0" smtClean="0"/>
              <a:t>算法基础</a:t>
            </a:r>
            <a:r>
              <a:rPr lang="en-US" altLang="zh-CN" sz="3200" dirty="0" smtClean="0"/>
              <a:t>—</a:t>
            </a:r>
            <a:r>
              <a:rPr lang="zh-CN" altLang="en-US" sz="3200" dirty="0" smtClean="0"/>
              <a:t>初等数论</a:t>
            </a:r>
          </a:p>
        </p:txBody>
      </p:sp>
      <p:sp>
        <p:nvSpPr>
          <p:cNvPr id="11267" name="Rectangle 3"/>
          <p:cNvSpPr>
            <a:spLocks noGrp="1" noChangeArrowheads="1"/>
          </p:cNvSpPr>
          <p:nvPr>
            <p:ph type="body" idx="1"/>
          </p:nvPr>
        </p:nvSpPr>
        <p:spPr>
          <a:xfrm>
            <a:off x="463549" y="1104900"/>
            <a:ext cx="8023225" cy="4457700"/>
          </a:xfrm>
        </p:spPr>
        <p:txBody>
          <a:bodyPr/>
          <a:lstStyle/>
          <a:p>
            <a:pPr>
              <a:lnSpc>
                <a:spcPct val="100000"/>
              </a:lnSpc>
              <a:spcAft>
                <a:spcPct val="0"/>
              </a:spcAft>
            </a:pPr>
            <a:r>
              <a:rPr lang="zh-CN" altLang="en-US" sz="2800" b="1" dirty="0" smtClean="0"/>
              <a:t>素数</a:t>
            </a:r>
          </a:p>
          <a:p>
            <a:pPr>
              <a:lnSpc>
                <a:spcPct val="100000"/>
              </a:lnSpc>
              <a:spcAft>
                <a:spcPct val="0"/>
              </a:spcAft>
              <a:buFont typeface="Futura Md BT" pitchFamily="34" charset="0"/>
              <a:buNone/>
            </a:pPr>
            <a:r>
              <a:rPr lang="zh-CN" altLang="en-US" sz="2800" dirty="0" smtClean="0"/>
              <a:t>     </a:t>
            </a:r>
            <a:r>
              <a:rPr lang="zh-CN" altLang="en-US" sz="2400" dirty="0" smtClean="0"/>
              <a:t>比</a:t>
            </a:r>
            <a:r>
              <a:rPr lang="en-US" altLang="zh-CN" sz="2400" dirty="0" smtClean="0">
                <a:latin typeface="Times New Roman" pitchFamily="18" charset="0"/>
              </a:rPr>
              <a:t>1</a:t>
            </a:r>
            <a:r>
              <a:rPr lang="zh-CN" altLang="en-US" sz="2400" dirty="0" smtClean="0"/>
              <a:t>大，其因子只有</a:t>
            </a:r>
            <a:r>
              <a:rPr lang="en-US" altLang="zh-CN" sz="2400" dirty="0" smtClean="0">
                <a:latin typeface="Times New Roman" pitchFamily="18" charset="0"/>
              </a:rPr>
              <a:t>1</a:t>
            </a:r>
            <a:r>
              <a:rPr lang="zh-CN" altLang="en-US" sz="2400" dirty="0" smtClean="0"/>
              <a:t>和它本身，没有其他数可以整除它。</a:t>
            </a:r>
            <a:r>
              <a:rPr lang="en-US" altLang="zh-CN" sz="2400" dirty="0" smtClean="0">
                <a:latin typeface="Times New Roman" pitchFamily="18" charset="0"/>
              </a:rPr>
              <a:t>2</a:t>
            </a:r>
            <a:r>
              <a:rPr lang="zh-CN" altLang="en-US" sz="2400" dirty="0" smtClean="0"/>
              <a:t>是特殊的素数。公钥密码学常用大素数（</a:t>
            </a:r>
            <a:r>
              <a:rPr lang="en-US" altLang="zh-CN" sz="2400" dirty="0" smtClean="0">
                <a:latin typeface="Times New Roman" pitchFamily="18" charset="0"/>
              </a:rPr>
              <a:t>512</a:t>
            </a:r>
            <a:r>
              <a:rPr lang="zh-CN" altLang="en-US" sz="2400" dirty="0" smtClean="0"/>
              <a:t>位）甚至更长。</a:t>
            </a:r>
          </a:p>
          <a:p>
            <a:pPr>
              <a:lnSpc>
                <a:spcPct val="100000"/>
              </a:lnSpc>
              <a:spcAft>
                <a:spcPct val="0"/>
              </a:spcAft>
            </a:pPr>
            <a:r>
              <a:rPr lang="zh-CN" altLang="en-US" sz="2800" b="1" dirty="0" smtClean="0"/>
              <a:t>最大公因子  </a:t>
            </a:r>
            <a:endParaRPr lang="en-US" altLang="zh-CN" sz="2800" b="1" dirty="0" smtClean="0"/>
          </a:p>
          <a:p>
            <a:pPr>
              <a:lnSpc>
                <a:spcPct val="100000"/>
              </a:lnSpc>
              <a:spcAft>
                <a:spcPct val="0"/>
              </a:spcAft>
            </a:pPr>
            <a:r>
              <a:rPr lang="en-US" altLang="zh-CN" sz="2800" b="1" dirty="0" smtClean="0"/>
              <a:t>   </a:t>
            </a:r>
            <a:r>
              <a:rPr lang="zh-CN" altLang="en-US" sz="2400" dirty="0" smtClean="0"/>
              <a:t>能被两个数同时整除的最大共同因子。</a:t>
            </a:r>
            <a:endParaRPr lang="en-US" altLang="zh-CN" sz="2400" dirty="0" smtClean="0"/>
          </a:p>
          <a:p>
            <a:pPr>
              <a:lnSpc>
                <a:spcPct val="100000"/>
              </a:lnSpc>
              <a:spcAft>
                <a:spcPct val="0"/>
              </a:spcAft>
            </a:pPr>
            <a:r>
              <a:rPr lang="zh-CN" altLang="en-US" sz="2800" b="1" dirty="0" smtClean="0"/>
              <a:t>互素</a:t>
            </a:r>
          </a:p>
          <a:p>
            <a:pPr>
              <a:lnSpc>
                <a:spcPct val="100000"/>
              </a:lnSpc>
              <a:spcAft>
                <a:spcPct val="0"/>
              </a:spcAft>
              <a:buFont typeface="Futura Md BT" pitchFamily="34" charset="0"/>
              <a:buNone/>
            </a:pPr>
            <a:r>
              <a:rPr lang="zh-CN" altLang="en-US" sz="2800" b="1" dirty="0" smtClean="0"/>
              <a:t>     </a:t>
            </a:r>
            <a:r>
              <a:rPr lang="zh-CN" altLang="en-US" sz="2400" dirty="0" smtClean="0"/>
              <a:t>两个数互素是指：它们除了</a:t>
            </a:r>
            <a:r>
              <a:rPr lang="en-US" altLang="zh-CN" sz="2400" dirty="0" smtClean="0">
                <a:latin typeface="Times New Roman" pitchFamily="18" charset="0"/>
              </a:rPr>
              <a:t>1</a:t>
            </a:r>
            <a:r>
              <a:rPr lang="zh-CN" altLang="en-US" sz="2400" dirty="0" smtClean="0"/>
              <a:t>之外没有共同的因子，即两个数</a:t>
            </a:r>
            <a:r>
              <a:rPr lang="en-US" altLang="zh-CN" sz="2400" dirty="0" smtClean="0">
                <a:latin typeface="Times New Roman" pitchFamily="18" charset="0"/>
              </a:rPr>
              <a:t>a</a:t>
            </a:r>
            <a:r>
              <a:rPr lang="zh-CN" altLang="en-US" sz="2400" dirty="0" smtClean="0"/>
              <a:t>和</a:t>
            </a:r>
            <a:r>
              <a:rPr lang="en-US" altLang="zh-CN" sz="2400" dirty="0" smtClean="0">
                <a:latin typeface="Times New Roman" pitchFamily="18" charset="0"/>
              </a:rPr>
              <a:t>n</a:t>
            </a:r>
            <a:r>
              <a:rPr lang="zh-CN" altLang="en-US" sz="2400" dirty="0" smtClean="0"/>
              <a:t>的最大公因子等于</a:t>
            </a:r>
            <a:r>
              <a:rPr lang="en-US" altLang="zh-CN" sz="2400" dirty="0" smtClean="0">
                <a:latin typeface="Times New Roman" pitchFamily="18" charset="0"/>
              </a:rPr>
              <a:t>1</a:t>
            </a:r>
            <a:r>
              <a:rPr lang="zh-CN" altLang="en-US" sz="2400" dirty="0" smtClean="0"/>
              <a:t>。</a:t>
            </a:r>
            <a:r>
              <a:rPr lang="en-US" altLang="zh-CN" sz="2400" dirty="0" smtClean="0"/>
              <a:t> </a:t>
            </a:r>
            <a:r>
              <a:rPr lang="zh-CN" altLang="en-US" sz="2400" dirty="0" smtClean="0"/>
              <a:t>计为：</a:t>
            </a:r>
            <a:r>
              <a:rPr lang="en-US" altLang="zh-CN" sz="2400" dirty="0" err="1" smtClean="0">
                <a:latin typeface="Times New Roman" pitchFamily="18" charset="0"/>
              </a:rPr>
              <a:t>gcd</a:t>
            </a:r>
            <a:r>
              <a:rPr lang="en-US" altLang="zh-CN" sz="2400" dirty="0" smtClean="0">
                <a:latin typeface="Times New Roman" pitchFamily="18" charset="0"/>
              </a:rPr>
              <a:t>(</a:t>
            </a:r>
            <a:r>
              <a:rPr lang="en-US" altLang="zh-CN" sz="2400" dirty="0" err="1" smtClean="0">
                <a:latin typeface="Times New Roman" pitchFamily="18" charset="0"/>
              </a:rPr>
              <a:t>a,n</a:t>
            </a:r>
            <a:r>
              <a:rPr lang="en-US" altLang="zh-CN" sz="2400" dirty="0" smtClean="0">
                <a:latin typeface="Times New Roman" pitchFamily="18" charset="0"/>
              </a:rPr>
              <a:t>)=1.</a:t>
            </a:r>
          </a:p>
          <a:p>
            <a:endParaRPr lang="zh-CN" altLang="en-US" sz="2400" dirty="0" smtClean="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73113" y="241300"/>
            <a:ext cx="8213725" cy="815975"/>
          </a:xfrm>
        </p:spPr>
        <p:txBody>
          <a:bodyPr/>
          <a:lstStyle/>
          <a:p>
            <a:r>
              <a:rPr lang="en-US" altLang="zh-CN" sz="3200" dirty="0" smtClean="0">
                <a:latin typeface="Times New Roman" pitchFamily="18" charset="0"/>
              </a:rPr>
              <a:t>RSA</a:t>
            </a:r>
            <a:r>
              <a:rPr lang="zh-CN" altLang="en-US" sz="3200" dirty="0" smtClean="0"/>
              <a:t>算法基础</a:t>
            </a:r>
            <a:r>
              <a:rPr lang="en-US" altLang="zh-CN" sz="3200" dirty="0" smtClean="0"/>
              <a:t>-</a:t>
            </a:r>
            <a:r>
              <a:rPr lang="zh-CN" altLang="en-US" sz="3200" b="1" dirty="0" smtClean="0"/>
              <a:t>欧拉</a:t>
            </a:r>
            <a:r>
              <a:rPr lang="en-US" altLang="zh-CN" sz="3200" b="1" dirty="0" smtClean="0"/>
              <a:t>(</a:t>
            </a:r>
            <a:r>
              <a:rPr lang="en-US" altLang="zh-CN" sz="3200" b="1" dirty="0" smtClean="0">
                <a:latin typeface="Times New Roman" pitchFamily="18" charset="0"/>
              </a:rPr>
              <a:t>Euler</a:t>
            </a:r>
            <a:r>
              <a:rPr lang="en-US" altLang="zh-CN" sz="3200" b="1" dirty="0" smtClean="0"/>
              <a:t>)</a:t>
            </a:r>
            <a:r>
              <a:rPr lang="zh-CN" altLang="en-US" sz="3200" b="1" dirty="0" smtClean="0"/>
              <a:t>函数</a:t>
            </a:r>
            <a:r>
              <a:rPr lang="zh-CN" altLang="en-US" sz="3200" dirty="0" smtClean="0"/>
              <a:t> </a:t>
            </a:r>
            <a:r>
              <a:rPr lang="zh-CN" altLang="en-US" sz="4000" dirty="0" smtClean="0"/>
              <a:t/>
            </a:r>
            <a:br>
              <a:rPr lang="zh-CN" altLang="en-US" sz="4000" dirty="0" smtClean="0"/>
            </a:br>
            <a:endParaRPr lang="zh-CN" altLang="en-US" sz="4000" dirty="0" smtClean="0"/>
          </a:p>
        </p:txBody>
      </p:sp>
      <p:sp>
        <p:nvSpPr>
          <p:cNvPr id="12291" name="Rectangle 3"/>
          <p:cNvSpPr>
            <a:spLocks noGrp="1" noChangeArrowheads="1"/>
          </p:cNvSpPr>
          <p:nvPr>
            <p:ph type="body" idx="1"/>
          </p:nvPr>
        </p:nvSpPr>
        <p:spPr>
          <a:xfrm>
            <a:off x="571500" y="1130300"/>
            <a:ext cx="8212138" cy="4525963"/>
          </a:xfrm>
        </p:spPr>
        <p:txBody>
          <a:bodyPr/>
          <a:lstStyle/>
          <a:p>
            <a:pPr>
              <a:lnSpc>
                <a:spcPts val="3000"/>
              </a:lnSpc>
            </a:pPr>
            <a:r>
              <a:rPr lang="zh-CN" altLang="en-US" sz="2400" dirty="0" smtClean="0"/>
              <a:t>定义</a:t>
            </a:r>
            <a:r>
              <a:rPr lang="en-US" altLang="zh-CN" sz="2400" b="1" dirty="0" smtClean="0"/>
              <a:t>2.1  </a:t>
            </a:r>
            <a:r>
              <a:rPr lang="zh-CN" altLang="en-US" sz="2400" dirty="0" smtClean="0"/>
              <a:t>设</a:t>
            </a:r>
            <a:r>
              <a:rPr lang="en-US" altLang="zh-CN" sz="2400" i="1" dirty="0" smtClean="0">
                <a:latin typeface="Times New Roman" pitchFamily="18" charset="0"/>
              </a:rPr>
              <a:t>m</a:t>
            </a:r>
            <a:r>
              <a:rPr lang="en-US" altLang="zh-CN" sz="2400" dirty="0" smtClean="0">
                <a:latin typeface="Times New Roman" pitchFamily="18" charset="0"/>
              </a:rPr>
              <a:t>, </a:t>
            </a:r>
            <a:r>
              <a:rPr lang="en-US" altLang="zh-CN" sz="2400" i="1" dirty="0" smtClean="0">
                <a:latin typeface="Times New Roman" pitchFamily="18" charset="0"/>
              </a:rPr>
              <a:t>n</a:t>
            </a:r>
            <a:r>
              <a:rPr lang="zh-CN" altLang="en-US" sz="2400" dirty="0" smtClean="0"/>
              <a:t>是两个整数，如果正整数</a:t>
            </a:r>
            <a:r>
              <a:rPr lang="en-US" altLang="zh-CN" sz="2400" i="1" dirty="0" smtClean="0">
                <a:latin typeface="Times New Roman" pitchFamily="18" charset="0"/>
              </a:rPr>
              <a:t>d </a:t>
            </a:r>
            <a:r>
              <a:rPr lang="zh-CN" altLang="en-US" sz="2400" dirty="0" smtClean="0"/>
              <a:t>满足：</a:t>
            </a:r>
          </a:p>
          <a:p>
            <a:pPr>
              <a:lnSpc>
                <a:spcPts val="3000"/>
              </a:lnSpc>
            </a:pPr>
            <a:r>
              <a:rPr lang="en-US" altLang="zh-CN" sz="2400" dirty="0" smtClean="0">
                <a:latin typeface="Times New Roman" pitchFamily="18" charset="0"/>
              </a:rPr>
              <a:t>(1)</a:t>
            </a:r>
            <a:r>
              <a:rPr lang="en-US" altLang="zh-CN" sz="2400" dirty="0" smtClean="0"/>
              <a:t> </a:t>
            </a:r>
            <a:r>
              <a:rPr lang="en-US" altLang="zh-CN" sz="2400" i="1" dirty="0" smtClean="0">
                <a:latin typeface="Times New Roman" pitchFamily="18" charset="0"/>
              </a:rPr>
              <a:t>d </a:t>
            </a:r>
            <a:r>
              <a:rPr lang="zh-CN" altLang="en-US" sz="2400" dirty="0" smtClean="0"/>
              <a:t>整除</a:t>
            </a:r>
            <a:r>
              <a:rPr lang="en-US" altLang="zh-CN" sz="2400" i="1" dirty="0" smtClean="0">
                <a:latin typeface="Times New Roman" pitchFamily="18" charset="0"/>
              </a:rPr>
              <a:t>m</a:t>
            </a:r>
            <a:r>
              <a:rPr lang="zh-CN" altLang="en-US" sz="2400" dirty="0" smtClean="0"/>
              <a:t>和</a:t>
            </a:r>
            <a:r>
              <a:rPr lang="en-US" altLang="zh-CN" sz="2400" i="1" dirty="0" smtClean="0">
                <a:latin typeface="Times New Roman" pitchFamily="18" charset="0"/>
              </a:rPr>
              <a:t>n</a:t>
            </a:r>
            <a:r>
              <a:rPr lang="en-US" altLang="zh-CN" sz="2400" dirty="0" smtClean="0"/>
              <a:t>, </a:t>
            </a:r>
            <a:r>
              <a:rPr lang="zh-CN" altLang="en-US" sz="2400" dirty="0" smtClean="0"/>
              <a:t>即</a:t>
            </a:r>
            <a:r>
              <a:rPr lang="en-US" altLang="zh-CN" sz="2400" i="1" dirty="0" err="1" smtClean="0">
                <a:latin typeface="Times New Roman" pitchFamily="18" charset="0"/>
              </a:rPr>
              <a:t>d</a:t>
            </a:r>
            <a:r>
              <a:rPr lang="en-US" altLang="zh-CN" sz="2400" dirty="0" err="1" smtClean="0">
                <a:latin typeface="Times New Roman" pitchFamily="18" charset="0"/>
              </a:rPr>
              <a:t>|</a:t>
            </a:r>
            <a:r>
              <a:rPr lang="en-US" altLang="zh-CN" sz="2400" i="1" dirty="0" err="1" smtClean="0">
                <a:latin typeface="Times New Roman" pitchFamily="18" charset="0"/>
              </a:rPr>
              <a:t>m</a:t>
            </a:r>
            <a:r>
              <a:rPr lang="en-US" altLang="zh-CN" sz="2400" dirty="0" smtClean="0">
                <a:latin typeface="Times New Roman" pitchFamily="18" charset="0"/>
              </a:rPr>
              <a:t>, </a:t>
            </a:r>
            <a:r>
              <a:rPr lang="en-US" altLang="zh-CN" sz="2400" i="1" dirty="0" err="1" smtClean="0">
                <a:latin typeface="Times New Roman" pitchFamily="18" charset="0"/>
              </a:rPr>
              <a:t>d</a:t>
            </a:r>
            <a:r>
              <a:rPr lang="en-US" altLang="zh-CN" sz="2400" dirty="0" err="1" smtClean="0">
                <a:latin typeface="Times New Roman" pitchFamily="18" charset="0"/>
              </a:rPr>
              <a:t>|</a:t>
            </a:r>
            <a:r>
              <a:rPr lang="en-US" altLang="zh-CN" sz="2400" i="1" dirty="0" err="1" smtClean="0">
                <a:latin typeface="Times New Roman" pitchFamily="18" charset="0"/>
              </a:rPr>
              <a:t>n</a:t>
            </a:r>
            <a:r>
              <a:rPr lang="zh-CN" altLang="en-US" sz="2400" dirty="0" smtClean="0"/>
              <a:t>；</a:t>
            </a:r>
          </a:p>
          <a:p>
            <a:pPr>
              <a:lnSpc>
                <a:spcPts val="3000"/>
              </a:lnSpc>
            </a:pPr>
            <a:r>
              <a:rPr lang="en-US" altLang="zh-CN" sz="2400" dirty="0" smtClean="0">
                <a:latin typeface="Times New Roman" pitchFamily="18" charset="0"/>
              </a:rPr>
              <a:t>(2)</a:t>
            </a:r>
            <a:r>
              <a:rPr lang="en-US" altLang="zh-CN" sz="2400" dirty="0" smtClean="0"/>
              <a:t> </a:t>
            </a:r>
            <a:r>
              <a:rPr lang="zh-CN" altLang="en-US" sz="2400" dirty="0" smtClean="0"/>
              <a:t>若</a:t>
            </a:r>
            <a:r>
              <a:rPr lang="en-US" altLang="zh-CN" sz="2400" i="1" dirty="0" smtClean="0">
                <a:latin typeface="Times New Roman" pitchFamily="18" charset="0"/>
              </a:rPr>
              <a:t>d</a:t>
            </a:r>
            <a:r>
              <a:rPr lang="en-US" altLang="zh-CN" sz="2400" i="1" dirty="0" smtClean="0">
                <a:latin typeface="Times New Roman" pitchFamily="18" charset="0"/>
                <a:sym typeface="Symbol" pitchFamily="18" charset="2"/>
              </a:rPr>
              <a:t></a:t>
            </a:r>
            <a:r>
              <a:rPr lang="en-US" altLang="zh-CN" sz="2400" dirty="0" smtClean="0">
                <a:latin typeface="Times New Roman" pitchFamily="18" charset="0"/>
              </a:rPr>
              <a:t> |</a:t>
            </a:r>
            <a:r>
              <a:rPr lang="en-US" altLang="zh-CN" sz="2400" i="1" dirty="0" smtClean="0">
                <a:latin typeface="Times New Roman" pitchFamily="18" charset="0"/>
              </a:rPr>
              <a:t>m</a:t>
            </a:r>
            <a:r>
              <a:rPr lang="zh-CN" altLang="en-US" sz="2400" dirty="0" smtClean="0"/>
              <a:t>且</a:t>
            </a:r>
            <a:r>
              <a:rPr lang="en-US" altLang="zh-CN" sz="2400" i="1" dirty="0" smtClean="0">
                <a:latin typeface="Times New Roman" pitchFamily="18" charset="0"/>
              </a:rPr>
              <a:t>d</a:t>
            </a:r>
            <a:r>
              <a:rPr lang="en-US" altLang="zh-CN" sz="2400" i="1" dirty="0" smtClean="0">
                <a:latin typeface="Times New Roman" pitchFamily="18" charset="0"/>
                <a:sym typeface="Symbol" pitchFamily="18" charset="2"/>
              </a:rPr>
              <a:t></a:t>
            </a:r>
            <a:r>
              <a:rPr lang="en-US" altLang="zh-CN" sz="2400" dirty="0" smtClean="0">
                <a:latin typeface="Times New Roman" pitchFamily="18" charset="0"/>
              </a:rPr>
              <a:t> |</a:t>
            </a:r>
            <a:r>
              <a:rPr lang="en-US" altLang="zh-CN" sz="2400" i="1" dirty="0" smtClean="0">
                <a:latin typeface="Times New Roman" pitchFamily="18" charset="0"/>
              </a:rPr>
              <a:t>n</a:t>
            </a:r>
            <a:r>
              <a:rPr lang="en-US" altLang="zh-CN" sz="2400" dirty="0" smtClean="0"/>
              <a:t>, </a:t>
            </a:r>
            <a:r>
              <a:rPr lang="zh-CN" altLang="en-US" sz="2400" dirty="0" smtClean="0"/>
              <a:t>则</a:t>
            </a:r>
            <a:r>
              <a:rPr lang="en-US" altLang="zh-CN" sz="2400" i="1" dirty="0" smtClean="0">
                <a:latin typeface="Times New Roman" pitchFamily="18" charset="0"/>
              </a:rPr>
              <a:t>d</a:t>
            </a:r>
            <a:r>
              <a:rPr lang="en-US" altLang="zh-CN" sz="2400" i="1" dirty="0" smtClean="0">
                <a:latin typeface="Times New Roman" pitchFamily="18" charset="0"/>
                <a:sym typeface="Symbol" pitchFamily="18" charset="2"/>
              </a:rPr>
              <a:t></a:t>
            </a:r>
            <a:r>
              <a:rPr lang="en-US" altLang="zh-CN" sz="2400" dirty="0" smtClean="0">
                <a:latin typeface="Times New Roman" pitchFamily="18" charset="0"/>
              </a:rPr>
              <a:t> |</a:t>
            </a:r>
            <a:r>
              <a:rPr lang="en-US" altLang="zh-CN" sz="2400" i="1" dirty="0" smtClean="0">
                <a:latin typeface="Times New Roman" pitchFamily="18" charset="0"/>
              </a:rPr>
              <a:t>d</a:t>
            </a:r>
            <a:r>
              <a:rPr lang="zh-CN" altLang="en-US" sz="2400" dirty="0" smtClean="0"/>
              <a:t>。</a:t>
            </a:r>
          </a:p>
          <a:p>
            <a:pPr>
              <a:lnSpc>
                <a:spcPts val="3000"/>
              </a:lnSpc>
            </a:pPr>
            <a:r>
              <a:rPr lang="zh-CN" altLang="en-US" sz="2400" dirty="0" smtClean="0"/>
              <a:t>    则称</a:t>
            </a:r>
            <a:r>
              <a:rPr lang="en-US" altLang="zh-CN" sz="2400" i="1" dirty="0" smtClean="0">
                <a:latin typeface="Times New Roman" pitchFamily="18" charset="0"/>
              </a:rPr>
              <a:t>d</a:t>
            </a:r>
            <a:r>
              <a:rPr lang="zh-CN" altLang="en-US" sz="2400" dirty="0" smtClean="0"/>
              <a:t>是</a:t>
            </a:r>
            <a:r>
              <a:rPr lang="en-US" altLang="zh-CN" sz="2400" i="1" dirty="0" smtClean="0">
                <a:latin typeface="Times New Roman" pitchFamily="18" charset="0"/>
              </a:rPr>
              <a:t>m</a:t>
            </a:r>
            <a:r>
              <a:rPr lang="zh-CN" altLang="en-US" sz="2400" dirty="0" smtClean="0"/>
              <a:t>与</a:t>
            </a:r>
            <a:r>
              <a:rPr lang="en-US" altLang="zh-CN" sz="2400" i="1" dirty="0" smtClean="0">
                <a:latin typeface="Times New Roman" pitchFamily="18" charset="0"/>
              </a:rPr>
              <a:t>n</a:t>
            </a:r>
            <a:r>
              <a:rPr lang="zh-CN" altLang="en-US" sz="2400" dirty="0" smtClean="0"/>
              <a:t>的最大公因数</a:t>
            </a:r>
            <a:r>
              <a:rPr lang="en-US" altLang="zh-CN" sz="2400" dirty="0" smtClean="0"/>
              <a:t>,</a:t>
            </a:r>
            <a:r>
              <a:rPr lang="zh-CN" altLang="en-US" sz="2400" dirty="0" smtClean="0"/>
              <a:t>记为</a:t>
            </a:r>
            <a:r>
              <a:rPr lang="en-US" altLang="zh-CN" sz="2400" i="1" dirty="0" smtClean="0">
                <a:latin typeface="Times New Roman" pitchFamily="18" charset="0"/>
              </a:rPr>
              <a:t>d</a:t>
            </a:r>
            <a:r>
              <a:rPr lang="en-US" altLang="zh-CN" sz="2400" dirty="0" smtClean="0">
                <a:latin typeface="Times New Roman" pitchFamily="18" charset="0"/>
              </a:rPr>
              <a:t>=(</a:t>
            </a:r>
            <a:r>
              <a:rPr lang="en-US" altLang="zh-CN" sz="2400" i="1" dirty="0" err="1" smtClean="0">
                <a:latin typeface="Times New Roman" pitchFamily="18" charset="0"/>
              </a:rPr>
              <a:t>m,n</a:t>
            </a:r>
            <a:r>
              <a:rPr lang="en-US" altLang="zh-CN" sz="2400" dirty="0" smtClean="0">
                <a:latin typeface="Times New Roman" pitchFamily="18" charset="0"/>
              </a:rPr>
              <a:t>)</a:t>
            </a:r>
            <a:r>
              <a:rPr lang="zh-CN" altLang="en-US" sz="2400" dirty="0" smtClean="0"/>
              <a:t>。若</a:t>
            </a:r>
            <a:r>
              <a:rPr lang="en-US" altLang="zh-CN" sz="2400" dirty="0" smtClean="0"/>
              <a:t>(</a:t>
            </a:r>
            <a:r>
              <a:rPr lang="en-US" altLang="zh-CN" sz="2400" i="1" dirty="0" err="1" smtClean="0">
                <a:latin typeface="Times New Roman" pitchFamily="18" charset="0"/>
              </a:rPr>
              <a:t>m,n</a:t>
            </a:r>
            <a:r>
              <a:rPr lang="en-US" altLang="zh-CN" sz="2400" dirty="0" smtClean="0">
                <a:latin typeface="Times New Roman" pitchFamily="18" charset="0"/>
              </a:rPr>
              <a:t>)=1</a:t>
            </a:r>
            <a:r>
              <a:rPr lang="zh-CN" altLang="en-US" sz="2400" dirty="0" smtClean="0">
                <a:latin typeface="Times New Roman" pitchFamily="18" charset="0"/>
              </a:rPr>
              <a:t>，</a:t>
            </a:r>
            <a:r>
              <a:rPr lang="zh-CN" altLang="en-US" sz="2400" dirty="0" smtClean="0"/>
              <a:t>则称</a:t>
            </a:r>
            <a:r>
              <a:rPr lang="en-US" altLang="zh-CN" sz="2400" i="1" dirty="0" smtClean="0">
                <a:latin typeface="Times New Roman" pitchFamily="18" charset="0"/>
              </a:rPr>
              <a:t>m</a:t>
            </a:r>
            <a:r>
              <a:rPr lang="zh-CN" altLang="en-US" sz="2400" dirty="0" smtClean="0"/>
              <a:t>与</a:t>
            </a:r>
            <a:r>
              <a:rPr lang="en-US" altLang="zh-CN" sz="2400" i="1" dirty="0" smtClean="0">
                <a:latin typeface="Times New Roman" pitchFamily="18" charset="0"/>
              </a:rPr>
              <a:t>n</a:t>
            </a:r>
            <a:r>
              <a:rPr lang="zh-CN" altLang="en-US" sz="2400" dirty="0" smtClean="0"/>
              <a:t>互素。</a:t>
            </a:r>
          </a:p>
          <a:p>
            <a:pPr>
              <a:lnSpc>
                <a:spcPts val="3000"/>
              </a:lnSpc>
            </a:pPr>
            <a:r>
              <a:rPr lang="zh-CN" altLang="en-US" sz="2400" dirty="0" smtClean="0"/>
              <a:t>    设</a:t>
            </a:r>
            <a:r>
              <a:rPr lang="en-US" altLang="zh-CN" sz="2400" i="1" dirty="0" smtClean="0">
                <a:latin typeface="Times New Roman" pitchFamily="18" charset="0"/>
              </a:rPr>
              <a:t>n</a:t>
            </a:r>
            <a:r>
              <a:rPr lang="zh-CN" altLang="en-US" sz="2400" dirty="0" smtClean="0"/>
              <a:t>是任一自然数</a:t>
            </a:r>
            <a:r>
              <a:rPr lang="en-US" altLang="zh-CN" sz="2400" dirty="0" smtClean="0"/>
              <a:t>,</a:t>
            </a:r>
            <a:r>
              <a:rPr lang="zh-CN" altLang="en-US" sz="2400" dirty="0" smtClean="0"/>
              <a:t>记</a:t>
            </a:r>
            <a:r>
              <a:rPr lang="en-US" altLang="zh-CN" sz="2400" dirty="0" smtClean="0">
                <a:latin typeface="Times New Roman" pitchFamily="18" charset="0"/>
              </a:rPr>
              <a:t>1,2,…, </a:t>
            </a:r>
            <a:r>
              <a:rPr lang="en-US" altLang="zh-CN" sz="2400" i="1" dirty="0" smtClean="0">
                <a:latin typeface="Times New Roman" pitchFamily="18" charset="0"/>
              </a:rPr>
              <a:t>n</a:t>
            </a:r>
            <a:r>
              <a:rPr lang="en-US" altLang="zh-CN" sz="2400" dirty="0" smtClean="0">
                <a:latin typeface="Times New Roman" pitchFamily="18" charset="0"/>
              </a:rPr>
              <a:t>-1</a:t>
            </a:r>
            <a:r>
              <a:rPr lang="zh-CN" altLang="en-US" sz="2400" dirty="0" smtClean="0"/>
              <a:t>中与</a:t>
            </a:r>
            <a:r>
              <a:rPr lang="en-US" altLang="zh-CN" sz="2400" i="1" dirty="0" smtClean="0">
                <a:latin typeface="Times New Roman" pitchFamily="18" charset="0"/>
              </a:rPr>
              <a:t>n</a:t>
            </a:r>
            <a:r>
              <a:rPr lang="zh-CN" altLang="en-US" sz="2400" dirty="0" smtClean="0"/>
              <a:t>互素的数的个数为</a:t>
            </a:r>
            <a:r>
              <a:rPr lang="zh-CN" altLang="en-US" sz="2400" i="1" dirty="0" smtClean="0">
                <a:latin typeface="Times New Roman" pitchFamily="18" charset="0"/>
                <a:sym typeface="Symbol" pitchFamily="18" charset="2"/>
              </a:rPr>
              <a:t></a:t>
            </a:r>
            <a:r>
              <a:rPr lang="en-US" altLang="zh-CN" sz="2400" dirty="0" smtClean="0">
                <a:latin typeface="Times New Roman" pitchFamily="18" charset="0"/>
              </a:rPr>
              <a:t>(</a:t>
            </a:r>
            <a:r>
              <a:rPr lang="en-US" altLang="zh-CN" sz="2400" i="1" dirty="0" smtClean="0">
                <a:latin typeface="Times New Roman" pitchFamily="18" charset="0"/>
              </a:rPr>
              <a:t>n</a:t>
            </a:r>
            <a:r>
              <a:rPr lang="en-US" altLang="zh-CN" sz="2400" dirty="0" smtClean="0">
                <a:latin typeface="Times New Roman" pitchFamily="18" charset="0"/>
              </a:rPr>
              <a:t>)</a:t>
            </a:r>
            <a:r>
              <a:rPr lang="en-US" altLang="zh-CN" sz="2400" dirty="0" smtClean="0"/>
              <a:t>,</a:t>
            </a:r>
            <a:r>
              <a:rPr lang="zh-CN" altLang="en-US" sz="2400" dirty="0" smtClean="0"/>
              <a:t>称为</a:t>
            </a:r>
            <a:r>
              <a:rPr lang="zh-CN" altLang="en-US" sz="2400" b="1" dirty="0" smtClean="0"/>
              <a:t>欧拉</a:t>
            </a:r>
            <a:r>
              <a:rPr lang="en-US" altLang="zh-CN" sz="2400" b="1" dirty="0" smtClean="0"/>
              <a:t>(</a:t>
            </a:r>
            <a:r>
              <a:rPr lang="en-US" altLang="zh-CN" sz="2400" b="1" dirty="0" smtClean="0">
                <a:latin typeface="Times New Roman" pitchFamily="18" charset="0"/>
              </a:rPr>
              <a:t>Euler</a:t>
            </a:r>
            <a:r>
              <a:rPr lang="en-US" altLang="zh-CN" sz="2400" b="1" dirty="0" smtClean="0"/>
              <a:t>)</a:t>
            </a:r>
            <a:r>
              <a:rPr lang="zh-CN" altLang="en-US" sz="2400" b="1" dirty="0" smtClean="0"/>
              <a:t>函数</a:t>
            </a:r>
            <a:r>
              <a:rPr lang="zh-CN" altLang="en-US" sz="2400" dirty="0" smtClean="0"/>
              <a:t>。</a:t>
            </a:r>
            <a:r>
              <a:rPr lang="zh-CN" altLang="en-US" sz="2400" dirty="0" smtClean="0">
                <a:solidFill>
                  <a:srgbClr val="FF0000"/>
                </a:solidFill>
              </a:rPr>
              <a:t>注意：</a:t>
            </a:r>
            <a:r>
              <a:rPr lang="en-US" altLang="zh-CN" sz="2400" dirty="0" smtClean="0">
                <a:solidFill>
                  <a:srgbClr val="FF0000"/>
                </a:solidFill>
              </a:rPr>
              <a:t>n</a:t>
            </a:r>
            <a:r>
              <a:rPr lang="zh-CN" altLang="en-US" sz="2400" dirty="0" smtClean="0">
                <a:solidFill>
                  <a:srgbClr val="FF0000"/>
                </a:solidFill>
              </a:rPr>
              <a:t>是素数的情况</a:t>
            </a:r>
            <a:r>
              <a:rPr lang="zh-CN" altLang="en-US" sz="2400" dirty="0" smtClean="0"/>
              <a:t>，其欧拉函数就是</a:t>
            </a:r>
            <a:r>
              <a:rPr lang="en-US" altLang="zh-CN" sz="2400" dirty="0" smtClean="0"/>
              <a:t>n-1</a:t>
            </a:r>
            <a:r>
              <a:rPr lang="zh-CN" altLang="en-US" sz="2400" dirty="0" smtClean="0"/>
              <a:t>。</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38188" y="196850"/>
            <a:ext cx="8213725" cy="558800"/>
          </a:xfrm>
        </p:spPr>
        <p:txBody>
          <a:bodyPr/>
          <a:lstStyle/>
          <a:p>
            <a:r>
              <a:rPr lang="en-US" altLang="zh-CN" sz="3200" b="1" dirty="0" smtClean="0">
                <a:latin typeface="Times New Roman" pitchFamily="18" charset="0"/>
              </a:rPr>
              <a:t>RSA</a:t>
            </a:r>
            <a:r>
              <a:rPr lang="zh-CN" altLang="en-US" sz="3200" b="1" dirty="0" smtClean="0">
                <a:latin typeface="Times New Roman" pitchFamily="18" charset="0"/>
              </a:rPr>
              <a:t>数学基础</a:t>
            </a:r>
            <a:r>
              <a:rPr lang="en-US" altLang="zh-CN" sz="3200" b="1" dirty="0" smtClean="0">
                <a:latin typeface="Times New Roman" pitchFamily="18" charset="0"/>
              </a:rPr>
              <a:t>-</a:t>
            </a:r>
            <a:r>
              <a:rPr lang="zh-CN" altLang="en-US" sz="3200" b="1" dirty="0" smtClean="0">
                <a:latin typeface="Times New Roman" pitchFamily="18" charset="0"/>
              </a:rPr>
              <a:t>费马小定理</a:t>
            </a:r>
          </a:p>
        </p:txBody>
      </p:sp>
      <p:sp>
        <p:nvSpPr>
          <p:cNvPr id="15363" name="Rectangle 3"/>
          <p:cNvSpPr>
            <a:spLocks noGrp="1" noChangeArrowheads="1"/>
          </p:cNvSpPr>
          <p:nvPr>
            <p:ph type="body" idx="1"/>
          </p:nvPr>
        </p:nvSpPr>
        <p:spPr>
          <a:xfrm>
            <a:off x="254000" y="1231900"/>
            <a:ext cx="8453438" cy="4525963"/>
          </a:xfrm>
        </p:spPr>
        <p:txBody>
          <a:bodyPr/>
          <a:lstStyle/>
          <a:p>
            <a:pPr>
              <a:lnSpc>
                <a:spcPts val="3000"/>
              </a:lnSpc>
            </a:pPr>
            <a:r>
              <a:rPr lang="zh-CN" altLang="en-US" sz="2400" dirty="0" smtClean="0"/>
              <a:t>定理</a:t>
            </a:r>
            <a:r>
              <a:rPr lang="en-US" altLang="zh-CN" sz="2400" b="1" dirty="0" smtClean="0">
                <a:latin typeface="Times New Roman" pitchFamily="18" charset="0"/>
              </a:rPr>
              <a:t>2.2</a:t>
            </a:r>
            <a:r>
              <a:rPr lang="zh-CN" altLang="en-US" sz="2400" b="1" dirty="0" smtClean="0"/>
              <a:t>（费马小定理）</a:t>
            </a:r>
            <a:r>
              <a:rPr lang="zh-CN" altLang="en-US" sz="2400" dirty="0" smtClean="0"/>
              <a:t>设</a:t>
            </a:r>
            <a:r>
              <a:rPr lang="en-US" altLang="zh-CN" sz="2400" i="1" dirty="0" smtClean="0">
                <a:latin typeface="Times New Roman" pitchFamily="18" charset="0"/>
              </a:rPr>
              <a:t>p</a:t>
            </a:r>
            <a:r>
              <a:rPr lang="zh-CN" altLang="en-US" sz="2400" dirty="0" smtClean="0"/>
              <a:t>是素数，则</a:t>
            </a:r>
            <a:r>
              <a:rPr lang="pt-BR" altLang="zh-CN" sz="2400" i="1" dirty="0" smtClean="0">
                <a:latin typeface="Times New Roman" pitchFamily="18" charset="0"/>
              </a:rPr>
              <a:t>a</a:t>
            </a:r>
            <a:r>
              <a:rPr lang="en-US" altLang="zh-CN" sz="2400" baseline="30000" dirty="0" smtClean="0">
                <a:latin typeface="Times New Roman" pitchFamily="18" charset="0"/>
                <a:sym typeface="Symbol" pitchFamily="18" charset="2"/>
              </a:rPr>
              <a:t>p-1</a:t>
            </a:r>
            <a:r>
              <a:rPr lang="pt-BR" altLang="zh-CN" sz="2400" dirty="0" smtClean="0">
                <a:latin typeface="Times New Roman" pitchFamily="18" charset="0"/>
              </a:rPr>
              <a:t>≡1(mod</a:t>
            </a:r>
            <a:r>
              <a:rPr lang="pt-BR" altLang="zh-CN" sz="2400" i="1" dirty="0" smtClean="0">
                <a:latin typeface="Times New Roman" pitchFamily="18" charset="0"/>
              </a:rPr>
              <a:t>p</a:t>
            </a:r>
            <a:r>
              <a:rPr lang="pt-BR" altLang="zh-CN" sz="2400" dirty="0" smtClean="0">
                <a:latin typeface="Times New Roman" pitchFamily="18" charset="0"/>
              </a:rPr>
              <a:t>)</a:t>
            </a:r>
          </a:p>
          <a:p>
            <a:pPr>
              <a:lnSpc>
                <a:spcPts val="3000"/>
              </a:lnSpc>
            </a:pPr>
            <a:endParaRPr lang="pt-BR" altLang="zh-CN" sz="2400" dirty="0">
              <a:latin typeface="Times New Roman" pitchFamily="18" charset="0"/>
            </a:endParaRPr>
          </a:p>
          <a:p>
            <a:pPr>
              <a:lnSpc>
                <a:spcPts val="3000"/>
              </a:lnSpc>
            </a:pPr>
            <a:r>
              <a:rPr lang="zh-CN" altLang="en-US" sz="2400" dirty="0"/>
              <a:t>定理</a:t>
            </a:r>
            <a:r>
              <a:rPr lang="en-US" altLang="zh-CN" sz="2400" dirty="0">
                <a:latin typeface="Times New Roman" pitchFamily="18" charset="0"/>
              </a:rPr>
              <a:t>2</a:t>
            </a:r>
            <a:r>
              <a:rPr lang="en-US" altLang="zh-CN" sz="2400" b="1" dirty="0">
                <a:latin typeface="Times New Roman" pitchFamily="18" charset="0"/>
              </a:rPr>
              <a:t>.1</a:t>
            </a:r>
            <a:r>
              <a:rPr lang="en-US" altLang="zh-CN" sz="2400" dirty="0"/>
              <a:t> </a:t>
            </a:r>
            <a:r>
              <a:rPr lang="en-US" altLang="zh-CN" sz="2400" dirty="0" smtClean="0"/>
              <a:t>(</a:t>
            </a:r>
            <a:r>
              <a:rPr lang="zh-CN" altLang="en-US" sz="2400" dirty="0" smtClean="0"/>
              <a:t>欧拉定理</a:t>
            </a:r>
            <a:r>
              <a:rPr lang="en-US" altLang="zh-CN" sz="2400" dirty="0" smtClean="0"/>
              <a:t>)</a:t>
            </a:r>
            <a:r>
              <a:rPr lang="zh-CN" altLang="en-US" sz="2400" dirty="0" smtClean="0">
                <a:latin typeface="宋体" pitchFamily="2" charset="-122"/>
                <a:ea typeface="宋体" pitchFamily="2" charset="-122"/>
              </a:rPr>
              <a:t>设</a:t>
            </a:r>
            <a:r>
              <a:rPr lang="en-US" altLang="zh-CN" sz="2400" i="1" dirty="0">
                <a:latin typeface="Times New Roman" pitchFamily="18" charset="0"/>
                <a:ea typeface="宋体" pitchFamily="2" charset="-122"/>
              </a:rPr>
              <a:t>Z*</a:t>
            </a:r>
            <a:r>
              <a:rPr lang="en-US" altLang="zh-CN" sz="2400" i="1" baseline="-25000" dirty="0">
                <a:latin typeface="Times New Roman" pitchFamily="18" charset="0"/>
                <a:ea typeface="宋体" pitchFamily="2" charset="-122"/>
              </a:rPr>
              <a:t>n</a:t>
            </a:r>
            <a:r>
              <a:rPr lang="en-US" altLang="zh-CN" sz="2400" dirty="0">
                <a:latin typeface="Times New Roman" pitchFamily="18" charset="0"/>
                <a:ea typeface="宋体" pitchFamily="2" charset="-122"/>
              </a:rPr>
              <a:t>={</a:t>
            </a:r>
            <a:r>
              <a:rPr lang="en-US" altLang="zh-CN" sz="2400" i="1" dirty="0">
                <a:latin typeface="Times New Roman" pitchFamily="18" charset="0"/>
                <a:ea typeface="宋体" pitchFamily="2" charset="-122"/>
              </a:rPr>
              <a:t>m</a:t>
            </a:r>
            <a:r>
              <a:rPr lang="en-US" altLang="zh-CN" sz="2400" dirty="0">
                <a:latin typeface="Times New Roman" pitchFamily="18" charset="0"/>
                <a:ea typeface="宋体" pitchFamily="2" charset="-122"/>
              </a:rPr>
              <a:t>|(</a:t>
            </a:r>
            <a:r>
              <a:rPr lang="en-US" altLang="zh-CN" sz="2400" i="1" dirty="0">
                <a:latin typeface="Times New Roman" pitchFamily="18" charset="0"/>
                <a:ea typeface="宋体" pitchFamily="2" charset="-122"/>
              </a:rPr>
              <a:t>m</a:t>
            </a:r>
            <a:r>
              <a:rPr lang="zh-CN" altLang="en-US" sz="2400" dirty="0">
                <a:latin typeface="Times New Roman" pitchFamily="18" charset="0"/>
                <a:ea typeface="宋体" pitchFamily="2" charset="-122"/>
              </a:rPr>
              <a:t>，</a:t>
            </a:r>
            <a:r>
              <a:rPr lang="en-US" altLang="zh-CN" sz="2400" i="1" dirty="0">
                <a:latin typeface="Times New Roman" pitchFamily="18" charset="0"/>
                <a:ea typeface="宋体" pitchFamily="2" charset="-122"/>
              </a:rPr>
              <a:t>n</a:t>
            </a:r>
            <a:r>
              <a:rPr lang="en-US" altLang="zh-CN" sz="2400" dirty="0">
                <a:latin typeface="Times New Roman" pitchFamily="18" charset="0"/>
                <a:ea typeface="宋体" pitchFamily="2" charset="-122"/>
              </a:rPr>
              <a:t>)=1</a:t>
            </a:r>
            <a:r>
              <a:rPr lang="zh-CN" altLang="en-US" sz="2400" dirty="0">
                <a:latin typeface="Times New Roman" pitchFamily="18" charset="0"/>
                <a:ea typeface="宋体" pitchFamily="2" charset="-122"/>
              </a:rPr>
              <a:t>，</a:t>
            </a:r>
            <a:r>
              <a:rPr lang="en-US" altLang="zh-CN" sz="2400" dirty="0">
                <a:latin typeface="Times New Roman" pitchFamily="18" charset="0"/>
                <a:ea typeface="宋体" pitchFamily="2" charset="-122"/>
              </a:rPr>
              <a:t>1≤</a:t>
            </a:r>
            <a:r>
              <a:rPr lang="en-US" altLang="zh-CN" sz="2400" i="1" dirty="0">
                <a:latin typeface="Times New Roman" pitchFamily="18" charset="0"/>
                <a:ea typeface="宋体" pitchFamily="2" charset="-122"/>
              </a:rPr>
              <a:t>m</a:t>
            </a:r>
            <a:r>
              <a:rPr lang="en-US" altLang="zh-CN" sz="2400" dirty="0">
                <a:latin typeface="Times New Roman" pitchFamily="18" charset="0"/>
                <a:ea typeface="宋体" pitchFamily="2" charset="-122"/>
              </a:rPr>
              <a:t>≤</a:t>
            </a:r>
            <a:r>
              <a:rPr lang="en-US" altLang="zh-CN" sz="2400" i="1" dirty="0">
                <a:latin typeface="Times New Roman" pitchFamily="18" charset="0"/>
                <a:ea typeface="宋体" pitchFamily="2" charset="-122"/>
              </a:rPr>
              <a:t>n</a:t>
            </a:r>
            <a:r>
              <a:rPr lang="en-US" altLang="zh-CN" sz="2400" dirty="0">
                <a:latin typeface="Times New Roman" pitchFamily="18" charset="0"/>
                <a:ea typeface="宋体" pitchFamily="2" charset="-122"/>
              </a:rPr>
              <a:t>-1}</a:t>
            </a:r>
            <a:r>
              <a:rPr lang="zh-CN" altLang="en-US" sz="2400" dirty="0">
                <a:latin typeface="宋体" pitchFamily="2" charset="-122"/>
                <a:ea typeface="宋体" pitchFamily="2" charset="-122"/>
              </a:rPr>
              <a:t>，则对</a:t>
            </a:r>
            <a:r>
              <a:rPr lang="en-US" altLang="zh-CN" sz="2400" i="1" dirty="0" err="1">
                <a:latin typeface="Times New Roman" pitchFamily="18" charset="0"/>
                <a:ea typeface="宋体" pitchFamily="2" charset="-122"/>
              </a:rPr>
              <a:t>a</a:t>
            </a:r>
            <a:r>
              <a:rPr lang="en-US" altLang="zh-CN" sz="2400" dirty="0" err="1">
                <a:latin typeface="Times New Roman" pitchFamily="18" charset="0"/>
                <a:ea typeface="宋体" pitchFamily="2" charset="-122"/>
              </a:rPr>
              <a:t>∈</a:t>
            </a:r>
            <a:r>
              <a:rPr lang="en-US" altLang="zh-CN" sz="2400" i="1" dirty="0" err="1">
                <a:latin typeface="Times New Roman" pitchFamily="18" charset="0"/>
                <a:ea typeface="宋体" pitchFamily="2" charset="-122"/>
              </a:rPr>
              <a:t>Z</a:t>
            </a:r>
            <a:r>
              <a:rPr lang="en-US" altLang="zh-CN" sz="2400" i="1" dirty="0">
                <a:latin typeface="Times New Roman" pitchFamily="18" charset="0"/>
                <a:ea typeface="宋体" pitchFamily="2" charset="-122"/>
              </a:rPr>
              <a:t>*</a:t>
            </a:r>
            <a:r>
              <a:rPr lang="en-US" altLang="zh-CN" sz="2400" i="1" baseline="-25000" dirty="0">
                <a:latin typeface="Times New Roman" pitchFamily="18" charset="0"/>
                <a:ea typeface="宋体" pitchFamily="2" charset="-122"/>
              </a:rPr>
              <a:t>n</a:t>
            </a:r>
            <a:r>
              <a:rPr lang="zh-CN" altLang="en-US" sz="2400" dirty="0">
                <a:latin typeface="Times New Roman" pitchFamily="18" charset="0"/>
                <a:ea typeface="宋体" pitchFamily="2" charset="-122"/>
              </a:rPr>
              <a:t>，有</a:t>
            </a:r>
            <a:r>
              <a:rPr lang="en-US" altLang="zh-CN" sz="2400" i="1" dirty="0">
                <a:latin typeface="Times New Roman" pitchFamily="18" charset="0"/>
                <a:ea typeface="宋体" pitchFamily="2" charset="-122"/>
              </a:rPr>
              <a:t>a</a:t>
            </a:r>
            <a:r>
              <a:rPr lang="en-US" altLang="zh-CN" sz="2400" baseline="30000" dirty="0">
                <a:latin typeface="Times New Roman" pitchFamily="18" charset="0"/>
                <a:ea typeface="宋体" pitchFamily="2" charset="-122"/>
                <a:sym typeface="Symbol" pitchFamily="18" charset="2"/>
              </a:rPr>
              <a:t></a:t>
            </a:r>
            <a:r>
              <a:rPr lang="en-US" altLang="zh-CN" sz="2400" baseline="30000" dirty="0">
                <a:latin typeface="Times New Roman" pitchFamily="18" charset="0"/>
                <a:ea typeface="宋体" pitchFamily="2" charset="-122"/>
              </a:rPr>
              <a:t>(</a:t>
            </a:r>
            <a:r>
              <a:rPr lang="en-US" altLang="zh-CN" sz="2400" i="1" baseline="30000" dirty="0">
                <a:latin typeface="Times New Roman" pitchFamily="18" charset="0"/>
                <a:ea typeface="宋体" pitchFamily="2" charset="-122"/>
              </a:rPr>
              <a:t>n</a:t>
            </a:r>
            <a:r>
              <a:rPr lang="zh-CN" altLang="en-US" sz="2400" baseline="30000" dirty="0">
                <a:latin typeface="Times New Roman" pitchFamily="18" charset="0"/>
                <a:ea typeface="宋体" pitchFamily="2" charset="-122"/>
              </a:rPr>
              <a:t>）</a:t>
            </a:r>
            <a:r>
              <a:rPr lang="zh-CN" altLang="en-US" sz="2400" dirty="0">
                <a:latin typeface="Times New Roman" pitchFamily="18" charset="0"/>
                <a:ea typeface="宋体" pitchFamily="2" charset="-122"/>
              </a:rPr>
              <a:t>≡</a:t>
            </a:r>
            <a:r>
              <a:rPr lang="en-US" altLang="zh-CN" sz="2400" dirty="0">
                <a:latin typeface="Times New Roman" pitchFamily="18" charset="0"/>
                <a:ea typeface="宋体" pitchFamily="2" charset="-122"/>
              </a:rPr>
              <a:t>1(</a:t>
            </a:r>
            <a:r>
              <a:rPr lang="en-US" altLang="zh-CN" sz="2400" dirty="0" err="1">
                <a:latin typeface="Times New Roman" pitchFamily="18" charset="0"/>
                <a:ea typeface="宋体" pitchFamily="2" charset="-122"/>
              </a:rPr>
              <a:t>mod</a:t>
            </a:r>
            <a:r>
              <a:rPr lang="en-US" altLang="zh-CN" sz="2400" i="1" dirty="0" err="1">
                <a:latin typeface="Times New Roman" pitchFamily="18" charset="0"/>
                <a:ea typeface="宋体" pitchFamily="2" charset="-122"/>
              </a:rPr>
              <a:t>n</a:t>
            </a:r>
            <a:r>
              <a:rPr lang="en-US" altLang="zh-CN" sz="2400" dirty="0">
                <a:latin typeface="Times New Roman" pitchFamily="18" charset="0"/>
                <a:ea typeface="宋体" pitchFamily="2" charset="-122"/>
              </a:rPr>
              <a:t>) </a:t>
            </a:r>
            <a:r>
              <a:rPr lang="zh-CN" altLang="en-US" sz="2400" dirty="0" smtClean="0">
                <a:latin typeface="Times New Roman" pitchFamily="18" charset="0"/>
                <a:ea typeface="宋体" pitchFamily="2" charset="-122"/>
              </a:rPr>
              <a:t>。</a:t>
            </a:r>
            <a:endParaRPr lang="en-US" altLang="zh-CN" sz="2400" dirty="0" smtClean="0">
              <a:latin typeface="Times New Roman" pitchFamily="18" charset="0"/>
              <a:ea typeface="宋体" pitchFamily="2" charset="-122"/>
            </a:endParaRPr>
          </a:p>
          <a:p>
            <a:pPr>
              <a:lnSpc>
                <a:spcPts val="3000"/>
              </a:lnSpc>
            </a:pPr>
            <a:r>
              <a:rPr lang="en-US" altLang="zh-CN" sz="2400" dirty="0" smtClean="0">
                <a:latin typeface="Times New Roman" pitchFamily="18" charset="0"/>
                <a:ea typeface="宋体" pitchFamily="2" charset="-122"/>
              </a:rPr>
              <a:t>Phi(n)</a:t>
            </a:r>
            <a:r>
              <a:rPr lang="zh-CN" altLang="en-US" sz="2400" dirty="0" smtClean="0">
                <a:latin typeface="Times New Roman" pitchFamily="18" charset="0"/>
                <a:ea typeface="宋体" pitchFamily="2" charset="-122"/>
              </a:rPr>
              <a:t>，如果</a:t>
            </a:r>
            <a:r>
              <a:rPr lang="en-US" altLang="zh-CN" sz="2400" dirty="0" smtClean="0">
                <a:latin typeface="Times New Roman" pitchFamily="18" charset="0"/>
                <a:ea typeface="宋体" pitchFamily="2" charset="-122"/>
              </a:rPr>
              <a:t>n</a:t>
            </a:r>
            <a:r>
              <a:rPr lang="zh-CN" altLang="en-US" sz="2400" dirty="0" smtClean="0">
                <a:latin typeface="Times New Roman" pitchFamily="18" charset="0"/>
                <a:ea typeface="宋体" pitchFamily="2" charset="-122"/>
              </a:rPr>
              <a:t>是素数，那么</a:t>
            </a:r>
            <a:r>
              <a:rPr lang="en-US" altLang="zh-CN" sz="2400" dirty="0" smtClean="0">
                <a:latin typeface="Times New Roman" pitchFamily="18" charset="0"/>
                <a:ea typeface="宋体" pitchFamily="2" charset="-122"/>
              </a:rPr>
              <a:t>phi(n)=n-1</a:t>
            </a:r>
          </a:p>
          <a:p>
            <a:pPr>
              <a:lnSpc>
                <a:spcPts val="3000"/>
              </a:lnSpc>
            </a:pPr>
            <a:r>
              <a:rPr lang="zh-CN" altLang="en-US" sz="2400" dirty="0" smtClean="0">
                <a:latin typeface="Times New Roman" pitchFamily="18" charset="0"/>
                <a:ea typeface="宋体" pitchFamily="2" charset="-122"/>
              </a:rPr>
              <a:t>所以，</a:t>
            </a:r>
            <a:r>
              <a:rPr lang="zh-CN" altLang="en-US" sz="2400" dirty="0" smtClean="0">
                <a:latin typeface="Times New Roman" pitchFamily="18" charset="0"/>
                <a:ea typeface="宋体" pitchFamily="2" charset="-122"/>
              </a:rPr>
              <a:t>令</a:t>
            </a:r>
            <a:r>
              <a:rPr lang="en-US" altLang="zh-CN" sz="2400" dirty="0" smtClean="0">
                <a:latin typeface="Times New Roman" pitchFamily="18" charset="0"/>
                <a:ea typeface="宋体" pitchFamily="2" charset="-122"/>
              </a:rPr>
              <a:t>n=p</a:t>
            </a:r>
            <a:r>
              <a:rPr lang="zh-CN" altLang="en-US" sz="2400" dirty="0" smtClean="0">
                <a:latin typeface="Times New Roman" pitchFamily="18" charset="0"/>
                <a:ea typeface="宋体" pitchFamily="2" charset="-122"/>
              </a:rPr>
              <a:t>，则</a:t>
            </a:r>
            <a:r>
              <a:rPr lang="en-US" altLang="zh-CN" sz="2400" dirty="0" smtClean="0">
                <a:latin typeface="Times New Roman" pitchFamily="18" charset="0"/>
                <a:ea typeface="宋体" pitchFamily="2" charset="-122"/>
              </a:rPr>
              <a:t>phi(p)=p-1</a:t>
            </a:r>
            <a:endParaRPr lang="zh-CN" altLang="en-US" sz="2400" dirty="0">
              <a:latin typeface="Times New Roman" pitchFamily="18" charset="0"/>
              <a:ea typeface="宋体" pitchFamily="2" charset="-122"/>
            </a:endParaRPr>
          </a:p>
          <a:p>
            <a:pPr>
              <a:lnSpc>
                <a:spcPts val="3000"/>
              </a:lnSpc>
            </a:pPr>
            <a:endParaRPr lang="en-US" altLang="zh-CN" sz="2400" dirty="0" smtClean="0"/>
          </a:p>
        </p:txBody>
      </p:sp>
    </p:spTree>
    <p:extLst>
      <p:ext uri="{BB962C8B-B14F-4D97-AF65-F5344CB8AC3E}">
        <p14:creationId xmlns:p14="http://schemas.microsoft.com/office/powerpoint/2010/main" val="3567814812"/>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38188" y="0"/>
            <a:ext cx="8213725" cy="711200"/>
          </a:xfrm>
        </p:spPr>
        <p:txBody>
          <a:bodyPr/>
          <a:lstStyle/>
          <a:p>
            <a:r>
              <a:rPr lang="en-US" altLang="zh-CN" sz="3200" b="1" dirty="0" smtClean="0">
                <a:latin typeface="Times New Roman" pitchFamily="18" charset="0"/>
              </a:rPr>
              <a:t>RSA</a:t>
            </a:r>
            <a:r>
              <a:rPr lang="zh-CN" altLang="en-US" sz="3200" b="1" dirty="0" smtClean="0">
                <a:latin typeface="Times New Roman" pitchFamily="18" charset="0"/>
              </a:rPr>
              <a:t>数学基础（欧拉定理）</a:t>
            </a:r>
            <a:r>
              <a:rPr lang="zh-CN" altLang="en-US" sz="3200" dirty="0" smtClean="0"/>
              <a:t> </a:t>
            </a:r>
          </a:p>
        </p:txBody>
      </p:sp>
      <p:sp>
        <p:nvSpPr>
          <p:cNvPr id="13315" name="Rectangle 3"/>
          <p:cNvSpPr>
            <a:spLocks noGrp="1" noChangeArrowheads="1"/>
          </p:cNvSpPr>
          <p:nvPr>
            <p:ph type="body" idx="1"/>
          </p:nvPr>
        </p:nvSpPr>
        <p:spPr>
          <a:xfrm>
            <a:off x="485775" y="962025"/>
            <a:ext cx="8239125" cy="4724400"/>
          </a:xfrm>
        </p:spPr>
        <p:txBody>
          <a:bodyPr/>
          <a:lstStyle/>
          <a:p>
            <a:pPr>
              <a:lnSpc>
                <a:spcPts val="3000"/>
              </a:lnSpc>
              <a:spcAft>
                <a:spcPct val="0"/>
              </a:spcAft>
            </a:pPr>
            <a:r>
              <a:rPr lang="zh-CN" altLang="en-US" sz="2400" dirty="0" smtClean="0"/>
              <a:t>定理</a:t>
            </a:r>
            <a:r>
              <a:rPr lang="en-US" altLang="zh-CN" sz="2400" dirty="0" smtClean="0">
                <a:latin typeface="Times New Roman" pitchFamily="18" charset="0"/>
              </a:rPr>
              <a:t>2</a:t>
            </a:r>
            <a:r>
              <a:rPr lang="en-US" altLang="zh-CN" sz="2400" b="1" dirty="0" smtClean="0">
                <a:latin typeface="Times New Roman" pitchFamily="18" charset="0"/>
              </a:rPr>
              <a:t>.1</a:t>
            </a:r>
            <a:r>
              <a:rPr lang="en-US" altLang="zh-CN" sz="2400" dirty="0" smtClean="0"/>
              <a:t> </a:t>
            </a:r>
            <a:r>
              <a:rPr lang="zh-CN" altLang="en-US" sz="2400" dirty="0" smtClean="0">
                <a:latin typeface="宋体" pitchFamily="2" charset="-122"/>
                <a:ea typeface="宋体" pitchFamily="2" charset="-122"/>
              </a:rPr>
              <a:t>设</a:t>
            </a:r>
            <a:r>
              <a:rPr lang="en-US" altLang="zh-CN" sz="2400" i="1" dirty="0" smtClean="0">
                <a:latin typeface="Times New Roman" pitchFamily="18" charset="0"/>
                <a:ea typeface="宋体" pitchFamily="2" charset="-122"/>
              </a:rPr>
              <a:t>Z*</a:t>
            </a:r>
            <a:r>
              <a:rPr lang="en-US" altLang="zh-CN" sz="2400" i="1" baseline="-25000" dirty="0" smtClean="0">
                <a:latin typeface="Times New Roman" pitchFamily="18" charset="0"/>
                <a:ea typeface="宋体" pitchFamily="2" charset="-122"/>
              </a:rPr>
              <a:t>n</a:t>
            </a:r>
            <a:r>
              <a:rPr lang="en-US" altLang="zh-CN"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m</a:t>
            </a:r>
            <a:r>
              <a:rPr lang="en-US" altLang="zh-CN"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m</a:t>
            </a:r>
            <a:r>
              <a:rPr lang="zh-CN" altLang="en-US"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n</a:t>
            </a:r>
            <a:r>
              <a:rPr lang="en-US" altLang="zh-CN" sz="2400" dirty="0" smtClean="0">
                <a:latin typeface="Times New Roman" pitchFamily="18" charset="0"/>
                <a:ea typeface="宋体" pitchFamily="2" charset="-122"/>
              </a:rPr>
              <a:t>)=1</a:t>
            </a:r>
            <a:r>
              <a:rPr lang="zh-CN" altLang="en-US" sz="2400" dirty="0" smtClean="0">
                <a:latin typeface="Times New Roman" pitchFamily="18" charset="0"/>
                <a:ea typeface="宋体" pitchFamily="2" charset="-122"/>
              </a:rPr>
              <a:t>，</a:t>
            </a:r>
            <a:r>
              <a:rPr lang="en-US" altLang="zh-CN" sz="2400" dirty="0" smtClean="0">
                <a:latin typeface="Times New Roman" pitchFamily="18" charset="0"/>
                <a:ea typeface="宋体" pitchFamily="2" charset="-122"/>
              </a:rPr>
              <a:t>1≤</a:t>
            </a:r>
            <a:r>
              <a:rPr lang="en-US" altLang="zh-CN" sz="2400" i="1" dirty="0" smtClean="0">
                <a:latin typeface="Times New Roman" pitchFamily="18" charset="0"/>
                <a:ea typeface="宋体" pitchFamily="2" charset="-122"/>
              </a:rPr>
              <a:t>m</a:t>
            </a:r>
            <a:r>
              <a:rPr lang="en-US" altLang="zh-CN"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n</a:t>
            </a:r>
            <a:r>
              <a:rPr lang="en-US" altLang="zh-CN" sz="2400" dirty="0" smtClean="0">
                <a:latin typeface="Times New Roman" pitchFamily="18" charset="0"/>
                <a:ea typeface="宋体" pitchFamily="2" charset="-122"/>
              </a:rPr>
              <a:t>-1}</a:t>
            </a:r>
            <a:r>
              <a:rPr lang="zh-CN" altLang="en-US" sz="2400" dirty="0" smtClean="0">
                <a:latin typeface="宋体" pitchFamily="2" charset="-122"/>
                <a:ea typeface="宋体" pitchFamily="2" charset="-122"/>
              </a:rPr>
              <a:t>，则对</a:t>
            </a:r>
            <a:r>
              <a:rPr lang="en-US" altLang="zh-CN" sz="2400" i="1" dirty="0" err="1" smtClean="0">
                <a:latin typeface="Times New Roman" pitchFamily="18" charset="0"/>
                <a:ea typeface="宋体" pitchFamily="2" charset="-122"/>
              </a:rPr>
              <a:t>a</a:t>
            </a:r>
            <a:r>
              <a:rPr lang="en-US" altLang="zh-CN" sz="2400" dirty="0" err="1" smtClean="0">
                <a:latin typeface="Times New Roman" pitchFamily="18" charset="0"/>
                <a:ea typeface="宋体" pitchFamily="2" charset="-122"/>
              </a:rPr>
              <a:t>∈</a:t>
            </a:r>
            <a:r>
              <a:rPr lang="en-US" altLang="zh-CN" sz="2400" i="1" dirty="0" err="1" smtClean="0">
                <a:latin typeface="Times New Roman" pitchFamily="18" charset="0"/>
                <a:ea typeface="宋体" pitchFamily="2" charset="-122"/>
              </a:rPr>
              <a:t>Z</a:t>
            </a:r>
            <a:r>
              <a:rPr lang="en-US" altLang="zh-CN" sz="2400" i="1" dirty="0" smtClean="0">
                <a:latin typeface="Times New Roman" pitchFamily="18" charset="0"/>
                <a:ea typeface="宋体" pitchFamily="2" charset="-122"/>
              </a:rPr>
              <a:t>*</a:t>
            </a:r>
            <a:r>
              <a:rPr lang="en-US" altLang="zh-CN" sz="2400" i="1" baseline="-25000" dirty="0" smtClean="0">
                <a:latin typeface="Times New Roman" pitchFamily="18" charset="0"/>
                <a:ea typeface="宋体" pitchFamily="2" charset="-122"/>
              </a:rPr>
              <a:t>n</a:t>
            </a:r>
            <a:r>
              <a:rPr lang="zh-CN" altLang="en-US" sz="2400" dirty="0" smtClean="0">
                <a:latin typeface="Times New Roman" pitchFamily="18" charset="0"/>
                <a:ea typeface="宋体" pitchFamily="2" charset="-122"/>
              </a:rPr>
              <a:t>，有</a:t>
            </a:r>
            <a:r>
              <a:rPr lang="en-US" altLang="zh-CN" sz="2400" i="1" dirty="0" smtClean="0">
                <a:latin typeface="Times New Roman" pitchFamily="18" charset="0"/>
                <a:ea typeface="宋体" pitchFamily="2" charset="-122"/>
              </a:rPr>
              <a:t>a</a:t>
            </a:r>
            <a:r>
              <a:rPr lang="en-US" altLang="zh-CN" sz="2400" baseline="30000" dirty="0" smtClean="0">
                <a:latin typeface="Times New Roman" pitchFamily="18" charset="0"/>
                <a:ea typeface="宋体" pitchFamily="2" charset="-122"/>
                <a:sym typeface="Symbol" pitchFamily="18" charset="2"/>
              </a:rPr>
              <a:t></a:t>
            </a:r>
            <a:r>
              <a:rPr lang="en-US" altLang="zh-CN" sz="2400" baseline="30000" dirty="0" smtClean="0">
                <a:latin typeface="Times New Roman" pitchFamily="18" charset="0"/>
                <a:ea typeface="宋体" pitchFamily="2" charset="-122"/>
              </a:rPr>
              <a:t>(</a:t>
            </a:r>
            <a:r>
              <a:rPr lang="en-US" altLang="zh-CN" sz="2400" i="1" baseline="30000" dirty="0" smtClean="0">
                <a:latin typeface="Times New Roman" pitchFamily="18" charset="0"/>
                <a:ea typeface="宋体" pitchFamily="2" charset="-122"/>
              </a:rPr>
              <a:t>n</a:t>
            </a:r>
            <a:r>
              <a:rPr lang="zh-CN" altLang="en-US" sz="2400" baseline="30000" dirty="0" smtClean="0">
                <a:latin typeface="Times New Roman" pitchFamily="18" charset="0"/>
                <a:ea typeface="宋体" pitchFamily="2" charset="-122"/>
              </a:rPr>
              <a:t>）</a:t>
            </a:r>
            <a:r>
              <a:rPr lang="zh-CN" altLang="en-US" sz="2400" dirty="0" smtClean="0">
                <a:latin typeface="Times New Roman" pitchFamily="18" charset="0"/>
                <a:ea typeface="宋体" pitchFamily="2" charset="-122"/>
              </a:rPr>
              <a:t>≡</a:t>
            </a:r>
            <a:r>
              <a:rPr lang="en-US" altLang="zh-CN" sz="2400" dirty="0" smtClean="0">
                <a:latin typeface="Times New Roman" pitchFamily="18" charset="0"/>
                <a:ea typeface="宋体" pitchFamily="2" charset="-122"/>
              </a:rPr>
              <a:t>1(</a:t>
            </a:r>
            <a:r>
              <a:rPr lang="en-US" altLang="zh-CN" sz="2400" dirty="0" err="1" smtClean="0">
                <a:latin typeface="Times New Roman" pitchFamily="18" charset="0"/>
                <a:ea typeface="宋体" pitchFamily="2" charset="-122"/>
              </a:rPr>
              <a:t>mod</a:t>
            </a:r>
            <a:r>
              <a:rPr lang="en-US" altLang="zh-CN" sz="2400" i="1" dirty="0" err="1" smtClean="0">
                <a:latin typeface="Times New Roman" pitchFamily="18" charset="0"/>
                <a:ea typeface="宋体" pitchFamily="2" charset="-122"/>
              </a:rPr>
              <a:t>n</a:t>
            </a:r>
            <a:r>
              <a:rPr lang="en-US" altLang="zh-CN" sz="2400" dirty="0" smtClean="0">
                <a:latin typeface="Times New Roman" pitchFamily="18" charset="0"/>
                <a:ea typeface="宋体" pitchFamily="2" charset="-122"/>
              </a:rPr>
              <a:t>) </a:t>
            </a:r>
            <a:r>
              <a:rPr lang="zh-CN" altLang="en-US" sz="2400" dirty="0" smtClean="0">
                <a:latin typeface="Times New Roman" pitchFamily="18" charset="0"/>
                <a:ea typeface="宋体" pitchFamily="2" charset="-122"/>
              </a:rPr>
              <a:t>。</a:t>
            </a:r>
          </a:p>
          <a:p>
            <a:pPr>
              <a:lnSpc>
                <a:spcPts val="3000"/>
              </a:lnSpc>
              <a:spcAft>
                <a:spcPct val="0"/>
              </a:spcAft>
            </a:pPr>
            <a:r>
              <a:rPr lang="en-US" altLang="zh-CN" sz="2400" b="1" dirty="0" smtClean="0"/>
              <a:t>[</a:t>
            </a:r>
            <a:r>
              <a:rPr lang="zh-CN" altLang="en-US" sz="2400" b="1" dirty="0" smtClean="0"/>
              <a:t>证明</a:t>
            </a:r>
            <a:r>
              <a:rPr lang="en-US" altLang="zh-CN" sz="2400" b="1" dirty="0" smtClean="0"/>
              <a:t>] </a:t>
            </a:r>
            <a:r>
              <a:rPr lang="zh-CN" altLang="en-US" sz="2400" dirty="0" smtClean="0">
                <a:latin typeface="宋体" pitchFamily="2" charset="-122"/>
                <a:ea typeface="宋体" pitchFamily="2" charset="-122"/>
              </a:rPr>
              <a:t>记</a:t>
            </a:r>
            <a:r>
              <a:rPr lang="en-US" altLang="zh-CN" sz="2400" i="1" dirty="0" smtClean="0">
                <a:latin typeface="Times New Roman" pitchFamily="18" charset="0"/>
                <a:ea typeface="宋体" pitchFamily="2" charset="-122"/>
              </a:rPr>
              <a:t>Z*</a:t>
            </a:r>
            <a:r>
              <a:rPr lang="en-US" altLang="zh-CN" sz="2400" i="1" baseline="-25000" dirty="0" smtClean="0">
                <a:latin typeface="Times New Roman" pitchFamily="18" charset="0"/>
                <a:ea typeface="宋体" pitchFamily="2" charset="-122"/>
              </a:rPr>
              <a:t>n</a:t>
            </a:r>
            <a:r>
              <a:rPr lang="en-US" altLang="zh-CN"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a</a:t>
            </a:r>
            <a:r>
              <a:rPr lang="en-US" altLang="zh-CN" sz="2400" dirty="0" smtClean="0">
                <a:latin typeface="Times New Roman" pitchFamily="18" charset="0"/>
                <a:ea typeface="宋体" pitchFamily="2" charset="-122"/>
              </a:rPr>
              <a:t>1</a:t>
            </a:r>
            <a:r>
              <a:rPr lang="zh-CN" altLang="en-US"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a</a:t>
            </a:r>
            <a:r>
              <a:rPr lang="en-US" altLang="zh-CN" sz="2400" dirty="0" smtClean="0">
                <a:latin typeface="Times New Roman" pitchFamily="18" charset="0"/>
                <a:ea typeface="宋体" pitchFamily="2" charset="-122"/>
              </a:rPr>
              <a:t>2</a:t>
            </a:r>
            <a:r>
              <a:rPr lang="zh-CN" altLang="en-US" sz="2400" dirty="0" smtClean="0">
                <a:latin typeface="Times New Roman" pitchFamily="18" charset="0"/>
                <a:ea typeface="宋体" pitchFamily="2" charset="-122"/>
              </a:rPr>
              <a:t>，</a:t>
            </a:r>
            <a:r>
              <a:rPr lang="en-US" altLang="zh-CN" sz="2400" dirty="0" smtClean="0">
                <a:latin typeface="Times New Roman" pitchFamily="18" charset="0"/>
                <a:ea typeface="宋体" pitchFamily="2" charset="-122"/>
              </a:rPr>
              <a:t>…</a:t>
            </a:r>
            <a:r>
              <a:rPr lang="zh-CN" altLang="en-US"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a</a:t>
            </a:r>
            <a:r>
              <a:rPr lang="en-US" altLang="zh-CN" sz="2400" baseline="-25000" dirty="0" smtClean="0">
                <a:latin typeface="Times New Roman" pitchFamily="18" charset="0"/>
                <a:ea typeface="宋体" pitchFamily="2" charset="-122"/>
                <a:sym typeface="Symbol" pitchFamily="18" charset="2"/>
              </a:rPr>
              <a:t></a:t>
            </a:r>
            <a:r>
              <a:rPr lang="en-US" altLang="zh-CN" sz="2400" baseline="-25000" dirty="0" smtClean="0">
                <a:latin typeface="Times New Roman" pitchFamily="18" charset="0"/>
                <a:ea typeface="宋体" pitchFamily="2" charset="-122"/>
              </a:rPr>
              <a:t>(</a:t>
            </a:r>
            <a:r>
              <a:rPr lang="en-US" altLang="zh-CN" sz="2400" i="1" baseline="-25000" dirty="0" smtClean="0">
                <a:latin typeface="Times New Roman" pitchFamily="18" charset="0"/>
                <a:ea typeface="宋体" pitchFamily="2" charset="-122"/>
              </a:rPr>
              <a:t>n</a:t>
            </a:r>
            <a:r>
              <a:rPr lang="en-US" altLang="zh-CN" sz="2400" baseline="-25000" dirty="0" smtClean="0">
                <a:latin typeface="Times New Roman" pitchFamily="18" charset="0"/>
                <a:ea typeface="宋体" pitchFamily="2" charset="-122"/>
              </a:rPr>
              <a:t>)</a:t>
            </a:r>
            <a:r>
              <a:rPr lang="en-US" altLang="zh-CN" sz="2400" dirty="0" smtClean="0">
                <a:latin typeface="Times New Roman" pitchFamily="18" charset="0"/>
                <a:ea typeface="宋体" pitchFamily="2" charset="-122"/>
              </a:rPr>
              <a:t> }</a:t>
            </a:r>
            <a:r>
              <a:rPr lang="zh-CN" altLang="en-US" sz="2400" dirty="0" smtClean="0">
                <a:latin typeface="Times New Roman" pitchFamily="18" charset="0"/>
                <a:ea typeface="宋体" pitchFamily="2" charset="-122"/>
              </a:rPr>
              <a:t>，由于</a:t>
            </a:r>
            <a:r>
              <a:rPr lang="en-US" altLang="zh-CN" sz="2400" i="1" dirty="0" err="1" smtClean="0">
                <a:latin typeface="Times New Roman" pitchFamily="18" charset="0"/>
                <a:ea typeface="宋体" pitchFamily="2" charset="-122"/>
              </a:rPr>
              <a:t>a</a:t>
            </a:r>
            <a:r>
              <a:rPr lang="en-US" altLang="zh-CN" sz="2400" dirty="0" err="1" smtClean="0">
                <a:latin typeface="Times New Roman" pitchFamily="18" charset="0"/>
                <a:ea typeface="宋体" pitchFamily="2" charset="-122"/>
              </a:rPr>
              <a:t>∈</a:t>
            </a:r>
            <a:r>
              <a:rPr lang="en-US" altLang="zh-CN" sz="2400" i="1" dirty="0" err="1" smtClean="0">
                <a:latin typeface="Times New Roman" pitchFamily="18" charset="0"/>
                <a:ea typeface="宋体" pitchFamily="2" charset="-122"/>
              </a:rPr>
              <a:t>Z</a:t>
            </a:r>
            <a:r>
              <a:rPr lang="en-US" altLang="zh-CN" sz="2400" i="1" dirty="0" smtClean="0">
                <a:latin typeface="Times New Roman" pitchFamily="18" charset="0"/>
                <a:ea typeface="宋体" pitchFamily="2" charset="-122"/>
              </a:rPr>
              <a:t>*</a:t>
            </a:r>
            <a:r>
              <a:rPr lang="en-US" altLang="zh-CN" sz="2400" i="1" baseline="-25000" dirty="0" smtClean="0">
                <a:latin typeface="Times New Roman" pitchFamily="18" charset="0"/>
                <a:ea typeface="宋体" pitchFamily="2" charset="-122"/>
              </a:rPr>
              <a:t>n</a:t>
            </a:r>
            <a:r>
              <a:rPr lang="zh-CN" altLang="en-US" sz="2400" dirty="0" smtClean="0">
                <a:latin typeface="Times New Roman" pitchFamily="18" charset="0"/>
                <a:ea typeface="宋体" pitchFamily="2" charset="-122"/>
              </a:rPr>
              <a:t>，则</a:t>
            </a:r>
            <a:r>
              <a:rPr lang="en-US" altLang="zh-CN"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a</a:t>
            </a:r>
            <a:r>
              <a:rPr lang="zh-CN" altLang="en-US"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n</a:t>
            </a:r>
            <a:r>
              <a:rPr lang="en-US" altLang="zh-CN" sz="2400" dirty="0" smtClean="0">
                <a:latin typeface="Times New Roman" pitchFamily="18" charset="0"/>
                <a:ea typeface="宋体" pitchFamily="2" charset="-122"/>
              </a:rPr>
              <a:t>)=1</a:t>
            </a:r>
            <a:r>
              <a:rPr lang="zh-CN" altLang="en-US" sz="2400" dirty="0" smtClean="0">
                <a:latin typeface="Times New Roman" pitchFamily="18" charset="0"/>
                <a:ea typeface="宋体" pitchFamily="2" charset="-122"/>
              </a:rPr>
              <a:t>。又</a:t>
            </a:r>
            <a:r>
              <a:rPr lang="en-US" altLang="zh-CN" sz="2400" dirty="0" smtClean="0">
                <a:latin typeface="Times New Roman" pitchFamily="18" charset="0"/>
                <a:ea typeface="宋体" pitchFamily="2" charset="-122"/>
              </a:rPr>
              <a:t>(</a:t>
            </a:r>
            <a:r>
              <a:rPr lang="en-US" altLang="zh-CN" sz="2400" i="1" dirty="0" err="1" smtClean="0">
                <a:latin typeface="Times New Roman" pitchFamily="18" charset="0"/>
                <a:ea typeface="宋体" pitchFamily="2" charset="-122"/>
              </a:rPr>
              <a:t>a</a:t>
            </a:r>
            <a:r>
              <a:rPr lang="en-US" altLang="zh-CN" sz="2400" i="1" baseline="-25000" dirty="0" err="1" smtClean="0">
                <a:latin typeface="Times New Roman" pitchFamily="18" charset="0"/>
                <a:ea typeface="宋体" pitchFamily="2" charset="-122"/>
              </a:rPr>
              <a:t>i</a:t>
            </a:r>
            <a:r>
              <a:rPr lang="zh-CN" altLang="en-US"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n</a:t>
            </a:r>
            <a:r>
              <a:rPr lang="en-US" altLang="zh-CN" sz="2400" dirty="0" smtClean="0">
                <a:latin typeface="Times New Roman" pitchFamily="18" charset="0"/>
                <a:ea typeface="宋体" pitchFamily="2" charset="-122"/>
              </a:rPr>
              <a:t>)=1</a:t>
            </a:r>
            <a:r>
              <a:rPr lang="zh-CN" altLang="en-US" sz="2400" dirty="0" smtClean="0">
                <a:latin typeface="Times New Roman" pitchFamily="18" charset="0"/>
                <a:ea typeface="宋体" pitchFamily="2" charset="-122"/>
              </a:rPr>
              <a:t>，从而</a:t>
            </a:r>
            <a:r>
              <a:rPr lang="en-US" altLang="zh-CN" sz="2400" dirty="0" smtClean="0">
                <a:latin typeface="Times New Roman" pitchFamily="18" charset="0"/>
                <a:ea typeface="宋体" pitchFamily="2" charset="-122"/>
              </a:rPr>
              <a:t>(</a:t>
            </a:r>
            <a:r>
              <a:rPr lang="en-US" altLang="zh-CN" sz="2400" i="1" dirty="0" err="1" smtClean="0">
                <a:latin typeface="Times New Roman" pitchFamily="18" charset="0"/>
                <a:ea typeface="宋体" pitchFamily="2" charset="-122"/>
              </a:rPr>
              <a:t>aa</a:t>
            </a:r>
            <a:r>
              <a:rPr lang="en-US" altLang="zh-CN" sz="2400" baseline="-25000" dirty="0" err="1" smtClean="0">
                <a:latin typeface="Times New Roman" pitchFamily="18" charset="0"/>
                <a:ea typeface="宋体" pitchFamily="2" charset="-122"/>
              </a:rPr>
              <a:t>i</a:t>
            </a:r>
            <a:r>
              <a:rPr lang="zh-CN" altLang="en-US"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n</a:t>
            </a:r>
            <a:r>
              <a:rPr lang="en-US" altLang="zh-CN" sz="2400" dirty="0" smtClean="0">
                <a:latin typeface="Times New Roman" pitchFamily="18" charset="0"/>
                <a:ea typeface="宋体" pitchFamily="2" charset="-122"/>
              </a:rPr>
              <a:t>)=1</a:t>
            </a:r>
            <a:r>
              <a:rPr lang="zh-CN" altLang="en-US" sz="2400" dirty="0" smtClean="0">
                <a:latin typeface="Times New Roman" pitchFamily="18" charset="0"/>
                <a:ea typeface="宋体" pitchFamily="2" charset="-122"/>
              </a:rPr>
              <a:t>，</a:t>
            </a:r>
            <a:r>
              <a:rPr lang="en-US" altLang="zh-CN" sz="2400" i="1" dirty="0" err="1" smtClean="0">
                <a:latin typeface="Times New Roman" pitchFamily="18" charset="0"/>
                <a:ea typeface="宋体" pitchFamily="2" charset="-122"/>
              </a:rPr>
              <a:t>i</a:t>
            </a:r>
            <a:r>
              <a:rPr lang="en-US" altLang="zh-CN" sz="2400" dirty="0" smtClean="0">
                <a:latin typeface="Times New Roman" pitchFamily="18" charset="0"/>
                <a:ea typeface="宋体" pitchFamily="2" charset="-122"/>
              </a:rPr>
              <a:t>=1</a:t>
            </a:r>
            <a:r>
              <a:rPr lang="zh-CN" altLang="en-US" sz="2400" dirty="0" smtClean="0">
                <a:latin typeface="Times New Roman" pitchFamily="18" charset="0"/>
                <a:ea typeface="宋体" pitchFamily="2" charset="-122"/>
              </a:rPr>
              <a:t>，</a:t>
            </a:r>
            <a:r>
              <a:rPr lang="en-US" altLang="zh-CN" sz="2400" dirty="0" smtClean="0">
                <a:latin typeface="Times New Roman" pitchFamily="18" charset="0"/>
                <a:ea typeface="宋体" pitchFamily="2" charset="-122"/>
              </a:rPr>
              <a:t>2</a:t>
            </a:r>
            <a:r>
              <a:rPr lang="zh-CN" altLang="en-US" sz="2400" dirty="0" smtClean="0">
                <a:latin typeface="Times New Roman" pitchFamily="18" charset="0"/>
                <a:ea typeface="宋体" pitchFamily="2" charset="-122"/>
              </a:rPr>
              <a:t>，</a:t>
            </a:r>
            <a:r>
              <a:rPr lang="en-US" altLang="zh-CN" sz="2400" dirty="0" smtClean="0">
                <a:latin typeface="Times New Roman" pitchFamily="18" charset="0"/>
                <a:ea typeface="宋体" pitchFamily="2" charset="-122"/>
              </a:rPr>
              <a:t>…</a:t>
            </a:r>
            <a:r>
              <a:rPr lang="zh-CN" altLang="en-US" sz="2400" dirty="0" smtClean="0">
                <a:latin typeface="Times New Roman" pitchFamily="18" charset="0"/>
                <a:ea typeface="宋体" pitchFamily="2" charset="-122"/>
              </a:rPr>
              <a:t>，</a:t>
            </a:r>
            <a:r>
              <a:rPr lang="zh-CN" altLang="en-US" sz="2400" dirty="0" smtClean="0">
                <a:latin typeface="Times New Roman" pitchFamily="18" charset="0"/>
                <a:ea typeface="宋体" pitchFamily="2" charset="-122"/>
                <a:sym typeface="Symbol" pitchFamily="18" charset="2"/>
              </a:rPr>
              <a:t></a:t>
            </a:r>
            <a:r>
              <a:rPr lang="en-US" altLang="zh-CN"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n</a:t>
            </a:r>
            <a:r>
              <a:rPr lang="en-US" altLang="zh-CN" sz="2400" dirty="0" smtClean="0">
                <a:latin typeface="Times New Roman" pitchFamily="18" charset="0"/>
                <a:ea typeface="宋体" pitchFamily="2" charset="-122"/>
              </a:rPr>
              <a:t>)</a:t>
            </a:r>
            <a:r>
              <a:rPr lang="zh-CN" altLang="en-US" sz="2400" dirty="0" smtClean="0">
                <a:latin typeface="Times New Roman" pitchFamily="18" charset="0"/>
                <a:ea typeface="宋体" pitchFamily="2" charset="-122"/>
              </a:rPr>
              <a:t>。则</a:t>
            </a:r>
            <a:r>
              <a:rPr lang="en-US" altLang="zh-CN" sz="2400" i="1" dirty="0" smtClean="0">
                <a:latin typeface="Times New Roman" pitchFamily="18" charset="0"/>
                <a:ea typeface="宋体" pitchFamily="2" charset="-122"/>
              </a:rPr>
              <a:t>aa</a:t>
            </a:r>
            <a:r>
              <a:rPr lang="en-US" altLang="zh-CN" sz="2400" dirty="0" smtClean="0">
                <a:latin typeface="Times New Roman" pitchFamily="18" charset="0"/>
                <a:ea typeface="宋体" pitchFamily="2" charset="-122"/>
              </a:rPr>
              <a:t>1(mod </a:t>
            </a:r>
            <a:r>
              <a:rPr lang="en-US" altLang="zh-CN" sz="2400" i="1" dirty="0" smtClean="0">
                <a:latin typeface="Times New Roman" pitchFamily="18" charset="0"/>
                <a:ea typeface="宋体" pitchFamily="2" charset="-122"/>
              </a:rPr>
              <a:t>n</a:t>
            </a:r>
            <a:r>
              <a:rPr lang="en-US" altLang="zh-CN" sz="2400" dirty="0" smtClean="0">
                <a:latin typeface="Times New Roman" pitchFamily="18" charset="0"/>
                <a:ea typeface="宋体" pitchFamily="2" charset="-122"/>
              </a:rPr>
              <a:t>)</a:t>
            </a:r>
            <a:r>
              <a:rPr lang="zh-CN" altLang="en-US"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aa</a:t>
            </a:r>
            <a:r>
              <a:rPr lang="en-US" altLang="zh-CN" sz="2400" dirty="0" smtClean="0">
                <a:latin typeface="Times New Roman" pitchFamily="18" charset="0"/>
                <a:ea typeface="宋体" pitchFamily="2" charset="-122"/>
              </a:rPr>
              <a:t>2(mod </a:t>
            </a:r>
            <a:r>
              <a:rPr lang="en-US" altLang="zh-CN" sz="2400" i="1" dirty="0" smtClean="0">
                <a:latin typeface="Times New Roman" pitchFamily="18" charset="0"/>
                <a:ea typeface="宋体" pitchFamily="2" charset="-122"/>
              </a:rPr>
              <a:t>n</a:t>
            </a:r>
            <a:r>
              <a:rPr lang="en-US" altLang="zh-CN" sz="2400" dirty="0" smtClean="0">
                <a:latin typeface="Times New Roman" pitchFamily="18" charset="0"/>
                <a:ea typeface="宋体" pitchFamily="2" charset="-122"/>
              </a:rPr>
              <a:t>)</a:t>
            </a:r>
            <a:r>
              <a:rPr lang="zh-CN" altLang="en-US" sz="2400" dirty="0" smtClean="0">
                <a:latin typeface="Times New Roman" pitchFamily="18" charset="0"/>
                <a:ea typeface="宋体" pitchFamily="2" charset="-122"/>
              </a:rPr>
              <a:t>，</a:t>
            </a:r>
            <a:r>
              <a:rPr lang="en-US" altLang="zh-CN" sz="2400" dirty="0" smtClean="0">
                <a:latin typeface="Times New Roman" pitchFamily="18" charset="0"/>
                <a:ea typeface="宋体" pitchFamily="2" charset="-122"/>
              </a:rPr>
              <a:t>…</a:t>
            </a:r>
            <a:r>
              <a:rPr lang="zh-CN" altLang="en-US"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aa</a:t>
            </a:r>
            <a:r>
              <a:rPr lang="en-US" altLang="zh-CN" sz="2400" baseline="-25000" dirty="0" smtClean="0">
                <a:latin typeface="Times New Roman" pitchFamily="18" charset="0"/>
                <a:ea typeface="宋体" pitchFamily="2" charset="-122"/>
                <a:sym typeface="Symbol" pitchFamily="18" charset="2"/>
              </a:rPr>
              <a:t></a:t>
            </a:r>
            <a:r>
              <a:rPr lang="en-US" altLang="zh-CN" sz="2400" baseline="-25000" dirty="0" smtClean="0">
                <a:latin typeface="Times New Roman" pitchFamily="18" charset="0"/>
                <a:ea typeface="宋体" pitchFamily="2" charset="-122"/>
              </a:rPr>
              <a:t>(</a:t>
            </a:r>
            <a:r>
              <a:rPr lang="en-US" altLang="zh-CN" sz="2400" i="1" baseline="-25000" dirty="0" smtClean="0">
                <a:latin typeface="Times New Roman" pitchFamily="18" charset="0"/>
                <a:ea typeface="宋体" pitchFamily="2" charset="-122"/>
              </a:rPr>
              <a:t>n</a:t>
            </a:r>
            <a:r>
              <a:rPr lang="en-US" altLang="zh-CN" sz="2400" baseline="-25000" dirty="0" smtClean="0">
                <a:latin typeface="Times New Roman" pitchFamily="18" charset="0"/>
                <a:ea typeface="宋体" pitchFamily="2" charset="-122"/>
              </a:rPr>
              <a:t>)</a:t>
            </a:r>
            <a:r>
              <a:rPr lang="en-US" altLang="zh-CN" sz="2400" dirty="0" smtClean="0">
                <a:latin typeface="Times New Roman" pitchFamily="18" charset="0"/>
                <a:ea typeface="宋体" pitchFamily="2" charset="-122"/>
              </a:rPr>
              <a:t> (mod </a:t>
            </a:r>
            <a:r>
              <a:rPr lang="en-US" altLang="zh-CN" sz="2400" i="1" dirty="0" smtClean="0">
                <a:latin typeface="Times New Roman" pitchFamily="18" charset="0"/>
                <a:ea typeface="宋体" pitchFamily="2" charset="-122"/>
              </a:rPr>
              <a:t>n</a:t>
            </a:r>
            <a:r>
              <a:rPr lang="en-US" altLang="zh-CN" sz="2400" dirty="0" smtClean="0">
                <a:latin typeface="Times New Roman" pitchFamily="18" charset="0"/>
                <a:ea typeface="宋体" pitchFamily="2" charset="-122"/>
              </a:rPr>
              <a:t>)</a:t>
            </a:r>
            <a:r>
              <a:rPr lang="zh-CN" altLang="en-US" sz="2400" dirty="0" smtClean="0">
                <a:latin typeface="Times New Roman" pitchFamily="18" charset="0"/>
                <a:ea typeface="宋体" pitchFamily="2" charset="-122"/>
              </a:rPr>
              <a:t>都与</a:t>
            </a:r>
            <a:r>
              <a:rPr lang="en-US" altLang="zh-CN" sz="2400" i="1" dirty="0" smtClean="0">
                <a:latin typeface="Times New Roman" pitchFamily="18" charset="0"/>
                <a:ea typeface="宋体" pitchFamily="2" charset="-122"/>
              </a:rPr>
              <a:t>n</a:t>
            </a:r>
            <a:r>
              <a:rPr lang="zh-CN" altLang="en-US" sz="2400" dirty="0" smtClean="0">
                <a:latin typeface="Times New Roman" pitchFamily="18" charset="0"/>
                <a:ea typeface="宋体" pitchFamily="2" charset="-122"/>
              </a:rPr>
              <a:t>互素。</a:t>
            </a:r>
          </a:p>
          <a:p>
            <a:pPr>
              <a:lnSpc>
                <a:spcPts val="3000"/>
              </a:lnSpc>
              <a:spcAft>
                <a:spcPct val="0"/>
              </a:spcAft>
            </a:pPr>
            <a:r>
              <a:rPr lang="zh-CN" altLang="en-US" sz="2400" dirty="0" smtClean="0">
                <a:solidFill>
                  <a:srgbClr val="FF0000"/>
                </a:solidFill>
                <a:latin typeface="Times New Roman" pitchFamily="18" charset="0"/>
                <a:ea typeface="宋体" pitchFamily="2" charset="-122"/>
              </a:rPr>
              <a:t>又由于</a:t>
            </a:r>
            <a:r>
              <a:rPr lang="en-US" altLang="zh-CN" sz="2400" dirty="0" smtClean="0">
                <a:solidFill>
                  <a:srgbClr val="FF0000"/>
                </a:solidFill>
                <a:latin typeface="Times New Roman" pitchFamily="18" charset="0"/>
                <a:ea typeface="宋体" pitchFamily="2" charset="-122"/>
              </a:rPr>
              <a:t>(</a:t>
            </a:r>
            <a:r>
              <a:rPr lang="en-US" altLang="zh-CN" sz="2400" i="1" dirty="0" smtClean="0">
                <a:solidFill>
                  <a:srgbClr val="FF0000"/>
                </a:solidFill>
                <a:latin typeface="Times New Roman" pitchFamily="18" charset="0"/>
                <a:ea typeface="宋体" pitchFamily="2" charset="-122"/>
              </a:rPr>
              <a:t>a</a:t>
            </a:r>
            <a:r>
              <a:rPr lang="zh-CN" altLang="en-US" sz="2400" dirty="0" smtClean="0">
                <a:solidFill>
                  <a:srgbClr val="FF0000"/>
                </a:solidFill>
                <a:latin typeface="Times New Roman" pitchFamily="18" charset="0"/>
                <a:ea typeface="宋体" pitchFamily="2" charset="-122"/>
              </a:rPr>
              <a:t>，</a:t>
            </a:r>
            <a:r>
              <a:rPr lang="en-US" altLang="zh-CN" sz="2400" i="1" dirty="0" smtClean="0">
                <a:solidFill>
                  <a:srgbClr val="FF0000"/>
                </a:solidFill>
                <a:latin typeface="Times New Roman" pitchFamily="18" charset="0"/>
                <a:ea typeface="宋体" pitchFamily="2" charset="-122"/>
              </a:rPr>
              <a:t>n</a:t>
            </a:r>
            <a:r>
              <a:rPr lang="en-US" altLang="zh-CN" sz="2400" dirty="0" smtClean="0">
                <a:solidFill>
                  <a:srgbClr val="FF0000"/>
                </a:solidFill>
                <a:latin typeface="Times New Roman" pitchFamily="18" charset="0"/>
                <a:ea typeface="宋体" pitchFamily="2" charset="-122"/>
              </a:rPr>
              <a:t>)=1</a:t>
            </a:r>
            <a:r>
              <a:rPr lang="zh-CN" altLang="en-US" sz="2400" dirty="0" smtClean="0">
                <a:solidFill>
                  <a:srgbClr val="FF0000"/>
                </a:solidFill>
                <a:latin typeface="Times New Roman" pitchFamily="18" charset="0"/>
                <a:ea typeface="宋体" pitchFamily="2" charset="-122"/>
              </a:rPr>
              <a:t>，则存在整数</a:t>
            </a:r>
            <a:r>
              <a:rPr lang="en-US" altLang="zh-CN" sz="2400" i="1" dirty="0" smtClean="0">
                <a:solidFill>
                  <a:srgbClr val="FF0000"/>
                </a:solidFill>
                <a:latin typeface="Times New Roman" pitchFamily="18" charset="0"/>
                <a:ea typeface="宋体" pitchFamily="2" charset="-122"/>
              </a:rPr>
              <a:t>b</a:t>
            </a:r>
            <a:r>
              <a:rPr lang="zh-CN" altLang="en-US" sz="2400" dirty="0" smtClean="0">
                <a:solidFill>
                  <a:srgbClr val="FF0000"/>
                </a:solidFill>
                <a:latin typeface="Times New Roman" pitchFamily="18" charset="0"/>
                <a:ea typeface="宋体" pitchFamily="2" charset="-122"/>
              </a:rPr>
              <a:t>，</a:t>
            </a:r>
            <a:r>
              <a:rPr lang="en-US" altLang="zh-CN" sz="2400" i="1" dirty="0" smtClean="0">
                <a:solidFill>
                  <a:srgbClr val="FF0000"/>
                </a:solidFill>
                <a:latin typeface="Times New Roman" pitchFamily="18" charset="0"/>
                <a:ea typeface="宋体" pitchFamily="2" charset="-122"/>
              </a:rPr>
              <a:t>c</a:t>
            </a:r>
            <a:r>
              <a:rPr lang="zh-CN" altLang="en-US" sz="2400" dirty="0" smtClean="0">
                <a:solidFill>
                  <a:srgbClr val="FF0000"/>
                </a:solidFill>
                <a:latin typeface="Times New Roman" pitchFamily="18" charset="0"/>
                <a:ea typeface="宋体" pitchFamily="2" charset="-122"/>
              </a:rPr>
              <a:t>使</a:t>
            </a:r>
            <a:r>
              <a:rPr lang="en-US" altLang="zh-CN" sz="2400" i="1" dirty="0" err="1" smtClean="0">
                <a:solidFill>
                  <a:srgbClr val="FF0000"/>
                </a:solidFill>
                <a:latin typeface="Times New Roman" pitchFamily="18" charset="0"/>
                <a:ea typeface="宋体" pitchFamily="2" charset="-122"/>
              </a:rPr>
              <a:t>ab</a:t>
            </a:r>
            <a:r>
              <a:rPr lang="en-US" altLang="zh-CN" sz="2400" dirty="0" err="1" smtClean="0">
                <a:solidFill>
                  <a:srgbClr val="FF0000"/>
                </a:solidFill>
                <a:latin typeface="Times New Roman" pitchFamily="18" charset="0"/>
                <a:ea typeface="宋体" pitchFamily="2" charset="-122"/>
              </a:rPr>
              <a:t>+</a:t>
            </a:r>
            <a:r>
              <a:rPr lang="en-US" altLang="zh-CN" sz="2400" i="1" dirty="0" err="1" smtClean="0">
                <a:solidFill>
                  <a:srgbClr val="FF0000"/>
                </a:solidFill>
                <a:latin typeface="Times New Roman" pitchFamily="18" charset="0"/>
                <a:ea typeface="宋体" pitchFamily="2" charset="-122"/>
              </a:rPr>
              <a:t>cn</a:t>
            </a:r>
            <a:r>
              <a:rPr lang="en-US" altLang="zh-CN" sz="2400" dirty="0" smtClean="0">
                <a:solidFill>
                  <a:srgbClr val="FF0000"/>
                </a:solidFill>
                <a:latin typeface="Times New Roman" pitchFamily="18" charset="0"/>
                <a:ea typeface="宋体" pitchFamily="2" charset="-122"/>
              </a:rPr>
              <a:t>=1</a:t>
            </a:r>
            <a:r>
              <a:rPr lang="zh-CN" altLang="en-US" sz="2400" dirty="0" smtClean="0">
                <a:solidFill>
                  <a:srgbClr val="FF0000"/>
                </a:solidFill>
                <a:latin typeface="Times New Roman" pitchFamily="18" charset="0"/>
                <a:ea typeface="宋体" pitchFamily="2" charset="-122"/>
              </a:rPr>
              <a:t>，即</a:t>
            </a:r>
            <a:r>
              <a:rPr lang="en-US" altLang="zh-CN" sz="2400" i="1" dirty="0" smtClean="0">
                <a:solidFill>
                  <a:srgbClr val="FF0000"/>
                </a:solidFill>
                <a:latin typeface="Times New Roman" pitchFamily="18" charset="0"/>
                <a:ea typeface="宋体" pitchFamily="2" charset="-122"/>
              </a:rPr>
              <a:t>ab</a:t>
            </a:r>
            <a:r>
              <a:rPr lang="en-US" altLang="zh-CN" sz="2400" dirty="0" smtClean="0">
                <a:solidFill>
                  <a:srgbClr val="FF0000"/>
                </a:solidFill>
                <a:latin typeface="Times New Roman" pitchFamily="18" charset="0"/>
                <a:ea typeface="宋体" pitchFamily="2" charset="-122"/>
              </a:rPr>
              <a:t>≡1(mod </a:t>
            </a:r>
            <a:r>
              <a:rPr lang="en-US" altLang="zh-CN" sz="2400" i="1" dirty="0" smtClean="0">
                <a:solidFill>
                  <a:srgbClr val="FF0000"/>
                </a:solidFill>
                <a:latin typeface="Times New Roman" pitchFamily="18" charset="0"/>
                <a:ea typeface="宋体" pitchFamily="2" charset="-122"/>
              </a:rPr>
              <a:t>n</a:t>
            </a:r>
            <a:r>
              <a:rPr lang="en-US" altLang="zh-CN" sz="2400" dirty="0" smtClean="0">
                <a:solidFill>
                  <a:srgbClr val="FF0000"/>
                </a:solidFill>
                <a:latin typeface="Times New Roman" pitchFamily="18" charset="0"/>
                <a:ea typeface="宋体" pitchFamily="2" charset="-122"/>
              </a:rPr>
              <a:t>)</a:t>
            </a:r>
            <a:r>
              <a:rPr lang="zh-CN" altLang="en-US" sz="2400" dirty="0" smtClean="0">
                <a:solidFill>
                  <a:srgbClr val="FF0000"/>
                </a:solidFill>
                <a:latin typeface="Times New Roman" pitchFamily="18" charset="0"/>
                <a:ea typeface="宋体" pitchFamily="2" charset="-122"/>
              </a:rPr>
              <a:t>，即</a:t>
            </a:r>
            <a:r>
              <a:rPr lang="en-US" altLang="zh-CN" sz="2400" b="1" i="1" dirty="0" smtClean="0">
                <a:solidFill>
                  <a:srgbClr val="FF0000"/>
                </a:solidFill>
                <a:latin typeface="Times New Roman" pitchFamily="18" charset="0"/>
                <a:ea typeface="宋体" pitchFamily="2" charset="-122"/>
              </a:rPr>
              <a:t>a</a:t>
            </a:r>
            <a:r>
              <a:rPr lang="zh-CN" altLang="en-US" sz="2400" b="1" dirty="0" smtClean="0">
                <a:solidFill>
                  <a:srgbClr val="FF0000"/>
                </a:solidFill>
                <a:latin typeface="Times New Roman" pitchFamily="18" charset="0"/>
                <a:ea typeface="宋体" pitchFamily="2" charset="-122"/>
              </a:rPr>
              <a:t>模</a:t>
            </a:r>
            <a:r>
              <a:rPr lang="en-US" altLang="zh-CN" sz="2400" b="1" i="1" dirty="0" smtClean="0">
                <a:solidFill>
                  <a:srgbClr val="FF0000"/>
                </a:solidFill>
                <a:latin typeface="Times New Roman" pitchFamily="18" charset="0"/>
                <a:ea typeface="宋体" pitchFamily="2" charset="-122"/>
              </a:rPr>
              <a:t>n</a:t>
            </a:r>
            <a:r>
              <a:rPr lang="zh-CN" altLang="en-US" sz="2400" b="1" dirty="0" smtClean="0">
                <a:solidFill>
                  <a:srgbClr val="FF0000"/>
                </a:solidFill>
                <a:latin typeface="Times New Roman" pitchFamily="18" charset="0"/>
                <a:ea typeface="宋体" pitchFamily="2" charset="-122"/>
              </a:rPr>
              <a:t>可逆</a:t>
            </a:r>
            <a:r>
              <a:rPr lang="zh-CN" altLang="en-US" sz="2400" dirty="0" smtClean="0">
                <a:latin typeface="Times New Roman" pitchFamily="18" charset="0"/>
                <a:ea typeface="宋体" pitchFamily="2" charset="-122"/>
              </a:rPr>
              <a:t>，故，</a:t>
            </a:r>
            <a:r>
              <a:rPr lang="en-US" altLang="zh-CN" sz="2400" i="1" dirty="0" err="1" smtClean="0">
                <a:latin typeface="Times New Roman" pitchFamily="18" charset="0"/>
                <a:ea typeface="宋体" pitchFamily="2" charset="-122"/>
              </a:rPr>
              <a:t>aa</a:t>
            </a:r>
            <a:r>
              <a:rPr lang="en-US" altLang="zh-CN" sz="2400" dirty="0" err="1" smtClean="0">
                <a:latin typeface="Times New Roman" pitchFamily="18" charset="0"/>
                <a:ea typeface="宋体" pitchFamily="2" charset="-122"/>
              </a:rPr>
              <a:t>i≠</a:t>
            </a:r>
            <a:r>
              <a:rPr lang="en-US" altLang="zh-CN" sz="2400" i="1" dirty="0" err="1" smtClean="0">
                <a:latin typeface="Times New Roman" pitchFamily="18" charset="0"/>
                <a:ea typeface="宋体" pitchFamily="2" charset="-122"/>
              </a:rPr>
              <a:t>aaj</a:t>
            </a:r>
            <a:r>
              <a:rPr lang="en-US" altLang="zh-CN" sz="2400" dirty="0" smtClean="0">
                <a:latin typeface="Times New Roman" pitchFamily="18" charset="0"/>
                <a:ea typeface="宋体" pitchFamily="2" charset="-122"/>
              </a:rPr>
              <a:t>(mod </a:t>
            </a:r>
            <a:r>
              <a:rPr lang="en-US" altLang="zh-CN" sz="2400" i="1" dirty="0" smtClean="0">
                <a:latin typeface="Times New Roman" pitchFamily="18" charset="0"/>
                <a:ea typeface="宋体" pitchFamily="2" charset="-122"/>
              </a:rPr>
              <a:t>n</a:t>
            </a:r>
            <a:r>
              <a:rPr lang="en-US" altLang="zh-CN" sz="2400" dirty="0" smtClean="0">
                <a:latin typeface="Times New Roman" pitchFamily="18" charset="0"/>
                <a:ea typeface="宋体" pitchFamily="2" charset="-122"/>
              </a:rPr>
              <a:t>)</a:t>
            </a:r>
            <a:r>
              <a:rPr lang="zh-CN" altLang="en-US" sz="2400" dirty="0" smtClean="0">
                <a:latin typeface="Times New Roman" pitchFamily="18" charset="0"/>
                <a:ea typeface="宋体" pitchFamily="2" charset="-122"/>
              </a:rPr>
              <a:t>，</a:t>
            </a:r>
            <a:r>
              <a:rPr lang="en-US" altLang="zh-CN" sz="2400" i="1" dirty="0" err="1" smtClean="0">
                <a:latin typeface="Times New Roman" pitchFamily="18" charset="0"/>
                <a:ea typeface="宋体" pitchFamily="2" charset="-122"/>
              </a:rPr>
              <a:t>i</a:t>
            </a:r>
            <a:r>
              <a:rPr lang="en-US" altLang="zh-CN" sz="2400" dirty="0" err="1" smtClean="0">
                <a:latin typeface="Times New Roman" pitchFamily="18" charset="0"/>
                <a:ea typeface="宋体" pitchFamily="2" charset="-122"/>
              </a:rPr>
              <a:t>≠</a:t>
            </a:r>
            <a:r>
              <a:rPr lang="en-US" altLang="zh-CN" sz="2400" i="1" dirty="0" err="1" smtClean="0">
                <a:latin typeface="Times New Roman" pitchFamily="18" charset="0"/>
                <a:ea typeface="宋体" pitchFamily="2" charset="-122"/>
              </a:rPr>
              <a:t>j</a:t>
            </a:r>
            <a:r>
              <a:rPr lang="zh-CN" altLang="en-US" sz="2400" dirty="0" smtClean="0">
                <a:latin typeface="Times New Roman" pitchFamily="18" charset="0"/>
                <a:ea typeface="宋体" pitchFamily="2" charset="-122"/>
              </a:rPr>
              <a:t>。从而   </a:t>
            </a:r>
          </a:p>
          <a:p>
            <a:pPr>
              <a:lnSpc>
                <a:spcPts val="3000"/>
              </a:lnSpc>
              <a:spcAft>
                <a:spcPct val="0"/>
              </a:spcAft>
            </a:pPr>
            <a:r>
              <a:rPr lang="en-US" altLang="zh-CN" sz="2400" dirty="0" smtClean="0">
                <a:latin typeface="Times New Roman" pitchFamily="18" charset="0"/>
                <a:ea typeface="宋体" pitchFamily="2" charset="-122"/>
              </a:rPr>
              <a:t>        </a:t>
            </a:r>
            <a:r>
              <a:rPr lang="en-US" altLang="zh-CN" sz="2400" i="1" dirty="0" smtClean="0">
                <a:latin typeface="Times New Roman" pitchFamily="18" charset="0"/>
                <a:ea typeface="宋体" pitchFamily="2" charset="-122"/>
              </a:rPr>
              <a:t>Z*</a:t>
            </a:r>
            <a:r>
              <a:rPr lang="en-US" altLang="zh-CN" sz="2400" i="1" baseline="-25000" dirty="0" smtClean="0">
                <a:latin typeface="Times New Roman" pitchFamily="18" charset="0"/>
                <a:ea typeface="宋体" pitchFamily="2" charset="-122"/>
              </a:rPr>
              <a:t>n</a:t>
            </a:r>
            <a:r>
              <a:rPr lang="en-US" altLang="zh-CN"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aa</a:t>
            </a:r>
            <a:r>
              <a:rPr lang="en-US" altLang="zh-CN" sz="2400" dirty="0" smtClean="0">
                <a:latin typeface="Times New Roman" pitchFamily="18" charset="0"/>
                <a:ea typeface="宋体" pitchFamily="2" charset="-122"/>
              </a:rPr>
              <a:t>1(mod </a:t>
            </a:r>
            <a:r>
              <a:rPr lang="en-US" altLang="zh-CN" sz="2400" i="1" dirty="0" smtClean="0">
                <a:latin typeface="Times New Roman" pitchFamily="18" charset="0"/>
                <a:ea typeface="宋体" pitchFamily="2" charset="-122"/>
              </a:rPr>
              <a:t>n</a:t>
            </a:r>
            <a:r>
              <a:rPr lang="en-US" altLang="zh-CN" sz="2400" dirty="0" smtClean="0">
                <a:latin typeface="Times New Roman" pitchFamily="18" charset="0"/>
                <a:ea typeface="宋体" pitchFamily="2" charset="-122"/>
              </a:rPr>
              <a:t>)</a:t>
            </a:r>
            <a:r>
              <a:rPr lang="zh-CN" altLang="en-US"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aa</a:t>
            </a:r>
            <a:r>
              <a:rPr lang="en-US" altLang="zh-CN" sz="2400" dirty="0" smtClean="0">
                <a:latin typeface="Times New Roman" pitchFamily="18" charset="0"/>
                <a:ea typeface="宋体" pitchFamily="2" charset="-122"/>
              </a:rPr>
              <a:t>2(mod </a:t>
            </a:r>
            <a:r>
              <a:rPr lang="en-US" altLang="zh-CN" sz="2400" i="1" dirty="0" smtClean="0">
                <a:latin typeface="Times New Roman" pitchFamily="18" charset="0"/>
                <a:ea typeface="宋体" pitchFamily="2" charset="-122"/>
              </a:rPr>
              <a:t>n</a:t>
            </a:r>
            <a:r>
              <a:rPr lang="en-US" altLang="zh-CN" sz="2400" dirty="0" smtClean="0">
                <a:latin typeface="Times New Roman" pitchFamily="18" charset="0"/>
                <a:ea typeface="宋体" pitchFamily="2" charset="-122"/>
              </a:rPr>
              <a:t>)</a:t>
            </a:r>
            <a:r>
              <a:rPr lang="zh-CN" altLang="en-US" sz="2400" dirty="0" smtClean="0">
                <a:latin typeface="Times New Roman" pitchFamily="18" charset="0"/>
                <a:ea typeface="宋体" pitchFamily="2" charset="-122"/>
              </a:rPr>
              <a:t>，</a:t>
            </a:r>
            <a:r>
              <a:rPr lang="en-US" altLang="zh-CN" sz="2400" dirty="0" smtClean="0">
                <a:latin typeface="Times New Roman" pitchFamily="18" charset="0"/>
                <a:ea typeface="宋体" pitchFamily="2" charset="-122"/>
              </a:rPr>
              <a:t>…</a:t>
            </a:r>
            <a:r>
              <a:rPr lang="zh-CN" altLang="en-US"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aa</a:t>
            </a:r>
            <a:r>
              <a:rPr lang="en-US" altLang="zh-CN" sz="2400" baseline="-25000" dirty="0" smtClean="0">
                <a:latin typeface="Times New Roman" pitchFamily="18" charset="0"/>
                <a:ea typeface="宋体" pitchFamily="2" charset="-122"/>
                <a:sym typeface="Symbol" pitchFamily="18" charset="2"/>
              </a:rPr>
              <a:t></a:t>
            </a:r>
            <a:r>
              <a:rPr lang="en-US" altLang="zh-CN" sz="2400" baseline="-25000" dirty="0" smtClean="0">
                <a:latin typeface="Times New Roman" pitchFamily="18" charset="0"/>
                <a:ea typeface="宋体" pitchFamily="2" charset="-122"/>
              </a:rPr>
              <a:t>(</a:t>
            </a:r>
            <a:r>
              <a:rPr lang="en-US" altLang="zh-CN" sz="2400" i="1" baseline="-25000" dirty="0" smtClean="0">
                <a:latin typeface="Times New Roman" pitchFamily="18" charset="0"/>
                <a:ea typeface="宋体" pitchFamily="2" charset="-122"/>
              </a:rPr>
              <a:t>n</a:t>
            </a:r>
            <a:r>
              <a:rPr lang="en-US" altLang="zh-CN" sz="2400" baseline="-25000" dirty="0" smtClean="0">
                <a:latin typeface="Times New Roman" pitchFamily="18" charset="0"/>
                <a:ea typeface="宋体" pitchFamily="2" charset="-122"/>
              </a:rPr>
              <a:t>)</a:t>
            </a:r>
            <a:r>
              <a:rPr lang="en-US" altLang="zh-CN" sz="2400" dirty="0" smtClean="0">
                <a:latin typeface="Times New Roman" pitchFamily="18" charset="0"/>
                <a:ea typeface="宋体" pitchFamily="2" charset="-122"/>
              </a:rPr>
              <a:t> (mod </a:t>
            </a:r>
            <a:r>
              <a:rPr lang="en-US" altLang="zh-CN" sz="2400" i="1" dirty="0" smtClean="0">
                <a:latin typeface="Times New Roman" pitchFamily="18" charset="0"/>
                <a:ea typeface="宋体" pitchFamily="2" charset="-122"/>
              </a:rPr>
              <a:t>n</a:t>
            </a:r>
            <a:r>
              <a:rPr lang="en-US" altLang="zh-CN"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a</a:t>
            </a:r>
            <a:r>
              <a:rPr lang="en-US" altLang="zh-CN" sz="2400" dirty="0" smtClean="0">
                <a:latin typeface="Times New Roman" pitchFamily="18" charset="0"/>
                <a:ea typeface="宋体" pitchFamily="2" charset="-122"/>
              </a:rPr>
              <a:t>1</a:t>
            </a:r>
            <a:r>
              <a:rPr lang="zh-CN" altLang="en-US"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a</a:t>
            </a:r>
            <a:r>
              <a:rPr lang="en-US" altLang="zh-CN" sz="2400" dirty="0" smtClean="0">
                <a:latin typeface="Times New Roman" pitchFamily="18" charset="0"/>
                <a:ea typeface="宋体" pitchFamily="2" charset="-122"/>
              </a:rPr>
              <a:t>2</a:t>
            </a:r>
            <a:r>
              <a:rPr lang="zh-CN" altLang="en-US" sz="2400" dirty="0" smtClean="0">
                <a:latin typeface="Times New Roman" pitchFamily="18" charset="0"/>
                <a:ea typeface="宋体" pitchFamily="2" charset="-122"/>
              </a:rPr>
              <a:t>，</a:t>
            </a:r>
            <a:r>
              <a:rPr lang="en-US" altLang="zh-CN" sz="2400" dirty="0" smtClean="0">
                <a:latin typeface="Times New Roman" pitchFamily="18" charset="0"/>
                <a:ea typeface="宋体" pitchFamily="2" charset="-122"/>
              </a:rPr>
              <a:t>…</a:t>
            </a:r>
            <a:r>
              <a:rPr lang="zh-CN" altLang="en-US" sz="2400" dirty="0" smtClean="0">
                <a:latin typeface="Times New Roman" pitchFamily="18" charset="0"/>
                <a:ea typeface="宋体" pitchFamily="2" charset="-122"/>
              </a:rPr>
              <a:t>，</a:t>
            </a:r>
            <a:r>
              <a:rPr lang="en-US" altLang="zh-CN" sz="2400" i="1" dirty="0" smtClean="0">
                <a:latin typeface="Times New Roman" pitchFamily="18" charset="0"/>
                <a:ea typeface="宋体" pitchFamily="2" charset="-122"/>
              </a:rPr>
              <a:t>a</a:t>
            </a:r>
            <a:r>
              <a:rPr lang="en-US" altLang="zh-CN" sz="2400" baseline="-25000" dirty="0" smtClean="0">
                <a:latin typeface="Times New Roman" pitchFamily="18" charset="0"/>
                <a:ea typeface="宋体" pitchFamily="2" charset="-122"/>
                <a:sym typeface="Symbol" pitchFamily="18" charset="2"/>
              </a:rPr>
              <a:t></a:t>
            </a:r>
            <a:r>
              <a:rPr lang="en-US" altLang="zh-CN" sz="2400" baseline="-25000" dirty="0" smtClean="0">
                <a:latin typeface="Times New Roman" pitchFamily="18" charset="0"/>
                <a:ea typeface="宋体" pitchFamily="2" charset="-122"/>
              </a:rPr>
              <a:t>(</a:t>
            </a:r>
            <a:r>
              <a:rPr lang="en-US" altLang="zh-CN" sz="2400" i="1" baseline="-25000" dirty="0" smtClean="0">
                <a:latin typeface="Times New Roman" pitchFamily="18" charset="0"/>
                <a:ea typeface="宋体" pitchFamily="2" charset="-122"/>
              </a:rPr>
              <a:t>n</a:t>
            </a:r>
            <a:r>
              <a:rPr lang="en-US" altLang="zh-CN" sz="2400" baseline="-25000" dirty="0" smtClean="0">
                <a:latin typeface="Times New Roman" pitchFamily="18" charset="0"/>
                <a:ea typeface="宋体" pitchFamily="2" charset="-122"/>
              </a:rPr>
              <a:t>)</a:t>
            </a:r>
            <a:r>
              <a:rPr lang="en-US" altLang="zh-CN" sz="2400" dirty="0" smtClean="0">
                <a:latin typeface="Times New Roman" pitchFamily="18" charset="0"/>
                <a:ea typeface="宋体" pitchFamily="2" charset="-122"/>
              </a:rPr>
              <a:t>}</a:t>
            </a:r>
            <a:r>
              <a:rPr lang="zh-CN" altLang="en-US" sz="2400" dirty="0" smtClean="0">
                <a:latin typeface="Times New Roman" pitchFamily="18" charset="0"/>
                <a:ea typeface="宋体" pitchFamily="2" charset="-122"/>
              </a:rPr>
              <a:t>，故这两个集合中元素的乘积模</a:t>
            </a:r>
            <a:r>
              <a:rPr lang="en-US" altLang="zh-CN" sz="2400" i="1" dirty="0" smtClean="0">
                <a:latin typeface="Times New Roman" pitchFamily="18" charset="0"/>
                <a:ea typeface="宋体" pitchFamily="2" charset="-122"/>
              </a:rPr>
              <a:t>n</a:t>
            </a:r>
            <a:r>
              <a:rPr lang="zh-CN" altLang="en-US" sz="2400" dirty="0" smtClean="0">
                <a:latin typeface="Times New Roman" pitchFamily="18" charset="0"/>
                <a:ea typeface="宋体" pitchFamily="2" charset="-122"/>
              </a:rPr>
              <a:t>相等，即</a:t>
            </a:r>
          </a:p>
          <a:p>
            <a:endParaRPr lang="zh-CN" altLang="en-US" sz="2400" dirty="0" smtClean="0">
              <a:latin typeface="Times New Roman" pitchFamily="18" charset="0"/>
              <a:ea typeface="宋体" pitchFamily="2" charset="-122"/>
            </a:endParaRPr>
          </a:p>
        </p:txBody>
      </p:sp>
      <p:sp>
        <p:nvSpPr>
          <p:cNvPr id="107525" name="Rectangle 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txBody>
          <a:bodyPr wrap="none" lIns="0" tIns="0" rIns="0" bIns="0" anchor="ctr">
            <a:spAutoFit/>
          </a:bodyPr>
          <a:lstStyle/>
          <a:p>
            <a:pPr>
              <a:defRPr/>
            </a:pPr>
            <a:endParaRPr lang="zh-CN" altLang="en-US"/>
          </a:p>
        </p:txBody>
      </p:sp>
      <p:graphicFrame>
        <p:nvGraphicFramePr>
          <p:cNvPr id="13317" name="Object 4"/>
          <p:cNvGraphicFramePr>
            <a:graphicFrameLocks noChangeAspect="1"/>
          </p:cNvGraphicFramePr>
          <p:nvPr/>
        </p:nvGraphicFramePr>
        <p:xfrm>
          <a:off x="2528888" y="4638675"/>
          <a:ext cx="3795712" cy="958850"/>
        </p:xfrm>
        <a:graphic>
          <a:graphicData uri="http://schemas.openxmlformats.org/presentationml/2006/ole">
            <mc:AlternateContent xmlns:mc="http://schemas.openxmlformats.org/markup-compatibility/2006">
              <mc:Choice xmlns:v="urn:schemas-microsoft-com:vml" Requires="v">
                <p:oleObj spid="_x0000_s13374" name="公式" r:id="rId3" imgW="1473200" imgH="444500" progId="Equation.3">
                  <p:embed/>
                </p:oleObj>
              </mc:Choice>
              <mc:Fallback>
                <p:oleObj name="公式" r:id="rId3" imgW="14732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888" y="4638675"/>
                        <a:ext cx="3795712"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482600" y="1181100"/>
            <a:ext cx="7689850" cy="3800475"/>
          </a:xfrm>
        </p:spPr>
        <p:txBody>
          <a:bodyPr/>
          <a:lstStyle/>
          <a:p>
            <a:r>
              <a:rPr lang="zh-CN" altLang="en-US" sz="2400" dirty="0" smtClean="0"/>
              <a:t>则</a:t>
            </a:r>
          </a:p>
          <a:p>
            <a:endParaRPr lang="zh-CN" altLang="en-US" sz="2400" dirty="0" smtClean="0"/>
          </a:p>
          <a:p>
            <a:endParaRPr lang="zh-CN" altLang="en-US" sz="2400" dirty="0" smtClean="0"/>
          </a:p>
          <a:p>
            <a:r>
              <a:rPr lang="zh-CN" altLang="en-US" sz="2400" dirty="0" smtClean="0"/>
              <a:t>故</a:t>
            </a:r>
            <a:r>
              <a:rPr lang="en-US" altLang="zh-CN" sz="2400" i="1" dirty="0" smtClean="0">
                <a:latin typeface="Times New Roman" pitchFamily="18" charset="0"/>
                <a:ea typeface="宋体" pitchFamily="2" charset="-122"/>
              </a:rPr>
              <a:t>a</a:t>
            </a:r>
            <a:r>
              <a:rPr lang="en-US" altLang="zh-CN" sz="2400" baseline="30000" dirty="0" smtClean="0">
                <a:latin typeface="Times New Roman" pitchFamily="18" charset="0"/>
                <a:ea typeface="宋体" pitchFamily="2" charset="-122"/>
                <a:sym typeface="Symbol" pitchFamily="18" charset="2"/>
              </a:rPr>
              <a:t></a:t>
            </a:r>
            <a:r>
              <a:rPr lang="en-US" altLang="zh-CN" sz="2400" baseline="30000" dirty="0" smtClean="0">
                <a:latin typeface="Times New Roman" pitchFamily="18" charset="0"/>
                <a:ea typeface="宋体" pitchFamily="2" charset="-122"/>
              </a:rPr>
              <a:t>(</a:t>
            </a:r>
            <a:r>
              <a:rPr lang="en-US" altLang="zh-CN" sz="2400" i="1" baseline="30000" dirty="0" smtClean="0">
                <a:latin typeface="Times New Roman" pitchFamily="18" charset="0"/>
                <a:ea typeface="宋体" pitchFamily="2" charset="-122"/>
              </a:rPr>
              <a:t>n</a:t>
            </a:r>
            <a:r>
              <a:rPr lang="en-US" altLang="zh-CN" sz="2400" baseline="30000" dirty="0" smtClean="0">
                <a:latin typeface="Times New Roman" pitchFamily="18" charset="0"/>
                <a:ea typeface="宋体" pitchFamily="2" charset="-122"/>
              </a:rPr>
              <a:t>)</a:t>
            </a:r>
            <a:r>
              <a:rPr lang="en-US" altLang="zh-CN" sz="2400" dirty="0" smtClean="0">
                <a:latin typeface="Times New Roman" pitchFamily="18" charset="0"/>
                <a:ea typeface="宋体" pitchFamily="2" charset="-122"/>
              </a:rPr>
              <a:t> </a:t>
            </a:r>
            <a:r>
              <a:rPr lang="zh-CN" altLang="en-US" sz="2400" dirty="0" smtClean="0"/>
              <a:t>≡</a:t>
            </a:r>
            <a:r>
              <a:rPr lang="en-US" altLang="zh-CN" sz="2400" dirty="0" smtClean="0">
                <a:latin typeface="Times New Roman" pitchFamily="18" charset="0"/>
              </a:rPr>
              <a:t>1(mod </a:t>
            </a:r>
            <a:r>
              <a:rPr lang="en-US" altLang="zh-CN" sz="2400" i="1" dirty="0" smtClean="0">
                <a:latin typeface="Times New Roman" pitchFamily="18" charset="0"/>
              </a:rPr>
              <a:t>n</a:t>
            </a:r>
            <a:r>
              <a:rPr lang="en-US" altLang="zh-CN" sz="2400" dirty="0" smtClean="0">
                <a:latin typeface="Times New Roman" pitchFamily="18" charset="0"/>
              </a:rPr>
              <a:t>)</a:t>
            </a:r>
            <a:r>
              <a:rPr lang="zh-CN" altLang="en-US" sz="2400" dirty="0" smtClean="0"/>
              <a:t>。证毕。</a:t>
            </a:r>
          </a:p>
          <a:p>
            <a:r>
              <a:rPr lang="zh-CN" altLang="en-US" sz="2400" dirty="0" smtClean="0"/>
              <a:t>   </a:t>
            </a:r>
            <a:r>
              <a:rPr lang="zh-CN" altLang="en-US" sz="2400" dirty="0" smtClean="0">
                <a:solidFill>
                  <a:srgbClr val="FF0000"/>
                </a:solidFill>
              </a:rPr>
              <a:t>设</a:t>
            </a:r>
            <a:r>
              <a:rPr lang="en-US" altLang="zh-CN" sz="2400" i="1" dirty="0" smtClean="0">
                <a:solidFill>
                  <a:srgbClr val="FF0000"/>
                </a:solidFill>
                <a:latin typeface="Times New Roman" pitchFamily="18" charset="0"/>
              </a:rPr>
              <a:t>n</a:t>
            </a:r>
            <a:r>
              <a:rPr lang="en-US" altLang="zh-CN" sz="2400" dirty="0" smtClean="0">
                <a:solidFill>
                  <a:srgbClr val="FF0000"/>
                </a:solidFill>
                <a:latin typeface="Times New Roman" pitchFamily="18" charset="0"/>
              </a:rPr>
              <a:t>=</a:t>
            </a:r>
            <a:r>
              <a:rPr lang="en-US" altLang="zh-CN" sz="2400" i="1" dirty="0" err="1" smtClean="0">
                <a:solidFill>
                  <a:srgbClr val="FF0000"/>
                </a:solidFill>
                <a:latin typeface="Times New Roman" pitchFamily="18" charset="0"/>
              </a:rPr>
              <a:t>pq</a:t>
            </a:r>
            <a:r>
              <a:rPr lang="zh-CN" altLang="en-US" sz="2400" dirty="0" smtClean="0">
                <a:solidFill>
                  <a:srgbClr val="FF0000"/>
                </a:solidFill>
              </a:rPr>
              <a:t>，其中</a:t>
            </a:r>
            <a:r>
              <a:rPr lang="en-US" altLang="zh-CN" sz="2400" i="1" dirty="0" smtClean="0">
                <a:solidFill>
                  <a:srgbClr val="FF0000"/>
                </a:solidFill>
                <a:latin typeface="Times New Roman" pitchFamily="18" charset="0"/>
              </a:rPr>
              <a:t>p</a:t>
            </a:r>
            <a:r>
              <a:rPr lang="zh-CN" altLang="en-US" sz="2400" dirty="0" smtClean="0">
                <a:solidFill>
                  <a:srgbClr val="FF0000"/>
                </a:solidFill>
              </a:rPr>
              <a:t>与</a:t>
            </a:r>
            <a:r>
              <a:rPr lang="en-US" altLang="zh-CN" sz="2400" i="1" dirty="0" smtClean="0">
                <a:solidFill>
                  <a:srgbClr val="FF0000"/>
                </a:solidFill>
                <a:latin typeface="Times New Roman" pitchFamily="18" charset="0"/>
              </a:rPr>
              <a:t>q</a:t>
            </a:r>
            <a:r>
              <a:rPr lang="zh-CN" altLang="en-US" sz="2400" dirty="0" smtClean="0">
                <a:solidFill>
                  <a:srgbClr val="FF0000"/>
                </a:solidFill>
              </a:rPr>
              <a:t>是不同的素数，则由数论知识（积函数）知</a:t>
            </a:r>
            <a:r>
              <a:rPr lang="zh-CN" altLang="en-US" sz="2400" dirty="0" smtClean="0">
                <a:solidFill>
                  <a:srgbClr val="FF0000"/>
                </a:solidFill>
                <a:latin typeface="Times New Roman" pitchFamily="18" charset="0"/>
                <a:sym typeface="Symbol" pitchFamily="18" charset="2"/>
              </a:rPr>
              <a:t></a:t>
            </a:r>
            <a:r>
              <a:rPr lang="en-US" altLang="zh-CN" sz="2400" dirty="0" smtClean="0">
                <a:solidFill>
                  <a:srgbClr val="FF0000"/>
                </a:solidFill>
                <a:latin typeface="Times New Roman" pitchFamily="18" charset="0"/>
              </a:rPr>
              <a:t>(</a:t>
            </a:r>
            <a:r>
              <a:rPr lang="en-US" altLang="zh-CN" sz="2400" i="1" dirty="0" smtClean="0">
                <a:solidFill>
                  <a:srgbClr val="FF0000"/>
                </a:solidFill>
                <a:latin typeface="Times New Roman" pitchFamily="18" charset="0"/>
              </a:rPr>
              <a:t>n</a:t>
            </a:r>
            <a:r>
              <a:rPr lang="en-US" altLang="zh-CN" sz="2400" dirty="0" smtClean="0">
                <a:solidFill>
                  <a:srgbClr val="FF0000"/>
                </a:solidFill>
                <a:latin typeface="Times New Roman" pitchFamily="18" charset="0"/>
              </a:rPr>
              <a:t>)=(</a:t>
            </a:r>
            <a:r>
              <a:rPr lang="en-US" altLang="zh-CN" sz="2400" i="1" dirty="0" smtClean="0">
                <a:solidFill>
                  <a:srgbClr val="FF0000"/>
                </a:solidFill>
                <a:latin typeface="Times New Roman" pitchFamily="18" charset="0"/>
              </a:rPr>
              <a:t>p</a:t>
            </a:r>
            <a:r>
              <a:rPr lang="en-US" altLang="zh-CN" sz="2400" dirty="0" smtClean="0">
                <a:solidFill>
                  <a:srgbClr val="FF0000"/>
                </a:solidFill>
                <a:latin typeface="Times New Roman" pitchFamily="18" charset="0"/>
              </a:rPr>
              <a:t>-1)(</a:t>
            </a:r>
            <a:r>
              <a:rPr lang="en-US" altLang="zh-CN" sz="2400" i="1" dirty="0" smtClean="0">
                <a:solidFill>
                  <a:srgbClr val="FF0000"/>
                </a:solidFill>
                <a:latin typeface="Times New Roman" pitchFamily="18" charset="0"/>
              </a:rPr>
              <a:t>q</a:t>
            </a:r>
            <a:r>
              <a:rPr lang="en-US" altLang="zh-CN" sz="2400" dirty="0" smtClean="0">
                <a:solidFill>
                  <a:srgbClr val="FF0000"/>
                </a:solidFill>
                <a:latin typeface="Times New Roman" pitchFamily="18" charset="0"/>
              </a:rPr>
              <a:t>-1)</a:t>
            </a:r>
            <a:r>
              <a:rPr lang="zh-CN" altLang="en-US" sz="2400" dirty="0" smtClean="0">
                <a:solidFill>
                  <a:srgbClr val="FF0000"/>
                </a:solidFill>
                <a:latin typeface="Times New Roman" pitchFamily="18" charset="0"/>
              </a:rPr>
              <a:t>。</a:t>
            </a:r>
            <a:endParaRPr lang="en-US" altLang="zh-CN" sz="2400" dirty="0" smtClean="0">
              <a:solidFill>
                <a:srgbClr val="FF0000"/>
              </a:solidFill>
              <a:latin typeface="Times New Roman" pitchFamily="18" charset="0"/>
            </a:endParaRPr>
          </a:p>
          <a:p>
            <a:r>
              <a:rPr lang="zh-CN" altLang="en-US" sz="2400" dirty="0" smtClean="0">
                <a:solidFill>
                  <a:srgbClr val="FF0000"/>
                </a:solidFill>
                <a:latin typeface="Times New Roman" pitchFamily="18" charset="0"/>
              </a:rPr>
              <a:t>解释：积函数</a:t>
            </a:r>
            <a:r>
              <a:rPr lang="zh-CN" altLang="en-US" sz="2400" dirty="0">
                <a:solidFill>
                  <a:srgbClr val="FF0000"/>
                </a:solidFill>
                <a:latin typeface="Times New Roman" pitchFamily="18" charset="0"/>
                <a:sym typeface="Symbol" pitchFamily="18" charset="2"/>
              </a:rPr>
              <a:t></a:t>
            </a:r>
            <a:r>
              <a:rPr lang="en-US" altLang="zh-CN" sz="2400" dirty="0">
                <a:solidFill>
                  <a:srgbClr val="FF0000"/>
                </a:solidFill>
                <a:latin typeface="Times New Roman" pitchFamily="18" charset="0"/>
              </a:rPr>
              <a:t>(</a:t>
            </a:r>
            <a:r>
              <a:rPr lang="en-US" altLang="zh-CN" sz="2400" i="1" dirty="0">
                <a:solidFill>
                  <a:srgbClr val="FF0000"/>
                </a:solidFill>
                <a:latin typeface="Times New Roman" pitchFamily="18" charset="0"/>
              </a:rPr>
              <a:t>n</a:t>
            </a:r>
            <a:r>
              <a:rPr lang="en-US" altLang="zh-CN" sz="2400" dirty="0" smtClean="0">
                <a:solidFill>
                  <a:srgbClr val="FF0000"/>
                </a:solidFill>
                <a:latin typeface="Times New Roman" pitchFamily="18" charset="0"/>
              </a:rPr>
              <a:t>)=</a:t>
            </a:r>
            <a:r>
              <a:rPr lang="zh-CN" altLang="en-US" sz="2400" dirty="0">
                <a:solidFill>
                  <a:srgbClr val="FF0000"/>
                </a:solidFill>
                <a:latin typeface="Times New Roman" pitchFamily="18" charset="0"/>
                <a:sym typeface="Symbol" pitchFamily="18" charset="2"/>
              </a:rPr>
              <a:t></a:t>
            </a:r>
            <a:r>
              <a:rPr lang="en-US" altLang="zh-CN" sz="2400" dirty="0" smtClean="0">
                <a:solidFill>
                  <a:srgbClr val="FF0000"/>
                </a:solidFill>
                <a:latin typeface="Times New Roman" pitchFamily="18" charset="0"/>
              </a:rPr>
              <a:t>(</a:t>
            </a:r>
            <a:r>
              <a:rPr lang="en-US" altLang="zh-CN" sz="2400" i="1" dirty="0" smtClean="0">
                <a:solidFill>
                  <a:srgbClr val="FF0000"/>
                </a:solidFill>
                <a:latin typeface="Times New Roman" pitchFamily="18" charset="0"/>
              </a:rPr>
              <a:t>p</a:t>
            </a:r>
            <a:r>
              <a:rPr lang="en-US" altLang="zh-CN" sz="2400" dirty="0" smtClean="0">
                <a:solidFill>
                  <a:srgbClr val="FF0000"/>
                </a:solidFill>
                <a:latin typeface="Times New Roman" pitchFamily="18" charset="0"/>
              </a:rPr>
              <a:t>)</a:t>
            </a:r>
            <a:r>
              <a:rPr lang="zh-CN" altLang="en-US" sz="2400" dirty="0" smtClean="0">
                <a:solidFill>
                  <a:srgbClr val="FF0000"/>
                </a:solidFill>
                <a:latin typeface="Times New Roman" pitchFamily="18" charset="0"/>
                <a:sym typeface="Symbol" pitchFamily="18" charset="2"/>
              </a:rPr>
              <a:t> </a:t>
            </a:r>
            <a:r>
              <a:rPr lang="zh-CN" altLang="en-US" sz="2400" dirty="0">
                <a:solidFill>
                  <a:srgbClr val="FF0000"/>
                </a:solidFill>
                <a:latin typeface="Times New Roman" pitchFamily="18" charset="0"/>
                <a:sym typeface="Symbol" pitchFamily="18" charset="2"/>
              </a:rPr>
              <a:t></a:t>
            </a:r>
            <a:r>
              <a:rPr lang="en-US" altLang="zh-CN" sz="2400" dirty="0" smtClean="0">
                <a:solidFill>
                  <a:srgbClr val="FF0000"/>
                </a:solidFill>
                <a:latin typeface="Times New Roman" pitchFamily="18" charset="0"/>
              </a:rPr>
              <a:t>(</a:t>
            </a:r>
            <a:r>
              <a:rPr lang="en-US" altLang="zh-CN" sz="2400" i="1" dirty="0" smtClean="0">
                <a:solidFill>
                  <a:srgbClr val="FF0000"/>
                </a:solidFill>
                <a:latin typeface="Times New Roman" pitchFamily="18" charset="0"/>
              </a:rPr>
              <a:t>q</a:t>
            </a:r>
            <a:r>
              <a:rPr lang="en-US" altLang="zh-CN" sz="2400" dirty="0" smtClean="0">
                <a:solidFill>
                  <a:srgbClr val="FF0000"/>
                </a:solidFill>
                <a:latin typeface="Times New Roman" pitchFamily="18" charset="0"/>
              </a:rPr>
              <a:t>)</a:t>
            </a:r>
            <a:endParaRPr lang="zh-CN" altLang="en-US" sz="2400" dirty="0" smtClean="0">
              <a:solidFill>
                <a:srgbClr val="FF0000"/>
              </a:solidFill>
              <a:latin typeface="Times New Roman" pitchFamily="18" charset="0"/>
            </a:endParaRPr>
          </a:p>
          <a:p>
            <a:endParaRPr lang="zh-CN" altLang="en-US" dirty="0" smtClean="0">
              <a:latin typeface="Times New Roman" pitchFamily="18" charset="0"/>
            </a:endParaRPr>
          </a:p>
        </p:txBody>
      </p:sp>
      <p:sp>
        <p:nvSpPr>
          <p:cNvPr id="122885" name="Rectangle 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txBody>
          <a:bodyPr wrap="none" lIns="0" tIns="0" rIns="0" bIns="0" anchor="ctr">
            <a:spAutoFit/>
          </a:bodyPr>
          <a:lstStyle/>
          <a:p>
            <a:pPr>
              <a:defRPr/>
            </a:pPr>
            <a:endParaRPr lang="zh-CN" altLang="en-US"/>
          </a:p>
        </p:txBody>
      </p:sp>
      <p:graphicFrame>
        <p:nvGraphicFramePr>
          <p:cNvPr id="14341" name="Object 4"/>
          <p:cNvGraphicFramePr>
            <a:graphicFrameLocks noChangeAspect="1"/>
          </p:cNvGraphicFramePr>
          <p:nvPr/>
        </p:nvGraphicFramePr>
        <p:xfrm>
          <a:off x="1866900" y="1244600"/>
          <a:ext cx="3508375" cy="958850"/>
        </p:xfrm>
        <a:graphic>
          <a:graphicData uri="http://schemas.openxmlformats.org/presentationml/2006/ole">
            <mc:AlternateContent xmlns:mc="http://schemas.openxmlformats.org/markup-compatibility/2006">
              <mc:Choice xmlns:v="urn:schemas-microsoft-com:vml" Requires="v">
                <p:oleObj spid="_x0000_s14397" name="公式" r:id="rId3" imgW="1675673" imgH="444307" progId="Equation.3">
                  <p:embed/>
                </p:oleObj>
              </mc:Choice>
              <mc:Fallback>
                <p:oleObj name="公式" r:id="rId3" imgW="1675673"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6900" y="1244600"/>
                        <a:ext cx="3508375"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47713" y="123824"/>
            <a:ext cx="8213725" cy="574675"/>
          </a:xfrm>
        </p:spPr>
        <p:txBody>
          <a:bodyPr/>
          <a:lstStyle/>
          <a:p>
            <a:r>
              <a:rPr lang="en-US" altLang="zh-CN" sz="3200" b="1" dirty="0" smtClean="0">
                <a:latin typeface="Times New Roman" pitchFamily="18" charset="0"/>
              </a:rPr>
              <a:t>RSA</a:t>
            </a:r>
            <a:r>
              <a:rPr lang="zh-CN" altLang="en-US" sz="3200" b="1" dirty="0" smtClean="0"/>
              <a:t>算法的基本原理</a:t>
            </a:r>
          </a:p>
        </p:txBody>
      </p:sp>
      <p:sp>
        <p:nvSpPr>
          <p:cNvPr id="17411" name="Rectangle 3"/>
          <p:cNvSpPr>
            <a:spLocks noGrp="1" noChangeArrowheads="1"/>
          </p:cNvSpPr>
          <p:nvPr>
            <p:ph type="body" idx="1"/>
          </p:nvPr>
        </p:nvSpPr>
        <p:spPr>
          <a:xfrm>
            <a:off x="317500" y="1066800"/>
            <a:ext cx="8377238" cy="4640263"/>
          </a:xfrm>
        </p:spPr>
        <p:txBody>
          <a:bodyPr/>
          <a:lstStyle/>
          <a:p>
            <a:pPr>
              <a:lnSpc>
                <a:spcPts val="3100"/>
              </a:lnSpc>
            </a:pPr>
            <a:r>
              <a:rPr lang="en-US" altLang="zh-CN" sz="2800" dirty="0" smtClean="0">
                <a:latin typeface="Times New Roman" pitchFamily="18" charset="0"/>
              </a:rPr>
              <a:t>RSA</a:t>
            </a:r>
            <a:r>
              <a:rPr lang="zh-CN" altLang="en-US" sz="2800" dirty="0" smtClean="0"/>
              <a:t>算法的基本原理可归纳如下：</a:t>
            </a:r>
          </a:p>
          <a:p>
            <a:pPr>
              <a:lnSpc>
                <a:spcPts val="3200"/>
              </a:lnSpc>
            </a:pPr>
            <a:r>
              <a:rPr lang="zh-CN" altLang="en-US" sz="2800" dirty="0"/>
              <a:t> </a:t>
            </a:r>
            <a:r>
              <a:rPr lang="zh-CN" altLang="en-US" sz="2800" dirty="0" smtClean="0"/>
              <a:t>  设</a:t>
            </a:r>
            <a:r>
              <a:rPr lang="en-US" altLang="zh-CN" sz="2800" i="1" dirty="0" smtClean="0">
                <a:latin typeface="Times New Roman" pitchFamily="18" charset="0"/>
              </a:rPr>
              <a:t>p</a:t>
            </a:r>
            <a:r>
              <a:rPr lang="zh-CN" altLang="en-US" sz="2800" dirty="0" smtClean="0">
                <a:latin typeface="Times New Roman" pitchFamily="18" charset="0"/>
              </a:rPr>
              <a:t>，</a:t>
            </a:r>
            <a:r>
              <a:rPr lang="en-US" altLang="zh-CN" sz="2800" i="1" dirty="0" smtClean="0">
                <a:latin typeface="Times New Roman" pitchFamily="18" charset="0"/>
              </a:rPr>
              <a:t>q</a:t>
            </a:r>
            <a:r>
              <a:rPr lang="zh-CN" altLang="en-US" sz="2800" dirty="0" smtClean="0"/>
              <a:t>是两个不同的奇素数，</a:t>
            </a:r>
            <a:r>
              <a:rPr lang="en-US" altLang="zh-CN" sz="2800" i="1" dirty="0" smtClean="0">
                <a:latin typeface="Times New Roman" pitchFamily="18" charset="0"/>
              </a:rPr>
              <a:t>n=</a:t>
            </a:r>
            <a:r>
              <a:rPr lang="en-US" altLang="zh-CN" sz="2800" i="1" dirty="0" err="1" smtClean="0">
                <a:latin typeface="Times New Roman" pitchFamily="18" charset="0"/>
              </a:rPr>
              <a:t>pq</a:t>
            </a:r>
            <a:r>
              <a:rPr lang="zh-CN" altLang="en-US" sz="2800" dirty="0" smtClean="0"/>
              <a:t>，则</a:t>
            </a:r>
            <a:r>
              <a:rPr lang="zh-CN" altLang="en-US" sz="2800" dirty="0" smtClean="0">
                <a:latin typeface="Times New Roman" pitchFamily="18" charset="0"/>
                <a:sym typeface="Symbol" pitchFamily="18" charset="2"/>
              </a:rPr>
              <a:t></a:t>
            </a:r>
            <a:r>
              <a:rPr lang="en-US" altLang="zh-CN" sz="2800" dirty="0" smtClean="0">
                <a:latin typeface="Times New Roman" pitchFamily="18" charset="0"/>
              </a:rPr>
              <a:t>(</a:t>
            </a:r>
            <a:r>
              <a:rPr lang="en-US" altLang="zh-CN" sz="2800" i="1" dirty="0" smtClean="0">
                <a:latin typeface="Times New Roman" pitchFamily="18" charset="0"/>
              </a:rPr>
              <a:t>n</a:t>
            </a:r>
            <a:r>
              <a:rPr lang="en-US" altLang="zh-CN" sz="2800" dirty="0" smtClean="0">
                <a:latin typeface="Times New Roman" pitchFamily="18" charset="0"/>
              </a:rPr>
              <a:t>)=(</a:t>
            </a:r>
            <a:r>
              <a:rPr lang="en-US" altLang="zh-CN" sz="2800" i="1" dirty="0" smtClean="0">
                <a:latin typeface="Times New Roman" pitchFamily="18" charset="0"/>
              </a:rPr>
              <a:t>p</a:t>
            </a:r>
            <a:r>
              <a:rPr lang="en-US" altLang="zh-CN" sz="2800" dirty="0" smtClean="0">
                <a:latin typeface="Times New Roman" pitchFamily="18" charset="0"/>
              </a:rPr>
              <a:t>-1)(</a:t>
            </a:r>
            <a:r>
              <a:rPr lang="en-US" altLang="zh-CN" sz="2800" i="1" dirty="0" smtClean="0">
                <a:latin typeface="Times New Roman" pitchFamily="18" charset="0"/>
              </a:rPr>
              <a:t>q</a:t>
            </a:r>
            <a:r>
              <a:rPr lang="en-US" altLang="zh-CN" sz="2800" dirty="0" smtClean="0">
                <a:latin typeface="Times New Roman" pitchFamily="18" charset="0"/>
              </a:rPr>
              <a:t>-1)</a:t>
            </a:r>
            <a:r>
              <a:rPr lang="zh-CN" altLang="en-US" sz="2800" dirty="0" smtClean="0"/>
              <a:t>，密钥</a:t>
            </a:r>
            <a:r>
              <a:rPr lang="en-US" altLang="zh-CN" sz="2800" i="1" dirty="0" smtClean="0">
                <a:latin typeface="Times New Roman" pitchFamily="18" charset="0"/>
              </a:rPr>
              <a:t>k</a:t>
            </a:r>
            <a:r>
              <a:rPr lang="en-US" altLang="zh-CN" sz="2800" dirty="0" smtClean="0">
                <a:latin typeface="Times New Roman" pitchFamily="18" charset="0"/>
              </a:rPr>
              <a:t>={(</a:t>
            </a:r>
            <a:r>
              <a:rPr lang="en-US" altLang="zh-CN" sz="2800" i="1" dirty="0" smtClean="0">
                <a:latin typeface="Times New Roman" pitchFamily="18" charset="0"/>
              </a:rPr>
              <a:t>n</a:t>
            </a:r>
            <a:r>
              <a:rPr lang="zh-CN" altLang="en-US" sz="2800" dirty="0" smtClean="0">
                <a:latin typeface="Times New Roman" pitchFamily="18" charset="0"/>
              </a:rPr>
              <a:t>，</a:t>
            </a:r>
            <a:r>
              <a:rPr lang="en-US" altLang="zh-CN" sz="2800" i="1" dirty="0" smtClean="0">
                <a:latin typeface="Times New Roman" pitchFamily="18" charset="0"/>
              </a:rPr>
              <a:t>p</a:t>
            </a:r>
            <a:r>
              <a:rPr lang="zh-CN" altLang="en-US" sz="2800" dirty="0" smtClean="0">
                <a:latin typeface="Times New Roman" pitchFamily="18" charset="0"/>
              </a:rPr>
              <a:t>，</a:t>
            </a:r>
            <a:r>
              <a:rPr lang="en-US" altLang="zh-CN" sz="2800" i="1" dirty="0" smtClean="0">
                <a:latin typeface="Times New Roman" pitchFamily="18" charset="0"/>
              </a:rPr>
              <a:t>q</a:t>
            </a:r>
            <a:r>
              <a:rPr lang="zh-CN" altLang="en-US" sz="2800" dirty="0" smtClean="0">
                <a:latin typeface="Times New Roman" pitchFamily="18" charset="0"/>
              </a:rPr>
              <a:t>，</a:t>
            </a:r>
            <a:r>
              <a:rPr lang="en-US" altLang="zh-CN" sz="2800" i="1" dirty="0" smtClean="0">
                <a:latin typeface="Times New Roman" pitchFamily="18" charset="0"/>
              </a:rPr>
              <a:t>a</a:t>
            </a:r>
            <a:r>
              <a:rPr lang="zh-CN" altLang="en-US" sz="2800" dirty="0" smtClean="0">
                <a:latin typeface="Times New Roman" pitchFamily="18" charset="0"/>
              </a:rPr>
              <a:t>，</a:t>
            </a:r>
            <a:r>
              <a:rPr lang="en-US" altLang="zh-CN" sz="2800" i="1" dirty="0" smtClean="0">
                <a:latin typeface="Times New Roman" pitchFamily="18" charset="0"/>
              </a:rPr>
              <a:t>b</a:t>
            </a:r>
            <a:r>
              <a:rPr lang="en-US" altLang="zh-CN" sz="2800" dirty="0" smtClean="0">
                <a:latin typeface="Times New Roman" pitchFamily="18" charset="0"/>
              </a:rPr>
              <a:t>)|</a:t>
            </a:r>
            <a:r>
              <a:rPr lang="en-US" altLang="zh-CN" sz="2800" i="1" dirty="0" smtClean="0">
                <a:latin typeface="Times New Roman" pitchFamily="18" charset="0"/>
              </a:rPr>
              <a:t>ab</a:t>
            </a:r>
            <a:r>
              <a:rPr lang="en-US" altLang="zh-CN" sz="2800" dirty="0" smtClean="0">
                <a:latin typeface="Times New Roman" pitchFamily="18" charset="0"/>
              </a:rPr>
              <a:t>≡1(mod </a:t>
            </a:r>
            <a:r>
              <a:rPr lang="en-US" altLang="zh-CN" sz="2800" dirty="0" smtClean="0">
                <a:latin typeface="Times New Roman" pitchFamily="18" charset="0"/>
                <a:sym typeface="Symbol" pitchFamily="18" charset="2"/>
              </a:rPr>
              <a:t></a:t>
            </a:r>
            <a:r>
              <a:rPr lang="en-US" altLang="zh-CN" sz="2800" dirty="0" smtClean="0">
                <a:latin typeface="Times New Roman" pitchFamily="18" charset="0"/>
              </a:rPr>
              <a:t>(</a:t>
            </a:r>
            <a:r>
              <a:rPr lang="en-US" altLang="zh-CN" sz="2800" i="1" dirty="0" smtClean="0">
                <a:latin typeface="Times New Roman" pitchFamily="18" charset="0"/>
              </a:rPr>
              <a:t>n</a:t>
            </a:r>
            <a:r>
              <a:rPr lang="en-US" altLang="zh-CN" sz="2800" dirty="0" smtClean="0">
                <a:latin typeface="Times New Roman" pitchFamily="18" charset="0"/>
              </a:rPr>
              <a:t>))</a:t>
            </a:r>
            <a:r>
              <a:rPr lang="zh-CN" altLang="en-US" sz="2800" dirty="0" smtClean="0">
                <a:latin typeface="Times New Roman" pitchFamily="18" charset="0"/>
              </a:rPr>
              <a:t>，</a:t>
            </a:r>
            <a:r>
              <a:rPr lang="en-US" altLang="zh-CN" sz="2800" i="1" dirty="0" smtClean="0">
                <a:latin typeface="Times New Roman" pitchFamily="18" charset="0"/>
              </a:rPr>
              <a:t>a</a:t>
            </a:r>
            <a:r>
              <a:rPr lang="zh-CN" altLang="en-US" sz="2800" dirty="0" smtClean="0">
                <a:latin typeface="Times New Roman" pitchFamily="18" charset="0"/>
              </a:rPr>
              <a:t>，</a:t>
            </a:r>
            <a:r>
              <a:rPr lang="en-US" altLang="zh-CN" sz="2800" i="1" dirty="0" err="1" smtClean="0">
                <a:latin typeface="Times New Roman" pitchFamily="18" charset="0"/>
              </a:rPr>
              <a:t>b</a:t>
            </a:r>
            <a:r>
              <a:rPr lang="en-US" altLang="zh-CN" sz="2800" dirty="0" err="1" smtClean="0">
                <a:latin typeface="Times New Roman" pitchFamily="18" charset="0"/>
              </a:rPr>
              <a:t>∈</a:t>
            </a:r>
            <a:r>
              <a:rPr lang="en-US" altLang="zh-CN" sz="2800" b="1" i="1" dirty="0" err="1" smtClean="0">
                <a:latin typeface="Times New Roman" pitchFamily="18" charset="0"/>
              </a:rPr>
              <a:t>Z</a:t>
            </a:r>
            <a:r>
              <a:rPr lang="en-US" altLang="zh-CN" sz="2800" b="1" i="1" baseline="-25000" dirty="0" err="1" smtClean="0">
                <a:latin typeface="Times New Roman" pitchFamily="18" charset="0"/>
              </a:rPr>
              <a:t>n</a:t>
            </a:r>
            <a:r>
              <a:rPr lang="zh-CN" altLang="en-US" sz="2800" dirty="0" smtClean="0">
                <a:latin typeface="Times New Roman" pitchFamily="18" charset="0"/>
              </a:rPr>
              <a:t>，（</a:t>
            </a:r>
            <a:r>
              <a:rPr lang="en-US" altLang="zh-CN" sz="2800" i="1" dirty="0" smtClean="0">
                <a:latin typeface="Times New Roman" pitchFamily="18" charset="0"/>
              </a:rPr>
              <a:t>b</a:t>
            </a:r>
            <a:r>
              <a:rPr lang="zh-CN" altLang="en-US" sz="2800" dirty="0" smtClean="0">
                <a:latin typeface="Times New Roman" pitchFamily="18" charset="0"/>
              </a:rPr>
              <a:t>，</a:t>
            </a:r>
            <a:r>
              <a:rPr lang="zh-CN" altLang="en-US" sz="2800" dirty="0" smtClean="0">
                <a:latin typeface="Times New Roman" pitchFamily="18" charset="0"/>
                <a:sym typeface="Symbol" pitchFamily="18" charset="2"/>
              </a:rPr>
              <a:t></a:t>
            </a:r>
            <a:r>
              <a:rPr lang="en-US" altLang="zh-CN" sz="2800" dirty="0" smtClean="0">
                <a:latin typeface="Times New Roman" pitchFamily="18" charset="0"/>
              </a:rPr>
              <a:t>(</a:t>
            </a:r>
            <a:r>
              <a:rPr lang="en-US" altLang="zh-CN" sz="2800" i="1" dirty="0" smtClean="0">
                <a:latin typeface="Times New Roman" pitchFamily="18" charset="0"/>
              </a:rPr>
              <a:t>n</a:t>
            </a:r>
            <a:r>
              <a:rPr lang="en-US" altLang="zh-CN" sz="2800" dirty="0" smtClean="0">
                <a:latin typeface="Times New Roman" pitchFamily="18" charset="0"/>
              </a:rPr>
              <a:t>)</a:t>
            </a:r>
            <a:r>
              <a:rPr lang="zh-CN" altLang="en-US" sz="2800" dirty="0" smtClean="0">
                <a:latin typeface="Times New Roman" pitchFamily="18" charset="0"/>
              </a:rPr>
              <a:t>）</a:t>
            </a:r>
            <a:r>
              <a:rPr lang="en-US" altLang="zh-CN" sz="2800" dirty="0" smtClean="0">
                <a:latin typeface="Times New Roman" pitchFamily="18" charset="0"/>
              </a:rPr>
              <a:t>=1</a:t>
            </a:r>
            <a:r>
              <a:rPr lang="zh-CN" altLang="en-US" sz="2800" dirty="0" smtClean="0">
                <a:latin typeface="Times New Roman" pitchFamily="18" charset="0"/>
              </a:rPr>
              <a:t>，</a:t>
            </a:r>
            <a:r>
              <a:rPr lang="en-US" altLang="zh-CN" sz="2800" dirty="0" smtClean="0">
                <a:latin typeface="Times New Roman" pitchFamily="18" charset="0"/>
              </a:rPr>
              <a:t>0&lt;</a:t>
            </a:r>
            <a:r>
              <a:rPr lang="en-US" altLang="zh-CN" sz="2800" i="1" dirty="0" smtClean="0">
                <a:latin typeface="Times New Roman" pitchFamily="18" charset="0"/>
              </a:rPr>
              <a:t>b</a:t>
            </a:r>
            <a:r>
              <a:rPr lang="en-US" altLang="zh-CN" sz="2800" dirty="0" smtClean="0">
                <a:latin typeface="Times New Roman" pitchFamily="18" charset="0"/>
              </a:rPr>
              <a:t>&lt;</a:t>
            </a:r>
            <a:r>
              <a:rPr lang="en-US" altLang="zh-CN" sz="2800" dirty="0" smtClean="0">
                <a:latin typeface="Times New Roman" pitchFamily="18" charset="0"/>
                <a:sym typeface="Symbol" pitchFamily="18" charset="2"/>
              </a:rPr>
              <a:t></a:t>
            </a:r>
            <a:r>
              <a:rPr lang="en-US" altLang="zh-CN" sz="2800" dirty="0" smtClean="0">
                <a:latin typeface="Times New Roman" pitchFamily="18" charset="0"/>
              </a:rPr>
              <a:t>(</a:t>
            </a:r>
            <a:r>
              <a:rPr lang="en-US" altLang="zh-CN" sz="2800" i="1" dirty="0" smtClean="0">
                <a:latin typeface="Times New Roman" pitchFamily="18" charset="0"/>
              </a:rPr>
              <a:t>n</a:t>
            </a:r>
            <a:r>
              <a:rPr lang="en-US" altLang="zh-CN" sz="2800" dirty="0" smtClean="0">
                <a:latin typeface="Times New Roman" pitchFamily="18" charset="0"/>
              </a:rPr>
              <a:t>)}</a:t>
            </a:r>
            <a:r>
              <a:rPr lang="zh-CN" altLang="en-US" sz="2800" dirty="0" smtClean="0">
                <a:latin typeface="Times New Roman" pitchFamily="18" charset="0"/>
              </a:rPr>
              <a:t>，</a:t>
            </a:r>
            <a:r>
              <a:rPr lang="zh-CN" altLang="en-US" sz="2800" dirty="0" smtClean="0"/>
              <a:t>对每一个</a:t>
            </a:r>
            <a:r>
              <a:rPr lang="en-US" altLang="zh-CN" sz="2800" i="1" dirty="0" smtClean="0">
                <a:latin typeface="Times New Roman" pitchFamily="18" charset="0"/>
              </a:rPr>
              <a:t>k</a:t>
            </a:r>
            <a:r>
              <a:rPr lang="en-US" altLang="zh-CN" sz="2800" dirty="0" smtClean="0">
                <a:latin typeface="Times New Roman" pitchFamily="18" charset="0"/>
              </a:rPr>
              <a:t>=(</a:t>
            </a:r>
            <a:r>
              <a:rPr lang="en-US" altLang="zh-CN" sz="2800" i="1" dirty="0" smtClean="0">
                <a:latin typeface="Times New Roman" pitchFamily="18" charset="0"/>
              </a:rPr>
              <a:t>n</a:t>
            </a:r>
            <a:r>
              <a:rPr lang="zh-CN" altLang="en-US" sz="2800" i="1" dirty="0" smtClean="0">
                <a:latin typeface="Times New Roman" pitchFamily="18" charset="0"/>
              </a:rPr>
              <a:t>，</a:t>
            </a:r>
            <a:r>
              <a:rPr lang="en-US" altLang="zh-CN" sz="2800" i="1" dirty="0" smtClean="0">
                <a:latin typeface="Times New Roman" pitchFamily="18" charset="0"/>
              </a:rPr>
              <a:t>p</a:t>
            </a:r>
            <a:r>
              <a:rPr lang="zh-CN" altLang="en-US" sz="2800" i="1" dirty="0" smtClean="0">
                <a:latin typeface="Times New Roman" pitchFamily="18" charset="0"/>
              </a:rPr>
              <a:t>，</a:t>
            </a:r>
            <a:r>
              <a:rPr lang="en-US" altLang="zh-CN" sz="2800" i="1" dirty="0" smtClean="0">
                <a:latin typeface="Times New Roman" pitchFamily="18" charset="0"/>
              </a:rPr>
              <a:t>q</a:t>
            </a:r>
            <a:r>
              <a:rPr lang="zh-CN" altLang="en-US" sz="2800" i="1" dirty="0" smtClean="0">
                <a:latin typeface="Times New Roman" pitchFamily="18" charset="0"/>
              </a:rPr>
              <a:t>，</a:t>
            </a:r>
            <a:r>
              <a:rPr lang="en-US" altLang="zh-CN" sz="2800" i="1" dirty="0" smtClean="0">
                <a:latin typeface="Times New Roman" pitchFamily="18" charset="0"/>
              </a:rPr>
              <a:t>a</a:t>
            </a:r>
            <a:r>
              <a:rPr lang="zh-CN" altLang="en-US" sz="2800" i="1" dirty="0" smtClean="0">
                <a:latin typeface="Times New Roman" pitchFamily="18" charset="0"/>
              </a:rPr>
              <a:t>，</a:t>
            </a:r>
            <a:r>
              <a:rPr lang="en-US" altLang="zh-CN" sz="2800" i="1" dirty="0" smtClean="0">
                <a:latin typeface="Times New Roman" pitchFamily="18" charset="0"/>
              </a:rPr>
              <a:t>b</a:t>
            </a:r>
            <a:r>
              <a:rPr lang="en-US" altLang="zh-CN" sz="2800" dirty="0" smtClean="0">
                <a:latin typeface="Times New Roman" pitchFamily="18" charset="0"/>
              </a:rPr>
              <a:t>)</a:t>
            </a:r>
            <a:r>
              <a:rPr lang="zh-CN" altLang="en-US" sz="2800" dirty="0" smtClean="0">
                <a:latin typeface="Times New Roman" pitchFamily="18" charset="0"/>
              </a:rPr>
              <a:t>，</a:t>
            </a:r>
          </a:p>
          <a:p>
            <a:pPr>
              <a:lnSpc>
                <a:spcPts val="3200"/>
              </a:lnSpc>
            </a:pPr>
            <a:r>
              <a:rPr lang="zh-CN" altLang="en-US" sz="2400" dirty="0" smtClean="0"/>
              <a:t>定义加密变换为：</a:t>
            </a:r>
            <a:r>
              <a:rPr lang="en-US" altLang="zh-CN" sz="2400" i="1" dirty="0" err="1" smtClean="0">
                <a:latin typeface="Times New Roman" pitchFamily="18" charset="0"/>
              </a:rPr>
              <a:t>E</a:t>
            </a:r>
            <a:r>
              <a:rPr lang="en-US" altLang="zh-CN" sz="2400" i="1" baseline="-25000" dirty="0" err="1" smtClean="0">
                <a:latin typeface="Times New Roman" pitchFamily="18" charset="0"/>
              </a:rPr>
              <a:t>k</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en-US" altLang="zh-CN" sz="2400" i="1" dirty="0" err="1" smtClean="0">
                <a:latin typeface="Times New Roman" pitchFamily="18" charset="0"/>
              </a:rPr>
              <a:t>x</a:t>
            </a:r>
            <a:r>
              <a:rPr lang="en-US" altLang="zh-CN" sz="2400" i="1" baseline="30000" dirty="0" err="1" smtClean="0">
                <a:latin typeface="Times New Roman" pitchFamily="18" charset="0"/>
              </a:rPr>
              <a:t>b</a:t>
            </a:r>
            <a:r>
              <a:rPr lang="en-US" altLang="zh-CN" sz="2400" dirty="0" smtClean="0">
                <a:latin typeface="Times New Roman" pitchFamily="18" charset="0"/>
              </a:rPr>
              <a:t>(mod </a:t>
            </a:r>
            <a:r>
              <a:rPr lang="en-US" altLang="zh-CN" sz="2400" i="1" dirty="0" smtClean="0">
                <a:latin typeface="Times New Roman" pitchFamily="18" charset="0"/>
              </a:rPr>
              <a:t>n</a:t>
            </a:r>
            <a:r>
              <a:rPr lang="en-US" altLang="zh-CN" sz="2400" dirty="0" smtClean="0">
                <a:latin typeface="Times New Roman" pitchFamily="18" charset="0"/>
              </a:rPr>
              <a:t>)</a:t>
            </a:r>
            <a:r>
              <a:rPr lang="zh-CN" altLang="en-US" sz="2400" dirty="0" smtClean="0">
                <a:latin typeface="Times New Roman" pitchFamily="18" charset="0"/>
              </a:rPr>
              <a:t>，</a:t>
            </a:r>
            <a:r>
              <a:rPr lang="en-US" altLang="zh-CN" sz="2400" i="1" dirty="0" err="1" smtClean="0">
                <a:latin typeface="Times New Roman" pitchFamily="18" charset="0"/>
              </a:rPr>
              <a:t>x</a:t>
            </a:r>
            <a:r>
              <a:rPr lang="en-US" altLang="zh-CN" sz="2400" dirty="0" err="1" smtClean="0">
                <a:latin typeface="Times New Roman" pitchFamily="18" charset="0"/>
              </a:rPr>
              <a:t>∈</a:t>
            </a:r>
            <a:r>
              <a:rPr lang="en-US" altLang="zh-CN" sz="2400" i="1" dirty="0" err="1" smtClean="0">
                <a:latin typeface="Times New Roman" pitchFamily="18" charset="0"/>
              </a:rPr>
              <a:t>Z</a:t>
            </a:r>
            <a:r>
              <a:rPr lang="en-US" altLang="zh-CN" sz="2400" i="1" baseline="-25000" dirty="0" err="1" smtClean="0">
                <a:latin typeface="Times New Roman" pitchFamily="18" charset="0"/>
              </a:rPr>
              <a:t>n</a:t>
            </a:r>
            <a:endParaRPr lang="en-US" altLang="zh-CN" sz="2400" i="1" baseline="-25000" dirty="0" smtClean="0">
              <a:latin typeface="Times New Roman" pitchFamily="18" charset="0"/>
            </a:endParaRPr>
          </a:p>
          <a:p>
            <a:pPr>
              <a:lnSpc>
                <a:spcPts val="3200"/>
              </a:lnSpc>
            </a:pPr>
            <a:r>
              <a:rPr lang="zh-CN" altLang="en-US" sz="2400" dirty="0" smtClean="0"/>
              <a:t>定义解密变换为：</a:t>
            </a:r>
            <a:r>
              <a:rPr lang="en-US" altLang="zh-CN" sz="2400" i="1" dirty="0" err="1" smtClean="0">
                <a:latin typeface="Times New Roman" pitchFamily="18" charset="0"/>
              </a:rPr>
              <a:t>D</a:t>
            </a:r>
            <a:r>
              <a:rPr lang="en-US" altLang="zh-CN" sz="2400" i="1" baseline="-25000" dirty="0" err="1" smtClean="0">
                <a:latin typeface="Times New Roman" pitchFamily="18" charset="0"/>
              </a:rPr>
              <a:t>k</a:t>
            </a:r>
            <a:r>
              <a:rPr lang="en-US" altLang="zh-CN" sz="2400" dirty="0" smtClean="0">
                <a:latin typeface="Times New Roman" pitchFamily="18" charset="0"/>
              </a:rPr>
              <a:t>(</a:t>
            </a:r>
            <a:r>
              <a:rPr lang="en-US" altLang="zh-CN" sz="2400" i="1" dirty="0" smtClean="0">
                <a:latin typeface="Times New Roman" pitchFamily="18" charset="0"/>
              </a:rPr>
              <a:t>y</a:t>
            </a:r>
            <a:r>
              <a:rPr lang="en-US" altLang="zh-CN" sz="2400" dirty="0" smtClean="0">
                <a:latin typeface="Times New Roman" pitchFamily="18" charset="0"/>
              </a:rPr>
              <a:t>)≡</a:t>
            </a:r>
            <a:r>
              <a:rPr lang="en-US" altLang="zh-CN" sz="2400" i="1" dirty="0" err="1" smtClean="0">
                <a:latin typeface="Times New Roman" pitchFamily="18" charset="0"/>
              </a:rPr>
              <a:t>y</a:t>
            </a:r>
            <a:r>
              <a:rPr lang="en-US" altLang="zh-CN" sz="2400" i="1" baseline="30000" dirty="0" err="1" smtClean="0">
                <a:latin typeface="Times New Roman" pitchFamily="18" charset="0"/>
              </a:rPr>
              <a:t>a</a:t>
            </a:r>
            <a:r>
              <a:rPr lang="en-US" altLang="zh-CN" sz="2400" dirty="0" smtClean="0">
                <a:latin typeface="Times New Roman" pitchFamily="18" charset="0"/>
              </a:rPr>
              <a:t>(</a:t>
            </a:r>
            <a:r>
              <a:rPr lang="en-US" altLang="zh-CN" sz="2400" dirty="0" err="1" smtClean="0">
                <a:latin typeface="Times New Roman" pitchFamily="18" charset="0"/>
              </a:rPr>
              <a:t>mod</a:t>
            </a:r>
            <a:r>
              <a:rPr lang="en-US" altLang="zh-CN" sz="2400" i="1" dirty="0" err="1" smtClean="0">
                <a:latin typeface="Times New Roman" pitchFamily="18" charset="0"/>
              </a:rPr>
              <a:t>n</a:t>
            </a:r>
            <a:r>
              <a:rPr lang="en-US" altLang="zh-CN" sz="2400" dirty="0" smtClean="0">
                <a:latin typeface="Times New Roman" pitchFamily="18" charset="0"/>
              </a:rPr>
              <a:t>)</a:t>
            </a:r>
            <a:r>
              <a:rPr lang="zh-CN" altLang="en-US" sz="2400" dirty="0" smtClean="0">
                <a:latin typeface="Times New Roman" pitchFamily="18" charset="0"/>
              </a:rPr>
              <a:t>，</a:t>
            </a:r>
            <a:r>
              <a:rPr lang="en-US" altLang="zh-CN" sz="2400" i="1" dirty="0" err="1" smtClean="0">
                <a:latin typeface="Times New Roman" pitchFamily="18" charset="0"/>
              </a:rPr>
              <a:t>y</a:t>
            </a:r>
            <a:r>
              <a:rPr lang="en-US" altLang="zh-CN" sz="2400" dirty="0" err="1" smtClean="0">
                <a:latin typeface="Times New Roman" pitchFamily="18" charset="0"/>
              </a:rPr>
              <a:t>∈</a:t>
            </a:r>
            <a:r>
              <a:rPr lang="en-US" altLang="zh-CN" sz="2400" i="1" dirty="0" err="1" smtClean="0">
                <a:latin typeface="Times New Roman" pitchFamily="18" charset="0"/>
              </a:rPr>
              <a:t>Z</a:t>
            </a:r>
            <a:r>
              <a:rPr lang="en-US" altLang="zh-CN" sz="2400" i="1" baseline="-25000" dirty="0" err="1" smtClean="0">
                <a:latin typeface="Times New Roman" pitchFamily="18" charset="0"/>
              </a:rPr>
              <a:t>n</a:t>
            </a:r>
            <a:endParaRPr lang="en-US" altLang="zh-CN" sz="2400" i="1" baseline="-25000" dirty="0" smtClean="0">
              <a:latin typeface="Times New Roman" pitchFamily="18" charset="0"/>
            </a:endParaRPr>
          </a:p>
          <a:p>
            <a:pPr>
              <a:lnSpc>
                <a:spcPts val="3200"/>
              </a:lnSpc>
            </a:pPr>
            <a:r>
              <a:rPr lang="en-US" altLang="zh-CN" sz="2800" dirty="0" smtClean="0"/>
              <a:t>   </a:t>
            </a:r>
            <a:r>
              <a:rPr lang="en-US" altLang="zh-CN" sz="2800" dirty="0" smtClean="0">
                <a:latin typeface="Times New Roman" pitchFamily="18" charset="0"/>
              </a:rPr>
              <a:t> RSA</a:t>
            </a:r>
            <a:r>
              <a:rPr lang="zh-CN" altLang="en-US" sz="2800" dirty="0" smtClean="0"/>
              <a:t>密码体制是公开加密密钥</a:t>
            </a:r>
            <a:r>
              <a:rPr lang="en-US" altLang="zh-CN" sz="2800" i="1" dirty="0" smtClean="0">
                <a:latin typeface="Times New Roman" pitchFamily="18" charset="0"/>
              </a:rPr>
              <a:t>n</a:t>
            </a:r>
            <a:r>
              <a:rPr lang="zh-CN" altLang="en-US" sz="2800" dirty="0" smtClean="0"/>
              <a:t>与</a:t>
            </a:r>
            <a:r>
              <a:rPr lang="en-US" altLang="zh-CN" sz="2800" i="1" dirty="0" smtClean="0">
                <a:latin typeface="Times New Roman" pitchFamily="18" charset="0"/>
              </a:rPr>
              <a:t>b</a:t>
            </a:r>
            <a:r>
              <a:rPr lang="zh-CN" altLang="en-US" sz="2800" dirty="0" smtClean="0"/>
              <a:t>，保密解密密钥</a:t>
            </a:r>
            <a:r>
              <a:rPr lang="en-US" altLang="zh-CN" sz="2800" i="1" dirty="0" smtClean="0">
                <a:latin typeface="Times New Roman" pitchFamily="18" charset="0"/>
              </a:rPr>
              <a:t>a</a:t>
            </a:r>
            <a:r>
              <a:rPr lang="zh-CN" altLang="en-US" sz="2800" dirty="0" smtClean="0"/>
              <a:t>以及辅助信息</a:t>
            </a:r>
            <a:r>
              <a:rPr lang="en-US" altLang="zh-CN" sz="2800" i="1" dirty="0" smtClean="0">
                <a:latin typeface="Times New Roman" pitchFamily="18" charset="0"/>
              </a:rPr>
              <a:t>p</a:t>
            </a:r>
            <a:r>
              <a:rPr lang="zh-CN" altLang="en-US" sz="2800" dirty="0" smtClean="0"/>
              <a:t>与</a:t>
            </a:r>
            <a:r>
              <a:rPr lang="en-US" altLang="zh-CN" sz="2800" i="1" dirty="0" smtClean="0">
                <a:latin typeface="Times New Roman" pitchFamily="18" charset="0"/>
              </a:rPr>
              <a:t>q</a:t>
            </a:r>
            <a:r>
              <a:rPr lang="zh-CN" altLang="en-US" sz="2800" dirty="0" smtClean="0"/>
              <a:t>。</a:t>
            </a: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09613" y="266700"/>
            <a:ext cx="8213725" cy="508000"/>
          </a:xfrm>
        </p:spPr>
        <p:txBody>
          <a:bodyPr/>
          <a:lstStyle/>
          <a:p>
            <a:r>
              <a:rPr lang="en-US" altLang="zh-CN" sz="3200" dirty="0" smtClean="0">
                <a:latin typeface="Times New Roman" pitchFamily="18" charset="0"/>
              </a:rPr>
              <a:t>RSA</a:t>
            </a:r>
            <a:r>
              <a:rPr lang="zh-CN" altLang="en-US" sz="3200" dirty="0" smtClean="0"/>
              <a:t>数学基础</a:t>
            </a:r>
          </a:p>
        </p:txBody>
      </p:sp>
      <p:sp>
        <p:nvSpPr>
          <p:cNvPr id="18435" name="Rectangle 3"/>
          <p:cNvSpPr>
            <a:spLocks noGrp="1" noChangeArrowheads="1"/>
          </p:cNvSpPr>
          <p:nvPr>
            <p:ph type="body" idx="1"/>
          </p:nvPr>
        </p:nvSpPr>
        <p:spPr>
          <a:xfrm>
            <a:off x="444500" y="1485900"/>
            <a:ext cx="8212138" cy="4525963"/>
          </a:xfrm>
        </p:spPr>
        <p:txBody>
          <a:bodyPr/>
          <a:lstStyle/>
          <a:p>
            <a:pPr>
              <a:lnSpc>
                <a:spcPts val="3000"/>
              </a:lnSpc>
            </a:pPr>
            <a:r>
              <a:rPr lang="zh-CN" altLang="en-US" sz="2400" dirty="0" smtClean="0"/>
              <a:t>   </a:t>
            </a:r>
            <a:r>
              <a:rPr lang="zh-CN" altLang="en-US" sz="2400" dirty="0" smtClean="0">
                <a:latin typeface="Times New Roman" pitchFamily="18" charset="0"/>
              </a:rPr>
              <a:t>定理</a:t>
            </a:r>
            <a:r>
              <a:rPr lang="en-US" altLang="zh-CN" sz="2400" b="1" dirty="0" smtClean="0">
                <a:latin typeface="Times New Roman" pitchFamily="18" charset="0"/>
              </a:rPr>
              <a:t>2.3   </a:t>
            </a:r>
            <a:r>
              <a:rPr lang="zh-CN" altLang="en-US" sz="2400" dirty="0" smtClean="0">
                <a:latin typeface="Times New Roman" pitchFamily="18" charset="0"/>
              </a:rPr>
              <a:t>设</a:t>
            </a:r>
            <a:r>
              <a:rPr lang="en-US" altLang="zh-CN" sz="2400" i="1" dirty="0" err="1" smtClean="0">
                <a:latin typeface="Times New Roman" pitchFamily="18" charset="0"/>
              </a:rPr>
              <a:t>E</a:t>
            </a:r>
            <a:r>
              <a:rPr lang="en-US" altLang="zh-CN" sz="2400" i="1" baseline="-25000" dirty="0" err="1" smtClean="0">
                <a:latin typeface="Times New Roman" pitchFamily="18" charset="0"/>
              </a:rPr>
              <a:t>k</a:t>
            </a:r>
            <a:r>
              <a:rPr lang="zh-CN" altLang="en-US" sz="2400" dirty="0" smtClean="0">
                <a:latin typeface="Times New Roman" pitchFamily="18" charset="0"/>
              </a:rPr>
              <a:t>与</a:t>
            </a:r>
            <a:r>
              <a:rPr lang="en-US" altLang="zh-CN" sz="2400" i="1" dirty="0" err="1" smtClean="0">
                <a:latin typeface="Times New Roman" pitchFamily="18" charset="0"/>
              </a:rPr>
              <a:t>D</a:t>
            </a:r>
            <a:r>
              <a:rPr lang="en-US" altLang="zh-CN" sz="2400" i="1" baseline="-25000" dirty="0" err="1" smtClean="0">
                <a:latin typeface="Times New Roman" pitchFamily="18" charset="0"/>
              </a:rPr>
              <a:t>k</a:t>
            </a:r>
            <a:r>
              <a:rPr lang="zh-CN" altLang="en-US" sz="2400" dirty="0" smtClean="0">
                <a:latin typeface="Times New Roman" pitchFamily="18" charset="0"/>
              </a:rPr>
              <a:t>分别是</a:t>
            </a:r>
            <a:r>
              <a:rPr lang="en-US" altLang="zh-CN" sz="2400" dirty="0" smtClean="0">
                <a:latin typeface="Times New Roman" pitchFamily="18" charset="0"/>
              </a:rPr>
              <a:t>RSA</a:t>
            </a:r>
            <a:r>
              <a:rPr lang="zh-CN" altLang="en-US" sz="2400" dirty="0" smtClean="0">
                <a:latin typeface="Times New Roman" pitchFamily="18" charset="0"/>
              </a:rPr>
              <a:t>体制中的加密变换和解密变换，则对一切</a:t>
            </a:r>
            <a:r>
              <a:rPr lang="en-US" altLang="zh-CN" sz="2400" i="1" dirty="0" err="1" smtClean="0">
                <a:latin typeface="Times New Roman" pitchFamily="18" charset="0"/>
              </a:rPr>
              <a:t>x</a:t>
            </a:r>
            <a:r>
              <a:rPr lang="en-US" altLang="zh-CN" sz="2400" dirty="0" err="1" smtClean="0">
                <a:latin typeface="Times New Roman" pitchFamily="18" charset="0"/>
              </a:rPr>
              <a:t>∈</a:t>
            </a:r>
            <a:r>
              <a:rPr lang="en-US" altLang="zh-CN" sz="2400" i="1" dirty="0" err="1" smtClean="0">
                <a:latin typeface="Times New Roman" pitchFamily="18" charset="0"/>
              </a:rPr>
              <a:t>Zn</a:t>
            </a:r>
            <a:r>
              <a:rPr lang="zh-CN" altLang="en-US" sz="2400" dirty="0" smtClean="0">
                <a:latin typeface="Times New Roman" pitchFamily="18" charset="0"/>
              </a:rPr>
              <a:t>，有</a:t>
            </a:r>
            <a:r>
              <a:rPr lang="en-US" altLang="zh-CN" sz="2400" i="1" dirty="0" err="1" smtClean="0">
                <a:latin typeface="Times New Roman" pitchFamily="18" charset="0"/>
              </a:rPr>
              <a:t>D</a:t>
            </a:r>
            <a:r>
              <a:rPr lang="en-US" altLang="zh-CN" sz="2400" i="1" baseline="-25000" dirty="0" err="1" smtClean="0">
                <a:latin typeface="Times New Roman" pitchFamily="18" charset="0"/>
              </a:rPr>
              <a:t>k</a:t>
            </a:r>
            <a:r>
              <a:rPr lang="en-US" altLang="zh-CN" sz="2400" dirty="0" smtClean="0">
                <a:latin typeface="Times New Roman" pitchFamily="18" charset="0"/>
              </a:rPr>
              <a:t>(</a:t>
            </a:r>
            <a:r>
              <a:rPr lang="en-US" altLang="zh-CN" sz="2400" i="1" dirty="0" err="1" smtClean="0">
                <a:latin typeface="Times New Roman" pitchFamily="18" charset="0"/>
              </a:rPr>
              <a:t>E</a:t>
            </a:r>
            <a:r>
              <a:rPr lang="en-US" altLang="zh-CN" sz="2400" i="1" baseline="-25000" dirty="0" err="1" smtClean="0">
                <a:latin typeface="Times New Roman" pitchFamily="18" charset="0"/>
              </a:rPr>
              <a:t>k</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en-US" altLang="zh-CN" sz="2400" i="1" dirty="0" smtClean="0">
                <a:latin typeface="Times New Roman" pitchFamily="18" charset="0"/>
              </a:rPr>
              <a:t>x.</a:t>
            </a:r>
            <a:endParaRPr lang="en-US" altLang="zh-CN" sz="2400" b="1" dirty="0" smtClean="0">
              <a:latin typeface="Times New Roman" pitchFamily="18" charset="0"/>
            </a:endParaRPr>
          </a:p>
          <a:p>
            <a:pPr>
              <a:lnSpc>
                <a:spcPts val="3000"/>
              </a:lnSpc>
            </a:pPr>
            <a:r>
              <a:rPr lang="en-US" altLang="zh-CN" sz="2400" b="1" dirty="0" smtClean="0">
                <a:latin typeface="Times New Roman" pitchFamily="18" charset="0"/>
              </a:rPr>
              <a:t> [</a:t>
            </a:r>
            <a:r>
              <a:rPr lang="zh-CN" altLang="en-US" sz="2400" b="1" dirty="0" smtClean="0">
                <a:latin typeface="Times New Roman" pitchFamily="18" charset="0"/>
              </a:rPr>
              <a:t>证明</a:t>
            </a:r>
            <a:r>
              <a:rPr lang="en-US" altLang="zh-CN" sz="2400" b="1" dirty="0" smtClean="0">
                <a:latin typeface="Times New Roman" pitchFamily="18" charset="0"/>
              </a:rPr>
              <a:t>]</a:t>
            </a:r>
            <a:r>
              <a:rPr lang="en-US" altLang="zh-CN" sz="2400" dirty="0" smtClean="0">
                <a:latin typeface="Times New Roman" pitchFamily="18" charset="0"/>
              </a:rPr>
              <a:t> </a:t>
            </a:r>
            <a:r>
              <a:rPr lang="zh-CN" altLang="en-US" sz="2400" dirty="0" smtClean="0">
                <a:latin typeface="Times New Roman" pitchFamily="18" charset="0"/>
              </a:rPr>
              <a:t>因为 </a:t>
            </a:r>
            <a:r>
              <a:rPr lang="en-US" altLang="zh-CN" sz="2400" i="1" dirty="0" smtClean="0">
                <a:latin typeface="Times New Roman" pitchFamily="18" charset="0"/>
              </a:rPr>
              <a:t>ab</a:t>
            </a:r>
            <a:r>
              <a:rPr lang="en-US" altLang="zh-CN" sz="2400" dirty="0" smtClean="0">
                <a:latin typeface="Times New Roman" pitchFamily="18" charset="0"/>
              </a:rPr>
              <a:t>≡1(mod </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a:t>
            </a:r>
            <a:r>
              <a:rPr lang="en-US" altLang="zh-CN" sz="2400" i="1" dirty="0" smtClean="0">
                <a:latin typeface="Times New Roman" pitchFamily="18" charset="0"/>
              </a:rPr>
              <a:t>n</a:t>
            </a:r>
            <a:r>
              <a:rPr lang="en-US" altLang="zh-CN" sz="2400" dirty="0" smtClean="0">
                <a:latin typeface="Times New Roman" pitchFamily="18" charset="0"/>
              </a:rPr>
              <a:t>))</a:t>
            </a:r>
            <a:r>
              <a:rPr lang="zh-CN" altLang="en-US" sz="2400" dirty="0" smtClean="0">
                <a:latin typeface="Times New Roman" pitchFamily="18" charset="0"/>
              </a:rPr>
              <a:t>，则可设</a:t>
            </a:r>
            <a:r>
              <a:rPr lang="en-US" altLang="zh-CN" sz="2400" i="1" dirty="0" smtClean="0">
                <a:latin typeface="Times New Roman" pitchFamily="18" charset="0"/>
              </a:rPr>
              <a:t>ab</a:t>
            </a:r>
            <a:r>
              <a:rPr lang="en-US" altLang="zh-CN" sz="2400" dirty="0" smtClean="0">
                <a:latin typeface="Times New Roman" pitchFamily="18" charset="0"/>
              </a:rPr>
              <a:t>= </a:t>
            </a:r>
            <a:r>
              <a:rPr lang="en-US" altLang="zh-CN" sz="2400" i="1" dirty="0" smtClean="0">
                <a:latin typeface="Times New Roman" pitchFamily="18" charset="0"/>
              </a:rPr>
              <a:t>k</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a:t>
            </a:r>
            <a:r>
              <a:rPr lang="en-US" altLang="zh-CN" sz="2400" i="1" dirty="0" smtClean="0">
                <a:latin typeface="Times New Roman" pitchFamily="18" charset="0"/>
              </a:rPr>
              <a:t>n</a:t>
            </a:r>
            <a:r>
              <a:rPr lang="en-US" altLang="zh-CN" sz="2400" dirty="0" smtClean="0">
                <a:latin typeface="Times New Roman" pitchFamily="18" charset="0"/>
              </a:rPr>
              <a:t>)+1</a:t>
            </a:r>
            <a:r>
              <a:rPr lang="zh-CN" altLang="en-US" sz="2400" dirty="0" smtClean="0">
                <a:latin typeface="Times New Roman" pitchFamily="18" charset="0"/>
              </a:rPr>
              <a:t>，其中</a:t>
            </a:r>
            <a:r>
              <a:rPr lang="en-US" altLang="zh-CN" sz="2400" i="1" dirty="0" smtClean="0">
                <a:latin typeface="Times New Roman" pitchFamily="18" charset="0"/>
              </a:rPr>
              <a:t>k</a:t>
            </a:r>
            <a:r>
              <a:rPr lang="zh-CN" altLang="en-US" sz="2400" dirty="0" smtClean="0">
                <a:latin typeface="Times New Roman" pitchFamily="18" charset="0"/>
              </a:rPr>
              <a:t>是自然数，则对</a:t>
            </a:r>
            <a:r>
              <a:rPr lang="en-US" altLang="zh-CN" sz="2400" i="1" dirty="0" err="1" smtClean="0">
                <a:latin typeface="Times New Roman" pitchFamily="18" charset="0"/>
              </a:rPr>
              <a:t>x</a:t>
            </a:r>
            <a:r>
              <a:rPr lang="en-US" altLang="zh-CN" sz="2400" dirty="0" err="1" smtClean="0">
                <a:latin typeface="Times New Roman" pitchFamily="18" charset="0"/>
              </a:rPr>
              <a:t>∈</a:t>
            </a:r>
            <a:r>
              <a:rPr lang="en-US" altLang="zh-CN" sz="2400" i="1" dirty="0" err="1" smtClean="0">
                <a:latin typeface="Times New Roman" pitchFamily="18" charset="0"/>
              </a:rPr>
              <a:t>Zn</a:t>
            </a:r>
            <a:r>
              <a:rPr lang="zh-CN" altLang="en-US" sz="2400" dirty="0" smtClean="0">
                <a:latin typeface="Times New Roman" pitchFamily="18" charset="0"/>
              </a:rPr>
              <a:t>，有 </a:t>
            </a:r>
          </a:p>
          <a:p>
            <a:pPr>
              <a:lnSpc>
                <a:spcPts val="3000"/>
              </a:lnSpc>
            </a:pPr>
            <a:r>
              <a:rPr lang="en-US" altLang="zh-CN" sz="2400" dirty="0" smtClean="0">
                <a:latin typeface="Times New Roman" pitchFamily="18" charset="0"/>
              </a:rPr>
              <a:t> </a:t>
            </a:r>
            <a:r>
              <a:rPr lang="en-US" altLang="zh-CN" sz="2400" i="1" dirty="0" err="1" smtClean="0">
                <a:latin typeface="Times New Roman" pitchFamily="18" charset="0"/>
              </a:rPr>
              <a:t>D</a:t>
            </a:r>
            <a:r>
              <a:rPr lang="en-US" altLang="zh-CN" sz="2400" i="1" baseline="-25000" dirty="0" err="1" smtClean="0">
                <a:latin typeface="Times New Roman" pitchFamily="18" charset="0"/>
              </a:rPr>
              <a:t>k</a:t>
            </a:r>
            <a:r>
              <a:rPr lang="en-US" altLang="zh-CN" sz="2400" dirty="0" smtClean="0">
                <a:latin typeface="Times New Roman" pitchFamily="18" charset="0"/>
              </a:rPr>
              <a:t>(</a:t>
            </a:r>
            <a:r>
              <a:rPr lang="en-US" altLang="zh-CN" sz="2400" i="1" dirty="0" err="1" smtClean="0">
                <a:latin typeface="Times New Roman" pitchFamily="18" charset="0"/>
              </a:rPr>
              <a:t>E</a:t>
            </a:r>
            <a:r>
              <a:rPr lang="en-US" altLang="zh-CN" sz="2400" i="1" baseline="-25000" dirty="0" err="1" smtClean="0">
                <a:latin typeface="Times New Roman" pitchFamily="18" charset="0"/>
              </a:rPr>
              <a:t>k</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en-US" altLang="zh-CN" sz="2400" i="1" dirty="0" err="1" smtClean="0">
                <a:latin typeface="Times New Roman" pitchFamily="18" charset="0"/>
              </a:rPr>
              <a:t>D</a:t>
            </a:r>
            <a:r>
              <a:rPr lang="en-US" altLang="zh-CN" sz="2400" i="1" baseline="-25000" dirty="0" err="1" smtClean="0">
                <a:latin typeface="Times New Roman" pitchFamily="18" charset="0"/>
              </a:rPr>
              <a:t>k</a:t>
            </a:r>
            <a:r>
              <a:rPr lang="en-US" altLang="zh-CN" sz="2400" dirty="0" smtClean="0">
                <a:latin typeface="Times New Roman" pitchFamily="18" charset="0"/>
              </a:rPr>
              <a:t>(</a:t>
            </a:r>
            <a:r>
              <a:rPr lang="en-US" altLang="zh-CN" sz="2400" i="1" dirty="0" err="1" smtClean="0">
                <a:latin typeface="Times New Roman" pitchFamily="18" charset="0"/>
              </a:rPr>
              <a:t>x</a:t>
            </a:r>
            <a:r>
              <a:rPr lang="en-US" altLang="zh-CN" sz="2400" i="1" baseline="30000" dirty="0" err="1" smtClean="0">
                <a:latin typeface="Times New Roman" pitchFamily="18" charset="0"/>
              </a:rPr>
              <a:t>b</a:t>
            </a:r>
            <a:r>
              <a:rPr lang="en-US" altLang="zh-CN" sz="2400" dirty="0" smtClean="0">
                <a:latin typeface="Times New Roman" pitchFamily="18" charset="0"/>
              </a:rPr>
              <a:t>)≡(</a:t>
            </a:r>
            <a:r>
              <a:rPr lang="en-US" altLang="zh-CN" sz="2400" i="1" dirty="0" err="1" smtClean="0">
                <a:latin typeface="Times New Roman" pitchFamily="18" charset="0"/>
              </a:rPr>
              <a:t>x</a:t>
            </a:r>
            <a:r>
              <a:rPr lang="en-US" altLang="zh-CN" sz="2400" i="1" baseline="30000" dirty="0" err="1" smtClean="0">
                <a:latin typeface="Times New Roman" pitchFamily="18" charset="0"/>
              </a:rPr>
              <a:t>b</a:t>
            </a:r>
            <a:r>
              <a:rPr lang="en-US" altLang="zh-CN" sz="2400" dirty="0" smtClean="0">
                <a:latin typeface="Times New Roman" pitchFamily="18" charset="0"/>
              </a:rPr>
              <a:t>)</a:t>
            </a:r>
            <a:r>
              <a:rPr lang="en-US" altLang="zh-CN" sz="2400" i="1" baseline="30000" dirty="0" err="1" smtClean="0">
                <a:latin typeface="Times New Roman" pitchFamily="18" charset="0"/>
              </a:rPr>
              <a:t>a</a:t>
            </a:r>
            <a:r>
              <a:rPr lang="en-US" altLang="zh-CN" sz="2400" dirty="0" err="1" smtClean="0">
                <a:latin typeface="Times New Roman" pitchFamily="18" charset="0"/>
              </a:rPr>
              <a:t>≡</a:t>
            </a:r>
            <a:r>
              <a:rPr lang="en-US" altLang="zh-CN" sz="2400" i="1" dirty="0" err="1" smtClean="0">
                <a:latin typeface="Times New Roman" pitchFamily="18" charset="0"/>
              </a:rPr>
              <a:t>x</a:t>
            </a:r>
            <a:r>
              <a:rPr lang="en-US" altLang="zh-CN" sz="2400" i="1" baseline="30000" dirty="0" err="1" smtClean="0">
                <a:latin typeface="Times New Roman" pitchFamily="18" charset="0"/>
              </a:rPr>
              <a:t>ab</a:t>
            </a:r>
            <a:r>
              <a:rPr lang="en-US" altLang="zh-CN" sz="2400" dirty="0" err="1" smtClean="0">
                <a:latin typeface="Times New Roman" pitchFamily="18" charset="0"/>
              </a:rPr>
              <a:t>≡</a:t>
            </a:r>
            <a:r>
              <a:rPr lang="en-US" altLang="zh-CN" sz="2400" i="1" dirty="0" err="1" smtClean="0">
                <a:latin typeface="Times New Roman" pitchFamily="18" charset="0"/>
              </a:rPr>
              <a:t>x</a:t>
            </a:r>
            <a:r>
              <a:rPr lang="en-US" altLang="zh-CN" sz="2400" i="1" dirty="0" smtClean="0">
                <a:latin typeface="Times New Roman" pitchFamily="18" charset="0"/>
              </a:rPr>
              <a:t> </a:t>
            </a:r>
            <a:r>
              <a:rPr lang="en-US" altLang="zh-CN" sz="2400" i="1" baseline="30000" dirty="0" smtClean="0">
                <a:latin typeface="Times New Roman" pitchFamily="18" charset="0"/>
              </a:rPr>
              <a:t>k</a:t>
            </a:r>
            <a:r>
              <a:rPr lang="en-US" altLang="zh-CN" sz="2400" baseline="30000" dirty="0" smtClean="0">
                <a:latin typeface="Times New Roman" pitchFamily="18" charset="0"/>
                <a:sym typeface="Symbol" pitchFamily="18" charset="2"/>
              </a:rPr>
              <a:t></a:t>
            </a:r>
            <a:r>
              <a:rPr lang="en-US" altLang="zh-CN" sz="2400" baseline="30000" dirty="0" smtClean="0">
                <a:latin typeface="Times New Roman" pitchFamily="18" charset="0"/>
              </a:rPr>
              <a:t>(</a:t>
            </a:r>
            <a:r>
              <a:rPr lang="en-US" altLang="zh-CN" sz="2400" i="1" baseline="30000" dirty="0" smtClean="0">
                <a:latin typeface="Times New Roman" pitchFamily="18" charset="0"/>
              </a:rPr>
              <a:t>n</a:t>
            </a:r>
            <a:r>
              <a:rPr lang="en-US" altLang="zh-CN" sz="2400" baseline="30000" dirty="0" smtClean="0">
                <a:latin typeface="Times New Roman" pitchFamily="18" charset="0"/>
              </a:rPr>
              <a:t>)+1</a:t>
            </a:r>
            <a:r>
              <a:rPr lang="en-US" altLang="zh-CN" sz="2400" dirty="0" smtClean="0">
                <a:latin typeface="Times New Roman" pitchFamily="18" charset="0"/>
              </a:rPr>
              <a:t> (</a:t>
            </a:r>
            <a:r>
              <a:rPr lang="en-US" altLang="zh-CN" sz="2400" dirty="0" err="1" smtClean="0">
                <a:latin typeface="Times New Roman" pitchFamily="18" charset="0"/>
              </a:rPr>
              <a:t>mod</a:t>
            </a:r>
            <a:r>
              <a:rPr lang="en-US" altLang="zh-CN" sz="2400" i="1" dirty="0" err="1" smtClean="0">
                <a:latin typeface="Times New Roman" pitchFamily="18" charset="0"/>
              </a:rPr>
              <a:t>n</a:t>
            </a:r>
            <a:r>
              <a:rPr lang="en-US" altLang="zh-CN" sz="2400" dirty="0" smtClean="0">
                <a:latin typeface="Times New Roman" pitchFamily="18" charset="0"/>
              </a:rPr>
              <a:t>)</a:t>
            </a:r>
          </a:p>
          <a:p>
            <a:pPr>
              <a:lnSpc>
                <a:spcPts val="3000"/>
              </a:lnSpc>
            </a:pPr>
            <a:r>
              <a:rPr lang="zh-CN" altLang="en-US" sz="2400" dirty="0" smtClean="0">
                <a:latin typeface="Times New Roman" pitchFamily="18" charset="0"/>
              </a:rPr>
              <a:t> 由定理</a:t>
            </a:r>
            <a:r>
              <a:rPr lang="en-US" altLang="zh-CN" sz="2400" dirty="0" smtClean="0">
                <a:latin typeface="Times New Roman" pitchFamily="18" charset="0"/>
              </a:rPr>
              <a:t>2.2</a:t>
            </a:r>
            <a:r>
              <a:rPr lang="zh-CN" altLang="en-US" sz="2400" dirty="0" smtClean="0">
                <a:latin typeface="Times New Roman" pitchFamily="18" charset="0"/>
              </a:rPr>
              <a:t>知，</a:t>
            </a:r>
            <a:r>
              <a:rPr lang="en-US" altLang="zh-CN" sz="2400" b="1" i="1" dirty="0" smtClean="0">
                <a:solidFill>
                  <a:srgbClr val="FF0000"/>
                </a:solidFill>
                <a:latin typeface="Times New Roman" pitchFamily="18" charset="0"/>
              </a:rPr>
              <a:t>x </a:t>
            </a:r>
            <a:r>
              <a:rPr lang="en-US" altLang="zh-CN" sz="2400" b="1" i="1" baseline="30000" dirty="0" smtClean="0">
                <a:solidFill>
                  <a:srgbClr val="FF0000"/>
                </a:solidFill>
                <a:latin typeface="Times New Roman" pitchFamily="18" charset="0"/>
              </a:rPr>
              <a:t>k</a:t>
            </a:r>
            <a:r>
              <a:rPr lang="en-US" altLang="zh-CN" sz="2400" b="1" baseline="30000" dirty="0" smtClean="0">
                <a:solidFill>
                  <a:srgbClr val="FF0000"/>
                </a:solidFill>
                <a:latin typeface="Times New Roman" pitchFamily="18" charset="0"/>
                <a:sym typeface="Symbol" pitchFamily="18" charset="2"/>
              </a:rPr>
              <a:t></a:t>
            </a:r>
            <a:r>
              <a:rPr lang="en-US" altLang="zh-CN" sz="2400" b="1" baseline="30000" dirty="0" smtClean="0">
                <a:solidFill>
                  <a:srgbClr val="FF0000"/>
                </a:solidFill>
                <a:latin typeface="Times New Roman" pitchFamily="18" charset="0"/>
              </a:rPr>
              <a:t>(</a:t>
            </a:r>
            <a:r>
              <a:rPr lang="en-US" altLang="zh-CN" sz="2400" b="1" i="1" baseline="30000" dirty="0" smtClean="0">
                <a:solidFill>
                  <a:srgbClr val="FF0000"/>
                </a:solidFill>
                <a:latin typeface="Times New Roman" pitchFamily="18" charset="0"/>
              </a:rPr>
              <a:t>n</a:t>
            </a:r>
            <a:r>
              <a:rPr lang="en-US" altLang="zh-CN" sz="2400" b="1" baseline="30000" dirty="0" smtClean="0">
                <a:solidFill>
                  <a:srgbClr val="FF0000"/>
                </a:solidFill>
                <a:latin typeface="Times New Roman" pitchFamily="18" charset="0"/>
              </a:rPr>
              <a:t>)+1</a:t>
            </a:r>
            <a:r>
              <a:rPr lang="en-US" altLang="zh-CN" sz="2400" b="1" dirty="0" smtClean="0">
                <a:solidFill>
                  <a:srgbClr val="FF0000"/>
                </a:solidFill>
                <a:latin typeface="Times New Roman" pitchFamily="18" charset="0"/>
              </a:rPr>
              <a:t>≡</a:t>
            </a:r>
            <a:r>
              <a:rPr lang="en-US" altLang="zh-CN" sz="2400" b="1" i="1" dirty="0" smtClean="0">
                <a:solidFill>
                  <a:srgbClr val="FF0000"/>
                </a:solidFill>
                <a:latin typeface="Times New Roman" pitchFamily="18" charset="0"/>
              </a:rPr>
              <a:t>x</a:t>
            </a:r>
            <a:r>
              <a:rPr lang="en-US" altLang="zh-CN" sz="2400" b="1" dirty="0" smtClean="0">
                <a:solidFill>
                  <a:srgbClr val="FF0000"/>
                </a:solidFill>
                <a:latin typeface="Times New Roman" pitchFamily="18" charset="0"/>
              </a:rPr>
              <a:t>(</a:t>
            </a:r>
            <a:r>
              <a:rPr lang="en-US" altLang="zh-CN" sz="2400" b="1" dirty="0" err="1" smtClean="0">
                <a:solidFill>
                  <a:srgbClr val="FF0000"/>
                </a:solidFill>
                <a:latin typeface="Times New Roman" pitchFamily="18" charset="0"/>
              </a:rPr>
              <a:t>mod</a:t>
            </a:r>
            <a:r>
              <a:rPr lang="en-US" altLang="zh-CN" sz="2400" b="1" i="1" dirty="0" err="1" smtClean="0">
                <a:solidFill>
                  <a:srgbClr val="FF0000"/>
                </a:solidFill>
                <a:latin typeface="Times New Roman" pitchFamily="18" charset="0"/>
              </a:rPr>
              <a:t>n</a:t>
            </a:r>
            <a:r>
              <a:rPr lang="en-US" altLang="zh-CN" sz="2400" b="1" dirty="0" smtClean="0">
                <a:solidFill>
                  <a:srgbClr val="FF0000"/>
                </a:solidFill>
                <a:latin typeface="Times New Roman" pitchFamily="18" charset="0"/>
              </a:rPr>
              <a:t>)(</a:t>
            </a:r>
            <a:r>
              <a:rPr lang="zh-CN" altLang="en-US" sz="2400" b="1" dirty="0" smtClean="0">
                <a:solidFill>
                  <a:srgbClr val="FF0000"/>
                </a:solidFill>
                <a:latin typeface="Times New Roman" pitchFamily="18" charset="0"/>
              </a:rPr>
              <a:t>欧拉定理</a:t>
            </a:r>
            <a:r>
              <a:rPr lang="en-US" altLang="zh-CN" sz="2400" b="1" dirty="0" smtClean="0">
                <a:solidFill>
                  <a:srgbClr val="FF0000"/>
                </a:solidFill>
                <a:latin typeface="Times New Roman" pitchFamily="18" charset="0"/>
              </a:rPr>
              <a:t>)</a:t>
            </a:r>
            <a:r>
              <a:rPr lang="zh-CN" altLang="en-US" sz="2400" dirty="0" smtClean="0">
                <a:latin typeface="Times New Roman" pitchFamily="18" charset="0"/>
              </a:rPr>
              <a:t>，故</a:t>
            </a:r>
            <a:r>
              <a:rPr lang="en-US" altLang="zh-CN" sz="2400" dirty="0" smtClean="0">
                <a:latin typeface="Times New Roman" pitchFamily="18" charset="0"/>
              </a:rPr>
              <a:t>:</a:t>
            </a:r>
            <a:r>
              <a:rPr lang="en-US" altLang="zh-CN" sz="2400" i="1" dirty="0" smtClean="0">
                <a:latin typeface="Times New Roman" pitchFamily="18" charset="0"/>
              </a:rPr>
              <a:t>                              </a:t>
            </a:r>
            <a:r>
              <a:rPr lang="en-US" altLang="zh-CN" sz="2400" i="1" dirty="0" err="1" smtClean="0">
                <a:latin typeface="Times New Roman" pitchFamily="18" charset="0"/>
              </a:rPr>
              <a:t>D</a:t>
            </a:r>
            <a:r>
              <a:rPr lang="en-US" altLang="zh-CN" sz="2400" i="1" baseline="-25000" dirty="0" err="1" smtClean="0">
                <a:latin typeface="Times New Roman" pitchFamily="18" charset="0"/>
              </a:rPr>
              <a:t>k</a:t>
            </a:r>
            <a:r>
              <a:rPr lang="en-US" altLang="zh-CN" sz="2400" dirty="0" smtClean="0">
                <a:latin typeface="Times New Roman" pitchFamily="18" charset="0"/>
              </a:rPr>
              <a:t>(</a:t>
            </a:r>
            <a:r>
              <a:rPr lang="en-US" altLang="zh-CN" sz="2400" i="1" dirty="0" err="1" smtClean="0">
                <a:latin typeface="Times New Roman" pitchFamily="18" charset="0"/>
              </a:rPr>
              <a:t>E</a:t>
            </a:r>
            <a:r>
              <a:rPr lang="en-US" altLang="zh-CN" sz="2400" i="1" baseline="-25000" dirty="0" err="1" smtClean="0">
                <a:latin typeface="Times New Roman" pitchFamily="18" charset="0"/>
              </a:rPr>
              <a:t>k</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en-US" altLang="zh-CN" sz="2400" i="1" dirty="0" smtClean="0">
                <a:latin typeface="Times New Roman" pitchFamily="18" charset="0"/>
              </a:rPr>
              <a:t>x </a:t>
            </a:r>
            <a:r>
              <a:rPr lang="en-US" altLang="zh-CN" sz="2400" i="1" baseline="30000" dirty="0" smtClean="0">
                <a:latin typeface="Times New Roman" pitchFamily="18" charset="0"/>
              </a:rPr>
              <a:t>k</a:t>
            </a:r>
            <a:r>
              <a:rPr lang="en-US" altLang="zh-CN" sz="2400" baseline="30000" dirty="0" smtClean="0">
                <a:latin typeface="Times New Roman" pitchFamily="18" charset="0"/>
                <a:sym typeface="Symbol" pitchFamily="18" charset="2"/>
              </a:rPr>
              <a:t></a:t>
            </a:r>
            <a:r>
              <a:rPr lang="en-US" altLang="zh-CN" sz="2400" baseline="30000" dirty="0" smtClean="0">
                <a:latin typeface="Times New Roman" pitchFamily="18" charset="0"/>
              </a:rPr>
              <a:t>(</a:t>
            </a:r>
            <a:r>
              <a:rPr lang="en-US" altLang="zh-CN" sz="2400" i="1" baseline="30000" dirty="0" smtClean="0">
                <a:latin typeface="Times New Roman" pitchFamily="18" charset="0"/>
              </a:rPr>
              <a:t>n</a:t>
            </a:r>
            <a:r>
              <a:rPr lang="en-US" altLang="zh-CN" sz="2400" baseline="30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en-US" altLang="zh-CN" sz="2400" dirty="0" err="1" smtClean="0">
                <a:latin typeface="Times New Roman" pitchFamily="18" charset="0"/>
              </a:rPr>
              <a:t>mod</a:t>
            </a:r>
            <a:r>
              <a:rPr lang="en-US" altLang="zh-CN" sz="2400" i="1" dirty="0" err="1" smtClean="0">
                <a:latin typeface="Times New Roman" pitchFamily="18" charset="0"/>
              </a:rPr>
              <a:t>n</a:t>
            </a:r>
            <a:r>
              <a:rPr lang="en-US" altLang="zh-CN" sz="2400" dirty="0" smtClean="0">
                <a:latin typeface="Times New Roman" pitchFamily="18" charset="0"/>
              </a:rPr>
              <a:t>)                        </a:t>
            </a:r>
          </a:p>
          <a:p>
            <a:pPr>
              <a:lnSpc>
                <a:spcPts val="3000"/>
              </a:lnSpc>
            </a:pPr>
            <a:r>
              <a:rPr lang="zh-CN" altLang="en-US" sz="2400" dirty="0" smtClean="0">
                <a:latin typeface="Times New Roman" pitchFamily="18" charset="0"/>
              </a:rPr>
              <a:t>     证毕。</a:t>
            </a: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12788" y="219075"/>
            <a:ext cx="8213725" cy="596900"/>
          </a:xfrm>
        </p:spPr>
        <p:txBody>
          <a:bodyPr/>
          <a:lstStyle/>
          <a:p>
            <a:r>
              <a:rPr lang="en-US" altLang="zh-CN" sz="3200" b="1" dirty="0" smtClean="0">
                <a:latin typeface="Times New Roman" pitchFamily="18" charset="0"/>
              </a:rPr>
              <a:t>RSA</a:t>
            </a:r>
            <a:r>
              <a:rPr lang="zh-CN" altLang="en-US" sz="3200" b="1" dirty="0" smtClean="0"/>
              <a:t>算法简单描述</a:t>
            </a:r>
          </a:p>
        </p:txBody>
      </p:sp>
      <p:sp>
        <p:nvSpPr>
          <p:cNvPr id="19459" name="Rectangle 3"/>
          <p:cNvSpPr>
            <a:spLocks noGrp="1" noChangeArrowheads="1"/>
          </p:cNvSpPr>
          <p:nvPr>
            <p:ph type="body" idx="1"/>
          </p:nvPr>
        </p:nvSpPr>
        <p:spPr>
          <a:xfrm>
            <a:off x="0" y="1517650"/>
            <a:ext cx="9002713" cy="4056063"/>
          </a:xfrm>
        </p:spPr>
        <p:txBody>
          <a:bodyPr/>
          <a:lstStyle/>
          <a:p>
            <a:r>
              <a:rPr lang="en-US" altLang="zh-CN" sz="2400" dirty="0" smtClean="0">
                <a:latin typeface="Times New Roman" pitchFamily="18" charset="0"/>
              </a:rPr>
              <a:t>RSA</a:t>
            </a:r>
            <a:r>
              <a:rPr lang="en-US" altLang="zh-CN" sz="2400" dirty="0" smtClean="0"/>
              <a:t> </a:t>
            </a:r>
            <a:r>
              <a:rPr lang="zh-CN" altLang="en-US" sz="2400" dirty="0" smtClean="0"/>
              <a:t>算法的实现步骤如下（这里设</a:t>
            </a:r>
            <a:r>
              <a:rPr lang="en-US" altLang="zh-CN" sz="2400" dirty="0" smtClean="0">
                <a:latin typeface="Times New Roman" pitchFamily="18" charset="0"/>
              </a:rPr>
              <a:t>B</a:t>
            </a:r>
            <a:r>
              <a:rPr lang="zh-CN" altLang="en-US" sz="2400" dirty="0" smtClean="0"/>
              <a:t>为实现者）： </a:t>
            </a:r>
          </a:p>
          <a:p>
            <a:r>
              <a:rPr lang="en-US" altLang="zh-CN" sz="2400" dirty="0" smtClean="0">
                <a:latin typeface="Times New Roman" pitchFamily="18" charset="0"/>
              </a:rPr>
              <a:t> a)  B</a:t>
            </a:r>
            <a:r>
              <a:rPr lang="zh-CN" altLang="en-US" sz="2400" dirty="0" smtClean="0"/>
              <a:t>寻找出两个大素数</a:t>
            </a:r>
            <a:r>
              <a:rPr lang="en-US" altLang="zh-CN" sz="2400" i="1" dirty="0" smtClean="0">
                <a:latin typeface="Times New Roman" pitchFamily="18" charset="0"/>
              </a:rPr>
              <a:t>p</a:t>
            </a:r>
            <a:r>
              <a:rPr lang="zh-CN" altLang="en-US" sz="2400" dirty="0" smtClean="0"/>
              <a:t>和</a:t>
            </a:r>
            <a:r>
              <a:rPr lang="en-US" altLang="zh-CN" sz="2400" i="1" dirty="0" smtClean="0">
                <a:latin typeface="Times New Roman" pitchFamily="18" charset="0"/>
              </a:rPr>
              <a:t>q</a:t>
            </a:r>
            <a:r>
              <a:rPr lang="zh-CN" altLang="en-US" sz="2400" dirty="0" smtClean="0"/>
              <a:t>。</a:t>
            </a:r>
          </a:p>
          <a:p>
            <a:r>
              <a:rPr lang="en-US" altLang="zh-CN" sz="2400" dirty="0" smtClean="0">
                <a:latin typeface="Times New Roman" pitchFamily="18" charset="0"/>
              </a:rPr>
              <a:t> b)  B</a:t>
            </a:r>
            <a:r>
              <a:rPr lang="zh-CN" altLang="en-US" sz="2400" dirty="0" smtClean="0"/>
              <a:t>计算出</a:t>
            </a:r>
            <a:r>
              <a:rPr lang="en-US" altLang="zh-CN" sz="2400" i="1" dirty="0" smtClean="0">
                <a:latin typeface="Times New Roman" pitchFamily="18" charset="0"/>
              </a:rPr>
              <a:t>n</a:t>
            </a:r>
            <a:r>
              <a:rPr lang="en-US" altLang="zh-CN" sz="2400" dirty="0" smtClean="0">
                <a:latin typeface="Times New Roman" pitchFamily="18" charset="0"/>
              </a:rPr>
              <a:t>=</a:t>
            </a:r>
            <a:r>
              <a:rPr lang="en-US" altLang="zh-CN" sz="2400" i="1" dirty="0" smtClean="0">
                <a:latin typeface="Times New Roman" pitchFamily="18" charset="0"/>
              </a:rPr>
              <a:t>p q</a:t>
            </a:r>
            <a:r>
              <a:rPr lang="zh-CN" altLang="en-US" sz="2400" dirty="0" smtClean="0"/>
              <a:t>和 </a:t>
            </a:r>
            <a:r>
              <a:rPr lang="zh-CN" altLang="en-US" sz="2400" dirty="0" smtClean="0">
                <a:latin typeface="Times New Roman" pitchFamily="18" charset="0"/>
                <a:sym typeface="Symbol" pitchFamily="18" charset="2"/>
              </a:rPr>
              <a:t></a:t>
            </a:r>
            <a:r>
              <a:rPr lang="en-US" altLang="zh-CN" sz="2400" dirty="0" smtClean="0">
                <a:latin typeface="Times New Roman" pitchFamily="18" charset="0"/>
              </a:rPr>
              <a:t>(</a:t>
            </a:r>
            <a:r>
              <a:rPr lang="en-US" altLang="zh-CN" sz="2400" i="1" dirty="0" smtClean="0">
                <a:latin typeface="Times New Roman" pitchFamily="18" charset="0"/>
              </a:rPr>
              <a:t>n</a:t>
            </a:r>
            <a:r>
              <a:rPr lang="en-US" altLang="zh-CN" sz="2400" dirty="0" smtClean="0">
                <a:latin typeface="Times New Roman" pitchFamily="18" charset="0"/>
              </a:rPr>
              <a:t>)=(</a:t>
            </a:r>
            <a:r>
              <a:rPr lang="en-US" altLang="zh-CN" sz="2400" i="1" dirty="0" smtClean="0">
                <a:latin typeface="Times New Roman" pitchFamily="18" charset="0"/>
              </a:rPr>
              <a:t>p</a:t>
            </a:r>
            <a:r>
              <a:rPr lang="en-US" altLang="zh-CN" sz="2400" dirty="0" smtClean="0">
                <a:latin typeface="Times New Roman" pitchFamily="18" charset="0"/>
              </a:rPr>
              <a:t>-1)(</a:t>
            </a:r>
            <a:r>
              <a:rPr lang="en-US" altLang="zh-CN" sz="2400" i="1" dirty="0" smtClean="0">
                <a:latin typeface="Times New Roman" pitchFamily="18" charset="0"/>
              </a:rPr>
              <a:t>q</a:t>
            </a:r>
            <a:r>
              <a:rPr lang="en-US" altLang="zh-CN" sz="2400" dirty="0" smtClean="0">
                <a:latin typeface="Times New Roman" pitchFamily="18" charset="0"/>
              </a:rPr>
              <a:t>-1</a:t>
            </a:r>
            <a:r>
              <a:rPr lang="en-US" altLang="zh-CN" sz="2400" dirty="0" smtClean="0"/>
              <a:t>)</a:t>
            </a:r>
            <a:r>
              <a:rPr lang="zh-CN" altLang="en-US" sz="2400" dirty="0" smtClean="0"/>
              <a:t>。</a:t>
            </a:r>
          </a:p>
          <a:p>
            <a:r>
              <a:rPr lang="en-US" altLang="zh-CN" sz="2400" dirty="0" smtClean="0">
                <a:latin typeface="Times New Roman" pitchFamily="18" charset="0"/>
              </a:rPr>
              <a:t> c)  B</a:t>
            </a:r>
            <a:r>
              <a:rPr lang="zh-CN" altLang="en-US" sz="2400" dirty="0" smtClean="0"/>
              <a:t>选择一个随机数</a:t>
            </a:r>
            <a:r>
              <a:rPr lang="en-US" altLang="zh-CN" sz="2400" i="1" dirty="0" smtClean="0">
                <a:latin typeface="Times New Roman" pitchFamily="18" charset="0"/>
              </a:rPr>
              <a:t>e</a:t>
            </a:r>
            <a:r>
              <a:rPr lang="zh-CN" altLang="en-US" sz="2400" dirty="0" smtClean="0">
                <a:latin typeface="Times New Roman" pitchFamily="18" charset="0"/>
              </a:rPr>
              <a:t>（</a:t>
            </a:r>
            <a:r>
              <a:rPr lang="en-US" altLang="zh-CN" sz="2400" dirty="0" smtClean="0">
                <a:latin typeface="Times New Roman" pitchFamily="18" charset="0"/>
              </a:rPr>
              <a:t>0&lt;e&lt;</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a:t>
            </a:r>
            <a:r>
              <a:rPr lang="en-US" altLang="zh-CN" sz="2400" i="1" dirty="0" smtClean="0">
                <a:latin typeface="Times New Roman" pitchFamily="18" charset="0"/>
              </a:rPr>
              <a:t>n</a:t>
            </a:r>
            <a:r>
              <a:rPr lang="en-US" altLang="zh-CN" sz="2400" dirty="0" smtClean="0">
                <a:latin typeface="Times New Roman" pitchFamily="18" charset="0"/>
              </a:rPr>
              <a:t>)</a:t>
            </a:r>
            <a:r>
              <a:rPr lang="zh-CN" altLang="en-US" sz="2400" dirty="0" smtClean="0">
                <a:latin typeface="Times New Roman" pitchFamily="18" charset="0"/>
              </a:rPr>
              <a:t>），</a:t>
            </a:r>
            <a:r>
              <a:rPr lang="zh-CN" altLang="en-US" sz="2400" dirty="0" smtClean="0"/>
              <a:t>满足</a:t>
            </a:r>
            <a:r>
              <a:rPr lang="zh-CN" altLang="en-US" sz="2400" dirty="0" smtClean="0">
                <a:latin typeface="Times New Roman" pitchFamily="18" charset="0"/>
              </a:rPr>
              <a:t>（</a:t>
            </a:r>
            <a:r>
              <a:rPr lang="en-US" altLang="zh-CN" sz="2400" i="1" dirty="0" smtClean="0">
                <a:latin typeface="Times New Roman" pitchFamily="18" charset="0"/>
              </a:rPr>
              <a:t>e</a:t>
            </a:r>
            <a:r>
              <a:rPr lang="zh-CN" altLang="en-US" sz="2400" dirty="0" smtClean="0">
                <a:latin typeface="Times New Roman" pitchFamily="18" charset="0"/>
              </a:rPr>
              <a:t>，</a:t>
            </a:r>
            <a:r>
              <a:rPr lang="zh-CN" altLang="en-US" sz="2400" dirty="0" smtClean="0">
                <a:latin typeface="Times New Roman" pitchFamily="18" charset="0"/>
                <a:sym typeface="Symbol" pitchFamily="18" charset="2"/>
              </a:rPr>
              <a:t></a:t>
            </a:r>
            <a:r>
              <a:rPr lang="en-US" altLang="zh-CN" sz="2400" dirty="0" smtClean="0">
                <a:latin typeface="Times New Roman" pitchFamily="18" charset="0"/>
              </a:rPr>
              <a:t>(</a:t>
            </a:r>
            <a:r>
              <a:rPr lang="en-US" altLang="zh-CN" sz="2400" i="1" dirty="0" smtClean="0">
                <a:latin typeface="Times New Roman" pitchFamily="18" charset="0"/>
              </a:rPr>
              <a:t>n</a:t>
            </a:r>
            <a:r>
              <a:rPr lang="en-US" altLang="zh-CN" sz="2400" dirty="0" smtClean="0">
                <a:latin typeface="Times New Roman" pitchFamily="18" charset="0"/>
              </a:rPr>
              <a:t>)</a:t>
            </a:r>
            <a:r>
              <a:rPr lang="zh-CN" altLang="en-US" sz="2400" dirty="0" smtClean="0">
                <a:latin typeface="Times New Roman" pitchFamily="18" charset="0"/>
              </a:rPr>
              <a:t>）</a:t>
            </a:r>
            <a:r>
              <a:rPr lang="en-US" altLang="zh-CN" sz="2400" dirty="0" smtClean="0">
                <a:latin typeface="Times New Roman" pitchFamily="18" charset="0"/>
              </a:rPr>
              <a:t>=1</a:t>
            </a:r>
            <a:r>
              <a:rPr lang="zh-CN" altLang="en-US" sz="2400" dirty="0" smtClean="0"/>
              <a:t>（即</a:t>
            </a:r>
            <a:r>
              <a:rPr lang="en-US" altLang="zh-CN" sz="2400" dirty="0" smtClean="0">
                <a:latin typeface="Times New Roman" pitchFamily="18" charset="0"/>
              </a:rPr>
              <a:t>e</a:t>
            </a:r>
            <a:r>
              <a:rPr lang="zh-CN" altLang="en-US" sz="2400" dirty="0" smtClean="0"/>
              <a:t>和</a:t>
            </a:r>
            <a:r>
              <a:rPr lang="zh-CN" altLang="en-US" sz="2400" dirty="0" smtClean="0">
                <a:latin typeface="Times New Roman" pitchFamily="18" charset="0"/>
                <a:sym typeface="Symbol" pitchFamily="18" charset="2"/>
              </a:rPr>
              <a:t></a:t>
            </a:r>
            <a:r>
              <a:rPr lang="en-US" altLang="zh-CN" sz="2400" dirty="0" smtClean="0">
                <a:latin typeface="Times New Roman" pitchFamily="18" charset="0"/>
              </a:rPr>
              <a:t>(</a:t>
            </a:r>
            <a:r>
              <a:rPr lang="en-US" altLang="zh-CN" sz="2400" i="1" dirty="0" smtClean="0">
                <a:latin typeface="Times New Roman" pitchFamily="18" charset="0"/>
              </a:rPr>
              <a:t>n</a:t>
            </a:r>
            <a:r>
              <a:rPr lang="en-US" altLang="zh-CN" sz="2400" dirty="0" smtClean="0">
                <a:latin typeface="Times New Roman" pitchFamily="18" charset="0"/>
              </a:rPr>
              <a:t>)</a:t>
            </a:r>
            <a:r>
              <a:rPr lang="zh-CN" altLang="en-US" sz="2400" dirty="0" smtClean="0"/>
              <a:t>互素）</a:t>
            </a:r>
            <a:r>
              <a:rPr lang="zh-CN" altLang="en-US" sz="2400" dirty="0" smtClean="0"/>
              <a:t>。</a:t>
            </a:r>
            <a:r>
              <a:rPr lang="en-US" altLang="zh-CN" sz="2400" dirty="0" err="1" smtClean="0">
                <a:solidFill>
                  <a:srgbClr val="FF0000"/>
                </a:solidFill>
              </a:rPr>
              <a:t>e</a:t>
            </a:r>
            <a:r>
              <a:rPr lang="en-US" altLang="zh-CN" sz="2400" dirty="0" err="1" smtClean="0">
                <a:solidFill>
                  <a:srgbClr val="FF0000"/>
                </a:solidFill>
              </a:rPr>
              <a:t>d</a:t>
            </a:r>
            <a:r>
              <a:rPr lang="en-US" altLang="zh-CN" sz="2400" dirty="0" smtClean="0">
                <a:solidFill>
                  <a:srgbClr val="FF0000"/>
                </a:solidFill>
              </a:rPr>
              <a:t>=1mod</a:t>
            </a:r>
            <a:r>
              <a:rPr lang="zh-CN" altLang="en-US" sz="2400" dirty="0">
                <a:solidFill>
                  <a:srgbClr val="FF0000"/>
                </a:solidFill>
                <a:latin typeface="Times New Roman" pitchFamily="18" charset="0"/>
                <a:sym typeface="Symbol" pitchFamily="18" charset="2"/>
              </a:rPr>
              <a:t> </a:t>
            </a:r>
            <a:r>
              <a:rPr lang="en-US" altLang="zh-CN" sz="2400" dirty="0">
                <a:solidFill>
                  <a:srgbClr val="FF0000"/>
                </a:solidFill>
                <a:latin typeface="Times New Roman" pitchFamily="18" charset="0"/>
              </a:rPr>
              <a:t>(</a:t>
            </a:r>
            <a:r>
              <a:rPr lang="en-US" altLang="zh-CN" sz="2400" i="1" dirty="0">
                <a:solidFill>
                  <a:srgbClr val="FF0000"/>
                </a:solidFill>
                <a:latin typeface="Times New Roman" pitchFamily="18" charset="0"/>
              </a:rPr>
              <a:t>n</a:t>
            </a:r>
            <a:r>
              <a:rPr lang="en-US" altLang="zh-CN" sz="2400" dirty="0">
                <a:solidFill>
                  <a:srgbClr val="FF0000"/>
                </a:solidFill>
                <a:latin typeface="Times New Roman" pitchFamily="18" charset="0"/>
              </a:rPr>
              <a:t>)</a:t>
            </a:r>
            <a:endParaRPr lang="zh-CN" altLang="en-US" sz="2400" dirty="0" smtClean="0">
              <a:solidFill>
                <a:srgbClr val="FF0000"/>
              </a:solidFill>
            </a:endParaRPr>
          </a:p>
          <a:p>
            <a:r>
              <a:rPr lang="en-US" altLang="zh-CN" sz="2400" dirty="0" smtClean="0">
                <a:latin typeface="Times New Roman" pitchFamily="18" charset="0"/>
              </a:rPr>
              <a:t> d) B</a:t>
            </a:r>
            <a:r>
              <a:rPr lang="zh-CN" altLang="en-US" sz="2400" dirty="0" smtClean="0"/>
              <a:t>使用</a:t>
            </a:r>
            <a:r>
              <a:rPr lang="en-US" altLang="zh-CN" sz="2400" dirty="0" smtClean="0">
                <a:latin typeface="Times New Roman" pitchFamily="18" charset="0"/>
              </a:rPr>
              <a:t>Euclidean</a:t>
            </a:r>
            <a:r>
              <a:rPr lang="zh-CN" altLang="en-US" sz="2400" dirty="0" smtClean="0">
                <a:latin typeface="Times New Roman" pitchFamily="18" charset="0"/>
              </a:rPr>
              <a:t>（</a:t>
            </a:r>
            <a:r>
              <a:rPr lang="zh-CN" altLang="en-US" sz="2400" dirty="0" smtClean="0"/>
              <a:t>欧几里得）算法计算</a:t>
            </a:r>
            <a:r>
              <a:rPr lang="en-US" altLang="zh-CN" sz="2400" dirty="0" smtClean="0">
                <a:latin typeface="Times New Roman" pitchFamily="18" charset="0"/>
              </a:rPr>
              <a:t>d= e</a:t>
            </a:r>
            <a:r>
              <a:rPr lang="en-US" altLang="zh-CN" sz="2400" baseline="30000" dirty="0" smtClean="0">
                <a:latin typeface="Times New Roman" pitchFamily="18" charset="0"/>
              </a:rPr>
              <a:t>-1</a:t>
            </a:r>
            <a:r>
              <a:rPr lang="zh-CN" altLang="en-US" sz="2400" dirty="0" smtClean="0">
                <a:latin typeface="Times New Roman" pitchFamily="18" charset="0"/>
              </a:rPr>
              <a:t>（</a:t>
            </a:r>
            <a:r>
              <a:rPr lang="en-US" altLang="zh-CN" sz="2400" dirty="0" smtClean="0">
                <a:latin typeface="Times New Roman" pitchFamily="18" charset="0"/>
              </a:rPr>
              <a:t>mod </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a:t>
            </a:r>
            <a:r>
              <a:rPr lang="en-US" altLang="zh-CN" sz="2400" i="1" dirty="0" smtClean="0">
                <a:latin typeface="Times New Roman" pitchFamily="18" charset="0"/>
              </a:rPr>
              <a:t>n</a:t>
            </a:r>
            <a:r>
              <a:rPr lang="en-US" altLang="zh-CN" sz="2400" dirty="0" smtClean="0">
                <a:latin typeface="Times New Roman" pitchFamily="18" charset="0"/>
              </a:rPr>
              <a:t>)</a:t>
            </a:r>
            <a:r>
              <a:rPr lang="zh-CN" altLang="en-US" sz="2400" dirty="0" smtClean="0">
                <a:latin typeface="Times New Roman" pitchFamily="18" charset="0"/>
              </a:rPr>
              <a:t>）。</a:t>
            </a:r>
          </a:p>
          <a:p>
            <a:r>
              <a:rPr lang="en-US" altLang="zh-CN" sz="2400" dirty="0" smtClean="0">
                <a:latin typeface="Times New Roman" pitchFamily="18" charset="0"/>
              </a:rPr>
              <a:t> e) B</a:t>
            </a:r>
            <a:r>
              <a:rPr lang="zh-CN" altLang="en-US" sz="2400" dirty="0" smtClean="0"/>
              <a:t>在目录中公开</a:t>
            </a:r>
            <a:r>
              <a:rPr lang="en-US" altLang="zh-CN" sz="2400" i="1" dirty="0" smtClean="0">
                <a:latin typeface="Times New Roman" pitchFamily="18" charset="0"/>
              </a:rPr>
              <a:t>n</a:t>
            </a:r>
            <a:r>
              <a:rPr lang="zh-CN" altLang="en-US" sz="2400" dirty="0" smtClean="0"/>
              <a:t>和</a:t>
            </a:r>
            <a:r>
              <a:rPr lang="en-US" altLang="zh-CN" sz="2400" dirty="0" smtClean="0">
                <a:latin typeface="Times New Roman" pitchFamily="18" charset="0"/>
              </a:rPr>
              <a:t>e</a:t>
            </a:r>
            <a:r>
              <a:rPr lang="zh-CN" altLang="en-US" sz="2400" dirty="0" smtClean="0"/>
              <a:t>作为他的公开密钥，保密</a:t>
            </a:r>
            <a:r>
              <a:rPr lang="en-US" altLang="zh-CN" sz="2400" i="1" dirty="0" smtClean="0">
                <a:latin typeface="Times New Roman" pitchFamily="18" charset="0"/>
              </a:rPr>
              <a:t>p</a:t>
            </a:r>
            <a:r>
              <a:rPr lang="zh-CN" altLang="en-US" sz="2400" dirty="0" smtClean="0">
                <a:latin typeface="Times New Roman" pitchFamily="18" charset="0"/>
              </a:rPr>
              <a:t>、</a:t>
            </a:r>
            <a:r>
              <a:rPr lang="en-US" altLang="zh-CN" sz="2400" i="1" dirty="0" smtClean="0">
                <a:latin typeface="Times New Roman" pitchFamily="18" charset="0"/>
              </a:rPr>
              <a:t>q</a:t>
            </a:r>
            <a:r>
              <a:rPr lang="zh-CN" altLang="en-US" sz="2400" dirty="0" smtClean="0">
                <a:latin typeface="Times New Roman" pitchFamily="18" charset="0"/>
              </a:rPr>
              <a:t>和</a:t>
            </a:r>
            <a:r>
              <a:rPr lang="en-US" altLang="zh-CN" sz="2400" i="1" dirty="0" smtClean="0">
                <a:latin typeface="Times New Roman" pitchFamily="18" charset="0"/>
              </a:rPr>
              <a:t>d</a:t>
            </a:r>
            <a:r>
              <a:rPr lang="zh-CN" altLang="en-US" sz="2400" dirty="0" smtClean="0"/>
              <a:t>。</a:t>
            </a:r>
            <a:endParaRPr lang="en-US" altLang="zh-CN" sz="2400" dirty="0" smtClean="0"/>
          </a:p>
          <a:p>
            <a:r>
              <a:rPr lang="zh-CN" altLang="en-US" sz="2400" dirty="0" smtClean="0"/>
              <a:t>攻击目标，</a:t>
            </a:r>
            <a:r>
              <a:rPr lang="en-US" altLang="zh-CN" sz="2400" dirty="0" smtClean="0"/>
              <a:t>d</a:t>
            </a:r>
            <a:r>
              <a:rPr lang="zh-CN" altLang="en-US" sz="2400" dirty="0" smtClean="0"/>
              <a:t>，要想得到</a:t>
            </a:r>
            <a:r>
              <a:rPr lang="en-US" altLang="zh-CN" sz="2400" dirty="0" smtClean="0"/>
              <a:t>d</a:t>
            </a:r>
            <a:r>
              <a:rPr lang="zh-CN" altLang="en-US" sz="2400" dirty="0" smtClean="0"/>
              <a:t>，</a:t>
            </a:r>
            <a:r>
              <a:rPr lang="en-US" altLang="zh-CN" sz="2400" dirty="0" smtClean="0"/>
              <a:t>e</a:t>
            </a:r>
            <a:r>
              <a:rPr lang="zh-CN" altLang="en-US" sz="2400" dirty="0" smtClean="0"/>
              <a:t>公开，只需知道</a:t>
            </a:r>
            <a:r>
              <a:rPr lang="en-US" altLang="zh-CN" sz="2400" dirty="0">
                <a:latin typeface="Times New Roman" pitchFamily="18" charset="0"/>
                <a:sym typeface="Symbol" pitchFamily="18" charset="2"/>
              </a:rPr>
              <a:t></a:t>
            </a:r>
            <a:r>
              <a:rPr lang="en-US" altLang="zh-CN" sz="2400" dirty="0">
                <a:latin typeface="Times New Roman" pitchFamily="18" charset="0"/>
              </a:rPr>
              <a:t>(</a:t>
            </a:r>
            <a:r>
              <a:rPr lang="en-US" altLang="zh-CN" sz="2400" i="1" dirty="0">
                <a:latin typeface="Times New Roman" pitchFamily="18" charset="0"/>
              </a:rPr>
              <a:t>n</a:t>
            </a:r>
            <a:r>
              <a:rPr lang="en-US" altLang="zh-CN" sz="2400" dirty="0" smtClean="0">
                <a:latin typeface="Times New Roman" pitchFamily="18" charset="0"/>
              </a:rPr>
              <a:t>)</a:t>
            </a:r>
            <a:r>
              <a:rPr lang="zh-CN" altLang="en-US" sz="2400" dirty="0" smtClean="0">
                <a:latin typeface="Times New Roman" pitchFamily="18" charset="0"/>
              </a:rPr>
              <a:t>，如果想知道</a:t>
            </a:r>
            <a:r>
              <a:rPr lang="en-US" altLang="zh-CN" sz="2400" dirty="0">
                <a:latin typeface="Times New Roman" pitchFamily="18" charset="0"/>
                <a:sym typeface="Symbol" pitchFamily="18" charset="2"/>
              </a:rPr>
              <a:t></a:t>
            </a:r>
            <a:r>
              <a:rPr lang="en-US" altLang="zh-CN" sz="2400" dirty="0">
                <a:latin typeface="Times New Roman" pitchFamily="18" charset="0"/>
              </a:rPr>
              <a:t>(</a:t>
            </a:r>
            <a:r>
              <a:rPr lang="en-US" altLang="zh-CN" sz="2400" i="1" dirty="0">
                <a:latin typeface="Times New Roman" pitchFamily="18" charset="0"/>
              </a:rPr>
              <a:t>n</a:t>
            </a:r>
            <a:r>
              <a:rPr lang="en-US" altLang="zh-CN" sz="2400" dirty="0" smtClean="0">
                <a:latin typeface="Times New Roman" pitchFamily="18" charset="0"/>
              </a:rPr>
              <a:t>)</a:t>
            </a:r>
            <a:r>
              <a:rPr lang="zh-CN" altLang="en-US" sz="2400" dirty="0" smtClean="0">
                <a:latin typeface="Times New Roman" pitchFamily="18" charset="0"/>
              </a:rPr>
              <a:t>，只需知道</a:t>
            </a:r>
            <a:r>
              <a:rPr lang="en-US" altLang="zh-CN" sz="2400" dirty="0" err="1" smtClean="0">
                <a:latin typeface="Times New Roman" pitchFamily="18" charset="0"/>
              </a:rPr>
              <a:t>p,q</a:t>
            </a:r>
            <a:r>
              <a:rPr lang="zh-CN" altLang="en-US" sz="2400" dirty="0" smtClean="0">
                <a:latin typeface="Times New Roman" pitchFamily="18" charset="0"/>
              </a:rPr>
              <a:t>，如何知道</a:t>
            </a:r>
            <a:r>
              <a:rPr lang="en-US" altLang="zh-CN" sz="2400" dirty="0" err="1" smtClean="0">
                <a:latin typeface="Times New Roman" pitchFamily="18" charset="0"/>
              </a:rPr>
              <a:t>p,q</a:t>
            </a:r>
            <a:r>
              <a:rPr lang="zh-CN" altLang="en-US" sz="2400" dirty="0" smtClean="0">
                <a:latin typeface="Times New Roman" pitchFamily="18" charset="0"/>
              </a:rPr>
              <a:t>，分解</a:t>
            </a:r>
            <a:r>
              <a:rPr lang="en-US" altLang="zh-CN" sz="2400" dirty="0" smtClean="0">
                <a:latin typeface="Times New Roman" pitchFamily="18" charset="0"/>
              </a:rPr>
              <a:t>n</a:t>
            </a:r>
            <a:endParaRPr lang="zh-CN" altLang="en-US" sz="2400" dirty="0" smtClean="0"/>
          </a:p>
          <a:p>
            <a:endParaRPr lang="zh-CN" altLang="en-US" dirty="0" smtClean="0"/>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71488" y="209550"/>
            <a:ext cx="8213725" cy="603250"/>
          </a:xfrm>
        </p:spPr>
        <p:txBody>
          <a:bodyPr/>
          <a:lstStyle/>
          <a:p>
            <a:r>
              <a:rPr lang="en-US" altLang="zh-CN" sz="3200" b="1" dirty="0" smtClean="0"/>
              <a:t>RSA</a:t>
            </a:r>
            <a:r>
              <a:rPr lang="zh-CN" altLang="en-US" sz="3200" b="1" dirty="0" smtClean="0"/>
              <a:t>算法简单描述</a:t>
            </a:r>
          </a:p>
        </p:txBody>
      </p:sp>
      <p:sp>
        <p:nvSpPr>
          <p:cNvPr id="20483" name="Rectangle 3"/>
          <p:cNvSpPr>
            <a:spLocks noGrp="1" noChangeArrowheads="1"/>
          </p:cNvSpPr>
          <p:nvPr>
            <p:ph type="body" idx="1"/>
          </p:nvPr>
        </p:nvSpPr>
        <p:spPr>
          <a:xfrm>
            <a:off x="244475" y="1384300"/>
            <a:ext cx="8450263" cy="4525963"/>
          </a:xfrm>
        </p:spPr>
        <p:txBody>
          <a:bodyPr/>
          <a:lstStyle/>
          <a:p>
            <a:pPr>
              <a:lnSpc>
                <a:spcPts val="3000"/>
              </a:lnSpc>
            </a:pPr>
            <a:r>
              <a:rPr lang="zh-CN" altLang="en-US" sz="2400" dirty="0" smtClean="0"/>
              <a:t>   密码分析者攻击</a:t>
            </a:r>
            <a:r>
              <a:rPr lang="en-US" altLang="zh-CN" sz="2400" dirty="0" smtClean="0">
                <a:latin typeface="Times New Roman" pitchFamily="18" charset="0"/>
              </a:rPr>
              <a:t>RSA</a:t>
            </a:r>
            <a:r>
              <a:rPr lang="zh-CN" altLang="en-US" sz="2400" dirty="0" smtClean="0"/>
              <a:t>体制的关键点在于如何分解</a:t>
            </a:r>
            <a:r>
              <a:rPr lang="en-US" altLang="zh-CN" sz="2400" i="1" dirty="0" smtClean="0">
                <a:latin typeface="Times New Roman" pitchFamily="18" charset="0"/>
              </a:rPr>
              <a:t>n</a:t>
            </a:r>
            <a:r>
              <a:rPr lang="zh-CN" altLang="en-US" sz="2400" dirty="0" smtClean="0"/>
              <a:t>。若分解成功使</a:t>
            </a:r>
            <a:r>
              <a:rPr lang="en-US" altLang="zh-CN" sz="2400" i="1" dirty="0" smtClean="0">
                <a:latin typeface="Times New Roman" pitchFamily="18" charset="0"/>
              </a:rPr>
              <a:t>n</a:t>
            </a:r>
            <a:r>
              <a:rPr lang="en-US" altLang="zh-CN" sz="2400" dirty="0" smtClean="0">
                <a:latin typeface="Times New Roman" pitchFamily="18" charset="0"/>
              </a:rPr>
              <a:t>=</a:t>
            </a:r>
            <a:r>
              <a:rPr lang="en-US" altLang="zh-CN" sz="2400" i="1" dirty="0" err="1" smtClean="0">
                <a:latin typeface="Times New Roman" pitchFamily="18" charset="0"/>
              </a:rPr>
              <a:t>pq</a:t>
            </a:r>
            <a:r>
              <a:rPr lang="zh-CN" altLang="en-US" sz="2400" dirty="0" smtClean="0"/>
              <a:t>，则可以算出：</a:t>
            </a:r>
            <a:r>
              <a:rPr lang="zh-CN" altLang="en-US" sz="2400" dirty="0" smtClean="0">
                <a:latin typeface="Times New Roman" pitchFamily="18" charset="0"/>
                <a:sym typeface="Symbol" pitchFamily="18" charset="2"/>
              </a:rPr>
              <a:t></a:t>
            </a:r>
            <a:r>
              <a:rPr lang="en-US" altLang="zh-CN" sz="2400" dirty="0" smtClean="0">
                <a:latin typeface="Times New Roman" pitchFamily="18" charset="0"/>
              </a:rPr>
              <a:t>(</a:t>
            </a:r>
            <a:r>
              <a:rPr lang="en-US" altLang="zh-CN" sz="2400" i="1" dirty="0" smtClean="0">
                <a:latin typeface="Times New Roman" pitchFamily="18" charset="0"/>
              </a:rPr>
              <a:t>n</a:t>
            </a:r>
            <a:r>
              <a:rPr lang="en-US" altLang="zh-CN" sz="2400" dirty="0" smtClean="0">
                <a:latin typeface="Times New Roman" pitchFamily="18" charset="0"/>
              </a:rPr>
              <a:t>) =</a:t>
            </a:r>
            <a:r>
              <a:rPr lang="zh-CN" altLang="en-US" sz="2400" dirty="0" smtClean="0">
                <a:latin typeface="Times New Roman" pitchFamily="18" charset="0"/>
              </a:rPr>
              <a:t>（</a:t>
            </a:r>
            <a:r>
              <a:rPr lang="en-US" altLang="zh-CN" sz="2400" i="1" dirty="0" smtClean="0">
                <a:latin typeface="Times New Roman" pitchFamily="18" charset="0"/>
              </a:rPr>
              <a:t>p</a:t>
            </a:r>
            <a:r>
              <a:rPr lang="en-US" altLang="zh-CN" sz="2400" dirty="0" smtClean="0">
                <a:latin typeface="Times New Roman" pitchFamily="18" charset="0"/>
              </a:rPr>
              <a:t>-1)(</a:t>
            </a:r>
            <a:r>
              <a:rPr lang="en-US" altLang="zh-CN" sz="2400" i="1" dirty="0" smtClean="0">
                <a:latin typeface="Times New Roman" pitchFamily="18" charset="0"/>
              </a:rPr>
              <a:t>q</a:t>
            </a:r>
            <a:r>
              <a:rPr lang="en-US" altLang="zh-CN" sz="2400" dirty="0" smtClean="0">
                <a:latin typeface="Times New Roman" pitchFamily="18" charset="0"/>
              </a:rPr>
              <a:t>-1</a:t>
            </a:r>
            <a:r>
              <a:rPr lang="zh-CN" altLang="en-US" sz="2400" dirty="0" smtClean="0">
                <a:latin typeface="Times New Roman" pitchFamily="18" charset="0"/>
              </a:rPr>
              <a:t>），</a:t>
            </a:r>
            <a:r>
              <a:rPr lang="zh-CN" altLang="en-US" sz="2400" dirty="0" smtClean="0"/>
              <a:t>然后由公开的</a:t>
            </a:r>
            <a:r>
              <a:rPr lang="en-US" altLang="zh-CN" sz="2400" dirty="0" smtClean="0">
                <a:latin typeface="Times New Roman" pitchFamily="18" charset="0"/>
              </a:rPr>
              <a:t>e</a:t>
            </a:r>
            <a:r>
              <a:rPr lang="zh-CN" altLang="en-US" sz="2400" dirty="0" smtClean="0"/>
              <a:t>解出秘密的</a:t>
            </a:r>
            <a:r>
              <a:rPr lang="en-US" altLang="zh-CN" sz="2400" i="1" dirty="0" smtClean="0">
                <a:latin typeface="Times New Roman" pitchFamily="18" charset="0"/>
              </a:rPr>
              <a:t>d</a:t>
            </a:r>
            <a:r>
              <a:rPr lang="zh-CN" altLang="en-US" sz="2400" i="1" dirty="0" smtClean="0">
                <a:latin typeface="Times New Roman" pitchFamily="18" charset="0"/>
              </a:rPr>
              <a:t>。</a:t>
            </a:r>
            <a:endParaRPr lang="zh-CN" altLang="en-US" sz="2400" dirty="0" smtClean="0">
              <a:latin typeface="Times New Roman" pitchFamily="18" charset="0"/>
            </a:endParaRPr>
          </a:p>
          <a:p>
            <a:pPr>
              <a:lnSpc>
                <a:spcPts val="2500"/>
              </a:lnSpc>
            </a:pPr>
            <a:r>
              <a:rPr lang="zh-CN" altLang="en-US" sz="2400" dirty="0" smtClean="0"/>
              <a:t>   加密时，对每一明文</a:t>
            </a:r>
            <a:r>
              <a:rPr lang="en-US" altLang="zh-CN" sz="2400" i="1" dirty="0" smtClean="0">
                <a:latin typeface="Times New Roman" pitchFamily="18" charset="0"/>
              </a:rPr>
              <a:t>m</a:t>
            </a:r>
            <a:r>
              <a:rPr lang="zh-CN" altLang="en-US" sz="2400" dirty="0" smtClean="0"/>
              <a:t>计算密文：</a:t>
            </a:r>
            <a:r>
              <a:rPr lang="en-US" altLang="zh-CN" sz="2400" i="1" dirty="0" smtClean="0">
                <a:latin typeface="Times New Roman" pitchFamily="18" charset="0"/>
              </a:rPr>
              <a:t>c</a:t>
            </a:r>
            <a:r>
              <a:rPr lang="en-US" altLang="zh-CN" sz="2400" dirty="0" smtClean="0">
                <a:latin typeface="Times New Roman" pitchFamily="18" charset="0"/>
              </a:rPr>
              <a:t>=</a:t>
            </a:r>
            <a:r>
              <a:rPr lang="en-US" altLang="zh-CN" sz="2400" i="1" dirty="0" smtClean="0">
                <a:latin typeface="Times New Roman" pitchFamily="18" charset="0"/>
              </a:rPr>
              <a:t>m</a:t>
            </a:r>
            <a:r>
              <a:rPr lang="en-US" altLang="zh-CN" sz="2400" i="1" baseline="30000" dirty="0" smtClean="0">
                <a:latin typeface="Times New Roman" pitchFamily="18" charset="0"/>
              </a:rPr>
              <a:t>e</a:t>
            </a:r>
            <a:r>
              <a:rPr lang="zh-CN" altLang="en-US" sz="2400" dirty="0" smtClean="0">
                <a:latin typeface="Times New Roman" pitchFamily="18" charset="0"/>
              </a:rPr>
              <a:t>（</a:t>
            </a:r>
            <a:r>
              <a:rPr lang="en-US" altLang="zh-CN" sz="2400" dirty="0" smtClean="0">
                <a:latin typeface="Times New Roman" pitchFamily="18" charset="0"/>
              </a:rPr>
              <a:t>mod </a:t>
            </a:r>
            <a:r>
              <a:rPr lang="en-US" altLang="zh-CN" sz="2400" i="1" dirty="0" smtClean="0">
                <a:latin typeface="Times New Roman" pitchFamily="18" charset="0"/>
              </a:rPr>
              <a:t>n</a:t>
            </a:r>
            <a:r>
              <a:rPr lang="zh-CN" altLang="en-US" sz="2400" dirty="0" smtClean="0">
                <a:latin typeface="Times New Roman" pitchFamily="18" charset="0"/>
              </a:rPr>
              <a:t>）</a:t>
            </a:r>
          </a:p>
          <a:p>
            <a:pPr>
              <a:lnSpc>
                <a:spcPts val="2500"/>
              </a:lnSpc>
            </a:pPr>
            <a:r>
              <a:rPr lang="zh-CN" altLang="en-US" sz="2400" dirty="0" smtClean="0"/>
              <a:t>   解密时，对每一密文</a:t>
            </a:r>
            <a:r>
              <a:rPr lang="en-US" altLang="zh-CN" sz="2400" i="1" dirty="0" smtClean="0">
                <a:latin typeface="Times New Roman" pitchFamily="18" charset="0"/>
              </a:rPr>
              <a:t>c</a:t>
            </a:r>
            <a:r>
              <a:rPr lang="zh-CN" altLang="en-US" sz="2400" dirty="0" smtClean="0"/>
              <a:t>计算明文：</a:t>
            </a:r>
            <a:r>
              <a:rPr lang="en-US" altLang="zh-CN" sz="2400" i="1" dirty="0" smtClean="0">
                <a:latin typeface="Times New Roman" pitchFamily="18" charset="0"/>
              </a:rPr>
              <a:t>m</a:t>
            </a:r>
            <a:r>
              <a:rPr lang="en-US" altLang="zh-CN" sz="2400" dirty="0" smtClean="0">
                <a:latin typeface="Times New Roman" pitchFamily="18" charset="0"/>
              </a:rPr>
              <a:t>=(</a:t>
            </a:r>
            <a:r>
              <a:rPr lang="en-US" altLang="zh-CN" sz="2400" i="1" dirty="0" err="1" smtClean="0">
                <a:latin typeface="Times New Roman" pitchFamily="18" charset="0"/>
              </a:rPr>
              <a:t>m^e</a:t>
            </a:r>
            <a:r>
              <a:rPr lang="en-US" altLang="zh-CN" sz="2400" i="1" dirty="0" smtClean="0">
                <a:latin typeface="Times New Roman" pitchFamily="18" charset="0"/>
              </a:rPr>
              <a:t>)</a:t>
            </a:r>
            <a:r>
              <a:rPr lang="en-US" altLang="zh-CN" sz="2400" i="1" baseline="30000" dirty="0" smtClean="0">
                <a:latin typeface="Times New Roman" pitchFamily="18" charset="0"/>
              </a:rPr>
              <a:t>d</a:t>
            </a:r>
            <a:r>
              <a:rPr lang="zh-CN" altLang="en-US" sz="2400" dirty="0" smtClean="0">
                <a:latin typeface="Times New Roman" pitchFamily="18" charset="0"/>
              </a:rPr>
              <a:t>（</a:t>
            </a:r>
            <a:r>
              <a:rPr lang="en-US" altLang="zh-CN" sz="2400" dirty="0" smtClean="0">
                <a:latin typeface="Times New Roman" pitchFamily="18" charset="0"/>
              </a:rPr>
              <a:t>mod </a:t>
            </a:r>
            <a:r>
              <a:rPr lang="en-US" altLang="zh-CN" sz="2400" i="1" dirty="0" smtClean="0">
                <a:latin typeface="Times New Roman" pitchFamily="18" charset="0"/>
              </a:rPr>
              <a:t>n</a:t>
            </a:r>
            <a:r>
              <a:rPr lang="zh-CN" altLang="en-US" sz="2400" dirty="0" smtClean="0">
                <a:latin typeface="Times New Roman" pitchFamily="18" charset="0"/>
              </a:rPr>
              <a:t>）</a:t>
            </a:r>
            <a:r>
              <a:rPr lang="en-US" altLang="zh-CN" sz="2400" dirty="0" smtClean="0">
                <a:solidFill>
                  <a:srgbClr val="FF0000"/>
                </a:solidFill>
                <a:latin typeface="Times New Roman" pitchFamily="18" charset="0"/>
              </a:rPr>
              <a:t>(</a:t>
            </a:r>
            <a:r>
              <a:rPr lang="zh-CN" altLang="en-US" sz="2400" dirty="0" smtClean="0">
                <a:solidFill>
                  <a:srgbClr val="FF0000"/>
                </a:solidFill>
                <a:latin typeface="Times New Roman" pitchFamily="18" charset="0"/>
              </a:rPr>
              <a:t>中国剩余定理</a:t>
            </a:r>
            <a:r>
              <a:rPr lang="en-US" altLang="zh-CN" sz="2400" dirty="0" smtClean="0">
                <a:solidFill>
                  <a:srgbClr val="FF0000"/>
                </a:solidFill>
                <a:latin typeface="Times New Roman" pitchFamily="18" charset="0"/>
              </a:rPr>
              <a:t>)</a:t>
            </a:r>
            <a:endParaRPr lang="zh-CN" altLang="en-US" sz="2400" dirty="0" smtClean="0">
              <a:solidFill>
                <a:srgbClr val="FF0000"/>
              </a:solidFill>
              <a:latin typeface="Times New Roman" pitchFamily="18" charset="0"/>
            </a:endParaRPr>
          </a:p>
          <a:p>
            <a:pPr>
              <a:lnSpc>
                <a:spcPts val="3000"/>
              </a:lnSpc>
            </a:pPr>
            <a:r>
              <a:rPr lang="en-US" altLang="zh-CN" sz="2400" dirty="0" smtClean="0">
                <a:latin typeface="Times New Roman" pitchFamily="18" charset="0"/>
              </a:rPr>
              <a:t>      RSA</a:t>
            </a:r>
            <a:r>
              <a:rPr lang="zh-CN" altLang="en-US" sz="2400" dirty="0" smtClean="0"/>
              <a:t>算法主要用于数据加密和数字签名。</a:t>
            </a:r>
            <a:r>
              <a:rPr lang="en-US" altLang="zh-CN" sz="2400" dirty="0" smtClean="0">
                <a:latin typeface="Times New Roman" pitchFamily="18" charset="0"/>
              </a:rPr>
              <a:t>RSA</a:t>
            </a:r>
            <a:r>
              <a:rPr lang="zh-CN" altLang="en-US" sz="2400" dirty="0" smtClean="0"/>
              <a:t>算法用于数字签名时，公钥和私钥的角色可变换，即将消息用</a:t>
            </a:r>
            <a:r>
              <a:rPr lang="en-US" altLang="zh-CN" sz="2400" dirty="0" smtClean="0">
                <a:latin typeface="Times New Roman" pitchFamily="18" charset="0"/>
              </a:rPr>
              <a:t>d</a:t>
            </a:r>
            <a:r>
              <a:rPr lang="zh-CN" altLang="en-US" sz="2400" dirty="0" smtClean="0"/>
              <a:t>加密签名，用</a:t>
            </a:r>
            <a:r>
              <a:rPr lang="en-US" altLang="zh-CN" sz="2400" i="1" dirty="0" smtClean="0">
                <a:latin typeface="Times New Roman" pitchFamily="18" charset="0"/>
              </a:rPr>
              <a:t>e</a:t>
            </a:r>
            <a:r>
              <a:rPr lang="zh-CN" altLang="en-US" sz="2400" dirty="0" smtClean="0"/>
              <a:t>验证签名。</a:t>
            </a: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28663" y="177800"/>
            <a:ext cx="8213725" cy="596900"/>
          </a:xfrm>
        </p:spPr>
        <p:txBody>
          <a:bodyPr/>
          <a:lstStyle/>
          <a:p>
            <a:r>
              <a:rPr lang="zh-CN" altLang="en-US" sz="3200" b="1" dirty="0" smtClean="0"/>
              <a:t>欧几里得算法</a:t>
            </a:r>
            <a:r>
              <a:rPr lang="en-US" altLang="zh-CN" sz="3200" b="1" dirty="0" smtClean="0"/>
              <a:t>(</a:t>
            </a:r>
            <a:r>
              <a:rPr lang="zh-CN" altLang="en-US" sz="3200" b="1" dirty="0" smtClean="0"/>
              <a:t>扩展求逆元</a:t>
            </a:r>
            <a:r>
              <a:rPr lang="en-US" altLang="zh-CN" sz="3200" b="1" dirty="0" smtClean="0"/>
              <a:t>)</a:t>
            </a:r>
            <a:endParaRPr lang="zh-CN" altLang="en-US" sz="3200" b="1" dirty="0" smtClean="0"/>
          </a:p>
        </p:txBody>
      </p:sp>
      <p:sp>
        <p:nvSpPr>
          <p:cNvPr id="21507" name="Rectangle 3"/>
          <p:cNvSpPr>
            <a:spLocks noGrp="1" noChangeArrowheads="1"/>
          </p:cNvSpPr>
          <p:nvPr>
            <p:ph type="body" idx="1"/>
          </p:nvPr>
        </p:nvSpPr>
        <p:spPr>
          <a:xfrm>
            <a:off x="228600" y="1181100"/>
            <a:ext cx="8466138" cy="4525963"/>
          </a:xfrm>
        </p:spPr>
        <p:txBody>
          <a:bodyPr/>
          <a:lstStyle/>
          <a:p>
            <a:pPr>
              <a:lnSpc>
                <a:spcPts val="3000"/>
              </a:lnSpc>
              <a:spcAft>
                <a:spcPct val="0"/>
              </a:spcAft>
            </a:pPr>
            <a:r>
              <a:rPr lang="zh-CN" altLang="en-US" dirty="0" smtClean="0"/>
              <a:t>    </a:t>
            </a:r>
            <a:r>
              <a:rPr lang="zh-CN" altLang="en-US" sz="2400" dirty="0" smtClean="0"/>
              <a:t>欧几里德算法又称</a:t>
            </a:r>
            <a:r>
              <a:rPr lang="zh-CN" altLang="en-US" sz="2400" b="1" dirty="0" smtClean="0"/>
              <a:t>辗转相除法</a:t>
            </a:r>
            <a:r>
              <a:rPr lang="zh-CN" altLang="en-US" sz="2400" dirty="0" smtClean="0"/>
              <a:t>，用于计算两个整数</a:t>
            </a:r>
            <a:r>
              <a:rPr lang="en-US" altLang="zh-CN" sz="2400" i="1" dirty="0" err="1" smtClean="0">
                <a:latin typeface="Times New Roman" pitchFamily="18" charset="0"/>
              </a:rPr>
              <a:t>a</a:t>
            </a:r>
            <a:r>
              <a:rPr lang="en-US" altLang="zh-CN" sz="2400" dirty="0" err="1" smtClean="0">
                <a:latin typeface="Times New Roman" pitchFamily="18" charset="0"/>
              </a:rPr>
              <a:t>,</a:t>
            </a:r>
            <a:r>
              <a:rPr lang="en-US" altLang="zh-CN" sz="2400" i="1" dirty="0" err="1" smtClean="0">
                <a:latin typeface="Times New Roman" pitchFamily="18" charset="0"/>
              </a:rPr>
              <a:t>b</a:t>
            </a:r>
            <a:r>
              <a:rPr lang="zh-CN" altLang="en-US" sz="2400" dirty="0" smtClean="0"/>
              <a:t>的最大公约数（记为</a:t>
            </a:r>
            <a:r>
              <a:rPr lang="en-US" altLang="zh-CN" sz="2400" dirty="0" err="1" smtClean="0">
                <a:latin typeface="Times New Roman" pitchFamily="18" charset="0"/>
              </a:rPr>
              <a:t>gcd</a:t>
            </a:r>
            <a:r>
              <a:rPr lang="en-US" altLang="zh-CN" sz="2400" dirty="0" smtClean="0">
                <a:latin typeface="Times New Roman" pitchFamily="18" charset="0"/>
              </a:rPr>
              <a:t>(</a:t>
            </a:r>
            <a:r>
              <a:rPr lang="en-US" altLang="zh-CN" sz="2400" i="1" dirty="0" err="1" smtClean="0">
                <a:latin typeface="Times New Roman" pitchFamily="18" charset="0"/>
              </a:rPr>
              <a:t>a</a:t>
            </a:r>
            <a:r>
              <a:rPr lang="en-US" altLang="zh-CN" sz="2400" dirty="0" err="1" smtClean="0">
                <a:latin typeface="Times New Roman" pitchFamily="18" charset="0"/>
              </a:rPr>
              <a:t>,</a:t>
            </a:r>
            <a:r>
              <a:rPr lang="en-US" altLang="zh-CN" sz="2400" i="1" dirty="0" err="1" smtClean="0">
                <a:latin typeface="Times New Roman" pitchFamily="18" charset="0"/>
              </a:rPr>
              <a:t>b</a:t>
            </a:r>
            <a:r>
              <a:rPr lang="en-US" altLang="zh-CN" sz="2400" dirty="0" smtClean="0"/>
              <a:t>)</a:t>
            </a:r>
            <a:r>
              <a:rPr lang="zh-CN" altLang="en-US" sz="2400" dirty="0" smtClean="0"/>
              <a:t>），其计算原理为：</a:t>
            </a:r>
            <a:r>
              <a:rPr lang="en-US" altLang="zh-CN" sz="2400" b="1" dirty="0" err="1" smtClean="0">
                <a:solidFill>
                  <a:srgbClr val="FF0000"/>
                </a:solidFill>
                <a:latin typeface="Times New Roman" pitchFamily="18" charset="0"/>
              </a:rPr>
              <a:t>gcd</a:t>
            </a:r>
            <a:r>
              <a:rPr lang="en-US" altLang="zh-CN" sz="2400" b="1" dirty="0" smtClean="0">
                <a:solidFill>
                  <a:srgbClr val="FF0000"/>
                </a:solidFill>
                <a:latin typeface="Times New Roman" pitchFamily="18" charset="0"/>
              </a:rPr>
              <a:t>(</a:t>
            </a:r>
            <a:r>
              <a:rPr lang="en-US" altLang="zh-CN" sz="2400" b="1" i="1" dirty="0" err="1" smtClean="0">
                <a:solidFill>
                  <a:srgbClr val="FF0000"/>
                </a:solidFill>
                <a:latin typeface="Times New Roman" pitchFamily="18" charset="0"/>
              </a:rPr>
              <a:t>a</a:t>
            </a:r>
            <a:r>
              <a:rPr lang="en-US" altLang="zh-CN" sz="2400" b="1" dirty="0" err="1" smtClean="0">
                <a:solidFill>
                  <a:srgbClr val="FF0000"/>
                </a:solidFill>
                <a:latin typeface="Times New Roman" pitchFamily="18" charset="0"/>
              </a:rPr>
              <a:t>,</a:t>
            </a:r>
            <a:r>
              <a:rPr lang="en-US" altLang="zh-CN" sz="2400" b="1" i="1" dirty="0" err="1" smtClean="0">
                <a:solidFill>
                  <a:srgbClr val="FF0000"/>
                </a:solidFill>
                <a:latin typeface="Times New Roman" pitchFamily="18" charset="0"/>
              </a:rPr>
              <a:t>b</a:t>
            </a:r>
            <a:r>
              <a:rPr lang="en-US" altLang="zh-CN" sz="2400" b="1" dirty="0" smtClean="0">
                <a:solidFill>
                  <a:srgbClr val="FF0000"/>
                </a:solidFill>
                <a:latin typeface="Times New Roman" pitchFamily="18" charset="0"/>
              </a:rPr>
              <a:t>) = </a:t>
            </a:r>
            <a:r>
              <a:rPr lang="en-US" altLang="zh-CN" sz="2400" b="1" dirty="0" err="1" smtClean="0">
                <a:solidFill>
                  <a:srgbClr val="FF0000"/>
                </a:solidFill>
                <a:latin typeface="Times New Roman" pitchFamily="18" charset="0"/>
              </a:rPr>
              <a:t>gcd</a:t>
            </a:r>
            <a:r>
              <a:rPr lang="en-US" altLang="zh-CN" sz="2400" b="1" dirty="0" smtClean="0">
                <a:solidFill>
                  <a:srgbClr val="FF0000"/>
                </a:solidFill>
                <a:latin typeface="Times New Roman" pitchFamily="18" charset="0"/>
              </a:rPr>
              <a:t>(</a:t>
            </a:r>
            <a:r>
              <a:rPr lang="en-US" altLang="zh-CN" sz="2400" b="1" i="1" dirty="0" smtClean="0">
                <a:solidFill>
                  <a:srgbClr val="FF0000"/>
                </a:solidFill>
                <a:latin typeface="Times New Roman" pitchFamily="18" charset="0"/>
              </a:rPr>
              <a:t>b</a:t>
            </a:r>
            <a:r>
              <a:rPr lang="en-US" altLang="zh-CN" sz="2400" b="1" dirty="0" smtClean="0">
                <a:solidFill>
                  <a:srgbClr val="FF0000"/>
                </a:solidFill>
                <a:latin typeface="Times New Roman" pitchFamily="18" charset="0"/>
              </a:rPr>
              <a:t>, </a:t>
            </a:r>
            <a:r>
              <a:rPr lang="en-US" altLang="zh-CN" sz="2400" b="1" i="1" dirty="0" smtClean="0">
                <a:solidFill>
                  <a:srgbClr val="FF0000"/>
                </a:solidFill>
                <a:latin typeface="Times New Roman" pitchFamily="18" charset="0"/>
              </a:rPr>
              <a:t>a </a:t>
            </a:r>
            <a:r>
              <a:rPr lang="en-US" altLang="zh-CN" sz="2400" b="1" dirty="0" smtClean="0">
                <a:solidFill>
                  <a:srgbClr val="FF0000"/>
                </a:solidFill>
                <a:latin typeface="Times New Roman" pitchFamily="18" charset="0"/>
              </a:rPr>
              <a:t>mod </a:t>
            </a:r>
            <a:r>
              <a:rPr lang="en-US" altLang="zh-CN" sz="2400" b="1" i="1" dirty="0" smtClean="0">
                <a:solidFill>
                  <a:srgbClr val="FF0000"/>
                </a:solidFill>
                <a:latin typeface="Times New Roman" pitchFamily="18" charset="0"/>
              </a:rPr>
              <a:t>b</a:t>
            </a:r>
            <a:r>
              <a:rPr lang="en-US" altLang="zh-CN" sz="2400" b="1" dirty="0" smtClean="0">
                <a:solidFill>
                  <a:srgbClr val="FF0000"/>
                </a:solidFill>
                <a:latin typeface="Times New Roman" pitchFamily="18" charset="0"/>
              </a:rPr>
              <a:t>)</a:t>
            </a:r>
            <a:r>
              <a:rPr lang="zh-CN" altLang="en-US" sz="2400" dirty="0" smtClean="0"/>
              <a:t>。</a:t>
            </a:r>
            <a:r>
              <a:rPr lang="en-US" altLang="zh-CN" sz="2400" dirty="0" smtClean="0"/>
              <a:t>a&gt;b</a:t>
            </a:r>
            <a:r>
              <a:rPr lang="zh-CN" altLang="en-US" sz="2400" dirty="0" smtClean="0"/>
              <a:t/>
            </a:r>
            <a:br>
              <a:rPr lang="zh-CN" altLang="en-US" sz="2400" dirty="0" smtClean="0"/>
            </a:br>
            <a:r>
              <a:rPr lang="zh-CN" altLang="en-US" sz="2400" dirty="0" smtClean="0"/>
              <a:t>   例如，</a:t>
            </a:r>
            <a:r>
              <a:rPr lang="en-US" altLang="zh-CN" sz="2400" dirty="0" err="1" smtClean="0">
                <a:latin typeface="Times New Roman" pitchFamily="18" charset="0"/>
              </a:rPr>
              <a:t>gcd</a:t>
            </a:r>
            <a:r>
              <a:rPr lang="en-US" altLang="zh-CN" sz="2400" dirty="0" smtClean="0">
                <a:latin typeface="Times New Roman" pitchFamily="18" charset="0"/>
              </a:rPr>
              <a:t>(72,15)=</a:t>
            </a:r>
            <a:r>
              <a:rPr lang="en-US" altLang="zh-CN" sz="2400" dirty="0" err="1" smtClean="0">
                <a:latin typeface="Times New Roman" pitchFamily="18" charset="0"/>
              </a:rPr>
              <a:t>gcd</a:t>
            </a:r>
            <a:r>
              <a:rPr lang="zh-CN" altLang="en-US" sz="2400" dirty="0" smtClean="0">
                <a:latin typeface="Times New Roman" pitchFamily="18" charset="0"/>
              </a:rPr>
              <a:t>（</a:t>
            </a:r>
            <a:r>
              <a:rPr lang="en-US" altLang="zh-CN" sz="2400" dirty="0" smtClean="0">
                <a:latin typeface="Times New Roman" pitchFamily="18" charset="0"/>
              </a:rPr>
              <a:t>15,72 mod 15)=</a:t>
            </a:r>
            <a:r>
              <a:rPr lang="en-US" altLang="zh-CN" sz="2400" dirty="0" err="1" smtClean="0">
                <a:latin typeface="Times New Roman" pitchFamily="18" charset="0"/>
              </a:rPr>
              <a:t>gcd</a:t>
            </a:r>
            <a:r>
              <a:rPr lang="zh-CN" altLang="en-US" sz="2400" dirty="0" smtClean="0">
                <a:latin typeface="Times New Roman" pitchFamily="18" charset="0"/>
              </a:rPr>
              <a:t>（</a:t>
            </a:r>
            <a:r>
              <a:rPr lang="en-US" altLang="zh-CN" sz="2400" dirty="0" smtClean="0">
                <a:latin typeface="Times New Roman" pitchFamily="18" charset="0"/>
              </a:rPr>
              <a:t>15,12)=</a:t>
            </a:r>
            <a:r>
              <a:rPr lang="en-US" altLang="zh-CN" sz="2400" dirty="0" err="1" smtClean="0">
                <a:latin typeface="Times New Roman" pitchFamily="18" charset="0"/>
              </a:rPr>
              <a:t>gcd</a:t>
            </a:r>
            <a:r>
              <a:rPr lang="zh-CN" altLang="en-US" sz="2400" dirty="0" smtClean="0">
                <a:latin typeface="Times New Roman" pitchFamily="18" charset="0"/>
              </a:rPr>
              <a:t>（</a:t>
            </a:r>
            <a:r>
              <a:rPr lang="en-US" altLang="zh-CN" sz="2400" dirty="0" smtClean="0">
                <a:latin typeface="Times New Roman" pitchFamily="18" charset="0"/>
              </a:rPr>
              <a:t>12,15 mod 12=</a:t>
            </a:r>
            <a:r>
              <a:rPr lang="en-US" altLang="zh-CN" sz="2400" dirty="0" err="1" smtClean="0">
                <a:latin typeface="Times New Roman" pitchFamily="18" charset="0"/>
              </a:rPr>
              <a:t>gcd</a:t>
            </a:r>
            <a:r>
              <a:rPr lang="zh-CN" altLang="en-US" sz="2400" dirty="0" smtClean="0">
                <a:latin typeface="Times New Roman" pitchFamily="18" charset="0"/>
              </a:rPr>
              <a:t>（</a:t>
            </a:r>
            <a:r>
              <a:rPr lang="en-US" altLang="zh-CN" sz="2400" dirty="0" smtClean="0">
                <a:latin typeface="Times New Roman" pitchFamily="18" charset="0"/>
              </a:rPr>
              <a:t>12,3)=</a:t>
            </a:r>
            <a:r>
              <a:rPr lang="en-US" altLang="zh-CN" sz="2400" dirty="0" err="1" smtClean="0">
                <a:latin typeface="Times New Roman" pitchFamily="18" charset="0"/>
              </a:rPr>
              <a:t>gcd</a:t>
            </a:r>
            <a:r>
              <a:rPr lang="en-US" altLang="zh-CN" sz="2400" dirty="0" smtClean="0">
                <a:latin typeface="Times New Roman" pitchFamily="18" charset="0"/>
              </a:rPr>
              <a:t>(3, 12 mod 3)=</a:t>
            </a:r>
            <a:r>
              <a:rPr lang="en-US" altLang="zh-CN" sz="2400" dirty="0" err="1" smtClean="0">
                <a:latin typeface="Times New Roman" pitchFamily="18" charset="0"/>
              </a:rPr>
              <a:t>gcd</a:t>
            </a:r>
            <a:r>
              <a:rPr lang="en-US" altLang="zh-CN" sz="2400" dirty="0" smtClean="0">
                <a:latin typeface="Times New Roman" pitchFamily="18" charset="0"/>
              </a:rPr>
              <a:t>(3, 0)=3</a:t>
            </a:r>
            <a:r>
              <a:rPr lang="zh-CN" altLang="en-US" sz="2400" dirty="0" smtClean="0">
                <a:latin typeface="Times New Roman" pitchFamily="18" charset="0"/>
              </a:rPr>
              <a:t>。</a:t>
            </a:r>
          </a:p>
          <a:p>
            <a:pPr>
              <a:lnSpc>
                <a:spcPts val="3000"/>
              </a:lnSpc>
              <a:spcAft>
                <a:spcPct val="0"/>
              </a:spcAft>
            </a:pPr>
            <a:r>
              <a:rPr lang="zh-CN" altLang="en-US" sz="2400" dirty="0" smtClean="0"/>
              <a:t>   根据欧几里德算法，若</a:t>
            </a:r>
            <a:r>
              <a:rPr lang="en-US" altLang="zh-CN" sz="2400" dirty="0" err="1" smtClean="0">
                <a:latin typeface="Times New Roman" pitchFamily="18" charset="0"/>
              </a:rPr>
              <a:t>gcd</a:t>
            </a:r>
            <a:r>
              <a:rPr lang="en-US" altLang="zh-CN" sz="2400" dirty="0" smtClean="0">
                <a:latin typeface="Times New Roman" pitchFamily="18" charset="0"/>
              </a:rPr>
              <a:t>(</a:t>
            </a:r>
            <a:r>
              <a:rPr lang="en-US" altLang="zh-CN" sz="2400" i="1" dirty="0" smtClean="0">
                <a:latin typeface="Times New Roman" pitchFamily="18" charset="0"/>
              </a:rPr>
              <a:t>ab</a:t>
            </a:r>
            <a:r>
              <a:rPr lang="en-US" altLang="zh-CN" sz="2400" dirty="0" smtClean="0">
                <a:latin typeface="Times New Roman" pitchFamily="18" charset="0"/>
              </a:rPr>
              <a:t>, </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a:t>
            </a:r>
            <a:r>
              <a:rPr lang="en-US" altLang="zh-CN" sz="2400" i="1" dirty="0" smtClean="0">
                <a:latin typeface="Times New Roman" pitchFamily="18" charset="0"/>
              </a:rPr>
              <a:t>n</a:t>
            </a:r>
            <a:r>
              <a:rPr lang="en-US" altLang="zh-CN" sz="2400" dirty="0" smtClean="0">
                <a:latin typeface="Times New Roman" pitchFamily="18" charset="0"/>
              </a:rPr>
              <a:t>))= </a:t>
            </a:r>
            <a:r>
              <a:rPr lang="en-US" altLang="zh-CN" sz="2400" dirty="0" err="1" smtClean="0">
                <a:latin typeface="Times New Roman" pitchFamily="18" charset="0"/>
              </a:rPr>
              <a:t>gcd</a:t>
            </a:r>
            <a:r>
              <a:rPr lang="en-US" altLang="zh-CN" sz="2400" dirty="0" smtClean="0">
                <a:latin typeface="Times New Roman" pitchFamily="18" charset="0"/>
              </a:rPr>
              <a:t>(</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a:t>
            </a:r>
            <a:r>
              <a:rPr lang="en-US" altLang="zh-CN" sz="2400" i="1" dirty="0" smtClean="0">
                <a:latin typeface="Times New Roman" pitchFamily="18" charset="0"/>
              </a:rPr>
              <a:t>n</a:t>
            </a:r>
            <a:r>
              <a:rPr lang="en-US" altLang="zh-CN" sz="2400" dirty="0" smtClean="0">
                <a:latin typeface="Times New Roman" pitchFamily="18" charset="0"/>
              </a:rPr>
              <a:t>), </a:t>
            </a:r>
            <a:r>
              <a:rPr lang="en-US" altLang="zh-CN" sz="2400" i="1" dirty="0" smtClean="0">
                <a:latin typeface="Times New Roman" pitchFamily="18" charset="0"/>
              </a:rPr>
              <a:t>ab</a:t>
            </a:r>
            <a:r>
              <a:rPr lang="en-US" altLang="zh-CN" sz="2400" dirty="0" smtClean="0">
                <a:latin typeface="Times New Roman" pitchFamily="18" charset="0"/>
              </a:rPr>
              <a:t> mod </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a:t>
            </a:r>
            <a:r>
              <a:rPr lang="en-US" altLang="zh-CN" sz="2400" i="1" dirty="0" smtClean="0">
                <a:latin typeface="Times New Roman" pitchFamily="18" charset="0"/>
              </a:rPr>
              <a:t>n</a:t>
            </a:r>
            <a:r>
              <a:rPr lang="en-US" altLang="zh-CN" sz="2400" dirty="0" smtClean="0">
                <a:latin typeface="Times New Roman" pitchFamily="18" charset="0"/>
              </a:rPr>
              <a:t>))= </a:t>
            </a:r>
            <a:r>
              <a:rPr lang="en-US" altLang="zh-CN" sz="2400" dirty="0" err="1" smtClean="0">
                <a:latin typeface="Times New Roman" pitchFamily="18" charset="0"/>
              </a:rPr>
              <a:t>gcd</a:t>
            </a:r>
            <a:r>
              <a:rPr lang="en-US" altLang="zh-CN" sz="2400" dirty="0" smtClean="0">
                <a:latin typeface="Times New Roman" pitchFamily="18" charset="0"/>
              </a:rPr>
              <a:t>(</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a:t>
            </a:r>
            <a:r>
              <a:rPr lang="en-US" altLang="zh-CN" sz="2400" i="1" dirty="0" smtClean="0">
                <a:latin typeface="Times New Roman" pitchFamily="18" charset="0"/>
              </a:rPr>
              <a:t>n</a:t>
            </a:r>
            <a:r>
              <a:rPr lang="en-US" altLang="zh-CN" sz="2400" dirty="0" smtClean="0">
                <a:latin typeface="Times New Roman" pitchFamily="18" charset="0"/>
              </a:rPr>
              <a:t>),1),</a:t>
            </a:r>
            <a:r>
              <a:rPr lang="en-US" altLang="zh-CN" sz="2400" dirty="0" smtClean="0"/>
              <a:t> </a:t>
            </a:r>
            <a:r>
              <a:rPr lang="zh-CN" altLang="en-US" sz="2400" dirty="0" smtClean="0"/>
              <a:t>则</a:t>
            </a:r>
            <a:r>
              <a:rPr lang="en-US" altLang="zh-CN" sz="2400" i="1" dirty="0" smtClean="0">
                <a:latin typeface="Times New Roman" pitchFamily="18" charset="0"/>
              </a:rPr>
              <a:t>ab</a:t>
            </a:r>
            <a:r>
              <a:rPr lang="en-US" altLang="zh-CN" sz="2400" dirty="0" smtClean="0">
                <a:latin typeface="Times New Roman" pitchFamily="18" charset="0"/>
              </a:rPr>
              <a:t> = 1(mod </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a:t>
            </a:r>
            <a:r>
              <a:rPr lang="en-US" altLang="zh-CN" sz="2400" i="1" dirty="0" smtClean="0">
                <a:latin typeface="Times New Roman" pitchFamily="18" charset="0"/>
              </a:rPr>
              <a:t>n</a:t>
            </a:r>
            <a:r>
              <a:rPr lang="en-US" altLang="zh-CN" sz="2400" dirty="0" smtClean="0">
                <a:latin typeface="Times New Roman" pitchFamily="18" charset="0"/>
              </a:rPr>
              <a:t>))</a:t>
            </a:r>
            <a:r>
              <a:rPr lang="zh-CN" altLang="en-US" sz="2400" dirty="0" smtClean="0">
                <a:latin typeface="Times New Roman" pitchFamily="18" charset="0"/>
              </a:rPr>
              <a:t>，</a:t>
            </a:r>
            <a:r>
              <a:rPr lang="zh-CN" altLang="en-US" sz="2400" dirty="0" smtClean="0"/>
              <a:t>即</a:t>
            </a:r>
            <a:r>
              <a:rPr lang="en-US" altLang="zh-CN" sz="2400" i="1" dirty="0" smtClean="0">
                <a:latin typeface="Times New Roman" pitchFamily="18" charset="0"/>
              </a:rPr>
              <a:t>a</a:t>
            </a:r>
            <a:r>
              <a:rPr lang="en-US" altLang="zh-CN" sz="2400" dirty="0" smtClean="0">
                <a:latin typeface="Times New Roman" pitchFamily="18" charset="0"/>
              </a:rPr>
              <a:t>=</a:t>
            </a:r>
            <a:r>
              <a:rPr lang="en-US" altLang="zh-CN" sz="2400" i="1" dirty="0" smtClean="0">
                <a:latin typeface="Times New Roman" pitchFamily="18" charset="0"/>
              </a:rPr>
              <a:t>b</a:t>
            </a:r>
            <a:r>
              <a:rPr lang="en-US" altLang="zh-CN" sz="2400" baseline="30000" dirty="0" smtClean="0">
                <a:latin typeface="Times New Roman" pitchFamily="18" charset="0"/>
              </a:rPr>
              <a:t>-1</a:t>
            </a:r>
            <a:r>
              <a:rPr lang="en-US" altLang="zh-CN" sz="2400" dirty="0" smtClean="0">
                <a:latin typeface="Times New Roman" pitchFamily="18" charset="0"/>
              </a:rPr>
              <a:t>(mod </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a:t>
            </a:r>
            <a:r>
              <a:rPr lang="en-US" altLang="zh-CN" sz="2400" i="1" dirty="0" smtClean="0">
                <a:latin typeface="Times New Roman" pitchFamily="18" charset="0"/>
              </a:rPr>
              <a:t>n</a:t>
            </a:r>
            <a:r>
              <a:rPr lang="en-US" altLang="zh-CN" sz="2400" dirty="0" smtClean="0">
                <a:latin typeface="Times New Roman" pitchFamily="18" charset="0"/>
              </a:rPr>
              <a:t>))</a:t>
            </a:r>
            <a:r>
              <a:rPr lang="zh-CN" altLang="en-US" sz="2400" dirty="0" smtClean="0"/>
              <a:t>。</a:t>
            </a:r>
          </a:p>
          <a:p>
            <a:pPr>
              <a:lnSpc>
                <a:spcPts val="3000"/>
              </a:lnSpc>
              <a:spcAft>
                <a:spcPct val="0"/>
              </a:spcAft>
            </a:pPr>
            <a:r>
              <a:rPr lang="zh-CN" altLang="en-US" sz="2400" dirty="0" smtClean="0"/>
              <a:t>   因此，根据欧几里德算法，如果已知公钥</a:t>
            </a:r>
            <a:r>
              <a:rPr lang="en-US" altLang="zh-CN" sz="2400" i="1" dirty="0" smtClean="0">
                <a:latin typeface="Times New Roman" pitchFamily="18" charset="0"/>
              </a:rPr>
              <a:t>e</a:t>
            </a:r>
            <a:r>
              <a:rPr lang="zh-CN" altLang="en-US" sz="2400" dirty="0" smtClean="0"/>
              <a:t>，通过列举计算的方法可得到私有密钥</a:t>
            </a:r>
            <a:r>
              <a:rPr lang="en-US" altLang="zh-CN" sz="2400" i="1" dirty="0" smtClean="0">
                <a:latin typeface="Times New Roman" pitchFamily="18" charset="0"/>
              </a:rPr>
              <a:t>d</a:t>
            </a:r>
            <a:r>
              <a:rPr lang="zh-CN" altLang="en-US" sz="2400" dirty="0" smtClean="0">
                <a:latin typeface="Times New Roman" pitchFamily="18" charset="0"/>
              </a:rPr>
              <a:t>。</a:t>
            </a:r>
          </a:p>
          <a:p>
            <a:pPr>
              <a:lnSpc>
                <a:spcPts val="3000"/>
              </a:lnSpc>
              <a:spcAft>
                <a:spcPct val="0"/>
              </a:spcAft>
            </a:pPr>
            <a:endParaRPr lang="zh-CN" altLang="en-US" sz="2400" dirty="0" smtClean="0">
              <a:latin typeface="Times New Roman" pitchFamily="18" charset="0"/>
            </a:endParaRPr>
          </a:p>
          <a:p>
            <a:pPr>
              <a:lnSpc>
                <a:spcPts val="3000"/>
              </a:lnSpc>
              <a:spcAft>
                <a:spcPct val="0"/>
              </a:spcAft>
            </a:pPr>
            <a:r>
              <a:rPr lang="en-US" altLang="zh-CN" sz="3200" b="1" dirty="0" smtClean="0">
                <a:solidFill>
                  <a:srgbClr val="FF3300"/>
                </a:solidFill>
                <a:latin typeface="Times New Roman" pitchFamily="18" charset="0"/>
              </a:rPr>
              <a:t>RSA</a:t>
            </a:r>
            <a:r>
              <a:rPr lang="zh-CN" altLang="en-US" sz="3200" b="1" dirty="0" smtClean="0">
                <a:solidFill>
                  <a:srgbClr val="FF3300"/>
                </a:solidFill>
                <a:latin typeface="Times New Roman" pitchFamily="18" charset="0"/>
              </a:rPr>
              <a:t>算法演示。</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Rectangle 4"/>
          <p:cNvSpPr>
            <a:spLocks noGrp="1" noChangeArrowheads="1"/>
          </p:cNvSpPr>
          <p:nvPr>
            <p:ph type="title" idx="4294967295"/>
          </p:nvPr>
        </p:nvSpPr>
        <p:spPr>
          <a:xfrm>
            <a:off x="779463" y="152400"/>
            <a:ext cx="8255000" cy="633413"/>
          </a:xfrm>
        </p:spPr>
        <p:txBody>
          <a:bodyPr/>
          <a:lstStyle/>
          <a:p>
            <a:r>
              <a:rPr lang="zh-CN" altLang="en-US" sz="4400" dirty="0" smtClean="0"/>
              <a:t>主要内容</a:t>
            </a:r>
            <a:endParaRPr lang="zh-CN" altLang="en-GB" dirty="0" smtClean="0"/>
          </a:p>
        </p:txBody>
      </p:sp>
      <p:sp>
        <p:nvSpPr>
          <p:cNvPr id="4100" name="Rectangle 5"/>
          <p:cNvSpPr txBox="1">
            <a:spLocks noChangeArrowheads="1"/>
          </p:cNvSpPr>
          <p:nvPr/>
        </p:nvSpPr>
        <p:spPr bwMode="auto">
          <a:xfrm>
            <a:off x="512763" y="903288"/>
            <a:ext cx="7696200" cy="4773612"/>
          </a:xfrm>
          <a:prstGeom prst="rect">
            <a:avLst/>
          </a:prstGeom>
          <a:noFill/>
          <a:ln>
            <a:noFill/>
          </a:ln>
          <a:effectLst/>
          <a:extLst>
            <a:ext uri="{909E8E84-426E-40DD-AFC4-6F175D3DCCD1}">
              <a14:hiddenFill xmlns:a14="http://schemas.microsoft.com/office/drawing/2010/main">
                <a:solidFill>
                  <a:srgbClr val="FFC82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tabLst>
                <a:tab pos="3946525" algn="l"/>
              </a:tabLst>
              <a:defRPr sz="1600">
                <a:solidFill>
                  <a:schemeClr val="tx1"/>
                </a:solidFill>
                <a:latin typeface="Trebuchet MS" pitchFamily="34" charset="0"/>
                <a:ea typeface="黑体" pitchFamily="49" charset="-122"/>
              </a:defRPr>
            </a:lvl1pPr>
            <a:lvl2pPr marL="742950" indent="-285750">
              <a:tabLst>
                <a:tab pos="3946525" algn="l"/>
              </a:tabLst>
              <a:defRPr sz="1600">
                <a:solidFill>
                  <a:schemeClr val="tx1"/>
                </a:solidFill>
                <a:latin typeface="Trebuchet MS" pitchFamily="34" charset="0"/>
                <a:ea typeface="黑体" pitchFamily="49" charset="-122"/>
              </a:defRPr>
            </a:lvl2pPr>
            <a:lvl3pPr marL="1143000" indent="-228600">
              <a:tabLst>
                <a:tab pos="3946525" algn="l"/>
              </a:tabLst>
              <a:defRPr sz="1600">
                <a:solidFill>
                  <a:schemeClr val="tx1"/>
                </a:solidFill>
                <a:latin typeface="Trebuchet MS" pitchFamily="34" charset="0"/>
                <a:ea typeface="黑体" pitchFamily="49" charset="-122"/>
              </a:defRPr>
            </a:lvl3pPr>
            <a:lvl4pPr marL="1600200" indent="-228600">
              <a:tabLst>
                <a:tab pos="3946525" algn="l"/>
              </a:tabLst>
              <a:defRPr sz="1600">
                <a:solidFill>
                  <a:schemeClr val="tx1"/>
                </a:solidFill>
                <a:latin typeface="Trebuchet MS" pitchFamily="34" charset="0"/>
                <a:ea typeface="黑体" pitchFamily="49" charset="-122"/>
              </a:defRPr>
            </a:lvl4pPr>
            <a:lvl5pPr marL="2057400" indent="-228600">
              <a:tabLst>
                <a:tab pos="3946525" algn="l"/>
              </a:tabLst>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gn="l">
              <a:lnSpc>
                <a:spcPts val="2200"/>
              </a:lnSpc>
              <a:spcAft>
                <a:spcPts val="1800"/>
              </a:spcAft>
              <a:buClr>
                <a:schemeClr val="bg1"/>
              </a:buClr>
              <a:buFont typeface="Futura Md BT" pitchFamily="34" charset="0"/>
              <a:buNone/>
            </a:pPr>
            <a:endParaRPr lang="en-US" altLang="zh-CN" sz="2800" dirty="0">
              <a:latin typeface="黑体" pitchFamily="49" charset="-122"/>
            </a:endParaRPr>
          </a:p>
          <a:p>
            <a:pPr algn="l">
              <a:lnSpc>
                <a:spcPts val="2200"/>
              </a:lnSpc>
              <a:spcAft>
                <a:spcPts val="1800"/>
              </a:spcAft>
              <a:buClr>
                <a:schemeClr val="bg1"/>
              </a:buClr>
              <a:buFont typeface="Futura Md BT" pitchFamily="34" charset="0"/>
              <a:buNone/>
            </a:pPr>
            <a:r>
              <a:rPr lang="en-US" altLang="zh-CN" sz="2800" dirty="0">
                <a:latin typeface="黑体" pitchFamily="49" charset="-122"/>
              </a:rPr>
              <a:t>  </a:t>
            </a:r>
          </a:p>
          <a:p>
            <a:pPr algn="l">
              <a:lnSpc>
                <a:spcPts val="2900"/>
              </a:lnSpc>
              <a:spcAft>
                <a:spcPts val="1800"/>
              </a:spcAft>
              <a:buClr>
                <a:schemeClr val="bg1"/>
              </a:buClr>
              <a:buFont typeface="Futura Md BT" pitchFamily="34" charset="0"/>
              <a:buNone/>
            </a:pPr>
            <a:r>
              <a:rPr lang="en-US" altLang="zh-CN" sz="2800" dirty="0">
                <a:latin typeface="黑体" pitchFamily="49" charset="-122"/>
              </a:rPr>
              <a:t>  </a:t>
            </a:r>
            <a:r>
              <a:rPr lang="en-US" altLang="zh-CN" sz="2800" dirty="0" smtClean="0">
                <a:latin typeface="黑体" pitchFamily="49" charset="-122"/>
              </a:rPr>
              <a:t> </a:t>
            </a:r>
            <a:r>
              <a:rPr lang="en-US" altLang="zh-CN" sz="3200" dirty="0" smtClean="0">
                <a:latin typeface="Times New Roman" pitchFamily="18" charset="0"/>
              </a:rPr>
              <a:t>1</a:t>
            </a:r>
            <a:r>
              <a:rPr lang="en-US" altLang="zh-CN" sz="3200" dirty="0">
                <a:latin typeface="Times New Roman" pitchFamily="18" charset="0"/>
              </a:rPr>
              <a:t>.</a:t>
            </a:r>
            <a:r>
              <a:rPr lang="zh-CN" altLang="en-US" sz="3200" dirty="0">
                <a:latin typeface="Times New Roman" pitchFamily="18" charset="0"/>
              </a:rPr>
              <a:t>公钥密码体制</a:t>
            </a:r>
          </a:p>
          <a:p>
            <a:pPr algn="l">
              <a:lnSpc>
                <a:spcPts val="2900"/>
              </a:lnSpc>
              <a:spcAft>
                <a:spcPts val="1800"/>
              </a:spcAft>
              <a:buClr>
                <a:schemeClr val="bg1"/>
              </a:buClr>
              <a:buFont typeface="Futura Md BT" pitchFamily="34" charset="0"/>
              <a:buNone/>
            </a:pPr>
            <a:r>
              <a:rPr lang="en-US" altLang="zh-CN" sz="3200" dirty="0">
                <a:latin typeface="Times New Roman" pitchFamily="18" charset="0"/>
              </a:rPr>
              <a:t>     </a:t>
            </a:r>
            <a:r>
              <a:rPr lang="en-US" altLang="zh-CN" sz="3200" dirty="0" smtClean="0">
                <a:latin typeface="Times New Roman" pitchFamily="18" charset="0"/>
              </a:rPr>
              <a:t>2.RSA</a:t>
            </a:r>
            <a:r>
              <a:rPr lang="zh-CN" altLang="en-US" sz="3200" dirty="0">
                <a:latin typeface="Times New Roman" pitchFamily="18" charset="0"/>
              </a:rPr>
              <a:t>算法</a:t>
            </a:r>
          </a:p>
          <a:p>
            <a:pPr algn="l">
              <a:lnSpc>
                <a:spcPts val="2200"/>
              </a:lnSpc>
              <a:spcAft>
                <a:spcPts val="1800"/>
              </a:spcAft>
              <a:buClr>
                <a:schemeClr val="bg1"/>
              </a:buClr>
              <a:buFont typeface="Futura Md BT" pitchFamily="34" charset="0"/>
              <a:buNone/>
            </a:pPr>
            <a:r>
              <a:rPr lang="en-US" altLang="zh-CN" sz="2800" dirty="0">
                <a:latin typeface="黑体" pitchFamily="49" charset="-122"/>
              </a:rPr>
              <a:t>  </a:t>
            </a:r>
          </a:p>
        </p:txBody>
      </p:sp>
    </p:spTree>
  </p:cSld>
  <p:clrMapOvr>
    <a:masterClrMapping/>
  </p:clrMapOvr>
  <p:transition>
    <p:wipe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76288" y="241300"/>
            <a:ext cx="8213725" cy="584200"/>
          </a:xfrm>
        </p:spPr>
        <p:txBody>
          <a:bodyPr/>
          <a:lstStyle/>
          <a:p>
            <a:r>
              <a:rPr lang="en-US" altLang="zh-CN" sz="3200" b="1" dirty="0" smtClean="0">
                <a:latin typeface="Times New Roman" pitchFamily="18" charset="0"/>
              </a:rPr>
              <a:t>RSA</a:t>
            </a:r>
            <a:r>
              <a:rPr lang="zh-CN" altLang="en-US" sz="3200" b="1" dirty="0" smtClean="0"/>
              <a:t>算法</a:t>
            </a:r>
            <a:r>
              <a:rPr lang="zh-CN" altLang="en-US" sz="3200" b="1" dirty="0" smtClean="0"/>
              <a:t>实例（安全参数）</a:t>
            </a:r>
            <a:endParaRPr lang="zh-CN" altLang="en-US" sz="3200" b="1" dirty="0" smtClean="0"/>
          </a:p>
        </p:txBody>
      </p:sp>
      <p:sp>
        <p:nvSpPr>
          <p:cNvPr id="22531" name="Rectangle 3"/>
          <p:cNvSpPr>
            <a:spLocks noGrp="1" noChangeArrowheads="1"/>
          </p:cNvSpPr>
          <p:nvPr>
            <p:ph type="body" idx="1"/>
          </p:nvPr>
        </p:nvSpPr>
        <p:spPr>
          <a:xfrm>
            <a:off x="533400" y="1201738"/>
            <a:ext cx="8345488" cy="5364162"/>
          </a:xfrm>
        </p:spPr>
        <p:txBody>
          <a:bodyPr/>
          <a:lstStyle/>
          <a:p>
            <a:pPr>
              <a:lnSpc>
                <a:spcPts val="3000"/>
              </a:lnSpc>
              <a:spcAft>
                <a:spcPct val="0"/>
              </a:spcAft>
              <a:buFont typeface="Futura Md BT" pitchFamily="34" charset="0"/>
              <a:buNone/>
            </a:pPr>
            <a:r>
              <a:rPr lang="zh-CN" altLang="en-US" sz="2800" b="1" dirty="0" smtClean="0"/>
              <a:t>例</a:t>
            </a:r>
            <a:r>
              <a:rPr lang="en-US" altLang="zh-CN" sz="2800" b="1" dirty="0" smtClean="0">
                <a:latin typeface="Times New Roman" pitchFamily="18" charset="0"/>
              </a:rPr>
              <a:t>2.1</a:t>
            </a:r>
            <a:r>
              <a:rPr lang="en-US" altLang="zh-CN" sz="2800" b="1" dirty="0" smtClean="0"/>
              <a:t> </a:t>
            </a:r>
            <a:r>
              <a:rPr lang="zh-CN" altLang="en-US" sz="2800" dirty="0" smtClean="0"/>
              <a:t>假定用户</a:t>
            </a:r>
            <a:r>
              <a:rPr lang="en-US" altLang="zh-CN" sz="2800" dirty="0" smtClean="0">
                <a:latin typeface="Times New Roman" pitchFamily="18" charset="0"/>
              </a:rPr>
              <a:t>B</a:t>
            </a:r>
            <a:r>
              <a:rPr lang="zh-CN" altLang="en-US" sz="2800" dirty="0" smtClean="0"/>
              <a:t>选择两个素数</a:t>
            </a:r>
            <a:r>
              <a:rPr lang="en-US" altLang="zh-CN" sz="2800" i="1" dirty="0" smtClean="0">
                <a:latin typeface="Times New Roman" pitchFamily="18" charset="0"/>
              </a:rPr>
              <a:t>p</a:t>
            </a:r>
            <a:r>
              <a:rPr lang="en-US" altLang="zh-CN" sz="2800" dirty="0" smtClean="0">
                <a:latin typeface="Times New Roman" pitchFamily="18" charset="0"/>
              </a:rPr>
              <a:t>=3, </a:t>
            </a:r>
            <a:r>
              <a:rPr lang="en-US" altLang="zh-CN" sz="2800" i="1" dirty="0" smtClean="0">
                <a:latin typeface="Times New Roman" pitchFamily="18" charset="0"/>
              </a:rPr>
              <a:t>q</a:t>
            </a:r>
            <a:r>
              <a:rPr lang="en-US" altLang="zh-CN" sz="2800" dirty="0" smtClean="0">
                <a:latin typeface="Times New Roman" pitchFamily="18" charset="0"/>
              </a:rPr>
              <a:t>=11</a:t>
            </a:r>
            <a:r>
              <a:rPr lang="en-US" altLang="zh-CN" sz="2800" dirty="0" smtClean="0"/>
              <a:t>,</a:t>
            </a:r>
            <a:r>
              <a:rPr lang="zh-CN" altLang="en-US" sz="2800" dirty="0" smtClean="0"/>
              <a:t>则</a:t>
            </a:r>
            <a:r>
              <a:rPr lang="en-US" altLang="zh-CN" sz="2800" i="1" dirty="0" smtClean="0">
                <a:latin typeface="Times New Roman" pitchFamily="18" charset="0"/>
              </a:rPr>
              <a:t>n=</a:t>
            </a:r>
            <a:r>
              <a:rPr lang="en-US" altLang="zh-CN" sz="2800" i="1" dirty="0" err="1" smtClean="0">
                <a:latin typeface="Times New Roman" pitchFamily="18" charset="0"/>
              </a:rPr>
              <a:t>pq</a:t>
            </a:r>
            <a:r>
              <a:rPr lang="en-US" altLang="zh-CN" sz="2800" i="1" dirty="0" smtClean="0">
                <a:latin typeface="Times New Roman" pitchFamily="18" charset="0"/>
              </a:rPr>
              <a:t>=</a:t>
            </a:r>
            <a:r>
              <a:rPr lang="en-US" altLang="zh-CN" sz="2800" dirty="0" smtClean="0">
                <a:latin typeface="Times New Roman" pitchFamily="18" charset="0"/>
              </a:rPr>
              <a:t>33, </a:t>
            </a:r>
            <a:r>
              <a:rPr lang="zh-CN" altLang="en-US" sz="2800" dirty="0" smtClean="0">
                <a:latin typeface="Times New Roman" pitchFamily="18" charset="0"/>
                <a:sym typeface="Symbol" pitchFamily="18" charset="2"/>
              </a:rPr>
              <a:t></a:t>
            </a:r>
            <a:r>
              <a:rPr lang="en-US" altLang="zh-CN" sz="2800" dirty="0" smtClean="0">
                <a:latin typeface="Times New Roman" pitchFamily="18" charset="0"/>
              </a:rPr>
              <a:t>(</a:t>
            </a:r>
            <a:r>
              <a:rPr lang="en-US" altLang="zh-CN" sz="2800" i="1" dirty="0" smtClean="0">
                <a:latin typeface="Times New Roman" pitchFamily="18" charset="0"/>
              </a:rPr>
              <a:t>n</a:t>
            </a:r>
            <a:r>
              <a:rPr lang="en-US" altLang="zh-CN" sz="2800" dirty="0" smtClean="0">
                <a:latin typeface="Times New Roman" pitchFamily="18" charset="0"/>
              </a:rPr>
              <a:t>)=(3-1)(11-1)=20</a:t>
            </a:r>
            <a:r>
              <a:rPr lang="zh-CN" altLang="en-US" sz="2800" dirty="0" smtClean="0">
                <a:latin typeface="Times New Roman" pitchFamily="18" charset="0"/>
              </a:rPr>
              <a:t>。</a:t>
            </a:r>
          </a:p>
          <a:p>
            <a:pPr>
              <a:lnSpc>
                <a:spcPts val="3000"/>
              </a:lnSpc>
              <a:spcAft>
                <a:spcPct val="0"/>
              </a:spcAft>
            </a:pPr>
            <a:r>
              <a:rPr lang="zh-CN" altLang="en-US" sz="2800" dirty="0" smtClean="0">
                <a:latin typeface="Times New Roman" pitchFamily="18" charset="0"/>
              </a:rPr>
              <a:t>     </a:t>
            </a:r>
          </a:p>
          <a:p>
            <a:pPr>
              <a:lnSpc>
                <a:spcPts val="3000"/>
              </a:lnSpc>
              <a:spcAft>
                <a:spcPct val="0"/>
              </a:spcAft>
            </a:pPr>
            <a:r>
              <a:rPr lang="zh-CN" altLang="en-US" sz="2400" dirty="0">
                <a:latin typeface="Times New Roman" pitchFamily="18" charset="0"/>
              </a:rPr>
              <a:t> </a:t>
            </a:r>
            <a:r>
              <a:rPr lang="zh-CN" altLang="en-US" sz="2400" dirty="0" smtClean="0">
                <a:latin typeface="Times New Roman" pitchFamily="18" charset="0"/>
              </a:rPr>
              <a:t>      </a:t>
            </a:r>
            <a:r>
              <a:rPr lang="zh-CN" altLang="en-US" sz="2400" dirty="0" smtClean="0"/>
              <a:t>取</a:t>
            </a:r>
            <a:r>
              <a:rPr lang="en-US" altLang="zh-CN" sz="2400" dirty="0" smtClean="0">
                <a:latin typeface="Times New Roman" pitchFamily="18" charset="0"/>
              </a:rPr>
              <a:t>e=3</a:t>
            </a:r>
            <a:r>
              <a:rPr lang="en-US" altLang="zh-CN" sz="2400" dirty="0" smtClean="0"/>
              <a:t>,</a:t>
            </a:r>
            <a:r>
              <a:rPr lang="zh-CN" altLang="en-US" sz="2400" dirty="0" smtClean="0"/>
              <a:t>显然</a:t>
            </a:r>
            <a:r>
              <a:rPr lang="zh-CN" altLang="en-US" sz="2400" dirty="0" smtClean="0">
                <a:latin typeface="Times New Roman" pitchFamily="18" charset="0"/>
              </a:rPr>
              <a:t>（</a:t>
            </a:r>
            <a:r>
              <a:rPr lang="en-US" altLang="zh-CN" sz="2400" i="1" dirty="0" smtClean="0">
                <a:latin typeface="Times New Roman" pitchFamily="18" charset="0"/>
              </a:rPr>
              <a:t>e</a:t>
            </a:r>
            <a:r>
              <a:rPr lang="en-US" altLang="zh-CN" sz="2400" dirty="0" smtClean="0">
                <a:latin typeface="Times New Roman" pitchFamily="18" charset="0"/>
              </a:rPr>
              <a:t>,</a:t>
            </a:r>
            <a:r>
              <a:rPr lang="zh-CN" altLang="en-US" sz="2400" dirty="0" smtClean="0">
                <a:latin typeface="Times New Roman" pitchFamily="18" charset="0"/>
                <a:sym typeface="Symbol" pitchFamily="18" charset="2"/>
              </a:rPr>
              <a:t></a:t>
            </a:r>
            <a:r>
              <a:rPr lang="en-US" altLang="zh-CN" sz="2400" dirty="0" smtClean="0">
                <a:latin typeface="Times New Roman" pitchFamily="18" charset="0"/>
              </a:rPr>
              <a:t>(</a:t>
            </a:r>
            <a:r>
              <a:rPr lang="en-US" altLang="zh-CN" sz="2400" i="1" dirty="0" smtClean="0">
                <a:latin typeface="Times New Roman" pitchFamily="18" charset="0"/>
              </a:rPr>
              <a:t>n</a:t>
            </a:r>
            <a:r>
              <a:rPr lang="en-US" altLang="zh-CN" sz="2400" dirty="0" smtClean="0">
                <a:latin typeface="Times New Roman" pitchFamily="18" charset="0"/>
              </a:rPr>
              <a:t>)</a:t>
            </a:r>
            <a:r>
              <a:rPr lang="zh-CN" altLang="en-US" sz="2400" dirty="0" smtClean="0">
                <a:latin typeface="Times New Roman" pitchFamily="18" charset="0"/>
              </a:rPr>
              <a:t>）</a:t>
            </a:r>
            <a:r>
              <a:rPr lang="en-US" altLang="zh-CN" sz="2400" dirty="0" smtClean="0">
                <a:latin typeface="Times New Roman" pitchFamily="18" charset="0"/>
              </a:rPr>
              <a:t>=</a:t>
            </a:r>
            <a:r>
              <a:rPr lang="zh-CN" altLang="en-US" sz="2400" dirty="0" smtClean="0">
                <a:latin typeface="Times New Roman" pitchFamily="18" charset="0"/>
              </a:rPr>
              <a:t>（</a:t>
            </a:r>
            <a:r>
              <a:rPr lang="en-US" altLang="zh-CN" sz="2400" dirty="0" smtClean="0">
                <a:latin typeface="Times New Roman" pitchFamily="18" charset="0"/>
              </a:rPr>
              <a:t>3,20</a:t>
            </a:r>
            <a:r>
              <a:rPr lang="zh-CN" altLang="en-US" sz="2400" dirty="0" smtClean="0">
                <a:latin typeface="Times New Roman" pitchFamily="18" charset="0"/>
              </a:rPr>
              <a:t>）</a:t>
            </a:r>
            <a:r>
              <a:rPr lang="en-US" altLang="zh-CN" sz="2400" dirty="0" smtClean="0">
                <a:latin typeface="Times New Roman" pitchFamily="18" charset="0"/>
              </a:rPr>
              <a:t>=1</a:t>
            </a:r>
            <a:r>
              <a:rPr lang="en-US" altLang="zh-CN" sz="2400" dirty="0" smtClean="0"/>
              <a:t>,</a:t>
            </a:r>
            <a:r>
              <a:rPr lang="zh-CN" altLang="en-US" sz="2400" dirty="0" smtClean="0"/>
              <a:t>再由</a:t>
            </a:r>
            <a:r>
              <a:rPr lang="en-US" altLang="zh-CN" sz="2400" dirty="0" smtClean="0">
                <a:latin typeface="Times New Roman" pitchFamily="18" charset="0"/>
              </a:rPr>
              <a:t>Euclidean</a:t>
            </a:r>
            <a:r>
              <a:rPr lang="zh-CN" altLang="en-US" sz="2400" dirty="0" smtClean="0"/>
              <a:t>算法，对</a:t>
            </a:r>
            <a:r>
              <a:rPr lang="zh-CN" altLang="en-US" sz="2400" dirty="0" smtClean="0">
                <a:latin typeface="Times New Roman" pitchFamily="18" charset="0"/>
                <a:sym typeface="Symbol" pitchFamily="18" charset="2"/>
              </a:rPr>
              <a:t></a:t>
            </a:r>
            <a:r>
              <a:rPr lang="en-US" altLang="zh-CN" sz="2400" i="1" dirty="0" smtClean="0">
                <a:latin typeface="Times New Roman" pitchFamily="18" charset="0"/>
              </a:rPr>
              <a:t>d</a:t>
            </a:r>
            <a:r>
              <a:rPr lang="en-US" altLang="zh-CN" sz="2400" dirty="0" smtClean="0">
                <a:latin typeface="Times New Roman" pitchFamily="18" charset="0"/>
              </a:rPr>
              <a:t>∈</a:t>
            </a:r>
            <a:r>
              <a:rPr lang="en-US" altLang="zh-CN" sz="2400" i="1" dirty="0" smtClean="0">
                <a:latin typeface="Times New Roman" pitchFamily="18" charset="0"/>
              </a:rPr>
              <a:t>Z</a:t>
            </a:r>
            <a:r>
              <a:rPr lang="en-US" altLang="zh-CN" sz="2400" dirty="0" smtClean="0">
                <a:latin typeface="Times New Roman" pitchFamily="18" charset="0"/>
              </a:rPr>
              <a:t>33={0,1,…,32},</a:t>
            </a:r>
            <a:r>
              <a:rPr lang="zh-CN" altLang="en-US" sz="2400" dirty="0" smtClean="0"/>
              <a:t>计算</a:t>
            </a:r>
            <a:r>
              <a:rPr lang="en-US" altLang="zh-CN" sz="2400" dirty="0" err="1" smtClean="0">
                <a:latin typeface="Times New Roman" pitchFamily="18" charset="0"/>
              </a:rPr>
              <a:t>gcd</a:t>
            </a:r>
            <a:r>
              <a:rPr lang="en-US" altLang="zh-CN" sz="2400" dirty="0" smtClean="0">
                <a:latin typeface="Times New Roman" pitchFamily="18" charset="0"/>
              </a:rPr>
              <a:t>(</a:t>
            </a:r>
            <a:r>
              <a:rPr lang="en-US" altLang="zh-CN" sz="2400" dirty="0" err="1" smtClean="0">
                <a:latin typeface="Times New Roman" pitchFamily="18" charset="0"/>
              </a:rPr>
              <a:t>ed</a:t>
            </a:r>
            <a:r>
              <a:rPr lang="en-US" altLang="zh-CN" sz="2400" dirty="0" smtClean="0">
                <a:latin typeface="Times New Roman" pitchFamily="18" charset="0"/>
              </a:rPr>
              <a:t>, 20)</a:t>
            </a:r>
            <a:r>
              <a:rPr lang="en-US" altLang="zh-CN" sz="2400" dirty="0" smtClean="0"/>
              <a:t>,</a:t>
            </a:r>
            <a:endParaRPr lang="zh-CN" altLang="en-US" sz="2400" dirty="0" smtClean="0"/>
          </a:p>
          <a:p>
            <a:pPr>
              <a:lnSpc>
                <a:spcPts val="3000"/>
              </a:lnSpc>
              <a:spcAft>
                <a:spcPct val="0"/>
              </a:spcAft>
            </a:pPr>
            <a:r>
              <a:rPr lang="zh-CN" altLang="en-US" sz="2400" dirty="0"/>
              <a:t> </a:t>
            </a:r>
            <a:r>
              <a:rPr lang="zh-CN" altLang="en-US" sz="2400" dirty="0" smtClean="0"/>
              <a:t>  若</a:t>
            </a:r>
            <a:r>
              <a:rPr lang="en-US" altLang="zh-CN" sz="2400" dirty="0" err="1" smtClean="0">
                <a:latin typeface="Times New Roman" pitchFamily="18" charset="0"/>
              </a:rPr>
              <a:t>gcd</a:t>
            </a:r>
            <a:r>
              <a:rPr lang="zh-CN" altLang="en-US" sz="2400" dirty="0" smtClean="0">
                <a:latin typeface="Times New Roman" pitchFamily="18" charset="0"/>
              </a:rPr>
              <a:t>（</a:t>
            </a:r>
            <a:r>
              <a:rPr lang="en-US" altLang="zh-CN" sz="2400" dirty="0" smtClean="0">
                <a:latin typeface="Times New Roman" pitchFamily="18" charset="0"/>
              </a:rPr>
              <a:t>ed,20)= </a:t>
            </a:r>
            <a:r>
              <a:rPr lang="en-US" altLang="zh-CN" sz="2400" dirty="0" err="1" smtClean="0">
                <a:latin typeface="Times New Roman" pitchFamily="18" charset="0"/>
              </a:rPr>
              <a:t>gcd</a:t>
            </a:r>
            <a:r>
              <a:rPr lang="en-US" altLang="zh-CN" sz="2400" dirty="0" smtClean="0">
                <a:latin typeface="Times New Roman" pitchFamily="18" charset="0"/>
              </a:rPr>
              <a:t>(20, </a:t>
            </a:r>
            <a:r>
              <a:rPr lang="en-US" altLang="zh-CN" sz="2400" dirty="0" err="1" smtClean="0">
                <a:latin typeface="Times New Roman" pitchFamily="18" charset="0"/>
              </a:rPr>
              <a:t>ed</a:t>
            </a:r>
            <a:r>
              <a:rPr lang="en-US" altLang="zh-CN" sz="2400" i="1" dirty="0" smtClean="0">
                <a:latin typeface="Times New Roman" pitchFamily="18" charset="0"/>
              </a:rPr>
              <a:t> </a:t>
            </a:r>
            <a:r>
              <a:rPr lang="en-US" altLang="zh-CN" sz="2400" dirty="0" smtClean="0">
                <a:latin typeface="Times New Roman" pitchFamily="18" charset="0"/>
              </a:rPr>
              <a:t>mod 20)= </a:t>
            </a:r>
            <a:r>
              <a:rPr lang="en-US" altLang="zh-CN" sz="2400" dirty="0" err="1" smtClean="0">
                <a:latin typeface="Times New Roman" pitchFamily="18" charset="0"/>
              </a:rPr>
              <a:t>gcd</a:t>
            </a:r>
            <a:r>
              <a:rPr lang="en-US" altLang="zh-CN" sz="2400" dirty="0" smtClean="0">
                <a:latin typeface="Times New Roman" pitchFamily="18" charset="0"/>
              </a:rPr>
              <a:t>(20,1) </a:t>
            </a:r>
            <a:r>
              <a:rPr lang="zh-CN" altLang="en-US" sz="2400" dirty="0" smtClean="0"/>
              <a:t>则</a:t>
            </a:r>
            <a:r>
              <a:rPr lang="en-US" altLang="zh-CN" sz="2400" i="1" dirty="0" err="1" smtClean="0">
                <a:latin typeface="Times New Roman" pitchFamily="18" charset="0"/>
              </a:rPr>
              <a:t>ed</a:t>
            </a:r>
            <a:r>
              <a:rPr lang="en-US" altLang="zh-CN" sz="2400" dirty="0" smtClean="0">
                <a:latin typeface="Times New Roman" pitchFamily="18" charset="0"/>
              </a:rPr>
              <a:t> = 1(mod 20)</a:t>
            </a:r>
            <a:r>
              <a:rPr lang="zh-CN" altLang="en-US" sz="2400" dirty="0" smtClean="0"/>
              <a:t>，即</a:t>
            </a:r>
            <a:r>
              <a:rPr lang="en-US" altLang="zh-CN" sz="2400" dirty="0" smtClean="0">
                <a:latin typeface="Times New Roman" pitchFamily="18" charset="0"/>
              </a:rPr>
              <a:t>d=</a:t>
            </a:r>
            <a:r>
              <a:rPr lang="en-US" altLang="zh-CN" sz="2400" i="1" dirty="0" smtClean="0">
                <a:latin typeface="Times New Roman" pitchFamily="18" charset="0"/>
              </a:rPr>
              <a:t>e</a:t>
            </a:r>
            <a:r>
              <a:rPr lang="en-US" altLang="zh-CN" sz="2400" dirty="0" smtClean="0">
                <a:latin typeface="Times New Roman" pitchFamily="18" charset="0"/>
              </a:rPr>
              <a:t>-1</a:t>
            </a:r>
            <a:r>
              <a:rPr lang="zh-CN" altLang="en-US" sz="2400" dirty="0" smtClean="0">
                <a:latin typeface="Times New Roman" pitchFamily="18" charset="0"/>
              </a:rPr>
              <a:t>（</a:t>
            </a:r>
            <a:r>
              <a:rPr lang="en-US" altLang="zh-CN" sz="2400" dirty="0" smtClean="0">
                <a:latin typeface="Times New Roman" pitchFamily="18" charset="0"/>
              </a:rPr>
              <a:t>mod 20</a:t>
            </a:r>
            <a:r>
              <a:rPr lang="zh-CN" altLang="en-US" sz="2400" dirty="0" smtClean="0">
                <a:latin typeface="Times New Roman" pitchFamily="18" charset="0"/>
              </a:rPr>
              <a:t>），</a:t>
            </a:r>
            <a:r>
              <a:rPr lang="zh-CN" altLang="en-US" sz="2400" dirty="0" smtClean="0"/>
              <a:t>在本例中求出</a:t>
            </a:r>
            <a:r>
              <a:rPr lang="en-US" altLang="zh-CN" sz="2400" i="1" dirty="0" smtClean="0">
                <a:latin typeface="Times New Roman" pitchFamily="18" charset="0"/>
              </a:rPr>
              <a:t>d</a:t>
            </a:r>
            <a:r>
              <a:rPr lang="en-US" altLang="zh-CN" sz="2400" dirty="0" smtClean="0">
                <a:latin typeface="Times New Roman" pitchFamily="18" charset="0"/>
              </a:rPr>
              <a:t>=7</a:t>
            </a:r>
            <a:r>
              <a:rPr lang="zh-CN" altLang="en-US" sz="2400" dirty="0" smtClean="0">
                <a:latin typeface="Times New Roman" pitchFamily="18" charset="0"/>
              </a:rPr>
              <a:t>或</a:t>
            </a:r>
            <a:r>
              <a:rPr lang="en-US" altLang="zh-CN" sz="2400" i="1" dirty="0" smtClean="0">
                <a:latin typeface="Times New Roman" pitchFamily="18" charset="0"/>
              </a:rPr>
              <a:t>d</a:t>
            </a:r>
            <a:r>
              <a:rPr lang="en-US" altLang="zh-CN" sz="2400" dirty="0" smtClean="0">
                <a:latin typeface="Times New Roman" pitchFamily="18" charset="0"/>
              </a:rPr>
              <a:t>=27</a:t>
            </a:r>
            <a:r>
              <a:rPr lang="zh-CN" altLang="en-US" sz="2400" dirty="0" smtClean="0"/>
              <a:t>。一般地</a:t>
            </a:r>
            <a:r>
              <a:rPr lang="en-US" altLang="zh-CN" sz="2400" dirty="0" smtClean="0"/>
              <a:t>,</a:t>
            </a:r>
            <a:r>
              <a:rPr lang="en-US" altLang="zh-CN" sz="2400" dirty="0" smtClean="0">
                <a:latin typeface="Times New Roman" pitchFamily="18" charset="0"/>
              </a:rPr>
              <a:t>d</a:t>
            </a:r>
            <a:r>
              <a:rPr lang="zh-CN" altLang="en-US" sz="2400" dirty="0" smtClean="0"/>
              <a:t>的值不是唯一的</a:t>
            </a:r>
            <a:r>
              <a:rPr lang="en-US" altLang="zh-CN" sz="2400" dirty="0" smtClean="0"/>
              <a:t>,</a:t>
            </a:r>
            <a:r>
              <a:rPr lang="zh-CN" altLang="en-US" sz="2400" dirty="0" smtClean="0"/>
              <a:t>这里选</a:t>
            </a:r>
            <a:r>
              <a:rPr lang="en-US" altLang="zh-CN" sz="2400" i="1" dirty="0" smtClean="0">
                <a:latin typeface="Times New Roman" pitchFamily="18" charset="0"/>
              </a:rPr>
              <a:t>d</a:t>
            </a:r>
            <a:r>
              <a:rPr lang="en-US" altLang="zh-CN" sz="2400" dirty="0" smtClean="0">
                <a:latin typeface="Times New Roman" pitchFamily="18" charset="0"/>
              </a:rPr>
              <a:t>=7</a:t>
            </a:r>
            <a:r>
              <a:rPr lang="en-US" altLang="zh-CN" sz="2400" dirty="0" smtClean="0"/>
              <a:t>,</a:t>
            </a:r>
            <a:r>
              <a:rPr lang="zh-CN" altLang="en-US" sz="2400" dirty="0" smtClean="0"/>
              <a:t>即</a:t>
            </a:r>
            <a:r>
              <a:rPr lang="en-US" altLang="zh-CN" sz="2400" dirty="0" smtClean="0">
                <a:latin typeface="Times New Roman" pitchFamily="18" charset="0"/>
              </a:rPr>
              <a:t>B</a:t>
            </a:r>
            <a:r>
              <a:rPr lang="zh-CN" altLang="en-US" sz="2400" dirty="0" smtClean="0"/>
              <a:t>公开</a:t>
            </a:r>
            <a:r>
              <a:rPr lang="en-US" altLang="zh-CN" sz="2400" i="1" dirty="0" smtClean="0">
                <a:latin typeface="Times New Roman" pitchFamily="18" charset="0"/>
              </a:rPr>
              <a:t>n</a:t>
            </a:r>
            <a:r>
              <a:rPr lang="en-US" altLang="zh-CN" sz="2400" dirty="0" smtClean="0">
                <a:latin typeface="Times New Roman" pitchFamily="18" charset="0"/>
              </a:rPr>
              <a:t>=33</a:t>
            </a:r>
            <a:r>
              <a:rPr lang="zh-CN" altLang="en-US" sz="2400" dirty="0" smtClean="0"/>
              <a:t>和</a:t>
            </a:r>
            <a:r>
              <a:rPr lang="en-US" altLang="zh-CN" sz="2400" dirty="0" smtClean="0">
                <a:latin typeface="Times New Roman" pitchFamily="18" charset="0"/>
              </a:rPr>
              <a:t>e=3</a:t>
            </a:r>
            <a:r>
              <a:rPr lang="en-US" altLang="zh-CN" sz="2400" dirty="0" smtClean="0"/>
              <a:t>,</a:t>
            </a:r>
            <a:r>
              <a:rPr lang="zh-CN" altLang="en-US" sz="2400" dirty="0" smtClean="0"/>
              <a:t>保密</a:t>
            </a:r>
            <a:r>
              <a:rPr lang="en-US" altLang="zh-CN" sz="2400" i="1" dirty="0" smtClean="0">
                <a:latin typeface="Times New Roman" pitchFamily="18" charset="0"/>
              </a:rPr>
              <a:t>p</a:t>
            </a:r>
            <a:r>
              <a:rPr lang="en-US" altLang="zh-CN" sz="2400" dirty="0" smtClean="0">
                <a:latin typeface="Times New Roman" pitchFamily="18" charset="0"/>
              </a:rPr>
              <a:t>=3, </a:t>
            </a:r>
            <a:r>
              <a:rPr lang="en-US" altLang="zh-CN" sz="2400" i="1" dirty="0" smtClean="0">
                <a:latin typeface="Times New Roman" pitchFamily="18" charset="0"/>
              </a:rPr>
              <a:t>q</a:t>
            </a:r>
            <a:r>
              <a:rPr lang="en-US" altLang="zh-CN" sz="2400" dirty="0" smtClean="0">
                <a:latin typeface="Times New Roman" pitchFamily="18" charset="0"/>
              </a:rPr>
              <a:t>=11</a:t>
            </a:r>
            <a:r>
              <a:rPr lang="zh-CN" altLang="en-US" sz="2400" dirty="0" smtClean="0"/>
              <a:t>和</a:t>
            </a:r>
            <a:r>
              <a:rPr lang="en-US" altLang="zh-CN" sz="2400" i="1" dirty="0" smtClean="0">
                <a:latin typeface="Times New Roman" pitchFamily="18" charset="0"/>
              </a:rPr>
              <a:t>d</a:t>
            </a:r>
            <a:r>
              <a:rPr lang="en-US" altLang="zh-CN" sz="2400" dirty="0" smtClean="0">
                <a:latin typeface="Times New Roman" pitchFamily="18" charset="0"/>
              </a:rPr>
              <a:t>=7</a:t>
            </a:r>
            <a:r>
              <a:rPr lang="zh-CN" altLang="en-US" sz="2400" dirty="0" smtClean="0"/>
              <a:t>。现在用户</a:t>
            </a:r>
            <a:r>
              <a:rPr lang="en-US" altLang="zh-CN" sz="2400" dirty="0" smtClean="0">
                <a:latin typeface="Times New Roman" pitchFamily="18" charset="0"/>
              </a:rPr>
              <a:t>A</a:t>
            </a:r>
            <a:r>
              <a:rPr lang="zh-CN" altLang="en-US" sz="2400" dirty="0" smtClean="0"/>
              <a:t>想把明文</a:t>
            </a:r>
            <a:r>
              <a:rPr lang="en-US" altLang="zh-CN" sz="2400" i="1" dirty="0" smtClean="0">
                <a:latin typeface="Times New Roman" pitchFamily="18" charset="0"/>
              </a:rPr>
              <a:t>m</a:t>
            </a:r>
            <a:r>
              <a:rPr lang="en-US" altLang="zh-CN" sz="2400" dirty="0" smtClean="0">
                <a:latin typeface="Times New Roman" pitchFamily="18" charset="0"/>
              </a:rPr>
              <a:t>=19</a:t>
            </a:r>
            <a:r>
              <a:rPr lang="zh-CN" altLang="en-US" sz="2400" dirty="0" smtClean="0"/>
              <a:t>发送给</a:t>
            </a:r>
            <a:r>
              <a:rPr lang="en-US" altLang="zh-CN" sz="2400" i="1" dirty="0" smtClean="0">
                <a:latin typeface="Times New Roman" pitchFamily="18" charset="0"/>
              </a:rPr>
              <a:t>B</a:t>
            </a:r>
            <a:r>
              <a:rPr lang="zh-CN" altLang="en-US" sz="2400" dirty="0" smtClean="0">
                <a:latin typeface="Times New Roman" pitchFamily="18" charset="0"/>
              </a:rPr>
              <a:t>。</a:t>
            </a:r>
          </a:p>
          <a:p>
            <a:pPr>
              <a:lnSpc>
                <a:spcPts val="2600"/>
              </a:lnSpc>
              <a:spcAft>
                <a:spcPct val="0"/>
              </a:spcAft>
            </a:pPr>
            <a:r>
              <a:rPr lang="en-US" altLang="zh-CN" sz="2400" dirty="0" smtClean="0"/>
              <a:t>   </a:t>
            </a:r>
            <a:endParaRPr lang="zh-CN" altLang="en-US" sz="2400" dirty="0" smtClean="0"/>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98513" y="222250"/>
            <a:ext cx="8213725" cy="508000"/>
          </a:xfrm>
        </p:spPr>
        <p:txBody>
          <a:bodyPr/>
          <a:lstStyle/>
          <a:p>
            <a:r>
              <a:rPr lang="en-US" altLang="zh-CN" sz="3200" b="1" dirty="0" smtClean="0">
                <a:latin typeface="Times New Roman" pitchFamily="18" charset="0"/>
              </a:rPr>
              <a:t>RSA</a:t>
            </a:r>
            <a:r>
              <a:rPr lang="zh-CN" altLang="en-US" sz="3200" b="1" dirty="0" smtClean="0"/>
              <a:t>算法实例</a:t>
            </a:r>
          </a:p>
        </p:txBody>
      </p:sp>
      <p:sp>
        <p:nvSpPr>
          <p:cNvPr id="23555" name="Rectangle 3"/>
          <p:cNvSpPr>
            <a:spLocks noGrp="1" noChangeArrowheads="1"/>
          </p:cNvSpPr>
          <p:nvPr>
            <p:ph type="body" idx="1"/>
          </p:nvPr>
        </p:nvSpPr>
        <p:spPr>
          <a:xfrm>
            <a:off x="482600" y="1435100"/>
            <a:ext cx="8212138" cy="4525963"/>
          </a:xfrm>
        </p:spPr>
        <p:txBody>
          <a:bodyPr/>
          <a:lstStyle/>
          <a:p>
            <a:pPr>
              <a:lnSpc>
                <a:spcPts val="3300"/>
              </a:lnSpc>
              <a:spcAft>
                <a:spcPct val="0"/>
              </a:spcAft>
            </a:pPr>
            <a:r>
              <a:rPr lang="en-US" altLang="zh-CN" sz="2400" dirty="0" smtClean="0">
                <a:latin typeface="Times New Roman" pitchFamily="18" charset="0"/>
              </a:rPr>
              <a:t>A</a:t>
            </a:r>
            <a:r>
              <a:rPr lang="zh-CN" altLang="en-US" sz="2400" dirty="0" smtClean="0"/>
              <a:t>加密明文</a:t>
            </a:r>
            <a:r>
              <a:rPr lang="en-US" altLang="zh-CN" sz="2400" i="1" dirty="0" smtClean="0">
                <a:latin typeface="Times New Roman" pitchFamily="18" charset="0"/>
              </a:rPr>
              <a:t>m</a:t>
            </a:r>
            <a:r>
              <a:rPr lang="en-US" altLang="zh-CN" sz="2400" dirty="0" smtClean="0">
                <a:latin typeface="Times New Roman" pitchFamily="18" charset="0"/>
              </a:rPr>
              <a:t>=19</a:t>
            </a:r>
            <a:r>
              <a:rPr lang="zh-CN" altLang="en-US" sz="2400" dirty="0" smtClean="0"/>
              <a:t>，得密文：</a:t>
            </a:r>
          </a:p>
          <a:p>
            <a:pPr>
              <a:lnSpc>
                <a:spcPts val="3300"/>
              </a:lnSpc>
              <a:spcAft>
                <a:spcPct val="0"/>
              </a:spcAft>
            </a:pPr>
            <a:r>
              <a:rPr lang="en-US" altLang="zh-CN" sz="2400" dirty="0" smtClean="0"/>
              <a:t>    </a:t>
            </a:r>
            <a:r>
              <a:rPr lang="da-DK" altLang="zh-CN" sz="2400" i="1" dirty="0" smtClean="0">
                <a:latin typeface="Times New Roman" pitchFamily="18" charset="0"/>
              </a:rPr>
              <a:t>c</a:t>
            </a:r>
            <a:r>
              <a:rPr lang="da-DK" altLang="zh-CN" sz="2400" dirty="0" smtClean="0">
                <a:latin typeface="Times New Roman" pitchFamily="18" charset="0"/>
              </a:rPr>
              <a:t>=</a:t>
            </a:r>
            <a:r>
              <a:rPr lang="da-DK" altLang="zh-CN" sz="2400" i="1" dirty="0" smtClean="0">
                <a:latin typeface="Times New Roman" pitchFamily="18" charset="0"/>
              </a:rPr>
              <a:t>Ek(m)</a:t>
            </a:r>
            <a:r>
              <a:rPr lang="da-DK" altLang="zh-CN" sz="2400" dirty="0" smtClean="0">
                <a:latin typeface="Times New Roman" pitchFamily="18" charset="0"/>
              </a:rPr>
              <a:t>≡</a:t>
            </a:r>
            <a:r>
              <a:rPr lang="da-DK" altLang="zh-CN" sz="2400" i="1" dirty="0" smtClean="0">
                <a:latin typeface="Times New Roman" pitchFamily="18" charset="0"/>
              </a:rPr>
              <a:t>m^e</a:t>
            </a:r>
            <a:r>
              <a:rPr lang="da-DK" altLang="zh-CN" sz="2400" dirty="0" smtClean="0">
                <a:latin typeface="Times New Roman" pitchFamily="18" charset="0"/>
              </a:rPr>
              <a:t>(mod    </a:t>
            </a:r>
            <a:r>
              <a:rPr lang="da-DK" altLang="zh-CN" sz="2400" dirty="0" smtClean="0">
                <a:latin typeface="Times New Roman" pitchFamily="18" charset="0"/>
              </a:rPr>
              <a:t>33)≡</a:t>
            </a:r>
            <a:r>
              <a:rPr lang="da-DK" altLang="zh-CN" sz="2400" dirty="0" smtClean="0">
                <a:latin typeface="Times New Roman" pitchFamily="18" charset="0"/>
              </a:rPr>
              <a:t>19^3(mod </a:t>
            </a:r>
            <a:r>
              <a:rPr lang="da-DK" altLang="zh-CN" sz="2400" dirty="0" smtClean="0">
                <a:latin typeface="Times New Roman" pitchFamily="18" charset="0"/>
              </a:rPr>
              <a:t>33)=28</a:t>
            </a:r>
            <a:endParaRPr lang="en-US" altLang="zh-CN" sz="2400" dirty="0" smtClean="0">
              <a:latin typeface="Times New Roman" pitchFamily="18" charset="0"/>
            </a:endParaRPr>
          </a:p>
          <a:p>
            <a:pPr>
              <a:lnSpc>
                <a:spcPts val="3300"/>
              </a:lnSpc>
              <a:spcAft>
                <a:spcPct val="0"/>
              </a:spcAft>
            </a:pPr>
            <a:r>
              <a:rPr lang="en-US" altLang="zh-CN" sz="2400" dirty="0" smtClean="0">
                <a:latin typeface="Times New Roman" pitchFamily="18" charset="0"/>
              </a:rPr>
              <a:t>      A</a:t>
            </a:r>
            <a:r>
              <a:rPr lang="zh-CN" altLang="en-US" sz="2400" dirty="0" smtClean="0"/>
              <a:t>在公开</a:t>
            </a:r>
            <a:r>
              <a:rPr lang="zh-CN" altLang="en-US" sz="2400" dirty="0" smtClean="0"/>
              <a:t>信道上将</a:t>
            </a:r>
            <a:r>
              <a:rPr lang="zh-CN" altLang="en-US" sz="2400" dirty="0" smtClean="0"/>
              <a:t>加密后的密文</a:t>
            </a:r>
            <a:r>
              <a:rPr lang="en-US" altLang="zh-CN" sz="2400" i="1" dirty="0" smtClean="0">
                <a:latin typeface="Times New Roman" pitchFamily="18" charset="0"/>
              </a:rPr>
              <a:t>c</a:t>
            </a:r>
            <a:r>
              <a:rPr lang="en-US" altLang="zh-CN" sz="2400" dirty="0" smtClean="0">
                <a:latin typeface="Times New Roman" pitchFamily="18" charset="0"/>
              </a:rPr>
              <a:t>=28</a:t>
            </a:r>
            <a:r>
              <a:rPr lang="zh-CN" altLang="en-US" sz="2400" dirty="0" smtClean="0"/>
              <a:t>发送给</a:t>
            </a:r>
            <a:r>
              <a:rPr lang="en-US" altLang="zh-CN" sz="2400" dirty="0" smtClean="0">
                <a:latin typeface="Times New Roman" pitchFamily="18" charset="0"/>
              </a:rPr>
              <a:t>B</a:t>
            </a:r>
            <a:r>
              <a:rPr lang="en-US" altLang="zh-CN" sz="2400" dirty="0" smtClean="0"/>
              <a:t>,</a:t>
            </a:r>
            <a:r>
              <a:rPr lang="zh-CN" altLang="en-US" sz="2400" dirty="0" smtClean="0"/>
              <a:t>当</a:t>
            </a:r>
            <a:r>
              <a:rPr lang="en-US" altLang="zh-CN" sz="2400" dirty="0" smtClean="0">
                <a:latin typeface="Times New Roman" pitchFamily="18" charset="0"/>
              </a:rPr>
              <a:t>B</a:t>
            </a:r>
            <a:r>
              <a:rPr lang="zh-CN" altLang="en-US" sz="2400" dirty="0" smtClean="0"/>
              <a:t>收到密文</a:t>
            </a:r>
            <a:r>
              <a:rPr lang="en-US" altLang="zh-CN" sz="2400" i="1" dirty="0" smtClean="0">
                <a:latin typeface="Times New Roman" pitchFamily="18" charset="0"/>
              </a:rPr>
              <a:t>c</a:t>
            </a:r>
            <a:r>
              <a:rPr lang="en-US" altLang="zh-CN" sz="2400" dirty="0" smtClean="0">
                <a:latin typeface="Times New Roman" pitchFamily="18" charset="0"/>
              </a:rPr>
              <a:t>=28</a:t>
            </a:r>
            <a:r>
              <a:rPr lang="zh-CN" altLang="en-US" sz="2400" dirty="0" smtClean="0"/>
              <a:t>时</a:t>
            </a:r>
            <a:r>
              <a:rPr lang="en-US" altLang="zh-CN" sz="2400" dirty="0" smtClean="0"/>
              <a:t>,</a:t>
            </a:r>
            <a:r>
              <a:rPr lang="zh-CN" altLang="en-US" sz="2400" dirty="0" smtClean="0"/>
              <a:t>解密可得：</a:t>
            </a:r>
            <a:r>
              <a:rPr lang="en-US" altLang="zh-CN" sz="2400" i="1" dirty="0" smtClean="0">
                <a:latin typeface="Times New Roman" pitchFamily="18" charset="0"/>
              </a:rPr>
              <a:t>C</a:t>
            </a:r>
            <a:r>
              <a:rPr lang="en-US" altLang="zh-CN" sz="2400" i="1" baseline="30000" dirty="0" smtClean="0">
                <a:latin typeface="Times New Roman" pitchFamily="18" charset="0"/>
              </a:rPr>
              <a:t>d</a:t>
            </a:r>
            <a:r>
              <a:rPr lang="en-US" altLang="zh-CN" sz="2400" i="1" dirty="0" smtClean="0">
                <a:latin typeface="Times New Roman" pitchFamily="18" charset="0"/>
              </a:rPr>
              <a:t> </a:t>
            </a:r>
            <a:r>
              <a:rPr lang="en-US" altLang="zh-CN" sz="2400" dirty="0" smtClean="0">
                <a:latin typeface="Times New Roman" pitchFamily="18" charset="0"/>
              </a:rPr>
              <a:t>=287≡19 (mod33</a:t>
            </a:r>
            <a:r>
              <a:rPr lang="en-US" altLang="zh-CN" sz="2400" dirty="0" smtClean="0"/>
              <a:t>),</a:t>
            </a:r>
            <a:r>
              <a:rPr lang="zh-CN" altLang="en-US" sz="2400" dirty="0" smtClean="0"/>
              <a:t>从而</a:t>
            </a:r>
            <a:r>
              <a:rPr lang="en-US" altLang="zh-CN" sz="2400" dirty="0" smtClean="0">
                <a:latin typeface="Times New Roman" pitchFamily="18" charset="0"/>
              </a:rPr>
              <a:t>B</a:t>
            </a:r>
            <a:r>
              <a:rPr lang="zh-CN" altLang="en-US" sz="2400" dirty="0" smtClean="0"/>
              <a:t>得到</a:t>
            </a:r>
            <a:r>
              <a:rPr lang="en-US" altLang="zh-CN" sz="2400" dirty="0" smtClean="0">
                <a:latin typeface="Times New Roman" pitchFamily="18" charset="0"/>
              </a:rPr>
              <a:t>A</a:t>
            </a:r>
            <a:r>
              <a:rPr lang="zh-CN" altLang="en-US" sz="2400" dirty="0" smtClean="0"/>
              <a:t>发送的明文</a:t>
            </a:r>
            <a:r>
              <a:rPr lang="en-US" altLang="zh-CN" sz="2400" i="1" dirty="0" smtClean="0">
                <a:latin typeface="Times New Roman" pitchFamily="18" charset="0"/>
              </a:rPr>
              <a:t>m</a:t>
            </a:r>
            <a:r>
              <a:rPr lang="en-US" altLang="zh-CN" sz="2400" dirty="0" smtClean="0">
                <a:latin typeface="Times New Roman" pitchFamily="18" charset="0"/>
              </a:rPr>
              <a:t>=19</a:t>
            </a:r>
            <a:r>
              <a:rPr lang="zh-CN" altLang="en-US" sz="2400" dirty="0" smtClean="0">
                <a:latin typeface="Times New Roman" pitchFamily="18" charset="0"/>
              </a:rPr>
              <a:t>。</a:t>
            </a:r>
          </a:p>
          <a:p>
            <a:pPr>
              <a:lnSpc>
                <a:spcPts val="3300"/>
              </a:lnSpc>
              <a:spcAft>
                <a:spcPct val="0"/>
              </a:spcAft>
            </a:pPr>
            <a:r>
              <a:rPr lang="zh-CN" altLang="en-US" sz="2400" dirty="0" smtClean="0"/>
              <a:t>    若用以上算法对明文</a:t>
            </a:r>
            <a:r>
              <a:rPr lang="zh-CN" altLang="en-US" sz="2400" dirty="0" smtClean="0">
                <a:latin typeface="Times New Roman" pitchFamily="18" charset="0"/>
              </a:rPr>
              <a:t>“</a:t>
            </a:r>
            <a:r>
              <a:rPr lang="en-US" altLang="zh-CN" sz="2400" dirty="0" smtClean="0">
                <a:latin typeface="Times New Roman" pitchFamily="18" charset="0"/>
              </a:rPr>
              <a:t>SUZANNE”</a:t>
            </a:r>
            <a:r>
              <a:rPr lang="zh-CN" altLang="en-US" sz="2400" dirty="0" smtClean="0"/>
              <a:t>进行加密和解密，可得到如下表</a:t>
            </a:r>
            <a:r>
              <a:rPr lang="en-US" altLang="zh-CN" sz="2400" dirty="0" smtClean="0">
                <a:latin typeface="Times New Roman" pitchFamily="18" charset="0"/>
              </a:rPr>
              <a:t>2.8</a:t>
            </a:r>
            <a:r>
              <a:rPr lang="zh-CN" altLang="en-US" sz="2400" dirty="0" smtClean="0"/>
              <a:t>的结果：</a:t>
            </a:r>
            <a:endParaRPr lang="en-US" altLang="zh-CN" sz="2400" dirty="0" smtClean="0"/>
          </a:p>
          <a:p>
            <a:pPr>
              <a:lnSpc>
                <a:spcPts val="3300"/>
              </a:lnSpc>
              <a:spcAft>
                <a:spcPct val="0"/>
              </a:spcAft>
            </a:pPr>
            <a:endParaRPr lang="en-US" altLang="zh-CN" sz="2400" dirty="0"/>
          </a:p>
          <a:p>
            <a:pPr>
              <a:lnSpc>
                <a:spcPts val="3300"/>
              </a:lnSpc>
              <a:spcAft>
                <a:spcPct val="0"/>
              </a:spcAft>
            </a:pPr>
            <a:r>
              <a:rPr lang="zh-CN" altLang="en-US" dirty="0" smtClean="0">
                <a:solidFill>
                  <a:srgbClr val="FF0000"/>
                </a:solidFill>
              </a:rPr>
              <a:t>模幂运算：</a:t>
            </a:r>
            <a:r>
              <a:rPr lang="en-US" altLang="zh-CN" dirty="0" smtClean="0">
                <a:solidFill>
                  <a:srgbClr val="FF0000"/>
                </a:solidFill>
              </a:rPr>
              <a:t>[(a mod n)*(b mod n)]mod n=(a*b)mod n</a:t>
            </a:r>
          </a:p>
          <a:p>
            <a:pPr>
              <a:lnSpc>
                <a:spcPts val="3300"/>
              </a:lnSpc>
              <a:spcAft>
                <a:spcPct val="0"/>
              </a:spcAft>
            </a:pPr>
            <a:r>
              <a:rPr lang="en-US" altLang="zh-CN" dirty="0" smtClean="0">
                <a:solidFill>
                  <a:srgbClr val="FF0000"/>
                </a:solidFill>
              </a:rPr>
              <a:t>88^7mod 187=[(88^4 mod 187)*(88^2 mod 187)*(88^1 mod 187)]mod 187</a:t>
            </a:r>
          </a:p>
          <a:p>
            <a:pPr>
              <a:lnSpc>
                <a:spcPts val="3300"/>
              </a:lnSpc>
              <a:spcAft>
                <a:spcPct val="0"/>
              </a:spcAft>
            </a:pPr>
            <a:r>
              <a:rPr lang="zh-CN" altLang="en-US" dirty="0" smtClean="0">
                <a:solidFill>
                  <a:srgbClr val="FF0000"/>
                </a:solidFill>
              </a:rPr>
              <a:t>原理：在</a:t>
            </a:r>
            <a:r>
              <a:rPr lang="en-US" altLang="zh-CN" dirty="0" smtClean="0">
                <a:solidFill>
                  <a:srgbClr val="FF0000"/>
                </a:solidFill>
              </a:rPr>
              <a:t>Zn</a:t>
            </a:r>
            <a:r>
              <a:rPr lang="zh-CN" altLang="en-US" dirty="0" smtClean="0">
                <a:solidFill>
                  <a:srgbClr val="FF0000"/>
                </a:solidFill>
              </a:rPr>
              <a:t>中运用重复平方乘进行指数运算</a:t>
            </a:r>
            <a:endParaRPr lang="en-US" altLang="zh-CN" dirty="0" smtClean="0">
              <a:solidFill>
                <a:srgbClr val="FF0000"/>
              </a:solidFill>
            </a:endParaRPr>
          </a:p>
          <a:p>
            <a:pPr>
              <a:lnSpc>
                <a:spcPts val="3300"/>
              </a:lnSpc>
              <a:spcAft>
                <a:spcPct val="0"/>
              </a:spcAft>
            </a:pPr>
            <a:endParaRPr lang="zh-CN" altLang="en-US" sz="2400" dirty="0" smtClean="0"/>
          </a:p>
          <a:p>
            <a:endParaRPr lang="zh-CN" altLang="en-US" dirty="0" smtClean="0"/>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587375" y="323850"/>
            <a:ext cx="7210425" cy="1788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en-US" altLang="zh-CN" sz="3200" dirty="0">
                <a:latin typeface="Times New Roman" pitchFamily="18" charset="0"/>
              </a:rPr>
              <a:t>RSA</a:t>
            </a:r>
            <a:r>
              <a:rPr lang="zh-CN" altLang="en-US" sz="3200" dirty="0">
                <a:latin typeface="黑体" pitchFamily="49" charset="-122"/>
              </a:rPr>
              <a:t>算法实例结果</a:t>
            </a:r>
          </a:p>
          <a:p>
            <a:pPr algn="l">
              <a:lnSpc>
                <a:spcPts val="3600"/>
              </a:lnSpc>
              <a:spcAft>
                <a:spcPts val="1200"/>
              </a:spcAft>
            </a:pPr>
            <a:endParaRPr lang="zh-CN" altLang="en-US" sz="4000" dirty="0">
              <a:latin typeface="黑体" pitchFamily="49" charset="-122"/>
            </a:endParaRPr>
          </a:p>
          <a:p>
            <a:pPr algn="l">
              <a:lnSpc>
                <a:spcPts val="3600"/>
              </a:lnSpc>
              <a:spcAft>
                <a:spcPts val="1200"/>
              </a:spcAft>
            </a:pPr>
            <a:endParaRPr lang="zh-CN" altLang="en-US" sz="4000" dirty="0"/>
          </a:p>
        </p:txBody>
      </p:sp>
      <p:sp>
        <p:nvSpPr>
          <p:cNvPr id="24579" name="TextBox 5"/>
          <p:cNvSpPr txBox="1">
            <a:spLocks noChangeArrowheads="1"/>
          </p:cNvSpPr>
          <p:nvPr/>
        </p:nvSpPr>
        <p:spPr bwMode="auto">
          <a:xfrm>
            <a:off x="1201738" y="1789113"/>
            <a:ext cx="63484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endParaRPr lang="zh-CN" altLang="en-US"/>
          </a:p>
        </p:txBody>
      </p:sp>
      <p:graphicFrame>
        <p:nvGraphicFramePr>
          <p:cNvPr id="31840" name="Group 96"/>
          <p:cNvGraphicFramePr>
            <a:graphicFrameLocks noGrp="1"/>
          </p:cNvGraphicFramePr>
          <p:nvPr/>
        </p:nvGraphicFramePr>
        <p:xfrm>
          <a:off x="858838" y="1304925"/>
          <a:ext cx="7237412" cy="4040188"/>
        </p:xfrm>
        <a:graphic>
          <a:graphicData uri="http://schemas.openxmlformats.org/drawingml/2006/table">
            <a:tbl>
              <a:tblPr/>
              <a:tblGrid>
                <a:gridCol w="652462"/>
                <a:gridCol w="649288"/>
                <a:gridCol w="649287"/>
                <a:gridCol w="1084263"/>
                <a:gridCol w="1084262"/>
                <a:gridCol w="1222375"/>
                <a:gridCol w="1114425"/>
                <a:gridCol w="781050"/>
              </a:tblGrid>
              <a:tr h="373092">
                <a:tc gridSpan="4">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1400" b="1" i="0" u="none" strike="noStrike" cap="none" normalizeH="0" baseline="0" dirty="0" smtClean="0">
                          <a:ln>
                            <a:noFill/>
                          </a:ln>
                          <a:solidFill>
                            <a:srgbClr val="000000"/>
                          </a:solidFill>
                          <a:effectLst/>
                          <a:latin typeface="Times New Roman" pitchFamily="18" charset="0"/>
                          <a:ea typeface="宋体" pitchFamily="2" charset="-122"/>
                        </a:rPr>
                        <a:t>加密过程</a:t>
                      </a:r>
                      <a:endParaRPr kumimoji="0" lang="zh-CN" sz="1400" b="1"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1400" b="1" i="0" u="none" strike="noStrike" cap="none" normalizeH="0" baseline="0" smtClean="0">
                          <a:ln>
                            <a:noFill/>
                          </a:ln>
                          <a:solidFill>
                            <a:srgbClr val="000000"/>
                          </a:solidFill>
                          <a:effectLst/>
                          <a:latin typeface="Times New Roman" pitchFamily="18" charset="0"/>
                          <a:ea typeface="宋体" pitchFamily="2" charset="-122"/>
                        </a:rPr>
                        <a:t>解密过程</a:t>
                      </a:r>
                      <a:endParaRPr kumimoji="0" 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960195">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1400" b="1" i="0" u="none" strike="noStrike" cap="none" normalizeH="0" baseline="0" smtClean="0">
                          <a:ln>
                            <a:noFill/>
                          </a:ln>
                          <a:solidFill>
                            <a:srgbClr val="000000"/>
                          </a:solidFill>
                          <a:effectLst/>
                          <a:latin typeface="Times New Roman" pitchFamily="18" charset="0"/>
                          <a:ea typeface="宋体" pitchFamily="2" charset="-122"/>
                        </a:rPr>
                        <a:t>明文</a:t>
                      </a:r>
                      <a:r>
                        <a:rPr kumimoji="0" lang="en-US" altLang="zh-CN" sz="1400" b="1" i="1" u="none" strike="noStrike" cap="none" normalizeH="0" baseline="0" smtClean="0">
                          <a:ln>
                            <a:noFill/>
                          </a:ln>
                          <a:solidFill>
                            <a:srgbClr val="000000"/>
                          </a:solidFill>
                          <a:effectLst/>
                          <a:latin typeface="Times New Roman" pitchFamily="18" charset="0"/>
                          <a:ea typeface="宋体" pitchFamily="2" charset="-122"/>
                        </a:rPr>
                        <a:t>P</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1400" b="1" i="0" u="none" strike="noStrike" cap="none" normalizeH="0" baseline="0" smtClean="0">
                          <a:ln>
                            <a:noFill/>
                          </a:ln>
                          <a:solidFill>
                            <a:srgbClr val="000000"/>
                          </a:solidFill>
                          <a:effectLst/>
                          <a:latin typeface="Times New Roman" pitchFamily="18" charset="0"/>
                          <a:ea typeface="宋体" pitchFamily="2" charset="-122"/>
                        </a:rPr>
                        <a:t>序号</a:t>
                      </a:r>
                      <a:r>
                        <a:rPr kumimoji="0" lang="en-US" altLang="zh-CN" sz="1400" b="1" i="1" u="none" strike="noStrike" cap="none" normalizeH="0" baseline="0" smtClean="0">
                          <a:ln>
                            <a:noFill/>
                          </a:ln>
                          <a:solidFill>
                            <a:srgbClr val="000000"/>
                          </a:solidFill>
                          <a:effectLst/>
                          <a:latin typeface="Times New Roman" pitchFamily="18" charset="0"/>
                          <a:ea typeface="宋体" pitchFamily="2" charset="-122"/>
                        </a:rPr>
                        <a:t>m</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1" u="none" strike="noStrike" cap="none" normalizeH="0" baseline="0" smtClean="0">
                          <a:ln>
                            <a:noFill/>
                          </a:ln>
                          <a:solidFill>
                            <a:srgbClr val="000000"/>
                          </a:solidFill>
                          <a:effectLst/>
                          <a:latin typeface="Times New Roman" pitchFamily="18" charset="0"/>
                          <a:ea typeface="宋体" pitchFamily="2" charset="-122"/>
                        </a:rPr>
                        <a:t>m</a:t>
                      </a:r>
                      <a:r>
                        <a:rPr kumimoji="0" lang="en-US" altLang="zh-CN" sz="1400" b="1" i="0" u="none" strike="noStrike" cap="none" normalizeH="0" baseline="30000" smtClean="0">
                          <a:ln>
                            <a:noFill/>
                          </a:ln>
                          <a:solidFill>
                            <a:srgbClr val="000000"/>
                          </a:solidFill>
                          <a:effectLst/>
                          <a:latin typeface="Times New Roman" pitchFamily="18" charset="0"/>
                          <a:ea typeface="宋体" pitchFamily="2" charset="-122"/>
                        </a:rPr>
                        <a:t>3</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1400" b="1" i="0" u="none" strike="noStrike" cap="none" normalizeH="0" baseline="0" smtClean="0">
                          <a:ln>
                            <a:noFill/>
                          </a:ln>
                          <a:solidFill>
                            <a:srgbClr val="000000"/>
                          </a:solidFill>
                          <a:effectLst/>
                          <a:latin typeface="Times New Roman" pitchFamily="18" charset="0"/>
                          <a:ea typeface="宋体" pitchFamily="2" charset="-122"/>
                        </a:rPr>
                        <a:t>密文</a:t>
                      </a:r>
                      <a:endParaRPr kumimoji="0" lang="zh-CN" sz="1400" b="1"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1" u="none" strike="noStrike" cap="none" normalizeH="0" baseline="0" smtClean="0">
                          <a:ln>
                            <a:noFill/>
                          </a:ln>
                          <a:solidFill>
                            <a:srgbClr val="000000"/>
                          </a:solidFill>
                          <a:effectLst/>
                          <a:latin typeface="Times New Roman" pitchFamily="18" charset="0"/>
                          <a:ea typeface="宋体" pitchFamily="2" charset="-122"/>
                        </a:rPr>
                        <a:t>c=m</a:t>
                      </a:r>
                      <a:r>
                        <a:rPr kumimoji="0" lang="en-US" altLang="zh-CN" sz="1400" b="1" i="0" u="none" strike="noStrike" cap="none" normalizeH="0" baseline="30000" smtClean="0">
                          <a:ln>
                            <a:noFill/>
                          </a:ln>
                          <a:solidFill>
                            <a:srgbClr val="000000"/>
                          </a:solidFill>
                          <a:effectLst/>
                          <a:latin typeface="Times New Roman" pitchFamily="18" charset="0"/>
                          <a:ea typeface="宋体" pitchFamily="2" charset="-122"/>
                        </a:rPr>
                        <a:t>3</a:t>
                      </a: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(mod33)</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1400" b="1" i="0" u="none" strike="noStrike" cap="none" normalizeH="0" baseline="0" smtClean="0">
                          <a:ln>
                            <a:noFill/>
                          </a:ln>
                          <a:solidFill>
                            <a:srgbClr val="000000"/>
                          </a:solidFill>
                          <a:effectLst/>
                          <a:latin typeface="Times New Roman" pitchFamily="18" charset="0"/>
                          <a:ea typeface="宋体" pitchFamily="2" charset="-122"/>
                        </a:rPr>
                        <a:t>密文</a:t>
                      </a:r>
                      <a:endParaRPr kumimoji="0" lang="zh-CN" sz="1400" b="1"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1" u="none" strike="noStrike" cap="none" normalizeH="0" baseline="0" smtClean="0">
                          <a:ln>
                            <a:noFill/>
                          </a:ln>
                          <a:solidFill>
                            <a:srgbClr val="000000"/>
                          </a:solidFill>
                          <a:effectLst/>
                          <a:latin typeface="Times New Roman" pitchFamily="18" charset="0"/>
                          <a:ea typeface="宋体" pitchFamily="2" charset="-122"/>
                        </a:rPr>
                        <a:t>c=m</a:t>
                      </a:r>
                      <a:r>
                        <a:rPr kumimoji="0" lang="en-US" altLang="zh-CN" sz="1400" b="1" i="0" u="none" strike="noStrike" cap="none" normalizeH="0" baseline="30000" smtClean="0">
                          <a:ln>
                            <a:noFill/>
                          </a:ln>
                          <a:solidFill>
                            <a:srgbClr val="000000"/>
                          </a:solidFill>
                          <a:effectLst/>
                          <a:latin typeface="Times New Roman" pitchFamily="18" charset="0"/>
                          <a:ea typeface="宋体" pitchFamily="2" charset="-122"/>
                        </a:rPr>
                        <a:t>3</a:t>
                      </a: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(mod33)</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1" u="none" strike="noStrike" cap="none" normalizeH="0" baseline="0" smtClean="0">
                          <a:ln>
                            <a:noFill/>
                          </a:ln>
                          <a:solidFill>
                            <a:srgbClr val="000000"/>
                          </a:solidFill>
                          <a:effectLst/>
                          <a:latin typeface="Times New Roman" pitchFamily="18" charset="0"/>
                          <a:ea typeface="宋体" pitchFamily="2" charset="-122"/>
                        </a:rPr>
                        <a:t>c</a:t>
                      </a:r>
                      <a:r>
                        <a:rPr kumimoji="0" lang="en-US" altLang="zh-CN" sz="1400" b="1" i="0" u="none" strike="noStrike" cap="none" normalizeH="0" baseline="30000" smtClean="0">
                          <a:ln>
                            <a:noFill/>
                          </a:ln>
                          <a:solidFill>
                            <a:srgbClr val="000000"/>
                          </a:solidFill>
                          <a:effectLst/>
                          <a:latin typeface="Times New Roman" pitchFamily="18" charset="0"/>
                          <a:ea typeface="宋体" pitchFamily="2" charset="-122"/>
                        </a:rPr>
                        <a:t>7</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1" u="none" strike="noStrike" cap="none" normalizeH="0" baseline="0" smtClean="0">
                          <a:ln>
                            <a:noFill/>
                          </a:ln>
                          <a:solidFill>
                            <a:srgbClr val="000000"/>
                          </a:solidFill>
                          <a:effectLst/>
                          <a:latin typeface="Times New Roman" pitchFamily="18" charset="0"/>
                          <a:ea typeface="宋体" pitchFamily="2" charset="-122"/>
                        </a:rPr>
                        <a:t>m=c</a:t>
                      </a:r>
                      <a:r>
                        <a:rPr kumimoji="0" lang="en-US" altLang="zh-CN" sz="1400" b="1" i="0" u="none" strike="noStrike" cap="none" normalizeH="0" baseline="30000" smtClean="0">
                          <a:ln>
                            <a:noFill/>
                          </a:ln>
                          <a:solidFill>
                            <a:srgbClr val="000000"/>
                          </a:solidFill>
                          <a:effectLst/>
                          <a:latin typeface="Times New Roman" pitchFamily="18" charset="0"/>
                          <a:ea typeface="宋体" pitchFamily="2" charset="-122"/>
                        </a:rPr>
                        <a:t>7</a:t>
                      </a: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(mod33)</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1400" b="1" i="0" u="none" strike="noStrike" cap="none" normalizeH="0" baseline="0" smtClean="0">
                          <a:ln>
                            <a:noFill/>
                          </a:ln>
                          <a:solidFill>
                            <a:srgbClr val="000000"/>
                          </a:solidFill>
                          <a:effectLst/>
                          <a:latin typeface="Times New Roman" pitchFamily="18" charset="0"/>
                          <a:ea typeface="宋体" pitchFamily="2" charset="-122"/>
                        </a:rPr>
                        <a:t>明文</a:t>
                      </a:r>
                      <a:r>
                        <a:rPr kumimoji="0" lang="en-US" altLang="zh-CN" sz="1400" b="1" i="1" u="none" strike="noStrike" cap="none" normalizeH="0" baseline="0" smtClean="0">
                          <a:ln>
                            <a:noFill/>
                          </a:ln>
                          <a:solidFill>
                            <a:srgbClr val="000000"/>
                          </a:solidFill>
                          <a:effectLst/>
                          <a:latin typeface="Times New Roman" pitchFamily="18" charset="0"/>
                          <a:ea typeface="宋体" pitchFamily="2" charset="-122"/>
                        </a:rPr>
                        <a:t>P</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49">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S</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19</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6859</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28</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28</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2438" algn="l"/>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13492928512</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19</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S</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092">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U</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21</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9261</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00"/>
                          </a:solidFill>
                          <a:effectLst/>
                          <a:latin typeface="Times New Roman" pitchFamily="18" charset="0"/>
                          <a:ea typeface="宋体" pitchFamily="2" charset="-122"/>
                        </a:rPr>
                        <a:t>21</a:t>
                      </a:r>
                      <a:endParaRPr kumimoji="0" lang="zh-CN" altLang="zh-CN" sz="1400" b="1"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21</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1801088541</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21</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U</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092">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Z</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26</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17576</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20</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20</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381000" algn="l"/>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1280000000</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26</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Z</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092">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A</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1</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1</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1</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1</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1</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1</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A</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092">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N</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14</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2744</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5</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5</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78125</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14</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N</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092">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N</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14</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2744</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5</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5</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78125</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14</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N</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092">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E</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5</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125</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26</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26</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8031810176</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5</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rPr>
                        <a:t>E</a:t>
                      </a: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587375" y="323850"/>
            <a:ext cx="7210425"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en-US" altLang="zh-CN" sz="4000">
                <a:latin typeface="Times New Roman" pitchFamily="18" charset="0"/>
              </a:rPr>
              <a:t>RSA</a:t>
            </a:r>
            <a:r>
              <a:rPr lang="zh-CN" altLang="en-US" sz="4000">
                <a:latin typeface="黑体" pitchFamily="49" charset="-122"/>
              </a:rPr>
              <a:t>算法的安全性</a:t>
            </a:r>
          </a:p>
          <a:p>
            <a:pPr algn="l">
              <a:lnSpc>
                <a:spcPts val="3600"/>
              </a:lnSpc>
              <a:spcAft>
                <a:spcPts val="1200"/>
              </a:spcAft>
            </a:pPr>
            <a:endParaRPr lang="zh-CN" altLang="en-US" sz="4000">
              <a:latin typeface="黑体" pitchFamily="49" charset="-122"/>
            </a:endParaRPr>
          </a:p>
          <a:p>
            <a:pPr algn="l">
              <a:lnSpc>
                <a:spcPts val="3600"/>
              </a:lnSpc>
              <a:spcAft>
                <a:spcPts val="1200"/>
              </a:spcAft>
            </a:pPr>
            <a:endParaRPr lang="zh-CN" altLang="en-US" sz="4000"/>
          </a:p>
        </p:txBody>
      </p:sp>
      <p:sp>
        <p:nvSpPr>
          <p:cNvPr id="25603" name="TextBox 5"/>
          <p:cNvSpPr txBox="1">
            <a:spLocks noChangeArrowheads="1"/>
          </p:cNvSpPr>
          <p:nvPr/>
        </p:nvSpPr>
        <p:spPr bwMode="auto">
          <a:xfrm>
            <a:off x="1201738" y="1789113"/>
            <a:ext cx="63484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endParaRPr lang="zh-CN" altLang="en-US"/>
          </a:p>
        </p:txBody>
      </p:sp>
      <p:sp>
        <p:nvSpPr>
          <p:cNvPr id="25604" name="TextBox 6"/>
          <p:cNvSpPr txBox="1">
            <a:spLocks noChangeArrowheads="1"/>
          </p:cNvSpPr>
          <p:nvPr/>
        </p:nvSpPr>
        <p:spPr bwMode="auto">
          <a:xfrm>
            <a:off x="696913" y="1247775"/>
            <a:ext cx="7454900" cy="4807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10000"/>
              </a:lnSpc>
              <a:buClr>
                <a:schemeClr val="accent1"/>
              </a:buClr>
              <a:buFont typeface="Wingdings" pitchFamily="2" charset="2"/>
              <a:buChar char="u"/>
            </a:pPr>
            <a:r>
              <a:rPr lang="zh-CN" altLang="zh-CN" sz="2400" dirty="0" smtClean="0"/>
              <a:t>现在</a:t>
            </a:r>
            <a:r>
              <a:rPr lang="zh-CN" altLang="zh-CN" sz="2400" dirty="0"/>
              <a:t>有很多种攻击</a:t>
            </a:r>
            <a:r>
              <a:rPr lang="en-US" altLang="zh-CN" sz="2400" dirty="0">
                <a:latin typeface="Times New Roman" pitchFamily="18" charset="0"/>
              </a:rPr>
              <a:t>RSA</a:t>
            </a:r>
            <a:r>
              <a:rPr lang="zh-CN" altLang="zh-CN" sz="2400" dirty="0"/>
              <a:t>的方法，但这些攻击方法都是在得到一定信息的前提下进行攻击才有效。三种可能攻击</a:t>
            </a:r>
            <a:r>
              <a:rPr lang="en-US" altLang="zh-CN" sz="2400" dirty="0">
                <a:latin typeface="Times New Roman" pitchFamily="18" charset="0"/>
              </a:rPr>
              <a:t>RSA</a:t>
            </a:r>
            <a:r>
              <a:rPr lang="zh-CN" altLang="zh-CN" sz="2400" dirty="0"/>
              <a:t>算法的方法是：①强行攻击：这包含对所有的私有密钥都进行尝试。②数学攻击：有几种方法，实际上都等效于对两个素数乘积的因子分解。③定时攻击：这依赖于解密算法的运行时间。</a:t>
            </a:r>
            <a:endParaRPr lang="en-US" altLang="zh-CN" sz="2400" dirty="0"/>
          </a:p>
          <a:p>
            <a:pPr algn="l">
              <a:lnSpc>
                <a:spcPct val="110000"/>
              </a:lnSpc>
              <a:buClr>
                <a:schemeClr val="accent1"/>
              </a:buClr>
              <a:buFont typeface="Wingdings" pitchFamily="2" charset="2"/>
              <a:buChar char="u"/>
            </a:pPr>
            <a:endParaRPr lang="zh-CN" altLang="zh-CN" sz="2400" dirty="0"/>
          </a:p>
          <a:p>
            <a:pPr algn="l">
              <a:lnSpc>
                <a:spcPct val="110000"/>
              </a:lnSpc>
              <a:buClr>
                <a:schemeClr val="accent1"/>
              </a:buClr>
              <a:buFont typeface="Wingdings" pitchFamily="2" charset="2"/>
              <a:buChar char="u"/>
            </a:pPr>
            <a:r>
              <a:rPr lang="zh-CN" altLang="zh-CN" sz="2400" dirty="0" smtClean="0"/>
              <a:t>基于</a:t>
            </a:r>
            <a:r>
              <a:rPr lang="zh-CN" altLang="zh-CN" sz="2400" dirty="0"/>
              <a:t>安全性考虑，一般在应用</a:t>
            </a:r>
            <a:r>
              <a:rPr lang="en-US" altLang="zh-CN" sz="2400" dirty="0">
                <a:latin typeface="Times New Roman" pitchFamily="18" charset="0"/>
              </a:rPr>
              <a:t>RSA</a:t>
            </a:r>
            <a:r>
              <a:rPr lang="zh-CN" altLang="zh-CN" sz="2400" dirty="0"/>
              <a:t>时，必须做到以下几点：</a:t>
            </a:r>
            <a:r>
              <a:rPr lang="zh-CN" altLang="zh-CN" sz="2400" dirty="0">
                <a:latin typeface="Times New Roman" pitchFamily="18" charset="0"/>
              </a:rPr>
              <a:t>①</a:t>
            </a:r>
            <a:r>
              <a:rPr lang="zh-CN" altLang="zh-CN" sz="2400" dirty="0"/>
              <a:t>绝对不要对陌生人提交的随机消息进行签名；</a:t>
            </a:r>
            <a:r>
              <a:rPr lang="zh-CN" altLang="zh-CN" sz="2400" dirty="0">
                <a:latin typeface="Times New Roman" pitchFamily="18" charset="0"/>
              </a:rPr>
              <a:t>②</a:t>
            </a:r>
            <a:r>
              <a:rPr lang="zh-CN" altLang="zh-CN" sz="2400" dirty="0"/>
              <a:t>不要在一组用户间共享</a:t>
            </a:r>
            <a:r>
              <a:rPr lang="en-US" altLang="zh-CN" sz="2400" i="1" dirty="0"/>
              <a:t>n</a:t>
            </a:r>
            <a:r>
              <a:rPr lang="zh-CN" altLang="zh-CN" sz="2400" dirty="0"/>
              <a:t>；</a:t>
            </a:r>
            <a:r>
              <a:rPr lang="zh-CN" altLang="zh-CN" sz="2400" dirty="0">
                <a:latin typeface="Times New Roman" pitchFamily="18" charset="0"/>
              </a:rPr>
              <a:t>③</a:t>
            </a:r>
            <a:r>
              <a:rPr lang="zh-CN" altLang="zh-CN" sz="2400" dirty="0"/>
              <a:t>加密之前要用随机值填充消息，以确保</a:t>
            </a:r>
            <a:r>
              <a:rPr lang="en-US" altLang="zh-CN" sz="2400" i="1" dirty="0">
                <a:latin typeface="Times New Roman" pitchFamily="18" charset="0"/>
              </a:rPr>
              <a:t>m</a:t>
            </a:r>
            <a:r>
              <a:rPr lang="zh-CN" altLang="zh-CN" sz="2400" dirty="0"/>
              <a:t>和</a:t>
            </a:r>
            <a:r>
              <a:rPr lang="en-US" altLang="zh-CN" sz="2400" i="1" dirty="0">
                <a:latin typeface="Times New Roman" pitchFamily="18" charset="0"/>
              </a:rPr>
              <a:t>n</a:t>
            </a:r>
            <a:r>
              <a:rPr lang="zh-CN" altLang="zh-CN" sz="2400" dirty="0"/>
              <a:t>的大小一样。</a:t>
            </a:r>
          </a:p>
          <a:p>
            <a:endParaRPr lang="zh-CN" altLang="en-US" dirty="0"/>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587375" y="234685"/>
            <a:ext cx="7210425" cy="1788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en-US" altLang="zh-CN" sz="3200" dirty="0">
                <a:latin typeface="Times New Roman" pitchFamily="18" charset="0"/>
              </a:rPr>
              <a:t>RSA</a:t>
            </a:r>
            <a:r>
              <a:rPr lang="zh-CN" altLang="en-US" sz="3200" dirty="0">
                <a:latin typeface="黑体" pitchFamily="49" charset="-122"/>
              </a:rPr>
              <a:t>算法的前景</a:t>
            </a:r>
          </a:p>
          <a:p>
            <a:pPr algn="l">
              <a:lnSpc>
                <a:spcPts val="3600"/>
              </a:lnSpc>
              <a:spcAft>
                <a:spcPts val="1200"/>
              </a:spcAft>
            </a:pPr>
            <a:endParaRPr lang="zh-CN" altLang="en-US" sz="4000" dirty="0">
              <a:latin typeface="黑体" pitchFamily="49" charset="-122"/>
            </a:endParaRPr>
          </a:p>
          <a:p>
            <a:pPr algn="l">
              <a:lnSpc>
                <a:spcPts val="3600"/>
              </a:lnSpc>
              <a:spcAft>
                <a:spcPts val="1200"/>
              </a:spcAft>
            </a:pPr>
            <a:endParaRPr lang="zh-CN" altLang="en-US" sz="4000" dirty="0"/>
          </a:p>
        </p:txBody>
      </p:sp>
      <p:sp>
        <p:nvSpPr>
          <p:cNvPr id="26627" name="TextBox 5"/>
          <p:cNvSpPr txBox="1">
            <a:spLocks noChangeArrowheads="1"/>
          </p:cNvSpPr>
          <p:nvPr/>
        </p:nvSpPr>
        <p:spPr bwMode="auto">
          <a:xfrm>
            <a:off x="1201738" y="1789113"/>
            <a:ext cx="63484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endParaRPr lang="zh-CN" altLang="en-US"/>
          </a:p>
        </p:txBody>
      </p:sp>
      <p:sp>
        <p:nvSpPr>
          <p:cNvPr id="26628" name="TextBox 6"/>
          <p:cNvSpPr txBox="1">
            <a:spLocks noChangeArrowheads="1"/>
          </p:cNvSpPr>
          <p:nvPr/>
        </p:nvSpPr>
        <p:spPr bwMode="auto">
          <a:xfrm>
            <a:off x="474663" y="1128713"/>
            <a:ext cx="7827962"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buClr>
                <a:schemeClr val="accent1"/>
              </a:buClr>
              <a:buFont typeface="Wingdings" pitchFamily="2" charset="2"/>
              <a:buChar char="u"/>
            </a:pPr>
            <a:r>
              <a:rPr lang="en-US" altLang="zh-CN" sz="2400" dirty="0" smtClean="0">
                <a:latin typeface="Times New Roman" pitchFamily="18" charset="0"/>
              </a:rPr>
              <a:t>RSA</a:t>
            </a:r>
            <a:r>
              <a:rPr lang="zh-CN" altLang="zh-CN" sz="2400" dirty="0"/>
              <a:t>技术既可用于加密通信又能用于数字签名和认证。由于</a:t>
            </a:r>
            <a:r>
              <a:rPr lang="en-US" altLang="zh-CN" sz="2400" dirty="0">
                <a:latin typeface="Times New Roman" pitchFamily="18" charset="0"/>
              </a:rPr>
              <a:t>RSA</a:t>
            </a:r>
            <a:r>
              <a:rPr lang="zh-CN" altLang="zh-CN" sz="2400" dirty="0"/>
              <a:t>的速度大大低于</a:t>
            </a:r>
            <a:r>
              <a:rPr lang="en-US" altLang="zh-CN" sz="2400" dirty="0">
                <a:latin typeface="Times New Roman" pitchFamily="18" charset="0"/>
              </a:rPr>
              <a:t>DES</a:t>
            </a:r>
            <a:r>
              <a:rPr lang="zh-CN" altLang="zh-CN" sz="2400" dirty="0"/>
              <a:t>等分组算法，因此</a:t>
            </a:r>
            <a:r>
              <a:rPr lang="en-US" altLang="zh-CN" sz="2400" dirty="0"/>
              <a:t>RSA</a:t>
            </a:r>
            <a:r>
              <a:rPr lang="zh-CN" altLang="zh-CN" sz="2400" dirty="0"/>
              <a:t>多用于加密会话密钥、数字签名和认证。</a:t>
            </a:r>
            <a:r>
              <a:rPr lang="en-US" altLang="zh-CN" sz="2400" dirty="0">
                <a:latin typeface="Times New Roman" pitchFamily="18" charset="0"/>
              </a:rPr>
              <a:t>RSA</a:t>
            </a:r>
            <a:r>
              <a:rPr lang="zh-CN" altLang="zh-CN" sz="2400" dirty="0"/>
              <a:t>以其算法的简单性和高度的抗攻击性在实际通信中得到了广泛的应用。在许多操作平台（如</a:t>
            </a:r>
            <a:r>
              <a:rPr lang="en-US" altLang="zh-CN" sz="2400" dirty="0">
                <a:latin typeface="Times New Roman" pitchFamily="18" charset="0"/>
              </a:rPr>
              <a:t>Windows</a:t>
            </a:r>
            <a:r>
              <a:rPr lang="zh-CN" altLang="zh-CN" sz="2400" dirty="0">
                <a:latin typeface="Times New Roman" pitchFamily="18" charset="0"/>
              </a:rPr>
              <a:t>、</a:t>
            </a:r>
            <a:r>
              <a:rPr lang="en-US" altLang="zh-CN" sz="2400" dirty="0">
                <a:latin typeface="Times New Roman" pitchFamily="18" charset="0"/>
              </a:rPr>
              <a:t>Sun</a:t>
            </a:r>
            <a:r>
              <a:rPr lang="zh-CN" altLang="zh-CN" sz="2400" dirty="0">
                <a:latin typeface="Times New Roman" pitchFamily="18" charset="0"/>
              </a:rPr>
              <a:t>、</a:t>
            </a:r>
            <a:r>
              <a:rPr lang="en-US" altLang="zh-CN" sz="2400" dirty="0">
                <a:latin typeface="Times New Roman" pitchFamily="18" charset="0"/>
              </a:rPr>
              <a:t>Novell</a:t>
            </a:r>
            <a:r>
              <a:rPr lang="zh-CN" altLang="zh-CN" sz="2400" dirty="0"/>
              <a:t>等）都应用了</a:t>
            </a:r>
            <a:r>
              <a:rPr lang="en-US" altLang="zh-CN" sz="2400" dirty="0">
                <a:latin typeface="Times New Roman" pitchFamily="18" charset="0"/>
              </a:rPr>
              <a:t>RSA</a:t>
            </a:r>
            <a:r>
              <a:rPr lang="zh-CN" altLang="zh-CN" sz="2400" dirty="0"/>
              <a:t>算法。另外，几乎所有的网络安全通信协议（如</a:t>
            </a:r>
            <a:r>
              <a:rPr lang="en-US" altLang="zh-CN" sz="2400" dirty="0">
                <a:latin typeface="Times New Roman" pitchFamily="18" charset="0"/>
              </a:rPr>
              <a:t>SSL, </a:t>
            </a:r>
            <a:r>
              <a:rPr lang="en-US" altLang="zh-CN" sz="2400" dirty="0" err="1">
                <a:latin typeface="Times New Roman" pitchFamily="18" charset="0"/>
              </a:rPr>
              <a:t>IP</a:t>
            </a:r>
            <a:r>
              <a:rPr lang="en-US" altLang="zh-CN" sz="2400" baseline="-25000" dirty="0" err="1">
                <a:latin typeface="Times New Roman" pitchFamily="18" charset="0"/>
              </a:rPr>
              <a:t>Sec</a:t>
            </a:r>
            <a:r>
              <a:rPr lang="zh-CN" altLang="zh-CN" sz="2400" dirty="0"/>
              <a:t>等）也都应用了</a:t>
            </a:r>
            <a:r>
              <a:rPr lang="en-US" altLang="zh-CN" sz="2400" dirty="0">
                <a:latin typeface="Times New Roman" pitchFamily="18" charset="0"/>
              </a:rPr>
              <a:t>RSA</a:t>
            </a:r>
            <a:r>
              <a:rPr lang="zh-CN" altLang="zh-CN" sz="2400" dirty="0"/>
              <a:t>算法。</a:t>
            </a:r>
            <a:endParaRPr lang="en-US" altLang="zh-CN" sz="2400" dirty="0"/>
          </a:p>
          <a:p>
            <a:pPr algn="l">
              <a:buClr>
                <a:schemeClr val="accent1"/>
              </a:buClr>
              <a:buFont typeface="Wingdings" pitchFamily="2" charset="2"/>
              <a:buChar char="u"/>
            </a:pPr>
            <a:r>
              <a:rPr lang="en-US" altLang="zh-CN" sz="2400" dirty="0" smtClean="0">
                <a:latin typeface="Times New Roman" pitchFamily="18" charset="0"/>
              </a:rPr>
              <a:t>RSA</a:t>
            </a:r>
            <a:r>
              <a:rPr lang="zh-CN" altLang="zh-CN" sz="2400" dirty="0"/>
              <a:t>在目前和可预见的未来若干年内，在信息安全领域的地位是不可替代的，在没有良好的分解大数因子的方法以及不能证明</a:t>
            </a:r>
            <a:r>
              <a:rPr lang="en-US" altLang="zh-CN" sz="2400" dirty="0">
                <a:latin typeface="Times New Roman" pitchFamily="18" charset="0"/>
              </a:rPr>
              <a:t>RSA</a:t>
            </a:r>
            <a:r>
              <a:rPr lang="zh-CN" altLang="zh-CN" sz="2400" dirty="0"/>
              <a:t>的不安全性的时候，</a:t>
            </a:r>
            <a:r>
              <a:rPr lang="en-US" altLang="zh-CN" sz="2400" dirty="0">
                <a:latin typeface="Times New Roman" pitchFamily="18" charset="0"/>
              </a:rPr>
              <a:t>RSA</a:t>
            </a:r>
            <a:r>
              <a:rPr lang="zh-CN" altLang="zh-CN" sz="2400" dirty="0"/>
              <a:t>的应用领域会越来越广泛。但是一旦分解大数因子不再困难，</a:t>
            </a:r>
            <a:r>
              <a:rPr lang="en-US" altLang="zh-CN" sz="2400" dirty="0">
                <a:latin typeface="Times New Roman" pitchFamily="18" charset="0"/>
              </a:rPr>
              <a:t>RSA</a:t>
            </a:r>
            <a:r>
              <a:rPr lang="zh-CN" altLang="zh-CN" sz="2400" dirty="0"/>
              <a:t>的时代将会成为历史。</a:t>
            </a:r>
          </a:p>
          <a:p>
            <a:pPr algn="l">
              <a:buClr>
                <a:schemeClr val="accent1"/>
              </a:buClr>
            </a:pPr>
            <a:endParaRPr lang="zh-CN" altLang="en-US" sz="2400" dirty="0"/>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2" name="Rectangle 4"/>
          <p:cNvSpPr>
            <a:spLocks noGrp="1" noChangeArrowheads="1"/>
          </p:cNvSpPr>
          <p:nvPr>
            <p:ph type="title" idx="4294967295"/>
          </p:nvPr>
        </p:nvSpPr>
        <p:spPr>
          <a:xfrm>
            <a:off x="693738" y="177800"/>
            <a:ext cx="8213725" cy="571500"/>
          </a:xfrm>
        </p:spPr>
        <p:txBody>
          <a:bodyPr/>
          <a:lstStyle/>
          <a:p>
            <a:r>
              <a:rPr lang="zh-CN" altLang="en-US" sz="4400" b="1" dirty="0" smtClean="0">
                <a:latin typeface="Times New Roman" pitchFamily="18" charset="0"/>
              </a:rPr>
              <a:t>思考题</a:t>
            </a:r>
            <a:r>
              <a:rPr lang="zh-CN" altLang="en-US" sz="4400" dirty="0" smtClean="0">
                <a:latin typeface="Times New Roman" pitchFamily="18" charset="0"/>
              </a:rPr>
              <a:t> </a:t>
            </a:r>
            <a:r>
              <a:rPr lang="en-US" altLang="zh-CN" sz="4400" dirty="0" smtClean="0">
                <a:latin typeface="Times New Roman" pitchFamily="18" charset="0"/>
              </a:rPr>
              <a:t>P55</a:t>
            </a:r>
            <a:endParaRPr lang="en-GB" altLang="zh-CN" sz="4400" dirty="0" smtClean="0">
              <a:latin typeface="Times New Roman" pitchFamily="18" charset="0"/>
            </a:endParaRPr>
          </a:p>
        </p:txBody>
      </p:sp>
      <p:sp>
        <p:nvSpPr>
          <p:cNvPr id="27653" name="Rectangle 5"/>
          <p:cNvSpPr>
            <a:spLocks noGrp="1" noChangeArrowheads="1"/>
          </p:cNvSpPr>
          <p:nvPr>
            <p:ph type="body" idx="4294967295"/>
          </p:nvPr>
        </p:nvSpPr>
        <p:spPr>
          <a:xfrm>
            <a:off x="598488" y="3468688"/>
            <a:ext cx="8345487" cy="1487487"/>
          </a:xfrm>
          <a:extLst>
            <a:ext uri="{909E8E84-426E-40DD-AFC4-6F175D3DCCD1}">
              <a14:hiddenFill xmlns:a14="http://schemas.microsoft.com/office/drawing/2010/main">
                <a:solidFill>
                  <a:srgbClr val="00B9E1"/>
                </a:solidFill>
              </a14:hiddenFill>
            </a:ext>
          </a:extLst>
        </p:spPr>
        <p:txBody>
          <a:bodyPr anchor="ctr"/>
          <a:lstStyle/>
          <a:p>
            <a:pPr>
              <a:lnSpc>
                <a:spcPts val="2700"/>
              </a:lnSpc>
              <a:buFont typeface="Futura Md BT" pitchFamily="34" charset="0"/>
              <a:buNone/>
              <a:tabLst/>
            </a:pPr>
            <a:r>
              <a:rPr lang="en-US" altLang="zh-CN" sz="2000" dirty="0" smtClean="0">
                <a:solidFill>
                  <a:schemeClr val="tx1"/>
                </a:solidFill>
                <a:latin typeface="Times New Roman" pitchFamily="18" charset="0"/>
              </a:rPr>
              <a:t>  </a:t>
            </a:r>
            <a:endParaRPr lang="zh-CN" altLang="en-US" sz="2000" dirty="0" smtClean="0">
              <a:solidFill>
                <a:schemeClr val="tx1"/>
              </a:solidFill>
              <a:latin typeface="Times New Roman" pitchFamily="18" charset="0"/>
            </a:endParaRPr>
          </a:p>
        </p:txBody>
      </p:sp>
      <p:sp>
        <p:nvSpPr>
          <p:cNvPr id="27654" name="Rectangle 6"/>
          <p:cNvSpPr>
            <a:spLocks noChangeArrowheads="1"/>
          </p:cNvSpPr>
          <p:nvPr/>
        </p:nvSpPr>
        <p:spPr bwMode="auto">
          <a:xfrm>
            <a:off x="693738" y="1508125"/>
            <a:ext cx="7812087" cy="1408113"/>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eaLnBrk="1" hangingPunct="1">
              <a:lnSpc>
                <a:spcPts val="2700"/>
              </a:lnSpc>
              <a:spcAft>
                <a:spcPts val="1200"/>
              </a:spcAft>
              <a:buClr>
                <a:schemeClr val="accent1"/>
              </a:buClr>
              <a:buFont typeface="Futura Md BT" pitchFamily="34" charset="0"/>
              <a:buNone/>
            </a:pPr>
            <a:r>
              <a:rPr lang="en-US" altLang="zh-CN" sz="2000" dirty="0">
                <a:latin typeface="Times New Roman" pitchFamily="18" charset="0"/>
              </a:rPr>
              <a:t>8</a:t>
            </a:r>
            <a:r>
              <a:rPr lang="zh-CN" altLang="en-US" sz="2000" dirty="0">
                <a:latin typeface="Times New Roman" pitchFamily="18" charset="0"/>
              </a:rPr>
              <a:t>．比较对称密码算法和公钥密码算法，并根据各自的特点给出适合的应用场景。</a:t>
            </a:r>
          </a:p>
          <a:p>
            <a:pPr algn="l" eaLnBrk="1" hangingPunct="1">
              <a:lnSpc>
                <a:spcPts val="2700"/>
              </a:lnSpc>
              <a:spcAft>
                <a:spcPts val="1200"/>
              </a:spcAft>
              <a:buClr>
                <a:schemeClr val="accent1"/>
              </a:buClr>
              <a:buFont typeface="Futura Md BT" pitchFamily="34" charset="0"/>
              <a:buNone/>
            </a:pPr>
            <a:r>
              <a:rPr lang="en-US" altLang="en-US" dirty="0">
                <a:latin typeface="Times New Roman" pitchFamily="18" charset="0"/>
              </a:rPr>
              <a:t>★</a:t>
            </a:r>
            <a:r>
              <a:rPr lang="en-US" altLang="zh-CN" sz="2000" dirty="0">
                <a:latin typeface="Times New Roman" pitchFamily="18" charset="0"/>
              </a:rPr>
              <a:t>9</a:t>
            </a:r>
            <a:r>
              <a:rPr lang="zh-CN" altLang="en-US" sz="2000" dirty="0">
                <a:latin typeface="Times New Roman" pitchFamily="18" charset="0"/>
              </a:rPr>
              <a:t>．考虑</a:t>
            </a:r>
            <a:r>
              <a:rPr lang="en-US" altLang="zh-CN" sz="2000" dirty="0">
                <a:latin typeface="Times New Roman" pitchFamily="18" charset="0"/>
              </a:rPr>
              <a:t>RSA</a:t>
            </a:r>
            <a:r>
              <a:rPr lang="zh-CN" altLang="en-US" sz="2000" dirty="0">
                <a:latin typeface="Times New Roman" pitchFamily="18" charset="0"/>
              </a:rPr>
              <a:t>密码系统。证明对明文</a:t>
            </a:r>
            <a:r>
              <a:rPr lang="en-US" altLang="zh-CN" sz="2000" dirty="0">
                <a:latin typeface="Times New Roman" pitchFamily="18" charset="0"/>
              </a:rPr>
              <a:t>0</a:t>
            </a:r>
            <a:r>
              <a:rPr lang="zh-CN" altLang="en-US" sz="2000" dirty="0">
                <a:latin typeface="Times New Roman" pitchFamily="18" charset="0"/>
              </a:rPr>
              <a:t>，</a:t>
            </a:r>
            <a:r>
              <a:rPr lang="en-US" altLang="zh-CN" sz="2000" dirty="0">
                <a:latin typeface="Times New Roman" pitchFamily="18" charset="0"/>
              </a:rPr>
              <a:t>l</a:t>
            </a:r>
            <a:r>
              <a:rPr lang="zh-CN" altLang="en-US" sz="2000" dirty="0">
                <a:latin typeface="Times New Roman" pitchFamily="18" charset="0"/>
              </a:rPr>
              <a:t>和</a:t>
            </a:r>
            <a:r>
              <a:rPr lang="en-US" altLang="zh-CN" sz="2000" dirty="0">
                <a:latin typeface="Times New Roman" pitchFamily="18" charset="0"/>
              </a:rPr>
              <a:t>n-l</a:t>
            </a:r>
            <a:r>
              <a:rPr lang="zh-CN" altLang="en-US" sz="2000" dirty="0">
                <a:latin typeface="Times New Roman" pitchFamily="18" charset="0"/>
              </a:rPr>
              <a:t>，加密后密文等于明文本身。还存在其他这样的明文吗？</a:t>
            </a:r>
          </a:p>
          <a:p>
            <a:pPr algn="l" eaLnBrk="1" hangingPunct="1">
              <a:lnSpc>
                <a:spcPts val="2700"/>
              </a:lnSpc>
              <a:spcAft>
                <a:spcPts val="1200"/>
              </a:spcAft>
              <a:buClr>
                <a:schemeClr val="accent1"/>
              </a:buClr>
              <a:buFont typeface="Futura Md BT" pitchFamily="34" charset="0"/>
              <a:buNone/>
            </a:pPr>
            <a:r>
              <a:rPr lang="en-US" altLang="en-US" dirty="0">
                <a:latin typeface="Times New Roman" pitchFamily="18" charset="0"/>
              </a:rPr>
              <a:t>★</a:t>
            </a:r>
            <a:r>
              <a:rPr lang="en-US" altLang="zh-CN" sz="2000" dirty="0">
                <a:latin typeface="Times New Roman" pitchFamily="18" charset="0"/>
              </a:rPr>
              <a:t>10.</a:t>
            </a:r>
            <a:r>
              <a:rPr lang="zh-CN" altLang="en-US" sz="2000" dirty="0">
                <a:latin typeface="Times New Roman" pitchFamily="18" charset="0"/>
              </a:rPr>
              <a:t>通常认为破译</a:t>
            </a:r>
            <a:r>
              <a:rPr lang="en-US" altLang="zh-CN" sz="2000" dirty="0">
                <a:latin typeface="Times New Roman" pitchFamily="18" charset="0"/>
              </a:rPr>
              <a:t>RSA</a:t>
            </a:r>
            <a:r>
              <a:rPr lang="zh-CN" altLang="en-US" sz="2000" dirty="0">
                <a:latin typeface="Times New Roman" pitchFamily="18" charset="0"/>
              </a:rPr>
              <a:t>密码等同于分解大整数</a:t>
            </a:r>
            <a:r>
              <a:rPr lang="en-US" altLang="zh-CN" sz="2000" dirty="0">
                <a:latin typeface="Times New Roman" pitchFamily="18" charset="0"/>
              </a:rPr>
              <a:t>n</a:t>
            </a:r>
            <a:r>
              <a:rPr lang="zh-CN" altLang="en-US" sz="2000" dirty="0">
                <a:latin typeface="Times New Roman" pitchFamily="18" charset="0"/>
              </a:rPr>
              <a:t>。证明：如果</a:t>
            </a:r>
            <a:r>
              <a:rPr lang="en-US" altLang="zh-CN" sz="2000" dirty="0">
                <a:latin typeface="Times New Roman" pitchFamily="18" charset="0"/>
              </a:rPr>
              <a:t>n</a:t>
            </a:r>
            <a:r>
              <a:rPr lang="zh-CN" altLang="en-US" sz="2000" dirty="0">
                <a:latin typeface="Times New Roman" pitchFamily="18" charset="0"/>
              </a:rPr>
              <a:t>能被分解，则可根据</a:t>
            </a:r>
            <a:r>
              <a:rPr lang="en-US" altLang="zh-CN" sz="2000" dirty="0">
                <a:latin typeface="Times New Roman" pitchFamily="18" charset="0"/>
              </a:rPr>
              <a:t>n</a:t>
            </a:r>
            <a:r>
              <a:rPr lang="zh-CN" altLang="en-US" sz="2000" dirty="0">
                <a:latin typeface="Times New Roman" pitchFamily="18" charset="0"/>
              </a:rPr>
              <a:t>和公钥计算出私钥。</a:t>
            </a: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00088" y="196850"/>
            <a:ext cx="8213725" cy="495300"/>
          </a:xfrm>
        </p:spPr>
        <p:txBody>
          <a:bodyPr/>
          <a:lstStyle/>
          <a:p>
            <a:r>
              <a:rPr lang="zh-CN" altLang="en-US" sz="4000" dirty="0" smtClean="0"/>
              <a:t>课下实验</a:t>
            </a:r>
          </a:p>
        </p:txBody>
      </p:sp>
      <p:sp>
        <p:nvSpPr>
          <p:cNvPr id="28675" name="Rectangle 3"/>
          <p:cNvSpPr>
            <a:spLocks noGrp="1" noChangeArrowheads="1"/>
          </p:cNvSpPr>
          <p:nvPr>
            <p:ph type="body" idx="1"/>
          </p:nvPr>
        </p:nvSpPr>
        <p:spPr>
          <a:xfrm>
            <a:off x="393700" y="1181100"/>
            <a:ext cx="8212138" cy="4525963"/>
          </a:xfrm>
        </p:spPr>
        <p:txBody>
          <a:bodyPr/>
          <a:lstStyle/>
          <a:p>
            <a:endParaRPr lang="zh-CN" altLang="en-US" sz="3600" dirty="0" smtClean="0">
              <a:solidFill>
                <a:schemeClr val="tx2"/>
              </a:solidFill>
            </a:endParaRPr>
          </a:p>
          <a:p>
            <a:endParaRPr lang="zh-CN" altLang="en-US" sz="3600" dirty="0" smtClean="0">
              <a:solidFill>
                <a:schemeClr val="tx2"/>
              </a:solidFill>
            </a:endParaRPr>
          </a:p>
          <a:p>
            <a:pPr>
              <a:lnSpc>
                <a:spcPts val="3400"/>
              </a:lnSpc>
            </a:pPr>
            <a:r>
              <a:rPr lang="zh-CN" altLang="en-US" sz="3600" dirty="0" smtClean="0">
                <a:solidFill>
                  <a:schemeClr val="tx1"/>
                </a:solidFill>
              </a:rPr>
              <a:t>   </a:t>
            </a:r>
          </a:p>
          <a:p>
            <a:pPr>
              <a:lnSpc>
                <a:spcPts val="3700"/>
              </a:lnSpc>
              <a:spcAft>
                <a:spcPts val="600"/>
              </a:spcAft>
            </a:pPr>
            <a:r>
              <a:rPr lang="zh-CN" altLang="en-US" sz="3600" dirty="0" smtClean="0">
                <a:solidFill>
                  <a:schemeClr val="tx1"/>
                </a:solidFill>
              </a:rPr>
              <a:t>  </a:t>
            </a:r>
            <a:r>
              <a:rPr lang="zh-CN" altLang="en-US" sz="3200" dirty="0" smtClean="0">
                <a:solidFill>
                  <a:schemeClr val="tx1"/>
                </a:solidFill>
              </a:rPr>
              <a:t>在理解</a:t>
            </a:r>
            <a:r>
              <a:rPr lang="en-US" altLang="zh-CN" sz="3200" dirty="0" smtClean="0">
                <a:solidFill>
                  <a:schemeClr val="tx1"/>
                </a:solidFill>
                <a:latin typeface="Times New Roman" pitchFamily="18" charset="0"/>
              </a:rPr>
              <a:t>RSA</a:t>
            </a:r>
            <a:r>
              <a:rPr lang="zh-CN" altLang="en-US" sz="3200" dirty="0" smtClean="0">
                <a:solidFill>
                  <a:schemeClr val="tx1"/>
                </a:solidFill>
              </a:rPr>
              <a:t>算法原理的基础上，掌握利用</a:t>
            </a:r>
            <a:r>
              <a:rPr lang="en-US" altLang="zh-CN" sz="3200" dirty="0" smtClean="0">
                <a:solidFill>
                  <a:schemeClr val="tx1"/>
                </a:solidFill>
                <a:latin typeface="Times New Roman" pitchFamily="18" charset="0"/>
              </a:rPr>
              <a:t>RSA</a:t>
            </a:r>
            <a:r>
              <a:rPr lang="zh-CN" altLang="en-US" sz="3200" dirty="0" smtClean="0">
                <a:solidFill>
                  <a:schemeClr val="tx1"/>
                </a:solidFill>
              </a:rPr>
              <a:t>算法进行加密、解密的方法。</a:t>
            </a:r>
          </a:p>
          <a:p>
            <a:pPr lvl="2"/>
            <a:endParaRPr lang="zh-CN" altLang="en-US" sz="3200" dirty="0" smtClean="0"/>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灯片编号占位符 1"/>
          <p:cNvSpPr>
            <a:spLocks noGrp="1"/>
          </p:cNvSpPr>
          <p:nvPr>
            <p:ph type="sldNum" sz="quarter" idx="4294967295"/>
          </p:nvPr>
        </p:nvSpPr>
        <p:spPr bwMode="auto">
          <a:xfrm>
            <a:off x="355600" y="6526213"/>
            <a:ext cx="3192463" cy="207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fld id="{5FA0A945-1F20-4A9F-B548-005B60B91517}" type="slidenum">
              <a:rPr lang="en-US" altLang="zh-CN" sz="700">
                <a:ea typeface="宋体" pitchFamily="2" charset="-122"/>
              </a:rPr>
              <a:pPr algn="l"/>
              <a:t>27</a:t>
            </a:fld>
            <a:r>
              <a:rPr lang="en-GB" altLang="zh-CN" sz="700">
                <a:ea typeface="宋体" pitchFamily="2" charset="-122"/>
              </a:rPr>
              <a:t> | Presentation Title | Month 2011</a:t>
            </a:r>
            <a:endParaRPr lang="zh-CN" altLang="zh-CN" sz="700">
              <a:ea typeface="宋体" pitchFamily="2" charset="-122"/>
            </a:endParaRPr>
          </a:p>
        </p:txBody>
      </p:sp>
      <p:sp>
        <p:nvSpPr>
          <p:cNvPr id="16386" name="Text Box 2"/>
          <p:cNvSpPr txBox="1">
            <a:spLocks noChangeArrowheads="1"/>
          </p:cNvSpPr>
          <p:nvPr/>
        </p:nvSpPr>
        <p:spPr bwMode="auto">
          <a:xfrm>
            <a:off x="0" y="2720975"/>
            <a:ext cx="9144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90000"/>
              </a:lnSpc>
              <a:spcBef>
                <a:spcPct val="50000"/>
              </a:spcBef>
            </a:pPr>
            <a:r>
              <a:rPr lang="en-GB" altLang="zh-CN" sz="4400" b="1">
                <a:solidFill>
                  <a:schemeClr val="bg1"/>
                </a:solidFill>
                <a:ea typeface="宋体" pitchFamily="2" charset="-122"/>
              </a:rPr>
              <a:t>www.alcatel-lucent.com</a:t>
            </a:r>
          </a:p>
        </p:txBody>
      </p:sp>
      <p:sp>
        <p:nvSpPr>
          <p:cNvPr id="29700" name="Rectangle 5"/>
          <p:cNvSpPr>
            <a:spLocks noChangeArrowheads="1"/>
          </p:cNvSpPr>
          <p:nvPr/>
        </p:nvSpPr>
        <p:spPr bwMode="auto">
          <a:xfrm>
            <a:off x="0" y="0"/>
            <a:ext cx="9144000" cy="6858000"/>
          </a:xfrm>
          <a:prstGeom prst="rect">
            <a:avLst/>
          </a:prstGeom>
          <a:solidFill>
            <a:schemeClr val="bg1"/>
          </a:solidFill>
          <a:ln w="19050">
            <a:solidFill>
              <a:schemeClr val="tx1"/>
            </a:solidFill>
            <a:miter lim="800000"/>
            <a:headEnd/>
            <a:tailEnd/>
          </a:ln>
        </p:spPr>
        <p:txBody>
          <a:bodyPr lIns="0" tIns="0" rIns="0" bIns="0" anchor="ctr">
            <a:spAutoFit/>
          </a:bodyPr>
          <a:lstStyle/>
          <a:p>
            <a:endParaRPr lang="zh-CN" altLang="en-US"/>
          </a:p>
        </p:txBody>
      </p:sp>
      <p:sp>
        <p:nvSpPr>
          <p:cNvPr id="29701" name="Rectangle 6"/>
          <p:cNvSpPr>
            <a:spLocks noChangeArrowheads="1"/>
          </p:cNvSpPr>
          <p:nvPr/>
        </p:nvSpPr>
        <p:spPr bwMode="auto">
          <a:xfrm>
            <a:off x="0" y="2220913"/>
            <a:ext cx="9144000" cy="2286000"/>
          </a:xfrm>
          <a:prstGeom prst="rect">
            <a:avLst/>
          </a:prstGeom>
          <a:solidFill>
            <a:srgbClr val="64BE1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p>
            <a:pPr>
              <a:lnSpc>
                <a:spcPct val="90000"/>
              </a:lnSpc>
              <a:spcAft>
                <a:spcPts val="1200"/>
              </a:spcAft>
              <a:buClr>
                <a:schemeClr val="bg1"/>
              </a:buClr>
              <a:buFont typeface="Times New Roman" pitchFamily="18" charset="0"/>
              <a:buNone/>
            </a:pPr>
            <a:r>
              <a:rPr lang="zh-CN" altLang="en-US" sz="8000">
                <a:solidFill>
                  <a:schemeClr val="bg1"/>
                </a:solidFill>
              </a:rPr>
              <a:t>谢谢！</a:t>
            </a:r>
            <a:endParaRPr lang="fr-FR" sz="8000">
              <a:solidFill>
                <a:schemeClr val="bg1"/>
              </a:solidFill>
            </a:endParaRPr>
          </a:p>
        </p:txBody>
      </p:sp>
      <p:pic>
        <p:nvPicPr>
          <p:cNvPr id="29702" name="Picture 7" descr="dots-en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638" y="4110038"/>
            <a:ext cx="68405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fade">
                                      <p:cBhvr>
                                        <p:cTn id="7" dur="3000"/>
                                        <p:tgtEl>
                                          <p:spTgt spid="163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690563" y="158750"/>
            <a:ext cx="82137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lnSpc>
                <a:spcPts val="2600"/>
              </a:lnSpc>
              <a:spcBef>
                <a:spcPct val="0"/>
              </a:spcBef>
              <a:spcAft>
                <a:spcPct val="0"/>
              </a:spcAft>
              <a:defRPr>
                <a:solidFill>
                  <a:srgbClr val="323232"/>
                </a:solidFill>
                <a:latin typeface="+mj-lt"/>
                <a:ea typeface="+mj-ea"/>
                <a:cs typeface="+mj-cs"/>
              </a:defRPr>
            </a:lvl1pPr>
            <a:lvl2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2pPr>
            <a:lvl3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3pPr>
            <a:lvl4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4pPr>
            <a:lvl5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5pPr>
            <a:lvl6pPr marL="457200" algn="l" rtl="0" fontAlgn="base">
              <a:lnSpc>
                <a:spcPts val="2600"/>
              </a:lnSpc>
              <a:spcBef>
                <a:spcPct val="0"/>
              </a:spcBef>
              <a:spcAft>
                <a:spcPct val="0"/>
              </a:spcAft>
              <a:defRPr>
                <a:solidFill>
                  <a:srgbClr val="323232"/>
                </a:solidFill>
                <a:latin typeface="黑体" pitchFamily="49" charset="-122"/>
                <a:ea typeface="黑体" pitchFamily="49" charset="-122"/>
              </a:defRPr>
            </a:lvl6pPr>
            <a:lvl7pPr marL="914400" algn="l" rtl="0" fontAlgn="base">
              <a:lnSpc>
                <a:spcPts val="2600"/>
              </a:lnSpc>
              <a:spcBef>
                <a:spcPct val="0"/>
              </a:spcBef>
              <a:spcAft>
                <a:spcPct val="0"/>
              </a:spcAft>
              <a:defRPr>
                <a:solidFill>
                  <a:srgbClr val="323232"/>
                </a:solidFill>
                <a:latin typeface="黑体" pitchFamily="49" charset="-122"/>
                <a:ea typeface="黑体" pitchFamily="49" charset="-122"/>
              </a:defRPr>
            </a:lvl7pPr>
            <a:lvl8pPr marL="1371600" algn="l" rtl="0" fontAlgn="base">
              <a:lnSpc>
                <a:spcPts val="2600"/>
              </a:lnSpc>
              <a:spcBef>
                <a:spcPct val="0"/>
              </a:spcBef>
              <a:spcAft>
                <a:spcPct val="0"/>
              </a:spcAft>
              <a:defRPr>
                <a:solidFill>
                  <a:srgbClr val="323232"/>
                </a:solidFill>
                <a:latin typeface="黑体" pitchFamily="49" charset="-122"/>
                <a:ea typeface="黑体" pitchFamily="49" charset="-122"/>
              </a:defRPr>
            </a:lvl8pPr>
            <a:lvl9pPr marL="1828800" algn="l" rtl="0" fontAlgn="base">
              <a:lnSpc>
                <a:spcPts val="2600"/>
              </a:lnSpc>
              <a:spcBef>
                <a:spcPct val="0"/>
              </a:spcBef>
              <a:spcAft>
                <a:spcPct val="0"/>
              </a:spcAft>
              <a:defRPr>
                <a:solidFill>
                  <a:srgbClr val="323232"/>
                </a:solidFill>
                <a:latin typeface="黑体" pitchFamily="49" charset="-122"/>
                <a:ea typeface="黑体" pitchFamily="49" charset="-122"/>
              </a:defRPr>
            </a:lvl9pPr>
          </a:lstStyle>
          <a:p>
            <a:r>
              <a:rPr lang="zh-CN" altLang="en-US" sz="3200" b="1" kern="0" dirty="0" smtClean="0">
                <a:latin typeface="Times New Roman" pitchFamily="18" charset="0"/>
              </a:rPr>
              <a:t>补充内容</a:t>
            </a:r>
            <a:r>
              <a:rPr lang="en-US" altLang="zh-CN" sz="3200" b="1" kern="0" dirty="0" smtClean="0">
                <a:latin typeface="Times New Roman" pitchFamily="18" charset="0"/>
              </a:rPr>
              <a:t>—RSA</a:t>
            </a:r>
            <a:r>
              <a:rPr lang="zh-CN" altLang="en-US" sz="3200" b="1" kern="0" dirty="0" smtClean="0">
                <a:latin typeface="Times New Roman" pitchFamily="18" charset="0"/>
              </a:rPr>
              <a:t>加密攻击</a:t>
            </a:r>
            <a:endParaRPr lang="en-GB" altLang="zh-CN" sz="3200" kern="0" dirty="0" smtClean="0">
              <a:latin typeface="Times New Roman" pitchFamily="18" charset="0"/>
            </a:endParaRPr>
          </a:p>
        </p:txBody>
      </p:sp>
      <p:sp>
        <p:nvSpPr>
          <p:cNvPr id="3" name="Rectangle 3"/>
          <p:cNvSpPr txBox="1">
            <a:spLocks noChangeArrowheads="1"/>
          </p:cNvSpPr>
          <p:nvPr/>
        </p:nvSpPr>
        <p:spPr>
          <a:xfrm>
            <a:off x="323850" y="990600"/>
            <a:ext cx="8686800" cy="5410200"/>
          </a:xfrm>
          <a:prstGeom prst="rect">
            <a:avLst/>
          </a:prstGeom>
        </p:spPr>
        <p:txBody>
          <a:bodyPr/>
          <a:lstStyle>
            <a:lvl1pPr marL="342900" indent="-342900" algn="l" rtl="0" eaLnBrk="0" fontAlgn="base" hangingPunct="0">
              <a:lnSpc>
                <a:spcPts val="2400"/>
              </a:lnSpc>
              <a:spcBef>
                <a:spcPct val="0"/>
              </a:spcBef>
              <a:spcAft>
                <a:spcPts val="1200"/>
              </a:spcAft>
              <a:buClr>
                <a:schemeClr val="accent1"/>
              </a:buClr>
              <a:buFont typeface="Futura Md BT" pitchFamily="34" charset="0"/>
              <a:buChar char=" "/>
              <a:tabLst>
                <a:tab pos="3946525" algn="l"/>
              </a:tabLst>
              <a:defRPr>
                <a:solidFill>
                  <a:srgbClr val="323232"/>
                </a:solidFill>
                <a:latin typeface="+mn-lt"/>
                <a:ea typeface="+mn-ea"/>
                <a:cs typeface="+mn-cs"/>
              </a:defRPr>
            </a:lvl1pPr>
            <a:lvl2pPr marL="295275" indent="-222250" algn="l" rtl="0" eaLnBrk="0" fontAlgn="base" hangingPunct="0">
              <a:lnSpc>
                <a:spcPts val="2400"/>
              </a:lnSpc>
              <a:spcBef>
                <a:spcPct val="0"/>
              </a:spcBef>
              <a:spcAft>
                <a:spcPts val="1200"/>
              </a:spcAft>
              <a:buClr>
                <a:srgbClr val="969696"/>
              </a:buClr>
              <a:buFont typeface="Wingdings" pitchFamily="2" charset="2"/>
              <a:buChar char="§"/>
              <a:tabLst>
                <a:tab pos="3946525" algn="l"/>
              </a:tabLst>
              <a:defRPr>
                <a:solidFill>
                  <a:srgbClr val="323232"/>
                </a:solidFill>
                <a:latin typeface="+mn-lt"/>
                <a:ea typeface="+mn-ea"/>
                <a:cs typeface="Arial" pitchFamily="34" charset="0"/>
              </a:defRPr>
            </a:lvl2pPr>
            <a:lvl3pPr marL="514350" indent="-209550" algn="l" rtl="0" eaLnBrk="0" fontAlgn="base" hangingPunct="0">
              <a:lnSpc>
                <a:spcPts val="2000"/>
              </a:lnSpc>
              <a:spcBef>
                <a:spcPct val="0"/>
              </a:spcBef>
              <a:spcAft>
                <a:spcPts val="800"/>
              </a:spcAft>
              <a:buClr>
                <a:srgbClr val="969696"/>
              </a:buClr>
              <a:buFont typeface="Wingdings" pitchFamily="2" charset="2"/>
              <a:buChar char=""/>
              <a:tabLst>
                <a:tab pos="3946525" algn="l"/>
              </a:tabLst>
              <a:defRPr sz="1600">
                <a:solidFill>
                  <a:srgbClr val="323232"/>
                </a:solidFill>
                <a:latin typeface="+mn-lt"/>
                <a:ea typeface="+mn-ea"/>
                <a:cs typeface="Arial" pitchFamily="34" charset="0"/>
              </a:defRPr>
            </a:lvl3pPr>
            <a:lvl4pPr marL="723900" indent="-196850" algn="l" rtl="0" eaLnBrk="0" fontAlgn="base" hangingPunct="0">
              <a:lnSpc>
                <a:spcPts val="1400"/>
              </a:lnSpc>
              <a:spcBef>
                <a:spcPct val="0"/>
              </a:spcBef>
              <a:spcAft>
                <a:spcPts val="600"/>
              </a:spcAft>
              <a:buClr>
                <a:srgbClr val="969696"/>
              </a:buClr>
              <a:buFont typeface="Futura Md BT" pitchFamily="34" charset="0"/>
              <a:buChar char="–"/>
              <a:tabLst>
                <a:tab pos="3946525" algn="l"/>
              </a:tabLst>
              <a:defRPr sz="1400">
                <a:solidFill>
                  <a:schemeClr val="tx1"/>
                </a:solidFill>
                <a:latin typeface="Verdana" pitchFamily="34" charset="0"/>
                <a:ea typeface="+mn-ea"/>
                <a:cs typeface="Arial" pitchFamily="34" charset="0"/>
              </a:defRPr>
            </a:lvl4pPr>
            <a:lvl5pPr marL="2046288" indent="-168275" algn="l"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5pPr>
            <a:lvl6pPr marL="25034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6pPr>
            <a:lvl7pPr marL="29606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7pPr>
            <a:lvl8pPr marL="34178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8pPr>
            <a:lvl9pPr marL="38750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9pPr>
          </a:lstStyle>
          <a:p>
            <a:r>
              <a:rPr lang="zh-CN" altLang="en-US" sz="1800" kern="0" dirty="0" smtClean="0"/>
              <a:t>枚举</a:t>
            </a:r>
          </a:p>
          <a:p>
            <a:pPr lvl="1"/>
            <a:r>
              <a:rPr lang="zh-CN" altLang="en-US" sz="1800" kern="0" dirty="0" smtClean="0"/>
              <a:t>枚举所有可能明文</a:t>
            </a:r>
            <a:r>
              <a:rPr lang="en-US" altLang="zh-CN" sz="1800" kern="0" dirty="0" smtClean="0"/>
              <a:t>m</a:t>
            </a:r>
            <a:r>
              <a:rPr lang="zh-CN" altLang="en-US" sz="1800" kern="0" dirty="0" smtClean="0"/>
              <a:t>，用</a:t>
            </a:r>
            <a:r>
              <a:rPr lang="en-US" altLang="zh-CN" sz="1800" kern="0" dirty="0" smtClean="0"/>
              <a:t>e</a:t>
            </a:r>
            <a:r>
              <a:rPr lang="zh-CN" altLang="en-US" sz="1800" kern="0" dirty="0" smtClean="0"/>
              <a:t>加密和</a:t>
            </a:r>
            <a:r>
              <a:rPr lang="en-US" altLang="zh-CN" sz="1800" kern="0" dirty="0" smtClean="0"/>
              <a:t>c</a:t>
            </a:r>
            <a:r>
              <a:rPr lang="zh-CN" altLang="en-US" sz="1800" kern="0" dirty="0" smtClean="0"/>
              <a:t>比较</a:t>
            </a:r>
          </a:p>
          <a:p>
            <a:pPr lvl="1"/>
            <a:r>
              <a:rPr lang="zh-CN" altLang="en-US" sz="1800" kern="0" dirty="0" smtClean="0"/>
              <a:t>枚举所有可能的私钥</a:t>
            </a:r>
            <a:r>
              <a:rPr lang="en-US" altLang="zh-CN" sz="1800" kern="0" dirty="0" smtClean="0"/>
              <a:t>d</a:t>
            </a:r>
            <a:r>
              <a:rPr lang="zh-CN" altLang="en-US" sz="1800" kern="0" dirty="0" smtClean="0"/>
              <a:t>（已知明文）</a:t>
            </a:r>
          </a:p>
          <a:p>
            <a:pPr lvl="1"/>
            <a:endParaRPr lang="zh-CN" altLang="en-US" sz="1800" kern="0" dirty="0" smtClean="0"/>
          </a:p>
          <a:p>
            <a:r>
              <a:rPr lang="zh-CN" altLang="en-US" sz="1800" kern="0" dirty="0" smtClean="0"/>
              <a:t>数学方法</a:t>
            </a:r>
          </a:p>
          <a:p>
            <a:pPr lvl="1"/>
            <a:r>
              <a:rPr lang="zh-CN" altLang="en-US" sz="1800" kern="0" dirty="0" smtClean="0"/>
              <a:t>分解</a:t>
            </a:r>
            <a:r>
              <a:rPr lang="en-US" altLang="zh-CN" sz="1800" kern="0" dirty="0" smtClean="0"/>
              <a:t>n=</a:t>
            </a:r>
            <a:r>
              <a:rPr lang="en-US" altLang="zh-CN" sz="1800" kern="0" dirty="0" err="1" smtClean="0"/>
              <a:t>pq</a:t>
            </a:r>
            <a:r>
              <a:rPr lang="zh-CN" altLang="en-US" sz="1800" kern="0" dirty="0" smtClean="0"/>
              <a:t>，就可以计算</a:t>
            </a:r>
            <a:r>
              <a:rPr lang="el-GR" altLang="zh-CN" sz="1800" i="1" kern="0" dirty="0" smtClean="0">
                <a:cs typeface="Times New Roman" pitchFamily="18" charset="0"/>
              </a:rPr>
              <a:t>φ</a:t>
            </a:r>
            <a:r>
              <a:rPr lang="en-US" altLang="zh-CN" sz="1800" kern="0" dirty="0" smtClean="0">
                <a:cs typeface="Times New Roman" pitchFamily="18" charset="0"/>
              </a:rPr>
              <a:t>(n)</a:t>
            </a:r>
            <a:r>
              <a:rPr lang="zh-CN" altLang="en-US" sz="1800" kern="0" dirty="0" smtClean="0"/>
              <a:t>，就可从</a:t>
            </a:r>
            <a:r>
              <a:rPr lang="en-US" altLang="zh-CN" sz="1800" kern="0" dirty="0" smtClean="0"/>
              <a:t>e</a:t>
            </a:r>
            <a:r>
              <a:rPr lang="zh-CN" altLang="en-US" sz="1800" kern="0" dirty="0" smtClean="0"/>
              <a:t>求得</a:t>
            </a:r>
            <a:r>
              <a:rPr lang="en-US" altLang="zh-CN" sz="1800" kern="0" dirty="0" smtClean="0"/>
              <a:t>d</a:t>
            </a:r>
            <a:endParaRPr lang="zh-CN" altLang="en-US" sz="1800" kern="0" dirty="0" smtClean="0"/>
          </a:p>
          <a:p>
            <a:pPr lvl="1"/>
            <a:r>
              <a:rPr lang="zh-CN" altLang="en-US" sz="1800" kern="0" dirty="0" smtClean="0"/>
              <a:t>不分解</a:t>
            </a:r>
            <a:r>
              <a:rPr lang="en-US" altLang="zh-CN" sz="1800" kern="0" dirty="0" smtClean="0"/>
              <a:t>n</a:t>
            </a:r>
            <a:r>
              <a:rPr lang="zh-CN" altLang="en-US" sz="1800" kern="0" dirty="0" smtClean="0"/>
              <a:t>，而直接求</a:t>
            </a:r>
            <a:r>
              <a:rPr lang="el-GR" altLang="zh-CN" sz="1800" i="1" kern="0" dirty="0" smtClean="0">
                <a:cs typeface="Times New Roman" pitchFamily="18" charset="0"/>
              </a:rPr>
              <a:t>φ</a:t>
            </a:r>
            <a:r>
              <a:rPr lang="en-US" altLang="zh-CN" sz="1800" kern="0" dirty="0" smtClean="0">
                <a:cs typeface="Times New Roman" pitchFamily="18" charset="0"/>
              </a:rPr>
              <a:t>(n)</a:t>
            </a:r>
            <a:r>
              <a:rPr lang="zh-CN" altLang="en-US" sz="1800" kern="0" dirty="0" smtClean="0">
                <a:cs typeface="Times New Roman" pitchFamily="18" charset="0"/>
              </a:rPr>
              <a:t>，</a:t>
            </a:r>
            <a:r>
              <a:rPr lang="zh-CN" altLang="en-US" sz="1800" kern="0" dirty="0" smtClean="0"/>
              <a:t>再求</a:t>
            </a:r>
            <a:r>
              <a:rPr lang="en-US" altLang="zh-CN" sz="1800" kern="0" dirty="0" smtClean="0"/>
              <a:t>d </a:t>
            </a:r>
            <a:endParaRPr lang="zh-CN" altLang="en-US" sz="1800" kern="0" dirty="0" smtClean="0"/>
          </a:p>
          <a:p>
            <a:pPr lvl="1"/>
            <a:r>
              <a:rPr lang="zh-CN" altLang="en-US" sz="1800" kern="0" dirty="0" smtClean="0"/>
              <a:t>不求</a:t>
            </a:r>
            <a:r>
              <a:rPr lang="el-GR" altLang="zh-CN" sz="1800" i="1" kern="0" dirty="0" smtClean="0">
                <a:cs typeface="Times New Roman" pitchFamily="18" charset="0"/>
              </a:rPr>
              <a:t>φ</a:t>
            </a:r>
            <a:r>
              <a:rPr lang="en-US" altLang="zh-CN" sz="1800" kern="0" dirty="0" smtClean="0">
                <a:cs typeface="Times New Roman" pitchFamily="18" charset="0"/>
              </a:rPr>
              <a:t>(n)</a:t>
            </a:r>
            <a:r>
              <a:rPr lang="zh-CN" altLang="en-US" sz="1800" kern="0" dirty="0" smtClean="0"/>
              <a:t>，直接求</a:t>
            </a:r>
            <a:r>
              <a:rPr lang="en-US" altLang="zh-CN" sz="1800" kern="0" dirty="0" smtClean="0"/>
              <a:t>d </a:t>
            </a:r>
          </a:p>
          <a:p>
            <a:pPr lvl="1"/>
            <a:endParaRPr lang="en-US" altLang="zh-CN" sz="1800" kern="0" dirty="0"/>
          </a:p>
          <a:p>
            <a:pPr lvl="1"/>
            <a:r>
              <a:rPr lang="zh-CN" altLang="en-US" sz="1800" kern="0" dirty="0" smtClean="0"/>
              <a:t>共模攻击、计时攻击、</a:t>
            </a:r>
            <a:r>
              <a:rPr lang="en-US" altLang="zh-CN" sz="1800" kern="0" dirty="0" smtClean="0"/>
              <a:t>N</a:t>
            </a:r>
            <a:r>
              <a:rPr lang="zh-CN" altLang="en-US" sz="1800" kern="0" dirty="0" smtClean="0"/>
              <a:t>的特殊结构攻击（</a:t>
            </a:r>
            <a:r>
              <a:rPr lang="en-US" altLang="zh-CN" sz="1800" kern="0" dirty="0" smtClean="0"/>
              <a:t>N</a:t>
            </a:r>
            <a:r>
              <a:rPr lang="zh-CN" altLang="en-US" sz="1800" kern="0" dirty="0" smtClean="0"/>
              <a:t>要大、</a:t>
            </a:r>
            <a:r>
              <a:rPr lang="en-US" altLang="zh-CN" sz="1800" kern="0" dirty="0" smtClean="0"/>
              <a:t>P</a:t>
            </a:r>
            <a:r>
              <a:rPr lang="zh-CN" altLang="en-US" sz="1800" kern="0" dirty="0" smtClean="0"/>
              <a:t>和</a:t>
            </a:r>
            <a:r>
              <a:rPr lang="en-US" altLang="zh-CN" sz="1800" kern="0" dirty="0" smtClean="0"/>
              <a:t>Q</a:t>
            </a:r>
            <a:r>
              <a:rPr lang="zh-CN" altLang="en-US" sz="1800" kern="0" dirty="0" smtClean="0"/>
              <a:t>宽度接近）</a:t>
            </a:r>
          </a:p>
          <a:p>
            <a:endParaRPr lang="zh-CN" altLang="en-US" sz="1800" kern="0" dirty="0" smtClean="0"/>
          </a:p>
        </p:txBody>
      </p:sp>
    </p:spTree>
    <p:extLst>
      <p:ext uri="{BB962C8B-B14F-4D97-AF65-F5344CB8AC3E}">
        <p14:creationId xmlns:p14="http://schemas.microsoft.com/office/powerpoint/2010/main" val="2741908875"/>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693737" y="187325"/>
            <a:ext cx="82137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lnSpc>
                <a:spcPts val="2600"/>
              </a:lnSpc>
              <a:spcBef>
                <a:spcPct val="0"/>
              </a:spcBef>
              <a:spcAft>
                <a:spcPct val="0"/>
              </a:spcAft>
              <a:defRPr>
                <a:solidFill>
                  <a:srgbClr val="323232"/>
                </a:solidFill>
                <a:latin typeface="+mj-lt"/>
                <a:ea typeface="+mj-ea"/>
                <a:cs typeface="+mj-cs"/>
              </a:defRPr>
            </a:lvl1pPr>
            <a:lvl2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2pPr>
            <a:lvl3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3pPr>
            <a:lvl4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4pPr>
            <a:lvl5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5pPr>
            <a:lvl6pPr marL="457200" algn="l" rtl="0" fontAlgn="base">
              <a:lnSpc>
                <a:spcPts val="2600"/>
              </a:lnSpc>
              <a:spcBef>
                <a:spcPct val="0"/>
              </a:spcBef>
              <a:spcAft>
                <a:spcPct val="0"/>
              </a:spcAft>
              <a:defRPr>
                <a:solidFill>
                  <a:srgbClr val="323232"/>
                </a:solidFill>
                <a:latin typeface="黑体" pitchFamily="49" charset="-122"/>
                <a:ea typeface="黑体" pitchFamily="49" charset="-122"/>
              </a:defRPr>
            </a:lvl6pPr>
            <a:lvl7pPr marL="914400" algn="l" rtl="0" fontAlgn="base">
              <a:lnSpc>
                <a:spcPts val="2600"/>
              </a:lnSpc>
              <a:spcBef>
                <a:spcPct val="0"/>
              </a:spcBef>
              <a:spcAft>
                <a:spcPct val="0"/>
              </a:spcAft>
              <a:defRPr>
                <a:solidFill>
                  <a:srgbClr val="323232"/>
                </a:solidFill>
                <a:latin typeface="黑体" pitchFamily="49" charset="-122"/>
                <a:ea typeface="黑体" pitchFamily="49" charset="-122"/>
              </a:defRPr>
            </a:lvl7pPr>
            <a:lvl8pPr marL="1371600" algn="l" rtl="0" fontAlgn="base">
              <a:lnSpc>
                <a:spcPts val="2600"/>
              </a:lnSpc>
              <a:spcBef>
                <a:spcPct val="0"/>
              </a:spcBef>
              <a:spcAft>
                <a:spcPct val="0"/>
              </a:spcAft>
              <a:defRPr>
                <a:solidFill>
                  <a:srgbClr val="323232"/>
                </a:solidFill>
                <a:latin typeface="黑体" pitchFamily="49" charset="-122"/>
                <a:ea typeface="黑体" pitchFamily="49" charset="-122"/>
              </a:defRPr>
            </a:lvl8pPr>
            <a:lvl9pPr marL="1828800" algn="l" rtl="0" fontAlgn="base">
              <a:lnSpc>
                <a:spcPts val="2600"/>
              </a:lnSpc>
              <a:spcBef>
                <a:spcPct val="0"/>
              </a:spcBef>
              <a:spcAft>
                <a:spcPct val="0"/>
              </a:spcAft>
              <a:defRPr>
                <a:solidFill>
                  <a:srgbClr val="323232"/>
                </a:solidFill>
                <a:latin typeface="黑体" pitchFamily="49" charset="-122"/>
                <a:ea typeface="黑体" pitchFamily="49" charset="-122"/>
              </a:defRPr>
            </a:lvl9pPr>
          </a:lstStyle>
          <a:p>
            <a:r>
              <a:rPr lang="en-US" altLang="zh-CN" sz="3200" b="1" kern="0" dirty="0" smtClean="0">
                <a:latin typeface="Times New Roman" pitchFamily="18" charset="0"/>
              </a:rPr>
              <a:t>RSA</a:t>
            </a:r>
            <a:r>
              <a:rPr lang="zh-CN" altLang="en-US" sz="3200" b="1" kern="0" dirty="0" smtClean="0">
                <a:latin typeface="Times New Roman" pitchFamily="18" charset="0"/>
              </a:rPr>
              <a:t>选择密文攻击</a:t>
            </a:r>
            <a:endParaRPr lang="en-GB" altLang="zh-CN" sz="3200" kern="0" dirty="0" smtClean="0">
              <a:latin typeface="Times New Roman" pitchFamily="18" charset="0"/>
            </a:endParaRPr>
          </a:p>
        </p:txBody>
      </p:sp>
      <p:sp>
        <p:nvSpPr>
          <p:cNvPr id="3" name="Rectangle 3"/>
          <p:cNvSpPr txBox="1">
            <a:spLocks noChangeArrowheads="1"/>
          </p:cNvSpPr>
          <p:nvPr/>
        </p:nvSpPr>
        <p:spPr>
          <a:xfrm>
            <a:off x="457200" y="1447800"/>
            <a:ext cx="8686800" cy="5410200"/>
          </a:xfrm>
          <a:prstGeom prst="rect">
            <a:avLst/>
          </a:prstGeom>
        </p:spPr>
        <p:txBody>
          <a:bodyPr/>
          <a:lstStyle>
            <a:lvl1pPr marL="342900" indent="-342900" algn="l" rtl="0" eaLnBrk="0" fontAlgn="base" hangingPunct="0">
              <a:lnSpc>
                <a:spcPts val="2400"/>
              </a:lnSpc>
              <a:spcBef>
                <a:spcPct val="0"/>
              </a:spcBef>
              <a:spcAft>
                <a:spcPts val="1200"/>
              </a:spcAft>
              <a:buClr>
                <a:schemeClr val="accent1"/>
              </a:buClr>
              <a:buFont typeface="Futura Md BT" pitchFamily="34" charset="0"/>
              <a:buChar char=" "/>
              <a:tabLst>
                <a:tab pos="3946525" algn="l"/>
              </a:tabLst>
              <a:defRPr>
                <a:solidFill>
                  <a:srgbClr val="323232"/>
                </a:solidFill>
                <a:latin typeface="+mn-lt"/>
                <a:ea typeface="+mn-ea"/>
                <a:cs typeface="+mn-cs"/>
              </a:defRPr>
            </a:lvl1pPr>
            <a:lvl2pPr marL="295275" indent="-222250" algn="l" rtl="0" eaLnBrk="0" fontAlgn="base" hangingPunct="0">
              <a:lnSpc>
                <a:spcPts val="2400"/>
              </a:lnSpc>
              <a:spcBef>
                <a:spcPct val="0"/>
              </a:spcBef>
              <a:spcAft>
                <a:spcPts val="1200"/>
              </a:spcAft>
              <a:buClr>
                <a:srgbClr val="969696"/>
              </a:buClr>
              <a:buFont typeface="Wingdings" pitchFamily="2" charset="2"/>
              <a:buChar char="§"/>
              <a:tabLst>
                <a:tab pos="3946525" algn="l"/>
              </a:tabLst>
              <a:defRPr>
                <a:solidFill>
                  <a:srgbClr val="323232"/>
                </a:solidFill>
                <a:latin typeface="+mn-lt"/>
                <a:ea typeface="+mn-ea"/>
                <a:cs typeface="Arial" pitchFamily="34" charset="0"/>
              </a:defRPr>
            </a:lvl2pPr>
            <a:lvl3pPr marL="514350" indent="-209550" algn="l" rtl="0" eaLnBrk="0" fontAlgn="base" hangingPunct="0">
              <a:lnSpc>
                <a:spcPts val="2000"/>
              </a:lnSpc>
              <a:spcBef>
                <a:spcPct val="0"/>
              </a:spcBef>
              <a:spcAft>
                <a:spcPts val="800"/>
              </a:spcAft>
              <a:buClr>
                <a:srgbClr val="969696"/>
              </a:buClr>
              <a:buFont typeface="Wingdings" pitchFamily="2" charset="2"/>
              <a:buChar char=""/>
              <a:tabLst>
                <a:tab pos="3946525" algn="l"/>
              </a:tabLst>
              <a:defRPr sz="1600">
                <a:solidFill>
                  <a:srgbClr val="323232"/>
                </a:solidFill>
                <a:latin typeface="+mn-lt"/>
                <a:ea typeface="+mn-ea"/>
                <a:cs typeface="Arial" pitchFamily="34" charset="0"/>
              </a:defRPr>
            </a:lvl3pPr>
            <a:lvl4pPr marL="723900" indent="-196850" algn="l" rtl="0" eaLnBrk="0" fontAlgn="base" hangingPunct="0">
              <a:lnSpc>
                <a:spcPts val="1400"/>
              </a:lnSpc>
              <a:spcBef>
                <a:spcPct val="0"/>
              </a:spcBef>
              <a:spcAft>
                <a:spcPts val="600"/>
              </a:spcAft>
              <a:buClr>
                <a:srgbClr val="969696"/>
              </a:buClr>
              <a:buFont typeface="Futura Md BT" pitchFamily="34" charset="0"/>
              <a:buChar char="–"/>
              <a:tabLst>
                <a:tab pos="3946525" algn="l"/>
              </a:tabLst>
              <a:defRPr sz="1400">
                <a:solidFill>
                  <a:schemeClr val="tx1"/>
                </a:solidFill>
                <a:latin typeface="Verdana" pitchFamily="34" charset="0"/>
                <a:ea typeface="+mn-ea"/>
                <a:cs typeface="Arial" pitchFamily="34" charset="0"/>
              </a:defRPr>
            </a:lvl4pPr>
            <a:lvl5pPr marL="2046288" indent="-168275" algn="l"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5pPr>
            <a:lvl6pPr marL="25034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6pPr>
            <a:lvl7pPr marL="29606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7pPr>
            <a:lvl8pPr marL="34178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8pPr>
            <a:lvl9pPr marL="38750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9pPr>
          </a:lstStyle>
          <a:p>
            <a:pPr marL="0" indent="0">
              <a:buNone/>
            </a:pPr>
            <a:endParaRPr lang="zh-CN" altLang="en-US" sz="1800" kern="0" dirty="0" smtClean="0"/>
          </a:p>
          <a:p>
            <a:pPr marL="73025" lvl="1" indent="0">
              <a:buNone/>
            </a:pPr>
            <a:endParaRPr lang="en-US" altLang="zh-CN" sz="1800" kern="0" dirty="0" smtClean="0"/>
          </a:p>
        </p:txBody>
      </p:sp>
      <p:sp>
        <p:nvSpPr>
          <p:cNvPr id="4" name="Rectangle 3"/>
          <p:cNvSpPr txBox="1">
            <a:spLocks noChangeArrowheads="1"/>
          </p:cNvSpPr>
          <p:nvPr/>
        </p:nvSpPr>
        <p:spPr>
          <a:xfrm>
            <a:off x="234950" y="1304925"/>
            <a:ext cx="8686800" cy="5410200"/>
          </a:xfrm>
          <a:prstGeom prst="rect">
            <a:avLst/>
          </a:prstGeom>
        </p:spPr>
        <p:txBody>
          <a:bodyPr/>
          <a:lstStyle>
            <a:lvl1pPr marL="342900" indent="-342900" algn="l" rtl="0" eaLnBrk="0" fontAlgn="base" hangingPunct="0">
              <a:lnSpc>
                <a:spcPts val="2400"/>
              </a:lnSpc>
              <a:spcBef>
                <a:spcPct val="0"/>
              </a:spcBef>
              <a:spcAft>
                <a:spcPts val="1200"/>
              </a:spcAft>
              <a:buClr>
                <a:schemeClr val="accent1"/>
              </a:buClr>
              <a:buFont typeface="Futura Md BT" pitchFamily="34" charset="0"/>
              <a:buChar char=" "/>
              <a:tabLst>
                <a:tab pos="3946525" algn="l"/>
              </a:tabLst>
              <a:defRPr>
                <a:solidFill>
                  <a:srgbClr val="323232"/>
                </a:solidFill>
                <a:latin typeface="+mn-lt"/>
                <a:ea typeface="+mn-ea"/>
                <a:cs typeface="+mn-cs"/>
              </a:defRPr>
            </a:lvl1pPr>
            <a:lvl2pPr marL="295275" indent="-222250" algn="l" rtl="0" eaLnBrk="0" fontAlgn="base" hangingPunct="0">
              <a:lnSpc>
                <a:spcPts val="2400"/>
              </a:lnSpc>
              <a:spcBef>
                <a:spcPct val="0"/>
              </a:spcBef>
              <a:spcAft>
                <a:spcPts val="1200"/>
              </a:spcAft>
              <a:buClr>
                <a:srgbClr val="969696"/>
              </a:buClr>
              <a:buFont typeface="Wingdings" pitchFamily="2" charset="2"/>
              <a:buChar char="§"/>
              <a:tabLst>
                <a:tab pos="3946525" algn="l"/>
              </a:tabLst>
              <a:defRPr>
                <a:solidFill>
                  <a:srgbClr val="323232"/>
                </a:solidFill>
                <a:latin typeface="+mn-lt"/>
                <a:ea typeface="+mn-ea"/>
                <a:cs typeface="Arial" pitchFamily="34" charset="0"/>
              </a:defRPr>
            </a:lvl2pPr>
            <a:lvl3pPr marL="514350" indent="-209550" algn="l" rtl="0" eaLnBrk="0" fontAlgn="base" hangingPunct="0">
              <a:lnSpc>
                <a:spcPts val="2000"/>
              </a:lnSpc>
              <a:spcBef>
                <a:spcPct val="0"/>
              </a:spcBef>
              <a:spcAft>
                <a:spcPts val="800"/>
              </a:spcAft>
              <a:buClr>
                <a:srgbClr val="969696"/>
              </a:buClr>
              <a:buFont typeface="Wingdings" pitchFamily="2" charset="2"/>
              <a:buChar char=""/>
              <a:tabLst>
                <a:tab pos="3946525" algn="l"/>
              </a:tabLst>
              <a:defRPr sz="1600">
                <a:solidFill>
                  <a:srgbClr val="323232"/>
                </a:solidFill>
                <a:latin typeface="+mn-lt"/>
                <a:ea typeface="+mn-ea"/>
                <a:cs typeface="Arial" pitchFamily="34" charset="0"/>
              </a:defRPr>
            </a:lvl3pPr>
            <a:lvl4pPr marL="723900" indent="-196850" algn="l" rtl="0" eaLnBrk="0" fontAlgn="base" hangingPunct="0">
              <a:lnSpc>
                <a:spcPts val="1400"/>
              </a:lnSpc>
              <a:spcBef>
                <a:spcPct val="0"/>
              </a:spcBef>
              <a:spcAft>
                <a:spcPts val="600"/>
              </a:spcAft>
              <a:buClr>
                <a:srgbClr val="969696"/>
              </a:buClr>
              <a:buFont typeface="Futura Md BT" pitchFamily="34" charset="0"/>
              <a:buChar char="–"/>
              <a:tabLst>
                <a:tab pos="3946525" algn="l"/>
              </a:tabLst>
              <a:defRPr sz="1400">
                <a:solidFill>
                  <a:schemeClr val="tx1"/>
                </a:solidFill>
                <a:latin typeface="Verdana" pitchFamily="34" charset="0"/>
                <a:ea typeface="+mn-ea"/>
                <a:cs typeface="Arial" pitchFamily="34" charset="0"/>
              </a:defRPr>
            </a:lvl4pPr>
            <a:lvl5pPr marL="2046288" indent="-168275" algn="l"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5pPr>
            <a:lvl6pPr marL="25034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6pPr>
            <a:lvl7pPr marL="29606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7pPr>
            <a:lvl8pPr marL="34178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8pPr>
            <a:lvl9pPr marL="38750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9pPr>
          </a:lstStyle>
          <a:p>
            <a:pPr>
              <a:buFontTx/>
              <a:buNone/>
            </a:pPr>
            <a:r>
              <a:rPr lang="zh-CN" altLang="en-US" sz="2400" kern="0" dirty="0" smtClean="0"/>
              <a:t>（选择密文意味着可以借用私钥）</a:t>
            </a:r>
            <a:endParaRPr lang="en-US" altLang="zh-CN" sz="2400" kern="0" dirty="0" smtClean="0"/>
          </a:p>
          <a:p>
            <a:pPr>
              <a:buFontTx/>
              <a:buNone/>
            </a:pPr>
            <a:r>
              <a:rPr lang="zh-CN" altLang="en-US" sz="2400" kern="0" dirty="0" smtClean="0"/>
              <a:t>	可以用随机数</a:t>
            </a:r>
            <a:r>
              <a:rPr lang="en-US" altLang="zh-CN" sz="2400" kern="0" dirty="0" smtClean="0"/>
              <a:t>r</a:t>
            </a:r>
            <a:r>
              <a:rPr lang="zh-CN" altLang="en-US" sz="2400" kern="0" dirty="0" smtClean="0"/>
              <a:t>把</a:t>
            </a:r>
            <a:r>
              <a:rPr lang="en-US" altLang="zh-CN" sz="2400" kern="0" dirty="0" smtClean="0"/>
              <a:t>C</a:t>
            </a:r>
            <a:r>
              <a:rPr lang="zh-CN" altLang="en-US" sz="2400" kern="0" dirty="0" smtClean="0"/>
              <a:t>掩盖为</a:t>
            </a:r>
            <a:r>
              <a:rPr lang="en-US" altLang="zh-CN" sz="2400" kern="0" dirty="0" smtClean="0"/>
              <a:t>C’</a:t>
            </a:r>
            <a:r>
              <a:rPr lang="zh-CN" altLang="en-US" sz="2400" kern="0" dirty="0" smtClean="0"/>
              <a:t>，</a:t>
            </a:r>
          </a:p>
          <a:p>
            <a:pPr>
              <a:buFontTx/>
              <a:buNone/>
            </a:pPr>
            <a:r>
              <a:rPr lang="zh-CN" altLang="en-US" sz="2400" kern="0" dirty="0" smtClean="0"/>
              <a:t>	然后把</a:t>
            </a:r>
            <a:r>
              <a:rPr lang="en-US" altLang="zh-CN" sz="2400" kern="0" dirty="0" smtClean="0"/>
              <a:t>C’</a:t>
            </a:r>
            <a:r>
              <a:rPr lang="zh-CN" altLang="en-US" sz="2400" kern="0" dirty="0" smtClean="0"/>
              <a:t>用私钥解密得到</a:t>
            </a:r>
            <a:r>
              <a:rPr lang="en-US" altLang="zh-CN" sz="2400" kern="0" dirty="0" smtClean="0"/>
              <a:t>M’</a:t>
            </a:r>
            <a:r>
              <a:rPr lang="zh-CN" altLang="en-US" sz="2400" kern="0" dirty="0" smtClean="0"/>
              <a:t>，</a:t>
            </a:r>
          </a:p>
          <a:p>
            <a:pPr>
              <a:buFontTx/>
              <a:buNone/>
            </a:pPr>
            <a:r>
              <a:rPr lang="zh-CN" altLang="en-US" sz="2400" kern="0" dirty="0" smtClean="0"/>
              <a:t>	从</a:t>
            </a:r>
            <a:r>
              <a:rPr lang="en-US" altLang="zh-CN" sz="2400" kern="0" dirty="0" smtClean="0"/>
              <a:t>M’</a:t>
            </a:r>
            <a:r>
              <a:rPr lang="zh-CN" altLang="en-US" sz="2400" kern="0" dirty="0" smtClean="0"/>
              <a:t>乘以</a:t>
            </a:r>
            <a:r>
              <a:rPr lang="en-US" altLang="zh-CN" sz="2400" kern="0" dirty="0" smtClean="0"/>
              <a:t>r</a:t>
            </a:r>
            <a:r>
              <a:rPr lang="en-US" altLang="zh-CN" sz="2400" kern="0" baseline="30000" dirty="0" smtClean="0"/>
              <a:t>-1</a:t>
            </a:r>
            <a:r>
              <a:rPr lang="zh-CN" altLang="en-US" sz="2400" kern="0" dirty="0" smtClean="0"/>
              <a:t>，即得</a:t>
            </a:r>
            <a:r>
              <a:rPr lang="en-US" altLang="zh-CN" sz="2400" kern="0" dirty="0" smtClean="0"/>
              <a:t>M</a:t>
            </a:r>
          </a:p>
          <a:p>
            <a:pPr>
              <a:buFontTx/>
              <a:buNone/>
            </a:pPr>
            <a:endParaRPr lang="en-US" altLang="zh-CN" sz="2400" kern="0" dirty="0" smtClean="0"/>
          </a:p>
          <a:p>
            <a:pPr>
              <a:buFontTx/>
              <a:buNone/>
            </a:pPr>
            <a:r>
              <a:rPr lang="zh-CN" altLang="en-US" sz="2400" kern="0" dirty="0" smtClean="0"/>
              <a:t>   提示：</a:t>
            </a:r>
            <a:r>
              <a:rPr lang="en-US" altLang="zh-CN" sz="2400" kern="0" dirty="0" err="1" smtClean="0"/>
              <a:t>m^e</a:t>
            </a:r>
            <a:r>
              <a:rPr lang="en-US" altLang="zh-CN" sz="2400" kern="0" dirty="0" smtClean="0"/>
              <a:t>*</a:t>
            </a:r>
            <a:r>
              <a:rPr lang="en-US" altLang="zh-CN" sz="2400" kern="0" dirty="0" err="1" smtClean="0"/>
              <a:t>r^e</a:t>
            </a:r>
            <a:endParaRPr lang="zh-CN" altLang="en-US" sz="2400" kern="0" dirty="0" smtClean="0"/>
          </a:p>
          <a:p>
            <a:endParaRPr lang="zh-CN" altLang="en-US" sz="1800" kern="0" dirty="0" smtClean="0"/>
          </a:p>
          <a:p>
            <a:endParaRPr lang="zh-CN" altLang="en-US" sz="1800" kern="0" dirty="0" smtClean="0"/>
          </a:p>
        </p:txBody>
      </p:sp>
    </p:spTree>
    <p:extLst>
      <p:ext uri="{BB962C8B-B14F-4D97-AF65-F5344CB8AC3E}">
        <p14:creationId xmlns:p14="http://schemas.microsoft.com/office/powerpoint/2010/main" val="2511018008"/>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Text Box 5"/>
          <p:cNvSpPr txBox="1">
            <a:spLocks noChangeArrowheads="1"/>
          </p:cNvSpPr>
          <p:nvPr/>
        </p:nvSpPr>
        <p:spPr bwMode="auto">
          <a:xfrm>
            <a:off x="495300" y="180975"/>
            <a:ext cx="103187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90000"/>
              </a:lnSpc>
              <a:spcBef>
                <a:spcPct val="50000"/>
              </a:spcBef>
            </a:pPr>
            <a:r>
              <a:rPr lang="en-GB" altLang="zh-CN" sz="4800" b="1" dirty="0" smtClean="0">
                <a:ea typeface="宋体" pitchFamily="2" charset="-122"/>
              </a:rPr>
              <a:t>1</a:t>
            </a:r>
            <a:endParaRPr lang="en-GB" altLang="zh-CN" sz="4800" b="1" dirty="0">
              <a:ea typeface="宋体" pitchFamily="2" charset="-122"/>
            </a:endParaRPr>
          </a:p>
        </p:txBody>
      </p:sp>
      <p:sp>
        <p:nvSpPr>
          <p:cNvPr id="5124" name="Text Box 4"/>
          <p:cNvSpPr txBox="1">
            <a:spLocks noChangeArrowheads="1"/>
          </p:cNvSpPr>
          <p:nvPr/>
        </p:nvSpPr>
        <p:spPr bwMode="auto">
          <a:xfrm>
            <a:off x="1315243" y="180975"/>
            <a:ext cx="6657975"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r>
              <a:rPr lang="zh-CN" altLang="zh-CN" sz="3600" b="1" dirty="0">
                <a:latin typeface="宋体" pitchFamily="2" charset="-122"/>
                <a:ea typeface="宋体" pitchFamily="2" charset="-122"/>
              </a:rPr>
              <a:t>公钥密码体制</a:t>
            </a:r>
          </a:p>
        </p:txBody>
      </p:sp>
      <p:sp>
        <p:nvSpPr>
          <p:cNvPr id="5125" name="TextBox 7"/>
          <p:cNvSpPr txBox="1">
            <a:spLocks noChangeArrowheads="1"/>
          </p:cNvSpPr>
          <p:nvPr/>
        </p:nvSpPr>
        <p:spPr bwMode="auto">
          <a:xfrm>
            <a:off x="750888" y="1421607"/>
            <a:ext cx="7539037" cy="197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50000"/>
              </a:lnSpc>
              <a:buClr>
                <a:schemeClr val="accent1"/>
              </a:buClr>
              <a:buFont typeface="Wingdings" pitchFamily="2" charset="2"/>
              <a:buChar char="u"/>
            </a:pPr>
            <a:r>
              <a:rPr lang="zh-CN" altLang="zh-CN" sz="2400" dirty="0"/>
              <a:t>公钥密码算法又称为非对称密钥密码算法，其主要特征是加密密钥可以公开，而不会影响到脱密密钥的机密性。可用于保护数据的机密性、完整性和身份识别等。</a:t>
            </a:r>
          </a:p>
          <a:p>
            <a:endParaRPr lang="zh-CN" altLang="en-US" dirty="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Text Box 4"/>
          <p:cNvSpPr txBox="1">
            <a:spLocks noChangeArrowheads="1"/>
          </p:cNvSpPr>
          <p:nvPr/>
        </p:nvSpPr>
        <p:spPr bwMode="auto">
          <a:xfrm>
            <a:off x="830263" y="198438"/>
            <a:ext cx="72104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zh-CN" sz="3600" b="1" dirty="0">
                <a:latin typeface="宋体" pitchFamily="2" charset="-122"/>
                <a:ea typeface="宋体" pitchFamily="2" charset="-122"/>
              </a:rPr>
              <a:t>公钥基本概念</a:t>
            </a:r>
            <a:endParaRPr lang="zh-CN" altLang="en-US" sz="3600" b="1" dirty="0">
              <a:latin typeface="宋体" pitchFamily="2" charset="-122"/>
              <a:ea typeface="宋体" pitchFamily="2" charset="-122"/>
            </a:endParaRPr>
          </a:p>
        </p:txBody>
      </p:sp>
      <p:sp>
        <p:nvSpPr>
          <p:cNvPr id="6148" name="Text Box 4"/>
          <p:cNvSpPr txBox="1">
            <a:spLocks noChangeArrowheads="1"/>
          </p:cNvSpPr>
          <p:nvPr/>
        </p:nvSpPr>
        <p:spPr bwMode="auto">
          <a:xfrm>
            <a:off x="830263" y="1108075"/>
            <a:ext cx="7470775" cy="4094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30000"/>
              </a:lnSpc>
              <a:buClr>
                <a:schemeClr val="accent1"/>
              </a:buClr>
              <a:buFont typeface="Wingdings" pitchFamily="2" charset="2"/>
              <a:buChar char="u"/>
            </a:pPr>
            <a:r>
              <a:rPr lang="zh-CN" altLang="zh-CN" sz="3200" dirty="0"/>
              <a:t>公钥密码体制</a:t>
            </a:r>
          </a:p>
          <a:p>
            <a:pPr algn="l">
              <a:lnSpc>
                <a:spcPct val="130000"/>
              </a:lnSpc>
            </a:pPr>
            <a:r>
              <a:rPr lang="zh-CN" altLang="en-US" sz="2400" dirty="0"/>
              <a:t>      </a:t>
            </a:r>
            <a:r>
              <a:rPr lang="zh-CN" altLang="zh-CN" sz="2400" dirty="0"/>
              <a:t>公钥密码体制也称为</a:t>
            </a:r>
            <a:r>
              <a:rPr lang="zh-CN" altLang="zh-CN" sz="2400" dirty="0">
                <a:solidFill>
                  <a:srgbClr val="FF0000"/>
                </a:solidFill>
              </a:rPr>
              <a:t>双密钥密码体制</a:t>
            </a:r>
            <a:r>
              <a:rPr lang="zh-CN" altLang="zh-CN" sz="2400" dirty="0"/>
              <a:t>或</a:t>
            </a:r>
            <a:r>
              <a:rPr lang="zh-CN" altLang="zh-CN" sz="2400" dirty="0">
                <a:solidFill>
                  <a:srgbClr val="FF0000"/>
                </a:solidFill>
              </a:rPr>
              <a:t>非对称密码体制</a:t>
            </a:r>
            <a:r>
              <a:rPr lang="zh-CN" altLang="zh-CN" sz="2400" dirty="0"/>
              <a:t>，与此相对应，将序列密码和分组密码等称为单密钥密码体制或对称密钥密码体制。</a:t>
            </a:r>
            <a:endParaRPr lang="en-US" altLang="zh-CN" sz="2400" dirty="0"/>
          </a:p>
          <a:p>
            <a:pPr algn="l">
              <a:lnSpc>
                <a:spcPct val="130000"/>
              </a:lnSpc>
            </a:pPr>
            <a:r>
              <a:rPr lang="zh-CN" altLang="en-US" sz="2400" dirty="0"/>
              <a:t>       非对称密钥管理系统则</a:t>
            </a:r>
            <a:r>
              <a:rPr lang="zh-CN" altLang="en-US" sz="2400" b="1" dirty="0"/>
              <a:t>基于数学函数应用于数字，处理的对象是数字</a:t>
            </a:r>
            <a:r>
              <a:rPr lang="zh-CN" altLang="en-US" sz="2400" b="1" dirty="0" smtClean="0"/>
              <a:t>。其使用两个独立的密钥。</a:t>
            </a:r>
            <a:endParaRPr lang="en-US" altLang="zh-CN" sz="2400" b="1" dirty="0"/>
          </a:p>
          <a:p>
            <a:pPr algn="l">
              <a:lnSpc>
                <a:spcPct val="130000"/>
              </a:lnSpc>
            </a:pPr>
            <a:r>
              <a:rPr lang="en-US" altLang="zh-CN" sz="2400" dirty="0" smtClean="0"/>
              <a:t>       </a:t>
            </a:r>
            <a:r>
              <a:rPr lang="zh-CN" altLang="zh-CN" sz="2400" dirty="0" smtClean="0"/>
              <a:t>表</a:t>
            </a:r>
            <a:r>
              <a:rPr lang="en-US" altLang="zh-CN" sz="2400" dirty="0">
                <a:latin typeface="Times New Roman" pitchFamily="18" charset="0"/>
              </a:rPr>
              <a:t>2.7</a:t>
            </a:r>
            <a:r>
              <a:rPr lang="zh-CN" altLang="zh-CN" sz="2400" dirty="0"/>
              <a:t>总结了单钥加密和公开密钥加密的重要特征。</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587375" y="323850"/>
            <a:ext cx="7210425"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zh-CN" sz="4400">
                <a:latin typeface="黑体" pitchFamily="49" charset="-122"/>
              </a:rPr>
              <a:t>公钥基本概念</a:t>
            </a:r>
            <a:endParaRPr lang="zh-CN" altLang="en-US" sz="4400">
              <a:latin typeface="黑体" pitchFamily="49" charset="-122"/>
            </a:endParaRPr>
          </a:p>
          <a:p>
            <a:pPr algn="l">
              <a:lnSpc>
                <a:spcPts val="3600"/>
              </a:lnSpc>
              <a:spcAft>
                <a:spcPts val="1200"/>
              </a:spcAft>
            </a:pPr>
            <a:endParaRPr lang="zh-CN" altLang="en-US" sz="4400">
              <a:latin typeface="黑体" pitchFamily="49" charset="-122"/>
            </a:endParaRPr>
          </a:p>
          <a:p>
            <a:pPr algn="l">
              <a:lnSpc>
                <a:spcPts val="3600"/>
              </a:lnSpc>
              <a:spcAft>
                <a:spcPts val="1200"/>
              </a:spcAft>
            </a:pPr>
            <a:endParaRPr lang="zh-CN" altLang="en-US" sz="4000"/>
          </a:p>
        </p:txBody>
      </p:sp>
      <p:graphicFrame>
        <p:nvGraphicFramePr>
          <p:cNvPr id="28697" name="Group 25"/>
          <p:cNvGraphicFramePr>
            <a:graphicFrameLocks noGrp="1"/>
          </p:cNvGraphicFramePr>
          <p:nvPr/>
        </p:nvGraphicFramePr>
        <p:xfrm>
          <a:off x="1436688" y="1046163"/>
          <a:ext cx="6818312" cy="4810125"/>
        </p:xfrm>
        <a:graphic>
          <a:graphicData uri="http://schemas.openxmlformats.org/drawingml/2006/table">
            <a:tbl>
              <a:tblPr/>
              <a:tblGrid>
                <a:gridCol w="558800"/>
                <a:gridCol w="2738437"/>
                <a:gridCol w="3521075"/>
              </a:tblGrid>
              <a:tr h="373063">
                <a:tc>
                  <a:txBody>
                    <a:bodyPr/>
                    <a:lstStyle/>
                    <a:p>
                      <a:pPr marL="0" marR="0" lvl="0" indent="0" algn="ctr" defTabSz="914400" rtl="0" eaLnBrk="1" fontAlgn="base" latinLnBrk="0" hangingPunct="1">
                        <a:lnSpc>
                          <a:spcPct val="15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Times New Roman" pitchFamily="18" charset="0"/>
                          <a:ea typeface="宋体" pitchFamily="2" charset="-122"/>
                        </a:rPr>
                        <a:t>单钥加密</a:t>
                      </a:r>
                      <a:endParaRPr kumimoji="0" 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Times New Roman" pitchFamily="18" charset="0"/>
                          <a:ea typeface="宋体" pitchFamily="2" charset="-122"/>
                        </a:rPr>
                        <a:t>公开密钥加密</a:t>
                      </a:r>
                      <a:endParaRPr kumimoji="0" 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76425">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Times New Roman" pitchFamily="18" charset="0"/>
                          <a:ea typeface="宋体" pitchFamily="2" charset="-122"/>
                        </a:rPr>
                        <a:t>运行</a:t>
                      </a:r>
                      <a:endParaRPr kumimoji="0" lang="zh-CN" sz="16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Times New Roman" pitchFamily="18" charset="0"/>
                          <a:ea typeface="宋体" pitchFamily="2" charset="-122"/>
                        </a:rPr>
                        <a:t>条件</a:t>
                      </a:r>
                      <a:endParaRPr kumimoji="0" 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5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Times New Roman" pitchFamily="18" charset="0"/>
                          <a:ea typeface="宋体" pitchFamily="2" charset="-122"/>
                        </a:rPr>
                        <a:t>①</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rPr>
                        <a:t> </a:t>
                      </a:r>
                      <a:r>
                        <a:rPr kumimoji="0" lang="zh-CN" sz="1600" b="0" i="0" u="none" strike="noStrike" cap="none" normalizeH="0" baseline="0" dirty="0" smtClean="0">
                          <a:ln>
                            <a:noFill/>
                          </a:ln>
                          <a:solidFill>
                            <a:srgbClr val="000000"/>
                          </a:solidFill>
                          <a:effectLst/>
                          <a:latin typeface="Times New Roman" pitchFamily="18" charset="0"/>
                          <a:ea typeface="宋体" pitchFamily="2" charset="-122"/>
                        </a:rPr>
                        <a:t>加密和解密使用同一密钥和同一算法</a:t>
                      </a:r>
                      <a:endParaRPr kumimoji="0" lang="zh-CN" sz="16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25000"/>
                        </a:lnSpc>
                        <a:spcBef>
                          <a:spcPct val="0"/>
                        </a:spcBef>
                        <a:spcAft>
                          <a:spcPct val="0"/>
                        </a:spcAft>
                        <a:buClrTx/>
                        <a:buSzTx/>
                        <a:buFontTx/>
                        <a:buNone/>
                        <a:tabLst/>
                      </a:pPr>
                      <a:r>
                        <a:rPr kumimoji="0" lang="zh-CN" sz="1600" b="0" i="0" u="none" strike="noStrike" cap="none" normalizeH="0" baseline="0" dirty="0" smtClean="0">
                          <a:ln>
                            <a:noFill/>
                          </a:ln>
                          <a:solidFill>
                            <a:srgbClr val="000000"/>
                          </a:solidFill>
                          <a:effectLst/>
                          <a:latin typeface="Times New Roman" pitchFamily="18" charset="0"/>
                          <a:ea typeface="宋体" pitchFamily="2" charset="-122"/>
                        </a:rPr>
                        <a:t>②</a:t>
                      </a:r>
                      <a:r>
                        <a:rPr kumimoji="0" lang="en-US" sz="1600" b="0" i="0" u="none" strike="noStrike" cap="none" normalizeH="0" baseline="0" dirty="0" smtClean="0">
                          <a:ln>
                            <a:noFill/>
                          </a:ln>
                          <a:solidFill>
                            <a:srgbClr val="000000"/>
                          </a:solidFill>
                          <a:effectLst/>
                          <a:latin typeface="Times New Roman" pitchFamily="18" charset="0"/>
                          <a:ea typeface="宋体" pitchFamily="2" charset="-122"/>
                        </a:rPr>
                        <a:t> </a:t>
                      </a:r>
                      <a:r>
                        <a:rPr kumimoji="0" lang="zh-CN" sz="1600" b="0" i="0" u="none" strike="noStrike" cap="none" normalizeH="0" baseline="0" dirty="0" smtClean="0">
                          <a:ln>
                            <a:noFill/>
                          </a:ln>
                          <a:solidFill>
                            <a:srgbClr val="000000"/>
                          </a:solidFill>
                          <a:effectLst/>
                          <a:latin typeface="Times New Roman" pitchFamily="18" charset="0"/>
                          <a:ea typeface="宋体" pitchFamily="2" charset="-122"/>
                        </a:rPr>
                        <a:t>发送方和接收方必须共享密钥和算法</a:t>
                      </a:r>
                      <a:endParaRPr kumimoji="0" lang="zh-CN" sz="1600" b="0"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14300" marR="0" lvl="0" indent="-114300" algn="just" defTabSz="914400" rtl="0" eaLnBrk="1" fontAlgn="base" latinLnBrk="0" hangingPunct="1">
                        <a:lnSpc>
                          <a:spcPct val="12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Times New Roman" pitchFamily="18" charset="0"/>
                          <a:ea typeface="宋体" pitchFamily="2" charset="-122"/>
                        </a:rPr>
                        <a:t>①</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rPr>
                        <a:t> </a:t>
                      </a:r>
                      <a:r>
                        <a:rPr kumimoji="0" lang="zh-CN" sz="1600" b="0" i="0" u="none" strike="noStrike" cap="none" normalizeH="0" baseline="0" dirty="0" smtClean="0">
                          <a:ln>
                            <a:noFill/>
                          </a:ln>
                          <a:solidFill>
                            <a:srgbClr val="000000"/>
                          </a:solidFill>
                          <a:effectLst/>
                          <a:latin typeface="Times New Roman" pitchFamily="18" charset="0"/>
                          <a:ea typeface="宋体" pitchFamily="2" charset="-122"/>
                        </a:rPr>
                        <a:t>用同一算法进行加密和解密，而密钥有一对，其中一个用于加密，而另一个用于解密</a:t>
                      </a:r>
                      <a:endParaRPr kumimoji="0" lang="zh-CN" sz="1600" b="0" i="0" u="none" strike="noStrike" cap="none" normalizeH="0" baseline="0" dirty="0" smtClean="0">
                        <a:ln>
                          <a:noFill/>
                        </a:ln>
                        <a:solidFill>
                          <a:schemeClr val="tx1"/>
                        </a:solidFill>
                        <a:effectLst/>
                        <a:latin typeface="Times New Roman" pitchFamily="18" charset="0"/>
                        <a:ea typeface="宋体" pitchFamily="2" charset="-122"/>
                      </a:endParaRPr>
                    </a:p>
                    <a:p>
                      <a:pPr marL="114300" marR="0" lvl="0" indent="-114300" algn="just" defTabSz="914400" rtl="0" eaLnBrk="1" fontAlgn="base" latinLnBrk="0" hangingPunct="1">
                        <a:lnSpc>
                          <a:spcPct val="120000"/>
                        </a:lnSpc>
                        <a:spcBef>
                          <a:spcPct val="0"/>
                        </a:spcBef>
                        <a:spcAft>
                          <a:spcPct val="0"/>
                        </a:spcAft>
                        <a:buClrTx/>
                        <a:buSzTx/>
                        <a:buFontTx/>
                        <a:buNone/>
                        <a:tabLst/>
                      </a:pPr>
                      <a:r>
                        <a:rPr kumimoji="0" lang="zh-CN" sz="1600" b="0" i="0" u="none" strike="noStrike" cap="none" normalizeH="0" baseline="0" dirty="0" smtClean="0">
                          <a:ln>
                            <a:noFill/>
                          </a:ln>
                          <a:solidFill>
                            <a:srgbClr val="000000"/>
                          </a:solidFill>
                          <a:effectLst/>
                          <a:latin typeface="Times New Roman" pitchFamily="18" charset="0"/>
                          <a:ea typeface="宋体" pitchFamily="2" charset="-122"/>
                        </a:rPr>
                        <a:t>②</a:t>
                      </a:r>
                      <a:r>
                        <a:rPr kumimoji="0" lang="en-US" sz="1600" b="0" i="0" u="none" strike="noStrike" cap="none" normalizeH="0" baseline="0" dirty="0" smtClean="0">
                          <a:ln>
                            <a:noFill/>
                          </a:ln>
                          <a:solidFill>
                            <a:srgbClr val="000000"/>
                          </a:solidFill>
                          <a:effectLst/>
                          <a:latin typeface="Times New Roman" pitchFamily="18" charset="0"/>
                          <a:ea typeface="宋体" pitchFamily="2" charset="-122"/>
                        </a:rPr>
                        <a:t> </a:t>
                      </a:r>
                      <a:r>
                        <a:rPr kumimoji="0" lang="zh-CN" sz="1600" b="0" i="0" u="none" strike="noStrike" cap="none" normalizeH="0" baseline="0" dirty="0" smtClean="0">
                          <a:ln>
                            <a:noFill/>
                          </a:ln>
                          <a:solidFill>
                            <a:srgbClr val="000000"/>
                          </a:solidFill>
                          <a:effectLst/>
                          <a:latin typeface="Times New Roman" pitchFamily="18" charset="0"/>
                          <a:ea typeface="宋体" pitchFamily="2" charset="-122"/>
                        </a:rPr>
                        <a:t>发送方和接收方每个拥有一个相互匹配的密钥中的一个</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rPr>
                        <a:t>(</a:t>
                      </a:r>
                      <a:r>
                        <a:rPr kumimoji="0" lang="zh-CN" sz="1600" b="0" i="0" u="none" strike="noStrike" cap="none" normalizeH="0" baseline="0" dirty="0" smtClean="0">
                          <a:ln>
                            <a:noFill/>
                          </a:ln>
                          <a:solidFill>
                            <a:srgbClr val="000000"/>
                          </a:solidFill>
                          <a:effectLst/>
                          <a:latin typeface="Times New Roman" pitchFamily="18" charset="0"/>
                          <a:ea typeface="宋体" pitchFamily="2" charset="-122"/>
                        </a:rPr>
                        <a:t>不是另一个</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rPr>
                        <a:t>)</a:t>
                      </a:r>
                      <a:endParaRPr kumimoji="0" lang="zh-CN" altLang="zh-CN" sz="1600" b="0"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60637">
                <a:tc>
                  <a:txBody>
                    <a:bodyPr/>
                    <a:lstStyle/>
                    <a:p>
                      <a:pPr marL="0" marR="0" lvl="0" indent="0" algn="ctr" defTabSz="914400" rtl="0" eaLnBrk="1" fontAlgn="base" latinLnBrk="0" hangingPunct="1">
                        <a:lnSpc>
                          <a:spcPct val="150000"/>
                        </a:lnSpc>
                        <a:spcBef>
                          <a:spcPct val="0"/>
                        </a:spcBef>
                        <a:spcAft>
                          <a:spcPct val="0"/>
                        </a:spcAft>
                        <a:buClrTx/>
                        <a:buSzTx/>
                        <a:buFontTx/>
                        <a:buNone/>
                        <a:tabLst/>
                      </a:pPr>
                      <a:endParaRPr kumimoji="0" lang="en-US" altLang="zh-CN" sz="1600" b="0" i="0" u="none" strike="noStrike" cap="none" normalizeH="0" baseline="0" smtClean="0">
                        <a:ln>
                          <a:noFill/>
                        </a:ln>
                        <a:solidFill>
                          <a:srgbClr val="000000"/>
                        </a:solidFill>
                        <a:effectLst/>
                        <a:latin typeface="Times New Roman" pitchFamily="18" charset="0"/>
                        <a:ea typeface="宋体"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Times New Roman" pitchFamily="18" charset="0"/>
                          <a:ea typeface="宋体" pitchFamily="2" charset="-122"/>
                        </a:rPr>
                        <a:t>安全</a:t>
                      </a:r>
                      <a:endParaRPr kumimoji="0" lang="zh-CN" sz="16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Times New Roman" pitchFamily="18" charset="0"/>
                          <a:ea typeface="宋体" pitchFamily="2" charset="-122"/>
                        </a:rPr>
                        <a:t>条件</a:t>
                      </a:r>
                      <a:endParaRPr kumimoji="0" 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Times New Roman" pitchFamily="18" charset="0"/>
                          <a:ea typeface="宋体" pitchFamily="2" charset="-122"/>
                        </a:rPr>
                        <a:t>①</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rPr>
                        <a:t> </a:t>
                      </a:r>
                      <a:r>
                        <a:rPr kumimoji="0" lang="zh-CN" sz="1600" b="0" i="0" u="none" strike="noStrike" cap="none" normalizeH="0" baseline="0" dirty="0" smtClean="0">
                          <a:ln>
                            <a:noFill/>
                          </a:ln>
                          <a:solidFill>
                            <a:srgbClr val="000000"/>
                          </a:solidFill>
                          <a:effectLst/>
                          <a:latin typeface="Times New Roman" pitchFamily="18" charset="0"/>
                          <a:ea typeface="宋体" pitchFamily="2" charset="-122"/>
                        </a:rPr>
                        <a:t>密钥必须保密</a:t>
                      </a:r>
                      <a:endParaRPr kumimoji="0" lang="zh-CN" sz="16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20000"/>
                        </a:lnSpc>
                        <a:spcBef>
                          <a:spcPct val="0"/>
                        </a:spcBef>
                        <a:spcAft>
                          <a:spcPct val="0"/>
                        </a:spcAft>
                        <a:buClrTx/>
                        <a:buSzTx/>
                        <a:buFontTx/>
                        <a:buNone/>
                        <a:tabLst/>
                      </a:pPr>
                      <a:r>
                        <a:rPr kumimoji="0" lang="zh-CN" sz="1600" b="0" i="0" u="none" strike="noStrike" cap="none" normalizeH="0" baseline="0" dirty="0" smtClean="0">
                          <a:ln>
                            <a:noFill/>
                          </a:ln>
                          <a:solidFill>
                            <a:srgbClr val="000000"/>
                          </a:solidFill>
                          <a:effectLst/>
                          <a:latin typeface="Times New Roman" pitchFamily="18" charset="0"/>
                          <a:ea typeface="宋体" pitchFamily="2" charset="-122"/>
                        </a:rPr>
                        <a:t>②</a:t>
                      </a:r>
                      <a:r>
                        <a:rPr kumimoji="0" lang="en-US" sz="1600" b="0" i="0" u="none" strike="noStrike" cap="none" normalizeH="0" baseline="0" dirty="0" smtClean="0">
                          <a:ln>
                            <a:noFill/>
                          </a:ln>
                          <a:solidFill>
                            <a:srgbClr val="000000"/>
                          </a:solidFill>
                          <a:effectLst/>
                          <a:latin typeface="Times New Roman" pitchFamily="18" charset="0"/>
                          <a:ea typeface="宋体" pitchFamily="2" charset="-122"/>
                        </a:rPr>
                        <a:t> </a:t>
                      </a:r>
                      <a:r>
                        <a:rPr kumimoji="0" lang="zh-CN" sz="1600" b="0" i="0" u="none" strike="noStrike" cap="none" normalizeH="0" baseline="0" dirty="0" smtClean="0">
                          <a:ln>
                            <a:noFill/>
                          </a:ln>
                          <a:solidFill>
                            <a:srgbClr val="000000"/>
                          </a:solidFill>
                          <a:effectLst/>
                          <a:latin typeface="Times New Roman" pitchFamily="18" charset="0"/>
                          <a:ea typeface="宋体" pitchFamily="2" charset="-122"/>
                        </a:rPr>
                        <a:t>如果不掌握其他信息，要想解密报文是不可能或者至少是不现实的</a:t>
                      </a:r>
                      <a:endParaRPr kumimoji="0" lang="zh-CN" sz="16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20000"/>
                        </a:lnSpc>
                        <a:spcBef>
                          <a:spcPct val="0"/>
                        </a:spcBef>
                        <a:spcAft>
                          <a:spcPct val="0"/>
                        </a:spcAft>
                        <a:buClrTx/>
                        <a:buSzTx/>
                        <a:buFontTx/>
                        <a:buNone/>
                        <a:tabLst/>
                      </a:pPr>
                      <a:r>
                        <a:rPr kumimoji="0" lang="zh-CN" sz="1600" b="0" i="0" u="none" strike="noStrike" cap="none" normalizeH="0" baseline="0" dirty="0" smtClean="0">
                          <a:ln>
                            <a:noFill/>
                          </a:ln>
                          <a:solidFill>
                            <a:srgbClr val="000000"/>
                          </a:solidFill>
                          <a:effectLst/>
                          <a:latin typeface="Times New Roman" pitchFamily="18" charset="0"/>
                          <a:ea typeface="宋体" pitchFamily="2" charset="-122"/>
                        </a:rPr>
                        <a:t>③</a:t>
                      </a:r>
                      <a:r>
                        <a:rPr kumimoji="0" lang="en-US" sz="1600" b="0" i="0" u="none" strike="noStrike" cap="none" normalizeH="0" baseline="0" dirty="0" smtClean="0">
                          <a:ln>
                            <a:noFill/>
                          </a:ln>
                          <a:solidFill>
                            <a:srgbClr val="000000"/>
                          </a:solidFill>
                          <a:effectLst/>
                          <a:latin typeface="Times New Roman" pitchFamily="18" charset="0"/>
                          <a:ea typeface="宋体" pitchFamily="2" charset="-122"/>
                        </a:rPr>
                        <a:t> </a:t>
                      </a:r>
                      <a:r>
                        <a:rPr kumimoji="0" lang="zh-CN" sz="1600" b="0" i="0" u="none" strike="noStrike" cap="none" normalizeH="0" baseline="0" dirty="0" smtClean="0">
                          <a:ln>
                            <a:noFill/>
                          </a:ln>
                          <a:solidFill>
                            <a:srgbClr val="000000"/>
                          </a:solidFill>
                          <a:effectLst/>
                          <a:latin typeface="Times New Roman" pitchFamily="18" charset="0"/>
                          <a:ea typeface="宋体" pitchFamily="2" charset="-122"/>
                        </a:rPr>
                        <a:t>知道所用的算法加上密文的样本必须是不足以确定密钥</a:t>
                      </a:r>
                      <a:endParaRPr kumimoji="0" lang="zh-CN" sz="1600" b="0"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Times New Roman" pitchFamily="18" charset="0"/>
                          <a:ea typeface="宋体" pitchFamily="2" charset="-122"/>
                        </a:rPr>
                        <a:t>①</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rPr>
                        <a:t> </a:t>
                      </a:r>
                      <a:r>
                        <a:rPr kumimoji="0" lang="zh-CN" sz="1600" b="0" i="0" u="none" strike="noStrike" cap="none" normalizeH="0" baseline="0" dirty="0" smtClean="0">
                          <a:ln>
                            <a:noFill/>
                          </a:ln>
                          <a:solidFill>
                            <a:srgbClr val="000000"/>
                          </a:solidFill>
                          <a:effectLst/>
                          <a:latin typeface="Times New Roman" pitchFamily="18" charset="0"/>
                          <a:ea typeface="宋体" pitchFamily="2" charset="-122"/>
                        </a:rPr>
                        <a:t>两个密钥中的一个必须保密</a:t>
                      </a:r>
                      <a:endParaRPr kumimoji="0" lang="zh-CN" sz="16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20000"/>
                        </a:lnSpc>
                        <a:spcBef>
                          <a:spcPct val="0"/>
                        </a:spcBef>
                        <a:spcAft>
                          <a:spcPct val="0"/>
                        </a:spcAft>
                        <a:buClrTx/>
                        <a:buSzTx/>
                        <a:buFontTx/>
                        <a:buNone/>
                        <a:tabLst/>
                      </a:pPr>
                      <a:r>
                        <a:rPr kumimoji="0" lang="zh-CN" sz="1600" b="0" i="0" u="none" strike="noStrike" cap="none" normalizeH="0" baseline="0" dirty="0" smtClean="0">
                          <a:ln>
                            <a:noFill/>
                          </a:ln>
                          <a:solidFill>
                            <a:srgbClr val="000000"/>
                          </a:solidFill>
                          <a:effectLst/>
                          <a:latin typeface="Times New Roman" pitchFamily="18" charset="0"/>
                          <a:ea typeface="宋体" pitchFamily="2" charset="-122"/>
                        </a:rPr>
                        <a:t>②</a:t>
                      </a:r>
                      <a:r>
                        <a:rPr kumimoji="0" lang="en-US" sz="1600" b="0" i="0" u="none" strike="noStrike" cap="none" normalizeH="0" baseline="0" dirty="0" smtClean="0">
                          <a:ln>
                            <a:noFill/>
                          </a:ln>
                          <a:solidFill>
                            <a:srgbClr val="000000"/>
                          </a:solidFill>
                          <a:effectLst/>
                          <a:latin typeface="Times New Roman" pitchFamily="18" charset="0"/>
                          <a:ea typeface="宋体" pitchFamily="2" charset="-122"/>
                        </a:rPr>
                        <a:t> </a:t>
                      </a:r>
                      <a:r>
                        <a:rPr kumimoji="0" lang="zh-CN" sz="1600" b="0" i="0" u="none" strike="noStrike" cap="none" normalizeH="0" baseline="0" dirty="0" smtClean="0">
                          <a:ln>
                            <a:noFill/>
                          </a:ln>
                          <a:solidFill>
                            <a:srgbClr val="000000"/>
                          </a:solidFill>
                          <a:effectLst/>
                          <a:latin typeface="Times New Roman" pitchFamily="18" charset="0"/>
                          <a:ea typeface="宋体" pitchFamily="2" charset="-122"/>
                        </a:rPr>
                        <a:t>如果不掌握其他信息，要想解密报文是不可能或者至少是不现实的</a:t>
                      </a:r>
                      <a:endParaRPr kumimoji="0" lang="zh-CN" sz="16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20000"/>
                        </a:lnSpc>
                        <a:spcBef>
                          <a:spcPct val="0"/>
                        </a:spcBef>
                        <a:spcAft>
                          <a:spcPct val="0"/>
                        </a:spcAft>
                        <a:buClrTx/>
                        <a:buSzTx/>
                        <a:buFontTx/>
                        <a:buNone/>
                        <a:tabLst/>
                      </a:pPr>
                      <a:r>
                        <a:rPr kumimoji="0" lang="zh-CN" sz="1600" b="0" i="0" u="none" strike="noStrike" cap="none" normalizeH="0" baseline="0" dirty="0" smtClean="0">
                          <a:ln>
                            <a:noFill/>
                          </a:ln>
                          <a:solidFill>
                            <a:srgbClr val="000000"/>
                          </a:solidFill>
                          <a:effectLst/>
                          <a:latin typeface="Times New Roman" pitchFamily="18" charset="0"/>
                          <a:ea typeface="宋体" pitchFamily="2" charset="-122"/>
                        </a:rPr>
                        <a:t>③</a:t>
                      </a:r>
                      <a:r>
                        <a:rPr kumimoji="0" lang="en-US" sz="1600" b="0" i="0" u="none" strike="noStrike" cap="none" normalizeH="0" baseline="0" dirty="0" smtClean="0">
                          <a:ln>
                            <a:noFill/>
                          </a:ln>
                          <a:solidFill>
                            <a:srgbClr val="000000"/>
                          </a:solidFill>
                          <a:effectLst/>
                          <a:latin typeface="Times New Roman" pitchFamily="18" charset="0"/>
                          <a:ea typeface="宋体" pitchFamily="2" charset="-122"/>
                        </a:rPr>
                        <a:t> </a:t>
                      </a:r>
                      <a:r>
                        <a:rPr kumimoji="0" lang="zh-CN" sz="1600" b="0" i="0" u="none" strike="noStrike" cap="none" normalizeH="0" baseline="0" dirty="0" smtClean="0">
                          <a:ln>
                            <a:noFill/>
                          </a:ln>
                          <a:solidFill>
                            <a:srgbClr val="000000"/>
                          </a:solidFill>
                          <a:effectLst/>
                          <a:latin typeface="Times New Roman" pitchFamily="18" charset="0"/>
                          <a:ea typeface="宋体" pitchFamily="2" charset="-122"/>
                        </a:rPr>
                        <a:t>知道所用的算法加上一个密钥和密文的样本必须不足以确定密钥</a:t>
                      </a:r>
                      <a:endParaRPr kumimoji="0" lang="zh-CN" sz="1600" b="0"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187" name="TextBox 6"/>
          <p:cNvSpPr txBox="1">
            <a:spLocks noChangeArrowheads="1"/>
          </p:cNvSpPr>
          <p:nvPr/>
        </p:nvSpPr>
        <p:spPr bwMode="auto">
          <a:xfrm>
            <a:off x="403225" y="2286000"/>
            <a:ext cx="992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r>
              <a:rPr lang="zh-CN" altLang="zh-CN" sz="2000" b="1">
                <a:latin typeface="Times New Roman" pitchFamily="18" charset="0"/>
              </a:rPr>
              <a:t>表</a:t>
            </a:r>
            <a:r>
              <a:rPr lang="en-US" altLang="zh-CN" sz="2000" b="1">
                <a:latin typeface="Times New Roman" pitchFamily="18" charset="0"/>
              </a:rPr>
              <a:t>2.7</a:t>
            </a:r>
            <a:endParaRPr lang="zh-CN" altLang="en-US" sz="2000" b="1">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673100" y="200025"/>
            <a:ext cx="7210425" cy="178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zh-CN" sz="4000" dirty="0">
                <a:latin typeface="黑体" pitchFamily="49" charset="-122"/>
              </a:rPr>
              <a:t>公钥基本概念</a:t>
            </a:r>
            <a:endParaRPr lang="zh-CN" altLang="en-US" sz="4000" dirty="0">
              <a:latin typeface="黑体" pitchFamily="49" charset="-122"/>
            </a:endParaRPr>
          </a:p>
          <a:p>
            <a:pPr algn="l">
              <a:lnSpc>
                <a:spcPts val="3600"/>
              </a:lnSpc>
              <a:spcAft>
                <a:spcPts val="1200"/>
              </a:spcAft>
            </a:pPr>
            <a:endParaRPr lang="zh-CN" altLang="en-US" sz="4400" dirty="0">
              <a:latin typeface="黑体" pitchFamily="49" charset="-122"/>
            </a:endParaRPr>
          </a:p>
          <a:p>
            <a:pPr algn="l">
              <a:lnSpc>
                <a:spcPts val="3600"/>
              </a:lnSpc>
              <a:spcAft>
                <a:spcPts val="1200"/>
              </a:spcAft>
            </a:pPr>
            <a:endParaRPr lang="zh-CN" altLang="en-US" sz="4000" dirty="0"/>
          </a:p>
        </p:txBody>
      </p:sp>
      <p:sp>
        <p:nvSpPr>
          <p:cNvPr id="8195" name="TextBox 5"/>
          <p:cNvSpPr txBox="1">
            <a:spLocks noChangeArrowheads="1"/>
          </p:cNvSpPr>
          <p:nvPr/>
        </p:nvSpPr>
        <p:spPr bwMode="auto">
          <a:xfrm>
            <a:off x="765175" y="1208088"/>
            <a:ext cx="7921625" cy="560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50000"/>
              </a:lnSpc>
              <a:buClr>
                <a:schemeClr val="accent1"/>
              </a:buClr>
            </a:pPr>
            <a:r>
              <a:rPr lang="zh-CN" altLang="zh-CN" sz="2400" dirty="0">
                <a:latin typeface="黑体" pitchFamily="49" charset="-122"/>
              </a:rPr>
              <a:t>公开密钥的应用主要有以下三方面：</a:t>
            </a:r>
          </a:p>
          <a:p>
            <a:pPr algn="l">
              <a:lnSpc>
                <a:spcPct val="150000"/>
              </a:lnSpc>
              <a:buClr>
                <a:schemeClr val="accent1"/>
              </a:buClr>
              <a:buFont typeface="Wingdings" pitchFamily="2" charset="2"/>
              <a:buChar char="u"/>
            </a:pPr>
            <a:r>
              <a:rPr lang="zh-CN" altLang="zh-CN" sz="2000" b="1" dirty="0">
                <a:latin typeface="黑体" pitchFamily="49" charset="-122"/>
              </a:rPr>
              <a:t>加密和解密</a:t>
            </a:r>
            <a:r>
              <a:rPr lang="zh-CN" altLang="zh-CN" sz="2000" dirty="0">
                <a:latin typeface="黑体" pitchFamily="49" charset="-122"/>
              </a:rPr>
              <a:t>。发送方用接收方的</a:t>
            </a:r>
            <a:r>
              <a:rPr lang="zh-CN" altLang="zh-CN" sz="2000" b="1" dirty="0">
                <a:latin typeface="黑体" pitchFamily="49" charset="-122"/>
              </a:rPr>
              <a:t>公开密钥</a:t>
            </a:r>
            <a:r>
              <a:rPr lang="zh-CN" altLang="zh-CN" sz="2000" dirty="0">
                <a:latin typeface="黑体" pitchFamily="49" charset="-122"/>
              </a:rPr>
              <a:t>加密报文。</a:t>
            </a:r>
            <a:endParaRPr lang="en-US" altLang="zh-CN" sz="2000" dirty="0">
              <a:latin typeface="黑体" pitchFamily="49" charset="-122"/>
            </a:endParaRPr>
          </a:p>
          <a:p>
            <a:pPr algn="l">
              <a:lnSpc>
                <a:spcPct val="150000"/>
              </a:lnSpc>
              <a:buClr>
                <a:schemeClr val="accent1"/>
              </a:buClr>
              <a:buFont typeface="Wingdings" pitchFamily="2" charset="2"/>
              <a:buChar char="u"/>
            </a:pPr>
            <a:r>
              <a:rPr lang="zh-CN" altLang="zh-CN" sz="2000" b="1" dirty="0">
                <a:latin typeface="黑体" pitchFamily="49" charset="-122"/>
              </a:rPr>
              <a:t>数字签名</a:t>
            </a:r>
            <a:r>
              <a:rPr lang="zh-CN" altLang="zh-CN" sz="2000" dirty="0">
                <a:latin typeface="黑体" pitchFamily="49" charset="-122"/>
              </a:rPr>
              <a:t>。发送方用自己的</a:t>
            </a:r>
            <a:r>
              <a:rPr lang="zh-CN" altLang="zh-CN" sz="2000" b="1" dirty="0">
                <a:latin typeface="黑体" pitchFamily="49" charset="-122"/>
              </a:rPr>
              <a:t>私有密钥</a:t>
            </a:r>
            <a:r>
              <a:rPr lang="zh-CN" altLang="zh-CN" sz="2000" dirty="0">
                <a:latin typeface="黑体" pitchFamily="49" charset="-122"/>
              </a:rPr>
              <a:t>“签署”报文。签署功能是通过对报文或者作为报文的一个函数的一小块数据应用发送者私有密钥加密完成的。</a:t>
            </a:r>
            <a:endParaRPr lang="en-US" altLang="zh-CN" sz="2000" dirty="0">
              <a:latin typeface="黑体" pitchFamily="49" charset="-122"/>
            </a:endParaRPr>
          </a:p>
          <a:p>
            <a:pPr algn="l">
              <a:lnSpc>
                <a:spcPct val="150000"/>
              </a:lnSpc>
              <a:buClr>
                <a:schemeClr val="accent1"/>
              </a:buClr>
              <a:buFont typeface="Wingdings" pitchFamily="2" charset="2"/>
              <a:buChar char="u"/>
            </a:pPr>
            <a:r>
              <a:rPr lang="zh-CN" altLang="zh-CN" sz="2000" b="1" dirty="0">
                <a:latin typeface="黑体" pitchFamily="49" charset="-122"/>
              </a:rPr>
              <a:t>密钥交换</a:t>
            </a:r>
            <a:r>
              <a:rPr lang="zh-CN" altLang="zh-CN" sz="2000" dirty="0">
                <a:latin typeface="黑体" pitchFamily="49" charset="-122"/>
              </a:rPr>
              <a:t>。两方合作以便交换</a:t>
            </a:r>
            <a:r>
              <a:rPr lang="zh-CN" altLang="zh-CN" sz="2000" b="1" dirty="0">
                <a:latin typeface="黑体" pitchFamily="49" charset="-122"/>
              </a:rPr>
              <a:t>会话密钥</a:t>
            </a:r>
            <a:r>
              <a:rPr lang="zh-CN" altLang="zh-CN" sz="2000" dirty="0" smtClean="0">
                <a:latin typeface="黑体" pitchFamily="49" charset="-122"/>
              </a:rPr>
              <a:t>。</a:t>
            </a:r>
            <a:endParaRPr lang="en-US" altLang="zh-CN" sz="2000" dirty="0" smtClean="0">
              <a:latin typeface="黑体" pitchFamily="49" charset="-122"/>
            </a:endParaRPr>
          </a:p>
          <a:p>
            <a:pPr algn="l">
              <a:lnSpc>
                <a:spcPct val="150000"/>
              </a:lnSpc>
              <a:buClr>
                <a:schemeClr val="accent1"/>
              </a:buClr>
              <a:buFont typeface="Wingdings" pitchFamily="2" charset="2"/>
              <a:buChar char="u"/>
            </a:pPr>
            <a:r>
              <a:rPr lang="zh-CN" altLang="en-US" sz="2000" dirty="0" smtClean="0">
                <a:latin typeface="黑体" pitchFamily="49" charset="-122"/>
              </a:rPr>
              <a:t>注：有些算法可应用于上述三种应用，</a:t>
            </a:r>
            <a:r>
              <a:rPr lang="zh-CN" altLang="en-US" sz="2000" dirty="0" smtClean="0">
                <a:latin typeface="Times New Roman" panose="02020603050405020304" pitchFamily="18" charset="0"/>
                <a:cs typeface="Times New Roman" panose="02020603050405020304" pitchFamily="18" charset="0"/>
              </a:rPr>
              <a:t>比如</a:t>
            </a:r>
            <a:r>
              <a:rPr lang="en-US" altLang="zh-CN" sz="2000" dirty="0" smtClean="0">
                <a:latin typeface="Times New Roman" panose="02020603050405020304" pitchFamily="18" charset="0"/>
                <a:cs typeface="Times New Roman" panose="02020603050405020304" pitchFamily="18" charset="0"/>
              </a:rPr>
              <a:t>RSA</a:t>
            </a:r>
            <a:r>
              <a:rPr lang="zh-CN" altLang="en-US" sz="2000" dirty="0" smtClean="0">
                <a:latin typeface="Times New Roman" panose="02020603050405020304" pitchFamily="18" charset="0"/>
                <a:cs typeface="Times New Roman" panose="02020603050405020304" pitchFamily="18" charset="0"/>
              </a:rPr>
              <a:t>，椭圆曲线。有些算法只适用于一种或两种应用，比如</a:t>
            </a:r>
            <a:r>
              <a:rPr lang="en-US" altLang="zh-CN" sz="2000" dirty="0" err="1" smtClean="0">
                <a:latin typeface="Times New Roman" panose="02020603050405020304" pitchFamily="18" charset="0"/>
                <a:cs typeface="Times New Roman" panose="02020603050405020304" pitchFamily="18" charset="0"/>
              </a:rPr>
              <a:t>Diffie</a:t>
            </a:r>
            <a:r>
              <a:rPr lang="en-US" altLang="zh-CN" sz="2000" dirty="0" smtClean="0">
                <a:latin typeface="Times New Roman" panose="02020603050405020304" pitchFamily="18" charset="0"/>
                <a:cs typeface="Times New Roman" panose="02020603050405020304" pitchFamily="18" charset="0"/>
              </a:rPr>
              <a:t>-Hellman </a:t>
            </a:r>
            <a:r>
              <a:rPr lang="zh-CN" altLang="en-US" sz="2000" dirty="0" smtClean="0">
                <a:latin typeface="Times New Roman" panose="02020603050405020304" pitchFamily="18" charset="0"/>
                <a:cs typeface="Times New Roman" panose="02020603050405020304" pitchFamily="18" charset="0"/>
              </a:rPr>
              <a:t>仅用于密钥交换，</a:t>
            </a:r>
            <a:r>
              <a:rPr lang="en-US" altLang="zh-CN" sz="2000" dirty="0" smtClean="0">
                <a:latin typeface="Times New Roman" panose="02020603050405020304" pitchFamily="18" charset="0"/>
                <a:cs typeface="Times New Roman" panose="02020603050405020304" pitchFamily="18" charset="0"/>
              </a:rPr>
              <a:t>DSS</a:t>
            </a:r>
            <a:r>
              <a:rPr lang="zh-CN" altLang="en-US" sz="2000" dirty="0" smtClean="0">
                <a:latin typeface="Times New Roman" panose="02020603050405020304" pitchFamily="18" charset="0"/>
                <a:cs typeface="Times New Roman" panose="02020603050405020304" pitchFamily="18" charset="0"/>
              </a:rPr>
              <a:t>仅用于数字签名。</a:t>
            </a:r>
            <a:endParaRPr lang="en-US" altLang="zh-CN" sz="2000" dirty="0" smtClean="0">
              <a:latin typeface="Times New Roman" panose="02020603050405020304" pitchFamily="18" charset="0"/>
              <a:cs typeface="Times New Roman" panose="02020603050405020304" pitchFamily="18" charset="0"/>
            </a:endParaRPr>
          </a:p>
          <a:p>
            <a:pPr algn="l">
              <a:lnSpc>
                <a:spcPct val="150000"/>
              </a:lnSpc>
              <a:buClr>
                <a:schemeClr val="accent1"/>
              </a:buClr>
              <a:buFont typeface="Wingdings" pitchFamily="2" charset="2"/>
              <a:buChar char="u"/>
            </a:pPr>
            <a:r>
              <a:rPr lang="zh-CN" altLang="en-US" sz="2000" dirty="0" smtClean="0">
                <a:latin typeface="Times New Roman" panose="02020603050405020304" pitchFamily="18" charset="0"/>
                <a:cs typeface="Times New Roman" panose="02020603050405020304" pitchFamily="18" charset="0"/>
              </a:rPr>
              <a:t>公钥和私钥都可以用来实现加密、解密，从而实现不同的功能。</a:t>
            </a:r>
            <a:endParaRPr lang="en-US" altLang="zh-CN" sz="2000" dirty="0" smtClean="0">
              <a:latin typeface="Times New Roman" panose="02020603050405020304" pitchFamily="18" charset="0"/>
              <a:cs typeface="Times New Roman" panose="02020603050405020304" pitchFamily="18" charset="0"/>
            </a:endParaRPr>
          </a:p>
          <a:p>
            <a:pPr algn="l">
              <a:lnSpc>
                <a:spcPct val="150000"/>
              </a:lnSpc>
              <a:buClr>
                <a:schemeClr val="accent1"/>
              </a:buClr>
              <a:buFont typeface="Wingdings" pitchFamily="2" charset="2"/>
              <a:buChar char="u"/>
            </a:pPr>
            <a:endParaRPr lang="zh-CN" altLang="zh-CN" sz="2400" dirty="0">
              <a:latin typeface="黑体" pitchFamily="49" charset="-122"/>
            </a:endParaRPr>
          </a:p>
          <a:p>
            <a:endParaRPr lang="zh-CN" altLang="en-US" dirty="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Text Box 4"/>
          <p:cNvSpPr txBox="1">
            <a:spLocks noChangeArrowheads="1"/>
          </p:cNvSpPr>
          <p:nvPr/>
        </p:nvSpPr>
        <p:spPr bwMode="auto">
          <a:xfrm>
            <a:off x="733422" y="265113"/>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en-US" altLang="zh-CN" sz="4400" b="1" dirty="0">
                <a:latin typeface="Times New Roman" pitchFamily="18" charset="0"/>
                <a:ea typeface="宋体" pitchFamily="2" charset="-122"/>
              </a:rPr>
              <a:t>RSA</a:t>
            </a:r>
            <a:r>
              <a:rPr lang="zh-CN" altLang="en-US" sz="4400" b="1" dirty="0">
                <a:latin typeface="宋体" pitchFamily="2" charset="-122"/>
                <a:ea typeface="宋体" pitchFamily="2" charset="-122"/>
              </a:rPr>
              <a:t>算法</a:t>
            </a:r>
          </a:p>
        </p:txBody>
      </p:sp>
      <p:sp>
        <p:nvSpPr>
          <p:cNvPr id="9220" name="Text Box 4"/>
          <p:cNvSpPr txBox="1">
            <a:spLocks noChangeArrowheads="1"/>
          </p:cNvSpPr>
          <p:nvPr/>
        </p:nvSpPr>
        <p:spPr bwMode="auto">
          <a:xfrm>
            <a:off x="492125" y="1319213"/>
            <a:ext cx="8004175" cy="132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15000"/>
              </a:lnSpc>
              <a:buClr>
                <a:schemeClr val="accent1"/>
              </a:buClr>
              <a:buFont typeface="Wingdings" pitchFamily="2" charset="2"/>
              <a:buChar char="u"/>
            </a:pPr>
            <a:r>
              <a:rPr lang="en-US" altLang="zh-CN" sz="2400" dirty="0">
                <a:latin typeface="Times New Roman" pitchFamily="18" charset="0"/>
              </a:rPr>
              <a:t> </a:t>
            </a:r>
            <a:r>
              <a:rPr lang="zh-CN" altLang="en-US" sz="2400" dirty="0"/>
              <a:t> </a:t>
            </a:r>
            <a:r>
              <a:rPr lang="en-US" altLang="zh-CN" sz="2400" dirty="0">
                <a:latin typeface="Times New Roman" pitchFamily="18" charset="0"/>
              </a:rPr>
              <a:t>RSA</a:t>
            </a:r>
            <a:r>
              <a:rPr lang="en-US" altLang="zh-CN" sz="2400" dirty="0"/>
              <a:t> </a:t>
            </a:r>
            <a:r>
              <a:rPr lang="zh-CN" altLang="en-US" sz="2400" dirty="0"/>
              <a:t>因其创始人 </a:t>
            </a:r>
            <a:r>
              <a:rPr lang="en-US" altLang="zh-CN" sz="2400" dirty="0" err="1">
                <a:latin typeface="Times New Roman" pitchFamily="18" charset="0"/>
              </a:rPr>
              <a:t>Rivest</a:t>
            </a:r>
            <a:r>
              <a:rPr lang="zh-CN" altLang="en-US" sz="2400" dirty="0">
                <a:latin typeface="Times New Roman" pitchFamily="18" charset="0"/>
              </a:rPr>
              <a:t>，</a:t>
            </a:r>
            <a:r>
              <a:rPr lang="en-US" altLang="zh-CN" sz="2400" dirty="0">
                <a:latin typeface="Times New Roman" pitchFamily="18" charset="0"/>
              </a:rPr>
              <a:t>Shamir</a:t>
            </a:r>
            <a:r>
              <a:rPr lang="zh-CN" altLang="en-US" sz="2400" dirty="0"/>
              <a:t>和 </a:t>
            </a:r>
            <a:r>
              <a:rPr lang="en-US" altLang="zh-CN" sz="2400" dirty="0" err="1">
                <a:latin typeface="Times New Roman" pitchFamily="18" charset="0"/>
              </a:rPr>
              <a:t>Adleman</a:t>
            </a:r>
            <a:r>
              <a:rPr lang="en-US" altLang="zh-CN" sz="2400" dirty="0"/>
              <a:t> </a:t>
            </a:r>
            <a:r>
              <a:rPr lang="zh-CN" altLang="en-US" sz="2400" dirty="0"/>
              <a:t>而得名。</a:t>
            </a:r>
            <a:r>
              <a:rPr lang="en-US" altLang="zh-CN" sz="2400" dirty="0">
                <a:latin typeface="Times New Roman" pitchFamily="18" charset="0"/>
              </a:rPr>
              <a:t>RSA (1977)</a:t>
            </a:r>
            <a:r>
              <a:rPr lang="zh-CN" altLang="en-US" sz="2400" dirty="0"/>
              <a:t>，是建立在大整数分解这个</a:t>
            </a:r>
            <a:r>
              <a:rPr lang="en-US" altLang="zh-CN" sz="2400" dirty="0"/>
              <a:t>NP</a:t>
            </a:r>
            <a:r>
              <a:rPr lang="zh-CN" altLang="en-US" sz="2400" dirty="0"/>
              <a:t>问题之上的公钥密码系统</a:t>
            </a:r>
            <a:r>
              <a:rPr lang="zh-CN" altLang="en-US" sz="2400" dirty="0" smtClean="0"/>
              <a:t>。</a:t>
            </a:r>
            <a:endParaRPr lang="en-US" altLang="zh-CN" sz="24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149" y="2647463"/>
            <a:ext cx="4867275" cy="3493584"/>
          </a:xfrm>
          <a:prstGeom prst="rect">
            <a:avLst/>
          </a:prstGeom>
        </p:spPr>
      </p:pic>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92125" y="1138238"/>
            <a:ext cx="8004175" cy="391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15000"/>
              </a:lnSpc>
              <a:buClr>
                <a:schemeClr val="accent1"/>
              </a:buClr>
              <a:buFont typeface="Wingdings" pitchFamily="2" charset="2"/>
              <a:buChar char="u"/>
            </a:pPr>
            <a:r>
              <a:rPr lang="en-US" altLang="zh-CN" sz="2400" dirty="0" smtClean="0">
                <a:latin typeface="Times New Roman" pitchFamily="18" charset="0"/>
              </a:rPr>
              <a:t> </a:t>
            </a:r>
            <a:r>
              <a:rPr lang="en-US" altLang="zh-CN" sz="2400" dirty="0">
                <a:latin typeface="Times New Roman" pitchFamily="18" charset="0"/>
              </a:rPr>
              <a:t>RSA</a:t>
            </a:r>
            <a:r>
              <a:rPr lang="en-US" altLang="zh-CN" sz="2400" dirty="0"/>
              <a:t> </a:t>
            </a:r>
            <a:r>
              <a:rPr lang="zh-CN" altLang="zh-CN" sz="2400" dirty="0"/>
              <a:t>算法研制的最初理念与目标是努力使互联网安全可靠，旨在解决</a:t>
            </a:r>
            <a:r>
              <a:rPr lang="en-US" altLang="zh-CN" sz="2400" dirty="0">
                <a:latin typeface="Times New Roman" pitchFamily="18" charset="0"/>
              </a:rPr>
              <a:t> </a:t>
            </a:r>
            <a:r>
              <a:rPr lang="en-US" altLang="zh-CN" sz="2400" dirty="0">
                <a:solidFill>
                  <a:srgbClr val="FF0000"/>
                </a:solidFill>
                <a:latin typeface="Times New Roman" pitchFamily="18" charset="0"/>
              </a:rPr>
              <a:t>DES</a:t>
            </a:r>
            <a:r>
              <a:rPr lang="en-US" altLang="zh-CN" sz="2400" dirty="0">
                <a:solidFill>
                  <a:srgbClr val="FF0000"/>
                </a:solidFill>
              </a:rPr>
              <a:t> </a:t>
            </a:r>
            <a:r>
              <a:rPr lang="zh-CN" altLang="zh-CN" sz="2400" dirty="0">
                <a:solidFill>
                  <a:srgbClr val="FF0000"/>
                </a:solidFill>
              </a:rPr>
              <a:t>算法秘密密钥利用公开信道传输分发的难题</a:t>
            </a:r>
            <a:r>
              <a:rPr lang="zh-CN" altLang="zh-CN" sz="2400" dirty="0"/>
              <a:t>。而实际结果不但很好地解决了这个难题，还可利用</a:t>
            </a:r>
            <a:r>
              <a:rPr lang="en-US" altLang="zh-CN" sz="2400" dirty="0"/>
              <a:t> </a:t>
            </a:r>
            <a:r>
              <a:rPr lang="en-US" altLang="zh-CN" sz="2400" dirty="0">
                <a:latin typeface="Times New Roman" pitchFamily="18" charset="0"/>
              </a:rPr>
              <a:t>RSA </a:t>
            </a:r>
            <a:r>
              <a:rPr lang="zh-CN" altLang="zh-CN" sz="2400" dirty="0"/>
              <a:t>来完成对电文的数字签名以抵抗对电文的否认与抵赖，同时还可以利用数字签名较容易地发现攻击者对电文的非法篡改，以保护数据信息的完整性。</a:t>
            </a:r>
            <a:endParaRPr lang="en-US" altLang="zh-CN" sz="2400" dirty="0"/>
          </a:p>
          <a:p>
            <a:pPr algn="l">
              <a:lnSpc>
                <a:spcPct val="115000"/>
              </a:lnSpc>
              <a:buClr>
                <a:schemeClr val="accent1"/>
              </a:buClr>
              <a:buFont typeface="Wingdings" pitchFamily="2" charset="2"/>
              <a:buChar char="u"/>
            </a:pPr>
            <a:r>
              <a:rPr lang="en-US" altLang="zh-CN" sz="2400" dirty="0">
                <a:latin typeface="Times New Roman" pitchFamily="18" charset="0"/>
              </a:rPr>
              <a:t>   RSA</a:t>
            </a:r>
            <a:r>
              <a:rPr lang="en-US" altLang="zh-CN" sz="2400" dirty="0"/>
              <a:t> </a:t>
            </a:r>
            <a:r>
              <a:rPr lang="zh-CN" altLang="zh-CN" sz="2400" dirty="0"/>
              <a:t>是第一个比较完善的公开密钥算法，它既能用于加密也能用于数字签名。在已公开的公钥算法中，</a:t>
            </a:r>
            <a:r>
              <a:rPr lang="en-US" altLang="zh-CN" sz="2400" dirty="0">
                <a:latin typeface="Times New Roman" pitchFamily="18" charset="0"/>
              </a:rPr>
              <a:t>RSA</a:t>
            </a:r>
            <a:r>
              <a:rPr lang="en-US" altLang="zh-CN" sz="2400" dirty="0"/>
              <a:t> </a:t>
            </a:r>
            <a:r>
              <a:rPr lang="zh-CN" altLang="zh-CN" sz="2400" dirty="0"/>
              <a:t>是最容易理解和实现的。</a:t>
            </a:r>
          </a:p>
        </p:txBody>
      </p:sp>
      <p:sp>
        <p:nvSpPr>
          <p:cNvPr id="5" name="Text Box 4"/>
          <p:cNvSpPr txBox="1">
            <a:spLocks noChangeArrowheads="1"/>
          </p:cNvSpPr>
          <p:nvPr/>
        </p:nvSpPr>
        <p:spPr bwMode="auto">
          <a:xfrm>
            <a:off x="806450" y="150813"/>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en-US" altLang="zh-CN" sz="4400" b="1" dirty="0">
                <a:latin typeface="Times New Roman" pitchFamily="18" charset="0"/>
                <a:ea typeface="宋体" pitchFamily="2" charset="-122"/>
              </a:rPr>
              <a:t>RSA</a:t>
            </a:r>
            <a:r>
              <a:rPr lang="zh-CN" altLang="en-US" sz="4400" b="1" dirty="0">
                <a:latin typeface="宋体" pitchFamily="2" charset="-122"/>
                <a:ea typeface="宋体" pitchFamily="2" charset="-122"/>
              </a:rPr>
              <a:t>算法</a:t>
            </a:r>
          </a:p>
        </p:txBody>
      </p:sp>
    </p:spTree>
    <p:extLst>
      <p:ext uri="{BB962C8B-B14F-4D97-AF65-F5344CB8AC3E}">
        <p14:creationId xmlns:p14="http://schemas.microsoft.com/office/powerpoint/2010/main" val="775178296"/>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57238" y="180975"/>
            <a:ext cx="8213725" cy="558800"/>
          </a:xfrm>
        </p:spPr>
        <p:txBody>
          <a:bodyPr/>
          <a:lstStyle/>
          <a:p>
            <a:r>
              <a:rPr lang="en-US" altLang="zh-CN" sz="3200" dirty="0" smtClean="0">
                <a:latin typeface="Times New Roman" pitchFamily="18" charset="0"/>
              </a:rPr>
              <a:t>RSA</a:t>
            </a:r>
            <a:r>
              <a:rPr lang="zh-CN" altLang="en-US" sz="3200" dirty="0" smtClean="0"/>
              <a:t>算法基础</a:t>
            </a:r>
            <a:r>
              <a:rPr lang="en-US" altLang="zh-CN" sz="3200" dirty="0" smtClean="0"/>
              <a:t>—</a:t>
            </a:r>
            <a:r>
              <a:rPr lang="zh-CN" altLang="en-US" sz="3200" dirty="0" smtClean="0"/>
              <a:t>初等数论</a:t>
            </a:r>
          </a:p>
        </p:txBody>
      </p:sp>
      <p:sp>
        <p:nvSpPr>
          <p:cNvPr id="10243" name="Rectangle 3"/>
          <p:cNvSpPr>
            <a:spLocks noGrp="1" noChangeArrowheads="1"/>
          </p:cNvSpPr>
          <p:nvPr>
            <p:ph type="body" idx="1"/>
          </p:nvPr>
        </p:nvSpPr>
        <p:spPr>
          <a:xfrm>
            <a:off x="828675" y="1431925"/>
            <a:ext cx="7986713" cy="4292600"/>
          </a:xfrm>
        </p:spPr>
        <p:txBody>
          <a:bodyPr/>
          <a:lstStyle/>
          <a:p>
            <a:pPr>
              <a:lnSpc>
                <a:spcPct val="100000"/>
              </a:lnSpc>
              <a:spcAft>
                <a:spcPct val="0"/>
              </a:spcAft>
            </a:pPr>
            <a:r>
              <a:rPr lang="zh-CN" altLang="en-US" sz="2800" b="1" dirty="0" smtClean="0"/>
              <a:t>模运算（取余数）</a:t>
            </a:r>
          </a:p>
          <a:p>
            <a:pPr>
              <a:lnSpc>
                <a:spcPct val="100000"/>
              </a:lnSpc>
              <a:spcAft>
                <a:spcPct val="0"/>
              </a:spcAft>
            </a:pPr>
            <a:endParaRPr lang="zh-CN" altLang="en-US" sz="2800" b="1" dirty="0" smtClean="0"/>
          </a:p>
          <a:p>
            <a:pPr>
              <a:lnSpc>
                <a:spcPct val="100000"/>
              </a:lnSpc>
              <a:spcAft>
                <a:spcPct val="0"/>
              </a:spcAft>
              <a:buFont typeface="Futura Md BT" pitchFamily="34" charset="0"/>
              <a:buNone/>
            </a:pPr>
            <a:r>
              <a:rPr lang="zh-CN" altLang="en-US" sz="2000" dirty="0" smtClean="0"/>
              <a:t>   </a:t>
            </a:r>
            <a:r>
              <a:rPr lang="zh-CN" altLang="en-US" sz="2400" b="1" dirty="0" smtClean="0">
                <a:solidFill>
                  <a:srgbClr val="FF3300"/>
                </a:solidFill>
              </a:rPr>
              <a:t>举例</a:t>
            </a:r>
            <a:r>
              <a:rPr lang="en-US" altLang="zh-CN" sz="2400" b="1" dirty="0" smtClean="0">
                <a:solidFill>
                  <a:srgbClr val="FF3300"/>
                </a:solidFill>
              </a:rPr>
              <a:t>1</a:t>
            </a:r>
            <a:r>
              <a:rPr lang="en-US" altLang="zh-CN" sz="2400" b="1" dirty="0" smtClean="0"/>
              <a:t>. </a:t>
            </a:r>
            <a:r>
              <a:rPr lang="zh-CN" altLang="en-US" sz="2400" b="1" dirty="0" smtClean="0"/>
              <a:t>：时间（</a:t>
            </a:r>
            <a:r>
              <a:rPr lang="en-US" altLang="zh-CN" sz="2400" b="1" dirty="0" smtClean="0">
                <a:latin typeface="Times New Roman" pitchFamily="18" charset="0"/>
              </a:rPr>
              <a:t>24</a:t>
            </a:r>
            <a:r>
              <a:rPr lang="zh-CN" altLang="en-US" sz="2400" b="1" dirty="0" smtClean="0"/>
              <a:t>小时制）</a:t>
            </a:r>
          </a:p>
          <a:p>
            <a:pPr>
              <a:lnSpc>
                <a:spcPct val="100000"/>
              </a:lnSpc>
              <a:spcAft>
                <a:spcPct val="0"/>
              </a:spcAft>
              <a:buFont typeface="Futura Md BT" pitchFamily="34" charset="0"/>
              <a:buNone/>
            </a:pPr>
            <a:r>
              <a:rPr lang="zh-CN" altLang="en-US" sz="2400" dirty="0" smtClean="0"/>
              <a:t>  </a:t>
            </a:r>
            <a:r>
              <a:rPr lang="zh-CN" altLang="en-US" sz="2400" dirty="0" smtClean="0">
                <a:latin typeface="Times New Roman" pitchFamily="18" charset="0"/>
                <a:ea typeface="宋体" pitchFamily="2" charset="-122"/>
              </a:rPr>
              <a:t>上午</a:t>
            </a:r>
            <a:r>
              <a:rPr lang="en-US" altLang="zh-CN" sz="2400" dirty="0" smtClean="0">
                <a:latin typeface="Times New Roman" pitchFamily="18" charset="0"/>
                <a:ea typeface="宋体" pitchFamily="2" charset="-122"/>
              </a:rPr>
              <a:t>10</a:t>
            </a:r>
            <a:r>
              <a:rPr lang="zh-CN" altLang="en-US" sz="2400" dirty="0" smtClean="0">
                <a:latin typeface="Times New Roman" pitchFamily="18" charset="0"/>
                <a:ea typeface="宋体" pitchFamily="2" charset="-122"/>
              </a:rPr>
              <a:t>：</a:t>
            </a:r>
            <a:r>
              <a:rPr lang="en-US" altLang="zh-CN" sz="2400" dirty="0" smtClean="0">
                <a:latin typeface="Times New Roman" pitchFamily="18" charset="0"/>
                <a:ea typeface="宋体" pitchFamily="2" charset="-122"/>
              </a:rPr>
              <a:t>00</a:t>
            </a:r>
            <a:r>
              <a:rPr lang="zh-CN" altLang="en-US" sz="2400" dirty="0" smtClean="0">
                <a:latin typeface="Times New Roman" pitchFamily="18" charset="0"/>
                <a:ea typeface="宋体" pitchFamily="2" charset="-122"/>
              </a:rPr>
              <a:t>（</a:t>
            </a:r>
            <a:r>
              <a:rPr lang="en-US" altLang="zh-CN" sz="2400" dirty="0" smtClean="0">
                <a:latin typeface="Times New Roman" pitchFamily="18" charset="0"/>
                <a:ea typeface="宋体" pitchFamily="2" charset="-122"/>
              </a:rPr>
              <a:t>AM)</a:t>
            </a:r>
            <a:r>
              <a:rPr lang="zh-CN" altLang="en-US" sz="2400" dirty="0" smtClean="0">
                <a:latin typeface="Times New Roman" pitchFamily="18" charset="0"/>
                <a:ea typeface="宋体" pitchFamily="2" charset="-122"/>
              </a:rPr>
              <a:t>， 晚上</a:t>
            </a:r>
            <a:r>
              <a:rPr lang="en-US" altLang="zh-CN" sz="2400" dirty="0" smtClean="0">
                <a:latin typeface="Times New Roman" pitchFamily="18" charset="0"/>
                <a:ea typeface="宋体" pitchFamily="2" charset="-122"/>
              </a:rPr>
              <a:t>22</a:t>
            </a:r>
            <a:r>
              <a:rPr lang="zh-CN" altLang="en-US" sz="2400" dirty="0" smtClean="0">
                <a:latin typeface="Times New Roman" pitchFamily="18" charset="0"/>
                <a:ea typeface="宋体" pitchFamily="2" charset="-122"/>
              </a:rPr>
              <a:t>点也是</a:t>
            </a:r>
            <a:r>
              <a:rPr lang="en-US" altLang="zh-CN" sz="2400" dirty="0" smtClean="0">
                <a:latin typeface="Times New Roman" pitchFamily="18" charset="0"/>
                <a:ea typeface="宋体" pitchFamily="2" charset="-122"/>
              </a:rPr>
              <a:t>10</a:t>
            </a:r>
            <a:r>
              <a:rPr lang="zh-CN" altLang="en-US" sz="2400" dirty="0" smtClean="0">
                <a:latin typeface="Times New Roman" pitchFamily="18" charset="0"/>
                <a:ea typeface="宋体" pitchFamily="2" charset="-122"/>
              </a:rPr>
              <a:t>：</a:t>
            </a:r>
            <a:r>
              <a:rPr lang="en-US" altLang="zh-CN" sz="2400" dirty="0" smtClean="0">
                <a:latin typeface="Times New Roman" pitchFamily="18" charset="0"/>
                <a:ea typeface="宋体" pitchFamily="2" charset="-122"/>
              </a:rPr>
              <a:t>00</a:t>
            </a:r>
            <a:r>
              <a:rPr lang="zh-CN" altLang="en-US" sz="2400" dirty="0" smtClean="0">
                <a:latin typeface="Times New Roman" pitchFamily="18" charset="0"/>
                <a:ea typeface="宋体" pitchFamily="2" charset="-122"/>
              </a:rPr>
              <a:t>（</a:t>
            </a:r>
            <a:r>
              <a:rPr lang="en-US" altLang="zh-CN" sz="2400" dirty="0" smtClean="0">
                <a:latin typeface="Times New Roman" pitchFamily="18" charset="0"/>
                <a:ea typeface="宋体" pitchFamily="2" charset="-122"/>
              </a:rPr>
              <a:t>PM)</a:t>
            </a:r>
            <a:r>
              <a:rPr lang="zh-CN" altLang="en-US" sz="2400" dirty="0" smtClean="0">
                <a:latin typeface="Times New Roman" pitchFamily="18" charset="0"/>
                <a:ea typeface="宋体" pitchFamily="2" charset="-122"/>
              </a:rPr>
              <a:t>，就是模</a:t>
            </a:r>
            <a:r>
              <a:rPr lang="en-US" altLang="zh-CN" sz="2400" dirty="0" smtClean="0">
                <a:latin typeface="Times New Roman" pitchFamily="18" charset="0"/>
                <a:ea typeface="宋体" pitchFamily="2" charset="-122"/>
              </a:rPr>
              <a:t>12</a:t>
            </a:r>
            <a:r>
              <a:rPr lang="zh-CN" altLang="en-US" sz="2400" dirty="0" smtClean="0">
                <a:latin typeface="Times New Roman" pitchFamily="18" charset="0"/>
                <a:ea typeface="宋体" pitchFamily="2" charset="-122"/>
              </a:rPr>
              <a:t>运算。即：</a:t>
            </a:r>
            <a:r>
              <a:rPr lang="en-US" altLang="zh-CN" sz="2400" dirty="0" smtClean="0">
                <a:latin typeface="Times New Roman" pitchFamily="18" charset="0"/>
                <a:ea typeface="宋体" pitchFamily="2" charset="-122"/>
              </a:rPr>
              <a:t>22</a:t>
            </a:r>
            <a:r>
              <a:rPr lang="zh-CN" altLang="en-US" sz="2400" dirty="0" smtClean="0">
                <a:latin typeface="Times New Roman" pitchFamily="18" charset="0"/>
                <a:ea typeface="宋体" pitchFamily="2" charset="-122"/>
              </a:rPr>
              <a:t>模</a:t>
            </a:r>
            <a:r>
              <a:rPr lang="en-US" altLang="zh-CN" sz="2400" dirty="0" smtClean="0">
                <a:latin typeface="Times New Roman" pitchFamily="18" charset="0"/>
                <a:ea typeface="宋体" pitchFamily="2" charset="-122"/>
              </a:rPr>
              <a:t>12</a:t>
            </a:r>
            <a:r>
              <a:rPr lang="zh-CN" altLang="en-US" sz="2400" dirty="0" smtClean="0">
                <a:latin typeface="Times New Roman" pitchFamily="18" charset="0"/>
                <a:ea typeface="宋体" pitchFamily="2" charset="-122"/>
              </a:rPr>
              <a:t>等于</a:t>
            </a:r>
            <a:r>
              <a:rPr lang="en-US" altLang="zh-CN" sz="2400" dirty="0" smtClean="0">
                <a:latin typeface="Times New Roman" pitchFamily="18" charset="0"/>
                <a:ea typeface="宋体" pitchFamily="2" charset="-122"/>
              </a:rPr>
              <a:t>10. 22mod12=10. </a:t>
            </a:r>
          </a:p>
          <a:p>
            <a:pPr>
              <a:lnSpc>
                <a:spcPct val="100000"/>
              </a:lnSpc>
              <a:spcAft>
                <a:spcPct val="0"/>
              </a:spcAft>
              <a:buFont typeface="Futura Md BT" pitchFamily="34" charset="0"/>
              <a:buNone/>
            </a:pPr>
            <a:endParaRPr lang="en-US" altLang="zh-CN" sz="2400" dirty="0" smtClean="0">
              <a:latin typeface="Times New Roman" pitchFamily="18" charset="0"/>
              <a:ea typeface="宋体" pitchFamily="2" charset="-122"/>
            </a:endParaRPr>
          </a:p>
          <a:p>
            <a:pPr>
              <a:lnSpc>
                <a:spcPct val="100000"/>
              </a:lnSpc>
              <a:spcAft>
                <a:spcPct val="0"/>
              </a:spcAft>
              <a:buFont typeface="Futura Md BT" pitchFamily="34" charset="0"/>
              <a:buNone/>
            </a:pPr>
            <a:r>
              <a:rPr lang="en-US" altLang="zh-CN" sz="2400" dirty="0" smtClean="0"/>
              <a:t>  </a:t>
            </a:r>
            <a:r>
              <a:rPr lang="zh-CN" altLang="en-US" sz="2400" b="1" dirty="0" smtClean="0">
                <a:solidFill>
                  <a:srgbClr val="FF3300"/>
                </a:solidFill>
              </a:rPr>
              <a:t>举例</a:t>
            </a:r>
            <a:r>
              <a:rPr lang="en-US" altLang="zh-CN" sz="2400" b="1" dirty="0" smtClean="0">
                <a:solidFill>
                  <a:srgbClr val="FF3300"/>
                </a:solidFill>
              </a:rPr>
              <a:t>2</a:t>
            </a:r>
            <a:r>
              <a:rPr lang="zh-CN" altLang="en-US" sz="2400" dirty="0" smtClean="0"/>
              <a:t>： </a:t>
            </a:r>
            <a:r>
              <a:rPr lang="zh-CN" altLang="en-US" sz="2400" b="1" dirty="0" smtClean="0"/>
              <a:t>一周</a:t>
            </a:r>
            <a:r>
              <a:rPr lang="en-US" altLang="zh-CN" sz="2400" b="1" dirty="0" smtClean="0"/>
              <a:t>7</a:t>
            </a:r>
            <a:r>
              <a:rPr lang="zh-CN" altLang="en-US" sz="2400" b="1" dirty="0" smtClean="0"/>
              <a:t>天。今天</a:t>
            </a:r>
            <a:r>
              <a:rPr lang="en-US" altLang="zh-CN" sz="2400" b="1" dirty="0" smtClean="0">
                <a:latin typeface="Times New Roman" pitchFamily="18" charset="0"/>
              </a:rPr>
              <a:t>3</a:t>
            </a:r>
            <a:r>
              <a:rPr lang="zh-CN" altLang="en-US" sz="2400" b="1" dirty="0" smtClean="0"/>
              <a:t>月</a:t>
            </a:r>
            <a:r>
              <a:rPr lang="en-US" altLang="zh-CN" sz="2400" b="1" dirty="0" smtClean="0">
                <a:latin typeface="Times New Roman" pitchFamily="18" charset="0"/>
              </a:rPr>
              <a:t>17</a:t>
            </a:r>
            <a:r>
              <a:rPr lang="zh-CN" altLang="en-US" sz="2400" b="1" dirty="0" smtClean="0"/>
              <a:t>号，周一，那麽</a:t>
            </a:r>
            <a:r>
              <a:rPr lang="en-US" altLang="zh-CN" sz="2400" b="1" dirty="0" smtClean="0">
                <a:latin typeface="Times New Roman" pitchFamily="18" charset="0"/>
              </a:rPr>
              <a:t>3</a:t>
            </a:r>
            <a:r>
              <a:rPr lang="zh-CN" altLang="en-US" sz="2400" b="1" dirty="0" smtClean="0"/>
              <a:t>月</a:t>
            </a:r>
            <a:r>
              <a:rPr lang="en-US" altLang="zh-CN" sz="2400" b="1" dirty="0" smtClean="0">
                <a:latin typeface="Times New Roman" pitchFamily="18" charset="0"/>
              </a:rPr>
              <a:t>22</a:t>
            </a:r>
            <a:r>
              <a:rPr lang="zh-CN" altLang="en-US" sz="2400" b="1" dirty="0" smtClean="0"/>
              <a:t>号是周几</a:t>
            </a:r>
            <a:r>
              <a:rPr lang="en-US" altLang="zh-CN" sz="2400" b="1" dirty="0" smtClean="0"/>
              <a:t>, </a:t>
            </a:r>
            <a:r>
              <a:rPr lang="en-US" altLang="zh-CN" sz="2400" b="1" dirty="0" smtClean="0">
                <a:latin typeface="Times New Roman" pitchFamily="18" charset="0"/>
              </a:rPr>
              <a:t>3</a:t>
            </a:r>
            <a:r>
              <a:rPr lang="zh-CN" altLang="en-US" sz="2400" b="1" dirty="0" smtClean="0"/>
              <a:t>月</a:t>
            </a:r>
            <a:r>
              <a:rPr lang="en-US" altLang="zh-CN" sz="2400" b="1" dirty="0" smtClean="0">
                <a:latin typeface="Times New Roman" pitchFamily="18" charset="0"/>
              </a:rPr>
              <a:t>24</a:t>
            </a:r>
            <a:r>
              <a:rPr lang="zh-CN" altLang="en-US" sz="2400" b="1" dirty="0" smtClean="0"/>
              <a:t>号周几？</a:t>
            </a:r>
          </a:p>
          <a:p>
            <a:pPr>
              <a:lnSpc>
                <a:spcPct val="100000"/>
              </a:lnSpc>
              <a:spcAft>
                <a:spcPct val="0"/>
              </a:spcAft>
              <a:buFont typeface="Futura Md BT" pitchFamily="34" charset="0"/>
              <a:buNone/>
            </a:pPr>
            <a:r>
              <a:rPr lang="zh-CN" altLang="en-US" sz="2400" dirty="0" smtClean="0"/>
              <a:t>     </a:t>
            </a:r>
            <a:r>
              <a:rPr lang="zh-CN" altLang="en-US" sz="2400" dirty="0" smtClean="0">
                <a:latin typeface="Times New Roman" pitchFamily="18" charset="0"/>
              </a:rPr>
              <a:t>（</a:t>
            </a:r>
            <a:r>
              <a:rPr lang="en-US" altLang="zh-CN" sz="2400" dirty="0" smtClean="0">
                <a:latin typeface="Times New Roman" pitchFamily="18" charset="0"/>
              </a:rPr>
              <a:t>1+5</a:t>
            </a:r>
            <a:r>
              <a:rPr lang="zh-CN" altLang="en-US" sz="2400" dirty="0" smtClean="0">
                <a:latin typeface="Times New Roman" pitchFamily="18" charset="0"/>
              </a:rPr>
              <a:t>）</a:t>
            </a:r>
            <a:r>
              <a:rPr lang="en-US" altLang="zh-CN" sz="2400" dirty="0" smtClean="0">
                <a:latin typeface="Times New Roman" pitchFamily="18" charset="0"/>
              </a:rPr>
              <a:t>mod 7=6 (</a:t>
            </a:r>
            <a:r>
              <a:rPr lang="zh-CN" altLang="en-US" sz="2400" dirty="0" smtClean="0">
                <a:latin typeface="Times New Roman" pitchFamily="18" charset="0"/>
              </a:rPr>
              <a:t>周末），（</a:t>
            </a:r>
            <a:r>
              <a:rPr lang="en-US" altLang="zh-CN" sz="2400" dirty="0" smtClean="0">
                <a:latin typeface="Times New Roman" pitchFamily="18" charset="0"/>
              </a:rPr>
              <a:t>1+7</a:t>
            </a:r>
            <a:r>
              <a:rPr lang="zh-CN" altLang="en-US" sz="2400" dirty="0" smtClean="0">
                <a:latin typeface="Times New Roman" pitchFamily="18" charset="0"/>
              </a:rPr>
              <a:t>）</a:t>
            </a:r>
            <a:r>
              <a:rPr lang="en-US" altLang="zh-CN" sz="2400" dirty="0" smtClean="0">
                <a:latin typeface="Times New Roman" pitchFamily="18" charset="0"/>
              </a:rPr>
              <a:t>mod 7=1.</a:t>
            </a:r>
          </a:p>
          <a:p>
            <a:pPr>
              <a:lnSpc>
                <a:spcPct val="115000"/>
              </a:lnSpc>
              <a:buFont typeface="Futura Md BT" pitchFamily="34" charset="0"/>
              <a:buNone/>
            </a:pPr>
            <a:endParaRPr lang="en-US" altLang="zh-CN" sz="2400" dirty="0" smtClean="0">
              <a:latin typeface="Times New Roman" pitchFamily="18" charset="0"/>
            </a:endParaRPr>
          </a:p>
          <a:p>
            <a:endParaRPr lang="zh-CN" altLang="en-US" dirty="0" smtClean="0"/>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1_ALU_template_innovation_yellow3">
  <a:themeElements>
    <a:clrScheme name="1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fontScheme name="1_ALU_template_innovation_yellow3">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1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3031</TotalTime>
  <Pages>0</Pages>
  <Words>2870</Words>
  <Characters>0</Characters>
  <Application>Microsoft Office PowerPoint</Application>
  <DocSecurity>0</DocSecurity>
  <PresentationFormat>全屏显示(4:3)</PresentationFormat>
  <Lines>0</Lines>
  <Paragraphs>247</Paragraphs>
  <Slides>29</Slides>
  <Notes>6</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32" baseType="lpstr">
      <vt:lpstr>1_ALU_template_innovation_yellow3</vt:lpstr>
      <vt:lpstr>Bitmap Image</vt:lpstr>
      <vt:lpstr>公式</vt:lpstr>
      <vt:lpstr>  第二章  密码基础（2） </vt:lpstr>
      <vt:lpstr>主要内容</vt:lpstr>
      <vt:lpstr>PowerPoint 演示文稿</vt:lpstr>
      <vt:lpstr>PowerPoint 演示文稿</vt:lpstr>
      <vt:lpstr>PowerPoint 演示文稿</vt:lpstr>
      <vt:lpstr>PowerPoint 演示文稿</vt:lpstr>
      <vt:lpstr>PowerPoint 演示文稿</vt:lpstr>
      <vt:lpstr>PowerPoint 演示文稿</vt:lpstr>
      <vt:lpstr>RSA算法基础—初等数论</vt:lpstr>
      <vt:lpstr>RSA算法基础—初等数论</vt:lpstr>
      <vt:lpstr>RSA算法基础-欧拉(Euler)函数  </vt:lpstr>
      <vt:lpstr>RSA数学基础-费马小定理</vt:lpstr>
      <vt:lpstr>RSA数学基础（欧拉定理） </vt:lpstr>
      <vt:lpstr>PowerPoint 演示文稿</vt:lpstr>
      <vt:lpstr>RSA算法的基本原理</vt:lpstr>
      <vt:lpstr>RSA数学基础</vt:lpstr>
      <vt:lpstr>RSA算法简单描述</vt:lpstr>
      <vt:lpstr>RSA算法简单描述</vt:lpstr>
      <vt:lpstr>欧几里得算法(扩展求逆元)</vt:lpstr>
      <vt:lpstr>RSA算法实例（安全参数）</vt:lpstr>
      <vt:lpstr>RSA算法实例</vt:lpstr>
      <vt:lpstr>PowerPoint 演示文稿</vt:lpstr>
      <vt:lpstr>PowerPoint 演示文稿</vt:lpstr>
      <vt:lpstr>PowerPoint 演示文稿</vt:lpstr>
      <vt:lpstr>思考题 P55</vt:lpstr>
      <vt:lpstr>课下实验</vt:lpstr>
      <vt:lpstr>PowerPoint 演示文稿</vt:lpstr>
      <vt:lpstr>PowerPoint 演示文稿</vt:lpstr>
      <vt:lpstr>PowerPoint 演示文稿</vt:lpstr>
    </vt:vector>
  </TitlesOfParts>
  <Company>Alcatel</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Second Line of Title Subheadings (if needed)</dc:title>
  <dc:creator>richar18</dc:creator>
  <cp:lastModifiedBy>llwang@shiep.edu.cn</cp:lastModifiedBy>
  <cp:revision>242</cp:revision>
  <cp:lastPrinted>2002-04-19T19:23:03Z</cp:lastPrinted>
  <dcterms:created xsi:type="dcterms:W3CDTF">2007-08-21T18:59:09Z</dcterms:created>
  <dcterms:modified xsi:type="dcterms:W3CDTF">2020-04-07T02:47:13Z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2052-6.3.0.1705</vt:lpwstr>
  </property>
</Properties>
</file>