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86" r:id="rId2"/>
    <p:sldId id="454" r:id="rId3"/>
    <p:sldId id="439" r:id="rId4"/>
    <p:sldId id="455" r:id="rId5"/>
    <p:sldId id="456" r:id="rId6"/>
    <p:sldId id="457" r:id="rId7"/>
    <p:sldId id="458" r:id="rId8"/>
    <p:sldId id="459" r:id="rId9"/>
    <p:sldId id="460" r:id="rId10"/>
    <p:sldId id="461" r:id="rId11"/>
    <p:sldId id="462" r:id="rId12"/>
    <p:sldId id="463" r:id="rId13"/>
    <p:sldId id="464" r:id="rId14"/>
    <p:sldId id="465" r:id="rId15"/>
    <p:sldId id="466" r:id="rId16"/>
    <p:sldId id="467" r:id="rId17"/>
    <p:sldId id="468" r:id="rId18"/>
    <p:sldId id="475" r:id="rId19"/>
    <p:sldId id="469" r:id="rId20"/>
    <p:sldId id="470" r:id="rId21"/>
    <p:sldId id="471" r:id="rId22"/>
    <p:sldId id="472" r:id="rId23"/>
    <p:sldId id="476" r:id="rId24"/>
    <p:sldId id="477" r:id="rId25"/>
    <p:sldId id="478" r:id="rId26"/>
    <p:sldId id="479" r:id="rId27"/>
    <p:sldId id="480" r:id="rId28"/>
    <p:sldId id="481" r:id="rId29"/>
    <p:sldId id="487" r:id="rId30"/>
    <p:sldId id="483" r:id="rId31"/>
    <p:sldId id="484" r:id="rId32"/>
    <p:sldId id="485" r:id="rId33"/>
    <p:sldId id="486" r:id="rId34"/>
    <p:sldId id="488" r:id="rId35"/>
    <p:sldId id="489" r:id="rId36"/>
    <p:sldId id="490" r:id="rId37"/>
    <p:sldId id="491" r:id="rId38"/>
    <p:sldId id="492" r:id="rId39"/>
    <p:sldId id="493" r:id="rId40"/>
    <p:sldId id="494" r:id="rId41"/>
  </p:sldIdLst>
  <p:sldSz cx="12192000" cy="6858000"/>
  <p:notesSz cx="7010400" cy="92964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05">
          <p15:clr>
            <a:srgbClr val="A4A3A4"/>
          </p15:clr>
        </p15:guide>
        <p15:guide id="2" orient="horz" pos="2876">
          <p15:clr>
            <a:srgbClr val="A4A3A4"/>
          </p15:clr>
        </p15:guide>
        <p15:guide id="3" orient="horz" pos="1298">
          <p15:clr>
            <a:srgbClr val="A4A3A4"/>
          </p15:clr>
        </p15:guide>
        <p15:guide id="4" pos="3871">
          <p15:clr>
            <a:srgbClr val="A4A3A4"/>
          </p15:clr>
        </p15:guide>
        <p15:guide id="5" pos="1234">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guide id="3" orient="horz" pos="2924">
          <p15:clr>
            <a:srgbClr val="A4A3A4"/>
          </p15:clr>
        </p15:guide>
        <p15:guide id="4" pos="22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009900"/>
    <a:srgbClr val="FF0000"/>
    <a:srgbClr val="1569F0"/>
    <a:srgbClr val="F79646"/>
    <a:srgbClr val="009AD0"/>
    <a:srgbClr val="245D60"/>
    <a:srgbClr val="DD4633"/>
    <a:srgbClr val="CCCC00"/>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7" autoAdjust="0"/>
    <p:restoredTop sz="93750" autoAdjust="0"/>
  </p:normalViewPr>
  <p:slideViewPr>
    <p:cSldViewPr snapToGrid="0">
      <p:cViewPr varScale="1">
        <p:scale>
          <a:sx n="83" d="100"/>
          <a:sy n="83" d="100"/>
        </p:scale>
        <p:origin x="672" y="58"/>
      </p:cViewPr>
      <p:guideLst>
        <p:guide orient="horz" pos="2205"/>
        <p:guide orient="horz" pos="2876"/>
        <p:guide orient="horz" pos="1298"/>
        <p:guide pos="3871"/>
        <p:guide pos="1234"/>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8" d="100"/>
          <a:sy n="58" d="100"/>
        </p:scale>
        <p:origin x="-2790" y="-78"/>
      </p:cViewPr>
      <p:guideLst>
        <p:guide orient="horz" pos="2160"/>
        <p:guide pos="2880"/>
        <p:guide orient="horz" pos="2924"/>
        <p:guide pos="222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37840" cy="464820"/>
          </a:xfrm>
          <a:prstGeom prst="rect">
            <a:avLst/>
          </a:prstGeom>
          <a:noFill/>
          <a:ln w="9525">
            <a:noFill/>
            <a:miter lim="800000"/>
          </a:ln>
          <a:effectLst/>
        </p:spPr>
        <p:txBody>
          <a:bodyPr vert="horz" wrap="square" lIns="93177" tIns="46589" rIns="93177" bIns="46589" numCol="1" anchor="t" anchorCtr="0" compatLnSpc="1"/>
          <a:lstStyle>
            <a:lvl1pPr>
              <a:defRPr sz="1200" smtClean="0">
                <a:latin typeface="Calibri" panose="020F0502020204030204" pitchFamily="34" charset="0"/>
              </a:defRPr>
            </a:lvl1pPr>
          </a:lstStyle>
          <a:p>
            <a:pPr>
              <a:defRPr/>
            </a:pPr>
            <a:endParaRPr lang="zh-CN" altLang="en-US"/>
          </a:p>
        </p:txBody>
      </p:sp>
      <p:sp>
        <p:nvSpPr>
          <p:cNvPr id="33795" name="Rectangle 3"/>
          <p:cNvSpPr>
            <a:spLocks noGrp="1" noChangeArrowheads="1"/>
          </p:cNvSpPr>
          <p:nvPr>
            <p:ph type="dt" sz="quarter" idx="1"/>
          </p:nvPr>
        </p:nvSpPr>
        <p:spPr bwMode="auto">
          <a:xfrm>
            <a:off x="3971344" y="0"/>
            <a:ext cx="3037840" cy="464820"/>
          </a:xfrm>
          <a:prstGeom prst="rect">
            <a:avLst/>
          </a:prstGeom>
          <a:noFill/>
          <a:ln w="9525">
            <a:noFill/>
            <a:miter lim="800000"/>
          </a:ln>
          <a:effectLst/>
        </p:spPr>
        <p:txBody>
          <a:bodyPr vert="horz" wrap="square" lIns="93177" tIns="46589" rIns="93177" bIns="46589" numCol="1" anchor="t" anchorCtr="0" compatLnSpc="1"/>
          <a:lstStyle>
            <a:lvl1pPr algn="r">
              <a:defRPr sz="1200" smtClean="0">
                <a:latin typeface="Calibri" panose="020F0502020204030204" pitchFamily="34" charset="0"/>
              </a:defRPr>
            </a:lvl1pPr>
          </a:lstStyle>
          <a:p>
            <a:pPr>
              <a:defRPr/>
            </a:pPr>
            <a:fld id="{3915CCEA-4D12-4250-ABBC-1F15DE901CBC}" type="datetimeFigureOut">
              <a:rPr lang="zh-CN" altLang="en-US"/>
              <a:t>2022/8/23</a:t>
            </a:fld>
            <a:endParaRPr lang="en-US" altLang="zh-CN"/>
          </a:p>
        </p:txBody>
      </p:sp>
      <p:sp>
        <p:nvSpPr>
          <p:cNvPr id="33796" name="Rectangle 4"/>
          <p:cNvSpPr>
            <a:spLocks noGrp="1" noChangeArrowheads="1"/>
          </p:cNvSpPr>
          <p:nvPr>
            <p:ph type="ftr" sz="quarter" idx="2"/>
          </p:nvPr>
        </p:nvSpPr>
        <p:spPr bwMode="auto">
          <a:xfrm>
            <a:off x="0" y="8829429"/>
            <a:ext cx="3037840" cy="464820"/>
          </a:xfrm>
          <a:prstGeom prst="rect">
            <a:avLst/>
          </a:prstGeom>
          <a:noFill/>
          <a:ln w="9525">
            <a:noFill/>
            <a:miter lim="800000"/>
          </a:ln>
          <a:effectLst/>
        </p:spPr>
        <p:txBody>
          <a:bodyPr vert="horz" wrap="square" lIns="93177" tIns="46589" rIns="93177" bIns="46589" numCol="1" anchor="b" anchorCtr="0" compatLnSpc="1"/>
          <a:lstStyle>
            <a:lvl1pPr>
              <a:defRPr sz="1200" smtClean="0">
                <a:latin typeface="Calibri" panose="020F0502020204030204" pitchFamily="34" charset="0"/>
              </a:defRPr>
            </a:lvl1pPr>
          </a:lstStyle>
          <a:p>
            <a:pPr>
              <a:defRPr/>
            </a:pPr>
            <a:endParaRPr lang="en-US" altLang="zh-CN"/>
          </a:p>
        </p:txBody>
      </p:sp>
      <p:sp>
        <p:nvSpPr>
          <p:cNvPr id="33797" name="Rectangle 5"/>
          <p:cNvSpPr>
            <a:spLocks noGrp="1" noChangeArrowheads="1"/>
          </p:cNvSpPr>
          <p:nvPr>
            <p:ph type="sldNum" sz="quarter" idx="3"/>
          </p:nvPr>
        </p:nvSpPr>
        <p:spPr bwMode="auto">
          <a:xfrm>
            <a:off x="3971344" y="8829429"/>
            <a:ext cx="3037840" cy="464820"/>
          </a:xfrm>
          <a:prstGeom prst="rect">
            <a:avLst/>
          </a:prstGeom>
          <a:noFill/>
          <a:ln w="9525">
            <a:noFill/>
            <a:miter lim="800000"/>
          </a:ln>
          <a:effectLst/>
        </p:spPr>
        <p:txBody>
          <a:bodyPr vert="horz" wrap="square" lIns="93177" tIns="46589" rIns="93177" bIns="46589" numCol="1" anchor="b" anchorCtr="0" compatLnSpc="1"/>
          <a:lstStyle>
            <a:lvl1pPr algn="r">
              <a:defRPr sz="1200" smtClean="0">
                <a:latin typeface="Calibri" panose="020F0502020204030204" pitchFamily="34" charset="0"/>
              </a:defRPr>
            </a:lvl1pPr>
          </a:lstStyle>
          <a:p>
            <a:pPr>
              <a:defRPr/>
            </a:pPr>
            <a:fld id="{C6A76C4A-4CA1-4C6A-946C-E26A5534DC95}" type="slidenum">
              <a:rPr lang="zh-CN" altLang="en-US"/>
              <a:t>‹#›</a:t>
            </a:fld>
            <a:endParaRPr lang="en-US" altLang="zh-CN"/>
          </a:p>
        </p:txBody>
      </p:sp>
    </p:spTree>
    <p:extLst>
      <p:ext uri="{BB962C8B-B14F-4D97-AF65-F5344CB8AC3E}">
        <p14:creationId xmlns:p14="http://schemas.microsoft.com/office/powerpoint/2010/main" val="1518476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3037840" cy="466972"/>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971344" y="1"/>
            <a:ext cx="3037840" cy="466972"/>
          </a:xfrm>
          <a:prstGeom prst="rect">
            <a:avLst/>
          </a:prstGeom>
        </p:spPr>
        <p:txBody>
          <a:bodyPr vert="horz" lIns="93177" tIns="46589" rIns="93177" bIns="46589" rtlCol="0"/>
          <a:lstStyle>
            <a:lvl1pPr algn="r" fontAlgn="auto">
              <a:spcBef>
                <a:spcPts val="0"/>
              </a:spcBef>
              <a:spcAft>
                <a:spcPts val="0"/>
              </a:spcAft>
              <a:defRPr sz="1200">
                <a:latin typeface="+mn-lt"/>
                <a:ea typeface="+mn-ea"/>
              </a:defRPr>
            </a:lvl1pPr>
          </a:lstStyle>
          <a:p>
            <a:pPr>
              <a:defRPr/>
            </a:pPr>
            <a:fld id="{8FAF2163-2CD8-43A9-AAB8-953EE3B200FA}" type="datetimeFigureOut">
              <a:rPr lang="zh-CN" altLang="en-US"/>
              <a:t>2022/8/23</a:t>
            </a:fld>
            <a:endParaRPr lang="zh-CN" altLang="en-US"/>
          </a:p>
        </p:txBody>
      </p:sp>
      <p:sp>
        <p:nvSpPr>
          <p:cNvPr id="4" name="幻灯片图像占位符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pPr lvl="0"/>
            <a:endParaRPr lang="zh-CN" altLang="en-US" noProof="0"/>
          </a:p>
        </p:txBody>
      </p:sp>
      <p:sp>
        <p:nvSpPr>
          <p:cNvPr id="5" name="备注占位符 4"/>
          <p:cNvSpPr>
            <a:spLocks noGrp="1"/>
          </p:cNvSpPr>
          <p:nvPr>
            <p:ph type="body" sz="quarter" idx="3"/>
          </p:nvPr>
        </p:nvSpPr>
        <p:spPr>
          <a:xfrm>
            <a:off x="701040" y="4473894"/>
            <a:ext cx="5608320" cy="3660456"/>
          </a:xfrm>
          <a:prstGeom prst="rect">
            <a:avLst/>
          </a:prstGeom>
        </p:spPr>
        <p:txBody>
          <a:bodyPr vert="horz" lIns="93177" tIns="46589" rIns="93177" bIns="46589"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829429"/>
            <a:ext cx="3037840" cy="46697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971344" y="8829429"/>
            <a:ext cx="3037840" cy="466971"/>
          </a:xfrm>
          <a:prstGeom prst="rect">
            <a:avLst/>
          </a:prstGeom>
        </p:spPr>
        <p:txBody>
          <a:bodyPr vert="horz" lIns="93177" tIns="46589" rIns="93177" bIns="46589" rtlCol="0" anchor="b"/>
          <a:lstStyle>
            <a:lvl1pPr algn="r" fontAlgn="auto">
              <a:spcBef>
                <a:spcPts val="0"/>
              </a:spcBef>
              <a:spcAft>
                <a:spcPts val="0"/>
              </a:spcAft>
              <a:defRPr sz="1200">
                <a:latin typeface="+mn-lt"/>
                <a:ea typeface="+mn-ea"/>
              </a:defRPr>
            </a:lvl1pPr>
          </a:lstStyle>
          <a:p>
            <a:pPr>
              <a:defRPr/>
            </a:pPr>
            <a:fld id="{1798234E-E7EE-4FBE-B288-F5A88D0BAADF}" type="slidenum">
              <a:rPr lang="zh-CN" altLang="en-US"/>
              <a:t>‹#›</a:t>
            </a:fld>
            <a:endParaRPr lang="zh-CN" altLang="en-US"/>
          </a:p>
        </p:txBody>
      </p:sp>
    </p:spTree>
    <p:extLst>
      <p:ext uri="{BB962C8B-B14F-4D97-AF65-F5344CB8AC3E}">
        <p14:creationId xmlns:p14="http://schemas.microsoft.com/office/powerpoint/2010/main" val="12164179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a:t>
            </a:fld>
            <a:endParaRPr lang="zh-CN" altLang="en-US"/>
          </a:p>
        </p:txBody>
      </p:sp>
    </p:spTree>
    <p:extLst>
      <p:ext uri="{BB962C8B-B14F-4D97-AF65-F5344CB8AC3E}">
        <p14:creationId xmlns:p14="http://schemas.microsoft.com/office/powerpoint/2010/main" val="571876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11</a:t>
            </a:fld>
            <a:endParaRPr lang="zh-CN" altLang="en-US"/>
          </a:p>
        </p:txBody>
      </p:sp>
    </p:spTree>
    <p:extLst>
      <p:ext uri="{BB962C8B-B14F-4D97-AF65-F5344CB8AC3E}">
        <p14:creationId xmlns:p14="http://schemas.microsoft.com/office/powerpoint/2010/main" val="1419359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12</a:t>
            </a:fld>
            <a:endParaRPr lang="zh-CN" altLang="en-US"/>
          </a:p>
        </p:txBody>
      </p:sp>
    </p:spTree>
    <p:extLst>
      <p:ext uri="{BB962C8B-B14F-4D97-AF65-F5344CB8AC3E}">
        <p14:creationId xmlns:p14="http://schemas.microsoft.com/office/powerpoint/2010/main" val="547331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13</a:t>
            </a:fld>
            <a:endParaRPr lang="zh-CN" altLang="en-US"/>
          </a:p>
        </p:txBody>
      </p:sp>
    </p:spTree>
    <p:extLst>
      <p:ext uri="{BB962C8B-B14F-4D97-AF65-F5344CB8AC3E}">
        <p14:creationId xmlns:p14="http://schemas.microsoft.com/office/powerpoint/2010/main" val="3197863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14</a:t>
            </a:fld>
            <a:endParaRPr lang="zh-CN" altLang="en-US"/>
          </a:p>
        </p:txBody>
      </p:sp>
    </p:spTree>
    <p:extLst>
      <p:ext uri="{BB962C8B-B14F-4D97-AF65-F5344CB8AC3E}">
        <p14:creationId xmlns:p14="http://schemas.microsoft.com/office/powerpoint/2010/main" val="29617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15</a:t>
            </a:fld>
            <a:endParaRPr lang="zh-CN" altLang="en-US"/>
          </a:p>
        </p:txBody>
      </p:sp>
    </p:spTree>
    <p:extLst>
      <p:ext uri="{BB962C8B-B14F-4D97-AF65-F5344CB8AC3E}">
        <p14:creationId xmlns:p14="http://schemas.microsoft.com/office/powerpoint/2010/main" val="186120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16</a:t>
            </a:fld>
            <a:endParaRPr lang="zh-CN" altLang="en-US"/>
          </a:p>
        </p:txBody>
      </p:sp>
    </p:spTree>
    <p:extLst>
      <p:ext uri="{BB962C8B-B14F-4D97-AF65-F5344CB8AC3E}">
        <p14:creationId xmlns:p14="http://schemas.microsoft.com/office/powerpoint/2010/main" val="2882282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17</a:t>
            </a:fld>
            <a:endParaRPr lang="zh-CN" altLang="en-US"/>
          </a:p>
        </p:txBody>
      </p:sp>
    </p:spTree>
    <p:extLst>
      <p:ext uri="{BB962C8B-B14F-4D97-AF65-F5344CB8AC3E}">
        <p14:creationId xmlns:p14="http://schemas.microsoft.com/office/powerpoint/2010/main" val="1536435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18</a:t>
            </a:fld>
            <a:endParaRPr lang="zh-CN" altLang="en-US"/>
          </a:p>
        </p:txBody>
      </p:sp>
    </p:spTree>
    <p:extLst>
      <p:ext uri="{BB962C8B-B14F-4D97-AF65-F5344CB8AC3E}">
        <p14:creationId xmlns:p14="http://schemas.microsoft.com/office/powerpoint/2010/main" val="73336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19</a:t>
            </a:fld>
            <a:endParaRPr lang="zh-CN" altLang="en-US"/>
          </a:p>
        </p:txBody>
      </p:sp>
    </p:spTree>
    <p:extLst>
      <p:ext uri="{BB962C8B-B14F-4D97-AF65-F5344CB8AC3E}">
        <p14:creationId xmlns:p14="http://schemas.microsoft.com/office/powerpoint/2010/main" val="404401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20</a:t>
            </a:fld>
            <a:endParaRPr lang="zh-CN" altLang="en-US"/>
          </a:p>
        </p:txBody>
      </p:sp>
    </p:spTree>
    <p:extLst>
      <p:ext uri="{BB962C8B-B14F-4D97-AF65-F5344CB8AC3E}">
        <p14:creationId xmlns:p14="http://schemas.microsoft.com/office/powerpoint/2010/main" val="2229720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a:t>
            </a:fld>
            <a:endParaRPr lang="zh-CN" altLang="en-US"/>
          </a:p>
        </p:txBody>
      </p:sp>
    </p:spTree>
    <p:extLst>
      <p:ext uri="{BB962C8B-B14F-4D97-AF65-F5344CB8AC3E}">
        <p14:creationId xmlns:p14="http://schemas.microsoft.com/office/powerpoint/2010/main" val="10625404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21</a:t>
            </a:fld>
            <a:endParaRPr lang="zh-CN" altLang="en-US"/>
          </a:p>
        </p:txBody>
      </p:sp>
    </p:spTree>
    <p:extLst>
      <p:ext uri="{BB962C8B-B14F-4D97-AF65-F5344CB8AC3E}">
        <p14:creationId xmlns:p14="http://schemas.microsoft.com/office/powerpoint/2010/main" val="28259949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22</a:t>
            </a:fld>
            <a:endParaRPr lang="zh-CN" altLang="en-US"/>
          </a:p>
        </p:txBody>
      </p:sp>
    </p:spTree>
    <p:extLst>
      <p:ext uri="{BB962C8B-B14F-4D97-AF65-F5344CB8AC3E}">
        <p14:creationId xmlns:p14="http://schemas.microsoft.com/office/powerpoint/2010/main" val="41863867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23</a:t>
            </a:fld>
            <a:endParaRPr lang="zh-CN" altLang="en-US"/>
          </a:p>
        </p:txBody>
      </p:sp>
    </p:spTree>
    <p:extLst>
      <p:ext uri="{BB962C8B-B14F-4D97-AF65-F5344CB8AC3E}">
        <p14:creationId xmlns:p14="http://schemas.microsoft.com/office/powerpoint/2010/main" val="34352103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24</a:t>
            </a:fld>
            <a:endParaRPr lang="zh-CN" altLang="en-US"/>
          </a:p>
        </p:txBody>
      </p:sp>
    </p:spTree>
    <p:extLst>
      <p:ext uri="{BB962C8B-B14F-4D97-AF65-F5344CB8AC3E}">
        <p14:creationId xmlns:p14="http://schemas.microsoft.com/office/powerpoint/2010/main" val="37162458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25</a:t>
            </a:fld>
            <a:endParaRPr lang="zh-CN" altLang="en-US"/>
          </a:p>
        </p:txBody>
      </p:sp>
    </p:spTree>
    <p:extLst>
      <p:ext uri="{BB962C8B-B14F-4D97-AF65-F5344CB8AC3E}">
        <p14:creationId xmlns:p14="http://schemas.microsoft.com/office/powerpoint/2010/main" val="25372570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26</a:t>
            </a:fld>
            <a:endParaRPr lang="zh-CN" altLang="en-US"/>
          </a:p>
        </p:txBody>
      </p:sp>
    </p:spTree>
    <p:extLst>
      <p:ext uri="{BB962C8B-B14F-4D97-AF65-F5344CB8AC3E}">
        <p14:creationId xmlns:p14="http://schemas.microsoft.com/office/powerpoint/2010/main" val="22209540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27</a:t>
            </a:fld>
            <a:endParaRPr lang="zh-CN" altLang="en-US"/>
          </a:p>
        </p:txBody>
      </p:sp>
    </p:spTree>
    <p:extLst>
      <p:ext uri="{BB962C8B-B14F-4D97-AF65-F5344CB8AC3E}">
        <p14:creationId xmlns:p14="http://schemas.microsoft.com/office/powerpoint/2010/main" val="5073108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28</a:t>
            </a:fld>
            <a:endParaRPr lang="zh-CN" altLang="en-US"/>
          </a:p>
        </p:txBody>
      </p:sp>
    </p:spTree>
    <p:extLst>
      <p:ext uri="{BB962C8B-B14F-4D97-AF65-F5344CB8AC3E}">
        <p14:creationId xmlns:p14="http://schemas.microsoft.com/office/powerpoint/2010/main" val="15421253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29</a:t>
            </a:fld>
            <a:endParaRPr lang="zh-CN" altLang="en-US"/>
          </a:p>
        </p:txBody>
      </p:sp>
    </p:spTree>
    <p:extLst>
      <p:ext uri="{BB962C8B-B14F-4D97-AF65-F5344CB8AC3E}">
        <p14:creationId xmlns:p14="http://schemas.microsoft.com/office/powerpoint/2010/main" val="34508166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30</a:t>
            </a:fld>
            <a:endParaRPr lang="zh-CN" altLang="en-US"/>
          </a:p>
        </p:txBody>
      </p:sp>
    </p:spTree>
    <p:extLst>
      <p:ext uri="{BB962C8B-B14F-4D97-AF65-F5344CB8AC3E}">
        <p14:creationId xmlns:p14="http://schemas.microsoft.com/office/powerpoint/2010/main" val="4119637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a:t>
            </a:fld>
            <a:endParaRPr lang="zh-CN" altLang="en-US"/>
          </a:p>
        </p:txBody>
      </p:sp>
    </p:spTree>
    <p:extLst>
      <p:ext uri="{BB962C8B-B14F-4D97-AF65-F5344CB8AC3E}">
        <p14:creationId xmlns:p14="http://schemas.microsoft.com/office/powerpoint/2010/main" val="1408123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31</a:t>
            </a:fld>
            <a:endParaRPr lang="zh-CN" altLang="en-US"/>
          </a:p>
        </p:txBody>
      </p:sp>
    </p:spTree>
    <p:extLst>
      <p:ext uri="{BB962C8B-B14F-4D97-AF65-F5344CB8AC3E}">
        <p14:creationId xmlns:p14="http://schemas.microsoft.com/office/powerpoint/2010/main" val="22663310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32</a:t>
            </a:fld>
            <a:endParaRPr lang="zh-CN" altLang="en-US"/>
          </a:p>
        </p:txBody>
      </p:sp>
    </p:spTree>
    <p:extLst>
      <p:ext uri="{BB962C8B-B14F-4D97-AF65-F5344CB8AC3E}">
        <p14:creationId xmlns:p14="http://schemas.microsoft.com/office/powerpoint/2010/main" val="3397864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33</a:t>
            </a:fld>
            <a:endParaRPr lang="zh-CN" altLang="en-US"/>
          </a:p>
        </p:txBody>
      </p:sp>
    </p:spTree>
    <p:extLst>
      <p:ext uri="{BB962C8B-B14F-4D97-AF65-F5344CB8AC3E}">
        <p14:creationId xmlns:p14="http://schemas.microsoft.com/office/powerpoint/2010/main" val="2092741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34</a:t>
            </a:fld>
            <a:endParaRPr lang="zh-CN" altLang="en-US"/>
          </a:p>
        </p:txBody>
      </p:sp>
    </p:spTree>
    <p:extLst>
      <p:ext uri="{BB962C8B-B14F-4D97-AF65-F5344CB8AC3E}">
        <p14:creationId xmlns:p14="http://schemas.microsoft.com/office/powerpoint/2010/main" val="14603406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35</a:t>
            </a:fld>
            <a:endParaRPr lang="zh-CN" altLang="en-US"/>
          </a:p>
        </p:txBody>
      </p:sp>
    </p:spTree>
    <p:extLst>
      <p:ext uri="{BB962C8B-B14F-4D97-AF65-F5344CB8AC3E}">
        <p14:creationId xmlns:p14="http://schemas.microsoft.com/office/powerpoint/2010/main" val="1834867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36</a:t>
            </a:fld>
            <a:endParaRPr lang="zh-CN" altLang="en-US"/>
          </a:p>
        </p:txBody>
      </p:sp>
    </p:spTree>
    <p:extLst>
      <p:ext uri="{BB962C8B-B14F-4D97-AF65-F5344CB8AC3E}">
        <p14:creationId xmlns:p14="http://schemas.microsoft.com/office/powerpoint/2010/main" val="8964303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37</a:t>
            </a:fld>
            <a:endParaRPr lang="zh-CN" altLang="en-US"/>
          </a:p>
        </p:txBody>
      </p:sp>
    </p:spTree>
    <p:extLst>
      <p:ext uri="{BB962C8B-B14F-4D97-AF65-F5344CB8AC3E}">
        <p14:creationId xmlns:p14="http://schemas.microsoft.com/office/powerpoint/2010/main" val="40323997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38</a:t>
            </a:fld>
            <a:endParaRPr lang="zh-CN" altLang="en-US"/>
          </a:p>
        </p:txBody>
      </p:sp>
    </p:spTree>
    <p:extLst>
      <p:ext uri="{BB962C8B-B14F-4D97-AF65-F5344CB8AC3E}">
        <p14:creationId xmlns:p14="http://schemas.microsoft.com/office/powerpoint/2010/main" val="7677661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39</a:t>
            </a:fld>
            <a:endParaRPr lang="zh-CN" altLang="en-US"/>
          </a:p>
        </p:txBody>
      </p:sp>
    </p:spTree>
    <p:extLst>
      <p:ext uri="{BB962C8B-B14F-4D97-AF65-F5344CB8AC3E}">
        <p14:creationId xmlns:p14="http://schemas.microsoft.com/office/powerpoint/2010/main" val="27397250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40</a:t>
            </a:fld>
            <a:endParaRPr lang="zh-CN" altLang="en-US"/>
          </a:p>
        </p:txBody>
      </p:sp>
    </p:spTree>
    <p:extLst>
      <p:ext uri="{BB962C8B-B14F-4D97-AF65-F5344CB8AC3E}">
        <p14:creationId xmlns:p14="http://schemas.microsoft.com/office/powerpoint/2010/main" val="2506297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a:t>
            </a:fld>
            <a:endParaRPr lang="zh-CN" altLang="en-US"/>
          </a:p>
        </p:txBody>
      </p:sp>
    </p:spTree>
    <p:extLst>
      <p:ext uri="{BB962C8B-B14F-4D97-AF65-F5344CB8AC3E}">
        <p14:creationId xmlns:p14="http://schemas.microsoft.com/office/powerpoint/2010/main" val="1038035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a:t>
            </a:fld>
            <a:endParaRPr lang="zh-CN" altLang="en-US"/>
          </a:p>
        </p:txBody>
      </p:sp>
    </p:spTree>
    <p:extLst>
      <p:ext uri="{BB962C8B-B14F-4D97-AF65-F5344CB8AC3E}">
        <p14:creationId xmlns:p14="http://schemas.microsoft.com/office/powerpoint/2010/main" val="3255574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7</a:t>
            </a:fld>
            <a:endParaRPr lang="zh-CN" altLang="en-US"/>
          </a:p>
        </p:txBody>
      </p:sp>
    </p:spTree>
    <p:extLst>
      <p:ext uri="{BB962C8B-B14F-4D97-AF65-F5344CB8AC3E}">
        <p14:creationId xmlns:p14="http://schemas.microsoft.com/office/powerpoint/2010/main" val="1682401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8</a:t>
            </a:fld>
            <a:endParaRPr lang="zh-CN" altLang="en-US"/>
          </a:p>
        </p:txBody>
      </p:sp>
    </p:spTree>
    <p:extLst>
      <p:ext uri="{BB962C8B-B14F-4D97-AF65-F5344CB8AC3E}">
        <p14:creationId xmlns:p14="http://schemas.microsoft.com/office/powerpoint/2010/main" val="3465897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9</a:t>
            </a:fld>
            <a:endParaRPr lang="zh-CN" altLang="en-US"/>
          </a:p>
        </p:txBody>
      </p:sp>
    </p:spTree>
    <p:extLst>
      <p:ext uri="{BB962C8B-B14F-4D97-AF65-F5344CB8AC3E}">
        <p14:creationId xmlns:p14="http://schemas.microsoft.com/office/powerpoint/2010/main" val="209330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10</a:t>
            </a:fld>
            <a:endParaRPr lang="zh-CN" altLang="en-US"/>
          </a:p>
        </p:txBody>
      </p:sp>
    </p:spTree>
    <p:extLst>
      <p:ext uri="{BB962C8B-B14F-4D97-AF65-F5344CB8AC3E}">
        <p14:creationId xmlns:p14="http://schemas.microsoft.com/office/powerpoint/2010/main" val="129315159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jpeg"/><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4" name="图片 3" descr="logo.jpg"/>
          <p:cNvPicPr>
            <a:picLocks noChangeAspect="1"/>
          </p:cNvPicPr>
          <p:nvPr userDrawn="1"/>
        </p:nvPicPr>
        <p:blipFill>
          <a:blip r:embed="rId2" cstate="print"/>
          <a:stretch>
            <a:fillRect/>
          </a:stretch>
        </p:blipFill>
        <p:spPr>
          <a:xfrm>
            <a:off x="2225654" y="195462"/>
            <a:ext cx="1968290" cy="366871"/>
          </a:xfrm>
          <a:prstGeom prst="rect">
            <a:avLst/>
          </a:prstGeom>
        </p:spPr>
      </p:pic>
      <p:grpSp>
        <p:nvGrpSpPr>
          <p:cNvPr id="15" name="组合 14"/>
          <p:cNvGrpSpPr/>
          <p:nvPr userDrawn="1"/>
        </p:nvGrpSpPr>
        <p:grpSpPr>
          <a:xfrm>
            <a:off x="-1" y="6817500"/>
            <a:ext cx="12204000" cy="40500"/>
            <a:chOff x="-1" y="6019811"/>
            <a:chExt cx="9144000" cy="40500"/>
          </a:xfrm>
        </p:grpSpPr>
        <p:sp>
          <p:nvSpPr>
            <p:cNvPr id="11" name="矩形 7"/>
            <p:cNvSpPr>
              <a:spLocks noChangeArrowheads="1"/>
            </p:cNvSpPr>
            <p:nvPr userDrawn="1"/>
          </p:nvSpPr>
          <p:spPr bwMode="auto">
            <a:xfrm>
              <a:off x="3973509" y="6019811"/>
              <a:ext cx="3238531" cy="40500"/>
            </a:xfrm>
            <a:prstGeom prst="rect">
              <a:avLst/>
            </a:prstGeom>
            <a:solidFill>
              <a:srgbClr val="317FB7"/>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2" name="矩形 8"/>
            <p:cNvSpPr>
              <a:spLocks noChangeArrowheads="1"/>
            </p:cNvSpPr>
            <p:nvPr userDrawn="1"/>
          </p:nvSpPr>
          <p:spPr bwMode="auto">
            <a:xfrm flipH="1">
              <a:off x="-1" y="6019811"/>
              <a:ext cx="2571763" cy="40500"/>
            </a:xfrm>
            <a:prstGeom prst="rect">
              <a:avLst/>
            </a:prstGeom>
            <a:solidFill>
              <a:srgbClr val="92D050"/>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3" name="矩形 12"/>
            <p:cNvSpPr>
              <a:spLocks noChangeArrowheads="1"/>
            </p:cNvSpPr>
            <p:nvPr userDrawn="1"/>
          </p:nvSpPr>
          <p:spPr bwMode="auto">
            <a:xfrm flipH="1">
              <a:off x="2571736" y="6019811"/>
              <a:ext cx="1404964" cy="40500"/>
            </a:xfrm>
            <a:prstGeom prst="rect">
              <a:avLst/>
            </a:prstGeom>
            <a:solidFill>
              <a:srgbClr val="F49022"/>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 name="矩形 12"/>
            <p:cNvSpPr>
              <a:spLocks noChangeArrowheads="1"/>
            </p:cNvSpPr>
            <p:nvPr userDrawn="1"/>
          </p:nvSpPr>
          <p:spPr bwMode="auto">
            <a:xfrm flipH="1">
              <a:off x="7215205" y="6019811"/>
              <a:ext cx="1928794" cy="40500"/>
            </a:xfrm>
            <a:prstGeom prst="rect">
              <a:avLst/>
            </a:prstGeom>
            <a:solidFill>
              <a:srgbClr val="EE3636"/>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pic>
        <p:nvPicPr>
          <p:cNvPr id="16" name="图片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71716"/>
            <a:ext cx="2106613"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https://ss3.bdstatic.com/70cFv8Sh_Q1YnxGkpoWK1HF6hhy/it/u=1142682890,2597427661&amp;fm=26&amp;gp=0.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473" y="4009819"/>
            <a:ext cx="3022478" cy="168399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gimg2.baidu.com/image_search/src=http%3A%2F%2F5b0988e595225.cdn.sohucs.com%2Fimages%2F20180405%2Fa2e69e58269b4ec28f48a8b45f557519.png&amp;refer=http%3A%2F%2F5b0988e595225.cdn.sohucs.com&amp;app=2002&amp;size=f9999,10000&amp;q=a80&amp;n=0&amp;g=0n&amp;fmt=jpeg?sec=1617096952&amp;t=7da84fed13831c82f1767befef792a47"/>
          <p:cNvPicPr>
            <a:picLocks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028951" y="4009819"/>
            <a:ext cx="3024000" cy="16848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gimg2.baidu.com/image_search/src=http%3A%2F%2Fscibit.com%2Fwp-content%2Fuploads%2Fsites%2F29%2F2016%2F12%2Fmysql.jpg&amp;refer=http%3A%2F%2Fscibit.com&amp;app=2002&amp;size=f9999,10000&amp;q=a80&amp;n=0&amp;g=0n&amp;fmt=jpeg?sec=1617097019&amp;t=50d79522f2407f4e27c19386f4a6644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5575" y="-136525"/>
            <a:ext cx="38100" cy="762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gimg2.baidu.com/image_search/src=http%3A%2F%2Fscibit.com%2Fwp-content%2Fuploads%2Fsites%2F29%2F2016%2F12%2Fmysql.jpg&amp;refer=http%3A%2F%2Fscibit.com&amp;app=2002&amp;size=f9999,10000&amp;q=a80&amp;n=0&amp;g=0n&amp;fmt=jpeg?sec=1617097019&amp;t=50d79522f2407f4e27c19386f4a66441"/>
          <p:cNvPicPr>
            <a:picLocks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037521" y="4009819"/>
            <a:ext cx="3024000" cy="16848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gimg2.baidu.com/image_search/src=http%3A%2F%2Fimage20.it168.com%2F201206_500x375%2F1084%2F63b032f0868a7f5d.gif&amp;refer=http%3A%2F%2Fimage20.it168.com&amp;app=2002&amp;size=f9999,10000&amp;q=a80&amp;n=0&amp;g=0n&amp;fmt=jpeg?sec=1617097171&amp;t=44371f91fd49821c174327cdbdea82b6"/>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156884" y="4009819"/>
            <a:ext cx="3024000" cy="155651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a:xfrm>
            <a:off x="0" y="3895725"/>
            <a:ext cx="12180884" cy="179809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grpSp>
        <p:nvGrpSpPr>
          <p:cNvPr id="10" name="组合 14"/>
          <p:cNvGrpSpPr/>
          <p:nvPr userDrawn="1"/>
        </p:nvGrpSpPr>
        <p:grpSpPr>
          <a:xfrm>
            <a:off x="-1" y="6817500"/>
            <a:ext cx="12204000" cy="40500"/>
            <a:chOff x="-1" y="6019811"/>
            <a:chExt cx="9144000" cy="40500"/>
          </a:xfrm>
        </p:grpSpPr>
        <p:sp>
          <p:nvSpPr>
            <p:cNvPr id="11" name="矩形 7"/>
            <p:cNvSpPr>
              <a:spLocks noChangeArrowheads="1"/>
            </p:cNvSpPr>
            <p:nvPr userDrawn="1"/>
          </p:nvSpPr>
          <p:spPr bwMode="auto">
            <a:xfrm>
              <a:off x="3973509" y="6019811"/>
              <a:ext cx="3238531" cy="40500"/>
            </a:xfrm>
            <a:prstGeom prst="rect">
              <a:avLst/>
            </a:prstGeom>
            <a:solidFill>
              <a:srgbClr val="317FB7"/>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2" name="矩形 8"/>
            <p:cNvSpPr>
              <a:spLocks noChangeArrowheads="1"/>
            </p:cNvSpPr>
            <p:nvPr userDrawn="1"/>
          </p:nvSpPr>
          <p:spPr bwMode="auto">
            <a:xfrm flipH="1">
              <a:off x="-1" y="6019811"/>
              <a:ext cx="2571763" cy="40500"/>
            </a:xfrm>
            <a:prstGeom prst="rect">
              <a:avLst/>
            </a:prstGeom>
            <a:solidFill>
              <a:srgbClr val="92D050"/>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3" name="矩形 12"/>
            <p:cNvSpPr>
              <a:spLocks noChangeArrowheads="1"/>
            </p:cNvSpPr>
            <p:nvPr userDrawn="1"/>
          </p:nvSpPr>
          <p:spPr bwMode="auto">
            <a:xfrm flipH="1">
              <a:off x="2571736" y="6019811"/>
              <a:ext cx="1404964" cy="40500"/>
            </a:xfrm>
            <a:prstGeom prst="rect">
              <a:avLst/>
            </a:prstGeom>
            <a:solidFill>
              <a:srgbClr val="F49022"/>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 name="矩形 12"/>
            <p:cNvSpPr>
              <a:spLocks noChangeArrowheads="1"/>
            </p:cNvSpPr>
            <p:nvPr userDrawn="1"/>
          </p:nvSpPr>
          <p:spPr bwMode="auto">
            <a:xfrm flipH="1">
              <a:off x="7215205" y="6019811"/>
              <a:ext cx="1928794" cy="40500"/>
            </a:xfrm>
            <a:prstGeom prst="rect">
              <a:avLst/>
            </a:prstGeom>
            <a:solidFill>
              <a:srgbClr val="EE3636"/>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pic>
        <p:nvPicPr>
          <p:cNvPr id="16" name="图片 15" descr="logo.jpg"/>
          <p:cNvPicPr>
            <a:picLocks noChangeAspect="1"/>
          </p:cNvPicPr>
          <p:nvPr userDrawn="1"/>
        </p:nvPicPr>
        <p:blipFill>
          <a:blip r:embed="rId2" cstate="print"/>
          <a:stretch>
            <a:fillRect/>
          </a:stretch>
        </p:blipFill>
        <p:spPr>
          <a:xfrm>
            <a:off x="2225654" y="195462"/>
            <a:ext cx="1968290" cy="366871"/>
          </a:xfrm>
          <a:prstGeom prst="rect">
            <a:avLst/>
          </a:prstGeom>
        </p:spPr>
      </p:pic>
      <p:pic>
        <p:nvPicPr>
          <p:cNvPr id="17" name="图片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71716"/>
            <a:ext cx="2106613"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1" descr="logo.jpg"/>
          <p:cNvPicPr>
            <a:picLocks noChangeAspect="1"/>
          </p:cNvPicPr>
          <p:nvPr userDrawn="1"/>
        </p:nvPicPr>
        <p:blipFill>
          <a:blip r:embed="rId2" cstate="print"/>
          <a:stretch>
            <a:fillRect/>
          </a:stretch>
        </p:blipFill>
        <p:spPr>
          <a:xfrm>
            <a:off x="10059934" y="195462"/>
            <a:ext cx="1968290" cy="366871"/>
          </a:xfrm>
          <a:prstGeom prst="rect">
            <a:avLst/>
          </a:prstGeom>
        </p:spPr>
      </p:pic>
      <p:sp>
        <p:nvSpPr>
          <p:cNvPr id="3" name="灯片编号占位符 4"/>
          <p:cNvSpPr>
            <a:spLocks noGrp="1"/>
          </p:cNvSpPr>
          <p:nvPr>
            <p:ph type="sldNum" sz="quarter" idx="12"/>
          </p:nvPr>
        </p:nvSpPr>
        <p:spPr>
          <a:xfrm>
            <a:off x="11208327" y="6356352"/>
            <a:ext cx="796637" cy="365125"/>
          </a:xfrm>
          <a:prstGeom prst="rect">
            <a:avLst/>
          </a:prstGeom>
        </p:spPr>
        <p:txBody>
          <a:bodyPr lIns="121917" tIns="60958" rIns="121917" bIns="60958"/>
          <a:lstStyle>
            <a:lvl1pPr algn="r">
              <a:defRPr sz="1400"/>
            </a:lvl1pPr>
          </a:lstStyle>
          <a:p>
            <a:fld id="{99FE38DD-D074-4D0B-A898-33F2288C0FC4}" type="slidenum">
              <a:rPr lang="zh-CN" altLang="en-US" smtClean="0"/>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TR">
    <p:bg>
      <p:bgPr>
        <a:solidFill>
          <a:schemeClr val="bg1">
            <a:lumMod val="95000"/>
          </a:schemeClr>
        </a:solidFill>
        <a:effectLst/>
      </p:bgPr>
    </p:bg>
    <p:spTree>
      <p:nvGrpSpPr>
        <p:cNvPr id="1" name=""/>
        <p:cNvGrpSpPr/>
        <p:nvPr/>
      </p:nvGrpSpPr>
      <p:grpSpPr>
        <a:xfrm>
          <a:off x="0" y="0"/>
          <a:ext cx="0" cy="0"/>
          <a:chOff x="0" y="0"/>
          <a:chExt cx="0" cy="0"/>
        </a:xfrm>
      </p:grpSpPr>
      <p:sp>
        <p:nvSpPr>
          <p:cNvPr id="10" name="灯片编号占位符 4"/>
          <p:cNvSpPr>
            <a:spLocks noGrp="1"/>
          </p:cNvSpPr>
          <p:nvPr>
            <p:ph type="sldNum" sz="quarter" idx="12"/>
          </p:nvPr>
        </p:nvSpPr>
        <p:spPr>
          <a:xfrm>
            <a:off x="11208327" y="6356352"/>
            <a:ext cx="796637" cy="365125"/>
          </a:xfrm>
          <a:prstGeom prst="rect">
            <a:avLst/>
          </a:prstGeom>
        </p:spPr>
        <p:txBody>
          <a:bodyPr lIns="121917" tIns="60958" rIns="121917" bIns="60958"/>
          <a:lstStyle>
            <a:lvl1pPr algn="r">
              <a:defRPr sz="1400"/>
            </a:lvl1pPr>
          </a:lstStyle>
          <a:p>
            <a:fld id="{99FE38DD-D074-4D0B-A898-33F2288C0FC4}" type="slidenum">
              <a:rPr lang="zh-CN" altLang="en-US" smtClean="0"/>
              <a:t>‹#›</a:t>
            </a:fld>
            <a:endParaRPr lang="zh-CN" altLang="en-US" dirty="0"/>
          </a:p>
        </p:txBody>
      </p:sp>
      <p:sp>
        <p:nvSpPr>
          <p:cNvPr id="11" name="矩形 7"/>
          <p:cNvSpPr>
            <a:spLocks noChangeArrowheads="1"/>
          </p:cNvSpPr>
          <p:nvPr userDrawn="1"/>
        </p:nvSpPr>
        <p:spPr bwMode="auto">
          <a:xfrm>
            <a:off x="5298013" y="6807215"/>
            <a:ext cx="4318041" cy="54000"/>
          </a:xfrm>
          <a:prstGeom prst="rect">
            <a:avLst/>
          </a:prstGeom>
          <a:solidFill>
            <a:srgbClr val="317FB7"/>
          </a:solidFill>
          <a:ln w="25400">
            <a:noFill/>
            <a:bevel/>
          </a:ln>
        </p:spPr>
        <p:txBody>
          <a:bodyPr lIns="121917" tIns="60958" rIns="121917" bIns="60958"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2" name="矩形 8"/>
          <p:cNvSpPr>
            <a:spLocks noChangeArrowheads="1"/>
          </p:cNvSpPr>
          <p:nvPr userDrawn="1"/>
        </p:nvSpPr>
        <p:spPr bwMode="auto">
          <a:xfrm flipH="1">
            <a:off x="-1" y="6807215"/>
            <a:ext cx="3429017" cy="54000"/>
          </a:xfrm>
          <a:prstGeom prst="rect">
            <a:avLst/>
          </a:prstGeom>
          <a:solidFill>
            <a:srgbClr val="92D050"/>
          </a:solidFill>
          <a:ln w="25400">
            <a:noFill/>
            <a:bevel/>
          </a:ln>
        </p:spPr>
        <p:txBody>
          <a:bodyPr lIns="121917" tIns="60958" rIns="121917" bIns="60958"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3" name="矩形 12"/>
          <p:cNvSpPr>
            <a:spLocks noChangeArrowheads="1"/>
          </p:cNvSpPr>
          <p:nvPr userDrawn="1"/>
        </p:nvSpPr>
        <p:spPr bwMode="auto">
          <a:xfrm flipH="1">
            <a:off x="3428982" y="6807215"/>
            <a:ext cx="1873285" cy="54000"/>
          </a:xfrm>
          <a:prstGeom prst="rect">
            <a:avLst/>
          </a:prstGeom>
          <a:solidFill>
            <a:srgbClr val="F49022"/>
          </a:solidFill>
          <a:ln w="25400">
            <a:noFill/>
            <a:bevel/>
          </a:ln>
        </p:spPr>
        <p:txBody>
          <a:bodyPr lIns="121917" tIns="60958" rIns="121917" bIns="60958"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 name="矩形 12"/>
          <p:cNvSpPr>
            <a:spLocks noChangeArrowheads="1"/>
          </p:cNvSpPr>
          <p:nvPr userDrawn="1"/>
        </p:nvSpPr>
        <p:spPr bwMode="auto">
          <a:xfrm flipH="1">
            <a:off x="9620274" y="6807215"/>
            <a:ext cx="2571725" cy="54000"/>
          </a:xfrm>
          <a:prstGeom prst="rect">
            <a:avLst/>
          </a:prstGeom>
          <a:solidFill>
            <a:srgbClr val="EE3636"/>
          </a:solidFill>
          <a:ln w="25400">
            <a:noFill/>
            <a:bevel/>
          </a:ln>
        </p:spPr>
        <p:txBody>
          <a:bodyPr lIns="121917" tIns="60958" rIns="121917" bIns="60958"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8" name="图片 7" descr="logo.jpg"/>
          <p:cNvPicPr>
            <a:picLocks noChangeAspect="1"/>
          </p:cNvPicPr>
          <p:nvPr userDrawn="1"/>
        </p:nvPicPr>
        <p:blipFill>
          <a:blip r:embed="rId2" cstate="print"/>
          <a:stretch>
            <a:fillRect/>
          </a:stretch>
        </p:blipFill>
        <p:spPr>
          <a:xfrm>
            <a:off x="10059934" y="195462"/>
            <a:ext cx="1968290" cy="36687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大纲">
    <p:spTree>
      <p:nvGrpSpPr>
        <p:cNvPr id="1" name=""/>
        <p:cNvGrpSpPr/>
        <p:nvPr/>
      </p:nvGrpSpPr>
      <p:grpSpPr>
        <a:xfrm>
          <a:off x="0" y="0"/>
          <a:ext cx="0" cy="0"/>
          <a:chOff x="0" y="0"/>
          <a:chExt cx="0" cy="0"/>
        </a:xfrm>
      </p:grpSpPr>
      <p:pic>
        <p:nvPicPr>
          <p:cNvPr id="10" name="图片 9" descr="图片102.png"/>
          <p:cNvPicPr>
            <a:picLocks noChangeAspect="1"/>
          </p:cNvPicPr>
          <p:nvPr userDrawn="1"/>
        </p:nvPicPr>
        <p:blipFill>
          <a:blip r:embed="rId2" cstate="print"/>
          <a:stretch>
            <a:fillRect/>
          </a:stretch>
        </p:blipFill>
        <p:spPr>
          <a:xfrm>
            <a:off x="0" y="283"/>
            <a:ext cx="3047748" cy="6857434"/>
          </a:xfrm>
          <a:prstGeom prst="rect">
            <a:avLst/>
          </a:prstGeom>
        </p:spPr>
      </p:pic>
      <p:pic>
        <p:nvPicPr>
          <p:cNvPr id="9" name="图片 8" descr="logo.jpg"/>
          <p:cNvPicPr>
            <a:picLocks noChangeAspect="1"/>
          </p:cNvPicPr>
          <p:nvPr userDrawn="1"/>
        </p:nvPicPr>
        <p:blipFill>
          <a:blip r:embed="rId3" cstate="print"/>
          <a:stretch>
            <a:fillRect/>
          </a:stretch>
        </p:blipFill>
        <p:spPr>
          <a:xfrm>
            <a:off x="10059934" y="195462"/>
            <a:ext cx="1968290" cy="366871"/>
          </a:xfrm>
          <a:prstGeom prst="rect">
            <a:avLst/>
          </a:prstGeom>
        </p:spPr>
      </p:pic>
      <p:pic>
        <p:nvPicPr>
          <p:cNvPr id="7" name="Picture 2" descr="https://www.shiep.edu.cn/_upload/article/images/ae/f5/a315f22e46eba7886e93c3942349/e87d7fad-391a-42bc-b0b3-a522274164b9.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137347" y="182454"/>
            <a:ext cx="1647588" cy="392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603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 id="2147483657" r:id="rId5"/>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4.wmf"/><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448763" y="15"/>
            <a:ext cx="2726267" cy="1200329"/>
          </a:xfrm>
          <a:prstGeom prst="rect">
            <a:avLst/>
          </a:prstGeom>
          <a:solidFill>
            <a:schemeClr val="bg1"/>
          </a:solidFill>
        </p:spPr>
        <p:txBody>
          <a:bodyPr wrap="square" rtlCol="0">
            <a:spAutoFit/>
          </a:bodyPr>
          <a:lstStyle/>
          <a:p>
            <a:endParaRPr lang="en-US" altLang="zh-CN" dirty="0"/>
          </a:p>
          <a:p>
            <a:endParaRPr lang="en-US" altLang="zh-CN" dirty="0"/>
          </a:p>
          <a:p>
            <a:r>
              <a:rPr lang="en-US" altLang="zh-CN" dirty="0"/>
              <a:t>                                                    </a:t>
            </a:r>
          </a:p>
          <a:p>
            <a:endParaRPr lang="zh-CN" altLang="en-US" dirty="0"/>
          </a:p>
        </p:txBody>
      </p:sp>
      <p:sp>
        <p:nvSpPr>
          <p:cNvPr id="9" name="TextBox 1"/>
          <p:cNvSpPr>
            <a:spLocks noChangeArrowheads="1"/>
          </p:cNvSpPr>
          <p:nvPr/>
        </p:nvSpPr>
        <p:spPr bwMode="auto">
          <a:xfrm>
            <a:off x="2218540" y="975521"/>
            <a:ext cx="7345184" cy="1754326"/>
          </a:xfrm>
          <a:prstGeom prst="rect">
            <a:avLst/>
          </a:prstGeom>
          <a:noFill/>
          <a:ln w="9525">
            <a:noFill/>
            <a:miter lim="800000"/>
          </a:ln>
        </p:spPr>
        <p:txBody>
          <a:bodyPr wrap="square" lIns="0" rIns="0">
            <a:spAutoFit/>
          </a:bodyPr>
          <a:lstStyle/>
          <a:p>
            <a:pPr algn="ctr"/>
            <a:endParaRPr lang="en-US" altLang="zh-CN" sz="5400" b="1" dirty="0">
              <a:solidFill>
                <a:srgbClr val="00589A"/>
              </a:solidFill>
              <a:latin typeface="微软雅黑" panose="020B0503020204020204" pitchFamily="34" charset="-122"/>
              <a:ea typeface="微软雅黑" panose="020B0503020204020204" pitchFamily="34" charset="-122"/>
              <a:sym typeface="方正细圆简体"/>
            </a:endParaRPr>
          </a:p>
          <a:p>
            <a:pPr algn="ctr"/>
            <a:r>
              <a:rPr lang="zh-CN" altLang="en-US" sz="5400" b="1" dirty="0" smtClean="0">
                <a:solidFill>
                  <a:srgbClr val="00589A"/>
                </a:solidFill>
                <a:latin typeface="微软雅黑" panose="020B0503020204020204" pitchFamily="34" charset="-122"/>
                <a:ea typeface="微软雅黑" panose="020B0503020204020204" pitchFamily="34" charset="-122"/>
                <a:sym typeface="方正细圆简体"/>
              </a:rPr>
              <a:t>数据库原理</a:t>
            </a:r>
            <a:endParaRPr lang="zh-CN" altLang="en-US" sz="5400" b="1" dirty="0">
              <a:solidFill>
                <a:srgbClr val="00589A"/>
              </a:solidFill>
              <a:latin typeface="微软雅黑" panose="020B0503020204020204" pitchFamily="34" charset="-122"/>
              <a:ea typeface="微软雅黑" panose="020B0503020204020204" pitchFamily="34" charset="-122"/>
              <a:sym typeface="方正细圆简体"/>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1.1 </a:t>
            </a:r>
            <a:r>
              <a:rPr lang="zh-CN" altLang="en-US" sz="2800" b="1" dirty="0" smtClean="0">
                <a:solidFill>
                  <a:schemeClr val="bg1"/>
                </a:solidFill>
                <a:latin typeface="微软雅黑" panose="020B0503020204020204" pitchFamily="34" charset="-122"/>
                <a:ea typeface="微软雅黑" panose="020B0503020204020204" pitchFamily="34" charset="-122"/>
              </a:rPr>
              <a:t>数据库系统概述</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4" y="75566"/>
            <a:ext cx="6871858" cy="52197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1.1.3 </a:t>
            </a:r>
            <a:r>
              <a:rPr lang="zh-CN" altLang="en-US" sz="2800" b="1" dirty="0" smtClean="0">
                <a:solidFill>
                  <a:schemeClr val="bg1"/>
                </a:solidFill>
                <a:latin typeface="微软雅黑" panose="020B0503020204020204" pitchFamily="34" charset="-122"/>
                <a:ea typeface="微软雅黑" panose="020B0503020204020204" pitchFamily="34" charset="-122"/>
              </a:rPr>
              <a:t>计</a:t>
            </a:r>
            <a:r>
              <a:rPr lang="zh-CN" altLang="en-US" sz="2800" b="1" dirty="0">
                <a:solidFill>
                  <a:schemeClr val="bg1"/>
                </a:solidFill>
                <a:latin typeface="微软雅黑" panose="020B0503020204020204" pitchFamily="34" charset="-122"/>
                <a:ea typeface="微软雅黑" panose="020B0503020204020204" pitchFamily="34" charset="-122"/>
              </a:rPr>
              <a:t>算机数据管理技术的发展</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766618" y="786419"/>
            <a:ext cx="7361382" cy="1048236"/>
          </a:xfrm>
          <a:prstGeom prst="rect">
            <a:avLst/>
          </a:prstGeom>
        </p:spPr>
        <p:txBody>
          <a:bodyPr wrap="square">
            <a:spAutoFit/>
          </a:bodyPr>
          <a:lstStyle/>
          <a:p>
            <a:pPr eaLnBrk="1" hangingPunct="1">
              <a:lnSpc>
                <a:spcPct val="150000"/>
              </a:lnSpc>
              <a:spcBef>
                <a:spcPct val="30000"/>
              </a:spcBef>
            </a:pPr>
            <a:r>
              <a:rPr lang="zh-CN" altLang="en-US" sz="2000" b="1" dirty="0"/>
              <a:t>（</a:t>
            </a:r>
            <a:r>
              <a:rPr lang="en-US" altLang="zh-CN" sz="2000" b="1" dirty="0"/>
              <a:t>3</a:t>
            </a:r>
            <a:r>
              <a:rPr lang="zh-CN" altLang="en-US" sz="2000" b="1" dirty="0"/>
              <a:t>）</a:t>
            </a:r>
            <a:r>
              <a:rPr lang="zh-CN" altLang="en-US" sz="2000" b="1" dirty="0">
                <a:solidFill>
                  <a:srgbClr val="FF0000"/>
                </a:solidFill>
              </a:rPr>
              <a:t>数据库系统阶段</a:t>
            </a:r>
            <a:r>
              <a:rPr lang="zh-CN" altLang="en-US" sz="2000" b="1" dirty="0"/>
              <a:t>：</a:t>
            </a:r>
            <a:r>
              <a:rPr lang="en-US" altLang="zh-CN" sz="2000" b="1" dirty="0"/>
              <a:t>20</a:t>
            </a:r>
            <a:r>
              <a:rPr lang="zh-CN" altLang="en-US" sz="2000" b="1" dirty="0"/>
              <a:t>世纪</a:t>
            </a:r>
            <a:r>
              <a:rPr lang="en-US" altLang="zh-CN" sz="2000" b="1" dirty="0"/>
              <a:t>60</a:t>
            </a:r>
            <a:r>
              <a:rPr lang="zh-CN" altLang="en-US" sz="2000" b="1" dirty="0"/>
              <a:t>年代后期开始。</a:t>
            </a:r>
          </a:p>
          <a:p>
            <a:pPr eaLnBrk="1" hangingPunct="1">
              <a:lnSpc>
                <a:spcPct val="150000"/>
              </a:lnSpc>
              <a:spcBef>
                <a:spcPct val="30000"/>
              </a:spcBef>
            </a:pPr>
            <a:r>
              <a:rPr lang="zh-CN" altLang="en-US" sz="2000" b="1" dirty="0"/>
              <a:t>例：学生基本信息记录表：</a:t>
            </a:r>
            <a:endParaRPr lang="zh-CN" altLang="en-US" sz="2000" b="1" dirty="0">
              <a:solidFill>
                <a:srgbClr val="3333FF"/>
              </a:solidFill>
            </a:endParaRPr>
          </a:p>
        </p:txBody>
      </p:sp>
      <p:graphicFrame>
        <p:nvGraphicFramePr>
          <p:cNvPr id="63" name="Group 529"/>
          <p:cNvGraphicFramePr>
            <a:graphicFrameLocks/>
          </p:cNvGraphicFramePr>
          <p:nvPr>
            <p:extLst>
              <p:ext uri="{D42A27DB-BD31-4B8C-83A1-F6EECF244321}">
                <p14:modId xmlns:p14="http://schemas.microsoft.com/office/powerpoint/2010/main" val="3556957773"/>
              </p:ext>
            </p:extLst>
          </p:nvPr>
        </p:nvGraphicFramePr>
        <p:xfrm>
          <a:off x="699222" y="1834655"/>
          <a:ext cx="10541433" cy="3200096"/>
        </p:xfrm>
        <a:graphic>
          <a:graphicData uri="http://schemas.openxmlformats.org/drawingml/2006/table">
            <a:tbl>
              <a:tblPr/>
              <a:tblGrid>
                <a:gridCol w="1833029"/>
                <a:gridCol w="1190358"/>
                <a:gridCol w="917524"/>
                <a:gridCol w="1833029"/>
                <a:gridCol w="1330598"/>
                <a:gridCol w="812177"/>
                <a:gridCol w="2624718"/>
              </a:tblGrid>
              <a:tr h="434982">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dirty="0" smtClean="0">
                          <a:ln>
                            <a:noFill/>
                          </a:ln>
                          <a:solidFill>
                            <a:schemeClr val="tx1"/>
                          </a:solidFill>
                          <a:effectLst/>
                          <a:latin typeface="Arial" pitchFamily="34" charset="0"/>
                          <a:ea typeface="宋体" pitchFamily="2" charset="-122"/>
                        </a:rPr>
                        <a:t>学号</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姓名</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性别</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出生年月</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学院</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籍贯</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奖惩情况</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454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200505101</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dirty="0" smtClean="0">
                          <a:ln>
                            <a:noFill/>
                          </a:ln>
                          <a:solidFill>
                            <a:schemeClr val="tx1"/>
                          </a:solidFill>
                          <a:effectLst/>
                          <a:latin typeface="Arial" pitchFamily="34" charset="0"/>
                          <a:ea typeface="宋体" pitchFamily="2" charset="-122"/>
                        </a:rPr>
                        <a:t>张三</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dirty="0" smtClean="0">
                          <a:ln>
                            <a:noFill/>
                          </a:ln>
                          <a:solidFill>
                            <a:schemeClr val="tx1"/>
                          </a:solidFill>
                          <a:effectLst/>
                          <a:latin typeface="Arial" pitchFamily="34" charset="0"/>
                          <a:ea typeface="宋体" pitchFamily="2" charset="-122"/>
                        </a:rPr>
                        <a:t>男</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1987/10/10</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计信学院</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广东</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2005-06</a:t>
                      </a:r>
                      <a:r>
                        <a:rPr kumimoji="0" lang="zh-CN" altLang="en-US" sz="1800" b="0" i="0" u="none" strike="noStrike" cap="none" normalizeH="0" baseline="0" smtClean="0">
                          <a:ln>
                            <a:noFill/>
                          </a:ln>
                          <a:solidFill>
                            <a:schemeClr val="tx1"/>
                          </a:solidFill>
                          <a:effectLst/>
                          <a:latin typeface="Arial" pitchFamily="34" charset="0"/>
                          <a:ea typeface="宋体" pitchFamily="2" charset="-122"/>
                        </a:rPr>
                        <a:t>学年一等奖学金</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2005-06</a:t>
                      </a:r>
                      <a:r>
                        <a:rPr kumimoji="0" lang="zh-CN" altLang="en-US" sz="1800" b="0" i="0" u="none" strike="noStrike" cap="none" normalizeH="0" baseline="0" smtClean="0">
                          <a:ln>
                            <a:noFill/>
                          </a:ln>
                          <a:solidFill>
                            <a:schemeClr val="tx1"/>
                          </a:solidFill>
                          <a:effectLst/>
                          <a:latin typeface="Arial" pitchFamily="34" charset="0"/>
                          <a:ea typeface="宋体" pitchFamily="2" charset="-122"/>
                        </a:rPr>
                        <a:t>学年校三好学生</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21">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200505102</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dirty="0" smtClean="0">
                          <a:ln>
                            <a:noFill/>
                          </a:ln>
                          <a:solidFill>
                            <a:schemeClr val="tx1"/>
                          </a:solidFill>
                          <a:effectLst/>
                          <a:latin typeface="Arial" pitchFamily="34" charset="0"/>
                          <a:ea typeface="宋体" pitchFamily="2" charset="-122"/>
                        </a:rPr>
                        <a:t>李四</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dirty="0" smtClean="0">
                          <a:ln>
                            <a:noFill/>
                          </a:ln>
                          <a:solidFill>
                            <a:schemeClr val="tx1"/>
                          </a:solidFill>
                          <a:effectLst/>
                          <a:latin typeface="Arial" pitchFamily="34" charset="0"/>
                          <a:ea typeface="宋体" pitchFamily="2" charset="-122"/>
                        </a:rPr>
                        <a:t>男</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1988/01/10</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dirty="0" smtClean="0">
                          <a:ln>
                            <a:noFill/>
                          </a:ln>
                          <a:solidFill>
                            <a:schemeClr val="tx1"/>
                          </a:solidFill>
                          <a:effectLst/>
                          <a:latin typeface="Arial" pitchFamily="34" charset="0"/>
                          <a:ea typeface="宋体" pitchFamily="2" charset="-122"/>
                        </a:rPr>
                        <a:t>计信学院</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河南</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08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200505103</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钱红</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女</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1987/05/21</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dirty="0" smtClean="0">
                          <a:ln>
                            <a:noFill/>
                          </a:ln>
                          <a:solidFill>
                            <a:schemeClr val="tx1"/>
                          </a:solidFill>
                          <a:effectLst/>
                          <a:latin typeface="Arial" pitchFamily="34" charset="0"/>
                          <a:ea typeface="宋体" pitchFamily="2" charset="-122"/>
                        </a:rPr>
                        <a:t>计信学院</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上海</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296">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200505106</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赵晓林</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女</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1989/02/10</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dirty="0" smtClean="0">
                          <a:ln>
                            <a:noFill/>
                          </a:ln>
                          <a:solidFill>
                            <a:schemeClr val="tx1"/>
                          </a:solidFill>
                          <a:effectLst/>
                          <a:latin typeface="Arial" pitchFamily="34" charset="0"/>
                          <a:ea typeface="宋体" pitchFamily="2" charset="-122"/>
                        </a:rPr>
                        <a:t>计信学院</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dirty="0" smtClean="0">
                          <a:ln>
                            <a:noFill/>
                          </a:ln>
                          <a:solidFill>
                            <a:schemeClr val="tx1"/>
                          </a:solidFill>
                          <a:effectLst/>
                          <a:latin typeface="Arial" pitchFamily="34" charset="0"/>
                          <a:ea typeface="宋体" pitchFamily="2" charset="-122"/>
                        </a:rPr>
                        <a:t>上海</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2005-06</a:t>
                      </a:r>
                      <a:r>
                        <a:rPr kumimoji="0" lang="zh-CN" altLang="en-US" sz="1800" b="0" i="0" u="none" strike="noStrike" cap="none" normalizeH="0" baseline="0" dirty="0" smtClean="0">
                          <a:ln>
                            <a:noFill/>
                          </a:ln>
                          <a:solidFill>
                            <a:schemeClr val="tx1"/>
                          </a:solidFill>
                          <a:effectLst/>
                          <a:latin typeface="Arial" pitchFamily="34" charset="0"/>
                          <a:ea typeface="宋体" pitchFamily="2" charset="-122"/>
                        </a:rPr>
                        <a:t>学年一等奖学金</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69">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dirty="0" smtClean="0">
                          <a:ln>
                            <a:noFill/>
                          </a:ln>
                          <a:solidFill>
                            <a:schemeClr val="tx1"/>
                          </a:solidFill>
                          <a:effectLst/>
                          <a:latin typeface="Arial" pitchFamily="34" charset="0"/>
                          <a:ea typeface="宋体" pitchFamily="2" charset="-122"/>
                        </a:rPr>
                        <a:t>…</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矩形 7"/>
          <p:cNvSpPr/>
          <p:nvPr/>
        </p:nvSpPr>
        <p:spPr>
          <a:xfrm>
            <a:off x="766617" y="5294898"/>
            <a:ext cx="10372437" cy="1015663"/>
          </a:xfrm>
          <a:prstGeom prst="rect">
            <a:avLst/>
          </a:prstGeom>
        </p:spPr>
        <p:txBody>
          <a:bodyPr wrap="square">
            <a:spAutoFit/>
          </a:bodyPr>
          <a:lstStyle/>
          <a:p>
            <a:pPr eaLnBrk="1" hangingPunct="1">
              <a:lnSpc>
                <a:spcPct val="150000"/>
              </a:lnSpc>
              <a:spcBef>
                <a:spcPct val="50000"/>
              </a:spcBef>
            </a:pPr>
            <a:r>
              <a:rPr lang="zh-CN" altLang="en-US" sz="2000" dirty="0">
                <a:solidFill>
                  <a:srgbClr val="3333FF"/>
                </a:solidFill>
              </a:rPr>
              <a:t>这个表格的缺点：有些同学的奖惩记录很多，但大部分没有，因此“奖惩情况”这一栏该留多大的位置很难确定。而且很难统计奖励的次数</a:t>
            </a:r>
          </a:p>
        </p:txBody>
      </p:sp>
    </p:spTree>
    <p:extLst>
      <p:ext uri="{BB962C8B-B14F-4D97-AF65-F5344CB8AC3E}">
        <p14:creationId xmlns:p14="http://schemas.microsoft.com/office/powerpoint/2010/main" val="3078275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blinds(horizontal)">
                                      <p:cBhvr>
                                        <p:cTn id="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1.1 </a:t>
            </a:r>
            <a:r>
              <a:rPr lang="zh-CN" altLang="en-US" sz="2800" b="1" dirty="0" smtClean="0">
                <a:solidFill>
                  <a:schemeClr val="bg1"/>
                </a:solidFill>
                <a:latin typeface="微软雅黑" panose="020B0503020204020204" pitchFamily="34" charset="-122"/>
                <a:ea typeface="微软雅黑" panose="020B0503020204020204" pitchFamily="34" charset="-122"/>
              </a:rPr>
              <a:t>数据库系统概述</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4" y="75566"/>
            <a:ext cx="6871858" cy="52197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1.1.3 </a:t>
            </a:r>
            <a:r>
              <a:rPr lang="zh-CN" altLang="en-US" sz="2800" b="1" dirty="0" smtClean="0">
                <a:solidFill>
                  <a:schemeClr val="bg1"/>
                </a:solidFill>
                <a:latin typeface="微软雅黑" panose="020B0503020204020204" pitchFamily="34" charset="-122"/>
                <a:ea typeface="微软雅黑" panose="020B0503020204020204" pitchFamily="34" charset="-122"/>
              </a:rPr>
              <a:t>计</a:t>
            </a:r>
            <a:r>
              <a:rPr lang="zh-CN" altLang="en-US" sz="2800" b="1" dirty="0">
                <a:solidFill>
                  <a:schemeClr val="bg1"/>
                </a:solidFill>
                <a:latin typeface="微软雅黑" panose="020B0503020204020204" pitchFamily="34" charset="-122"/>
                <a:ea typeface="微软雅黑" panose="020B0503020204020204" pitchFamily="34" charset="-122"/>
              </a:rPr>
              <a:t>算机数据管理技术的发展</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993821" y="879824"/>
            <a:ext cx="6083717" cy="400110"/>
          </a:xfrm>
          <a:prstGeom prst="rect">
            <a:avLst/>
          </a:prstGeom>
        </p:spPr>
        <p:txBody>
          <a:bodyPr wrap="none">
            <a:spAutoFit/>
          </a:bodyPr>
          <a:lstStyle/>
          <a:p>
            <a:r>
              <a:rPr lang="zh-CN" altLang="en-US" sz="2000" dirty="0"/>
              <a:t>修改后的记录表：将学生基本信息和奖惩情况分开来</a:t>
            </a:r>
          </a:p>
        </p:txBody>
      </p:sp>
      <p:graphicFrame>
        <p:nvGraphicFramePr>
          <p:cNvPr id="8" name="Group 163"/>
          <p:cNvGraphicFramePr>
            <a:graphicFrameLocks/>
          </p:cNvGraphicFramePr>
          <p:nvPr>
            <p:extLst>
              <p:ext uri="{D42A27DB-BD31-4B8C-83A1-F6EECF244321}">
                <p14:modId xmlns:p14="http://schemas.microsoft.com/office/powerpoint/2010/main" val="2642557782"/>
              </p:ext>
            </p:extLst>
          </p:nvPr>
        </p:nvGraphicFramePr>
        <p:xfrm>
          <a:off x="5473698" y="4005263"/>
          <a:ext cx="4470400" cy="1866900"/>
        </p:xfrm>
        <a:graphic>
          <a:graphicData uri="http://schemas.openxmlformats.org/drawingml/2006/table">
            <a:tbl>
              <a:tblPr/>
              <a:tblGrid>
                <a:gridCol w="1370013"/>
                <a:gridCol w="3100387"/>
              </a:tblGrid>
              <a:tr h="3905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学号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奖惩情况</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21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200505101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2005-06</a:t>
                      </a:r>
                      <a:r>
                        <a:rPr kumimoji="0" lang="zh-CN" altLang="en-US" sz="1800" b="0" i="0" u="none" strike="noStrike" cap="none" normalizeH="0" baseline="0" smtClean="0">
                          <a:ln>
                            <a:noFill/>
                          </a:ln>
                          <a:solidFill>
                            <a:schemeClr val="tx1"/>
                          </a:solidFill>
                          <a:effectLst/>
                          <a:latin typeface="Arial" pitchFamily="34" charset="0"/>
                          <a:ea typeface="宋体" pitchFamily="2" charset="-122"/>
                        </a:rPr>
                        <a:t>学年一等奖学金</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21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200505101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2005-06</a:t>
                      </a:r>
                      <a:r>
                        <a:rPr kumimoji="0" lang="zh-CN" altLang="en-US" sz="1800" b="0" i="0" u="none" strike="noStrike" cap="none" normalizeH="0" baseline="0" smtClean="0">
                          <a:ln>
                            <a:noFill/>
                          </a:ln>
                          <a:solidFill>
                            <a:schemeClr val="tx1"/>
                          </a:solidFill>
                          <a:effectLst/>
                          <a:latin typeface="Arial" pitchFamily="34" charset="0"/>
                          <a:ea typeface="宋体" pitchFamily="2" charset="-122"/>
                        </a:rPr>
                        <a:t>学年校三好学生</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21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200505106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2005-06</a:t>
                      </a:r>
                      <a:r>
                        <a:rPr kumimoji="0" lang="zh-CN" altLang="en-US" sz="1800" b="0" i="0" u="none" strike="noStrike" cap="none" normalizeH="0" baseline="0" smtClean="0">
                          <a:ln>
                            <a:noFill/>
                          </a:ln>
                          <a:solidFill>
                            <a:schemeClr val="tx1"/>
                          </a:solidFill>
                          <a:effectLst/>
                          <a:latin typeface="Arial" pitchFamily="34" charset="0"/>
                          <a:ea typeface="宋体" pitchFamily="2" charset="-122"/>
                        </a:rPr>
                        <a:t>学年一等奖学金</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 name="Group 154"/>
          <p:cNvGraphicFramePr>
            <a:graphicFrameLocks/>
          </p:cNvGraphicFramePr>
          <p:nvPr>
            <p:extLst>
              <p:ext uri="{D42A27DB-BD31-4B8C-83A1-F6EECF244321}">
                <p14:modId xmlns:p14="http://schemas.microsoft.com/office/powerpoint/2010/main" val="1139393995"/>
              </p:ext>
            </p:extLst>
          </p:nvPr>
        </p:nvGraphicFramePr>
        <p:xfrm>
          <a:off x="1441448" y="1412875"/>
          <a:ext cx="8424863" cy="2384538"/>
        </p:xfrm>
        <a:graphic>
          <a:graphicData uri="http://schemas.openxmlformats.org/drawingml/2006/table">
            <a:tbl>
              <a:tblPr/>
              <a:tblGrid>
                <a:gridCol w="1404938"/>
                <a:gridCol w="1403350"/>
                <a:gridCol w="1404937"/>
                <a:gridCol w="1403350"/>
                <a:gridCol w="1404938"/>
                <a:gridCol w="1403350"/>
              </a:tblGrid>
              <a:tr h="37296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学号</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姓名</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性别</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出生年月</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学院</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籍贯</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296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200505101</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张三</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男</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1987/10/10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计信学院</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广东</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296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200505102</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李四</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男</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1988/01/10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计信学院</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河南</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5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200505103</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钱红</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女</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1987/05/21</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计信学院</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上海</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296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200505106</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赵晓林</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女</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1989/02/10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计信学院</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上海</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22">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Line 156"/>
          <p:cNvSpPr>
            <a:spLocks noChangeShapeType="1"/>
          </p:cNvSpPr>
          <p:nvPr/>
        </p:nvSpPr>
        <p:spPr bwMode="auto">
          <a:xfrm>
            <a:off x="1944686" y="3860800"/>
            <a:ext cx="0" cy="792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Text Box 158"/>
          <p:cNvSpPr txBox="1">
            <a:spLocks noChangeArrowheads="1"/>
          </p:cNvSpPr>
          <p:nvPr/>
        </p:nvSpPr>
        <p:spPr bwMode="auto">
          <a:xfrm>
            <a:off x="3602036" y="4941888"/>
            <a:ext cx="22320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t>奖惩情况表</a:t>
            </a:r>
          </a:p>
        </p:txBody>
      </p:sp>
      <p:sp>
        <p:nvSpPr>
          <p:cNvPr id="12" name="Text Box 159"/>
          <p:cNvSpPr txBox="1">
            <a:spLocks noChangeArrowheads="1"/>
          </p:cNvSpPr>
          <p:nvPr/>
        </p:nvSpPr>
        <p:spPr bwMode="auto">
          <a:xfrm>
            <a:off x="2160586" y="3860800"/>
            <a:ext cx="3600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t>修改后的学生基本信息记录表</a:t>
            </a:r>
          </a:p>
        </p:txBody>
      </p:sp>
      <p:sp>
        <p:nvSpPr>
          <p:cNvPr id="13" name="Text Box 160"/>
          <p:cNvSpPr txBox="1">
            <a:spLocks noChangeArrowheads="1"/>
          </p:cNvSpPr>
          <p:nvPr/>
        </p:nvSpPr>
        <p:spPr bwMode="auto">
          <a:xfrm>
            <a:off x="993821" y="5445125"/>
            <a:ext cx="476721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pPr>
            <a:r>
              <a:rPr lang="zh-CN" altLang="en-US" sz="2400" b="1" dirty="0">
                <a:solidFill>
                  <a:srgbClr val="3333FF"/>
                </a:solidFill>
              </a:rPr>
              <a:t>特点：描述数据时不仅描述数据本身，还描述了数据间的联系。</a:t>
            </a:r>
          </a:p>
        </p:txBody>
      </p:sp>
      <p:sp>
        <p:nvSpPr>
          <p:cNvPr id="14" name="Line 162"/>
          <p:cNvSpPr>
            <a:spLocks noChangeShapeType="1"/>
          </p:cNvSpPr>
          <p:nvPr/>
        </p:nvSpPr>
        <p:spPr bwMode="auto">
          <a:xfrm>
            <a:off x="1944686" y="4652963"/>
            <a:ext cx="34575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5922043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1000" fill="hold"/>
                                        <p:tgtEl>
                                          <p:spTgt spid="12"/>
                                        </p:tgtEl>
                                        <p:attrNameLst>
                                          <p:attrName>ppt_x</p:attrName>
                                        </p:attrNameLst>
                                      </p:cBhvr>
                                      <p:tavLst>
                                        <p:tav tm="0">
                                          <p:val>
                                            <p:strVal val="0-#ppt_w/2"/>
                                          </p:val>
                                        </p:tav>
                                        <p:tav tm="100000">
                                          <p:val>
                                            <p:strVal val="#ppt_x"/>
                                          </p:val>
                                        </p:tav>
                                      </p:tavLst>
                                    </p:anim>
                                    <p:anim calcmode="lin" valueType="num">
                                      <p:cBhvr additive="base">
                                        <p:cTn id="13" dur="10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1000" fill="hold"/>
                                        <p:tgtEl>
                                          <p:spTgt spid="11"/>
                                        </p:tgtEl>
                                        <p:attrNameLst>
                                          <p:attrName>ppt_x</p:attrName>
                                        </p:attrNameLst>
                                      </p:cBhvr>
                                      <p:tavLst>
                                        <p:tav tm="0">
                                          <p:val>
                                            <p:strVal val="0-#ppt_w/2"/>
                                          </p:val>
                                        </p:tav>
                                        <p:tav tm="100000">
                                          <p:val>
                                            <p:strVal val="#ppt_x"/>
                                          </p:val>
                                        </p:tav>
                                      </p:tavLst>
                                    </p:anim>
                                    <p:anim calcmode="lin" valueType="num">
                                      <p:cBhvr additive="base">
                                        <p:cTn id="24" dur="10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2000" fill="hold"/>
                                        <p:tgtEl>
                                          <p:spTgt spid="10"/>
                                        </p:tgtEl>
                                        <p:attrNameLst>
                                          <p:attrName>ppt_x</p:attrName>
                                        </p:attrNameLst>
                                      </p:cBhvr>
                                      <p:tavLst>
                                        <p:tav tm="0">
                                          <p:val>
                                            <p:strVal val="#ppt_x"/>
                                          </p:val>
                                        </p:tav>
                                        <p:tav tm="100000">
                                          <p:val>
                                            <p:strVal val="#ppt_x"/>
                                          </p:val>
                                        </p:tav>
                                      </p:tavLst>
                                    </p:anim>
                                    <p:anim calcmode="lin" valueType="num">
                                      <p:cBhvr additive="base">
                                        <p:cTn id="30" dur="2000" fill="hold"/>
                                        <p:tgtEl>
                                          <p:spTgt spid="10"/>
                                        </p:tgtEl>
                                        <p:attrNameLst>
                                          <p:attrName>ppt_y</p:attrName>
                                        </p:attrNameLst>
                                      </p:cBhvr>
                                      <p:tavLst>
                                        <p:tav tm="0">
                                          <p:val>
                                            <p:strVal val="0-#ppt_h/2"/>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2000" fill="hold"/>
                                        <p:tgtEl>
                                          <p:spTgt spid="14"/>
                                        </p:tgtEl>
                                        <p:attrNameLst>
                                          <p:attrName>ppt_x</p:attrName>
                                        </p:attrNameLst>
                                      </p:cBhvr>
                                      <p:tavLst>
                                        <p:tav tm="0">
                                          <p:val>
                                            <p:strVal val="0-#ppt_w/2"/>
                                          </p:val>
                                        </p:tav>
                                        <p:tav tm="100000">
                                          <p:val>
                                            <p:strVal val="#ppt_x"/>
                                          </p:val>
                                        </p:tav>
                                      </p:tavLst>
                                    </p:anim>
                                    <p:anim calcmode="lin" valueType="num">
                                      <p:cBhvr additive="base">
                                        <p:cTn id="34" dur="20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3" presetClass="entr" presetSubtype="16"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plus(in)">
                                      <p:cBhvr>
                                        <p:cTn id="39"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P spid="13" grpId="0"/>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1.1 </a:t>
            </a:r>
            <a:r>
              <a:rPr lang="zh-CN" altLang="en-US" sz="2800" b="1" dirty="0" smtClean="0">
                <a:solidFill>
                  <a:schemeClr val="bg1"/>
                </a:solidFill>
                <a:latin typeface="微软雅黑" panose="020B0503020204020204" pitchFamily="34" charset="-122"/>
                <a:ea typeface="微软雅黑" panose="020B0503020204020204" pitchFamily="34" charset="-122"/>
              </a:rPr>
              <a:t>数据库系统概述</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4" y="75566"/>
            <a:ext cx="6871858" cy="52197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1.1.3 </a:t>
            </a:r>
            <a:r>
              <a:rPr lang="zh-CN" altLang="en-US" sz="2800" b="1" dirty="0" smtClean="0">
                <a:solidFill>
                  <a:schemeClr val="bg1"/>
                </a:solidFill>
                <a:latin typeface="微软雅黑" panose="020B0503020204020204" pitchFamily="34" charset="-122"/>
                <a:ea typeface="微软雅黑" panose="020B0503020204020204" pitchFamily="34" charset="-122"/>
              </a:rPr>
              <a:t>计</a:t>
            </a:r>
            <a:r>
              <a:rPr lang="zh-CN" altLang="en-US" sz="2800" b="1" dirty="0">
                <a:solidFill>
                  <a:schemeClr val="bg1"/>
                </a:solidFill>
                <a:latin typeface="微软雅黑" panose="020B0503020204020204" pitchFamily="34" charset="-122"/>
                <a:ea typeface="微软雅黑" panose="020B0503020204020204" pitchFamily="34" charset="-122"/>
              </a:rPr>
              <a:t>算机数据管理技术的发展</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a:xfrm>
            <a:off x="651163" y="786419"/>
            <a:ext cx="10053782" cy="3504623"/>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spcBef>
                <a:spcPts val="0"/>
              </a:spcBef>
              <a:buClr>
                <a:srgbClr val="FF0000"/>
              </a:buClr>
              <a:buFont typeface="Wingdings" panose="05000000000000000000" pitchFamily="2" charset="2"/>
              <a:buChar char="Ø"/>
            </a:pPr>
            <a:r>
              <a:rPr lang="zh-CN" altLang="en-US" sz="2000" b="1" dirty="0" smtClean="0"/>
              <a:t>特点：</a:t>
            </a:r>
            <a:endParaRPr lang="en-US" altLang="zh-CN" sz="2000" b="1" dirty="0" smtClean="0"/>
          </a:p>
          <a:p>
            <a:pPr marL="0" indent="0" eaLnBrk="1" hangingPunct="1">
              <a:lnSpc>
                <a:spcPct val="150000"/>
              </a:lnSpc>
              <a:spcBef>
                <a:spcPts val="0"/>
              </a:spcBef>
              <a:buNone/>
            </a:pPr>
            <a:r>
              <a:rPr lang="en-US" altLang="zh-CN" sz="2000" b="1" dirty="0" smtClean="0"/>
              <a:t>a</a:t>
            </a:r>
            <a:r>
              <a:rPr lang="zh-CN" altLang="en-US" sz="2000" b="1" dirty="0" smtClean="0"/>
              <a:t>、数据结构化，信息完整，功能通用。</a:t>
            </a:r>
          </a:p>
          <a:p>
            <a:pPr marL="0" indent="0" eaLnBrk="1" hangingPunct="1">
              <a:lnSpc>
                <a:spcPct val="150000"/>
              </a:lnSpc>
              <a:spcBef>
                <a:spcPts val="0"/>
              </a:spcBef>
              <a:buNone/>
            </a:pPr>
            <a:r>
              <a:rPr lang="en-US" altLang="zh-CN" sz="2000" b="1" dirty="0" smtClean="0"/>
              <a:t>b</a:t>
            </a:r>
            <a:r>
              <a:rPr lang="zh-CN" altLang="en-US" sz="2000" b="1" dirty="0" smtClean="0"/>
              <a:t>、实现</a:t>
            </a:r>
            <a:r>
              <a:rPr lang="zh-CN" altLang="en-US" sz="2000" b="1" dirty="0" smtClean="0">
                <a:solidFill>
                  <a:srgbClr val="FF0000"/>
                </a:solidFill>
              </a:rPr>
              <a:t>数据共享</a:t>
            </a:r>
            <a:r>
              <a:rPr lang="zh-CN" altLang="en-US" sz="2000" b="1" dirty="0" smtClean="0"/>
              <a:t>，</a:t>
            </a:r>
            <a:r>
              <a:rPr lang="zh-CN" altLang="en-US" sz="2000" b="1" dirty="0" smtClean="0">
                <a:solidFill>
                  <a:srgbClr val="FF0000"/>
                </a:solidFill>
              </a:rPr>
              <a:t>减少</a:t>
            </a:r>
            <a:r>
              <a:rPr lang="zh-CN" altLang="en-US" sz="2000" b="1" dirty="0" smtClean="0"/>
              <a:t>数据</a:t>
            </a:r>
            <a:r>
              <a:rPr lang="zh-CN" altLang="en-US" sz="2000" b="1" dirty="0" smtClean="0">
                <a:solidFill>
                  <a:srgbClr val="FF0000"/>
                </a:solidFill>
              </a:rPr>
              <a:t>冗余</a:t>
            </a:r>
            <a:r>
              <a:rPr lang="zh-CN" altLang="en-US" sz="2000" b="1" dirty="0" smtClean="0"/>
              <a:t>，易扩充。</a:t>
            </a:r>
          </a:p>
          <a:p>
            <a:pPr marL="0" indent="0" eaLnBrk="1" hangingPunct="1">
              <a:lnSpc>
                <a:spcPct val="150000"/>
              </a:lnSpc>
              <a:spcBef>
                <a:spcPts val="0"/>
              </a:spcBef>
              <a:buNone/>
            </a:pPr>
            <a:r>
              <a:rPr lang="en-US" altLang="zh-CN" sz="2000" b="1" dirty="0" smtClean="0"/>
              <a:t>c</a:t>
            </a:r>
            <a:r>
              <a:rPr lang="zh-CN" altLang="en-US" sz="2000" b="1" dirty="0" smtClean="0"/>
              <a:t>、采用了</a:t>
            </a:r>
            <a:r>
              <a:rPr lang="zh-CN" altLang="en-US" sz="2000" b="1" dirty="0" smtClean="0">
                <a:solidFill>
                  <a:srgbClr val="FF0000"/>
                </a:solidFill>
              </a:rPr>
              <a:t>特定的数据模型</a:t>
            </a:r>
            <a:r>
              <a:rPr lang="zh-CN" altLang="en-US" sz="2000" b="1" dirty="0" smtClean="0"/>
              <a:t>。</a:t>
            </a:r>
          </a:p>
          <a:p>
            <a:pPr marL="0" indent="0" eaLnBrk="1" hangingPunct="1">
              <a:lnSpc>
                <a:spcPct val="150000"/>
              </a:lnSpc>
              <a:spcBef>
                <a:spcPts val="0"/>
              </a:spcBef>
              <a:buNone/>
            </a:pPr>
            <a:r>
              <a:rPr lang="en-US" altLang="zh-CN" sz="2000" b="1" dirty="0" smtClean="0"/>
              <a:t>d</a:t>
            </a:r>
            <a:r>
              <a:rPr lang="zh-CN" altLang="en-US" sz="2000" b="1" dirty="0" smtClean="0"/>
              <a:t>、</a:t>
            </a:r>
            <a:r>
              <a:rPr lang="zh-CN" altLang="en-US" sz="2000" b="1" dirty="0" smtClean="0">
                <a:solidFill>
                  <a:srgbClr val="FF0000"/>
                </a:solidFill>
              </a:rPr>
              <a:t>数据独立性高</a:t>
            </a:r>
            <a:r>
              <a:rPr lang="zh-CN" altLang="en-US" sz="2000" b="1" dirty="0" smtClean="0"/>
              <a:t>。</a:t>
            </a:r>
          </a:p>
          <a:p>
            <a:pPr eaLnBrk="1" hangingPunct="1">
              <a:lnSpc>
                <a:spcPct val="150000"/>
              </a:lnSpc>
              <a:spcBef>
                <a:spcPts val="0"/>
              </a:spcBef>
              <a:buClr>
                <a:schemeClr val="accent1">
                  <a:lumMod val="50000"/>
                </a:schemeClr>
              </a:buClr>
              <a:buFont typeface="Wingdings" panose="05000000000000000000" pitchFamily="2" charset="2"/>
              <a:buChar char="u"/>
            </a:pPr>
            <a:r>
              <a:rPr lang="zh-CN" altLang="en-US" sz="2000" b="1" dirty="0" smtClean="0">
                <a:solidFill>
                  <a:srgbClr val="FF0000"/>
                </a:solidFill>
              </a:rPr>
              <a:t>物理独立性</a:t>
            </a:r>
            <a:r>
              <a:rPr lang="zh-CN" altLang="en-US" sz="2000" b="1" dirty="0" smtClean="0"/>
              <a:t>：应用程序的处理与数据物理结构无关。</a:t>
            </a:r>
          </a:p>
          <a:p>
            <a:pPr eaLnBrk="1" hangingPunct="1">
              <a:lnSpc>
                <a:spcPct val="150000"/>
              </a:lnSpc>
              <a:spcBef>
                <a:spcPts val="0"/>
              </a:spcBef>
              <a:buClr>
                <a:schemeClr val="accent1">
                  <a:lumMod val="50000"/>
                </a:schemeClr>
              </a:buClr>
              <a:buFont typeface="Wingdings" panose="05000000000000000000" pitchFamily="2" charset="2"/>
              <a:buChar char="u"/>
            </a:pPr>
            <a:r>
              <a:rPr lang="zh-CN" altLang="en-US" sz="2000" b="1" dirty="0" smtClean="0">
                <a:solidFill>
                  <a:srgbClr val="FF0000"/>
                </a:solidFill>
              </a:rPr>
              <a:t>逻辑独立性</a:t>
            </a:r>
            <a:r>
              <a:rPr lang="zh-CN" altLang="en-US" sz="2000" b="1" dirty="0" smtClean="0"/>
              <a:t>：数据的逻辑结构的改变，用户程序可以不改变。</a:t>
            </a:r>
            <a:endParaRPr lang="en-US" altLang="zh-CN" sz="2000" b="1" dirty="0" smtClean="0"/>
          </a:p>
          <a:p>
            <a:pPr marL="0" indent="0" eaLnBrk="1" hangingPunct="1">
              <a:lnSpc>
                <a:spcPct val="150000"/>
              </a:lnSpc>
              <a:spcBef>
                <a:spcPts val="0"/>
              </a:spcBef>
              <a:buClr>
                <a:schemeClr val="accent1">
                  <a:lumMod val="50000"/>
                </a:schemeClr>
              </a:buClr>
              <a:buNone/>
            </a:pPr>
            <a:r>
              <a:rPr lang="en-US" altLang="zh-CN" sz="2000" b="1" dirty="0"/>
              <a:t>e</a:t>
            </a:r>
            <a:r>
              <a:rPr lang="zh-CN" altLang="en-US" sz="2000" b="1" dirty="0"/>
              <a:t>、数据由</a:t>
            </a:r>
            <a:r>
              <a:rPr lang="en-US" altLang="zh-CN" sz="2000" b="1" dirty="0"/>
              <a:t>DBMS</a:t>
            </a:r>
            <a:r>
              <a:rPr lang="zh-CN" altLang="en-US" sz="2000" b="1" dirty="0"/>
              <a:t>统一管理和控制</a:t>
            </a:r>
            <a:r>
              <a:rPr lang="zh-CN" altLang="en-US" sz="2000" b="1" dirty="0" smtClean="0"/>
              <a:t>。</a:t>
            </a:r>
            <a:endParaRPr lang="zh-CN" altLang="en-US" sz="2000" b="1" dirty="0"/>
          </a:p>
        </p:txBody>
      </p:sp>
      <p:grpSp>
        <p:nvGrpSpPr>
          <p:cNvPr id="9" name="组合 8"/>
          <p:cNvGrpSpPr/>
          <p:nvPr/>
        </p:nvGrpSpPr>
        <p:grpSpPr>
          <a:xfrm>
            <a:off x="1241858" y="4562763"/>
            <a:ext cx="7311014" cy="2068080"/>
            <a:chOff x="900113" y="1484313"/>
            <a:chExt cx="7848600" cy="2449512"/>
          </a:xfrm>
        </p:grpSpPr>
        <p:sp>
          <p:nvSpPr>
            <p:cNvPr id="10" name="Rectangle 6"/>
            <p:cNvSpPr>
              <a:spLocks noChangeArrowheads="1"/>
            </p:cNvSpPr>
            <p:nvPr/>
          </p:nvSpPr>
          <p:spPr bwMode="auto">
            <a:xfrm>
              <a:off x="900113" y="1484313"/>
              <a:ext cx="2016125" cy="576262"/>
            </a:xfrm>
            <a:prstGeom prst="rect">
              <a:avLst/>
            </a:prstGeom>
            <a:gradFill rotWithShape="1">
              <a:gsLst>
                <a:gs pos="0">
                  <a:srgbClr val="00CC66"/>
                </a:gs>
                <a:gs pos="100000">
                  <a:srgbClr val="003300"/>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chemeClr val="bg1"/>
                  </a:solidFill>
                </a:rPr>
                <a:t>应用程序</a:t>
              </a:r>
              <a:r>
                <a:rPr lang="en-US" altLang="zh-CN" sz="2400" b="1">
                  <a:solidFill>
                    <a:schemeClr val="bg1"/>
                  </a:solidFill>
                </a:rPr>
                <a:t>1</a:t>
              </a:r>
            </a:p>
          </p:txBody>
        </p:sp>
        <p:sp>
          <p:nvSpPr>
            <p:cNvPr id="11" name="Rectangle 7"/>
            <p:cNvSpPr>
              <a:spLocks noChangeArrowheads="1"/>
            </p:cNvSpPr>
            <p:nvPr/>
          </p:nvSpPr>
          <p:spPr bwMode="auto">
            <a:xfrm>
              <a:off x="900113" y="2349500"/>
              <a:ext cx="2016125" cy="576263"/>
            </a:xfrm>
            <a:prstGeom prst="rect">
              <a:avLst/>
            </a:prstGeom>
            <a:gradFill rotWithShape="1">
              <a:gsLst>
                <a:gs pos="0">
                  <a:srgbClr val="00CC66"/>
                </a:gs>
                <a:gs pos="100000">
                  <a:srgbClr val="003300"/>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chemeClr val="bg1"/>
                  </a:solidFill>
                </a:rPr>
                <a:t>应用程序</a:t>
              </a:r>
              <a:r>
                <a:rPr lang="en-US" altLang="zh-CN" sz="2400" b="1">
                  <a:solidFill>
                    <a:schemeClr val="bg1"/>
                  </a:solidFill>
                </a:rPr>
                <a:t>2</a:t>
              </a:r>
            </a:p>
          </p:txBody>
        </p:sp>
        <p:sp>
          <p:nvSpPr>
            <p:cNvPr id="12" name="Rectangle 8"/>
            <p:cNvSpPr>
              <a:spLocks noChangeArrowheads="1"/>
            </p:cNvSpPr>
            <p:nvPr/>
          </p:nvSpPr>
          <p:spPr bwMode="auto">
            <a:xfrm>
              <a:off x="900113" y="3357563"/>
              <a:ext cx="2016125" cy="576262"/>
            </a:xfrm>
            <a:prstGeom prst="rect">
              <a:avLst/>
            </a:prstGeom>
            <a:gradFill rotWithShape="1">
              <a:gsLst>
                <a:gs pos="0">
                  <a:srgbClr val="00CC66"/>
                </a:gs>
                <a:gs pos="100000">
                  <a:srgbClr val="003300"/>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chemeClr val="bg1"/>
                  </a:solidFill>
                </a:rPr>
                <a:t>应用程序</a:t>
              </a:r>
              <a:r>
                <a:rPr lang="en-US" altLang="zh-CN" sz="2400" b="1">
                  <a:solidFill>
                    <a:schemeClr val="bg1"/>
                  </a:solidFill>
                </a:rPr>
                <a:t>N</a:t>
              </a:r>
            </a:p>
          </p:txBody>
        </p:sp>
        <p:sp>
          <p:nvSpPr>
            <p:cNvPr id="13" name="Line 9"/>
            <p:cNvSpPr>
              <a:spLocks noChangeShapeType="1"/>
            </p:cNvSpPr>
            <p:nvPr/>
          </p:nvSpPr>
          <p:spPr bwMode="auto">
            <a:xfrm>
              <a:off x="2771775" y="1773238"/>
              <a:ext cx="1439863" cy="576262"/>
            </a:xfrm>
            <a:prstGeom prst="line">
              <a:avLst/>
            </a:prstGeom>
            <a:noFill/>
            <a:ln w="38100">
              <a:solidFill>
                <a:srgbClr val="00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0"/>
            <p:cNvSpPr>
              <a:spLocks noChangeShapeType="1"/>
            </p:cNvSpPr>
            <p:nvPr/>
          </p:nvSpPr>
          <p:spPr bwMode="auto">
            <a:xfrm>
              <a:off x="2843213" y="2636838"/>
              <a:ext cx="1296987" cy="0"/>
            </a:xfrm>
            <a:prstGeom prst="line">
              <a:avLst/>
            </a:prstGeom>
            <a:noFill/>
            <a:ln w="38100">
              <a:solidFill>
                <a:srgbClr val="00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1"/>
            <p:cNvSpPr>
              <a:spLocks noChangeShapeType="1"/>
            </p:cNvSpPr>
            <p:nvPr/>
          </p:nvSpPr>
          <p:spPr bwMode="auto">
            <a:xfrm flipV="1">
              <a:off x="2916238" y="2852738"/>
              <a:ext cx="1296987" cy="792162"/>
            </a:xfrm>
            <a:prstGeom prst="line">
              <a:avLst/>
            </a:prstGeom>
            <a:noFill/>
            <a:ln w="38100">
              <a:solidFill>
                <a:srgbClr val="00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Text Box 12"/>
            <p:cNvSpPr txBox="1">
              <a:spLocks noChangeArrowheads="1"/>
            </p:cNvSpPr>
            <p:nvPr/>
          </p:nvSpPr>
          <p:spPr bwMode="auto">
            <a:xfrm>
              <a:off x="1547813" y="2997200"/>
              <a:ext cx="67151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200">
                  <a:solidFill>
                    <a:schemeClr val="accent1"/>
                  </a:solidFill>
                </a:rPr>
                <a:t>…</a:t>
              </a:r>
            </a:p>
          </p:txBody>
        </p:sp>
        <p:sp>
          <p:nvSpPr>
            <p:cNvPr id="17" name="Line 13"/>
            <p:cNvSpPr>
              <a:spLocks noChangeShapeType="1"/>
            </p:cNvSpPr>
            <p:nvPr/>
          </p:nvSpPr>
          <p:spPr bwMode="auto">
            <a:xfrm>
              <a:off x="5580063" y="2565400"/>
              <a:ext cx="1152525" cy="0"/>
            </a:xfrm>
            <a:prstGeom prst="line">
              <a:avLst/>
            </a:prstGeom>
            <a:noFill/>
            <a:ln w="38100">
              <a:solidFill>
                <a:srgbClr val="00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Oval 14"/>
            <p:cNvSpPr>
              <a:spLocks noChangeArrowheads="1"/>
            </p:cNvSpPr>
            <p:nvPr/>
          </p:nvSpPr>
          <p:spPr bwMode="auto">
            <a:xfrm>
              <a:off x="3419475" y="1700213"/>
              <a:ext cx="2736850" cy="2160587"/>
            </a:xfrm>
            <a:prstGeom prst="ellipse">
              <a:avLst/>
            </a:prstGeom>
            <a:gradFill rotWithShape="1">
              <a:gsLst>
                <a:gs pos="0">
                  <a:schemeClr val="bg1"/>
                </a:gs>
                <a:gs pos="100000">
                  <a:srgbClr val="008000">
                    <a:alpha val="92998"/>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rgbClr val="FF0000"/>
                  </a:solidFill>
                </a:rPr>
                <a:t>数据库管理系统</a:t>
              </a:r>
            </a:p>
            <a:p>
              <a:pPr algn="ctr" eaLnBrk="1" hangingPunct="1"/>
              <a:r>
                <a:rPr lang="en-US" altLang="zh-CN" sz="2800" b="1">
                  <a:solidFill>
                    <a:srgbClr val="FF0000"/>
                  </a:solidFill>
                </a:rPr>
                <a:t>DBMS</a:t>
              </a:r>
            </a:p>
          </p:txBody>
        </p:sp>
        <p:sp>
          <p:nvSpPr>
            <p:cNvPr id="19" name="Rectangle 15"/>
            <p:cNvSpPr>
              <a:spLocks noChangeArrowheads="1"/>
            </p:cNvSpPr>
            <p:nvPr/>
          </p:nvSpPr>
          <p:spPr bwMode="auto">
            <a:xfrm>
              <a:off x="6732588" y="2276475"/>
              <a:ext cx="2016125" cy="576263"/>
            </a:xfrm>
            <a:prstGeom prst="rect">
              <a:avLst/>
            </a:prstGeom>
            <a:gradFill rotWithShape="1">
              <a:gsLst>
                <a:gs pos="0">
                  <a:srgbClr val="00CC66"/>
                </a:gs>
                <a:gs pos="100000">
                  <a:srgbClr val="003300"/>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chemeClr val="bg1"/>
                  </a:solidFill>
                </a:rPr>
                <a:t>数据库</a:t>
              </a:r>
            </a:p>
          </p:txBody>
        </p:sp>
      </p:grpSp>
      <p:sp>
        <p:nvSpPr>
          <p:cNvPr id="2" name="矩形 1"/>
          <p:cNvSpPr/>
          <p:nvPr/>
        </p:nvSpPr>
        <p:spPr>
          <a:xfrm>
            <a:off x="6531021" y="6181259"/>
            <a:ext cx="4572085" cy="400110"/>
          </a:xfrm>
          <a:prstGeom prst="rect">
            <a:avLst/>
          </a:prstGeom>
        </p:spPr>
        <p:txBody>
          <a:bodyPr wrap="none">
            <a:spAutoFit/>
          </a:bodyPr>
          <a:lstStyle/>
          <a:p>
            <a:r>
              <a:rPr lang="zh-CN" altLang="en-US" sz="2000" b="1" dirty="0"/>
              <a:t>数据库系统阶段应用程序与数据的关系</a:t>
            </a:r>
            <a:endParaRPr lang="zh-CN" altLang="en-US" sz="2000" dirty="0"/>
          </a:p>
        </p:txBody>
      </p:sp>
    </p:spTree>
    <p:extLst>
      <p:ext uri="{BB962C8B-B14F-4D97-AF65-F5344CB8AC3E}">
        <p14:creationId xmlns:p14="http://schemas.microsoft.com/office/powerpoint/2010/main" val="151699335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1.1 </a:t>
            </a:r>
            <a:r>
              <a:rPr lang="zh-CN" altLang="en-US" sz="2800" b="1" dirty="0" smtClean="0">
                <a:solidFill>
                  <a:schemeClr val="bg1"/>
                </a:solidFill>
                <a:latin typeface="微软雅黑" panose="020B0503020204020204" pitchFamily="34" charset="-122"/>
                <a:ea typeface="微软雅黑" panose="020B0503020204020204" pitchFamily="34" charset="-122"/>
              </a:rPr>
              <a:t>数据库系统概述</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4" y="75566"/>
            <a:ext cx="6871858" cy="52197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1.1.3 </a:t>
            </a:r>
            <a:r>
              <a:rPr lang="zh-CN" altLang="en-US" sz="2800" b="1" dirty="0" smtClean="0">
                <a:solidFill>
                  <a:schemeClr val="bg1"/>
                </a:solidFill>
                <a:latin typeface="微软雅黑" panose="020B0503020204020204" pitchFamily="34" charset="-122"/>
                <a:ea typeface="微软雅黑" panose="020B0503020204020204" pitchFamily="34" charset="-122"/>
              </a:rPr>
              <a:t>计</a:t>
            </a:r>
            <a:r>
              <a:rPr lang="zh-CN" altLang="en-US" sz="2800" b="1" dirty="0">
                <a:solidFill>
                  <a:schemeClr val="bg1"/>
                </a:solidFill>
                <a:latin typeface="微软雅黑" panose="020B0503020204020204" pitchFamily="34" charset="-122"/>
                <a:ea typeface="微软雅黑" panose="020B0503020204020204" pitchFamily="34" charset="-122"/>
              </a:rPr>
              <a:t>算机数据管理技术的发展</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ectangle 3"/>
          <p:cNvSpPr>
            <a:spLocks noChangeArrowheads="1"/>
          </p:cNvSpPr>
          <p:nvPr/>
        </p:nvSpPr>
        <p:spPr bwMode="auto">
          <a:xfrm>
            <a:off x="0" y="4495800"/>
            <a:ext cx="2195513"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SzPct val="75000"/>
              <a:buFont typeface="Wingdings" panose="05000000000000000000" pitchFamily="2" charset="2"/>
              <a:buNone/>
            </a:pPr>
            <a:endParaRPr lang="zh-CN" altLang="zh-CN" sz="2400"/>
          </a:p>
        </p:txBody>
      </p:sp>
      <p:graphicFrame>
        <p:nvGraphicFramePr>
          <p:cNvPr id="10" name="Group 230"/>
          <p:cNvGraphicFramePr>
            <a:graphicFrameLocks noGrp="1"/>
          </p:cNvGraphicFramePr>
          <p:nvPr>
            <p:extLst>
              <p:ext uri="{D42A27DB-BD31-4B8C-83A1-F6EECF244321}">
                <p14:modId xmlns:p14="http://schemas.microsoft.com/office/powerpoint/2010/main" val="918545972"/>
              </p:ext>
            </p:extLst>
          </p:nvPr>
        </p:nvGraphicFramePr>
        <p:xfrm>
          <a:off x="75043" y="1280535"/>
          <a:ext cx="12024592" cy="5429887"/>
        </p:xfrm>
        <a:graphic>
          <a:graphicData uri="http://schemas.openxmlformats.org/drawingml/2006/table">
            <a:tbl>
              <a:tblPr/>
              <a:tblGrid>
                <a:gridCol w="505200"/>
                <a:gridCol w="2301502"/>
                <a:gridCol w="2927927"/>
                <a:gridCol w="2927928"/>
                <a:gridCol w="3362035"/>
              </a:tblGrid>
              <a:tr h="155575">
                <a:tc grid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800" b="1" i="0" u="none" strike="noStrike" cap="none" normalizeH="0" baseline="0" dirty="0" smtClean="0">
                        <a:ln>
                          <a:noFill/>
                        </a:ln>
                        <a:solidFill>
                          <a:srgbClr val="003300"/>
                        </a:solidFill>
                        <a:effectLst/>
                        <a:latin typeface="Arial" pitchFamily="34"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rgbClr val="003300"/>
                          </a:solidFill>
                          <a:effectLst/>
                          <a:latin typeface="Arial" pitchFamily="34" charset="0"/>
                          <a:ea typeface="宋体" pitchFamily="2" charset="-122"/>
                        </a:rPr>
                        <a:t>人工管理阶段</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rgbClr val="003300"/>
                          </a:solidFill>
                          <a:effectLst/>
                          <a:latin typeface="Arial" pitchFamily="34" charset="0"/>
                          <a:ea typeface="宋体" pitchFamily="2" charset="-122"/>
                        </a:rPr>
                        <a:t>文件系统阶段</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rgbClr val="003300"/>
                          </a:solidFill>
                          <a:effectLst/>
                          <a:latin typeface="Arial" pitchFamily="34" charset="0"/>
                          <a:ea typeface="宋体" pitchFamily="2" charset="-122"/>
                        </a:rPr>
                        <a:t>数据库系统阶段</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368300">
                <a:tc rowSpan="4">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dirty="0" smtClean="0">
                          <a:ln>
                            <a:noFill/>
                          </a:ln>
                          <a:solidFill>
                            <a:srgbClr val="003300"/>
                          </a:solidFill>
                          <a:effectLst/>
                          <a:latin typeface="Arial" pitchFamily="34" charset="0"/>
                          <a:ea typeface="宋体" pitchFamily="2" charset="-122"/>
                        </a:rPr>
                        <a:t>背</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dirty="0" smtClean="0">
                          <a:ln>
                            <a:noFill/>
                          </a:ln>
                          <a:solidFill>
                            <a:srgbClr val="003300"/>
                          </a:solidFill>
                          <a:effectLst/>
                          <a:latin typeface="Arial" pitchFamily="34" charset="0"/>
                          <a:ea typeface="宋体" pitchFamily="2" charset="-122"/>
                        </a:rPr>
                        <a:t>景</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lang="zh-CN" altLang="en-US" sz="1800" b="1" dirty="0" smtClean="0">
                          <a:solidFill>
                            <a:srgbClr val="003300"/>
                          </a:solidFill>
                        </a:rPr>
                        <a:t>应用背景</a:t>
                      </a:r>
                      <a:endParaRPr kumimoji="0" lang="zh-CN" altLang="zh-CN" sz="1800" b="1" i="0" u="none" strike="noStrike" cap="none" normalizeH="0" baseline="0" dirty="0" smtClean="0">
                        <a:ln>
                          <a:noFill/>
                        </a:ln>
                        <a:solidFill>
                          <a:srgbClr val="003300"/>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lang="zh-CN" altLang="en-US" sz="1800" b="1" dirty="0" smtClean="0">
                          <a:solidFill>
                            <a:srgbClr val="003300"/>
                          </a:solidFill>
                        </a:rPr>
                        <a:t>科学计算</a:t>
                      </a:r>
                      <a:endParaRPr kumimoji="0" lang="zh-CN" altLang="zh-CN" sz="1800" b="1" i="0" u="none" strike="noStrike" cap="none" normalizeH="0" baseline="0" dirty="0" smtClean="0">
                        <a:ln>
                          <a:noFill/>
                        </a:ln>
                        <a:solidFill>
                          <a:srgbClr val="003300"/>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lang="zh-CN" altLang="en-US" sz="1800" b="1" dirty="0" smtClean="0">
                          <a:solidFill>
                            <a:srgbClr val="003300"/>
                          </a:solidFill>
                        </a:rPr>
                        <a:t>科学计算、管理</a:t>
                      </a:r>
                      <a:endParaRPr kumimoji="0" lang="zh-CN" altLang="zh-CN" sz="1800" b="1" i="0" u="none" strike="noStrike" cap="none" normalizeH="0" baseline="0" dirty="0" smtClean="0">
                        <a:ln>
                          <a:noFill/>
                        </a:ln>
                        <a:solidFill>
                          <a:srgbClr val="003300"/>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lang="zh-CN" altLang="en-US" sz="1800" b="1" dirty="0" smtClean="0">
                          <a:solidFill>
                            <a:srgbClr val="003300"/>
                          </a:solidFill>
                        </a:rPr>
                        <a:t>大规模管理</a:t>
                      </a:r>
                      <a:endParaRPr kumimoji="0" lang="zh-CN" altLang="zh-CN" sz="1800" b="1" i="0" u="none" strike="noStrike" cap="none" normalizeH="0" baseline="0" dirty="0" smtClean="0">
                        <a:ln>
                          <a:noFill/>
                        </a:ln>
                        <a:solidFill>
                          <a:srgbClr val="003300"/>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5461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lang="zh-CN" altLang="en-US" sz="1800" b="1" dirty="0" smtClean="0">
                          <a:solidFill>
                            <a:srgbClr val="003300"/>
                          </a:solidFill>
                        </a:rPr>
                        <a:t>硬件背景</a:t>
                      </a:r>
                      <a:endParaRPr kumimoji="0" lang="zh-CN" altLang="zh-CN" sz="1800" b="1" i="0" u="none" strike="noStrike" cap="none" normalizeH="0" baseline="0" dirty="0" smtClean="0">
                        <a:ln>
                          <a:noFill/>
                        </a:ln>
                        <a:solidFill>
                          <a:srgbClr val="003300"/>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lang="zh-CN" altLang="en-US" sz="1800" b="1" dirty="0" smtClean="0">
                          <a:solidFill>
                            <a:srgbClr val="003300"/>
                          </a:solidFill>
                        </a:rPr>
                        <a:t>无直接存取存储设备</a:t>
                      </a:r>
                      <a:endParaRPr kumimoji="0" lang="zh-CN" altLang="zh-CN" sz="1800" b="1" i="0" u="none" strike="noStrike" cap="none" normalizeH="0" baseline="0" dirty="0" smtClean="0">
                        <a:ln>
                          <a:noFill/>
                        </a:ln>
                        <a:solidFill>
                          <a:srgbClr val="003300"/>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lang="zh-CN" altLang="en-US" sz="1800" b="1" dirty="0" smtClean="0">
                          <a:solidFill>
                            <a:srgbClr val="003300"/>
                          </a:solidFill>
                        </a:rPr>
                        <a:t>磁盘、磁鼓</a:t>
                      </a:r>
                      <a:endParaRPr kumimoji="0" lang="zh-CN" altLang="zh-CN" sz="1800" b="1" i="0" u="none" strike="noStrike" cap="none" normalizeH="0" baseline="0" dirty="0" smtClean="0">
                        <a:ln>
                          <a:noFill/>
                        </a:ln>
                        <a:solidFill>
                          <a:srgbClr val="003300"/>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lang="zh-CN" altLang="en-US" sz="1800" b="1" dirty="0" smtClean="0">
                          <a:solidFill>
                            <a:srgbClr val="003300"/>
                          </a:solidFill>
                        </a:rPr>
                        <a:t>大容量磁盘</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36988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lang="zh-CN" altLang="en-US" sz="1800" b="1" dirty="0" smtClean="0">
                          <a:solidFill>
                            <a:srgbClr val="003300"/>
                          </a:solidFill>
                        </a:rPr>
                        <a:t>软件背景</a:t>
                      </a:r>
                      <a:endParaRPr kumimoji="0" lang="zh-CN" altLang="zh-CN" sz="1800" b="1" i="0" u="none" strike="noStrike" cap="none" normalizeH="0" baseline="0" dirty="0" smtClean="0">
                        <a:ln>
                          <a:noFill/>
                        </a:ln>
                        <a:solidFill>
                          <a:srgbClr val="003300"/>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lang="zh-CN" altLang="en-US" sz="1800" b="1" dirty="0" smtClean="0">
                          <a:solidFill>
                            <a:srgbClr val="003300"/>
                          </a:solidFill>
                        </a:rPr>
                        <a:t>没有操作系统</a:t>
                      </a:r>
                      <a:endParaRPr kumimoji="0" lang="zh-CN" altLang="zh-CN" sz="1800" b="1" i="0" u="none" strike="noStrike" cap="none" normalizeH="0" baseline="0" dirty="0" smtClean="0">
                        <a:ln>
                          <a:noFill/>
                        </a:ln>
                        <a:solidFill>
                          <a:srgbClr val="003300"/>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lang="zh-CN" altLang="en-US" sz="1800" b="1" dirty="0" smtClean="0">
                          <a:solidFill>
                            <a:srgbClr val="003300"/>
                          </a:solidFill>
                        </a:rPr>
                        <a:t>有文件系统</a:t>
                      </a:r>
                      <a:endParaRPr kumimoji="0" lang="zh-CN" altLang="zh-CN" sz="1800" b="1" i="0" u="none" strike="noStrike" cap="none" normalizeH="0" baseline="0" dirty="0" smtClean="0">
                        <a:ln>
                          <a:noFill/>
                        </a:ln>
                        <a:solidFill>
                          <a:srgbClr val="003300"/>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lang="zh-CN" altLang="en-US" sz="1800" b="1" dirty="0" smtClean="0">
                          <a:solidFill>
                            <a:srgbClr val="003300"/>
                          </a:solidFill>
                        </a:rPr>
                        <a:t>有</a:t>
                      </a:r>
                      <a:r>
                        <a:rPr lang="en-US" altLang="zh-CN" sz="1800" b="1" dirty="0" smtClean="0">
                          <a:solidFill>
                            <a:srgbClr val="003300"/>
                          </a:solidFill>
                        </a:rPr>
                        <a:t>DBMS</a:t>
                      </a:r>
                      <a:endParaRPr kumimoji="0" lang="zh-CN" altLang="zh-CN" sz="1800" b="1" i="0" u="none" strike="noStrike" cap="none" normalizeH="0" baseline="0" dirty="0" smtClean="0">
                        <a:ln>
                          <a:noFill/>
                        </a:ln>
                        <a:solidFill>
                          <a:srgbClr val="003300"/>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36988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lang="zh-CN" altLang="en-US" sz="1800" b="1" dirty="0" smtClean="0">
                          <a:solidFill>
                            <a:srgbClr val="003300"/>
                          </a:solidFill>
                        </a:rPr>
                        <a:t>处理方式</a:t>
                      </a:r>
                      <a:endParaRPr kumimoji="0" lang="zh-CN" altLang="zh-CN" sz="1800" b="1" i="0" u="none" strike="noStrike" cap="none" normalizeH="0" baseline="0" dirty="0" smtClean="0">
                        <a:ln>
                          <a:noFill/>
                        </a:ln>
                        <a:solidFill>
                          <a:srgbClr val="003300"/>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lang="zh-CN" altLang="en-US" sz="1800" b="1" dirty="0" smtClean="0">
                          <a:solidFill>
                            <a:srgbClr val="003300"/>
                          </a:solidFill>
                        </a:rPr>
                        <a:t>批处理</a:t>
                      </a:r>
                      <a:endParaRPr kumimoji="0" lang="zh-CN" altLang="zh-CN" sz="1800" b="1" i="0" u="none" strike="noStrike" cap="none" normalizeH="0" baseline="0" dirty="0" smtClean="0">
                        <a:ln>
                          <a:noFill/>
                        </a:ln>
                        <a:solidFill>
                          <a:srgbClr val="003300"/>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lang="zh-CN" altLang="en-US" sz="1800" b="1" dirty="0" smtClean="0">
                          <a:solidFill>
                            <a:srgbClr val="003300"/>
                          </a:solidFill>
                        </a:rPr>
                        <a:t>实时处理、批处理</a:t>
                      </a:r>
                      <a:endParaRPr kumimoji="0" lang="zh-CN" altLang="zh-CN" sz="1800" b="1" i="0" u="none" strike="noStrike" cap="none" normalizeH="0" baseline="0" dirty="0" smtClean="0">
                        <a:ln>
                          <a:noFill/>
                        </a:ln>
                        <a:solidFill>
                          <a:srgbClr val="003300"/>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lang="zh-CN" altLang="en-US" sz="1800" b="1" dirty="0" smtClean="0">
                          <a:solidFill>
                            <a:srgbClr val="003300"/>
                          </a:solidFill>
                        </a:rPr>
                        <a:t>实时处理、分布处理、批处理</a:t>
                      </a:r>
                      <a:endParaRPr kumimoji="0" lang="en-US" altLang="zh-CN" sz="1800" b="1" i="0" u="none" strike="noStrike" cap="none" normalizeH="0" baseline="0" dirty="0" smtClean="0">
                        <a:ln>
                          <a:noFill/>
                        </a:ln>
                        <a:solidFill>
                          <a:srgbClr val="003300"/>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368300">
                <a:tc rowSpan="6">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rgbClr val="003300"/>
                          </a:solidFill>
                          <a:effectLst/>
                          <a:latin typeface="Arial" pitchFamily="34" charset="0"/>
                          <a:ea typeface="宋体" pitchFamily="2" charset="-122"/>
                        </a:rPr>
                        <a:t>特</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800" b="1" i="0" u="none" strike="noStrike" cap="none" normalizeH="0" baseline="0" smtClean="0">
                        <a:ln>
                          <a:noFill/>
                        </a:ln>
                        <a:solidFill>
                          <a:srgbClr val="003300"/>
                        </a:solidFill>
                        <a:effectLst/>
                        <a:latin typeface="Arial" pitchFamily="34"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rgbClr val="003300"/>
                          </a:solidFill>
                          <a:effectLst/>
                          <a:latin typeface="Arial" pitchFamily="34" charset="0"/>
                          <a:ea typeface="宋体" pitchFamily="2" charset="-122"/>
                        </a:rPr>
                        <a:t>点</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lang="zh-CN" altLang="en-US" sz="1800" b="1" dirty="0" smtClean="0">
                          <a:solidFill>
                            <a:srgbClr val="003300"/>
                          </a:solidFill>
                        </a:rPr>
                        <a:t>数据的管理者</a:t>
                      </a:r>
                      <a:endParaRPr kumimoji="0" lang="zh-CN" altLang="zh-CN" sz="1800" b="1" i="0" u="none" strike="noStrike" cap="none" normalizeH="0" baseline="0" dirty="0" smtClean="0">
                        <a:ln>
                          <a:noFill/>
                        </a:ln>
                        <a:solidFill>
                          <a:srgbClr val="003300"/>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lang="zh-CN" altLang="en-US" sz="1800" b="1" dirty="0" smtClean="0">
                          <a:solidFill>
                            <a:srgbClr val="003300"/>
                          </a:solidFill>
                        </a:rPr>
                        <a:t> 用户（程序员）</a:t>
                      </a:r>
                      <a:endParaRPr kumimoji="0" lang="zh-CN" altLang="zh-CN" sz="1800" b="1" i="0" u="none" strike="noStrike" cap="none" normalizeH="0" baseline="0" dirty="0" smtClean="0">
                        <a:ln>
                          <a:noFill/>
                        </a:ln>
                        <a:solidFill>
                          <a:srgbClr val="003300"/>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lang="zh-CN" altLang="en-US" sz="1800" b="1" dirty="0" smtClean="0">
                          <a:solidFill>
                            <a:srgbClr val="003300"/>
                          </a:solidFill>
                        </a:rPr>
                        <a:t>文件系统</a:t>
                      </a:r>
                      <a:endParaRPr kumimoji="0" lang="zh-CN" altLang="zh-CN" sz="1800" b="1" i="0" u="none" strike="noStrike" cap="none" normalizeH="0" baseline="0" dirty="0" smtClean="0">
                        <a:ln>
                          <a:noFill/>
                        </a:ln>
                        <a:solidFill>
                          <a:srgbClr val="003300"/>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lang="zh-CN" altLang="en-US" sz="1800" b="1" dirty="0" smtClean="0">
                          <a:solidFill>
                            <a:srgbClr val="003300"/>
                          </a:solidFill>
                        </a:rPr>
                        <a:t>数据库管理系统</a:t>
                      </a:r>
                      <a:endParaRPr kumimoji="0" lang="zh-CN" altLang="zh-CN" sz="1800" b="1" i="0" u="none" strike="noStrike" cap="none" normalizeH="0" baseline="0" dirty="0" smtClean="0">
                        <a:ln>
                          <a:noFill/>
                        </a:ln>
                        <a:solidFill>
                          <a:srgbClr val="003300"/>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36988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lang="zh-CN" altLang="en-US" sz="1800" b="1" dirty="0" smtClean="0">
                          <a:solidFill>
                            <a:srgbClr val="003300"/>
                          </a:solidFill>
                        </a:rPr>
                        <a:t>数据面向的对象</a:t>
                      </a:r>
                      <a:endParaRPr kumimoji="0" lang="zh-CN" altLang="zh-CN" sz="1800" b="1" i="0" u="none" strike="noStrike" cap="none" normalizeH="0" baseline="0" dirty="0" smtClean="0">
                        <a:ln>
                          <a:noFill/>
                        </a:ln>
                        <a:solidFill>
                          <a:srgbClr val="003300"/>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lang="zh-CN" altLang="en-US" sz="1800" b="1" dirty="0" smtClean="0">
                          <a:solidFill>
                            <a:srgbClr val="003300"/>
                          </a:solidFill>
                        </a:rPr>
                        <a:t>某一应用程序</a:t>
                      </a:r>
                      <a:endParaRPr kumimoji="0" lang="zh-CN" altLang="zh-CN" sz="1800" b="1" i="0" u="none" strike="noStrike" cap="none" normalizeH="0" baseline="0" dirty="0" smtClean="0">
                        <a:ln>
                          <a:noFill/>
                        </a:ln>
                        <a:solidFill>
                          <a:srgbClr val="003300"/>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lang="zh-CN" altLang="en-US" sz="1800" b="1" dirty="0" smtClean="0">
                          <a:solidFill>
                            <a:srgbClr val="003300"/>
                          </a:solidFill>
                        </a:rPr>
                        <a:t>某一应用</a:t>
                      </a:r>
                      <a:endParaRPr kumimoji="0" lang="zh-CN" altLang="zh-CN" sz="1800" b="1" i="0" u="none" strike="noStrike" cap="none" normalizeH="0" baseline="0" dirty="0" smtClean="0">
                        <a:ln>
                          <a:noFill/>
                        </a:ln>
                        <a:solidFill>
                          <a:srgbClr val="003300"/>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lang="zh-CN" altLang="en-US" sz="1800" b="1" dirty="0" smtClean="0">
                          <a:solidFill>
                            <a:srgbClr val="003300"/>
                          </a:solidFill>
                        </a:rPr>
                        <a:t>现实世界</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50165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lang="zh-CN" altLang="en-US" sz="1800" b="1" dirty="0" smtClean="0">
                          <a:solidFill>
                            <a:srgbClr val="003300"/>
                          </a:solidFill>
                        </a:rPr>
                        <a:t>数据的共享程度</a:t>
                      </a:r>
                      <a:endParaRPr kumimoji="0" lang="zh-CN" altLang="zh-CN" sz="1800" b="1" i="0" u="none" strike="noStrike" cap="none" normalizeH="0" baseline="0" dirty="0" smtClean="0">
                        <a:ln>
                          <a:noFill/>
                        </a:ln>
                        <a:solidFill>
                          <a:srgbClr val="003300"/>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lang="zh-CN" altLang="en-US" sz="1800" b="1" dirty="0" smtClean="0">
                          <a:solidFill>
                            <a:srgbClr val="003300"/>
                          </a:solidFill>
                        </a:rPr>
                        <a:t>无共享，冗余度很大 </a:t>
                      </a:r>
                      <a:endParaRPr kumimoji="0" lang="zh-CN" altLang="zh-CN" sz="1800" b="1" i="0" u="none" strike="noStrike" cap="none" normalizeH="0" baseline="0" dirty="0" smtClean="0">
                        <a:ln>
                          <a:noFill/>
                        </a:ln>
                        <a:solidFill>
                          <a:srgbClr val="003300"/>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lang="zh-CN" altLang="en-US" sz="1800" b="1" dirty="0" smtClean="0">
                          <a:solidFill>
                            <a:srgbClr val="003300"/>
                          </a:solidFill>
                        </a:rPr>
                        <a:t>共享性差，冗余度大</a:t>
                      </a:r>
                      <a:endParaRPr kumimoji="0" lang="zh-CN" altLang="zh-CN" sz="1800" b="1" i="0" u="none" strike="noStrike" cap="none" normalizeH="0" baseline="0" dirty="0" smtClean="0">
                        <a:ln>
                          <a:noFill/>
                        </a:ln>
                        <a:solidFill>
                          <a:srgbClr val="003300"/>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lang="zh-CN" altLang="en-US" sz="1800" b="1" dirty="0" smtClean="0">
                          <a:solidFill>
                            <a:srgbClr val="003300"/>
                          </a:solidFill>
                        </a:rPr>
                        <a:t>共享性高，冗余度小</a:t>
                      </a:r>
                      <a:endParaRPr kumimoji="0" lang="zh-CN" altLang="zh-CN" sz="1800" b="1" i="0" u="none" strike="noStrike" cap="none" normalizeH="0" baseline="0" dirty="0" smtClean="0">
                        <a:ln>
                          <a:noFill/>
                        </a:ln>
                        <a:solidFill>
                          <a:srgbClr val="003300"/>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93662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lang="zh-CN" altLang="en-US" sz="1800" b="1" dirty="0" smtClean="0">
                          <a:solidFill>
                            <a:srgbClr val="003300"/>
                          </a:solidFill>
                        </a:rPr>
                        <a:t>数据的独立性</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lang="zh-CN" altLang="en-US" sz="1800" b="1" dirty="0" smtClean="0">
                          <a:solidFill>
                            <a:srgbClr val="003300"/>
                          </a:solidFill>
                        </a:rPr>
                        <a:t>不独立，完全依靠于程序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lang="zh-CN" altLang="en-US" sz="1800" b="1" dirty="0" smtClean="0">
                          <a:solidFill>
                            <a:srgbClr val="003300"/>
                          </a:solidFill>
                        </a:rPr>
                        <a:t>独立性差</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lang="zh-CN" altLang="en-US" sz="1800" b="1" dirty="0" smtClean="0">
                          <a:solidFill>
                            <a:srgbClr val="003300"/>
                          </a:solidFill>
                        </a:rPr>
                        <a:t>具有高度的物理独立性和一定的逻辑独立性</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8636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dirty="0" smtClean="0">
                          <a:ln>
                            <a:noFill/>
                          </a:ln>
                          <a:solidFill>
                            <a:srgbClr val="003300"/>
                          </a:solidFill>
                          <a:effectLst/>
                          <a:latin typeface="Arial" pitchFamily="34" charset="0"/>
                          <a:ea typeface="宋体" pitchFamily="2" charset="-122"/>
                        </a:rPr>
                        <a:t>数据的结构化</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800" b="1" i="0" u="none" strike="noStrike" cap="none" normalizeH="0" baseline="0" dirty="0" smtClean="0">
                          <a:ln>
                            <a:noFill/>
                          </a:ln>
                          <a:solidFill>
                            <a:srgbClr val="003300"/>
                          </a:solidFill>
                          <a:effectLst/>
                          <a:latin typeface="Arial" pitchFamily="34" charset="0"/>
                          <a:ea typeface="宋体" pitchFamily="2" charset="-122"/>
                        </a:rPr>
                        <a:t>无结构</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lang="zh-CN" altLang="en-US" sz="1800" b="1" dirty="0" smtClean="0">
                          <a:solidFill>
                            <a:srgbClr val="003300"/>
                          </a:solidFill>
                        </a:rPr>
                        <a:t>记录内有结构、整体无结构</a:t>
                      </a:r>
                      <a:endParaRPr kumimoji="0" lang="en-US" altLang="zh-CN" sz="1800" b="1" i="0" u="none" strike="noStrike" cap="none" normalizeH="0" baseline="0" dirty="0" smtClean="0">
                        <a:ln>
                          <a:noFill/>
                        </a:ln>
                        <a:solidFill>
                          <a:srgbClr val="003300"/>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lang="zh-CN" altLang="en-US" sz="1800" b="1" dirty="0" smtClean="0">
                          <a:solidFill>
                            <a:srgbClr val="003300"/>
                          </a:solidFill>
                        </a:rPr>
                        <a:t>整体结构化，用数据模型描述</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36988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lang="zh-CN" altLang="en-US" sz="1800" b="1" dirty="0" smtClean="0">
                          <a:solidFill>
                            <a:srgbClr val="003300"/>
                          </a:solidFill>
                        </a:rPr>
                        <a:t>数据控制能力</a:t>
                      </a:r>
                      <a:endParaRPr kumimoji="0" lang="zh-CN" altLang="zh-CN" sz="1800" b="1" i="0" u="none" strike="noStrike" cap="none" normalizeH="0" baseline="0" dirty="0" smtClean="0">
                        <a:ln>
                          <a:noFill/>
                        </a:ln>
                        <a:solidFill>
                          <a:srgbClr val="003300"/>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lang="zh-CN" altLang="en-US" sz="1800" b="1" dirty="0" smtClean="0">
                          <a:solidFill>
                            <a:srgbClr val="003300"/>
                          </a:solidFill>
                        </a:rPr>
                        <a:t>应用程序自己控制</a:t>
                      </a:r>
                      <a:endParaRPr kumimoji="0" lang="zh-CN" altLang="zh-CN" sz="1800" b="1" i="0" u="none" strike="noStrike" cap="none" normalizeH="0" baseline="0" dirty="0" smtClean="0">
                        <a:ln>
                          <a:noFill/>
                        </a:ln>
                        <a:solidFill>
                          <a:srgbClr val="003300"/>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lang="zh-CN" altLang="en-US" sz="1800" b="1" dirty="0" smtClean="0">
                          <a:solidFill>
                            <a:srgbClr val="003300"/>
                          </a:solidFill>
                        </a:rPr>
                        <a:t>文件系统</a:t>
                      </a:r>
                      <a:endParaRPr kumimoji="0" lang="zh-CN" altLang="zh-CN" sz="1800" b="1" i="0" u="none" strike="noStrike" cap="none" normalizeH="0" baseline="0" dirty="0" smtClean="0">
                        <a:ln>
                          <a:noFill/>
                        </a:ln>
                        <a:solidFill>
                          <a:srgbClr val="003300"/>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lang="zh-CN" altLang="en-US" sz="1800" b="1" dirty="0" smtClean="0">
                          <a:solidFill>
                            <a:srgbClr val="003300"/>
                          </a:solidFill>
                        </a:rPr>
                        <a:t>数据库管理系统</a:t>
                      </a:r>
                      <a:endParaRPr kumimoji="0" lang="zh-CN" altLang="zh-CN" sz="1800" b="1" i="0" u="none" strike="noStrike" cap="none" normalizeH="0" baseline="0" dirty="0" smtClean="0">
                        <a:ln>
                          <a:noFill/>
                        </a:ln>
                        <a:solidFill>
                          <a:srgbClr val="003300"/>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sp>
        <p:nvSpPr>
          <p:cNvPr id="11" name="Text Box 79"/>
          <p:cNvSpPr txBox="1">
            <a:spLocks noChangeArrowheads="1"/>
          </p:cNvSpPr>
          <p:nvPr/>
        </p:nvSpPr>
        <p:spPr bwMode="auto">
          <a:xfrm>
            <a:off x="38387" y="681513"/>
            <a:ext cx="62608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dirty="0">
                <a:solidFill>
                  <a:srgbClr val="A50021"/>
                </a:solidFill>
              </a:rPr>
              <a:t>数据管理技术</a:t>
            </a:r>
            <a:r>
              <a:rPr lang="zh-CN" altLang="en-US" sz="2400" b="1" dirty="0">
                <a:solidFill>
                  <a:srgbClr val="003300"/>
                </a:solidFill>
              </a:rPr>
              <a:t>三个发展阶段的详细比较</a:t>
            </a:r>
            <a:endParaRPr lang="zh-CN" altLang="en-US" sz="2400" b="1" dirty="0">
              <a:solidFill>
                <a:srgbClr val="FF0000"/>
              </a:solidFill>
            </a:endParaRPr>
          </a:p>
        </p:txBody>
      </p:sp>
      <p:sp>
        <p:nvSpPr>
          <p:cNvPr id="12" name="AutoShape 140"/>
          <p:cNvSpPr>
            <a:spLocks noChangeArrowheads="1"/>
          </p:cNvSpPr>
          <p:nvPr/>
        </p:nvSpPr>
        <p:spPr bwMode="auto">
          <a:xfrm>
            <a:off x="7199313" y="0"/>
            <a:ext cx="1944687" cy="287338"/>
          </a:xfrm>
          <a:prstGeom prst="ellipseRibbon">
            <a:avLst>
              <a:gd name="adj1" fmla="val 25000"/>
              <a:gd name="adj2" fmla="val 50000"/>
              <a:gd name="adj3" fmla="val 12500"/>
            </a:avLst>
          </a:prstGeom>
          <a:solidFill>
            <a:srgbClr val="9999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FFFFCC"/>
                </a:solidFill>
              </a:rPr>
              <a:t>返回目录</a:t>
            </a:r>
          </a:p>
        </p:txBody>
      </p:sp>
      <p:sp>
        <p:nvSpPr>
          <p:cNvPr id="26" name="Text Box 225"/>
          <p:cNvSpPr txBox="1">
            <a:spLocks noChangeArrowheads="1"/>
          </p:cNvSpPr>
          <p:nvPr/>
        </p:nvSpPr>
        <p:spPr bwMode="auto">
          <a:xfrm>
            <a:off x="5076825" y="5516563"/>
            <a:ext cx="16557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003300"/>
                </a:solidFill>
              </a:rPr>
              <a:t>	</a:t>
            </a:r>
          </a:p>
        </p:txBody>
      </p:sp>
    </p:spTree>
    <p:extLst>
      <p:ext uri="{BB962C8B-B14F-4D97-AF65-F5344CB8AC3E}">
        <p14:creationId xmlns:p14="http://schemas.microsoft.com/office/powerpoint/2010/main" val="702019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1.2 </a:t>
            </a:r>
            <a:r>
              <a:rPr lang="zh-CN" altLang="en-US" sz="2800" b="1" dirty="0" smtClean="0">
                <a:solidFill>
                  <a:schemeClr val="bg1"/>
                </a:solidFill>
                <a:latin typeface="微软雅黑" panose="020B0503020204020204" pitchFamily="34" charset="-122"/>
                <a:ea typeface="微软雅黑" panose="020B0503020204020204" pitchFamily="34" charset="-122"/>
              </a:rPr>
              <a:t>数据模型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4" y="75566"/>
            <a:ext cx="6871858" cy="52197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1.2.1 </a:t>
            </a:r>
            <a:r>
              <a:rPr lang="zh-CN" altLang="en-US" sz="2800" b="1" dirty="0" smtClean="0">
                <a:solidFill>
                  <a:schemeClr val="bg1"/>
                </a:solidFill>
                <a:latin typeface="微软雅黑" panose="020B0503020204020204" pitchFamily="34" charset="-122"/>
                <a:ea typeface="微软雅黑" panose="020B0503020204020204" pitchFamily="34" charset="-122"/>
              </a:rPr>
              <a:t>两类数据模型</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369456" y="800670"/>
            <a:ext cx="11425380" cy="5737533"/>
          </a:xfrm>
          <a:prstGeom prst="rect">
            <a:avLst/>
          </a:prstGeom>
        </p:spPr>
        <p:txBody>
          <a:bodyPr wrap="square">
            <a:spAutoFit/>
          </a:bodyPr>
          <a:lstStyle/>
          <a:p>
            <a:pPr eaLnBrk="1" hangingPunct="1">
              <a:lnSpc>
                <a:spcPct val="125000"/>
              </a:lnSpc>
            </a:pPr>
            <a:r>
              <a:rPr lang="zh-CN" altLang="en-US" b="1" dirty="0">
                <a:ea typeface="楷体_GB2312" pitchFamily="49" charset="-122"/>
              </a:rPr>
              <a:t> </a:t>
            </a:r>
            <a:r>
              <a:rPr lang="zh-CN" altLang="en-US" sz="2400" b="1" dirty="0">
                <a:ea typeface="楷体_GB2312" pitchFamily="49" charset="-122"/>
              </a:rPr>
              <a:t>在数据库中用数据模型这个工具来</a:t>
            </a:r>
            <a:r>
              <a:rPr lang="zh-CN" altLang="en-US" sz="2400" b="1" dirty="0">
                <a:solidFill>
                  <a:srgbClr val="FF3300"/>
                </a:solidFill>
                <a:ea typeface="楷体_GB2312" pitchFamily="49" charset="-122"/>
              </a:rPr>
              <a:t>抽象、表示和处理</a:t>
            </a:r>
            <a:r>
              <a:rPr lang="zh-CN" altLang="en-US" sz="2400" b="1" dirty="0">
                <a:ea typeface="楷体_GB2312" pitchFamily="49" charset="-122"/>
              </a:rPr>
              <a:t>现实世界中的数据和信息。通俗地讲数据模型就是现实世界的模拟．</a:t>
            </a:r>
            <a:endParaRPr lang="en-US" altLang="zh-CN" sz="2400" dirty="0"/>
          </a:p>
          <a:p>
            <a:pPr eaLnBrk="1" hangingPunct="1">
              <a:lnSpc>
                <a:spcPct val="125000"/>
              </a:lnSpc>
            </a:pPr>
            <a:r>
              <a:rPr lang="en-US" altLang="zh-CN" sz="3200" b="1" dirty="0"/>
              <a:t>1.2.1 </a:t>
            </a:r>
            <a:r>
              <a:rPr lang="zh-CN" altLang="en-US" sz="3200" b="1" dirty="0"/>
              <a:t>两类数据模型</a:t>
            </a:r>
          </a:p>
          <a:p>
            <a:pPr eaLnBrk="1" hangingPunct="1">
              <a:lnSpc>
                <a:spcPct val="125000"/>
              </a:lnSpc>
            </a:pPr>
            <a:r>
              <a:rPr lang="zh-CN" altLang="en-US" dirty="0"/>
              <a:t>        </a:t>
            </a:r>
            <a:r>
              <a:rPr lang="zh-CN" altLang="en-US" sz="2400" dirty="0"/>
              <a:t>数据模型应能满足三方面要求：</a:t>
            </a:r>
            <a:endParaRPr lang="en-US" altLang="zh-CN" sz="2400" dirty="0"/>
          </a:p>
          <a:p>
            <a:pPr lvl="1" eaLnBrk="1" hangingPunct="1">
              <a:lnSpc>
                <a:spcPct val="125000"/>
              </a:lnSpc>
              <a:buFont typeface="Wingdings" panose="05000000000000000000" pitchFamily="2" charset="2"/>
              <a:buChar char="Ø"/>
            </a:pPr>
            <a:r>
              <a:rPr lang="zh-CN" altLang="en-US" sz="2400" dirty="0"/>
              <a:t>能比较真实地模拟现实世界；</a:t>
            </a:r>
            <a:endParaRPr lang="en-US" altLang="zh-CN" sz="2400" dirty="0"/>
          </a:p>
          <a:p>
            <a:pPr lvl="1" eaLnBrk="1" hangingPunct="1">
              <a:lnSpc>
                <a:spcPct val="125000"/>
              </a:lnSpc>
              <a:buFont typeface="Wingdings" panose="05000000000000000000" pitchFamily="2" charset="2"/>
              <a:buChar char="Ø"/>
            </a:pPr>
            <a:r>
              <a:rPr lang="zh-CN" altLang="en-US" sz="2400" dirty="0"/>
              <a:t>容易为人所理解；</a:t>
            </a:r>
            <a:endParaRPr lang="en-US" altLang="zh-CN" sz="2400" dirty="0"/>
          </a:p>
          <a:p>
            <a:pPr lvl="1" eaLnBrk="1" hangingPunct="1">
              <a:lnSpc>
                <a:spcPct val="125000"/>
              </a:lnSpc>
              <a:buFont typeface="Wingdings" panose="05000000000000000000" pitchFamily="2" charset="2"/>
              <a:buChar char="Ø"/>
            </a:pPr>
            <a:r>
              <a:rPr lang="zh-CN" altLang="en-US" sz="2400" dirty="0"/>
              <a:t>便于在计算机上实现。</a:t>
            </a:r>
            <a:endParaRPr lang="en-US" altLang="zh-CN" sz="2400" dirty="0"/>
          </a:p>
          <a:p>
            <a:pPr eaLnBrk="1" hangingPunct="1">
              <a:lnSpc>
                <a:spcPct val="125000"/>
              </a:lnSpc>
            </a:pPr>
            <a:r>
              <a:rPr lang="zh-CN" altLang="en-US" sz="2400" b="1" dirty="0"/>
              <a:t>第一类：概念层数据模型</a:t>
            </a:r>
          </a:p>
          <a:p>
            <a:pPr eaLnBrk="1" hangingPunct="1">
              <a:lnSpc>
                <a:spcPct val="125000"/>
              </a:lnSpc>
            </a:pPr>
            <a:r>
              <a:rPr lang="zh-CN" altLang="en-US" sz="2400" dirty="0"/>
              <a:t>也称信息模型，它是按用户的观点来对数据和信息建模，用于数据库设计。</a:t>
            </a:r>
          </a:p>
          <a:p>
            <a:pPr eaLnBrk="1" hangingPunct="1">
              <a:lnSpc>
                <a:spcPct val="125000"/>
              </a:lnSpc>
            </a:pPr>
            <a:r>
              <a:rPr lang="en-US" altLang="zh-CN" sz="2400" dirty="0"/>
              <a:t> </a:t>
            </a:r>
            <a:r>
              <a:rPr lang="zh-CN" altLang="en-US" sz="2400" b="1" dirty="0"/>
              <a:t>第二类：组织层数据模型</a:t>
            </a:r>
          </a:p>
          <a:p>
            <a:pPr eaLnBrk="1" hangingPunct="1">
              <a:lnSpc>
                <a:spcPct val="125000"/>
              </a:lnSpc>
            </a:pPr>
            <a:r>
              <a:rPr lang="zh-CN" altLang="en-US" sz="2400" dirty="0"/>
              <a:t>逻辑模型主要包括网状模型、层次模型、关系模型、面向对象模型等，按计算机系统的观点对数据建模，用于</a:t>
            </a:r>
            <a:r>
              <a:rPr lang="en-US" altLang="zh-CN" sz="2400" dirty="0"/>
              <a:t>DBMS</a:t>
            </a:r>
            <a:r>
              <a:rPr lang="zh-CN" altLang="en-US" sz="2400" dirty="0"/>
              <a:t>实现。</a:t>
            </a:r>
            <a:endParaRPr lang="zh-CN" altLang="en-US" dirty="0"/>
          </a:p>
        </p:txBody>
      </p:sp>
    </p:spTree>
    <p:extLst>
      <p:ext uri="{BB962C8B-B14F-4D97-AF65-F5344CB8AC3E}">
        <p14:creationId xmlns:p14="http://schemas.microsoft.com/office/powerpoint/2010/main" val="24305345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1.2 </a:t>
            </a:r>
            <a:r>
              <a:rPr lang="zh-CN" altLang="en-US" sz="2800" b="1" dirty="0" smtClean="0">
                <a:solidFill>
                  <a:schemeClr val="bg1"/>
                </a:solidFill>
                <a:latin typeface="微软雅黑" panose="020B0503020204020204" pitchFamily="34" charset="-122"/>
                <a:ea typeface="微软雅黑" panose="020B0503020204020204" pitchFamily="34" charset="-122"/>
              </a:rPr>
              <a:t>数据模型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4" y="75566"/>
            <a:ext cx="6871858" cy="52197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1.2.2 </a:t>
            </a:r>
            <a:r>
              <a:rPr lang="zh-CN" altLang="en-US" sz="2800" b="1" dirty="0" smtClean="0">
                <a:solidFill>
                  <a:schemeClr val="bg1"/>
                </a:solidFill>
                <a:latin typeface="微软雅黑" panose="020B0503020204020204" pitchFamily="34" charset="-122"/>
                <a:ea typeface="微软雅黑" panose="020B0503020204020204" pitchFamily="34" charset="-122"/>
              </a:rPr>
              <a:t>数据模型的三个范畴</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45870" y="889994"/>
            <a:ext cx="11674764" cy="4985980"/>
          </a:xfrm>
          <a:prstGeom prst="rect">
            <a:avLst/>
          </a:prstGeom>
        </p:spPr>
        <p:txBody>
          <a:bodyPr wrap="square">
            <a:spAutoFit/>
          </a:bodyPr>
          <a:lstStyle/>
          <a:p>
            <a:pPr>
              <a:defRPr/>
            </a:pPr>
            <a:r>
              <a:rPr lang="en-US" altLang="zh-CN" sz="2200" dirty="0"/>
              <a:t>1</a:t>
            </a:r>
            <a:r>
              <a:rPr lang="zh-CN" altLang="en-US" sz="2200" dirty="0"/>
              <a:t>．现实世界</a:t>
            </a:r>
            <a:endParaRPr lang="en-US" altLang="zh-CN" sz="2200" dirty="0"/>
          </a:p>
          <a:p>
            <a:pPr>
              <a:defRPr/>
            </a:pPr>
            <a:r>
              <a:rPr lang="en-US" altLang="zh-CN" sz="2200" dirty="0"/>
              <a:t>2</a:t>
            </a:r>
            <a:r>
              <a:rPr lang="zh-CN" altLang="en-US" sz="2200" dirty="0"/>
              <a:t>．信息世界     </a:t>
            </a:r>
            <a:endParaRPr lang="en-US" altLang="zh-CN" sz="2200" dirty="0"/>
          </a:p>
          <a:p>
            <a:pPr>
              <a:defRPr/>
            </a:pPr>
            <a:r>
              <a:rPr lang="zh-CN" altLang="en-US" sz="2200" dirty="0"/>
              <a:t>    相关术语：</a:t>
            </a:r>
            <a:endParaRPr lang="en-US" altLang="zh-CN" sz="2200" dirty="0"/>
          </a:p>
          <a:p>
            <a:pPr marL="609600" indent="-609600">
              <a:lnSpc>
                <a:spcPct val="90000"/>
              </a:lnSpc>
              <a:defRPr/>
            </a:pPr>
            <a:r>
              <a:rPr lang="en-US" altLang="zh-CN" sz="2400" b="1" dirty="0">
                <a:solidFill>
                  <a:srgbClr val="FF3300"/>
                </a:solidFill>
                <a:latin typeface="楷体_GB2312" pitchFamily="49" charset="-122"/>
                <a:ea typeface="楷体_GB2312" pitchFamily="49" charset="-122"/>
              </a:rPr>
              <a:t>  (1)</a:t>
            </a:r>
            <a:r>
              <a:rPr lang="zh-CN" altLang="en-US" sz="2400" b="1" dirty="0">
                <a:solidFill>
                  <a:srgbClr val="FF3300"/>
                </a:solidFill>
                <a:latin typeface="楷体_GB2312" pitchFamily="49" charset="-122"/>
                <a:ea typeface="楷体_GB2312" pitchFamily="49" charset="-122"/>
              </a:rPr>
              <a:t>实体</a:t>
            </a:r>
            <a:r>
              <a:rPr lang="zh-CN" altLang="en-US" sz="2400" b="1" dirty="0">
                <a:latin typeface="楷体_GB2312" pitchFamily="49" charset="-122"/>
                <a:ea typeface="楷体_GB2312" pitchFamily="49" charset="-122"/>
              </a:rPr>
              <a:t>：客观存在并可相互区别的事物。</a:t>
            </a:r>
          </a:p>
          <a:p>
            <a:pPr marL="990600" lvl="1" indent="-533400">
              <a:lnSpc>
                <a:spcPct val="90000"/>
              </a:lnSpc>
              <a:defRPr/>
            </a:pPr>
            <a:r>
              <a:rPr lang="zh-CN" altLang="en-US" b="1" dirty="0">
                <a:latin typeface="楷体_GB2312" pitchFamily="49" charset="-122"/>
                <a:ea typeface="楷体_GB2312" pitchFamily="49" charset="-122"/>
              </a:rPr>
              <a:t>      </a:t>
            </a:r>
            <a:r>
              <a:rPr lang="zh-CN" altLang="en-US" sz="2400" b="1" dirty="0">
                <a:solidFill>
                  <a:schemeClr val="accent2"/>
                </a:solidFill>
                <a:latin typeface="楷体_GB2312" pitchFamily="49" charset="-122"/>
                <a:ea typeface="楷体_GB2312" pitchFamily="49" charset="-122"/>
              </a:rPr>
              <a:t>实体可以是具体的对象（一个学生、一辆汽车），也可以是抽象的事件（一次借书，一次比赛）。</a:t>
            </a:r>
            <a:endParaRPr lang="zh-CN" altLang="en-US" b="1" dirty="0">
              <a:solidFill>
                <a:schemeClr val="accent2"/>
              </a:solidFill>
              <a:latin typeface="楷体_GB2312" pitchFamily="49" charset="-122"/>
              <a:ea typeface="楷体_GB2312" pitchFamily="49" charset="-122"/>
            </a:endParaRPr>
          </a:p>
          <a:p>
            <a:pPr marL="990600" lvl="1" indent="-533400">
              <a:lnSpc>
                <a:spcPct val="90000"/>
              </a:lnSpc>
              <a:spcBef>
                <a:spcPct val="50000"/>
              </a:spcBef>
              <a:defRPr/>
            </a:pPr>
            <a:r>
              <a:rPr lang="en-US" altLang="zh-CN" sz="2400" b="1" dirty="0">
                <a:solidFill>
                  <a:srgbClr val="FF3300"/>
                </a:solidFill>
                <a:latin typeface="楷体_GB2312" pitchFamily="49" charset="-122"/>
                <a:ea typeface="楷体_GB2312" pitchFamily="49" charset="-122"/>
              </a:rPr>
              <a:t>(2)</a:t>
            </a:r>
            <a:r>
              <a:rPr lang="zh-CN" altLang="en-US" sz="2400" b="1" dirty="0">
                <a:solidFill>
                  <a:srgbClr val="FF3300"/>
                </a:solidFill>
                <a:latin typeface="楷体_GB2312" pitchFamily="49" charset="-122"/>
                <a:ea typeface="楷体_GB2312" pitchFamily="49" charset="-122"/>
              </a:rPr>
              <a:t>实体集</a:t>
            </a:r>
            <a:r>
              <a:rPr lang="zh-CN" altLang="en-US" sz="2400" b="1" dirty="0">
                <a:latin typeface="楷体_GB2312" pitchFamily="49" charset="-122"/>
                <a:ea typeface="楷体_GB2312" pitchFamily="49" charset="-122"/>
              </a:rPr>
              <a:t>：性质相同的同类实体的集合。</a:t>
            </a:r>
          </a:p>
          <a:p>
            <a:pPr marL="990600" lvl="1" indent="-533400">
              <a:lnSpc>
                <a:spcPct val="90000"/>
              </a:lnSpc>
              <a:defRPr/>
            </a:pPr>
            <a:r>
              <a:rPr lang="zh-CN" altLang="en-US" sz="2400" b="1" dirty="0">
                <a:latin typeface="楷体_GB2312" pitchFamily="49" charset="-122"/>
                <a:ea typeface="楷体_GB2312" pitchFamily="49" charset="-122"/>
              </a:rPr>
              <a:t>      </a:t>
            </a:r>
            <a:r>
              <a:rPr lang="zh-CN" altLang="en-US" sz="2400" b="1" dirty="0">
                <a:solidFill>
                  <a:schemeClr val="accent2"/>
                </a:solidFill>
                <a:latin typeface="楷体_GB2312" pitchFamily="49" charset="-122"/>
                <a:ea typeface="楷体_GB2312" pitchFamily="49" charset="-122"/>
              </a:rPr>
              <a:t>如：全体学生，全国足球联赛的所有比赛。</a:t>
            </a:r>
            <a:endParaRPr lang="zh-CN" altLang="en-US" b="1" dirty="0">
              <a:solidFill>
                <a:schemeClr val="accent2"/>
              </a:solidFill>
              <a:latin typeface="楷体_GB2312" pitchFamily="49" charset="-122"/>
              <a:ea typeface="楷体_GB2312" pitchFamily="49" charset="-122"/>
            </a:endParaRPr>
          </a:p>
          <a:p>
            <a:pPr marL="990600" lvl="1" indent="-533400">
              <a:lnSpc>
                <a:spcPct val="90000"/>
              </a:lnSpc>
              <a:spcBef>
                <a:spcPct val="50000"/>
              </a:spcBef>
              <a:defRPr/>
            </a:pPr>
            <a:r>
              <a:rPr lang="en-US" altLang="zh-CN" sz="2400" b="1" dirty="0">
                <a:solidFill>
                  <a:srgbClr val="FF3300"/>
                </a:solidFill>
                <a:latin typeface="楷体_GB2312" pitchFamily="49" charset="-122"/>
                <a:ea typeface="楷体_GB2312" pitchFamily="49" charset="-122"/>
              </a:rPr>
              <a:t>(3)</a:t>
            </a:r>
            <a:r>
              <a:rPr lang="zh-CN" altLang="en-US" sz="2400" b="1" dirty="0">
                <a:solidFill>
                  <a:srgbClr val="FF3300"/>
                </a:solidFill>
                <a:latin typeface="楷体_GB2312" pitchFamily="49" charset="-122"/>
                <a:ea typeface="楷体_GB2312" pitchFamily="49" charset="-122"/>
              </a:rPr>
              <a:t>属性</a:t>
            </a:r>
            <a:r>
              <a:rPr lang="zh-CN" altLang="en-US" sz="2400" b="1" dirty="0">
                <a:latin typeface="楷体_GB2312" pitchFamily="49" charset="-122"/>
                <a:ea typeface="楷体_GB2312" pitchFamily="49" charset="-122"/>
              </a:rPr>
              <a:t>：实体所具有的某一特性。</a:t>
            </a:r>
          </a:p>
          <a:p>
            <a:pPr marL="990600" lvl="1" indent="-533400">
              <a:lnSpc>
                <a:spcPct val="90000"/>
              </a:lnSpc>
              <a:defRPr/>
            </a:pPr>
            <a:r>
              <a:rPr lang="zh-CN" altLang="en-US" b="1" dirty="0">
                <a:latin typeface="楷体_GB2312" pitchFamily="49" charset="-122"/>
                <a:ea typeface="楷体_GB2312" pitchFamily="49" charset="-122"/>
              </a:rPr>
              <a:t>       </a:t>
            </a:r>
            <a:r>
              <a:rPr lang="zh-CN" altLang="en-US" sz="2400" b="1" dirty="0">
                <a:solidFill>
                  <a:schemeClr val="accent2"/>
                </a:solidFill>
                <a:latin typeface="楷体_GB2312" pitchFamily="49" charset="-122"/>
                <a:ea typeface="楷体_GB2312" pitchFamily="49" charset="-122"/>
              </a:rPr>
              <a:t>一个实体可以由若干个属性来刻画，每个属性有一个值域和类型。如：学生实体由学号、姓名等构成。</a:t>
            </a:r>
          </a:p>
          <a:p>
            <a:pPr marL="990600" lvl="1" indent="-533400">
              <a:lnSpc>
                <a:spcPct val="90000"/>
              </a:lnSpc>
              <a:spcBef>
                <a:spcPct val="50000"/>
              </a:spcBef>
              <a:defRPr/>
            </a:pPr>
            <a:r>
              <a:rPr lang="en-US" altLang="zh-CN" sz="2400" b="1" dirty="0">
                <a:solidFill>
                  <a:srgbClr val="FF3300"/>
                </a:solidFill>
                <a:latin typeface="楷体_GB2312" pitchFamily="49" charset="-122"/>
                <a:ea typeface="楷体_GB2312" pitchFamily="49" charset="-122"/>
              </a:rPr>
              <a:t>(4)</a:t>
            </a:r>
            <a:r>
              <a:rPr lang="zh-CN" altLang="en-US" sz="2400" b="1" dirty="0">
                <a:solidFill>
                  <a:srgbClr val="FF3300"/>
                </a:solidFill>
                <a:latin typeface="楷体_GB2312" pitchFamily="49" charset="-122"/>
                <a:ea typeface="楷体_GB2312" pitchFamily="49" charset="-122"/>
              </a:rPr>
              <a:t>码</a:t>
            </a:r>
            <a:r>
              <a:rPr lang="zh-CN" altLang="en-US" sz="2400" b="1" dirty="0">
                <a:latin typeface="楷体_GB2312" pitchFamily="49" charset="-122"/>
                <a:ea typeface="楷体_GB2312" pitchFamily="49" charset="-122"/>
              </a:rPr>
              <a:t>：唯一标识实体的属性或属性集。</a:t>
            </a:r>
          </a:p>
          <a:p>
            <a:pPr marL="990600" lvl="1" indent="-533400">
              <a:lnSpc>
                <a:spcPct val="90000"/>
              </a:lnSpc>
              <a:defRPr/>
            </a:pPr>
            <a:r>
              <a:rPr lang="zh-CN" altLang="en-US" b="1" dirty="0">
                <a:latin typeface="楷体_GB2312" pitchFamily="49" charset="-122"/>
                <a:ea typeface="楷体_GB2312" pitchFamily="49" charset="-122"/>
              </a:rPr>
              <a:t>      </a:t>
            </a:r>
            <a:r>
              <a:rPr lang="zh-CN" altLang="en-US" sz="2400" b="1" dirty="0">
                <a:solidFill>
                  <a:schemeClr val="accent2"/>
                </a:solidFill>
                <a:latin typeface="楷体_GB2312" pitchFamily="49" charset="-122"/>
                <a:ea typeface="楷体_GB2312" pitchFamily="49" charset="-122"/>
              </a:rPr>
              <a:t>如：学号是学生实体的码。</a:t>
            </a:r>
          </a:p>
        </p:txBody>
      </p:sp>
    </p:spTree>
    <p:extLst>
      <p:ext uri="{BB962C8B-B14F-4D97-AF65-F5344CB8AC3E}">
        <p14:creationId xmlns:p14="http://schemas.microsoft.com/office/powerpoint/2010/main" val="361536302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1.2 </a:t>
            </a:r>
            <a:r>
              <a:rPr lang="zh-CN" altLang="en-US" sz="2800" b="1" dirty="0" smtClean="0">
                <a:solidFill>
                  <a:schemeClr val="bg1"/>
                </a:solidFill>
                <a:latin typeface="微软雅黑" panose="020B0503020204020204" pitchFamily="34" charset="-122"/>
                <a:ea typeface="微软雅黑" panose="020B0503020204020204" pitchFamily="34" charset="-122"/>
              </a:rPr>
              <a:t>数据模型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4" y="75566"/>
            <a:ext cx="6871858" cy="52197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1.2.2 </a:t>
            </a:r>
            <a:r>
              <a:rPr lang="zh-CN" altLang="en-US" sz="2800" b="1" dirty="0" smtClean="0">
                <a:solidFill>
                  <a:schemeClr val="bg1"/>
                </a:solidFill>
                <a:latin typeface="微软雅黑" panose="020B0503020204020204" pitchFamily="34" charset="-122"/>
                <a:ea typeface="微软雅黑" panose="020B0503020204020204" pitchFamily="34" charset="-122"/>
              </a:rPr>
              <a:t>数据模型的三个范畴</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8" name="Group 71"/>
          <p:cNvGraphicFramePr>
            <a:graphicFrameLocks/>
          </p:cNvGraphicFramePr>
          <p:nvPr>
            <p:extLst>
              <p:ext uri="{D42A27DB-BD31-4B8C-83A1-F6EECF244321}">
                <p14:modId xmlns:p14="http://schemas.microsoft.com/office/powerpoint/2010/main" val="2849485994"/>
              </p:ext>
            </p:extLst>
          </p:nvPr>
        </p:nvGraphicFramePr>
        <p:xfrm>
          <a:off x="2554576" y="2349210"/>
          <a:ext cx="5411787" cy="4176713"/>
        </p:xfrm>
        <a:graphic>
          <a:graphicData uri="http://schemas.openxmlformats.org/drawingml/2006/table">
            <a:tbl>
              <a:tblPr/>
              <a:tblGrid>
                <a:gridCol w="1371600"/>
                <a:gridCol w="942975"/>
                <a:gridCol w="720725"/>
                <a:gridCol w="1584325"/>
                <a:gridCol w="792162"/>
              </a:tblGrid>
              <a:tr h="6794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pitchFamily="34" charset="0"/>
                          <a:ea typeface="宋体" pitchFamily="2" charset="-122"/>
                        </a:rPr>
                        <a:t>学号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姓名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性别</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出生年月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籍贯</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80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200505101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张三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1987/10/10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广东</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80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200505102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李四</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1988/01/10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河南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1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200505103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钱红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1987/05/21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上海</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80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200505106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赵晓林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1989/02/10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上海</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19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AutoShape 66"/>
          <p:cNvSpPr>
            <a:spLocks noChangeArrowheads="1"/>
          </p:cNvSpPr>
          <p:nvPr/>
        </p:nvSpPr>
        <p:spPr bwMode="auto">
          <a:xfrm>
            <a:off x="8480424" y="2870055"/>
            <a:ext cx="1225550" cy="431800"/>
          </a:xfrm>
          <a:prstGeom prst="wedgeRectCallout">
            <a:avLst>
              <a:gd name="adj1" fmla="val -116060"/>
              <a:gd name="adj2" fmla="val 55884"/>
            </a:avLst>
          </a:prstGeom>
          <a:solidFill>
            <a:schemeClr val="accent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记录</a:t>
            </a:r>
          </a:p>
        </p:txBody>
      </p:sp>
      <p:sp>
        <p:nvSpPr>
          <p:cNvPr id="10" name="AutoShape 67"/>
          <p:cNvSpPr>
            <a:spLocks noChangeArrowheads="1"/>
          </p:cNvSpPr>
          <p:nvPr/>
        </p:nvSpPr>
        <p:spPr bwMode="auto">
          <a:xfrm>
            <a:off x="5622492" y="1342952"/>
            <a:ext cx="1079500" cy="503238"/>
          </a:xfrm>
          <a:prstGeom prst="wedgeRectCallout">
            <a:avLst>
              <a:gd name="adj1" fmla="val 2619"/>
              <a:gd name="adj2" fmla="val 143260"/>
            </a:avLst>
          </a:prstGeom>
          <a:solidFill>
            <a:schemeClr val="accent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属性</a:t>
            </a:r>
          </a:p>
        </p:txBody>
      </p:sp>
      <p:sp>
        <p:nvSpPr>
          <p:cNvPr id="11" name="AutoShape 69"/>
          <p:cNvSpPr>
            <a:spLocks noChangeArrowheads="1"/>
          </p:cNvSpPr>
          <p:nvPr/>
        </p:nvSpPr>
        <p:spPr bwMode="auto">
          <a:xfrm>
            <a:off x="2956860" y="1305429"/>
            <a:ext cx="1295400" cy="540761"/>
          </a:xfrm>
          <a:prstGeom prst="wedgeEllipseCallout">
            <a:avLst>
              <a:gd name="adj1" fmla="val -40699"/>
              <a:gd name="adj2" fmla="val 137879"/>
            </a:avLst>
          </a:prstGeom>
          <a:solidFill>
            <a:schemeClr val="accent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码</a:t>
            </a:r>
          </a:p>
        </p:txBody>
      </p:sp>
    </p:spTree>
    <p:extLst>
      <p:ext uri="{BB962C8B-B14F-4D97-AF65-F5344CB8AC3E}">
        <p14:creationId xmlns:p14="http://schemas.microsoft.com/office/powerpoint/2010/main" val="34078973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1.2 </a:t>
            </a:r>
            <a:r>
              <a:rPr lang="zh-CN" altLang="en-US" sz="2800" b="1" dirty="0" smtClean="0">
                <a:solidFill>
                  <a:schemeClr val="bg1"/>
                </a:solidFill>
                <a:latin typeface="微软雅黑" panose="020B0503020204020204" pitchFamily="34" charset="-122"/>
                <a:ea typeface="微软雅黑" panose="020B0503020204020204" pitchFamily="34" charset="-122"/>
              </a:rPr>
              <a:t>数据模型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4" y="75566"/>
            <a:ext cx="6871858" cy="52197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1.2.2 </a:t>
            </a:r>
            <a:r>
              <a:rPr lang="zh-CN" altLang="en-US" sz="2800" b="1" dirty="0" smtClean="0">
                <a:solidFill>
                  <a:schemeClr val="bg1"/>
                </a:solidFill>
                <a:latin typeface="微软雅黑" panose="020B0503020204020204" pitchFamily="34" charset="-122"/>
                <a:ea typeface="微软雅黑" panose="020B0503020204020204" pitchFamily="34" charset="-122"/>
              </a:rPr>
              <a:t>数据模型的三个范畴</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3562" y="851911"/>
            <a:ext cx="9231312" cy="4921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103049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1.2 </a:t>
            </a:r>
            <a:r>
              <a:rPr lang="zh-CN" altLang="en-US" sz="2800" b="1" dirty="0" smtClean="0">
                <a:solidFill>
                  <a:schemeClr val="bg1"/>
                </a:solidFill>
                <a:latin typeface="微软雅黑" panose="020B0503020204020204" pitchFamily="34" charset="-122"/>
                <a:ea typeface="微软雅黑" panose="020B0503020204020204" pitchFamily="34" charset="-122"/>
              </a:rPr>
              <a:t>数据模型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4" y="75566"/>
            <a:ext cx="6871858" cy="52197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1.2.3 </a:t>
            </a:r>
            <a:r>
              <a:rPr lang="zh-CN" altLang="en-US" sz="2800" b="1" dirty="0" smtClean="0">
                <a:solidFill>
                  <a:schemeClr val="bg1"/>
                </a:solidFill>
                <a:latin typeface="微软雅黑" panose="020B0503020204020204" pitchFamily="34" charset="-122"/>
                <a:ea typeface="微软雅黑" panose="020B0503020204020204" pitchFamily="34" charset="-122"/>
              </a:rPr>
              <a:t>数</a:t>
            </a:r>
            <a:r>
              <a:rPr lang="zh-CN" altLang="en-US" sz="2800" b="1" dirty="0">
                <a:solidFill>
                  <a:schemeClr val="bg1"/>
                </a:solidFill>
                <a:latin typeface="微软雅黑" panose="020B0503020204020204" pitchFamily="34" charset="-122"/>
                <a:ea typeface="微软雅黑" panose="020B0503020204020204" pitchFamily="34" charset="-122"/>
              </a:rPr>
              <a:t>据模型的组成要素及分类</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311563" y="1231037"/>
            <a:ext cx="9882910" cy="3344570"/>
          </a:xfrm>
          <a:prstGeom prst="rect">
            <a:avLst/>
          </a:prstGeom>
        </p:spPr>
        <p:txBody>
          <a:bodyPr wrap="square">
            <a:spAutoFit/>
          </a:bodyPr>
          <a:lstStyle/>
          <a:p>
            <a:pPr eaLnBrk="1" hangingPunct="1">
              <a:lnSpc>
                <a:spcPct val="150000"/>
              </a:lnSpc>
              <a:buFontTx/>
              <a:buNone/>
            </a:pPr>
            <a:r>
              <a:rPr lang="zh-CN" altLang="en-US" sz="2400" b="1" dirty="0">
                <a:ea typeface="楷体_GB2312" pitchFamily="49" charset="-122"/>
              </a:rPr>
              <a:t>数据模型是严格定义的概念的集合，这些概念精确地描述系统的静态特性、动态特性和完整性约束条件。</a:t>
            </a:r>
          </a:p>
          <a:p>
            <a:pPr eaLnBrk="1" hangingPunct="1">
              <a:lnSpc>
                <a:spcPct val="150000"/>
              </a:lnSpc>
              <a:buFontTx/>
              <a:buNone/>
            </a:pPr>
            <a:endParaRPr lang="zh-CN" altLang="en-US" sz="2400" b="1" dirty="0">
              <a:ea typeface="楷体_GB2312" pitchFamily="49" charset="-122"/>
            </a:endParaRPr>
          </a:p>
          <a:p>
            <a:pPr marL="342900" indent="-342900" eaLnBrk="1" hangingPunct="1">
              <a:lnSpc>
                <a:spcPct val="150000"/>
              </a:lnSpc>
              <a:buFont typeface="Wingdings" panose="05000000000000000000" pitchFamily="2" charset="2"/>
              <a:buChar char="u"/>
            </a:pPr>
            <a:r>
              <a:rPr lang="zh-CN" altLang="en-US" sz="2400" b="1" dirty="0">
                <a:solidFill>
                  <a:srgbClr val="FF3300"/>
                </a:solidFill>
                <a:ea typeface="楷体_GB2312" pitchFamily="49" charset="-122"/>
              </a:rPr>
              <a:t> 数据结构</a:t>
            </a:r>
          </a:p>
          <a:p>
            <a:pPr marL="342900" indent="-342900" eaLnBrk="1" hangingPunct="1">
              <a:lnSpc>
                <a:spcPct val="150000"/>
              </a:lnSpc>
              <a:buFont typeface="Wingdings" panose="05000000000000000000" pitchFamily="2" charset="2"/>
              <a:buChar char="u"/>
            </a:pPr>
            <a:r>
              <a:rPr lang="zh-CN" altLang="en-US" sz="2400" b="1" dirty="0">
                <a:solidFill>
                  <a:srgbClr val="FF3300"/>
                </a:solidFill>
                <a:ea typeface="楷体_GB2312" pitchFamily="49" charset="-122"/>
              </a:rPr>
              <a:t> 数据操作</a:t>
            </a:r>
          </a:p>
          <a:p>
            <a:pPr marL="342900" indent="-342900" eaLnBrk="1" hangingPunct="1">
              <a:lnSpc>
                <a:spcPct val="150000"/>
              </a:lnSpc>
              <a:buFont typeface="Wingdings" panose="05000000000000000000" pitchFamily="2" charset="2"/>
              <a:buChar char="u"/>
            </a:pPr>
            <a:r>
              <a:rPr lang="zh-CN" altLang="en-US" sz="2400" b="1" dirty="0">
                <a:solidFill>
                  <a:srgbClr val="FF3300"/>
                </a:solidFill>
                <a:ea typeface="楷体_GB2312" pitchFamily="49" charset="-122"/>
              </a:rPr>
              <a:t> 完整性约束</a:t>
            </a:r>
          </a:p>
        </p:txBody>
      </p:sp>
    </p:spTree>
    <p:extLst>
      <p:ext uri="{BB962C8B-B14F-4D97-AF65-F5344CB8AC3E}">
        <p14:creationId xmlns:p14="http://schemas.microsoft.com/office/powerpoint/2010/main" val="266576932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1.2 </a:t>
            </a:r>
            <a:r>
              <a:rPr lang="zh-CN" altLang="en-US" sz="2800" b="1" dirty="0" smtClean="0">
                <a:solidFill>
                  <a:schemeClr val="bg1"/>
                </a:solidFill>
                <a:latin typeface="微软雅黑" panose="020B0503020204020204" pitchFamily="34" charset="-122"/>
                <a:ea typeface="微软雅黑" panose="020B0503020204020204" pitchFamily="34" charset="-122"/>
              </a:rPr>
              <a:t>数据模型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4" y="75566"/>
            <a:ext cx="6871858" cy="52197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1.2.3 </a:t>
            </a:r>
            <a:r>
              <a:rPr lang="zh-CN" altLang="en-US" sz="2800" b="1" dirty="0" smtClean="0">
                <a:solidFill>
                  <a:schemeClr val="bg1"/>
                </a:solidFill>
                <a:latin typeface="微软雅黑" panose="020B0503020204020204" pitchFamily="34" charset="-122"/>
                <a:ea typeface="微软雅黑" panose="020B0503020204020204" pitchFamily="34" charset="-122"/>
              </a:rPr>
              <a:t>数</a:t>
            </a:r>
            <a:r>
              <a:rPr lang="zh-CN" altLang="en-US" sz="2800" b="1" dirty="0">
                <a:solidFill>
                  <a:schemeClr val="bg1"/>
                </a:solidFill>
                <a:latin typeface="微软雅黑" panose="020B0503020204020204" pitchFamily="34" charset="-122"/>
                <a:ea typeface="微软雅黑" panose="020B0503020204020204" pitchFamily="34" charset="-122"/>
              </a:rPr>
              <a:t>据模型的组成要素及分类</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748146" y="1083439"/>
            <a:ext cx="9873672" cy="4524315"/>
          </a:xfrm>
          <a:prstGeom prst="rect">
            <a:avLst/>
          </a:prstGeom>
        </p:spPr>
        <p:txBody>
          <a:bodyPr wrap="square">
            <a:spAutoFit/>
          </a:bodyPr>
          <a:lstStyle/>
          <a:p>
            <a:pPr eaLnBrk="1" hangingPunct="1">
              <a:buFontTx/>
              <a:buNone/>
            </a:pPr>
            <a:r>
              <a:rPr lang="en-US" altLang="zh-CN" sz="3600" b="1" dirty="0">
                <a:solidFill>
                  <a:srgbClr val="FF3300"/>
                </a:solidFill>
                <a:ea typeface="楷体_GB2312" pitchFamily="49" charset="-122"/>
              </a:rPr>
              <a:t>1.</a:t>
            </a:r>
            <a:r>
              <a:rPr lang="en-US" altLang="zh-CN" sz="3600" b="1" dirty="0">
                <a:solidFill>
                  <a:srgbClr val="FF3300"/>
                </a:solidFill>
                <a:latin typeface="楷体_GB2312" pitchFamily="49" charset="-122"/>
                <a:ea typeface="楷体_GB2312" pitchFamily="49" charset="-122"/>
              </a:rPr>
              <a:t> </a:t>
            </a:r>
            <a:r>
              <a:rPr lang="zh-CN" altLang="en-US" sz="3600" b="1" dirty="0">
                <a:solidFill>
                  <a:srgbClr val="FF3300"/>
                </a:solidFill>
                <a:latin typeface="楷体_GB2312" pitchFamily="49" charset="-122"/>
                <a:ea typeface="楷体_GB2312" pitchFamily="49" charset="-122"/>
              </a:rPr>
              <a:t>数据结构：</a:t>
            </a:r>
            <a:r>
              <a:rPr lang="en-US" altLang="zh-CN" sz="3600" b="1" dirty="0">
                <a:solidFill>
                  <a:srgbClr val="FF3300"/>
                </a:solidFill>
                <a:latin typeface="楷体_GB2312" pitchFamily="49" charset="-122"/>
                <a:ea typeface="楷体_GB2312" pitchFamily="49" charset="-122"/>
              </a:rPr>
              <a:t>(</a:t>
            </a:r>
            <a:r>
              <a:rPr lang="zh-CN" altLang="en-US" sz="3600" b="1" dirty="0">
                <a:solidFill>
                  <a:srgbClr val="FF3300"/>
                </a:solidFill>
                <a:latin typeface="楷体_GB2312" pitchFamily="49" charset="-122"/>
                <a:ea typeface="楷体_GB2312" pitchFamily="49" charset="-122"/>
              </a:rPr>
              <a:t>最重要</a:t>
            </a:r>
            <a:r>
              <a:rPr lang="en-US" altLang="zh-CN" sz="3600" b="1" dirty="0">
                <a:solidFill>
                  <a:srgbClr val="FF3300"/>
                </a:solidFill>
                <a:latin typeface="楷体_GB2312" pitchFamily="49" charset="-122"/>
                <a:ea typeface="楷体_GB2312" pitchFamily="49" charset="-122"/>
              </a:rPr>
              <a:t>)</a:t>
            </a:r>
          </a:p>
          <a:p>
            <a:pPr marL="800100" lvl="1" indent="-342900" eaLnBrk="1" hangingPunct="1">
              <a:lnSpc>
                <a:spcPct val="150000"/>
              </a:lnSpc>
              <a:buFont typeface="Wingdings" panose="05000000000000000000" pitchFamily="2" charset="2"/>
              <a:buChar char="Ø"/>
            </a:pPr>
            <a:r>
              <a:rPr lang="zh-CN" altLang="en-US" sz="2400" b="1" dirty="0">
                <a:latin typeface="楷体_GB2312" pitchFamily="49" charset="-122"/>
                <a:ea typeface="楷体_GB2312" pitchFamily="49" charset="-122"/>
              </a:rPr>
              <a:t>描述数据库的组成对象以及对象之间的联系</a:t>
            </a:r>
            <a:r>
              <a:rPr lang="en-US" altLang="zh-CN" sz="2400" b="1" dirty="0">
                <a:latin typeface="楷体_GB2312" pitchFamily="49" charset="-122"/>
                <a:ea typeface="楷体_GB2312" pitchFamily="49" charset="-122"/>
              </a:rPr>
              <a:t>:</a:t>
            </a:r>
            <a:br>
              <a:rPr lang="en-US" altLang="zh-CN" sz="2400" b="1" dirty="0">
                <a:latin typeface="楷体_GB2312" pitchFamily="49" charset="-122"/>
                <a:ea typeface="楷体_GB2312" pitchFamily="49" charset="-122"/>
              </a:rPr>
            </a:br>
            <a:r>
              <a:rPr lang="en-US" altLang="zh-CN" sz="2400" b="1" dirty="0">
                <a:latin typeface="楷体_GB2312" pitchFamily="49" charset="-122"/>
                <a:ea typeface="楷体_GB2312" pitchFamily="49" charset="-122"/>
              </a:rPr>
              <a:t>A.</a:t>
            </a:r>
            <a:r>
              <a:rPr lang="zh-CN" altLang="en-US" sz="2400" b="1" dirty="0">
                <a:latin typeface="楷体_GB2312" pitchFamily="49" charset="-122"/>
                <a:ea typeface="楷体_GB2312" pitchFamily="49" charset="-122"/>
              </a:rPr>
              <a:t>与数据类型、内容、性质有关的对象</a:t>
            </a:r>
            <a:br>
              <a:rPr lang="zh-CN" altLang="en-US" sz="2400" b="1" dirty="0">
                <a:latin typeface="楷体_GB2312" pitchFamily="49" charset="-122"/>
                <a:ea typeface="楷体_GB2312" pitchFamily="49" charset="-122"/>
              </a:rPr>
            </a:br>
            <a:r>
              <a:rPr lang="en-US" altLang="zh-CN" sz="2400" b="1" dirty="0">
                <a:latin typeface="楷体_GB2312" pitchFamily="49" charset="-122"/>
                <a:ea typeface="楷体_GB2312" pitchFamily="49" charset="-122"/>
              </a:rPr>
              <a:t>B.</a:t>
            </a:r>
            <a:r>
              <a:rPr lang="zh-CN" altLang="en-US" sz="2400" b="1" dirty="0">
                <a:latin typeface="楷体_GB2312" pitchFamily="49" charset="-122"/>
                <a:ea typeface="楷体_GB2312" pitchFamily="49" charset="-122"/>
              </a:rPr>
              <a:t>与数据之间联系有关的对象</a:t>
            </a:r>
          </a:p>
          <a:p>
            <a:pPr lvl="1" eaLnBrk="1" hangingPunct="1">
              <a:lnSpc>
                <a:spcPct val="150000"/>
              </a:lnSpc>
              <a:buFontTx/>
              <a:buNone/>
            </a:pPr>
            <a:endParaRPr lang="zh-CN" altLang="zh-CN" sz="2400" b="1" dirty="0">
              <a:latin typeface="楷体_GB2312" pitchFamily="49" charset="-122"/>
              <a:ea typeface="楷体_GB2312" pitchFamily="49" charset="-122"/>
            </a:endParaRPr>
          </a:p>
          <a:p>
            <a:pPr marL="800100" lvl="1" indent="-342900" eaLnBrk="1" hangingPunct="1">
              <a:lnSpc>
                <a:spcPct val="150000"/>
              </a:lnSpc>
              <a:buFont typeface="Wingdings" panose="05000000000000000000" pitchFamily="2" charset="2"/>
              <a:buChar char="Ø"/>
            </a:pPr>
            <a:r>
              <a:rPr lang="zh-CN" altLang="en-US" sz="2400" b="1" dirty="0">
                <a:latin typeface="楷体_GB2312" pitchFamily="49" charset="-122"/>
                <a:ea typeface="楷体_GB2312" pitchFamily="49" charset="-122"/>
              </a:rPr>
              <a:t>数据模型的命名一般是由数据结构决定的，如网状、层状、关系。</a:t>
            </a:r>
          </a:p>
          <a:p>
            <a:pPr lvl="1" eaLnBrk="1" hangingPunct="1">
              <a:lnSpc>
                <a:spcPct val="150000"/>
              </a:lnSpc>
            </a:pPr>
            <a:endParaRPr lang="zh-CN" altLang="en-US" sz="2400" b="1" dirty="0">
              <a:latin typeface="楷体_GB2312" pitchFamily="49" charset="-122"/>
              <a:ea typeface="楷体_GB2312" pitchFamily="49" charset="-122"/>
            </a:endParaRPr>
          </a:p>
          <a:p>
            <a:pPr marL="800100" lvl="1" indent="-342900" eaLnBrk="1" hangingPunct="1">
              <a:lnSpc>
                <a:spcPct val="150000"/>
              </a:lnSpc>
              <a:buFont typeface="Wingdings" panose="05000000000000000000" pitchFamily="2" charset="2"/>
              <a:buChar char="Ø"/>
            </a:pPr>
            <a:r>
              <a:rPr lang="zh-CN" altLang="en-US" sz="2400" b="1" dirty="0">
                <a:latin typeface="楷体_GB2312" pitchFamily="49" charset="-122"/>
                <a:ea typeface="楷体_GB2312" pitchFamily="49" charset="-122"/>
              </a:rPr>
              <a:t>数据结构是对系统</a:t>
            </a:r>
            <a:r>
              <a:rPr lang="zh-CN" altLang="en-US" sz="2400" b="1" dirty="0">
                <a:solidFill>
                  <a:srgbClr val="0000FF"/>
                </a:solidFill>
                <a:latin typeface="楷体_GB2312" pitchFamily="49" charset="-122"/>
                <a:ea typeface="楷体_GB2312" pitchFamily="49" charset="-122"/>
              </a:rPr>
              <a:t>静态特性</a:t>
            </a:r>
            <a:r>
              <a:rPr lang="zh-CN" altLang="en-US" sz="2400" b="1" dirty="0">
                <a:latin typeface="楷体_GB2312" pitchFamily="49" charset="-122"/>
                <a:ea typeface="楷体_GB2312" pitchFamily="49" charset="-122"/>
              </a:rPr>
              <a:t>的描述。</a:t>
            </a:r>
          </a:p>
        </p:txBody>
      </p:sp>
    </p:spTree>
    <p:extLst>
      <p:ext uri="{BB962C8B-B14F-4D97-AF65-F5344CB8AC3E}">
        <p14:creationId xmlns:p14="http://schemas.microsoft.com/office/powerpoint/2010/main" val="244419942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3528291" y="1007485"/>
            <a:ext cx="8128000" cy="5139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40000"/>
              </a:spcBef>
            </a:pPr>
            <a:r>
              <a:rPr lang="en-US" altLang="zh-CN" dirty="0"/>
              <a:t> </a:t>
            </a:r>
            <a:r>
              <a:rPr lang="zh-CN" altLang="en-US" sz="4000" b="1" dirty="0">
                <a:solidFill>
                  <a:srgbClr val="003300"/>
                </a:solidFill>
              </a:rPr>
              <a:t>第一章    概论</a:t>
            </a:r>
            <a:endParaRPr lang="zh-CN" altLang="en-US" sz="4000" b="1" dirty="0">
              <a:solidFill>
                <a:srgbClr val="FF6600"/>
              </a:solidFill>
            </a:endParaRPr>
          </a:p>
          <a:p>
            <a:pPr eaLnBrk="1" hangingPunct="1">
              <a:spcBef>
                <a:spcPct val="50000"/>
              </a:spcBef>
            </a:pPr>
            <a:r>
              <a:rPr lang="en-US" altLang="zh-CN" sz="3200" b="1" dirty="0" smtClean="0"/>
              <a:t>1.1 </a:t>
            </a:r>
            <a:r>
              <a:rPr lang="zh-CN" altLang="en-US" sz="3200" b="1" dirty="0" smtClean="0"/>
              <a:t>数</a:t>
            </a:r>
            <a:r>
              <a:rPr lang="zh-CN" altLang="en-US" sz="3200" b="1" dirty="0"/>
              <a:t>据库系统概述</a:t>
            </a:r>
            <a:endParaRPr lang="en-US" altLang="zh-CN" sz="3200" b="1" dirty="0"/>
          </a:p>
          <a:p>
            <a:pPr eaLnBrk="1" hangingPunct="1">
              <a:spcBef>
                <a:spcPct val="50000"/>
              </a:spcBef>
            </a:pPr>
            <a:r>
              <a:rPr lang="en-US" altLang="zh-CN" sz="3200" b="1" dirty="0" smtClean="0"/>
              <a:t>1.2 </a:t>
            </a:r>
            <a:r>
              <a:rPr lang="zh-CN" altLang="en-US" sz="3200" b="1" dirty="0" smtClean="0"/>
              <a:t>数</a:t>
            </a:r>
            <a:r>
              <a:rPr lang="zh-CN" altLang="en-US" sz="3200" b="1" dirty="0"/>
              <a:t>据模型</a:t>
            </a:r>
          </a:p>
          <a:p>
            <a:pPr eaLnBrk="1" hangingPunct="1">
              <a:spcBef>
                <a:spcPct val="50000"/>
              </a:spcBef>
            </a:pPr>
            <a:r>
              <a:rPr lang="en-US" altLang="zh-CN" sz="3200" b="1" dirty="0" smtClean="0"/>
              <a:t>1.3 </a:t>
            </a:r>
            <a:r>
              <a:rPr lang="zh-CN" altLang="en-US" sz="3200" b="1" dirty="0" smtClean="0"/>
              <a:t>数</a:t>
            </a:r>
            <a:r>
              <a:rPr lang="zh-CN" altLang="en-US" sz="3200" b="1" dirty="0"/>
              <a:t>据库、数据库管理系统、数据库系统</a:t>
            </a:r>
          </a:p>
          <a:p>
            <a:pPr eaLnBrk="1" hangingPunct="1">
              <a:spcBef>
                <a:spcPct val="50000"/>
              </a:spcBef>
            </a:pPr>
            <a:r>
              <a:rPr lang="en-US" altLang="zh-CN" sz="3200" b="1" dirty="0" smtClean="0"/>
              <a:t>1.4 </a:t>
            </a:r>
            <a:r>
              <a:rPr lang="zh-CN" altLang="en-US" sz="3200" b="1" dirty="0" smtClean="0"/>
              <a:t>数</a:t>
            </a:r>
            <a:r>
              <a:rPr lang="zh-CN" altLang="en-US" sz="3200" b="1" dirty="0"/>
              <a:t>据库系统的系统结构</a:t>
            </a:r>
          </a:p>
          <a:p>
            <a:pPr eaLnBrk="1" hangingPunct="1">
              <a:spcBef>
                <a:spcPct val="50000"/>
              </a:spcBef>
            </a:pPr>
            <a:endParaRPr lang="zh-CN" altLang="en-US" sz="3200" b="1" dirty="0"/>
          </a:p>
          <a:p>
            <a:pPr eaLnBrk="1" hangingPunct="1">
              <a:spcBef>
                <a:spcPct val="50000"/>
              </a:spcBef>
            </a:pPr>
            <a:endParaRPr lang="en-US" altLang="zh-CN" sz="3200" dirty="0"/>
          </a:p>
        </p:txBody>
      </p:sp>
    </p:spTree>
    <p:extLst>
      <p:ext uri="{BB962C8B-B14F-4D97-AF65-F5344CB8AC3E}">
        <p14:creationId xmlns:p14="http://schemas.microsoft.com/office/powerpoint/2010/main" val="1024702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1.2 </a:t>
            </a:r>
            <a:r>
              <a:rPr lang="zh-CN" altLang="en-US" sz="2800" b="1" dirty="0" smtClean="0">
                <a:solidFill>
                  <a:schemeClr val="bg1"/>
                </a:solidFill>
                <a:latin typeface="微软雅黑" panose="020B0503020204020204" pitchFamily="34" charset="-122"/>
                <a:ea typeface="微软雅黑" panose="020B0503020204020204" pitchFamily="34" charset="-122"/>
              </a:rPr>
              <a:t>数据模型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4" y="75566"/>
            <a:ext cx="6871858" cy="52197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1.2.3 </a:t>
            </a:r>
            <a:r>
              <a:rPr lang="zh-CN" altLang="en-US" sz="2800" b="1" dirty="0" smtClean="0">
                <a:solidFill>
                  <a:schemeClr val="bg1"/>
                </a:solidFill>
                <a:latin typeface="微软雅黑" panose="020B0503020204020204" pitchFamily="34" charset="-122"/>
                <a:ea typeface="微软雅黑" panose="020B0503020204020204" pitchFamily="34" charset="-122"/>
              </a:rPr>
              <a:t>数</a:t>
            </a:r>
            <a:r>
              <a:rPr lang="zh-CN" altLang="en-US" sz="2800" b="1" dirty="0">
                <a:solidFill>
                  <a:schemeClr val="bg1"/>
                </a:solidFill>
                <a:latin typeface="微软雅黑" panose="020B0503020204020204" pitchFamily="34" charset="-122"/>
                <a:ea typeface="微软雅黑" panose="020B0503020204020204" pitchFamily="34" charset="-122"/>
              </a:rPr>
              <a:t>据模型的组成要素及分类</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204259" y="1092630"/>
            <a:ext cx="10248833" cy="3785652"/>
          </a:xfrm>
          <a:prstGeom prst="rect">
            <a:avLst/>
          </a:prstGeom>
        </p:spPr>
        <p:txBody>
          <a:bodyPr wrap="square">
            <a:spAutoFit/>
          </a:bodyPr>
          <a:lstStyle/>
          <a:p>
            <a:pPr eaLnBrk="1" hangingPunct="1">
              <a:lnSpc>
                <a:spcPct val="150000"/>
              </a:lnSpc>
              <a:buFontTx/>
              <a:buNone/>
            </a:pPr>
            <a:r>
              <a:rPr lang="en-US" altLang="zh-CN" sz="2000" b="1" dirty="0">
                <a:solidFill>
                  <a:srgbClr val="FF3300"/>
                </a:solidFill>
                <a:ea typeface="楷体_GB2312" pitchFamily="49" charset="-122"/>
              </a:rPr>
              <a:t>2.</a:t>
            </a:r>
            <a:r>
              <a:rPr lang="en-US" altLang="zh-CN" sz="2000" b="1" dirty="0">
                <a:solidFill>
                  <a:srgbClr val="FF3300"/>
                </a:solidFill>
                <a:latin typeface="楷体_GB2312" pitchFamily="49" charset="-122"/>
                <a:ea typeface="楷体_GB2312" pitchFamily="49" charset="-122"/>
              </a:rPr>
              <a:t> </a:t>
            </a:r>
            <a:r>
              <a:rPr lang="zh-CN" altLang="en-US" sz="2000" b="1" dirty="0">
                <a:solidFill>
                  <a:srgbClr val="FF3300"/>
                </a:solidFill>
                <a:latin typeface="楷体_GB2312" pitchFamily="49" charset="-122"/>
                <a:ea typeface="楷体_GB2312" pitchFamily="49" charset="-122"/>
              </a:rPr>
              <a:t>数据操作：</a:t>
            </a:r>
          </a:p>
          <a:p>
            <a:pPr marL="742950" lvl="1" indent="-285750" eaLnBrk="1" hangingPunct="1">
              <a:lnSpc>
                <a:spcPct val="150000"/>
              </a:lnSpc>
              <a:buFont typeface="Wingdings" panose="05000000000000000000" pitchFamily="2" charset="2"/>
              <a:buChar char="Ø"/>
            </a:pPr>
            <a:r>
              <a:rPr lang="zh-CN" altLang="en-US" sz="2000" b="1" dirty="0">
                <a:latin typeface="楷体_GB2312" pitchFamily="49" charset="-122"/>
                <a:ea typeface="楷体_GB2312" pitchFamily="49" charset="-122"/>
              </a:rPr>
              <a:t>指对数据库中各种对象的实例允许执行的操作的集合，包括操作和相关的操作规则。操作分为两大类：</a:t>
            </a:r>
            <a:r>
              <a:rPr lang="zh-CN" altLang="en-US" sz="2000" b="1" dirty="0">
                <a:solidFill>
                  <a:srgbClr val="FF3300"/>
                </a:solidFill>
                <a:latin typeface="楷体_GB2312" pitchFamily="49" charset="-122"/>
                <a:ea typeface="楷体_GB2312" pitchFamily="49" charset="-122"/>
              </a:rPr>
              <a:t>检索和更新</a:t>
            </a:r>
            <a:r>
              <a:rPr lang="en-US" altLang="zh-CN" sz="2000" b="1" dirty="0">
                <a:latin typeface="楷体_GB2312" pitchFamily="49" charset="-122"/>
                <a:ea typeface="楷体_GB2312" pitchFamily="49" charset="-122"/>
              </a:rPr>
              <a:t>(</a:t>
            </a:r>
            <a:r>
              <a:rPr lang="zh-CN" altLang="en-US" sz="2000" b="1" dirty="0">
                <a:latin typeface="楷体_GB2312" pitchFamily="49" charset="-122"/>
                <a:ea typeface="楷体_GB2312" pitchFamily="49" charset="-122"/>
              </a:rPr>
              <a:t>删除、插入、修改</a:t>
            </a:r>
            <a:r>
              <a:rPr lang="en-US" altLang="zh-CN" sz="2000" b="1" dirty="0">
                <a:latin typeface="楷体_GB2312" pitchFamily="49" charset="-122"/>
                <a:ea typeface="楷体_GB2312" pitchFamily="49" charset="-122"/>
              </a:rPr>
              <a:t>)</a:t>
            </a:r>
            <a:r>
              <a:rPr lang="zh-CN" altLang="en-US" sz="2000" b="1" dirty="0">
                <a:latin typeface="楷体_GB2312" pitchFamily="49" charset="-122"/>
                <a:ea typeface="楷体_GB2312" pitchFamily="49" charset="-122"/>
              </a:rPr>
              <a:t>。</a:t>
            </a:r>
          </a:p>
          <a:p>
            <a:pPr lvl="1" eaLnBrk="1" hangingPunct="1">
              <a:lnSpc>
                <a:spcPct val="150000"/>
              </a:lnSpc>
            </a:pPr>
            <a:endParaRPr lang="zh-CN" altLang="en-US" sz="2000" b="1" dirty="0">
              <a:latin typeface="楷体_GB2312" pitchFamily="49" charset="-122"/>
              <a:ea typeface="楷体_GB2312" pitchFamily="49" charset="-122"/>
            </a:endParaRPr>
          </a:p>
          <a:p>
            <a:pPr marL="742950" lvl="1" indent="-285750" eaLnBrk="1" hangingPunct="1">
              <a:lnSpc>
                <a:spcPct val="150000"/>
              </a:lnSpc>
              <a:buFont typeface="Wingdings" panose="05000000000000000000" pitchFamily="2" charset="2"/>
              <a:buChar char="Ø"/>
            </a:pPr>
            <a:r>
              <a:rPr lang="zh-CN" altLang="en-US" sz="2000" b="1" dirty="0">
                <a:latin typeface="楷体_GB2312" pitchFamily="49" charset="-122"/>
                <a:ea typeface="楷体_GB2312" pitchFamily="49" charset="-122"/>
              </a:rPr>
              <a:t>对数据模型来说，要求定义这些操作的确切含义、操作符号、操作规则</a:t>
            </a:r>
            <a:r>
              <a:rPr lang="en-US" altLang="zh-CN" sz="2000" b="1" dirty="0">
                <a:latin typeface="楷体_GB2312" pitchFamily="49" charset="-122"/>
                <a:ea typeface="楷体_GB2312" pitchFamily="49" charset="-122"/>
              </a:rPr>
              <a:t>(</a:t>
            </a:r>
            <a:r>
              <a:rPr lang="zh-CN" altLang="en-US" sz="2000" b="1" dirty="0">
                <a:latin typeface="楷体_GB2312" pitchFamily="49" charset="-122"/>
                <a:ea typeface="楷体_GB2312" pitchFamily="49" charset="-122"/>
              </a:rPr>
              <a:t>如优先级别</a:t>
            </a:r>
            <a:r>
              <a:rPr lang="en-US" altLang="zh-CN" sz="2000" b="1" dirty="0">
                <a:latin typeface="楷体_GB2312" pitchFamily="49" charset="-122"/>
                <a:ea typeface="楷体_GB2312" pitchFamily="49" charset="-122"/>
              </a:rPr>
              <a:t>)</a:t>
            </a:r>
            <a:r>
              <a:rPr lang="zh-CN" altLang="en-US" sz="2000" b="1" dirty="0">
                <a:latin typeface="楷体_GB2312" pitchFamily="49" charset="-122"/>
                <a:ea typeface="楷体_GB2312" pitchFamily="49" charset="-122"/>
              </a:rPr>
              <a:t>以及实现操作的语言。</a:t>
            </a:r>
          </a:p>
          <a:p>
            <a:pPr lvl="1" eaLnBrk="1" hangingPunct="1">
              <a:lnSpc>
                <a:spcPct val="150000"/>
              </a:lnSpc>
              <a:buFontTx/>
              <a:buNone/>
            </a:pPr>
            <a:endParaRPr lang="zh-CN" altLang="en-US" sz="2000" b="1" dirty="0">
              <a:latin typeface="楷体_GB2312" pitchFamily="49" charset="-122"/>
              <a:ea typeface="楷体_GB2312" pitchFamily="49" charset="-122"/>
            </a:endParaRPr>
          </a:p>
          <a:p>
            <a:pPr marL="742950" lvl="1" indent="-285750" eaLnBrk="1" hangingPunct="1">
              <a:lnSpc>
                <a:spcPct val="150000"/>
              </a:lnSpc>
              <a:buFont typeface="Wingdings" panose="05000000000000000000" pitchFamily="2" charset="2"/>
              <a:buChar char="Ø"/>
            </a:pPr>
            <a:r>
              <a:rPr lang="zh-CN" altLang="en-US" sz="2000" b="1" dirty="0">
                <a:latin typeface="楷体_GB2312" pitchFamily="49" charset="-122"/>
                <a:ea typeface="楷体_GB2312" pitchFamily="49" charset="-122"/>
              </a:rPr>
              <a:t>数据操作是对系统</a:t>
            </a:r>
            <a:r>
              <a:rPr lang="zh-CN" altLang="en-US" sz="2000" b="1" dirty="0">
                <a:solidFill>
                  <a:srgbClr val="0000FF"/>
                </a:solidFill>
                <a:latin typeface="楷体_GB2312" pitchFamily="49" charset="-122"/>
                <a:ea typeface="楷体_GB2312" pitchFamily="49" charset="-122"/>
              </a:rPr>
              <a:t>动态特性</a:t>
            </a:r>
            <a:r>
              <a:rPr lang="zh-CN" altLang="en-US" sz="2000" b="1" dirty="0">
                <a:latin typeface="楷体_GB2312" pitchFamily="49" charset="-122"/>
                <a:ea typeface="楷体_GB2312" pitchFamily="49" charset="-122"/>
              </a:rPr>
              <a:t>的描述。</a:t>
            </a:r>
          </a:p>
        </p:txBody>
      </p:sp>
    </p:spTree>
    <p:extLst>
      <p:ext uri="{BB962C8B-B14F-4D97-AF65-F5344CB8AC3E}">
        <p14:creationId xmlns:p14="http://schemas.microsoft.com/office/powerpoint/2010/main" val="93480061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1.2 </a:t>
            </a:r>
            <a:r>
              <a:rPr lang="zh-CN" altLang="en-US" sz="2800" b="1" dirty="0" smtClean="0">
                <a:solidFill>
                  <a:schemeClr val="bg1"/>
                </a:solidFill>
                <a:latin typeface="微软雅黑" panose="020B0503020204020204" pitchFamily="34" charset="-122"/>
                <a:ea typeface="微软雅黑" panose="020B0503020204020204" pitchFamily="34" charset="-122"/>
              </a:rPr>
              <a:t>数据模型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4" y="75566"/>
            <a:ext cx="6871858" cy="52197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1.2.3 </a:t>
            </a:r>
            <a:r>
              <a:rPr lang="zh-CN" altLang="en-US" sz="2800" b="1" dirty="0" smtClean="0">
                <a:solidFill>
                  <a:schemeClr val="bg1"/>
                </a:solidFill>
                <a:latin typeface="微软雅黑" panose="020B0503020204020204" pitchFamily="34" charset="-122"/>
                <a:ea typeface="微软雅黑" panose="020B0503020204020204" pitchFamily="34" charset="-122"/>
              </a:rPr>
              <a:t>数</a:t>
            </a:r>
            <a:r>
              <a:rPr lang="zh-CN" altLang="en-US" sz="2800" b="1" dirty="0">
                <a:solidFill>
                  <a:schemeClr val="bg1"/>
                </a:solidFill>
                <a:latin typeface="微软雅黑" panose="020B0503020204020204" pitchFamily="34" charset="-122"/>
                <a:ea typeface="微软雅黑" panose="020B0503020204020204" pitchFamily="34" charset="-122"/>
              </a:rPr>
              <a:t>据模型的组成要素及分类</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052944" y="1023397"/>
            <a:ext cx="9910619" cy="5078313"/>
          </a:xfrm>
          <a:prstGeom prst="rect">
            <a:avLst/>
          </a:prstGeom>
        </p:spPr>
        <p:txBody>
          <a:bodyPr wrap="square">
            <a:spAutoFit/>
          </a:bodyPr>
          <a:lstStyle/>
          <a:p>
            <a:pPr eaLnBrk="1" hangingPunct="1">
              <a:lnSpc>
                <a:spcPct val="150000"/>
              </a:lnSpc>
            </a:pPr>
            <a:r>
              <a:rPr lang="zh-CN" altLang="en-US" sz="2400" b="1" dirty="0">
                <a:solidFill>
                  <a:srgbClr val="0000FF"/>
                </a:solidFill>
                <a:latin typeface="楷体_GB2312" pitchFamily="49" charset="-122"/>
                <a:ea typeface="楷体_GB2312" pitchFamily="49" charset="-122"/>
              </a:rPr>
              <a:t>数据模型分为两大类（分属两个不同的层次）</a:t>
            </a:r>
          </a:p>
          <a:p>
            <a:pPr eaLnBrk="1" hangingPunct="1">
              <a:lnSpc>
                <a:spcPct val="150000"/>
              </a:lnSpc>
            </a:pPr>
            <a:r>
              <a:rPr lang="en-US" altLang="zh-CN" sz="2400" b="1" dirty="0">
                <a:latin typeface="楷体_GB2312" pitchFamily="49" charset="-122"/>
                <a:ea typeface="楷体_GB2312" pitchFamily="49" charset="-122"/>
              </a:rPr>
              <a:t>(1) </a:t>
            </a:r>
            <a:r>
              <a:rPr lang="zh-CN" altLang="en-US" sz="2400" b="1" dirty="0">
                <a:solidFill>
                  <a:srgbClr val="FF3300"/>
                </a:solidFill>
                <a:latin typeface="楷体_GB2312" pitchFamily="49" charset="-122"/>
                <a:ea typeface="楷体_GB2312" pitchFamily="49" charset="-122"/>
              </a:rPr>
              <a:t>概念模型</a:t>
            </a:r>
            <a:r>
              <a:rPr lang="zh-CN" altLang="en-US" sz="2400" b="1" dirty="0">
                <a:latin typeface="楷体_GB2312" pitchFamily="49" charset="-122"/>
                <a:ea typeface="楷体_GB2312" pitchFamily="49" charset="-122"/>
              </a:rPr>
              <a:t>   也称信息模型</a:t>
            </a:r>
          </a:p>
          <a:p>
            <a:pPr eaLnBrk="1" hangingPunct="1">
              <a:lnSpc>
                <a:spcPct val="150000"/>
              </a:lnSpc>
            </a:pPr>
            <a:r>
              <a:rPr lang="zh-CN" altLang="en-US" sz="2400" b="1" dirty="0">
                <a:latin typeface="楷体_GB2312" pitchFamily="49" charset="-122"/>
                <a:ea typeface="楷体_GB2312" pitchFamily="49" charset="-122"/>
              </a:rPr>
              <a:t>    </a:t>
            </a:r>
            <a:r>
              <a:rPr lang="zh-CN" altLang="en-US" sz="2400" b="1" dirty="0" smtClean="0">
                <a:latin typeface="楷体_GB2312" pitchFamily="49" charset="-122"/>
                <a:ea typeface="楷体_GB2312" pitchFamily="49" charset="-122"/>
              </a:rPr>
              <a:t>按</a:t>
            </a:r>
            <a:r>
              <a:rPr lang="zh-CN" altLang="en-US" sz="2400" b="1" dirty="0">
                <a:latin typeface="楷体_GB2312" pitchFamily="49" charset="-122"/>
                <a:ea typeface="楷体_GB2312" pitchFamily="49" charset="-122"/>
              </a:rPr>
              <a:t>用户的观点来对数据和信息建模，用于数据库设计（</a:t>
            </a:r>
            <a:r>
              <a:rPr lang="en-US" altLang="zh-CN" sz="2400" b="1" dirty="0">
                <a:solidFill>
                  <a:srgbClr val="0000FF"/>
                </a:solidFill>
                <a:latin typeface="楷体_GB2312" pitchFamily="49" charset="-122"/>
                <a:ea typeface="楷体_GB2312" pitchFamily="49" charset="-122"/>
              </a:rPr>
              <a:t>E-R</a:t>
            </a:r>
            <a:r>
              <a:rPr lang="zh-CN" altLang="en-US" sz="2400" b="1" dirty="0">
                <a:solidFill>
                  <a:srgbClr val="0000FF"/>
                </a:solidFill>
                <a:latin typeface="楷体_GB2312" pitchFamily="49" charset="-122"/>
                <a:ea typeface="楷体_GB2312" pitchFamily="49" charset="-122"/>
              </a:rPr>
              <a:t>图和</a:t>
            </a:r>
            <a:r>
              <a:rPr lang="en-US" altLang="zh-CN" sz="2400" b="1" dirty="0" err="1">
                <a:solidFill>
                  <a:srgbClr val="0000FF"/>
                </a:solidFill>
                <a:latin typeface="楷体_GB2312" pitchFamily="49" charset="-122"/>
                <a:ea typeface="楷体_GB2312" pitchFamily="49" charset="-122"/>
              </a:rPr>
              <a:t>UML</a:t>
            </a:r>
            <a:r>
              <a:rPr lang="zh-CN" altLang="en-US" sz="2400" b="1" dirty="0">
                <a:solidFill>
                  <a:srgbClr val="0000FF"/>
                </a:solidFill>
                <a:latin typeface="楷体_GB2312" pitchFamily="49" charset="-122"/>
                <a:ea typeface="楷体_GB2312" pitchFamily="49" charset="-122"/>
              </a:rPr>
              <a:t>对象模型</a:t>
            </a:r>
            <a:r>
              <a:rPr lang="zh-CN" altLang="en-US" sz="2400" b="1" dirty="0">
                <a:latin typeface="楷体_GB2312" pitchFamily="49" charset="-122"/>
                <a:ea typeface="楷体_GB2312" pitchFamily="49" charset="-122"/>
              </a:rPr>
              <a:t>）。 </a:t>
            </a:r>
          </a:p>
          <a:p>
            <a:pPr eaLnBrk="1" hangingPunct="1">
              <a:lnSpc>
                <a:spcPct val="150000"/>
              </a:lnSpc>
            </a:pPr>
            <a:endParaRPr lang="zh-CN" altLang="en-US" sz="2400" b="1" dirty="0">
              <a:latin typeface="楷体_GB2312" pitchFamily="49" charset="-122"/>
              <a:ea typeface="楷体_GB2312" pitchFamily="49" charset="-122"/>
            </a:endParaRPr>
          </a:p>
          <a:p>
            <a:pPr eaLnBrk="1" hangingPunct="1">
              <a:lnSpc>
                <a:spcPct val="150000"/>
              </a:lnSpc>
            </a:pPr>
            <a:r>
              <a:rPr lang="en-US" altLang="zh-CN" sz="2400" b="1" dirty="0">
                <a:latin typeface="楷体_GB2312" pitchFamily="49" charset="-122"/>
                <a:ea typeface="楷体_GB2312" pitchFamily="49" charset="-122"/>
              </a:rPr>
              <a:t>(2) </a:t>
            </a:r>
            <a:r>
              <a:rPr lang="zh-CN" altLang="en-US" sz="2400" b="1" dirty="0">
                <a:solidFill>
                  <a:srgbClr val="FF3300"/>
                </a:solidFill>
                <a:latin typeface="楷体_GB2312" pitchFamily="49" charset="-122"/>
                <a:ea typeface="楷体_GB2312" pitchFamily="49" charset="-122"/>
              </a:rPr>
              <a:t>结构化数据模型</a:t>
            </a:r>
            <a:r>
              <a:rPr lang="zh-CN" altLang="en-US" sz="2400" b="1" dirty="0">
                <a:latin typeface="楷体_GB2312" pitchFamily="49" charset="-122"/>
                <a:ea typeface="楷体_GB2312" pitchFamily="49" charset="-122"/>
              </a:rPr>
              <a:t>   </a:t>
            </a:r>
          </a:p>
          <a:p>
            <a:pPr algn="just" eaLnBrk="1" hangingPunct="1">
              <a:lnSpc>
                <a:spcPct val="150000"/>
              </a:lnSpc>
              <a:buClr>
                <a:schemeClr val="accent1"/>
              </a:buClr>
              <a:buFont typeface="Wingdings" panose="05000000000000000000" pitchFamily="2" charset="2"/>
              <a:buNone/>
            </a:pPr>
            <a:r>
              <a:rPr lang="zh-CN" altLang="en-US" sz="2400" b="1" dirty="0">
                <a:solidFill>
                  <a:schemeClr val="tx2"/>
                </a:solidFill>
                <a:latin typeface="楷体_GB2312" pitchFamily="49" charset="-122"/>
                <a:ea typeface="楷体_GB2312" pitchFamily="49" charset="-122"/>
              </a:rPr>
              <a:t>    </a:t>
            </a:r>
            <a:r>
              <a:rPr lang="zh-CN" altLang="en-US" sz="2400" b="1" dirty="0" smtClean="0">
                <a:solidFill>
                  <a:schemeClr val="tx2"/>
                </a:solidFill>
                <a:latin typeface="楷体_GB2312" pitchFamily="49" charset="-122"/>
                <a:ea typeface="楷体_GB2312" pitchFamily="49" charset="-122"/>
              </a:rPr>
              <a:t>对</a:t>
            </a:r>
            <a:r>
              <a:rPr lang="zh-CN" altLang="en-US" sz="2400" b="1" dirty="0">
                <a:solidFill>
                  <a:schemeClr val="tx2"/>
                </a:solidFill>
                <a:latin typeface="楷体_GB2312" pitchFamily="49" charset="-122"/>
                <a:ea typeface="楷体_GB2312" pitchFamily="49" charset="-122"/>
              </a:rPr>
              <a:t>数据最底层的抽象，直接面向数据库的逻辑结构，是现实世界的第二层次抽象，描述数据在系统内部的表示和存取方法，在磁盘或磁带上的存储方式和存取方法。</a:t>
            </a:r>
            <a:endParaRPr lang="zh-CN" altLang="en-US" sz="2000" b="1" dirty="0">
              <a:solidFill>
                <a:schemeClr val="tx2"/>
              </a:solidFill>
              <a:latin typeface="楷体_GB2312" pitchFamily="49" charset="-122"/>
              <a:ea typeface="楷体_GB2312" pitchFamily="49" charset="-122"/>
            </a:endParaRPr>
          </a:p>
        </p:txBody>
      </p:sp>
    </p:spTree>
    <p:extLst>
      <p:ext uri="{BB962C8B-B14F-4D97-AF65-F5344CB8AC3E}">
        <p14:creationId xmlns:p14="http://schemas.microsoft.com/office/powerpoint/2010/main" val="18562258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1.2 </a:t>
            </a:r>
            <a:r>
              <a:rPr lang="zh-CN" altLang="en-US" sz="2800" b="1" dirty="0" smtClean="0">
                <a:solidFill>
                  <a:schemeClr val="bg1"/>
                </a:solidFill>
                <a:latin typeface="微软雅黑" panose="020B0503020204020204" pitchFamily="34" charset="-122"/>
                <a:ea typeface="微软雅黑" panose="020B0503020204020204" pitchFamily="34" charset="-122"/>
              </a:rPr>
              <a:t>数据模型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4" y="75566"/>
            <a:ext cx="6871858" cy="52197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1.2.4 </a:t>
            </a:r>
            <a:r>
              <a:rPr lang="zh-CN" altLang="en-US" sz="2800" b="1" dirty="0">
                <a:solidFill>
                  <a:schemeClr val="bg1"/>
                </a:solidFill>
                <a:latin typeface="微软雅黑" panose="020B0503020204020204" pitchFamily="34" charset="-122"/>
                <a:ea typeface="微软雅黑" panose="020B0503020204020204" pitchFamily="34" charset="-122"/>
              </a:rPr>
              <a:t>常用的</a:t>
            </a:r>
            <a:r>
              <a:rPr lang="zh-CN" altLang="en-US" sz="2800" b="1" dirty="0" smtClean="0">
                <a:solidFill>
                  <a:schemeClr val="bg1"/>
                </a:solidFill>
                <a:latin typeface="微软雅黑" panose="020B0503020204020204" pitchFamily="34" charset="-122"/>
                <a:ea typeface="微软雅黑" panose="020B0503020204020204" pitchFamily="34" charset="-122"/>
              </a:rPr>
              <a:t>数</a:t>
            </a:r>
            <a:r>
              <a:rPr lang="zh-CN" altLang="en-US" sz="2800" b="1" dirty="0">
                <a:solidFill>
                  <a:schemeClr val="bg1"/>
                </a:solidFill>
                <a:latin typeface="微软雅黑" panose="020B0503020204020204" pitchFamily="34" charset="-122"/>
                <a:ea typeface="微软雅黑" panose="020B0503020204020204" pitchFamily="34" charset="-122"/>
              </a:rPr>
              <a:t>据模</a:t>
            </a:r>
            <a:r>
              <a:rPr lang="zh-CN" altLang="en-US" sz="2800" b="1" dirty="0" smtClean="0">
                <a:solidFill>
                  <a:schemeClr val="bg1"/>
                </a:solidFill>
                <a:latin typeface="微软雅黑" panose="020B0503020204020204" pitchFamily="34" charset="-122"/>
                <a:ea typeface="微软雅黑" panose="020B0503020204020204" pitchFamily="34" charset="-122"/>
              </a:rPr>
              <a:t>型</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581892" y="786419"/>
            <a:ext cx="10631054" cy="3785652"/>
          </a:xfrm>
          <a:prstGeom prst="rect">
            <a:avLst/>
          </a:prstGeom>
        </p:spPr>
        <p:txBody>
          <a:bodyPr wrap="square">
            <a:spAutoFit/>
          </a:bodyPr>
          <a:lstStyle/>
          <a:p>
            <a:pPr eaLnBrk="1" hangingPunct="1">
              <a:lnSpc>
                <a:spcPct val="150000"/>
              </a:lnSpc>
            </a:pPr>
            <a:r>
              <a:rPr lang="en-US" altLang="zh-CN" sz="2000" b="1" dirty="0"/>
              <a:t>1. </a:t>
            </a:r>
            <a:r>
              <a:rPr lang="zh-CN" altLang="en-US" sz="2000" b="1" dirty="0"/>
              <a:t>层次模型</a:t>
            </a:r>
          </a:p>
          <a:p>
            <a:pPr eaLnBrk="1" hangingPunct="1">
              <a:lnSpc>
                <a:spcPct val="150000"/>
              </a:lnSpc>
            </a:pPr>
            <a:r>
              <a:rPr lang="zh-CN" altLang="en-US" sz="2000" b="1" dirty="0"/>
              <a:t>       一个树形结构，它是以记录为结点，以记录之间的联系为边的有向树。</a:t>
            </a:r>
            <a:endParaRPr lang="en-US" altLang="zh-CN" sz="2000" b="1" dirty="0"/>
          </a:p>
          <a:p>
            <a:pPr eaLnBrk="1" hangingPunct="1">
              <a:lnSpc>
                <a:spcPct val="150000"/>
              </a:lnSpc>
            </a:pPr>
            <a:r>
              <a:rPr lang="zh-CN" altLang="en-US" sz="2000" b="1" dirty="0"/>
              <a:t>特点：</a:t>
            </a:r>
            <a:endParaRPr lang="en-US" altLang="zh-CN" sz="2000" b="1" dirty="0"/>
          </a:p>
          <a:p>
            <a:pPr eaLnBrk="1" hangingPunct="1">
              <a:lnSpc>
                <a:spcPct val="150000"/>
              </a:lnSpc>
            </a:pPr>
            <a:r>
              <a:rPr lang="en-US" altLang="zh-CN" sz="2000" b="1" dirty="0"/>
              <a:t>1.</a:t>
            </a:r>
            <a:r>
              <a:rPr lang="zh-CN" altLang="en-US" sz="2000" b="1" dirty="0"/>
              <a:t>在层次模型中具有一定的存取路径，它仅允许自顶向下的单项查询。</a:t>
            </a:r>
            <a:endParaRPr lang="en-US" altLang="zh-CN" sz="2000" b="1" dirty="0"/>
          </a:p>
          <a:p>
            <a:pPr eaLnBrk="1" hangingPunct="1">
              <a:lnSpc>
                <a:spcPct val="150000"/>
              </a:lnSpc>
            </a:pPr>
            <a:r>
              <a:rPr lang="en-US" altLang="zh-CN" sz="2000" b="1" dirty="0"/>
              <a:t>2.</a:t>
            </a:r>
            <a:r>
              <a:rPr lang="zh-CN" altLang="en-US" sz="2000" b="1" dirty="0"/>
              <a:t>层次模型比较适合于表示数据记录之间的一对多联系，而对于多对多、多对一的联系，会出现较多的时间冗余。</a:t>
            </a:r>
            <a:endParaRPr lang="en-US" altLang="zh-CN" sz="2000" b="1" dirty="0"/>
          </a:p>
          <a:p>
            <a:pPr eaLnBrk="1" hangingPunct="1">
              <a:lnSpc>
                <a:spcPct val="150000"/>
              </a:lnSpc>
            </a:pPr>
            <a:r>
              <a:rPr lang="en-US" altLang="zh-CN" sz="2000" b="1" dirty="0" smtClean="0"/>
              <a:t>      </a:t>
            </a:r>
            <a:r>
              <a:rPr lang="zh-CN" altLang="en-US" sz="2000" b="1" dirty="0">
                <a:latin typeface="楷体" panose="02010609060101010101" pitchFamily="49" charset="-122"/>
                <a:ea typeface="楷体" panose="02010609060101010101" pitchFamily="49" charset="-122"/>
              </a:rPr>
              <a:t>美国</a:t>
            </a:r>
            <a:r>
              <a:rPr lang="en-US" altLang="zh-CN" sz="2000" b="1" dirty="0">
                <a:latin typeface="楷体" panose="02010609060101010101" pitchFamily="49" charset="-122"/>
                <a:ea typeface="楷体" panose="02010609060101010101" pitchFamily="49" charset="-122"/>
              </a:rPr>
              <a:t>IBM</a:t>
            </a:r>
            <a:r>
              <a:rPr lang="zh-CN" altLang="en-US" sz="2000" b="1" dirty="0">
                <a:latin typeface="楷体" panose="02010609060101010101" pitchFamily="49" charset="-122"/>
                <a:ea typeface="楷体" panose="02010609060101010101" pitchFamily="49" charset="-122"/>
              </a:rPr>
              <a:t>公司于</a:t>
            </a:r>
            <a:r>
              <a:rPr lang="en-US" altLang="zh-CN" sz="2000" b="1" dirty="0">
                <a:latin typeface="楷体" panose="02010609060101010101" pitchFamily="49" charset="-122"/>
                <a:ea typeface="楷体" panose="02010609060101010101" pitchFamily="49" charset="-122"/>
              </a:rPr>
              <a:t>1968</a:t>
            </a:r>
            <a:r>
              <a:rPr lang="zh-CN" altLang="en-US" sz="2000" b="1" dirty="0">
                <a:latin typeface="楷体" panose="02010609060101010101" pitchFamily="49" charset="-122"/>
                <a:ea typeface="楷体" panose="02010609060101010101" pitchFamily="49" charset="-122"/>
              </a:rPr>
              <a:t>年开发的</a:t>
            </a:r>
            <a:r>
              <a:rPr lang="en-US" altLang="zh-CN" sz="2000" b="1" dirty="0" err="1">
                <a:latin typeface="楷体" panose="02010609060101010101" pitchFamily="49" charset="-122"/>
                <a:ea typeface="楷体" panose="02010609060101010101" pitchFamily="49" charset="-122"/>
              </a:rPr>
              <a:t>IMS</a:t>
            </a:r>
            <a:r>
              <a:rPr lang="zh-CN" altLang="en-US" sz="2000" b="1" dirty="0">
                <a:latin typeface="楷体" panose="02010609060101010101" pitchFamily="49" charset="-122"/>
                <a:ea typeface="楷体" panose="02010609060101010101" pitchFamily="49" charset="-122"/>
              </a:rPr>
              <a:t>系统就是基于层次模型的数据库，也是最早研制成功的数据库。</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8847" y="4063279"/>
            <a:ext cx="7810500"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044195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1.2 </a:t>
            </a:r>
            <a:r>
              <a:rPr lang="zh-CN" altLang="en-US" sz="2800" b="1" dirty="0" smtClean="0">
                <a:solidFill>
                  <a:schemeClr val="bg1"/>
                </a:solidFill>
                <a:latin typeface="微软雅黑" panose="020B0503020204020204" pitchFamily="34" charset="-122"/>
                <a:ea typeface="微软雅黑" panose="020B0503020204020204" pitchFamily="34" charset="-122"/>
              </a:rPr>
              <a:t>数据模型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4" y="75566"/>
            <a:ext cx="6871858" cy="52197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1.2.4 </a:t>
            </a:r>
            <a:r>
              <a:rPr lang="zh-CN" altLang="en-US" sz="2800" b="1" dirty="0">
                <a:solidFill>
                  <a:schemeClr val="bg1"/>
                </a:solidFill>
                <a:latin typeface="微软雅黑" panose="020B0503020204020204" pitchFamily="34" charset="-122"/>
                <a:ea typeface="微软雅黑" panose="020B0503020204020204" pitchFamily="34" charset="-122"/>
              </a:rPr>
              <a:t>常用的</a:t>
            </a:r>
            <a:r>
              <a:rPr lang="zh-CN" altLang="en-US" sz="2800" b="1" dirty="0" smtClean="0">
                <a:solidFill>
                  <a:schemeClr val="bg1"/>
                </a:solidFill>
                <a:latin typeface="微软雅黑" panose="020B0503020204020204" pitchFamily="34" charset="-122"/>
                <a:ea typeface="微软雅黑" panose="020B0503020204020204" pitchFamily="34" charset="-122"/>
              </a:rPr>
              <a:t>数</a:t>
            </a:r>
            <a:r>
              <a:rPr lang="zh-CN" altLang="en-US" sz="2800" b="1" dirty="0">
                <a:solidFill>
                  <a:schemeClr val="bg1"/>
                </a:solidFill>
                <a:latin typeface="微软雅黑" panose="020B0503020204020204" pitchFamily="34" charset="-122"/>
                <a:ea typeface="微软雅黑" panose="020B0503020204020204" pitchFamily="34" charset="-122"/>
              </a:rPr>
              <a:t>据模</a:t>
            </a:r>
            <a:r>
              <a:rPr lang="zh-CN" altLang="en-US" sz="2800" b="1" dirty="0" smtClean="0">
                <a:solidFill>
                  <a:schemeClr val="bg1"/>
                </a:solidFill>
                <a:latin typeface="微软雅黑" panose="020B0503020204020204" pitchFamily="34" charset="-122"/>
                <a:ea typeface="微软雅黑" panose="020B0503020204020204" pitchFamily="34" charset="-122"/>
              </a:rPr>
              <a:t>型</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4"/>
          <p:cNvSpPr txBox="1">
            <a:spLocks noChangeArrowheads="1"/>
          </p:cNvSpPr>
          <p:nvPr/>
        </p:nvSpPr>
        <p:spPr bwMode="auto">
          <a:xfrm>
            <a:off x="357188" y="599208"/>
            <a:ext cx="11299103"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t>2. </a:t>
            </a:r>
            <a:r>
              <a:rPr lang="zh-CN" altLang="en-US" sz="2400" dirty="0"/>
              <a:t>网状模型</a:t>
            </a:r>
          </a:p>
          <a:p>
            <a:pPr eaLnBrk="1" hangingPunct="1">
              <a:lnSpc>
                <a:spcPct val="150000"/>
              </a:lnSpc>
            </a:pPr>
            <a:r>
              <a:rPr lang="zh-CN" altLang="en-US" sz="2400" dirty="0"/>
              <a:t>       美国数据系统语言协会</a:t>
            </a:r>
            <a:r>
              <a:rPr lang="en-US" altLang="zh-CN" sz="2400" dirty="0" err="1"/>
              <a:t>CODASYL</a:t>
            </a:r>
            <a:r>
              <a:rPr lang="zh-CN" altLang="en-US" sz="2400" dirty="0"/>
              <a:t>的数据库任务小组</a:t>
            </a:r>
            <a:r>
              <a:rPr lang="en-US" altLang="zh-CN" sz="2400" dirty="0" err="1"/>
              <a:t>DBTG</a:t>
            </a:r>
            <a:r>
              <a:rPr lang="zh-CN" altLang="en-US" sz="2400" dirty="0"/>
              <a:t>在其发表的一个报告中首先提出了网状模型。在网状模型中用结点表示实体，用系（</a:t>
            </a:r>
            <a:r>
              <a:rPr lang="en-US" altLang="zh-CN" sz="2400" dirty="0"/>
              <a:t>Set</a:t>
            </a:r>
            <a:r>
              <a:rPr lang="zh-CN" altLang="en-US" sz="2400" dirty="0"/>
              <a:t>）表示两个实体之间的联系</a:t>
            </a:r>
            <a:r>
              <a:rPr lang="zh-CN" altLang="en-US" sz="2400" dirty="0" smtClean="0"/>
              <a:t>。</a:t>
            </a:r>
            <a:endParaRPr lang="zh-CN" alt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5670" y="3746992"/>
            <a:ext cx="6942137" cy="246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6"/>
          <p:cNvSpPr txBox="1">
            <a:spLocks noChangeArrowheads="1"/>
          </p:cNvSpPr>
          <p:nvPr/>
        </p:nvSpPr>
        <p:spPr bwMode="auto">
          <a:xfrm>
            <a:off x="4252260" y="6321570"/>
            <a:ext cx="3857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smtClean="0"/>
              <a:t>选</a:t>
            </a:r>
            <a:r>
              <a:rPr lang="zh-CN" altLang="en-US" dirty="0"/>
              <a:t>课数据库的网状模</a:t>
            </a:r>
            <a:r>
              <a:rPr lang="zh-CN" altLang="en-US" dirty="0" smtClean="0"/>
              <a:t>型</a:t>
            </a:r>
            <a:endParaRPr lang="zh-CN" altLang="en-US" dirty="0"/>
          </a:p>
        </p:txBody>
      </p:sp>
      <p:sp>
        <p:nvSpPr>
          <p:cNvPr id="11" name="圆角矩形标注 10"/>
          <p:cNvSpPr/>
          <p:nvPr/>
        </p:nvSpPr>
        <p:spPr>
          <a:xfrm>
            <a:off x="5645291" y="2380212"/>
            <a:ext cx="4929188" cy="1285875"/>
          </a:xfrm>
          <a:prstGeom prst="wedgeRoundRectCallout">
            <a:avLst>
              <a:gd name="adj1" fmla="val -21392"/>
              <a:gd name="adj2" fmla="val 96688"/>
              <a:gd name="adj3" fmla="val 16667"/>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dirty="0"/>
              <a:t>所有的实体记录都具有一个以其为始点和终点的循环链表，而每一个系都处于两个链表中，一个是课程链，一个是学生链。从而根据学生查找课程和根据课程查找学生都很方便。</a:t>
            </a:r>
          </a:p>
        </p:txBody>
      </p:sp>
      <p:sp>
        <p:nvSpPr>
          <p:cNvPr id="12" name="圆角矩形标注 11"/>
          <p:cNvSpPr/>
          <p:nvPr/>
        </p:nvSpPr>
        <p:spPr>
          <a:xfrm>
            <a:off x="1799429" y="2651485"/>
            <a:ext cx="3500438" cy="714375"/>
          </a:xfrm>
          <a:prstGeom prst="wedgeRoundRectCallout">
            <a:avLst>
              <a:gd name="adj1" fmla="val -3080"/>
              <a:gd name="adj2" fmla="val 132654"/>
              <a:gd name="adj3" fmla="val 16667"/>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dirty="0"/>
              <a:t>主要缺点是数据结构本身及其相应的数据操作语言都极为复杂</a:t>
            </a:r>
          </a:p>
        </p:txBody>
      </p:sp>
    </p:spTree>
    <p:extLst>
      <p:ext uri="{BB962C8B-B14F-4D97-AF65-F5344CB8AC3E}">
        <p14:creationId xmlns:p14="http://schemas.microsoft.com/office/powerpoint/2010/main" val="118833552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1.2 </a:t>
            </a:r>
            <a:r>
              <a:rPr lang="zh-CN" altLang="en-US" sz="2800" b="1" dirty="0" smtClean="0">
                <a:solidFill>
                  <a:schemeClr val="bg1"/>
                </a:solidFill>
                <a:latin typeface="微软雅黑" panose="020B0503020204020204" pitchFamily="34" charset="-122"/>
                <a:ea typeface="微软雅黑" panose="020B0503020204020204" pitchFamily="34" charset="-122"/>
              </a:rPr>
              <a:t>数据模型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4" y="75566"/>
            <a:ext cx="6871858" cy="52197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1.2.4 </a:t>
            </a:r>
            <a:r>
              <a:rPr lang="zh-CN" altLang="en-US" sz="2800" b="1" dirty="0">
                <a:solidFill>
                  <a:schemeClr val="bg1"/>
                </a:solidFill>
                <a:latin typeface="微软雅黑" panose="020B0503020204020204" pitchFamily="34" charset="-122"/>
                <a:ea typeface="微软雅黑" panose="020B0503020204020204" pitchFamily="34" charset="-122"/>
              </a:rPr>
              <a:t>常用的</a:t>
            </a:r>
            <a:r>
              <a:rPr lang="zh-CN" altLang="en-US" sz="2800" b="1" dirty="0" smtClean="0">
                <a:solidFill>
                  <a:schemeClr val="bg1"/>
                </a:solidFill>
                <a:latin typeface="微软雅黑" panose="020B0503020204020204" pitchFamily="34" charset="-122"/>
                <a:ea typeface="微软雅黑" panose="020B0503020204020204" pitchFamily="34" charset="-122"/>
              </a:rPr>
              <a:t>数</a:t>
            </a:r>
            <a:r>
              <a:rPr lang="zh-CN" altLang="en-US" sz="2800" b="1" dirty="0">
                <a:solidFill>
                  <a:schemeClr val="bg1"/>
                </a:solidFill>
                <a:latin typeface="微软雅黑" panose="020B0503020204020204" pitchFamily="34" charset="-122"/>
                <a:ea typeface="微软雅黑" panose="020B0503020204020204" pitchFamily="34" charset="-122"/>
              </a:rPr>
              <a:t>据模</a:t>
            </a:r>
            <a:r>
              <a:rPr lang="zh-CN" altLang="en-US" sz="2800" b="1" dirty="0" smtClean="0">
                <a:solidFill>
                  <a:schemeClr val="bg1"/>
                </a:solidFill>
                <a:latin typeface="微软雅黑" panose="020B0503020204020204" pitchFamily="34" charset="-122"/>
                <a:ea typeface="微软雅黑" panose="020B0503020204020204" pitchFamily="34" charset="-122"/>
              </a:rPr>
              <a:t>型</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369455" y="663041"/>
            <a:ext cx="11453090" cy="5583644"/>
          </a:xfrm>
          <a:prstGeom prst="rect">
            <a:avLst/>
          </a:prstGeom>
        </p:spPr>
        <p:txBody>
          <a:bodyPr wrap="square">
            <a:spAutoFit/>
          </a:bodyPr>
          <a:lstStyle/>
          <a:p>
            <a:pPr eaLnBrk="1" hangingPunct="1">
              <a:lnSpc>
                <a:spcPct val="125000"/>
              </a:lnSpc>
            </a:pPr>
            <a:r>
              <a:rPr lang="en-US" altLang="zh-CN" sz="2400" dirty="0"/>
              <a:t>3. </a:t>
            </a:r>
            <a:r>
              <a:rPr lang="zh-CN" altLang="en-US" sz="2400" dirty="0"/>
              <a:t>关系模型</a:t>
            </a:r>
            <a:endParaRPr lang="en-US" altLang="zh-CN" sz="2400" dirty="0"/>
          </a:p>
          <a:p>
            <a:pPr eaLnBrk="1" hangingPunct="1">
              <a:lnSpc>
                <a:spcPct val="125000"/>
              </a:lnSpc>
            </a:pPr>
            <a:endParaRPr lang="zh-CN" altLang="en-US" sz="2400" dirty="0"/>
          </a:p>
          <a:p>
            <a:pPr eaLnBrk="1" hangingPunct="1">
              <a:lnSpc>
                <a:spcPct val="125000"/>
              </a:lnSpc>
            </a:pPr>
            <a:r>
              <a:rPr lang="zh-CN" altLang="en-US" sz="2400" dirty="0"/>
              <a:t>关系模型具有以下特点：</a:t>
            </a:r>
          </a:p>
          <a:p>
            <a:pPr eaLnBrk="1" hangingPunct="1">
              <a:lnSpc>
                <a:spcPct val="125000"/>
              </a:lnSpc>
            </a:pPr>
            <a:r>
              <a:rPr lang="zh-CN" altLang="en-US" sz="2400" dirty="0"/>
              <a:t>① 描述的一致性。无论实体还是联系都用一个关系来描述，保证了数据操作语言相应的一致性。对于每一种基本操作功能（插入、删除、查询等），都只需要一种操作运算即可。</a:t>
            </a:r>
          </a:p>
          <a:p>
            <a:pPr eaLnBrk="1" hangingPunct="1">
              <a:lnSpc>
                <a:spcPct val="125000"/>
              </a:lnSpc>
            </a:pPr>
            <a:r>
              <a:rPr lang="zh-CN" altLang="en-US" sz="2400" dirty="0"/>
              <a:t>② 利用公共属性连接。关系模型中各个关系之间都是通过公共属性发生联系的。例如学生关系和选课关系是通过公共属性“学号”连接在一起，而选课关系又可以通过“课程号”与课程关系发生联系。</a:t>
            </a:r>
          </a:p>
          <a:p>
            <a:pPr eaLnBrk="1" hangingPunct="1">
              <a:lnSpc>
                <a:spcPct val="125000"/>
              </a:lnSpc>
            </a:pPr>
            <a:r>
              <a:rPr lang="zh-CN" altLang="en-US" sz="2400" dirty="0"/>
              <a:t>③ 结构简单直观。采用表结构，用户容易理解，在计算机中实现方便。</a:t>
            </a:r>
          </a:p>
          <a:p>
            <a:pPr eaLnBrk="1" hangingPunct="1">
              <a:lnSpc>
                <a:spcPct val="125000"/>
              </a:lnSpc>
            </a:pPr>
            <a:r>
              <a:rPr lang="zh-CN" altLang="en-US" sz="2400" dirty="0"/>
              <a:t>④ 有严格的理论基础。二维表的数学基础是关系数据理论。</a:t>
            </a:r>
          </a:p>
          <a:p>
            <a:pPr eaLnBrk="1" hangingPunct="1">
              <a:lnSpc>
                <a:spcPct val="125000"/>
              </a:lnSpc>
            </a:pPr>
            <a:r>
              <a:rPr lang="zh-CN" altLang="en-US" sz="2400" dirty="0"/>
              <a:t>⑤ 语言表达简练。</a:t>
            </a:r>
          </a:p>
        </p:txBody>
      </p:sp>
    </p:spTree>
    <p:extLst>
      <p:ext uri="{BB962C8B-B14F-4D97-AF65-F5344CB8AC3E}">
        <p14:creationId xmlns:p14="http://schemas.microsoft.com/office/powerpoint/2010/main" val="240737196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1.3 </a:t>
            </a:r>
            <a:r>
              <a:rPr lang="zh-CN" altLang="en-US" sz="2800" b="1" dirty="0" smtClean="0">
                <a:solidFill>
                  <a:schemeClr val="bg1"/>
                </a:solidFill>
                <a:latin typeface="微软雅黑" panose="020B0503020204020204" pitchFamily="34" charset="-122"/>
                <a:ea typeface="微软雅黑" panose="020B0503020204020204" pitchFamily="34" charset="-122"/>
              </a:rPr>
              <a:t>数</a:t>
            </a:r>
            <a:r>
              <a:rPr lang="zh-CN" altLang="en-US" sz="2800" b="1" dirty="0">
                <a:solidFill>
                  <a:schemeClr val="bg1"/>
                </a:solidFill>
                <a:latin typeface="微软雅黑" panose="020B0503020204020204" pitchFamily="34" charset="-122"/>
                <a:ea typeface="微软雅黑" panose="020B0503020204020204" pitchFamily="34" charset="-122"/>
              </a:rPr>
              <a:t>据库系统的系统结构</a:t>
            </a:r>
          </a:p>
        </p:txBody>
      </p:sp>
      <p:sp>
        <p:nvSpPr>
          <p:cNvPr id="2" name="矩形 1"/>
          <p:cNvSpPr/>
          <p:nvPr/>
        </p:nvSpPr>
        <p:spPr>
          <a:xfrm>
            <a:off x="812799" y="1046484"/>
            <a:ext cx="9818255" cy="3711785"/>
          </a:xfrm>
          <a:prstGeom prst="rect">
            <a:avLst/>
          </a:prstGeom>
        </p:spPr>
        <p:txBody>
          <a:bodyPr wrap="square">
            <a:spAutoFit/>
          </a:bodyPr>
          <a:lstStyle/>
          <a:p>
            <a:pPr eaLnBrk="1" hangingPunct="1">
              <a:spcBef>
                <a:spcPct val="30000"/>
              </a:spcBef>
            </a:pPr>
            <a:r>
              <a:rPr lang="zh-CN" altLang="en-US" sz="2400" b="1" dirty="0"/>
              <a:t>（</a:t>
            </a:r>
            <a:r>
              <a:rPr lang="en-US" altLang="zh-CN" sz="2400" b="1" dirty="0"/>
              <a:t>1</a:t>
            </a:r>
            <a:r>
              <a:rPr lang="zh-CN" altLang="en-US" sz="2400" b="1" dirty="0"/>
              <a:t>）</a:t>
            </a:r>
            <a:r>
              <a:rPr lang="zh-CN" altLang="en-US" sz="2400" b="1" dirty="0">
                <a:solidFill>
                  <a:srgbClr val="FF0000"/>
                </a:solidFill>
              </a:rPr>
              <a:t>模式（</a:t>
            </a:r>
            <a:r>
              <a:rPr lang="en-US" altLang="zh-CN" sz="2400" b="1" dirty="0">
                <a:solidFill>
                  <a:srgbClr val="FF0000"/>
                </a:solidFill>
              </a:rPr>
              <a:t>Schema</a:t>
            </a:r>
            <a:r>
              <a:rPr lang="zh-CN" altLang="en-US" sz="2400" b="1" dirty="0">
                <a:solidFill>
                  <a:srgbClr val="FF0000"/>
                </a:solidFill>
              </a:rPr>
              <a:t>）</a:t>
            </a:r>
            <a:r>
              <a:rPr lang="zh-CN" altLang="en-US" sz="2400" b="1" dirty="0"/>
              <a:t>是数据库中全体数据的</a:t>
            </a:r>
            <a:r>
              <a:rPr lang="zh-CN" altLang="en-US" sz="2400" b="1" dirty="0">
                <a:solidFill>
                  <a:srgbClr val="FF0000"/>
                </a:solidFill>
              </a:rPr>
              <a:t>逻辑结构和特征</a:t>
            </a:r>
            <a:r>
              <a:rPr lang="zh-CN" altLang="en-US" sz="2400" b="1" dirty="0"/>
              <a:t>的</a:t>
            </a:r>
            <a:r>
              <a:rPr lang="zh-CN" altLang="en-US" sz="2400" b="1" dirty="0">
                <a:solidFill>
                  <a:srgbClr val="FF0000"/>
                </a:solidFill>
              </a:rPr>
              <a:t>描述</a:t>
            </a:r>
            <a:r>
              <a:rPr lang="zh-CN" altLang="en-US" sz="2400" b="1" dirty="0"/>
              <a:t>。（不涉及到具体的值）</a:t>
            </a:r>
          </a:p>
          <a:p>
            <a:pPr eaLnBrk="1" hangingPunct="1">
              <a:spcBef>
                <a:spcPct val="30000"/>
              </a:spcBef>
            </a:pPr>
            <a:r>
              <a:rPr lang="zh-CN" altLang="en-US" sz="2400" b="1" dirty="0"/>
              <a:t>例：学生选课数据库模式：</a:t>
            </a:r>
          </a:p>
          <a:p>
            <a:pPr eaLnBrk="1" hangingPunct="1">
              <a:spcBef>
                <a:spcPct val="30000"/>
              </a:spcBef>
            </a:pPr>
            <a:r>
              <a:rPr lang="zh-CN" altLang="en-US" sz="2400" b="1" dirty="0"/>
              <a:t>学生（学号，姓名，性别，专业班级，出生年月）</a:t>
            </a:r>
          </a:p>
          <a:p>
            <a:pPr eaLnBrk="1" hangingPunct="1">
              <a:spcBef>
                <a:spcPct val="30000"/>
              </a:spcBef>
            </a:pPr>
            <a:r>
              <a:rPr lang="zh-CN" altLang="en-US" sz="2400" b="1" dirty="0"/>
              <a:t>课程（课程号，课程名，学分）</a:t>
            </a:r>
          </a:p>
          <a:p>
            <a:pPr eaLnBrk="1" hangingPunct="1">
              <a:spcBef>
                <a:spcPct val="30000"/>
              </a:spcBef>
            </a:pPr>
            <a:r>
              <a:rPr lang="zh-CN" altLang="en-US" sz="2400" b="1" dirty="0"/>
              <a:t>选课（学号，课程号，成绩）</a:t>
            </a:r>
          </a:p>
          <a:p>
            <a:pPr eaLnBrk="1" hangingPunct="1">
              <a:spcBef>
                <a:spcPct val="30000"/>
              </a:spcBef>
            </a:pPr>
            <a:r>
              <a:rPr lang="zh-CN" altLang="en-US" sz="2400" b="1" dirty="0">
                <a:solidFill>
                  <a:srgbClr val="3333FF"/>
                </a:solidFill>
              </a:rPr>
              <a:t>注意：模式中不包含具体的记录数据</a:t>
            </a:r>
          </a:p>
          <a:p>
            <a:pPr eaLnBrk="1" hangingPunct="1">
              <a:spcBef>
                <a:spcPct val="30000"/>
              </a:spcBef>
            </a:pPr>
            <a:r>
              <a:rPr lang="zh-CN" altLang="en-US" sz="2400" b="1" dirty="0"/>
              <a:t>模式的实例：模式的</a:t>
            </a:r>
            <a:r>
              <a:rPr lang="zh-CN" altLang="en-US" sz="2400" b="1" dirty="0">
                <a:solidFill>
                  <a:srgbClr val="FF0000"/>
                </a:solidFill>
              </a:rPr>
              <a:t>具体值</a:t>
            </a:r>
            <a:r>
              <a:rPr lang="zh-CN" altLang="en-US" sz="2400" b="1" dirty="0"/>
              <a:t>称为</a:t>
            </a:r>
            <a:r>
              <a:rPr lang="zh-CN" altLang="en-US" sz="2400" b="1" dirty="0">
                <a:solidFill>
                  <a:srgbClr val="FF0000"/>
                </a:solidFill>
              </a:rPr>
              <a:t>模式的实例</a:t>
            </a:r>
            <a:r>
              <a:rPr lang="zh-CN" altLang="en-US" sz="2400" b="1" dirty="0"/>
              <a:t>。</a:t>
            </a:r>
          </a:p>
        </p:txBody>
      </p:sp>
    </p:spTree>
    <p:extLst>
      <p:ext uri="{BB962C8B-B14F-4D97-AF65-F5344CB8AC3E}">
        <p14:creationId xmlns:p14="http://schemas.microsoft.com/office/powerpoint/2010/main" val="284280833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1.3 </a:t>
            </a:r>
            <a:r>
              <a:rPr lang="zh-CN" altLang="en-US" sz="2800" b="1" dirty="0" smtClean="0">
                <a:solidFill>
                  <a:schemeClr val="bg1"/>
                </a:solidFill>
                <a:latin typeface="微软雅黑" panose="020B0503020204020204" pitchFamily="34" charset="-122"/>
                <a:ea typeface="微软雅黑" panose="020B0503020204020204" pitchFamily="34" charset="-122"/>
              </a:rPr>
              <a:t>数</a:t>
            </a:r>
            <a:r>
              <a:rPr lang="zh-CN" altLang="en-US" sz="2800" b="1" dirty="0">
                <a:solidFill>
                  <a:schemeClr val="bg1"/>
                </a:solidFill>
                <a:latin typeface="微软雅黑" panose="020B0503020204020204" pitchFamily="34" charset="-122"/>
                <a:ea typeface="微软雅黑" panose="020B0503020204020204" pitchFamily="34" charset="-122"/>
              </a:rPr>
              <a:t>据库系统的系统结构</a:t>
            </a:r>
          </a:p>
        </p:txBody>
      </p:sp>
      <p:sp>
        <p:nvSpPr>
          <p:cNvPr id="5" name="Rectangle 102"/>
          <p:cNvSpPr txBox="1">
            <a:spLocks noChangeArrowheads="1"/>
          </p:cNvSpPr>
          <p:nvPr/>
        </p:nvSpPr>
        <p:spPr>
          <a:xfrm>
            <a:off x="429491" y="900545"/>
            <a:ext cx="8229600" cy="808182"/>
          </a:xfrm>
          <a:prstGeom prst="rect">
            <a:avLst/>
          </a:prstGeom>
        </p:spPr>
        <p:txBody>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r>
              <a:rPr lang="zh-CN" altLang="en-US" sz="3600" b="1" dirty="0" smtClean="0"/>
              <a:t>学生表实例</a:t>
            </a:r>
          </a:p>
        </p:txBody>
      </p:sp>
      <p:graphicFrame>
        <p:nvGraphicFramePr>
          <p:cNvPr id="6" name="Group 111"/>
          <p:cNvGraphicFramePr>
            <a:graphicFrameLocks/>
          </p:cNvGraphicFramePr>
          <p:nvPr>
            <p:extLst>
              <p:ext uri="{D42A27DB-BD31-4B8C-83A1-F6EECF244321}">
                <p14:modId xmlns:p14="http://schemas.microsoft.com/office/powerpoint/2010/main" val="3836043311"/>
              </p:ext>
            </p:extLst>
          </p:nvPr>
        </p:nvGraphicFramePr>
        <p:xfrm>
          <a:off x="1898072" y="1730522"/>
          <a:ext cx="8218488" cy="4024313"/>
        </p:xfrm>
        <a:graphic>
          <a:graphicData uri="http://schemas.openxmlformats.org/drawingml/2006/table">
            <a:tbl>
              <a:tblPr/>
              <a:tblGrid>
                <a:gridCol w="922338"/>
                <a:gridCol w="1817687"/>
                <a:gridCol w="1370013"/>
                <a:gridCol w="941387"/>
                <a:gridCol w="1368425"/>
                <a:gridCol w="1798638"/>
              </a:tblGrid>
              <a:tr h="3667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Arial"/>
                          <a:ea typeface="ˎ̥" charset="0"/>
                          <a:cs typeface="宋体" pitchFamily="2" charset="-122"/>
                        </a:rPr>
                        <a:t> </a:t>
                      </a:r>
                      <a:endParaRPr kumimoji="0" lang="en-US" altLang="zh-CN" sz="1800" b="0" i="0" u="none" strike="noStrike" cap="none" normalizeH="0" baseline="0" dirty="0" smtClean="0">
                        <a:ln>
                          <a:noFill/>
                        </a:ln>
                        <a:solidFill>
                          <a:schemeClr val="tx1"/>
                        </a:solidFill>
                        <a:effectLst/>
                        <a:latin typeface="Arial" pitchFamily="34" charset="0"/>
                        <a:ea typeface="ˎ̥" charset="0"/>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ˎ̥" charset="0"/>
                          <a:ea typeface="宋体" pitchFamily="2" charset="-122"/>
                        </a:rPr>
                        <a:t>学号</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ˎ̥" charset="0"/>
                          <a:ea typeface="宋体" pitchFamily="2" charset="-122"/>
                        </a:rPr>
                        <a:t>姓名</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ˎ̥" charset="0"/>
                          <a:ea typeface="宋体" pitchFamily="2" charset="-122"/>
                        </a:rPr>
                        <a:t>性别</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ˎ̥" charset="0"/>
                          <a:ea typeface="宋体" pitchFamily="2" charset="-122"/>
                        </a:rPr>
                        <a:t>专业班级</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ˎ̥" charset="0"/>
                          <a:ea typeface="宋体" pitchFamily="2" charset="-122"/>
                        </a:rPr>
                        <a:t>出生年月</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576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ˎ̥" charset="0"/>
                          <a:ea typeface="ˎ̥" charset="0"/>
                          <a:cs typeface="宋体" pitchFamily="2" charset="-122"/>
                        </a:rPr>
                        <a:t>1</a:t>
                      </a:r>
                      <a:endParaRPr kumimoji="0" lang="en-US" altLang="zh-CN" sz="1800" b="0" i="0" u="none" strike="noStrike" cap="none" normalizeH="0" baseline="0" smtClean="0">
                        <a:ln>
                          <a:noFill/>
                        </a:ln>
                        <a:solidFill>
                          <a:schemeClr val="tx1"/>
                        </a:solidFill>
                        <a:effectLst/>
                        <a:latin typeface="Arial" pitchFamily="34" charset="0"/>
                        <a:ea typeface="ˎ̥" charset="0"/>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ˎ̥" charset="0"/>
                          <a:ea typeface="ˎ̥" charset="0"/>
                          <a:cs typeface="宋体" pitchFamily="2" charset="-122"/>
                        </a:rPr>
                        <a:t>20081962</a:t>
                      </a:r>
                      <a:endParaRPr kumimoji="0" lang="en-US" altLang="zh-CN" sz="1800" b="0" i="0" u="none" strike="noStrike" cap="none" normalizeH="0" baseline="0" smtClean="0">
                        <a:ln>
                          <a:noFill/>
                        </a:ln>
                        <a:solidFill>
                          <a:schemeClr val="tx1"/>
                        </a:solidFill>
                        <a:effectLst/>
                        <a:latin typeface="Arial" pitchFamily="34" charset="0"/>
                        <a:ea typeface="ˎ̥" charset="0"/>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ˎ̥" charset="0"/>
                          <a:ea typeface="宋体" pitchFamily="2" charset="-122"/>
                        </a:rPr>
                        <a:t>陆维一</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ˎ̥" charset="0"/>
                          <a:ea typeface="宋体" pitchFamily="2" charset="-122"/>
                        </a:rPr>
                        <a:t>男</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a:ea typeface="ˎ̥" charset="0"/>
                          <a:cs typeface="宋体" pitchFamily="2" charset="-122"/>
                        </a:rPr>
                        <a:t> </a:t>
                      </a:r>
                      <a:r>
                        <a:rPr kumimoji="0" lang="zh-CN" altLang="en-US" sz="1800" b="0" i="0" u="none" strike="noStrike" cap="none" normalizeH="0" baseline="0" smtClean="0">
                          <a:ln>
                            <a:noFill/>
                          </a:ln>
                          <a:solidFill>
                            <a:srgbClr val="000000"/>
                          </a:solidFill>
                          <a:effectLst/>
                          <a:latin typeface="ˎ̥" charset="0"/>
                          <a:ea typeface="ˎ̥" charset="0"/>
                          <a:cs typeface="宋体" pitchFamily="2" charset="-122"/>
                        </a:rPr>
                        <a:t>计算机</a:t>
                      </a:r>
                      <a:r>
                        <a:rPr kumimoji="0" lang="en-US" altLang="zh-CN" sz="1800" b="0" i="0" u="none" strike="noStrike" cap="none" normalizeH="0" baseline="0" smtClean="0">
                          <a:ln>
                            <a:noFill/>
                          </a:ln>
                          <a:solidFill>
                            <a:srgbClr val="000000"/>
                          </a:solidFill>
                          <a:effectLst/>
                          <a:latin typeface="ˎ̥" charset="0"/>
                          <a:ea typeface="ˎ̥" charset="0"/>
                          <a:cs typeface="宋体" pitchFamily="2" charset="-122"/>
                        </a:rPr>
                        <a:t>01</a:t>
                      </a:r>
                      <a:endParaRPr kumimoji="0" lang="en-US" altLang="zh-CN" sz="1800" b="0" i="0" u="none" strike="noStrike" cap="none" normalizeH="0" baseline="0" smtClean="0">
                        <a:ln>
                          <a:noFill/>
                        </a:ln>
                        <a:solidFill>
                          <a:schemeClr val="tx1"/>
                        </a:solidFill>
                        <a:effectLst/>
                        <a:latin typeface="Arial" pitchFamily="34" charset="0"/>
                        <a:ea typeface="ˎ̥" charset="0"/>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a:ea typeface="ˎ̥" charset="0"/>
                          <a:cs typeface="宋体" pitchFamily="2" charset="-122"/>
                        </a:rPr>
                        <a:t> </a:t>
                      </a:r>
                      <a:r>
                        <a:rPr kumimoji="0" lang="en-US" altLang="zh-CN" sz="1800" b="0" i="0" u="none" strike="noStrike" cap="none" normalizeH="0" baseline="0" smtClean="0">
                          <a:ln>
                            <a:noFill/>
                          </a:ln>
                          <a:solidFill>
                            <a:srgbClr val="000000"/>
                          </a:solidFill>
                          <a:effectLst/>
                          <a:latin typeface="ˎ̥" charset="0"/>
                          <a:ea typeface="ˎ̥" charset="0"/>
                          <a:cs typeface="宋体" pitchFamily="2" charset="-122"/>
                        </a:rPr>
                        <a:t>1988-12-01</a:t>
                      </a:r>
                      <a:endParaRPr kumimoji="0" lang="en-US" altLang="zh-CN" sz="1800" b="0" i="0" u="none" strike="noStrike" cap="none" normalizeH="0" baseline="0" smtClean="0">
                        <a:ln>
                          <a:noFill/>
                        </a:ln>
                        <a:solidFill>
                          <a:schemeClr val="tx1"/>
                        </a:solidFill>
                        <a:effectLst/>
                        <a:latin typeface="Arial" pitchFamily="34" charset="0"/>
                        <a:ea typeface="ˎ̥" charset="0"/>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576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ˎ̥" charset="0"/>
                          <a:ea typeface="ˎ̥" charset="0"/>
                          <a:cs typeface="宋体" pitchFamily="2" charset="-122"/>
                        </a:rPr>
                        <a:t>2</a:t>
                      </a:r>
                      <a:endParaRPr kumimoji="0" lang="en-US" altLang="zh-CN" sz="1800" b="0" i="0" u="none" strike="noStrike" cap="none" normalizeH="0" baseline="0" dirty="0" smtClean="0">
                        <a:ln>
                          <a:noFill/>
                        </a:ln>
                        <a:solidFill>
                          <a:schemeClr val="tx1"/>
                        </a:solidFill>
                        <a:effectLst/>
                        <a:latin typeface="Arial" pitchFamily="34" charset="0"/>
                        <a:ea typeface="ˎ̥" charset="0"/>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ˎ̥" charset="0"/>
                          <a:ea typeface="ˎ̥" charset="0"/>
                          <a:cs typeface="宋体" pitchFamily="2" charset="-122"/>
                        </a:rPr>
                        <a:t>20081974</a:t>
                      </a:r>
                      <a:endParaRPr kumimoji="0" lang="en-US" altLang="zh-CN" sz="1800" b="0" i="0" u="none" strike="noStrike" cap="none" normalizeH="0" baseline="0" smtClean="0">
                        <a:ln>
                          <a:noFill/>
                        </a:ln>
                        <a:solidFill>
                          <a:schemeClr val="tx1"/>
                        </a:solidFill>
                        <a:effectLst/>
                        <a:latin typeface="Arial" pitchFamily="34" charset="0"/>
                        <a:ea typeface="ˎ̥" charset="0"/>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ˎ̥" charset="0"/>
                          <a:ea typeface="宋体" pitchFamily="2" charset="-122"/>
                        </a:rPr>
                        <a:t>郭文琦</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ˎ̥" charset="0"/>
                          <a:ea typeface="宋体" pitchFamily="2" charset="-122"/>
                        </a:rPr>
                        <a:t>男</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a:ea typeface="ˎ̥" charset="0"/>
                          <a:cs typeface="宋体" pitchFamily="2" charset="-122"/>
                        </a:rPr>
                        <a:t> </a:t>
                      </a:r>
                      <a:r>
                        <a:rPr kumimoji="0" lang="zh-CN" altLang="en-US" sz="1800" b="0" i="0" u="none" strike="noStrike" cap="none" normalizeH="0" baseline="0" smtClean="0">
                          <a:ln>
                            <a:noFill/>
                          </a:ln>
                          <a:solidFill>
                            <a:srgbClr val="000000"/>
                          </a:solidFill>
                          <a:effectLst/>
                          <a:latin typeface="ˎ̥" charset="0"/>
                          <a:ea typeface="ˎ̥" charset="0"/>
                          <a:cs typeface="宋体" pitchFamily="2" charset="-122"/>
                        </a:rPr>
                        <a:t>计算机</a:t>
                      </a:r>
                      <a:r>
                        <a:rPr kumimoji="0" lang="en-US" altLang="zh-CN" sz="1800" b="0" i="0" u="none" strike="noStrike" cap="none" normalizeH="0" baseline="0" smtClean="0">
                          <a:ln>
                            <a:noFill/>
                          </a:ln>
                          <a:solidFill>
                            <a:srgbClr val="000000"/>
                          </a:solidFill>
                          <a:effectLst/>
                          <a:latin typeface="ˎ̥" charset="0"/>
                          <a:ea typeface="ˎ̥" charset="0"/>
                          <a:cs typeface="宋体" pitchFamily="2" charset="-122"/>
                        </a:rPr>
                        <a:t>01</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a:ea typeface="ˎ̥" charset="0"/>
                          <a:cs typeface="宋体" pitchFamily="2" charset="-122"/>
                        </a:rPr>
                        <a:t> </a:t>
                      </a:r>
                      <a:r>
                        <a:rPr kumimoji="0" lang="en-US" altLang="zh-CN" sz="1800" b="0" i="0" u="none" strike="noStrike" cap="none" normalizeH="0" baseline="0" smtClean="0">
                          <a:ln>
                            <a:noFill/>
                          </a:ln>
                          <a:solidFill>
                            <a:srgbClr val="000000"/>
                          </a:solidFill>
                          <a:effectLst/>
                          <a:latin typeface="ˎ̥" charset="0"/>
                          <a:ea typeface="ˎ̥" charset="0"/>
                          <a:cs typeface="宋体" pitchFamily="2" charset="-122"/>
                        </a:rPr>
                        <a:t> </a:t>
                      </a:r>
                      <a:r>
                        <a:rPr kumimoji="0" lang="en-US" altLang="zh-CN" sz="1800" b="1" i="0" u="none" strike="noStrike" cap="none" normalizeH="0" baseline="0" smtClean="0">
                          <a:ln>
                            <a:noFill/>
                          </a:ln>
                          <a:solidFill>
                            <a:schemeClr val="tx1"/>
                          </a:solidFill>
                          <a:effectLst/>
                          <a:latin typeface="Arial" pitchFamily="34" charset="0"/>
                          <a:ea typeface="ˎ̥" charset="0"/>
                          <a:cs typeface="宋体" pitchFamily="2" charset="-122"/>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576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ˎ̥" charset="0"/>
                          <a:ea typeface="ˎ̥" charset="0"/>
                          <a:cs typeface="宋体" pitchFamily="2" charset="-122"/>
                        </a:rPr>
                        <a:t>3</a:t>
                      </a:r>
                      <a:endParaRPr kumimoji="0" lang="en-US" altLang="zh-CN" sz="1800" b="0" i="0" u="none" strike="noStrike" cap="none" normalizeH="0" baseline="0" smtClean="0">
                        <a:ln>
                          <a:noFill/>
                        </a:ln>
                        <a:solidFill>
                          <a:schemeClr val="tx1"/>
                        </a:solidFill>
                        <a:effectLst/>
                        <a:latin typeface="Arial" pitchFamily="34" charset="0"/>
                        <a:ea typeface="ˎ̥" charset="0"/>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ˎ̥" charset="0"/>
                          <a:ea typeface="ˎ̥" charset="0"/>
                          <a:cs typeface="宋体" pitchFamily="2" charset="-122"/>
                        </a:rPr>
                        <a:t>20083492</a:t>
                      </a:r>
                      <a:endParaRPr kumimoji="0" lang="en-US" altLang="zh-CN" sz="1800" b="0" i="0" u="none" strike="noStrike" cap="none" normalizeH="0" baseline="0" smtClean="0">
                        <a:ln>
                          <a:noFill/>
                        </a:ln>
                        <a:solidFill>
                          <a:schemeClr val="tx1"/>
                        </a:solidFill>
                        <a:effectLst/>
                        <a:latin typeface="Arial" pitchFamily="34" charset="0"/>
                        <a:ea typeface="ˎ̥" charset="0"/>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ˎ̥" charset="0"/>
                          <a:ea typeface="宋体" pitchFamily="2" charset="-122"/>
                        </a:rPr>
                        <a:t>王一辰</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ˎ̥" charset="0"/>
                          <a:ea typeface="宋体" pitchFamily="2" charset="-122"/>
                        </a:rPr>
                        <a:t>男</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a:ea typeface="ˎ̥" charset="0"/>
                          <a:cs typeface="宋体" pitchFamily="2" charset="-122"/>
                        </a:rPr>
                        <a:t> </a:t>
                      </a:r>
                      <a:r>
                        <a:rPr kumimoji="0" lang="zh-CN" altLang="en-US" sz="1800" b="0" i="0" u="none" strike="noStrike" cap="none" normalizeH="0" baseline="0" smtClean="0">
                          <a:ln>
                            <a:noFill/>
                          </a:ln>
                          <a:solidFill>
                            <a:srgbClr val="000000"/>
                          </a:solidFill>
                          <a:effectLst/>
                          <a:latin typeface="ˎ̥" charset="0"/>
                          <a:ea typeface="ˎ̥" charset="0"/>
                          <a:cs typeface="宋体" pitchFamily="2" charset="-122"/>
                        </a:rPr>
                        <a:t>计算机</a:t>
                      </a:r>
                      <a:r>
                        <a:rPr kumimoji="0" lang="en-US" altLang="zh-CN" sz="1800" b="0" i="0" u="none" strike="noStrike" cap="none" normalizeH="0" baseline="0" smtClean="0">
                          <a:ln>
                            <a:noFill/>
                          </a:ln>
                          <a:solidFill>
                            <a:srgbClr val="000000"/>
                          </a:solidFill>
                          <a:effectLst/>
                          <a:latin typeface="ˎ̥" charset="0"/>
                          <a:ea typeface="ˎ̥" charset="0"/>
                          <a:cs typeface="宋体" pitchFamily="2" charset="-122"/>
                        </a:rPr>
                        <a:t>02</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a:ea typeface="ˎ̥" charset="0"/>
                          <a:cs typeface="宋体" pitchFamily="2" charset="-122"/>
                        </a:rPr>
                        <a:t> </a:t>
                      </a:r>
                      <a:r>
                        <a:rPr kumimoji="0" lang="en-US" altLang="zh-CN" sz="1800" b="0" i="0" u="none" strike="noStrike" cap="none" normalizeH="0" baseline="0" smtClean="0">
                          <a:ln>
                            <a:noFill/>
                          </a:ln>
                          <a:solidFill>
                            <a:srgbClr val="000000"/>
                          </a:solidFill>
                          <a:effectLst/>
                          <a:latin typeface="ˎ̥" charset="0"/>
                          <a:ea typeface="ˎ̥" charset="0"/>
                          <a:cs typeface="宋体" pitchFamily="2" charset="-122"/>
                        </a:rPr>
                        <a:t> </a:t>
                      </a:r>
                      <a:r>
                        <a:rPr kumimoji="0" lang="en-US" altLang="zh-CN" sz="1800" b="1" i="0" u="none" strike="noStrike" cap="none" normalizeH="0" baseline="0" smtClean="0">
                          <a:ln>
                            <a:noFill/>
                          </a:ln>
                          <a:solidFill>
                            <a:schemeClr val="tx1"/>
                          </a:solidFill>
                          <a:effectLst/>
                          <a:latin typeface="Arial" pitchFamily="34" charset="0"/>
                          <a:ea typeface="ˎ̥" charset="0"/>
                          <a:cs typeface="宋体" pitchFamily="2" charset="-122"/>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576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ˎ̥" charset="0"/>
                          <a:ea typeface="ˎ̥" charset="0"/>
                          <a:cs typeface="宋体" pitchFamily="2" charset="-122"/>
                        </a:rPr>
                        <a:t>4</a:t>
                      </a:r>
                      <a:endParaRPr kumimoji="0" lang="en-US" altLang="zh-CN" sz="1800" b="0" i="0" u="none" strike="noStrike" cap="none" normalizeH="0" baseline="0" smtClean="0">
                        <a:ln>
                          <a:noFill/>
                        </a:ln>
                        <a:solidFill>
                          <a:schemeClr val="tx1"/>
                        </a:solidFill>
                        <a:effectLst/>
                        <a:latin typeface="Arial" pitchFamily="34" charset="0"/>
                        <a:ea typeface="ˎ̥" charset="0"/>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ˎ̥" charset="0"/>
                          <a:ea typeface="ˎ̥" charset="0"/>
                          <a:cs typeface="宋体" pitchFamily="2" charset="-122"/>
                        </a:rPr>
                        <a:t>20083493</a:t>
                      </a:r>
                      <a:endParaRPr kumimoji="0" lang="en-US" altLang="zh-CN" sz="1800" b="0" i="0" u="none" strike="noStrike" cap="none" normalizeH="0" baseline="0" smtClean="0">
                        <a:ln>
                          <a:noFill/>
                        </a:ln>
                        <a:solidFill>
                          <a:schemeClr val="tx1"/>
                        </a:solidFill>
                        <a:effectLst/>
                        <a:latin typeface="Arial" pitchFamily="34" charset="0"/>
                        <a:ea typeface="ˎ̥" charset="0"/>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ˎ̥" charset="0"/>
                          <a:ea typeface="宋体" pitchFamily="2" charset="-122"/>
                        </a:rPr>
                        <a:t>王欢欢</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ˎ̥" charset="0"/>
                          <a:ea typeface="宋体" pitchFamily="2" charset="-122"/>
                        </a:rPr>
                        <a:t>女</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a:ea typeface="ˎ̥" charset="0"/>
                          <a:cs typeface="宋体" pitchFamily="2" charset="-122"/>
                        </a:rPr>
                        <a:t> </a:t>
                      </a:r>
                      <a:r>
                        <a:rPr kumimoji="0" lang="zh-CN" altLang="en-US" sz="1800" b="0" i="0" u="none" strike="noStrike" cap="none" normalizeH="0" baseline="0" smtClean="0">
                          <a:ln>
                            <a:noFill/>
                          </a:ln>
                          <a:solidFill>
                            <a:srgbClr val="000000"/>
                          </a:solidFill>
                          <a:effectLst/>
                          <a:latin typeface="ˎ̥" charset="0"/>
                          <a:ea typeface="ˎ̥" charset="0"/>
                          <a:cs typeface="宋体" pitchFamily="2" charset="-122"/>
                        </a:rPr>
                        <a:t>计算机</a:t>
                      </a:r>
                      <a:r>
                        <a:rPr kumimoji="0" lang="en-US" altLang="zh-CN" sz="1800" b="0" i="0" u="none" strike="noStrike" cap="none" normalizeH="0" baseline="0" smtClean="0">
                          <a:ln>
                            <a:noFill/>
                          </a:ln>
                          <a:solidFill>
                            <a:srgbClr val="000000"/>
                          </a:solidFill>
                          <a:effectLst/>
                          <a:latin typeface="ˎ̥" charset="0"/>
                          <a:ea typeface="ˎ̥" charset="0"/>
                          <a:cs typeface="宋体" pitchFamily="2" charset="-122"/>
                        </a:rPr>
                        <a:t>03</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a:ea typeface="ˎ̥" charset="0"/>
                          <a:cs typeface="宋体" pitchFamily="2" charset="-122"/>
                        </a:rPr>
                        <a:t> </a:t>
                      </a:r>
                      <a:r>
                        <a:rPr kumimoji="0" lang="en-US" altLang="zh-CN" sz="1800" b="0" i="0" u="none" strike="noStrike" cap="none" normalizeH="0" baseline="0" smtClean="0">
                          <a:ln>
                            <a:noFill/>
                          </a:ln>
                          <a:solidFill>
                            <a:srgbClr val="000000"/>
                          </a:solidFill>
                          <a:effectLst/>
                          <a:latin typeface="ˎ̥" charset="0"/>
                          <a:ea typeface="ˎ̥" charset="0"/>
                          <a:cs typeface="宋体" pitchFamily="2" charset="-122"/>
                        </a:rPr>
                        <a:t> </a:t>
                      </a:r>
                      <a:r>
                        <a:rPr kumimoji="0" lang="en-US" altLang="zh-CN" sz="1800" b="1" i="0" u="none" strike="noStrike" cap="none" normalizeH="0" baseline="0" smtClean="0">
                          <a:ln>
                            <a:noFill/>
                          </a:ln>
                          <a:solidFill>
                            <a:schemeClr val="tx1"/>
                          </a:solidFill>
                          <a:effectLst/>
                          <a:latin typeface="Arial" pitchFamily="34" charset="0"/>
                          <a:ea typeface="ˎ̥" charset="0"/>
                          <a:cs typeface="宋体" pitchFamily="2" charset="-122"/>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576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ˎ̥" charset="0"/>
                          <a:ea typeface="ˎ̥" charset="0"/>
                          <a:cs typeface="宋体" pitchFamily="2" charset="-122"/>
                        </a:rPr>
                        <a:t>5</a:t>
                      </a:r>
                      <a:endParaRPr kumimoji="0" lang="en-US" altLang="zh-CN" sz="1800" b="0" i="0" u="none" strike="noStrike" cap="none" normalizeH="0" baseline="0" smtClean="0">
                        <a:ln>
                          <a:noFill/>
                        </a:ln>
                        <a:solidFill>
                          <a:schemeClr val="tx1"/>
                        </a:solidFill>
                        <a:effectLst/>
                        <a:latin typeface="Arial" pitchFamily="34" charset="0"/>
                        <a:ea typeface="ˎ̥" charset="0"/>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ˎ̥" charset="0"/>
                          <a:ea typeface="ˎ̥" charset="0"/>
                          <a:cs typeface="宋体" pitchFamily="2" charset="-122"/>
                        </a:rPr>
                        <a:t>20083494</a:t>
                      </a:r>
                      <a:endParaRPr kumimoji="0" lang="en-US" altLang="zh-CN" sz="1800" b="0" i="0" u="none" strike="noStrike" cap="none" normalizeH="0" baseline="0" smtClean="0">
                        <a:ln>
                          <a:noFill/>
                        </a:ln>
                        <a:solidFill>
                          <a:schemeClr val="tx1"/>
                        </a:solidFill>
                        <a:effectLst/>
                        <a:latin typeface="Arial" pitchFamily="34" charset="0"/>
                        <a:ea typeface="ˎ̥" charset="0"/>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ˎ̥" charset="0"/>
                          <a:ea typeface="宋体" pitchFamily="2" charset="-122"/>
                        </a:rPr>
                        <a:t>王晓峰</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ˎ̥" charset="0"/>
                          <a:ea typeface="宋体" pitchFamily="2" charset="-122"/>
                        </a:rPr>
                        <a:t>男</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a:ea typeface="ˎ̥" charset="0"/>
                          <a:cs typeface="宋体" pitchFamily="2" charset="-122"/>
                        </a:rPr>
                        <a:t> </a:t>
                      </a:r>
                      <a:r>
                        <a:rPr kumimoji="0" lang="zh-CN" altLang="en-US" sz="1800" b="0" i="0" u="none" strike="noStrike" cap="none" normalizeH="0" baseline="0" smtClean="0">
                          <a:ln>
                            <a:noFill/>
                          </a:ln>
                          <a:solidFill>
                            <a:srgbClr val="000000"/>
                          </a:solidFill>
                          <a:effectLst/>
                          <a:latin typeface="ˎ̥" charset="0"/>
                          <a:ea typeface="ˎ̥" charset="0"/>
                          <a:cs typeface="宋体" pitchFamily="2" charset="-122"/>
                        </a:rPr>
                        <a:t>计算机</a:t>
                      </a:r>
                      <a:r>
                        <a:rPr kumimoji="0" lang="en-US" altLang="zh-CN" sz="1800" b="0" i="0" u="none" strike="noStrike" cap="none" normalizeH="0" baseline="0" smtClean="0">
                          <a:ln>
                            <a:noFill/>
                          </a:ln>
                          <a:solidFill>
                            <a:srgbClr val="000000"/>
                          </a:solidFill>
                          <a:effectLst/>
                          <a:latin typeface="ˎ̥" charset="0"/>
                          <a:ea typeface="ˎ̥" charset="0"/>
                          <a:cs typeface="宋体" pitchFamily="2" charset="-122"/>
                        </a:rPr>
                        <a:t>03</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a:ea typeface="ˎ̥" charset="0"/>
                          <a:cs typeface="宋体" pitchFamily="2" charset="-122"/>
                        </a:rPr>
                        <a:t> </a:t>
                      </a:r>
                      <a:r>
                        <a:rPr kumimoji="0" lang="en-US" altLang="zh-CN" sz="1800" b="0" i="0" u="none" strike="noStrike" cap="none" normalizeH="0" baseline="0" smtClean="0">
                          <a:ln>
                            <a:noFill/>
                          </a:ln>
                          <a:solidFill>
                            <a:srgbClr val="000000"/>
                          </a:solidFill>
                          <a:effectLst/>
                          <a:latin typeface="ˎ̥" charset="0"/>
                          <a:ea typeface="ˎ̥" charset="0"/>
                          <a:cs typeface="宋体" pitchFamily="2" charset="-122"/>
                        </a:rPr>
                        <a:t> </a:t>
                      </a:r>
                      <a:r>
                        <a:rPr kumimoji="0" lang="en-US" altLang="zh-CN" sz="1800" b="1" i="0" u="none" strike="noStrike" cap="none" normalizeH="0" baseline="0" smtClean="0">
                          <a:ln>
                            <a:noFill/>
                          </a:ln>
                          <a:solidFill>
                            <a:schemeClr val="tx1"/>
                          </a:solidFill>
                          <a:effectLst/>
                          <a:latin typeface="Arial" pitchFamily="34" charset="0"/>
                          <a:ea typeface="ˎ̥" charset="0"/>
                          <a:cs typeface="宋体" pitchFamily="2" charset="-122"/>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576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ˎ̥" charset="0"/>
                          <a:ea typeface="ˎ̥" charset="0"/>
                          <a:cs typeface="宋体" pitchFamily="2" charset="-122"/>
                        </a:rPr>
                        <a:t>6</a:t>
                      </a:r>
                      <a:endParaRPr kumimoji="0" lang="en-US" altLang="zh-CN" sz="1800" b="0" i="0" u="none" strike="noStrike" cap="none" normalizeH="0" baseline="0" smtClean="0">
                        <a:ln>
                          <a:noFill/>
                        </a:ln>
                        <a:solidFill>
                          <a:schemeClr val="tx1"/>
                        </a:solidFill>
                        <a:effectLst/>
                        <a:latin typeface="Arial" pitchFamily="34" charset="0"/>
                        <a:ea typeface="ˎ̥" charset="0"/>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ˎ̥" charset="0"/>
                          <a:ea typeface="ˎ̥" charset="0"/>
                          <a:cs typeface="宋体" pitchFamily="2" charset="-122"/>
                        </a:rPr>
                        <a:t>20083495</a:t>
                      </a:r>
                      <a:endParaRPr kumimoji="0" lang="en-US" altLang="zh-CN" sz="1800" b="0" i="0" u="none" strike="noStrike" cap="none" normalizeH="0" baseline="0" smtClean="0">
                        <a:ln>
                          <a:noFill/>
                        </a:ln>
                        <a:solidFill>
                          <a:schemeClr val="tx1"/>
                        </a:solidFill>
                        <a:effectLst/>
                        <a:latin typeface="Arial" pitchFamily="34" charset="0"/>
                        <a:ea typeface="ˎ̥" charset="0"/>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ˎ̥" charset="0"/>
                          <a:ea typeface="宋体" pitchFamily="2" charset="-122"/>
                        </a:rPr>
                        <a:t>王晰雯</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ˎ̥" charset="0"/>
                          <a:ea typeface="宋体" pitchFamily="2" charset="-122"/>
                        </a:rPr>
                        <a:t>女</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a:ea typeface="ˎ̥" charset="0"/>
                          <a:cs typeface="宋体" pitchFamily="2" charset="-122"/>
                        </a:rPr>
                        <a:t> </a:t>
                      </a:r>
                      <a:r>
                        <a:rPr kumimoji="0" lang="zh-CN" altLang="en-US" sz="1800" b="0" i="0" u="none" strike="noStrike" cap="none" normalizeH="0" baseline="0" smtClean="0">
                          <a:ln>
                            <a:noFill/>
                          </a:ln>
                          <a:solidFill>
                            <a:srgbClr val="000000"/>
                          </a:solidFill>
                          <a:effectLst/>
                          <a:latin typeface="ˎ̥" charset="0"/>
                          <a:ea typeface="ˎ̥" charset="0"/>
                          <a:cs typeface="宋体" pitchFamily="2" charset="-122"/>
                        </a:rPr>
                        <a:t>计算机</a:t>
                      </a:r>
                      <a:r>
                        <a:rPr kumimoji="0" lang="en-US" altLang="zh-CN" sz="1800" b="0" i="0" u="none" strike="noStrike" cap="none" normalizeH="0" baseline="0" smtClean="0">
                          <a:ln>
                            <a:noFill/>
                          </a:ln>
                          <a:solidFill>
                            <a:srgbClr val="000000"/>
                          </a:solidFill>
                          <a:effectLst/>
                          <a:latin typeface="ˎ̥" charset="0"/>
                          <a:ea typeface="ˎ̥" charset="0"/>
                          <a:cs typeface="宋体" pitchFamily="2" charset="-122"/>
                        </a:rPr>
                        <a:t>04</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a:ea typeface="ˎ̥" charset="0"/>
                          <a:cs typeface="宋体" pitchFamily="2" charset="-122"/>
                        </a:rPr>
                        <a:t> </a:t>
                      </a:r>
                      <a:r>
                        <a:rPr kumimoji="0" lang="en-US" altLang="zh-CN" sz="1800" b="0" i="0" u="none" strike="noStrike" cap="none" normalizeH="0" baseline="0" smtClean="0">
                          <a:ln>
                            <a:noFill/>
                          </a:ln>
                          <a:solidFill>
                            <a:srgbClr val="000000"/>
                          </a:solidFill>
                          <a:effectLst/>
                          <a:latin typeface="ˎ̥" charset="0"/>
                          <a:ea typeface="ˎ̥" charset="0"/>
                          <a:cs typeface="宋体" pitchFamily="2" charset="-122"/>
                        </a:rPr>
                        <a:t> </a:t>
                      </a:r>
                      <a:r>
                        <a:rPr kumimoji="0" lang="en-US" altLang="zh-CN" sz="1800" b="1" i="0" u="none" strike="noStrike" cap="none" normalizeH="0" baseline="0" smtClean="0">
                          <a:ln>
                            <a:noFill/>
                          </a:ln>
                          <a:solidFill>
                            <a:schemeClr val="tx1"/>
                          </a:solidFill>
                          <a:effectLst/>
                          <a:latin typeface="Arial" pitchFamily="34" charset="0"/>
                          <a:ea typeface="ˎ̥" charset="0"/>
                          <a:cs typeface="宋体" pitchFamily="2" charset="-122"/>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576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ˎ̥" charset="0"/>
                          <a:ea typeface="ˎ̥" charset="0"/>
                          <a:cs typeface="宋体" pitchFamily="2" charset="-122"/>
                        </a:rPr>
                        <a:t>7</a:t>
                      </a:r>
                      <a:endParaRPr kumimoji="0" lang="en-US" altLang="zh-CN" sz="1800" b="0" i="0" u="none" strike="noStrike" cap="none" normalizeH="0" baseline="0" smtClean="0">
                        <a:ln>
                          <a:noFill/>
                        </a:ln>
                        <a:solidFill>
                          <a:schemeClr val="tx1"/>
                        </a:solidFill>
                        <a:effectLst/>
                        <a:latin typeface="Arial" pitchFamily="34" charset="0"/>
                        <a:ea typeface="ˎ̥" charset="0"/>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ˎ̥" charset="0"/>
                          <a:ea typeface="ˎ̥" charset="0"/>
                          <a:cs typeface="宋体" pitchFamily="2" charset="-122"/>
                        </a:rPr>
                        <a:t>20083497</a:t>
                      </a:r>
                      <a:endParaRPr kumimoji="0" lang="en-US" altLang="zh-CN" sz="1800" b="0" i="0" u="none" strike="noStrike" cap="none" normalizeH="0" baseline="0" smtClean="0">
                        <a:ln>
                          <a:noFill/>
                        </a:ln>
                        <a:solidFill>
                          <a:schemeClr val="tx1"/>
                        </a:solidFill>
                        <a:effectLst/>
                        <a:latin typeface="Arial" pitchFamily="34" charset="0"/>
                        <a:ea typeface="ˎ̥" charset="0"/>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ˎ̥" charset="0"/>
                          <a:ea typeface="宋体" pitchFamily="2" charset="-122"/>
                        </a:rPr>
                        <a:t>任之恺</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ˎ̥" charset="0"/>
                          <a:ea typeface="宋体" pitchFamily="2" charset="-122"/>
                        </a:rPr>
                        <a:t>男</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a:ea typeface="ˎ̥" charset="0"/>
                          <a:cs typeface="宋体" pitchFamily="2" charset="-122"/>
                        </a:rPr>
                        <a:t> </a:t>
                      </a:r>
                      <a:r>
                        <a:rPr kumimoji="0" lang="zh-CN" altLang="en-US" sz="1800" b="0" i="0" u="none" strike="noStrike" cap="none" normalizeH="0" baseline="0" smtClean="0">
                          <a:ln>
                            <a:noFill/>
                          </a:ln>
                          <a:solidFill>
                            <a:srgbClr val="000000"/>
                          </a:solidFill>
                          <a:effectLst/>
                          <a:latin typeface="ˎ̥" charset="0"/>
                          <a:ea typeface="ˎ̥" charset="0"/>
                          <a:cs typeface="宋体" pitchFamily="2" charset="-122"/>
                        </a:rPr>
                        <a:t>计算机</a:t>
                      </a:r>
                      <a:r>
                        <a:rPr kumimoji="0" lang="en-US" altLang="zh-CN" sz="1800" b="0" i="0" u="none" strike="noStrike" cap="none" normalizeH="0" baseline="0" smtClean="0">
                          <a:ln>
                            <a:noFill/>
                          </a:ln>
                          <a:solidFill>
                            <a:srgbClr val="000000"/>
                          </a:solidFill>
                          <a:effectLst/>
                          <a:latin typeface="ˎ̥" charset="0"/>
                          <a:ea typeface="ˎ̥" charset="0"/>
                          <a:cs typeface="宋体" pitchFamily="2" charset="-122"/>
                        </a:rPr>
                        <a:t>04</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a:ea typeface="ˎ̥" charset="0"/>
                          <a:cs typeface="宋体" pitchFamily="2" charset="-122"/>
                        </a:rPr>
                        <a:t> </a:t>
                      </a:r>
                      <a:r>
                        <a:rPr kumimoji="0" lang="en-US" altLang="zh-CN" sz="1800" b="0" i="0" u="none" strike="noStrike" cap="none" normalizeH="0" baseline="0" smtClean="0">
                          <a:ln>
                            <a:noFill/>
                          </a:ln>
                          <a:solidFill>
                            <a:srgbClr val="000000"/>
                          </a:solidFill>
                          <a:effectLst/>
                          <a:latin typeface="ˎ̥" charset="0"/>
                          <a:ea typeface="ˎ̥" charset="0"/>
                          <a:cs typeface="宋体" pitchFamily="2" charset="-122"/>
                        </a:rPr>
                        <a:t> </a:t>
                      </a:r>
                      <a:r>
                        <a:rPr kumimoji="0" lang="en-US" altLang="zh-CN" sz="1800" b="1" i="0" u="none" strike="noStrike" cap="none" normalizeH="0" baseline="0" smtClean="0">
                          <a:ln>
                            <a:noFill/>
                          </a:ln>
                          <a:solidFill>
                            <a:schemeClr val="tx1"/>
                          </a:solidFill>
                          <a:effectLst/>
                          <a:latin typeface="Arial" pitchFamily="34" charset="0"/>
                          <a:ea typeface="ˎ̥" charset="0"/>
                          <a:cs typeface="宋体" pitchFamily="2" charset="-122"/>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576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ˎ̥" charset="0"/>
                          <a:ea typeface="ˎ̥" charset="0"/>
                          <a:cs typeface="宋体" pitchFamily="2" charset="-122"/>
                        </a:rPr>
                        <a:t>8</a:t>
                      </a:r>
                      <a:endParaRPr kumimoji="0" lang="en-US" altLang="zh-CN" sz="1800" b="0" i="0" u="none" strike="noStrike" cap="none" normalizeH="0" baseline="0" smtClean="0">
                        <a:ln>
                          <a:noFill/>
                        </a:ln>
                        <a:solidFill>
                          <a:schemeClr val="tx1"/>
                        </a:solidFill>
                        <a:effectLst/>
                        <a:latin typeface="Arial" pitchFamily="34" charset="0"/>
                        <a:ea typeface="ˎ̥" charset="0"/>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ˎ̥" charset="0"/>
                          <a:ea typeface="ˎ̥" charset="0"/>
                          <a:cs typeface="宋体" pitchFamily="2" charset="-122"/>
                        </a:rPr>
                        <a:t>20083498</a:t>
                      </a:r>
                      <a:endParaRPr kumimoji="0" lang="en-US" altLang="zh-CN" sz="1800" b="0" i="0" u="none" strike="noStrike" cap="none" normalizeH="0" baseline="0" smtClean="0">
                        <a:ln>
                          <a:noFill/>
                        </a:ln>
                        <a:solidFill>
                          <a:schemeClr val="tx1"/>
                        </a:solidFill>
                        <a:effectLst/>
                        <a:latin typeface="Arial" pitchFamily="34" charset="0"/>
                        <a:ea typeface="ˎ̥" charset="0"/>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ˎ̥" charset="0"/>
                          <a:ea typeface="宋体" pitchFamily="2" charset="-122"/>
                        </a:rPr>
                        <a:t>刘振鹏</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ˎ̥" charset="0"/>
                          <a:ea typeface="宋体" pitchFamily="2" charset="-122"/>
                        </a:rPr>
                        <a:t>男</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a:ea typeface="ˎ̥" charset="0"/>
                          <a:cs typeface="宋体" pitchFamily="2" charset="-122"/>
                        </a:rPr>
                        <a:t> </a:t>
                      </a:r>
                      <a:r>
                        <a:rPr kumimoji="0" lang="zh-CN" altLang="en-US" sz="1800" b="0" i="0" u="none" strike="noStrike" cap="none" normalizeH="0" baseline="0" smtClean="0">
                          <a:ln>
                            <a:noFill/>
                          </a:ln>
                          <a:solidFill>
                            <a:srgbClr val="000000"/>
                          </a:solidFill>
                          <a:effectLst/>
                          <a:latin typeface="ˎ̥" charset="0"/>
                          <a:ea typeface="ˎ̥" charset="0"/>
                          <a:cs typeface="宋体" pitchFamily="2" charset="-122"/>
                        </a:rPr>
                        <a:t>计算机</a:t>
                      </a:r>
                      <a:r>
                        <a:rPr kumimoji="0" lang="en-US" altLang="zh-CN" sz="1800" b="0" i="0" u="none" strike="noStrike" cap="none" normalizeH="0" baseline="0" smtClean="0">
                          <a:ln>
                            <a:noFill/>
                          </a:ln>
                          <a:solidFill>
                            <a:srgbClr val="000000"/>
                          </a:solidFill>
                          <a:effectLst/>
                          <a:latin typeface="ˎ̥" charset="0"/>
                          <a:ea typeface="ˎ̥" charset="0"/>
                          <a:cs typeface="宋体" pitchFamily="2" charset="-122"/>
                        </a:rPr>
                        <a:t>04</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a:ea typeface="ˎ̥" charset="0"/>
                          <a:cs typeface="宋体" pitchFamily="2" charset="-122"/>
                        </a:rPr>
                        <a:t> </a:t>
                      </a:r>
                      <a:r>
                        <a:rPr kumimoji="0" lang="en-US" altLang="zh-CN" sz="1800" b="0" i="0" u="none" strike="noStrike" cap="none" normalizeH="0" baseline="0" smtClean="0">
                          <a:ln>
                            <a:noFill/>
                          </a:ln>
                          <a:solidFill>
                            <a:srgbClr val="000000"/>
                          </a:solidFill>
                          <a:effectLst/>
                          <a:latin typeface="ˎ̥" charset="0"/>
                          <a:ea typeface="ˎ̥" charset="0"/>
                          <a:cs typeface="宋体" pitchFamily="2" charset="-122"/>
                        </a:rPr>
                        <a:t> </a:t>
                      </a:r>
                      <a:r>
                        <a:rPr kumimoji="0" lang="en-US" altLang="zh-CN" sz="1800" b="1" i="0" u="none" strike="noStrike" cap="none" normalizeH="0" baseline="0" smtClean="0">
                          <a:ln>
                            <a:noFill/>
                          </a:ln>
                          <a:solidFill>
                            <a:schemeClr val="tx1"/>
                          </a:solidFill>
                          <a:effectLst/>
                          <a:latin typeface="Arial" pitchFamily="34" charset="0"/>
                          <a:ea typeface="ˎ̥" charset="0"/>
                          <a:cs typeface="宋体" pitchFamily="2" charset="-122"/>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576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ˎ̥" charset="0"/>
                          <a:ea typeface="ˎ̥" charset="0"/>
                          <a:cs typeface="宋体" pitchFamily="2" charset="-122"/>
                        </a:rPr>
                        <a:t>9</a:t>
                      </a:r>
                      <a:endParaRPr kumimoji="0" lang="en-US" altLang="zh-CN" sz="1800" b="0" i="0" u="none" strike="noStrike" cap="none" normalizeH="0" baseline="0" smtClean="0">
                        <a:ln>
                          <a:noFill/>
                        </a:ln>
                        <a:solidFill>
                          <a:schemeClr val="tx1"/>
                        </a:solidFill>
                        <a:effectLst/>
                        <a:latin typeface="Arial" pitchFamily="34" charset="0"/>
                        <a:ea typeface="ˎ̥" charset="0"/>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ˎ̥" charset="0"/>
                          <a:ea typeface="ˎ̥" charset="0"/>
                          <a:cs typeface="宋体" pitchFamily="2" charset="-122"/>
                        </a:rPr>
                        <a:t>20083499</a:t>
                      </a:r>
                      <a:endParaRPr kumimoji="0" lang="en-US" altLang="zh-CN" sz="1800" b="0" i="0" u="none" strike="noStrike" cap="none" normalizeH="0" baseline="0" smtClean="0">
                        <a:ln>
                          <a:noFill/>
                        </a:ln>
                        <a:solidFill>
                          <a:schemeClr val="tx1"/>
                        </a:solidFill>
                        <a:effectLst/>
                        <a:latin typeface="Arial" pitchFamily="34" charset="0"/>
                        <a:ea typeface="ˎ̥" charset="0"/>
                        <a:cs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ˎ̥" charset="0"/>
                          <a:ea typeface="宋体" pitchFamily="2" charset="-122"/>
                        </a:rPr>
                        <a:t>孙麟添</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ˎ̥" charset="0"/>
                          <a:ea typeface="宋体" pitchFamily="2" charset="-122"/>
                        </a:rPr>
                        <a:t>男</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a:ea typeface="ˎ̥" charset="0"/>
                          <a:cs typeface="宋体" pitchFamily="2" charset="-122"/>
                        </a:rPr>
                        <a:t> </a:t>
                      </a:r>
                      <a:r>
                        <a:rPr kumimoji="0" lang="zh-CN" altLang="en-US" sz="1800" b="0" i="0" u="none" strike="noStrike" cap="none" normalizeH="0" baseline="0" smtClean="0">
                          <a:ln>
                            <a:noFill/>
                          </a:ln>
                          <a:solidFill>
                            <a:srgbClr val="000000"/>
                          </a:solidFill>
                          <a:effectLst/>
                          <a:latin typeface="ˎ̥" charset="0"/>
                          <a:ea typeface="ˎ̥" charset="0"/>
                          <a:cs typeface="宋体" pitchFamily="2" charset="-122"/>
                        </a:rPr>
                        <a:t>计算机</a:t>
                      </a:r>
                      <a:r>
                        <a:rPr kumimoji="0" lang="en-US" altLang="zh-CN" sz="1800" b="0" i="0" u="none" strike="noStrike" cap="none" normalizeH="0" baseline="0" smtClean="0">
                          <a:ln>
                            <a:noFill/>
                          </a:ln>
                          <a:solidFill>
                            <a:srgbClr val="000000"/>
                          </a:solidFill>
                          <a:effectLst/>
                          <a:latin typeface="ˎ̥" charset="0"/>
                          <a:ea typeface="ˎ̥" charset="0"/>
                          <a:cs typeface="宋体" pitchFamily="2" charset="-122"/>
                        </a:rPr>
                        <a:t>02</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a:ea typeface="ˎ̥" charset="0"/>
                          <a:cs typeface="宋体" pitchFamily="2" charset="-122"/>
                        </a:rPr>
                        <a:t> </a:t>
                      </a:r>
                      <a:r>
                        <a:rPr kumimoji="0" lang="en-US" altLang="zh-CN" sz="1800" b="0" i="0" u="none" strike="noStrike" cap="none" normalizeH="0" baseline="0" smtClean="0">
                          <a:ln>
                            <a:noFill/>
                          </a:ln>
                          <a:solidFill>
                            <a:srgbClr val="000000"/>
                          </a:solidFill>
                          <a:effectLst/>
                          <a:latin typeface="ˎ̥" charset="0"/>
                          <a:ea typeface="ˎ̥" charset="0"/>
                          <a:cs typeface="宋体" pitchFamily="2" charset="-122"/>
                        </a:rPr>
                        <a:t> </a:t>
                      </a:r>
                      <a:r>
                        <a:rPr kumimoji="0" lang="en-US" altLang="zh-CN" sz="1800" b="1" i="0" u="none" strike="noStrike" cap="none" normalizeH="0" baseline="0" smtClean="0">
                          <a:ln>
                            <a:noFill/>
                          </a:ln>
                          <a:solidFill>
                            <a:schemeClr val="tx1"/>
                          </a:solidFill>
                          <a:effectLst/>
                          <a:latin typeface="Arial" pitchFamily="34" charset="0"/>
                          <a:ea typeface="ˎ̥" charset="0"/>
                          <a:cs typeface="宋体" pitchFamily="2" charset="-122"/>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576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a:ea typeface="ˎ̥" charset="0"/>
                          <a:cs typeface="宋体" pitchFamily="2" charset="-122"/>
                        </a:rPr>
                        <a:t> </a:t>
                      </a:r>
                      <a:r>
                        <a:rPr kumimoji="0" lang="en-US" altLang="zh-CN" sz="1800" b="0" i="0" u="none" strike="noStrike" cap="none" normalizeH="0" baseline="0" smtClean="0">
                          <a:ln>
                            <a:noFill/>
                          </a:ln>
                          <a:solidFill>
                            <a:srgbClr val="000000"/>
                          </a:solidFill>
                          <a:effectLst/>
                          <a:latin typeface="ˎ̥" charset="0"/>
                          <a:ea typeface="ˎ̥" charset="0"/>
                          <a:cs typeface="宋体" pitchFamily="2" charset="-122"/>
                        </a:rPr>
                        <a:t> </a:t>
                      </a:r>
                      <a:r>
                        <a:rPr kumimoji="0" lang="en-US" altLang="zh-CN" sz="1800" b="1" i="0" u="none" strike="noStrike" cap="none" normalizeH="0" baseline="0" smtClean="0">
                          <a:ln>
                            <a:noFill/>
                          </a:ln>
                          <a:solidFill>
                            <a:schemeClr val="tx1"/>
                          </a:solidFill>
                          <a:effectLst/>
                          <a:latin typeface="Arial" pitchFamily="34" charset="0"/>
                          <a:ea typeface="ˎ̥" charset="0"/>
                          <a:cs typeface="宋体" pitchFamily="2" charset="-122"/>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Arial"/>
                          <a:ea typeface="ˎ̥" charset="0"/>
                          <a:cs typeface="宋体" pitchFamily="2" charset="-122"/>
                        </a:rPr>
                        <a:t> </a:t>
                      </a:r>
                      <a:r>
                        <a:rPr kumimoji="0" lang="en-US" altLang="zh-CN" sz="1800" b="0" i="0" u="none" strike="noStrike" cap="none" normalizeH="0" baseline="0" dirty="0" smtClean="0">
                          <a:ln>
                            <a:noFill/>
                          </a:ln>
                          <a:solidFill>
                            <a:srgbClr val="000000"/>
                          </a:solidFill>
                          <a:effectLst/>
                          <a:latin typeface="ˎ̥" charset="0"/>
                          <a:ea typeface="ˎ̥" charset="0"/>
                          <a:cs typeface="宋体" pitchFamily="2" charset="-122"/>
                        </a:rPr>
                        <a:t> </a:t>
                      </a:r>
                      <a:r>
                        <a:rPr kumimoji="0" lang="en-US" altLang="zh-CN" sz="1800" b="1" i="0" u="none" strike="noStrike" cap="none" normalizeH="0" baseline="0" dirty="0" smtClean="0">
                          <a:ln>
                            <a:noFill/>
                          </a:ln>
                          <a:solidFill>
                            <a:schemeClr val="tx1"/>
                          </a:solidFill>
                          <a:effectLst/>
                          <a:latin typeface="Arial" pitchFamily="34" charset="0"/>
                          <a:ea typeface="ˎ̥" charset="0"/>
                          <a:cs typeface="宋体" pitchFamily="2" charset="-122"/>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8169030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1.3 </a:t>
            </a:r>
            <a:r>
              <a:rPr lang="zh-CN" altLang="en-US" sz="2800" b="1" dirty="0" smtClean="0">
                <a:solidFill>
                  <a:schemeClr val="bg1"/>
                </a:solidFill>
                <a:latin typeface="微软雅黑" panose="020B0503020204020204" pitchFamily="34" charset="-122"/>
                <a:ea typeface="微软雅黑" panose="020B0503020204020204" pitchFamily="34" charset="-122"/>
              </a:rPr>
              <a:t>数</a:t>
            </a:r>
            <a:r>
              <a:rPr lang="zh-CN" altLang="en-US" sz="2800" b="1" dirty="0">
                <a:solidFill>
                  <a:schemeClr val="bg1"/>
                </a:solidFill>
                <a:latin typeface="微软雅黑" panose="020B0503020204020204" pitchFamily="34" charset="-122"/>
                <a:ea typeface="微软雅黑" panose="020B0503020204020204" pitchFamily="34" charset="-122"/>
              </a:rPr>
              <a:t>据库系统的系统结构</a:t>
            </a:r>
          </a:p>
        </p:txBody>
      </p:sp>
      <p:sp>
        <p:nvSpPr>
          <p:cNvPr id="2" name="矩形 1"/>
          <p:cNvSpPr/>
          <p:nvPr/>
        </p:nvSpPr>
        <p:spPr>
          <a:xfrm>
            <a:off x="1043708" y="1027884"/>
            <a:ext cx="9679709" cy="3416320"/>
          </a:xfrm>
          <a:prstGeom prst="rect">
            <a:avLst/>
          </a:prstGeom>
        </p:spPr>
        <p:txBody>
          <a:bodyPr wrap="square">
            <a:spAutoFit/>
          </a:bodyPr>
          <a:lstStyle/>
          <a:p>
            <a:pPr eaLnBrk="1" hangingPunct="1">
              <a:lnSpc>
                <a:spcPct val="150000"/>
              </a:lnSpc>
            </a:pPr>
            <a:r>
              <a:rPr lang="zh-CN" altLang="en-US" sz="2400" b="1" dirty="0"/>
              <a:t>模式与实例的关系：</a:t>
            </a:r>
          </a:p>
          <a:p>
            <a:pPr eaLnBrk="1" hangingPunct="1">
              <a:lnSpc>
                <a:spcPct val="150000"/>
              </a:lnSpc>
            </a:pPr>
            <a:r>
              <a:rPr lang="en-US" altLang="zh-CN" sz="2400" b="1" dirty="0"/>
              <a:t>1</a:t>
            </a:r>
            <a:r>
              <a:rPr lang="zh-CN" altLang="en-US" sz="2400" b="1" dirty="0" smtClean="0"/>
              <a:t>）模</a:t>
            </a:r>
            <a:r>
              <a:rPr lang="zh-CN" altLang="en-US" sz="2400" b="1" dirty="0"/>
              <a:t>式相对稳定。</a:t>
            </a:r>
          </a:p>
          <a:p>
            <a:pPr eaLnBrk="1" hangingPunct="1">
              <a:lnSpc>
                <a:spcPct val="150000"/>
              </a:lnSpc>
            </a:pPr>
            <a:r>
              <a:rPr lang="en-US" altLang="zh-CN" sz="2400" b="1" dirty="0"/>
              <a:t>2</a:t>
            </a:r>
            <a:r>
              <a:rPr lang="zh-CN" altLang="en-US" sz="2400" b="1" dirty="0" smtClean="0"/>
              <a:t>）同</a:t>
            </a:r>
            <a:r>
              <a:rPr lang="zh-CN" altLang="en-US" sz="2400" b="1" dirty="0"/>
              <a:t>一个模式，可以有很多实例，实例是相对变动的。</a:t>
            </a:r>
          </a:p>
          <a:p>
            <a:pPr eaLnBrk="1" hangingPunct="1">
              <a:lnSpc>
                <a:spcPct val="150000"/>
              </a:lnSpc>
            </a:pPr>
            <a:r>
              <a:rPr lang="en-US" altLang="zh-CN" sz="2400" b="1" dirty="0"/>
              <a:t>3</a:t>
            </a:r>
            <a:r>
              <a:rPr lang="zh-CN" altLang="en-US" sz="2400" b="1" dirty="0" smtClean="0"/>
              <a:t>）模</a:t>
            </a:r>
            <a:r>
              <a:rPr lang="zh-CN" altLang="en-US" sz="2400" b="1" dirty="0"/>
              <a:t>式反映的是数据结构及其联系，而实例反映的是数据库某一时刻的状态值。</a:t>
            </a:r>
          </a:p>
          <a:p>
            <a:pPr eaLnBrk="1" hangingPunct="1">
              <a:lnSpc>
                <a:spcPct val="150000"/>
              </a:lnSpc>
            </a:pPr>
            <a:r>
              <a:rPr lang="zh-CN" altLang="en-US" sz="2400" b="1" dirty="0"/>
              <a:t>数据库中的模式</a:t>
            </a:r>
            <a:r>
              <a:rPr lang="zh-CN" altLang="en-US" sz="2400" b="1" dirty="0">
                <a:solidFill>
                  <a:schemeClr val="accent1"/>
                </a:solidFill>
              </a:rPr>
              <a:t>：</a:t>
            </a:r>
            <a:r>
              <a:rPr lang="zh-CN" altLang="en-US" sz="2400" b="1" dirty="0">
                <a:solidFill>
                  <a:srgbClr val="FF0000"/>
                </a:solidFill>
              </a:rPr>
              <a:t>用数据描述语言精确定义数据模型的全部语句。</a:t>
            </a:r>
            <a:endParaRPr lang="zh-CN" altLang="en-US" sz="2400" b="1" dirty="0"/>
          </a:p>
        </p:txBody>
      </p:sp>
    </p:spTree>
    <p:extLst>
      <p:ext uri="{BB962C8B-B14F-4D97-AF65-F5344CB8AC3E}">
        <p14:creationId xmlns:p14="http://schemas.microsoft.com/office/powerpoint/2010/main" val="4074424502"/>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1.3 </a:t>
            </a:r>
            <a:r>
              <a:rPr lang="zh-CN" altLang="en-US" sz="2800" b="1" dirty="0" smtClean="0">
                <a:solidFill>
                  <a:schemeClr val="bg1"/>
                </a:solidFill>
                <a:latin typeface="微软雅黑" panose="020B0503020204020204" pitchFamily="34" charset="-122"/>
                <a:ea typeface="微软雅黑" panose="020B0503020204020204" pitchFamily="34" charset="-122"/>
              </a:rPr>
              <a:t>数</a:t>
            </a:r>
            <a:r>
              <a:rPr lang="zh-CN" altLang="en-US" sz="2800" b="1" dirty="0">
                <a:solidFill>
                  <a:schemeClr val="bg1"/>
                </a:solidFill>
                <a:latin typeface="微软雅黑" panose="020B0503020204020204" pitchFamily="34" charset="-122"/>
                <a:ea typeface="微软雅黑" panose="020B0503020204020204" pitchFamily="34" charset="-122"/>
              </a:rPr>
              <a:t>据库系统的系统结构</a:t>
            </a:r>
          </a:p>
        </p:txBody>
      </p:sp>
      <p:sp>
        <p:nvSpPr>
          <p:cNvPr id="2" name="矩形 1"/>
          <p:cNvSpPr/>
          <p:nvPr/>
        </p:nvSpPr>
        <p:spPr>
          <a:xfrm>
            <a:off x="600362" y="924192"/>
            <a:ext cx="11009747" cy="4801314"/>
          </a:xfrm>
          <a:prstGeom prst="rect">
            <a:avLst/>
          </a:prstGeom>
        </p:spPr>
        <p:txBody>
          <a:bodyPr wrap="square">
            <a:spAutoFit/>
          </a:bodyPr>
          <a:lstStyle/>
          <a:p>
            <a:pPr eaLnBrk="1" hangingPunct="1">
              <a:lnSpc>
                <a:spcPct val="150000"/>
              </a:lnSpc>
              <a:spcBef>
                <a:spcPct val="25000"/>
              </a:spcBef>
            </a:pPr>
            <a:r>
              <a:rPr lang="zh-CN" altLang="en-US" sz="2400" b="1" dirty="0"/>
              <a:t>（２）数据库系统的</a:t>
            </a:r>
            <a:r>
              <a:rPr lang="zh-CN" altLang="en-US" sz="2400" b="1" dirty="0">
                <a:solidFill>
                  <a:srgbClr val="FF6600"/>
                </a:solidFill>
              </a:rPr>
              <a:t>三级模式两级映射</a:t>
            </a:r>
            <a:r>
              <a:rPr lang="zh-CN" altLang="en-US" sz="2400" b="1" dirty="0"/>
              <a:t>结构：</a:t>
            </a:r>
          </a:p>
          <a:p>
            <a:pPr eaLnBrk="1" hangingPunct="1">
              <a:lnSpc>
                <a:spcPct val="150000"/>
              </a:lnSpc>
              <a:spcBef>
                <a:spcPct val="25000"/>
              </a:spcBef>
            </a:pPr>
            <a:r>
              <a:rPr lang="en-US" altLang="zh-CN" sz="2400" b="1" dirty="0"/>
              <a:t>1)</a:t>
            </a:r>
            <a:r>
              <a:rPr lang="zh-CN" altLang="en-US" sz="2400" b="1" dirty="0"/>
              <a:t>、</a:t>
            </a:r>
            <a:r>
              <a:rPr lang="zh-CN" altLang="en-US" sz="2400" b="1" dirty="0">
                <a:solidFill>
                  <a:srgbClr val="FF0000"/>
                </a:solidFill>
              </a:rPr>
              <a:t>外模式（</a:t>
            </a:r>
            <a:r>
              <a:rPr lang="en-US" altLang="zh-CN" sz="2400" b="1" dirty="0">
                <a:solidFill>
                  <a:srgbClr val="FF0000"/>
                </a:solidFill>
              </a:rPr>
              <a:t>External Schema</a:t>
            </a:r>
            <a:r>
              <a:rPr lang="zh-CN" altLang="en-US" sz="2400" b="1" dirty="0">
                <a:solidFill>
                  <a:srgbClr val="FF0000"/>
                </a:solidFill>
              </a:rPr>
              <a:t>）</a:t>
            </a:r>
            <a:r>
              <a:rPr lang="en-US" altLang="zh-CN" sz="2400" b="1" dirty="0"/>
              <a:t>(</a:t>
            </a:r>
            <a:r>
              <a:rPr lang="zh-CN" altLang="en-US" sz="2400" b="1" dirty="0">
                <a:solidFill>
                  <a:srgbClr val="FF0000"/>
                </a:solidFill>
              </a:rPr>
              <a:t>子模式 </a:t>
            </a:r>
            <a:r>
              <a:rPr lang="en-US" altLang="zh-CN" sz="2400" b="1" dirty="0">
                <a:solidFill>
                  <a:srgbClr val="FF0000"/>
                </a:solidFill>
              </a:rPr>
              <a:t>Subschema</a:t>
            </a:r>
            <a:r>
              <a:rPr lang="zh-CN" altLang="en-US" sz="2400" b="1" dirty="0"/>
              <a:t>、</a:t>
            </a:r>
            <a:r>
              <a:rPr lang="zh-CN" altLang="en-US" sz="2400" b="1" dirty="0">
                <a:solidFill>
                  <a:srgbClr val="FF0000"/>
                </a:solidFill>
              </a:rPr>
              <a:t>用户模式</a:t>
            </a:r>
            <a:r>
              <a:rPr lang="zh-CN" altLang="en-US" sz="2400" b="1" dirty="0"/>
              <a:t>）：用子模式数据描述语言（子模式</a:t>
            </a:r>
            <a:r>
              <a:rPr lang="en-US" altLang="zh-CN" sz="2400" b="1" dirty="0" err="1"/>
              <a:t>DDL</a:t>
            </a:r>
            <a:r>
              <a:rPr lang="zh-CN" altLang="en-US" sz="2400" b="1" dirty="0"/>
              <a:t>）来定义外模型的全部语句。</a:t>
            </a:r>
          </a:p>
          <a:p>
            <a:pPr eaLnBrk="1" hangingPunct="1">
              <a:lnSpc>
                <a:spcPct val="150000"/>
              </a:lnSpc>
              <a:spcBef>
                <a:spcPct val="25000"/>
              </a:spcBef>
            </a:pPr>
            <a:r>
              <a:rPr lang="en-US" altLang="zh-CN" sz="2400" b="1" dirty="0"/>
              <a:t>2)</a:t>
            </a:r>
            <a:r>
              <a:rPr lang="zh-CN" altLang="en-US" sz="2400" b="1" dirty="0"/>
              <a:t>、</a:t>
            </a:r>
            <a:r>
              <a:rPr lang="zh-CN" altLang="en-US" sz="2400" b="1" dirty="0">
                <a:solidFill>
                  <a:srgbClr val="FF0000"/>
                </a:solidFill>
              </a:rPr>
              <a:t>概念模式</a:t>
            </a:r>
            <a:r>
              <a:rPr lang="zh-CN" altLang="en-US" sz="2400" b="1" dirty="0"/>
              <a:t>（简称</a:t>
            </a:r>
            <a:r>
              <a:rPr lang="zh-CN" altLang="en-US" sz="2400" b="1" dirty="0">
                <a:solidFill>
                  <a:srgbClr val="FF0000"/>
                </a:solidFill>
              </a:rPr>
              <a:t>模式</a:t>
            </a:r>
            <a:r>
              <a:rPr lang="zh-CN" altLang="en-US" sz="2400" b="1" dirty="0"/>
              <a:t>，</a:t>
            </a:r>
            <a:r>
              <a:rPr lang="en-US" altLang="zh-CN" sz="2400" b="1" dirty="0">
                <a:solidFill>
                  <a:srgbClr val="FF0000"/>
                </a:solidFill>
              </a:rPr>
              <a:t>Schema</a:t>
            </a:r>
            <a:r>
              <a:rPr lang="zh-CN" altLang="en-US" sz="2400" b="1" dirty="0"/>
              <a:t>）又称</a:t>
            </a:r>
            <a:r>
              <a:rPr lang="zh-CN" altLang="en-US" sz="2400" b="1" dirty="0">
                <a:solidFill>
                  <a:srgbClr val="FF0000"/>
                </a:solidFill>
              </a:rPr>
              <a:t>逻辑模式</a:t>
            </a:r>
            <a:r>
              <a:rPr lang="zh-CN" altLang="en-US" sz="2400" b="1" dirty="0"/>
              <a:t>：用模式数据描述语言（模式</a:t>
            </a:r>
            <a:r>
              <a:rPr lang="en-US" altLang="zh-CN" sz="2400" b="1" dirty="0" err="1"/>
              <a:t>DDL</a:t>
            </a:r>
            <a:r>
              <a:rPr lang="zh-CN" altLang="en-US" sz="2400" b="1" dirty="0"/>
              <a:t>）来定义概念模型的全部语句。</a:t>
            </a:r>
          </a:p>
          <a:p>
            <a:pPr eaLnBrk="1" hangingPunct="1">
              <a:lnSpc>
                <a:spcPct val="150000"/>
              </a:lnSpc>
              <a:spcBef>
                <a:spcPct val="25000"/>
              </a:spcBef>
            </a:pPr>
            <a:r>
              <a:rPr kumimoji="1" lang="en-US" altLang="zh-CN" sz="2400" b="1" dirty="0"/>
              <a:t>3)</a:t>
            </a:r>
            <a:r>
              <a:rPr kumimoji="1" lang="zh-CN" altLang="en-US" sz="2400" b="1" dirty="0"/>
              <a:t>、</a:t>
            </a:r>
            <a:r>
              <a:rPr kumimoji="1" lang="zh-CN" altLang="en-US" sz="2400" b="1" dirty="0">
                <a:solidFill>
                  <a:srgbClr val="FF0000"/>
                </a:solidFill>
              </a:rPr>
              <a:t>内模式（</a:t>
            </a:r>
            <a:r>
              <a:rPr kumimoji="1" lang="en-US" altLang="zh-CN" sz="2400" b="1" dirty="0">
                <a:solidFill>
                  <a:srgbClr val="FF0000"/>
                </a:solidFill>
              </a:rPr>
              <a:t>Internal Schema</a:t>
            </a:r>
            <a:r>
              <a:rPr kumimoji="1" lang="zh-CN" altLang="en-US" sz="2400" b="1" dirty="0">
                <a:solidFill>
                  <a:srgbClr val="FF0000"/>
                </a:solidFill>
              </a:rPr>
              <a:t>）</a:t>
            </a:r>
            <a:r>
              <a:rPr kumimoji="1" lang="zh-CN" altLang="en-US" sz="2400" b="1" dirty="0"/>
              <a:t>也称</a:t>
            </a:r>
            <a:r>
              <a:rPr kumimoji="1" lang="zh-CN" altLang="en-US" sz="2400" b="1" dirty="0">
                <a:solidFill>
                  <a:srgbClr val="FF0000"/>
                </a:solidFill>
              </a:rPr>
              <a:t>物理模式</a:t>
            </a:r>
            <a:r>
              <a:rPr kumimoji="1" lang="zh-CN" altLang="en-US" sz="2400" b="1" dirty="0"/>
              <a:t>、</a:t>
            </a:r>
            <a:r>
              <a:rPr kumimoji="1" lang="zh-CN" altLang="en-US" sz="2400" b="1" dirty="0">
                <a:solidFill>
                  <a:srgbClr val="FF0000"/>
                </a:solidFill>
              </a:rPr>
              <a:t>存储模式（</a:t>
            </a:r>
            <a:r>
              <a:rPr kumimoji="1" lang="en-US" altLang="zh-CN" sz="2400" b="1" dirty="0">
                <a:solidFill>
                  <a:srgbClr val="FF0000"/>
                </a:solidFill>
              </a:rPr>
              <a:t>Storage Schema</a:t>
            </a:r>
            <a:r>
              <a:rPr kumimoji="1" lang="zh-CN" altLang="en-US" sz="2400" b="1" dirty="0">
                <a:solidFill>
                  <a:srgbClr val="FF0000"/>
                </a:solidFill>
              </a:rPr>
              <a:t>）</a:t>
            </a:r>
            <a:r>
              <a:rPr kumimoji="1" lang="en-US" altLang="zh-CN" sz="2400" b="1" dirty="0"/>
              <a:t>:</a:t>
            </a:r>
            <a:r>
              <a:rPr kumimoji="1" lang="zh-CN" altLang="en-US" sz="2400" b="1" dirty="0"/>
              <a:t>用设备介质语言（内模式</a:t>
            </a:r>
            <a:r>
              <a:rPr kumimoji="1" lang="en-US" altLang="zh-CN" sz="2400" b="1" dirty="0" err="1"/>
              <a:t>DDL</a:t>
            </a:r>
            <a:r>
              <a:rPr kumimoji="1" lang="zh-CN" altLang="en-US" sz="2400" b="1" dirty="0"/>
              <a:t>）来定义内模型的模式。（是对数据物理结构和存储方式的描述。）</a:t>
            </a:r>
          </a:p>
        </p:txBody>
      </p:sp>
    </p:spTree>
    <p:extLst>
      <p:ext uri="{BB962C8B-B14F-4D97-AF65-F5344CB8AC3E}">
        <p14:creationId xmlns:p14="http://schemas.microsoft.com/office/powerpoint/2010/main" val="247001340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2" name="矩形 1"/>
          <p:cNvSpPr/>
          <p:nvPr/>
        </p:nvSpPr>
        <p:spPr>
          <a:xfrm>
            <a:off x="577273" y="1038774"/>
            <a:ext cx="11171382" cy="5177379"/>
          </a:xfrm>
          <a:prstGeom prst="rect">
            <a:avLst/>
          </a:prstGeom>
        </p:spPr>
        <p:txBody>
          <a:bodyPr wrap="square">
            <a:spAutoFit/>
          </a:bodyPr>
          <a:lstStyle/>
          <a:p>
            <a:pPr eaLnBrk="1" hangingPunct="1">
              <a:lnSpc>
                <a:spcPct val="125000"/>
              </a:lnSpc>
              <a:spcBef>
                <a:spcPct val="20000"/>
              </a:spcBef>
            </a:pPr>
            <a:r>
              <a:rPr kumimoji="1" lang="zh-CN" altLang="en-US" sz="2400" b="1" dirty="0">
                <a:solidFill>
                  <a:srgbClr val="FF0000"/>
                </a:solidFill>
              </a:rPr>
              <a:t>（</a:t>
            </a:r>
            <a:r>
              <a:rPr kumimoji="1" lang="en-US" altLang="zh-CN" sz="2400" b="1" dirty="0">
                <a:solidFill>
                  <a:srgbClr val="FF0000"/>
                </a:solidFill>
              </a:rPr>
              <a:t>3</a:t>
            </a:r>
            <a:r>
              <a:rPr kumimoji="1" lang="zh-CN" altLang="en-US" sz="2400" b="1" dirty="0">
                <a:solidFill>
                  <a:srgbClr val="FF0000"/>
                </a:solidFill>
              </a:rPr>
              <a:t>）三类模式之间的关系与区别：（重点）</a:t>
            </a:r>
          </a:p>
          <a:p>
            <a:pPr marL="342900" indent="-342900" eaLnBrk="1" hangingPunct="1">
              <a:lnSpc>
                <a:spcPct val="125000"/>
              </a:lnSpc>
              <a:spcBef>
                <a:spcPct val="20000"/>
              </a:spcBef>
              <a:buFont typeface="Wingdings" panose="05000000000000000000" pitchFamily="2" charset="2"/>
              <a:buChar char="u"/>
            </a:pPr>
            <a:r>
              <a:rPr kumimoji="1" lang="en-US" altLang="zh-CN" sz="2400" b="1" dirty="0" smtClean="0"/>
              <a:t>  </a:t>
            </a:r>
            <a:r>
              <a:rPr kumimoji="1" lang="zh-CN" altLang="en-US" sz="2400" b="1" dirty="0" smtClean="0">
                <a:solidFill>
                  <a:srgbClr val="FF0000"/>
                </a:solidFill>
              </a:rPr>
              <a:t>子</a:t>
            </a:r>
            <a:r>
              <a:rPr kumimoji="1" lang="zh-CN" altLang="en-US" sz="2400" b="1" dirty="0">
                <a:solidFill>
                  <a:srgbClr val="FF0000"/>
                </a:solidFill>
              </a:rPr>
              <a:t>模式</a:t>
            </a:r>
            <a:r>
              <a:rPr kumimoji="1" lang="zh-CN" altLang="en-US" sz="2400" b="1" dirty="0"/>
              <a:t>是</a:t>
            </a:r>
            <a:r>
              <a:rPr kumimoji="1" lang="zh-CN" altLang="en-US" sz="2400" b="1" dirty="0">
                <a:solidFill>
                  <a:srgbClr val="FF0000"/>
                </a:solidFill>
              </a:rPr>
              <a:t>概念模式</a:t>
            </a:r>
            <a:r>
              <a:rPr kumimoji="1" lang="zh-CN" altLang="en-US" sz="2400" b="1" dirty="0"/>
              <a:t>的</a:t>
            </a:r>
            <a:r>
              <a:rPr kumimoji="1" lang="zh-CN" altLang="en-US" sz="2400" b="1" dirty="0">
                <a:solidFill>
                  <a:srgbClr val="FF0000"/>
                </a:solidFill>
              </a:rPr>
              <a:t>子集</a:t>
            </a:r>
            <a:r>
              <a:rPr kumimoji="1" lang="zh-CN" altLang="en-US" sz="2400" b="1" dirty="0"/>
              <a:t>。</a:t>
            </a:r>
          </a:p>
          <a:p>
            <a:pPr marL="342900" indent="-342900" eaLnBrk="1" hangingPunct="1">
              <a:lnSpc>
                <a:spcPct val="125000"/>
              </a:lnSpc>
              <a:spcBef>
                <a:spcPct val="20000"/>
              </a:spcBef>
              <a:buFont typeface="Wingdings" panose="05000000000000000000" pitchFamily="2" charset="2"/>
              <a:buChar char="u"/>
            </a:pPr>
            <a:r>
              <a:rPr kumimoji="1" lang="en-US" altLang="zh-CN" sz="2400" b="1" dirty="0"/>
              <a:t> </a:t>
            </a:r>
            <a:r>
              <a:rPr kumimoji="1" lang="en-US" altLang="zh-CN" sz="2400" b="1" dirty="0" smtClean="0"/>
              <a:t> </a:t>
            </a:r>
            <a:r>
              <a:rPr kumimoji="1" lang="zh-CN" altLang="en-US" sz="2400" b="1" dirty="0" smtClean="0"/>
              <a:t>一</a:t>
            </a:r>
            <a:r>
              <a:rPr kumimoji="1" lang="zh-CN" altLang="en-US" sz="2400" b="1" dirty="0"/>
              <a:t>个数据库</a:t>
            </a:r>
            <a:r>
              <a:rPr kumimoji="1" lang="zh-CN" altLang="en-US" sz="2400" b="1" dirty="0">
                <a:solidFill>
                  <a:srgbClr val="FF0000"/>
                </a:solidFill>
              </a:rPr>
              <a:t>只有一个概念模式</a:t>
            </a:r>
            <a:r>
              <a:rPr kumimoji="1" lang="zh-CN" altLang="en-US" sz="2400" b="1" dirty="0"/>
              <a:t>，</a:t>
            </a:r>
            <a:r>
              <a:rPr kumimoji="1" lang="zh-CN" altLang="en-US" sz="2400" b="1" dirty="0">
                <a:solidFill>
                  <a:srgbClr val="FF0000"/>
                </a:solidFill>
              </a:rPr>
              <a:t>只有一个内模式</a:t>
            </a:r>
            <a:r>
              <a:rPr kumimoji="1" lang="zh-CN" altLang="en-US" sz="2400" b="1" dirty="0"/>
              <a:t>，可以有</a:t>
            </a:r>
            <a:r>
              <a:rPr kumimoji="1" lang="zh-CN" altLang="en-US" sz="2400" b="1" dirty="0">
                <a:solidFill>
                  <a:srgbClr val="FF0000"/>
                </a:solidFill>
              </a:rPr>
              <a:t>多个外模式</a:t>
            </a:r>
            <a:r>
              <a:rPr kumimoji="1" lang="zh-CN" altLang="en-US" sz="2400" b="1" dirty="0"/>
              <a:t>。</a:t>
            </a:r>
          </a:p>
          <a:p>
            <a:pPr marL="342900" indent="-342900" eaLnBrk="1" hangingPunct="1">
              <a:lnSpc>
                <a:spcPct val="125000"/>
              </a:lnSpc>
              <a:spcBef>
                <a:spcPct val="20000"/>
              </a:spcBef>
              <a:buFont typeface="Wingdings" panose="05000000000000000000" pitchFamily="2" charset="2"/>
              <a:buChar char="u"/>
            </a:pPr>
            <a:r>
              <a:rPr kumimoji="1" lang="en-US" altLang="zh-CN" sz="2400" b="1" dirty="0"/>
              <a:t> </a:t>
            </a:r>
            <a:r>
              <a:rPr kumimoji="1" lang="en-US" altLang="zh-CN" sz="2400" b="1" dirty="0" smtClean="0"/>
              <a:t> </a:t>
            </a:r>
            <a:r>
              <a:rPr kumimoji="1" lang="zh-CN" altLang="en-US" sz="2400" b="1" dirty="0" smtClean="0"/>
              <a:t>外</a:t>
            </a:r>
            <a:r>
              <a:rPr kumimoji="1" lang="zh-CN" altLang="en-US" sz="2400" b="1" dirty="0"/>
              <a:t>模式是保证数据库安全性的一个有力措施。</a:t>
            </a:r>
          </a:p>
          <a:p>
            <a:pPr marL="342900" indent="-342900" eaLnBrk="1" hangingPunct="1">
              <a:lnSpc>
                <a:spcPct val="125000"/>
              </a:lnSpc>
              <a:spcBef>
                <a:spcPct val="20000"/>
              </a:spcBef>
              <a:buFont typeface="Wingdings" panose="05000000000000000000" pitchFamily="2" charset="2"/>
              <a:buChar char="u"/>
            </a:pPr>
            <a:r>
              <a:rPr kumimoji="1" lang="en-US" altLang="zh-CN" sz="2400" b="1" dirty="0"/>
              <a:t> </a:t>
            </a:r>
            <a:r>
              <a:rPr kumimoji="1" lang="en-US" altLang="zh-CN" sz="2400" b="1" dirty="0" smtClean="0"/>
              <a:t> </a:t>
            </a:r>
            <a:r>
              <a:rPr kumimoji="1" lang="zh-CN" altLang="en-US" sz="2400" b="1" dirty="0" smtClean="0"/>
              <a:t>一个</a:t>
            </a:r>
            <a:r>
              <a:rPr kumimoji="1" lang="zh-CN" altLang="en-US" sz="2400" b="1" dirty="0">
                <a:solidFill>
                  <a:srgbClr val="FF0000"/>
                </a:solidFill>
              </a:rPr>
              <a:t>外模式</a:t>
            </a:r>
            <a:r>
              <a:rPr kumimoji="1" lang="zh-CN" altLang="en-US" sz="2400" b="1" dirty="0"/>
              <a:t>可以</a:t>
            </a:r>
            <a:r>
              <a:rPr kumimoji="1" lang="zh-CN" altLang="en-US" sz="2400" b="1" dirty="0">
                <a:solidFill>
                  <a:srgbClr val="FF0000"/>
                </a:solidFill>
              </a:rPr>
              <a:t>对应多个应用</a:t>
            </a:r>
            <a:r>
              <a:rPr kumimoji="1" lang="zh-CN" altLang="en-US" sz="2400" b="1" dirty="0"/>
              <a:t>，但</a:t>
            </a:r>
            <a:r>
              <a:rPr kumimoji="1" lang="zh-CN" altLang="en-US" sz="2400" b="1" dirty="0">
                <a:solidFill>
                  <a:srgbClr val="FF0000"/>
                </a:solidFill>
              </a:rPr>
              <a:t>一个应用</a:t>
            </a:r>
            <a:r>
              <a:rPr kumimoji="1" lang="zh-CN" altLang="en-US" sz="2400" b="1" dirty="0"/>
              <a:t>只能对应</a:t>
            </a:r>
            <a:r>
              <a:rPr kumimoji="1" lang="zh-CN" altLang="en-US" sz="2400" b="1" dirty="0">
                <a:solidFill>
                  <a:srgbClr val="FF0000"/>
                </a:solidFill>
              </a:rPr>
              <a:t>一个外模式</a:t>
            </a:r>
            <a:r>
              <a:rPr kumimoji="1" lang="zh-CN" altLang="en-US" sz="2400" b="1" dirty="0"/>
              <a:t>。</a:t>
            </a:r>
          </a:p>
          <a:p>
            <a:pPr eaLnBrk="1" hangingPunct="1">
              <a:lnSpc>
                <a:spcPct val="125000"/>
              </a:lnSpc>
              <a:spcBef>
                <a:spcPct val="20000"/>
              </a:spcBef>
            </a:pPr>
            <a:r>
              <a:rPr kumimoji="1" lang="zh-CN" altLang="en-US" sz="2400" b="1" dirty="0"/>
              <a:t>（</a:t>
            </a:r>
            <a:r>
              <a:rPr kumimoji="1" lang="en-US" altLang="zh-CN" sz="2400" b="1" dirty="0"/>
              <a:t>4</a:t>
            </a:r>
            <a:r>
              <a:rPr kumimoji="1" lang="zh-CN" altLang="en-US" sz="2400" b="1" dirty="0"/>
              <a:t>）数据库管理系统三级模式之间的</a:t>
            </a:r>
            <a:r>
              <a:rPr kumimoji="1" lang="zh-CN" altLang="en-US" sz="2400" b="1" dirty="0">
                <a:solidFill>
                  <a:srgbClr val="FF0000"/>
                </a:solidFill>
              </a:rPr>
              <a:t>两级映射</a:t>
            </a:r>
            <a:r>
              <a:rPr kumimoji="1" lang="zh-CN" altLang="en-US" sz="2400" b="1" dirty="0"/>
              <a:t>：</a:t>
            </a:r>
          </a:p>
          <a:p>
            <a:pPr marL="342900" indent="-342900" eaLnBrk="1" hangingPunct="1">
              <a:lnSpc>
                <a:spcPct val="125000"/>
              </a:lnSpc>
              <a:spcBef>
                <a:spcPct val="20000"/>
              </a:spcBef>
              <a:buFont typeface="Wingdings" panose="05000000000000000000" pitchFamily="2" charset="2"/>
              <a:buChar char="u"/>
            </a:pPr>
            <a:r>
              <a:rPr kumimoji="1" lang="en-US" altLang="zh-CN" sz="2400" b="1" dirty="0" smtClean="0"/>
              <a:t> </a:t>
            </a:r>
            <a:r>
              <a:rPr kumimoji="1" lang="zh-CN" altLang="en-US" sz="2400" b="1" dirty="0" smtClean="0">
                <a:solidFill>
                  <a:srgbClr val="FF0000"/>
                </a:solidFill>
              </a:rPr>
              <a:t>子</a:t>
            </a:r>
            <a:r>
              <a:rPr kumimoji="1" lang="zh-CN" altLang="en-US" sz="2400" b="1" dirty="0">
                <a:solidFill>
                  <a:srgbClr val="FF0000"/>
                </a:solidFill>
              </a:rPr>
              <a:t>模式     模式映射</a:t>
            </a:r>
            <a:r>
              <a:rPr kumimoji="1" lang="zh-CN" altLang="en-US" sz="2400" b="1" dirty="0"/>
              <a:t>：保证了</a:t>
            </a:r>
            <a:r>
              <a:rPr kumimoji="1" lang="zh-CN" altLang="en-US" sz="2400" b="1" dirty="0">
                <a:solidFill>
                  <a:srgbClr val="FF0000"/>
                </a:solidFill>
              </a:rPr>
              <a:t>逻辑数据独立性</a:t>
            </a:r>
            <a:r>
              <a:rPr kumimoji="1" lang="zh-CN" altLang="en-US" sz="2400" b="1" dirty="0"/>
              <a:t>：用户数据独立于全局逻辑数据的特性（模式变，子模式可以不变） 。</a:t>
            </a:r>
          </a:p>
          <a:p>
            <a:pPr marL="342900" indent="-342900" eaLnBrk="1" hangingPunct="1">
              <a:lnSpc>
                <a:spcPct val="125000"/>
              </a:lnSpc>
              <a:spcBef>
                <a:spcPct val="20000"/>
              </a:spcBef>
              <a:buFont typeface="Wingdings" panose="05000000000000000000" pitchFamily="2" charset="2"/>
              <a:buChar char="u"/>
            </a:pPr>
            <a:r>
              <a:rPr kumimoji="1" lang="en-US" altLang="zh-CN" sz="2400" b="1" dirty="0" smtClean="0"/>
              <a:t> </a:t>
            </a:r>
            <a:r>
              <a:rPr kumimoji="1" lang="zh-CN" altLang="en-US" sz="2400" b="1" dirty="0" smtClean="0">
                <a:solidFill>
                  <a:srgbClr val="FF0000"/>
                </a:solidFill>
              </a:rPr>
              <a:t>模</a:t>
            </a:r>
            <a:r>
              <a:rPr kumimoji="1" lang="zh-CN" altLang="en-US" sz="2400" b="1" dirty="0">
                <a:solidFill>
                  <a:srgbClr val="FF0000"/>
                </a:solidFill>
              </a:rPr>
              <a:t>式     物理模式映射</a:t>
            </a:r>
            <a:r>
              <a:rPr kumimoji="1" lang="zh-CN" altLang="en-US" sz="2400" b="1" dirty="0"/>
              <a:t>：保证了</a:t>
            </a:r>
            <a:r>
              <a:rPr kumimoji="1" lang="zh-CN" altLang="en-US" sz="2400" b="1" dirty="0">
                <a:solidFill>
                  <a:srgbClr val="FF0000"/>
                </a:solidFill>
              </a:rPr>
              <a:t>物理数据独立性</a:t>
            </a:r>
            <a:r>
              <a:rPr kumimoji="1" lang="zh-CN" altLang="en-US" sz="2400" b="1" dirty="0"/>
              <a:t>：全局逻辑数据独立于物理数据的特性。</a:t>
            </a:r>
          </a:p>
        </p:txBody>
      </p:sp>
      <p:sp>
        <p:nvSpPr>
          <p:cNvPr id="8"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1.3 </a:t>
            </a:r>
            <a:r>
              <a:rPr lang="zh-CN" altLang="en-US" sz="2800" b="1" dirty="0" smtClean="0">
                <a:solidFill>
                  <a:schemeClr val="bg1"/>
                </a:solidFill>
                <a:latin typeface="微软雅黑" panose="020B0503020204020204" pitchFamily="34" charset="-122"/>
                <a:ea typeface="微软雅黑" panose="020B0503020204020204" pitchFamily="34" charset="-122"/>
              </a:rPr>
              <a:t>数</a:t>
            </a:r>
            <a:r>
              <a:rPr lang="zh-CN" altLang="en-US" sz="2800" b="1" dirty="0">
                <a:solidFill>
                  <a:schemeClr val="bg1"/>
                </a:solidFill>
                <a:latin typeface="微软雅黑" panose="020B0503020204020204" pitchFamily="34" charset="-122"/>
                <a:ea typeface="微软雅黑" panose="020B0503020204020204" pitchFamily="34" charset="-122"/>
              </a:rPr>
              <a:t>据库系统的系统结构</a:t>
            </a:r>
          </a:p>
        </p:txBody>
      </p:sp>
    </p:spTree>
    <p:extLst>
      <p:ext uri="{BB962C8B-B14F-4D97-AF65-F5344CB8AC3E}">
        <p14:creationId xmlns:p14="http://schemas.microsoft.com/office/powerpoint/2010/main" val="240960582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1.1 </a:t>
            </a:r>
            <a:r>
              <a:rPr lang="zh-CN" altLang="en-US" sz="2800" b="1" dirty="0" smtClean="0">
                <a:solidFill>
                  <a:schemeClr val="bg1"/>
                </a:solidFill>
                <a:latin typeface="微软雅黑" panose="020B0503020204020204" pitchFamily="34" charset="-122"/>
                <a:ea typeface="微软雅黑" panose="020B0503020204020204" pitchFamily="34" charset="-122"/>
              </a:rPr>
              <a:t>数据库系统概述</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371965" y="858982"/>
            <a:ext cx="10985119" cy="46046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600200">
              <a:lnSpc>
                <a:spcPct val="150000"/>
              </a:lnSpc>
              <a:spcAft>
                <a:spcPct val="35000"/>
              </a:spcAft>
            </a:pPr>
            <a:r>
              <a:rPr lang="zh-CN" altLang="en-US" sz="2000" dirty="0">
                <a:solidFill>
                  <a:schemeClr val="tx1"/>
                </a:solidFill>
                <a:latin typeface="微软雅黑" panose="020B0503020204020204" pitchFamily="34" charset="-122"/>
                <a:ea typeface="微软雅黑" panose="020B0503020204020204" pitchFamily="34" charset="-122"/>
              </a:rPr>
              <a:t>三件事奠定了现代数据库技术的基础：</a:t>
            </a:r>
          </a:p>
          <a:p>
            <a:pPr marL="342900" indent="-342900" defTabSz="1600200">
              <a:lnSpc>
                <a:spcPct val="150000"/>
              </a:lnSpc>
              <a:spcAft>
                <a:spcPct val="35000"/>
              </a:spcAft>
              <a:buFont typeface="Wingdings" panose="05000000000000000000" pitchFamily="2" charset="2"/>
              <a:buChar char="n"/>
            </a:pPr>
            <a:r>
              <a:rPr lang="en-US" altLang="zh-CN" sz="2000" dirty="0">
                <a:solidFill>
                  <a:schemeClr val="tx1"/>
                </a:solidFill>
                <a:latin typeface="微软雅黑" panose="020B0503020204020204" pitchFamily="34" charset="-122"/>
                <a:ea typeface="微软雅黑" panose="020B0503020204020204" pitchFamily="34" charset="-122"/>
              </a:rPr>
              <a:t>1968</a:t>
            </a:r>
            <a:r>
              <a:rPr lang="zh-CN" altLang="en-US" sz="2000" dirty="0">
                <a:solidFill>
                  <a:schemeClr val="tx1"/>
                </a:solidFill>
                <a:latin typeface="微软雅黑" panose="020B0503020204020204" pitchFamily="34" charset="-122"/>
                <a:ea typeface="微软雅黑" panose="020B0503020204020204" pitchFamily="34" charset="-122"/>
              </a:rPr>
              <a:t>年</a:t>
            </a:r>
            <a:r>
              <a:rPr lang="en-US" altLang="zh-CN" sz="2000" dirty="0">
                <a:solidFill>
                  <a:schemeClr val="tx1"/>
                </a:solidFill>
                <a:latin typeface="微软雅黑" panose="020B0503020204020204" pitchFamily="34" charset="-122"/>
                <a:ea typeface="微软雅黑" panose="020B0503020204020204" pitchFamily="34" charset="-122"/>
              </a:rPr>
              <a:t>IBM</a:t>
            </a:r>
            <a:r>
              <a:rPr lang="zh-CN" altLang="en-US" sz="2000" dirty="0">
                <a:solidFill>
                  <a:schemeClr val="tx1"/>
                </a:solidFill>
                <a:latin typeface="微软雅黑" panose="020B0503020204020204" pitchFamily="34" charset="-122"/>
                <a:ea typeface="微软雅黑" panose="020B0503020204020204" pitchFamily="34" charset="-122"/>
              </a:rPr>
              <a:t>公司推出层次模型的</a:t>
            </a:r>
            <a:r>
              <a:rPr lang="en-US" altLang="zh-CN" sz="2000" dirty="0" err="1">
                <a:solidFill>
                  <a:schemeClr val="tx1"/>
                </a:solidFill>
                <a:latin typeface="微软雅黑" panose="020B0503020204020204" pitchFamily="34" charset="-122"/>
                <a:ea typeface="微软雅黑" panose="020B0503020204020204" pitchFamily="34" charset="-122"/>
              </a:rPr>
              <a:t>IMS</a:t>
            </a:r>
            <a:r>
              <a:rPr lang="zh-CN" altLang="en-US" sz="2000" dirty="0">
                <a:solidFill>
                  <a:schemeClr val="tx1"/>
                </a:solidFill>
                <a:latin typeface="微软雅黑" panose="020B0503020204020204" pitchFamily="34" charset="-122"/>
                <a:ea typeface="微软雅黑" panose="020B0503020204020204" pitchFamily="34" charset="-122"/>
              </a:rPr>
              <a:t>（</a:t>
            </a:r>
            <a:r>
              <a:rPr lang="en-US" altLang="zh-CN" sz="2000" dirty="0">
                <a:solidFill>
                  <a:schemeClr val="tx1"/>
                </a:solidFill>
                <a:latin typeface="微软雅黑" panose="020B0503020204020204" pitchFamily="34" charset="-122"/>
                <a:ea typeface="微软雅黑" panose="020B0503020204020204" pitchFamily="34" charset="-122"/>
              </a:rPr>
              <a:t>Information Management System</a:t>
            </a:r>
            <a:r>
              <a:rPr lang="zh-CN" altLang="en-US" sz="2000" dirty="0">
                <a:solidFill>
                  <a:schemeClr val="tx1"/>
                </a:solidFill>
                <a:latin typeface="微软雅黑" panose="020B0503020204020204" pitchFamily="34" charset="-122"/>
                <a:ea typeface="微软雅黑" panose="020B0503020204020204" pitchFamily="34" charset="-122"/>
              </a:rPr>
              <a:t>）数据库系统；</a:t>
            </a:r>
          </a:p>
          <a:p>
            <a:pPr marL="342900" indent="-342900" defTabSz="1600200">
              <a:lnSpc>
                <a:spcPct val="150000"/>
              </a:lnSpc>
              <a:spcAft>
                <a:spcPct val="35000"/>
              </a:spcAft>
              <a:buFont typeface="Wingdings" panose="05000000000000000000" pitchFamily="2" charset="2"/>
              <a:buChar char="n"/>
            </a:pPr>
            <a:r>
              <a:rPr lang="zh-CN" altLang="en-US" sz="2000" dirty="0">
                <a:solidFill>
                  <a:schemeClr val="tx1"/>
                </a:solidFill>
                <a:latin typeface="微软雅黑" panose="020B0503020204020204" pitchFamily="34" charset="-122"/>
                <a:ea typeface="微软雅黑" panose="020B0503020204020204" pitchFamily="34" charset="-122"/>
              </a:rPr>
              <a:t> </a:t>
            </a:r>
            <a:r>
              <a:rPr lang="en-US" altLang="zh-CN" sz="2000" dirty="0">
                <a:solidFill>
                  <a:schemeClr val="tx1"/>
                </a:solidFill>
                <a:latin typeface="微软雅黑" panose="020B0503020204020204" pitchFamily="34" charset="-122"/>
                <a:ea typeface="微软雅黑" panose="020B0503020204020204" pitchFamily="34" charset="-122"/>
              </a:rPr>
              <a:t>1969</a:t>
            </a:r>
            <a:r>
              <a:rPr lang="zh-CN" altLang="en-US" sz="2000" dirty="0">
                <a:solidFill>
                  <a:schemeClr val="tx1"/>
                </a:solidFill>
                <a:latin typeface="微软雅黑" panose="020B0503020204020204" pitchFamily="34" charset="-122"/>
                <a:ea typeface="微软雅黑" panose="020B0503020204020204" pitchFamily="34" charset="-122"/>
              </a:rPr>
              <a:t>年，美国数据系统语言协会</a:t>
            </a:r>
            <a:r>
              <a:rPr lang="en-US" altLang="zh-CN" sz="2000" dirty="0" err="1">
                <a:solidFill>
                  <a:schemeClr val="tx1"/>
                </a:solidFill>
                <a:latin typeface="微软雅黑" panose="020B0503020204020204" pitchFamily="34" charset="-122"/>
                <a:ea typeface="微软雅黑" panose="020B0503020204020204" pitchFamily="34" charset="-122"/>
              </a:rPr>
              <a:t>CODASYL</a:t>
            </a:r>
            <a:r>
              <a:rPr lang="zh-CN" altLang="en-US" sz="2000" dirty="0">
                <a:solidFill>
                  <a:schemeClr val="tx1"/>
                </a:solidFill>
                <a:latin typeface="微软雅黑" panose="020B0503020204020204" pitchFamily="34" charset="-122"/>
                <a:ea typeface="微软雅黑" panose="020B0503020204020204" pitchFamily="34" charset="-122"/>
              </a:rPr>
              <a:t>（</a:t>
            </a:r>
            <a:r>
              <a:rPr lang="en-US" altLang="zh-CN" sz="2000" dirty="0">
                <a:solidFill>
                  <a:schemeClr val="tx1"/>
                </a:solidFill>
                <a:latin typeface="微软雅黑" panose="020B0503020204020204" pitchFamily="34" charset="-122"/>
                <a:ea typeface="微软雅黑" panose="020B0503020204020204" pitchFamily="34" charset="-122"/>
              </a:rPr>
              <a:t>Conference On Data System Language</a:t>
            </a:r>
            <a:r>
              <a:rPr lang="zh-CN" altLang="en-US" sz="2000" dirty="0">
                <a:solidFill>
                  <a:schemeClr val="tx1"/>
                </a:solidFill>
                <a:latin typeface="微软雅黑" panose="020B0503020204020204" pitchFamily="34" charset="-122"/>
                <a:ea typeface="微软雅黑" panose="020B0503020204020204" pitchFamily="34" charset="-122"/>
              </a:rPr>
              <a:t>）的数据库任务小组</a:t>
            </a:r>
            <a:r>
              <a:rPr lang="en-US" altLang="zh-CN" sz="2000" dirty="0" err="1">
                <a:solidFill>
                  <a:schemeClr val="tx1"/>
                </a:solidFill>
                <a:latin typeface="微软雅黑" panose="020B0503020204020204" pitchFamily="34" charset="-122"/>
                <a:ea typeface="微软雅黑" panose="020B0503020204020204" pitchFamily="34" charset="-122"/>
              </a:rPr>
              <a:t>DBTG</a:t>
            </a:r>
            <a:r>
              <a:rPr lang="zh-CN" altLang="en-US" sz="2000" dirty="0">
                <a:solidFill>
                  <a:schemeClr val="tx1"/>
                </a:solidFill>
                <a:latin typeface="微软雅黑" panose="020B0503020204020204" pitchFamily="34" charset="-122"/>
                <a:ea typeface="微软雅黑" panose="020B0503020204020204" pitchFamily="34" charset="-122"/>
              </a:rPr>
              <a:t>（</a:t>
            </a:r>
            <a:r>
              <a:rPr lang="en-US" altLang="zh-CN" sz="2000" dirty="0" err="1">
                <a:solidFill>
                  <a:schemeClr val="tx1"/>
                </a:solidFill>
                <a:latin typeface="微软雅黑" panose="020B0503020204020204" pitchFamily="34" charset="-122"/>
                <a:ea typeface="微软雅黑" panose="020B0503020204020204" pitchFamily="34" charset="-122"/>
              </a:rPr>
              <a:t>DataBase</a:t>
            </a:r>
            <a:r>
              <a:rPr lang="en-US" altLang="zh-CN" sz="2000" dirty="0">
                <a:solidFill>
                  <a:schemeClr val="tx1"/>
                </a:solidFill>
                <a:latin typeface="微软雅黑" panose="020B0503020204020204" pitchFamily="34" charset="-122"/>
                <a:ea typeface="微软雅黑" panose="020B0503020204020204" pitchFamily="34" charset="-122"/>
              </a:rPr>
              <a:t> Task Group</a:t>
            </a:r>
            <a:r>
              <a:rPr lang="zh-CN" altLang="en-US" sz="2000" dirty="0">
                <a:solidFill>
                  <a:schemeClr val="tx1"/>
                </a:solidFill>
                <a:latin typeface="微软雅黑" panose="020B0503020204020204" pitchFamily="34" charset="-122"/>
                <a:ea typeface="微软雅黑" panose="020B0503020204020204" pitchFamily="34" charset="-122"/>
              </a:rPr>
              <a:t>）发表的一系列报告中提出了网状模型；</a:t>
            </a:r>
          </a:p>
          <a:p>
            <a:pPr marL="342900" indent="-342900" defTabSz="1600200">
              <a:lnSpc>
                <a:spcPct val="150000"/>
              </a:lnSpc>
              <a:spcAft>
                <a:spcPct val="35000"/>
              </a:spcAft>
              <a:buFont typeface="Wingdings" panose="05000000000000000000" pitchFamily="2" charset="2"/>
              <a:buChar char="n"/>
            </a:pPr>
            <a:r>
              <a:rPr lang="zh-CN" altLang="en-US" sz="2000" dirty="0">
                <a:solidFill>
                  <a:schemeClr val="tx1"/>
                </a:solidFill>
                <a:latin typeface="微软雅黑" panose="020B0503020204020204" pitchFamily="34" charset="-122"/>
                <a:ea typeface="微软雅黑" panose="020B0503020204020204" pitchFamily="34" charset="-122"/>
              </a:rPr>
              <a:t> </a:t>
            </a:r>
            <a:r>
              <a:rPr lang="en-US" altLang="zh-CN" sz="2000" dirty="0">
                <a:solidFill>
                  <a:schemeClr val="tx1"/>
                </a:solidFill>
                <a:latin typeface="微软雅黑" panose="020B0503020204020204" pitchFamily="34" charset="-122"/>
                <a:ea typeface="微软雅黑" panose="020B0503020204020204" pitchFamily="34" charset="-122"/>
              </a:rPr>
              <a:t>1970</a:t>
            </a:r>
            <a:r>
              <a:rPr lang="zh-CN" altLang="en-US" sz="2000" dirty="0">
                <a:solidFill>
                  <a:schemeClr val="tx1"/>
                </a:solidFill>
                <a:latin typeface="微软雅黑" panose="020B0503020204020204" pitchFamily="34" charset="-122"/>
                <a:ea typeface="微软雅黑" panose="020B0503020204020204" pitchFamily="34" charset="-122"/>
              </a:rPr>
              <a:t>年，</a:t>
            </a:r>
            <a:r>
              <a:rPr lang="en-US" altLang="zh-CN" sz="2000" dirty="0">
                <a:solidFill>
                  <a:schemeClr val="tx1"/>
                </a:solidFill>
                <a:latin typeface="微软雅黑" panose="020B0503020204020204" pitchFamily="34" charset="-122"/>
                <a:ea typeface="微软雅黑" panose="020B0503020204020204" pitchFamily="34" charset="-122"/>
              </a:rPr>
              <a:t>IBM</a:t>
            </a:r>
            <a:r>
              <a:rPr lang="zh-CN" altLang="en-US" sz="2000" dirty="0">
                <a:solidFill>
                  <a:schemeClr val="tx1"/>
                </a:solidFill>
                <a:latin typeface="微软雅黑" panose="020B0503020204020204" pitchFamily="34" charset="-122"/>
                <a:ea typeface="微软雅黑" panose="020B0503020204020204" pitchFamily="34" charset="-122"/>
              </a:rPr>
              <a:t>研究中心的</a:t>
            </a:r>
            <a:r>
              <a:rPr lang="en-US" altLang="zh-CN" sz="2000" dirty="0" err="1">
                <a:solidFill>
                  <a:schemeClr val="tx1"/>
                </a:solidFill>
                <a:latin typeface="微软雅黑" panose="020B0503020204020204" pitchFamily="34" charset="-122"/>
                <a:ea typeface="微软雅黑" panose="020B0503020204020204" pitchFamily="34" charset="-122"/>
              </a:rPr>
              <a:t>E.F.Codd</a:t>
            </a:r>
            <a:r>
              <a:rPr lang="zh-CN" altLang="en-US" sz="2000" dirty="0">
                <a:solidFill>
                  <a:schemeClr val="tx1"/>
                </a:solidFill>
                <a:latin typeface="微软雅黑" panose="020B0503020204020204" pitchFamily="34" charset="-122"/>
                <a:ea typeface="微软雅黑" panose="020B0503020204020204" pitchFamily="34" charset="-122"/>
              </a:rPr>
              <a:t>博士发表了关于关系模型的著名论文。这三件事奠定了现代数据库技术的基础</a:t>
            </a:r>
            <a:r>
              <a:rPr lang="zh-CN" altLang="en-US" sz="2000" dirty="0" smtClean="0">
                <a:solidFill>
                  <a:schemeClr val="tx1"/>
                </a:solidFill>
                <a:latin typeface="微软雅黑" panose="020B0503020204020204" pitchFamily="34" charset="-122"/>
                <a:ea typeface="微软雅黑" panose="020B0503020204020204" pitchFamily="34" charset="-122"/>
              </a:rPr>
              <a:t>。</a:t>
            </a:r>
            <a:endParaRPr lang="en-US" altLang="zh-CN" sz="2000" dirty="0" smtClean="0">
              <a:solidFill>
                <a:schemeClr val="tx1"/>
              </a:solidFill>
              <a:latin typeface="微软雅黑" panose="020B0503020204020204" pitchFamily="34" charset="-122"/>
              <a:ea typeface="微软雅黑" panose="020B0503020204020204" pitchFamily="34" charset="-122"/>
            </a:endParaRPr>
          </a:p>
          <a:p>
            <a:pPr defTabSz="1600200">
              <a:lnSpc>
                <a:spcPct val="150000"/>
              </a:lnSpc>
              <a:spcAft>
                <a:spcPct val="35000"/>
              </a:spcAft>
            </a:pPr>
            <a:r>
              <a:rPr lang="zh-CN" altLang="en-US" sz="2000" b="1" dirty="0">
                <a:solidFill>
                  <a:schemeClr val="tx1"/>
                </a:solidFill>
                <a:latin typeface="楷体" panose="02010609060101010101" pitchFamily="49" charset="-122"/>
                <a:ea typeface="楷体" panose="02010609060101010101" pitchFamily="49" charset="-122"/>
              </a:rPr>
              <a:t>由于</a:t>
            </a:r>
            <a:r>
              <a:rPr lang="en-US" altLang="zh-CN" sz="2000" b="1" dirty="0" err="1">
                <a:solidFill>
                  <a:schemeClr val="tx1"/>
                </a:solidFill>
                <a:latin typeface="楷体" panose="02010609060101010101" pitchFamily="49" charset="-122"/>
                <a:ea typeface="楷体" panose="02010609060101010101" pitchFamily="49" charset="-122"/>
              </a:rPr>
              <a:t>C.M.Bachman</a:t>
            </a:r>
            <a:r>
              <a:rPr lang="zh-CN" altLang="en-US" sz="2000" b="1" dirty="0">
                <a:solidFill>
                  <a:schemeClr val="tx1"/>
                </a:solidFill>
                <a:latin typeface="楷体" panose="02010609060101010101" pitchFamily="49" charset="-122"/>
                <a:ea typeface="楷体" panose="02010609060101010101" pitchFamily="49" charset="-122"/>
              </a:rPr>
              <a:t>在网状模型和</a:t>
            </a:r>
            <a:r>
              <a:rPr lang="en-US" altLang="zh-CN" sz="2000" b="1" dirty="0" err="1">
                <a:solidFill>
                  <a:schemeClr val="tx1"/>
                </a:solidFill>
                <a:latin typeface="楷体" panose="02010609060101010101" pitchFamily="49" charset="-122"/>
                <a:ea typeface="楷体" panose="02010609060101010101" pitchFamily="49" charset="-122"/>
              </a:rPr>
              <a:t>DBTG</a:t>
            </a:r>
            <a:r>
              <a:rPr lang="zh-CN" altLang="en-US" sz="2000" b="1" dirty="0">
                <a:solidFill>
                  <a:schemeClr val="tx1"/>
                </a:solidFill>
                <a:latin typeface="楷体" panose="02010609060101010101" pitchFamily="49" charset="-122"/>
                <a:ea typeface="楷体" panose="02010609060101010101" pitchFamily="49" charset="-122"/>
              </a:rPr>
              <a:t>报告中的贡献，他在</a:t>
            </a:r>
            <a:r>
              <a:rPr lang="en-US" altLang="zh-CN" sz="2000" b="1" dirty="0">
                <a:solidFill>
                  <a:schemeClr val="tx1"/>
                </a:solidFill>
                <a:latin typeface="楷体" panose="02010609060101010101" pitchFamily="49" charset="-122"/>
                <a:ea typeface="楷体" panose="02010609060101010101" pitchFamily="49" charset="-122"/>
              </a:rPr>
              <a:t>1973</a:t>
            </a:r>
            <a:r>
              <a:rPr lang="zh-CN" altLang="en-US" sz="2000" b="1" dirty="0">
                <a:solidFill>
                  <a:schemeClr val="tx1"/>
                </a:solidFill>
                <a:latin typeface="楷体" panose="02010609060101010101" pitchFamily="49" charset="-122"/>
                <a:ea typeface="楷体" panose="02010609060101010101" pitchFamily="49" charset="-122"/>
              </a:rPr>
              <a:t>年荣获美国计算机学会（</a:t>
            </a:r>
            <a:r>
              <a:rPr lang="en-US" altLang="zh-CN" sz="2000" b="1" dirty="0">
                <a:solidFill>
                  <a:schemeClr val="tx1"/>
                </a:solidFill>
                <a:latin typeface="楷体" panose="02010609060101010101" pitchFamily="49" charset="-122"/>
                <a:ea typeface="楷体" panose="02010609060101010101" pitchFamily="49" charset="-122"/>
              </a:rPr>
              <a:t>ACM</a:t>
            </a:r>
            <a:r>
              <a:rPr lang="zh-CN" altLang="en-US" sz="2000" b="1" dirty="0">
                <a:solidFill>
                  <a:schemeClr val="tx1"/>
                </a:solidFill>
                <a:latin typeface="楷体" panose="02010609060101010101" pitchFamily="49" charset="-122"/>
                <a:ea typeface="楷体" panose="02010609060101010101" pitchFamily="49" charset="-122"/>
              </a:rPr>
              <a:t>）授予的图灵奖。</a:t>
            </a:r>
            <a:r>
              <a:rPr lang="en-US" altLang="zh-CN" sz="2000" b="1" dirty="0" err="1">
                <a:solidFill>
                  <a:schemeClr val="tx1"/>
                </a:solidFill>
                <a:latin typeface="楷体" panose="02010609060101010101" pitchFamily="49" charset="-122"/>
                <a:ea typeface="楷体" panose="02010609060101010101" pitchFamily="49" charset="-122"/>
              </a:rPr>
              <a:t>E.F.Codd</a:t>
            </a:r>
            <a:r>
              <a:rPr lang="zh-CN" altLang="en-US" sz="2000" b="1" dirty="0">
                <a:solidFill>
                  <a:schemeClr val="tx1"/>
                </a:solidFill>
                <a:latin typeface="楷体" panose="02010609060101010101" pitchFamily="49" charset="-122"/>
                <a:ea typeface="楷体" panose="02010609060101010101" pitchFamily="49" charset="-122"/>
              </a:rPr>
              <a:t>在关系模型上做出了杰出的开拓性贡献，在</a:t>
            </a:r>
            <a:r>
              <a:rPr lang="en-US" altLang="zh-CN" sz="2000" b="1" dirty="0">
                <a:solidFill>
                  <a:schemeClr val="tx1"/>
                </a:solidFill>
                <a:latin typeface="楷体" panose="02010609060101010101" pitchFamily="49" charset="-122"/>
                <a:ea typeface="楷体" panose="02010609060101010101" pitchFamily="49" charset="-122"/>
              </a:rPr>
              <a:t>1981</a:t>
            </a:r>
            <a:r>
              <a:rPr lang="zh-CN" altLang="en-US" sz="2000" b="1" dirty="0">
                <a:solidFill>
                  <a:schemeClr val="tx1"/>
                </a:solidFill>
                <a:latin typeface="楷体" panose="02010609060101010101" pitchFamily="49" charset="-122"/>
                <a:ea typeface="楷体" panose="02010609060101010101" pitchFamily="49" charset="-122"/>
              </a:rPr>
              <a:t>年获得了图灵奖</a:t>
            </a:r>
            <a:r>
              <a:rPr lang="zh-CN" altLang="en-US" sz="2000" b="1" dirty="0" smtClean="0">
                <a:solidFill>
                  <a:schemeClr val="tx1"/>
                </a:solidFill>
                <a:latin typeface="楷体" panose="02010609060101010101" pitchFamily="49" charset="-122"/>
                <a:ea typeface="楷体" panose="02010609060101010101" pitchFamily="49" charset="-122"/>
              </a:rPr>
              <a:t>。</a:t>
            </a:r>
            <a:endParaRPr lang="zh-CN" altLang="en-US" sz="2000" b="1" dirty="0">
              <a:solidFill>
                <a:schemeClr val="tx1"/>
              </a:solidFill>
              <a:latin typeface="楷体" panose="02010609060101010101" pitchFamily="49" charset="-122"/>
              <a:ea typeface="楷体" panose="02010609060101010101" pitchFamily="49" charset="-122"/>
            </a:endParaRPr>
          </a:p>
        </p:txBody>
      </p:sp>
      <p:sp>
        <p:nvSpPr>
          <p:cNvPr id="6" name="文本框 94"/>
          <p:cNvSpPr txBox="1">
            <a:spLocks noChangeArrowheads="1"/>
          </p:cNvSpPr>
          <p:nvPr/>
        </p:nvSpPr>
        <p:spPr bwMode="auto">
          <a:xfrm>
            <a:off x="4737459" y="75566"/>
            <a:ext cx="7908779" cy="52197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1.1.1 </a:t>
            </a:r>
            <a:r>
              <a:rPr lang="zh-CN" altLang="en-US" sz="2800" b="1" dirty="0" smtClean="0">
                <a:solidFill>
                  <a:schemeClr val="bg1"/>
                </a:solidFill>
                <a:latin typeface="微软雅黑" panose="020B0503020204020204" pitchFamily="34" charset="-122"/>
                <a:ea typeface="微软雅黑" panose="020B0503020204020204" pitchFamily="34" charset="-122"/>
              </a:rPr>
              <a:t>数</a:t>
            </a:r>
            <a:r>
              <a:rPr lang="zh-CN" altLang="en-US" sz="2800" b="1" dirty="0">
                <a:solidFill>
                  <a:schemeClr val="bg1"/>
                </a:solidFill>
                <a:latin typeface="微软雅黑" panose="020B0503020204020204" pitchFamily="34" charset="-122"/>
                <a:ea typeface="微软雅黑" panose="020B0503020204020204" pitchFamily="34" charset="-122"/>
              </a:rPr>
              <a:t>据库的发展历史</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1.3 </a:t>
            </a:r>
            <a:r>
              <a:rPr lang="zh-CN" altLang="en-US" sz="2800" b="1" dirty="0" smtClean="0">
                <a:solidFill>
                  <a:schemeClr val="bg1"/>
                </a:solidFill>
                <a:latin typeface="微软雅黑" panose="020B0503020204020204" pitchFamily="34" charset="-122"/>
                <a:ea typeface="微软雅黑" panose="020B0503020204020204" pitchFamily="34" charset="-122"/>
              </a:rPr>
              <a:t>数</a:t>
            </a:r>
            <a:r>
              <a:rPr lang="zh-CN" altLang="en-US" sz="2800" b="1" dirty="0">
                <a:solidFill>
                  <a:schemeClr val="bg1"/>
                </a:solidFill>
                <a:latin typeface="微软雅黑" panose="020B0503020204020204" pitchFamily="34" charset="-122"/>
                <a:ea typeface="微软雅黑" panose="020B0503020204020204" pitchFamily="34" charset="-122"/>
              </a:rPr>
              <a:t>据库系统的系统结构</a:t>
            </a:r>
          </a:p>
        </p:txBody>
      </p:sp>
      <p:sp>
        <p:nvSpPr>
          <p:cNvPr id="5" name="Rectangle 3"/>
          <p:cNvSpPr>
            <a:spLocks noChangeArrowheads="1"/>
          </p:cNvSpPr>
          <p:nvPr/>
        </p:nvSpPr>
        <p:spPr bwMode="auto">
          <a:xfrm>
            <a:off x="0" y="4495800"/>
            <a:ext cx="2195513"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SzPct val="75000"/>
              <a:buFont typeface="Wingdings" panose="05000000000000000000" pitchFamily="2" charset="2"/>
              <a:buNone/>
            </a:pPr>
            <a:endParaRPr lang="zh-CN" altLang="zh-CN" sz="2400"/>
          </a:p>
        </p:txBody>
      </p:sp>
      <p:graphicFrame>
        <p:nvGraphicFramePr>
          <p:cNvPr id="7" name="Object 6"/>
          <p:cNvGraphicFramePr>
            <a:graphicFrameLocks noChangeAspect="1"/>
          </p:cNvGraphicFramePr>
          <p:nvPr>
            <p:extLst>
              <p:ext uri="{D42A27DB-BD31-4B8C-83A1-F6EECF244321}">
                <p14:modId xmlns:p14="http://schemas.microsoft.com/office/powerpoint/2010/main" val="3207619176"/>
              </p:ext>
            </p:extLst>
          </p:nvPr>
        </p:nvGraphicFramePr>
        <p:xfrm>
          <a:off x="1524000" y="728774"/>
          <a:ext cx="6271491" cy="5779975"/>
        </p:xfrm>
        <a:graphic>
          <a:graphicData uri="http://schemas.openxmlformats.org/presentationml/2006/ole">
            <mc:AlternateContent xmlns:mc="http://schemas.openxmlformats.org/markup-compatibility/2006">
              <mc:Choice xmlns:v="urn:schemas-microsoft-com:vml" Requires="v">
                <p:oleObj spid="_x0000_s1034" name="图片" r:id="rId4" imgW="4287012" imgH="3704844" progId="Word.Picture.8">
                  <p:embed/>
                </p:oleObj>
              </mc:Choice>
              <mc:Fallback>
                <p:oleObj name="图片" r:id="rId4" imgW="4287012" imgH="3704844"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728774"/>
                        <a:ext cx="6271491" cy="5779975"/>
                      </a:xfrm>
                      <a:prstGeom prst="rect">
                        <a:avLst/>
                      </a:prstGeom>
                      <a:noFill/>
                    </p:spPr>
                  </p:pic>
                </p:oleObj>
              </mc:Fallback>
            </mc:AlternateContent>
          </a:graphicData>
        </a:graphic>
      </p:graphicFrame>
      <p:sp>
        <p:nvSpPr>
          <p:cNvPr id="8" name="Rectangle 7"/>
          <p:cNvSpPr>
            <a:spLocks noChangeArrowheads="1"/>
          </p:cNvSpPr>
          <p:nvPr/>
        </p:nvSpPr>
        <p:spPr bwMode="auto">
          <a:xfrm>
            <a:off x="1835150" y="6427788"/>
            <a:ext cx="6302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5000"/>
              </a:spcBef>
            </a:pPr>
            <a:r>
              <a:rPr kumimoji="1" lang="zh-CN" altLang="en-US" sz="2400" b="1">
                <a:solidFill>
                  <a:srgbClr val="FF0000"/>
                </a:solidFill>
              </a:rPr>
              <a:t>图</a:t>
            </a:r>
            <a:r>
              <a:rPr kumimoji="1" lang="en-US" altLang="zh-CN" sz="2400" b="1">
                <a:solidFill>
                  <a:srgbClr val="FF0000"/>
                </a:solidFill>
              </a:rPr>
              <a:t>1-15</a:t>
            </a:r>
            <a:r>
              <a:rPr kumimoji="1" lang="zh-CN" altLang="en-US" sz="2400" b="1">
                <a:solidFill>
                  <a:srgbClr val="FF0000"/>
                </a:solidFill>
              </a:rPr>
              <a:t>数据库系统的三级模式结构图</a:t>
            </a:r>
          </a:p>
        </p:txBody>
      </p:sp>
      <p:sp>
        <p:nvSpPr>
          <p:cNvPr id="11" name="AutoShape 11"/>
          <p:cNvSpPr>
            <a:spLocks noChangeArrowheads="1"/>
          </p:cNvSpPr>
          <p:nvPr/>
        </p:nvSpPr>
        <p:spPr bwMode="auto">
          <a:xfrm>
            <a:off x="6877050" y="1916113"/>
            <a:ext cx="2124075" cy="360362"/>
          </a:xfrm>
          <a:prstGeom prst="ribbon">
            <a:avLst>
              <a:gd name="adj1" fmla="val 12500"/>
              <a:gd name="adj2" fmla="val 50000"/>
            </a:avLst>
          </a:prstGeom>
          <a:gradFill rotWithShape="1">
            <a:gsLst>
              <a:gs pos="0">
                <a:schemeClr val="accent1"/>
              </a:gs>
              <a:gs pos="50000">
                <a:schemeClr val="bg1"/>
              </a:gs>
              <a:gs pos="100000">
                <a:schemeClr val="accent1"/>
              </a:gs>
            </a:gsLst>
            <a:lin ang="18900000" scaled="1"/>
          </a:gradFill>
          <a:ln w="9525">
            <a:solidFill>
              <a:schemeClr val="tx1"/>
            </a:solidFill>
            <a:round/>
            <a:headEnd/>
            <a:tailEnd/>
          </a:ln>
          <a:effectLst/>
        </p:spPr>
        <p:txBody>
          <a:bodyPr wrap="none" anchor="ctr"/>
          <a:lstStyle/>
          <a:p>
            <a:pPr algn="ctr">
              <a:defRPr/>
            </a:pPr>
            <a:r>
              <a:rPr lang="zh-CN" altLang="en-US">
                <a:hlinkClick r:id="" action="ppaction://noaction"/>
              </a:rPr>
              <a:t>具体实例</a:t>
            </a:r>
            <a:endParaRPr lang="zh-CN" altLang="en-US"/>
          </a:p>
        </p:txBody>
      </p:sp>
      <p:sp>
        <p:nvSpPr>
          <p:cNvPr id="12" name="AutoShape 12"/>
          <p:cNvSpPr>
            <a:spLocks noChangeArrowheads="1"/>
          </p:cNvSpPr>
          <p:nvPr/>
        </p:nvSpPr>
        <p:spPr bwMode="auto">
          <a:xfrm>
            <a:off x="250825" y="3068638"/>
            <a:ext cx="1295400" cy="719137"/>
          </a:xfrm>
          <a:prstGeom prst="cloudCallout">
            <a:avLst>
              <a:gd name="adj1" fmla="val 210417"/>
              <a:gd name="adj2" fmla="val -87968"/>
            </a:avLst>
          </a:prstGeom>
          <a:solidFill>
            <a:schemeClr val="bg1"/>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逻辑独立性</a:t>
            </a:r>
          </a:p>
        </p:txBody>
      </p:sp>
      <p:sp>
        <p:nvSpPr>
          <p:cNvPr id="13" name="AutoShape 13"/>
          <p:cNvSpPr>
            <a:spLocks noChangeArrowheads="1"/>
          </p:cNvSpPr>
          <p:nvPr/>
        </p:nvSpPr>
        <p:spPr bwMode="auto">
          <a:xfrm>
            <a:off x="179388" y="4581525"/>
            <a:ext cx="1295400" cy="719138"/>
          </a:xfrm>
          <a:prstGeom prst="cloudCallout">
            <a:avLst>
              <a:gd name="adj1" fmla="val 227204"/>
              <a:gd name="adj2" fmla="val -81125"/>
            </a:avLst>
          </a:prstGeom>
          <a:solidFill>
            <a:schemeClr val="bg1"/>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物理独立性</a:t>
            </a:r>
          </a:p>
        </p:txBody>
      </p:sp>
    </p:spTree>
    <p:extLst>
      <p:ext uri="{BB962C8B-B14F-4D97-AF65-F5344CB8AC3E}">
        <p14:creationId xmlns:p14="http://schemas.microsoft.com/office/powerpoint/2010/main" val="36159702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8)">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1.3 </a:t>
            </a:r>
            <a:r>
              <a:rPr lang="zh-CN" altLang="en-US" sz="2800" b="1" dirty="0" smtClean="0">
                <a:solidFill>
                  <a:schemeClr val="bg1"/>
                </a:solidFill>
                <a:latin typeface="微软雅黑" panose="020B0503020204020204" pitchFamily="34" charset="-122"/>
                <a:ea typeface="微软雅黑" panose="020B0503020204020204" pitchFamily="34" charset="-122"/>
              </a:rPr>
              <a:t>数</a:t>
            </a:r>
            <a:r>
              <a:rPr lang="zh-CN" altLang="en-US" sz="2800" b="1" dirty="0">
                <a:solidFill>
                  <a:schemeClr val="bg1"/>
                </a:solidFill>
                <a:latin typeface="微软雅黑" panose="020B0503020204020204" pitchFamily="34" charset="-122"/>
                <a:ea typeface="微软雅黑" panose="020B0503020204020204" pitchFamily="34" charset="-122"/>
              </a:rPr>
              <a:t>据库系统的系统结构</a:t>
            </a:r>
          </a:p>
        </p:txBody>
      </p:sp>
      <p:grpSp>
        <p:nvGrpSpPr>
          <p:cNvPr id="5" name="组合 4"/>
          <p:cNvGrpSpPr/>
          <p:nvPr/>
        </p:nvGrpSpPr>
        <p:grpSpPr>
          <a:xfrm>
            <a:off x="2291195" y="889578"/>
            <a:ext cx="8280400" cy="5618163"/>
            <a:chOff x="323850" y="908050"/>
            <a:chExt cx="8280400" cy="5618163"/>
          </a:xfrm>
        </p:grpSpPr>
        <p:sp>
          <p:nvSpPr>
            <p:cNvPr id="6" name="AutoShape 4"/>
            <p:cNvSpPr>
              <a:spLocks noChangeArrowheads="1"/>
            </p:cNvSpPr>
            <p:nvPr/>
          </p:nvSpPr>
          <p:spPr bwMode="auto">
            <a:xfrm>
              <a:off x="3563938" y="2636838"/>
              <a:ext cx="1512887" cy="1008062"/>
            </a:xfrm>
            <a:prstGeom prst="flowChartMagneticDisk">
              <a:avLst/>
            </a:prstGeom>
            <a:solidFill>
              <a:srgbClr val="FF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电院数据库</a:t>
              </a:r>
            </a:p>
          </p:txBody>
        </p:sp>
        <p:sp>
          <p:nvSpPr>
            <p:cNvPr id="7" name="Rectangle 5"/>
            <p:cNvSpPr>
              <a:spLocks noChangeArrowheads="1"/>
            </p:cNvSpPr>
            <p:nvPr/>
          </p:nvSpPr>
          <p:spPr bwMode="auto">
            <a:xfrm>
              <a:off x="827088" y="908050"/>
              <a:ext cx="1512887" cy="576263"/>
            </a:xfrm>
            <a:prstGeom prst="rect">
              <a:avLst/>
            </a:prstGeom>
            <a:solidFill>
              <a:srgbClr val="FFFF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教务处：</a:t>
              </a:r>
            </a:p>
            <a:p>
              <a:pPr algn="ctr" eaLnBrk="1" hangingPunct="1"/>
              <a:r>
                <a:rPr lang="zh-CN" altLang="en-US"/>
                <a:t>教务管理系统</a:t>
              </a:r>
            </a:p>
          </p:txBody>
        </p:sp>
        <p:sp>
          <p:nvSpPr>
            <p:cNvPr id="8" name="Rectangle 6"/>
            <p:cNvSpPr>
              <a:spLocks noChangeArrowheads="1"/>
            </p:cNvSpPr>
            <p:nvPr/>
          </p:nvSpPr>
          <p:spPr bwMode="auto">
            <a:xfrm>
              <a:off x="2771775" y="908050"/>
              <a:ext cx="1871663" cy="649288"/>
            </a:xfrm>
            <a:prstGeom prst="rect">
              <a:avLst/>
            </a:prstGeom>
            <a:solidFill>
              <a:srgbClr val="FFFF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学生处：</a:t>
              </a:r>
            </a:p>
            <a:p>
              <a:pPr algn="ctr" eaLnBrk="1" hangingPunct="1"/>
              <a:r>
                <a:rPr lang="zh-CN" altLang="en-US"/>
                <a:t>学生信息管理系统</a:t>
              </a:r>
            </a:p>
          </p:txBody>
        </p:sp>
        <p:sp>
          <p:nvSpPr>
            <p:cNvPr id="9" name="Rectangle 7"/>
            <p:cNvSpPr>
              <a:spLocks noChangeArrowheads="1"/>
            </p:cNvSpPr>
            <p:nvPr/>
          </p:nvSpPr>
          <p:spPr bwMode="auto">
            <a:xfrm>
              <a:off x="5148263" y="908050"/>
              <a:ext cx="1871662" cy="792163"/>
            </a:xfrm>
            <a:prstGeom prst="rect">
              <a:avLst/>
            </a:prstGeom>
            <a:solidFill>
              <a:srgbClr val="FFFF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现代化教学中心：</a:t>
              </a:r>
            </a:p>
            <a:p>
              <a:pPr algn="ctr" eaLnBrk="1" hangingPunct="1"/>
              <a:r>
                <a:rPr lang="zh-CN" altLang="en-US"/>
                <a:t>一卡通管理系统</a:t>
              </a:r>
            </a:p>
          </p:txBody>
        </p:sp>
        <p:sp>
          <p:nvSpPr>
            <p:cNvPr id="10" name="Rectangle 8"/>
            <p:cNvSpPr>
              <a:spLocks noChangeArrowheads="1"/>
            </p:cNvSpPr>
            <p:nvPr/>
          </p:nvSpPr>
          <p:spPr bwMode="auto">
            <a:xfrm>
              <a:off x="7451725" y="908050"/>
              <a:ext cx="1152525" cy="720725"/>
            </a:xfrm>
            <a:prstGeom prst="rect">
              <a:avLst/>
            </a:prstGeom>
            <a:solidFill>
              <a:srgbClr val="FFFF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a:t>
              </a:r>
            </a:p>
          </p:txBody>
        </p:sp>
        <p:sp>
          <p:nvSpPr>
            <p:cNvPr id="11" name="Line 9"/>
            <p:cNvSpPr>
              <a:spLocks noChangeShapeType="1"/>
            </p:cNvSpPr>
            <p:nvPr/>
          </p:nvSpPr>
          <p:spPr bwMode="auto">
            <a:xfrm flipH="1" flipV="1">
              <a:off x="1763713" y="1557338"/>
              <a:ext cx="1944687"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10"/>
            <p:cNvSpPr>
              <a:spLocks noChangeShapeType="1"/>
            </p:cNvSpPr>
            <p:nvPr/>
          </p:nvSpPr>
          <p:spPr bwMode="auto">
            <a:xfrm flipH="1" flipV="1">
              <a:off x="3851275" y="1628775"/>
              <a:ext cx="288925" cy="10080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11"/>
            <p:cNvSpPr>
              <a:spLocks noChangeShapeType="1"/>
            </p:cNvSpPr>
            <p:nvPr/>
          </p:nvSpPr>
          <p:spPr bwMode="auto">
            <a:xfrm flipV="1">
              <a:off x="4716463" y="1773238"/>
              <a:ext cx="1008062" cy="10080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12"/>
            <p:cNvSpPr>
              <a:spLocks noChangeShapeType="1"/>
            </p:cNvSpPr>
            <p:nvPr/>
          </p:nvSpPr>
          <p:spPr bwMode="auto">
            <a:xfrm flipV="1">
              <a:off x="5003800" y="1700213"/>
              <a:ext cx="2952750" cy="1081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AutoShape 13"/>
            <p:cNvSpPr>
              <a:spLocks noChangeArrowheads="1"/>
            </p:cNvSpPr>
            <p:nvPr/>
          </p:nvSpPr>
          <p:spPr bwMode="auto">
            <a:xfrm>
              <a:off x="2555875" y="5013325"/>
              <a:ext cx="3600450" cy="1512888"/>
            </a:xfrm>
            <a:prstGeom prst="flowChartMultidocument">
              <a:avLst/>
            </a:prstGeom>
            <a:solidFill>
              <a:srgbClr val="FFFF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数据库的物理存储模式</a:t>
              </a:r>
            </a:p>
          </p:txBody>
        </p:sp>
        <p:sp>
          <p:nvSpPr>
            <p:cNvPr id="16" name="AutoShape 14"/>
            <p:cNvSpPr>
              <a:spLocks noChangeArrowheads="1"/>
            </p:cNvSpPr>
            <p:nvPr/>
          </p:nvSpPr>
          <p:spPr bwMode="auto">
            <a:xfrm>
              <a:off x="4284663" y="3716338"/>
              <a:ext cx="215900" cy="1368425"/>
            </a:xfrm>
            <a:prstGeom prst="upDownArrow">
              <a:avLst>
                <a:gd name="adj1" fmla="val 50000"/>
                <a:gd name="adj2" fmla="val 126765"/>
              </a:avLst>
            </a:prstGeom>
            <a:solidFill>
              <a:schemeClr val="accent1"/>
            </a:solidFill>
            <a:ln w="9525">
              <a:solidFill>
                <a:schemeClr val="tx1"/>
              </a:solidFill>
              <a:miter lim="800000"/>
              <a:headEnd/>
              <a:tailEnd/>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AutoShape 15"/>
            <p:cNvSpPr>
              <a:spLocks noChangeArrowheads="1"/>
            </p:cNvSpPr>
            <p:nvPr/>
          </p:nvSpPr>
          <p:spPr bwMode="auto">
            <a:xfrm>
              <a:off x="611188" y="2420938"/>
              <a:ext cx="1728787" cy="576262"/>
            </a:xfrm>
            <a:prstGeom prst="cloudCallout">
              <a:avLst>
                <a:gd name="adj1" fmla="val 83884"/>
                <a:gd name="adj2" fmla="val -179199"/>
              </a:avLst>
            </a:prstGeom>
            <a:solidFill>
              <a:srgbClr val="C0C0C0"/>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t>外模式</a:t>
              </a:r>
            </a:p>
          </p:txBody>
        </p:sp>
        <p:sp>
          <p:nvSpPr>
            <p:cNvPr id="18" name="AutoShape 17"/>
            <p:cNvSpPr>
              <a:spLocks noChangeArrowheads="1"/>
            </p:cNvSpPr>
            <p:nvPr/>
          </p:nvSpPr>
          <p:spPr bwMode="auto">
            <a:xfrm>
              <a:off x="395288" y="3716338"/>
              <a:ext cx="1728787" cy="576262"/>
            </a:xfrm>
            <a:prstGeom prst="cloudCallout">
              <a:avLst>
                <a:gd name="adj1" fmla="val 125667"/>
                <a:gd name="adj2" fmla="val -97106"/>
              </a:avLst>
            </a:prstGeom>
            <a:solidFill>
              <a:srgbClr val="C0C0C0"/>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t>模式</a:t>
              </a:r>
            </a:p>
          </p:txBody>
        </p:sp>
        <p:sp>
          <p:nvSpPr>
            <p:cNvPr id="19" name="AutoShape 18"/>
            <p:cNvSpPr>
              <a:spLocks noChangeArrowheads="1"/>
            </p:cNvSpPr>
            <p:nvPr/>
          </p:nvSpPr>
          <p:spPr bwMode="auto">
            <a:xfrm>
              <a:off x="323850" y="5516563"/>
              <a:ext cx="1728788" cy="576262"/>
            </a:xfrm>
            <a:prstGeom prst="cloudCallout">
              <a:avLst>
                <a:gd name="adj1" fmla="val 80213"/>
                <a:gd name="adj2" fmla="val 31269"/>
              </a:avLst>
            </a:prstGeom>
            <a:solidFill>
              <a:srgbClr val="C0C0C0"/>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t>内模式</a:t>
              </a:r>
            </a:p>
          </p:txBody>
        </p:sp>
        <p:sp>
          <p:nvSpPr>
            <p:cNvPr id="20" name="AutoShape 19"/>
            <p:cNvSpPr>
              <a:spLocks/>
            </p:cNvSpPr>
            <p:nvPr/>
          </p:nvSpPr>
          <p:spPr bwMode="auto">
            <a:xfrm>
              <a:off x="6443663" y="2997200"/>
              <a:ext cx="1927225" cy="609600"/>
            </a:xfrm>
            <a:prstGeom prst="borderCallout1">
              <a:avLst>
                <a:gd name="adj1" fmla="val 18750"/>
                <a:gd name="adj2" fmla="val -3954"/>
                <a:gd name="adj3" fmla="val -131250"/>
                <a:gd name="adj4" fmla="val -37560"/>
              </a:avLst>
            </a:prstGeom>
            <a:solidFill>
              <a:srgbClr val="3333FF"/>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bg1"/>
                  </a:solidFill>
                </a:rPr>
                <a:t>逻辑独立性</a:t>
              </a:r>
            </a:p>
          </p:txBody>
        </p:sp>
        <p:sp>
          <p:nvSpPr>
            <p:cNvPr id="21" name="AutoShape 21"/>
            <p:cNvSpPr>
              <a:spLocks/>
            </p:cNvSpPr>
            <p:nvPr/>
          </p:nvSpPr>
          <p:spPr bwMode="auto">
            <a:xfrm>
              <a:off x="6372225" y="4076700"/>
              <a:ext cx="1927225" cy="609600"/>
            </a:xfrm>
            <a:prstGeom prst="borderCallout1">
              <a:avLst>
                <a:gd name="adj1" fmla="val 18750"/>
                <a:gd name="adj2" fmla="val -3954"/>
                <a:gd name="adj3" fmla="val 53648"/>
                <a:gd name="adj4" fmla="val -97032"/>
              </a:avLst>
            </a:prstGeom>
            <a:solidFill>
              <a:srgbClr val="3333FF"/>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bg1"/>
                  </a:solidFill>
                </a:rPr>
                <a:t>物理独立性</a:t>
              </a:r>
            </a:p>
          </p:txBody>
        </p:sp>
      </p:grpSp>
    </p:spTree>
    <p:extLst>
      <p:ext uri="{BB962C8B-B14F-4D97-AF65-F5344CB8AC3E}">
        <p14:creationId xmlns:p14="http://schemas.microsoft.com/office/powerpoint/2010/main" val="294115296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1.3 </a:t>
            </a:r>
            <a:r>
              <a:rPr lang="zh-CN" altLang="en-US" sz="2800" b="1" dirty="0" smtClean="0">
                <a:solidFill>
                  <a:schemeClr val="bg1"/>
                </a:solidFill>
                <a:latin typeface="微软雅黑" panose="020B0503020204020204" pitchFamily="34" charset="-122"/>
                <a:ea typeface="微软雅黑" panose="020B0503020204020204" pitchFamily="34" charset="-122"/>
              </a:rPr>
              <a:t>数</a:t>
            </a:r>
            <a:r>
              <a:rPr lang="zh-CN" altLang="en-US" sz="2800" b="1" dirty="0">
                <a:solidFill>
                  <a:schemeClr val="bg1"/>
                </a:solidFill>
                <a:latin typeface="微软雅黑" panose="020B0503020204020204" pitchFamily="34" charset="-122"/>
                <a:ea typeface="微软雅黑" panose="020B0503020204020204" pitchFamily="34" charset="-122"/>
              </a:rPr>
              <a:t>据库系统的系统结构</a:t>
            </a:r>
          </a:p>
        </p:txBody>
      </p:sp>
      <p:sp>
        <p:nvSpPr>
          <p:cNvPr id="5" name="Rectangle 3"/>
          <p:cNvSpPr txBox="1">
            <a:spLocks noChangeArrowheads="1"/>
          </p:cNvSpPr>
          <p:nvPr/>
        </p:nvSpPr>
        <p:spPr>
          <a:xfrm>
            <a:off x="3412836" y="260350"/>
            <a:ext cx="8229600" cy="6597650"/>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 typeface="Wingdings" panose="05000000000000000000" pitchFamily="2" charset="2"/>
              <a:buNone/>
            </a:pPr>
            <a:endParaRPr lang="zh-CN" altLang="en-US" sz="2000" dirty="0" smtClean="0"/>
          </a:p>
        </p:txBody>
      </p:sp>
      <p:sp>
        <p:nvSpPr>
          <p:cNvPr id="6" name="AutoShape 5"/>
          <p:cNvSpPr>
            <a:spLocks noChangeArrowheads="1"/>
          </p:cNvSpPr>
          <p:nvPr/>
        </p:nvSpPr>
        <p:spPr bwMode="auto">
          <a:xfrm>
            <a:off x="6519574" y="2636838"/>
            <a:ext cx="1512887" cy="1008062"/>
          </a:xfrm>
          <a:prstGeom prst="flowChartMagneticDisk">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t>电院数据库</a:t>
            </a:r>
          </a:p>
        </p:txBody>
      </p:sp>
      <p:sp>
        <p:nvSpPr>
          <p:cNvPr id="7" name="Rectangle 6"/>
          <p:cNvSpPr>
            <a:spLocks noChangeArrowheads="1"/>
          </p:cNvSpPr>
          <p:nvPr/>
        </p:nvSpPr>
        <p:spPr bwMode="auto">
          <a:xfrm>
            <a:off x="3782724" y="908050"/>
            <a:ext cx="1512887" cy="576263"/>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t>教务处：</a:t>
            </a:r>
          </a:p>
          <a:p>
            <a:pPr algn="ctr" eaLnBrk="1" hangingPunct="1"/>
            <a:r>
              <a:rPr lang="zh-CN" altLang="en-US" b="1"/>
              <a:t>教务管理系统</a:t>
            </a:r>
          </a:p>
        </p:txBody>
      </p:sp>
      <p:sp>
        <p:nvSpPr>
          <p:cNvPr id="8" name="Rectangle 7"/>
          <p:cNvSpPr>
            <a:spLocks noChangeArrowheads="1"/>
          </p:cNvSpPr>
          <p:nvPr/>
        </p:nvSpPr>
        <p:spPr bwMode="auto">
          <a:xfrm>
            <a:off x="5727411" y="908050"/>
            <a:ext cx="1871663" cy="649288"/>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t>学生处：</a:t>
            </a:r>
          </a:p>
          <a:p>
            <a:pPr algn="ctr" eaLnBrk="1" hangingPunct="1"/>
            <a:r>
              <a:rPr lang="zh-CN" altLang="en-US" b="1"/>
              <a:t>学生信息管理系统</a:t>
            </a:r>
          </a:p>
        </p:txBody>
      </p:sp>
      <p:sp>
        <p:nvSpPr>
          <p:cNvPr id="9" name="Rectangle 8"/>
          <p:cNvSpPr>
            <a:spLocks noChangeArrowheads="1"/>
          </p:cNvSpPr>
          <p:nvPr/>
        </p:nvSpPr>
        <p:spPr bwMode="auto">
          <a:xfrm>
            <a:off x="8103899" y="908050"/>
            <a:ext cx="1871662" cy="792163"/>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t>现代化教学中心：</a:t>
            </a:r>
          </a:p>
          <a:p>
            <a:pPr algn="ctr" eaLnBrk="1" hangingPunct="1"/>
            <a:r>
              <a:rPr lang="zh-CN" altLang="en-US" b="1"/>
              <a:t>一卡通管理系统</a:t>
            </a:r>
          </a:p>
        </p:txBody>
      </p:sp>
      <p:sp>
        <p:nvSpPr>
          <p:cNvPr id="10" name="Rectangle 9"/>
          <p:cNvSpPr>
            <a:spLocks noChangeArrowheads="1"/>
          </p:cNvSpPr>
          <p:nvPr/>
        </p:nvSpPr>
        <p:spPr bwMode="auto">
          <a:xfrm>
            <a:off x="10407361" y="908050"/>
            <a:ext cx="1152525" cy="720725"/>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t>。。。</a:t>
            </a:r>
          </a:p>
        </p:txBody>
      </p:sp>
      <p:sp>
        <p:nvSpPr>
          <p:cNvPr id="11" name="Line 11"/>
          <p:cNvSpPr>
            <a:spLocks noChangeShapeType="1"/>
          </p:cNvSpPr>
          <p:nvPr/>
        </p:nvSpPr>
        <p:spPr bwMode="auto">
          <a:xfrm flipH="1" flipV="1">
            <a:off x="4719349" y="1557338"/>
            <a:ext cx="1944687"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12"/>
          <p:cNvSpPr>
            <a:spLocks noChangeShapeType="1"/>
          </p:cNvSpPr>
          <p:nvPr/>
        </p:nvSpPr>
        <p:spPr bwMode="auto">
          <a:xfrm flipH="1" flipV="1">
            <a:off x="6806911" y="1628775"/>
            <a:ext cx="288925" cy="10080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13"/>
          <p:cNvSpPr>
            <a:spLocks noChangeShapeType="1"/>
          </p:cNvSpPr>
          <p:nvPr/>
        </p:nvSpPr>
        <p:spPr bwMode="auto">
          <a:xfrm flipV="1">
            <a:off x="7672099" y="1773238"/>
            <a:ext cx="1008062" cy="10080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14"/>
          <p:cNvSpPr>
            <a:spLocks noChangeShapeType="1"/>
          </p:cNvSpPr>
          <p:nvPr/>
        </p:nvSpPr>
        <p:spPr bwMode="auto">
          <a:xfrm flipV="1">
            <a:off x="7959436" y="1700213"/>
            <a:ext cx="2952750" cy="1081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AutoShape 15"/>
          <p:cNvSpPr>
            <a:spLocks noChangeArrowheads="1"/>
          </p:cNvSpPr>
          <p:nvPr/>
        </p:nvSpPr>
        <p:spPr bwMode="auto">
          <a:xfrm>
            <a:off x="5511511" y="5013325"/>
            <a:ext cx="3600450" cy="1512888"/>
          </a:xfrm>
          <a:prstGeom prst="flowChartMultidocumen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t>数据库的物理存储模式</a:t>
            </a:r>
          </a:p>
        </p:txBody>
      </p:sp>
      <p:sp>
        <p:nvSpPr>
          <p:cNvPr id="16" name="AutoShape 16"/>
          <p:cNvSpPr>
            <a:spLocks noChangeArrowheads="1"/>
          </p:cNvSpPr>
          <p:nvPr/>
        </p:nvSpPr>
        <p:spPr bwMode="auto">
          <a:xfrm>
            <a:off x="7240299" y="3716338"/>
            <a:ext cx="215900" cy="1368425"/>
          </a:xfrm>
          <a:prstGeom prst="upDownArrow">
            <a:avLst>
              <a:gd name="adj1" fmla="val 50000"/>
              <a:gd name="adj2" fmla="val 126765"/>
            </a:avLst>
          </a:prstGeom>
          <a:solidFill>
            <a:schemeClr val="bg1"/>
          </a:solidFill>
          <a:ln w="9525">
            <a:solidFill>
              <a:schemeClr val="tx1"/>
            </a:solidFill>
            <a:miter lim="800000"/>
            <a:headEnd/>
            <a:tailEnd/>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AutoShape 22"/>
          <p:cNvSpPr>
            <a:spLocks noChangeArrowheads="1"/>
          </p:cNvSpPr>
          <p:nvPr/>
        </p:nvSpPr>
        <p:spPr bwMode="auto">
          <a:xfrm>
            <a:off x="8680161" y="2565400"/>
            <a:ext cx="3240088" cy="2376488"/>
          </a:xfrm>
          <a:prstGeom prst="wedgeRectCallout">
            <a:avLst>
              <a:gd name="adj1" fmla="val -66903"/>
              <a:gd name="adj2" fmla="val -18736"/>
            </a:avLst>
          </a:prstGeom>
          <a:solidFill>
            <a:srgbClr val="CCFFFF"/>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学生（学号，姓名，性别，专业班级，出生年月，籍贯，家庭地址，联系方式）</a:t>
            </a:r>
          </a:p>
          <a:p>
            <a:pPr eaLnBrk="1" hangingPunct="1"/>
            <a:r>
              <a:rPr lang="zh-CN" altLang="en-US" b="1"/>
              <a:t>课程（课程号，课程名，学分，开课单位）</a:t>
            </a:r>
          </a:p>
          <a:p>
            <a:pPr eaLnBrk="1" hangingPunct="1"/>
            <a:r>
              <a:rPr lang="zh-CN" altLang="en-US" b="1"/>
              <a:t>奖惩信息（学号，奖惩记录）</a:t>
            </a:r>
          </a:p>
          <a:p>
            <a:pPr eaLnBrk="1" hangingPunct="1"/>
            <a:r>
              <a:rPr lang="zh-CN" altLang="en-US" b="1"/>
              <a:t>选课（学号，课程号，成绩）</a:t>
            </a:r>
          </a:p>
          <a:p>
            <a:pPr eaLnBrk="1" hangingPunct="1"/>
            <a:r>
              <a:rPr lang="zh-CN" altLang="en-US" b="1"/>
              <a:t>一卡通（。。。。。。）</a:t>
            </a:r>
          </a:p>
        </p:txBody>
      </p:sp>
      <p:sp>
        <p:nvSpPr>
          <p:cNvPr id="18" name="AutoShape 23"/>
          <p:cNvSpPr>
            <a:spLocks noChangeArrowheads="1"/>
          </p:cNvSpPr>
          <p:nvPr/>
        </p:nvSpPr>
        <p:spPr bwMode="auto">
          <a:xfrm>
            <a:off x="3135024" y="2276475"/>
            <a:ext cx="2592387" cy="1873250"/>
          </a:xfrm>
          <a:prstGeom prst="wedgeRectCallout">
            <a:avLst>
              <a:gd name="adj1" fmla="val -18343"/>
              <a:gd name="adj2" fmla="val -93727"/>
            </a:avLst>
          </a:prstGeom>
          <a:solidFill>
            <a:srgbClr val="FFF5E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学生（学号，姓名，性别，专业班级）</a:t>
            </a:r>
          </a:p>
          <a:p>
            <a:pPr eaLnBrk="1" hangingPunct="1"/>
            <a:r>
              <a:rPr lang="zh-CN" altLang="en-US" b="1"/>
              <a:t>课程（课程号，课程名，学分，开课单位）</a:t>
            </a:r>
          </a:p>
          <a:p>
            <a:pPr eaLnBrk="1" hangingPunct="1"/>
            <a:r>
              <a:rPr lang="zh-CN" altLang="en-US" b="1"/>
              <a:t>选课（学号，课程号，成绩）</a:t>
            </a:r>
          </a:p>
        </p:txBody>
      </p:sp>
      <p:sp>
        <p:nvSpPr>
          <p:cNvPr id="19" name="AutoShape 24"/>
          <p:cNvSpPr>
            <a:spLocks noChangeArrowheads="1"/>
          </p:cNvSpPr>
          <p:nvPr/>
        </p:nvSpPr>
        <p:spPr bwMode="auto">
          <a:xfrm>
            <a:off x="9111961" y="188913"/>
            <a:ext cx="2592388" cy="647700"/>
          </a:xfrm>
          <a:prstGeom prst="wedgeRectCallout">
            <a:avLst>
              <a:gd name="adj1" fmla="val -62556"/>
              <a:gd name="adj2" fmla="val 55884"/>
            </a:avLst>
          </a:prstGeom>
          <a:solidFill>
            <a:srgbClr val="FFF5E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学生（学号，姓名）</a:t>
            </a:r>
          </a:p>
          <a:p>
            <a:pPr eaLnBrk="1" hangingPunct="1"/>
            <a:r>
              <a:rPr lang="zh-CN" altLang="en-US" b="1"/>
              <a:t>一卡通（。。。。。）</a:t>
            </a:r>
          </a:p>
        </p:txBody>
      </p:sp>
      <p:sp>
        <p:nvSpPr>
          <p:cNvPr id="20" name="AutoShape 25"/>
          <p:cNvSpPr>
            <a:spLocks noChangeArrowheads="1"/>
          </p:cNvSpPr>
          <p:nvPr/>
        </p:nvSpPr>
        <p:spPr bwMode="auto">
          <a:xfrm>
            <a:off x="5006686" y="0"/>
            <a:ext cx="3673475" cy="692150"/>
          </a:xfrm>
          <a:prstGeom prst="wedgeRectCallout">
            <a:avLst>
              <a:gd name="adj1" fmla="val 7824"/>
              <a:gd name="adj2" fmla="val 82569"/>
            </a:avLst>
          </a:prstGeom>
          <a:solidFill>
            <a:srgbClr val="FFF5E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b="1"/>
              <a:t>学生（学号，姓名，性别，专业班级，出生年月，籍贯，家庭地址，联系方式）</a:t>
            </a:r>
          </a:p>
          <a:p>
            <a:pPr eaLnBrk="1" hangingPunct="1"/>
            <a:r>
              <a:rPr lang="zh-CN" altLang="en-US" sz="1400" b="1"/>
              <a:t>奖惩信息（学号，奖惩记录）</a:t>
            </a:r>
          </a:p>
        </p:txBody>
      </p:sp>
      <p:sp>
        <p:nvSpPr>
          <p:cNvPr id="21" name="AutoShape 26"/>
          <p:cNvSpPr>
            <a:spLocks noChangeArrowheads="1"/>
          </p:cNvSpPr>
          <p:nvPr/>
        </p:nvSpPr>
        <p:spPr bwMode="auto">
          <a:xfrm>
            <a:off x="3206461" y="5445125"/>
            <a:ext cx="1584325" cy="1223963"/>
          </a:xfrm>
          <a:prstGeom prst="wedgeRectCallout">
            <a:avLst>
              <a:gd name="adj1" fmla="val 95792"/>
              <a:gd name="adj2" fmla="val -14074"/>
            </a:avLst>
          </a:prstGeom>
          <a:solidFill>
            <a:srgbClr val="CCFFFF"/>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数据库文件的存储形式，如文件名，是否索引等。</a:t>
            </a:r>
          </a:p>
        </p:txBody>
      </p:sp>
      <p:sp>
        <p:nvSpPr>
          <p:cNvPr id="22" name="AutoShape 28"/>
          <p:cNvSpPr>
            <a:spLocks noChangeArrowheads="1"/>
          </p:cNvSpPr>
          <p:nvPr/>
        </p:nvSpPr>
        <p:spPr bwMode="auto">
          <a:xfrm>
            <a:off x="2955636" y="4221163"/>
            <a:ext cx="4787900" cy="2160587"/>
          </a:xfrm>
          <a:prstGeom prst="cloudCallout">
            <a:avLst>
              <a:gd name="adj1" fmla="val -38463"/>
              <a:gd name="adj2" fmla="val -5986"/>
            </a:avLst>
          </a:prstGeom>
          <a:solidFill>
            <a:srgbClr val="3333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solidFill>
                  <a:schemeClr val="bg1"/>
                </a:solidFill>
              </a:rPr>
              <a:t>思考：</a:t>
            </a:r>
            <a:r>
              <a:rPr lang="en-US" altLang="zh-CN" b="1">
                <a:solidFill>
                  <a:schemeClr val="bg1"/>
                </a:solidFill>
              </a:rPr>
              <a:t>1</a:t>
            </a:r>
            <a:r>
              <a:rPr lang="zh-CN" altLang="en-US" b="1">
                <a:solidFill>
                  <a:schemeClr val="bg1"/>
                </a:solidFill>
              </a:rPr>
              <a:t>、学生表中增加一个字段，对</a:t>
            </a:r>
            <a:r>
              <a:rPr lang="en-US" altLang="zh-CN" b="1">
                <a:solidFill>
                  <a:schemeClr val="bg1"/>
                </a:solidFill>
              </a:rPr>
              <a:t>3</a:t>
            </a:r>
            <a:r>
              <a:rPr lang="zh-CN" altLang="en-US" b="1">
                <a:solidFill>
                  <a:schemeClr val="bg1"/>
                </a:solidFill>
              </a:rPr>
              <a:t>个系统有影响吗？</a:t>
            </a:r>
          </a:p>
          <a:p>
            <a:pPr algn="ctr" eaLnBrk="1" hangingPunct="1"/>
            <a:r>
              <a:rPr lang="en-US" altLang="zh-CN" b="1">
                <a:solidFill>
                  <a:schemeClr val="bg1"/>
                </a:solidFill>
              </a:rPr>
              <a:t>2</a:t>
            </a:r>
            <a:r>
              <a:rPr lang="zh-CN" altLang="en-US" b="1">
                <a:solidFill>
                  <a:schemeClr val="bg1"/>
                </a:solidFill>
              </a:rPr>
              <a:t>、将字段名“专业班级”改名为“班级”，对</a:t>
            </a:r>
            <a:r>
              <a:rPr lang="en-US" altLang="zh-CN" b="1">
                <a:solidFill>
                  <a:schemeClr val="bg1"/>
                </a:solidFill>
              </a:rPr>
              <a:t>3</a:t>
            </a:r>
            <a:r>
              <a:rPr lang="zh-CN" altLang="en-US" b="1">
                <a:solidFill>
                  <a:schemeClr val="bg1"/>
                </a:solidFill>
              </a:rPr>
              <a:t>个系统有影响吗？</a:t>
            </a:r>
          </a:p>
          <a:p>
            <a:pPr algn="ctr" eaLnBrk="1" hangingPunct="1"/>
            <a:endParaRPr lang="en-US" altLang="zh-CN" b="1"/>
          </a:p>
        </p:txBody>
      </p:sp>
    </p:spTree>
    <p:extLst>
      <p:ext uri="{BB962C8B-B14F-4D97-AF65-F5344CB8AC3E}">
        <p14:creationId xmlns:p14="http://schemas.microsoft.com/office/powerpoint/2010/main" val="39775446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linds(horizontal)">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box(in)">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1.4 </a:t>
            </a:r>
            <a:r>
              <a:rPr lang="zh-CN" altLang="en-US" sz="2800" b="1" dirty="0" smtClean="0">
                <a:solidFill>
                  <a:schemeClr val="bg1"/>
                </a:solidFill>
                <a:latin typeface="微软雅黑" panose="020B0503020204020204" pitchFamily="34" charset="-122"/>
                <a:ea typeface="微软雅黑" panose="020B0503020204020204" pitchFamily="34" charset="-122"/>
              </a:rPr>
              <a:t>数</a:t>
            </a:r>
            <a:r>
              <a:rPr lang="zh-CN" altLang="en-US" sz="2800" b="1" dirty="0">
                <a:solidFill>
                  <a:schemeClr val="bg1"/>
                </a:solidFill>
                <a:latin typeface="微软雅黑" panose="020B0503020204020204" pitchFamily="34" charset="-122"/>
                <a:ea typeface="微软雅黑" panose="020B0503020204020204" pitchFamily="34" charset="-122"/>
              </a:rPr>
              <a:t>据</a:t>
            </a:r>
            <a:r>
              <a:rPr lang="zh-CN" altLang="en-US" sz="2800" b="1" dirty="0" smtClean="0">
                <a:solidFill>
                  <a:schemeClr val="bg1"/>
                </a:solidFill>
                <a:latin typeface="微软雅黑" panose="020B0503020204020204" pitchFamily="34" charset="-122"/>
                <a:ea typeface="微软雅黑" panose="020B0503020204020204" pitchFamily="34" charset="-122"/>
              </a:rPr>
              <a:t>库</a:t>
            </a:r>
            <a:r>
              <a:rPr lang="zh-CN" altLang="en-US" sz="2800" b="1" dirty="0">
                <a:solidFill>
                  <a:schemeClr val="bg1"/>
                </a:solidFill>
                <a:latin typeface="微软雅黑" panose="020B0503020204020204" pitchFamily="34" charset="-122"/>
                <a:ea typeface="微软雅黑" panose="020B0503020204020204" pitchFamily="34" charset="-122"/>
              </a:rPr>
              <a:t>管理</a:t>
            </a:r>
            <a:r>
              <a:rPr lang="zh-CN" altLang="en-US" sz="2800" b="1" dirty="0" smtClean="0">
                <a:solidFill>
                  <a:schemeClr val="bg1"/>
                </a:solidFill>
                <a:latin typeface="微软雅黑" panose="020B0503020204020204" pitchFamily="34" charset="-122"/>
                <a:ea typeface="微软雅黑" panose="020B0503020204020204" pitchFamily="34" charset="-122"/>
              </a:rPr>
              <a:t>系统</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849745" y="974804"/>
            <a:ext cx="10095346" cy="4431983"/>
          </a:xfrm>
          <a:prstGeom prst="rect">
            <a:avLst/>
          </a:prstGeom>
        </p:spPr>
        <p:txBody>
          <a:bodyPr wrap="square">
            <a:spAutoFit/>
          </a:bodyPr>
          <a:lstStyle/>
          <a:p>
            <a:pPr eaLnBrk="1" hangingPunct="1">
              <a:lnSpc>
                <a:spcPct val="150000"/>
              </a:lnSpc>
              <a:spcBef>
                <a:spcPct val="25000"/>
              </a:spcBef>
            </a:pPr>
            <a:r>
              <a:rPr lang="en-US" altLang="zh-CN" sz="2400" b="1" dirty="0">
                <a:solidFill>
                  <a:srgbClr val="FF0000"/>
                </a:solidFill>
              </a:rPr>
              <a:t>DBMS</a:t>
            </a:r>
            <a:r>
              <a:rPr lang="zh-CN" altLang="en-US" sz="2400" b="1" dirty="0"/>
              <a:t>应包含的</a:t>
            </a:r>
            <a:r>
              <a:rPr lang="zh-CN" altLang="en-US" sz="2400" b="1" dirty="0">
                <a:solidFill>
                  <a:srgbClr val="FF0000"/>
                </a:solidFill>
              </a:rPr>
              <a:t>功能</a:t>
            </a:r>
            <a:r>
              <a:rPr lang="zh-CN" altLang="en-US" sz="2400" b="1" dirty="0"/>
              <a:t>：</a:t>
            </a:r>
          </a:p>
          <a:p>
            <a:pPr eaLnBrk="1" hangingPunct="1">
              <a:lnSpc>
                <a:spcPct val="150000"/>
              </a:lnSpc>
              <a:spcBef>
                <a:spcPct val="25000"/>
              </a:spcBef>
            </a:pPr>
            <a:r>
              <a:rPr lang="zh-CN" altLang="en-US" sz="2400" b="1" dirty="0"/>
              <a:t>①</a:t>
            </a:r>
            <a:r>
              <a:rPr lang="zh-CN" altLang="en-US" sz="2400" b="1" dirty="0">
                <a:solidFill>
                  <a:srgbClr val="FF0000"/>
                </a:solidFill>
              </a:rPr>
              <a:t>数据定义功能</a:t>
            </a:r>
            <a:r>
              <a:rPr lang="zh-CN" altLang="en-US" sz="2400" b="1" dirty="0"/>
              <a:t>：</a:t>
            </a:r>
            <a:r>
              <a:rPr lang="zh-CN" altLang="en-US" sz="2400" b="1" dirty="0">
                <a:solidFill>
                  <a:srgbClr val="FF0000"/>
                </a:solidFill>
              </a:rPr>
              <a:t>数据定义语言</a:t>
            </a:r>
            <a:r>
              <a:rPr lang="zh-CN" altLang="en-US" sz="2400" b="1" dirty="0"/>
              <a:t>（</a:t>
            </a:r>
            <a:r>
              <a:rPr lang="en-US" altLang="zh-CN" sz="2400" b="1" dirty="0"/>
              <a:t>Data Definition  Language, </a:t>
            </a:r>
            <a:r>
              <a:rPr lang="zh-CN" altLang="en-US" sz="2400" b="1" dirty="0"/>
              <a:t>简称</a:t>
            </a:r>
            <a:r>
              <a:rPr lang="en-US" altLang="zh-CN" sz="2400" b="1" dirty="0" err="1">
                <a:solidFill>
                  <a:srgbClr val="FF0000"/>
                </a:solidFill>
              </a:rPr>
              <a:t>DDL</a:t>
            </a:r>
            <a:r>
              <a:rPr lang="zh-CN" altLang="en-US" sz="2400" b="1" dirty="0"/>
              <a:t>）</a:t>
            </a:r>
          </a:p>
          <a:p>
            <a:pPr eaLnBrk="1" hangingPunct="1">
              <a:lnSpc>
                <a:spcPct val="150000"/>
              </a:lnSpc>
              <a:spcBef>
                <a:spcPct val="25000"/>
              </a:spcBef>
            </a:pPr>
            <a:endParaRPr lang="zh-CN" altLang="en-US" sz="2400" b="1" dirty="0"/>
          </a:p>
          <a:p>
            <a:pPr eaLnBrk="1" hangingPunct="1">
              <a:lnSpc>
                <a:spcPct val="150000"/>
              </a:lnSpc>
              <a:spcBef>
                <a:spcPct val="25000"/>
              </a:spcBef>
            </a:pPr>
            <a:r>
              <a:rPr lang="zh-CN" altLang="en-US" sz="2400" b="1" dirty="0"/>
              <a:t>②</a:t>
            </a:r>
            <a:r>
              <a:rPr lang="zh-CN" altLang="en-US" sz="2400" b="1" dirty="0">
                <a:solidFill>
                  <a:srgbClr val="FF0000"/>
                </a:solidFill>
              </a:rPr>
              <a:t>数据操纵功能</a:t>
            </a:r>
            <a:r>
              <a:rPr lang="zh-CN" altLang="en-US" sz="2400" b="1" dirty="0"/>
              <a:t>：</a:t>
            </a:r>
            <a:r>
              <a:rPr lang="zh-CN" altLang="en-US" sz="2400" b="1" dirty="0">
                <a:solidFill>
                  <a:srgbClr val="FF0000"/>
                </a:solidFill>
              </a:rPr>
              <a:t>数据操纵语言</a:t>
            </a:r>
            <a:r>
              <a:rPr lang="zh-CN" altLang="en-US" sz="2400" b="1" dirty="0"/>
              <a:t>（</a:t>
            </a:r>
            <a:r>
              <a:rPr lang="en-US" altLang="zh-CN" sz="2400" b="1" dirty="0"/>
              <a:t>Data Manipulation Language,</a:t>
            </a:r>
            <a:r>
              <a:rPr lang="zh-CN" altLang="en-US" sz="2400" b="1" dirty="0"/>
              <a:t>简称</a:t>
            </a:r>
            <a:r>
              <a:rPr lang="en-US" altLang="zh-CN" sz="2400" b="1" dirty="0" err="1">
                <a:solidFill>
                  <a:srgbClr val="FF0000"/>
                </a:solidFill>
              </a:rPr>
              <a:t>DML</a:t>
            </a:r>
            <a:r>
              <a:rPr lang="zh-CN" altLang="en-US" sz="2400" b="1" dirty="0"/>
              <a:t>）</a:t>
            </a:r>
          </a:p>
          <a:p>
            <a:pPr eaLnBrk="1" hangingPunct="1">
              <a:lnSpc>
                <a:spcPct val="150000"/>
              </a:lnSpc>
              <a:spcBef>
                <a:spcPct val="25000"/>
              </a:spcBef>
            </a:pPr>
            <a:r>
              <a:rPr lang="zh-CN" altLang="en-US" sz="2400" b="1" dirty="0"/>
              <a:t>如：</a:t>
            </a:r>
            <a:r>
              <a:rPr lang="zh-CN" altLang="en-US" sz="2400" b="1" dirty="0">
                <a:solidFill>
                  <a:srgbClr val="FF0000"/>
                </a:solidFill>
              </a:rPr>
              <a:t>插入、查找、修改和删除等操作</a:t>
            </a:r>
            <a:r>
              <a:rPr lang="zh-CN" altLang="en-US" sz="2400" b="1" dirty="0"/>
              <a:t>。</a:t>
            </a:r>
          </a:p>
          <a:p>
            <a:pPr eaLnBrk="1" hangingPunct="1">
              <a:lnSpc>
                <a:spcPct val="150000"/>
              </a:lnSpc>
              <a:spcBef>
                <a:spcPct val="25000"/>
              </a:spcBef>
            </a:pPr>
            <a:r>
              <a:rPr lang="zh-CN" altLang="en-US" sz="2400" b="1" dirty="0"/>
              <a:t>③数据库的</a:t>
            </a:r>
            <a:r>
              <a:rPr lang="zh-CN" altLang="en-US" sz="2400" b="1" dirty="0">
                <a:solidFill>
                  <a:srgbClr val="FF0000"/>
                </a:solidFill>
                <a:hlinkClick r:id="rId3" action="ppaction://hlinksldjump"/>
              </a:rPr>
              <a:t>控制</a:t>
            </a:r>
            <a:r>
              <a:rPr lang="zh-CN" altLang="en-US" sz="2400" b="1">
                <a:solidFill>
                  <a:srgbClr val="FF0000"/>
                </a:solidFill>
              </a:rPr>
              <a:t>功</a:t>
            </a:r>
            <a:r>
              <a:rPr lang="zh-CN" altLang="en-US" sz="2400" b="1" smtClean="0">
                <a:solidFill>
                  <a:srgbClr val="FF0000"/>
                </a:solidFill>
              </a:rPr>
              <a:t>能：</a:t>
            </a:r>
            <a:r>
              <a:rPr lang="zh-CN" altLang="en-US" sz="2400" b="1">
                <a:solidFill>
                  <a:srgbClr val="FF0000"/>
                </a:solidFill>
              </a:rPr>
              <a:t>数</a:t>
            </a:r>
            <a:r>
              <a:rPr lang="zh-CN" altLang="en-US" sz="2400" b="1" smtClean="0">
                <a:solidFill>
                  <a:srgbClr val="FF0000"/>
                </a:solidFill>
              </a:rPr>
              <a:t>据控制语言，</a:t>
            </a:r>
            <a:r>
              <a:rPr lang="en-US" altLang="zh-CN" sz="2400" b="1" smtClean="0">
                <a:solidFill>
                  <a:srgbClr val="FF0000"/>
                </a:solidFill>
              </a:rPr>
              <a:t>DCL</a:t>
            </a:r>
            <a:r>
              <a:rPr lang="zh-CN" altLang="en-US" sz="2400" b="1" smtClean="0">
                <a:solidFill>
                  <a:srgbClr val="FF0000"/>
                </a:solidFill>
              </a:rPr>
              <a:t>（</a:t>
            </a:r>
            <a:r>
              <a:rPr lang="en-US" altLang="zh-CN" sz="2400" b="1" smtClean="0">
                <a:solidFill>
                  <a:srgbClr val="FF0000"/>
                </a:solidFill>
              </a:rPr>
              <a:t>Data Control Language</a:t>
            </a:r>
            <a:r>
              <a:rPr lang="zh-CN" altLang="en-US" sz="2400" b="1" smtClean="0">
                <a:solidFill>
                  <a:srgbClr val="FF0000"/>
                </a:solidFill>
              </a:rPr>
              <a:t>）</a:t>
            </a:r>
            <a:endParaRPr lang="zh-CN" altLang="en-US" sz="2400" b="1" dirty="0"/>
          </a:p>
        </p:txBody>
      </p:sp>
    </p:spTree>
    <p:extLst>
      <p:ext uri="{BB962C8B-B14F-4D97-AF65-F5344CB8AC3E}">
        <p14:creationId xmlns:p14="http://schemas.microsoft.com/office/powerpoint/2010/main" val="4017199829"/>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1.4 </a:t>
            </a:r>
            <a:r>
              <a:rPr lang="zh-CN" altLang="en-US" sz="2800" b="1" dirty="0" smtClean="0">
                <a:solidFill>
                  <a:schemeClr val="bg1"/>
                </a:solidFill>
                <a:latin typeface="微软雅黑" panose="020B0503020204020204" pitchFamily="34" charset="-122"/>
                <a:ea typeface="微软雅黑" panose="020B0503020204020204" pitchFamily="34" charset="-122"/>
              </a:rPr>
              <a:t>数</a:t>
            </a:r>
            <a:r>
              <a:rPr lang="zh-CN" altLang="en-US" sz="2800" b="1" dirty="0">
                <a:solidFill>
                  <a:schemeClr val="bg1"/>
                </a:solidFill>
                <a:latin typeface="微软雅黑" panose="020B0503020204020204" pitchFamily="34" charset="-122"/>
                <a:ea typeface="微软雅黑" panose="020B0503020204020204" pitchFamily="34" charset="-122"/>
              </a:rPr>
              <a:t>据</a:t>
            </a:r>
            <a:r>
              <a:rPr lang="zh-CN" altLang="en-US" sz="2800" b="1" dirty="0" smtClean="0">
                <a:solidFill>
                  <a:schemeClr val="bg1"/>
                </a:solidFill>
                <a:latin typeface="微软雅黑" panose="020B0503020204020204" pitchFamily="34" charset="-122"/>
                <a:ea typeface="微软雅黑" panose="020B0503020204020204" pitchFamily="34" charset="-122"/>
              </a:rPr>
              <a:t>库</a:t>
            </a:r>
            <a:r>
              <a:rPr lang="zh-CN" altLang="en-US" sz="2800" b="1" dirty="0">
                <a:solidFill>
                  <a:schemeClr val="bg1"/>
                </a:solidFill>
                <a:latin typeface="微软雅黑" panose="020B0503020204020204" pitchFamily="34" charset="-122"/>
                <a:ea typeface="微软雅黑" panose="020B0503020204020204" pitchFamily="34" charset="-122"/>
              </a:rPr>
              <a:t>管理</a:t>
            </a:r>
            <a:r>
              <a:rPr lang="zh-CN" altLang="en-US" sz="2800" b="1" dirty="0" smtClean="0">
                <a:solidFill>
                  <a:schemeClr val="bg1"/>
                </a:solidFill>
                <a:latin typeface="微软雅黑" panose="020B0503020204020204" pitchFamily="34" charset="-122"/>
                <a:ea typeface="微软雅黑" panose="020B0503020204020204" pitchFamily="34" charset="-122"/>
              </a:rPr>
              <a:t>系统</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108363" y="744382"/>
            <a:ext cx="10390910" cy="5006563"/>
          </a:xfrm>
          <a:prstGeom prst="rect">
            <a:avLst/>
          </a:prstGeom>
        </p:spPr>
        <p:txBody>
          <a:bodyPr wrap="square">
            <a:spAutoFit/>
          </a:bodyPr>
          <a:lstStyle/>
          <a:p>
            <a:pPr eaLnBrk="1" hangingPunct="1">
              <a:lnSpc>
                <a:spcPct val="150000"/>
              </a:lnSpc>
            </a:pPr>
            <a:r>
              <a:rPr lang="en-US" altLang="zh-CN" sz="2400" b="1" dirty="0"/>
              <a:t>DBMS</a:t>
            </a:r>
            <a:r>
              <a:rPr lang="zh-CN" altLang="en-US" sz="2400" b="1" dirty="0"/>
              <a:t>须提供的</a:t>
            </a:r>
            <a:r>
              <a:rPr lang="zh-CN" altLang="en-US" sz="2400" b="1" dirty="0">
                <a:solidFill>
                  <a:srgbClr val="FF0000"/>
                </a:solidFill>
              </a:rPr>
              <a:t>数据控制功能</a:t>
            </a:r>
            <a:r>
              <a:rPr lang="zh-CN" altLang="en-US" sz="2400" b="1" dirty="0">
                <a:solidFill>
                  <a:schemeClr val="accent1"/>
                </a:solidFill>
              </a:rPr>
              <a:t>：</a:t>
            </a:r>
          </a:p>
          <a:p>
            <a:pPr eaLnBrk="1" hangingPunct="1">
              <a:lnSpc>
                <a:spcPct val="150000"/>
              </a:lnSpc>
            </a:pPr>
            <a:r>
              <a:rPr lang="en-US" altLang="zh-CN" sz="2400" b="1" dirty="0"/>
              <a:t>&lt;1&gt;</a:t>
            </a:r>
            <a:r>
              <a:rPr lang="zh-CN" altLang="en-US" sz="2400" b="1" dirty="0">
                <a:solidFill>
                  <a:srgbClr val="FF0000"/>
                </a:solidFill>
              </a:rPr>
              <a:t>数据安全性（</a:t>
            </a:r>
            <a:r>
              <a:rPr lang="en-US" altLang="zh-CN" sz="2400" b="1" dirty="0">
                <a:solidFill>
                  <a:srgbClr val="FF0000"/>
                </a:solidFill>
              </a:rPr>
              <a:t>Security</a:t>
            </a:r>
            <a:r>
              <a:rPr lang="zh-CN" altLang="en-US" sz="2400" b="1" dirty="0">
                <a:solidFill>
                  <a:srgbClr val="FF0000"/>
                </a:solidFill>
              </a:rPr>
              <a:t>）</a:t>
            </a:r>
            <a:r>
              <a:rPr lang="zh-CN" altLang="en-US" sz="2400" b="1" dirty="0"/>
              <a:t>保护。</a:t>
            </a:r>
          </a:p>
          <a:p>
            <a:pPr eaLnBrk="1" hangingPunct="1">
              <a:lnSpc>
                <a:spcPct val="150000"/>
              </a:lnSpc>
            </a:pPr>
            <a:r>
              <a:rPr lang="en-US" altLang="zh-CN" sz="2400" b="1" dirty="0"/>
              <a:t>&lt;2&gt;</a:t>
            </a:r>
            <a:r>
              <a:rPr lang="zh-CN" altLang="en-US" sz="2400" b="1" dirty="0">
                <a:solidFill>
                  <a:srgbClr val="FF0000"/>
                </a:solidFill>
              </a:rPr>
              <a:t>数据完整性（</a:t>
            </a:r>
            <a:r>
              <a:rPr lang="en-US" altLang="zh-CN" sz="2400" b="1" dirty="0">
                <a:solidFill>
                  <a:srgbClr val="FF0000"/>
                </a:solidFill>
              </a:rPr>
              <a:t>Integrity</a:t>
            </a:r>
            <a:r>
              <a:rPr lang="zh-CN" altLang="en-US" sz="2400" b="1" dirty="0">
                <a:solidFill>
                  <a:srgbClr val="FF0000"/>
                </a:solidFill>
              </a:rPr>
              <a:t>）</a:t>
            </a:r>
            <a:r>
              <a:rPr lang="zh-CN" altLang="en-US" sz="2400" b="1" dirty="0"/>
              <a:t>检查。</a:t>
            </a:r>
          </a:p>
          <a:p>
            <a:pPr eaLnBrk="1" hangingPunct="1">
              <a:lnSpc>
                <a:spcPct val="150000"/>
              </a:lnSpc>
            </a:pPr>
            <a:r>
              <a:rPr lang="zh-CN" altLang="en-US" sz="2400" b="1" dirty="0">
                <a:solidFill>
                  <a:srgbClr val="FF0000"/>
                </a:solidFill>
              </a:rPr>
              <a:t>完整性</a:t>
            </a:r>
            <a:r>
              <a:rPr lang="zh-CN" altLang="en-US" sz="2400" b="1" dirty="0"/>
              <a:t>：数据的正确性、有效性、一致性。</a:t>
            </a:r>
          </a:p>
          <a:p>
            <a:pPr eaLnBrk="1" hangingPunct="1">
              <a:lnSpc>
                <a:spcPct val="150000"/>
              </a:lnSpc>
            </a:pPr>
            <a:r>
              <a:rPr lang="en-US" altLang="zh-CN" sz="2400" b="1" dirty="0"/>
              <a:t>&lt;3&gt;</a:t>
            </a:r>
            <a:r>
              <a:rPr lang="zh-CN" altLang="en-US" sz="2400" b="1" dirty="0">
                <a:solidFill>
                  <a:srgbClr val="FF0000"/>
                </a:solidFill>
              </a:rPr>
              <a:t>并发（</a:t>
            </a:r>
            <a:r>
              <a:rPr lang="en-US" altLang="zh-CN" sz="2400" b="1" dirty="0">
                <a:solidFill>
                  <a:srgbClr val="FF0000"/>
                </a:solidFill>
              </a:rPr>
              <a:t>Concurrency</a:t>
            </a:r>
            <a:r>
              <a:rPr lang="zh-CN" altLang="en-US" sz="2400" b="1" dirty="0">
                <a:solidFill>
                  <a:srgbClr val="FF0000"/>
                </a:solidFill>
              </a:rPr>
              <a:t>）控制</a:t>
            </a:r>
            <a:r>
              <a:rPr lang="zh-CN" altLang="en-US" sz="2400" b="1" dirty="0"/>
              <a:t>：能实现多个用户同时对数据库库中的数据或同一数据进行合理存取。</a:t>
            </a:r>
          </a:p>
          <a:p>
            <a:pPr eaLnBrk="1" hangingPunct="1">
              <a:lnSpc>
                <a:spcPct val="150000"/>
              </a:lnSpc>
            </a:pPr>
            <a:r>
              <a:rPr lang="en-US" altLang="zh-CN" sz="2400" b="1" dirty="0"/>
              <a:t>&lt;4&gt;</a:t>
            </a:r>
            <a:r>
              <a:rPr lang="zh-CN" altLang="en-US" sz="2400" b="1" dirty="0">
                <a:solidFill>
                  <a:srgbClr val="FF0000"/>
                </a:solidFill>
              </a:rPr>
              <a:t>数据库恢复（</a:t>
            </a:r>
            <a:r>
              <a:rPr lang="en-US" altLang="zh-CN" sz="2400" b="1" dirty="0">
                <a:solidFill>
                  <a:srgbClr val="FF0000"/>
                </a:solidFill>
              </a:rPr>
              <a:t>Recovery</a:t>
            </a:r>
            <a:r>
              <a:rPr lang="zh-CN" altLang="en-US" sz="2400" b="1" dirty="0">
                <a:solidFill>
                  <a:srgbClr val="FF0000"/>
                </a:solidFill>
              </a:rPr>
              <a:t>）</a:t>
            </a:r>
            <a:r>
              <a:rPr lang="zh-CN" altLang="en-US" sz="2400" b="1" dirty="0"/>
              <a:t>。</a:t>
            </a:r>
          </a:p>
          <a:p>
            <a:pPr eaLnBrk="1" hangingPunct="1">
              <a:lnSpc>
                <a:spcPct val="150000"/>
              </a:lnSpc>
            </a:pPr>
            <a:r>
              <a:rPr lang="zh-CN" altLang="en-US" sz="2400" b="1" dirty="0">
                <a:solidFill>
                  <a:srgbClr val="FF0000"/>
                </a:solidFill>
              </a:rPr>
              <a:t>注</a:t>
            </a:r>
            <a:r>
              <a:rPr lang="zh-CN" altLang="en-US" sz="2400" b="1" dirty="0">
                <a:solidFill>
                  <a:schemeClr val="hlink"/>
                </a:solidFill>
              </a:rPr>
              <a:t>：目前典型的</a:t>
            </a:r>
            <a:r>
              <a:rPr lang="zh-CN" altLang="en-US" sz="2400" b="1" dirty="0">
                <a:solidFill>
                  <a:srgbClr val="FF0000"/>
                </a:solidFill>
              </a:rPr>
              <a:t>关系数据库管理系统</a:t>
            </a:r>
            <a:r>
              <a:rPr lang="zh-CN" altLang="en-US" sz="2400" b="1" dirty="0">
                <a:solidFill>
                  <a:schemeClr val="accent1"/>
                </a:solidFill>
              </a:rPr>
              <a:t>（</a:t>
            </a:r>
            <a:r>
              <a:rPr lang="en-US" altLang="zh-CN" sz="2400" b="1" dirty="0">
                <a:solidFill>
                  <a:srgbClr val="FF0000"/>
                </a:solidFill>
              </a:rPr>
              <a:t>RDBMS</a:t>
            </a:r>
            <a:r>
              <a:rPr lang="zh-CN" altLang="en-US" sz="2400" b="1" dirty="0">
                <a:solidFill>
                  <a:schemeClr val="accent1"/>
                </a:solidFill>
              </a:rPr>
              <a:t>）</a:t>
            </a:r>
            <a:r>
              <a:rPr lang="zh-CN" altLang="en-US" sz="2400" b="1" dirty="0">
                <a:solidFill>
                  <a:srgbClr val="FF0000"/>
                </a:solidFill>
              </a:rPr>
              <a:t>有</a:t>
            </a:r>
            <a:endParaRPr lang="zh-CN" altLang="en-US" sz="2400" b="1" dirty="0">
              <a:solidFill>
                <a:schemeClr val="accent1"/>
              </a:solidFill>
            </a:endParaRPr>
          </a:p>
          <a:p>
            <a:pPr eaLnBrk="1" hangingPunct="1">
              <a:lnSpc>
                <a:spcPct val="150000"/>
              </a:lnSpc>
            </a:pPr>
            <a:r>
              <a:rPr lang="en-US" altLang="zh-CN" sz="2400" b="1" dirty="0"/>
              <a:t>Oracle </a:t>
            </a:r>
            <a:r>
              <a:rPr lang="zh-CN" altLang="en-US" sz="2400" b="1" dirty="0"/>
              <a:t>、</a:t>
            </a:r>
            <a:r>
              <a:rPr lang="en-US" altLang="zh-CN" sz="2400" b="1" dirty="0"/>
              <a:t>MySQL</a:t>
            </a:r>
            <a:r>
              <a:rPr lang="zh-CN" altLang="en-US" sz="2400" b="1" dirty="0"/>
              <a:t>、</a:t>
            </a:r>
            <a:r>
              <a:rPr lang="en-US" altLang="zh-CN" sz="2400" b="1" dirty="0" err="1"/>
              <a:t>DB2</a:t>
            </a:r>
            <a:r>
              <a:rPr lang="zh-CN" altLang="en-US" sz="2400" b="1" dirty="0"/>
              <a:t>、</a:t>
            </a:r>
            <a:r>
              <a:rPr lang="en-US" altLang="zh-CN" sz="2400" b="1" dirty="0"/>
              <a:t>SQL server</a:t>
            </a:r>
            <a:r>
              <a:rPr lang="zh-CN" altLang="en-US" sz="2400" b="1" dirty="0"/>
              <a:t>、</a:t>
            </a:r>
            <a:r>
              <a:rPr lang="en-US" altLang="zh-CN" sz="2400" b="1" dirty="0" err="1"/>
              <a:t>Foxpro</a:t>
            </a:r>
            <a:r>
              <a:rPr lang="zh-CN" altLang="en-US" sz="2400" b="1" dirty="0"/>
              <a:t>、</a:t>
            </a:r>
            <a:r>
              <a:rPr lang="en-US" altLang="zh-CN" sz="2400" b="1" dirty="0"/>
              <a:t>access</a:t>
            </a:r>
            <a:r>
              <a:rPr lang="zh-CN" altLang="en-US" sz="2400" b="1" dirty="0"/>
              <a:t>等。</a:t>
            </a:r>
          </a:p>
        </p:txBody>
      </p:sp>
    </p:spTree>
    <p:extLst>
      <p:ext uri="{BB962C8B-B14F-4D97-AF65-F5344CB8AC3E}">
        <p14:creationId xmlns:p14="http://schemas.microsoft.com/office/powerpoint/2010/main" val="2239311197"/>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1.4 </a:t>
            </a:r>
            <a:r>
              <a:rPr lang="zh-CN" altLang="en-US" sz="2800" b="1" dirty="0" smtClean="0">
                <a:solidFill>
                  <a:schemeClr val="bg1"/>
                </a:solidFill>
                <a:latin typeface="微软雅黑" panose="020B0503020204020204" pitchFamily="34" charset="-122"/>
                <a:ea typeface="微软雅黑" panose="020B0503020204020204" pitchFamily="34" charset="-122"/>
              </a:rPr>
              <a:t>数</a:t>
            </a:r>
            <a:r>
              <a:rPr lang="zh-CN" altLang="en-US" sz="2800" b="1" dirty="0">
                <a:solidFill>
                  <a:schemeClr val="bg1"/>
                </a:solidFill>
                <a:latin typeface="微软雅黑" panose="020B0503020204020204" pitchFamily="34" charset="-122"/>
                <a:ea typeface="微软雅黑" panose="020B0503020204020204" pitchFamily="34" charset="-122"/>
              </a:rPr>
              <a:t>据</a:t>
            </a:r>
            <a:r>
              <a:rPr lang="zh-CN" altLang="en-US" sz="2800" b="1" dirty="0" smtClean="0">
                <a:solidFill>
                  <a:schemeClr val="bg1"/>
                </a:solidFill>
                <a:latin typeface="微软雅黑" panose="020B0503020204020204" pitchFamily="34" charset="-122"/>
                <a:ea typeface="微软雅黑" panose="020B0503020204020204" pitchFamily="34" charset="-122"/>
              </a:rPr>
              <a:t>库</a:t>
            </a:r>
            <a:r>
              <a:rPr lang="zh-CN" altLang="en-US" sz="2800" b="1" dirty="0">
                <a:solidFill>
                  <a:schemeClr val="bg1"/>
                </a:solidFill>
                <a:latin typeface="微软雅黑" panose="020B0503020204020204" pitchFamily="34" charset="-122"/>
                <a:ea typeface="微软雅黑" panose="020B0503020204020204" pitchFamily="34" charset="-122"/>
              </a:rPr>
              <a:t>管理</a:t>
            </a:r>
            <a:r>
              <a:rPr lang="zh-CN" altLang="en-US" sz="2800" b="1" dirty="0" smtClean="0">
                <a:solidFill>
                  <a:schemeClr val="bg1"/>
                </a:solidFill>
                <a:latin typeface="微软雅黑" panose="020B0503020204020204" pitchFamily="34" charset="-122"/>
                <a:ea typeface="微软雅黑" panose="020B0503020204020204" pitchFamily="34" charset="-122"/>
              </a:rPr>
              <a:t>系统</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858982" y="871142"/>
            <a:ext cx="10621818" cy="5583644"/>
          </a:xfrm>
          <a:prstGeom prst="rect">
            <a:avLst/>
          </a:prstGeom>
        </p:spPr>
        <p:txBody>
          <a:bodyPr wrap="square">
            <a:spAutoFit/>
          </a:bodyPr>
          <a:lstStyle/>
          <a:p>
            <a:pPr eaLnBrk="1" hangingPunct="1">
              <a:lnSpc>
                <a:spcPct val="125000"/>
              </a:lnSpc>
            </a:pPr>
            <a:r>
              <a:rPr lang="en-US" altLang="zh-CN" sz="2400" dirty="0"/>
              <a:t>4. </a:t>
            </a:r>
            <a:r>
              <a:rPr lang="zh-CN" altLang="en-US" sz="2400" dirty="0"/>
              <a:t>数据库的存储功能</a:t>
            </a:r>
          </a:p>
          <a:p>
            <a:pPr eaLnBrk="1" hangingPunct="1">
              <a:lnSpc>
                <a:spcPct val="125000"/>
              </a:lnSpc>
            </a:pPr>
            <a:r>
              <a:rPr lang="en-US" altLang="zh-CN" sz="2400" dirty="0"/>
              <a:t>5. </a:t>
            </a:r>
            <a:r>
              <a:rPr lang="zh-CN" altLang="en-US" sz="2400" dirty="0"/>
              <a:t>数据的维护功能</a:t>
            </a:r>
          </a:p>
          <a:p>
            <a:pPr eaLnBrk="1" hangingPunct="1">
              <a:lnSpc>
                <a:spcPct val="125000"/>
              </a:lnSpc>
            </a:pPr>
            <a:r>
              <a:rPr lang="zh-CN" altLang="en-US" sz="2400" dirty="0"/>
              <a:t>      ① 数据装载程序（</a:t>
            </a:r>
            <a:r>
              <a:rPr lang="en-US" altLang="zh-CN" sz="2400" dirty="0"/>
              <a:t>Loading</a:t>
            </a:r>
            <a:r>
              <a:rPr lang="zh-CN" altLang="en-US" sz="2400" dirty="0"/>
              <a:t>）</a:t>
            </a:r>
            <a:r>
              <a:rPr lang="en-US" altLang="zh-CN" sz="2400" dirty="0"/>
              <a:t>:</a:t>
            </a:r>
            <a:r>
              <a:rPr lang="zh-CN" altLang="en-US" sz="2400" dirty="0"/>
              <a:t>把文件中的数据转换成数据库中的格式，并装入到数据库中。</a:t>
            </a:r>
          </a:p>
          <a:p>
            <a:pPr eaLnBrk="1" hangingPunct="1">
              <a:lnSpc>
                <a:spcPct val="125000"/>
              </a:lnSpc>
            </a:pPr>
            <a:r>
              <a:rPr lang="zh-CN" altLang="en-US" sz="2400" dirty="0"/>
              <a:t>     ② 备份程序（</a:t>
            </a:r>
            <a:r>
              <a:rPr lang="en-US" altLang="zh-CN" sz="2400" dirty="0"/>
              <a:t>Backup</a:t>
            </a:r>
            <a:r>
              <a:rPr lang="zh-CN" altLang="en-US" sz="2400" dirty="0"/>
              <a:t>）：把数据库完整地转储到另外一个存储器上，产生一个备份拷贝。</a:t>
            </a:r>
          </a:p>
          <a:p>
            <a:pPr eaLnBrk="1" hangingPunct="1">
              <a:lnSpc>
                <a:spcPct val="125000"/>
              </a:lnSpc>
            </a:pPr>
            <a:r>
              <a:rPr lang="zh-CN" altLang="en-US" sz="2400" dirty="0"/>
              <a:t>      ③ 文件重组织程序：把数据库中的文件重新组织成其它不同形式的文件，以改善系统的性能。</a:t>
            </a:r>
          </a:p>
          <a:p>
            <a:pPr eaLnBrk="1" hangingPunct="1">
              <a:lnSpc>
                <a:spcPct val="125000"/>
              </a:lnSpc>
            </a:pPr>
            <a:r>
              <a:rPr lang="zh-CN" altLang="en-US" sz="2400" dirty="0"/>
              <a:t>     ④ 性能监控程序：监控用户使用数据库方式是否合乎要求，收集数据库运行的统计数据。</a:t>
            </a:r>
            <a:r>
              <a:rPr lang="en-US" altLang="zh-CN" sz="2400" dirty="0" err="1"/>
              <a:t>DBA</a:t>
            </a:r>
            <a:r>
              <a:rPr lang="zh-CN" altLang="en-US" sz="2400" dirty="0"/>
              <a:t>根据这些统计数据作出判断，决定采用何种重组织方式来改善数据库运行的性能。</a:t>
            </a:r>
          </a:p>
          <a:p>
            <a:pPr eaLnBrk="1" hangingPunct="1">
              <a:lnSpc>
                <a:spcPct val="125000"/>
              </a:lnSpc>
            </a:pPr>
            <a:r>
              <a:rPr lang="en-US" altLang="zh-CN" sz="2400" dirty="0"/>
              <a:t>6. </a:t>
            </a:r>
            <a:r>
              <a:rPr lang="zh-CN" altLang="en-US" sz="2400" dirty="0"/>
              <a:t>数据字典</a:t>
            </a:r>
          </a:p>
        </p:txBody>
      </p:sp>
    </p:spTree>
    <p:extLst>
      <p:ext uri="{BB962C8B-B14F-4D97-AF65-F5344CB8AC3E}">
        <p14:creationId xmlns:p14="http://schemas.microsoft.com/office/powerpoint/2010/main" val="1996214809"/>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1.4 </a:t>
            </a:r>
            <a:r>
              <a:rPr lang="zh-CN" altLang="en-US" sz="2800" b="1" dirty="0" smtClean="0">
                <a:solidFill>
                  <a:schemeClr val="bg1"/>
                </a:solidFill>
                <a:latin typeface="微软雅黑" panose="020B0503020204020204" pitchFamily="34" charset="-122"/>
                <a:ea typeface="微软雅黑" panose="020B0503020204020204" pitchFamily="34" charset="-122"/>
              </a:rPr>
              <a:t>数</a:t>
            </a:r>
            <a:r>
              <a:rPr lang="zh-CN" altLang="en-US" sz="2800" b="1" dirty="0">
                <a:solidFill>
                  <a:schemeClr val="bg1"/>
                </a:solidFill>
                <a:latin typeface="微软雅黑" panose="020B0503020204020204" pitchFamily="34" charset="-122"/>
                <a:ea typeface="微软雅黑" panose="020B0503020204020204" pitchFamily="34" charset="-122"/>
              </a:rPr>
              <a:t>据</a:t>
            </a:r>
            <a:r>
              <a:rPr lang="zh-CN" altLang="en-US" sz="2800" b="1" dirty="0" smtClean="0">
                <a:solidFill>
                  <a:schemeClr val="bg1"/>
                </a:solidFill>
                <a:latin typeface="微软雅黑" panose="020B0503020204020204" pitchFamily="34" charset="-122"/>
                <a:ea typeface="微软雅黑" panose="020B0503020204020204" pitchFamily="34" charset="-122"/>
              </a:rPr>
              <a:t>库</a:t>
            </a:r>
            <a:r>
              <a:rPr lang="zh-CN" altLang="en-US" sz="2800" b="1" dirty="0">
                <a:solidFill>
                  <a:schemeClr val="bg1"/>
                </a:solidFill>
                <a:latin typeface="微软雅黑" panose="020B0503020204020204" pitchFamily="34" charset="-122"/>
                <a:ea typeface="微软雅黑" panose="020B0503020204020204" pitchFamily="34" charset="-122"/>
              </a:rPr>
              <a:t>管理</a:t>
            </a:r>
            <a:r>
              <a:rPr lang="zh-CN" altLang="en-US" sz="2800" b="1" dirty="0" smtClean="0">
                <a:solidFill>
                  <a:schemeClr val="bg1"/>
                </a:solidFill>
                <a:latin typeface="微软雅黑" panose="020B0503020204020204" pitchFamily="34" charset="-122"/>
                <a:ea typeface="微软雅黑" panose="020B0503020204020204" pitchFamily="34" charset="-122"/>
              </a:rPr>
              <a:t>系统</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572655" y="879963"/>
            <a:ext cx="3491345" cy="2308324"/>
          </a:xfrm>
          <a:prstGeom prst="rect">
            <a:avLst/>
          </a:prstGeom>
        </p:spPr>
        <p:txBody>
          <a:bodyPr wrap="square">
            <a:spAutoFit/>
          </a:bodyPr>
          <a:lstStyle/>
          <a:p>
            <a:pPr eaLnBrk="1" hangingPunct="1">
              <a:lnSpc>
                <a:spcPct val="150000"/>
              </a:lnSpc>
            </a:pPr>
            <a:r>
              <a:rPr lang="en-US" altLang="zh-CN" sz="2400" dirty="0"/>
              <a:t>DBMS</a:t>
            </a:r>
            <a:r>
              <a:rPr lang="zh-CN" altLang="en-US" sz="2400" dirty="0"/>
              <a:t>主要组成：</a:t>
            </a:r>
            <a:endParaRPr lang="en-US" altLang="zh-CN" sz="2400" dirty="0"/>
          </a:p>
          <a:p>
            <a:pPr eaLnBrk="1" hangingPunct="1">
              <a:lnSpc>
                <a:spcPct val="150000"/>
              </a:lnSpc>
              <a:buFont typeface="Wingdings" panose="05000000000000000000" pitchFamily="2" charset="2"/>
              <a:buChar char="n"/>
            </a:pPr>
            <a:r>
              <a:rPr lang="zh-CN" altLang="en-US" sz="2400" dirty="0"/>
              <a:t> 查询处理程序</a:t>
            </a:r>
            <a:endParaRPr lang="en-US" altLang="zh-CN" sz="2400" dirty="0"/>
          </a:p>
          <a:p>
            <a:pPr eaLnBrk="1" hangingPunct="1">
              <a:lnSpc>
                <a:spcPct val="150000"/>
              </a:lnSpc>
              <a:buFont typeface="Wingdings" panose="05000000000000000000" pitchFamily="2" charset="2"/>
              <a:buChar char="n"/>
            </a:pPr>
            <a:r>
              <a:rPr lang="zh-CN" altLang="en-US" sz="2400" dirty="0"/>
              <a:t>存储管理程序</a:t>
            </a:r>
            <a:endParaRPr lang="en-US" altLang="zh-CN" sz="2400" dirty="0"/>
          </a:p>
          <a:p>
            <a:pPr eaLnBrk="1" hangingPunct="1">
              <a:lnSpc>
                <a:spcPct val="150000"/>
              </a:lnSpc>
              <a:buFont typeface="Wingdings" panose="05000000000000000000" pitchFamily="2" charset="2"/>
              <a:buChar char="n"/>
            </a:pPr>
            <a:r>
              <a:rPr lang="zh-CN" altLang="en-US" sz="2400" dirty="0"/>
              <a:t>事务管理程序</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4489" y="1421857"/>
            <a:ext cx="7289512" cy="501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94"/>
          <p:cNvSpPr txBox="1">
            <a:spLocks noChangeArrowheads="1"/>
          </p:cNvSpPr>
          <p:nvPr/>
        </p:nvSpPr>
        <p:spPr bwMode="auto">
          <a:xfrm>
            <a:off x="4581234" y="75566"/>
            <a:ext cx="6871858"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1.4.2 DBMS</a:t>
            </a:r>
            <a:r>
              <a:rPr lang="zh-CN" altLang="en-US" sz="2800" b="1" dirty="0">
                <a:solidFill>
                  <a:schemeClr val="bg1"/>
                </a:solidFill>
                <a:latin typeface="微软雅黑" panose="020B0503020204020204" pitchFamily="34" charset="-122"/>
                <a:ea typeface="微软雅黑" panose="020B0503020204020204" pitchFamily="34" charset="-122"/>
              </a:rPr>
              <a:t>的组成概述</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807401"/>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1.4 </a:t>
            </a:r>
            <a:r>
              <a:rPr lang="zh-CN" altLang="en-US" sz="2800" b="1" dirty="0" smtClean="0">
                <a:solidFill>
                  <a:schemeClr val="bg1"/>
                </a:solidFill>
                <a:latin typeface="微软雅黑" panose="020B0503020204020204" pitchFamily="34" charset="-122"/>
                <a:ea typeface="微软雅黑" panose="020B0503020204020204" pitchFamily="34" charset="-122"/>
              </a:rPr>
              <a:t>数</a:t>
            </a:r>
            <a:r>
              <a:rPr lang="zh-CN" altLang="en-US" sz="2800" b="1" dirty="0">
                <a:solidFill>
                  <a:schemeClr val="bg1"/>
                </a:solidFill>
                <a:latin typeface="微软雅黑" panose="020B0503020204020204" pitchFamily="34" charset="-122"/>
                <a:ea typeface="微软雅黑" panose="020B0503020204020204" pitchFamily="34" charset="-122"/>
              </a:rPr>
              <a:t>据</a:t>
            </a:r>
            <a:r>
              <a:rPr lang="zh-CN" altLang="en-US" sz="2800" b="1" dirty="0" smtClean="0">
                <a:solidFill>
                  <a:schemeClr val="bg1"/>
                </a:solidFill>
                <a:latin typeface="微软雅黑" panose="020B0503020204020204" pitchFamily="34" charset="-122"/>
                <a:ea typeface="微软雅黑" panose="020B0503020204020204" pitchFamily="34" charset="-122"/>
              </a:rPr>
              <a:t>库</a:t>
            </a:r>
            <a:r>
              <a:rPr lang="zh-CN" altLang="en-US" sz="2800" b="1" dirty="0">
                <a:solidFill>
                  <a:schemeClr val="bg1"/>
                </a:solidFill>
                <a:latin typeface="微软雅黑" panose="020B0503020204020204" pitchFamily="34" charset="-122"/>
                <a:ea typeface="微软雅黑" panose="020B0503020204020204" pitchFamily="34" charset="-122"/>
              </a:rPr>
              <a:t>管理</a:t>
            </a:r>
            <a:r>
              <a:rPr lang="zh-CN" altLang="en-US" sz="2800" b="1" dirty="0" smtClean="0">
                <a:solidFill>
                  <a:schemeClr val="bg1"/>
                </a:solidFill>
                <a:latin typeface="微软雅黑" panose="020B0503020204020204" pitchFamily="34" charset="-122"/>
                <a:ea typeface="微软雅黑" panose="020B0503020204020204" pitchFamily="34" charset="-122"/>
              </a:rPr>
              <a:t>系统</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4" y="75566"/>
            <a:ext cx="6871858"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1.4.3  DBMS</a:t>
            </a:r>
            <a:r>
              <a:rPr lang="zh-CN" altLang="en-US" sz="2800" b="1" dirty="0">
                <a:solidFill>
                  <a:schemeClr val="bg1"/>
                </a:solidFill>
                <a:latin typeface="微软雅黑" panose="020B0503020204020204" pitchFamily="34" charset="-122"/>
                <a:ea typeface="微软雅黑" panose="020B0503020204020204" pitchFamily="34" charset="-122"/>
              </a:rPr>
              <a:t>的工作过程</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061" y="985405"/>
            <a:ext cx="8323262"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3"/>
          <p:cNvSpPr txBox="1">
            <a:spLocks noChangeArrowheads="1"/>
          </p:cNvSpPr>
          <p:nvPr/>
        </p:nvSpPr>
        <p:spPr bwMode="auto">
          <a:xfrm>
            <a:off x="3226811" y="5557405"/>
            <a:ext cx="5000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图</a:t>
            </a:r>
            <a:r>
              <a:rPr lang="en-US" altLang="zh-CN"/>
              <a:t>1.14 </a:t>
            </a:r>
            <a:r>
              <a:rPr lang="zh-CN" altLang="en-US"/>
              <a:t>　</a:t>
            </a:r>
            <a:r>
              <a:rPr lang="en-US" altLang="zh-CN"/>
              <a:t>DBMS</a:t>
            </a:r>
            <a:r>
              <a:rPr lang="zh-CN" altLang="en-US"/>
              <a:t>工作过程示意图</a:t>
            </a:r>
          </a:p>
        </p:txBody>
      </p:sp>
    </p:spTree>
    <p:extLst>
      <p:ext uri="{BB962C8B-B14F-4D97-AF65-F5344CB8AC3E}">
        <p14:creationId xmlns:p14="http://schemas.microsoft.com/office/powerpoint/2010/main" val="4229663183"/>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1.4 </a:t>
            </a:r>
            <a:r>
              <a:rPr lang="zh-CN" altLang="en-US" sz="2800" b="1" dirty="0" smtClean="0">
                <a:solidFill>
                  <a:schemeClr val="bg1"/>
                </a:solidFill>
                <a:latin typeface="微软雅黑" panose="020B0503020204020204" pitchFamily="34" charset="-122"/>
                <a:ea typeface="微软雅黑" panose="020B0503020204020204" pitchFamily="34" charset="-122"/>
              </a:rPr>
              <a:t>数</a:t>
            </a:r>
            <a:r>
              <a:rPr lang="zh-CN" altLang="en-US" sz="2800" b="1" dirty="0">
                <a:solidFill>
                  <a:schemeClr val="bg1"/>
                </a:solidFill>
                <a:latin typeface="微软雅黑" panose="020B0503020204020204" pitchFamily="34" charset="-122"/>
                <a:ea typeface="微软雅黑" panose="020B0503020204020204" pitchFamily="34" charset="-122"/>
              </a:rPr>
              <a:t>据</a:t>
            </a:r>
            <a:r>
              <a:rPr lang="zh-CN" altLang="en-US" sz="2800" b="1" dirty="0" smtClean="0">
                <a:solidFill>
                  <a:schemeClr val="bg1"/>
                </a:solidFill>
                <a:latin typeface="微软雅黑" panose="020B0503020204020204" pitchFamily="34" charset="-122"/>
                <a:ea typeface="微软雅黑" panose="020B0503020204020204" pitchFamily="34" charset="-122"/>
              </a:rPr>
              <a:t>库</a:t>
            </a:r>
            <a:r>
              <a:rPr lang="zh-CN" altLang="en-US" sz="2800" b="1" dirty="0">
                <a:solidFill>
                  <a:schemeClr val="bg1"/>
                </a:solidFill>
                <a:latin typeface="微软雅黑" panose="020B0503020204020204" pitchFamily="34" charset="-122"/>
                <a:ea typeface="微软雅黑" panose="020B0503020204020204" pitchFamily="34" charset="-122"/>
              </a:rPr>
              <a:t>管理</a:t>
            </a:r>
            <a:r>
              <a:rPr lang="zh-CN" altLang="en-US" sz="2800" b="1" dirty="0" smtClean="0">
                <a:solidFill>
                  <a:schemeClr val="bg1"/>
                </a:solidFill>
                <a:latin typeface="微软雅黑" panose="020B0503020204020204" pitchFamily="34" charset="-122"/>
                <a:ea typeface="微软雅黑" panose="020B0503020204020204" pitchFamily="34" charset="-122"/>
              </a:rPr>
              <a:t>系统</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4" y="75566"/>
            <a:ext cx="6871858"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1.4.3  DBMS</a:t>
            </a:r>
            <a:r>
              <a:rPr lang="zh-CN" altLang="en-US" sz="2800" b="1" dirty="0">
                <a:solidFill>
                  <a:schemeClr val="bg1"/>
                </a:solidFill>
                <a:latin typeface="微软雅黑" panose="020B0503020204020204" pitchFamily="34" charset="-122"/>
                <a:ea typeface="微软雅黑" panose="020B0503020204020204" pitchFamily="34" charset="-122"/>
              </a:rPr>
              <a:t>的工作过程</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443345" y="714400"/>
            <a:ext cx="11222182" cy="6034216"/>
          </a:xfrm>
          <a:prstGeom prst="rect">
            <a:avLst/>
          </a:prstGeom>
        </p:spPr>
        <p:txBody>
          <a:bodyPr wrap="square">
            <a:spAutoFit/>
          </a:bodyPr>
          <a:lstStyle/>
          <a:p>
            <a:pPr eaLnBrk="1" hangingPunct="1">
              <a:lnSpc>
                <a:spcPct val="150000"/>
              </a:lnSpc>
            </a:pPr>
            <a:r>
              <a:rPr lang="zh-CN" altLang="en-US" sz="2000" dirty="0"/>
              <a:t>查询语句的执行过程如下：</a:t>
            </a:r>
          </a:p>
          <a:p>
            <a:pPr eaLnBrk="1" hangingPunct="1">
              <a:lnSpc>
                <a:spcPct val="150000"/>
              </a:lnSpc>
            </a:pPr>
            <a:r>
              <a:rPr lang="zh-CN" altLang="en-US" sz="2000" dirty="0"/>
              <a:t>（</a:t>
            </a:r>
            <a:r>
              <a:rPr lang="en-US" altLang="zh-CN" sz="2000" dirty="0"/>
              <a:t>1</a:t>
            </a:r>
            <a:r>
              <a:rPr lang="zh-CN" altLang="en-US" sz="2000" dirty="0"/>
              <a:t>）当计算机执行该语句时，启动</a:t>
            </a:r>
            <a:r>
              <a:rPr lang="en-US" altLang="zh-CN" sz="2000" dirty="0"/>
              <a:t>DBMS</a:t>
            </a:r>
            <a:r>
              <a:rPr lang="zh-CN" altLang="en-US" sz="2000" dirty="0"/>
              <a:t>。</a:t>
            </a:r>
          </a:p>
          <a:p>
            <a:pPr eaLnBrk="1" hangingPunct="1">
              <a:lnSpc>
                <a:spcPct val="150000"/>
              </a:lnSpc>
            </a:pPr>
            <a:r>
              <a:rPr lang="zh-CN" altLang="en-US" sz="2000" dirty="0"/>
              <a:t>（</a:t>
            </a:r>
            <a:r>
              <a:rPr lang="en-US" altLang="zh-CN" sz="2000" dirty="0"/>
              <a:t>2</a:t>
            </a:r>
            <a:r>
              <a:rPr lang="zh-CN" altLang="en-US" sz="2000" dirty="0"/>
              <a:t>）</a:t>
            </a:r>
            <a:r>
              <a:rPr lang="en-US" altLang="zh-CN" sz="2000" dirty="0"/>
              <a:t>DBMS</a:t>
            </a:r>
            <a:r>
              <a:rPr lang="zh-CN" altLang="en-US" sz="2000" dirty="0"/>
              <a:t>首先对查询语句进行语法检查，然后从数据字典中找出该应用程序对应的外模式（相当于关系数据库中的视图），检查是否存在所要查询的关系，并进行权限检查，即检查该操作是否在合法的授权范围内。如有问题则返回出错信息。</a:t>
            </a:r>
          </a:p>
          <a:p>
            <a:pPr eaLnBrk="1" hangingPunct="1">
              <a:lnSpc>
                <a:spcPct val="150000"/>
              </a:lnSpc>
            </a:pPr>
            <a:r>
              <a:rPr lang="zh-CN" altLang="en-US" sz="2000" dirty="0"/>
              <a:t>（</a:t>
            </a:r>
            <a:r>
              <a:rPr lang="en-US" altLang="zh-CN" sz="2000" dirty="0"/>
              <a:t>3</a:t>
            </a:r>
            <a:r>
              <a:rPr lang="zh-CN" altLang="en-US" sz="2000" dirty="0"/>
              <a:t>）在决定执行该语句后，</a:t>
            </a:r>
            <a:r>
              <a:rPr lang="en-US" altLang="zh-CN" sz="2000" dirty="0"/>
              <a:t>DBMS</a:t>
            </a:r>
            <a:r>
              <a:rPr lang="zh-CN" altLang="en-US" sz="2000" dirty="0"/>
              <a:t>从数据字典中调出相应的模式描述，并从外模式映像到模式，从而确定所需要的逻辑数据。</a:t>
            </a:r>
          </a:p>
          <a:p>
            <a:pPr eaLnBrk="1" hangingPunct="1">
              <a:lnSpc>
                <a:spcPct val="150000"/>
              </a:lnSpc>
            </a:pPr>
            <a:r>
              <a:rPr lang="zh-CN" altLang="en-US" sz="2000" dirty="0"/>
              <a:t>（</a:t>
            </a:r>
            <a:r>
              <a:rPr lang="en-US" altLang="zh-CN" sz="2000" dirty="0"/>
              <a:t>4</a:t>
            </a:r>
            <a:r>
              <a:rPr lang="zh-CN" altLang="en-US" sz="2000" dirty="0"/>
              <a:t>）</a:t>
            </a:r>
            <a:r>
              <a:rPr lang="en-US" altLang="zh-CN" sz="2000" dirty="0"/>
              <a:t>DBMS</a:t>
            </a:r>
            <a:r>
              <a:rPr lang="zh-CN" altLang="en-US" sz="2000" dirty="0"/>
              <a:t>从数据字典中调出相应的内模式描述，并从模式映像到内模式，从而确定应读入的物理数据和具体的地址信息。在查询过程中，</a:t>
            </a:r>
            <a:r>
              <a:rPr lang="en-US" altLang="zh-CN" sz="2000" dirty="0"/>
              <a:t>DBMS</a:t>
            </a:r>
            <a:r>
              <a:rPr lang="zh-CN" altLang="en-US" sz="2000" dirty="0"/>
              <a:t>的查询处理程序将根据数据字典中的信息进行查询优化，并把查询命令转换成一串单记录的序列。随后</a:t>
            </a:r>
            <a:r>
              <a:rPr lang="en-US" altLang="zh-CN" sz="2000" dirty="0"/>
              <a:t>DBMS</a:t>
            </a:r>
            <a:r>
              <a:rPr lang="zh-CN" altLang="en-US" sz="2000" dirty="0"/>
              <a:t>执行读出操作序列。</a:t>
            </a:r>
          </a:p>
          <a:p>
            <a:pPr eaLnBrk="1" hangingPunct="1">
              <a:lnSpc>
                <a:spcPct val="150000"/>
              </a:lnSpc>
            </a:pPr>
            <a:r>
              <a:rPr lang="zh-CN" altLang="en-US" sz="2000" dirty="0"/>
              <a:t>（</a:t>
            </a:r>
            <a:r>
              <a:rPr lang="en-US" altLang="zh-CN" sz="2000" dirty="0"/>
              <a:t>5</a:t>
            </a:r>
            <a:r>
              <a:rPr lang="zh-CN" altLang="en-US" sz="2000" dirty="0"/>
              <a:t>）</a:t>
            </a:r>
            <a:r>
              <a:rPr lang="en-US" altLang="zh-CN" sz="2000" dirty="0"/>
              <a:t>DBMS</a:t>
            </a:r>
            <a:r>
              <a:rPr lang="zh-CN" altLang="en-US" sz="2000" dirty="0"/>
              <a:t>在查看内模式决定从哪个文件、用什么方式读取哪个物理记录之后，向操作系统（</a:t>
            </a:r>
            <a:r>
              <a:rPr lang="en-US" altLang="zh-CN" sz="2000" dirty="0"/>
              <a:t>OS</a:t>
            </a:r>
            <a:r>
              <a:rPr lang="zh-CN" altLang="en-US" sz="2000" dirty="0"/>
              <a:t>）发出从指定地址读取物理记录的命令，同时在系统缓冲区记下运行记录。当物理记录全部读完时，转到（</a:t>
            </a:r>
            <a:r>
              <a:rPr lang="en-US" altLang="zh-CN" sz="2000" dirty="0"/>
              <a:t>12</a:t>
            </a:r>
            <a:r>
              <a:rPr lang="zh-CN" altLang="en-US" sz="2000" dirty="0"/>
              <a:t>）。</a:t>
            </a:r>
          </a:p>
        </p:txBody>
      </p:sp>
    </p:spTree>
    <p:extLst>
      <p:ext uri="{BB962C8B-B14F-4D97-AF65-F5344CB8AC3E}">
        <p14:creationId xmlns:p14="http://schemas.microsoft.com/office/powerpoint/2010/main" val="898498199"/>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1.4 </a:t>
            </a:r>
            <a:r>
              <a:rPr lang="zh-CN" altLang="en-US" sz="2800" b="1" dirty="0" smtClean="0">
                <a:solidFill>
                  <a:schemeClr val="bg1"/>
                </a:solidFill>
                <a:latin typeface="微软雅黑" panose="020B0503020204020204" pitchFamily="34" charset="-122"/>
                <a:ea typeface="微软雅黑" panose="020B0503020204020204" pitchFamily="34" charset="-122"/>
              </a:rPr>
              <a:t>数</a:t>
            </a:r>
            <a:r>
              <a:rPr lang="zh-CN" altLang="en-US" sz="2800" b="1" dirty="0">
                <a:solidFill>
                  <a:schemeClr val="bg1"/>
                </a:solidFill>
                <a:latin typeface="微软雅黑" panose="020B0503020204020204" pitchFamily="34" charset="-122"/>
                <a:ea typeface="微软雅黑" panose="020B0503020204020204" pitchFamily="34" charset="-122"/>
              </a:rPr>
              <a:t>据</a:t>
            </a:r>
            <a:r>
              <a:rPr lang="zh-CN" altLang="en-US" sz="2800" b="1" dirty="0" smtClean="0">
                <a:solidFill>
                  <a:schemeClr val="bg1"/>
                </a:solidFill>
                <a:latin typeface="微软雅黑" panose="020B0503020204020204" pitchFamily="34" charset="-122"/>
                <a:ea typeface="微软雅黑" panose="020B0503020204020204" pitchFamily="34" charset="-122"/>
              </a:rPr>
              <a:t>库</a:t>
            </a:r>
            <a:r>
              <a:rPr lang="zh-CN" altLang="en-US" sz="2800" b="1" dirty="0">
                <a:solidFill>
                  <a:schemeClr val="bg1"/>
                </a:solidFill>
                <a:latin typeface="微软雅黑" panose="020B0503020204020204" pitchFamily="34" charset="-122"/>
                <a:ea typeface="微软雅黑" panose="020B0503020204020204" pitchFamily="34" charset="-122"/>
              </a:rPr>
              <a:t>管理</a:t>
            </a:r>
            <a:r>
              <a:rPr lang="zh-CN" altLang="en-US" sz="2800" b="1" dirty="0" smtClean="0">
                <a:solidFill>
                  <a:schemeClr val="bg1"/>
                </a:solidFill>
                <a:latin typeface="微软雅黑" panose="020B0503020204020204" pitchFamily="34" charset="-122"/>
                <a:ea typeface="微软雅黑" panose="020B0503020204020204" pitchFamily="34" charset="-122"/>
              </a:rPr>
              <a:t>系统</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4" y="75566"/>
            <a:ext cx="6871858" cy="52197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1.4.3  DBMS</a:t>
            </a:r>
            <a:r>
              <a:rPr lang="zh-CN" altLang="en-US" sz="2800" b="1" dirty="0">
                <a:solidFill>
                  <a:schemeClr val="bg1"/>
                </a:solidFill>
                <a:latin typeface="微软雅黑" panose="020B0503020204020204" pitchFamily="34" charset="-122"/>
                <a:ea typeface="微软雅黑" panose="020B0503020204020204" pitchFamily="34" charset="-122"/>
              </a:rPr>
              <a:t>的工作过程</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443345" y="714400"/>
            <a:ext cx="11222182" cy="4187557"/>
          </a:xfrm>
          <a:prstGeom prst="rect">
            <a:avLst/>
          </a:prstGeom>
        </p:spPr>
        <p:txBody>
          <a:bodyPr wrap="square">
            <a:spAutoFit/>
          </a:bodyPr>
          <a:lstStyle/>
          <a:p>
            <a:pPr eaLnBrk="1" hangingPunct="1">
              <a:lnSpc>
                <a:spcPct val="150000"/>
              </a:lnSpc>
            </a:pPr>
            <a:r>
              <a:rPr lang="zh-CN" altLang="en-US" sz="2000" dirty="0"/>
              <a:t>（</a:t>
            </a:r>
            <a:r>
              <a:rPr lang="en-US" altLang="zh-CN" sz="2000" dirty="0"/>
              <a:t>6</a:t>
            </a:r>
            <a:r>
              <a:rPr lang="zh-CN" altLang="en-US" sz="2000" dirty="0"/>
              <a:t>）</a:t>
            </a:r>
            <a:r>
              <a:rPr lang="en-US" altLang="zh-CN" sz="2000" dirty="0"/>
              <a:t>OS</a:t>
            </a:r>
            <a:r>
              <a:rPr lang="zh-CN" altLang="en-US" sz="2000" dirty="0"/>
              <a:t>执行读出的命令，按指定地址从数据库中把记录读入</a:t>
            </a:r>
            <a:r>
              <a:rPr lang="en-US" altLang="zh-CN" sz="2000" dirty="0"/>
              <a:t>OS</a:t>
            </a:r>
            <a:r>
              <a:rPr lang="zh-CN" altLang="en-US" sz="2000" dirty="0"/>
              <a:t>的系统缓冲区，随后读入数据库的缓冲区。</a:t>
            </a:r>
          </a:p>
          <a:p>
            <a:pPr eaLnBrk="1" hangingPunct="1">
              <a:lnSpc>
                <a:spcPct val="150000"/>
              </a:lnSpc>
            </a:pPr>
            <a:r>
              <a:rPr lang="zh-CN" altLang="en-US" sz="2000" dirty="0"/>
              <a:t>（</a:t>
            </a:r>
            <a:r>
              <a:rPr lang="en-US" altLang="zh-CN" sz="2000" dirty="0"/>
              <a:t>7</a:t>
            </a:r>
            <a:r>
              <a:rPr lang="zh-CN" altLang="en-US" sz="2000" dirty="0"/>
              <a:t>）</a:t>
            </a:r>
            <a:r>
              <a:rPr lang="en-US" altLang="zh-CN" sz="2000" dirty="0"/>
              <a:t>DBMS</a:t>
            </a:r>
            <a:r>
              <a:rPr lang="zh-CN" altLang="en-US" sz="2000" dirty="0"/>
              <a:t>根据查询命令和数据字典的内容把系统缓冲区中的记录转换成应用程序所要求的记录格式。</a:t>
            </a:r>
          </a:p>
          <a:p>
            <a:pPr eaLnBrk="1" hangingPunct="1">
              <a:lnSpc>
                <a:spcPct val="150000"/>
              </a:lnSpc>
            </a:pPr>
            <a:r>
              <a:rPr lang="zh-CN" altLang="en-US" sz="2000" dirty="0"/>
              <a:t>（</a:t>
            </a:r>
            <a:r>
              <a:rPr lang="en-US" altLang="zh-CN" sz="2000" dirty="0"/>
              <a:t>8</a:t>
            </a:r>
            <a:r>
              <a:rPr lang="zh-CN" altLang="en-US" sz="2000" dirty="0"/>
              <a:t>）</a:t>
            </a:r>
            <a:r>
              <a:rPr lang="en-US" altLang="zh-CN" sz="2000" dirty="0"/>
              <a:t>DBMS</a:t>
            </a:r>
            <a:r>
              <a:rPr lang="zh-CN" altLang="en-US" sz="2000" dirty="0"/>
              <a:t>把数据记录从系统缓冲区传送到应用程序的用户工作区。</a:t>
            </a:r>
          </a:p>
          <a:p>
            <a:pPr eaLnBrk="1" hangingPunct="1">
              <a:lnSpc>
                <a:spcPct val="150000"/>
              </a:lnSpc>
            </a:pPr>
            <a:r>
              <a:rPr lang="zh-CN" altLang="en-US" sz="2000" dirty="0"/>
              <a:t>（</a:t>
            </a:r>
            <a:r>
              <a:rPr lang="en-US" altLang="zh-CN" sz="2000" dirty="0"/>
              <a:t>9</a:t>
            </a:r>
            <a:r>
              <a:rPr lang="zh-CN" altLang="en-US" sz="2000" dirty="0"/>
              <a:t>）</a:t>
            </a:r>
            <a:r>
              <a:rPr lang="en-US" altLang="zh-CN" sz="2000" dirty="0"/>
              <a:t>DBMS</a:t>
            </a:r>
            <a:r>
              <a:rPr lang="zh-CN" altLang="en-US" sz="2000" dirty="0"/>
              <a:t>把执行成功与否的状态信息返回给应用程序。</a:t>
            </a:r>
          </a:p>
          <a:p>
            <a:pPr eaLnBrk="1" hangingPunct="1">
              <a:lnSpc>
                <a:spcPct val="150000"/>
              </a:lnSpc>
            </a:pPr>
            <a:r>
              <a:rPr lang="zh-CN" altLang="en-US" sz="2000" dirty="0"/>
              <a:t>（</a:t>
            </a:r>
            <a:r>
              <a:rPr lang="en-US" altLang="zh-CN" sz="2000" dirty="0"/>
              <a:t>10</a:t>
            </a:r>
            <a:r>
              <a:rPr lang="zh-CN" altLang="en-US" sz="2000" dirty="0"/>
              <a:t>）</a:t>
            </a:r>
            <a:r>
              <a:rPr lang="en-US" altLang="zh-CN" sz="2000" dirty="0"/>
              <a:t>DBMS</a:t>
            </a:r>
            <a:r>
              <a:rPr lang="zh-CN" altLang="en-US" sz="2000" dirty="0"/>
              <a:t>把系统缓冲区中的运行记录记入运行日志，以备以后查阅或发生意外时用于系统恢复。</a:t>
            </a:r>
          </a:p>
          <a:p>
            <a:pPr eaLnBrk="1" hangingPunct="1">
              <a:lnSpc>
                <a:spcPct val="150000"/>
              </a:lnSpc>
            </a:pPr>
            <a:r>
              <a:rPr lang="zh-CN" altLang="en-US" sz="2000" dirty="0"/>
              <a:t>（</a:t>
            </a:r>
            <a:r>
              <a:rPr lang="en-US" altLang="zh-CN" sz="2000" dirty="0"/>
              <a:t>11</a:t>
            </a:r>
            <a:r>
              <a:rPr lang="zh-CN" altLang="en-US" sz="2000" dirty="0"/>
              <a:t>）</a:t>
            </a:r>
            <a:r>
              <a:rPr lang="en-US" altLang="zh-CN" sz="2000" dirty="0"/>
              <a:t>DBMS</a:t>
            </a:r>
            <a:r>
              <a:rPr lang="zh-CN" altLang="en-US" sz="2000" dirty="0"/>
              <a:t>在系统缓冲区中查找下一记录，若找到就转到（</a:t>
            </a:r>
            <a:r>
              <a:rPr lang="en-US" altLang="zh-CN" sz="2000" dirty="0"/>
              <a:t>7</a:t>
            </a:r>
            <a:r>
              <a:rPr lang="zh-CN" altLang="en-US" sz="2000" dirty="0"/>
              <a:t>），否则转到（</a:t>
            </a:r>
            <a:r>
              <a:rPr lang="en-US" altLang="zh-CN" sz="2000" dirty="0"/>
              <a:t>5</a:t>
            </a:r>
            <a:r>
              <a:rPr lang="zh-CN" altLang="en-US" sz="2000" dirty="0"/>
              <a:t>）。</a:t>
            </a:r>
          </a:p>
          <a:p>
            <a:pPr eaLnBrk="1" hangingPunct="1">
              <a:lnSpc>
                <a:spcPct val="150000"/>
              </a:lnSpc>
            </a:pPr>
            <a:r>
              <a:rPr lang="zh-CN" altLang="en-US" sz="2000" dirty="0"/>
              <a:t>（</a:t>
            </a:r>
            <a:r>
              <a:rPr lang="en-US" altLang="zh-CN" sz="2000" dirty="0"/>
              <a:t>12</a:t>
            </a:r>
            <a:r>
              <a:rPr lang="zh-CN" altLang="en-US" sz="2000" dirty="0"/>
              <a:t>）查询语句执行完毕，应用程序做后续处理。</a:t>
            </a:r>
          </a:p>
        </p:txBody>
      </p:sp>
    </p:spTree>
    <p:extLst>
      <p:ext uri="{BB962C8B-B14F-4D97-AF65-F5344CB8AC3E}">
        <p14:creationId xmlns:p14="http://schemas.microsoft.com/office/powerpoint/2010/main" val="140786486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1.1 </a:t>
            </a:r>
            <a:r>
              <a:rPr lang="zh-CN" altLang="en-US" sz="2800" b="1" dirty="0" smtClean="0">
                <a:solidFill>
                  <a:schemeClr val="bg1"/>
                </a:solidFill>
                <a:latin typeface="微软雅黑" panose="020B0503020204020204" pitchFamily="34" charset="-122"/>
                <a:ea typeface="微软雅黑" panose="020B0503020204020204" pitchFamily="34" charset="-122"/>
              </a:rPr>
              <a:t>数据库系统概述</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3" y="75566"/>
            <a:ext cx="8656129" cy="52197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1.1.2 </a:t>
            </a:r>
            <a:r>
              <a:rPr lang="zh-CN" altLang="en-US" sz="2800" b="1" dirty="0" smtClean="0">
                <a:solidFill>
                  <a:schemeClr val="bg1"/>
                </a:solidFill>
                <a:latin typeface="微软雅黑" panose="020B0503020204020204" pitchFamily="34" charset="-122"/>
                <a:ea typeface="微软雅黑" panose="020B0503020204020204" pitchFamily="34" charset="-122"/>
              </a:rPr>
              <a:t>数</a:t>
            </a:r>
            <a:r>
              <a:rPr lang="zh-CN" altLang="en-US" sz="2800" b="1" dirty="0">
                <a:solidFill>
                  <a:schemeClr val="bg1"/>
                </a:solidFill>
                <a:latin typeface="微软雅黑" panose="020B0503020204020204" pitchFamily="34" charset="-122"/>
                <a:ea typeface="微软雅黑" panose="020B0503020204020204" pitchFamily="34" charset="-122"/>
              </a:rPr>
              <a:t>据库技术基本术语</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637309" y="911112"/>
            <a:ext cx="10631056" cy="4646144"/>
          </a:xfrm>
          <a:prstGeom prst="rect">
            <a:avLst/>
          </a:prstGeom>
        </p:spPr>
        <p:txBody>
          <a:bodyPr wrap="square">
            <a:spAutoFit/>
          </a:bodyPr>
          <a:lstStyle/>
          <a:p>
            <a:pPr eaLnBrk="1" hangingPunct="1">
              <a:lnSpc>
                <a:spcPct val="150000"/>
              </a:lnSpc>
              <a:spcBef>
                <a:spcPct val="20000"/>
              </a:spcBef>
            </a:pPr>
            <a:r>
              <a:rPr lang="zh-CN" altLang="en-US" sz="2000" b="1" dirty="0">
                <a:solidFill>
                  <a:srgbClr val="003300"/>
                </a:solidFill>
              </a:rPr>
              <a:t>（</a:t>
            </a:r>
            <a:r>
              <a:rPr lang="en-US" altLang="zh-CN" sz="2000" b="1" dirty="0">
                <a:solidFill>
                  <a:srgbClr val="003300"/>
                </a:solidFill>
              </a:rPr>
              <a:t>1</a:t>
            </a:r>
            <a:r>
              <a:rPr lang="zh-CN" altLang="en-US" sz="2000" b="1" dirty="0">
                <a:solidFill>
                  <a:srgbClr val="003300"/>
                </a:solidFill>
              </a:rPr>
              <a:t>）</a:t>
            </a:r>
            <a:r>
              <a:rPr lang="zh-CN" altLang="en-US" sz="2000" b="1" dirty="0">
                <a:solidFill>
                  <a:srgbClr val="FF0000"/>
                </a:solidFill>
              </a:rPr>
              <a:t>数据</a:t>
            </a:r>
            <a:r>
              <a:rPr lang="zh-CN" altLang="en-US" sz="2000" b="1" dirty="0">
                <a:solidFill>
                  <a:srgbClr val="003300"/>
                </a:solidFill>
              </a:rPr>
              <a:t>：描述事物的符号记录。</a:t>
            </a:r>
          </a:p>
          <a:p>
            <a:pPr eaLnBrk="1" hangingPunct="1">
              <a:lnSpc>
                <a:spcPct val="150000"/>
              </a:lnSpc>
              <a:spcBef>
                <a:spcPct val="20000"/>
              </a:spcBef>
            </a:pPr>
            <a:r>
              <a:rPr lang="zh-CN" altLang="en-US" sz="2000" b="1" dirty="0">
                <a:solidFill>
                  <a:srgbClr val="003300"/>
                </a:solidFill>
              </a:rPr>
              <a:t>         </a:t>
            </a:r>
            <a:r>
              <a:rPr lang="zh-CN" altLang="en-US" sz="2000" b="1" dirty="0">
                <a:solidFill>
                  <a:srgbClr val="FF0000"/>
                </a:solidFill>
              </a:rPr>
              <a:t>数据</a:t>
            </a:r>
            <a:r>
              <a:rPr lang="zh-CN" altLang="en-US" sz="2000" b="1" dirty="0">
                <a:solidFill>
                  <a:srgbClr val="003300"/>
                </a:solidFill>
              </a:rPr>
              <a:t>与</a:t>
            </a:r>
            <a:r>
              <a:rPr lang="zh-CN" altLang="en-US" sz="2000" b="1" dirty="0">
                <a:solidFill>
                  <a:srgbClr val="FF0000"/>
                </a:solidFill>
              </a:rPr>
              <a:t>语义</a:t>
            </a:r>
            <a:r>
              <a:rPr lang="en-US" altLang="zh-CN" sz="2000" b="1" dirty="0">
                <a:solidFill>
                  <a:srgbClr val="FF0000"/>
                </a:solidFill>
              </a:rPr>
              <a:t>(</a:t>
            </a:r>
            <a:r>
              <a:rPr lang="zh-CN" altLang="en-US" sz="2000" b="1" dirty="0">
                <a:solidFill>
                  <a:srgbClr val="FF0000"/>
                </a:solidFill>
              </a:rPr>
              <a:t>含义</a:t>
            </a:r>
            <a:r>
              <a:rPr lang="en-US" altLang="zh-CN" sz="2000" b="1" dirty="0">
                <a:solidFill>
                  <a:srgbClr val="FF0000"/>
                </a:solidFill>
              </a:rPr>
              <a:t>)</a:t>
            </a:r>
            <a:r>
              <a:rPr lang="zh-CN" altLang="en-US" sz="2000" b="1" dirty="0">
                <a:solidFill>
                  <a:srgbClr val="003300"/>
                </a:solidFill>
              </a:rPr>
              <a:t>密</a:t>
            </a:r>
            <a:r>
              <a:rPr lang="zh-CN" altLang="en-US" sz="2000" b="1" dirty="0">
                <a:solidFill>
                  <a:srgbClr val="FF0000"/>
                </a:solidFill>
              </a:rPr>
              <a:t>不可分</a:t>
            </a:r>
            <a:r>
              <a:rPr lang="zh-CN" altLang="en-US" sz="2000" b="1" dirty="0">
                <a:solidFill>
                  <a:srgbClr val="003300"/>
                </a:solidFill>
              </a:rPr>
              <a:t>。</a:t>
            </a:r>
          </a:p>
          <a:p>
            <a:pPr eaLnBrk="1" hangingPunct="1">
              <a:lnSpc>
                <a:spcPct val="150000"/>
              </a:lnSpc>
              <a:spcBef>
                <a:spcPct val="20000"/>
              </a:spcBef>
            </a:pPr>
            <a:r>
              <a:rPr lang="zh-CN" altLang="en-US" b="1" dirty="0">
                <a:solidFill>
                  <a:srgbClr val="003300"/>
                </a:solidFill>
              </a:rPr>
              <a:t>举例：数字、文字、图形、</a:t>
            </a:r>
            <a:r>
              <a:rPr lang="zh-CN" altLang="en-US" b="1" dirty="0">
                <a:solidFill>
                  <a:srgbClr val="FF0000"/>
                </a:solidFill>
              </a:rPr>
              <a:t>图像、声音、语言</a:t>
            </a:r>
            <a:r>
              <a:rPr lang="zh-CN" altLang="en-US" b="1" dirty="0">
                <a:solidFill>
                  <a:srgbClr val="003300"/>
                </a:solidFill>
              </a:rPr>
              <a:t>等。</a:t>
            </a:r>
          </a:p>
          <a:p>
            <a:pPr eaLnBrk="1" hangingPunct="1">
              <a:lnSpc>
                <a:spcPct val="150000"/>
              </a:lnSpc>
              <a:spcBef>
                <a:spcPct val="20000"/>
              </a:spcBef>
            </a:pPr>
            <a:r>
              <a:rPr lang="zh-CN" altLang="en-US" b="1" dirty="0">
                <a:solidFill>
                  <a:srgbClr val="003300"/>
                </a:solidFill>
              </a:rPr>
              <a:t>例如</a:t>
            </a:r>
            <a:r>
              <a:rPr lang="en-US" altLang="zh-CN" b="1" dirty="0">
                <a:solidFill>
                  <a:srgbClr val="003300"/>
                </a:solidFill>
                <a:sym typeface="Wingdings" panose="05000000000000000000" pitchFamily="2" charset="2"/>
              </a:rPr>
              <a:t>: (200505101,</a:t>
            </a:r>
            <a:r>
              <a:rPr lang="zh-CN" altLang="en-US" b="1" dirty="0">
                <a:solidFill>
                  <a:srgbClr val="003300"/>
                </a:solidFill>
                <a:sym typeface="Wingdings" panose="05000000000000000000" pitchFamily="2" charset="2"/>
              </a:rPr>
              <a:t>张三</a:t>
            </a:r>
            <a:r>
              <a:rPr lang="en-US" altLang="zh-CN" b="1" dirty="0">
                <a:solidFill>
                  <a:srgbClr val="003300"/>
                </a:solidFill>
                <a:sym typeface="Wingdings" panose="05000000000000000000" pitchFamily="2" charset="2"/>
              </a:rPr>
              <a:t>,</a:t>
            </a:r>
            <a:r>
              <a:rPr lang="zh-CN" altLang="en-US" b="1" dirty="0">
                <a:solidFill>
                  <a:srgbClr val="003300"/>
                </a:solidFill>
                <a:sym typeface="Wingdings" panose="05000000000000000000" pitchFamily="2" charset="2"/>
              </a:rPr>
              <a:t>男</a:t>
            </a:r>
            <a:r>
              <a:rPr lang="en-US" altLang="zh-CN" b="1" dirty="0">
                <a:solidFill>
                  <a:srgbClr val="003300"/>
                </a:solidFill>
                <a:sym typeface="Wingdings" panose="05000000000000000000" pitchFamily="2" charset="2"/>
              </a:rPr>
              <a:t>,21,</a:t>
            </a:r>
            <a:r>
              <a:rPr lang="zh-CN" altLang="en-US" b="1" dirty="0">
                <a:solidFill>
                  <a:srgbClr val="003300"/>
                </a:solidFill>
                <a:sym typeface="Wingdings" panose="05000000000000000000" pitchFamily="2" charset="2"/>
              </a:rPr>
              <a:t>上海</a:t>
            </a:r>
            <a:r>
              <a:rPr lang="en-US" altLang="zh-CN" b="1" dirty="0">
                <a:solidFill>
                  <a:srgbClr val="003300"/>
                </a:solidFill>
                <a:sym typeface="Wingdings" panose="05000000000000000000" pitchFamily="2" charset="2"/>
              </a:rPr>
              <a:t>,</a:t>
            </a:r>
            <a:r>
              <a:rPr lang="zh-CN" altLang="en-US" b="1" dirty="0">
                <a:solidFill>
                  <a:srgbClr val="003300"/>
                </a:solidFill>
                <a:sym typeface="Wingdings" panose="05000000000000000000" pitchFamily="2" charset="2"/>
              </a:rPr>
              <a:t>计算机专业</a:t>
            </a:r>
            <a:r>
              <a:rPr lang="en-US" altLang="zh-CN" b="1" dirty="0">
                <a:solidFill>
                  <a:srgbClr val="003300"/>
                </a:solidFill>
                <a:sym typeface="Wingdings" panose="05000000000000000000" pitchFamily="2" charset="2"/>
              </a:rPr>
              <a:t>)</a:t>
            </a:r>
          </a:p>
          <a:p>
            <a:pPr eaLnBrk="1" hangingPunct="1">
              <a:lnSpc>
                <a:spcPct val="150000"/>
              </a:lnSpc>
              <a:spcBef>
                <a:spcPct val="20000"/>
              </a:spcBef>
            </a:pPr>
            <a:endParaRPr lang="en-US" altLang="zh-CN" b="1" dirty="0">
              <a:solidFill>
                <a:srgbClr val="003300"/>
              </a:solidFill>
              <a:sym typeface="Wingdings" panose="05000000000000000000" pitchFamily="2" charset="2"/>
            </a:endParaRPr>
          </a:p>
          <a:p>
            <a:pPr eaLnBrk="1" hangingPunct="1">
              <a:lnSpc>
                <a:spcPct val="150000"/>
              </a:lnSpc>
            </a:pPr>
            <a:r>
              <a:rPr lang="zh-CN" altLang="en-US" sz="2000" b="1" dirty="0"/>
              <a:t>（</a:t>
            </a:r>
            <a:r>
              <a:rPr lang="en-US" altLang="zh-CN" sz="2000" b="1" dirty="0"/>
              <a:t>2</a:t>
            </a:r>
            <a:r>
              <a:rPr lang="zh-CN" altLang="en-US" sz="2000" b="1" dirty="0"/>
              <a:t>）</a:t>
            </a:r>
            <a:r>
              <a:rPr lang="zh-CN" altLang="en-US" sz="2000" b="1" dirty="0">
                <a:solidFill>
                  <a:srgbClr val="FF0000"/>
                </a:solidFill>
              </a:rPr>
              <a:t>数据库</a:t>
            </a:r>
            <a:r>
              <a:rPr lang="zh-CN" altLang="en-US" sz="2000" b="1" dirty="0"/>
              <a:t>（</a:t>
            </a:r>
            <a:r>
              <a:rPr lang="en-US" altLang="zh-CN" sz="2000" b="1" dirty="0" err="1"/>
              <a:t>DataBase</a:t>
            </a:r>
            <a:r>
              <a:rPr lang="en-US" altLang="zh-CN" sz="2000" b="1" dirty="0"/>
              <a:t>, </a:t>
            </a:r>
            <a:r>
              <a:rPr lang="zh-CN" altLang="en-US" sz="2000" b="1" dirty="0"/>
              <a:t>简称 </a:t>
            </a:r>
            <a:r>
              <a:rPr lang="en-US" altLang="zh-CN" sz="2000" b="1" dirty="0">
                <a:solidFill>
                  <a:srgbClr val="FF0000"/>
                </a:solidFill>
              </a:rPr>
              <a:t>DB</a:t>
            </a:r>
            <a:r>
              <a:rPr lang="zh-CN" altLang="en-US" sz="2000" b="1" dirty="0"/>
              <a:t>）</a:t>
            </a:r>
          </a:p>
          <a:p>
            <a:pPr eaLnBrk="1" hangingPunct="1">
              <a:lnSpc>
                <a:spcPct val="150000"/>
              </a:lnSpc>
            </a:pPr>
            <a:r>
              <a:rPr lang="zh-CN" altLang="en-US" sz="2000" b="1" dirty="0">
                <a:solidFill>
                  <a:srgbClr val="FF0000"/>
                </a:solidFill>
              </a:rPr>
              <a:t>定义</a:t>
            </a:r>
            <a:r>
              <a:rPr lang="zh-CN" altLang="en-US" sz="2000" b="1" dirty="0"/>
              <a:t>：长期存放在计算机</a:t>
            </a:r>
            <a:r>
              <a:rPr lang="zh-CN" altLang="en-US" sz="2000" b="1" dirty="0">
                <a:solidFill>
                  <a:srgbClr val="FF0000"/>
                </a:solidFill>
              </a:rPr>
              <a:t>存储设备</a:t>
            </a:r>
            <a:r>
              <a:rPr lang="zh-CN" altLang="en-US" sz="2000" b="1" dirty="0"/>
              <a:t>上</a:t>
            </a:r>
            <a:r>
              <a:rPr lang="zh-CN" altLang="en-US" sz="2000" b="1" dirty="0">
                <a:solidFill>
                  <a:srgbClr val="FF0000"/>
                </a:solidFill>
              </a:rPr>
              <a:t>有组织</a:t>
            </a:r>
            <a:r>
              <a:rPr lang="zh-CN" altLang="en-US" sz="2000" b="1" dirty="0"/>
              <a:t>的、</a:t>
            </a:r>
            <a:r>
              <a:rPr lang="zh-CN" altLang="en-US" sz="2000" b="1" dirty="0">
                <a:solidFill>
                  <a:srgbClr val="FF0000"/>
                </a:solidFill>
              </a:rPr>
              <a:t>可共享</a:t>
            </a:r>
            <a:r>
              <a:rPr lang="zh-CN" altLang="en-US" sz="2000" b="1" dirty="0"/>
              <a:t>的、</a:t>
            </a:r>
            <a:r>
              <a:rPr lang="zh-CN" altLang="en-US" sz="2000" b="1" dirty="0">
                <a:solidFill>
                  <a:srgbClr val="FF0000"/>
                </a:solidFill>
              </a:rPr>
              <a:t>相关的</a:t>
            </a:r>
            <a:r>
              <a:rPr lang="zh-CN" altLang="en-US" sz="2000" b="1" dirty="0">
                <a:solidFill>
                  <a:srgbClr val="A50021"/>
                </a:solidFill>
              </a:rPr>
              <a:t>数据集合</a:t>
            </a:r>
            <a:r>
              <a:rPr lang="zh-CN" altLang="en-US" sz="2000" b="1" dirty="0"/>
              <a:t>。</a:t>
            </a:r>
            <a:endParaRPr kumimoji="1" lang="zh-CN" altLang="en-US" sz="1600" b="1" dirty="0"/>
          </a:p>
          <a:p>
            <a:pPr eaLnBrk="1" hangingPunct="1">
              <a:lnSpc>
                <a:spcPct val="150000"/>
              </a:lnSpc>
            </a:pPr>
            <a:r>
              <a:rPr kumimoji="1" lang="zh-CN" altLang="en-US" b="1" dirty="0">
                <a:solidFill>
                  <a:srgbClr val="FF0000"/>
                </a:solidFill>
              </a:rPr>
              <a:t>特征</a:t>
            </a:r>
            <a:r>
              <a:rPr kumimoji="1" lang="zh-CN" altLang="en-US" b="1" dirty="0"/>
              <a:t>：数据按一定的数据模型组织、描述和储存；可为各种用户共享；冗余度较小；</a:t>
            </a:r>
            <a:r>
              <a:rPr kumimoji="1" lang="zh-CN" altLang="en-US" b="1" dirty="0">
                <a:solidFill>
                  <a:srgbClr val="FF0000"/>
                </a:solidFill>
              </a:rPr>
              <a:t>数据独立性较高</a:t>
            </a:r>
            <a:r>
              <a:rPr kumimoji="1" lang="zh-CN" altLang="en-US" b="1" dirty="0"/>
              <a:t>；易扩展。</a:t>
            </a:r>
          </a:p>
          <a:p>
            <a:pPr eaLnBrk="1" hangingPunct="1">
              <a:lnSpc>
                <a:spcPct val="150000"/>
              </a:lnSpc>
            </a:pPr>
            <a:r>
              <a:rPr lang="zh-CN" altLang="en-US" sz="2000" b="1" dirty="0"/>
              <a:t>（</a:t>
            </a:r>
            <a:r>
              <a:rPr lang="zh-CN" altLang="en-US" sz="2000" b="1" dirty="0">
                <a:solidFill>
                  <a:srgbClr val="FF0000"/>
                </a:solidFill>
              </a:rPr>
              <a:t>数据库系统</a:t>
            </a:r>
            <a:r>
              <a:rPr lang="en-US" altLang="zh-CN" sz="2000" b="1" dirty="0">
                <a:solidFill>
                  <a:srgbClr val="FF0000"/>
                </a:solidFill>
              </a:rPr>
              <a:t>DBS</a:t>
            </a:r>
            <a:r>
              <a:rPr lang="zh-CN" altLang="en-US" sz="2000" b="1" dirty="0"/>
              <a:t>的</a:t>
            </a:r>
            <a:r>
              <a:rPr lang="zh-CN" altLang="en-US" sz="2000" b="1" dirty="0">
                <a:solidFill>
                  <a:srgbClr val="FF0000"/>
                </a:solidFill>
              </a:rPr>
              <a:t>核心</a:t>
            </a:r>
            <a:r>
              <a:rPr lang="zh-CN" altLang="en-US" sz="2000" b="1" dirty="0"/>
              <a:t>，是被管理的对象）</a:t>
            </a:r>
          </a:p>
        </p:txBody>
      </p:sp>
    </p:spTree>
    <p:extLst>
      <p:ext uri="{BB962C8B-B14F-4D97-AF65-F5344CB8AC3E}">
        <p14:creationId xmlns:p14="http://schemas.microsoft.com/office/powerpoint/2010/main" val="1326196050"/>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本章小结</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341745" y="1176218"/>
            <a:ext cx="11222182" cy="4708981"/>
          </a:xfrm>
          <a:prstGeom prst="rect">
            <a:avLst/>
          </a:prstGeom>
        </p:spPr>
        <p:txBody>
          <a:bodyPr wrap="square">
            <a:spAutoFit/>
          </a:bodyPr>
          <a:lstStyle/>
          <a:p>
            <a:pPr eaLnBrk="1" hangingPunct="1">
              <a:lnSpc>
                <a:spcPct val="150000"/>
              </a:lnSpc>
            </a:pPr>
            <a:r>
              <a:rPr lang="zh-CN" altLang="en-US" sz="2000" dirty="0" smtClean="0"/>
              <a:t>理</a:t>
            </a:r>
            <a:r>
              <a:rPr lang="zh-CN" altLang="en-US" sz="2000" dirty="0"/>
              <a:t>解有关数据库的基本概念和基本方法，并初步了解数据库系统的三级模式结构和数据独立性。</a:t>
            </a:r>
          </a:p>
          <a:p>
            <a:pPr eaLnBrk="1" hangingPunct="1">
              <a:lnSpc>
                <a:spcPct val="150000"/>
              </a:lnSpc>
            </a:pPr>
            <a:r>
              <a:rPr lang="zh-CN" altLang="en-US" sz="2000" b="1" dirty="0"/>
              <a:t>数据库系统（</a:t>
            </a:r>
            <a:r>
              <a:rPr lang="en-US" altLang="zh-CN" sz="2000" b="1" dirty="0" err="1"/>
              <a:t>DataBase</a:t>
            </a:r>
            <a:r>
              <a:rPr lang="en-US" altLang="zh-CN" sz="2000" b="1" dirty="0"/>
              <a:t> System</a:t>
            </a:r>
            <a:r>
              <a:rPr lang="zh-CN" altLang="en-US" sz="2000" b="1" dirty="0"/>
              <a:t>，</a:t>
            </a:r>
            <a:r>
              <a:rPr lang="en-US" altLang="zh-CN" sz="2000" b="1" dirty="0"/>
              <a:t>DBS</a:t>
            </a:r>
            <a:r>
              <a:rPr lang="zh-CN" altLang="en-US" sz="2000" b="1" dirty="0"/>
              <a:t>）主要特点</a:t>
            </a:r>
            <a:r>
              <a:rPr lang="zh-CN" altLang="en-US" sz="2000" dirty="0"/>
              <a:t>：数据结构化；数据共享性好，冗余度小；数据独立性好；数据由</a:t>
            </a:r>
            <a:r>
              <a:rPr lang="en-US" altLang="zh-CN" sz="2000" dirty="0"/>
              <a:t>DBMS</a:t>
            </a:r>
            <a:r>
              <a:rPr lang="zh-CN" altLang="en-US" sz="2000" dirty="0"/>
              <a:t>统一管理和控制，从而保证多个用户能并发、安全、可靠地访问，而一旦出现故障，也能有效恢复。</a:t>
            </a:r>
          </a:p>
          <a:p>
            <a:pPr eaLnBrk="1" hangingPunct="1">
              <a:lnSpc>
                <a:spcPct val="150000"/>
              </a:lnSpc>
            </a:pPr>
            <a:r>
              <a:rPr lang="zh-CN" altLang="en-US" sz="2000" b="1" dirty="0"/>
              <a:t>数据库系统三级模式结构</a:t>
            </a:r>
            <a:r>
              <a:rPr lang="zh-CN" altLang="en-US" sz="2000" dirty="0"/>
              <a:t>：定义了数据库的三个抽象级：用户级、概念级、物理级；用户级数据库对应于外模式，概念级数据库对应于模式，物理级数据库对应于内模式；这三级之间通过一定的对应规则进行相互映射，从而保证了数据库系统中能够具有较高的逻辑独立性和物理独立性。</a:t>
            </a:r>
          </a:p>
          <a:p>
            <a:pPr eaLnBrk="1" hangingPunct="1">
              <a:lnSpc>
                <a:spcPct val="150000"/>
              </a:lnSpc>
            </a:pPr>
            <a:r>
              <a:rPr lang="zh-CN" altLang="en-US" sz="2000" b="1" dirty="0"/>
              <a:t>数据库管理系统（</a:t>
            </a:r>
            <a:r>
              <a:rPr lang="en-US" altLang="zh-CN" sz="2000" b="1" dirty="0" err="1"/>
              <a:t>DataBase</a:t>
            </a:r>
            <a:r>
              <a:rPr lang="en-US" altLang="zh-CN" sz="2000" b="1" dirty="0"/>
              <a:t> Management System</a:t>
            </a:r>
            <a:r>
              <a:rPr lang="zh-CN" altLang="en-US" sz="2000" b="1" dirty="0"/>
              <a:t>，</a:t>
            </a:r>
            <a:r>
              <a:rPr lang="en-US" altLang="zh-CN" sz="2000" b="1" dirty="0"/>
              <a:t>DBMS</a:t>
            </a:r>
            <a:r>
              <a:rPr lang="zh-CN" altLang="en-US" sz="2000" b="1" dirty="0"/>
              <a:t>）：</a:t>
            </a:r>
            <a:r>
              <a:rPr lang="en-US" altLang="zh-CN" sz="2000" dirty="0"/>
              <a:t>DBMS</a:t>
            </a:r>
            <a:r>
              <a:rPr lang="zh-CN" altLang="en-US" sz="2000" dirty="0"/>
              <a:t>是数据库系统的核心，用户开发的数据库系统都是建立在特定的</a:t>
            </a:r>
            <a:r>
              <a:rPr lang="en-US" altLang="zh-CN" sz="2000" dirty="0"/>
              <a:t>DBMS</a:t>
            </a:r>
            <a:r>
              <a:rPr lang="zh-CN" altLang="en-US" sz="2000" dirty="0"/>
              <a:t>之上；数据库管理系统的主要职能有数据库的定义和建立、数据库的操作、数据库的控制、数据库的维护、故障恢复和数据通信。</a:t>
            </a:r>
          </a:p>
        </p:txBody>
      </p:sp>
    </p:spTree>
    <p:extLst>
      <p:ext uri="{BB962C8B-B14F-4D97-AF65-F5344CB8AC3E}">
        <p14:creationId xmlns:p14="http://schemas.microsoft.com/office/powerpoint/2010/main" val="300744743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1.1 </a:t>
            </a:r>
            <a:r>
              <a:rPr lang="zh-CN" altLang="en-US" sz="2800" b="1" dirty="0" smtClean="0">
                <a:solidFill>
                  <a:schemeClr val="bg1"/>
                </a:solidFill>
                <a:latin typeface="微软雅黑" panose="020B0503020204020204" pitchFamily="34" charset="-122"/>
                <a:ea typeface="微软雅黑" panose="020B0503020204020204" pitchFamily="34" charset="-122"/>
              </a:rPr>
              <a:t>数据库系统概述</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3" y="75566"/>
            <a:ext cx="8656129" cy="52197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1.1.2 </a:t>
            </a:r>
            <a:r>
              <a:rPr lang="zh-CN" altLang="en-US" sz="2800" b="1" dirty="0" smtClean="0">
                <a:solidFill>
                  <a:schemeClr val="bg1"/>
                </a:solidFill>
                <a:latin typeface="微软雅黑" panose="020B0503020204020204" pitchFamily="34" charset="-122"/>
                <a:ea typeface="微软雅黑" panose="020B0503020204020204" pitchFamily="34" charset="-122"/>
              </a:rPr>
              <a:t>数</a:t>
            </a:r>
            <a:r>
              <a:rPr lang="zh-CN" altLang="en-US" sz="2800" b="1" dirty="0">
                <a:solidFill>
                  <a:schemeClr val="bg1"/>
                </a:solidFill>
                <a:latin typeface="微软雅黑" panose="020B0503020204020204" pitchFamily="34" charset="-122"/>
                <a:ea typeface="微软雅黑" panose="020B0503020204020204" pitchFamily="34" charset="-122"/>
              </a:rPr>
              <a:t>据库技术基本术语</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637309" y="911112"/>
            <a:ext cx="5818909" cy="1938992"/>
          </a:xfrm>
          <a:prstGeom prst="rect">
            <a:avLst/>
          </a:prstGeom>
        </p:spPr>
        <p:txBody>
          <a:bodyPr wrap="square">
            <a:spAutoFit/>
          </a:bodyPr>
          <a:lstStyle/>
          <a:p>
            <a:pPr eaLnBrk="1" hangingPunct="1">
              <a:lnSpc>
                <a:spcPct val="150000"/>
              </a:lnSpc>
            </a:pPr>
            <a:r>
              <a:rPr lang="zh-CN" altLang="en-US" sz="2000" b="1" dirty="0"/>
              <a:t>（</a:t>
            </a:r>
            <a:r>
              <a:rPr lang="en-US" altLang="zh-CN" sz="2000" b="1" dirty="0"/>
              <a:t>3</a:t>
            </a:r>
            <a:r>
              <a:rPr lang="zh-CN" altLang="en-US" sz="2000" b="1" dirty="0"/>
              <a:t>）</a:t>
            </a:r>
            <a:r>
              <a:rPr lang="zh-CN" altLang="en-US" sz="2000" b="1" dirty="0">
                <a:solidFill>
                  <a:srgbClr val="FF0000"/>
                </a:solidFill>
              </a:rPr>
              <a:t>数据库管理系统</a:t>
            </a:r>
            <a:r>
              <a:rPr lang="zh-CN" altLang="en-US" sz="2000" b="1" dirty="0"/>
              <a:t>（</a:t>
            </a:r>
            <a:r>
              <a:rPr lang="en-US" altLang="zh-CN" sz="2000" b="1" dirty="0" err="1"/>
              <a:t>DataBase</a:t>
            </a:r>
            <a:r>
              <a:rPr lang="en-US" altLang="zh-CN" sz="2000" b="1" dirty="0"/>
              <a:t> Management System, </a:t>
            </a:r>
            <a:r>
              <a:rPr lang="zh-CN" altLang="en-US" sz="2000" b="1" dirty="0"/>
              <a:t>简称</a:t>
            </a:r>
            <a:r>
              <a:rPr lang="en-US" altLang="zh-CN" sz="2000" b="1" dirty="0">
                <a:solidFill>
                  <a:srgbClr val="FF0000"/>
                </a:solidFill>
              </a:rPr>
              <a:t>DBMS</a:t>
            </a:r>
            <a:r>
              <a:rPr lang="zh-CN" altLang="en-US" sz="2000" b="1" dirty="0"/>
              <a:t>）</a:t>
            </a:r>
            <a:endParaRPr lang="en-US" altLang="zh-CN" sz="2000" b="1" dirty="0"/>
          </a:p>
          <a:p>
            <a:pPr eaLnBrk="1" hangingPunct="1">
              <a:lnSpc>
                <a:spcPct val="150000"/>
              </a:lnSpc>
            </a:pPr>
            <a:r>
              <a:rPr lang="en-US" altLang="zh-CN" sz="2000" b="1" dirty="0"/>
              <a:t>    </a:t>
            </a:r>
            <a:r>
              <a:rPr lang="zh-CN" altLang="en-US" sz="2000" dirty="0"/>
              <a:t>专门用于建立和管理数据库的一套软件，介于应用程序和操作系统之间</a:t>
            </a:r>
            <a:r>
              <a:rPr lang="en-US" altLang="zh-CN" sz="2000" dirty="0"/>
              <a:t>,</a:t>
            </a:r>
            <a:r>
              <a:rPr lang="zh-CN" altLang="en-US" sz="2000" b="1" dirty="0"/>
              <a:t>负责对</a:t>
            </a:r>
            <a:r>
              <a:rPr lang="en-US" altLang="zh-CN" sz="2000" b="1" dirty="0"/>
              <a:t>DB</a:t>
            </a:r>
            <a:r>
              <a:rPr lang="zh-CN" altLang="en-US" sz="2000" b="1" dirty="0"/>
              <a:t>进行管理与维护。</a:t>
            </a:r>
            <a:endParaRPr lang="en-US" altLang="zh-CN" sz="2000" b="1" dirty="0"/>
          </a:p>
        </p:txBody>
      </p:sp>
      <p:pic>
        <p:nvPicPr>
          <p:cNvPr id="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0736" y="2357150"/>
            <a:ext cx="5037137"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266671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1.1 </a:t>
            </a:r>
            <a:r>
              <a:rPr lang="zh-CN" altLang="en-US" sz="2800" b="1" dirty="0" smtClean="0">
                <a:solidFill>
                  <a:schemeClr val="bg1"/>
                </a:solidFill>
                <a:latin typeface="微软雅黑" panose="020B0503020204020204" pitchFamily="34" charset="-122"/>
                <a:ea typeface="微软雅黑" panose="020B0503020204020204" pitchFamily="34" charset="-122"/>
              </a:rPr>
              <a:t>数据库系统概述</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3" y="75566"/>
            <a:ext cx="8656129" cy="52197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1.1.2 </a:t>
            </a:r>
            <a:r>
              <a:rPr lang="zh-CN" altLang="en-US" sz="2800" b="1" dirty="0" smtClean="0">
                <a:solidFill>
                  <a:schemeClr val="bg1"/>
                </a:solidFill>
                <a:latin typeface="微软雅黑" panose="020B0503020204020204" pitchFamily="34" charset="-122"/>
                <a:ea typeface="微软雅黑" panose="020B0503020204020204" pitchFamily="34" charset="-122"/>
              </a:rPr>
              <a:t>数</a:t>
            </a:r>
            <a:r>
              <a:rPr lang="zh-CN" altLang="en-US" sz="2800" b="1" dirty="0">
                <a:solidFill>
                  <a:schemeClr val="bg1"/>
                </a:solidFill>
                <a:latin typeface="微软雅黑" panose="020B0503020204020204" pitchFamily="34" charset="-122"/>
                <a:ea typeface="微软雅黑" panose="020B0503020204020204" pitchFamily="34" charset="-122"/>
              </a:rPr>
              <a:t>据库技术基本术语</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637309" y="911112"/>
            <a:ext cx="11148291" cy="5632311"/>
          </a:xfrm>
          <a:prstGeom prst="rect">
            <a:avLst/>
          </a:prstGeom>
        </p:spPr>
        <p:txBody>
          <a:bodyPr wrap="square">
            <a:spAutoFit/>
          </a:bodyPr>
          <a:lstStyle/>
          <a:p>
            <a:pPr eaLnBrk="1" hangingPunct="1">
              <a:lnSpc>
                <a:spcPct val="150000"/>
              </a:lnSpc>
            </a:pPr>
            <a:r>
              <a:rPr lang="zh-CN" altLang="en-US" sz="2400" b="1" dirty="0"/>
              <a:t>（</a:t>
            </a:r>
            <a:r>
              <a:rPr lang="en-US" altLang="zh-CN" sz="2400" b="1" dirty="0"/>
              <a:t>4</a:t>
            </a:r>
            <a:r>
              <a:rPr lang="zh-CN" altLang="en-US" sz="2400" b="1" dirty="0"/>
              <a:t>）</a:t>
            </a:r>
            <a:r>
              <a:rPr lang="zh-CN" altLang="en-US" sz="2400" b="1" dirty="0">
                <a:solidFill>
                  <a:srgbClr val="FF0000"/>
                </a:solidFill>
              </a:rPr>
              <a:t>数据库系统</a:t>
            </a:r>
            <a:r>
              <a:rPr lang="zh-CN" altLang="en-US" sz="2400" b="1" dirty="0"/>
              <a:t>（</a:t>
            </a:r>
            <a:r>
              <a:rPr lang="en-US" altLang="zh-CN" sz="2400" b="1" dirty="0" err="1"/>
              <a:t>DataBase</a:t>
            </a:r>
            <a:r>
              <a:rPr lang="en-US" altLang="zh-CN" sz="2400" b="1" dirty="0"/>
              <a:t> System, </a:t>
            </a:r>
            <a:r>
              <a:rPr lang="zh-CN" altLang="en-US" sz="2400" b="1" dirty="0"/>
              <a:t>简称</a:t>
            </a:r>
            <a:r>
              <a:rPr lang="en-US" altLang="zh-CN" sz="2400" b="1" dirty="0">
                <a:solidFill>
                  <a:srgbClr val="FF0000"/>
                </a:solidFill>
              </a:rPr>
              <a:t>DBS</a:t>
            </a:r>
            <a:r>
              <a:rPr lang="zh-CN" altLang="en-US" sz="2400" b="1" dirty="0"/>
              <a:t>）</a:t>
            </a:r>
          </a:p>
          <a:p>
            <a:pPr eaLnBrk="1" hangingPunct="1">
              <a:lnSpc>
                <a:spcPct val="150000"/>
              </a:lnSpc>
            </a:pPr>
            <a:r>
              <a:rPr lang="zh-CN" altLang="en-US" sz="2400" b="1" dirty="0"/>
              <a:t> 　　即具有</a:t>
            </a:r>
            <a:r>
              <a:rPr lang="zh-CN" altLang="en-US" sz="2400" b="1" dirty="0">
                <a:solidFill>
                  <a:srgbClr val="FF0000"/>
                </a:solidFill>
              </a:rPr>
              <a:t>管理和控制数据库功能</a:t>
            </a:r>
            <a:r>
              <a:rPr lang="zh-CN" altLang="en-US" sz="2400" b="1" dirty="0"/>
              <a:t>的</a:t>
            </a:r>
            <a:r>
              <a:rPr lang="zh-CN" altLang="en-US" sz="2400" b="1" dirty="0">
                <a:solidFill>
                  <a:srgbClr val="FF0000"/>
                </a:solidFill>
              </a:rPr>
              <a:t>计算机系统</a:t>
            </a:r>
            <a:r>
              <a:rPr lang="zh-CN" altLang="en-US" sz="2400" b="1" dirty="0"/>
              <a:t>。</a:t>
            </a:r>
          </a:p>
          <a:p>
            <a:pPr eaLnBrk="1" hangingPunct="1">
              <a:lnSpc>
                <a:spcPct val="150000"/>
              </a:lnSpc>
            </a:pPr>
            <a:r>
              <a:rPr kumimoji="1" lang="zh-CN" altLang="en-US" sz="2400" b="1" dirty="0"/>
              <a:t>　　注：常将</a:t>
            </a:r>
            <a:r>
              <a:rPr kumimoji="1" lang="zh-CN" altLang="en-US" sz="2400" b="1" dirty="0">
                <a:solidFill>
                  <a:srgbClr val="FF0000"/>
                </a:solidFill>
              </a:rPr>
              <a:t>数据库系统简称</a:t>
            </a:r>
            <a:r>
              <a:rPr kumimoji="1" lang="zh-CN" altLang="en-US" sz="2400" b="1" dirty="0"/>
              <a:t>为</a:t>
            </a:r>
            <a:r>
              <a:rPr kumimoji="1" lang="zh-CN" altLang="en-US" sz="2400" b="1" dirty="0">
                <a:solidFill>
                  <a:srgbClr val="FF0000"/>
                </a:solidFill>
              </a:rPr>
              <a:t>数据库</a:t>
            </a:r>
            <a:r>
              <a:rPr kumimoji="1" lang="zh-CN" altLang="en-US" sz="2400" b="1" dirty="0"/>
              <a:t>。</a:t>
            </a:r>
          </a:p>
          <a:p>
            <a:pPr lvl="1" eaLnBrk="1" hangingPunct="1">
              <a:lnSpc>
                <a:spcPct val="150000"/>
              </a:lnSpc>
            </a:pPr>
            <a:r>
              <a:rPr lang="en-US" altLang="zh-CN" sz="2400" b="1" dirty="0"/>
              <a:t>a</a:t>
            </a:r>
            <a:r>
              <a:rPr lang="zh-CN" altLang="en-US" sz="2400" b="1" dirty="0"/>
              <a:t>、数据库系统的</a:t>
            </a:r>
            <a:r>
              <a:rPr lang="en-US" altLang="zh-CN" sz="2400" b="1" dirty="0">
                <a:solidFill>
                  <a:srgbClr val="FF0000"/>
                </a:solidFill>
              </a:rPr>
              <a:t>5</a:t>
            </a:r>
            <a:r>
              <a:rPr lang="zh-CN" altLang="en-US" sz="2400" b="1" dirty="0">
                <a:solidFill>
                  <a:srgbClr val="FF0000"/>
                </a:solidFill>
              </a:rPr>
              <a:t>个组成部分</a:t>
            </a:r>
            <a:r>
              <a:rPr lang="zh-CN" altLang="en-US" sz="2400" b="1" dirty="0"/>
              <a:t>：</a:t>
            </a:r>
          </a:p>
          <a:p>
            <a:pPr lvl="1" eaLnBrk="1" hangingPunct="1">
              <a:lnSpc>
                <a:spcPct val="150000"/>
              </a:lnSpc>
            </a:pPr>
            <a:r>
              <a:rPr lang="zh-CN" altLang="en-US" sz="2400" b="1" dirty="0"/>
              <a:t>◆硬件系统</a:t>
            </a:r>
          </a:p>
          <a:p>
            <a:pPr lvl="1" eaLnBrk="1" hangingPunct="1">
              <a:lnSpc>
                <a:spcPct val="150000"/>
              </a:lnSpc>
            </a:pPr>
            <a:r>
              <a:rPr lang="zh-CN" altLang="en-US" sz="2400" b="1" dirty="0"/>
              <a:t>◆数据库</a:t>
            </a:r>
            <a:r>
              <a:rPr lang="en-US" altLang="zh-CN" sz="2400" b="1" dirty="0"/>
              <a:t>DB</a:t>
            </a:r>
          </a:p>
          <a:p>
            <a:pPr lvl="1" eaLnBrk="1" hangingPunct="1">
              <a:lnSpc>
                <a:spcPct val="150000"/>
              </a:lnSpc>
            </a:pPr>
            <a:r>
              <a:rPr lang="en-US" altLang="zh-CN" sz="2400" b="1" dirty="0"/>
              <a:t>◆</a:t>
            </a:r>
            <a:r>
              <a:rPr lang="zh-CN" altLang="en-US" sz="2400" b="1" dirty="0"/>
              <a:t>数据库管理系统</a:t>
            </a:r>
            <a:r>
              <a:rPr lang="en-US" altLang="zh-CN" sz="2400" b="1" dirty="0"/>
              <a:t>DBMS</a:t>
            </a:r>
          </a:p>
          <a:p>
            <a:pPr lvl="1" eaLnBrk="1" hangingPunct="1">
              <a:lnSpc>
                <a:spcPct val="150000"/>
              </a:lnSpc>
            </a:pPr>
            <a:r>
              <a:rPr lang="en-US" altLang="zh-CN" sz="2400" b="1" dirty="0"/>
              <a:t>◆</a:t>
            </a:r>
            <a:r>
              <a:rPr lang="zh-CN" altLang="en-US" sz="2400" b="1" dirty="0"/>
              <a:t>相关软件（支持软件，如操作系统等；应用开发工具软件等）</a:t>
            </a:r>
          </a:p>
          <a:p>
            <a:pPr lvl="1" eaLnBrk="1" hangingPunct="1">
              <a:lnSpc>
                <a:spcPct val="150000"/>
              </a:lnSpc>
            </a:pPr>
            <a:r>
              <a:rPr lang="zh-CN" altLang="en-US" sz="2400" b="1" dirty="0"/>
              <a:t>◆数据库系统用户：</a:t>
            </a:r>
          </a:p>
          <a:p>
            <a:pPr lvl="1" eaLnBrk="1" hangingPunct="1">
              <a:lnSpc>
                <a:spcPct val="150000"/>
              </a:lnSpc>
            </a:pPr>
            <a:r>
              <a:rPr lang="zh-CN" altLang="en-US" sz="2400" b="1" dirty="0"/>
              <a:t>       ▼</a:t>
            </a:r>
            <a:r>
              <a:rPr lang="zh-CN" altLang="en-US" sz="2400" b="1" dirty="0">
                <a:solidFill>
                  <a:srgbClr val="FF0000"/>
                </a:solidFill>
              </a:rPr>
              <a:t>数据库管理员（</a:t>
            </a:r>
            <a:r>
              <a:rPr lang="en-US" altLang="zh-CN" sz="2400" b="1" dirty="0" err="1">
                <a:solidFill>
                  <a:srgbClr val="FF0000"/>
                </a:solidFill>
              </a:rPr>
              <a:t>DBA</a:t>
            </a:r>
            <a:r>
              <a:rPr lang="zh-CN" altLang="en-US" sz="2400" b="1" dirty="0">
                <a:solidFill>
                  <a:srgbClr val="FF0000"/>
                </a:solidFill>
              </a:rPr>
              <a:t>）</a:t>
            </a:r>
            <a:r>
              <a:rPr lang="zh-CN" altLang="en-US" sz="2400" b="1" dirty="0"/>
              <a:t>：负责数据库管理的和维护操作</a:t>
            </a:r>
            <a:r>
              <a:rPr lang="zh-CN" altLang="en-US" sz="2400" b="1" dirty="0" smtClean="0"/>
              <a:t>。</a:t>
            </a:r>
            <a:endParaRPr lang="zh-CN" altLang="en-US" sz="2400" b="1" dirty="0"/>
          </a:p>
        </p:txBody>
      </p:sp>
    </p:spTree>
    <p:extLst>
      <p:ext uri="{BB962C8B-B14F-4D97-AF65-F5344CB8AC3E}">
        <p14:creationId xmlns:p14="http://schemas.microsoft.com/office/powerpoint/2010/main" val="416861620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1.1 </a:t>
            </a:r>
            <a:r>
              <a:rPr lang="zh-CN" altLang="en-US" sz="2800" b="1" dirty="0" smtClean="0">
                <a:solidFill>
                  <a:schemeClr val="bg1"/>
                </a:solidFill>
                <a:latin typeface="微软雅黑" panose="020B0503020204020204" pitchFamily="34" charset="-122"/>
                <a:ea typeface="微软雅黑" panose="020B0503020204020204" pitchFamily="34" charset="-122"/>
              </a:rPr>
              <a:t>数据库系统概述</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3" y="75566"/>
            <a:ext cx="8656129" cy="52197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1.1.2 </a:t>
            </a:r>
            <a:r>
              <a:rPr lang="zh-CN" altLang="en-US" sz="2800" b="1" dirty="0" smtClean="0">
                <a:solidFill>
                  <a:schemeClr val="bg1"/>
                </a:solidFill>
                <a:latin typeface="微软雅黑" panose="020B0503020204020204" pitchFamily="34" charset="-122"/>
                <a:ea typeface="微软雅黑" panose="020B0503020204020204" pitchFamily="34" charset="-122"/>
              </a:rPr>
              <a:t>数</a:t>
            </a:r>
            <a:r>
              <a:rPr lang="zh-CN" altLang="en-US" sz="2800" b="1" dirty="0">
                <a:solidFill>
                  <a:schemeClr val="bg1"/>
                </a:solidFill>
                <a:latin typeface="微软雅黑" panose="020B0503020204020204" pitchFamily="34" charset="-122"/>
                <a:ea typeface="微软雅黑" panose="020B0503020204020204" pitchFamily="34" charset="-122"/>
              </a:rPr>
              <a:t>据库技术基本术语</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637309" y="911112"/>
            <a:ext cx="11148291" cy="3787768"/>
          </a:xfrm>
          <a:prstGeom prst="rect">
            <a:avLst/>
          </a:prstGeom>
        </p:spPr>
        <p:txBody>
          <a:bodyPr wrap="square">
            <a:spAutoFit/>
          </a:bodyPr>
          <a:lstStyle/>
          <a:p>
            <a:pPr eaLnBrk="1" hangingPunct="1">
              <a:lnSpc>
                <a:spcPct val="150000"/>
              </a:lnSpc>
              <a:spcBef>
                <a:spcPct val="30000"/>
              </a:spcBef>
            </a:pPr>
            <a:r>
              <a:rPr lang="en-US" altLang="zh-CN" sz="2400" b="1" dirty="0"/>
              <a:t> ▼</a:t>
            </a:r>
            <a:r>
              <a:rPr lang="zh-CN" altLang="en-US" sz="2400" b="1" dirty="0"/>
              <a:t>数据库</a:t>
            </a:r>
            <a:r>
              <a:rPr lang="zh-CN" altLang="en-US" sz="2400" b="1" dirty="0">
                <a:solidFill>
                  <a:srgbClr val="FF0000"/>
                </a:solidFill>
              </a:rPr>
              <a:t>设计者</a:t>
            </a:r>
            <a:r>
              <a:rPr lang="zh-CN" altLang="en-US" sz="2400" b="1" dirty="0"/>
              <a:t>：负责数据库中数据的确定、存取方式、数据库最后的定义等。</a:t>
            </a:r>
          </a:p>
          <a:p>
            <a:pPr eaLnBrk="1" hangingPunct="1">
              <a:lnSpc>
                <a:spcPct val="150000"/>
              </a:lnSpc>
              <a:spcBef>
                <a:spcPct val="30000"/>
              </a:spcBef>
            </a:pPr>
            <a:r>
              <a:rPr lang="zh-CN" altLang="en-US" sz="2400" b="1" dirty="0"/>
              <a:t> ▼最终用户：数据库的主要用户，对数据库提出查询和更新等操作要求。</a:t>
            </a:r>
          </a:p>
          <a:p>
            <a:pPr eaLnBrk="1" hangingPunct="1">
              <a:lnSpc>
                <a:spcPct val="150000"/>
              </a:lnSpc>
              <a:spcBef>
                <a:spcPct val="30000"/>
              </a:spcBef>
            </a:pPr>
            <a:r>
              <a:rPr lang="zh-CN" altLang="en-US" sz="2400" b="1" dirty="0"/>
              <a:t> ▼</a:t>
            </a:r>
            <a:r>
              <a:rPr lang="zh-CN" altLang="en-US" sz="2400" b="1" dirty="0">
                <a:solidFill>
                  <a:srgbClr val="FF0000"/>
                </a:solidFill>
              </a:rPr>
              <a:t>系统分析员</a:t>
            </a:r>
            <a:r>
              <a:rPr lang="zh-CN" altLang="en-US" sz="2400" b="1" dirty="0"/>
              <a:t>和</a:t>
            </a:r>
            <a:r>
              <a:rPr lang="zh-CN" altLang="en-US" sz="2400" b="1" dirty="0">
                <a:solidFill>
                  <a:srgbClr val="FF0000"/>
                </a:solidFill>
              </a:rPr>
              <a:t>应用程序员</a:t>
            </a:r>
            <a:r>
              <a:rPr lang="zh-CN" altLang="en-US" sz="2400" b="1" dirty="0"/>
              <a:t>。</a:t>
            </a:r>
          </a:p>
          <a:p>
            <a:pPr eaLnBrk="1" hangingPunct="1">
              <a:lnSpc>
                <a:spcPct val="150000"/>
              </a:lnSpc>
              <a:spcBef>
                <a:spcPct val="30000"/>
              </a:spcBef>
            </a:pPr>
            <a:r>
              <a:rPr lang="zh-CN" altLang="en-US" sz="2400" b="1" dirty="0"/>
              <a:t>系统分析员：负责分析最终用户需求，对这些需求做出数据库事务的准确的定义。</a:t>
            </a:r>
          </a:p>
          <a:p>
            <a:pPr eaLnBrk="1" hangingPunct="1">
              <a:lnSpc>
                <a:spcPct val="150000"/>
              </a:lnSpc>
              <a:spcBef>
                <a:spcPct val="30000"/>
              </a:spcBef>
            </a:pPr>
            <a:r>
              <a:rPr lang="zh-CN" altLang="en-US" sz="2400" b="1" dirty="0"/>
              <a:t>应用程序员：把系统分析员提供的数据事务定义编制成计算机软件，并进行编码、测试、维护。</a:t>
            </a:r>
            <a:endParaRPr lang="zh-CN" altLang="en-US" sz="2400" b="1" dirty="0">
              <a:solidFill>
                <a:schemeClr val="accent1"/>
              </a:solidFill>
            </a:endParaRPr>
          </a:p>
        </p:txBody>
      </p:sp>
    </p:spTree>
    <p:extLst>
      <p:ext uri="{BB962C8B-B14F-4D97-AF65-F5344CB8AC3E}">
        <p14:creationId xmlns:p14="http://schemas.microsoft.com/office/powerpoint/2010/main" val="173340697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1.1 </a:t>
            </a:r>
            <a:r>
              <a:rPr lang="zh-CN" altLang="en-US" sz="2800" b="1" dirty="0" smtClean="0">
                <a:solidFill>
                  <a:schemeClr val="bg1"/>
                </a:solidFill>
                <a:latin typeface="微软雅黑" panose="020B0503020204020204" pitchFamily="34" charset="-122"/>
                <a:ea typeface="微软雅黑" panose="020B0503020204020204" pitchFamily="34" charset="-122"/>
              </a:rPr>
              <a:t>数据库系统概述</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3" y="75566"/>
            <a:ext cx="8656129" cy="52197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1.1.2 </a:t>
            </a:r>
            <a:r>
              <a:rPr lang="zh-CN" altLang="en-US" sz="2800" b="1" dirty="0" smtClean="0">
                <a:solidFill>
                  <a:schemeClr val="bg1"/>
                </a:solidFill>
                <a:latin typeface="微软雅黑" panose="020B0503020204020204" pitchFamily="34" charset="-122"/>
                <a:ea typeface="微软雅黑" panose="020B0503020204020204" pitchFamily="34" charset="-122"/>
              </a:rPr>
              <a:t>数</a:t>
            </a:r>
            <a:r>
              <a:rPr lang="zh-CN" altLang="en-US" sz="2800" b="1" dirty="0">
                <a:solidFill>
                  <a:schemeClr val="bg1"/>
                </a:solidFill>
                <a:latin typeface="微软雅黑" panose="020B0503020204020204" pitchFamily="34" charset="-122"/>
                <a:ea typeface="微软雅黑" panose="020B0503020204020204" pitchFamily="34" charset="-122"/>
              </a:rPr>
              <a:t>据库技术基本术语</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6096000" y="1094649"/>
            <a:ext cx="3897749" cy="4862870"/>
          </a:xfrm>
          <a:prstGeom prst="rect">
            <a:avLst/>
          </a:prstGeom>
        </p:spPr>
        <p:txBody>
          <a:bodyPr wrap="square">
            <a:spAutoFit/>
          </a:bodyPr>
          <a:lstStyle/>
          <a:p>
            <a:pPr eaLnBrk="1" hangingPunct="1">
              <a:lnSpc>
                <a:spcPct val="150000"/>
              </a:lnSpc>
              <a:spcBef>
                <a:spcPct val="50000"/>
              </a:spcBef>
            </a:pPr>
            <a:r>
              <a:rPr lang="en-US" altLang="zh-CN" sz="2000" b="1" dirty="0"/>
              <a:t>b</a:t>
            </a:r>
            <a:r>
              <a:rPr lang="zh-CN" altLang="en-US" sz="2000" b="1" dirty="0"/>
              <a:t>、数据库系统的</a:t>
            </a:r>
            <a:r>
              <a:rPr lang="zh-CN" altLang="en-US" sz="2000" b="1" dirty="0">
                <a:solidFill>
                  <a:srgbClr val="FF0000"/>
                </a:solidFill>
              </a:rPr>
              <a:t>主要特征</a:t>
            </a:r>
            <a:r>
              <a:rPr lang="zh-CN" altLang="en-US" sz="2000" b="1" dirty="0">
                <a:solidFill>
                  <a:schemeClr val="accent1"/>
                </a:solidFill>
              </a:rPr>
              <a:t>：</a:t>
            </a:r>
          </a:p>
          <a:p>
            <a:pPr lvl="1">
              <a:lnSpc>
                <a:spcPct val="150000"/>
              </a:lnSpc>
              <a:spcBef>
                <a:spcPct val="50000"/>
              </a:spcBef>
            </a:pPr>
            <a:r>
              <a:rPr lang="zh-CN" altLang="en-US" sz="2000" b="1" dirty="0"/>
              <a:t>①实现数据共享</a:t>
            </a:r>
          </a:p>
          <a:p>
            <a:pPr lvl="1">
              <a:lnSpc>
                <a:spcPct val="150000"/>
              </a:lnSpc>
              <a:spcBef>
                <a:spcPct val="50000"/>
              </a:spcBef>
            </a:pPr>
            <a:r>
              <a:rPr lang="zh-CN" altLang="en-US" sz="2000" b="1" dirty="0"/>
              <a:t>②减少数据冗余度</a:t>
            </a:r>
          </a:p>
          <a:p>
            <a:pPr lvl="1">
              <a:lnSpc>
                <a:spcPct val="150000"/>
              </a:lnSpc>
              <a:spcBef>
                <a:spcPct val="50000"/>
              </a:spcBef>
            </a:pPr>
            <a:r>
              <a:rPr lang="zh-CN" altLang="en-US" sz="2000" b="1" dirty="0"/>
              <a:t>③保持数据的一致性</a:t>
            </a:r>
          </a:p>
          <a:p>
            <a:pPr lvl="1">
              <a:lnSpc>
                <a:spcPct val="150000"/>
              </a:lnSpc>
              <a:spcBef>
                <a:spcPct val="50000"/>
              </a:spcBef>
            </a:pPr>
            <a:r>
              <a:rPr lang="zh-CN" altLang="en-US" sz="2000" b="1" dirty="0"/>
              <a:t>④数据的独立性</a:t>
            </a:r>
          </a:p>
          <a:p>
            <a:pPr lvl="1">
              <a:lnSpc>
                <a:spcPct val="150000"/>
              </a:lnSpc>
              <a:spcBef>
                <a:spcPct val="50000"/>
              </a:spcBef>
            </a:pPr>
            <a:r>
              <a:rPr lang="zh-CN" altLang="en-US" sz="2000" b="1" dirty="0"/>
              <a:t>⑤安全保密性</a:t>
            </a:r>
          </a:p>
          <a:p>
            <a:pPr lvl="1">
              <a:lnSpc>
                <a:spcPct val="150000"/>
              </a:lnSpc>
              <a:spcBef>
                <a:spcPct val="50000"/>
              </a:spcBef>
            </a:pPr>
            <a:r>
              <a:rPr lang="zh-CN" altLang="en-US" sz="2000" b="1" dirty="0"/>
              <a:t>⑥并发控制</a:t>
            </a:r>
          </a:p>
          <a:p>
            <a:pPr lvl="1">
              <a:lnSpc>
                <a:spcPct val="150000"/>
              </a:lnSpc>
              <a:spcBef>
                <a:spcPct val="50000"/>
              </a:spcBef>
            </a:pPr>
            <a:r>
              <a:rPr lang="zh-CN" altLang="en-US" sz="2000" b="1" dirty="0"/>
              <a:t>⑦故障恢复</a:t>
            </a:r>
          </a:p>
        </p:txBody>
      </p:sp>
      <p:grpSp>
        <p:nvGrpSpPr>
          <p:cNvPr id="8" name="组合 7"/>
          <p:cNvGrpSpPr/>
          <p:nvPr/>
        </p:nvGrpSpPr>
        <p:grpSpPr>
          <a:xfrm>
            <a:off x="655779" y="842237"/>
            <a:ext cx="4067175" cy="5688013"/>
            <a:chOff x="0" y="260350"/>
            <a:chExt cx="4067175" cy="5688013"/>
          </a:xfrm>
        </p:grpSpPr>
        <p:sp>
          <p:nvSpPr>
            <p:cNvPr id="9" name="Rectangle 3"/>
            <p:cNvSpPr>
              <a:spLocks noChangeArrowheads="1"/>
            </p:cNvSpPr>
            <p:nvPr/>
          </p:nvSpPr>
          <p:spPr bwMode="auto">
            <a:xfrm>
              <a:off x="0" y="4495800"/>
              <a:ext cx="2195513"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SzPct val="75000"/>
                <a:buFont typeface="Wingdings" panose="05000000000000000000" pitchFamily="2" charset="2"/>
                <a:buNone/>
              </a:pPr>
              <a:endParaRPr lang="zh-CN" altLang="zh-CN" sz="2400"/>
            </a:p>
          </p:txBody>
        </p:sp>
        <p:sp>
          <p:nvSpPr>
            <p:cNvPr id="10" name="AutoShape 8"/>
            <p:cNvSpPr>
              <a:spLocks noChangeArrowheads="1"/>
            </p:cNvSpPr>
            <p:nvPr/>
          </p:nvSpPr>
          <p:spPr bwMode="auto">
            <a:xfrm>
              <a:off x="179388" y="1268413"/>
              <a:ext cx="2447925" cy="647700"/>
            </a:xfrm>
            <a:prstGeom prst="hexagon">
              <a:avLst>
                <a:gd name="adj" fmla="val 94485"/>
                <a:gd name="vf" fmla="val 115470"/>
              </a:avLst>
            </a:prstGeom>
            <a:solidFill>
              <a:srgbClr val="00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chemeClr val="bg1"/>
                  </a:solidFill>
                </a:rPr>
                <a:t>应用系统</a:t>
              </a:r>
            </a:p>
          </p:txBody>
        </p:sp>
        <p:sp>
          <p:nvSpPr>
            <p:cNvPr id="11" name="AutoShape 10"/>
            <p:cNvSpPr>
              <a:spLocks noChangeArrowheads="1"/>
            </p:cNvSpPr>
            <p:nvPr/>
          </p:nvSpPr>
          <p:spPr bwMode="auto">
            <a:xfrm>
              <a:off x="179388" y="2276475"/>
              <a:ext cx="2447925" cy="647700"/>
            </a:xfrm>
            <a:prstGeom prst="hexagon">
              <a:avLst>
                <a:gd name="adj" fmla="val 94485"/>
                <a:gd name="vf" fmla="val 115470"/>
              </a:avLst>
            </a:prstGeom>
            <a:solidFill>
              <a:srgbClr val="00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a:solidFill>
                    <a:schemeClr val="bg1"/>
                  </a:solidFill>
                </a:rPr>
                <a:t>应用开发工具</a:t>
              </a:r>
            </a:p>
          </p:txBody>
        </p:sp>
        <p:sp>
          <p:nvSpPr>
            <p:cNvPr id="12" name="AutoShape 11"/>
            <p:cNvSpPr>
              <a:spLocks noChangeArrowheads="1"/>
            </p:cNvSpPr>
            <p:nvPr/>
          </p:nvSpPr>
          <p:spPr bwMode="auto">
            <a:xfrm>
              <a:off x="179388" y="4508500"/>
              <a:ext cx="2447925" cy="647700"/>
            </a:xfrm>
            <a:prstGeom prst="hexagon">
              <a:avLst>
                <a:gd name="adj" fmla="val 94485"/>
                <a:gd name="vf" fmla="val 115470"/>
              </a:avLst>
            </a:prstGeom>
            <a:solidFill>
              <a:srgbClr val="00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chemeClr val="bg1"/>
                  </a:solidFill>
                </a:rPr>
                <a:t>操作系统</a:t>
              </a:r>
            </a:p>
          </p:txBody>
        </p:sp>
        <p:sp>
          <p:nvSpPr>
            <p:cNvPr id="13" name="AutoShape 12"/>
            <p:cNvSpPr>
              <a:spLocks noChangeArrowheads="1"/>
            </p:cNvSpPr>
            <p:nvPr/>
          </p:nvSpPr>
          <p:spPr bwMode="auto">
            <a:xfrm>
              <a:off x="0" y="3429000"/>
              <a:ext cx="3024188" cy="647700"/>
            </a:xfrm>
            <a:prstGeom prst="hexagon">
              <a:avLst>
                <a:gd name="adj" fmla="val 116728"/>
                <a:gd name="vf" fmla="val 115470"/>
              </a:avLst>
            </a:prstGeom>
            <a:solidFill>
              <a:srgbClr val="00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chemeClr val="bg1"/>
                  </a:solidFill>
                </a:rPr>
                <a:t>数据库管理系统</a:t>
              </a:r>
            </a:p>
          </p:txBody>
        </p:sp>
        <p:sp>
          <p:nvSpPr>
            <p:cNvPr id="14" name="Rectangle 13"/>
            <p:cNvSpPr>
              <a:spLocks noChangeArrowheads="1"/>
            </p:cNvSpPr>
            <p:nvPr/>
          </p:nvSpPr>
          <p:spPr bwMode="auto">
            <a:xfrm>
              <a:off x="250825" y="260350"/>
              <a:ext cx="1079500" cy="5048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a:solidFill>
                    <a:schemeClr val="bg1"/>
                  </a:solidFill>
                </a:rPr>
                <a:t>用户</a:t>
              </a:r>
            </a:p>
          </p:txBody>
        </p:sp>
        <p:sp>
          <p:nvSpPr>
            <p:cNvPr id="15" name="Rectangle 14"/>
            <p:cNvSpPr>
              <a:spLocks noChangeArrowheads="1"/>
            </p:cNvSpPr>
            <p:nvPr/>
          </p:nvSpPr>
          <p:spPr bwMode="auto">
            <a:xfrm>
              <a:off x="1692275" y="260350"/>
              <a:ext cx="1079500" cy="5048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a:solidFill>
                    <a:schemeClr val="bg1"/>
                  </a:solidFill>
                </a:rPr>
                <a:t>用户</a:t>
              </a:r>
            </a:p>
          </p:txBody>
        </p:sp>
        <p:sp>
          <p:nvSpPr>
            <p:cNvPr id="16" name="Rectangle 15"/>
            <p:cNvSpPr>
              <a:spLocks noChangeArrowheads="1"/>
            </p:cNvSpPr>
            <p:nvPr/>
          </p:nvSpPr>
          <p:spPr bwMode="auto">
            <a:xfrm>
              <a:off x="2987675" y="692150"/>
              <a:ext cx="1079500" cy="5048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dirty="0">
                  <a:solidFill>
                    <a:schemeClr val="bg1"/>
                  </a:solidFill>
                </a:rPr>
                <a:t>用户</a:t>
              </a:r>
            </a:p>
          </p:txBody>
        </p:sp>
        <p:sp>
          <p:nvSpPr>
            <p:cNvPr id="17" name="Line 16"/>
            <p:cNvSpPr>
              <a:spLocks noChangeShapeType="1"/>
            </p:cNvSpPr>
            <p:nvPr/>
          </p:nvSpPr>
          <p:spPr bwMode="auto">
            <a:xfrm>
              <a:off x="900113" y="836613"/>
              <a:ext cx="287337" cy="431800"/>
            </a:xfrm>
            <a:prstGeom prst="line">
              <a:avLst/>
            </a:prstGeom>
            <a:noFill/>
            <a:ln w="28575">
              <a:solidFill>
                <a:srgbClr val="FFCC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17"/>
            <p:cNvSpPr>
              <a:spLocks noChangeShapeType="1"/>
            </p:cNvSpPr>
            <p:nvPr/>
          </p:nvSpPr>
          <p:spPr bwMode="auto">
            <a:xfrm flipH="1">
              <a:off x="1547813" y="765175"/>
              <a:ext cx="360362" cy="503238"/>
            </a:xfrm>
            <a:prstGeom prst="line">
              <a:avLst/>
            </a:prstGeom>
            <a:noFill/>
            <a:ln w="28575">
              <a:solidFill>
                <a:srgbClr val="FFCC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18"/>
            <p:cNvSpPr>
              <a:spLocks noChangeShapeType="1"/>
            </p:cNvSpPr>
            <p:nvPr/>
          </p:nvSpPr>
          <p:spPr bwMode="auto">
            <a:xfrm flipH="1">
              <a:off x="2411413" y="1052513"/>
              <a:ext cx="576262" cy="360362"/>
            </a:xfrm>
            <a:prstGeom prst="line">
              <a:avLst/>
            </a:prstGeom>
            <a:noFill/>
            <a:ln w="28575">
              <a:solidFill>
                <a:srgbClr val="FFCC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20"/>
            <p:cNvSpPr>
              <a:spLocks noChangeShapeType="1"/>
            </p:cNvSpPr>
            <p:nvPr/>
          </p:nvSpPr>
          <p:spPr bwMode="auto">
            <a:xfrm>
              <a:off x="1403350" y="1916113"/>
              <a:ext cx="0" cy="360362"/>
            </a:xfrm>
            <a:prstGeom prst="line">
              <a:avLst/>
            </a:prstGeom>
            <a:noFill/>
            <a:ln w="25400">
              <a:solidFill>
                <a:srgbClr val="FFCC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21"/>
            <p:cNvSpPr>
              <a:spLocks noChangeShapeType="1"/>
            </p:cNvSpPr>
            <p:nvPr/>
          </p:nvSpPr>
          <p:spPr bwMode="auto">
            <a:xfrm>
              <a:off x="1403350" y="2924175"/>
              <a:ext cx="0" cy="504825"/>
            </a:xfrm>
            <a:prstGeom prst="line">
              <a:avLst/>
            </a:prstGeom>
            <a:noFill/>
            <a:ln w="25400">
              <a:solidFill>
                <a:srgbClr val="FFCC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22"/>
            <p:cNvSpPr>
              <a:spLocks noChangeShapeType="1"/>
            </p:cNvSpPr>
            <p:nvPr/>
          </p:nvSpPr>
          <p:spPr bwMode="auto">
            <a:xfrm flipH="1">
              <a:off x="1403350" y="4076700"/>
              <a:ext cx="0" cy="431800"/>
            </a:xfrm>
            <a:prstGeom prst="line">
              <a:avLst/>
            </a:prstGeom>
            <a:noFill/>
            <a:ln w="25400">
              <a:solidFill>
                <a:srgbClr val="FFCC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23"/>
            <p:cNvSpPr>
              <a:spLocks noChangeShapeType="1"/>
            </p:cNvSpPr>
            <p:nvPr/>
          </p:nvSpPr>
          <p:spPr bwMode="auto">
            <a:xfrm>
              <a:off x="1403350" y="5157788"/>
              <a:ext cx="0" cy="215900"/>
            </a:xfrm>
            <a:prstGeom prst="line">
              <a:avLst/>
            </a:prstGeom>
            <a:noFill/>
            <a:ln w="25400">
              <a:solidFill>
                <a:srgbClr val="FFCC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AutoShape 24"/>
            <p:cNvSpPr>
              <a:spLocks noChangeArrowheads="1"/>
            </p:cNvSpPr>
            <p:nvPr/>
          </p:nvSpPr>
          <p:spPr bwMode="auto">
            <a:xfrm>
              <a:off x="900113" y="5373688"/>
              <a:ext cx="1223962" cy="574675"/>
            </a:xfrm>
            <a:prstGeom prst="can">
              <a:avLst>
                <a:gd name="adj" fmla="val 25000"/>
              </a:avLst>
            </a:prstGeom>
            <a:solidFill>
              <a:srgbClr val="002060"/>
            </a:solidFill>
            <a:ln w="9525">
              <a:noFill/>
              <a:round/>
              <a:headEnd/>
              <a:tailEnd/>
            </a:ln>
            <a:effectLst/>
          </p:spPr>
          <p:txBody>
            <a:bodyPr wrap="none" anchor="ctr"/>
            <a:lstStyle/>
            <a:p>
              <a:pPr algn="ctr">
                <a:defRPr/>
              </a:pPr>
              <a:r>
                <a:rPr lang="zh-CN" altLang="en-US" sz="3200" dirty="0">
                  <a:solidFill>
                    <a:srgbClr val="FF0000"/>
                  </a:solidFill>
                </a:rPr>
                <a:t>数据库</a:t>
              </a:r>
            </a:p>
          </p:txBody>
        </p:sp>
        <p:sp>
          <p:nvSpPr>
            <p:cNvPr id="26" name="Rectangle 29"/>
            <p:cNvSpPr>
              <a:spLocks noChangeArrowheads="1"/>
            </p:cNvSpPr>
            <p:nvPr/>
          </p:nvSpPr>
          <p:spPr bwMode="auto">
            <a:xfrm>
              <a:off x="2916238" y="4076700"/>
              <a:ext cx="1079500" cy="504825"/>
            </a:xfrm>
            <a:prstGeom prst="rect">
              <a:avLst/>
            </a:prstGeom>
            <a:gradFill rotWithShape="1">
              <a:gsLst>
                <a:gs pos="0">
                  <a:schemeClr val="bg1"/>
                </a:gs>
                <a:gs pos="100000">
                  <a:srgbClr val="339966"/>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dirty="0" err="1">
                  <a:solidFill>
                    <a:srgbClr val="FF0000"/>
                  </a:solidFill>
                </a:rPr>
                <a:t>DBA</a:t>
              </a:r>
              <a:endParaRPr lang="en-US" altLang="zh-CN" sz="3200" dirty="0">
                <a:solidFill>
                  <a:srgbClr val="FF0000"/>
                </a:solidFill>
              </a:endParaRPr>
            </a:p>
          </p:txBody>
        </p:sp>
        <p:sp>
          <p:nvSpPr>
            <p:cNvPr id="27" name="Line 30"/>
            <p:cNvSpPr>
              <a:spLocks noChangeShapeType="1"/>
            </p:cNvSpPr>
            <p:nvPr/>
          </p:nvSpPr>
          <p:spPr bwMode="auto">
            <a:xfrm flipH="1">
              <a:off x="3492500" y="3789363"/>
              <a:ext cx="0" cy="287337"/>
            </a:xfrm>
            <a:prstGeom prst="line">
              <a:avLst/>
            </a:prstGeom>
            <a:noFill/>
            <a:ln w="25400">
              <a:solidFill>
                <a:srgbClr val="FFCC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31"/>
            <p:cNvSpPr>
              <a:spLocks noChangeShapeType="1"/>
            </p:cNvSpPr>
            <p:nvPr/>
          </p:nvSpPr>
          <p:spPr bwMode="auto">
            <a:xfrm flipH="1">
              <a:off x="3492500" y="4581525"/>
              <a:ext cx="0" cy="287338"/>
            </a:xfrm>
            <a:prstGeom prst="line">
              <a:avLst/>
            </a:prstGeom>
            <a:noFill/>
            <a:ln w="25400">
              <a:solidFill>
                <a:srgbClr val="FFCC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32"/>
            <p:cNvSpPr>
              <a:spLocks noChangeShapeType="1"/>
            </p:cNvSpPr>
            <p:nvPr/>
          </p:nvSpPr>
          <p:spPr bwMode="auto">
            <a:xfrm flipH="1">
              <a:off x="2987675" y="3789363"/>
              <a:ext cx="504825" cy="0"/>
            </a:xfrm>
            <a:prstGeom prst="line">
              <a:avLst/>
            </a:prstGeom>
            <a:noFill/>
            <a:ln w="28575">
              <a:solidFill>
                <a:srgbClr val="FFCC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Line 33"/>
            <p:cNvSpPr>
              <a:spLocks noChangeShapeType="1"/>
            </p:cNvSpPr>
            <p:nvPr/>
          </p:nvSpPr>
          <p:spPr bwMode="auto">
            <a:xfrm flipH="1">
              <a:off x="2555875" y="4868863"/>
              <a:ext cx="936625" cy="0"/>
            </a:xfrm>
            <a:prstGeom prst="line">
              <a:avLst/>
            </a:prstGeom>
            <a:noFill/>
            <a:ln w="28575">
              <a:solidFill>
                <a:srgbClr val="FFCC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16060934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1.1 </a:t>
            </a:r>
            <a:r>
              <a:rPr lang="zh-CN" altLang="en-US" sz="2800" b="1" dirty="0" smtClean="0">
                <a:solidFill>
                  <a:schemeClr val="bg1"/>
                </a:solidFill>
                <a:latin typeface="微软雅黑" panose="020B0503020204020204" pitchFamily="34" charset="-122"/>
                <a:ea typeface="微软雅黑" panose="020B0503020204020204" pitchFamily="34" charset="-122"/>
              </a:rPr>
              <a:t>数据库系统概述</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94"/>
          <p:cNvSpPr txBox="1">
            <a:spLocks noChangeArrowheads="1"/>
          </p:cNvSpPr>
          <p:nvPr/>
        </p:nvSpPr>
        <p:spPr bwMode="auto">
          <a:xfrm>
            <a:off x="4581234" y="75566"/>
            <a:ext cx="6871858" cy="52197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1.1.3 </a:t>
            </a:r>
            <a:r>
              <a:rPr lang="zh-CN" altLang="en-US" sz="2800" b="1" dirty="0" smtClean="0">
                <a:solidFill>
                  <a:schemeClr val="bg1"/>
                </a:solidFill>
                <a:latin typeface="微软雅黑" panose="020B0503020204020204" pitchFamily="34" charset="-122"/>
                <a:ea typeface="微软雅黑" panose="020B0503020204020204" pitchFamily="34" charset="-122"/>
              </a:rPr>
              <a:t>计</a:t>
            </a:r>
            <a:r>
              <a:rPr lang="zh-CN" altLang="en-US" sz="2800" b="1" dirty="0">
                <a:solidFill>
                  <a:schemeClr val="bg1"/>
                </a:solidFill>
                <a:latin typeface="微软雅黑" panose="020B0503020204020204" pitchFamily="34" charset="-122"/>
                <a:ea typeface="微软雅黑" panose="020B0503020204020204" pitchFamily="34" charset="-122"/>
              </a:rPr>
              <a:t>算机数据管理技术的发展</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rot="5400000">
            <a:off x="4077830"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498764" y="1004695"/>
            <a:ext cx="6096000" cy="1600438"/>
          </a:xfrm>
          <a:prstGeom prst="rect">
            <a:avLst/>
          </a:prstGeom>
        </p:spPr>
        <p:txBody>
          <a:bodyPr>
            <a:spAutoFit/>
          </a:bodyPr>
          <a:lstStyle/>
          <a:p>
            <a:pPr eaLnBrk="1" hangingPunct="1">
              <a:spcBef>
                <a:spcPct val="30000"/>
              </a:spcBef>
            </a:pPr>
            <a:r>
              <a:rPr lang="zh-CN" altLang="en-US" sz="2000" b="1" dirty="0"/>
              <a:t>（</a:t>
            </a:r>
            <a:r>
              <a:rPr lang="en-US" altLang="zh-CN" sz="2000" b="1" dirty="0"/>
              <a:t>1</a:t>
            </a:r>
            <a:r>
              <a:rPr lang="zh-CN" altLang="en-US" sz="2000" b="1" dirty="0"/>
              <a:t>）</a:t>
            </a:r>
            <a:r>
              <a:rPr lang="zh-CN" altLang="en-US" sz="2000" b="1" dirty="0">
                <a:solidFill>
                  <a:srgbClr val="FF0000"/>
                </a:solidFill>
              </a:rPr>
              <a:t>人工管理阶段</a:t>
            </a:r>
            <a:r>
              <a:rPr lang="zh-CN" altLang="en-US" sz="2000" b="1" dirty="0"/>
              <a:t>：</a:t>
            </a:r>
            <a:r>
              <a:rPr lang="en-US" altLang="zh-CN" sz="2000" b="1" dirty="0"/>
              <a:t>20</a:t>
            </a:r>
            <a:r>
              <a:rPr lang="zh-CN" altLang="en-US" sz="2000" b="1" dirty="0"/>
              <a:t>世纪</a:t>
            </a:r>
            <a:r>
              <a:rPr lang="en-US" altLang="zh-CN" sz="2000" b="1" dirty="0"/>
              <a:t>50</a:t>
            </a:r>
            <a:r>
              <a:rPr lang="zh-CN" altLang="en-US" sz="2000" b="1" dirty="0"/>
              <a:t>年代中期以前。</a:t>
            </a:r>
          </a:p>
          <a:p>
            <a:pPr eaLnBrk="1" hangingPunct="1">
              <a:spcBef>
                <a:spcPct val="30000"/>
              </a:spcBef>
            </a:pPr>
            <a:r>
              <a:rPr lang="zh-CN" altLang="en-US" sz="2000" b="1" dirty="0"/>
              <a:t>特点：</a:t>
            </a:r>
            <a:r>
              <a:rPr lang="en-US" altLang="zh-CN" sz="2000" b="1" dirty="0"/>
              <a:t>a</a:t>
            </a:r>
            <a:r>
              <a:rPr lang="zh-CN" altLang="en-US" sz="2000" b="1" dirty="0"/>
              <a:t>、数据不能长期保存。</a:t>
            </a:r>
          </a:p>
          <a:p>
            <a:pPr eaLnBrk="1" hangingPunct="1">
              <a:spcBef>
                <a:spcPct val="30000"/>
              </a:spcBef>
            </a:pPr>
            <a:r>
              <a:rPr lang="en-US" altLang="zh-CN" sz="2000" b="1" dirty="0"/>
              <a:t>b</a:t>
            </a:r>
            <a:r>
              <a:rPr lang="zh-CN" altLang="en-US" sz="2000" b="1" dirty="0"/>
              <a:t>、</a:t>
            </a:r>
            <a:r>
              <a:rPr lang="zh-CN" altLang="en-US" sz="2000" b="1" dirty="0">
                <a:solidFill>
                  <a:srgbClr val="FF0000"/>
                </a:solidFill>
              </a:rPr>
              <a:t>数据不共享</a:t>
            </a:r>
            <a:r>
              <a:rPr lang="zh-CN" altLang="en-US" sz="2000" b="1" dirty="0"/>
              <a:t>与</a:t>
            </a:r>
            <a:r>
              <a:rPr lang="zh-CN" altLang="en-US" sz="2000" b="1" dirty="0">
                <a:solidFill>
                  <a:srgbClr val="FF0000"/>
                </a:solidFill>
              </a:rPr>
              <a:t>程序不具有独立性</a:t>
            </a:r>
            <a:r>
              <a:rPr lang="zh-CN" altLang="en-US" sz="2000" b="1" dirty="0"/>
              <a:t>。</a:t>
            </a:r>
          </a:p>
          <a:p>
            <a:pPr eaLnBrk="1" hangingPunct="1">
              <a:spcBef>
                <a:spcPct val="30000"/>
              </a:spcBef>
            </a:pPr>
            <a:r>
              <a:rPr lang="en-US" altLang="zh-CN" sz="2000" b="1" dirty="0"/>
              <a:t>c</a:t>
            </a:r>
            <a:r>
              <a:rPr lang="zh-CN" altLang="en-US" sz="2000" b="1" dirty="0"/>
              <a:t>、系统中</a:t>
            </a:r>
            <a:r>
              <a:rPr lang="zh-CN" altLang="en-US" sz="2000" b="1" dirty="0">
                <a:solidFill>
                  <a:srgbClr val="FF0000"/>
                </a:solidFill>
              </a:rPr>
              <a:t>无</a:t>
            </a:r>
            <a:r>
              <a:rPr lang="zh-CN" altLang="en-US" sz="2000" b="1" dirty="0"/>
              <a:t>对数据进行</a:t>
            </a:r>
            <a:r>
              <a:rPr lang="zh-CN" altLang="en-US" sz="2000" b="1" dirty="0">
                <a:solidFill>
                  <a:srgbClr val="FF0000"/>
                </a:solidFill>
              </a:rPr>
              <a:t>管理的软件</a:t>
            </a:r>
            <a:r>
              <a:rPr lang="zh-CN" altLang="en-US" sz="2000" b="1" dirty="0"/>
              <a:t>。</a:t>
            </a:r>
          </a:p>
        </p:txBody>
      </p:sp>
      <p:sp>
        <p:nvSpPr>
          <p:cNvPr id="31" name="Text Box 47"/>
          <p:cNvSpPr txBox="1">
            <a:spLocks noChangeArrowheads="1"/>
          </p:cNvSpPr>
          <p:nvPr/>
        </p:nvSpPr>
        <p:spPr bwMode="auto">
          <a:xfrm>
            <a:off x="5615998" y="2955926"/>
            <a:ext cx="6697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dirty="0" smtClean="0"/>
              <a:t>人</a:t>
            </a:r>
            <a:r>
              <a:rPr lang="zh-CN" altLang="en-US" sz="2400" b="1" dirty="0"/>
              <a:t>工管理阶段应用程序与数据的关系</a:t>
            </a:r>
          </a:p>
        </p:txBody>
      </p:sp>
      <p:grpSp>
        <p:nvGrpSpPr>
          <p:cNvPr id="32" name="Group 51"/>
          <p:cNvGrpSpPr>
            <a:grpSpLocks/>
          </p:cNvGrpSpPr>
          <p:nvPr/>
        </p:nvGrpSpPr>
        <p:grpSpPr bwMode="auto">
          <a:xfrm>
            <a:off x="6918610" y="894916"/>
            <a:ext cx="4017241" cy="1866756"/>
            <a:chOff x="748" y="2251"/>
            <a:chExt cx="3357" cy="1587"/>
          </a:xfrm>
        </p:grpSpPr>
        <p:sp>
          <p:nvSpPr>
            <p:cNvPr id="33" name="Rectangle 35"/>
            <p:cNvSpPr>
              <a:spLocks noChangeArrowheads="1"/>
            </p:cNvSpPr>
            <p:nvPr/>
          </p:nvSpPr>
          <p:spPr bwMode="auto">
            <a:xfrm>
              <a:off x="748" y="2251"/>
              <a:ext cx="1270" cy="363"/>
            </a:xfrm>
            <a:prstGeom prst="rect">
              <a:avLst/>
            </a:prstGeom>
            <a:gradFill rotWithShape="1">
              <a:gsLst>
                <a:gs pos="0">
                  <a:srgbClr val="00CC66"/>
                </a:gs>
                <a:gs pos="100000">
                  <a:srgbClr val="003300"/>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chemeClr val="bg1"/>
                  </a:solidFill>
                </a:rPr>
                <a:t>应用程序</a:t>
              </a:r>
              <a:r>
                <a:rPr lang="en-US" altLang="zh-CN" sz="2400" b="1">
                  <a:solidFill>
                    <a:schemeClr val="bg1"/>
                  </a:solidFill>
                </a:rPr>
                <a:t>1</a:t>
              </a:r>
            </a:p>
          </p:txBody>
        </p:sp>
        <p:sp>
          <p:nvSpPr>
            <p:cNvPr id="34" name="Rectangle 36"/>
            <p:cNvSpPr>
              <a:spLocks noChangeArrowheads="1"/>
            </p:cNvSpPr>
            <p:nvPr/>
          </p:nvSpPr>
          <p:spPr bwMode="auto">
            <a:xfrm>
              <a:off x="2835" y="2296"/>
              <a:ext cx="1270" cy="363"/>
            </a:xfrm>
            <a:prstGeom prst="rect">
              <a:avLst/>
            </a:prstGeom>
            <a:gradFill rotWithShape="1">
              <a:gsLst>
                <a:gs pos="0">
                  <a:srgbClr val="00CC66"/>
                </a:gs>
                <a:gs pos="100000">
                  <a:srgbClr val="003300"/>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chemeClr val="bg1"/>
                  </a:solidFill>
                </a:rPr>
                <a:t>数据组</a:t>
              </a:r>
              <a:r>
                <a:rPr lang="en-US" altLang="zh-CN" sz="2400" b="1">
                  <a:solidFill>
                    <a:schemeClr val="bg1"/>
                  </a:solidFill>
                </a:rPr>
                <a:t>1</a:t>
              </a:r>
            </a:p>
          </p:txBody>
        </p:sp>
        <p:sp>
          <p:nvSpPr>
            <p:cNvPr id="35" name="Rectangle 37"/>
            <p:cNvSpPr>
              <a:spLocks noChangeArrowheads="1"/>
            </p:cNvSpPr>
            <p:nvPr/>
          </p:nvSpPr>
          <p:spPr bwMode="auto">
            <a:xfrm>
              <a:off x="2835" y="2840"/>
              <a:ext cx="1270" cy="363"/>
            </a:xfrm>
            <a:prstGeom prst="rect">
              <a:avLst/>
            </a:prstGeom>
            <a:gradFill rotWithShape="1">
              <a:gsLst>
                <a:gs pos="0">
                  <a:srgbClr val="00CC66"/>
                </a:gs>
                <a:gs pos="100000">
                  <a:srgbClr val="003300"/>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chemeClr val="bg1"/>
                  </a:solidFill>
                </a:rPr>
                <a:t>数据组</a:t>
              </a:r>
              <a:r>
                <a:rPr lang="en-US" altLang="zh-CN" sz="2400" b="1">
                  <a:solidFill>
                    <a:schemeClr val="bg1"/>
                  </a:solidFill>
                </a:rPr>
                <a:t>2</a:t>
              </a:r>
            </a:p>
          </p:txBody>
        </p:sp>
        <p:sp>
          <p:nvSpPr>
            <p:cNvPr id="36" name="Rectangle 38"/>
            <p:cNvSpPr>
              <a:spLocks noChangeArrowheads="1"/>
            </p:cNvSpPr>
            <p:nvPr/>
          </p:nvSpPr>
          <p:spPr bwMode="auto">
            <a:xfrm>
              <a:off x="748" y="2840"/>
              <a:ext cx="1270" cy="363"/>
            </a:xfrm>
            <a:prstGeom prst="rect">
              <a:avLst/>
            </a:prstGeom>
            <a:gradFill rotWithShape="1">
              <a:gsLst>
                <a:gs pos="0">
                  <a:srgbClr val="00CC66"/>
                </a:gs>
                <a:gs pos="100000">
                  <a:srgbClr val="003300"/>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chemeClr val="bg1"/>
                  </a:solidFill>
                </a:rPr>
                <a:t>应用程序</a:t>
              </a:r>
              <a:r>
                <a:rPr lang="en-US" altLang="zh-CN" sz="2400" b="1">
                  <a:solidFill>
                    <a:schemeClr val="bg1"/>
                  </a:solidFill>
                </a:rPr>
                <a:t>2</a:t>
              </a:r>
            </a:p>
          </p:txBody>
        </p:sp>
        <p:sp>
          <p:nvSpPr>
            <p:cNvPr id="37" name="Rectangle 39"/>
            <p:cNvSpPr>
              <a:spLocks noChangeArrowheads="1"/>
            </p:cNvSpPr>
            <p:nvPr/>
          </p:nvSpPr>
          <p:spPr bwMode="auto">
            <a:xfrm>
              <a:off x="2835" y="3475"/>
              <a:ext cx="1270" cy="363"/>
            </a:xfrm>
            <a:prstGeom prst="rect">
              <a:avLst/>
            </a:prstGeom>
            <a:gradFill rotWithShape="1">
              <a:gsLst>
                <a:gs pos="0">
                  <a:srgbClr val="00CC66"/>
                </a:gs>
                <a:gs pos="100000">
                  <a:srgbClr val="003300"/>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chemeClr val="bg1"/>
                  </a:solidFill>
                </a:rPr>
                <a:t>数据组</a:t>
              </a:r>
              <a:r>
                <a:rPr lang="en-US" altLang="zh-CN" sz="2400" b="1">
                  <a:solidFill>
                    <a:schemeClr val="bg1"/>
                  </a:solidFill>
                </a:rPr>
                <a:t>N</a:t>
              </a:r>
            </a:p>
          </p:txBody>
        </p:sp>
        <p:sp>
          <p:nvSpPr>
            <p:cNvPr id="38" name="Rectangle 40"/>
            <p:cNvSpPr>
              <a:spLocks noChangeArrowheads="1"/>
            </p:cNvSpPr>
            <p:nvPr/>
          </p:nvSpPr>
          <p:spPr bwMode="auto">
            <a:xfrm>
              <a:off x="748" y="3475"/>
              <a:ext cx="1270" cy="363"/>
            </a:xfrm>
            <a:prstGeom prst="rect">
              <a:avLst/>
            </a:prstGeom>
            <a:gradFill rotWithShape="1">
              <a:gsLst>
                <a:gs pos="0">
                  <a:srgbClr val="00CC66"/>
                </a:gs>
                <a:gs pos="100000">
                  <a:srgbClr val="003300"/>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chemeClr val="bg1"/>
                  </a:solidFill>
                </a:rPr>
                <a:t>应用程序</a:t>
              </a:r>
              <a:r>
                <a:rPr lang="en-US" altLang="zh-CN" sz="2400" b="1">
                  <a:solidFill>
                    <a:schemeClr val="bg1"/>
                  </a:solidFill>
                </a:rPr>
                <a:t>N</a:t>
              </a:r>
            </a:p>
          </p:txBody>
        </p:sp>
        <p:sp>
          <p:nvSpPr>
            <p:cNvPr id="39" name="Text Box 44"/>
            <p:cNvSpPr txBox="1">
              <a:spLocks noChangeArrowheads="1"/>
            </p:cNvSpPr>
            <p:nvPr/>
          </p:nvSpPr>
          <p:spPr bwMode="auto">
            <a:xfrm>
              <a:off x="1278" y="3249"/>
              <a:ext cx="423"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200">
                  <a:solidFill>
                    <a:schemeClr val="accent1"/>
                  </a:solidFill>
                </a:rPr>
                <a:t>…</a:t>
              </a:r>
            </a:p>
          </p:txBody>
        </p:sp>
        <p:sp>
          <p:nvSpPr>
            <p:cNvPr id="40" name="Line 48"/>
            <p:cNvSpPr>
              <a:spLocks noChangeShapeType="1"/>
            </p:cNvSpPr>
            <p:nvPr/>
          </p:nvSpPr>
          <p:spPr bwMode="auto">
            <a:xfrm>
              <a:off x="1927" y="2432"/>
              <a:ext cx="908"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49"/>
            <p:cNvSpPr>
              <a:spLocks noChangeShapeType="1"/>
            </p:cNvSpPr>
            <p:nvPr/>
          </p:nvSpPr>
          <p:spPr bwMode="auto">
            <a:xfrm flipV="1">
              <a:off x="1973" y="3022"/>
              <a:ext cx="90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50"/>
            <p:cNvSpPr>
              <a:spLocks noChangeShapeType="1"/>
            </p:cNvSpPr>
            <p:nvPr/>
          </p:nvSpPr>
          <p:spPr bwMode="auto">
            <a:xfrm>
              <a:off x="1927" y="3702"/>
              <a:ext cx="953"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 name="矩形 4"/>
          <p:cNvSpPr/>
          <p:nvPr/>
        </p:nvSpPr>
        <p:spPr>
          <a:xfrm>
            <a:off x="461820" y="3431319"/>
            <a:ext cx="5551054" cy="3231654"/>
          </a:xfrm>
          <a:prstGeom prst="rect">
            <a:avLst/>
          </a:prstGeom>
        </p:spPr>
        <p:txBody>
          <a:bodyPr wrap="square">
            <a:spAutoFit/>
          </a:bodyPr>
          <a:lstStyle/>
          <a:p>
            <a:pPr eaLnBrk="1" hangingPunct="1">
              <a:lnSpc>
                <a:spcPct val="150000"/>
              </a:lnSpc>
              <a:spcBef>
                <a:spcPct val="30000"/>
              </a:spcBef>
            </a:pPr>
            <a:r>
              <a:rPr lang="zh-CN" altLang="en-US" sz="2000" b="1" dirty="0"/>
              <a:t>（</a:t>
            </a:r>
            <a:r>
              <a:rPr lang="en-US" altLang="zh-CN" sz="2000" b="1" dirty="0"/>
              <a:t>2</a:t>
            </a:r>
            <a:r>
              <a:rPr lang="zh-CN" altLang="en-US" sz="2000" b="1" dirty="0"/>
              <a:t>）文件系统阶段</a:t>
            </a:r>
            <a:r>
              <a:rPr lang="en-US" altLang="zh-CN" sz="2000" b="1" dirty="0"/>
              <a:t>:20</a:t>
            </a:r>
            <a:r>
              <a:rPr lang="zh-CN" altLang="en-US" sz="2000" b="1" dirty="0"/>
              <a:t>世纪</a:t>
            </a:r>
            <a:r>
              <a:rPr lang="en-US" altLang="zh-CN" sz="2000" b="1" dirty="0"/>
              <a:t>50</a:t>
            </a:r>
            <a:r>
              <a:rPr lang="zh-CN" altLang="en-US" sz="2000" b="1" dirty="0"/>
              <a:t>年代后期</a:t>
            </a:r>
            <a:r>
              <a:rPr lang="en-US" altLang="zh-CN" sz="2000" b="1" dirty="0"/>
              <a:t>—60</a:t>
            </a:r>
            <a:r>
              <a:rPr lang="zh-CN" altLang="en-US" sz="2000" b="1" dirty="0"/>
              <a:t>年代中后期。</a:t>
            </a:r>
          </a:p>
          <a:p>
            <a:pPr eaLnBrk="1" hangingPunct="1">
              <a:lnSpc>
                <a:spcPct val="150000"/>
              </a:lnSpc>
              <a:spcBef>
                <a:spcPct val="30000"/>
              </a:spcBef>
            </a:pPr>
            <a:r>
              <a:rPr lang="zh-CN" altLang="en-US" sz="2000" b="1" dirty="0"/>
              <a:t>特点：</a:t>
            </a:r>
            <a:r>
              <a:rPr lang="en-US" altLang="zh-CN" sz="2000" b="1" dirty="0"/>
              <a:t>a</a:t>
            </a:r>
            <a:r>
              <a:rPr lang="zh-CN" altLang="en-US" sz="2000" b="1" dirty="0"/>
              <a:t>、数据可以长期保存</a:t>
            </a:r>
            <a:r>
              <a:rPr lang="en-US" altLang="zh-CN" sz="2000" b="1" dirty="0"/>
              <a:t>,</a:t>
            </a:r>
            <a:r>
              <a:rPr lang="zh-CN" altLang="en-US" sz="2000" b="1" dirty="0"/>
              <a:t>多次访问。</a:t>
            </a:r>
          </a:p>
          <a:p>
            <a:pPr eaLnBrk="1" hangingPunct="1">
              <a:lnSpc>
                <a:spcPct val="150000"/>
              </a:lnSpc>
              <a:spcBef>
                <a:spcPct val="30000"/>
              </a:spcBef>
            </a:pPr>
            <a:r>
              <a:rPr lang="en-US" altLang="zh-CN" sz="2000" b="1" dirty="0"/>
              <a:t>b</a:t>
            </a:r>
            <a:r>
              <a:rPr lang="zh-CN" altLang="en-US" sz="2000" b="1" dirty="0"/>
              <a:t>、由</a:t>
            </a:r>
            <a:r>
              <a:rPr lang="zh-CN" altLang="en-US" sz="2000" b="1" dirty="0">
                <a:solidFill>
                  <a:srgbClr val="FF0000"/>
                </a:solidFill>
              </a:rPr>
              <a:t>文件系统管理</a:t>
            </a:r>
            <a:r>
              <a:rPr lang="zh-CN" altLang="en-US" sz="2000" b="1" dirty="0"/>
              <a:t>相应的数据（无集中管理）。</a:t>
            </a:r>
          </a:p>
          <a:p>
            <a:pPr eaLnBrk="1" hangingPunct="1">
              <a:lnSpc>
                <a:spcPct val="150000"/>
              </a:lnSpc>
              <a:spcBef>
                <a:spcPct val="30000"/>
              </a:spcBef>
            </a:pPr>
            <a:r>
              <a:rPr lang="en-US" altLang="zh-CN" sz="2000" b="1" dirty="0"/>
              <a:t>c</a:t>
            </a:r>
            <a:r>
              <a:rPr lang="zh-CN" altLang="en-US" sz="2000" b="1" dirty="0"/>
              <a:t>、程序和数据</a:t>
            </a:r>
            <a:r>
              <a:rPr lang="zh-CN" altLang="en-US" sz="2000" b="1" dirty="0">
                <a:solidFill>
                  <a:srgbClr val="FF0000"/>
                </a:solidFill>
              </a:rPr>
              <a:t>有了一定的独立性</a:t>
            </a:r>
            <a:r>
              <a:rPr lang="zh-CN" altLang="en-US" sz="2000" b="1" dirty="0"/>
              <a:t>，</a:t>
            </a:r>
            <a:r>
              <a:rPr lang="zh-CN" altLang="en-US" sz="2000" b="1" dirty="0">
                <a:solidFill>
                  <a:srgbClr val="FF0000"/>
                </a:solidFill>
              </a:rPr>
              <a:t>存储分开</a:t>
            </a:r>
            <a:r>
              <a:rPr lang="zh-CN" altLang="en-US" sz="2000" b="1" dirty="0"/>
              <a:t>。</a:t>
            </a:r>
          </a:p>
          <a:p>
            <a:pPr eaLnBrk="1" hangingPunct="1">
              <a:lnSpc>
                <a:spcPct val="150000"/>
              </a:lnSpc>
              <a:spcBef>
                <a:spcPct val="30000"/>
              </a:spcBef>
            </a:pPr>
            <a:r>
              <a:rPr lang="en-US" altLang="zh-CN" sz="2000" b="1" dirty="0"/>
              <a:t>d</a:t>
            </a:r>
            <a:r>
              <a:rPr lang="zh-CN" altLang="en-US" sz="2000" b="1" dirty="0"/>
              <a:t>、数据共享差，冗余度大。</a:t>
            </a:r>
          </a:p>
        </p:txBody>
      </p:sp>
      <p:grpSp>
        <p:nvGrpSpPr>
          <p:cNvPr id="61" name="组合 60"/>
          <p:cNvGrpSpPr/>
          <p:nvPr/>
        </p:nvGrpSpPr>
        <p:grpSpPr>
          <a:xfrm>
            <a:off x="6262400" y="3727614"/>
            <a:ext cx="5441801" cy="2119107"/>
            <a:chOff x="4893690" y="3357563"/>
            <a:chExt cx="6985000" cy="2519362"/>
          </a:xfrm>
        </p:grpSpPr>
        <p:sp>
          <p:nvSpPr>
            <p:cNvPr id="43" name="Rectangle 6"/>
            <p:cNvSpPr>
              <a:spLocks noChangeArrowheads="1"/>
            </p:cNvSpPr>
            <p:nvPr/>
          </p:nvSpPr>
          <p:spPr bwMode="auto">
            <a:xfrm>
              <a:off x="4893690" y="3357563"/>
              <a:ext cx="2016125" cy="576262"/>
            </a:xfrm>
            <a:prstGeom prst="rect">
              <a:avLst/>
            </a:prstGeom>
            <a:gradFill rotWithShape="1">
              <a:gsLst>
                <a:gs pos="0">
                  <a:srgbClr val="00CC66"/>
                </a:gs>
                <a:gs pos="100000">
                  <a:srgbClr val="003300"/>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chemeClr val="bg1"/>
                  </a:solidFill>
                </a:rPr>
                <a:t>应用程序</a:t>
              </a:r>
              <a:r>
                <a:rPr lang="en-US" altLang="zh-CN" sz="2400" b="1">
                  <a:solidFill>
                    <a:schemeClr val="bg1"/>
                  </a:solidFill>
                </a:rPr>
                <a:t>1</a:t>
              </a:r>
            </a:p>
          </p:txBody>
        </p:sp>
        <p:sp>
          <p:nvSpPr>
            <p:cNvPr id="44" name="Rectangle 7"/>
            <p:cNvSpPr>
              <a:spLocks noChangeArrowheads="1"/>
            </p:cNvSpPr>
            <p:nvPr/>
          </p:nvSpPr>
          <p:spPr bwMode="auto">
            <a:xfrm>
              <a:off x="9862565" y="3429000"/>
              <a:ext cx="2016125" cy="576263"/>
            </a:xfrm>
            <a:prstGeom prst="rect">
              <a:avLst/>
            </a:prstGeom>
            <a:gradFill rotWithShape="1">
              <a:gsLst>
                <a:gs pos="0">
                  <a:srgbClr val="00CC66"/>
                </a:gs>
                <a:gs pos="100000">
                  <a:srgbClr val="003300"/>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chemeClr val="bg1"/>
                  </a:solidFill>
                </a:rPr>
                <a:t>数据组</a:t>
              </a:r>
              <a:r>
                <a:rPr lang="en-US" altLang="zh-CN" sz="2400" b="1">
                  <a:solidFill>
                    <a:schemeClr val="bg1"/>
                  </a:solidFill>
                </a:rPr>
                <a:t>1</a:t>
              </a:r>
            </a:p>
          </p:txBody>
        </p:sp>
        <p:sp>
          <p:nvSpPr>
            <p:cNvPr id="45" name="Rectangle 8"/>
            <p:cNvSpPr>
              <a:spLocks noChangeArrowheads="1"/>
            </p:cNvSpPr>
            <p:nvPr/>
          </p:nvSpPr>
          <p:spPr bwMode="auto">
            <a:xfrm>
              <a:off x="9862565" y="4221163"/>
              <a:ext cx="2016125" cy="576262"/>
            </a:xfrm>
            <a:prstGeom prst="rect">
              <a:avLst/>
            </a:prstGeom>
            <a:gradFill rotWithShape="1">
              <a:gsLst>
                <a:gs pos="0">
                  <a:srgbClr val="00CC66"/>
                </a:gs>
                <a:gs pos="100000">
                  <a:srgbClr val="003300"/>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chemeClr val="bg1"/>
                  </a:solidFill>
                </a:rPr>
                <a:t>数据组</a:t>
              </a:r>
              <a:r>
                <a:rPr lang="en-US" altLang="zh-CN" sz="2400" b="1">
                  <a:solidFill>
                    <a:schemeClr val="bg1"/>
                  </a:solidFill>
                </a:rPr>
                <a:t>2</a:t>
              </a:r>
            </a:p>
          </p:txBody>
        </p:sp>
        <p:sp>
          <p:nvSpPr>
            <p:cNvPr id="46" name="Rectangle 9"/>
            <p:cNvSpPr>
              <a:spLocks noChangeArrowheads="1"/>
            </p:cNvSpPr>
            <p:nvPr/>
          </p:nvSpPr>
          <p:spPr bwMode="auto">
            <a:xfrm>
              <a:off x="4893690" y="4292600"/>
              <a:ext cx="2016125" cy="576263"/>
            </a:xfrm>
            <a:prstGeom prst="rect">
              <a:avLst/>
            </a:prstGeom>
            <a:gradFill rotWithShape="1">
              <a:gsLst>
                <a:gs pos="0">
                  <a:srgbClr val="00CC66"/>
                </a:gs>
                <a:gs pos="100000">
                  <a:srgbClr val="003300"/>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a:solidFill>
                    <a:schemeClr val="bg1"/>
                  </a:solidFill>
                </a:rPr>
                <a:t>应用程序</a:t>
              </a:r>
              <a:r>
                <a:rPr lang="en-US" altLang="zh-CN" sz="2400" b="1" dirty="0">
                  <a:solidFill>
                    <a:schemeClr val="bg1"/>
                  </a:solidFill>
                </a:rPr>
                <a:t>2</a:t>
              </a:r>
            </a:p>
          </p:txBody>
        </p:sp>
        <p:sp>
          <p:nvSpPr>
            <p:cNvPr id="47" name="Rectangle 10"/>
            <p:cNvSpPr>
              <a:spLocks noChangeArrowheads="1"/>
            </p:cNvSpPr>
            <p:nvPr/>
          </p:nvSpPr>
          <p:spPr bwMode="auto">
            <a:xfrm>
              <a:off x="9862565" y="5229225"/>
              <a:ext cx="2016125" cy="576263"/>
            </a:xfrm>
            <a:prstGeom prst="rect">
              <a:avLst/>
            </a:prstGeom>
            <a:gradFill rotWithShape="1">
              <a:gsLst>
                <a:gs pos="0">
                  <a:srgbClr val="00CC66"/>
                </a:gs>
                <a:gs pos="100000">
                  <a:srgbClr val="003300"/>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chemeClr val="bg1"/>
                  </a:solidFill>
                </a:rPr>
                <a:t>数据组</a:t>
              </a:r>
              <a:r>
                <a:rPr lang="en-US" altLang="zh-CN" sz="2400" b="1">
                  <a:solidFill>
                    <a:schemeClr val="bg1"/>
                  </a:solidFill>
                </a:rPr>
                <a:t>N</a:t>
              </a:r>
            </a:p>
          </p:txBody>
        </p:sp>
        <p:sp>
          <p:nvSpPr>
            <p:cNvPr id="48" name="Rectangle 11"/>
            <p:cNvSpPr>
              <a:spLocks noChangeArrowheads="1"/>
            </p:cNvSpPr>
            <p:nvPr/>
          </p:nvSpPr>
          <p:spPr bwMode="auto">
            <a:xfrm>
              <a:off x="4893690" y="5300663"/>
              <a:ext cx="2016125" cy="576262"/>
            </a:xfrm>
            <a:prstGeom prst="rect">
              <a:avLst/>
            </a:prstGeom>
            <a:gradFill rotWithShape="1">
              <a:gsLst>
                <a:gs pos="0">
                  <a:srgbClr val="00CC66"/>
                </a:gs>
                <a:gs pos="100000">
                  <a:srgbClr val="003300"/>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chemeClr val="bg1"/>
                  </a:solidFill>
                </a:rPr>
                <a:t>应用程序</a:t>
              </a:r>
              <a:r>
                <a:rPr lang="en-US" altLang="zh-CN" sz="2400" b="1">
                  <a:solidFill>
                    <a:schemeClr val="bg1"/>
                  </a:solidFill>
                </a:rPr>
                <a:t>N</a:t>
              </a:r>
            </a:p>
          </p:txBody>
        </p:sp>
        <p:sp>
          <p:nvSpPr>
            <p:cNvPr id="49" name="Line 12"/>
            <p:cNvSpPr>
              <a:spLocks noChangeShapeType="1"/>
            </p:cNvSpPr>
            <p:nvPr/>
          </p:nvSpPr>
          <p:spPr bwMode="auto">
            <a:xfrm>
              <a:off x="6909815" y="3644900"/>
              <a:ext cx="935037" cy="576263"/>
            </a:xfrm>
            <a:prstGeom prst="line">
              <a:avLst/>
            </a:prstGeom>
            <a:noFill/>
            <a:ln w="38100">
              <a:solidFill>
                <a:srgbClr val="00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13"/>
            <p:cNvSpPr>
              <a:spLocks noChangeShapeType="1"/>
            </p:cNvSpPr>
            <p:nvPr/>
          </p:nvSpPr>
          <p:spPr bwMode="auto">
            <a:xfrm>
              <a:off x="6909815" y="4508500"/>
              <a:ext cx="935037" cy="73025"/>
            </a:xfrm>
            <a:prstGeom prst="line">
              <a:avLst/>
            </a:prstGeom>
            <a:noFill/>
            <a:ln w="38100">
              <a:solidFill>
                <a:srgbClr val="00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Line 14"/>
            <p:cNvSpPr>
              <a:spLocks noChangeShapeType="1"/>
            </p:cNvSpPr>
            <p:nvPr/>
          </p:nvSpPr>
          <p:spPr bwMode="auto">
            <a:xfrm flipV="1">
              <a:off x="6909815" y="4868863"/>
              <a:ext cx="1008062" cy="720725"/>
            </a:xfrm>
            <a:prstGeom prst="line">
              <a:avLst/>
            </a:prstGeom>
            <a:noFill/>
            <a:ln w="38100">
              <a:solidFill>
                <a:srgbClr val="00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Text Box 15"/>
            <p:cNvSpPr txBox="1">
              <a:spLocks noChangeArrowheads="1"/>
            </p:cNvSpPr>
            <p:nvPr/>
          </p:nvSpPr>
          <p:spPr bwMode="auto">
            <a:xfrm>
              <a:off x="5735065" y="4941888"/>
              <a:ext cx="67151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200">
                  <a:solidFill>
                    <a:schemeClr val="accent1"/>
                  </a:solidFill>
                </a:rPr>
                <a:t>…</a:t>
              </a:r>
            </a:p>
          </p:txBody>
        </p:sp>
        <p:sp>
          <p:nvSpPr>
            <p:cNvPr id="53" name="Text Box 16"/>
            <p:cNvSpPr txBox="1">
              <a:spLocks noChangeArrowheads="1"/>
            </p:cNvSpPr>
            <p:nvPr/>
          </p:nvSpPr>
          <p:spPr bwMode="auto">
            <a:xfrm>
              <a:off x="10510265" y="4797425"/>
              <a:ext cx="67151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200">
                  <a:solidFill>
                    <a:schemeClr val="accent1"/>
                  </a:solidFill>
                </a:rPr>
                <a:t>…</a:t>
              </a:r>
            </a:p>
          </p:txBody>
        </p:sp>
        <p:sp>
          <p:nvSpPr>
            <p:cNvPr id="54" name="Line 19"/>
            <p:cNvSpPr>
              <a:spLocks noChangeShapeType="1"/>
            </p:cNvSpPr>
            <p:nvPr/>
          </p:nvSpPr>
          <p:spPr bwMode="auto">
            <a:xfrm flipH="1" flipV="1">
              <a:off x="8997377" y="4941888"/>
              <a:ext cx="865188" cy="647700"/>
            </a:xfrm>
            <a:prstGeom prst="line">
              <a:avLst/>
            </a:prstGeom>
            <a:noFill/>
            <a:ln w="38100">
              <a:solidFill>
                <a:srgbClr val="00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Line 20"/>
            <p:cNvSpPr>
              <a:spLocks noChangeShapeType="1"/>
            </p:cNvSpPr>
            <p:nvPr/>
          </p:nvSpPr>
          <p:spPr bwMode="auto">
            <a:xfrm flipH="1" flipV="1">
              <a:off x="9286302" y="4437063"/>
              <a:ext cx="576263" cy="0"/>
            </a:xfrm>
            <a:prstGeom prst="line">
              <a:avLst/>
            </a:prstGeom>
            <a:noFill/>
            <a:ln w="38100">
              <a:solidFill>
                <a:srgbClr val="00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21"/>
            <p:cNvSpPr>
              <a:spLocks noChangeShapeType="1"/>
            </p:cNvSpPr>
            <p:nvPr/>
          </p:nvSpPr>
          <p:spPr bwMode="auto">
            <a:xfrm>
              <a:off x="6909815" y="3573463"/>
              <a:ext cx="2952750" cy="0"/>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22"/>
            <p:cNvSpPr>
              <a:spLocks noChangeShapeType="1"/>
            </p:cNvSpPr>
            <p:nvPr/>
          </p:nvSpPr>
          <p:spPr bwMode="auto">
            <a:xfrm>
              <a:off x="6909815" y="4581525"/>
              <a:ext cx="2952750" cy="0"/>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Oval 17"/>
            <p:cNvSpPr>
              <a:spLocks noChangeArrowheads="1"/>
            </p:cNvSpPr>
            <p:nvPr/>
          </p:nvSpPr>
          <p:spPr bwMode="auto">
            <a:xfrm>
              <a:off x="7701977" y="3933825"/>
              <a:ext cx="1943100" cy="1152525"/>
            </a:xfrm>
            <a:prstGeom prst="ellipse">
              <a:avLst/>
            </a:prstGeom>
            <a:gradFill rotWithShape="1">
              <a:gsLst>
                <a:gs pos="0">
                  <a:srgbClr val="CCFF99"/>
                </a:gs>
                <a:gs pos="100000">
                  <a:srgbClr val="339966"/>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FF0000"/>
                  </a:solidFill>
                </a:rPr>
                <a:t>文件系统</a:t>
              </a:r>
            </a:p>
          </p:txBody>
        </p:sp>
        <p:sp>
          <p:nvSpPr>
            <p:cNvPr id="59" name="Line 18"/>
            <p:cNvSpPr>
              <a:spLocks noChangeShapeType="1"/>
            </p:cNvSpPr>
            <p:nvPr/>
          </p:nvSpPr>
          <p:spPr bwMode="auto">
            <a:xfrm flipH="1">
              <a:off x="9068815" y="3573463"/>
              <a:ext cx="793750" cy="503237"/>
            </a:xfrm>
            <a:prstGeom prst="line">
              <a:avLst/>
            </a:prstGeom>
            <a:noFill/>
            <a:ln w="38100">
              <a:solidFill>
                <a:srgbClr val="00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23"/>
            <p:cNvSpPr>
              <a:spLocks noChangeShapeType="1"/>
            </p:cNvSpPr>
            <p:nvPr/>
          </p:nvSpPr>
          <p:spPr bwMode="auto">
            <a:xfrm>
              <a:off x="6909815" y="5589588"/>
              <a:ext cx="2952750" cy="0"/>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2" name="Text Box 24"/>
          <p:cNvSpPr txBox="1">
            <a:spLocks noChangeArrowheads="1"/>
          </p:cNvSpPr>
          <p:nvPr/>
        </p:nvSpPr>
        <p:spPr bwMode="auto">
          <a:xfrm>
            <a:off x="6454481" y="6032174"/>
            <a:ext cx="524972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smtClean="0"/>
              <a:t>文</a:t>
            </a:r>
            <a:r>
              <a:rPr lang="zh-CN" altLang="en-US" sz="2400" b="1" dirty="0"/>
              <a:t>件系统阶段应用程序与数据的关系</a:t>
            </a:r>
          </a:p>
        </p:txBody>
      </p:sp>
    </p:spTree>
    <p:extLst>
      <p:ext uri="{BB962C8B-B14F-4D97-AF65-F5344CB8AC3E}">
        <p14:creationId xmlns:p14="http://schemas.microsoft.com/office/powerpoint/2010/main" val="9442277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amond(in)">
                                      <p:cBhvr>
                                        <p:cTn id="7" dur="2000"/>
                                        <p:tgtEl>
                                          <p:spTgt spid="32"/>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diamond(in)">
                                      <p:cBhvr>
                                        <p:cTn id="10" dur="2000"/>
                                        <p:tgtEl>
                                          <p:spTgt spid="31"/>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diamond(in)">
                                      <p:cBhvr>
                                        <p:cTn id="13" dur="2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6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4CC2EA"/>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582</TotalTime>
  <Words>6577</Words>
  <Application>Microsoft Office PowerPoint</Application>
  <PresentationFormat>宽屏</PresentationFormat>
  <Paragraphs>618</Paragraphs>
  <Slides>40</Slides>
  <Notes>39</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52" baseType="lpstr">
      <vt:lpstr>ˎ̥</vt:lpstr>
      <vt:lpstr>方正细圆简体</vt:lpstr>
      <vt:lpstr>楷体</vt:lpstr>
      <vt:lpstr>楷体_GB2312</vt:lpstr>
      <vt:lpstr>宋体</vt:lpstr>
      <vt:lpstr>微软雅黑</vt:lpstr>
      <vt:lpstr>Arial</vt:lpstr>
      <vt:lpstr>Calibri</vt:lpstr>
      <vt:lpstr>Calibri Light</vt:lpstr>
      <vt:lpstr>Wingdings</vt:lpstr>
      <vt:lpstr>Office 主题</vt:lpstr>
      <vt:lpstr>图片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zhouping</dc:creator>
  <cp:lastModifiedBy>Windows 用户</cp:lastModifiedBy>
  <cp:revision>1181</cp:revision>
  <dcterms:created xsi:type="dcterms:W3CDTF">2014-07-02T10:42:00Z</dcterms:created>
  <dcterms:modified xsi:type="dcterms:W3CDTF">2022-08-23T01:20:37Z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所有者">
    <vt:lpwstr>大同煤炭职业技术学院</vt:lpwstr>
  </property>
  <property fmtid="{D5CDD505-2E9C-101B-9397-08002B2CF9AE}" pid="3" name="KSOProductBuildVer">
    <vt:lpwstr>2052-11.1.0.8894</vt:lpwstr>
  </property>
</Properties>
</file>