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86" r:id="rId2"/>
    <p:sldId id="454" r:id="rId3"/>
    <p:sldId id="439" r:id="rId4"/>
    <p:sldId id="455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6" r:id="rId13"/>
    <p:sldId id="467" r:id="rId14"/>
    <p:sldId id="468" r:id="rId15"/>
    <p:sldId id="465" r:id="rId16"/>
    <p:sldId id="464" r:id="rId17"/>
    <p:sldId id="469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50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6" r:id="rId54"/>
    <p:sldId id="507" r:id="rId55"/>
    <p:sldId id="508" r:id="rId56"/>
    <p:sldId id="509" r:id="rId57"/>
    <p:sldId id="510" r:id="rId58"/>
    <p:sldId id="511" r:id="rId59"/>
    <p:sldId id="512" r:id="rId60"/>
    <p:sldId id="513" r:id="rId61"/>
    <p:sldId id="514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22" r:id="rId70"/>
    <p:sldId id="523" r:id="rId71"/>
    <p:sldId id="524" r:id="rId72"/>
    <p:sldId id="525" r:id="rId73"/>
    <p:sldId id="526" r:id="rId74"/>
    <p:sldId id="527" r:id="rId75"/>
    <p:sldId id="530" r:id="rId76"/>
    <p:sldId id="531" r:id="rId77"/>
    <p:sldId id="532" r:id="rId78"/>
    <p:sldId id="533" r:id="rId79"/>
    <p:sldId id="534" r:id="rId80"/>
    <p:sldId id="535" r:id="rId81"/>
    <p:sldId id="536" r:id="rId82"/>
    <p:sldId id="528" r:id="rId83"/>
    <p:sldId id="529" r:id="rId84"/>
    <p:sldId id="537" r:id="rId85"/>
    <p:sldId id="538" r:id="rId86"/>
    <p:sldId id="539" r:id="rId87"/>
    <p:sldId id="540" r:id="rId88"/>
    <p:sldId id="541" r:id="rId89"/>
    <p:sldId id="542" r:id="rId90"/>
    <p:sldId id="543" r:id="rId91"/>
    <p:sldId id="456" r:id="rId92"/>
  </p:sldIdLst>
  <p:sldSz cx="12192000" cy="6858000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2876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pos="3871">
          <p15:clr>
            <a:srgbClr val="A4A3A4"/>
          </p15:clr>
        </p15:guide>
        <p15:guide id="5" pos="1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9900"/>
    <a:srgbClr val="FF0000"/>
    <a:srgbClr val="1569F0"/>
    <a:srgbClr val="F79646"/>
    <a:srgbClr val="009AD0"/>
    <a:srgbClr val="245D60"/>
    <a:srgbClr val="DD4633"/>
    <a:srgbClr val="CCCC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3750" autoAdjust="0"/>
  </p:normalViewPr>
  <p:slideViewPr>
    <p:cSldViewPr snapToGrid="0">
      <p:cViewPr varScale="1">
        <p:scale>
          <a:sx n="83" d="100"/>
          <a:sy n="83" d="100"/>
        </p:scale>
        <p:origin x="672" y="58"/>
      </p:cViewPr>
      <p:guideLst>
        <p:guide orient="horz" pos="2205"/>
        <p:guide orient="horz" pos="2876"/>
        <p:guide orient="horz" pos="1298"/>
        <p:guide pos="3871"/>
        <p:guide pos="1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790" y="-78"/>
      </p:cViewPr>
      <p:guideLst>
        <p:guide orient="horz" pos="2160"/>
        <p:guide pos="2880"/>
        <p:guide orient="horz" pos="2924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15CCEA-4D12-4250-ABBC-1F15DE901CBC}" type="datetimeFigureOut">
              <a:rPr lang="zh-CN" altLang="en-US"/>
              <a:t>2022/9/5</a:t>
            </a:fld>
            <a:endParaRPr lang="en-US" altLang="zh-CN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A76C4A-4CA1-4C6A-946C-E26A5534DC9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4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1344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FAF2163-2CD8-43A9-AAB8-953EE3B200FA}" type="datetimeFigureOut">
              <a:rPr lang="zh-CN" altLang="en-US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1344" y="8829429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798234E-E7EE-4FBE-B288-F5A88D0BAAD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1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7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6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9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6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92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30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71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41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9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73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34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40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5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347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36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62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55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03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32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38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08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9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3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716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580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0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19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24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25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83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79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39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3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991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39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65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375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668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62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352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961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926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90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313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40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354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933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01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965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029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707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701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537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864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83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568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928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771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568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545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05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9396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1073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8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610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332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977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105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77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73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771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974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431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165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7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500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670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766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206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62305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042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093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896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7557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232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5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890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4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25654" y="195462"/>
            <a:ext cx="1968290" cy="366871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-1" y="6817500"/>
            <a:ext cx="12204000" cy="40500"/>
            <a:chOff x="-1" y="6019811"/>
            <a:chExt cx="9144000" cy="40500"/>
          </a:xfrm>
        </p:grpSpPr>
        <p:sp>
          <p:nvSpPr>
            <p:cNvPr id="11" name="矩形 7"/>
            <p:cNvSpPr>
              <a:spLocks noChangeArrowheads="1"/>
            </p:cNvSpPr>
            <p:nvPr userDrawn="1"/>
          </p:nvSpPr>
          <p:spPr bwMode="auto">
            <a:xfrm>
              <a:off x="3973509" y="6019811"/>
              <a:ext cx="3238531" cy="40500"/>
            </a:xfrm>
            <a:prstGeom prst="rect">
              <a:avLst/>
            </a:prstGeom>
            <a:solidFill>
              <a:srgbClr val="317FB7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8"/>
            <p:cNvSpPr>
              <a:spLocks noChangeArrowheads="1"/>
            </p:cNvSpPr>
            <p:nvPr userDrawn="1"/>
          </p:nvSpPr>
          <p:spPr bwMode="auto">
            <a:xfrm flipH="1">
              <a:off x="-1" y="6019811"/>
              <a:ext cx="2571763" cy="40500"/>
            </a:xfrm>
            <a:prstGeom prst="rect">
              <a:avLst/>
            </a:prstGeom>
            <a:solidFill>
              <a:srgbClr val="92D050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 userDrawn="1"/>
          </p:nvSpPr>
          <p:spPr bwMode="auto">
            <a:xfrm flipH="1">
              <a:off x="2571736" y="6019811"/>
              <a:ext cx="1404964" cy="40500"/>
            </a:xfrm>
            <a:prstGeom prst="rect">
              <a:avLst/>
            </a:prstGeom>
            <a:solidFill>
              <a:srgbClr val="F4902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矩形 12"/>
            <p:cNvSpPr>
              <a:spLocks noChangeArrowheads="1"/>
            </p:cNvSpPr>
            <p:nvPr userDrawn="1"/>
          </p:nvSpPr>
          <p:spPr bwMode="auto">
            <a:xfrm flipH="1">
              <a:off x="7215205" y="6019811"/>
              <a:ext cx="1928794" cy="40500"/>
            </a:xfrm>
            <a:prstGeom prst="rect">
              <a:avLst/>
            </a:prstGeom>
            <a:solidFill>
              <a:srgbClr val="EE3636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" name="图片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716"/>
            <a:ext cx="21066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ss3.bdstatic.com/70cFv8Sh_Q1YnxGkpoWK1HF6hhy/it/u=1142682890,2597427661&amp;fm=26&amp;gp=0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" y="4009819"/>
            <a:ext cx="3022478" cy="16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5b0988e595225.cdn.sohucs.com%2Fimages%2F20180405%2Fa2e69e58269b4ec28f48a8b45f557519.png&amp;refer=http%3A%2F%2F5b0988e595225.cdn.sohucs.com&amp;app=2002&amp;size=f9999,10000&amp;q=a80&amp;n=0&amp;g=0n&amp;fmt=jpeg?sec=1617096952&amp;t=7da84fed13831c82f1767befef792a47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4009819"/>
            <a:ext cx="3024000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scibit.com%2Fwp-content%2Fuploads%2Fsites%2F29%2F2016%2F12%2Fmysql.jpg&amp;refer=http%3A%2F%2Fscibit.com&amp;app=2002&amp;size=f9999,10000&amp;q=a80&amp;n=0&amp;g=0n&amp;fmt=jpeg?sec=1617097019&amp;t=50d79522f2407f4e27c19386f4a6644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gimg2.baidu.com/image_search/src=http%3A%2F%2Fscibit.com%2Fwp-content%2Fuploads%2Fsites%2F29%2F2016%2F12%2Fmysql.jpg&amp;refer=http%3A%2F%2Fscibit.com&amp;app=2002&amp;size=f9999,10000&amp;q=a80&amp;n=0&amp;g=0n&amp;fmt=jpeg?sec=1617097019&amp;t=50d79522f2407f4e27c19386f4a66441"/>
          <p:cNvPicPr>
            <a:picLocks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1" y="4009819"/>
            <a:ext cx="3024000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img2.baidu.com/image_search/src=http%3A%2F%2Fimage20.it168.com%2F201206_500x375%2F1084%2F63b032f0868a7f5d.gif&amp;refer=http%3A%2F%2Fimage20.it168.com&amp;app=2002&amp;size=f9999,10000&amp;q=a80&amp;n=0&amp;g=0n&amp;fmt=jpeg?sec=1617097171&amp;t=44371f91fd49821c174327cdbdea82b6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884" y="4009819"/>
            <a:ext cx="3024000" cy="15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3895725"/>
            <a:ext cx="12180884" cy="17980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4"/>
          <p:cNvGrpSpPr/>
          <p:nvPr userDrawn="1"/>
        </p:nvGrpSpPr>
        <p:grpSpPr>
          <a:xfrm>
            <a:off x="-1" y="6817500"/>
            <a:ext cx="12204000" cy="40500"/>
            <a:chOff x="-1" y="6019811"/>
            <a:chExt cx="9144000" cy="40500"/>
          </a:xfrm>
        </p:grpSpPr>
        <p:sp>
          <p:nvSpPr>
            <p:cNvPr id="11" name="矩形 7"/>
            <p:cNvSpPr>
              <a:spLocks noChangeArrowheads="1"/>
            </p:cNvSpPr>
            <p:nvPr userDrawn="1"/>
          </p:nvSpPr>
          <p:spPr bwMode="auto">
            <a:xfrm>
              <a:off x="3973509" y="6019811"/>
              <a:ext cx="3238531" cy="40500"/>
            </a:xfrm>
            <a:prstGeom prst="rect">
              <a:avLst/>
            </a:prstGeom>
            <a:solidFill>
              <a:srgbClr val="317FB7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8"/>
            <p:cNvSpPr>
              <a:spLocks noChangeArrowheads="1"/>
            </p:cNvSpPr>
            <p:nvPr userDrawn="1"/>
          </p:nvSpPr>
          <p:spPr bwMode="auto">
            <a:xfrm flipH="1">
              <a:off x="-1" y="6019811"/>
              <a:ext cx="2571763" cy="40500"/>
            </a:xfrm>
            <a:prstGeom prst="rect">
              <a:avLst/>
            </a:prstGeom>
            <a:solidFill>
              <a:srgbClr val="92D050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 userDrawn="1"/>
          </p:nvSpPr>
          <p:spPr bwMode="auto">
            <a:xfrm flipH="1">
              <a:off x="2571736" y="6019811"/>
              <a:ext cx="1404964" cy="40500"/>
            </a:xfrm>
            <a:prstGeom prst="rect">
              <a:avLst/>
            </a:prstGeom>
            <a:solidFill>
              <a:srgbClr val="F4902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矩形 12"/>
            <p:cNvSpPr>
              <a:spLocks noChangeArrowheads="1"/>
            </p:cNvSpPr>
            <p:nvPr userDrawn="1"/>
          </p:nvSpPr>
          <p:spPr bwMode="auto">
            <a:xfrm flipH="1">
              <a:off x="7215205" y="6019811"/>
              <a:ext cx="1928794" cy="40500"/>
            </a:xfrm>
            <a:prstGeom prst="rect">
              <a:avLst/>
            </a:prstGeom>
            <a:solidFill>
              <a:srgbClr val="EE3636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" name="图片 15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25654" y="195462"/>
            <a:ext cx="1968290" cy="366871"/>
          </a:xfrm>
          <a:prstGeom prst="rect">
            <a:avLst/>
          </a:prstGeom>
        </p:spPr>
      </p:pic>
      <p:pic>
        <p:nvPicPr>
          <p:cNvPr id="17" name="图片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716"/>
            <a:ext cx="21066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59934" y="195462"/>
            <a:ext cx="1968290" cy="366871"/>
          </a:xfrm>
          <a:prstGeom prst="rect">
            <a:avLst/>
          </a:prstGeom>
        </p:spPr>
      </p:pic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8327" y="6356352"/>
            <a:ext cx="796637" cy="365125"/>
          </a:xfrm>
          <a:prstGeom prst="rect">
            <a:avLst/>
          </a:prstGeom>
        </p:spPr>
        <p:txBody>
          <a:bodyPr lIns="121917" tIns="60958" rIns="121917" bIns="60958"/>
          <a:lstStyle>
            <a:lvl1pPr algn="r">
              <a:defRPr sz="1400"/>
            </a:lvl1pPr>
          </a:lstStyle>
          <a:p>
            <a:fld id="{99FE38DD-D074-4D0B-A898-33F2288C0F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T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8327" y="6356352"/>
            <a:ext cx="796637" cy="365125"/>
          </a:xfrm>
          <a:prstGeom prst="rect">
            <a:avLst/>
          </a:prstGeom>
        </p:spPr>
        <p:txBody>
          <a:bodyPr lIns="121917" tIns="60958" rIns="121917" bIns="60958"/>
          <a:lstStyle>
            <a:lvl1pPr algn="r">
              <a:defRPr sz="1400"/>
            </a:lvl1pPr>
          </a:lstStyle>
          <a:p>
            <a:fld id="{99FE38DD-D074-4D0B-A898-33F2288C0FC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5298013" y="6807215"/>
            <a:ext cx="4318041" cy="54000"/>
          </a:xfrm>
          <a:prstGeom prst="rect">
            <a:avLst/>
          </a:prstGeom>
          <a:solidFill>
            <a:srgbClr val="317FB7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8"/>
          <p:cNvSpPr>
            <a:spLocks noChangeArrowheads="1"/>
          </p:cNvSpPr>
          <p:nvPr userDrawn="1"/>
        </p:nvSpPr>
        <p:spPr bwMode="auto">
          <a:xfrm flipH="1">
            <a:off x="-1" y="6807215"/>
            <a:ext cx="3429017" cy="54000"/>
          </a:xfrm>
          <a:prstGeom prst="rect">
            <a:avLst/>
          </a:prstGeom>
          <a:solidFill>
            <a:srgbClr val="92D050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 flipH="1">
            <a:off x="3428982" y="6807215"/>
            <a:ext cx="1873285" cy="54000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12"/>
          <p:cNvSpPr>
            <a:spLocks noChangeArrowheads="1"/>
          </p:cNvSpPr>
          <p:nvPr userDrawn="1"/>
        </p:nvSpPr>
        <p:spPr bwMode="auto">
          <a:xfrm flipH="1">
            <a:off x="9620274" y="6807215"/>
            <a:ext cx="2571725" cy="54000"/>
          </a:xfrm>
          <a:prstGeom prst="rect">
            <a:avLst/>
          </a:prstGeom>
          <a:solidFill>
            <a:srgbClr val="EE3636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图片 7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59934" y="195462"/>
            <a:ext cx="1968290" cy="3668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大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3"/>
            <a:ext cx="3047748" cy="6857434"/>
          </a:xfrm>
          <a:prstGeom prst="rect">
            <a:avLst/>
          </a:prstGeom>
        </p:spPr>
      </p:pic>
      <p:pic>
        <p:nvPicPr>
          <p:cNvPr id="9" name="图片 8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59934" y="195462"/>
            <a:ext cx="1968290" cy="366871"/>
          </a:xfrm>
          <a:prstGeom prst="rect">
            <a:avLst/>
          </a:prstGeom>
        </p:spPr>
      </p:pic>
      <p:pic>
        <p:nvPicPr>
          <p:cNvPr id="7" name="Picture 2" descr="https://www.shiep.edu.cn/_upload/article/images/ae/f5/a315f22e46eba7886e93c3942349/e87d7fad-391a-42bc-b0b3-a522274164b9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47" y="182454"/>
            <a:ext cx="1647588" cy="3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48763" y="15"/>
            <a:ext cx="27262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</a:t>
            </a:r>
          </a:p>
          <a:p>
            <a:endParaRPr lang="zh-CN" altLang="en-US" dirty="0"/>
          </a:p>
        </p:txBody>
      </p:sp>
      <p:sp>
        <p:nvSpPr>
          <p:cNvPr id="9" name="TextBox 1"/>
          <p:cNvSpPr>
            <a:spLocks noChangeArrowheads="1"/>
          </p:cNvSpPr>
          <p:nvPr/>
        </p:nvSpPr>
        <p:spPr bwMode="auto">
          <a:xfrm>
            <a:off x="2218540" y="975521"/>
            <a:ext cx="7345184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endParaRPr lang="en-US" altLang="zh-CN" sz="5400" b="1" dirty="0">
              <a:solidFill>
                <a:srgbClr val="0058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/>
            </a:endParaRPr>
          </a:p>
          <a:p>
            <a:pPr algn="ctr"/>
            <a:r>
              <a:rPr lang="zh-CN" altLang="en-US" sz="5400" b="1" dirty="0" smtClean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/>
              </a:rPr>
              <a:t>数据库原理</a:t>
            </a:r>
            <a:endParaRPr lang="zh-CN" altLang="en-US" sz="5400" b="1" dirty="0">
              <a:solidFill>
                <a:srgbClr val="0058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11763230" cy="459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）关系（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Relation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关系就是二维表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二维表名就是关系名。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）属性（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Attribute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二维表中的列称为属性（字段）；每个属性有一个名称，称为属性名；二维表中对应某一列的值称为属性值。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）值域（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Domain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二维表中属性的取值范围称为值域，每一个属性都有一个取值范围，每一个属性对应一个值域，不同的属性可对应于同一值域。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）元组（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Tuple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二维表中的行称为元组（记录值）。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）分量（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Component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元组中的每一个属性值称为元组的一个分量，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元关系的每个元组有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个分量。 </a:t>
            </a:r>
          </a:p>
        </p:txBody>
      </p:sp>
    </p:spTree>
    <p:extLst>
      <p:ext uri="{BB962C8B-B14F-4D97-AF65-F5344CB8AC3E}">
        <p14:creationId xmlns:p14="http://schemas.microsoft.com/office/powerpoint/2010/main" val="17342410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387" y="908050"/>
            <a:ext cx="11236757" cy="510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）关系模式（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Relation Schema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二维表的结构称为关系模式，相当于文件结构或记录结构。设关系名为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REL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，其属性为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ea typeface="楷体_GB2312" pitchFamily="49" charset="-122"/>
              </a:rPr>
              <a:t>…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，则关系模式可以表示为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REL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A2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ea typeface="楷体_GB2312" pitchFamily="49" charset="-122"/>
              </a:rPr>
              <a:t>…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对每个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Ai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=1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ea typeface="楷体_GB2312" pitchFamily="49" charset="-122"/>
              </a:rPr>
              <a:t>…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）还包括该属性到值域的映象，即属性的取值范围。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）关系模型（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Relation Model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：关系模型是所有的关系模式、属性名和主码的汇集，是模式描述的对象。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）关系数据库（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Relation Database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对应于一个关系模型的所有关系的集合。</a:t>
            </a:r>
          </a:p>
        </p:txBody>
      </p:sp>
    </p:spTree>
    <p:extLst>
      <p:ext uri="{BB962C8B-B14F-4D97-AF65-F5344CB8AC3E}">
        <p14:creationId xmlns:p14="http://schemas.microsoft.com/office/powerpoint/2010/main" val="1685257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908050"/>
            <a:ext cx="8218487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66"/>
              </a:buClr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(9) 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候选码：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能唯一标识一个元组的某一属性组。</a:t>
            </a:r>
            <a:endParaRPr lang="zh-CN" altLang="en-US" sz="2400" b="1" dirty="0" smtClean="0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8313" y="1989138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2400" b="1" dirty="0">
                <a:solidFill>
                  <a:srgbClr val="FF3300"/>
                </a:solidFill>
                <a:latin typeface="Tahoma" panose="020B0604030504040204" pitchFamily="34" charset="0"/>
              </a:rPr>
              <a:t>(10) </a:t>
            </a:r>
            <a:r>
              <a:rPr kumimoji="1" lang="zh-CN" altLang="en-US" sz="2400" b="1" dirty="0">
                <a:solidFill>
                  <a:srgbClr val="FF3300"/>
                </a:solidFill>
                <a:latin typeface="Tahoma" panose="020B0604030504040204" pitchFamily="34" charset="0"/>
              </a:rPr>
              <a:t>主码：</a:t>
            </a:r>
            <a:r>
              <a:rPr kumimoji="1"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候选码中的某一个。</a:t>
            </a:r>
            <a:endParaRPr kumimoji="1" lang="zh-CN" altLang="en-US" sz="2400" b="1" dirty="0">
              <a:solidFill>
                <a:srgbClr val="FFFF66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2565400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2400" b="1" dirty="0">
                <a:solidFill>
                  <a:srgbClr val="FF3300"/>
                </a:solidFill>
                <a:latin typeface="Tahoma" panose="020B0604030504040204" pitchFamily="34" charset="0"/>
              </a:rPr>
              <a:t>(11) </a:t>
            </a:r>
            <a:r>
              <a:rPr kumimoji="1" lang="zh-CN" altLang="en-US" sz="2400" b="1" dirty="0">
                <a:solidFill>
                  <a:srgbClr val="FF3300"/>
                </a:solidFill>
                <a:latin typeface="Tahoma" panose="020B0604030504040204" pitchFamily="34" charset="0"/>
              </a:rPr>
              <a:t>主属性：</a:t>
            </a:r>
            <a:r>
              <a:rPr kumimoji="1"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包含在任一候选码的属性。</a:t>
            </a:r>
            <a:endParaRPr kumimoji="1" lang="zh-CN" altLang="en-US" sz="2400" b="1" dirty="0">
              <a:solidFill>
                <a:srgbClr val="FFFF66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5288" y="3141663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2400" b="1" dirty="0">
                <a:solidFill>
                  <a:srgbClr val="FF3300"/>
                </a:solidFill>
                <a:latin typeface="Tahoma" panose="020B0604030504040204" pitchFamily="34" charset="0"/>
              </a:rPr>
              <a:t>(12) </a:t>
            </a:r>
            <a:r>
              <a:rPr kumimoji="1" lang="zh-CN" altLang="en-US" sz="2400" b="1" dirty="0">
                <a:solidFill>
                  <a:srgbClr val="FF3300"/>
                </a:solidFill>
                <a:latin typeface="Tahoma" panose="020B0604030504040204" pitchFamily="34" charset="0"/>
              </a:rPr>
              <a:t>非主属性：</a:t>
            </a:r>
            <a:r>
              <a:rPr kumimoji="1"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不包含在任一候选码中的属性。</a:t>
            </a:r>
            <a:endParaRPr kumimoji="1" lang="zh-CN" altLang="en-US" sz="2400" b="1" dirty="0">
              <a:solidFill>
                <a:srgbClr val="FFFF66"/>
              </a:solidFill>
              <a:latin typeface="Tahoma" panose="020B060403050404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5288" y="3644900"/>
            <a:ext cx="845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2400" b="1">
                <a:solidFill>
                  <a:srgbClr val="FF3300"/>
                </a:solidFill>
                <a:latin typeface="Tahoma" panose="020B0604030504040204" pitchFamily="34" charset="0"/>
              </a:rPr>
              <a:t>(13) </a:t>
            </a:r>
            <a:r>
              <a:rPr kumimoji="1" lang="zh-CN" altLang="en-US" sz="2400" b="1">
                <a:solidFill>
                  <a:srgbClr val="FF3300"/>
                </a:solidFill>
                <a:latin typeface="Tahoma" panose="020B0604030504040204" pitchFamily="34" charset="0"/>
              </a:rPr>
              <a:t>全码：</a:t>
            </a:r>
            <a:r>
              <a:rPr kumimoji="1" lang="zh-CN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该关系模式中所有属性组均为候选码。</a:t>
            </a:r>
            <a:endParaRPr kumimoji="1" lang="zh-CN" altLang="en-US" sz="2400" b="1">
              <a:solidFill>
                <a:srgbClr val="FFFF66"/>
              </a:solidFill>
              <a:latin typeface="Tahoma" panose="020B060403050404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95288" y="1367542"/>
            <a:ext cx="10154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003300"/>
                </a:solidFill>
              </a:rPr>
              <a:t>如</a:t>
            </a:r>
            <a:r>
              <a:rPr lang="zh-CN" altLang="en-US" sz="2000" b="1" dirty="0" smtClean="0">
                <a:solidFill>
                  <a:srgbClr val="003300"/>
                </a:solidFill>
              </a:rPr>
              <a:t>：教</a:t>
            </a:r>
            <a:r>
              <a:rPr lang="zh-CN" altLang="en-US" sz="2000" b="1" dirty="0">
                <a:solidFill>
                  <a:srgbClr val="003300"/>
                </a:solidFill>
              </a:rPr>
              <a:t>师（</a:t>
            </a:r>
            <a:r>
              <a:rPr lang="zh-CN" altLang="en-US" sz="2000" b="1" u="sng" dirty="0">
                <a:solidFill>
                  <a:srgbClr val="FF3300"/>
                </a:solidFill>
              </a:rPr>
              <a:t>工号</a:t>
            </a:r>
            <a:r>
              <a:rPr lang="zh-CN" altLang="en-US" sz="2000" b="1" dirty="0">
                <a:solidFill>
                  <a:srgbClr val="003300"/>
                </a:solidFill>
              </a:rPr>
              <a:t>，姓名，性别，出生年月，</a:t>
            </a:r>
            <a:r>
              <a:rPr lang="zh-CN" altLang="en-US" sz="2000" b="1" dirty="0">
                <a:solidFill>
                  <a:srgbClr val="FF0066"/>
                </a:solidFill>
              </a:rPr>
              <a:t>身份证号</a:t>
            </a:r>
            <a:r>
              <a:rPr lang="zh-CN" altLang="en-US" sz="2000" b="1" dirty="0">
                <a:solidFill>
                  <a:srgbClr val="003300"/>
                </a:solidFill>
              </a:rPr>
              <a:t>，职称，家庭地址，系号）</a:t>
            </a:r>
          </a:p>
        </p:txBody>
      </p:sp>
      <p:graphicFrame>
        <p:nvGraphicFramePr>
          <p:cNvPr id="14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996304"/>
              </p:ext>
            </p:extLst>
          </p:nvPr>
        </p:nvGraphicFramePr>
        <p:xfrm>
          <a:off x="3453318" y="4283364"/>
          <a:ext cx="4038600" cy="2286000"/>
        </p:xfrm>
        <a:graphic>
          <a:graphicData uri="http://schemas.openxmlformats.org/drawingml/2006/table">
            <a:tbl>
              <a:tblPr/>
              <a:tblGrid>
                <a:gridCol w="2003425"/>
                <a:gridCol w="2035175"/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课程号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教师号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C201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0022102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0051309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C505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0052201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C506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0052201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674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1649" y="1125538"/>
            <a:ext cx="10739005" cy="49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(14)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外键（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Foreign key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    设</a:t>
            </a:r>
            <a:r>
              <a:rPr lang="en-US" altLang="zh-CN" sz="2400" b="1" dirty="0">
                <a:solidFill>
                  <a:srgbClr val="FF0066"/>
                </a:solidFill>
                <a:latin typeface="楷体_GB2312" pitchFamily="49" charset="-122"/>
              </a:rPr>
              <a:t>F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是</a:t>
            </a:r>
            <a:r>
              <a:rPr lang="zh-CN" altLang="en-US" sz="2400" b="1" dirty="0">
                <a:solidFill>
                  <a:srgbClr val="FF0066"/>
                </a:solidFill>
                <a:latin typeface="楷体_GB2312" pitchFamily="49" charset="-122"/>
              </a:rPr>
              <a:t>基本关系</a:t>
            </a:r>
            <a:r>
              <a:rPr lang="en-US" altLang="zh-CN" sz="2400" b="1" dirty="0">
                <a:solidFill>
                  <a:srgbClr val="FF0066"/>
                </a:solidFill>
                <a:latin typeface="楷体_GB2312" pitchFamily="49" charset="-122"/>
              </a:rPr>
              <a:t>R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一个或一组属性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不是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R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主码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，但是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基本关系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主码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，则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称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F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是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R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的外键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3300"/>
                </a:solidFill>
                <a:latin typeface="楷体_GB2312" pitchFamily="49" charset="-122"/>
              </a:rPr>
              <a:t>R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：为参照关系；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3300"/>
                </a:solidFill>
                <a:latin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：为被参照关系或目标关系。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b="1" dirty="0">
              <a:solidFill>
                <a:srgbClr val="0033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如：学生（</a:t>
            </a:r>
            <a:r>
              <a:rPr lang="zh-CN" altLang="en-US" sz="2400" b="1" u="sng" dirty="0">
                <a:solidFill>
                  <a:srgbClr val="003300"/>
                </a:solidFill>
                <a:latin typeface="楷体_GB2312" pitchFamily="49" charset="-122"/>
              </a:rPr>
              <a:t>学号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，姓名，性别，出生年月，家庭地址，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系号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    系（</a:t>
            </a:r>
            <a:r>
              <a:rPr lang="zh-CN" altLang="en-US" sz="2400" b="1" u="sng" dirty="0">
                <a:solidFill>
                  <a:srgbClr val="003300"/>
                </a:solidFill>
                <a:latin typeface="楷体_GB2312" pitchFamily="49" charset="-122"/>
              </a:rPr>
              <a:t>系号</a:t>
            </a:r>
            <a:r>
              <a:rPr lang="zh-CN" altLang="en-US" sz="2400" b="1" dirty="0">
                <a:solidFill>
                  <a:srgbClr val="003300"/>
                </a:solidFill>
                <a:latin typeface="楷体_GB2312" pitchFamily="49" charset="-122"/>
              </a:rPr>
              <a:t>，系名）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0033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2443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270823"/>
              </p:ext>
            </p:extLst>
          </p:nvPr>
        </p:nvGraphicFramePr>
        <p:xfrm>
          <a:off x="642938" y="1033310"/>
          <a:ext cx="8072437" cy="3469127"/>
        </p:xfrm>
        <a:graphic>
          <a:graphicData uri="http://schemas.openxmlformats.org/drawingml/2006/table">
            <a:tbl>
              <a:tblPr/>
              <a:tblGrid>
                <a:gridCol w="1733933"/>
                <a:gridCol w="1385702"/>
                <a:gridCol w="1387506"/>
                <a:gridCol w="2123661"/>
                <a:gridCol w="1441635"/>
              </a:tblGrid>
              <a:tr h="68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家庭地址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系号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002210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王雪莲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……….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d01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005130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白亚春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……..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d02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005220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陈韬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……..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d02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袁更旭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………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NULL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455527"/>
              </p:ext>
            </p:extLst>
          </p:nvPr>
        </p:nvGraphicFramePr>
        <p:xfrm>
          <a:off x="2411413" y="4881413"/>
          <a:ext cx="3384550" cy="1828800"/>
        </p:xfrm>
        <a:graphic>
          <a:graphicData uri="http://schemas.openxmlformats.org/drawingml/2006/table">
            <a:tbl>
              <a:tblPr/>
              <a:tblGrid>
                <a:gridCol w="1611312"/>
                <a:gridCol w="1773238"/>
              </a:tblGrid>
              <a:tr h="438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系号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系名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软件工程系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计算机系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d03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信息安全系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69"/>
          <p:cNvSpPr>
            <a:spLocks noChangeArrowheads="1"/>
          </p:cNvSpPr>
          <p:nvPr/>
        </p:nvSpPr>
        <p:spPr bwMode="auto">
          <a:xfrm>
            <a:off x="5724525" y="4594076"/>
            <a:ext cx="3095625" cy="13684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0 w 21600"/>
              <a:gd name="T25" fmla="*/ 15429 h 21600"/>
              <a:gd name="T26" fmla="*/ 15429 w 21600"/>
              <a:gd name="T27" fmla="*/ 15429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8" y="6163"/>
                </a:lnTo>
                <a:lnTo>
                  <a:pt x="15429" y="6163"/>
                </a:lnTo>
                <a:lnTo>
                  <a:pt x="15429" y="15429"/>
                </a:lnTo>
                <a:lnTo>
                  <a:pt x="6163" y="15429"/>
                </a:lnTo>
                <a:lnTo>
                  <a:pt x="6163" y="9258"/>
                </a:lnTo>
                <a:lnTo>
                  <a:pt x="0" y="15429"/>
                </a:lnTo>
                <a:lnTo>
                  <a:pt x="6163" y="21600"/>
                </a:lnTo>
                <a:lnTo>
                  <a:pt x="6163" y="15429"/>
                </a:lnTo>
                <a:lnTo>
                  <a:pt x="15429" y="15429"/>
                </a:lnTo>
                <a:lnTo>
                  <a:pt x="15429" y="6163"/>
                </a:lnTo>
                <a:lnTo>
                  <a:pt x="21600" y="6163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AutoShape 70"/>
          <p:cNvSpPr>
            <a:spLocks noChangeArrowheads="1"/>
          </p:cNvSpPr>
          <p:nvPr/>
        </p:nvSpPr>
        <p:spPr bwMode="auto">
          <a:xfrm>
            <a:off x="1042988" y="5170338"/>
            <a:ext cx="1008062" cy="792163"/>
          </a:xfrm>
          <a:prstGeom prst="wedgeEllipseCallout">
            <a:avLst>
              <a:gd name="adj1" fmla="val 107481"/>
              <a:gd name="adj2" fmla="val -4519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ea typeface="宋体" panose="02010600030101010101" pitchFamily="2" charset="-122"/>
              </a:rPr>
              <a:t>主键</a:t>
            </a:r>
          </a:p>
        </p:txBody>
      </p:sp>
      <p:sp>
        <p:nvSpPr>
          <p:cNvPr id="10" name="AutoShape 71"/>
          <p:cNvSpPr>
            <a:spLocks noChangeArrowheads="1"/>
          </p:cNvSpPr>
          <p:nvPr/>
        </p:nvSpPr>
        <p:spPr bwMode="auto">
          <a:xfrm>
            <a:off x="7749887" y="5962501"/>
            <a:ext cx="1403350" cy="647700"/>
          </a:xfrm>
          <a:prstGeom prst="wedgeEllipseCallout">
            <a:avLst>
              <a:gd name="adj1" fmla="val -10090"/>
              <a:gd name="adj2" fmla="val -2594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b="1">
                <a:ea typeface="宋体" panose="02010600030101010101" pitchFamily="2" charset="-122"/>
              </a:rPr>
              <a:t>外键</a:t>
            </a:r>
          </a:p>
        </p:txBody>
      </p:sp>
    </p:spTree>
    <p:extLst>
      <p:ext uri="{BB962C8B-B14F-4D97-AF65-F5344CB8AC3E}">
        <p14:creationId xmlns:p14="http://schemas.microsoft.com/office/powerpoint/2010/main" val="9091347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 autoUpdateAnimBg="0"/>
      <p:bldP spid="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基本术语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15810"/>
              </p:ext>
            </p:extLst>
          </p:nvPr>
        </p:nvGraphicFramePr>
        <p:xfrm>
          <a:off x="1506969" y="1328301"/>
          <a:ext cx="8321674" cy="2379733"/>
        </p:xfrm>
        <a:graphic>
          <a:graphicData uri="http://schemas.openxmlformats.org/drawingml/2006/table">
            <a:tbl>
              <a:tblPr/>
              <a:tblGrid>
                <a:gridCol w="1808280"/>
                <a:gridCol w="1447421"/>
                <a:gridCol w="1447421"/>
                <a:gridCol w="1810273"/>
                <a:gridCol w="1808279"/>
              </a:tblGrid>
              <a:tr h="518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所在系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班长号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002210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王雪莲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电子系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002210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005130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白亚春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陈韬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袁更旭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47"/>
          <p:cNvSpPr>
            <a:spLocks noChangeArrowheads="1"/>
          </p:cNvSpPr>
          <p:nvPr/>
        </p:nvSpPr>
        <p:spPr bwMode="auto">
          <a:xfrm>
            <a:off x="4327957" y="5114489"/>
            <a:ext cx="4284662" cy="1584325"/>
          </a:xfrm>
          <a:prstGeom prst="wedgeEllipseCallout">
            <a:avLst>
              <a:gd name="adj1" fmla="val 53074"/>
              <a:gd name="adj2" fmla="val -15971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3300"/>
                </a:solidFill>
                <a:ea typeface="宋体" panose="02010600030101010101" pitchFamily="2" charset="-122"/>
              </a:rPr>
              <a:t>注：不仅两个或两个以上关系间可以存在引用关系，同一关系内部属性间也可。</a:t>
            </a:r>
          </a:p>
        </p:txBody>
      </p:sp>
      <p:sp>
        <p:nvSpPr>
          <p:cNvPr id="9" name="下箭头 8"/>
          <p:cNvSpPr/>
          <p:nvPr/>
        </p:nvSpPr>
        <p:spPr>
          <a:xfrm>
            <a:off x="2684894" y="756801"/>
            <a:ext cx="46038" cy="5000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8757082" y="756801"/>
            <a:ext cx="46037" cy="5000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直接连接符 10"/>
          <p:cNvCxnSpPr>
            <a:stCxn id="9" idx="0"/>
            <a:endCxn id="10" idx="0"/>
          </p:cNvCxnSpPr>
          <p:nvPr/>
        </p:nvCxnSpPr>
        <p:spPr>
          <a:xfrm rot="5400000" flipH="1" flipV="1">
            <a:off x="5744007" y="-2278499"/>
            <a:ext cx="1588" cy="607218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09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系的性质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80352" y="3902657"/>
            <a:ext cx="9641466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3300"/>
                </a:solidFill>
                <a:latin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列</a:t>
            </a:r>
            <a:r>
              <a:rPr lang="zh-CN" altLang="en-US" sz="2800" b="1" dirty="0">
                <a:solidFill>
                  <a:srgbClr val="003300"/>
                </a:solidFill>
                <a:latin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同质</a:t>
            </a:r>
            <a:r>
              <a:rPr lang="zh-CN" altLang="en-US" sz="2800" b="1" dirty="0">
                <a:solidFill>
                  <a:srgbClr val="003300"/>
                </a:solidFill>
                <a:latin typeface="楷体_GB2312" pitchFamily="49" charset="-122"/>
              </a:rPr>
              <a:t>的。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zh-CN" altLang="en-US" sz="2800" b="1" dirty="0">
              <a:solidFill>
                <a:srgbClr val="0033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3300"/>
                </a:solidFill>
                <a:latin typeface="楷体_GB2312" pitchFamily="49" charset="-122"/>
              </a:rPr>
              <a:t>2.</a:t>
            </a:r>
            <a:r>
              <a:rPr lang="zh-CN" altLang="en-US" sz="2800" b="1" dirty="0">
                <a:solidFill>
                  <a:srgbClr val="003300"/>
                </a:solidFill>
                <a:latin typeface="楷体_GB2312" pitchFamily="49" charset="-122"/>
              </a:rPr>
              <a:t>关系中行的顺序、列的顺序可以任意互换，不会改变关系的意义。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即行、列无序</a:t>
            </a:r>
            <a:r>
              <a:rPr lang="zh-CN" altLang="en-US" sz="32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" name="AutoShape 102"/>
          <p:cNvSpPr>
            <a:spLocks noChangeArrowheads="1"/>
          </p:cNvSpPr>
          <p:nvPr/>
        </p:nvSpPr>
        <p:spPr bwMode="auto">
          <a:xfrm>
            <a:off x="8043354" y="3577509"/>
            <a:ext cx="1296987" cy="792162"/>
          </a:xfrm>
          <a:prstGeom prst="wedgeEllipseCallout">
            <a:avLst>
              <a:gd name="adj1" fmla="val -115778"/>
              <a:gd name="adj2" fmla="val -1839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不同质</a:t>
            </a: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40858"/>
              </p:ext>
            </p:extLst>
          </p:nvPr>
        </p:nvGraphicFramePr>
        <p:xfrm>
          <a:off x="908914" y="973720"/>
          <a:ext cx="8321674" cy="2379733"/>
        </p:xfrm>
        <a:graphic>
          <a:graphicData uri="http://schemas.openxmlformats.org/drawingml/2006/table">
            <a:tbl>
              <a:tblPr/>
              <a:tblGrid>
                <a:gridCol w="1808280"/>
                <a:gridCol w="1447421"/>
                <a:gridCol w="1447421"/>
                <a:gridCol w="1810273"/>
                <a:gridCol w="1808279"/>
              </a:tblGrid>
              <a:tr h="518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所在系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班长号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002210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王雪莲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电子系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002210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005130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白亚春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陈韬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袁更旭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计算机系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378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关系的性质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850" y="1125538"/>
            <a:ext cx="82915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3300"/>
                </a:solidFill>
                <a:latin typeface="楷体_GB2312" pitchFamily="49" charset="-122"/>
              </a:rPr>
              <a:t>2.</a:t>
            </a:r>
            <a:r>
              <a:rPr lang="zh-CN" altLang="en-US" sz="2800" b="1">
                <a:solidFill>
                  <a:srgbClr val="003300"/>
                </a:solidFill>
                <a:latin typeface="楷体_GB2312" pitchFamily="49" charset="-122"/>
              </a:rPr>
              <a:t>关系中的</a:t>
            </a: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</a:rPr>
              <a:t>任意两个元组不能相同</a:t>
            </a:r>
            <a:r>
              <a:rPr lang="zh-CN" altLang="en-US" sz="2800" b="1">
                <a:solidFill>
                  <a:srgbClr val="003300"/>
                </a:solidFill>
                <a:latin typeface="楷体_GB2312" pitchFamily="49" charset="-122"/>
              </a:rPr>
              <a:t>。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2800" b="1">
              <a:solidFill>
                <a:srgbClr val="0033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2800" b="1">
              <a:solidFill>
                <a:srgbClr val="0033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2800" b="1">
              <a:solidFill>
                <a:srgbClr val="0033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en-US" sz="2800" b="1">
              <a:solidFill>
                <a:srgbClr val="0033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3300"/>
                </a:solidFill>
                <a:latin typeface="楷体_GB2312" pitchFamily="49" charset="-12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lang="en-US" altLang="zh-CN" sz="2800">
              <a:latin typeface="楷体_GB2312" pitchFamily="49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589953" y="2000250"/>
            <a:ext cx="8367712" cy="2584450"/>
            <a:chOff x="-3" y="-3"/>
            <a:chExt cx="2616" cy="1628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0" y="0"/>
              <a:ext cx="2610" cy="1625"/>
              <a:chOff x="0" y="0"/>
              <a:chExt cx="2610" cy="1625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38" cy="323"/>
                <a:chOff x="0" y="0"/>
                <a:chExt cx="538" cy="323"/>
              </a:xfrm>
            </p:grpSpPr>
            <p:sp>
              <p:nvSpPr>
                <p:cNvPr id="94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5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zh-CN" altLang="en-US" sz="2400" b="1">
                      <a:ea typeface="黑体" panose="02010609060101010101" pitchFamily="49" charset="-122"/>
                    </a:rPr>
                    <a:t>学号</a:t>
                  </a:r>
                  <a:endParaRPr lang="zh-CN" altLang="en-US" sz="2400" b="1"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3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538" y="0"/>
                <a:ext cx="490" cy="323"/>
                <a:chOff x="538" y="0"/>
                <a:chExt cx="490" cy="323"/>
              </a:xfrm>
            </p:grpSpPr>
            <p:sp>
              <p:nvSpPr>
                <p:cNvPr id="92" name="Rectangle 10"/>
                <p:cNvSpPr>
                  <a:spLocks noChangeArrowheads="1"/>
                </p:cNvSpPr>
                <p:nvPr/>
              </p:nvSpPr>
              <p:spPr bwMode="auto">
                <a:xfrm>
                  <a:off x="581" y="0"/>
                  <a:ext cx="404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zh-CN" altLang="en-US" sz="2400" b="1">
                      <a:ea typeface="黑体" panose="02010609060101010101" pitchFamily="49" charset="-122"/>
                    </a:rPr>
                    <a:t>姓名</a:t>
                  </a:r>
                  <a:endParaRPr lang="zh-CN" altLang="en-US" sz="2400" b="1"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" name="Rectangle 11"/>
                <p:cNvSpPr>
                  <a:spLocks noChangeArrowheads="1"/>
                </p:cNvSpPr>
                <p:nvPr/>
              </p:nvSpPr>
              <p:spPr bwMode="auto">
                <a:xfrm>
                  <a:off x="538" y="0"/>
                  <a:ext cx="490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4" name="Group 12"/>
              <p:cNvGrpSpPr>
                <a:grpSpLocks/>
              </p:cNvGrpSpPr>
              <p:nvPr/>
            </p:nvGrpSpPr>
            <p:grpSpPr bwMode="auto">
              <a:xfrm>
                <a:off x="1028" y="0"/>
                <a:ext cx="394" cy="323"/>
                <a:chOff x="1028" y="0"/>
                <a:chExt cx="394" cy="323"/>
              </a:xfrm>
            </p:grpSpPr>
            <p:sp>
              <p:nvSpPr>
                <p:cNvPr id="90" name="Rectangle 13"/>
                <p:cNvSpPr>
                  <a:spLocks noChangeArrowheads="1"/>
                </p:cNvSpPr>
                <p:nvPr/>
              </p:nvSpPr>
              <p:spPr bwMode="auto">
                <a:xfrm>
                  <a:off x="1071" y="0"/>
                  <a:ext cx="308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zh-CN" altLang="en-US" sz="2400" b="1">
                      <a:ea typeface="黑体" panose="02010609060101010101" pitchFamily="49" charset="-122"/>
                    </a:rPr>
                    <a:t>性别</a:t>
                  </a:r>
                  <a:endParaRPr lang="zh-CN" altLang="en-US" sz="2400" b="1"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1" name="Rectangle 14"/>
                <p:cNvSpPr>
                  <a:spLocks noChangeArrowheads="1"/>
                </p:cNvSpPr>
                <p:nvPr/>
              </p:nvSpPr>
              <p:spPr bwMode="auto">
                <a:xfrm>
                  <a:off x="1028" y="0"/>
                  <a:ext cx="394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1422" y="0"/>
                <a:ext cx="602" cy="3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Rectangle 20"/>
              <p:cNvSpPr>
                <a:spLocks noChangeArrowheads="1"/>
              </p:cNvSpPr>
              <p:nvPr/>
            </p:nvSpPr>
            <p:spPr bwMode="auto">
              <a:xfrm>
                <a:off x="2024" y="0"/>
                <a:ext cx="586" cy="3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7" name="Group 21"/>
              <p:cNvGrpSpPr>
                <a:grpSpLocks/>
              </p:cNvGrpSpPr>
              <p:nvPr/>
            </p:nvGrpSpPr>
            <p:grpSpPr bwMode="auto">
              <a:xfrm>
                <a:off x="0" y="323"/>
                <a:ext cx="538" cy="323"/>
                <a:chOff x="0" y="323"/>
                <a:chExt cx="538" cy="323"/>
              </a:xfrm>
            </p:grpSpPr>
            <p:sp>
              <p:nvSpPr>
                <p:cNvPr id="88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323"/>
                  <a:ext cx="45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en-US" altLang="zh-CN" sz="2400" b="1">
                      <a:ea typeface="宋体" panose="02010600030101010101" pitchFamily="2" charset="-122"/>
                    </a:rPr>
                    <a:t>0022102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323"/>
                  <a:ext cx="53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8" name="Group 24"/>
              <p:cNvGrpSpPr>
                <a:grpSpLocks/>
              </p:cNvGrpSpPr>
              <p:nvPr/>
            </p:nvGrpSpPr>
            <p:grpSpPr bwMode="auto">
              <a:xfrm>
                <a:off x="538" y="323"/>
                <a:ext cx="490" cy="323"/>
                <a:chOff x="538" y="323"/>
                <a:chExt cx="490" cy="323"/>
              </a:xfrm>
            </p:grpSpPr>
            <p:sp>
              <p:nvSpPr>
                <p:cNvPr id="86" name="Rectangle 25"/>
                <p:cNvSpPr>
                  <a:spLocks noChangeArrowheads="1"/>
                </p:cNvSpPr>
                <p:nvPr/>
              </p:nvSpPr>
              <p:spPr bwMode="auto">
                <a:xfrm>
                  <a:off x="581" y="323"/>
                  <a:ext cx="404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王雪莲</a:t>
                  </a:r>
                  <a:endParaRPr lang="zh-CN" altLang="en-US" sz="2400" b="1"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" name="Rectangle 26"/>
                <p:cNvSpPr>
                  <a:spLocks noChangeArrowheads="1"/>
                </p:cNvSpPr>
                <p:nvPr/>
              </p:nvSpPr>
              <p:spPr bwMode="auto">
                <a:xfrm>
                  <a:off x="538" y="323"/>
                  <a:ext cx="490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9" name="Group 27"/>
              <p:cNvGrpSpPr>
                <a:grpSpLocks/>
              </p:cNvGrpSpPr>
              <p:nvPr/>
            </p:nvGrpSpPr>
            <p:grpSpPr bwMode="auto">
              <a:xfrm>
                <a:off x="1028" y="323"/>
                <a:ext cx="394" cy="323"/>
                <a:chOff x="1028" y="323"/>
                <a:chExt cx="394" cy="323"/>
              </a:xfrm>
            </p:grpSpPr>
            <p:sp>
              <p:nvSpPr>
                <p:cNvPr id="84" name="Rectangle 28"/>
                <p:cNvSpPr>
                  <a:spLocks noChangeArrowheads="1"/>
                </p:cNvSpPr>
                <p:nvPr/>
              </p:nvSpPr>
              <p:spPr bwMode="auto">
                <a:xfrm>
                  <a:off x="1071" y="323"/>
                  <a:ext cx="308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女</a:t>
                  </a:r>
                  <a:endParaRPr lang="zh-CN" altLang="en-US" sz="2400" b="1"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" name="Rectangle 29"/>
                <p:cNvSpPr>
                  <a:spLocks noChangeArrowheads="1"/>
                </p:cNvSpPr>
                <p:nvPr/>
              </p:nvSpPr>
              <p:spPr bwMode="auto">
                <a:xfrm>
                  <a:off x="1028" y="323"/>
                  <a:ext cx="394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1422" y="323"/>
                <a:ext cx="602" cy="3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" name="Group 33"/>
              <p:cNvGrpSpPr>
                <a:grpSpLocks/>
              </p:cNvGrpSpPr>
              <p:nvPr/>
            </p:nvGrpSpPr>
            <p:grpSpPr bwMode="auto">
              <a:xfrm>
                <a:off x="1426" y="323"/>
                <a:ext cx="1184" cy="357"/>
                <a:chOff x="1426" y="323"/>
                <a:chExt cx="1184" cy="357"/>
              </a:xfrm>
            </p:grpSpPr>
            <p:sp>
              <p:nvSpPr>
                <p:cNvPr id="82" name="Rectangle 34"/>
                <p:cNvSpPr>
                  <a:spLocks noChangeArrowheads="1"/>
                </p:cNvSpPr>
                <p:nvPr/>
              </p:nvSpPr>
              <p:spPr bwMode="auto">
                <a:xfrm>
                  <a:off x="1426" y="357"/>
                  <a:ext cx="500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电子系</a:t>
                  </a:r>
                  <a:endParaRPr lang="zh-CN" altLang="en-US" sz="2400" b="1"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3" name="Rectangle 35"/>
                <p:cNvSpPr>
                  <a:spLocks noChangeArrowheads="1"/>
                </p:cNvSpPr>
                <p:nvPr/>
              </p:nvSpPr>
              <p:spPr bwMode="auto">
                <a:xfrm>
                  <a:off x="2024" y="323"/>
                  <a:ext cx="586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2" name="Group 36"/>
              <p:cNvGrpSpPr>
                <a:grpSpLocks/>
              </p:cNvGrpSpPr>
              <p:nvPr/>
            </p:nvGrpSpPr>
            <p:grpSpPr bwMode="auto">
              <a:xfrm>
                <a:off x="0" y="646"/>
                <a:ext cx="538" cy="323"/>
                <a:chOff x="0" y="646"/>
                <a:chExt cx="538" cy="323"/>
              </a:xfrm>
            </p:grpSpPr>
            <p:sp>
              <p:nvSpPr>
                <p:cNvPr id="78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646"/>
                  <a:ext cx="538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79" name="Group 38"/>
                <p:cNvGrpSpPr>
                  <a:grpSpLocks/>
                </p:cNvGrpSpPr>
                <p:nvPr/>
              </p:nvGrpSpPr>
              <p:grpSpPr bwMode="auto">
                <a:xfrm>
                  <a:off x="0" y="646"/>
                  <a:ext cx="538" cy="323"/>
                  <a:chOff x="0" y="646"/>
                  <a:chExt cx="538" cy="323"/>
                </a:xfrm>
              </p:grpSpPr>
              <p:sp>
                <p:nvSpPr>
                  <p:cNvPr id="8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646"/>
                    <a:ext cx="452" cy="323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>
                      <a:spcBef>
                        <a:spcPct val="3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0051309</a:t>
                    </a:r>
                  </a:p>
                  <a:p>
                    <a:pPr>
                      <a:spcBef>
                        <a:spcPct val="30000"/>
                      </a:spcBef>
                    </a:pPr>
                    <a:endParaRPr lang="en-US" altLang="zh-CN" sz="24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8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46"/>
                    <a:ext cx="538" cy="32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3" name="Group 41"/>
              <p:cNvGrpSpPr>
                <a:grpSpLocks/>
              </p:cNvGrpSpPr>
              <p:nvPr/>
            </p:nvGrpSpPr>
            <p:grpSpPr bwMode="auto">
              <a:xfrm>
                <a:off x="538" y="646"/>
                <a:ext cx="490" cy="323"/>
                <a:chOff x="538" y="646"/>
                <a:chExt cx="490" cy="323"/>
              </a:xfrm>
            </p:grpSpPr>
            <p:sp>
              <p:nvSpPr>
                <p:cNvPr id="74" name="Rectangle 42"/>
                <p:cNvSpPr>
                  <a:spLocks noChangeArrowheads="1"/>
                </p:cNvSpPr>
                <p:nvPr/>
              </p:nvSpPr>
              <p:spPr bwMode="auto">
                <a:xfrm>
                  <a:off x="538" y="646"/>
                  <a:ext cx="490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75" name="Group 43"/>
                <p:cNvGrpSpPr>
                  <a:grpSpLocks/>
                </p:cNvGrpSpPr>
                <p:nvPr/>
              </p:nvGrpSpPr>
              <p:grpSpPr bwMode="auto">
                <a:xfrm>
                  <a:off x="538" y="646"/>
                  <a:ext cx="490" cy="323"/>
                  <a:chOff x="538" y="646"/>
                  <a:chExt cx="490" cy="323"/>
                </a:xfrm>
              </p:grpSpPr>
              <p:sp>
                <p:nvSpPr>
                  <p:cNvPr id="7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81" y="646"/>
                    <a:ext cx="404" cy="323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>
                      <a:spcBef>
                        <a:spcPct val="30000"/>
                      </a:spcBef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白亚春</a:t>
                    </a:r>
                  </a:p>
                  <a:p>
                    <a:pPr>
                      <a:spcBef>
                        <a:spcPct val="30000"/>
                      </a:spcBef>
                    </a:pPr>
                    <a:endParaRPr lang="en-US" altLang="zh-CN" sz="2400" b="1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38" y="646"/>
                    <a:ext cx="490" cy="32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5" name="Group 46"/>
              <p:cNvGrpSpPr>
                <a:grpSpLocks/>
              </p:cNvGrpSpPr>
              <p:nvPr/>
            </p:nvGrpSpPr>
            <p:grpSpPr bwMode="auto">
              <a:xfrm>
                <a:off x="1028" y="646"/>
                <a:ext cx="394" cy="323"/>
                <a:chOff x="1028" y="646"/>
                <a:chExt cx="394" cy="323"/>
              </a:xfrm>
            </p:grpSpPr>
            <p:sp>
              <p:nvSpPr>
                <p:cNvPr id="70" name="Rectangle 47"/>
                <p:cNvSpPr>
                  <a:spLocks noChangeArrowheads="1"/>
                </p:cNvSpPr>
                <p:nvPr/>
              </p:nvSpPr>
              <p:spPr bwMode="auto">
                <a:xfrm>
                  <a:off x="1028" y="646"/>
                  <a:ext cx="394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71" name="Group 48"/>
                <p:cNvGrpSpPr>
                  <a:grpSpLocks/>
                </p:cNvGrpSpPr>
                <p:nvPr/>
              </p:nvGrpSpPr>
              <p:grpSpPr bwMode="auto">
                <a:xfrm>
                  <a:off x="1028" y="646"/>
                  <a:ext cx="394" cy="323"/>
                  <a:chOff x="1028" y="646"/>
                  <a:chExt cx="394" cy="323"/>
                </a:xfrm>
              </p:grpSpPr>
              <p:sp>
                <p:nvSpPr>
                  <p:cNvPr id="72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071" y="646"/>
                    <a:ext cx="308" cy="323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>
                      <a:spcBef>
                        <a:spcPct val="30000"/>
                      </a:spcBef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男</a:t>
                    </a:r>
                  </a:p>
                  <a:p>
                    <a:pPr>
                      <a:spcBef>
                        <a:spcPct val="30000"/>
                      </a:spcBef>
                    </a:pPr>
                    <a:endParaRPr lang="en-US" altLang="zh-CN" sz="2400" b="1" dirty="0">
                      <a:solidFill>
                        <a:schemeClr val="bg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3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028" y="646"/>
                    <a:ext cx="394" cy="32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6" name="Group 51"/>
              <p:cNvGrpSpPr>
                <a:grpSpLocks/>
              </p:cNvGrpSpPr>
              <p:nvPr/>
            </p:nvGrpSpPr>
            <p:grpSpPr bwMode="auto">
              <a:xfrm>
                <a:off x="1422" y="646"/>
                <a:ext cx="602" cy="323"/>
                <a:chOff x="1422" y="646"/>
                <a:chExt cx="602" cy="323"/>
              </a:xfrm>
            </p:grpSpPr>
            <p:sp>
              <p:nvSpPr>
                <p:cNvPr id="68" name="Rectangle 52"/>
                <p:cNvSpPr>
                  <a:spLocks noChangeArrowheads="1"/>
                </p:cNvSpPr>
                <p:nvPr/>
              </p:nvSpPr>
              <p:spPr bwMode="auto">
                <a:xfrm>
                  <a:off x="1422" y="646"/>
                  <a:ext cx="602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9" name="Rectangle 55"/>
                <p:cNvSpPr>
                  <a:spLocks noChangeArrowheads="1"/>
                </p:cNvSpPr>
                <p:nvPr/>
              </p:nvSpPr>
              <p:spPr bwMode="auto">
                <a:xfrm>
                  <a:off x="1422" y="646"/>
                  <a:ext cx="602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7" name="Group 56"/>
              <p:cNvGrpSpPr>
                <a:grpSpLocks/>
              </p:cNvGrpSpPr>
              <p:nvPr/>
            </p:nvGrpSpPr>
            <p:grpSpPr bwMode="auto">
              <a:xfrm>
                <a:off x="1439" y="646"/>
                <a:ext cx="1171" cy="330"/>
                <a:chOff x="1439" y="646"/>
                <a:chExt cx="1171" cy="330"/>
              </a:xfrm>
            </p:grpSpPr>
            <p:sp>
              <p:nvSpPr>
                <p:cNvPr id="64" name="Rectangle 57"/>
                <p:cNvSpPr>
                  <a:spLocks noChangeArrowheads="1"/>
                </p:cNvSpPr>
                <p:nvPr/>
              </p:nvSpPr>
              <p:spPr bwMode="auto">
                <a:xfrm>
                  <a:off x="2024" y="646"/>
                  <a:ext cx="586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65" name="Group 58"/>
                <p:cNvGrpSpPr>
                  <a:grpSpLocks/>
                </p:cNvGrpSpPr>
                <p:nvPr/>
              </p:nvGrpSpPr>
              <p:grpSpPr bwMode="auto">
                <a:xfrm>
                  <a:off x="1439" y="646"/>
                  <a:ext cx="1171" cy="330"/>
                  <a:chOff x="1439" y="646"/>
                  <a:chExt cx="1171" cy="330"/>
                </a:xfrm>
              </p:grpSpPr>
              <p:sp>
                <p:nvSpPr>
                  <p:cNvPr id="66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439" y="653"/>
                    <a:ext cx="500" cy="323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>
                      <a:spcBef>
                        <a:spcPct val="30000"/>
                      </a:spcBef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计算机系</a:t>
                    </a:r>
                  </a:p>
                  <a:p>
                    <a:pPr>
                      <a:spcBef>
                        <a:spcPct val="30000"/>
                      </a:spcBef>
                    </a:pPr>
                    <a:endParaRPr lang="en-US" altLang="zh-CN" sz="2400" b="1" dirty="0">
                      <a:solidFill>
                        <a:schemeClr val="bg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2024" y="646"/>
                    <a:ext cx="586" cy="32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969"/>
                <a:ext cx="538" cy="323"/>
                <a:chOff x="0" y="969"/>
                <a:chExt cx="538" cy="323"/>
              </a:xfrm>
            </p:grpSpPr>
            <p:sp>
              <p:nvSpPr>
                <p:cNvPr id="60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969"/>
                  <a:ext cx="538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61" name="Group 63"/>
                <p:cNvGrpSpPr>
                  <a:grpSpLocks/>
                </p:cNvGrpSpPr>
                <p:nvPr/>
              </p:nvGrpSpPr>
              <p:grpSpPr bwMode="auto">
                <a:xfrm>
                  <a:off x="0" y="969"/>
                  <a:ext cx="538" cy="323"/>
                  <a:chOff x="0" y="969"/>
                  <a:chExt cx="538" cy="323"/>
                </a:xfrm>
              </p:grpSpPr>
              <p:sp>
                <p:nvSpPr>
                  <p:cNvPr id="6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969"/>
                    <a:ext cx="452" cy="323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>
                      <a:spcBef>
                        <a:spcPct val="3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0051309</a:t>
                    </a:r>
                  </a:p>
                  <a:p>
                    <a:pPr>
                      <a:spcBef>
                        <a:spcPct val="30000"/>
                      </a:spcBef>
                    </a:pPr>
                    <a:endPara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69"/>
                    <a:ext cx="538" cy="32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9" name="Group 66"/>
              <p:cNvGrpSpPr>
                <a:grpSpLocks/>
              </p:cNvGrpSpPr>
              <p:nvPr/>
            </p:nvGrpSpPr>
            <p:grpSpPr bwMode="auto">
              <a:xfrm>
                <a:off x="538" y="969"/>
                <a:ext cx="490" cy="323"/>
                <a:chOff x="538" y="969"/>
                <a:chExt cx="490" cy="323"/>
              </a:xfrm>
            </p:grpSpPr>
            <p:sp>
              <p:nvSpPr>
                <p:cNvPr id="56" name="Rectangle 67"/>
                <p:cNvSpPr>
                  <a:spLocks noChangeArrowheads="1"/>
                </p:cNvSpPr>
                <p:nvPr/>
              </p:nvSpPr>
              <p:spPr bwMode="auto">
                <a:xfrm>
                  <a:off x="538" y="969"/>
                  <a:ext cx="490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57" name="Group 68"/>
                <p:cNvGrpSpPr>
                  <a:grpSpLocks/>
                </p:cNvGrpSpPr>
                <p:nvPr/>
              </p:nvGrpSpPr>
              <p:grpSpPr bwMode="auto">
                <a:xfrm>
                  <a:off x="538" y="969"/>
                  <a:ext cx="490" cy="323"/>
                  <a:chOff x="538" y="969"/>
                  <a:chExt cx="490" cy="323"/>
                </a:xfrm>
              </p:grpSpPr>
              <p:sp>
                <p:nvSpPr>
                  <p:cNvPr id="58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81" y="969"/>
                    <a:ext cx="404" cy="323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>
                      <a:spcBef>
                        <a:spcPct val="30000"/>
                      </a:spcBef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白亚春</a:t>
                    </a:r>
                  </a:p>
                  <a:p>
                    <a:pPr>
                      <a:spcBef>
                        <a:spcPct val="30000"/>
                      </a:spcBef>
                    </a:pPr>
                    <a:endPara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9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538" y="969"/>
                    <a:ext cx="490" cy="32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30" name="Group 71"/>
              <p:cNvGrpSpPr>
                <a:grpSpLocks/>
              </p:cNvGrpSpPr>
              <p:nvPr/>
            </p:nvGrpSpPr>
            <p:grpSpPr bwMode="auto">
              <a:xfrm>
                <a:off x="1028" y="969"/>
                <a:ext cx="394" cy="323"/>
                <a:chOff x="1028" y="969"/>
                <a:chExt cx="394" cy="323"/>
              </a:xfrm>
            </p:grpSpPr>
            <p:sp>
              <p:nvSpPr>
                <p:cNvPr id="52" name="Rectangle 72"/>
                <p:cNvSpPr>
                  <a:spLocks noChangeArrowheads="1"/>
                </p:cNvSpPr>
                <p:nvPr/>
              </p:nvSpPr>
              <p:spPr bwMode="auto">
                <a:xfrm>
                  <a:off x="1028" y="969"/>
                  <a:ext cx="394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53" name="Group 73"/>
                <p:cNvGrpSpPr>
                  <a:grpSpLocks/>
                </p:cNvGrpSpPr>
                <p:nvPr/>
              </p:nvGrpSpPr>
              <p:grpSpPr bwMode="auto">
                <a:xfrm>
                  <a:off x="1028" y="969"/>
                  <a:ext cx="394" cy="323"/>
                  <a:chOff x="1028" y="969"/>
                  <a:chExt cx="394" cy="323"/>
                </a:xfrm>
              </p:grpSpPr>
              <p:sp>
                <p:nvSpPr>
                  <p:cNvPr id="54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071" y="969"/>
                    <a:ext cx="308" cy="323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>
                      <a:spcBef>
                        <a:spcPct val="30000"/>
                      </a:spcBef>
                    </a:pPr>
                    <a:r>
                      <a:rPr lang="zh-CN" altLang="en-US" sz="2400" b="1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男</a:t>
                    </a:r>
                  </a:p>
                  <a:p>
                    <a:pPr>
                      <a:spcBef>
                        <a:spcPct val="30000"/>
                      </a:spcBef>
                    </a:pPr>
                    <a:endParaRPr lang="en-US" altLang="zh-CN" sz="2400" b="1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5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028" y="969"/>
                    <a:ext cx="394" cy="32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31" name="Group 76"/>
              <p:cNvGrpSpPr>
                <a:grpSpLocks/>
              </p:cNvGrpSpPr>
              <p:nvPr/>
            </p:nvGrpSpPr>
            <p:grpSpPr bwMode="auto">
              <a:xfrm>
                <a:off x="1422" y="969"/>
                <a:ext cx="602" cy="323"/>
                <a:chOff x="1422" y="969"/>
                <a:chExt cx="602" cy="323"/>
              </a:xfrm>
            </p:grpSpPr>
            <p:sp>
              <p:nvSpPr>
                <p:cNvPr id="50" name="Rectangle 77"/>
                <p:cNvSpPr>
                  <a:spLocks noChangeArrowheads="1"/>
                </p:cNvSpPr>
                <p:nvPr/>
              </p:nvSpPr>
              <p:spPr bwMode="auto">
                <a:xfrm>
                  <a:off x="1422" y="969"/>
                  <a:ext cx="602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" name="Rectangle 80"/>
                <p:cNvSpPr>
                  <a:spLocks noChangeArrowheads="1"/>
                </p:cNvSpPr>
                <p:nvPr/>
              </p:nvSpPr>
              <p:spPr bwMode="auto">
                <a:xfrm>
                  <a:off x="1422" y="969"/>
                  <a:ext cx="602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2" name="Group 81"/>
              <p:cNvGrpSpPr>
                <a:grpSpLocks/>
              </p:cNvGrpSpPr>
              <p:nvPr/>
            </p:nvGrpSpPr>
            <p:grpSpPr bwMode="auto">
              <a:xfrm>
                <a:off x="1439" y="969"/>
                <a:ext cx="1171" cy="341"/>
                <a:chOff x="1439" y="969"/>
                <a:chExt cx="1171" cy="341"/>
              </a:xfrm>
            </p:grpSpPr>
            <p:sp>
              <p:nvSpPr>
                <p:cNvPr id="46" name="Rectangle 82"/>
                <p:cNvSpPr>
                  <a:spLocks noChangeArrowheads="1"/>
                </p:cNvSpPr>
                <p:nvPr/>
              </p:nvSpPr>
              <p:spPr bwMode="auto">
                <a:xfrm>
                  <a:off x="2024" y="969"/>
                  <a:ext cx="586" cy="323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7" name="Group 83"/>
                <p:cNvGrpSpPr>
                  <a:grpSpLocks/>
                </p:cNvGrpSpPr>
                <p:nvPr/>
              </p:nvGrpSpPr>
              <p:grpSpPr bwMode="auto">
                <a:xfrm>
                  <a:off x="1439" y="969"/>
                  <a:ext cx="1171" cy="341"/>
                  <a:chOff x="1439" y="969"/>
                  <a:chExt cx="1171" cy="341"/>
                </a:xfrm>
              </p:grpSpPr>
              <p:sp>
                <p:nvSpPr>
                  <p:cNvPr id="48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439" y="987"/>
                    <a:ext cx="500" cy="323"/>
                  </a:xfrm>
                  <a:prstGeom prst="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>
                      <a:spcBef>
                        <a:spcPct val="30000"/>
                      </a:spcBef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  <a:ea typeface="宋体" panose="02010600030101010101" pitchFamily="2" charset="-122"/>
                      </a:rPr>
                      <a:t>计算机系</a:t>
                    </a:r>
                  </a:p>
                  <a:p>
                    <a:pPr>
                      <a:spcBef>
                        <a:spcPct val="30000"/>
                      </a:spcBef>
                    </a:pPr>
                    <a:endPara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024" y="969"/>
                    <a:ext cx="586" cy="323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33" name="Group 86"/>
              <p:cNvGrpSpPr>
                <a:grpSpLocks/>
              </p:cNvGrpSpPr>
              <p:nvPr/>
            </p:nvGrpSpPr>
            <p:grpSpPr bwMode="auto">
              <a:xfrm>
                <a:off x="0" y="1292"/>
                <a:ext cx="538" cy="323"/>
                <a:chOff x="0" y="1292"/>
                <a:chExt cx="538" cy="323"/>
              </a:xfrm>
            </p:grpSpPr>
            <p:sp>
              <p:nvSpPr>
                <p:cNvPr id="44" name="Rectangle 87"/>
                <p:cNvSpPr>
                  <a:spLocks noChangeArrowheads="1"/>
                </p:cNvSpPr>
                <p:nvPr/>
              </p:nvSpPr>
              <p:spPr bwMode="auto">
                <a:xfrm>
                  <a:off x="43" y="1292"/>
                  <a:ext cx="452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en-US" altLang="zh-CN" sz="2400" b="1">
                      <a:ea typeface="宋体" panose="02010600030101010101" pitchFamily="2" charset="-122"/>
                    </a:rPr>
                    <a:t>0052217</a:t>
                  </a: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1292"/>
                  <a:ext cx="538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4" name="Group 89"/>
              <p:cNvGrpSpPr>
                <a:grpSpLocks/>
              </p:cNvGrpSpPr>
              <p:nvPr/>
            </p:nvGrpSpPr>
            <p:grpSpPr bwMode="auto">
              <a:xfrm>
                <a:off x="538" y="1292"/>
                <a:ext cx="490" cy="323"/>
                <a:chOff x="538" y="1292"/>
                <a:chExt cx="490" cy="323"/>
              </a:xfrm>
            </p:grpSpPr>
            <p:sp>
              <p:nvSpPr>
                <p:cNvPr id="42" name="Rectangle 90"/>
                <p:cNvSpPr>
                  <a:spLocks noChangeArrowheads="1"/>
                </p:cNvSpPr>
                <p:nvPr/>
              </p:nvSpPr>
              <p:spPr bwMode="auto">
                <a:xfrm>
                  <a:off x="581" y="1292"/>
                  <a:ext cx="404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袁更旭</a:t>
                  </a:r>
                  <a:endParaRPr lang="zh-CN" altLang="en-US" sz="2400" b="1"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Rectangle 91"/>
                <p:cNvSpPr>
                  <a:spLocks noChangeArrowheads="1"/>
                </p:cNvSpPr>
                <p:nvPr/>
              </p:nvSpPr>
              <p:spPr bwMode="auto">
                <a:xfrm>
                  <a:off x="538" y="1292"/>
                  <a:ext cx="490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35" name="Group 92"/>
              <p:cNvGrpSpPr>
                <a:grpSpLocks/>
              </p:cNvGrpSpPr>
              <p:nvPr/>
            </p:nvGrpSpPr>
            <p:grpSpPr bwMode="auto">
              <a:xfrm>
                <a:off x="1028" y="1292"/>
                <a:ext cx="394" cy="323"/>
                <a:chOff x="1028" y="1292"/>
                <a:chExt cx="394" cy="323"/>
              </a:xfrm>
            </p:grpSpPr>
            <p:sp>
              <p:nvSpPr>
                <p:cNvPr id="40" name="Rectangle 93"/>
                <p:cNvSpPr>
                  <a:spLocks noChangeArrowheads="1"/>
                </p:cNvSpPr>
                <p:nvPr/>
              </p:nvSpPr>
              <p:spPr bwMode="auto">
                <a:xfrm>
                  <a:off x="1071" y="1292"/>
                  <a:ext cx="308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男</a:t>
                  </a:r>
                  <a:endParaRPr lang="zh-CN" altLang="en-US" sz="2400" b="1"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Rectangle 94"/>
                <p:cNvSpPr>
                  <a:spLocks noChangeArrowheads="1"/>
                </p:cNvSpPr>
                <p:nvPr/>
              </p:nvSpPr>
              <p:spPr bwMode="auto">
                <a:xfrm>
                  <a:off x="1028" y="1292"/>
                  <a:ext cx="394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6" name="Rectangle 97"/>
              <p:cNvSpPr>
                <a:spLocks noChangeArrowheads="1"/>
              </p:cNvSpPr>
              <p:nvPr/>
            </p:nvSpPr>
            <p:spPr bwMode="auto">
              <a:xfrm>
                <a:off x="1422" y="1292"/>
                <a:ext cx="602" cy="3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7" name="Group 98"/>
              <p:cNvGrpSpPr>
                <a:grpSpLocks/>
              </p:cNvGrpSpPr>
              <p:nvPr/>
            </p:nvGrpSpPr>
            <p:grpSpPr bwMode="auto">
              <a:xfrm>
                <a:off x="1471" y="1292"/>
                <a:ext cx="1139" cy="333"/>
                <a:chOff x="1471" y="1292"/>
                <a:chExt cx="1139" cy="333"/>
              </a:xfrm>
            </p:grpSpPr>
            <p:sp>
              <p:nvSpPr>
                <p:cNvPr id="38" name="Rectangle 99"/>
                <p:cNvSpPr>
                  <a:spLocks noChangeArrowheads="1"/>
                </p:cNvSpPr>
                <p:nvPr/>
              </p:nvSpPr>
              <p:spPr bwMode="auto">
                <a:xfrm>
                  <a:off x="1471" y="1302"/>
                  <a:ext cx="500" cy="3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>
                    <a:spcBef>
                      <a:spcPct val="30000"/>
                    </a:spcBef>
                  </a:pPr>
                  <a:r>
                    <a:rPr lang="zh-CN" altLang="en-US" sz="24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计算机系</a:t>
                  </a:r>
                  <a:endParaRPr lang="zh-CN" altLang="en-US" sz="2400" b="1">
                    <a:ea typeface="宋体" panose="02010600030101010101" pitchFamily="2" charset="-122"/>
                  </a:endParaRPr>
                </a:p>
                <a:p>
                  <a:pPr>
                    <a:spcBef>
                      <a:spcPct val="30000"/>
                    </a:spcBef>
                  </a:pPr>
                  <a:endParaRPr lang="en-US" altLang="zh-CN" sz="2400" b="1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Rectangle 100"/>
                <p:cNvSpPr>
                  <a:spLocks noChangeArrowheads="1"/>
                </p:cNvSpPr>
                <p:nvPr/>
              </p:nvSpPr>
              <p:spPr bwMode="auto">
                <a:xfrm>
                  <a:off x="2024" y="1292"/>
                  <a:ext cx="586" cy="32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9" name="Rectangle 101"/>
            <p:cNvSpPr>
              <a:spLocks noChangeArrowheads="1"/>
            </p:cNvSpPr>
            <p:nvPr/>
          </p:nvSpPr>
          <p:spPr bwMode="auto">
            <a:xfrm>
              <a:off x="-3" y="-3"/>
              <a:ext cx="2616" cy="1621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6" name="矩形 102"/>
          <p:cNvSpPr>
            <a:spLocks noChangeArrowheads="1"/>
          </p:cNvSpPr>
          <p:nvPr/>
        </p:nvSpPr>
        <p:spPr bwMode="auto">
          <a:xfrm>
            <a:off x="6161953" y="2071688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所在系</a:t>
            </a:r>
            <a:endParaRPr lang="zh-CN" altLang="en-US" sz="24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188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关系的性质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29009" y="1125538"/>
            <a:ext cx="936509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4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关系中的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元组分量</a:t>
            </a:r>
            <a:r>
              <a:rPr lang="zh-CN" altLang="en-US" sz="24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具有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原子性</a:t>
            </a:r>
            <a:r>
              <a:rPr lang="zh-CN" altLang="en-US" sz="24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，即每一个分量都必须是不可分的数据项。</a:t>
            </a: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245412"/>
              </p:ext>
            </p:extLst>
          </p:nvPr>
        </p:nvGraphicFramePr>
        <p:xfrm>
          <a:off x="1229010" y="2492375"/>
          <a:ext cx="8105776" cy="2749551"/>
        </p:xfrm>
        <a:graphic>
          <a:graphicData uri="http://schemas.openxmlformats.org/drawingml/2006/table">
            <a:tbl>
              <a:tblPr/>
              <a:tblGrid>
                <a:gridCol w="1500662"/>
                <a:gridCol w="1601685"/>
                <a:gridCol w="980849"/>
                <a:gridCol w="2165580"/>
                <a:gridCol w="1857000"/>
              </a:tblGrid>
              <a:tr h="536575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联系方式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81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手机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固定电话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0022102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王雪莲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女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15812345678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68021234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8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AutoShape 35"/>
          <p:cNvSpPr>
            <a:spLocks noChangeArrowheads="1"/>
          </p:cNvSpPr>
          <p:nvPr/>
        </p:nvSpPr>
        <p:spPr bwMode="auto">
          <a:xfrm>
            <a:off x="6996543" y="5680508"/>
            <a:ext cx="2747821" cy="803419"/>
          </a:xfrm>
          <a:prstGeom prst="wedgeEllipseCallout">
            <a:avLst>
              <a:gd name="adj1" fmla="val -41365"/>
              <a:gd name="adj2" fmla="val -38891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不具有原子性</a:t>
            </a:r>
          </a:p>
        </p:txBody>
      </p:sp>
    </p:spTree>
    <p:extLst>
      <p:ext uri="{BB962C8B-B14F-4D97-AF65-F5344CB8AC3E}">
        <p14:creationId xmlns:p14="http://schemas.microsoft.com/office/powerpoint/2010/main" val="179268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关系的性质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1196975"/>
            <a:ext cx="10121611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５</a:t>
            </a:r>
            <a:r>
              <a:rPr lang="en-US" altLang="zh-CN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不同的列</a:t>
            </a:r>
            <a:r>
              <a:rPr lang="zh-CN" altLang="en-US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可出自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同一个域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其中的每一列称为一个属性。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同一关系中：不同的属性要给予不同的属性名。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EMPLOYEE(</a:t>
            </a:r>
            <a:r>
              <a:rPr lang="en-US" altLang="zh-CN" b="1" u="sng" dirty="0" err="1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SSN</a:t>
            </a:r>
            <a:r>
              <a:rPr lang="en-US" altLang="zh-CN" b="1" dirty="0" err="1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,NAME,BDATE,SEX,ADDRESS</a:t>
            </a:r>
            <a:r>
              <a:rPr lang="en-US" altLang="zh-CN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SALARY,SUPERSSN,DNO</a:t>
            </a:r>
            <a:r>
              <a:rPr lang="en-US" altLang="zh-CN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EMPLOYEE(</a:t>
            </a:r>
            <a:r>
              <a:rPr lang="zh-CN" altLang="en-US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雇员工号、雇员姓名、出生日期、性别、家庭住址、工资、经理工号、部门号）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b="1" dirty="0" smtClean="0">
              <a:solidFill>
                <a:srgbClr val="0033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b="1" dirty="0" smtClean="0">
              <a:solidFill>
                <a:srgbClr val="00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 flipV="1">
            <a:off x="3237201" y="5084762"/>
            <a:ext cx="215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2175812" y="5661023"/>
            <a:ext cx="983023" cy="678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978439" y="6104371"/>
            <a:ext cx="2089150" cy="6175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ea typeface="宋体" panose="02010600030101010101" pitchFamily="2" charset="-122"/>
              </a:rPr>
              <a:t>域相同</a:t>
            </a:r>
          </a:p>
        </p:txBody>
      </p:sp>
    </p:spTree>
    <p:extLst>
      <p:ext uri="{BB962C8B-B14F-4D97-AF65-F5344CB8AC3E}">
        <p14:creationId xmlns:p14="http://schemas.microsoft.com/office/powerpoint/2010/main" val="262127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28291" y="1007485"/>
            <a:ext cx="8128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40000"/>
              </a:spcBef>
            </a:pPr>
            <a:r>
              <a:rPr lang="en-US" altLang="zh-CN" dirty="0"/>
              <a:t> </a:t>
            </a:r>
            <a:r>
              <a:rPr lang="zh-CN" altLang="en-US" sz="4000" b="1" dirty="0" smtClean="0">
                <a:solidFill>
                  <a:srgbClr val="003300"/>
                </a:solidFill>
              </a:rPr>
              <a:t>第</a:t>
            </a:r>
            <a:r>
              <a:rPr lang="zh-CN" altLang="en-US" sz="4000" b="1" dirty="0">
                <a:solidFill>
                  <a:srgbClr val="003300"/>
                </a:solidFill>
              </a:rPr>
              <a:t>二</a:t>
            </a:r>
            <a:r>
              <a:rPr lang="zh-CN" altLang="en-US" sz="4000" b="1" dirty="0" smtClean="0">
                <a:solidFill>
                  <a:srgbClr val="003300"/>
                </a:solidFill>
              </a:rPr>
              <a:t>章    关系数据库</a:t>
            </a:r>
            <a:endParaRPr lang="en-US" altLang="zh-CN" sz="4000" b="1" dirty="0" smtClean="0">
              <a:solidFill>
                <a:srgbClr val="003300"/>
              </a:solidFill>
            </a:endParaRPr>
          </a:p>
          <a:p>
            <a:pPr algn="ctr" eaLnBrk="1" hangingPunct="1">
              <a:spcBef>
                <a:spcPct val="40000"/>
              </a:spcBef>
            </a:pPr>
            <a:endParaRPr lang="zh-CN" altLang="en-US" sz="4000" b="1" dirty="0">
              <a:solidFill>
                <a:srgbClr val="FF66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	2.1 </a:t>
            </a:r>
            <a:r>
              <a:rPr lang="zh-CN" altLang="en-US" sz="3200" b="1" dirty="0" smtClean="0"/>
              <a:t>关</a:t>
            </a:r>
            <a:r>
              <a:rPr lang="zh-CN" altLang="en-US" sz="3200" b="1" dirty="0"/>
              <a:t>系数据模</a:t>
            </a:r>
            <a:r>
              <a:rPr lang="zh-CN" altLang="en-US" sz="3200" b="1" dirty="0" smtClean="0"/>
              <a:t>型</a:t>
            </a:r>
            <a:endParaRPr lang="en-US" altLang="zh-CN" sz="32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	2.2 </a:t>
            </a:r>
            <a:r>
              <a:rPr lang="zh-CN" altLang="en-US" sz="3200" b="1" dirty="0" smtClean="0"/>
              <a:t>关</a:t>
            </a:r>
            <a:r>
              <a:rPr lang="zh-CN" altLang="en-US" sz="3200" b="1" dirty="0"/>
              <a:t>系的完整</a:t>
            </a:r>
            <a:r>
              <a:rPr lang="zh-CN" altLang="en-US" sz="3200" b="1" dirty="0" smtClean="0"/>
              <a:t>性</a:t>
            </a:r>
            <a:endParaRPr lang="zh-CN" altLang="en-US" sz="32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	2.3 </a:t>
            </a:r>
            <a:r>
              <a:rPr lang="zh-CN" altLang="en-US" sz="3200" b="1" dirty="0" smtClean="0"/>
              <a:t>关系代数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24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799" y="1066800"/>
            <a:ext cx="998450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实体完整性（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Entity Integrity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</a:rPr>
              <a:t>规则：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若属性</a:t>
            </a:r>
            <a:r>
              <a:rPr lang="en-US" altLang="zh-CN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是基本关系</a:t>
            </a:r>
            <a:r>
              <a:rPr lang="en-US" altLang="zh-CN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主属性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，则属性</a:t>
            </a:r>
            <a:r>
              <a:rPr lang="en-US" altLang="zh-CN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不能取空值</a:t>
            </a:r>
            <a:r>
              <a:rPr lang="zh-CN" altLang="en-US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799" y="2514600"/>
            <a:ext cx="967970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chemeClr val="accent6"/>
                </a:solidFill>
                <a:latin typeface="楷体_GB2312" pitchFamily="49" charset="-122"/>
              </a:rPr>
              <a:t>注意：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）该规则针对基本关系；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）基本关系中所有主属性都不能取空值；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）空值即为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不知道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或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无意义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的值。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799" y="4724400"/>
            <a:ext cx="10889673" cy="163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800" b="1" dirty="0">
                <a:solidFill>
                  <a:schemeClr val="hlink"/>
                </a:solidFill>
                <a:latin typeface="楷体_GB2312" pitchFamily="49" charset="-122"/>
              </a:rPr>
              <a:t>意义：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关系对应现实世界中的实体集，元组对应实体，实体是相互可区分的，通过主码来唯一标识，若主码为空，则出现不可标识的实体，这是不容许的。</a:t>
            </a:r>
          </a:p>
        </p:txBody>
      </p:sp>
    </p:spTree>
    <p:extLst>
      <p:ext uri="{BB962C8B-B14F-4D97-AF65-F5344CB8AC3E}">
        <p14:creationId xmlns:p14="http://schemas.microsoft.com/office/powerpoint/2010/main" val="3362639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graphicFrame>
        <p:nvGraphicFramePr>
          <p:cNvPr id="6" name="Group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689328"/>
              </p:ext>
            </p:extLst>
          </p:nvPr>
        </p:nvGraphicFramePr>
        <p:xfrm>
          <a:off x="3388155" y="1479693"/>
          <a:ext cx="4978400" cy="3713163"/>
        </p:xfrm>
        <a:graphic>
          <a:graphicData uri="http://schemas.openxmlformats.org/drawingml/2006/table">
            <a:tbl>
              <a:tblPr/>
              <a:tblGrid>
                <a:gridCol w="1658937"/>
                <a:gridCol w="1562100"/>
                <a:gridCol w="1757363"/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课号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成绩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002210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002210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005130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005130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C02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005130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C03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005220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005221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C01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0"/>
          <p:cNvSpPr txBox="1">
            <a:spLocks noChangeArrowheads="1"/>
          </p:cNvSpPr>
          <p:nvPr/>
        </p:nvSpPr>
        <p:spPr bwMode="auto">
          <a:xfrm>
            <a:off x="653902" y="860857"/>
            <a:ext cx="748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00"/>
                </a:solidFill>
                <a:ea typeface="宋体" panose="02010600030101010101" pitchFamily="2" charset="-122"/>
              </a:rPr>
              <a:t>例：选修（</a:t>
            </a:r>
            <a:r>
              <a:rPr lang="zh-CN" altLang="en-US" sz="2800" b="1" u="sng">
                <a:solidFill>
                  <a:srgbClr val="003300"/>
                </a:solidFill>
                <a:ea typeface="宋体" panose="02010600030101010101" pitchFamily="2" charset="-122"/>
              </a:rPr>
              <a:t>学号，课程号</a:t>
            </a:r>
            <a:r>
              <a:rPr lang="zh-CN" altLang="en-US" sz="2800" b="1">
                <a:solidFill>
                  <a:srgbClr val="003300"/>
                </a:solidFill>
                <a:ea typeface="宋体" panose="02010600030101010101" pitchFamily="2" charset="-122"/>
              </a:rPr>
              <a:t>，成绩）</a:t>
            </a:r>
          </a:p>
        </p:txBody>
      </p:sp>
      <p:sp>
        <p:nvSpPr>
          <p:cNvPr id="8" name="AutoShape 41"/>
          <p:cNvSpPr>
            <a:spLocks noChangeArrowheads="1"/>
          </p:cNvSpPr>
          <p:nvPr/>
        </p:nvSpPr>
        <p:spPr bwMode="auto">
          <a:xfrm>
            <a:off x="8860267" y="3391043"/>
            <a:ext cx="2087563" cy="647700"/>
          </a:xfrm>
          <a:prstGeom prst="wedgeEllipseCallout">
            <a:avLst>
              <a:gd name="adj1" fmla="val -112583"/>
              <a:gd name="adj2" fmla="val 558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可以为空</a:t>
            </a:r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auto">
          <a:xfrm>
            <a:off x="2883330" y="5910405"/>
            <a:ext cx="1655762" cy="647700"/>
          </a:xfrm>
          <a:prstGeom prst="wedgeEllipseCallout">
            <a:avLst>
              <a:gd name="adj1" fmla="val 50000"/>
              <a:gd name="adj2" fmla="val -1676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不能为空</a:t>
            </a:r>
          </a:p>
        </p:txBody>
      </p:sp>
      <p:sp>
        <p:nvSpPr>
          <p:cNvPr id="10" name="AutoShape 43"/>
          <p:cNvSpPr>
            <a:spLocks noChangeArrowheads="1"/>
          </p:cNvSpPr>
          <p:nvPr/>
        </p:nvSpPr>
        <p:spPr bwMode="auto">
          <a:xfrm>
            <a:off x="5188380" y="5983430"/>
            <a:ext cx="1655762" cy="647700"/>
          </a:xfrm>
          <a:prstGeom prst="wedgeEllipseCallout">
            <a:avLst>
              <a:gd name="adj1" fmla="val -24495"/>
              <a:gd name="adj2" fmla="val -2526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ea typeface="宋体" panose="02010600030101010101" pitchFamily="2" charset="-122"/>
              </a:rPr>
              <a:t>不能为空</a:t>
            </a:r>
          </a:p>
        </p:txBody>
      </p:sp>
    </p:spTree>
    <p:extLst>
      <p:ext uri="{BB962C8B-B14F-4D97-AF65-F5344CB8AC3E}">
        <p14:creationId xmlns:p14="http://schemas.microsoft.com/office/powerpoint/2010/main" val="4289038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907" y="1087438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参照完整性（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Referential Integrity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697180" y="2133600"/>
            <a:ext cx="86106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例：</a:t>
            </a:r>
          </a:p>
          <a:p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   学生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（</a:t>
            </a:r>
            <a:r>
              <a:rPr kumimoji="1" lang="zh-CN" altLang="en-US" sz="2800" b="1" u="sng" dirty="0">
                <a:solidFill>
                  <a:srgbClr val="0070C0"/>
                </a:solidFill>
                <a:latin typeface="楷体_GB2312" pitchFamily="49" charset="-122"/>
              </a:rPr>
              <a:t>学号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，姓名，性别，系号，出生年月）</a:t>
            </a:r>
          </a:p>
          <a:p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   </a:t>
            </a:r>
          </a:p>
          <a:p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   系</a:t>
            </a:r>
            <a:r>
              <a:rPr kumimoji="1" lang="en-US" altLang="zh-CN" sz="2800" b="1" dirty="0" err="1">
                <a:solidFill>
                  <a:srgbClr val="0070C0"/>
                </a:solidFill>
                <a:latin typeface="楷体_GB2312" pitchFamily="49" charset="-122"/>
              </a:rPr>
              <a:t>DEPT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（</a:t>
            </a:r>
            <a:r>
              <a:rPr kumimoji="1" lang="zh-CN" altLang="en-US" sz="2800" b="1" u="sng" dirty="0">
                <a:solidFill>
                  <a:srgbClr val="0070C0"/>
                </a:solidFill>
                <a:latin typeface="楷体_GB2312" pitchFamily="49" charset="-122"/>
              </a:rPr>
              <a:t>系号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，系名，负责人）</a:t>
            </a:r>
          </a:p>
          <a:p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   </a:t>
            </a:r>
          </a:p>
          <a:p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   课程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（</a:t>
            </a:r>
            <a:r>
              <a:rPr kumimoji="1" lang="zh-CN" altLang="en-US" sz="2800" b="1" u="sng" dirty="0">
                <a:solidFill>
                  <a:srgbClr val="0070C0"/>
                </a:solidFill>
                <a:latin typeface="楷体_GB2312" pitchFamily="49" charset="-122"/>
              </a:rPr>
              <a:t>课程号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，课程名，学分）</a:t>
            </a:r>
          </a:p>
          <a:p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   </a:t>
            </a:r>
          </a:p>
          <a:p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   选课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</a:rPr>
              <a:t>SC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（</a:t>
            </a:r>
            <a:r>
              <a:rPr kumimoji="1" lang="zh-CN" altLang="en-US" sz="2800" b="1" u="sng" dirty="0">
                <a:solidFill>
                  <a:srgbClr val="0070C0"/>
                </a:solidFill>
                <a:latin typeface="楷体_GB2312" pitchFamily="49" charset="-122"/>
              </a:rPr>
              <a:t>学号，课程号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</a:rPr>
              <a:t>，成绩）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151455" y="3068638"/>
            <a:ext cx="2879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4006993" y="4724400"/>
            <a:ext cx="15128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1703530" y="5805488"/>
            <a:ext cx="6553200" cy="720725"/>
          </a:xfrm>
          <a:prstGeom prst="cloudCallout">
            <a:avLst>
              <a:gd name="adj1" fmla="val -20009"/>
              <a:gd name="adj2" fmla="val 1541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3300"/>
                </a:solidFill>
              </a:rPr>
              <a:t>还有哪个关系没有标注出来？</a:t>
            </a:r>
          </a:p>
        </p:txBody>
      </p:sp>
    </p:spTree>
    <p:extLst>
      <p:ext uri="{BB962C8B-B14F-4D97-AF65-F5344CB8AC3E}">
        <p14:creationId xmlns:p14="http://schemas.microsoft.com/office/powerpoint/2010/main" val="364317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105456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规则：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若属性</a:t>
            </a:r>
            <a:r>
              <a:rPr lang="en-US" altLang="zh-CN" sz="24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是基本关系</a:t>
            </a:r>
            <a:r>
              <a:rPr lang="en-US" altLang="zh-CN" sz="24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的外码，它与基本关系</a:t>
            </a:r>
            <a:r>
              <a:rPr lang="en-US" altLang="zh-CN" sz="24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的主码</a:t>
            </a:r>
            <a:r>
              <a:rPr lang="en-US" altLang="zh-CN" sz="24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b="1" i="1" baseline="-250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相对应，则对于</a:t>
            </a:r>
            <a:r>
              <a:rPr lang="en-US" altLang="zh-CN" sz="24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中每个元组在</a:t>
            </a:r>
            <a:r>
              <a:rPr lang="en-US" altLang="zh-CN" sz="24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上的取值必须为：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）或取空值（</a:t>
            </a:r>
            <a:r>
              <a:rPr lang="en-US" altLang="zh-CN" sz="24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的每个属性均为空）；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）或等于</a:t>
            </a:r>
            <a:r>
              <a:rPr lang="en-US" altLang="zh-CN" sz="2400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中某个元组的主码值。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891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4272" y="1066800"/>
            <a:ext cx="7772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</a:rPr>
              <a:t>例如关系</a:t>
            </a:r>
            <a:r>
              <a:rPr lang="en-US" altLang="zh-CN" b="1" smtClean="0">
                <a:solidFill>
                  <a:schemeClr val="tx2"/>
                </a:solidFill>
              </a:rPr>
              <a:t>S</a:t>
            </a:r>
            <a:r>
              <a:rPr lang="zh-CN" altLang="en-US" b="1" smtClean="0">
                <a:solidFill>
                  <a:schemeClr val="tx2"/>
                </a:solidFill>
              </a:rPr>
              <a:t>在系号上的取值有两种可能：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813097" y="1844675"/>
            <a:ext cx="2555875" cy="3381375"/>
          </a:xfrm>
          <a:prstGeom prst="rect">
            <a:avLst/>
          </a:prstGeom>
          <a:noFill/>
          <a:ln w="31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</a:rPr>
              <a:t>系号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是关系模式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DEPT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</a:rPr>
              <a:t>主码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，也是关系模式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的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</a:rPr>
              <a:t>外码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，那么在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的关系中，系号的取值只允许有两种可能，或者为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</a:rPr>
              <a:t>空值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，或者等于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</a:rPr>
              <a:t>DEPT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</a:rPr>
              <a:t>关系中某个主码值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。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12664"/>
              </p:ext>
            </p:extLst>
          </p:nvPr>
        </p:nvGraphicFramePr>
        <p:xfrm>
          <a:off x="1655185" y="3929063"/>
          <a:ext cx="5929312" cy="2379733"/>
        </p:xfrm>
        <a:graphic>
          <a:graphicData uri="http://schemas.openxmlformats.org/drawingml/2006/table">
            <a:tbl>
              <a:tblPr/>
              <a:tblGrid>
                <a:gridCol w="1808273"/>
                <a:gridCol w="1447416"/>
                <a:gridCol w="959123"/>
                <a:gridCol w="1714500"/>
              </a:tblGrid>
              <a:tr h="518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L="91439" marR="91439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所在系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002210</a:t>
                      </a:r>
                    </a:p>
                  </a:txBody>
                  <a:tcPr marL="91439" marR="91439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王雪莲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D01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005130</a:t>
                      </a:r>
                    </a:p>
                  </a:txBody>
                  <a:tcPr marL="91439" marR="91439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白亚春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D02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005220</a:t>
                      </a:r>
                    </a:p>
                  </a:txBody>
                  <a:tcPr marL="91439" marR="91439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陈韬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D02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L="91439" marR="91439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袁更旭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82997"/>
              </p:ext>
            </p:extLst>
          </p:nvPr>
        </p:nvGraphicFramePr>
        <p:xfrm>
          <a:off x="3512560" y="1714500"/>
          <a:ext cx="3255962" cy="1889344"/>
        </p:xfrm>
        <a:graphic>
          <a:graphicData uri="http://schemas.openxmlformats.org/drawingml/2006/table">
            <a:tbl>
              <a:tblPr/>
              <a:tblGrid>
                <a:gridCol w="1808425"/>
                <a:gridCol w="1447537"/>
              </a:tblGrid>
              <a:tr h="517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系号</a:t>
                      </a:r>
                    </a:p>
                  </a:txBody>
                  <a:tcPr marL="91447" marR="91447"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系名</a:t>
                      </a:r>
                    </a:p>
                  </a:txBody>
                  <a:tcPr marL="91447" marR="91447"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D01</a:t>
                      </a:r>
                    </a:p>
                  </a:txBody>
                  <a:tcPr marL="91447" marR="91447"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软件工程</a:t>
                      </a:r>
                    </a:p>
                  </a:txBody>
                  <a:tcPr marL="91447" marR="91447"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D02</a:t>
                      </a:r>
                    </a:p>
                  </a:txBody>
                  <a:tcPr marL="91447" marR="91447"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marL="91447" marR="91447"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D03</a:t>
                      </a:r>
                    </a:p>
                  </a:txBody>
                  <a:tcPr marL="91447" marR="91447"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信息安全</a:t>
                      </a:r>
                    </a:p>
                  </a:txBody>
                  <a:tcPr marL="91447" marR="91447"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rot="10800000">
            <a:off x="4512685" y="3286125"/>
            <a:ext cx="1928812" cy="7858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9"/>
          <p:cNvSpPr txBox="1">
            <a:spLocks noChangeArrowheads="1"/>
          </p:cNvSpPr>
          <p:nvPr/>
        </p:nvSpPr>
        <p:spPr bwMode="auto">
          <a:xfrm>
            <a:off x="1655185" y="2071688"/>
            <a:ext cx="1714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200"/>
              <a:t>DEPT</a:t>
            </a:r>
          </a:p>
          <a:p>
            <a:pPr eaLnBrk="1" hangingPunct="1"/>
            <a:endParaRPr lang="en-US" altLang="zh-CN" sz="3200"/>
          </a:p>
          <a:p>
            <a:pPr eaLnBrk="1" hangingPunct="1"/>
            <a:r>
              <a:rPr lang="en-US" altLang="zh-CN" sz="3200"/>
              <a:t>     S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86770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45870" y="744382"/>
            <a:ext cx="10994785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b="1" dirty="0" smtClean="0">
                <a:solidFill>
                  <a:srgbClr val="003300"/>
                </a:solidFill>
              </a:rPr>
              <a:t>注：</a:t>
            </a:r>
            <a:r>
              <a:rPr lang="zh-CN" altLang="en-US" b="1" dirty="0" smtClean="0">
                <a:solidFill>
                  <a:srgbClr val="FF3300"/>
                </a:solidFill>
              </a:rPr>
              <a:t>✾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不仅两个或两个以上的关系间可以存在引用关系，同一关系内部属性间也可能存在引用关系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zh-CN" altLang="en-US" b="1" dirty="0" smtClean="0">
                <a:solidFill>
                  <a:srgbClr val="003300"/>
                </a:solidFill>
              </a:rPr>
              <a:t>外码与所参照的属性必须定义在同一个（或一组）域上。</a:t>
            </a:r>
            <a:endParaRPr lang="zh-CN" altLang="en-US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en-US" altLang="zh-CN" b="1" dirty="0" smtClean="0">
              <a:solidFill>
                <a:srgbClr val="003300"/>
              </a:solidFill>
            </a:endParaRPr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186923"/>
              </p:ext>
            </p:extLst>
          </p:nvPr>
        </p:nvGraphicFramePr>
        <p:xfrm>
          <a:off x="1876425" y="2925763"/>
          <a:ext cx="8569326" cy="3444876"/>
        </p:xfrm>
        <a:graphic>
          <a:graphicData uri="http://schemas.openxmlformats.org/drawingml/2006/table">
            <a:tbl>
              <a:tblPr/>
              <a:tblGrid>
                <a:gridCol w="1863266"/>
                <a:gridCol w="1489764"/>
                <a:gridCol w="1489764"/>
                <a:gridCol w="1863266"/>
                <a:gridCol w="1863266"/>
              </a:tblGrid>
              <a:tr h="51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L="91437" marR="91437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所在系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班长号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002210</a:t>
                      </a:r>
                    </a:p>
                  </a:txBody>
                  <a:tcPr marL="91437" marR="91437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王雪莲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电子系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002210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005130</a:t>
                      </a:r>
                    </a:p>
                  </a:txBody>
                  <a:tcPr marL="91437" marR="91437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白亚春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计算机系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005220</a:t>
                      </a:r>
                    </a:p>
                  </a:txBody>
                  <a:tcPr marL="91437" marR="91437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陈韬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计算机系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L="91437" marR="91437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袁更旭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计算机系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005221</a:t>
                      </a:r>
                    </a:p>
                  </a:txBody>
                  <a:tcPr marL="91437" marR="91437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2597150" y="249237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>
            <a:off x="2597150" y="24923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9437688" y="24923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997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684352"/>
            <a:ext cx="8640763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✾</a:t>
            </a:r>
            <a:r>
              <a:rPr lang="zh-CN" altLang="en-US" b="1" smtClean="0">
                <a:solidFill>
                  <a:srgbClr val="003300"/>
                </a:solidFill>
              </a:rPr>
              <a:t>外码与相应的主码名可以取不同的名字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10657"/>
              </p:ext>
            </p:extLst>
          </p:nvPr>
        </p:nvGraphicFramePr>
        <p:xfrm>
          <a:off x="3168797" y="1245609"/>
          <a:ext cx="5689600" cy="2590800"/>
        </p:xfrm>
        <a:graphic>
          <a:graphicData uri="http://schemas.openxmlformats.org/drawingml/2006/table">
            <a:tbl>
              <a:tblPr/>
              <a:tblGrid>
                <a:gridCol w="1897062"/>
                <a:gridCol w="1895475"/>
                <a:gridCol w="189706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商品编号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商品名称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价格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照相机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游戏光碟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手机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828782"/>
              </p:ext>
            </p:extLst>
          </p:nvPr>
        </p:nvGraphicFramePr>
        <p:xfrm>
          <a:off x="3024334" y="4196771"/>
          <a:ext cx="5975350" cy="2590800"/>
        </p:xfrm>
        <a:graphic>
          <a:graphicData uri="http://schemas.openxmlformats.org/drawingml/2006/table">
            <a:tbl>
              <a:tblPr/>
              <a:tblGrid>
                <a:gridCol w="1849438"/>
                <a:gridCol w="1277937"/>
                <a:gridCol w="2847975"/>
              </a:tblGrid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会员编号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商品号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杨林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Ｔ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祝小兰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陈洪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关羽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55"/>
          <p:cNvSpPr>
            <a:spLocks noChangeShapeType="1"/>
          </p:cNvSpPr>
          <p:nvPr/>
        </p:nvSpPr>
        <p:spPr bwMode="auto">
          <a:xfrm>
            <a:off x="4103834" y="1677409"/>
            <a:ext cx="2665413" cy="2663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153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854366"/>
            <a:ext cx="1131223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用户定义的完整性（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User-defined Integrity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针对某个具体数据库的约束条件，由应用环境决定，它反映某一具体应用所涉及的数据必须满足的语义要求。</a:t>
            </a:r>
            <a:endParaRPr lang="zh-CN" altLang="en-US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05696" y="4456835"/>
            <a:ext cx="36766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</a:rPr>
              <a:t>如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</a:rPr>
              <a:t>成绩在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</a:rPr>
              <a:t>0-100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</a:rPr>
              <a:t>之间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</a:rPr>
              <a:t>学号的编号规则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</a:rPr>
              <a:t>性别只能取</a:t>
            </a:r>
            <a:r>
              <a:rPr lang="zh-CN" altLang="en-US" sz="2400" b="1">
                <a:solidFill>
                  <a:srgbClr val="0000FF"/>
                </a:solidFill>
              </a:rPr>
              <a:t>‘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</a:rPr>
              <a:t>男</a:t>
            </a:r>
            <a:r>
              <a:rPr lang="zh-CN" altLang="en-US" sz="2400" b="1">
                <a:solidFill>
                  <a:srgbClr val="0000FF"/>
                </a:solidFill>
              </a:rPr>
              <a:t>’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</a:rPr>
              <a:t>或</a:t>
            </a:r>
            <a:r>
              <a:rPr lang="zh-CN" altLang="en-US" sz="2400" b="1">
                <a:solidFill>
                  <a:srgbClr val="0000FF"/>
                </a:solidFill>
              </a:rPr>
              <a:t>‘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</a:rPr>
              <a:t>女</a:t>
            </a:r>
            <a:r>
              <a:rPr lang="zh-CN" altLang="en-US" sz="2400" b="1">
                <a:solidFill>
                  <a:srgbClr val="0000FF"/>
                </a:solidFill>
              </a:rPr>
              <a:t>’</a:t>
            </a:r>
            <a:endParaRPr lang="zh-CN" altLang="en-US" sz="2400" b="1">
              <a:solidFill>
                <a:srgbClr val="0000FF"/>
              </a:solidFill>
              <a:latin typeface="楷体_GB2312" pitchFamily="49" charset="-122"/>
            </a:endParaRP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26866"/>
              </p:ext>
            </p:extLst>
          </p:nvPr>
        </p:nvGraphicFramePr>
        <p:xfrm>
          <a:off x="1777133" y="2324823"/>
          <a:ext cx="3600450" cy="2133600"/>
        </p:xfrm>
        <a:graphic>
          <a:graphicData uri="http://schemas.openxmlformats.org/drawingml/2006/table">
            <a:tbl>
              <a:tblPr/>
              <a:tblGrid>
                <a:gridCol w="1008063"/>
                <a:gridCol w="1392237"/>
                <a:gridCol w="1200150"/>
              </a:tblGrid>
              <a:tr h="371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6026"/>
              </p:ext>
            </p:extLst>
          </p:nvPr>
        </p:nvGraphicFramePr>
        <p:xfrm>
          <a:off x="5563321" y="4253635"/>
          <a:ext cx="4500562" cy="2133600"/>
        </p:xfrm>
        <a:graphic>
          <a:graphicData uri="http://schemas.openxmlformats.org/drawingml/2006/table">
            <a:tbl>
              <a:tblPr/>
              <a:tblGrid>
                <a:gridCol w="1428750"/>
                <a:gridCol w="2008187"/>
                <a:gridCol w="1063625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数据库原理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离散数学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83802"/>
              </p:ext>
            </p:extLst>
          </p:nvPr>
        </p:nvGraphicFramePr>
        <p:xfrm>
          <a:off x="5777633" y="2253385"/>
          <a:ext cx="4286251" cy="1706664"/>
        </p:xfrm>
        <a:graphic>
          <a:graphicData uri="http://schemas.openxmlformats.org/drawingml/2006/table">
            <a:tbl>
              <a:tblPr/>
              <a:tblGrid>
                <a:gridCol w="1293029"/>
                <a:gridCol w="1496611"/>
                <a:gridCol w="1496611"/>
              </a:tblGrid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0503</a:t>
                      </a: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郑重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marL="91439" marR="91439"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王燕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1439" marR="91439"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76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关系的完整性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5287" y="1039960"/>
            <a:ext cx="1136260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完整性约束的作用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数据完整性的作用就是要保证数据库中的数据是正确的，提高了数据库的正确度 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(1)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执行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插入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操作时检查完整性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执行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删除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操作时检查完整性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执行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更新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操作时检查完整性</a:t>
            </a: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337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5927" y="1143000"/>
            <a:ext cx="940723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关系代数是一种抽象的查询语言，用对关系的运算来表达查询，作为研究关系数据语言的数学工具。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5927" y="2333624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楷体_GB2312" pitchFamily="49" charset="-122"/>
              </a:rPr>
              <a:t>运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算三要素：运算对象，运算符，运算结果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7331362" y="3657600"/>
            <a:ext cx="2514600" cy="457200"/>
            <a:chOff x="3600" y="2304"/>
            <a:chExt cx="1584" cy="288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600" y="2448"/>
              <a:ext cx="336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84" y="2304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行的角度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331362" y="4267200"/>
            <a:ext cx="2724150" cy="457200"/>
            <a:chOff x="3600" y="2688"/>
            <a:chExt cx="1716" cy="288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600" y="2832"/>
              <a:ext cx="346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984" y="2688"/>
              <a:ext cx="1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行和列的角度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795750" y="3573463"/>
            <a:ext cx="5561012" cy="2514600"/>
            <a:chOff x="214" y="2256"/>
            <a:chExt cx="3503" cy="1584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24" y="2304"/>
              <a:ext cx="2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tx2"/>
                  </a:solidFill>
                  <a:latin typeface="楷体_GB2312" pitchFamily="49" charset="-122"/>
                </a:rPr>
                <a:t> </a:t>
              </a:r>
              <a:r>
                <a:rPr kumimoji="1" lang="zh-CN" altLang="en-US" sz="2800" b="1">
                  <a:solidFill>
                    <a:schemeClr val="tx2"/>
                  </a:solidFill>
                  <a:latin typeface="楷体_GB2312" pitchFamily="49" charset="-122"/>
                </a:rPr>
                <a:t>集合运算：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∪ ∩ － </a:t>
              </a:r>
              <a:r>
                <a:rPr kumimoji="1" lang="zh-CN" altLang="zh-CN" sz="2400" b="1">
                  <a:solidFill>
                    <a:schemeClr val="tx2"/>
                  </a:solidFill>
                  <a:latin typeface="楷体_GB2312" pitchFamily="49" charset="-122"/>
                </a:rPr>
                <a:t>×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</a:rPr>
                <a:t> 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89" y="3072"/>
              <a:ext cx="29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tx2"/>
                  </a:solidFill>
                  <a:latin typeface="楷体_GB2312" pitchFamily="49" charset="-122"/>
                </a:rPr>
                <a:t>比较运算符：</a:t>
              </a:r>
              <a:r>
                <a:rPr kumimoji="1" lang="en-US" altLang="zh-CN" sz="2800" b="1">
                  <a:solidFill>
                    <a:schemeClr val="tx2"/>
                  </a:solidFill>
                  <a:latin typeface="楷体_GB2312" pitchFamily="49" charset="-122"/>
                </a:rPr>
                <a:t>&gt;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</a:rPr>
                <a:t>≥ &lt; ≤</a:t>
              </a:r>
              <a:r>
                <a:rPr kumimoji="1" lang="en-US" altLang="zh-CN" sz="3200">
                  <a:latin typeface="楷体_GB2312" pitchFamily="49" charset="-122"/>
                </a:rPr>
                <a:t> = 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</a:rPr>
                <a:t>&lt;&gt;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72" y="3504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tx2"/>
                  </a:solidFill>
                  <a:latin typeface="楷体_GB2312" pitchFamily="49" charset="-122"/>
                </a:rPr>
                <a:t>逻辑运算符：</a:t>
              </a:r>
              <a:r>
                <a:rPr kumimoji="1" lang="zh-CN" altLang="en-US" sz="2400" b="1">
                  <a:latin typeface="楷体_GB2312" pitchFamily="49" charset="-122"/>
                </a:rPr>
                <a:t>∧  ∨ ┐</a:t>
              </a:r>
              <a:endParaRPr kumimoji="1" lang="zh-CN" altLang="en-US" sz="2800" b="1">
                <a:solidFill>
                  <a:schemeClr val="tx2"/>
                </a:solidFill>
                <a:latin typeface="楷体_GB2312" pitchFamily="49" charset="-122"/>
              </a:endParaRP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624" y="2688"/>
              <a:ext cx="3093" cy="327"/>
              <a:chOff x="720" y="2640"/>
              <a:chExt cx="3093" cy="327"/>
            </a:xfrm>
          </p:grpSpPr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720" y="2640"/>
                <a:ext cx="309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chemeClr val="tx2"/>
                    </a:solidFill>
                    <a:latin typeface="楷体_GB2312" pitchFamily="49" charset="-122"/>
                  </a:rPr>
                  <a:t> </a:t>
                </a:r>
                <a:r>
                  <a:rPr kumimoji="1" lang="zh-CN" altLang="en-US" sz="2800" b="1">
                    <a:solidFill>
                      <a:schemeClr val="tx2"/>
                    </a:solidFill>
                    <a:latin typeface="楷体_GB2312" pitchFamily="49" charset="-122"/>
                  </a:rPr>
                  <a:t>专门的关系运算：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楷体_GB2312" pitchFamily="49" charset="-122"/>
                  </a:rPr>
                  <a:t>σπ    ÷ </a:t>
                </a:r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3200" y="2784"/>
                <a:ext cx="144" cy="96"/>
              </a:xfrm>
              <a:custGeom>
                <a:avLst/>
                <a:gdLst>
                  <a:gd name="T0" fmla="*/ 0 w 336"/>
                  <a:gd name="T1" fmla="*/ 0 h 336"/>
                  <a:gd name="T2" fmla="*/ 0 w 336"/>
                  <a:gd name="T3" fmla="*/ 0 h 336"/>
                  <a:gd name="T4" fmla="*/ 0 w 336"/>
                  <a:gd name="T5" fmla="*/ 0 h 336"/>
                  <a:gd name="T6" fmla="*/ 0 w 336"/>
                  <a:gd name="T7" fmla="*/ 0 h 336"/>
                  <a:gd name="T8" fmla="*/ 0 w 336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336"/>
                  <a:gd name="T17" fmla="*/ 336 w 336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336">
                    <a:moveTo>
                      <a:pt x="0" y="0"/>
                    </a:moveTo>
                    <a:lnTo>
                      <a:pt x="0" y="336"/>
                    </a:lnTo>
                    <a:lnTo>
                      <a:pt x="336" y="0"/>
                    </a:lnTo>
                    <a:lnTo>
                      <a:pt x="336" y="33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214" y="2256"/>
              <a:ext cx="410" cy="1584"/>
              <a:chOff x="214" y="2256"/>
              <a:chExt cx="410" cy="1584"/>
            </a:xfrm>
          </p:grpSpPr>
          <p:sp>
            <p:nvSpPr>
              <p:cNvPr id="19" name="AutoShape 19"/>
              <p:cNvSpPr>
                <a:spLocks/>
              </p:cNvSpPr>
              <p:nvPr/>
            </p:nvSpPr>
            <p:spPr bwMode="auto">
              <a:xfrm>
                <a:off x="528" y="2256"/>
                <a:ext cx="96" cy="1584"/>
              </a:xfrm>
              <a:prstGeom prst="leftBrace">
                <a:avLst>
                  <a:gd name="adj1" fmla="val 137500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214" y="2678"/>
                <a:ext cx="34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800" b="1">
                    <a:solidFill>
                      <a:srgbClr val="0000FF"/>
                    </a:solidFill>
                    <a:latin typeface="楷体_GB2312" pitchFamily="49" charset="-122"/>
                  </a:rPr>
                  <a:t>分</a:t>
                </a:r>
              </a:p>
              <a:p>
                <a:pPr algn="ctr" eaLnBrk="1" hangingPunct="1"/>
                <a:r>
                  <a:rPr kumimoji="1" lang="zh-CN" altLang="en-US" sz="2800" b="1">
                    <a:solidFill>
                      <a:srgbClr val="0000FF"/>
                    </a:solidFill>
                    <a:latin typeface="楷体_GB2312" pitchFamily="49" charset="-122"/>
                  </a:rPr>
                  <a:t>类</a:t>
                </a:r>
              </a:p>
            </p:txBody>
          </p:sp>
        </p:grp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7124987" y="5084763"/>
            <a:ext cx="2952750" cy="822325"/>
            <a:chOff x="3408" y="3197"/>
            <a:chExt cx="1860" cy="518"/>
          </a:xfrm>
        </p:grpSpPr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3552" y="3197"/>
              <a:ext cx="1716" cy="518"/>
              <a:chOff x="3600" y="2573"/>
              <a:chExt cx="1716" cy="518"/>
            </a:xfrm>
          </p:grpSpPr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>
                <a:off x="3600" y="2832"/>
                <a:ext cx="346" cy="0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3984" y="2573"/>
                <a:ext cx="1332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辅助专门的关系运算操作</a:t>
                </a:r>
              </a:p>
            </p:txBody>
          </p:sp>
        </p:grpSp>
        <p:sp>
          <p:nvSpPr>
            <p:cNvPr id="26" name="AutoShape 25"/>
            <p:cNvSpPr>
              <a:spLocks/>
            </p:cNvSpPr>
            <p:nvPr/>
          </p:nvSpPr>
          <p:spPr bwMode="auto">
            <a:xfrm>
              <a:off x="3408" y="321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694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二章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1965" y="997527"/>
            <a:ext cx="10985119" cy="50849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600200">
              <a:lnSpc>
                <a:spcPct val="125000"/>
              </a:lnSpc>
              <a:spcAft>
                <a:spcPct val="35000"/>
              </a:spcAft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系理论建立在集合代数理论基础上，用数学方法来处理数据库中的数据。</a:t>
            </a:r>
          </a:p>
          <a:p>
            <a:pPr marL="342900" indent="-342900" defTabSz="1600200">
              <a:lnSpc>
                <a:spcPct val="125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E.F.Codd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于二十世纪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年代初提出关系数据理论，他因此获得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图灵奖。</a:t>
            </a:r>
          </a:p>
          <a:p>
            <a:pPr marL="342900" indent="-342900" defTabSz="1600200">
              <a:lnSpc>
                <a:spcPct val="125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E.F.Codd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在美国计算机学会会刊“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Communications of the ACM”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上发表论文“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Relational Model of Data for Shared Banks”,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ACM1983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年把该论文列为从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年以来的四分之一世纪中具有里程碑意义的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篇研究论文之一。</a:t>
            </a:r>
          </a:p>
          <a:p>
            <a:pPr marL="342900" indent="-342900" defTabSz="1600200">
              <a:lnSpc>
                <a:spcPct val="125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早期代表系统</a:t>
            </a:r>
          </a:p>
          <a:p>
            <a:pPr marL="800100" lvl="1" indent="-342900" defTabSz="1600200">
              <a:lnSpc>
                <a:spcPct val="125000"/>
              </a:lnSpc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Ｒ：由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研制。</a:t>
            </a:r>
          </a:p>
          <a:p>
            <a:pPr marL="800100" lvl="1" indent="-342900" defTabSz="1600200">
              <a:lnSpc>
                <a:spcPct val="125000"/>
              </a:lnSpc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：由加州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Berkeley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分校研制。</a:t>
            </a:r>
          </a:p>
          <a:p>
            <a:pPr marL="342900" indent="-342900" defTabSz="1600200">
              <a:lnSpc>
                <a:spcPct val="125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年代，关系模型数据库系统已成为商用主流数据库系统，广泛应用于各个领域。</a:t>
            </a:r>
          </a:p>
          <a:p>
            <a:pPr marL="342900" indent="-342900" defTabSz="1600200">
              <a:lnSpc>
                <a:spcPct val="125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目前主流的商业数据库系统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:Oracle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SQL Server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908" y="921010"/>
            <a:ext cx="10972800" cy="16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传统的集合运算是二目运算，包括并、交、差、广义笛卡尔积四种运算，如图。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387108" y="3435925"/>
            <a:ext cx="1447800" cy="1433513"/>
            <a:chOff x="912" y="1536"/>
            <a:chExt cx="912" cy="903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248" y="1536"/>
              <a:ext cx="576" cy="57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912" y="1536"/>
              <a:ext cx="576" cy="57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248" y="21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7C8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并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2262908" y="3435925"/>
            <a:ext cx="1524000" cy="1357313"/>
            <a:chOff x="4032" y="1584"/>
            <a:chExt cx="960" cy="855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416" y="1584"/>
              <a:ext cx="576" cy="57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431" y="1681"/>
              <a:ext cx="134" cy="143"/>
            </a:xfrm>
            <a:custGeom>
              <a:avLst/>
              <a:gdLst>
                <a:gd name="T0" fmla="*/ 120 w 134"/>
                <a:gd name="T1" fmla="*/ 14 h 143"/>
                <a:gd name="T2" fmla="*/ 77 w 134"/>
                <a:gd name="T3" fmla="*/ 57 h 143"/>
                <a:gd name="T4" fmla="*/ 34 w 134"/>
                <a:gd name="T5" fmla="*/ 100 h 143"/>
                <a:gd name="T6" fmla="*/ 0 w 134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143"/>
                <a:gd name="T14" fmla="*/ 134 w 134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143">
                  <a:moveTo>
                    <a:pt x="120" y="14"/>
                  </a:moveTo>
                  <a:cubicBezTo>
                    <a:pt x="75" y="83"/>
                    <a:pt x="134" y="0"/>
                    <a:pt x="77" y="57"/>
                  </a:cubicBezTo>
                  <a:cubicBezTo>
                    <a:pt x="20" y="114"/>
                    <a:pt x="103" y="55"/>
                    <a:pt x="34" y="100"/>
                  </a:cubicBezTo>
                  <a:cubicBezTo>
                    <a:pt x="13" y="133"/>
                    <a:pt x="24" y="119"/>
                    <a:pt x="0" y="143"/>
                  </a:cubicBezTo>
                </a:path>
              </a:pathLst>
            </a:custGeom>
            <a:solidFill>
              <a:srgbClr val="FF0066"/>
            </a:solidFill>
            <a:ln w="254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4416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4416" y="1776"/>
              <a:ext cx="192" cy="192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4416" y="1728"/>
              <a:ext cx="144" cy="144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416" y="1824"/>
              <a:ext cx="192" cy="192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4464" y="1920"/>
              <a:ext cx="144" cy="144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464" y="211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7C8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交</a:t>
              </a: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8130308" y="3435925"/>
            <a:ext cx="1524000" cy="1433513"/>
            <a:chOff x="2304" y="1536"/>
            <a:chExt cx="960" cy="903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688" y="21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7C8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差</a:t>
              </a:r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2304" y="1536"/>
              <a:ext cx="576" cy="57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2688" y="1536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3939308" y="4731325"/>
            <a:ext cx="3962400" cy="1752600"/>
            <a:chOff x="1440" y="2640"/>
            <a:chExt cx="2496" cy="1104"/>
          </a:xfrm>
        </p:grpSpPr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1440" y="2640"/>
              <a:ext cx="1152" cy="1104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8" name="Group 24"/>
            <p:cNvGrpSpPr>
              <a:grpSpLocks/>
            </p:cNvGrpSpPr>
            <p:nvPr/>
          </p:nvGrpSpPr>
          <p:grpSpPr bwMode="auto">
            <a:xfrm>
              <a:off x="1536" y="2880"/>
              <a:ext cx="912" cy="576"/>
              <a:chOff x="960" y="2016"/>
              <a:chExt cx="912" cy="576"/>
            </a:xfrm>
          </p:grpSpPr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26"/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688" y="2976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7C8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笛卡尔积</a:t>
              </a:r>
            </a:p>
          </p:txBody>
        </p:sp>
      </p:grp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04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350815" y="990600"/>
            <a:ext cx="777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并（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Union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chemeClr val="tx2"/>
                </a:solidFill>
                <a:ea typeface="楷体_GB2312" pitchFamily="49" charset="-122"/>
              </a:rPr>
              <a:t>—</a:t>
            </a:r>
            <a:r>
              <a:rPr lang="en-US" altLang="zh-CN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所有至少出现在两个关系中之一的元组的集合。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350815" y="4572000"/>
            <a:ext cx="8763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400" b="1">
                <a:solidFill>
                  <a:schemeClr val="hlink"/>
                </a:solidFill>
                <a:latin typeface="楷体_GB2312" pitchFamily="49" charset="-122"/>
              </a:rPr>
              <a:t>注：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两个关系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若进行并运算，则它们必须是</a:t>
            </a:r>
            <a:r>
              <a:rPr kumimoji="1" lang="zh-CN" altLang="en-US" sz="2400" b="1">
                <a:solidFill>
                  <a:schemeClr val="hlink"/>
                </a:solidFill>
                <a:latin typeface="楷体_GB2312" pitchFamily="49" charset="-122"/>
              </a:rPr>
              <a:t>相容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的：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  （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）关系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必须是同目的，即它们的属性数目必须相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同；</a:t>
            </a:r>
            <a:endParaRPr kumimoji="1" lang="zh-CN" altLang="en-US" sz="2400" b="1">
              <a:solidFill>
                <a:schemeClr val="tx2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  （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）对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的第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个属性的域必须和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S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的第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个属性的域相同。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179615" y="2057400"/>
            <a:ext cx="389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kumimoji="1" lang="en-US" altLang="zh-CN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 ={ t | t</a:t>
            </a:r>
            <a:r>
              <a:rPr kumimoji="1" lang="en-US" altLang="zh-CN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 </a:t>
            </a:r>
            <a:r>
              <a:rPr kumimoji="1" lang="en-US" altLang="zh-CN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 t</a:t>
            </a:r>
            <a:r>
              <a:rPr kumimoji="1" lang="en-US" altLang="zh-CN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 }</a:t>
            </a:r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4246415" y="2971800"/>
            <a:ext cx="2209800" cy="1433513"/>
            <a:chOff x="912" y="1536"/>
            <a:chExt cx="912" cy="903"/>
          </a:xfrm>
        </p:grpSpPr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1248" y="1536"/>
              <a:ext cx="576" cy="57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912" y="1536"/>
              <a:ext cx="576" cy="57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248" y="21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7C8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607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rs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44" y="1143000"/>
            <a:ext cx="25908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rs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144" y="3684588"/>
            <a:ext cx="2667000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rs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44" y="1524000"/>
            <a:ext cx="369093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108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850" y="885102"/>
            <a:ext cx="9836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</a:rPr>
              <a:t>实例</a:t>
            </a:r>
            <a:r>
              <a:rPr lang="en-US" altLang="zh-CN" sz="2800" b="1">
                <a:latin typeface="楷体_GB2312" pitchFamily="49" charset="-122"/>
              </a:rPr>
              <a:t>A:</a:t>
            </a:r>
            <a:r>
              <a:rPr lang="zh-CN" altLang="en-US" sz="2800" b="1">
                <a:latin typeface="楷体_GB2312" pitchFamily="49" charset="-122"/>
              </a:rPr>
              <a:t>某学生成绩管理系统使用的数据表</a:t>
            </a:r>
            <a:r>
              <a:rPr lang="zh-CN" altLang="en-US" sz="2800" b="1">
                <a:solidFill>
                  <a:srgbClr val="FF0066"/>
                </a:solidFill>
                <a:latin typeface="楷体_GB2312" pitchFamily="49" charset="-122"/>
              </a:rPr>
              <a:t>部分数据</a:t>
            </a:r>
            <a:r>
              <a:rPr lang="zh-CN" altLang="en-US" sz="2800" b="1">
                <a:latin typeface="楷体_GB2312" pitchFamily="49" charset="-122"/>
              </a:rPr>
              <a:t>如下</a:t>
            </a:r>
            <a:r>
              <a:rPr lang="en-US" altLang="zh-CN" sz="2800" b="1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00014"/>
              </p:ext>
            </p:extLst>
          </p:nvPr>
        </p:nvGraphicFramePr>
        <p:xfrm>
          <a:off x="1842217" y="1643784"/>
          <a:ext cx="3600450" cy="2247900"/>
        </p:xfrm>
        <a:graphic>
          <a:graphicData uri="http://schemas.openxmlformats.org/drawingml/2006/table">
            <a:tbl>
              <a:tblPr/>
              <a:tblGrid>
                <a:gridCol w="1008062"/>
                <a:gridCol w="1392238"/>
                <a:gridCol w="120015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050054" y="1788247"/>
            <a:ext cx="792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r>
              <a:rPr lang="en-US" altLang="zh-CN" sz="3200" b="1" baseline="-25000"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30748"/>
              </p:ext>
            </p:extLst>
          </p:nvPr>
        </p:nvGraphicFramePr>
        <p:xfrm>
          <a:off x="6339604" y="1643784"/>
          <a:ext cx="3422650" cy="1685925"/>
        </p:xfrm>
        <a:graphic>
          <a:graphicData uri="http://schemas.openxmlformats.org/drawingml/2006/table">
            <a:tbl>
              <a:tblPr/>
              <a:tblGrid>
                <a:gridCol w="1119188"/>
                <a:gridCol w="1295400"/>
                <a:gridCol w="1008062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5515692" y="1788247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r>
              <a:rPr lang="en-US" altLang="zh-CN" sz="3200" b="1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145679" y="4452072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r>
              <a:rPr lang="en-US" altLang="zh-CN" sz="3200" b="1" baseline="-25000">
                <a:ea typeface="宋体" panose="02010600030101010101" pitchFamily="2" charset="-122"/>
              </a:rPr>
              <a:t>1</a:t>
            </a:r>
            <a:r>
              <a:rPr lang="en-US" altLang="zh-CN" sz="3200" b="1">
                <a:ea typeface="宋体" panose="02010600030101010101" pitchFamily="2" charset="-122"/>
              </a:rPr>
              <a:t>UG</a:t>
            </a:r>
            <a:r>
              <a:rPr lang="en-US" altLang="zh-CN" sz="3200" b="1" baseline="-25000"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80364"/>
              </p:ext>
            </p:extLst>
          </p:nvPr>
        </p:nvGraphicFramePr>
        <p:xfrm>
          <a:off x="6090367" y="3731347"/>
          <a:ext cx="3600450" cy="2809875"/>
        </p:xfrm>
        <a:graphic>
          <a:graphicData uri="http://schemas.openxmlformats.org/drawingml/2006/table">
            <a:tbl>
              <a:tblPr/>
              <a:tblGrid>
                <a:gridCol w="1008062"/>
                <a:gridCol w="1392238"/>
                <a:gridCol w="120015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87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5089" y="990600"/>
            <a:ext cx="7772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差（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Difference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smtClean="0">
                <a:solidFill>
                  <a:schemeClr val="tx2"/>
                </a:solidFill>
                <a:ea typeface="楷体_GB2312" pitchFamily="49" charset="-122"/>
              </a:rPr>
              <a:t>—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由属于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但是不属于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的元组构成的集合。</a:t>
            </a:r>
            <a:endParaRPr lang="zh-CN" altLang="en-US" sz="2400" b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814289" y="2209800"/>
            <a:ext cx="152400" cy="330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63139" y="2089150"/>
            <a:ext cx="354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kumimoji="1" lang="zh-CN" altLang="en-US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－</a:t>
            </a:r>
            <a:r>
              <a:rPr kumimoji="1" lang="en-US" altLang="zh-CN" sz="28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S={t|t∈R∧t∈S}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604489" y="3124200"/>
            <a:ext cx="2667000" cy="1433513"/>
            <a:chOff x="2304" y="1536"/>
            <a:chExt cx="960" cy="903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688" y="211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7C8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差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304" y="1536"/>
              <a:ext cx="576" cy="576"/>
            </a:xfrm>
            <a:prstGeom prst="ellipse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688" y="1536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07364" y="5389563"/>
            <a:ext cx="753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hlink"/>
                </a:solidFill>
                <a:latin typeface="楷体_GB2312" pitchFamily="49" charset="-122"/>
              </a:rPr>
              <a:t>注：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</a:rPr>
              <a:t>必须同类型（属性集相同，但属性名可不同）</a:t>
            </a:r>
          </a:p>
        </p:txBody>
      </p:sp>
    </p:spTree>
    <p:extLst>
      <p:ext uri="{BB962C8B-B14F-4D97-AF65-F5344CB8AC3E}">
        <p14:creationId xmlns:p14="http://schemas.microsoft.com/office/powerpoint/2010/main" val="3285468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rs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98" y="1063625"/>
            <a:ext cx="25908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rs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98" y="3605213"/>
            <a:ext cx="2667000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rs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98" y="1981200"/>
            <a:ext cx="4343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992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8515" y="836425"/>
            <a:ext cx="8497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宋体" panose="02010600030101010101" pitchFamily="2" charset="-122"/>
              </a:rPr>
              <a:t>参见实例</a:t>
            </a:r>
            <a:r>
              <a:rPr lang="en-US" altLang="zh-CN" sz="3200" b="1">
                <a:ea typeface="宋体" panose="02010600030101010101" pitchFamily="2" charset="-122"/>
              </a:rPr>
              <a:t>A: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18006"/>
              </p:ext>
            </p:extLst>
          </p:nvPr>
        </p:nvGraphicFramePr>
        <p:xfrm>
          <a:off x="2461060" y="1745382"/>
          <a:ext cx="3600450" cy="2247900"/>
        </p:xfrm>
        <a:graphic>
          <a:graphicData uri="http://schemas.openxmlformats.org/drawingml/2006/table">
            <a:tbl>
              <a:tblPr/>
              <a:tblGrid>
                <a:gridCol w="1008062"/>
                <a:gridCol w="1392238"/>
                <a:gridCol w="120015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668897" y="1889845"/>
            <a:ext cx="792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r>
              <a:rPr lang="en-US" altLang="zh-CN" sz="3200" b="1" baseline="-25000"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30176"/>
              </p:ext>
            </p:extLst>
          </p:nvPr>
        </p:nvGraphicFramePr>
        <p:xfrm>
          <a:off x="6958447" y="1745382"/>
          <a:ext cx="3422650" cy="1685925"/>
        </p:xfrm>
        <a:graphic>
          <a:graphicData uri="http://schemas.openxmlformats.org/drawingml/2006/table">
            <a:tbl>
              <a:tblPr/>
              <a:tblGrid>
                <a:gridCol w="1119188"/>
                <a:gridCol w="1295400"/>
                <a:gridCol w="1008062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134535" y="1889845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r>
              <a:rPr lang="en-US" altLang="zh-CN" sz="3200" b="1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764522" y="4553670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r>
              <a:rPr lang="en-US" altLang="zh-CN" sz="3200" b="1" baseline="-25000">
                <a:ea typeface="宋体" panose="02010600030101010101" pitchFamily="2" charset="-122"/>
              </a:rPr>
              <a:t>2</a:t>
            </a:r>
            <a:r>
              <a:rPr lang="en-US" altLang="zh-CN" sz="3200" b="1">
                <a:ea typeface="宋体" panose="02010600030101010101" pitchFamily="2" charset="-122"/>
              </a:rPr>
              <a:t>-G</a:t>
            </a:r>
            <a:r>
              <a:rPr lang="en-US" altLang="zh-CN" sz="3200" b="1" baseline="-25000"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1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72320"/>
              </p:ext>
            </p:extLst>
          </p:nvPr>
        </p:nvGraphicFramePr>
        <p:xfrm>
          <a:off x="6348847" y="4409207"/>
          <a:ext cx="3600450" cy="1123950"/>
        </p:xfrm>
        <a:graphic>
          <a:graphicData uri="http://schemas.openxmlformats.org/drawingml/2006/table">
            <a:tbl>
              <a:tblPr/>
              <a:tblGrid>
                <a:gridCol w="1008063"/>
                <a:gridCol w="1392237"/>
                <a:gridCol w="120015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148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15107" y="990600"/>
            <a:ext cx="7772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3. </a:t>
            </a:r>
            <a:r>
              <a:rPr lang="zh-CN" altLang="en-US" b="1" smtClean="0">
                <a:solidFill>
                  <a:srgbClr val="FF3300"/>
                </a:solidFill>
              </a:rPr>
              <a:t>交</a:t>
            </a: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Intersection</a:t>
            </a:r>
            <a:r>
              <a:rPr lang="zh-CN" altLang="en-US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    </a:t>
            </a:r>
            <a:r>
              <a:rPr lang="en-US" altLang="zh-CN" sz="2400" b="1" smtClean="0">
                <a:solidFill>
                  <a:schemeClr val="tx2"/>
                </a:solidFill>
              </a:rPr>
              <a:t>—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所有同时出现在两个关系中的元组集合。</a:t>
            </a:r>
          </a:p>
          <a:p>
            <a:pPr lvl="1" algn="ctr" eaLnBrk="1" hangingPunct="1">
              <a:buSzPct val="55000"/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={ t | t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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t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}</a:t>
            </a:r>
            <a:endParaRPr lang="en-US" altLang="zh-CN" b="1" smtClean="0">
              <a:solidFill>
                <a:srgbClr val="FF33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15107" y="4125582"/>
            <a:ext cx="10795002" cy="245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chemeClr val="hlink"/>
                </a:solidFill>
                <a:latin typeface="楷体_GB2312" pitchFamily="49" charset="-122"/>
              </a:rPr>
              <a:t>注：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 交运算可以通过差运算来表示：</a:t>
            </a:r>
          </a:p>
          <a:p>
            <a:pPr lvl="1" algn="ctr" eaLnBrk="1" hangingPunct="1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 dirty="0" err="1">
                <a:solidFill>
                  <a:srgbClr val="FF3300"/>
                </a:solidFill>
                <a:latin typeface="楷体_GB2312" pitchFamily="49" charset="-122"/>
              </a:rPr>
              <a:t>R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楷体_GB2312" pitchFamily="49" charset="-122"/>
                <a:sym typeface="Symbol" panose="05050102010706020507" pitchFamily="18" charset="2"/>
              </a:rPr>
              <a:t></a:t>
            </a:r>
            <a:r>
              <a:rPr kumimoji="1" lang="en-US" altLang="zh-CN" sz="2800" b="1" dirty="0" err="1">
                <a:solidFill>
                  <a:srgbClr val="FF3300"/>
                </a:solidFill>
                <a:latin typeface="楷体_GB2312" pitchFamily="49" charset="-122"/>
              </a:rPr>
              <a:t>S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 = R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 (R 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 S)</a:t>
            </a: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 R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和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必须同类型（属性集相同、次序相同，但属性名可不同）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405907" y="2743200"/>
            <a:ext cx="2743200" cy="1412875"/>
            <a:chOff x="4032" y="1584"/>
            <a:chExt cx="960" cy="834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032" y="1584"/>
              <a:ext cx="576" cy="57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416" y="1584"/>
              <a:ext cx="576" cy="576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431" y="1681"/>
              <a:ext cx="134" cy="143"/>
            </a:xfrm>
            <a:custGeom>
              <a:avLst/>
              <a:gdLst>
                <a:gd name="T0" fmla="*/ 120 w 134"/>
                <a:gd name="T1" fmla="*/ 14 h 143"/>
                <a:gd name="T2" fmla="*/ 77 w 134"/>
                <a:gd name="T3" fmla="*/ 57 h 143"/>
                <a:gd name="T4" fmla="*/ 34 w 134"/>
                <a:gd name="T5" fmla="*/ 100 h 143"/>
                <a:gd name="T6" fmla="*/ 0 w 134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"/>
                <a:gd name="T13" fmla="*/ 0 h 143"/>
                <a:gd name="T14" fmla="*/ 134 w 134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" h="143">
                  <a:moveTo>
                    <a:pt x="120" y="14"/>
                  </a:moveTo>
                  <a:cubicBezTo>
                    <a:pt x="75" y="83"/>
                    <a:pt x="134" y="0"/>
                    <a:pt x="77" y="57"/>
                  </a:cubicBezTo>
                  <a:cubicBezTo>
                    <a:pt x="20" y="114"/>
                    <a:pt x="103" y="55"/>
                    <a:pt x="34" y="100"/>
                  </a:cubicBezTo>
                  <a:cubicBezTo>
                    <a:pt x="13" y="133"/>
                    <a:pt x="24" y="119"/>
                    <a:pt x="0" y="143"/>
                  </a:cubicBezTo>
                </a:path>
              </a:pathLst>
            </a:custGeom>
            <a:solidFill>
              <a:srgbClr val="FF0066"/>
            </a:solidFill>
            <a:ln w="254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4416" y="17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4416" y="1776"/>
              <a:ext cx="192" cy="192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4416" y="1728"/>
              <a:ext cx="144" cy="144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4416" y="1824"/>
              <a:ext cx="192" cy="192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4464" y="1920"/>
              <a:ext cx="144" cy="144"/>
            </a:xfrm>
            <a:prstGeom prst="lin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464" y="2112"/>
              <a:ext cx="38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FF7C8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7129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r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36" y="1789113"/>
            <a:ext cx="4038600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rs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36" y="1219200"/>
            <a:ext cx="25908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rs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36" y="3725863"/>
            <a:ext cx="2667000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855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8515" y="836425"/>
            <a:ext cx="8497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宋体" panose="02010600030101010101" pitchFamily="2" charset="-122"/>
              </a:rPr>
              <a:t>参见实例</a:t>
            </a:r>
            <a:r>
              <a:rPr lang="en-US" altLang="zh-CN" sz="3200" b="1">
                <a:ea typeface="宋体" panose="02010600030101010101" pitchFamily="2" charset="-122"/>
              </a:rPr>
              <a:t>A: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05847"/>
              </p:ext>
            </p:extLst>
          </p:nvPr>
        </p:nvGraphicFramePr>
        <p:xfrm>
          <a:off x="2100842" y="1754617"/>
          <a:ext cx="3600450" cy="2247900"/>
        </p:xfrm>
        <a:graphic>
          <a:graphicData uri="http://schemas.openxmlformats.org/drawingml/2006/table">
            <a:tbl>
              <a:tblPr/>
              <a:tblGrid>
                <a:gridCol w="1008062"/>
                <a:gridCol w="1392238"/>
                <a:gridCol w="120015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308679" y="1899080"/>
            <a:ext cx="792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r>
              <a:rPr lang="en-US" altLang="zh-CN" sz="3200" b="1" baseline="-25000"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17568"/>
              </p:ext>
            </p:extLst>
          </p:nvPr>
        </p:nvGraphicFramePr>
        <p:xfrm>
          <a:off x="6598229" y="1754617"/>
          <a:ext cx="3422650" cy="1685925"/>
        </p:xfrm>
        <a:graphic>
          <a:graphicData uri="http://schemas.openxmlformats.org/drawingml/2006/table">
            <a:tbl>
              <a:tblPr/>
              <a:tblGrid>
                <a:gridCol w="1119188"/>
                <a:gridCol w="1295400"/>
                <a:gridCol w="1008062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5774317" y="1899080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r>
              <a:rPr lang="en-US" altLang="zh-CN" sz="3200" b="1" baseline="-250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4404304" y="4562905"/>
            <a:ext cx="158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r>
              <a:rPr lang="en-US" altLang="zh-CN" sz="3200" b="1" baseline="-25000">
                <a:ea typeface="宋体" panose="02010600030101010101" pitchFamily="2" charset="-122"/>
              </a:rPr>
              <a:t>1</a:t>
            </a:r>
            <a:r>
              <a:rPr lang="en-US" altLang="zh-CN" sz="3200" b="1">
                <a:ea typeface="宋体" panose="02010600030101010101" pitchFamily="2" charset="-122"/>
              </a:rPr>
              <a:t>∩G</a:t>
            </a:r>
            <a:r>
              <a:rPr lang="en-US" altLang="zh-CN" sz="3200" b="1" baseline="-25000"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8407"/>
              </p:ext>
            </p:extLst>
          </p:nvPr>
        </p:nvGraphicFramePr>
        <p:xfrm>
          <a:off x="5988629" y="4418442"/>
          <a:ext cx="3600450" cy="1123950"/>
        </p:xfrm>
        <a:graphic>
          <a:graphicData uri="http://schemas.openxmlformats.org/drawingml/2006/table">
            <a:tbl>
              <a:tblPr/>
              <a:tblGrid>
                <a:gridCol w="1008063"/>
                <a:gridCol w="1392237"/>
                <a:gridCol w="120015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050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766618" y="1050420"/>
            <a:ext cx="10584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66"/>
              </a:buClr>
            </a:pPr>
            <a:r>
              <a:rPr kumimoji="1" lang="zh-CN" altLang="en-US" sz="2400" b="1" dirty="0">
                <a:latin typeface="楷体_GB2312" pitchFamily="49" charset="-122"/>
              </a:rPr>
              <a:t>关系数据模型由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关系数据结构</a:t>
            </a:r>
            <a:r>
              <a:rPr kumimoji="1" lang="zh-CN" altLang="en-US" sz="2400" b="1" dirty="0">
                <a:latin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关系操作集合</a:t>
            </a:r>
            <a:r>
              <a:rPr kumimoji="1" lang="zh-CN" altLang="en-US" sz="2400" b="1" dirty="0">
                <a:latin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关系完整性约束</a:t>
            </a:r>
            <a:r>
              <a:rPr kumimoji="1" lang="zh-CN" altLang="en-US" sz="2400" b="1" dirty="0">
                <a:latin typeface="楷体_GB2312" pitchFamily="49" charset="-122"/>
              </a:rPr>
              <a:t>三部分组成。</a:t>
            </a:r>
          </a:p>
        </p:txBody>
      </p:sp>
      <p:sp>
        <p:nvSpPr>
          <p:cNvPr id="9" name="Text Box 65"/>
          <p:cNvSpPr txBox="1">
            <a:spLocks noChangeArrowheads="1"/>
          </p:cNvSpPr>
          <p:nvPr/>
        </p:nvSpPr>
        <p:spPr bwMode="auto">
          <a:xfrm>
            <a:off x="905164" y="1747113"/>
            <a:ext cx="830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66"/>
              </a:buClr>
            </a:pP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</a:rPr>
              <a:t>关系数据结构：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</a:rPr>
              <a:t>二维表</a:t>
            </a:r>
          </a:p>
        </p:txBody>
      </p:sp>
      <p:sp>
        <p:nvSpPr>
          <p:cNvPr id="10" name="Rectangle 69"/>
          <p:cNvSpPr txBox="1">
            <a:spLocks noChangeArrowheads="1"/>
          </p:cNvSpPr>
          <p:nvPr/>
        </p:nvSpPr>
        <p:spPr bwMode="auto">
          <a:xfrm>
            <a:off x="880267" y="2502408"/>
            <a:ext cx="8839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域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(Domain):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一组具有相同数据类型的值的集合。</a:t>
            </a:r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1091480" y="3164040"/>
            <a:ext cx="66786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</a:rPr>
              <a:t>整数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</a:rPr>
              <a:t> 实数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</a:rPr>
              <a:t> 介于某个取值范围的整数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</a:rPr>
              <a:t> 长度指定长度的字符串集合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_GB2312" pitchFamily="49" charset="-122"/>
              </a:rPr>
              <a:t> </a:t>
            </a:r>
            <a:r>
              <a:rPr lang="en-US" altLang="zh-CN" sz="2400" b="1" dirty="0">
                <a:latin typeface="楷体_GB2312" pitchFamily="49" charset="-122"/>
              </a:rPr>
              <a:t>{</a:t>
            </a:r>
            <a:r>
              <a:rPr lang="en-US" altLang="zh-CN" sz="2400" b="1" dirty="0">
                <a:latin typeface="Times New Roman" panose="02020603050405020304" pitchFamily="18" charset="0"/>
              </a:rPr>
              <a:t>‘</a:t>
            </a:r>
            <a:r>
              <a:rPr lang="zh-CN" altLang="en-US" sz="2400" b="1" dirty="0">
                <a:latin typeface="楷体_GB2312" pitchFamily="49" charset="-122"/>
              </a:rPr>
              <a:t>男</a:t>
            </a:r>
            <a:r>
              <a:rPr lang="zh-CN" altLang="en-US" sz="2400" b="1" dirty="0">
                <a:latin typeface="Times New Roman" panose="02020603050405020304" pitchFamily="18" charset="0"/>
              </a:rPr>
              <a:t>’</a:t>
            </a:r>
            <a:r>
              <a:rPr lang="zh-CN" altLang="en-US" sz="2400" b="1" dirty="0">
                <a:latin typeface="楷体_GB2312" pitchFamily="49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‘</a:t>
            </a:r>
            <a:r>
              <a:rPr lang="zh-CN" altLang="en-US" sz="2400" b="1" dirty="0">
                <a:latin typeface="楷体_GB2312" pitchFamily="49" charset="-122"/>
              </a:rPr>
              <a:t>女</a:t>
            </a:r>
            <a:r>
              <a:rPr lang="zh-CN" altLang="en-US" sz="2400" b="1" dirty="0">
                <a:latin typeface="Times New Roman" panose="02020603050405020304" pitchFamily="18" charset="0"/>
              </a:rPr>
              <a:t>’</a:t>
            </a:r>
            <a:r>
              <a:rPr lang="en-US" altLang="zh-CN" sz="2400" b="1" dirty="0">
                <a:latin typeface="楷体_GB2312" pitchFamily="49" charset="-122"/>
              </a:rPr>
              <a:t>}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……………</a:t>
            </a:r>
            <a:r>
              <a:rPr lang="en-US" altLang="zh-CN" sz="2400" b="1" dirty="0">
                <a:latin typeface="楷体_GB2312" pitchFamily="49" charset="-122"/>
              </a:rPr>
              <a:t>..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系数据模型概述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91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build="p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534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4. </a:t>
            </a:r>
            <a:r>
              <a:rPr lang="zh-CN" altLang="en-US" b="1" smtClean="0">
                <a:solidFill>
                  <a:srgbClr val="FF3300"/>
                </a:solidFill>
              </a:rPr>
              <a:t>广义笛卡儿积</a:t>
            </a:r>
            <a:r>
              <a:rPr lang="zh-CN" altLang="en-US" sz="24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Extended Cartesian Product</a:t>
            </a:r>
            <a:r>
              <a:rPr lang="zh-CN" altLang="en-US" sz="2400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</a:rPr>
              <a:t>    －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是两个关系的元组集合所组成的新关系。</a:t>
            </a:r>
          </a:p>
          <a:p>
            <a:pPr algn="ctr" eaLnBrk="1" hangingPunct="1"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S={     |t</a:t>
            </a:r>
            <a:r>
              <a:rPr lang="en-US" altLang="zh-CN" b="1" baseline="-250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R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t</a:t>
            </a:r>
            <a:r>
              <a:rPr lang="en-US" altLang="zh-CN" b="1" baseline="-250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 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5287" y="3284538"/>
            <a:ext cx="10799185" cy="225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</a:rPr>
              <a:t>注</a:t>
            </a:r>
            <a:r>
              <a:rPr kumimoji="1" lang="zh-CN" altLang="en-US" sz="2400" b="1" dirty="0">
                <a:solidFill>
                  <a:schemeClr val="hlink"/>
                </a:solidFill>
                <a:latin typeface="楷体_GB2312" pitchFamily="49" charset="-122"/>
                <a:sym typeface="Wingdings" panose="05000000000000000000" pitchFamily="2" charset="2"/>
              </a:rPr>
              <a:t>： 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两个关系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，其目数分别为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，则它们的笛卡尔积是所有这样的元组集合：元组的前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个分量是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中的一个元组，后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个分量是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中的一个元组。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）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的目数为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与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的目数之和，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的元组个数为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和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的元组个数的乘积。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683000" y="2176463"/>
            <a:ext cx="965200" cy="579437"/>
            <a:chOff x="1560" y="2587"/>
            <a:chExt cx="608" cy="365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60" y="2587"/>
              <a:ext cx="6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648" y="2592"/>
              <a:ext cx="336" cy="96"/>
            </a:xfrm>
            <a:custGeom>
              <a:avLst/>
              <a:gdLst>
                <a:gd name="T0" fmla="*/ 0 w 192"/>
                <a:gd name="T1" fmla="*/ 12288 h 48"/>
                <a:gd name="T2" fmla="*/ 8453 w 192"/>
                <a:gd name="T3" fmla="*/ 0 h 48"/>
                <a:gd name="T4" fmla="*/ 16893 w 192"/>
                <a:gd name="T5" fmla="*/ 1228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0801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rs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0" y="1143000"/>
            <a:ext cx="25908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rs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90" y="3684588"/>
            <a:ext cx="2667000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4899890" y="1276350"/>
            <a:ext cx="4876800" cy="4819650"/>
            <a:chOff x="2544" y="1188"/>
            <a:chExt cx="3072" cy="3036"/>
          </a:xfrm>
        </p:grpSpPr>
        <p:pic>
          <p:nvPicPr>
            <p:cNvPr id="9" name="Picture 6" descr="rs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188"/>
              <a:ext cx="3072" cy="3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640" y="1392"/>
              <a:ext cx="40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R.A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120" y="1392"/>
              <a:ext cx="40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R.B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600" y="1392"/>
              <a:ext cx="40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R.C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104" y="1392"/>
              <a:ext cx="40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S.A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560" y="1392"/>
              <a:ext cx="40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S.B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040" y="1392"/>
              <a:ext cx="40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S.C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945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传统的集合运算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3960" y="679780"/>
            <a:ext cx="8497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宋体" panose="02010600030101010101" pitchFamily="2" charset="-122"/>
              </a:rPr>
              <a:t>实例</a:t>
            </a:r>
            <a:r>
              <a:rPr lang="en-US" altLang="zh-CN" sz="3200" b="1" dirty="0"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52967"/>
              </p:ext>
            </p:extLst>
          </p:nvPr>
        </p:nvGraphicFramePr>
        <p:xfrm>
          <a:off x="1899809" y="1296121"/>
          <a:ext cx="3600450" cy="2247900"/>
        </p:xfrm>
        <a:graphic>
          <a:graphicData uri="http://schemas.openxmlformats.org/drawingml/2006/table">
            <a:tbl>
              <a:tblPr/>
              <a:tblGrid>
                <a:gridCol w="1008063"/>
                <a:gridCol w="1392237"/>
                <a:gridCol w="120015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971247" y="792883"/>
            <a:ext cx="792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endParaRPr lang="en-US" altLang="zh-CN" sz="3200" b="1" baseline="-25000">
              <a:ea typeface="宋体" panose="02010600030101010101" pitchFamily="2" charset="-122"/>
            </a:endParaRPr>
          </a:p>
        </p:txBody>
      </p:sp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25265"/>
              </p:ext>
            </p:extLst>
          </p:nvPr>
        </p:nvGraphicFramePr>
        <p:xfrm>
          <a:off x="2331609" y="4177433"/>
          <a:ext cx="2414588" cy="2247900"/>
        </p:xfrm>
        <a:graphic>
          <a:graphicData uri="http://schemas.openxmlformats.org/drawingml/2006/table">
            <a:tbl>
              <a:tblPr/>
              <a:tblGrid>
                <a:gridCol w="1119188"/>
                <a:gridCol w="12954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郑重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1899809" y="3601171"/>
            <a:ext cx="792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宋体" panose="02010600030101010101" pitchFamily="2" charset="-122"/>
              </a:rPr>
              <a:t>Ｓ</a:t>
            </a:r>
            <a:endParaRPr lang="zh-CN" altLang="en-US" sz="3200" b="1" baseline="-25000">
              <a:ea typeface="宋体" panose="02010600030101010101" pitchFamily="2" charset="-122"/>
            </a:endParaRPr>
          </a:p>
        </p:txBody>
      </p:sp>
      <p:graphicFrame>
        <p:nvGraphicFramePr>
          <p:cNvPr id="12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4202"/>
              </p:ext>
            </p:extLst>
          </p:nvPr>
        </p:nvGraphicFramePr>
        <p:xfrm>
          <a:off x="5643134" y="719858"/>
          <a:ext cx="5222875" cy="4619625"/>
        </p:xfrm>
        <a:graphic>
          <a:graphicData uri="http://schemas.openxmlformats.org/drawingml/2006/table">
            <a:tbl>
              <a:tblPr/>
              <a:tblGrid>
                <a:gridCol w="1168400"/>
                <a:gridCol w="962025"/>
                <a:gridCol w="1168400"/>
                <a:gridCol w="1098550"/>
                <a:gridCol w="8255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S.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G.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郑重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郑重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郑重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115"/>
          <p:cNvSpPr txBox="1">
            <a:spLocks noChangeArrowheads="1"/>
          </p:cNvSpPr>
          <p:nvPr/>
        </p:nvSpPr>
        <p:spPr bwMode="auto">
          <a:xfrm>
            <a:off x="4419172" y="3601171"/>
            <a:ext cx="19446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S×G</a:t>
            </a:r>
          </a:p>
        </p:txBody>
      </p:sp>
      <p:sp>
        <p:nvSpPr>
          <p:cNvPr id="14" name="AutoShape 116"/>
          <p:cNvSpPr>
            <a:spLocks noChangeArrowheads="1"/>
          </p:cNvSpPr>
          <p:nvPr/>
        </p:nvSpPr>
        <p:spPr bwMode="auto">
          <a:xfrm>
            <a:off x="4923997" y="5472833"/>
            <a:ext cx="5256212" cy="1439863"/>
          </a:xfrm>
          <a:prstGeom prst="cloudCallout">
            <a:avLst>
              <a:gd name="adj1" fmla="val 9407"/>
              <a:gd name="adj2" fmla="val -15386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3300"/>
                </a:solidFill>
                <a:ea typeface="宋体" panose="02010600030101010101" pitchFamily="2" charset="-122"/>
              </a:rPr>
              <a:t>思考：数据合理吗？</a:t>
            </a:r>
          </a:p>
        </p:txBody>
      </p:sp>
    </p:spTree>
    <p:extLst>
      <p:ext uri="{BB962C8B-B14F-4D97-AF65-F5344CB8AC3E}">
        <p14:creationId xmlns:p14="http://schemas.microsoft.com/office/powerpoint/2010/main" val="1098661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63599" y="1052513"/>
            <a:ext cx="8686800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</a:rPr>
              <a:t>选择（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</a:rPr>
              <a:t>Selection</a:t>
            </a: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</a:rPr>
              <a:t>）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</a:rPr>
              <a:t>－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限制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</a:rPr>
              <a:t>   －从关系</a:t>
            </a:r>
            <a:r>
              <a:rPr kumimoji="1" lang="en-US" altLang="zh-CN" sz="2800" b="1">
                <a:latin typeface="楷体_GB2312" pitchFamily="49" charset="-122"/>
              </a:rPr>
              <a:t>R</a:t>
            </a:r>
            <a:r>
              <a:rPr kumimoji="1" lang="zh-CN" altLang="en-US" sz="2800" b="1">
                <a:latin typeface="楷体_GB2312" pitchFamily="49" charset="-122"/>
              </a:rPr>
              <a:t>中选择符合条件的元组构成新的关系。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σ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楷体_GB2312" pitchFamily="49" charset="-122"/>
              </a:rPr>
              <a:t>F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(R) = {t|t∈R ∧ F(t)=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‘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</a:rPr>
              <a:t>真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’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30249" y="4325070"/>
            <a:ext cx="1012247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楷体_GB2312" pitchFamily="49" charset="-122"/>
              </a:rPr>
              <a:t>注：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</a:rPr>
              <a:t>）</a:t>
            </a:r>
            <a:r>
              <a:rPr lang="zh-CN" altLang="en-US" sz="2400" b="1" dirty="0">
                <a:latin typeface="楷体_GB2312" pitchFamily="49" charset="-122"/>
              </a:rPr>
              <a:t>选择条件</a:t>
            </a:r>
            <a:r>
              <a:rPr lang="en-US" altLang="zh-CN" sz="2400" b="1" dirty="0">
                <a:latin typeface="楷体_GB2312" pitchFamily="49" charset="-122"/>
              </a:rPr>
              <a:t>F</a:t>
            </a:r>
            <a:r>
              <a:rPr lang="zh-CN" altLang="en-US" sz="2400" b="1" dirty="0">
                <a:latin typeface="楷体_GB2312" pitchFamily="49" charset="-122"/>
              </a:rPr>
              <a:t>：是一个逻辑表达式，基本形式为：</a:t>
            </a:r>
            <a:r>
              <a:rPr lang="en-US" altLang="zh-CN" sz="2400" b="1" i="1" dirty="0" err="1">
                <a:solidFill>
                  <a:srgbClr val="FF3300"/>
                </a:solidFill>
                <a:latin typeface="楷体_GB2312" pitchFamily="49" charset="-122"/>
              </a:rPr>
              <a:t>X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</a:rPr>
              <a:t>1θ</a:t>
            </a:r>
            <a:r>
              <a:rPr lang="en-US" altLang="zh-CN" sz="2400" b="1" i="1" dirty="0" err="1">
                <a:solidFill>
                  <a:srgbClr val="FF3300"/>
                </a:solidFill>
                <a:latin typeface="楷体_GB2312" pitchFamily="49" charset="-122"/>
              </a:rPr>
              <a:t>Y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</a:rPr>
              <a:t>1</a:t>
            </a:r>
            <a:endParaRPr lang="en-US" altLang="zh-CN" sz="2400" b="1" dirty="0">
              <a:solidFill>
                <a:srgbClr val="FF3300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</a:rPr>
              <a:t>（２）</a:t>
            </a:r>
            <a:r>
              <a:rPr kumimoji="1" lang="en-US" altLang="zh-CN" sz="2400" b="1" dirty="0" err="1">
                <a:latin typeface="楷体_GB2312" pitchFamily="49" charset="-122"/>
              </a:rPr>
              <a:t>σ</a:t>
            </a:r>
            <a:r>
              <a:rPr kumimoji="1" lang="en-US" altLang="zh-CN" sz="2400" b="1" baseline="-4000" dirty="0" err="1">
                <a:latin typeface="楷体_GB2312" pitchFamily="49" charset="-122"/>
              </a:rPr>
              <a:t>F</a:t>
            </a:r>
            <a:r>
              <a:rPr kumimoji="1" lang="en-US" altLang="zh-CN" sz="2400" b="1" dirty="0">
                <a:latin typeface="楷体_GB2312" pitchFamily="49" charset="-122"/>
              </a:rPr>
              <a:t>(R) </a:t>
            </a:r>
            <a:r>
              <a:rPr kumimoji="1" lang="zh-CN" altLang="en-US" sz="2400" b="1" dirty="0">
                <a:latin typeface="楷体_GB2312" pitchFamily="49" charset="-122"/>
              </a:rPr>
              <a:t>，表示从</a:t>
            </a:r>
            <a:r>
              <a:rPr kumimoji="1" lang="en-US" altLang="zh-CN" sz="2400" b="1" dirty="0"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latin typeface="楷体_GB2312" pitchFamily="49" charset="-122"/>
              </a:rPr>
              <a:t>中选择满足条件</a:t>
            </a:r>
            <a:r>
              <a:rPr kumimoji="1" lang="en-US" altLang="zh-CN" sz="2400" b="1" dirty="0">
                <a:latin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</a:rPr>
              <a:t>使逻辑表达式</a:t>
            </a:r>
            <a:r>
              <a:rPr kumimoji="1" lang="en-US" altLang="zh-CN" sz="2400" b="1" dirty="0">
                <a:latin typeface="楷体_GB2312" pitchFamily="49" charset="-122"/>
              </a:rPr>
              <a:t>F</a:t>
            </a:r>
            <a:r>
              <a:rPr kumimoji="1" lang="zh-CN" altLang="en-US" sz="2400" b="1" dirty="0">
                <a:latin typeface="楷体_GB2312" pitchFamily="49" charset="-122"/>
              </a:rPr>
              <a:t>为真</a:t>
            </a:r>
            <a:r>
              <a:rPr kumimoji="1" lang="en-US" altLang="zh-CN" sz="2400" b="1" dirty="0">
                <a:latin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</a:rPr>
              <a:t>的元组；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</a:rPr>
              <a:t>（３）从行的角度进行计算。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538537" y="2997200"/>
            <a:ext cx="4191000" cy="1219200"/>
            <a:chOff x="2448" y="1728"/>
            <a:chExt cx="2640" cy="768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7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11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13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16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σ</a:t>
              </a:r>
              <a:endPara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872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550" y="5589588"/>
            <a:ext cx="44656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或写作：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  <a:r>
              <a:rPr kumimoji="1" lang="en-US" altLang="zh-CN" sz="3200" b="1" baseline="-4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4&lt;20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(Student)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0113" y="112553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1: 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  <a:r>
              <a:rPr lang="en-US" altLang="zh-CN" sz="3200" b="1" baseline="-4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Sage&lt;20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(Student)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59935"/>
              </p:ext>
            </p:extLst>
          </p:nvPr>
        </p:nvGraphicFramePr>
        <p:xfrm>
          <a:off x="2253816" y="2148031"/>
          <a:ext cx="7286625" cy="2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/>
                <a:gridCol w="1457325"/>
                <a:gridCol w="1457325"/>
                <a:gridCol w="1457325"/>
                <a:gridCol w="1457325"/>
              </a:tblGrid>
              <a:tr h="571055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Ssex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Sage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sdept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</a:tr>
              <a:tr h="1737170"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0501</a:t>
                      </a:r>
                    </a:p>
                    <a:p>
                      <a:r>
                        <a:rPr lang="en-US" altLang="zh-CN" sz="3600" dirty="0" smtClean="0"/>
                        <a:t>0503</a:t>
                      </a:r>
                    </a:p>
                    <a:p>
                      <a:r>
                        <a:rPr lang="en-US" altLang="zh-CN" sz="3600" dirty="0" smtClean="0"/>
                        <a:t>0507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李波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郑重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王燕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男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男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女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20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19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18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CS</a:t>
                      </a:r>
                    </a:p>
                    <a:p>
                      <a:r>
                        <a:rPr lang="en-US" altLang="zh-CN" sz="3600" dirty="0" smtClean="0"/>
                        <a:t>IS</a:t>
                      </a:r>
                    </a:p>
                    <a:p>
                      <a:r>
                        <a:rPr lang="en-US" altLang="zh-CN" sz="3600" dirty="0" smtClean="0"/>
                        <a:t>CS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</a:tr>
            </a:tbl>
          </a:graphicData>
        </a:graphic>
      </p:graphicFrame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968066" y="3291031"/>
            <a:ext cx="7239000" cy="1473200"/>
          </a:xfrm>
          <a:prstGeom prst="ellipse">
            <a:avLst/>
          </a:prstGeom>
          <a:solidFill>
            <a:srgbClr val="99FF66">
              <a:alpha val="50195"/>
            </a:srgbClr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0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990600"/>
            <a:ext cx="7772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2: 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σ</a:t>
            </a:r>
            <a:r>
              <a:rPr lang="en-US" altLang="zh-CN" b="1" baseline="-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Ssex = </a:t>
            </a:r>
            <a:r>
              <a:rPr lang="en-US" altLang="zh-CN" b="1" baseline="-4000" smtClean="0">
                <a:solidFill>
                  <a:srgbClr val="FF3300"/>
                </a:solidFill>
              </a:rPr>
              <a:t>‘</a:t>
            </a:r>
            <a:r>
              <a:rPr lang="zh-CN" altLang="zh-CN" b="1" baseline="-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男</a:t>
            </a:r>
            <a:r>
              <a:rPr lang="zh-CN" altLang="en-US" b="1" baseline="-4000" smtClean="0">
                <a:solidFill>
                  <a:srgbClr val="FF3300"/>
                </a:solidFill>
              </a:rPr>
              <a:t>’</a:t>
            </a:r>
            <a:r>
              <a:rPr lang="zh-CN" altLang="en-US" b="1" baseline="-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lang="zh-CN" altLang="en-US" b="1" baseline="-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baseline="-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Sdept = </a:t>
            </a:r>
            <a:r>
              <a:rPr lang="en-US" altLang="zh-CN" b="1" baseline="-4000" smtClean="0">
                <a:solidFill>
                  <a:srgbClr val="FF3300"/>
                </a:solidFill>
              </a:rPr>
              <a:t>‘</a:t>
            </a:r>
            <a:r>
              <a:rPr lang="en-US" altLang="zh-CN" b="1" baseline="-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b="1" baseline="-4000" smtClean="0">
                <a:solidFill>
                  <a:srgbClr val="FF3300"/>
                </a:solidFill>
              </a:rPr>
              <a:t>’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(Student)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562600"/>
            <a:ext cx="5840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或写作：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  <a:r>
              <a:rPr kumimoji="1" lang="en-US" altLang="zh-CN" sz="3200" b="1" baseline="-4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= ‘</a:t>
            </a:r>
            <a:r>
              <a:rPr kumimoji="1" lang="zh-CN" altLang="zh-CN" sz="3200" b="1" baseline="-4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男</a:t>
            </a:r>
            <a:r>
              <a:rPr kumimoji="1" lang="zh-CN" altLang="en-US" sz="3200" b="1" baseline="-4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 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zh-CN" altLang="en-US" sz="3200" b="1" baseline="-4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 baseline="-4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5= ‘IS’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(Student)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48527"/>
              </p:ext>
            </p:extLst>
          </p:nvPr>
        </p:nvGraphicFramePr>
        <p:xfrm>
          <a:off x="2373890" y="1972541"/>
          <a:ext cx="7286625" cy="2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/>
                <a:gridCol w="1457325"/>
                <a:gridCol w="1457325"/>
                <a:gridCol w="1457325"/>
                <a:gridCol w="1457325"/>
              </a:tblGrid>
              <a:tr h="571055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Ssex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Sage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sdept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</a:tr>
              <a:tr h="1737170"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0501</a:t>
                      </a:r>
                    </a:p>
                    <a:p>
                      <a:r>
                        <a:rPr lang="en-US" altLang="zh-CN" sz="3600" dirty="0" smtClean="0"/>
                        <a:t>0503</a:t>
                      </a:r>
                    </a:p>
                    <a:p>
                      <a:r>
                        <a:rPr lang="en-US" altLang="zh-CN" sz="3600" dirty="0" smtClean="0"/>
                        <a:t>0507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李波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郑重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王燕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男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男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女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20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19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18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CS</a:t>
                      </a:r>
                    </a:p>
                    <a:p>
                      <a:r>
                        <a:rPr lang="en-US" altLang="zh-CN" sz="3600" dirty="0" smtClean="0"/>
                        <a:t>IS</a:t>
                      </a:r>
                    </a:p>
                    <a:p>
                      <a:r>
                        <a:rPr lang="en-US" altLang="zh-CN" sz="3600" dirty="0" smtClean="0"/>
                        <a:t>CS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</a:tr>
            </a:tbl>
          </a:graphicData>
        </a:graphic>
      </p:graphicFrame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159577" y="3044104"/>
            <a:ext cx="7239000" cy="685800"/>
          </a:xfrm>
          <a:prstGeom prst="ellipse">
            <a:avLst/>
          </a:prstGeom>
          <a:solidFill>
            <a:srgbClr val="99FF66">
              <a:alpha val="50195"/>
            </a:srgbClr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53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8305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2.  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投影（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Projection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609600" indent="-609600" eaLnBrk="1" hangingPunct="1">
              <a:spcBef>
                <a:spcPct val="50000"/>
              </a:spcBef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－从关系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中选择若干属性列组成新的关系。</a:t>
            </a:r>
          </a:p>
          <a:p>
            <a:pPr marL="609600" indent="-609600"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0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b="1" baseline="-250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(R) = {t[A]|t∈R}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8770" y="4165600"/>
            <a:ext cx="10759786" cy="224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楷体_GB2312" pitchFamily="49" charset="-122"/>
              </a:rPr>
              <a:t>注：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） 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π</a:t>
            </a:r>
            <a:r>
              <a:rPr kumimoji="1" lang="en-US" altLang="zh-CN" sz="2400" b="1" baseline="-4000" dirty="0" err="1">
                <a:solidFill>
                  <a:schemeClr val="tx2"/>
                </a:solidFill>
                <a:latin typeface="楷体_GB2312" pitchFamily="49" charset="-122"/>
              </a:rPr>
              <a:t>A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楷体_GB2312" pitchFamily="49" charset="-122"/>
              </a:rPr>
              <a:t>1,</a:t>
            </a:r>
            <a:r>
              <a:rPr kumimoji="1" lang="en-US" altLang="zh-CN" sz="2400" b="1" baseline="-4000" dirty="0" err="1">
                <a:solidFill>
                  <a:schemeClr val="tx2"/>
                </a:solidFill>
                <a:latin typeface="楷体_GB2312" pitchFamily="49" charset="-122"/>
              </a:rPr>
              <a:t>A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楷体_GB2312" pitchFamily="49" charset="-122"/>
              </a:rPr>
              <a:t>,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楷体_GB2312" pitchFamily="49" charset="-122"/>
              </a:rPr>
              <a:t>,</a:t>
            </a:r>
            <a:r>
              <a:rPr kumimoji="1" lang="en-US" altLang="zh-CN" sz="2400" b="1" baseline="-4000" dirty="0">
                <a:solidFill>
                  <a:schemeClr val="tx2"/>
                </a:solidFill>
                <a:latin typeface="楷体_GB2312" pitchFamily="49" charset="-122"/>
              </a:rPr>
              <a:t>A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(R),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表示从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中选择属性集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A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,A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,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, A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楷体_GB2312" pitchFamily="49" charset="-122"/>
              </a:rPr>
              <a:t>n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组成新的关系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;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</a:rPr>
              <a:t>）从列的角度进行计算；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对一个关系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进行垂直分割，消去某些列，并重新安排列的顺序。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843627" y="3271838"/>
            <a:ext cx="2743200" cy="1096962"/>
            <a:chOff x="1536" y="1584"/>
            <a:chExt cx="1728" cy="1008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π</a:t>
              </a:r>
              <a:endPara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9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12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14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15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401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144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3: 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b="1" baseline="-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Sname,Sage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(Student)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068388" y="5486400"/>
            <a:ext cx="4179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或写作：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kumimoji="1" lang="en-US" altLang="zh-CN" sz="3200" b="1" baseline="-4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2,4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(Student)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084"/>
              </p:ext>
            </p:extLst>
          </p:nvPr>
        </p:nvGraphicFramePr>
        <p:xfrm>
          <a:off x="2124506" y="2009486"/>
          <a:ext cx="7286625" cy="23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/>
                <a:gridCol w="1457325"/>
                <a:gridCol w="1457325"/>
                <a:gridCol w="1457325"/>
                <a:gridCol w="1457325"/>
              </a:tblGrid>
              <a:tr h="571055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Ssex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</a:rPr>
                        <a:t>Sage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</a:rPr>
                        <a:t>sdept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84" marB="45684"/>
                </a:tc>
              </a:tr>
              <a:tr h="1737170"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0501</a:t>
                      </a:r>
                    </a:p>
                    <a:p>
                      <a:r>
                        <a:rPr lang="en-US" altLang="zh-CN" sz="3600" dirty="0" smtClean="0"/>
                        <a:t>0503</a:t>
                      </a:r>
                    </a:p>
                    <a:p>
                      <a:r>
                        <a:rPr lang="en-US" altLang="zh-CN" sz="3600" dirty="0" smtClean="0"/>
                        <a:t>0507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李波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郑重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王燕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/>
                        <a:t>男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男</a:t>
                      </a:r>
                      <a:endParaRPr lang="en-US" altLang="zh-CN" sz="3600" dirty="0" smtClean="0"/>
                    </a:p>
                    <a:p>
                      <a:r>
                        <a:rPr lang="zh-CN" altLang="en-US" sz="3600" dirty="0" smtClean="0"/>
                        <a:t>女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20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19</a:t>
                      </a:r>
                    </a:p>
                    <a:p>
                      <a:pPr algn="ctr"/>
                      <a:r>
                        <a:rPr lang="en-US" altLang="zh-CN" sz="3600" dirty="0" smtClean="0"/>
                        <a:t>18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/>
                        <a:t>CS</a:t>
                      </a:r>
                    </a:p>
                    <a:p>
                      <a:r>
                        <a:rPr lang="en-US" altLang="zh-CN" sz="3600" dirty="0" smtClean="0"/>
                        <a:t>IS</a:t>
                      </a:r>
                    </a:p>
                    <a:p>
                      <a:r>
                        <a:rPr lang="en-US" altLang="zh-CN" sz="3600" dirty="0" smtClean="0"/>
                        <a:t>CS</a:t>
                      </a:r>
                      <a:endParaRPr lang="zh-CN" altLang="en-US" sz="3600" dirty="0"/>
                    </a:p>
                  </a:txBody>
                  <a:tcPr marL="91439" marR="91439" marT="45684" marB="45684"/>
                </a:tc>
              </a:tr>
            </a:tbl>
          </a:graphicData>
        </a:graphic>
      </p:graphicFrame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3415143" y="1609436"/>
            <a:ext cx="4495800" cy="2900363"/>
            <a:chOff x="1488" y="1008"/>
            <a:chExt cx="2832" cy="1827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488" y="1008"/>
              <a:ext cx="942" cy="1782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504" y="1008"/>
              <a:ext cx="816" cy="1827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6090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4: 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b="1" baseline="-4000" smtClean="0">
                <a:solidFill>
                  <a:srgbClr val="FF3300"/>
                </a:solidFill>
                <a:latin typeface="Times New Roman" panose="02020603050405020304" pitchFamily="18" charset="0"/>
              </a:rPr>
              <a:t>Sdept</a:t>
            </a:r>
            <a:r>
              <a:rPr lang="en-US" altLang="zh-CN" b="1" smtClean="0">
                <a:solidFill>
                  <a:srgbClr val="FF3300"/>
                </a:solidFill>
                <a:latin typeface="Times New Roman" panose="02020603050405020304" pitchFamily="18" charset="0"/>
              </a:rPr>
              <a:t>(student)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14110"/>
              </p:ext>
            </p:extLst>
          </p:nvPr>
        </p:nvGraphicFramePr>
        <p:xfrm>
          <a:off x="5223164" y="2288310"/>
          <a:ext cx="1219200" cy="1574801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518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CS 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33400" y="4953000"/>
            <a:ext cx="11132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FFFF"/>
                </a:solidFill>
                <a:latin typeface="楷体_GB2312" pitchFamily="49" charset="-122"/>
              </a:rPr>
              <a:t>注：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投影运算的结果中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可能会取消某些元组，因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_GB2312" pitchFamily="49" charset="-122"/>
              </a:rPr>
              <a:t>为需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要删除重复元组。</a:t>
            </a:r>
          </a:p>
        </p:txBody>
      </p:sp>
    </p:spTree>
    <p:extLst>
      <p:ext uri="{BB962C8B-B14F-4D97-AF65-F5344CB8AC3E}">
        <p14:creationId xmlns:p14="http://schemas.microsoft.com/office/powerpoint/2010/main" val="1482809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5726" y="990600"/>
            <a:ext cx="1051791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3.  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连接（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Join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）－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θ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连接</a:t>
            </a:r>
            <a:endParaRPr lang="zh-CN" altLang="en-US" b="1" smtClean="0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－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R×S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的笛卡儿积中，选取属性满足某一条件的元组。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870526" y="2743200"/>
            <a:ext cx="7772400" cy="685800"/>
            <a:chOff x="432" y="1728"/>
            <a:chExt cx="4896" cy="432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32" y="1728"/>
              <a:ext cx="48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lvl="1" eaLnBrk="1" hangingPunct="1">
                <a:spcBef>
                  <a:spcPct val="40000"/>
                </a:spcBef>
                <a:spcAft>
                  <a:spcPct val="4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S={t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|t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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S 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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 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[A]</a:t>
              </a:r>
              <a:r>
                <a:rPr kumimoji="1" lang="en-US" altLang="zh-CN" sz="32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θ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[B]}</a:t>
              </a: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864" y="1872"/>
              <a:ext cx="480" cy="288"/>
              <a:chOff x="576" y="2400"/>
              <a:chExt cx="480" cy="288"/>
            </a:xfrm>
          </p:grpSpPr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688" y="2400"/>
                <a:ext cx="144" cy="96"/>
              </a:xfrm>
              <a:custGeom>
                <a:avLst/>
                <a:gdLst>
                  <a:gd name="T0" fmla="*/ 0 w 336"/>
                  <a:gd name="T1" fmla="*/ 0 h 336"/>
                  <a:gd name="T2" fmla="*/ 0 w 336"/>
                  <a:gd name="T3" fmla="*/ 0 h 336"/>
                  <a:gd name="T4" fmla="*/ 0 w 336"/>
                  <a:gd name="T5" fmla="*/ 0 h 336"/>
                  <a:gd name="T6" fmla="*/ 0 w 336"/>
                  <a:gd name="T7" fmla="*/ 0 h 336"/>
                  <a:gd name="T8" fmla="*/ 0 w 336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336"/>
                  <a:gd name="T17" fmla="*/ 336 w 336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336">
                    <a:moveTo>
                      <a:pt x="0" y="0"/>
                    </a:moveTo>
                    <a:lnTo>
                      <a:pt x="0" y="336"/>
                    </a:lnTo>
                    <a:lnTo>
                      <a:pt x="336" y="0"/>
                    </a:lnTo>
                    <a:lnTo>
                      <a:pt x="336" y="33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576" y="2496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AθB</a:t>
                </a:r>
              </a:p>
            </p:txBody>
          </p:sp>
        </p:grp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52" y="1736"/>
              <a:ext cx="336" cy="96"/>
            </a:xfrm>
            <a:custGeom>
              <a:avLst/>
              <a:gdLst>
                <a:gd name="T0" fmla="*/ 0 w 192"/>
                <a:gd name="T1" fmla="*/ 12288 h 48"/>
                <a:gd name="T2" fmla="*/ 8453 w 192"/>
                <a:gd name="T3" fmla="*/ 0 h 48"/>
                <a:gd name="T4" fmla="*/ 16893 w 192"/>
                <a:gd name="T5" fmla="*/ 1228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166089" y="3810000"/>
            <a:ext cx="8763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楷体_GB2312" pitchFamily="49" charset="-122"/>
              </a:rPr>
              <a:t>注：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）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和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分别为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和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上度数相等且可比的属性组；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楷体_GB2312" pitchFamily="49" charset="-122"/>
              </a:rPr>
              <a:t>）</a:t>
            </a:r>
            <a:r>
              <a:rPr kumimoji="1" lang="en-US" altLang="zh-CN" sz="2400" b="1" dirty="0" smtClean="0">
                <a:latin typeface="楷体_GB2312" pitchFamily="49" charset="-122"/>
              </a:rPr>
              <a:t>θ</a:t>
            </a:r>
            <a:r>
              <a:rPr kumimoji="1" lang="zh-CN" altLang="en-US" sz="2400" b="1" dirty="0">
                <a:latin typeface="楷体_GB2312" pitchFamily="49" charset="-122"/>
              </a:rPr>
              <a:t>为比较运算符。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</a:rPr>
              <a:t>3</a:t>
            </a:r>
            <a:r>
              <a:rPr kumimoji="1" lang="zh-CN" altLang="en-US" sz="2400" b="1" dirty="0">
                <a:latin typeface="楷体_GB2312" pitchFamily="49" charset="-122"/>
              </a:rPr>
              <a:t>）连接运算从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中选出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t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楷体_GB2312" pitchFamily="49" charset="-122"/>
              </a:rPr>
              <a:t>r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[A]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和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楷体_GB2312" pitchFamily="49" charset="-122"/>
              </a:rPr>
              <a:t>t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楷体_GB2312" pitchFamily="49" charset="-122"/>
              </a:rPr>
              <a:t>s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[B]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满足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θ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运算的元组。</a:t>
            </a:r>
            <a:endParaRPr kumimoji="1" lang="zh-CN" altLang="en-US" sz="2400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40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系数据模型概述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4213" y="4076700"/>
            <a:ext cx="10186987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</a:rPr>
              <a:t>若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D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=1,2,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…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,n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）为有限集，基数（元组个数）为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则其笛卡儿积的基数为：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33399" y="1052513"/>
            <a:ext cx="9589655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ea typeface="宋体" panose="02010600030101010101" pitchFamily="2" charset="-122"/>
              </a:rPr>
              <a:t> (2)</a:t>
            </a:r>
            <a:r>
              <a:rPr kumimoji="1" lang="zh-CN" altLang="en-US" sz="2800" b="1" dirty="0">
                <a:solidFill>
                  <a:srgbClr val="FF3300"/>
                </a:solidFill>
                <a:ea typeface="宋体" panose="02010600030101010101" pitchFamily="2" charset="-122"/>
              </a:rPr>
              <a:t>笛卡儿积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(Cartesian Product)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chemeClr val="folHlink"/>
                </a:solidFill>
                <a:latin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给定一组域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，则其笛卡儿积为：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)∣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∈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,i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=1,2,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,n}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61999" y="2895600"/>
            <a:ext cx="80125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其中：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每一元素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为一个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元组（元组）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元素中的每一个值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400" b="1" baseline="-25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为一个分量。</a:t>
            </a:r>
          </a:p>
        </p:txBody>
      </p:sp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2987675" y="5013325"/>
          <a:ext cx="25923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公式" r:id="rId4" imgW="672808" imgH="342751" progId="Equation.3">
                  <p:embed/>
                </p:oleObj>
              </mc:Choice>
              <mc:Fallback>
                <p:oleObj name="公式" r:id="rId4" imgW="672808" imgH="342751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13325"/>
                        <a:ext cx="25923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6892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utoUpdateAnimBg="0"/>
      <p:bldP spid="1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r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17" y="1369291"/>
            <a:ext cx="1828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s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17" y="1369291"/>
            <a:ext cx="1371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rs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17" y="2359891"/>
            <a:ext cx="5105400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811817" y="1369291"/>
            <a:ext cx="1190625" cy="838200"/>
            <a:chOff x="3217" y="1008"/>
            <a:chExt cx="750" cy="528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88" y="1104"/>
              <a:ext cx="208" cy="144"/>
            </a:xfrm>
            <a:custGeom>
              <a:avLst/>
              <a:gdLst>
                <a:gd name="T0" fmla="*/ 0 w 336"/>
                <a:gd name="T1" fmla="*/ 0 h 336"/>
                <a:gd name="T2" fmla="*/ 0 w 336"/>
                <a:gd name="T3" fmla="*/ 0 h 336"/>
                <a:gd name="T4" fmla="*/ 7 w 336"/>
                <a:gd name="T5" fmla="*/ 0 h 336"/>
                <a:gd name="T6" fmla="*/ 7 w 336"/>
                <a:gd name="T7" fmla="*/ 0 h 336"/>
                <a:gd name="T8" fmla="*/ 0 w 336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36"/>
                <a:gd name="T17" fmla="*/ 336 w 336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36">
                  <a:moveTo>
                    <a:pt x="0" y="0"/>
                  </a:moveTo>
                  <a:lnTo>
                    <a:pt x="0" y="336"/>
                  </a:lnTo>
                  <a:lnTo>
                    <a:pt x="336" y="0"/>
                  </a:lnTo>
                  <a:lnTo>
                    <a:pt x="336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17" y="10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744" y="10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342" y="1248"/>
              <a:ext cx="4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C&lt;E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385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7772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66"/>
              </a:buClr>
            </a:pPr>
            <a:endParaRPr lang="en-US" altLang="zh-CN" b="1" dirty="0" smtClean="0">
              <a:solidFill>
                <a:srgbClr val="FFFF66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3300"/>
                </a:solidFill>
              </a:rPr>
              <a:t>等值连接： </a:t>
            </a:r>
            <a:r>
              <a:rPr lang="en-US" altLang="zh-CN" b="1" dirty="0" smtClean="0">
                <a:solidFill>
                  <a:srgbClr val="FF3300"/>
                </a:solidFill>
              </a:rPr>
              <a:t>θ</a:t>
            </a:r>
            <a:r>
              <a:rPr lang="zh-CN" altLang="en-US" b="1" dirty="0" smtClean="0">
                <a:solidFill>
                  <a:srgbClr val="FF3300"/>
                </a:solidFill>
              </a:rPr>
              <a:t>为“＝”的连接运算</a:t>
            </a:r>
          </a:p>
          <a:p>
            <a:pPr eaLnBrk="1" hangingPunct="1"/>
            <a:endParaRPr lang="en-US" altLang="zh-CN" b="1" dirty="0" smtClean="0">
              <a:solidFill>
                <a:srgbClr val="FFFF66"/>
              </a:solidFill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547091" y="2493735"/>
            <a:ext cx="7772400" cy="685800"/>
            <a:chOff x="432" y="1728"/>
            <a:chExt cx="4896" cy="432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432" y="1728"/>
              <a:ext cx="48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lvl="1" eaLnBrk="1" hangingPunct="1">
                <a:spcBef>
                  <a:spcPct val="40000"/>
                </a:spcBef>
                <a:spcAft>
                  <a:spcPct val="4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kumimoji="1" lang="en-US" altLang="zh-CN" sz="3200" b="1" dirty="0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 dirty="0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 dirty="0">
                  <a:solidFill>
                    <a:srgbClr val="FF3300"/>
                  </a:solidFill>
                  <a:latin typeface="楷体_GB2312" pitchFamily="49" charset="-122"/>
                </a:rPr>
                <a:t>S={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 dirty="0" err="1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 dirty="0" err="1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</a:rPr>
                <a:t>|t</a:t>
              </a:r>
              <a:r>
                <a:rPr kumimoji="1" lang="en-US" altLang="zh-CN" sz="3200" b="1" baseline="-25000" dirty="0" err="1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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 dirty="0" err="1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 dirty="0">
                  <a:solidFill>
                    <a:srgbClr val="FF3300"/>
                  </a:solidFill>
                  <a:latin typeface="楷体_GB2312" pitchFamily="49" charset="-122"/>
                </a:rPr>
                <a:t> </a:t>
              </a:r>
              <a:r>
                <a:rPr kumimoji="1" lang="en-US" altLang="zh-CN" sz="3200" b="1" dirty="0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</a:t>
              </a:r>
              <a:r>
                <a:rPr kumimoji="1" lang="en-US" altLang="zh-CN" sz="3200" b="1" dirty="0">
                  <a:solidFill>
                    <a:srgbClr val="FF3300"/>
                  </a:solidFill>
                  <a:latin typeface="楷体_GB2312" pitchFamily="49" charset="-122"/>
                </a:rPr>
                <a:t> 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 dirty="0" err="1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 dirty="0">
                  <a:solidFill>
                    <a:srgbClr val="FF3300"/>
                  </a:solidFill>
                  <a:latin typeface="楷体_GB2312" pitchFamily="49" charset="-122"/>
                </a:rPr>
                <a:t>[A]</a:t>
              </a:r>
              <a:r>
                <a:rPr kumimoji="1" lang="zh-CN" altLang="en-US" sz="3200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kumimoji="1" lang="en-US" altLang="zh-CN" sz="3200" b="1" dirty="0" err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 dirty="0" err="1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 dirty="0">
                  <a:solidFill>
                    <a:srgbClr val="FF3300"/>
                  </a:solidFill>
                  <a:latin typeface="楷体_GB2312" pitchFamily="49" charset="-122"/>
                </a:rPr>
                <a:t>[B]}</a:t>
              </a: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864" y="1872"/>
              <a:ext cx="480" cy="288"/>
              <a:chOff x="576" y="2400"/>
              <a:chExt cx="480" cy="288"/>
            </a:xfrm>
          </p:grpSpPr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688" y="2400"/>
                <a:ext cx="144" cy="96"/>
              </a:xfrm>
              <a:custGeom>
                <a:avLst/>
                <a:gdLst>
                  <a:gd name="T0" fmla="*/ 0 w 336"/>
                  <a:gd name="T1" fmla="*/ 0 h 336"/>
                  <a:gd name="T2" fmla="*/ 0 w 336"/>
                  <a:gd name="T3" fmla="*/ 0 h 336"/>
                  <a:gd name="T4" fmla="*/ 0 w 336"/>
                  <a:gd name="T5" fmla="*/ 0 h 336"/>
                  <a:gd name="T6" fmla="*/ 0 w 336"/>
                  <a:gd name="T7" fmla="*/ 0 h 336"/>
                  <a:gd name="T8" fmla="*/ 0 w 336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336"/>
                  <a:gd name="T17" fmla="*/ 336 w 336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336">
                    <a:moveTo>
                      <a:pt x="0" y="0"/>
                    </a:moveTo>
                    <a:lnTo>
                      <a:pt x="0" y="336"/>
                    </a:lnTo>
                    <a:lnTo>
                      <a:pt x="336" y="0"/>
                    </a:lnTo>
                    <a:lnTo>
                      <a:pt x="336" y="33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576" y="2496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sz="1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zh-CN" altLang="en-US" sz="1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＝</a:t>
                </a:r>
                <a:r>
                  <a:rPr kumimoji="1" lang="en-US" altLang="zh-CN" sz="14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1552" y="1736"/>
              <a:ext cx="336" cy="96"/>
            </a:xfrm>
            <a:custGeom>
              <a:avLst/>
              <a:gdLst>
                <a:gd name="T0" fmla="*/ 0 w 192"/>
                <a:gd name="T1" fmla="*/ 12288 h 48"/>
                <a:gd name="T2" fmla="*/ 8453 w 192"/>
                <a:gd name="T3" fmla="*/ 0 h 48"/>
                <a:gd name="T4" fmla="*/ 16893 w 192"/>
                <a:gd name="T5" fmla="*/ 1228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57200" y="3657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即：</a:t>
            </a: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kumimoji="1"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kumimoji="1"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中选出</a:t>
            </a:r>
            <a:r>
              <a:rPr kumimoji="1"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属性组相等的那些元组</a:t>
            </a:r>
            <a:endParaRPr kumimoji="1"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263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r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17" y="1445489"/>
            <a:ext cx="1828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s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17" y="1445489"/>
            <a:ext cx="1524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rs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017" y="2436089"/>
            <a:ext cx="4876800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35617" y="1369289"/>
            <a:ext cx="1306513" cy="838200"/>
            <a:chOff x="3176" y="1008"/>
            <a:chExt cx="823" cy="528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88" y="1104"/>
              <a:ext cx="208" cy="144"/>
            </a:xfrm>
            <a:custGeom>
              <a:avLst/>
              <a:gdLst>
                <a:gd name="T0" fmla="*/ 0 w 336"/>
                <a:gd name="T1" fmla="*/ 0 h 336"/>
                <a:gd name="T2" fmla="*/ 0 w 336"/>
                <a:gd name="T3" fmla="*/ 0 h 336"/>
                <a:gd name="T4" fmla="*/ 7 w 336"/>
                <a:gd name="T5" fmla="*/ 0 h 336"/>
                <a:gd name="T6" fmla="*/ 7 w 336"/>
                <a:gd name="T7" fmla="*/ 0 h 336"/>
                <a:gd name="T8" fmla="*/ 0 w 336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36"/>
                <a:gd name="T17" fmla="*/ 336 w 336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36">
                  <a:moveTo>
                    <a:pt x="0" y="0"/>
                  </a:moveTo>
                  <a:lnTo>
                    <a:pt x="0" y="336"/>
                  </a:lnTo>
                  <a:lnTo>
                    <a:pt x="336" y="0"/>
                  </a:lnTo>
                  <a:lnTo>
                    <a:pt x="336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17" y="10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744" y="10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176" y="1248"/>
              <a:ext cx="8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R.B=S.B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557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自然连接： 特殊的等值连接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316182" y="1871662"/>
            <a:ext cx="7772400" cy="579438"/>
            <a:chOff x="240" y="1200"/>
            <a:chExt cx="4896" cy="36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40" y="1200"/>
              <a:ext cx="48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lvl="1" eaLnBrk="1" hangingPunct="1">
                <a:spcBef>
                  <a:spcPct val="40000"/>
                </a:spcBef>
                <a:spcAft>
                  <a:spcPct val="40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S={t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|t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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S 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sym typeface="Symbol" panose="05050102010706020507" pitchFamily="18" charset="2"/>
                </a:rPr>
                <a:t>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 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r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[B]</a:t>
              </a:r>
              <a:r>
                <a:rPr kumimoji="1" lang="zh-CN" altLang="en-US" sz="32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t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latin typeface="楷体_GB2312" pitchFamily="49" charset="-122"/>
                </a:rPr>
                <a:t>s</a:t>
              </a: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</a:rPr>
                <a:t>[B]}</a:t>
              </a: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84" y="1344"/>
              <a:ext cx="144" cy="96"/>
            </a:xfrm>
            <a:custGeom>
              <a:avLst/>
              <a:gdLst>
                <a:gd name="T0" fmla="*/ 0 w 336"/>
                <a:gd name="T1" fmla="*/ 0 h 336"/>
                <a:gd name="T2" fmla="*/ 0 w 336"/>
                <a:gd name="T3" fmla="*/ 0 h 336"/>
                <a:gd name="T4" fmla="*/ 0 w 336"/>
                <a:gd name="T5" fmla="*/ 0 h 336"/>
                <a:gd name="T6" fmla="*/ 0 w 336"/>
                <a:gd name="T7" fmla="*/ 0 h 336"/>
                <a:gd name="T8" fmla="*/ 0 w 336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36"/>
                <a:gd name="T17" fmla="*/ 336 w 336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36">
                  <a:moveTo>
                    <a:pt x="0" y="0"/>
                  </a:moveTo>
                  <a:lnTo>
                    <a:pt x="0" y="336"/>
                  </a:lnTo>
                  <a:lnTo>
                    <a:pt x="336" y="0"/>
                  </a:lnTo>
                  <a:lnTo>
                    <a:pt x="336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360" y="1208"/>
              <a:ext cx="336" cy="96"/>
            </a:xfrm>
            <a:custGeom>
              <a:avLst/>
              <a:gdLst>
                <a:gd name="T0" fmla="*/ 0 w 192"/>
                <a:gd name="T1" fmla="*/ 12288 h 48"/>
                <a:gd name="T2" fmla="*/ 8453 w 192"/>
                <a:gd name="T3" fmla="*/ 0 h 48"/>
                <a:gd name="T4" fmla="*/ 16893 w 192"/>
                <a:gd name="T5" fmla="*/ 12288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00" y="2819400"/>
            <a:ext cx="10291618" cy="109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hlink"/>
                </a:solidFill>
                <a:latin typeface="楷体_GB2312" pitchFamily="49" charset="-122"/>
              </a:rPr>
              <a:t>即：</a:t>
            </a:r>
            <a:r>
              <a:rPr kumimoji="1" lang="zh-CN" altLang="en-US" sz="2800" b="1" dirty="0">
                <a:latin typeface="楷体_GB2312" pitchFamily="49" charset="-122"/>
              </a:rPr>
              <a:t>要求两个关系中进行比较的分量必须是相同的属性组，并且在结果中删除重复的属性列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。</a:t>
            </a:r>
            <a:endParaRPr kumimoji="1" lang="zh-CN" altLang="en-US" sz="2800" b="1" dirty="0">
              <a:latin typeface="楷体_GB2312" pitchFamily="49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5288" y="55895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楷体_GB2312" pitchFamily="49" charset="-122"/>
              </a:rPr>
              <a:t>注：</a:t>
            </a:r>
            <a:r>
              <a:rPr kumimoji="1" lang="zh-CN" altLang="en-US" sz="2800" b="1">
                <a:latin typeface="楷体_GB2312" pitchFamily="49" charset="-122"/>
              </a:rPr>
              <a:t>从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行和列的角度进行计算</a:t>
            </a:r>
            <a:endParaRPr kumimoji="1" lang="zh-CN" altLang="en-US" sz="2800" b="1">
              <a:latin typeface="楷体_GB2312" pitchFamily="49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55203" y="4075172"/>
            <a:ext cx="8164512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66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400" b="1">
                <a:latin typeface="楷体_GB2312" pitchFamily="49" charset="-122"/>
              </a:rPr>
              <a:t>①</a:t>
            </a:r>
            <a:r>
              <a:rPr lang="zh-CN" altLang="en-US" sz="2400" b="1">
                <a:latin typeface="楷体_GB2312" pitchFamily="49" charset="-122"/>
              </a:rPr>
              <a:t>计算</a:t>
            </a:r>
            <a:r>
              <a:rPr lang="en-US" altLang="zh-CN" sz="2400" b="1">
                <a:latin typeface="楷体_GB2312" pitchFamily="49" charset="-122"/>
              </a:rPr>
              <a:t>R×S </a:t>
            </a:r>
            <a:r>
              <a:rPr lang="zh-CN" altLang="en-US" sz="2400" b="1">
                <a:latin typeface="楷体_GB2312" pitchFamily="49" charset="-122"/>
              </a:rPr>
              <a:t>；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 b="1">
                <a:latin typeface="楷体_GB2312" pitchFamily="49" charset="-122"/>
              </a:rPr>
              <a:t>②挑选</a:t>
            </a:r>
            <a:r>
              <a:rPr lang="en-US" altLang="zh-CN" sz="2400" b="1">
                <a:latin typeface="楷体_GB2312" pitchFamily="49" charset="-122"/>
              </a:rPr>
              <a:t>R</a:t>
            </a:r>
            <a:r>
              <a:rPr lang="zh-CN" altLang="en-US" sz="2400" b="1">
                <a:latin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</a:rPr>
              <a:t>S</a:t>
            </a:r>
            <a:r>
              <a:rPr lang="zh-CN" altLang="en-US" sz="2400" b="1">
                <a:latin typeface="楷体_GB2312" pitchFamily="49" charset="-122"/>
              </a:rPr>
              <a:t>中满足</a:t>
            </a:r>
            <a:r>
              <a:rPr lang="en-US" altLang="zh-CN" sz="2400" b="1">
                <a:latin typeface="楷体_GB2312" pitchFamily="49" charset="-122"/>
              </a:rPr>
              <a:t>R.A1=S.A1</a:t>
            </a:r>
            <a:r>
              <a:rPr lang="zh-CN" altLang="en-US" sz="2400" b="1">
                <a:latin typeface="楷体_GB2312" pitchFamily="49" charset="-122"/>
              </a:rPr>
              <a:t>，</a:t>
            </a:r>
            <a:r>
              <a:rPr lang="en-US" altLang="zh-CN" sz="2400" b="1">
                <a:latin typeface="华文楷体" panose="02010600040101010101" pitchFamily="2" charset="-122"/>
              </a:rPr>
              <a:t>…</a:t>
            </a:r>
            <a:r>
              <a:rPr lang="zh-CN" altLang="en-US" sz="2400" b="1">
                <a:latin typeface="楷体_GB2312" pitchFamily="49" charset="-122"/>
              </a:rPr>
              <a:t>，</a:t>
            </a:r>
            <a:r>
              <a:rPr lang="en-US" altLang="zh-CN" sz="2400" b="1">
                <a:latin typeface="楷体_GB2312" pitchFamily="49" charset="-122"/>
              </a:rPr>
              <a:t>R.Ak=S.Ak</a:t>
            </a:r>
            <a:r>
              <a:rPr lang="zh-CN" altLang="en-US" sz="2400" b="1">
                <a:latin typeface="楷体_GB2312" pitchFamily="49" charset="-122"/>
              </a:rPr>
              <a:t>的那些元组；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400" b="1">
                <a:latin typeface="楷体_GB2312" pitchFamily="49" charset="-122"/>
              </a:rPr>
              <a:t>③去掉</a:t>
            </a:r>
            <a:r>
              <a:rPr lang="en-US" altLang="zh-CN" sz="2400" b="1">
                <a:latin typeface="楷体_GB2312" pitchFamily="49" charset="-122"/>
              </a:rPr>
              <a:t>S.A1</a:t>
            </a:r>
            <a:r>
              <a:rPr lang="zh-CN" altLang="en-US" sz="2400" b="1">
                <a:latin typeface="楷体_GB2312" pitchFamily="49" charset="-122"/>
              </a:rPr>
              <a:t>，</a:t>
            </a:r>
            <a:r>
              <a:rPr lang="en-US" altLang="zh-CN" sz="2400" b="1">
                <a:latin typeface="华文楷体" panose="02010600040101010101" pitchFamily="2" charset="-122"/>
              </a:rPr>
              <a:t>…</a:t>
            </a:r>
            <a:r>
              <a:rPr lang="zh-CN" altLang="en-US" sz="2400" b="1">
                <a:latin typeface="楷体_GB2312" pitchFamily="49" charset="-122"/>
              </a:rPr>
              <a:t>，</a:t>
            </a:r>
            <a:r>
              <a:rPr lang="en-US" altLang="zh-CN" sz="2400" b="1">
                <a:latin typeface="楷体_GB2312" pitchFamily="49" charset="-122"/>
              </a:rPr>
              <a:t>S.A k</a:t>
            </a:r>
            <a:r>
              <a:rPr lang="zh-CN" altLang="en-US" sz="2400" b="1">
                <a:latin typeface="楷体_GB2312" pitchFamily="49" charset="-122"/>
              </a:rPr>
              <a:t>这些列。</a:t>
            </a:r>
          </a:p>
        </p:txBody>
      </p:sp>
    </p:spTree>
    <p:extLst>
      <p:ext uri="{BB962C8B-B14F-4D97-AF65-F5344CB8AC3E}">
        <p14:creationId xmlns:p14="http://schemas.microsoft.com/office/powerpoint/2010/main" val="1914050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r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35" y="1491671"/>
            <a:ext cx="1828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s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35" y="1491671"/>
            <a:ext cx="1600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rs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835" y="2177471"/>
            <a:ext cx="46482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664035" y="1491671"/>
            <a:ext cx="1190625" cy="838200"/>
            <a:chOff x="3217" y="1008"/>
            <a:chExt cx="750" cy="528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88" y="1104"/>
              <a:ext cx="208" cy="144"/>
            </a:xfrm>
            <a:custGeom>
              <a:avLst/>
              <a:gdLst>
                <a:gd name="T0" fmla="*/ 0 w 336"/>
                <a:gd name="T1" fmla="*/ 0 h 336"/>
                <a:gd name="T2" fmla="*/ 0 w 336"/>
                <a:gd name="T3" fmla="*/ 0 h 336"/>
                <a:gd name="T4" fmla="*/ 7 w 336"/>
                <a:gd name="T5" fmla="*/ 0 h 336"/>
                <a:gd name="T6" fmla="*/ 7 w 336"/>
                <a:gd name="T7" fmla="*/ 0 h 336"/>
                <a:gd name="T8" fmla="*/ 0 w 336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36"/>
                <a:gd name="T17" fmla="*/ 336 w 336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36">
                  <a:moveTo>
                    <a:pt x="0" y="0"/>
                  </a:moveTo>
                  <a:lnTo>
                    <a:pt x="0" y="336"/>
                  </a:lnTo>
                  <a:lnTo>
                    <a:pt x="336" y="0"/>
                  </a:lnTo>
                  <a:lnTo>
                    <a:pt x="336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217" y="10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744" y="100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529" y="124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 sz="240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525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3960" y="851546"/>
            <a:ext cx="8497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宋体" panose="02010600030101010101" pitchFamily="2" charset="-122"/>
              </a:rPr>
              <a:t>参见实例</a:t>
            </a:r>
            <a:r>
              <a:rPr lang="en-US" altLang="zh-CN" sz="3200" b="1"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24969"/>
              </p:ext>
            </p:extLst>
          </p:nvPr>
        </p:nvGraphicFramePr>
        <p:xfrm>
          <a:off x="2679988" y="1065065"/>
          <a:ext cx="3600450" cy="2809875"/>
        </p:xfrm>
        <a:graphic>
          <a:graphicData uri="http://schemas.openxmlformats.org/drawingml/2006/table">
            <a:tbl>
              <a:tblPr/>
              <a:tblGrid>
                <a:gridCol w="1008063"/>
                <a:gridCol w="1392237"/>
                <a:gridCol w="120015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488276" y="561828"/>
            <a:ext cx="792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ea typeface="宋体" panose="02010600030101010101" pitchFamily="2" charset="-122"/>
              </a:rPr>
              <a:t>G</a:t>
            </a:r>
            <a:endParaRPr lang="en-US" altLang="zh-CN" sz="3200" b="1" baseline="-25000">
              <a:ea typeface="宋体" panose="02010600030101010101" pitchFamily="2" charset="-122"/>
            </a:endParaRPr>
          </a:p>
        </p:txBody>
      </p:sp>
      <p:graphicFrame>
        <p:nvGraphicFramePr>
          <p:cNvPr id="9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74894"/>
              </p:ext>
            </p:extLst>
          </p:nvPr>
        </p:nvGraphicFramePr>
        <p:xfrm>
          <a:off x="2968913" y="4306740"/>
          <a:ext cx="2414588" cy="2247900"/>
        </p:xfrm>
        <a:graphic>
          <a:graphicData uri="http://schemas.openxmlformats.org/drawingml/2006/table">
            <a:tbl>
              <a:tblPr/>
              <a:tblGrid>
                <a:gridCol w="1119188"/>
                <a:gridCol w="12954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郑重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2464088" y="3870178"/>
            <a:ext cx="792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宋体" panose="02010600030101010101" pitchFamily="2" charset="-122"/>
              </a:rPr>
              <a:t>Ｓ</a:t>
            </a:r>
            <a:endParaRPr lang="zh-CN" altLang="en-US" sz="3200" b="1" baseline="-25000">
              <a:ea typeface="宋体" panose="02010600030101010101" pitchFamily="2" charset="-122"/>
            </a:endParaRPr>
          </a:p>
        </p:txBody>
      </p:sp>
      <p:graphicFrame>
        <p:nvGraphicFramePr>
          <p:cNvPr id="1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24437"/>
              </p:ext>
            </p:extLst>
          </p:nvPr>
        </p:nvGraphicFramePr>
        <p:xfrm>
          <a:off x="6137563" y="4306740"/>
          <a:ext cx="5222875" cy="1419225"/>
        </p:xfrm>
        <a:graphic>
          <a:graphicData uri="http://schemas.openxmlformats.org/drawingml/2006/table">
            <a:tbl>
              <a:tblPr/>
              <a:tblGrid>
                <a:gridCol w="1168400"/>
                <a:gridCol w="962025"/>
                <a:gridCol w="1168400"/>
                <a:gridCol w="1098550"/>
                <a:gridCol w="8255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S.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G.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AutoShape 77"/>
          <p:cNvSpPr>
            <a:spLocks noChangeArrowheads="1"/>
          </p:cNvSpPr>
          <p:nvPr/>
        </p:nvSpPr>
        <p:spPr bwMode="auto">
          <a:xfrm>
            <a:off x="8585488" y="3225653"/>
            <a:ext cx="503238" cy="720725"/>
          </a:xfrm>
          <a:prstGeom prst="upArrow">
            <a:avLst>
              <a:gd name="adj1" fmla="val 50000"/>
              <a:gd name="adj2" fmla="val 358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57679"/>
              </p:ext>
            </p:extLst>
          </p:nvPr>
        </p:nvGraphicFramePr>
        <p:xfrm>
          <a:off x="6856701" y="849165"/>
          <a:ext cx="4054475" cy="1419225"/>
        </p:xfrm>
        <a:graphic>
          <a:graphicData uri="http://schemas.openxmlformats.org/drawingml/2006/table">
            <a:tbl>
              <a:tblPr/>
              <a:tblGrid>
                <a:gridCol w="1168400"/>
                <a:gridCol w="962025"/>
                <a:gridCol w="1098550"/>
                <a:gridCol w="8255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S.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00"/>
          <p:cNvGrpSpPr>
            <a:grpSpLocks/>
          </p:cNvGrpSpPr>
          <p:nvPr/>
        </p:nvGrpSpPr>
        <p:grpSpPr bwMode="auto">
          <a:xfrm>
            <a:off x="8225126" y="1714353"/>
            <a:ext cx="1944687" cy="1447800"/>
            <a:chOff x="3424" y="1248"/>
            <a:chExt cx="1225" cy="912"/>
          </a:xfrm>
        </p:grpSpPr>
        <p:grpSp>
          <p:nvGrpSpPr>
            <p:cNvPr id="15" name="Group 101"/>
            <p:cNvGrpSpPr>
              <a:grpSpLocks/>
            </p:cNvGrpSpPr>
            <p:nvPr/>
          </p:nvGrpSpPr>
          <p:grpSpPr bwMode="auto">
            <a:xfrm>
              <a:off x="3515" y="1248"/>
              <a:ext cx="672" cy="912"/>
              <a:chOff x="3360" y="816"/>
              <a:chExt cx="672" cy="912"/>
            </a:xfrm>
          </p:grpSpPr>
          <p:sp>
            <p:nvSpPr>
              <p:cNvPr id="17" name="Rectangle 102"/>
              <p:cNvSpPr>
                <a:spLocks noChangeArrowheads="1"/>
              </p:cNvSpPr>
              <p:nvPr/>
            </p:nvSpPr>
            <p:spPr bwMode="auto">
              <a:xfrm>
                <a:off x="3408" y="1344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endParaRPr kumimoji="1" lang="zh-CN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" name="Group 103"/>
              <p:cNvGrpSpPr>
                <a:grpSpLocks/>
              </p:cNvGrpSpPr>
              <p:nvPr/>
            </p:nvGrpSpPr>
            <p:grpSpPr bwMode="auto">
              <a:xfrm rot="10800000">
                <a:off x="3360" y="816"/>
                <a:ext cx="624" cy="576"/>
                <a:chOff x="6431" y="11824"/>
                <a:chExt cx="705" cy="367"/>
              </a:xfrm>
            </p:grpSpPr>
            <p:sp>
              <p:nvSpPr>
                <p:cNvPr id="19" name="AutoShape 10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793" y="11792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" name="Text Box 105"/>
                <p:cNvSpPr txBox="1">
                  <a:spLocks noChangeArrowheads="1"/>
                </p:cNvSpPr>
                <p:nvPr/>
              </p:nvSpPr>
              <p:spPr bwMode="auto">
                <a:xfrm flipV="1">
                  <a:off x="6431" y="11828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just"/>
                  <a:r>
                    <a:rPr lang="en-US" altLang="zh-CN" sz="6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6" name="Text Box 106"/>
            <p:cNvSpPr txBox="1">
              <a:spLocks noChangeArrowheads="1"/>
            </p:cNvSpPr>
            <p:nvPr/>
          </p:nvSpPr>
          <p:spPr bwMode="auto">
            <a:xfrm>
              <a:off x="3424" y="1570"/>
              <a:ext cx="12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ea typeface="宋体" panose="02010600030101010101" pitchFamily="2" charset="-122"/>
                </a:rPr>
                <a:t>S</a:t>
              </a:r>
              <a:r>
                <a:rPr lang="zh-CN" altLang="en-US" sz="3200" b="1">
                  <a:ea typeface="宋体" panose="02010600030101010101" pitchFamily="2" charset="-122"/>
                </a:rPr>
                <a:t>　</a:t>
              </a:r>
              <a:r>
                <a:rPr lang="en-US" altLang="zh-CN" sz="3200" b="1">
                  <a:ea typeface="宋体" panose="02010600030101010101" pitchFamily="2" charset="-122"/>
                </a:rPr>
                <a:t>G</a:t>
              </a:r>
            </a:p>
          </p:txBody>
        </p:sp>
      </p:grpSp>
      <p:grpSp>
        <p:nvGrpSpPr>
          <p:cNvPr id="21" name="Group 107"/>
          <p:cNvGrpSpPr>
            <a:grpSpLocks/>
          </p:cNvGrpSpPr>
          <p:nvPr/>
        </p:nvGrpSpPr>
        <p:grpSpPr bwMode="auto">
          <a:xfrm>
            <a:off x="7793326" y="5314803"/>
            <a:ext cx="1944687" cy="1447800"/>
            <a:chOff x="3379" y="3249"/>
            <a:chExt cx="1225" cy="912"/>
          </a:xfrm>
        </p:grpSpPr>
        <p:sp>
          <p:nvSpPr>
            <p:cNvPr id="22" name="Text Box 108"/>
            <p:cNvSpPr txBox="1">
              <a:spLocks noChangeArrowheads="1"/>
            </p:cNvSpPr>
            <p:nvPr/>
          </p:nvSpPr>
          <p:spPr bwMode="auto">
            <a:xfrm>
              <a:off x="3379" y="3566"/>
              <a:ext cx="12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ea typeface="宋体" panose="02010600030101010101" pitchFamily="2" charset="-122"/>
                </a:rPr>
                <a:t>S</a:t>
              </a:r>
              <a:r>
                <a:rPr lang="zh-CN" altLang="en-US" sz="3200" b="1">
                  <a:ea typeface="宋体" panose="02010600030101010101" pitchFamily="2" charset="-122"/>
                </a:rPr>
                <a:t>　</a:t>
              </a:r>
              <a:r>
                <a:rPr lang="en-US" altLang="zh-CN" sz="3200" b="1">
                  <a:ea typeface="宋体" panose="02010600030101010101" pitchFamily="2" charset="-122"/>
                </a:rPr>
                <a:t>G</a:t>
              </a: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3470" y="3249"/>
              <a:ext cx="672" cy="912"/>
              <a:chOff x="3360" y="816"/>
              <a:chExt cx="672" cy="912"/>
            </a:xfrm>
          </p:grpSpPr>
          <p:sp>
            <p:nvSpPr>
              <p:cNvPr id="25" name="Rectangle 110"/>
              <p:cNvSpPr>
                <a:spLocks noChangeArrowheads="1"/>
              </p:cNvSpPr>
              <p:nvPr/>
            </p:nvSpPr>
            <p:spPr bwMode="auto">
              <a:xfrm>
                <a:off x="3408" y="1344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Ｓ</a:t>
                </a:r>
                <a:r>
                  <a:rPr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r>
                  <a: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学号</a:t>
                </a:r>
                <a:r>
                  <a:rPr lang="en-US" altLang="zh-CN" sz="16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Ｇ</a:t>
                </a:r>
                <a:r>
                  <a:rPr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r>
                  <a: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学号</a:t>
                </a:r>
                <a:endPara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6" name="Group 111"/>
              <p:cNvGrpSpPr>
                <a:grpSpLocks/>
              </p:cNvGrpSpPr>
              <p:nvPr/>
            </p:nvGrpSpPr>
            <p:grpSpPr bwMode="auto">
              <a:xfrm rot="10800000">
                <a:off x="3360" y="816"/>
                <a:ext cx="624" cy="576"/>
                <a:chOff x="6431" y="11824"/>
                <a:chExt cx="705" cy="367"/>
              </a:xfrm>
            </p:grpSpPr>
            <p:sp>
              <p:nvSpPr>
                <p:cNvPr id="27" name="AutoShape 11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793" y="11792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" name="Text Box 113"/>
                <p:cNvSpPr txBox="1">
                  <a:spLocks noChangeArrowheads="1"/>
                </p:cNvSpPr>
                <p:nvPr/>
              </p:nvSpPr>
              <p:spPr bwMode="auto">
                <a:xfrm flipV="1">
                  <a:off x="6431" y="11828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just"/>
                  <a:r>
                    <a:rPr lang="en-US" altLang="zh-CN" sz="6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72473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188" y="981075"/>
            <a:ext cx="11174412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  <a:buFontTx/>
              <a:buChar char="•"/>
            </a:pPr>
            <a:r>
              <a:rPr lang="zh-CN" altLang="en-US" sz="3200" b="1" dirty="0" smtClean="0">
                <a:solidFill>
                  <a:srgbClr val="FF3300"/>
                </a:solidFill>
                <a:latin typeface="楷体_GB2312" pitchFamily="49" charset="-122"/>
              </a:rPr>
              <a:t>外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</a:rPr>
              <a:t>连接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</a:rPr>
              <a:t>在通常的连接中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</a:rPr>
              <a:t>只有满足连接条件的元组才能构成新的关系。外连接根据连接时保留表中记录的侧重不同分为：左外连接、右外连接、全外连接。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</a:rPr>
              <a:t>A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</a:rPr>
              <a:t>、左外连接</a:t>
            </a:r>
          </a:p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zh-CN" altLang="en-US" sz="2800" b="1" dirty="0">
                <a:latin typeface="楷体_GB2312" pitchFamily="49" charset="-122"/>
              </a:rPr>
              <a:t>   将左表中的所有记录分别与右表中的每条记录进行组合，结果集中除返回连接的记录以外，还在查询结果中返回左表中不符合条件的记录，并在右表的相应列中填上空值，有些不允许为空的属性值则填</a:t>
            </a:r>
            <a:r>
              <a:rPr lang="en-US" altLang="zh-CN" sz="2800" b="1" dirty="0">
                <a:latin typeface="楷体_GB2312" pitchFamily="49" charset="-122"/>
              </a:rPr>
              <a:t>0</a:t>
            </a:r>
            <a:r>
              <a:rPr lang="zh-CN" altLang="en-US" sz="2800" b="1" dirty="0">
                <a:latin typeface="楷体_GB2312" pitchFamily="49" charset="-122"/>
              </a:rPr>
              <a:t>值等。</a:t>
            </a:r>
          </a:p>
        </p:txBody>
      </p:sp>
    </p:spTree>
    <p:extLst>
      <p:ext uri="{BB962C8B-B14F-4D97-AF65-F5344CB8AC3E}">
        <p14:creationId xmlns:p14="http://schemas.microsoft.com/office/powerpoint/2010/main" val="4264512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2579" y="624752"/>
            <a:ext cx="88931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3300"/>
                </a:solidFill>
                <a:ea typeface="宋体" panose="02010600030101010101" pitchFamily="2" charset="-122"/>
              </a:rPr>
              <a:t>实例：列出每个</a:t>
            </a:r>
            <a:r>
              <a:rPr lang="zh-CN" altLang="en-US" sz="2800" b="1">
                <a:solidFill>
                  <a:srgbClr val="003300"/>
                </a:solidFill>
                <a:ea typeface="宋体" panose="02010600030101010101" pitchFamily="2" charset="-122"/>
              </a:rPr>
              <a:t>学生</a:t>
            </a:r>
            <a:r>
              <a:rPr lang="zh-CN" altLang="en-US" sz="3200" b="1">
                <a:solidFill>
                  <a:srgbClr val="003300"/>
                </a:solidFill>
                <a:ea typeface="宋体" panose="02010600030101010101" pitchFamily="2" charset="-122"/>
              </a:rPr>
              <a:t>的基本情况及其选课情况。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3300"/>
                </a:solidFill>
                <a:ea typeface="宋体" panose="02010600030101010101" pitchFamily="2" charset="-122"/>
              </a:rPr>
              <a:t>           S   G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 rot="10800000" flipV="1">
            <a:off x="881204" y="950189"/>
            <a:ext cx="990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6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AutoShape 80"/>
          <p:cNvCxnSpPr>
            <a:cxnSpLocks noChangeShapeType="1"/>
            <a:stCxn id="7" idx="1"/>
            <a:endCxn id="7" idx="1"/>
          </p:cNvCxnSpPr>
          <p:nvPr/>
        </p:nvCxnSpPr>
        <p:spPr bwMode="auto">
          <a:xfrm>
            <a:off x="452579" y="1280389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2071829" y="1504227"/>
            <a:ext cx="288925" cy="287337"/>
            <a:chOff x="748" y="3657"/>
            <a:chExt cx="272" cy="227"/>
          </a:xfrm>
        </p:grpSpPr>
        <p:cxnSp>
          <p:nvCxnSpPr>
            <p:cNvPr id="11" name="AutoShape 82"/>
            <p:cNvCxnSpPr>
              <a:cxnSpLocks noChangeShapeType="1"/>
            </p:cNvCxnSpPr>
            <p:nvPr/>
          </p:nvCxnSpPr>
          <p:spPr bwMode="auto">
            <a:xfrm>
              <a:off x="793" y="3702"/>
              <a:ext cx="227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83"/>
            <p:cNvCxnSpPr>
              <a:cxnSpLocks noChangeShapeType="1"/>
            </p:cNvCxnSpPr>
            <p:nvPr/>
          </p:nvCxnSpPr>
          <p:spPr bwMode="auto">
            <a:xfrm flipV="1">
              <a:off x="1020" y="3657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84"/>
            <p:cNvCxnSpPr>
              <a:cxnSpLocks noChangeShapeType="1"/>
            </p:cNvCxnSpPr>
            <p:nvPr/>
          </p:nvCxnSpPr>
          <p:spPr bwMode="auto">
            <a:xfrm flipH="1">
              <a:off x="793" y="3657"/>
              <a:ext cx="227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5"/>
            <p:cNvCxnSpPr>
              <a:cxnSpLocks noChangeShapeType="1"/>
            </p:cNvCxnSpPr>
            <p:nvPr/>
          </p:nvCxnSpPr>
          <p:spPr bwMode="auto">
            <a:xfrm flipH="1">
              <a:off x="748" y="3702"/>
              <a:ext cx="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86"/>
            <p:cNvCxnSpPr>
              <a:cxnSpLocks noChangeShapeType="1"/>
            </p:cNvCxnSpPr>
            <p:nvPr/>
          </p:nvCxnSpPr>
          <p:spPr bwMode="auto">
            <a:xfrm flipH="1">
              <a:off x="748" y="3884"/>
              <a:ext cx="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27775"/>
              </p:ext>
            </p:extLst>
          </p:nvPr>
        </p:nvGraphicFramePr>
        <p:xfrm>
          <a:off x="1095517" y="2021752"/>
          <a:ext cx="4500562" cy="2333625"/>
        </p:xfrm>
        <a:graphic>
          <a:graphicData uri="http://schemas.openxmlformats.org/drawingml/2006/table">
            <a:tbl>
              <a:tblPr/>
              <a:tblGrid>
                <a:gridCol w="1235192"/>
                <a:gridCol w="1017019"/>
                <a:gridCol w="1161349"/>
                <a:gridCol w="108700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S.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0503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郑重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王燕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11856"/>
              </p:ext>
            </p:extLst>
          </p:nvPr>
        </p:nvGraphicFramePr>
        <p:xfrm>
          <a:off x="5881829" y="1307377"/>
          <a:ext cx="3600450" cy="2809875"/>
        </p:xfrm>
        <a:graphic>
          <a:graphicData uri="http://schemas.openxmlformats.org/drawingml/2006/table">
            <a:tbl>
              <a:tblPr/>
              <a:tblGrid>
                <a:gridCol w="1008063"/>
                <a:gridCol w="1392237"/>
                <a:gridCol w="120015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54549"/>
              </p:ext>
            </p:extLst>
          </p:nvPr>
        </p:nvGraphicFramePr>
        <p:xfrm>
          <a:off x="6170754" y="4549052"/>
          <a:ext cx="2414588" cy="2247900"/>
        </p:xfrm>
        <a:graphic>
          <a:graphicData uri="http://schemas.openxmlformats.org/drawingml/2006/table">
            <a:tbl>
              <a:tblPr/>
              <a:tblGrid>
                <a:gridCol w="1119188"/>
                <a:gridCol w="12954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郑重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640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5870" y="1013258"/>
            <a:ext cx="1172628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B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、右外连接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      将左表中的所有记录分别与右表中的每条记录进行组合，结果集中除返回连接的记录以外，还在查询结果中返回右表中不符合条件的记录，并在左表的相应列中填上空值，有些不允许为空的属性值则填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值等。</a:t>
            </a:r>
          </a:p>
        </p:txBody>
      </p:sp>
    </p:spTree>
    <p:extLst>
      <p:ext uri="{BB962C8B-B14F-4D97-AF65-F5344CB8AC3E}">
        <p14:creationId xmlns:p14="http://schemas.microsoft.com/office/powerpoint/2010/main" val="41494346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3535" y="744382"/>
            <a:ext cx="343138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3300"/>
                </a:solidFill>
                <a:ea typeface="宋体" panose="02010600030101010101" pitchFamily="2" charset="-122"/>
              </a:rPr>
              <a:t>实例：列出所有课程，并给出选修该课程的学生学号。      </a:t>
            </a:r>
            <a:endParaRPr lang="en-US" altLang="zh-CN" sz="2800" b="1" dirty="0" smtClean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l-GR" altLang="zh-CN" sz="3600" b="1" dirty="0" smtClean="0">
                <a:solidFill>
                  <a:srgbClr val="003300"/>
                </a:solidFill>
                <a:ea typeface="宋体" panose="02010600030101010101" pitchFamily="2" charset="-122"/>
              </a:rPr>
              <a:t>Π</a:t>
            </a:r>
            <a:r>
              <a:rPr lang="zh-CN" altLang="en-US" sz="3600" b="1" baseline="-25000" dirty="0">
                <a:solidFill>
                  <a:srgbClr val="003300"/>
                </a:solidFill>
                <a:ea typeface="宋体" panose="02010600030101010101" pitchFamily="2" charset="-122"/>
              </a:rPr>
              <a:t>学号</a:t>
            </a:r>
            <a:r>
              <a:rPr lang="en-US" altLang="zh-CN" sz="3600" b="1" baseline="-25000" dirty="0">
                <a:solidFill>
                  <a:srgbClr val="0033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600" b="1" baseline="-25000" dirty="0">
                <a:solidFill>
                  <a:srgbClr val="003300"/>
                </a:solidFill>
                <a:ea typeface="宋体" panose="02010600030101010101" pitchFamily="2" charset="-122"/>
              </a:rPr>
              <a:t>课程号</a:t>
            </a:r>
            <a:r>
              <a:rPr lang="en-US" altLang="zh-CN" sz="3200" b="1" dirty="0">
                <a:solidFill>
                  <a:srgbClr val="003300"/>
                </a:solidFill>
                <a:ea typeface="宋体" panose="02010600030101010101" pitchFamily="2" charset="-122"/>
              </a:rPr>
              <a:t>(G)   C</a:t>
            </a: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 rot="10800000" flipV="1">
            <a:off x="3558454" y="576983"/>
            <a:ext cx="990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6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 rot="10800000">
            <a:off x="2717452" y="2537690"/>
            <a:ext cx="288925" cy="287338"/>
            <a:chOff x="748" y="3657"/>
            <a:chExt cx="272" cy="227"/>
          </a:xfrm>
        </p:grpSpPr>
        <p:cxnSp>
          <p:nvCxnSpPr>
            <p:cNvPr id="10" name="AutoShape 85"/>
            <p:cNvCxnSpPr>
              <a:cxnSpLocks noChangeShapeType="1"/>
            </p:cNvCxnSpPr>
            <p:nvPr/>
          </p:nvCxnSpPr>
          <p:spPr bwMode="auto">
            <a:xfrm>
              <a:off x="793" y="3702"/>
              <a:ext cx="227" cy="1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86"/>
            <p:cNvCxnSpPr>
              <a:cxnSpLocks noChangeShapeType="1"/>
            </p:cNvCxnSpPr>
            <p:nvPr/>
          </p:nvCxnSpPr>
          <p:spPr bwMode="auto">
            <a:xfrm flipV="1">
              <a:off x="1020" y="3657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87"/>
            <p:cNvCxnSpPr>
              <a:cxnSpLocks noChangeShapeType="1"/>
            </p:cNvCxnSpPr>
            <p:nvPr/>
          </p:nvCxnSpPr>
          <p:spPr bwMode="auto">
            <a:xfrm flipH="1">
              <a:off x="793" y="3657"/>
              <a:ext cx="227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88"/>
            <p:cNvCxnSpPr>
              <a:cxnSpLocks noChangeShapeType="1"/>
            </p:cNvCxnSpPr>
            <p:nvPr/>
          </p:nvCxnSpPr>
          <p:spPr bwMode="auto">
            <a:xfrm flipH="1">
              <a:off x="748" y="3702"/>
              <a:ext cx="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89"/>
            <p:cNvCxnSpPr>
              <a:cxnSpLocks noChangeShapeType="1"/>
            </p:cNvCxnSpPr>
            <p:nvPr/>
          </p:nvCxnSpPr>
          <p:spPr bwMode="auto">
            <a:xfrm flipH="1">
              <a:off x="748" y="3884"/>
              <a:ext cx="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18683"/>
              </p:ext>
            </p:extLst>
          </p:nvPr>
        </p:nvGraphicFramePr>
        <p:xfrm>
          <a:off x="3541279" y="1233199"/>
          <a:ext cx="3600450" cy="2286000"/>
        </p:xfrm>
        <a:graphic>
          <a:graphicData uri="http://schemas.openxmlformats.org/drawingml/2006/table">
            <a:tbl>
              <a:tblPr/>
              <a:tblGrid>
                <a:gridCol w="1008063"/>
                <a:gridCol w="1392237"/>
                <a:gridCol w="1200150"/>
              </a:tblGrid>
              <a:tr h="442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07511"/>
              </p:ext>
            </p:extLst>
          </p:nvPr>
        </p:nvGraphicFramePr>
        <p:xfrm>
          <a:off x="7398904" y="1233199"/>
          <a:ext cx="4500563" cy="2286000"/>
        </p:xfrm>
        <a:graphic>
          <a:graphicData uri="http://schemas.openxmlformats.org/drawingml/2006/table">
            <a:tbl>
              <a:tblPr/>
              <a:tblGrid>
                <a:gridCol w="1428750"/>
                <a:gridCol w="2008188"/>
                <a:gridCol w="1063625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数据库原理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离散数学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13807"/>
              </p:ext>
            </p:extLst>
          </p:nvPr>
        </p:nvGraphicFramePr>
        <p:xfrm>
          <a:off x="3541279" y="3662074"/>
          <a:ext cx="8358188" cy="3205163"/>
        </p:xfrm>
        <a:graphic>
          <a:graphicData uri="http://schemas.openxmlformats.org/drawingml/2006/table">
            <a:tbl>
              <a:tblPr/>
              <a:tblGrid>
                <a:gridCol w="2014538"/>
                <a:gridCol w="2012950"/>
                <a:gridCol w="2830512"/>
                <a:gridCol w="1500188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数据库原理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数据库原理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0504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离散数学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28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系数据模型概述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1034" y="1142567"/>
            <a:ext cx="8250814" cy="42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rIns="0" bIns="10800">
            <a:spAutoFit/>
          </a:bodyPr>
          <a:lstStyle>
            <a:lvl1pPr marL="284163" indent="-284163" eaLnBrk="0" hangingPunct="0">
              <a:tabLst>
                <a:tab pos="374650" algn="l"/>
                <a:tab pos="952500" algn="l"/>
                <a:tab pos="1336675" algn="l"/>
                <a:tab pos="1620838" algn="l"/>
                <a:tab pos="1905000" algn="l"/>
                <a:tab pos="2005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374650" algn="l"/>
                <a:tab pos="952500" algn="l"/>
                <a:tab pos="1336675" algn="l"/>
                <a:tab pos="1620838" algn="l"/>
                <a:tab pos="1905000" algn="l"/>
                <a:tab pos="2005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374650" algn="l"/>
                <a:tab pos="952500" algn="l"/>
                <a:tab pos="1336675" algn="l"/>
                <a:tab pos="1620838" algn="l"/>
                <a:tab pos="1905000" algn="l"/>
                <a:tab pos="2005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374650" algn="l"/>
                <a:tab pos="952500" algn="l"/>
                <a:tab pos="1336675" algn="l"/>
                <a:tab pos="1620838" algn="l"/>
                <a:tab pos="1905000" algn="l"/>
                <a:tab pos="2005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374650" algn="l"/>
                <a:tab pos="952500" algn="l"/>
                <a:tab pos="1336675" algn="l"/>
                <a:tab pos="1620838" algn="l"/>
                <a:tab pos="1905000" algn="l"/>
                <a:tab pos="2005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952500" algn="l"/>
                <a:tab pos="1336675" algn="l"/>
                <a:tab pos="1620838" algn="l"/>
                <a:tab pos="1905000" algn="l"/>
                <a:tab pos="2005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952500" algn="l"/>
                <a:tab pos="1336675" algn="l"/>
                <a:tab pos="1620838" algn="l"/>
                <a:tab pos="1905000" algn="l"/>
                <a:tab pos="2005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952500" algn="l"/>
                <a:tab pos="1336675" algn="l"/>
                <a:tab pos="1620838" algn="l"/>
                <a:tab pos="1905000" algn="l"/>
                <a:tab pos="2005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  <a:tab pos="952500" algn="l"/>
                <a:tab pos="1336675" algn="l"/>
                <a:tab pos="1620838" algn="l"/>
                <a:tab pos="1905000" algn="l"/>
                <a:tab pos="20050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例：域 姓名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: </a:t>
            </a:r>
            <a:r>
              <a:rPr lang="en-US" altLang="zh-CN" sz="2400" b="1" dirty="0" err="1">
                <a:latin typeface="Times New Romen"/>
                <a:ea typeface="宋体" panose="02010600030101010101" pitchFamily="2" charset="-122"/>
              </a:rPr>
              <a:t>D</a:t>
            </a:r>
            <a:r>
              <a:rPr lang="en-US" altLang="zh-CN" sz="2400" b="1" baseline="-30000" dirty="0" err="1">
                <a:latin typeface="Times New Romen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={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张金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王银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李玉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，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            年龄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: </a:t>
            </a:r>
            <a:r>
              <a:rPr lang="en-US" altLang="zh-CN" sz="2400" b="1" dirty="0" err="1">
                <a:latin typeface="Times New Romen"/>
                <a:ea typeface="宋体" panose="02010600030101010101" pitchFamily="2" charset="-122"/>
              </a:rPr>
              <a:t>D</a:t>
            </a:r>
            <a:r>
              <a:rPr lang="en-US" altLang="zh-CN" sz="2400" b="1" baseline="-30000" dirty="0" err="1">
                <a:latin typeface="Times New Romen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={20,21,22}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则笛卡尔积   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latin typeface="Times New Romen"/>
                <a:ea typeface="宋体" panose="02010600030101010101" pitchFamily="2" charset="-122"/>
              </a:rPr>
              <a:t>D</a:t>
            </a:r>
            <a:r>
              <a:rPr lang="en-US" altLang="zh-CN" sz="2400" b="1" baseline="-30000" dirty="0" err="1">
                <a:latin typeface="Times New Romen"/>
                <a:ea typeface="宋体" panose="02010600030101010101" pitchFamily="2" charset="-122"/>
              </a:rPr>
              <a:t>1</a:t>
            </a:r>
            <a:r>
              <a:rPr lang="en-US" altLang="zh-CN" sz="2400" b="1" dirty="0" err="1">
                <a:latin typeface="Times New Romen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 err="1">
                <a:latin typeface="Times New Romen"/>
                <a:ea typeface="宋体" panose="02010600030101010101" pitchFamily="2" charset="-122"/>
              </a:rPr>
              <a:t>D</a:t>
            </a:r>
            <a:r>
              <a:rPr lang="en-US" altLang="zh-CN" sz="2400" b="1" baseline="-30000" dirty="0" err="1">
                <a:latin typeface="Times New Romen"/>
                <a:ea typeface="宋体" panose="02010600030101010101" pitchFamily="2" charset="-122"/>
              </a:rPr>
              <a:t>2</a:t>
            </a:r>
            <a:r>
              <a:rPr lang="en-US" altLang="zh-CN" sz="2400" b="1" baseline="-30000" dirty="0">
                <a:latin typeface="Times New Romen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=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      {(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张金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,20), (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张金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,21), (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张金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,22), 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        (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王银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,20), (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王银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,21), (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王银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,22),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        (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李玉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,20), (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李玉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,21), (</a:t>
            </a:r>
            <a:r>
              <a:rPr lang="zh-CN" altLang="en-US" sz="2400" b="1" dirty="0">
                <a:latin typeface="Times New Romen"/>
                <a:ea typeface="宋体" panose="02010600030101010101" pitchFamily="2" charset="-122"/>
              </a:rPr>
              <a:t>李玉</a:t>
            </a:r>
            <a:r>
              <a:rPr lang="en-US" altLang="zh-CN" sz="2400" b="1" dirty="0">
                <a:latin typeface="Times New Romen"/>
                <a:ea typeface="宋体" panose="02010600030101010101" pitchFamily="2" charset="-122"/>
              </a:rPr>
              <a:t>,22)}</a:t>
            </a:r>
          </a:p>
        </p:txBody>
      </p:sp>
      <p:pic>
        <p:nvPicPr>
          <p:cNvPr id="7" name="Picture 4" descr="课件图＿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01"/>
          <a:stretch>
            <a:fillRect/>
          </a:stretch>
        </p:blipFill>
        <p:spPr bwMode="auto">
          <a:xfrm>
            <a:off x="8248073" y="930131"/>
            <a:ext cx="2327852" cy="498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1096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9003" y="786419"/>
            <a:ext cx="1175399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</a:rPr>
              <a:t>、全外连接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      将左表中的所有记录分别与右表中的每条记录进行组合，结果集中除返回连接的记录以外，还在查询结果中返回两表中不符合条件的记录，并在左表或右表的相应列中填上空值，有些不允许为空的属性值则填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值等。</a:t>
            </a:r>
          </a:p>
        </p:txBody>
      </p:sp>
    </p:spTree>
    <p:extLst>
      <p:ext uri="{BB962C8B-B14F-4D97-AF65-F5344CB8AC3E}">
        <p14:creationId xmlns:p14="http://schemas.microsoft.com/office/powerpoint/2010/main" val="1544098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80289" y="829684"/>
            <a:ext cx="11203711" cy="111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3300"/>
                </a:solidFill>
                <a:ea typeface="宋体" panose="02010600030101010101" pitchFamily="2" charset="-122"/>
              </a:rPr>
              <a:t>实例：列出所有销售人员名单和所有的销售额，并将销售额与销售人员能对应给出。</a:t>
            </a:r>
          </a:p>
        </p:txBody>
      </p:sp>
      <p:graphicFrame>
        <p:nvGraphicFramePr>
          <p:cNvPr id="8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72094"/>
              </p:ext>
            </p:extLst>
          </p:nvPr>
        </p:nvGraphicFramePr>
        <p:xfrm>
          <a:off x="2156687" y="3156382"/>
          <a:ext cx="2459038" cy="3108624"/>
        </p:xfrm>
        <a:graphic>
          <a:graphicData uri="http://schemas.openxmlformats.org/drawingml/2006/table">
            <a:tbl>
              <a:tblPr/>
              <a:tblGrid>
                <a:gridCol w="946150"/>
                <a:gridCol w="1512888"/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工号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李求一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王巧敏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张零七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钱守空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周运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2023337" y="2070532"/>
            <a:ext cx="367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00"/>
                </a:solidFill>
                <a:ea typeface="宋体" panose="02010600030101010101" pitchFamily="2" charset="-122"/>
              </a:rPr>
              <a:t>销售名单（</a:t>
            </a:r>
            <a:r>
              <a:rPr lang="en-US" altLang="zh-CN" sz="2800" b="1">
                <a:solidFill>
                  <a:srgbClr val="003300"/>
                </a:solidFill>
                <a:ea typeface="宋体" panose="02010600030101010101" pitchFamily="2" charset="-122"/>
              </a:rPr>
              <a:t>XSMD</a:t>
            </a:r>
            <a:r>
              <a:rPr lang="zh-CN" altLang="en-US" sz="2800" b="1">
                <a:solidFill>
                  <a:srgbClr val="003300"/>
                </a:solidFill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10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595001"/>
              </p:ext>
            </p:extLst>
          </p:nvPr>
        </p:nvGraphicFramePr>
        <p:xfrm>
          <a:off x="6347687" y="3132569"/>
          <a:ext cx="2732088" cy="3108624"/>
        </p:xfrm>
        <a:graphic>
          <a:graphicData uri="http://schemas.openxmlformats.org/drawingml/2006/table">
            <a:tbl>
              <a:tblPr/>
              <a:tblGrid>
                <a:gridCol w="1155700"/>
                <a:gridCol w="1576388"/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工号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销售额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50000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150000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350000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650000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850000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6055587" y="2070532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3300"/>
                </a:solidFill>
                <a:ea typeface="宋体" panose="02010600030101010101" pitchFamily="2" charset="-122"/>
              </a:rPr>
              <a:t>销售业绩</a:t>
            </a:r>
            <a:r>
              <a:rPr lang="en-US" altLang="zh-CN" sz="2800" b="1">
                <a:solidFill>
                  <a:srgbClr val="003300"/>
                </a:solidFill>
                <a:ea typeface="宋体" panose="02010600030101010101" pitchFamily="2" charset="-122"/>
              </a:rPr>
              <a:t>(XSYJ)</a:t>
            </a:r>
          </a:p>
        </p:txBody>
      </p:sp>
    </p:spTree>
    <p:extLst>
      <p:ext uri="{BB962C8B-B14F-4D97-AF65-F5344CB8AC3E}">
        <p14:creationId xmlns:p14="http://schemas.microsoft.com/office/powerpoint/2010/main" val="1745751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4859" y="841371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3300"/>
                </a:solidFill>
                <a:ea typeface="宋体" panose="02010600030101010101" pitchFamily="2" charset="-122"/>
              </a:rPr>
              <a:t>XSMD      XSYJ</a:t>
            </a:r>
          </a:p>
        </p:txBody>
      </p:sp>
      <p:graphicFrame>
        <p:nvGraphicFramePr>
          <p:cNvPr id="7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154025"/>
              </p:ext>
            </p:extLst>
          </p:nvPr>
        </p:nvGraphicFramePr>
        <p:xfrm>
          <a:off x="1731671" y="1997215"/>
          <a:ext cx="8867775" cy="4411664"/>
        </p:xfrm>
        <a:graphic>
          <a:graphicData uri="http://schemas.openxmlformats.org/drawingml/2006/table">
            <a:tbl>
              <a:tblPr/>
              <a:tblGrid>
                <a:gridCol w="2674937"/>
                <a:gridCol w="1295400"/>
                <a:gridCol w="2592388"/>
                <a:gridCol w="2305050"/>
              </a:tblGrid>
              <a:tr h="576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销售名单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工号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销售业绩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.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工号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销售额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李求一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50000.0000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王巧敏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150000.0000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张零七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350000.0000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钱守空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周运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650000.0000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600000.0000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1"/>
          <p:cNvSpPr txBox="1">
            <a:spLocks noChangeArrowheads="1"/>
          </p:cNvSpPr>
          <p:nvPr/>
        </p:nvSpPr>
        <p:spPr bwMode="auto">
          <a:xfrm>
            <a:off x="1113271" y="1273171"/>
            <a:ext cx="3600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3300"/>
                </a:solidFill>
                <a:ea typeface="宋体" panose="02010600030101010101" pitchFamily="2" charset="-122"/>
              </a:rPr>
              <a:t>XSMD.</a:t>
            </a:r>
            <a:r>
              <a:rPr lang="zh-CN" altLang="en-US" sz="2000" b="1">
                <a:solidFill>
                  <a:srgbClr val="003300"/>
                </a:solidFill>
                <a:ea typeface="宋体" panose="02010600030101010101" pitchFamily="2" charset="-122"/>
              </a:rPr>
              <a:t>工号</a:t>
            </a:r>
            <a:r>
              <a:rPr lang="en-US" altLang="zh-CN" sz="2000" b="1">
                <a:solidFill>
                  <a:srgbClr val="003300"/>
                </a:solidFill>
                <a:ea typeface="宋体" panose="02010600030101010101" pitchFamily="2" charset="-122"/>
              </a:rPr>
              <a:t>=XSYJ.</a:t>
            </a:r>
            <a:r>
              <a:rPr lang="zh-CN" altLang="en-US" sz="2000" b="1">
                <a:solidFill>
                  <a:srgbClr val="003300"/>
                </a:solidFill>
                <a:ea typeface="宋体" panose="02010600030101010101" pitchFamily="2" charset="-122"/>
              </a:rPr>
              <a:t>工号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2338821" y="984246"/>
            <a:ext cx="288925" cy="288925"/>
            <a:chOff x="2880" y="435"/>
            <a:chExt cx="182" cy="181"/>
          </a:xfrm>
        </p:grpSpPr>
        <p:cxnSp>
          <p:nvCxnSpPr>
            <p:cNvPr id="10" name="AutoShape 53"/>
            <p:cNvCxnSpPr>
              <a:cxnSpLocks noChangeShapeType="1"/>
            </p:cNvCxnSpPr>
            <p:nvPr/>
          </p:nvCxnSpPr>
          <p:spPr bwMode="auto">
            <a:xfrm rot="10800000">
              <a:off x="2880" y="435"/>
              <a:ext cx="152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4"/>
            <p:cNvCxnSpPr>
              <a:cxnSpLocks noChangeShapeType="1"/>
            </p:cNvCxnSpPr>
            <p:nvPr/>
          </p:nvCxnSpPr>
          <p:spPr bwMode="auto">
            <a:xfrm rot="10800000" flipH="1">
              <a:off x="2880" y="435"/>
              <a:ext cx="152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5"/>
            <p:cNvCxnSpPr>
              <a:cxnSpLocks noChangeShapeType="1"/>
            </p:cNvCxnSpPr>
            <p:nvPr/>
          </p:nvCxnSpPr>
          <p:spPr bwMode="auto">
            <a:xfrm rot="10800000" flipH="1">
              <a:off x="3032" y="581"/>
              <a:ext cx="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56"/>
            <p:cNvCxnSpPr>
              <a:cxnSpLocks noChangeShapeType="1"/>
            </p:cNvCxnSpPr>
            <p:nvPr/>
          </p:nvCxnSpPr>
          <p:spPr bwMode="auto">
            <a:xfrm rot="10800000" flipH="1">
              <a:off x="3032" y="436"/>
              <a:ext cx="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25942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70627" y="1567339"/>
            <a:ext cx="1061200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自连接就是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同一个表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的两个副本之间的连接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</a:rPr>
              <a:t>。实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际应用中，给两个表分别指定不同的别名。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050203" y="1052513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3300"/>
                </a:solidFill>
              </a:rPr>
              <a:t>自连接：</a:t>
            </a:r>
          </a:p>
        </p:txBody>
      </p:sp>
      <p:graphicFrame>
        <p:nvGraphicFramePr>
          <p:cNvPr id="8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09247"/>
              </p:ext>
            </p:extLst>
          </p:nvPr>
        </p:nvGraphicFramePr>
        <p:xfrm>
          <a:off x="3929638" y="2924175"/>
          <a:ext cx="6192837" cy="2428876"/>
        </p:xfrm>
        <a:graphic>
          <a:graphicData uri="http://schemas.openxmlformats.org/drawingml/2006/table">
            <a:tbl>
              <a:tblPr/>
              <a:tblGrid>
                <a:gridCol w="1800225"/>
                <a:gridCol w="2663825"/>
                <a:gridCol w="1728787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课程号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cno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课程名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(cname)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先选课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(Fno)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数据库原理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面向对象程序设计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程序设计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61"/>
          <p:cNvSpPr txBox="1">
            <a:spLocks noChangeArrowheads="1"/>
          </p:cNvSpPr>
          <p:nvPr/>
        </p:nvSpPr>
        <p:spPr bwMode="auto">
          <a:xfrm>
            <a:off x="1626175" y="2924175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3300"/>
                </a:solidFill>
                <a:latin typeface="楷体_GB2312" pitchFamily="49" charset="-122"/>
              </a:rPr>
              <a:t>课程</a:t>
            </a:r>
            <a:r>
              <a:rPr lang="en-US" altLang="zh-CN" sz="2400" b="1">
                <a:solidFill>
                  <a:srgbClr val="003300"/>
                </a:solidFill>
                <a:latin typeface="楷体_GB2312" pitchFamily="49" charset="-122"/>
              </a:rPr>
              <a:t>(Course)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1302325" y="3860800"/>
            <a:ext cx="23399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思考：如何获得间接先选课号？</a:t>
            </a:r>
          </a:p>
        </p:txBody>
      </p: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2994600" y="4868863"/>
            <a:ext cx="4608513" cy="1587500"/>
            <a:chOff x="1066" y="2702"/>
            <a:chExt cx="2903" cy="1000"/>
          </a:xfrm>
        </p:grpSpPr>
        <p:grpSp>
          <p:nvGrpSpPr>
            <p:cNvPr id="12" name="Group 69"/>
            <p:cNvGrpSpPr>
              <a:grpSpLocks/>
            </p:cNvGrpSpPr>
            <p:nvPr/>
          </p:nvGrpSpPr>
          <p:grpSpPr bwMode="auto">
            <a:xfrm>
              <a:off x="2426" y="2702"/>
              <a:ext cx="694" cy="1000"/>
              <a:chOff x="2112" y="816"/>
              <a:chExt cx="672" cy="864"/>
            </a:xfrm>
          </p:grpSpPr>
          <p:grpSp>
            <p:nvGrpSpPr>
              <p:cNvPr id="16" name="Group 70"/>
              <p:cNvGrpSpPr>
                <a:grpSpLocks/>
              </p:cNvGrpSpPr>
              <p:nvPr/>
            </p:nvGrpSpPr>
            <p:grpSpPr bwMode="auto">
              <a:xfrm rot="10800000">
                <a:off x="2160" y="816"/>
                <a:ext cx="624" cy="576"/>
                <a:chOff x="6431" y="11824"/>
                <a:chExt cx="705" cy="367"/>
              </a:xfrm>
            </p:grpSpPr>
            <p:sp>
              <p:nvSpPr>
                <p:cNvPr id="18" name="AutoShape 7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793" y="11792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" name="Text Box 72"/>
                <p:cNvSpPr txBox="1">
                  <a:spLocks noChangeArrowheads="1"/>
                </p:cNvSpPr>
                <p:nvPr/>
              </p:nvSpPr>
              <p:spPr bwMode="auto">
                <a:xfrm flipV="1">
                  <a:off x="6431" y="11828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6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Rectangle 73"/>
              <p:cNvSpPr>
                <a:spLocks noChangeArrowheads="1"/>
              </p:cNvSpPr>
              <p:nvPr/>
            </p:nvSpPr>
            <p:spPr bwMode="auto">
              <a:xfrm>
                <a:off x="2112" y="1296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1600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Fno=cno</a:t>
                </a:r>
              </a:p>
            </p:txBody>
          </p:sp>
        </p:grpSp>
        <p:grpSp>
          <p:nvGrpSpPr>
            <p:cNvPr id="13" name="Group 74"/>
            <p:cNvGrpSpPr>
              <a:grpSpLocks/>
            </p:cNvGrpSpPr>
            <p:nvPr/>
          </p:nvGrpSpPr>
          <p:grpSpPr bwMode="auto">
            <a:xfrm>
              <a:off x="1066" y="3069"/>
              <a:ext cx="2903" cy="382"/>
              <a:chOff x="567" y="3460"/>
              <a:chExt cx="2811" cy="330"/>
            </a:xfrm>
          </p:grpSpPr>
          <p:sp>
            <p:nvSpPr>
              <p:cNvPr id="14" name="Text Box 75"/>
              <p:cNvSpPr txBox="1">
                <a:spLocks noChangeArrowheads="1"/>
              </p:cNvSpPr>
              <p:nvPr/>
            </p:nvSpPr>
            <p:spPr bwMode="auto">
              <a:xfrm>
                <a:off x="793" y="3475"/>
                <a:ext cx="2585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　</a:t>
                </a:r>
                <a:r>
                  <a:rPr lang="en-US" altLang="zh-CN" sz="32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(Course    Course)</a:t>
                </a:r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/>
            </p:nvSpPr>
            <p:spPr bwMode="auto">
              <a:xfrm>
                <a:off x="567" y="3460"/>
                <a:ext cx="586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Π</a:t>
                </a:r>
                <a:r>
                  <a:rPr lang="en-US" altLang="zh-CN" sz="3200" b="1" baseline="-25000">
                    <a:solidFill>
                      <a:srgbClr val="FF3300"/>
                    </a:solidFill>
                    <a:ea typeface="宋体" panose="02010600030101010101" pitchFamily="2" charset="-122"/>
                  </a:rPr>
                  <a:t>1,6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31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34993"/>
              </p:ext>
            </p:extLst>
          </p:nvPr>
        </p:nvGraphicFramePr>
        <p:xfrm>
          <a:off x="1147185" y="1614051"/>
          <a:ext cx="4286250" cy="2366963"/>
        </p:xfrm>
        <a:graphic>
          <a:graphicData uri="http://schemas.openxmlformats.org/drawingml/2006/table">
            <a:tbl>
              <a:tblPr/>
              <a:tblGrid>
                <a:gridCol w="714374"/>
                <a:gridCol w="2786063"/>
                <a:gridCol w="7858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cname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数据库原理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05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面向对象程序设计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06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程序设计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05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23836"/>
              </p:ext>
            </p:extLst>
          </p:nvPr>
        </p:nvGraphicFramePr>
        <p:xfrm>
          <a:off x="5576310" y="1614051"/>
          <a:ext cx="4286250" cy="2366963"/>
        </p:xfrm>
        <a:graphic>
          <a:graphicData uri="http://schemas.openxmlformats.org/drawingml/2006/table">
            <a:tbl>
              <a:tblPr/>
              <a:tblGrid>
                <a:gridCol w="714374"/>
                <a:gridCol w="2786063"/>
                <a:gridCol w="785813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cname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数据库原理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05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面向对象程序设计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06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程序设计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05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" name="Group 68"/>
          <p:cNvGrpSpPr>
            <a:grpSpLocks/>
          </p:cNvGrpSpPr>
          <p:nvPr/>
        </p:nvGrpSpPr>
        <p:grpSpPr bwMode="auto">
          <a:xfrm>
            <a:off x="2790247" y="113863"/>
            <a:ext cx="4608513" cy="1587501"/>
            <a:chOff x="1066" y="2702"/>
            <a:chExt cx="2903" cy="1000"/>
          </a:xfrm>
        </p:grpSpPr>
        <p:grpSp>
          <p:nvGrpSpPr>
            <p:cNvPr id="23" name="Group 69"/>
            <p:cNvGrpSpPr>
              <a:grpSpLocks/>
            </p:cNvGrpSpPr>
            <p:nvPr/>
          </p:nvGrpSpPr>
          <p:grpSpPr bwMode="auto">
            <a:xfrm>
              <a:off x="2425" y="2780"/>
              <a:ext cx="675" cy="924"/>
              <a:chOff x="2112" y="883"/>
              <a:chExt cx="654" cy="797"/>
            </a:xfrm>
          </p:grpSpPr>
          <p:grpSp>
            <p:nvGrpSpPr>
              <p:cNvPr id="28" name="Group 70"/>
              <p:cNvGrpSpPr>
                <a:grpSpLocks/>
              </p:cNvGrpSpPr>
              <p:nvPr/>
            </p:nvGrpSpPr>
            <p:grpSpPr bwMode="auto">
              <a:xfrm rot="10800000">
                <a:off x="2140" y="883"/>
                <a:ext cx="626" cy="574"/>
                <a:chOff x="6431" y="11824"/>
                <a:chExt cx="705" cy="367"/>
              </a:xfrm>
            </p:grpSpPr>
            <p:sp>
              <p:nvSpPr>
                <p:cNvPr id="30" name="AutoShape 7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793" y="11792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" name="Text Box 72"/>
                <p:cNvSpPr txBox="1">
                  <a:spLocks noChangeArrowheads="1"/>
                </p:cNvSpPr>
                <p:nvPr/>
              </p:nvSpPr>
              <p:spPr bwMode="auto">
                <a:xfrm flipV="1">
                  <a:off x="6431" y="11828"/>
                  <a:ext cx="705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6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9" name="Rectangle 73"/>
              <p:cNvSpPr>
                <a:spLocks noChangeArrowheads="1"/>
              </p:cNvSpPr>
              <p:nvPr/>
            </p:nvSpPr>
            <p:spPr bwMode="auto">
              <a:xfrm>
                <a:off x="2112" y="1296"/>
                <a:ext cx="62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zh-CN" sz="1600" b="1" i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Fno=cno</a:t>
                </a:r>
              </a:p>
            </p:txBody>
          </p:sp>
        </p:grpSp>
        <p:grpSp>
          <p:nvGrpSpPr>
            <p:cNvPr id="25" name="Group 74"/>
            <p:cNvGrpSpPr>
              <a:grpSpLocks/>
            </p:cNvGrpSpPr>
            <p:nvPr/>
          </p:nvGrpSpPr>
          <p:grpSpPr bwMode="auto">
            <a:xfrm>
              <a:off x="1066" y="3069"/>
              <a:ext cx="2903" cy="382"/>
              <a:chOff x="567" y="3460"/>
              <a:chExt cx="2811" cy="330"/>
            </a:xfrm>
          </p:grpSpPr>
          <p:sp>
            <p:nvSpPr>
              <p:cNvPr id="26" name="Text Box 75"/>
              <p:cNvSpPr txBox="1">
                <a:spLocks noChangeArrowheads="1"/>
              </p:cNvSpPr>
              <p:nvPr/>
            </p:nvSpPr>
            <p:spPr bwMode="auto">
              <a:xfrm>
                <a:off x="793" y="3475"/>
                <a:ext cx="2585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FF3300"/>
                    </a:solidFill>
                    <a:ea typeface="宋体" panose="02010600030101010101" pitchFamily="2" charset="-122"/>
                  </a:rPr>
                  <a:t>　</a:t>
                </a:r>
                <a:r>
                  <a:rPr lang="en-US" altLang="zh-CN" sz="3200" b="1" dirty="0">
                    <a:solidFill>
                      <a:srgbClr val="FF3300"/>
                    </a:solidFill>
                    <a:ea typeface="宋体" panose="02010600030101010101" pitchFamily="2" charset="-122"/>
                  </a:rPr>
                  <a:t>(Course    Course)</a:t>
                </a:r>
              </a:p>
            </p:txBody>
          </p:sp>
          <p:sp>
            <p:nvSpPr>
              <p:cNvPr id="27" name="Rectangle 76"/>
              <p:cNvSpPr>
                <a:spLocks noChangeArrowheads="1"/>
              </p:cNvSpPr>
              <p:nvPr/>
            </p:nvSpPr>
            <p:spPr bwMode="auto">
              <a:xfrm>
                <a:off x="567" y="3460"/>
                <a:ext cx="586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Π</a:t>
                </a:r>
                <a:r>
                  <a:rPr lang="en-US" altLang="zh-CN" sz="3200" b="1" baseline="-25000">
                    <a:solidFill>
                      <a:srgbClr val="FF3300"/>
                    </a:solidFill>
                    <a:ea typeface="宋体" panose="02010600030101010101" pitchFamily="2" charset="-122"/>
                  </a:rPr>
                  <a:t>1,6</a:t>
                </a:r>
              </a:p>
            </p:txBody>
          </p:sp>
        </p:grpSp>
      </p:grpSp>
      <p:cxnSp>
        <p:nvCxnSpPr>
          <p:cNvPr id="34" name="直接连接符 33"/>
          <p:cNvCxnSpPr/>
          <p:nvPr/>
        </p:nvCxnSpPr>
        <p:spPr>
          <a:xfrm>
            <a:off x="5076247" y="2328426"/>
            <a:ext cx="642938" cy="357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5076247" y="2971364"/>
            <a:ext cx="642938" cy="3571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5004810" y="3471426"/>
            <a:ext cx="642937" cy="3571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33507"/>
              </p:ext>
            </p:extLst>
          </p:nvPr>
        </p:nvGraphicFramePr>
        <p:xfrm>
          <a:off x="1218622" y="4185801"/>
          <a:ext cx="8572500" cy="2274962"/>
        </p:xfrm>
        <a:graphic>
          <a:graphicData uri="http://schemas.openxmlformats.org/drawingml/2006/table">
            <a:tbl>
              <a:tblPr/>
              <a:tblGrid>
                <a:gridCol w="921774"/>
                <a:gridCol w="2792977"/>
                <a:gridCol w="928688"/>
                <a:gridCol w="785813"/>
                <a:gridCol w="2129297"/>
                <a:gridCol w="1013951"/>
              </a:tblGrid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cname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cname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Fno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571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01</a:t>
                      </a:r>
                    </a:p>
                  </a:txBody>
                  <a:tcPr marL="91439" marR="91439"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数据库原理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537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05</a:t>
                      </a:r>
                    </a:p>
                  </a:txBody>
                  <a:tcPr marL="91439" marR="91439"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面向对象程序设计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822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06</a:t>
                      </a:r>
                    </a:p>
                  </a:txBody>
                  <a:tcPr marL="91439" marR="91439"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Java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程序设计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05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05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面向对象程序设计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02</a:t>
                      </a:r>
                    </a:p>
                  </a:txBody>
                  <a:tcPr marL="91439" marR="91439"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258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199" y="1066800"/>
            <a:ext cx="1088505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4. 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除法（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Division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R(</a:t>
            </a:r>
            <a:r>
              <a:rPr lang="en-US" altLang="zh-CN" b="1" i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X,Y</a:t>
            </a:r>
            <a:r>
              <a:rPr lang="en-US" altLang="zh-CN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S(</a:t>
            </a:r>
            <a:r>
              <a:rPr lang="en-US" altLang="zh-CN" b="1" i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Y,Z</a:t>
            </a:r>
            <a:r>
              <a:rPr lang="en-US" altLang="zh-CN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，其中</a:t>
            </a:r>
            <a:r>
              <a:rPr lang="en-US" altLang="zh-CN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X,Y,Z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为属性组。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必须出自同一域。则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 </a:t>
            </a:r>
            <a:r>
              <a:rPr lang="en-US" altLang="zh-CN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÷S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得到一个新的关系</a:t>
            </a:r>
            <a:r>
              <a:rPr lang="en-US" altLang="zh-CN" b="1" i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P(X)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中满足下列条件的元组在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属性列上的投影：元组在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上的分量值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的象集</a:t>
            </a:r>
            <a:r>
              <a:rPr lang="en-US" altLang="zh-CN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b="1" baseline="-25000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包含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上的投影的集合。</a:t>
            </a:r>
            <a:endParaRPr lang="zh-CN" altLang="en-US" b="1" i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73611" y="4230687"/>
            <a:ext cx="6218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3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320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÷</a:t>
            </a:r>
            <a:r>
              <a:rPr kumimoji="1" lang="en-US" altLang="zh-CN" sz="3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 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=</a:t>
            </a:r>
            <a:r>
              <a:rPr kumimoji="1" lang="en-US" altLang="zh-CN" sz="3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{t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楷体_GB2312" pitchFamily="49" charset="-122"/>
              </a:rPr>
              <a:t>r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[X]|t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楷体_GB2312" pitchFamily="49" charset="-122"/>
              </a:rPr>
              <a:t>r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∈R </a:t>
            </a:r>
            <a:r>
              <a:rPr kumimoji="1" lang="en-US" altLang="zh-CN" sz="3200" b="1">
                <a:solidFill>
                  <a:srgbClr val="FF3300"/>
                </a:solidFill>
                <a:latin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 sz="4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楷体_GB2312" pitchFamily="49" charset="-122"/>
              </a:rPr>
              <a:t>y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(S)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⊆Y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0" y="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Microsoft 公式 3.0" r:id="rId4" imgW="152268" imgH="152268" progId="Equation.3">
                  <p:embed/>
                </p:oleObj>
              </mc:Choice>
              <mc:Fallback>
                <p:oleObj name="Microsoft 公式 3.0" r:id="rId4" imgW="152268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0" y="3352800"/>
          <a:ext cx="152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Microsoft 公式 3.0" r:id="rId6" imgW="152268" imgH="152268" progId="Equation.3">
                  <p:embed/>
                </p:oleObj>
              </mc:Choice>
              <mc:Fallback>
                <p:oleObj name="Microsoft 公式 3.0" r:id="rId6" imgW="152268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52800"/>
                        <a:ext cx="152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950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461079"/>
              </p:ext>
            </p:extLst>
          </p:nvPr>
        </p:nvGraphicFramePr>
        <p:xfrm>
          <a:off x="1958107" y="1371600"/>
          <a:ext cx="2895600" cy="3657600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2377"/>
              </p:ext>
            </p:extLst>
          </p:nvPr>
        </p:nvGraphicFramePr>
        <p:xfrm>
          <a:off x="5082307" y="1447800"/>
          <a:ext cx="2438400" cy="1981200"/>
        </p:xfrm>
        <a:graphic>
          <a:graphicData uri="http://schemas.openxmlformats.org/drawingml/2006/table">
            <a:tbl>
              <a:tblPr/>
              <a:tblGrid>
                <a:gridCol w="812800"/>
                <a:gridCol w="812800"/>
                <a:gridCol w="8128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3329707" y="9144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9" name="Rectangle 64"/>
          <p:cNvSpPr>
            <a:spLocks noChangeArrowheads="1"/>
          </p:cNvSpPr>
          <p:nvPr/>
        </p:nvSpPr>
        <p:spPr bwMode="auto">
          <a:xfrm>
            <a:off x="6072907" y="9906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" name="Rectangle 65"/>
          <p:cNvSpPr>
            <a:spLocks noChangeArrowheads="1"/>
          </p:cNvSpPr>
          <p:nvPr/>
        </p:nvSpPr>
        <p:spPr bwMode="auto">
          <a:xfrm>
            <a:off x="5768107" y="3657600"/>
            <a:ext cx="423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{(b1,c2),(b2,c3),(b2,c1)}</a:t>
            </a:r>
          </a:p>
        </p:txBody>
      </p:sp>
      <p:sp>
        <p:nvSpPr>
          <p:cNvPr id="11" name="Rectangle 66"/>
          <p:cNvSpPr>
            <a:spLocks noChangeArrowheads="1"/>
          </p:cNvSpPr>
          <p:nvPr/>
        </p:nvSpPr>
        <p:spPr bwMode="auto">
          <a:xfrm>
            <a:off x="5768107" y="4114800"/>
            <a:ext cx="423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a2: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{(b3,c7),(b2,c3)}</a:t>
            </a:r>
          </a:p>
        </p:txBody>
      </p:sp>
      <p:sp>
        <p:nvSpPr>
          <p:cNvPr id="12" name="Rectangle 67"/>
          <p:cNvSpPr>
            <a:spLocks noChangeArrowheads="1"/>
          </p:cNvSpPr>
          <p:nvPr/>
        </p:nvSpPr>
        <p:spPr bwMode="auto">
          <a:xfrm>
            <a:off x="5768107" y="4586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a3: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{(b4,c6)}</a:t>
            </a:r>
          </a:p>
        </p:txBody>
      </p:sp>
      <p:sp>
        <p:nvSpPr>
          <p:cNvPr id="13" name="Rectangle 68"/>
          <p:cNvSpPr>
            <a:spLocks noChangeArrowheads="1"/>
          </p:cNvSpPr>
          <p:nvPr/>
        </p:nvSpPr>
        <p:spPr bwMode="auto">
          <a:xfrm>
            <a:off x="5768107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a4: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{(b6,c6)}</a:t>
            </a:r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5006107" y="55626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kumimoji="1" lang="en-US" altLang="zh-CN" sz="2400" b="1" baseline="-25000">
                <a:solidFill>
                  <a:schemeClr val="hlink"/>
                </a:solidFill>
                <a:latin typeface="楷体_GB2312" pitchFamily="49" charset="-122"/>
              </a:rPr>
              <a:t>B,C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</a:rPr>
              <a:t>(S)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{(b1,c2),(b2,c3),(b2,c1)}</a:t>
            </a:r>
          </a:p>
        </p:txBody>
      </p:sp>
      <p:grpSp>
        <p:nvGrpSpPr>
          <p:cNvPr id="15" name="Group 70"/>
          <p:cNvGrpSpPr>
            <a:grpSpLocks/>
          </p:cNvGrpSpPr>
          <p:nvPr/>
        </p:nvGrpSpPr>
        <p:grpSpPr bwMode="auto">
          <a:xfrm>
            <a:off x="8130307" y="1143000"/>
            <a:ext cx="1524000" cy="1625600"/>
            <a:chOff x="4416" y="1008"/>
            <a:chExt cx="960" cy="1024"/>
          </a:xfrm>
        </p:grpSpPr>
        <p:sp>
          <p:nvSpPr>
            <p:cNvPr id="16" name="Rectangle 71"/>
            <p:cNvSpPr>
              <a:spLocks noChangeArrowheads="1"/>
            </p:cNvSpPr>
            <p:nvPr/>
          </p:nvSpPr>
          <p:spPr bwMode="auto">
            <a:xfrm>
              <a:off x="4416" y="1344"/>
              <a:ext cx="960" cy="34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7" name="Rectangle 72"/>
            <p:cNvSpPr>
              <a:spLocks noChangeArrowheads="1"/>
            </p:cNvSpPr>
            <p:nvPr/>
          </p:nvSpPr>
          <p:spPr bwMode="auto">
            <a:xfrm>
              <a:off x="4416" y="1691"/>
              <a:ext cx="960" cy="34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latin typeface="Tahoma" panose="020B0604030504040204" pitchFamily="34" charset="0"/>
                  <a:ea typeface="宋体" panose="02010600030101010101" pitchFamily="2" charset="-122"/>
                </a:rPr>
                <a:t>a1</a:t>
              </a:r>
            </a:p>
          </p:txBody>
        </p:sp>
        <p:sp>
          <p:nvSpPr>
            <p:cNvPr id="18" name="Rectangle 73"/>
            <p:cNvSpPr>
              <a:spLocks noChangeArrowheads="1"/>
            </p:cNvSpPr>
            <p:nvPr/>
          </p:nvSpPr>
          <p:spPr bwMode="auto">
            <a:xfrm>
              <a:off x="4464" y="100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1" lang="en-US" altLang="zh-CN" sz="2800">
                  <a:solidFill>
                    <a:srgbClr val="00FF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÷</a:t>
              </a:r>
              <a:r>
                <a:rPr kumimoji="1" lang="en-US" altLang="zh-CN" sz="2800" b="1">
                  <a:solidFill>
                    <a:srgbClr val="00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S</a:t>
              </a:r>
            </a:p>
          </p:txBody>
        </p: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2110507" y="1854200"/>
            <a:ext cx="2514600" cy="3149600"/>
            <a:chOff x="480" y="1168"/>
            <a:chExt cx="1584" cy="1984"/>
          </a:xfrm>
        </p:grpSpPr>
        <p:sp>
          <p:nvSpPr>
            <p:cNvPr id="20" name="Oval 75"/>
            <p:cNvSpPr>
              <a:spLocks noChangeArrowheads="1"/>
            </p:cNvSpPr>
            <p:nvPr/>
          </p:nvSpPr>
          <p:spPr bwMode="auto">
            <a:xfrm>
              <a:off x="480" y="1168"/>
              <a:ext cx="384" cy="240"/>
            </a:xfrm>
            <a:prstGeom prst="ellips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76"/>
            <p:cNvSpPr>
              <a:spLocks noChangeArrowheads="1"/>
            </p:cNvSpPr>
            <p:nvPr/>
          </p:nvSpPr>
          <p:spPr bwMode="auto">
            <a:xfrm>
              <a:off x="480" y="2048"/>
              <a:ext cx="384" cy="240"/>
            </a:xfrm>
            <a:prstGeom prst="ellips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77"/>
            <p:cNvSpPr>
              <a:spLocks noChangeArrowheads="1"/>
            </p:cNvSpPr>
            <p:nvPr/>
          </p:nvSpPr>
          <p:spPr bwMode="auto">
            <a:xfrm>
              <a:off x="480" y="2912"/>
              <a:ext cx="384" cy="240"/>
            </a:xfrm>
            <a:prstGeom prst="ellips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Line 78"/>
            <p:cNvSpPr>
              <a:spLocks noChangeShapeType="1"/>
            </p:cNvSpPr>
            <p:nvPr/>
          </p:nvSpPr>
          <p:spPr bwMode="auto">
            <a:xfrm>
              <a:off x="1144" y="2264"/>
              <a:ext cx="912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1152" y="1392"/>
              <a:ext cx="912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1104" y="3120"/>
              <a:ext cx="960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7678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专门的关系运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46245"/>
              </p:ext>
            </p:extLst>
          </p:nvPr>
        </p:nvGraphicFramePr>
        <p:xfrm>
          <a:off x="1867332" y="1196975"/>
          <a:ext cx="2522537" cy="4145088"/>
        </p:xfrm>
        <a:graphic>
          <a:graphicData uri="http://schemas.openxmlformats.org/drawingml/2006/table">
            <a:tbl>
              <a:tblPr/>
              <a:tblGrid>
                <a:gridCol w="1225550"/>
                <a:gridCol w="1296987"/>
              </a:tblGrid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C2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1003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C1 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95687"/>
              </p:ext>
            </p:extLst>
          </p:nvPr>
        </p:nvGraphicFramePr>
        <p:xfrm>
          <a:off x="4966132" y="1382713"/>
          <a:ext cx="2566987" cy="1981200"/>
        </p:xfrm>
        <a:graphic>
          <a:graphicData uri="http://schemas.openxmlformats.org/drawingml/2006/table">
            <a:tbl>
              <a:tblPr/>
              <a:tblGrid>
                <a:gridCol w="1054100"/>
                <a:gridCol w="1512887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3238932" y="73977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5982132" y="9604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5683682" y="3429000"/>
            <a:ext cx="443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1001: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 C1,C2,C3 }</a:t>
            </a: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5677332" y="3868738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1002: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 C1,C3 }</a:t>
            </a:r>
          </a:p>
        </p:txBody>
      </p:sp>
      <p:sp>
        <p:nvSpPr>
          <p:cNvPr id="12" name="Rectangle 53"/>
          <p:cNvSpPr>
            <a:spLocks noChangeArrowheads="1"/>
          </p:cNvSpPr>
          <p:nvPr/>
        </p:nvSpPr>
        <p:spPr bwMode="auto">
          <a:xfrm>
            <a:off x="5677332" y="4340225"/>
            <a:ext cx="2816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1003: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 C1 }</a:t>
            </a: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5677332" y="4783138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1004: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 C2 }</a:t>
            </a:r>
          </a:p>
        </p:txBody>
      </p:sp>
      <p:sp>
        <p:nvSpPr>
          <p:cNvPr id="14" name="Rectangle 55"/>
          <p:cNvSpPr>
            <a:spLocks noChangeArrowheads="1"/>
          </p:cNvSpPr>
          <p:nvPr/>
        </p:nvSpPr>
        <p:spPr bwMode="auto">
          <a:xfrm>
            <a:off x="4913744" y="5229225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kumimoji="1" lang="en-US" altLang="zh-CN" sz="2400" b="1" baseline="-25000">
                <a:solidFill>
                  <a:schemeClr val="hlink"/>
                </a:solidFill>
                <a:latin typeface="楷体_GB2312" pitchFamily="49" charset="-122"/>
              </a:rPr>
              <a:t>Cno</a:t>
            </a:r>
            <a:r>
              <a:rPr kumimoji="1" lang="en-US" altLang="zh-CN" sz="2400" b="1">
                <a:solidFill>
                  <a:schemeClr val="hlink"/>
                </a:solidFill>
                <a:latin typeface="楷体_GB2312" pitchFamily="49" charset="-122"/>
              </a:rPr>
              <a:t>(S)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 C1,C2,C3 }</a:t>
            </a:r>
          </a:p>
        </p:txBody>
      </p:sp>
      <p:sp>
        <p:nvSpPr>
          <p:cNvPr id="15" name="Rectangle 56"/>
          <p:cNvSpPr>
            <a:spLocks noChangeArrowheads="1"/>
          </p:cNvSpPr>
          <p:nvPr/>
        </p:nvSpPr>
        <p:spPr bwMode="auto">
          <a:xfrm>
            <a:off x="8060169" y="1658938"/>
            <a:ext cx="1524000" cy="5413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</a:p>
        </p:txBody>
      </p:sp>
      <p:sp>
        <p:nvSpPr>
          <p:cNvPr id="16" name="Rectangle 57"/>
          <p:cNvSpPr>
            <a:spLocks noChangeArrowheads="1"/>
          </p:cNvSpPr>
          <p:nvPr/>
        </p:nvSpPr>
        <p:spPr bwMode="auto">
          <a:xfrm>
            <a:off x="8060169" y="2205038"/>
            <a:ext cx="1524000" cy="5413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1001</a:t>
            </a:r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auto">
          <a:xfrm>
            <a:off x="8136369" y="11255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800">
                <a:solidFill>
                  <a:srgbClr val="00FF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÷</a:t>
            </a:r>
            <a:r>
              <a:rPr kumimoji="1" lang="en-US" altLang="zh-CN" sz="28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</a:p>
        </p:txBody>
      </p: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2084819" y="1741488"/>
            <a:ext cx="2232025" cy="1462087"/>
            <a:chOff x="521" y="1207"/>
            <a:chExt cx="1406" cy="921"/>
          </a:xfrm>
        </p:grpSpPr>
        <p:sp>
          <p:nvSpPr>
            <p:cNvPr id="19" name="Oval 60"/>
            <p:cNvSpPr>
              <a:spLocks noChangeArrowheads="1"/>
            </p:cNvSpPr>
            <p:nvPr/>
          </p:nvSpPr>
          <p:spPr bwMode="auto">
            <a:xfrm>
              <a:off x="521" y="1207"/>
              <a:ext cx="384" cy="240"/>
            </a:xfrm>
            <a:prstGeom prst="ellips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61"/>
            <p:cNvSpPr>
              <a:spLocks noChangeArrowheads="1"/>
            </p:cNvSpPr>
            <p:nvPr/>
          </p:nvSpPr>
          <p:spPr bwMode="auto">
            <a:xfrm>
              <a:off x="521" y="1525"/>
              <a:ext cx="384" cy="240"/>
            </a:xfrm>
            <a:prstGeom prst="ellips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62"/>
            <p:cNvSpPr>
              <a:spLocks noChangeArrowheads="1"/>
            </p:cNvSpPr>
            <p:nvPr/>
          </p:nvSpPr>
          <p:spPr bwMode="auto">
            <a:xfrm>
              <a:off x="567" y="1888"/>
              <a:ext cx="384" cy="240"/>
            </a:xfrm>
            <a:prstGeom prst="ellips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Line 63"/>
            <p:cNvSpPr>
              <a:spLocks noChangeShapeType="1"/>
            </p:cNvSpPr>
            <p:nvPr/>
          </p:nvSpPr>
          <p:spPr bwMode="auto">
            <a:xfrm>
              <a:off x="1202" y="1752"/>
              <a:ext cx="680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1193" y="1431"/>
              <a:ext cx="734" cy="3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65"/>
            <p:cNvSpPr>
              <a:spLocks noChangeShapeType="1"/>
            </p:cNvSpPr>
            <p:nvPr/>
          </p:nvSpPr>
          <p:spPr bwMode="auto">
            <a:xfrm>
              <a:off x="1202" y="2115"/>
              <a:ext cx="680" cy="0"/>
            </a:xfrm>
            <a:prstGeom prst="line">
              <a:avLst/>
            </a:prstGeom>
            <a:noFill/>
            <a:ln w="222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6" name="Oval 66"/>
          <p:cNvSpPr>
            <a:spLocks noChangeArrowheads="1"/>
          </p:cNvSpPr>
          <p:nvPr/>
        </p:nvSpPr>
        <p:spPr bwMode="auto">
          <a:xfrm>
            <a:off x="4964544" y="1412875"/>
            <a:ext cx="996950" cy="18796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2857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2732519" y="5876925"/>
            <a:ext cx="5260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</a:rPr>
              <a:t>查询选修了全部课程的同学学号</a:t>
            </a:r>
            <a:r>
              <a:rPr kumimoji="1" lang="en-US" altLang="zh-CN" sz="2800" b="1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1978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nimBg="1"/>
      <p:bldP spid="16" grpId="0" animBg="1"/>
      <p:bldP spid="17" grpId="0"/>
      <p:bldP spid="26" grpId="0" animBg="1"/>
      <p:bldP spid="2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1154776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在关系代数运算中，把几个基本操作经过有限次复合的式子称为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关系代数表达式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。这个表达式的运算结果依然是一个关系。可以用关系代数表达式表示各种数据查询操作。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87450" y="328453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hlink"/>
                </a:solidFill>
                <a:latin typeface="楷体_GB2312" pitchFamily="49" charset="-122"/>
              </a:rPr>
              <a:t>查询语句的关系代数表达式的一般形式：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1403350" y="4005263"/>
            <a:ext cx="6096000" cy="1981200"/>
            <a:chOff x="884" y="2523"/>
            <a:chExt cx="3840" cy="1248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932" y="2523"/>
              <a:ext cx="379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4800" b="1">
                  <a:solidFill>
                    <a:srgbClr val="FF3300"/>
                  </a:solidFill>
                  <a:latin typeface="楷体_GB2312" pitchFamily="49" charset="-122"/>
                </a:rPr>
                <a:t>Π</a:t>
              </a:r>
              <a:r>
                <a:rPr lang="en-US" altLang="zh-CN" sz="4800" b="1">
                  <a:solidFill>
                    <a:srgbClr val="FF3300"/>
                  </a:solidFill>
                </a:rPr>
                <a:t>…</a:t>
              </a:r>
              <a:r>
                <a:rPr lang="en-US" altLang="zh-CN" sz="4800" b="1">
                  <a:solidFill>
                    <a:srgbClr val="FF3300"/>
                  </a:solidFill>
                  <a:latin typeface="楷体_GB2312" pitchFamily="49" charset="-122"/>
                </a:rPr>
                <a:t> (σ</a:t>
              </a:r>
              <a:r>
                <a:rPr lang="en-US" altLang="zh-CN" sz="4800" b="1">
                  <a:solidFill>
                    <a:srgbClr val="FF3300"/>
                  </a:solidFill>
                </a:rPr>
                <a:t>…</a:t>
              </a:r>
              <a:r>
                <a:rPr lang="en-US" altLang="zh-CN" sz="4800" b="1" baseline="-4000">
                  <a:solidFill>
                    <a:srgbClr val="FF3300"/>
                  </a:solidFill>
                  <a:latin typeface="楷体_GB2312" pitchFamily="49" charset="-122"/>
                </a:rPr>
                <a:t> </a:t>
              </a:r>
              <a:r>
                <a:rPr lang="en-US" altLang="zh-CN" sz="4800" b="1">
                  <a:solidFill>
                    <a:srgbClr val="FF3300"/>
                  </a:solidFill>
                  <a:latin typeface="楷体_GB2312" pitchFamily="49" charset="-122"/>
                </a:rPr>
                <a:t>(R×S))</a:t>
              </a:r>
            </a:p>
          </p:txBody>
        </p:sp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884" y="3147"/>
              <a:ext cx="3792" cy="624"/>
              <a:chOff x="240" y="3456"/>
              <a:chExt cx="3792" cy="624"/>
            </a:xfrm>
          </p:grpSpPr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40" y="3456"/>
                <a:ext cx="3792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4800" b="1">
                    <a:solidFill>
                      <a:srgbClr val="FF3300"/>
                    </a:solidFill>
                    <a:latin typeface="楷体_GB2312" pitchFamily="49" charset="-122"/>
                  </a:rPr>
                  <a:t>Π</a:t>
                </a:r>
                <a:r>
                  <a:rPr lang="en-US" altLang="zh-CN" sz="4800" b="1">
                    <a:solidFill>
                      <a:srgbClr val="FF3300"/>
                    </a:solidFill>
                  </a:rPr>
                  <a:t>…</a:t>
                </a:r>
                <a:r>
                  <a:rPr lang="en-US" altLang="zh-CN" sz="4800" b="1">
                    <a:solidFill>
                      <a:srgbClr val="FF3300"/>
                    </a:solidFill>
                    <a:latin typeface="楷体_GB2312" pitchFamily="49" charset="-122"/>
                  </a:rPr>
                  <a:t> (σ</a:t>
                </a:r>
                <a:r>
                  <a:rPr lang="en-US" altLang="zh-CN" sz="4800" b="1">
                    <a:solidFill>
                      <a:srgbClr val="FF3300"/>
                    </a:solidFill>
                  </a:rPr>
                  <a:t>…</a:t>
                </a:r>
                <a:r>
                  <a:rPr lang="en-US" altLang="zh-CN" sz="4800" b="1" baseline="-4000">
                    <a:solidFill>
                      <a:srgbClr val="FF3300"/>
                    </a:solidFill>
                    <a:latin typeface="楷体_GB2312" pitchFamily="49" charset="-122"/>
                  </a:rPr>
                  <a:t> </a:t>
                </a:r>
                <a:r>
                  <a:rPr lang="en-US" altLang="zh-CN" sz="4800" b="1">
                    <a:solidFill>
                      <a:srgbClr val="FF3300"/>
                    </a:solidFill>
                    <a:latin typeface="楷体_GB2312" pitchFamily="49" charset="-122"/>
                  </a:rPr>
                  <a:t>(R    S))</a:t>
                </a:r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640" y="3600"/>
                <a:ext cx="192" cy="240"/>
              </a:xfrm>
              <a:custGeom>
                <a:avLst/>
                <a:gdLst>
                  <a:gd name="T0" fmla="*/ 0 w 336"/>
                  <a:gd name="T1" fmla="*/ 0 h 336"/>
                  <a:gd name="T2" fmla="*/ 0 w 336"/>
                  <a:gd name="T3" fmla="*/ 22 h 336"/>
                  <a:gd name="T4" fmla="*/ 4 w 336"/>
                  <a:gd name="T5" fmla="*/ 0 h 336"/>
                  <a:gd name="T6" fmla="*/ 4 w 336"/>
                  <a:gd name="T7" fmla="*/ 22 h 336"/>
                  <a:gd name="T8" fmla="*/ 0 w 336"/>
                  <a:gd name="T9" fmla="*/ 0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336"/>
                  <a:gd name="T17" fmla="*/ 336 w 336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336">
                    <a:moveTo>
                      <a:pt x="0" y="0"/>
                    </a:moveTo>
                    <a:lnTo>
                      <a:pt x="0" y="336"/>
                    </a:lnTo>
                    <a:lnTo>
                      <a:pt x="336" y="0"/>
                    </a:lnTo>
                    <a:lnTo>
                      <a:pt x="336" y="33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560" y="3339"/>
              <a:ext cx="240" cy="144"/>
            </a:xfrm>
            <a:custGeom>
              <a:avLst/>
              <a:gdLst>
                <a:gd name="T0" fmla="*/ 0 w 336"/>
                <a:gd name="T1" fmla="*/ 0 h 336"/>
                <a:gd name="T2" fmla="*/ 0 w 336"/>
                <a:gd name="T3" fmla="*/ 0 h 336"/>
                <a:gd name="T4" fmla="*/ 22 w 336"/>
                <a:gd name="T5" fmla="*/ 0 h 336"/>
                <a:gd name="T6" fmla="*/ 22 w 336"/>
                <a:gd name="T7" fmla="*/ 0 h 336"/>
                <a:gd name="T8" fmla="*/ 0 w 336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336"/>
                <a:gd name="T17" fmla="*/ 336 w 336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336">
                  <a:moveTo>
                    <a:pt x="0" y="0"/>
                  </a:moveTo>
                  <a:lnTo>
                    <a:pt x="0" y="336"/>
                  </a:lnTo>
                  <a:lnTo>
                    <a:pt x="336" y="0"/>
                  </a:lnTo>
                  <a:lnTo>
                    <a:pt x="336" y="33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493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1055716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用关系代数表达式写查询语句的方法：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确定查询所涉及的关系。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执行笛卡尔积或自然联接操作得到一张大的表。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根据查询条件对大表格执行水平分割（选择操作）或垂直分割（投影操作）。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1188" y="4005263"/>
            <a:ext cx="8058150" cy="163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chemeClr val="hlink"/>
                </a:solidFill>
                <a:latin typeface="楷体_GB2312" pitchFamily="49" charset="-122"/>
              </a:rPr>
              <a:t>注：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  （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）当查询涉及</a:t>
            </a:r>
            <a:r>
              <a:rPr kumimoji="1"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“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否定</a:t>
            </a:r>
            <a:r>
              <a:rPr kumimoji="1"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”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时，要用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差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操作；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  （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）当查询涉及</a:t>
            </a:r>
            <a:r>
              <a:rPr kumimoji="1"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“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全部值</a:t>
            </a:r>
            <a:r>
              <a:rPr kumimoji="1"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”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时，要用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除法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1399545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系数据模型概述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16345" y="820294"/>
            <a:ext cx="1050867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FF66"/>
              </a:buClr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关系</a:t>
            </a:r>
            <a:r>
              <a:rPr lang="en-US" altLang="zh-CN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(Relation)</a:t>
            </a:r>
          </a:p>
          <a:p>
            <a:pPr eaLnBrk="1" hangingPunct="1">
              <a:lnSpc>
                <a:spcPct val="150000"/>
              </a:lnSpc>
              <a:buClr>
                <a:srgbClr val="FFFF66"/>
              </a:buClr>
              <a:buFont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－ 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latin typeface="宋体" panose="02010600030101010101" pitchFamily="2" charset="-122"/>
              </a:rPr>
              <a:t>1</a:t>
            </a:r>
            <a:r>
              <a:rPr lang="en-US" altLang="zh-CN" sz="3600" b="1" dirty="0" err="1" smtClean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latin typeface="宋体" panose="02010600030101010101" pitchFamily="2" charset="-122"/>
              </a:rPr>
              <a:t>2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="1" dirty="0" smtClean="0"/>
              <a:t>…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latin typeface="宋体" panose="02010600030101010101" pitchFamily="2" charset="-122"/>
              </a:rPr>
              <a:t>n</a:t>
            </a:r>
            <a:r>
              <a:rPr lang="zh-CN" altLang="en-US" b="1" dirty="0" smtClean="0">
                <a:latin typeface="宋体" panose="02010600030101010101" pitchFamily="2" charset="-122"/>
              </a:rPr>
              <a:t>的子集叫做在域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solidFill>
                  <a:schemeClr val="tx2"/>
                </a:solidFill>
              </a:rPr>
              <a:t>…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en-US" altLang="zh-CN" b="1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上的关系，记：</a:t>
            </a:r>
            <a:r>
              <a:rPr lang="en-US" altLang="zh-CN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R</a:t>
            </a:r>
            <a:r>
              <a:rPr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 err="1" smtClean="0">
                <a:solidFill>
                  <a:srgbClr val="FF33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solidFill>
                  <a:srgbClr val="FF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 err="1" smtClean="0">
                <a:solidFill>
                  <a:srgbClr val="FF33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 smtClean="0">
                <a:solidFill>
                  <a:srgbClr val="FF3300"/>
                </a:solidFill>
              </a:rPr>
              <a:t>…</a:t>
            </a:r>
            <a:r>
              <a:rPr lang="en-US" altLang="zh-CN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b="1" dirty="0" err="1" smtClean="0">
                <a:solidFill>
                  <a:srgbClr val="FF3300"/>
                </a:solidFill>
                <a:latin typeface="宋体" panose="02010600030101010101" pitchFamily="2" charset="-122"/>
              </a:rPr>
              <a:t>D</a:t>
            </a:r>
            <a:r>
              <a:rPr lang="en-US" altLang="zh-CN" b="1" baseline="-25000" dirty="0" err="1" smtClean="0">
                <a:solidFill>
                  <a:srgbClr val="FF33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3525981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若</a:t>
            </a:r>
            <a:r>
              <a:rPr kumimoji="1" lang="en-US" altLang="zh-CN" sz="2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n=1</a:t>
            </a:r>
            <a:r>
              <a:rPr kumimoji="1" lang="zh-CN" altLang="en-US" sz="2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：称为单元关系（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Unary relation</a:t>
            </a:r>
            <a:r>
              <a:rPr kumimoji="1" lang="zh-CN" altLang="en-US" sz="2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若</a:t>
            </a:r>
            <a:r>
              <a:rPr kumimoji="1" lang="en-US" altLang="zh-CN" sz="2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n=2:  </a:t>
            </a:r>
            <a:r>
              <a:rPr kumimoji="1" lang="zh-CN" altLang="en-US" sz="2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称为二元关系（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Binary relation</a:t>
            </a:r>
            <a:r>
              <a:rPr kumimoji="1" lang="zh-CN" altLang="en-US" sz="28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endParaRPr kumimoji="1" lang="zh-CN" altLang="en-US" sz="2800" b="1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895763" y="5135419"/>
            <a:ext cx="7086600" cy="853353"/>
            <a:chOff x="624" y="3294"/>
            <a:chExt cx="4320" cy="397"/>
          </a:xfrm>
        </p:grpSpPr>
        <p:pic>
          <p:nvPicPr>
            <p:cNvPr id="10" name="Picture 6" descr="klryanim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3408"/>
              <a:ext cx="4320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251" y="3294"/>
              <a:ext cx="3161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关系是笛卡儿积的一个有限子集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627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799669"/>
            <a:ext cx="11627139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电力抢修工程数据库中有三个关系：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抢修工程计划表 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Salvaging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u="sng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,prj_name,start_date,end_date,Prj_status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各属性列含义分别是：工程项目编号、工程项目名称、开始日期、结束日期、是否按期完成。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配电物资库存记录表 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u="sng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,mat_name,speci,warehouse,amount,unit,total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各属性列含义分别是：物资编号、物资名称、规格、仓库名称、库存数量、单价、总金额。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配电抢修物资领料出库表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endParaRPr lang="en-US" altLang="zh-CN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(</a:t>
            </a:r>
            <a:r>
              <a:rPr lang="en-US" altLang="zh-CN" sz="2400" b="1" u="sng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prj_num,mat_num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,amount,get_date,department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各属性列含义分别为：工程项目编号、物资编号、领取数量、领料日期、领料部门。</a:t>
            </a:r>
          </a:p>
        </p:txBody>
      </p:sp>
    </p:spTree>
    <p:extLst>
      <p:ext uri="{BB962C8B-B14F-4D97-AF65-F5344CB8AC3E}">
        <p14:creationId xmlns:p14="http://schemas.microsoft.com/office/powerpoint/2010/main" val="355663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869082"/>
            <a:ext cx="813752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Salvaging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的一个实例：</a:t>
            </a: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43245"/>
              </p:ext>
            </p:extLst>
          </p:nvPr>
        </p:nvGraphicFramePr>
        <p:xfrm>
          <a:off x="1691697" y="1877145"/>
          <a:ext cx="8569325" cy="3789360"/>
        </p:xfrm>
        <a:graphic>
          <a:graphicData uri="http://schemas.openxmlformats.org/drawingml/2006/table">
            <a:tbl>
              <a:tblPr/>
              <a:tblGrid>
                <a:gridCol w="1057275"/>
                <a:gridCol w="3924300"/>
                <a:gridCol w="1266825"/>
                <a:gridCol w="1266825"/>
                <a:gridCol w="1054100"/>
              </a:tblGrid>
              <a:tr h="33527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Prj_num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Prj_name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Start_date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End_date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Prj_status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20100015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220KV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清经线接地箱及接地线被盗抢修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2010-10-12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2010-10-13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20100016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沙河站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公变出线电缆老化烧毁抢修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2010-11-05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2010-11-05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西丽站电缆短路烧毁抢修工程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2011-01-03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2011-01-03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西丽站电缆接地抢修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2011-01-03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2011-01-05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观澜站光缆抢修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2011-02-10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2011-02-11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小径墩低压线被盗抢修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2011-02-15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2011-02-15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明珠立交电缆沟盖板破损抢修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2011-03-02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2011-03-05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7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朝阳围公变低压线被盗抢修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2011-03-08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2011-03-10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95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850" y="850608"/>
            <a:ext cx="8351838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配电物资库存记录表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的一个实例： </a:t>
            </a:r>
          </a:p>
        </p:txBody>
      </p:sp>
      <p:graphicFrame>
        <p:nvGraphicFramePr>
          <p:cNvPr id="7" name="Group 1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684459"/>
              </p:ext>
            </p:extLst>
          </p:nvPr>
        </p:nvGraphicFramePr>
        <p:xfrm>
          <a:off x="395288" y="1692417"/>
          <a:ext cx="10531330" cy="4071074"/>
        </p:xfrm>
        <a:graphic>
          <a:graphicData uri="http://schemas.openxmlformats.org/drawingml/2006/table">
            <a:tbl>
              <a:tblPr/>
              <a:tblGrid>
                <a:gridCol w="1061182"/>
                <a:gridCol w="2127239"/>
                <a:gridCol w="1824863"/>
                <a:gridCol w="1998853"/>
                <a:gridCol w="1043846"/>
                <a:gridCol w="1237673"/>
                <a:gridCol w="1237674"/>
              </a:tblGrid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mat_num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mat_name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speci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warehouse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amount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total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护套绝缘电线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BVV-120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89.80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19756.00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m002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架空绝缘导线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10KV-150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17.00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510.00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m003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护套绝缘电线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BVV-35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22.80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1824.00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m004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护套绝缘电线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BVV-50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9056.00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m005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护套绝缘电线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BVV-70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40.00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5200.00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m006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护套绝缘电线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BVV-150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m007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架空绝缘导线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10KV-120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14.08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1196.80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m009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护套绝缘电线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BVV-16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m011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护套绝缘电线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BVV-95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8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m012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交联聚乙烯绝缘电缆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YJV22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15KV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4#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719.80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32391.00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2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m013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户外真空断路器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ZW12-12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供电局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4#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仓库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13600.00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13600.00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914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722164"/>
            <a:ext cx="85693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配电抢修物资领料出库表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的一个实例：</a:t>
            </a:r>
          </a:p>
        </p:txBody>
      </p:sp>
      <p:graphicFrame>
        <p:nvGraphicFramePr>
          <p:cNvPr id="7" name="Group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844412"/>
              </p:ext>
            </p:extLst>
          </p:nvPr>
        </p:nvGraphicFramePr>
        <p:xfrm>
          <a:off x="1660667" y="1341290"/>
          <a:ext cx="8424862" cy="5364224"/>
        </p:xfrm>
        <a:graphic>
          <a:graphicData uri="http://schemas.openxmlformats.org/drawingml/2006/table">
            <a:tbl>
              <a:tblPr/>
              <a:tblGrid>
                <a:gridCol w="1671637"/>
                <a:gridCol w="1603375"/>
                <a:gridCol w="1365250"/>
                <a:gridCol w="1955800"/>
                <a:gridCol w="1828800"/>
              </a:tblGrid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prj_num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mat_num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amount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get_date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department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20100015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2010-10-12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20100015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m002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2010-10-12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20100016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2010-11-05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20100016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m003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2010-11-05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2011-01-03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2011-01-03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m013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2011-01-03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2011-02-11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m012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2011-02-11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2011-02-15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20110004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m004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2011-02-15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2011-03-02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m003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2011-03-02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20110005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m006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2011-03-02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20110010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m001   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2011-03-09 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工程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部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438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809051"/>
            <a:ext cx="1163781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2.7】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对于电力抢修工程数据库，用关系代数表达式表达以下每个查询语句。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8933" y="2029548"/>
            <a:ext cx="11280342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检索所有规格的</a:t>
            </a:r>
            <a:r>
              <a:rPr lang="zh-CN" altLang="en-US" b="1" dirty="0" smtClean="0"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b="1" dirty="0" smtClean="0"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的物资编号、库存数量及库存地点。</a:t>
            </a:r>
          </a:p>
          <a:p>
            <a:pPr algn="ctr"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18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mat_num,warehouse,amount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en-US" altLang="zh-CN" sz="18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sz="1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18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1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sz="18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10" y="3410673"/>
            <a:ext cx="48974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472690" y="3588473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查询结果：</a:t>
            </a:r>
          </a:p>
        </p:txBody>
      </p:sp>
    </p:spTree>
    <p:extLst>
      <p:ext uri="{BB962C8B-B14F-4D97-AF65-F5344CB8AC3E}">
        <p14:creationId xmlns:p14="http://schemas.microsoft.com/office/powerpoint/2010/main" val="4196157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288" y="1125538"/>
            <a:ext cx="1154733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检索规格为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BVV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-120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的护套绝缘电线的物资编号、库存数量及库存地点。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mat_num,warehouse,amount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σmat_name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∧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BVV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-120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84205" y="3716338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查询结果：</a:t>
            </a:r>
          </a:p>
        </p:txBody>
      </p:sp>
      <p:graphicFrame>
        <p:nvGraphicFramePr>
          <p:cNvPr id="8" name="Group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494140"/>
              </p:ext>
            </p:extLst>
          </p:nvPr>
        </p:nvGraphicFramePr>
        <p:xfrm>
          <a:off x="3512992" y="3789363"/>
          <a:ext cx="5040313" cy="1204912"/>
        </p:xfrm>
        <a:graphic>
          <a:graphicData uri="http://schemas.openxmlformats.org/drawingml/2006/table">
            <a:tbl>
              <a:tblPr/>
              <a:tblGrid>
                <a:gridCol w="1617663"/>
                <a:gridCol w="2054225"/>
                <a:gridCol w="1368425"/>
              </a:tblGrid>
              <a:tr h="603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Mat_num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Warehouse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amount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M001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供电局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1#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仓库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23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288" y="1125538"/>
            <a:ext cx="907256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检索项目号为</a:t>
            </a:r>
            <a:r>
              <a:rPr lang="zh-CN" altLang="en-US" b="1" smtClean="0">
                <a:ea typeface="楷体_GB2312" pitchFamily="49" charset="-122"/>
              </a:rPr>
              <a:t>“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20100015</a:t>
            </a:r>
            <a:r>
              <a:rPr lang="en-US" altLang="zh-CN" b="1" smtClean="0">
                <a:ea typeface="楷体_GB2312" pitchFamily="49" charset="-122"/>
              </a:rPr>
              <a:t>”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抢修项目所使用的物资名称。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πmat_name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σprj_num=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20100015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    Out_stock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或者：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πmat_name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   σprj_num=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20100015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327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00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10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 rot="10800000">
            <a:off x="6372225" y="1100138"/>
            <a:ext cx="990600" cy="863600"/>
            <a:chOff x="6431" y="11824"/>
            <a:chExt cx="705" cy="367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6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 rot="10800000">
            <a:off x="3203575" y="1938338"/>
            <a:ext cx="990600" cy="914400"/>
            <a:chOff x="6431" y="11824"/>
            <a:chExt cx="705" cy="367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6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" name="Group 10"/>
          <p:cNvGraphicFramePr>
            <a:graphicFrameLocks/>
          </p:cNvGraphicFramePr>
          <p:nvPr/>
        </p:nvGraphicFramePr>
        <p:xfrm>
          <a:off x="5219700" y="3789363"/>
          <a:ext cx="2516188" cy="1712912"/>
        </p:xfrm>
        <a:graphic>
          <a:graphicData uri="http://schemas.openxmlformats.org/drawingml/2006/table">
            <a:tbl>
              <a:tblPr/>
              <a:tblGrid>
                <a:gridCol w="2516188"/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Mat_name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护套绝缘电线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架空绝缘导线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042988" y="3789363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查询结果：</a:t>
            </a:r>
          </a:p>
        </p:txBody>
      </p:sp>
    </p:spTree>
    <p:extLst>
      <p:ext uri="{BB962C8B-B14F-4D97-AF65-F5344CB8AC3E}">
        <p14:creationId xmlns:p14="http://schemas.microsoft.com/office/powerpoint/2010/main" val="4064003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32507" y="815687"/>
            <a:ext cx="1133302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检索使用了物资名称为</a:t>
            </a:r>
            <a:r>
              <a:rPr lang="zh-CN" altLang="en-US" b="1" dirty="0" smtClean="0"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b="1" smtClean="0">
                <a:ea typeface="楷体_GB2312" pitchFamily="49" charset="-122"/>
              </a:rPr>
              <a:t>”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的所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有抢修项目编号、名称、物资编号、规格。</a:t>
            </a:r>
          </a:p>
          <a:p>
            <a:pPr eaLnBrk="1" hangingPunct="1">
              <a:buFontTx/>
              <a:buNone/>
            </a:pP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Πprj_num,prj_name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mat_num,speci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σmat_name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  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Salvaging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或：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prj_num,prj_name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mat_num,speci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σmat_name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sz="2400" b="1" dirty="0" smtClean="0">
                <a:solidFill>
                  <a:srgbClr val="FF3300"/>
                </a:solidFill>
                <a:ea typeface="楷体_GB2312" pitchFamily="49" charset="-122"/>
              </a:rPr>
              <a:t>’’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  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Salvaging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 rot="10800000">
            <a:off x="10544175" y="1105623"/>
            <a:ext cx="990600" cy="914400"/>
            <a:chOff x="6431" y="11824"/>
            <a:chExt cx="705" cy="367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6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 rot="10800000">
            <a:off x="1993765" y="2716701"/>
            <a:ext cx="990600" cy="914400"/>
            <a:chOff x="6431" y="11824"/>
            <a:chExt cx="705" cy="367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6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 rot="10800000">
            <a:off x="10994197" y="2337037"/>
            <a:ext cx="990600" cy="914400"/>
            <a:chOff x="6431" y="11824"/>
            <a:chExt cx="705" cy="367"/>
          </a:xfrm>
        </p:grpSpPr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6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 rot="10800000">
            <a:off x="1782268" y="1432603"/>
            <a:ext cx="990600" cy="914400"/>
            <a:chOff x="6431" y="11824"/>
            <a:chExt cx="705" cy="367"/>
          </a:xfrm>
        </p:grpSpPr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6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927475"/>
            <a:ext cx="56896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68313" y="4508500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查询结果：</a:t>
            </a:r>
          </a:p>
        </p:txBody>
      </p:sp>
    </p:spTree>
    <p:extLst>
      <p:ext uri="{BB962C8B-B14F-4D97-AF65-F5344CB8AC3E}">
        <p14:creationId xmlns:p14="http://schemas.microsoft.com/office/powerpoint/2010/main" val="2170197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287" y="1125538"/>
            <a:ext cx="1127024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检索不用护套绝缘电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线的所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有抢修项目编号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0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Salvaging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-π</a:t>
            </a:r>
            <a:r>
              <a:rPr lang="en-US" altLang="zh-CN" sz="18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en-US" altLang="zh-CN" sz="18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sz="1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18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1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sz="18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  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查询结果为空集，因为所有的抢修工程都使用了护套绝缘电线。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 rot="10800000">
            <a:off x="9937977" y="1589376"/>
            <a:ext cx="990600" cy="914400"/>
            <a:chOff x="6431" y="11824"/>
            <a:chExt cx="705" cy="367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6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687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63143" y="1166813"/>
            <a:ext cx="1063293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检索使用了物资编号为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m001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m002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的抢修工程的工程号。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πprj_num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σmat_num=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m001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∨mat_num=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m002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53" y="2416897"/>
            <a:ext cx="2359657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20667" y="3324947"/>
            <a:ext cx="26259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查询结果：</a:t>
            </a:r>
          </a:p>
        </p:txBody>
      </p:sp>
    </p:spTree>
    <p:extLst>
      <p:ext uri="{BB962C8B-B14F-4D97-AF65-F5344CB8AC3E}">
        <p14:creationId xmlns:p14="http://schemas.microsoft.com/office/powerpoint/2010/main" val="3414689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系数据模型概述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9750" y="1484313"/>
            <a:ext cx="830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66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楷体_GB2312" pitchFamily="49" charset="-122"/>
              </a:rPr>
              <a:t>2 </a:t>
            </a:r>
            <a:r>
              <a:rPr kumimoji="1" lang="zh-CN" altLang="en-US" sz="2800" b="1">
                <a:solidFill>
                  <a:srgbClr val="0000FF"/>
                </a:solidFill>
                <a:latin typeface="楷体_GB2312" pitchFamily="49" charset="-122"/>
              </a:rPr>
              <a:t>关系操作：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</a:rPr>
              <a:t>集合操作方式（一次一集合）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84213" y="2565400"/>
            <a:ext cx="7951787" cy="2286000"/>
            <a:chOff x="368" y="2208"/>
            <a:chExt cx="4753" cy="144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8" y="2736"/>
              <a:ext cx="12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关系数据语言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00" y="2208"/>
              <a:ext cx="12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关系代数语言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67" y="2743"/>
              <a:ext cx="12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关系演算语言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29" y="3360"/>
              <a:ext cx="2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具有双重特点的语言：</a:t>
              </a: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</a:rPr>
                <a:t>SQL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546" y="2448"/>
              <a:ext cx="1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元组关系演算语言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589" y="292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域关系演算语言</a:t>
              </a:r>
            </a:p>
          </p:txBody>
        </p:sp>
        <p:sp>
          <p:nvSpPr>
            <p:cNvPr id="16" name="AutoShape 13"/>
            <p:cNvSpPr>
              <a:spLocks/>
            </p:cNvSpPr>
            <p:nvPr/>
          </p:nvSpPr>
          <p:spPr bwMode="auto">
            <a:xfrm>
              <a:off x="1632" y="2304"/>
              <a:ext cx="144" cy="1200"/>
            </a:xfrm>
            <a:prstGeom prst="leftBrace">
              <a:avLst>
                <a:gd name="adj1" fmla="val 69444"/>
                <a:gd name="adj2" fmla="val 5000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AutoShape 14"/>
            <p:cNvSpPr>
              <a:spLocks/>
            </p:cNvSpPr>
            <p:nvPr/>
          </p:nvSpPr>
          <p:spPr bwMode="auto">
            <a:xfrm>
              <a:off x="3360" y="2496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6949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0825" y="1052513"/>
            <a:ext cx="1126692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7.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检索同时使用了物资编号为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m001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m002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的抢修工程的工程号。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π1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σ1=6∧2=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‘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m001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∧7=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‘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m002</a:t>
            </a:r>
            <a:r>
              <a:rPr lang="en-US" altLang="zh-CN" sz="2400" b="1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Out_stock×Out_stock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这里（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Out_stock×Out_stock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）表示关系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自身相乘的笛卡儿积操作。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查询结果：</a:t>
            </a: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987329"/>
              </p:ext>
            </p:extLst>
          </p:nvPr>
        </p:nvGraphicFramePr>
        <p:xfrm>
          <a:off x="3952443" y="3213245"/>
          <a:ext cx="1800225" cy="1258887"/>
        </p:xfrm>
        <a:graphic>
          <a:graphicData uri="http://schemas.openxmlformats.org/drawingml/2006/table">
            <a:tbl>
              <a:tblPr/>
              <a:tblGrid>
                <a:gridCol w="1800225"/>
              </a:tblGrid>
              <a:tr h="630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Prj_num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20100015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95288" y="4724400"/>
            <a:ext cx="8351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FF3300"/>
                </a:solidFill>
              </a:rPr>
              <a:t>Πprj_num, mat_num(out_stock)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÷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FF3300"/>
                </a:solidFill>
              </a:rPr>
              <a:t>πmat_num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σmat_num=’m001’∨mat_num=’m002’</a:t>
            </a:r>
            <a:r>
              <a:rPr lang="zh-CN" altLang="en-US" sz="2000" b="1">
                <a:solidFill>
                  <a:srgbClr val="FF3300"/>
                </a:solidFill>
              </a:rPr>
              <a:t>（</a:t>
            </a:r>
            <a:r>
              <a:rPr lang="en-US" altLang="zh-CN" sz="2000" b="1">
                <a:solidFill>
                  <a:srgbClr val="FF3300"/>
                </a:solidFill>
              </a:rPr>
              <a:t>stock</a:t>
            </a:r>
            <a:r>
              <a:rPr lang="zh-CN" altLang="en-US" sz="2000" b="1">
                <a:solidFill>
                  <a:srgbClr val="FF3300"/>
                </a:solidFill>
              </a:rPr>
              <a:t>））</a:t>
            </a:r>
            <a:r>
              <a:rPr lang="zh-CN" alt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006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4434" y="944130"/>
            <a:ext cx="11203132" cy="52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8.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检索被所有的抢修工程都使用了的物资编号及物资名称、规格。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编写这个查询语句的关系代数表达式过程如下：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①抢修工程使用的物资编号情况：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prj_num,mat_num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②全部抢修工程项目编号：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salavging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③被所有的抢修工程都使用了的物资编号：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prj_num,mat_num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÷π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salavging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④从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求物资名称、规格，可以用自然连接和投影操作组合而成：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mat_num,mat_name,spci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    (π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prj_num,mat_num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÷π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salavging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 rot="10800000">
            <a:off x="5073332" y="4449618"/>
            <a:ext cx="990600" cy="914400"/>
            <a:chOff x="6431" y="11824"/>
            <a:chExt cx="705" cy="367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6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748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关系代数运算的应用实例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33412" y="859271"/>
            <a:ext cx="10925176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9.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检索所用物资包含抢修工程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20100016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所用物资的抢修工程号。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①抢修工程使用的物资编号情况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prj_num,mat_num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②抢修工程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20100016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所用物资编号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σprj_num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20100016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③所用物资包含抢修工程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20100016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所用物资的抢修工程号：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prj_num,mat_num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÷π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σprj_num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20100016</a:t>
            </a:r>
            <a:r>
              <a:rPr lang="en-US" altLang="zh-CN" sz="2400" b="1" dirty="0" smtClean="0">
                <a:solidFill>
                  <a:srgbClr val="FF3300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））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查询结果：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559" y="4927889"/>
            <a:ext cx="1657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618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17589"/>
              </p:ext>
            </p:extLst>
          </p:nvPr>
        </p:nvGraphicFramePr>
        <p:xfrm>
          <a:off x="1801234" y="928688"/>
          <a:ext cx="3505200" cy="1854200"/>
        </p:xfrm>
        <a:graphic>
          <a:graphicData uri="http://schemas.openxmlformats.org/drawingml/2006/table">
            <a:tbl>
              <a:tblPr/>
              <a:tblGrid>
                <a:gridCol w="796925"/>
                <a:gridCol w="1195387"/>
                <a:gridCol w="795338"/>
                <a:gridCol w="717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362781"/>
              </p:ext>
            </p:extLst>
          </p:nvPr>
        </p:nvGraphicFramePr>
        <p:xfrm>
          <a:off x="5515984" y="928688"/>
          <a:ext cx="38100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371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86225"/>
              </p:ext>
            </p:extLst>
          </p:nvPr>
        </p:nvGraphicFramePr>
        <p:xfrm>
          <a:off x="943984" y="2857500"/>
          <a:ext cx="2819400" cy="3367088"/>
        </p:xfrm>
        <a:graphic>
          <a:graphicData uri="http://schemas.openxmlformats.org/drawingml/2006/table">
            <a:tbl>
              <a:tblPr/>
              <a:tblGrid>
                <a:gridCol w="876300"/>
                <a:gridCol w="874712"/>
                <a:gridCol w="1068388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6"/>
          <p:cNvSpPr>
            <a:spLocks noChangeArrowheads="1"/>
          </p:cNvSpPr>
          <p:nvPr/>
        </p:nvSpPr>
        <p:spPr bwMode="auto">
          <a:xfrm>
            <a:off x="1053521" y="1700213"/>
            <a:ext cx="40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>
            <a:off x="1158296" y="633888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 flipH="1">
            <a:off x="8444921" y="357188"/>
            <a:ext cx="70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" name="Rectangle 89"/>
          <p:cNvSpPr txBox="1">
            <a:spLocks noChangeArrowheads="1"/>
          </p:cNvSpPr>
          <p:nvPr/>
        </p:nvSpPr>
        <p:spPr bwMode="auto">
          <a:xfrm>
            <a:off x="4452359" y="3201122"/>
            <a:ext cx="691760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查询</a:t>
            </a:r>
            <a:r>
              <a:rPr lang="zh-CN" altLang="en-US" sz="2200" b="1" dirty="0" smtClean="0">
                <a:ea typeface="楷体_GB2312" pitchFamily="49" charset="-122"/>
              </a:rPr>
              <a:t>“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程军</a:t>
            </a:r>
            <a:r>
              <a:rPr lang="zh-CN" altLang="en-US" sz="2200" b="1" dirty="0" smtClean="0">
                <a:ea typeface="楷体_GB2312" pitchFamily="49" charset="-122"/>
              </a:rPr>
              <a:t>”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老师所授课程的课程号和课程名。</a:t>
            </a:r>
            <a:endParaRPr lang="en-US" altLang="zh-CN" sz="22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200" b="1" dirty="0" smtClean="0">
                <a:latin typeface="楷体_GB2312" pitchFamily="49" charset="-122"/>
              </a:rPr>
              <a:t>2.</a:t>
            </a:r>
            <a:r>
              <a:rPr kumimoji="1" lang="zh-CN" altLang="en-US" sz="2200" b="1" dirty="0" smtClean="0">
                <a:latin typeface="楷体_GB2312" pitchFamily="49" charset="-122"/>
              </a:rPr>
              <a:t>查询年龄大于</a:t>
            </a:r>
            <a:r>
              <a:rPr kumimoji="1" lang="en-US" altLang="zh-CN" sz="2200" b="1" dirty="0" smtClean="0">
                <a:latin typeface="楷体_GB2312" pitchFamily="49" charset="-122"/>
              </a:rPr>
              <a:t>21</a:t>
            </a:r>
            <a:r>
              <a:rPr kumimoji="1" lang="zh-CN" altLang="en-US" sz="2200" b="1" dirty="0" smtClean="0">
                <a:latin typeface="楷体_GB2312" pitchFamily="49" charset="-122"/>
              </a:rPr>
              <a:t>的男学生学号和姓名。</a:t>
            </a:r>
            <a:endParaRPr kumimoji="1" lang="en-US" altLang="zh-CN" sz="2200" b="1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200" b="1" dirty="0" smtClean="0">
                <a:latin typeface="楷体_GB2312" pitchFamily="49" charset="-122"/>
              </a:rPr>
              <a:t>3.</a:t>
            </a:r>
            <a:r>
              <a:rPr kumimoji="1" lang="zh-CN" altLang="en-US" sz="2200" b="1" dirty="0" smtClean="0">
                <a:latin typeface="楷体_GB2312" pitchFamily="49" charset="-122"/>
              </a:rPr>
              <a:t>查询选修课程名为</a:t>
            </a:r>
            <a:r>
              <a:rPr kumimoji="1" lang="zh-CN" altLang="en-US" sz="2200" b="1" dirty="0" smtClean="0">
                <a:latin typeface="Times New Roman" panose="02020603050405020304" pitchFamily="18" charset="0"/>
              </a:rPr>
              <a:t>“</a:t>
            </a:r>
            <a:r>
              <a:rPr kumimoji="1" lang="en-US" altLang="zh-CN" sz="2200" b="1" dirty="0" smtClean="0">
                <a:latin typeface="楷体_GB2312" pitchFamily="49" charset="-122"/>
              </a:rPr>
              <a:t>C</a:t>
            </a:r>
            <a:r>
              <a:rPr kumimoji="1" lang="zh-CN" altLang="en-US" sz="2200" b="1" dirty="0" smtClean="0">
                <a:latin typeface="楷体_GB2312" pitchFamily="49" charset="-122"/>
              </a:rPr>
              <a:t>语言</a:t>
            </a:r>
            <a:r>
              <a:rPr kumimoji="1" lang="zh-CN" altLang="en-US" sz="2200" b="1" dirty="0" smtClean="0">
                <a:latin typeface="Times New Roman" panose="02020603050405020304" pitchFamily="18" charset="0"/>
              </a:rPr>
              <a:t>”</a:t>
            </a:r>
            <a:r>
              <a:rPr kumimoji="1" lang="zh-CN" altLang="en-US" sz="2200" b="1" dirty="0" smtClean="0">
                <a:latin typeface="楷体_GB2312" pitchFamily="49" charset="-122"/>
              </a:rPr>
              <a:t>的学生学号和姓名。</a:t>
            </a:r>
          </a:p>
          <a:p>
            <a:pPr eaLnBrk="1" hangingPunct="1">
              <a:buFontTx/>
              <a:buNone/>
            </a:pPr>
            <a:r>
              <a:rPr kumimoji="1" lang="en-US" altLang="zh-CN" sz="2200" b="1" dirty="0" smtClean="0">
                <a:latin typeface="楷体_GB2312" pitchFamily="49" charset="-122"/>
              </a:rPr>
              <a:t>4.</a:t>
            </a:r>
            <a:r>
              <a:rPr kumimoji="1" lang="zh-CN" altLang="en-US" sz="2200" b="1" dirty="0" smtClean="0">
                <a:latin typeface="楷体_GB2312" pitchFamily="49" charset="-122"/>
              </a:rPr>
              <a:t>查询李强同学未选课程的课程号。</a:t>
            </a:r>
            <a:endParaRPr kumimoji="1" lang="en-US" altLang="zh-CN" sz="2200" b="1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200" b="1" dirty="0" smtClean="0">
                <a:latin typeface="楷体_GB2312" pitchFamily="49" charset="-122"/>
              </a:rPr>
              <a:t>5.</a:t>
            </a:r>
            <a:r>
              <a:rPr kumimoji="1" lang="zh-CN" altLang="en-US" sz="2200" b="1" dirty="0" smtClean="0">
                <a:latin typeface="楷体_GB2312" pitchFamily="49" charset="-122"/>
              </a:rPr>
              <a:t>查询选修了</a:t>
            </a:r>
            <a:r>
              <a:rPr kumimoji="1" lang="zh-CN" altLang="en-US" sz="2200" b="1" dirty="0" smtClean="0">
                <a:latin typeface="Times New Roman" panose="02020603050405020304" pitchFamily="18" charset="0"/>
              </a:rPr>
              <a:t>“</a:t>
            </a:r>
            <a:r>
              <a:rPr kumimoji="1" lang="zh-CN" altLang="en-US" sz="2200" b="1" dirty="0" smtClean="0">
                <a:latin typeface="楷体_GB2312" pitchFamily="49" charset="-122"/>
              </a:rPr>
              <a:t>程军</a:t>
            </a:r>
            <a:r>
              <a:rPr kumimoji="1" lang="zh-CN" altLang="en-US" sz="2200" b="1" dirty="0" smtClean="0">
                <a:latin typeface="Times New Roman" panose="02020603050405020304" pitchFamily="18" charset="0"/>
              </a:rPr>
              <a:t>”</a:t>
            </a:r>
            <a:r>
              <a:rPr kumimoji="1" lang="zh-CN" altLang="en-US" sz="2200" b="1" dirty="0" smtClean="0">
                <a:latin typeface="楷体_GB2312" pitchFamily="49" charset="-122"/>
              </a:rPr>
              <a:t>老师课程的学生学号。</a:t>
            </a:r>
          </a:p>
          <a:p>
            <a:pPr eaLnBrk="1" hangingPunct="1">
              <a:buFontTx/>
              <a:buNone/>
            </a:pPr>
            <a:r>
              <a:rPr kumimoji="1" lang="en-US" altLang="zh-CN" sz="2200" b="1" dirty="0" smtClean="0">
                <a:latin typeface="楷体_GB2312" pitchFamily="49" charset="-122"/>
              </a:rPr>
              <a:t>6.</a:t>
            </a:r>
            <a:r>
              <a:rPr kumimoji="1" lang="zh-CN" altLang="en-US" sz="2200" b="1" dirty="0" smtClean="0">
                <a:latin typeface="楷体_GB2312" pitchFamily="49" charset="-122"/>
              </a:rPr>
              <a:t>查询选修了</a:t>
            </a:r>
            <a:r>
              <a:rPr kumimoji="1" lang="zh-CN" altLang="en-US" sz="2200" b="1" dirty="0" smtClean="0">
                <a:latin typeface="Times New Roman" panose="02020603050405020304" pitchFamily="18" charset="0"/>
              </a:rPr>
              <a:t>“</a:t>
            </a:r>
            <a:r>
              <a:rPr kumimoji="1" lang="zh-CN" altLang="en-US" sz="2200" b="1" dirty="0" smtClean="0">
                <a:latin typeface="楷体_GB2312" pitchFamily="49" charset="-122"/>
              </a:rPr>
              <a:t>程军</a:t>
            </a:r>
            <a:r>
              <a:rPr kumimoji="1" lang="zh-CN" altLang="en-US" sz="2200" b="1" dirty="0" smtClean="0">
                <a:latin typeface="Times New Roman" panose="02020603050405020304" pitchFamily="18" charset="0"/>
              </a:rPr>
              <a:t>”</a:t>
            </a:r>
            <a:r>
              <a:rPr kumimoji="1" lang="zh-CN" altLang="en-US" sz="2200" b="1" dirty="0" smtClean="0">
                <a:latin typeface="楷体_GB2312" pitchFamily="49" charset="-122"/>
              </a:rPr>
              <a:t>老师全部课程的学生学号。</a:t>
            </a:r>
            <a:endParaRPr kumimoji="1" lang="en-US" altLang="zh-CN" sz="2200" b="1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kumimoji="1" lang="en-US" altLang="zh-CN" sz="2200" b="1" dirty="0" smtClean="0">
                <a:latin typeface="楷体_GB2312" pitchFamily="49" charset="-122"/>
              </a:rPr>
              <a:t>7.</a:t>
            </a:r>
            <a:r>
              <a:rPr kumimoji="1" lang="zh-CN" altLang="en-US" sz="2200" b="1" dirty="0" smtClean="0">
                <a:latin typeface="楷体_GB2312" pitchFamily="49" charset="-122"/>
              </a:rPr>
              <a:t>查询全部学生都选修的课程号和课程名。</a:t>
            </a:r>
          </a:p>
          <a:p>
            <a:pPr eaLnBrk="1" hangingPunct="1">
              <a:buFontTx/>
              <a:buNone/>
            </a:pPr>
            <a:endParaRPr kumimoji="1" lang="zh-CN" altLang="en-US" sz="2400" b="1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endParaRPr kumimoji="1" lang="zh-CN" altLang="en-US" b="1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endParaRPr kumimoji="1" lang="en-US" altLang="zh-CN" b="1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endParaRPr kumimoji="1" lang="zh-CN" altLang="en-US" b="1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436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28388"/>
              </p:ext>
            </p:extLst>
          </p:nvPr>
        </p:nvGraphicFramePr>
        <p:xfrm>
          <a:off x="1413884" y="1052513"/>
          <a:ext cx="3505200" cy="1854200"/>
        </p:xfrm>
        <a:graphic>
          <a:graphicData uri="http://schemas.openxmlformats.org/drawingml/2006/table">
            <a:tbl>
              <a:tblPr/>
              <a:tblGrid>
                <a:gridCol w="796925"/>
                <a:gridCol w="1195387"/>
                <a:gridCol w="795338"/>
                <a:gridCol w="717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74016"/>
              </p:ext>
            </p:extLst>
          </p:nvPr>
        </p:nvGraphicFramePr>
        <p:xfrm>
          <a:off x="1413884" y="2997200"/>
          <a:ext cx="38100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371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72488"/>
              </p:ext>
            </p:extLst>
          </p:nvPr>
        </p:nvGraphicFramePr>
        <p:xfrm>
          <a:off x="6093834" y="1196975"/>
          <a:ext cx="2819400" cy="3367088"/>
        </p:xfrm>
        <a:graphic>
          <a:graphicData uri="http://schemas.openxmlformats.org/drawingml/2006/table">
            <a:tbl>
              <a:tblPr/>
              <a:tblGrid>
                <a:gridCol w="876300"/>
                <a:gridCol w="874712"/>
                <a:gridCol w="1068388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6"/>
          <p:cNvSpPr>
            <a:spLocks noChangeArrowheads="1"/>
          </p:cNvSpPr>
          <p:nvPr/>
        </p:nvSpPr>
        <p:spPr bwMode="auto">
          <a:xfrm>
            <a:off x="1053521" y="1700213"/>
            <a:ext cx="40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>
            <a:off x="7101896" y="692150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980496" y="3573463"/>
            <a:ext cx="334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" name="Rectangle 89"/>
          <p:cNvSpPr txBox="1">
            <a:spLocks noChangeArrowheads="1"/>
          </p:cNvSpPr>
          <p:nvPr/>
        </p:nvSpPr>
        <p:spPr bwMode="auto">
          <a:xfrm>
            <a:off x="980496" y="5157788"/>
            <a:ext cx="8382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）查询</a:t>
            </a:r>
            <a:r>
              <a:rPr lang="zh-CN" altLang="en-US" b="1" smtClean="0">
                <a:ea typeface="楷体_GB2312" pitchFamily="49" charset="-122"/>
              </a:rPr>
              <a:t>“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程军</a:t>
            </a:r>
            <a:r>
              <a:rPr lang="zh-CN" altLang="en-US" b="1" smtClean="0">
                <a:ea typeface="楷体_GB2312" pitchFamily="49" charset="-122"/>
              </a:rPr>
              <a:t>”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老师所授课程的课程号和课程名。</a:t>
            </a:r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2471159" y="5691188"/>
            <a:ext cx="4610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Cno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Cname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(σ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Teacher=‘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程军’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(C))</a:t>
            </a:r>
          </a:p>
        </p:txBody>
      </p:sp>
    </p:spTree>
    <p:extLst>
      <p:ext uri="{BB962C8B-B14F-4D97-AF65-F5344CB8AC3E}">
        <p14:creationId xmlns:p14="http://schemas.microsoft.com/office/powerpoint/2010/main" val="1820866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534218"/>
              </p:ext>
            </p:extLst>
          </p:nvPr>
        </p:nvGraphicFramePr>
        <p:xfrm>
          <a:off x="1851457" y="1120485"/>
          <a:ext cx="3505200" cy="1854200"/>
        </p:xfrm>
        <a:graphic>
          <a:graphicData uri="http://schemas.openxmlformats.org/drawingml/2006/table">
            <a:tbl>
              <a:tblPr/>
              <a:tblGrid>
                <a:gridCol w="796925"/>
                <a:gridCol w="1195387"/>
                <a:gridCol w="795338"/>
                <a:gridCol w="717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85299"/>
              </p:ext>
            </p:extLst>
          </p:nvPr>
        </p:nvGraphicFramePr>
        <p:xfrm>
          <a:off x="1851457" y="3065173"/>
          <a:ext cx="38100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371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9395"/>
              </p:ext>
            </p:extLst>
          </p:nvPr>
        </p:nvGraphicFramePr>
        <p:xfrm>
          <a:off x="6531407" y="1264948"/>
          <a:ext cx="2819400" cy="3367088"/>
        </p:xfrm>
        <a:graphic>
          <a:graphicData uri="http://schemas.openxmlformats.org/drawingml/2006/table">
            <a:tbl>
              <a:tblPr/>
              <a:tblGrid>
                <a:gridCol w="876300"/>
                <a:gridCol w="874712"/>
                <a:gridCol w="1068388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6"/>
          <p:cNvSpPr>
            <a:spLocks noChangeArrowheads="1"/>
          </p:cNvSpPr>
          <p:nvPr/>
        </p:nvSpPr>
        <p:spPr bwMode="auto">
          <a:xfrm>
            <a:off x="1491094" y="1768185"/>
            <a:ext cx="40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>
            <a:off x="7539469" y="760123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418069" y="3641435"/>
            <a:ext cx="334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" name="Rectangle 89"/>
          <p:cNvSpPr>
            <a:spLocks noChangeArrowheads="1"/>
          </p:cNvSpPr>
          <p:nvPr/>
        </p:nvSpPr>
        <p:spPr bwMode="auto">
          <a:xfrm>
            <a:off x="1346632" y="5081298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latin typeface="楷体_GB2312" pitchFamily="49" charset="-122"/>
              </a:rPr>
              <a:t>2</a:t>
            </a:r>
            <a:r>
              <a:rPr kumimoji="1" lang="zh-CN" altLang="en-US" sz="2800" b="1">
                <a:latin typeface="楷体_GB2312" pitchFamily="49" charset="-122"/>
              </a:rPr>
              <a:t>）查询年龄大于</a:t>
            </a:r>
            <a:r>
              <a:rPr kumimoji="1" lang="en-US" altLang="zh-CN" sz="2800" b="1">
                <a:latin typeface="楷体_GB2312" pitchFamily="49" charset="-122"/>
              </a:rPr>
              <a:t>21</a:t>
            </a:r>
            <a:r>
              <a:rPr kumimoji="1" lang="zh-CN" altLang="en-US" sz="2800" b="1">
                <a:latin typeface="楷体_GB2312" pitchFamily="49" charset="-122"/>
              </a:rPr>
              <a:t>的男学生学号和姓名。</a:t>
            </a:r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2622982" y="5767098"/>
            <a:ext cx="529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Sname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(σ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Age&gt;21 </a:t>
            </a:r>
            <a:r>
              <a:rPr kumimoji="1" lang="en-US" altLang="zh-CN" sz="2400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Sex=‘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男’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2437111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62386" y="5191268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latin typeface="楷体_GB2312" pitchFamily="49" charset="-122"/>
              </a:rPr>
              <a:t>3</a:t>
            </a:r>
            <a:r>
              <a:rPr kumimoji="1" lang="zh-CN" altLang="en-US" sz="2800" b="1">
                <a:latin typeface="楷体_GB2312" pitchFamily="49" charset="-122"/>
              </a:rPr>
              <a:t>）查询选修课程名为</a:t>
            </a:r>
            <a:r>
              <a:rPr kumimoji="1" lang="zh-CN" altLang="en-US" sz="2800" b="1">
                <a:latin typeface="Times New Roman" panose="02020603050405020304" pitchFamily="18" charset="0"/>
              </a:rPr>
              <a:t>“</a:t>
            </a:r>
            <a:r>
              <a:rPr kumimoji="1" lang="en-US" altLang="zh-CN" sz="2800" b="1">
                <a:latin typeface="楷体_GB2312" pitchFamily="49" charset="-122"/>
              </a:rPr>
              <a:t>C</a:t>
            </a:r>
            <a:r>
              <a:rPr kumimoji="1" lang="zh-CN" altLang="en-US" sz="2800" b="1">
                <a:latin typeface="楷体_GB2312" pitchFamily="49" charset="-122"/>
              </a:rPr>
              <a:t>语言</a:t>
            </a:r>
            <a:r>
              <a:rPr kumimoji="1" lang="zh-CN" altLang="en-US" sz="2800" b="1">
                <a:latin typeface="Times New Roman" panose="02020603050405020304" pitchFamily="18" charset="0"/>
              </a:rPr>
              <a:t>”</a:t>
            </a:r>
            <a:r>
              <a:rPr kumimoji="1" lang="zh-CN" altLang="en-US" sz="2800" b="1">
                <a:latin typeface="楷体_GB2312" pitchFamily="49" charset="-122"/>
              </a:rPr>
              <a:t>的学生学号和姓名。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067211" y="5765943"/>
            <a:ext cx="7612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Sname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 SC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Cname=‘C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语言’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(C))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7315"/>
              </p:ext>
            </p:extLst>
          </p:nvPr>
        </p:nvGraphicFramePr>
        <p:xfrm>
          <a:off x="2211674" y="1157430"/>
          <a:ext cx="3505200" cy="1854200"/>
        </p:xfrm>
        <a:graphic>
          <a:graphicData uri="http://schemas.openxmlformats.org/drawingml/2006/table">
            <a:tbl>
              <a:tblPr/>
              <a:tblGrid>
                <a:gridCol w="796925"/>
                <a:gridCol w="1195387"/>
                <a:gridCol w="795338"/>
                <a:gridCol w="717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24402"/>
              </p:ext>
            </p:extLst>
          </p:nvPr>
        </p:nvGraphicFramePr>
        <p:xfrm>
          <a:off x="2211674" y="3102118"/>
          <a:ext cx="38100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371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50063"/>
              </p:ext>
            </p:extLst>
          </p:nvPr>
        </p:nvGraphicFramePr>
        <p:xfrm>
          <a:off x="6891624" y="1301893"/>
          <a:ext cx="2819400" cy="3367088"/>
        </p:xfrm>
        <a:graphic>
          <a:graphicData uri="http://schemas.openxmlformats.org/drawingml/2006/table">
            <a:tbl>
              <a:tblPr/>
              <a:tblGrid>
                <a:gridCol w="876300"/>
                <a:gridCol w="874712"/>
                <a:gridCol w="1068388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851311" y="1805130"/>
            <a:ext cx="40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2" name="Rectangle 89"/>
          <p:cNvSpPr>
            <a:spLocks noChangeArrowheads="1"/>
          </p:cNvSpPr>
          <p:nvPr/>
        </p:nvSpPr>
        <p:spPr bwMode="auto">
          <a:xfrm>
            <a:off x="7899686" y="79706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1778286" y="3678380"/>
            <a:ext cx="334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981303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62976"/>
              </p:ext>
            </p:extLst>
          </p:nvPr>
        </p:nvGraphicFramePr>
        <p:xfrm>
          <a:off x="1675965" y="1119620"/>
          <a:ext cx="3505200" cy="1854200"/>
        </p:xfrm>
        <a:graphic>
          <a:graphicData uri="http://schemas.openxmlformats.org/drawingml/2006/table">
            <a:tbl>
              <a:tblPr/>
              <a:tblGrid>
                <a:gridCol w="796925"/>
                <a:gridCol w="1195387"/>
                <a:gridCol w="795338"/>
                <a:gridCol w="717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54570"/>
              </p:ext>
            </p:extLst>
          </p:nvPr>
        </p:nvGraphicFramePr>
        <p:xfrm>
          <a:off x="1675965" y="3064308"/>
          <a:ext cx="38100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371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41183"/>
              </p:ext>
            </p:extLst>
          </p:nvPr>
        </p:nvGraphicFramePr>
        <p:xfrm>
          <a:off x="6355915" y="1264083"/>
          <a:ext cx="2819400" cy="3367088"/>
        </p:xfrm>
        <a:graphic>
          <a:graphicData uri="http://schemas.openxmlformats.org/drawingml/2006/table">
            <a:tbl>
              <a:tblPr/>
              <a:tblGrid>
                <a:gridCol w="876300"/>
                <a:gridCol w="874712"/>
                <a:gridCol w="1068388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6"/>
          <p:cNvSpPr>
            <a:spLocks noChangeArrowheads="1"/>
          </p:cNvSpPr>
          <p:nvPr/>
        </p:nvSpPr>
        <p:spPr bwMode="auto">
          <a:xfrm>
            <a:off x="1315602" y="1767320"/>
            <a:ext cx="40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>
            <a:off x="7363977" y="75925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242577" y="3640570"/>
            <a:ext cx="334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" name="Rectangle 89"/>
          <p:cNvSpPr>
            <a:spLocks noChangeArrowheads="1"/>
          </p:cNvSpPr>
          <p:nvPr/>
        </p:nvSpPr>
        <p:spPr bwMode="auto">
          <a:xfrm>
            <a:off x="1537852" y="515187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latin typeface="楷体_GB2312" pitchFamily="49" charset="-122"/>
              </a:rPr>
              <a:t>4</a:t>
            </a:r>
            <a:r>
              <a:rPr kumimoji="1" lang="zh-CN" altLang="en-US" sz="2800" b="1">
                <a:latin typeface="楷体_GB2312" pitchFamily="49" charset="-122"/>
              </a:rPr>
              <a:t>）查询李强同学未选课程的课程号。</a:t>
            </a:r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1239402" y="5766233"/>
            <a:ext cx="868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Cno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(C)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Cno 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(σ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Sname=‘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李强’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(S)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Cno,Sno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 )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1205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97730"/>
              </p:ext>
            </p:extLst>
          </p:nvPr>
        </p:nvGraphicFramePr>
        <p:xfrm>
          <a:off x="1620550" y="1120485"/>
          <a:ext cx="3505200" cy="1854200"/>
        </p:xfrm>
        <a:graphic>
          <a:graphicData uri="http://schemas.openxmlformats.org/drawingml/2006/table">
            <a:tbl>
              <a:tblPr/>
              <a:tblGrid>
                <a:gridCol w="796925"/>
                <a:gridCol w="1195387"/>
                <a:gridCol w="795338"/>
                <a:gridCol w="717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9440"/>
              </p:ext>
            </p:extLst>
          </p:nvPr>
        </p:nvGraphicFramePr>
        <p:xfrm>
          <a:off x="1620550" y="3065173"/>
          <a:ext cx="38100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371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6661"/>
              </p:ext>
            </p:extLst>
          </p:nvPr>
        </p:nvGraphicFramePr>
        <p:xfrm>
          <a:off x="6300500" y="1264948"/>
          <a:ext cx="2819400" cy="3367088"/>
        </p:xfrm>
        <a:graphic>
          <a:graphicData uri="http://schemas.openxmlformats.org/drawingml/2006/table">
            <a:tbl>
              <a:tblPr/>
              <a:tblGrid>
                <a:gridCol w="876300"/>
                <a:gridCol w="874712"/>
                <a:gridCol w="1068388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6"/>
          <p:cNvSpPr>
            <a:spLocks noChangeArrowheads="1"/>
          </p:cNvSpPr>
          <p:nvPr/>
        </p:nvSpPr>
        <p:spPr bwMode="auto">
          <a:xfrm>
            <a:off x="1260187" y="1768185"/>
            <a:ext cx="40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>
            <a:off x="7308562" y="760123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187162" y="3641435"/>
            <a:ext cx="334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" name="Rectangle 89"/>
          <p:cNvSpPr>
            <a:spLocks noChangeArrowheads="1"/>
          </p:cNvSpPr>
          <p:nvPr/>
        </p:nvSpPr>
        <p:spPr bwMode="auto">
          <a:xfrm>
            <a:off x="1044287" y="5154323"/>
            <a:ext cx="8642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latin typeface="楷体_GB2312" pitchFamily="49" charset="-122"/>
              </a:rPr>
              <a:t>5</a:t>
            </a:r>
            <a:r>
              <a:rPr kumimoji="1" lang="zh-CN" altLang="en-US" sz="2800" b="1">
                <a:latin typeface="楷体_GB2312" pitchFamily="49" charset="-122"/>
              </a:rPr>
              <a:t>）查询选修了</a:t>
            </a:r>
            <a:r>
              <a:rPr kumimoji="1" lang="zh-CN" altLang="en-US" sz="2800" b="1">
                <a:latin typeface="Times New Roman" panose="02020603050405020304" pitchFamily="18" charset="0"/>
              </a:rPr>
              <a:t>“</a:t>
            </a:r>
            <a:r>
              <a:rPr kumimoji="1" lang="zh-CN" altLang="en-US" sz="2800" b="1">
                <a:latin typeface="楷体_GB2312" pitchFamily="49" charset="-122"/>
              </a:rPr>
              <a:t>程军</a:t>
            </a:r>
            <a:r>
              <a:rPr kumimoji="1" lang="zh-CN" altLang="en-US" sz="2800" b="1">
                <a:latin typeface="Times New Roman" panose="02020603050405020304" pitchFamily="18" charset="0"/>
              </a:rPr>
              <a:t>”</a:t>
            </a:r>
            <a:r>
              <a:rPr kumimoji="1" lang="zh-CN" altLang="en-US" sz="2800" b="1">
                <a:latin typeface="楷体_GB2312" pitchFamily="49" charset="-122"/>
              </a:rPr>
              <a:t>老师课程的学生学号。</a:t>
            </a:r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1355437" y="5840123"/>
            <a:ext cx="797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Cno,Sno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 )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Cno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(σ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Teacher=‘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程军’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(C))</a:t>
            </a:r>
            <a:r>
              <a:rPr kumimoji="1" lang="en-US" altLang="zh-CN" sz="2800" b="1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</a:t>
            </a:r>
          </a:p>
        </p:txBody>
      </p:sp>
    </p:spTree>
    <p:extLst>
      <p:ext uri="{BB962C8B-B14F-4D97-AF65-F5344CB8AC3E}">
        <p14:creationId xmlns:p14="http://schemas.microsoft.com/office/powerpoint/2010/main" val="3470219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15966"/>
              </p:ext>
            </p:extLst>
          </p:nvPr>
        </p:nvGraphicFramePr>
        <p:xfrm>
          <a:off x="1620547" y="1046596"/>
          <a:ext cx="3505200" cy="1854200"/>
        </p:xfrm>
        <a:graphic>
          <a:graphicData uri="http://schemas.openxmlformats.org/drawingml/2006/table">
            <a:tbl>
              <a:tblPr/>
              <a:tblGrid>
                <a:gridCol w="796925"/>
                <a:gridCol w="1195387"/>
                <a:gridCol w="795338"/>
                <a:gridCol w="717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77580"/>
              </p:ext>
            </p:extLst>
          </p:nvPr>
        </p:nvGraphicFramePr>
        <p:xfrm>
          <a:off x="1620547" y="2991284"/>
          <a:ext cx="38100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371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03360"/>
              </p:ext>
            </p:extLst>
          </p:nvPr>
        </p:nvGraphicFramePr>
        <p:xfrm>
          <a:off x="6300497" y="1191059"/>
          <a:ext cx="2819400" cy="3367088"/>
        </p:xfrm>
        <a:graphic>
          <a:graphicData uri="http://schemas.openxmlformats.org/drawingml/2006/table">
            <a:tbl>
              <a:tblPr/>
              <a:tblGrid>
                <a:gridCol w="876300"/>
                <a:gridCol w="874712"/>
                <a:gridCol w="1068388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6"/>
          <p:cNvSpPr>
            <a:spLocks noChangeArrowheads="1"/>
          </p:cNvSpPr>
          <p:nvPr/>
        </p:nvSpPr>
        <p:spPr bwMode="auto">
          <a:xfrm>
            <a:off x="1260184" y="1694296"/>
            <a:ext cx="40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>
            <a:off x="7308559" y="686234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</a:p>
        </p:txBody>
      </p:sp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187159" y="3567546"/>
            <a:ext cx="334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" name="Rectangle 89"/>
          <p:cNvSpPr>
            <a:spLocks noChangeArrowheads="1"/>
          </p:cNvSpPr>
          <p:nvPr/>
        </p:nvSpPr>
        <p:spPr bwMode="auto">
          <a:xfrm>
            <a:off x="1044284" y="5080434"/>
            <a:ext cx="8642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latin typeface="楷体_GB2312" pitchFamily="49" charset="-122"/>
              </a:rPr>
              <a:t>6</a:t>
            </a:r>
            <a:r>
              <a:rPr kumimoji="1" lang="zh-CN" altLang="en-US" sz="2800" b="1">
                <a:latin typeface="楷体_GB2312" pitchFamily="49" charset="-122"/>
              </a:rPr>
              <a:t>）查询选修了</a:t>
            </a:r>
            <a:r>
              <a:rPr kumimoji="1" lang="zh-CN" altLang="en-US" sz="2800" b="1">
                <a:latin typeface="Times New Roman" panose="02020603050405020304" pitchFamily="18" charset="0"/>
              </a:rPr>
              <a:t>“</a:t>
            </a:r>
            <a:r>
              <a:rPr kumimoji="1" lang="zh-CN" altLang="en-US" sz="2800" b="1">
                <a:latin typeface="楷体_GB2312" pitchFamily="49" charset="-122"/>
              </a:rPr>
              <a:t>程军</a:t>
            </a:r>
            <a:r>
              <a:rPr kumimoji="1" lang="zh-CN" altLang="en-US" sz="2800" b="1">
                <a:latin typeface="Times New Roman" panose="02020603050405020304" pitchFamily="18" charset="0"/>
              </a:rPr>
              <a:t>”</a:t>
            </a:r>
            <a:r>
              <a:rPr kumimoji="1" lang="zh-CN" altLang="en-US" sz="2800" b="1">
                <a:latin typeface="楷体_GB2312" pitchFamily="49" charset="-122"/>
              </a:rPr>
              <a:t>老师全部课程的学生学号。</a:t>
            </a:r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1631659" y="5759884"/>
            <a:ext cx="6542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Cno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 ) </a:t>
            </a:r>
            <a:r>
              <a:rPr kumimoji="1" lang="en-US" altLang="zh-CN" sz="2800" b="1">
                <a:solidFill>
                  <a:srgbClr val="FF3300"/>
                </a:solidFill>
                <a:sym typeface="Symbol" panose="05050102010706020507" pitchFamily="18" charset="2"/>
              </a:rPr>
              <a:t>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Cno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(σ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Teacher=‘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程军’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(C)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1" lang="zh-CN" altLang="en-US" sz="2800" b="1">
              <a:solidFill>
                <a:srgbClr val="FFFF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446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关系数据模型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系数据模型概述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16181" y="1143000"/>
            <a:ext cx="8305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关系完整性约束：</a:t>
            </a:r>
            <a:endParaRPr lang="zh-CN" altLang="en-US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实体完整性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参照完整性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用户定义的完整性</a:t>
            </a: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2700050" y="2446195"/>
            <a:ext cx="264823" cy="1229878"/>
          </a:xfrm>
          <a:prstGeom prst="leftBrace">
            <a:avLst>
              <a:gd name="adj1" fmla="val 52083"/>
              <a:gd name="adj2" fmla="val 52000"/>
            </a:avLst>
          </a:prstGeom>
          <a:noFill/>
          <a:ln w="22225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5108719" y="2355272"/>
            <a:ext cx="1643062" cy="845127"/>
            <a:chOff x="2400" y="1824"/>
            <a:chExt cx="973" cy="672"/>
          </a:xfrm>
        </p:grpSpPr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2400" y="1824"/>
              <a:ext cx="192" cy="672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602" y="2045"/>
              <a:ext cx="77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 i="1">
                  <a:solidFill>
                    <a:srgbClr val="00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不变性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175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系代数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cxnSp>
        <p:nvCxnSpPr>
          <p:cNvPr id="33" name="直接连接符 3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5723" y="4941888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latin typeface="楷体_GB2312" pitchFamily="49" charset="-122"/>
              </a:rPr>
              <a:t>7</a:t>
            </a:r>
            <a:r>
              <a:rPr kumimoji="1" lang="zh-CN" altLang="en-US" sz="2800" b="1">
                <a:latin typeface="楷体_GB2312" pitchFamily="49" charset="-122"/>
              </a:rPr>
              <a:t>）查询全部学生都选修的课程号和课程名。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96773" y="5503863"/>
            <a:ext cx="6929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Cno</a:t>
            </a:r>
            <a:r>
              <a:rPr kumimoji="1" lang="zh-CN" altLang="en-US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Cname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Sno,Cno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 SC)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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П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Sno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(S)) )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38735"/>
              </p:ext>
            </p:extLst>
          </p:nvPr>
        </p:nvGraphicFramePr>
        <p:xfrm>
          <a:off x="1836448" y="1052513"/>
          <a:ext cx="3505200" cy="1854200"/>
        </p:xfrm>
        <a:graphic>
          <a:graphicData uri="http://schemas.openxmlformats.org/drawingml/2006/table">
            <a:tbl>
              <a:tblPr/>
              <a:tblGrid>
                <a:gridCol w="796925"/>
                <a:gridCol w="1195387"/>
                <a:gridCol w="795338"/>
                <a:gridCol w="71755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李强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张友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01281"/>
              </p:ext>
            </p:extLst>
          </p:nvPr>
        </p:nvGraphicFramePr>
        <p:xfrm>
          <a:off x="1836448" y="2997200"/>
          <a:ext cx="3810000" cy="1981200"/>
        </p:xfrm>
        <a:graphic>
          <a:graphicData uri="http://schemas.openxmlformats.org/drawingml/2006/table">
            <a:tbl>
              <a:tblPr/>
              <a:tblGrid>
                <a:gridCol w="914400"/>
                <a:gridCol w="1524000"/>
                <a:gridCol w="1371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Teacher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王华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程军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91897"/>
              </p:ext>
            </p:extLst>
          </p:nvPr>
        </p:nvGraphicFramePr>
        <p:xfrm>
          <a:off x="6516398" y="1196975"/>
          <a:ext cx="2819400" cy="3367088"/>
        </p:xfrm>
        <a:graphic>
          <a:graphicData uri="http://schemas.openxmlformats.org/drawingml/2006/table">
            <a:tbl>
              <a:tblPr/>
              <a:tblGrid>
                <a:gridCol w="876300"/>
                <a:gridCol w="874712"/>
                <a:gridCol w="1068388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88"/>
          <p:cNvSpPr>
            <a:spLocks noChangeArrowheads="1"/>
          </p:cNvSpPr>
          <p:nvPr/>
        </p:nvSpPr>
        <p:spPr bwMode="auto">
          <a:xfrm>
            <a:off x="1476085" y="1700213"/>
            <a:ext cx="409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2" name="Rectangle 89"/>
          <p:cNvSpPr>
            <a:spLocks noChangeArrowheads="1"/>
          </p:cNvSpPr>
          <p:nvPr/>
        </p:nvSpPr>
        <p:spPr bwMode="auto">
          <a:xfrm>
            <a:off x="1403060" y="3573463"/>
            <a:ext cx="334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7308560" y="620713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8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395103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1965" y="858982"/>
            <a:ext cx="10985119" cy="14408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defTabSz="160020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解关系性质以及关系的三个完整性约束；</a:t>
            </a:r>
          </a:p>
          <a:p>
            <a:pPr marL="342900" indent="-342900" defTabSz="160020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点掌握用关系代数表达式实现查询，要求能写出相应的查询语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</a:t>
            </a:r>
            <a:endParaRPr lang="zh-CN" altLang="en-US" sz="20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782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4CC2E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9695</Words>
  <Application>Microsoft Office PowerPoint</Application>
  <PresentationFormat>宽屏</PresentationFormat>
  <Paragraphs>2145</Paragraphs>
  <Slides>91</Slides>
  <Notes>90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91</vt:i4>
      </vt:variant>
    </vt:vector>
  </HeadingPairs>
  <TitlesOfParts>
    <vt:vector size="111" baseType="lpstr">
      <vt:lpstr>Times New Romen</vt:lpstr>
      <vt:lpstr>方正细圆简体</vt:lpstr>
      <vt:lpstr>仿宋_GB2312</vt:lpstr>
      <vt:lpstr>黑体</vt:lpstr>
      <vt:lpstr>华文楷体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主题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zhouping</dc:creator>
  <cp:lastModifiedBy>Windows 用户</cp:lastModifiedBy>
  <cp:revision>1242</cp:revision>
  <dcterms:created xsi:type="dcterms:W3CDTF">2014-07-02T10:42:00Z</dcterms:created>
  <dcterms:modified xsi:type="dcterms:W3CDTF">2022-09-05T06:56:52Z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大同煤炭职业技术学院</vt:lpwstr>
  </property>
  <property fmtid="{D5CDD505-2E9C-101B-9397-08002B2CF9AE}" pid="3" name="KSOProductBuildVer">
    <vt:lpwstr>2052-11.1.0.8894</vt:lpwstr>
  </property>
</Properties>
</file>