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handoutMasterIdLst>
    <p:handoutMasterId r:id="rId78"/>
  </p:handoutMasterIdLst>
  <p:sldIdLst>
    <p:sldId id="286" r:id="rId2"/>
    <p:sldId id="454" r:id="rId3"/>
    <p:sldId id="455" r:id="rId4"/>
    <p:sldId id="457" r:id="rId5"/>
    <p:sldId id="458" r:id="rId6"/>
    <p:sldId id="459" r:id="rId7"/>
    <p:sldId id="460" r:id="rId8"/>
    <p:sldId id="461" r:id="rId9"/>
    <p:sldId id="462" r:id="rId10"/>
    <p:sldId id="463" r:id="rId11"/>
    <p:sldId id="464" r:id="rId12"/>
    <p:sldId id="465" r:id="rId13"/>
    <p:sldId id="466" r:id="rId14"/>
    <p:sldId id="467" r:id="rId15"/>
    <p:sldId id="468" r:id="rId16"/>
    <p:sldId id="469" r:id="rId17"/>
    <p:sldId id="470" r:id="rId18"/>
    <p:sldId id="471" r:id="rId19"/>
    <p:sldId id="474" r:id="rId20"/>
    <p:sldId id="475" r:id="rId21"/>
    <p:sldId id="476" r:id="rId22"/>
    <p:sldId id="477" r:id="rId23"/>
    <p:sldId id="478" r:id="rId24"/>
    <p:sldId id="479" r:id="rId25"/>
    <p:sldId id="480" r:id="rId26"/>
    <p:sldId id="481" r:id="rId27"/>
    <p:sldId id="482" r:id="rId28"/>
    <p:sldId id="483" r:id="rId29"/>
    <p:sldId id="484" r:id="rId30"/>
    <p:sldId id="486" r:id="rId31"/>
    <p:sldId id="487" r:id="rId32"/>
    <p:sldId id="488" r:id="rId33"/>
    <p:sldId id="489" r:id="rId34"/>
    <p:sldId id="490" r:id="rId35"/>
    <p:sldId id="491" r:id="rId36"/>
    <p:sldId id="492" r:id="rId37"/>
    <p:sldId id="493" r:id="rId38"/>
    <p:sldId id="494" r:id="rId39"/>
    <p:sldId id="495" r:id="rId40"/>
    <p:sldId id="496" r:id="rId41"/>
    <p:sldId id="497" r:id="rId42"/>
    <p:sldId id="498" r:id="rId43"/>
    <p:sldId id="499" r:id="rId44"/>
    <p:sldId id="500" r:id="rId45"/>
    <p:sldId id="501" r:id="rId46"/>
    <p:sldId id="502" r:id="rId47"/>
    <p:sldId id="503" r:id="rId48"/>
    <p:sldId id="504" r:id="rId49"/>
    <p:sldId id="505" r:id="rId50"/>
    <p:sldId id="506" r:id="rId51"/>
    <p:sldId id="507" r:id="rId52"/>
    <p:sldId id="508" r:id="rId53"/>
    <p:sldId id="509" r:id="rId54"/>
    <p:sldId id="510" r:id="rId55"/>
    <p:sldId id="511" r:id="rId56"/>
    <p:sldId id="512" r:id="rId57"/>
    <p:sldId id="513" r:id="rId58"/>
    <p:sldId id="514" r:id="rId59"/>
    <p:sldId id="515" r:id="rId60"/>
    <p:sldId id="518" r:id="rId61"/>
    <p:sldId id="519" r:id="rId62"/>
    <p:sldId id="520" r:id="rId63"/>
    <p:sldId id="521" r:id="rId64"/>
    <p:sldId id="522" r:id="rId65"/>
    <p:sldId id="523" r:id="rId66"/>
    <p:sldId id="524" r:id="rId67"/>
    <p:sldId id="525" r:id="rId68"/>
    <p:sldId id="526" r:id="rId69"/>
    <p:sldId id="527" r:id="rId70"/>
    <p:sldId id="528" r:id="rId71"/>
    <p:sldId id="529" r:id="rId72"/>
    <p:sldId id="530" r:id="rId73"/>
    <p:sldId id="531" r:id="rId74"/>
    <p:sldId id="532" r:id="rId75"/>
    <p:sldId id="456" r:id="rId76"/>
  </p:sldIdLst>
  <p:sldSz cx="12192000" cy="6858000"/>
  <p:notesSz cx="7010400" cy="92964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05">
          <p15:clr>
            <a:srgbClr val="A4A3A4"/>
          </p15:clr>
        </p15:guide>
        <p15:guide id="2" orient="horz" pos="2876">
          <p15:clr>
            <a:srgbClr val="A4A3A4"/>
          </p15:clr>
        </p15:guide>
        <p15:guide id="3" orient="horz" pos="1298">
          <p15:clr>
            <a:srgbClr val="A4A3A4"/>
          </p15:clr>
        </p15:guide>
        <p15:guide id="4" pos="3871">
          <p15:clr>
            <a:srgbClr val="A4A3A4"/>
          </p15:clr>
        </p15:guide>
        <p15:guide id="5" pos="1234">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guide id="3" orient="horz" pos="2924">
          <p15:clr>
            <a:srgbClr val="A4A3A4"/>
          </p15:clr>
        </p15:guide>
        <p15:guide id="4" pos="22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69F0"/>
    <a:srgbClr val="002060"/>
    <a:srgbClr val="009900"/>
    <a:srgbClr val="FF0000"/>
    <a:srgbClr val="F79646"/>
    <a:srgbClr val="009AD0"/>
    <a:srgbClr val="245D60"/>
    <a:srgbClr val="DD4633"/>
    <a:srgbClr val="CCCC00"/>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27" autoAdjust="0"/>
    <p:restoredTop sz="93750" autoAdjust="0"/>
  </p:normalViewPr>
  <p:slideViewPr>
    <p:cSldViewPr snapToGrid="0">
      <p:cViewPr varScale="1">
        <p:scale>
          <a:sx n="83" d="100"/>
          <a:sy n="83" d="100"/>
        </p:scale>
        <p:origin x="672" y="58"/>
      </p:cViewPr>
      <p:guideLst>
        <p:guide orient="horz" pos="2205"/>
        <p:guide orient="horz" pos="2876"/>
        <p:guide orient="horz" pos="1298"/>
        <p:guide pos="3871"/>
        <p:guide pos="1234"/>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8" d="100"/>
          <a:sy n="58" d="100"/>
        </p:scale>
        <p:origin x="-2790" y="-78"/>
      </p:cViewPr>
      <p:guideLst>
        <p:guide orient="horz" pos="2160"/>
        <p:guide pos="2880"/>
        <p:guide orient="horz" pos="2924"/>
        <p:guide pos="222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37840" cy="464820"/>
          </a:xfrm>
          <a:prstGeom prst="rect">
            <a:avLst/>
          </a:prstGeom>
          <a:noFill/>
          <a:ln w="9525">
            <a:noFill/>
            <a:miter lim="800000"/>
          </a:ln>
          <a:effectLst/>
        </p:spPr>
        <p:txBody>
          <a:bodyPr vert="horz" wrap="square" lIns="93177" tIns="46589" rIns="93177" bIns="46589" numCol="1" anchor="t" anchorCtr="0" compatLnSpc="1"/>
          <a:lstStyle>
            <a:lvl1pPr>
              <a:defRPr sz="1200" smtClean="0">
                <a:latin typeface="Calibri" panose="020F0502020204030204" pitchFamily="34" charset="0"/>
              </a:defRPr>
            </a:lvl1pPr>
          </a:lstStyle>
          <a:p>
            <a:pPr>
              <a:defRPr/>
            </a:pPr>
            <a:endParaRPr lang="zh-CN" altLang="en-US"/>
          </a:p>
        </p:txBody>
      </p:sp>
      <p:sp>
        <p:nvSpPr>
          <p:cNvPr id="33795" name="Rectangle 3"/>
          <p:cNvSpPr>
            <a:spLocks noGrp="1" noChangeArrowheads="1"/>
          </p:cNvSpPr>
          <p:nvPr>
            <p:ph type="dt" sz="quarter" idx="1"/>
          </p:nvPr>
        </p:nvSpPr>
        <p:spPr bwMode="auto">
          <a:xfrm>
            <a:off x="3971344" y="0"/>
            <a:ext cx="3037840" cy="464820"/>
          </a:xfrm>
          <a:prstGeom prst="rect">
            <a:avLst/>
          </a:prstGeom>
          <a:noFill/>
          <a:ln w="9525">
            <a:noFill/>
            <a:miter lim="800000"/>
          </a:ln>
          <a:effectLst/>
        </p:spPr>
        <p:txBody>
          <a:bodyPr vert="horz" wrap="square" lIns="93177" tIns="46589" rIns="93177" bIns="46589" numCol="1" anchor="t" anchorCtr="0" compatLnSpc="1"/>
          <a:lstStyle>
            <a:lvl1pPr algn="r">
              <a:defRPr sz="1200" smtClean="0">
                <a:latin typeface="Calibri" panose="020F0502020204030204" pitchFamily="34" charset="0"/>
              </a:defRPr>
            </a:lvl1pPr>
          </a:lstStyle>
          <a:p>
            <a:pPr>
              <a:defRPr/>
            </a:pPr>
            <a:fld id="{3915CCEA-4D12-4250-ABBC-1F15DE901CBC}" type="datetimeFigureOut">
              <a:rPr lang="zh-CN" altLang="en-US"/>
              <a:t>2022/11/7</a:t>
            </a:fld>
            <a:endParaRPr lang="en-US" altLang="zh-CN"/>
          </a:p>
        </p:txBody>
      </p:sp>
      <p:sp>
        <p:nvSpPr>
          <p:cNvPr id="33796" name="Rectangle 4"/>
          <p:cNvSpPr>
            <a:spLocks noGrp="1" noChangeArrowheads="1"/>
          </p:cNvSpPr>
          <p:nvPr>
            <p:ph type="ftr" sz="quarter" idx="2"/>
          </p:nvPr>
        </p:nvSpPr>
        <p:spPr bwMode="auto">
          <a:xfrm>
            <a:off x="0" y="8829429"/>
            <a:ext cx="3037840" cy="464820"/>
          </a:xfrm>
          <a:prstGeom prst="rect">
            <a:avLst/>
          </a:prstGeom>
          <a:noFill/>
          <a:ln w="9525">
            <a:noFill/>
            <a:miter lim="800000"/>
          </a:ln>
          <a:effectLst/>
        </p:spPr>
        <p:txBody>
          <a:bodyPr vert="horz" wrap="square" lIns="93177" tIns="46589" rIns="93177" bIns="46589" numCol="1" anchor="b" anchorCtr="0" compatLnSpc="1"/>
          <a:lstStyle>
            <a:lvl1pPr>
              <a:defRPr sz="1200" smtClean="0">
                <a:latin typeface="Calibri" panose="020F0502020204030204" pitchFamily="34" charset="0"/>
              </a:defRPr>
            </a:lvl1pPr>
          </a:lstStyle>
          <a:p>
            <a:pPr>
              <a:defRPr/>
            </a:pPr>
            <a:endParaRPr lang="en-US" altLang="zh-CN"/>
          </a:p>
        </p:txBody>
      </p:sp>
      <p:sp>
        <p:nvSpPr>
          <p:cNvPr id="33797" name="Rectangle 5"/>
          <p:cNvSpPr>
            <a:spLocks noGrp="1" noChangeArrowheads="1"/>
          </p:cNvSpPr>
          <p:nvPr>
            <p:ph type="sldNum" sz="quarter" idx="3"/>
          </p:nvPr>
        </p:nvSpPr>
        <p:spPr bwMode="auto">
          <a:xfrm>
            <a:off x="3971344" y="8829429"/>
            <a:ext cx="3037840" cy="464820"/>
          </a:xfrm>
          <a:prstGeom prst="rect">
            <a:avLst/>
          </a:prstGeom>
          <a:noFill/>
          <a:ln w="9525">
            <a:noFill/>
            <a:miter lim="800000"/>
          </a:ln>
          <a:effectLst/>
        </p:spPr>
        <p:txBody>
          <a:bodyPr vert="horz" wrap="square" lIns="93177" tIns="46589" rIns="93177" bIns="46589" numCol="1" anchor="b" anchorCtr="0" compatLnSpc="1"/>
          <a:lstStyle>
            <a:lvl1pPr algn="r">
              <a:defRPr sz="1200" smtClean="0">
                <a:latin typeface="Calibri" panose="020F0502020204030204" pitchFamily="34" charset="0"/>
              </a:defRPr>
            </a:lvl1pPr>
          </a:lstStyle>
          <a:p>
            <a:pPr>
              <a:defRPr/>
            </a:pPr>
            <a:fld id="{C6A76C4A-4CA1-4C6A-946C-E26A5534DC95}" type="slidenum">
              <a:rPr lang="zh-CN" altLang="en-US"/>
              <a:t>‹#›</a:t>
            </a:fld>
            <a:endParaRPr lang="en-US" altLang="zh-CN"/>
          </a:p>
        </p:txBody>
      </p:sp>
    </p:spTree>
    <p:extLst>
      <p:ext uri="{BB962C8B-B14F-4D97-AF65-F5344CB8AC3E}">
        <p14:creationId xmlns:p14="http://schemas.microsoft.com/office/powerpoint/2010/main" val="1518476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3037840" cy="466972"/>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971344" y="1"/>
            <a:ext cx="3037840" cy="466972"/>
          </a:xfrm>
          <a:prstGeom prst="rect">
            <a:avLst/>
          </a:prstGeom>
        </p:spPr>
        <p:txBody>
          <a:bodyPr vert="horz" lIns="93177" tIns="46589" rIns="93177" bIns="46589" rtlCol="0"/>
          <a:lstStyle>
            <a:lvl1pPr algn="r" fontAlgn="auto">
              <a:spcBef>
                <a:spcPts val="0"/>
              </a:spcBef>
              <a:spcAft>
                <a:spcPts val="0"/>
              </a:spcAft>
              <a:defRPr sz="1200">
                <a:latin typeface="+mn-lt"/>
                <a:ea typeface="+mn-ea"/>
              </a:defRPr>
            </a:lvl1pPr>
          </a:lstStyle>
          <a:p>
            <a:pPr>
              <a:defRPr/>
            </a:pPr>
            <a:fld id="{8FAF2163-2CD8-43A9-AAB8-953EE3B200FA}" type="datetimeFigureOut">
              <a:rPr lang="zh-CN" altLang="en-US"/>
              <a:t>2022/11/7</a:t>
            </a:fld>
            <a:endParaRPr lang="zh-CN" altLang="en-US"/>
          </a:p>
        </p:txBody>
      </p:sp>
      <p:sp>
        <p:nvSpPr>
          <p:cNvPr id="4" name="幻灯片图像占位符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pPr lvl="0"/>
            <a:endParaRPr lang="zh-CN" altLang="en-US" noProof="0"/>
          </a:p>
        </p:txBody>
      </p:sp>
      <p:sp>
        <p:nvSpPr>
          <p:cNvPr id="5" name="备注占位符 4"/>
          <p:cNvSpPr>
            <a:spLocks noGrp="1"/>
          </p:cNvSpPr>
          <p:nvPr>
            <p:ph type="body" sz="quarter" idx="3"/>
          </p:nvPr>
        </p:nvSpPr>
        <p:spPr>
          <a:xfrm>
            <a:off x="701040" y="4473894"/>
            <a:ext cx="5608320" cy="3660456"/>
          </a:xfrm>
          <a:prstGeom prst="rect">
            <a:avLst/>
          </a:prstGeom>
        </p:spPr>
        <p:txBody>
          <a:bodyPr vert="horz" lIns="93177" tIns="46589" rIns="93177" bIns="46589"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829429"/>
            <a:ext cx="3037840" cy="46697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971344" y="8829429"/>
            <a:ext cx="3037840" cy="466971"/>
          </a:xfrm>
          <a:prstGeom prst="rect">
            <a:avLst/>
          </a:prstGeom>
        </p:spPr>
        <p:txBody>
          <a:bodyPr vert="horz" lIns="93177" tIns="46589" rIns="93177" bIns="46589" rtlCol="0" anchor="b"/>
          <a:lstStyle>
            <a:lvl1pPr algn="r" fontAlgn="auto">
              <a:spcBef>
                <a:spcPts val="0"/>
              </a:spcBef>
              <a:spcAft>
                <a:spcPts val="0"/>
              </a:spcAft>
              <a:defRPr sz="1200">
                <a:latin typeface="+mn-lt"/>
                <a:ea typeface="+mn-ea"/>
              </a:defRPr>
            </a:lvl1pPr>
          </a:lstStyle>
          <a:p>
            <a:pPr>
              <a:defRPr/>
            </a:pPr>
            <a:fld id="{1798234E-E7EE-4FBE-B288-F5A88D0BAADF}" type="slidenum">
              <a:rPr lang="zh-CN" altLang="en-US"/>
              <a:t>‹#›</a:t>
            </a:fld>
            <a:endParaRPr lang="zh-CN" altLang="en-US"/>
          </a:p>
        </p:txBody>
      </p:sp>
    </p:spTree>
    <p:extLst>
      <p:ext uri="{BB962C8B-B14F-4D97-AF65-F5344CB8AC3E}">
        <p14:creationId xmlns:p14="http://schemas.microsoft.com/office/powerpoint/2010/main" val="12164179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a:t>
            </a:fld>
            <a:endParaRPr lang="zh-CN" altLang="en-US"/>
          </a:p>
        </p:txBody>
      </p:sp>
    </p:spTree>
    <p:extLst>
      <p:ext uri="{BB962C8B-B14F-4D97-AF65-F5344CB8AC3E}">
        <p14:creationId xmlns:p14="http://schemas.microsoft.com/office/powerpoint/2010/main" val="571876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11</a:t>
            </a:fld>
            <a:endParaRPr lang="zh-CN" altLang="en-US"/>
          </a:p>
        </p:txBody>
      </p:sp>
    </p:spTree>
    <p:extLst>
      <p:ext uri="{BB962C8B-B14F-4D97-AF65-F5344CB8AC3E}">
        <p14:creationId xmlns:p14="http://schemas.microsoft.com/office/powerpoint/2010/main" val="3058959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12</a:t>
            </a:fld>
            <a:endParaRPr lang="zh-CN" altLang="en-US"/>
          </a:p>
        </p:txBody>
      </p:sp>
    </p:spTree>
    <p:extLst>
      <p:ext uri="{BB962C8B-B14F-4D97-AF65-F5344CB8AC3E}">
        <p14:creationId xmlns:p14="http://schemas.microsoft.com/office/powerpoint/2010/main" val="2630889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13</a:t>
            </a:fld>
            <a:endParaRPr lang="zh-CN" altLang="en-US"/>
          </a:p>
        </p:txBody>
      </p:sp>
    </p:spTree>
    <p:extLst>
      <p:ext uri="{BB962C8B-B14F-4D97-AF65-F5344CB8AC3E}">
        <p14:creationId xmlns:p14="http://schemas.microsoft.com/office/powerpoint/2010/main" val="3182347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14</a:t>
            </a:fld>
            <a:endParaRPr lang="zh-CN" altLang="en-US"/>
          </a:p>
        </p:txBody>
      </p:sp>
    </p:spTree>
    <p:extLst>
      <p:ext uri="{BB962C8B-B14F-4D97-AF65-F5344CB8AC3E}">
        <p14:creationId xmlns:p14="http://schemas.microsoft.com/office/powerpoint/2010/main" val="2333702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15</a:t>
            </a:fld>
            <a:endParaRPr lang="zh-CN" altLang="en-US"/>
          </a:p>
        </p:txBody>
      </p:sp>
    </p:spTree>
    <p:extLst>
      <p:ext uri="{BB962C8B-B14F-4D97-AF65-F5344CB8AC3E}">
        <p14:creationId xmlns:p14="http://schemas.microsoft.com/office/powerpoint/2010/main" val="1038785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16</a:t>
            </a:fld>
            <a:endParaRPr lang="zh-CN" altLang="en-US"/>
          </a:p>
        </p:txBody>
      </p:sp>
    </p:spTree>
    <p:extLst>
      <p:ext uri="{BB962C8B-B14F-4D97-AF65-F5344CB8AC3E}">
        <p14:creationId xmlns:p14="http://schemas.microsoft.com/office/powerpoint/2010/main" val="144135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17</a:t>
            </a:fld>
            <a:endParaRPr lang="zh-CN" altLang="en-US"/>
          </a:p>
        </p:txBody>
      </p:sp>
    </p:spTree>
    <p:extLst>
      <p:ext uri="{BB962C8B-B14F-4D97-AF65-F5344CB8AC3E}">
        <p14:creationId xmlns:p14="http://schemas.microsoft.com/office/powerpoint/2010/main" val="22529987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18</a:t>
            </a:fld>
            <a:endParaRPr lang="zh-CN" altLang="en-US"/>
          </a:p>
        </p:txBody>
      </p:sp>
    </p:spTree>
    <p:extLst>
      <p:ext uri="{BB962C8B-B14F-4D97-AF65-F5344CB8AC3E}">
        <p14:creationId xmlns:p14="http://schemas.microsoft.com/office/powerpoint/2010/main" val="635597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19</a:t>
            </a:fld>
            <a:endParaRPr lang="zh-CN" altLang="en-US"/>
          </a:p>
        </p:txBody>
      </p:sp>
    </p:spTree>
    <p:extLst>
      <p:ext uri="{BB962C8B-B14F-4D97-AF65-F5344CB8AC3E}">
        <p14:creationId xmlns:p14="http://schemas.microsoft.com/office/powerpoint/2010/main" val="20185291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20</a:t>
            </a:fld>
            <a:endParaRPr lang="zh-CN" altLang="en-US"/>
          </a:p>
        </p:txBody>
      </p:sp>
    </p:spTree>
    <p:extLst>
      <p:ext uri="{BB962C8B-B14F-4D97-AF65-F5344CB8AC3E}">
        <p14:creationId xmlns:p14="http://schemas.microsoft.com/office/powerpoint/2010/main" val="2960259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a:t>
            </a:fld>
            <a:endParaRPr lang="zh-CN" altLang="en-US"/>
          </a:p>
        </p:txBody>
      </p:sp>
    </p:spTree>
    <p:extLst>
      <p:ext uri="{BB962C8B-B14F-4D97-AF65-F5344CB8AC3E}">
        <p14:creationId xmlns:p14="http://schemas.microsoft.com/office/powerpoint/2010/main" val="1608933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21</a:t>
            </a:fld>
            <a:endParaRPr lang="zh-CN" altLang="en-US"/>
          </a:p>
        </p:txBody>
      </p:sp>
    </p:spTree>
    <p:extLst>
      <p:ext uri="{BB962C8B-B14F-4D97-AF65-F5344CB8AC3E}">
        <p14:creationId xmlns:p14="http://schemas.microsoft.com/office/powerpoint/2010/main" val="16421827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22</a:t>
            </a:fld>
            <a:endParaRPr lang="zh-CN" altLang="en-US"/>
          </a:p>
        </p:txBody>
      </p:sp>
    </p:spTree>
    <p:extLst>
      <p:ext uri="{BB962C8B-B14F-4D97-AF65-F5344CB8AC3E}">
        <p14:creationId xmlns:p14="http://schemas.microsoft.com/office/powerpoint/2010/main" val="1680110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23</a:t>
            </a:fld>
            <a:endParaRPr lang="zh-CN" altLang="en-US"/>
          </a:p>
        </p:txBody>
      </p:sp>
    </p:spTree>
    <p:extLst>
      <p:ext uri="{BB962C8B-B14F-4D97-AF65-F5344CB8AC3E}">
        <p14:creationId xmlns:p14="http://schemas.microsoft.com/office/powerpoint/2010/main" val="33765710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24</a:t>
            </a:fld>
            <a:endParaRPr lang="zh-CN" altLang="en-US"/>
          </a:p>
        </p:txBody>
      </p:sp>
    </p:spTree>
    <p:extLst>
      <p:ext uri="{BB962C8B-B14F-4D97-AF65-F5344CB8AC3E}">
        <p14:creationId xmlns:p14="http://schemas.microsoft.com/office/powerpoint/2010/main" val="31697203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25</a:t>
            </a:fld>
            <a:endParaRPr lang="zh-CN" altLang="en-US"/>
          </a:p>
        </p:txBody>
      </p:sp>
    </p:spTree>
    <p:extLst>
      <p:ext uri="{BB962C8B-B14F-4D97-AF65-F5344CB8AC3E}">
        <p14:creationId xmlns:p14="http://schemas.microsoft.com/office/powerpoint/2010/main" val="40234208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26</a:t>
            </a:fld>
            <a:endParaRPr lang="zh-CN" altLang="en-US"/>
          </a:p>
        </p:txBody>
      </p:sp>
    </p:spTree>
    <p:extLst>
      <p:ext uri="{BB962C8B-B14F-4D97-AF65-F5344CB8AC3E}">
        <p14:creationId xmlns:p14="http://schemas.microsoft.com/office/powerpoint/2010/main" val="37768016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27</a:t>
            </a:fld>
            <a:endParaRPr lang="zh-CN" altLang="en-US"/>
          </a:p>
        </p:txBody>
      </p:sp>
    </p:spTree>
    <p:extLst>
      <p:ext uri="{BB962C8B-B14F-4D97-AF65-F5344CB8AC3E}">
        <p14:creationId xmlns:p14="http://schemas.microsoft.com/office/powerpoint/2010/main" val="8875731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28</a:t>
            </a:fld>
            <a:endParaRPr lang="zh-CN" altLang="en-US"/>
          </a:p>
        </p:txBody>
      </p:sp>
    </p:spTree>
    <p:extLst>
      <p:ext uri="{BB962C8B-B14F-4D97-AF65-F5344CB8AC3E}">
        <p14:creationId xmlns:p14="http://schemas.microsoft.com/office/powerpoint/2010/main" val="42047554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29</a:t>
            </a:fld>
            <a:endParaRPr lang="zh-CN" altLang="en-US"/>
          </a:p>
        </p:txBody>
      </p:sp>
    </p:spTree>
    <p:extLst>
      <p:ext uri="{BB962C8B-B14F-4D97-AF65-F5344CB8AC3E}">
        <p14:creationId xmlns:p14="http://schemas.microsoft.com/office/powerpoint/2010/main" val="3720232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30</a:t>
            </a:fld>
            <a:endParaRPr lang="zh-CN" altLang="en-US"/>
          </a:p>
        </p:txBody>
      </p:sp>
    </p:spTree>
    <p:extLst>
      <p:ext uri="{BB962C8B-B14F-4D97-AF65-F5344CB8AC3E}">
        <p14:creationId xmlns:p14="http://schemas.microsoft.com/office/powerpoint/2010/main" val="3973249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a:t>
            </a:fld>
            <a:endParaRPr lang="zh-CN" altLang="en-US"/>
          </a:p>
        </p:txBody>
      </p:sp>
    </p:spTree>
    <p:extLst>
      <p:ext uri="{BB962C8B-B14F-4D97-AF65-F5344CB8AC3E}">
        <p14:creationId xmlns:p14="http://schemas.microsoft.com/office/powerpoint/2010/main" val="2961812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31</a:t>
            </a:fld>
            <a:endParaRPr lang="zh-CN" altLang="en-US"/>
          </a:p>
        </p:txBody>
      </p:sp>
    </p:spTree>
    <p:extLst>
      <p:ext uri="{BB962C8B-B14F-4D97-AF65-F5344CB8AC3E}">
        <p14:creationId xmlns:p14="http://schemas.microsoft.com/office/powerpoint/2010/main" val="9746613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32</a:t>
            </a:fld>
            <a:endParaRPr lang="zh-CN" altLang="en-US"/>
          </a:p>
        </p:txBody>
      </p:sp>
    </p:spTree>
    <p:extLst>
      <p:ext uri="{BB962C8B-B14F-4D97-AF65-F5344CB8AC3E}">
        <p14:creationId xmlns:p14="http://schemas.microsoft.com/office/powerpoint/2010/main" val="3528460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33</a:t>
            </a:fld>
            <a:endParaRPr lang="zh-CN" altLang="en-US"/>
          </a:p>
        </p:txBody>
      </p:sp>
    </p:spTree>
    <p:extLst>
      <p:ext uri="{BB962C8B-B14F-4D97-AF65-F5344CB8AC3E}">
        <p14:creationId xmlns:p14="http://schemas.microsoft.com/office/powerpoint/2010/main" val="37067658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34</a:t>
            </a:fld>
            <a:endParaRPr lang="zh-CN" altLang="en-US"/>
          </a:p>
        </p:txBody>
      </p:sp>
    </p:spTree>
    <p:extLst>
      <p:ext uri="{BB962C8B-B14F-4D97-AF65-F5344CB8AC3E}">
        <p14:creationId xmlns:p14="http://schemas.microsoft.com/office/powerpoint/2010/main" val="6053042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35</a:t>
            </a:fld>
            <a:endParaRPr lang="zh-CN" altLang="en-US"/>
          </a:p>
        </p:txBody>
      </p:sp>
    </p:spTree>
    <p:extLst>
      <p:ext uri="{BB962C8B-B14F-4D97-AF65-F5344CB8AC3E}">
        <p14:creationId xmlns:p14="http://schemas.microsoft.com/office/powerpoint/2010/main" val="16656477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36</a:t>
            </a:fld>
            <a:endParaRPr lang="zh-CN" altLang="en-US"/>
          </a:p>
        </p:txBody>
      </p:sp>
    </p:spTree>
    <p:extLst>
      <p:ext uri="{BB962C8B-B14F-4D97-AF65-F5344CB8AC3E}">
        <p14:creationId xmlns:p14="http://schemas.microsoft.com/office/powerpoint/2010/main" val="12602178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37</a:t>
            </a:fld>
            <a:endParaRPr lang="zh-CN" altLang="en-US"/>
          </a:p>
        </p:txBody>
      </p:sp>
    </p:spTree>
    <p:extLst>
      <p:ext uri="{BB962C8B-B14F-4D97-AF65-F5344CB8AC3E}">
        <p14:creationId xmlns:p14="http://schemas.microsoft.com/office/powerpoint/2010/main" val="5634432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38</a:t>
            </a:fld>
            <a:endParaRPr lang="zh-CN" altLang="en-US"/>
          </a:p>
        </p:txBody>
      </p:sp>
    </p:spTree>
    <p:extLst>
      <p:ext uri="{BB962C8B-B14F-4D97-AF65-F5344CB8AC3E}">
        <p14:creationId xmlns:p14="http://schemas.microsoft.com/office/powerpoint/2010/main" val="15942650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39</a:t>
            </a:fld>
            <a:endParaRPr lang="zh-CN" altLang="en-US"/>
          </a:p>
        </p:txBody>
      </p:sp>
    </p:spTree>
    <p:extLst>
      <p:ext uri="{BB962C8B-B14F-4D97-AF65-F5344CB8AC3E}">
        <p14:creationId xmlns:p14="http://schemas.microsoft.com/office/powerpoint/2010/main" val="22593441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40</a:t>
            </a:fld>
            <a:endParaRPr lang="zh-CN" altLang="en-US"/>
          </a:p>
        </p:txBody>
      </p:sp>
    </p:spTree>
    <p:extLst>
      <p:ext uri="{BB962C8B-B14F-4D97-AF65-F5344CB8AC3E}">
        <p14:creationId xmlns:p14="http://schemas.microsoft.com/office/powerpoint/2010/main" val="1841390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a:t>
            </a:fld>
            <a:endParaRPr lang="zh-CN" altLang="en-US"/>
          </a:p>
        </p:txBody>
      </p:sp>
    </p:spTree>
    <p:extLst>
      <p:ext uri="{BB962C8B-B14F-4D97-AF65-F5344CB8AC3E}">
        <p14:creationId xmlns:p14="http://schemas.microsoft.com/office/powerpoint/2010/main" val="6240557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41</a:t>
            </a:fld>
            <a:endParaRPr lang="zh-CN" altLang="en-US"/>
          </a:p>
        </p:txBody>
      </p:sp>
    </p:spTree>
    <p:extLst>
      <p:ext uri="{BB962C8B-B14F-4D97-AF65-F5344CB8AC3E}">
        <p14:creationId xmlns:p14="http://schemas.microsoft.com/office/powerpoint/2010/main" val="16432063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42</a:t>
            </a:fld>
            <a:endParaRPr lang="zh-CN" altLang="en-US"/>
          </a:p>
        </p:txBody>
      </p:sp>
    </p:spTree>
    <p:extLst>
      <p:ext uri="{BB962C8B-B14F-4D97-AF65-F5344CB8AC3E}">
        <p14:creationId xmlns:p14="http://schemas.microsoft.com/office/powerpoint/2010/main" val="6170149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43</a:t>
            </a:fld>
            <a:endParaRPr lang="zh-CN" altLang="en-US"/>
          </a:p>
        </p:txBody>
      </p:sp>
    </p:spTree>
    <p:extLst>
      <p:ext uri="{BB962C8B-B14F-4D97-AF65-F5344CB8AC3E}">
        <p14:creationId xmlns:p14="http://schemas.microsoft.com/office/powerpoint/2010/main" val="2242940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44</a:t>
            </a:fld>
            <a:endParaRPr lang="zh-CN" altLang="en-US"/>
          </a:p>
        </p:txBody>
      </p:sp>
    </p:spTree>
    <p:extLst>
      <p:ext uri="{BB962C8B-B14F-4D97-AF65-F5344CB8AC3E}">
        <p14:creationId xmlns:p14="http://schemas.microsoft.com/office/powerpoint/2010/main" val="7462789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45</a:t>
            </a:fld>
            <a:endParaRPr lang="zh-CN" altLang="en-US"/>
          </a:p>
        </p:txBody>
      </p:sp>
    </p:spTree>
    <p:extLst>
      <p:ext uri="{BB962C8B-B14F-4D97-AF65-F5344CB8AC3E}">
        <p14:creationId xmlns:p14="http://schemas.microsoft.com/office/powerpoint/2010/main" val="22724656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46</a:t>
            </a:fld>
            <a:endParaRPr lang="zh-CN" altLang="en-US"/>
          </a:p>
        </p:txBody>
      </p:sp>
    </p:spTree>
    <p:extLst>
      <p:ext uri="{BB962C8B-B14F-4D97-AF65-F5344CB8AC3E}">
        <p14:creationId xmlns:p14="http://schemas.microsoft.com/office/powerpoint/2010/main" val="38651650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47</a:t>
            </a:fld>
            <a:endParaRPr lang="zh-CN" altLang="en-US"/>
          </a:p>
        </p:txBody>
      </p:sp>
    </p:spTree>
    <p:extLst>
      <p:ext uri="{BB962C8B-B14F-4D97-AF65-F5344CB8AC3E}">
        <p14:creationId xmlns:p14="http://schemas.microsoft.com/office/powerpoint/2010/main" val="32378738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48</a:t>
            </a:fld>
            <a:endParaRPr lang="zh-CN" altLang="en-US"/>
          </a:p>
        </p:txBody>
      </p:sp>
    </p:spTree>
    <p:extLst>
      <p:ext uri="{BB962C8B-B14F-4D97-AF65-F5344CB8AC3E}">
        <p14:creationId xmlns:p14="http://schemas.microsoft.com/office/powerpoint/2010/main" val="12541215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49</a:t>
            </a:fld>
            <a:endParaRPr lang="zh-CN" altLang="en-US"/>
          </a:p>
        </p:txBody>
      </p:sp>
    </p:spTree>
    <p:extLst>
      <p:ext uri="{BB962C8B-B14F-4D97-AF65-F5344CB8AC3E}">
        <p14:creationId xmlns:p14="http://schemas.microsoft.com/office/powerpoint/2010/main" val="42624248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50</a:t>
            </a:fld>
            <a:endParaRPr lang="zh-CN" altLang="en-US"/>
          </a:p>
        </p:txBody>
      </p:sp>
    </p:spTree>
    <p:extLst>
      <p:ext uri="{BB962C8B-B14F-4D97-AF65-F5344CB8AC3E}">
        <p14:creationId xmlns:p14="http://schemas.microsoft.com/office/powerpoint/2010/main" val="2548882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6</a:t>
            </a:fld>
            <a:endParaRPr lang="zh-CN" altLang="en-US"/>
          </a:p>
        </p:txBody>
      </p:sp>
    </p:spTree>
    <p:extLst>
      <p:ext uri="{BB962C8B-B14F-4D97-AF65-F5344CB8AC3E}">
        <p14:creationId xmlns:p14="http://schemas.microsoft.com/office/powerpoint/2010/main" val="40361067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51</a:t>
            </a:fld>
            <a:endParaRPr lang="zh-CN" altLang="en-US"/>
          </a:p>
        </p:txBody>
      </p:sp>
    </p:spTree>
    <p:extLst>
      <p:ext uri="{BB962C8B-B14F-4D97-AF65-F5344CB8AC3E}">
        <p14:creationId xmlns:p14="http://schemas.microsoft.com/office/powerpoint/2010/main" val="329523331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52</a:t>
            </a:fld>
            <a:endParaRPr lang="zh-CN" altLang="en-US"/>
          </a:p>
        </p:txBody>
      </p:sp>
    </p:spTree>
    <p:extLst>
      <p:ext uri="{BB962C8B-B14F-4D97-AF65-F5344CB8AC3E}">
        <p14:creationId xmlns:p14="http://schemas.microsoft.com/office/powerpoint/2010/main" val="11847605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53</a:t>
            </a:fld>
            <a:endParaRPr lang="zh-CN" altLang="en-US"/>
          </a:p>
        </p:txBody>
      </p:sp>
    </p:spTree>
    <p:extLst>
      <p:ext uri="{BB962C8B-B14F-4D97-AF65-F5344CB8AC3E}">
        <p14:creationId xmlns:p14="http://schemas.microsoft.com/office/powerpoint/2010/main" val="7528462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54</a:t>
            </a:fld>
            <a:endParaRPr lang="zh-CN" altLang="en-US"/>
          </a:p>
        </p:txBody>
      </p:sp>
    </p:spTree>
    <p:extLst>
      <p:ext uri="{BB962C8B-B14F-4D97-AF65-F5344CB8AC3E}">
        <p14:creationId xmlns:p14="http://schemas.microsoft.com/office/powerpoint/2010/main" val="14920631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55</a:t>
            </a:fld>
            <a:endParaRPr lang="zh-CN" altLang="en-US"/>
          </a:p>
        </p:txBody>
      </p:sp>
    </p:spTree>
    <p:extLst>
      <p:ext uri="{BB962C8B-B14F-4D97-AF65-F5344CB8AC3E}">
        <p14:creationId xmlns:p14="http://schemas.microsoft.com/office/powerpoint/2010/main" val="29161846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56</a:t>
            </a:fld>
            <a:endParaRPr lang="zh-CN" altLang="en-US"/>
          </a:p>
        </p:txBody>
      </p:sp>
    </p:spTree>
    <p:extLst>
      <p:ext uri="{BB962C8B-B14F-4D97-AF65-F5344CB8AC3E}">
        <p14:creationId xmlns:p14="http://schemas.microsoft.com/office/powerpoint/2010/main" val="9215396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57</a:t>
            </a:fld>
            <a:endParaRPr lang="zh-CN" altLang="en-US"/>
          </a:p>
        </p:txBody>
      </p:sp>
    </p:spTree>
    <p:extLst>
      <p:ext uri="{BB962C8B-B14F-4D97-AF65-F5344CB8AC3E}">
        <p14:creationId xmlns:p14="http://schemas.microsoft.com/office/powerpoint/2010/main" val="1661193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58</a:t>
            </a:fld>
            <a:endParaRPr lang="zh-CN" altLang="en-US"/>
          </a:p>
        </p:txBody>
      </p:sp>
    </p:spTree>
    <p:extLst>
      <p:ext uri="{BB962C8B-B14F-4D97-AF65-F5344CB8AC3E}">
        <p14:creationId xmlns:p14="http://schemas.microsoft.com/office/powerpoint/2010/main" val="2389925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59</a:t>
            </a:fld>
            <a:endParaRPr lang="zh-CN" altLang="en-US"/>
          </a:p>
        </p:txBody>
      </p:sp>
    </p:spTree>
    <p:extLst>
      <p:ext uri="{BB962C8B-B14F-4D97-AF65-F5344CB8AC3E}">
        <p14:creationId xmlns:p14="http://schemas.microsoft.com/office/powerpoint/2010/main" val="6252697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60</a:t>
            </a:fld>
            <a:endParaRPr lang="zh-CN" altLang="en-US"/>
          </a:p>
        </p:txBody>
      </p:sp>
    </p:spTree>
    <p:extLst>
      <p:ext uri="{BB962C8B-B14F-4D97-AF65-F5344CB8AC3E}">
        <p14:creationId xmlns:p14="http://schemas.microsoft.com/office/powerpoint/2010/main" val="270523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7</a:t>
            </a:fld>
            <a:endParaRPr lang="zh-CN" altLang="en-US"/>
          </a:p>
        </p:txBody>
      </p:sp>
    </p:spTree>
    <p:extLst>
      <p:ext uri="{BB962C8B-B14F-4D97-AF65-F5344CB8AC3E}">
        <p14:creationId xmlns:p14="http://schemas.microsoft.com/office/powerpoint/2010/main" val="38873814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61</a:t>
            </a:fld>
            <a:endParaRPr lang="zh-CN" altLang="en-US"/>
          </a:p>
        </p:txBody>
      </p:sp>
    </p:spTree>
    <p:extLst>
      <p:ext uri="{BB962C8B-B14F-4D97-AF65-F5344CB8AC3E}">
        <p14:creationId xmlns:p14="http://schemas.microsoft.com/office/powerpoint/2010/main" val="64807522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62</a:t>
            </a:fld>
            <a:endParaRPr lang="zh-CN" altLang="en-US"/>
          </a:p>
        </p:txBody>
      </p:sp>
    </p:spTree>
    <p:extLst>
      <p:ext uri="{BB962C8B-B14F-4D97-AF65-F5344CB8AC3E}">
        <p14:creationId xmlns:p14="http://schemas.microsoft.com/office/powerpoint/2010/main" val="103384784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63</a:t>
            </a:fld>
            <a:endParaRPr lang="zh-CN" altLang="en-US"/>
          </a:p>
        </p:txBody>
      </p:sp>
    </p:spTree>
    <p:extLst>
      <p:ext uri="{BB962C8B-B14F-4D97-AF65-F5344CB8AC3E}">
        <p14:creationId xmlns:p14="http://schemas.microsoft.com/office/powerpoint/2010/main" val="308993045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64</a:t>
            </a:fld>
            <a:endParaRPr lang="zh-CN" altLang="en-US"/>
          </a:p>
        </p:txBody>
      </p:sp>
    </p:spTree>
    <p:extLst>
      <p:ext uri="{BB962C8B-B14F-4D97-AF65-F5344CB8AC3E}">
        <p14:creationId xmlns:p14="http://schemas.microsoft.com/office/powerpoint/2010/main" val="18561740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65</a:t>
            </a:fld>
            <a:endParaRPr lang="zh-CN" altLang="en-US"/>
          </a:p>
        </p:txBody>
      </p:sp>
    </p:spTree>
    <p:extLst>
      <p:ext uri="{BB962C8B-B14F-4D97-AF65-F5344CB8AC3E}">
        <p14:creationId xmlns:p14="http://schemas.microsoft.com/office/powerpoint/2010/main" val="75847855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66</a:t>
            </a:fld>
            <a:endParaRPr lang="zh-CN" altLang="en-US"/>
          </a:p>
        </p:txBody>
      </p:sp>
    </p:spTree>
    <p:extLst>
      <p:ext uri="{BB962C8B-B14F-4D97-AF65-F5344CB8AC3E}">
        <p14:creationId xmlns:p14="http://schemas.microsoft.com/office/powerpoint/2010/main" val="285380367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67</a:t>
            </a:fld>
            <a:endParaRPr lang="zh-CN" altLang="en-US"/>
          </a:p>
        </p:txBody>
      </p:sp>
    </p:spTree>
    <p:extLst>
      <p:ext uri="{BB962C8B-B14F-4D97-AF65-F5344CB8AC3E}">
        <p14:creationId xmlns:p14="http://schemas.microsoft.com/office/powerpoint/2010/main" val="339704442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68</a:t>
            </a:fld>
            <a:endParaRPr lang="zh-CN" altLang="en-US"/>
          </a:p>
        </p:txBody>
      </p:sp>
    </p:spTree>
    <p:extLst>
      <p:ext uri="{BB962C8B-B14F-4D97-AF65-F5344CB8AC3E}">
        <p14:creationId xmlns:p14="http://schemas.microsoft.com/office/powerpoint/2010/main" val="214342307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69</a:t>
            </a:fld>
            <a:endParaRPr lang="zh-CN" altLang="en-US"/>
          </a:p>
        </p:txBody>
      </p:sp>
    </p:spTree>
    <p:extLst>
      <p:ext uri="{BB962C8B-B14F-4D97-AF65-F5344CB8AC3E}">
        <p14:creationId xmlns:p14="http://schemas.microsoft.com/office/powerpoint/2010/main" val="33046652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70</a:t>
            </a:fld>
            <a:endParaRPr lang="zh-CN" altLang="en-US"/>
          </a:p>
        </p:txBody>
      </p:sp>
    </p:spTree>
    <p:extLst>
      <p:ext uri="{BB962C8B-B14F-4D97-AF65-F5344CB8AC3E}">
        <p14:creationId xmlns:p14="http://schemas.microsoft.com/office/powerpoint/2010/main" val="2807172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8</a:t>
            </a:fld>
            <a:endParaRPr lang="zh-CN" altLang="en-US"/>
          </a:p>
        </p:txBody>
      </p:sp>
    </p:spTree>
    <p:extLst>
      <p:ext uri="{BB962C8B-B14F-4D97-AF65-F5344CB8AC3E}">
        <p14:creationId xmlns:p14="http://schemas.microsoft.com/office/powerpoint/2010/main" val="388215505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71</a:t>
            </a:fld>
            <a:endParaRPr lang="zh-CN" altLang="en-US"/>
          </a:p>
        </p:txBody>
      </p:sp>
    </p:spTree>
    <p:extLst>
      <p:ext uri="{BB962C8B-B14F-4D97-AF65-F5344CB8AC3E}">
        <p14:creationId xmlns:p14="http://schemas.microsoft.com/office/powerpoint/2010/main" val="17830052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72</a:t>
            </a:fld>
            <a:endParaRPr lang="zh-CN" altLang="en-US"/>
          </a:p>
        </p:txBody>
      </p:sp>
    </p:spTree>
    <p:extLst>
      <p:ext uri="{BB962C8B-B14F-4D97-AF65-F5344CB8AC3E}">
        <p14:creationId xmlns:p14="http://schemas.microsoft.com/office/powerpoint/2010/main" val="201840336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73</a:t>
            </a:fld>
            <a:endParaRPr lang="zh-CN" altLang="en-US"/>
          </a:p>
        </p:txBody>
      </p:sp>
    </p:spTree>
    <p:extLst>
      <p:ext uri="{BB962C8B-B14F-4D97-AF65-F5344CB8AC3E}">
        <p14:creationId xmlns:p14="http://schemas.microsoft.com/office/powerpoint/2010/main" val="202039597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74</a:t>
            </a:fld>
            <a:endParaRPr lang="zh-CN" altLang="en-US"/>
          </a:p>
        </p:txBody>
      </p:sp>
    </p:spTree>
    <p:extLst>
      <p:ext uri="{BB962C8B-B14F-4D97-AF65-F5344CB8AC3E}">
        <p14:creationId xmlns:p14="http://schemas.microsoft.com/office/powerpoint/2010/main" val="200260550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75</a:t>
            </a:fld>
            <a:endParaRPr lang="zh-CN" altLang="en-US"/>
          </a:p>
        </p:txBody>
      </p:sp>
    </p:spTree>
    <p:extLst>
      <p:ext uri="{BB962C8B-B14F-4D97-AF65-F5344CB8AC3E}">
        <p14:creationId xmlns:p14="http://schemas.microsoft.com/office/powerpoint/2010/main" val="1104448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9</a:t>
            </a:fld>
            <a:endParaRPr lang="zh-CN" altLang="en-US"/>
          </a:p>
        </p:txBody>
      </p:sp>
    </p:spTree>
    <p:extLst>
      <p:ext uri="{BB962C8B-B14F-4D97-AF65-F5344CB8AC3E}">
        <p14:creationId xmlns:p14="http://schemas.microsoft.com/office/powerpoint/2010/main" val="152695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10</a:t>
            </a:fld>
            <a:endParaRPr lang="zh-CN" altLang="en-US"/>
          </a:p>
        </p:txBody>
      </p:sp>
    </p:spTree>
    <p:extLst>
      <p:ext uri="{BB962C8B-B14F-4D97-AF65-F5344CB8AC3E}">
        <p14:creationId xmlns:p14="http://schemas.microsoft.com/office/powerpoint/2010/main" val="33467567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jpeg"/><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9.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4" name="图片 3" descr="logo.jpg"/>
          <p:cNvPicPr>
            <a:picLocks noChangeAspect="1"/>
          </p:cNvPicPr>
          <p:nvPr userDrawn="1"/>
        </p:nvPicPr>
        <p:blipFill>
          <a:blip r:embed="rId2" cstate="print"/>
          <a:stretch>
            <a:fillRect/>
          </a:stretch>
        </p:blipFill>
        <p:spPr>
          <a:xfrm>
            <a:off x="2225654" y="195462"/>
            <a:ext cx="1968290" cy="366871"/>
          </a:xfrm>
          <a:prstGeom prst="rect">
            <a:avLst/>
          </a:prstGeom>
        </p:spPr>
      </p:pic>
      <p:grpSp>
        <p:nvGrpSpPr>
          <p:cNvPr id="15" name="组合 14"/>
          <p:cNvGrpSpPr/>
          <p:nvPr userDrawn="1"/>
        </p:nvGrpSpPr>
        <p:grpSpPr>
          <a:xfrm>
            <a:off x="-1" y="6817500"/>
            <a:ext cx="12204000" cy="40500"/>
            <a:chOff x="-1" y="6019811"/>
            <a:chExt cx="9144000" cy="40500"/>
          </a:xfrm>
        </p:grpSpPr>
        <p:sp>
          <p:nvSpPr>
            <p:cNvPr id="11" name="矩形 7"/>
            <p:cNvSpPr>
              <a:spLocks noChangeArrowheads="1"/>
            </p:cNvSpPr>
            <p:nvPr userDrawn="1"/>
          </p:nvSpPr>
          <p:spPr bwMode="auto">
            <a:xfrm>
              <a:off x="3973509" y="6019811"/>
              <a:ext cx="3238531" cy="40500"/>
            </a:xfrm>
            <a:prstGeom prst="rect">
              <a:avLst/>
            </a:prstGeom>
            <a:solidFill>
              <a:srgbClr val="317FB7"/>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2" name="矩形 8"/>
            <p:cNvSpPr>
              <a:spLocks noChangeArrowheads="1"/>
            </p:cNvSpPr>
            <p:nvPr userDrawn="1"/>
          </p:nvSpPr>
          <p:spPr bwMode="auto">
            <a:xfrm flipH="1">
              <a:off x="-1" y="6019811"/>
              <a:ext cx="2571763" cy="40500"/>
            </a:xfrm>
            <a:prstGeom prst="rect">
              <a:avLst/>
            </a:prstGeom>
            <a:solidFill>
              <a:srgbClr val="92D050"/>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3" name="矩形 12"/>
            <p:cNvSpPr>
              <a:spLocks noChangeArrowheads="1"/>
            </p:cNvSpPr>
            <p:nvPr userDrawn="1"/>
          </p:nvSpPr>
          <p:spPr bwMode="auto">
            <a:xfrm flipH="1">
              <a:off x="2571736" y="6019811"/>
              <a:ext cx="1404964" cy="40500"/>
            </a:xfrm>
            <a:prstGeom prst="rect">
              <a:avLst/>
            </a:prstGeom>
            <a:solidFill>
              <a:srgbClr val="F49022"/>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4" name="矩形 12"/>
            <p:cNvSpPr>
              <a:spLocks noChangeArrowheads="1"/>
            </p:cNvSpPr>
            <p:nvPr userDrawn="1"/>
          </p:nvSpPr>
          <p:spPr bwMode="auto">
            <a:xfrm flipH="1">
              <a:off x="7215205" y="6019811"/>
              <a:ext cx="1928794" cy="40500"/>
            </a:xfrm>
            <a:prstGeom prst="rect">
              <a:avLst/>
            </a:prstGeom>
            <a:solidFill>
              <a:srgbClr val="EE3636"/>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pic>
        <p:nvPicPr>
          <p:cNvPr id="16" name="图片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71716"/>
            <a:ext cx="2106613"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https://ss3.bdstatic.com/70cFv8Sh_Q1YnxGkpoWK1HF6hhy/it/u=1142682890,2597427661&amp;fm=26&amp;gp=0.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473" y="4009819"/>
            <a:ext cx="3022478" cy="168399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gimg2.baidu.com/image_search/src=http%3A%2F%2F5b0988e595225.cdn.sohucs.com%2Fimages%2F20180405%2Fa2e69e58269b4ec28f48a8b45f557519.png&amp;refer=http%3A%2F%2F5b0988e595225.cdn.sohucs.com&amp;app=2002&amp;size=f9999,10000&amp;q=a80&amp;n=0&amp;g=0n&amp;fmt=jpeg?sec=1617096952&amp;t=7da84fed13831c82f1767befef792a47"/>
          <p:cNvPicPr>
            <a:picLocks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028951" y="4009819"/>
            <a:ext cx="3024000" cy="16848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gimg2.baidu.com/image_search/src=http%3A%2F%2Fscibit.com%2Fwp-content%2Fuploads%2Fsites%2F29%2F2016%2F12%2Fmysql.jpg&amp;refer=http%3A%2F%2Fscibit.com&amp;app=2002&amp;size=f9999,10000&amp;q=a80&amp;n=0&amp;g=0n&amp;fmt=jpeg?sec=1617097019&amp;t=50d79522f2407f4e27c19386f4a6644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5575" y="-136525"/>
            <a:ext cx="38100" cy="762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gimg2.baidu.com/image_search/src=http%3A%2F%2Fscibit.com%2Fwp-content%2Fuploads%2Fsites%2F29%2F2016%2F12%2Fmysql.jpg&amp;refer=http%3A%2F%2Fscibit.com&amp;app=2002&amp;size=f9999,10000&amp;q=a80&amp;n=0&amp;g=0n&amp;fmt=jpeg?sec=1617097019&amp;t=50d79522f2407f4e27c19386f4a66441"/>
          <p:cNvPicPr>
            <a:picLocks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037521" y="4009819"/>
            <a:ext cx="3024000" cy="16848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gimg2.baidu.com/image_search/src=http%3A%2F%2Fimage20.it168.com%2F201206_500x375%2F1084%2F63b032f0868a7f5d.gif&amp;refer=http%3A%2F%2Fimage20.it168.com&amp;app=2002&amp;size=f9999,10000&amp;q=a80&amp;n=0&amp;g=0n&amp;fmt=jpeg?sec=1617097171&amp;t=44371f91fd49821c174327cdbdea82b6"/>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156884" y="4009819"/>
            <a:ext cx="3024000" cy="155651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a:xfrm>
            <a:off x="0" y="3895725"/>
            <a:ext cx="12180884" cy="179809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grpSp>
        <p:nvGrpSpPr>
          <p:cNvPr id="10" name="组合 14"/>
          <p:cNvGrpSpPr/>
          <p:nvPr userDrawn="1"/>
        </p:nvGrpSpPr>
        <p:grpSpPr>
          <a:xfrm>
            <a:off x="-1" y="6817500"/>
            <a:ext cx="12204000" cy="40500"/>
            <a:chOff x="-1" y="6019811"/>
            <a:chExt cx="9144000" cy="40500"/>
          </a:xfrm>
        </p:grpSpPr>
        <p:sp>
          <p:nvSpPr>
            <p:cNvPr id="11" name="矩形 7"/>
            <p:cNvSpPr>
              <a:spLocks noChangeArrowheads="1"/>
            </p:cNvSpPr>
            <p:nvPr userDrawn="1"/>
          </p:nvSpPr>
          <p:spPr bwMode="auto">
            <a:xfrm>
              <a:off x="3973509" y="6019811"/>
              <a:ext cx="3238531" cy="40500"/>
            </a:xfrm>
            <a:prstGeom prst="rect">
              <a:avLst/>
            </a:prstGeom>
            <a:solidFill>
              <a:srgbClr val="317FB7"/>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2" name="矩形 8"/>
            <p:cNvSpPr>
              <a:spLocks noChangeArrowheads="1"/>
            </p:cNvSpPr>
            <p:nvPr userDrawn="1"/>
          </p:nvSpPr>
          <p:spPr bwMode="auto">
            <a:xfrm flipH="1">
              <a:off x="-1" y="6019811"/>
              <a:ext cx="2571763" cy="40500"/>
            </a:xfrm>
            <a:prstGeom prst="rect">
              <a:avLst/>
            </a:prstGeom>
            <a:solidFill>
              <a:srgbClr val="92D050"/>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3" name="矩形 12"/>
            <p:cNvSpPr>
              <a:spLocks noChangeArrowheads="1"/>
            </p:cNvSpPr>
            <p:nvPr userDrawn="1"/>
          </p:nvSpPr>
          <p:spPr bwMode="auto">
            <a:xfrm flipH="1">
              <a:off x="2571736" y="6019811"/>
              <a:ext cx="1404964" cy="40500"/>
            </a:xfrm>
            <a:prstGeom prst="rect">
              <a:avLst/>
            </a:prstGeom>
            <a:solidFill>
              <a:srgbClr val="F49022"/>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4" name="矩形 12"/>
            <p:cNvSpPr>
              <a:spLocks noChangeArrowheads="1"/>
            </p:cNvSpPr>
            <p:nvPr userDrawn="1"/>
          </p:nvSpPr>
          <p:spPr bwMode="auto">
            <a:xfrm flipH="1">
              <a:off x="7215205" y="6019811"/>
              <a:ext cx="1928794" cy="40500"/>
            </a:xfrm>
            <a:prstGeom prst="rect">
              <a:avLst/>
            </a:prstGeom>
            <a:solidFill>
              <a:srgbClr val="EE3636"/>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pic>
        <p:nvPicPr>
          <p:cNvPr id="16" name="图片 15" descr="logo.jpg"/>
          <p:cNvPicPr>
            <a:picLocks noChangeAspect="1"/>
          </p:cNvPicPr>
          <p:nvPr userDrawn="1"/>
        </p:nvPicPr>
        <p:blipFill>
          <a:blip r:embed="rId2" cstate="print"/>
          <a:stretch>
            <a:fillRect/>
          </a:stretch>
        </p:blipFill>
        <p:spPr>
          <a:xfrm>
            <a:off x="2225654" y="195462"/>
            <a:ext cx="1968290" cy="366871"/>
          </a:xfrm>
          <a:prstGeom prst="rect">
            <a:avLst/>
          </a:prstGeom>
        </p:spPr>
      </p:pic>
      <p:pic>
        <p:nvPicPr>
          <p:cNvPr id="17" name="图片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71716"/>
            <a:ext cx="2106613"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1" descr="logo.jpg"/>
          <p:cNvPicPr>
            <a:picLocks noChangeAspect="1"/>
          </p:cNvPicPr>
          <p:nvPr userDrawn="1"/>
        </p:nvPicPr>
        <p:blipFill>
          <a:blip r:embed="rId2" cstate="print"/>
          <a:stretch>
            <a:fillRect/>
          </a:stretch>
        </p:blipFill>
        <p:spPr>
          <a:xfrm>
            <a:off x="10059934" y="195462"/>
            <a:ext cx="1968290" cy="366871"/>
          </a:xfrm>
          <a:prstGeom prst="rect">
            <a:avLst/>
          </a:prstGeom>
        </p:spPr>
      </p:pic>
      <p:sp>
        <p:nvSpPr>
          <p:cNvPr id="3" name="灯片编号占位符 4"/>
          <p:cNvSpPr>
            <a:spLocks noGrp="1"/>
          </p:cNvSpPr>
          <p:nvPr>
            <p:ph type="sldNum" sz="quarter" idx="12"/>
          </p:nvPr>
        </p:nvSpPr>
        <p:spPr>
          <a:xfrm>
            <a:off x="11208327" y="6356352"/>
            <a:ext cx="796637" cy="365125"/>
          </a:xfrm>
          <a:prstGeom prst="rect">
            <a:avLst/>
          </a:prstGeom>
        </p:spPr>
        <p:txBody>
          <a:bodyPr lIns="121917" tIns="60958" rIns="121917" bIns="60958"/>
          <a:lstStyle>
            <a:lvl1pPr algn="r">
              <a:defRPr sz="1400"/>
            </a:lvl1pPr>
          </a:lstStyle>
          <a:p>
            <a:fld id="{99FE38DD-D074-4D0B-A898-33F2288C0FC4}" type="slidenum">
              <a:rPr lang="zh-CN" altLang="en-US" smtClean="0"/>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TR">
    <p:bg>
      <p:bgPr>
        <a:solidFill>
          <a:schemeClr val="bg1">
            <a:lumMod val="95000"/>
          </a:schemeClr>
        </a:solidFill>
        <a:effectLst/>
      </p:bgPr>
    </p:bg>
    <p:spTree>
      <p:nvGrpSpPr>
        <p:cNvPr id="1" name=""/>
        <p:cNvGrpSpPr/>
        <p:nvPr/>
      </p:nvGrpSpPr>
      <p:grpSpPr>
        <a:xfrm>
          <a:off x="0" y="0"/>
          <a:ext cx="0" cy="0"/>
          <a:chOff x="0" y="0"/>
          <a:chExt cx="0" cy="0"/>
        </a:xfrm>
      </p:grpSpPr>
      <p:sp>
        <p:nvSpPr>
          <p:cNvPr id="10" name="灯片编号占位符 4"/>
          <p:cNvSpPr>
            <a:spLocks noGrp="1"/>
          </p:cNvSpPr>
          <p:nvPr>
            <p:ph type="sldNum" sz="quarter" idx="12"/>
          </p:nvPr>
        </p:nvSpPr>
        <p:spPr>
          <a:xfrm>
            <a:off x="11208327" y="6356352"/>
            <a:ext cx="796637" cy="365125"/>
          </a:xfrm>
          <a:prstGeom prst="rect">
            <a:avLst/>
          </a:prstGeom>
        </p:spPr>
        <p:txBody>
          <a:bodyPr lIns="121917" tIns="60958" rIns="121917" bIns="60958"/>
          <a:lstStyle>
            <a:lvl1pPr algn="r">
              <a:defRPr sz="1400"/>
            </a:lvl1pPr>
          </a:lstStyle>
          <a:p>
            <a:fld id="{99FE38DD-D074-4D0B-A898-33F2288C0FC4}" type="slidenum">
              <a:rPr lang="zh-CN" altLang="en-US" smtClean="0"/>
              <a:t>‹#›</a:t>
            </a:fld>
            <a:endParaRPr lang="zh-CN" altLang="en-US" dirty="0"/>
          </a:p>
        </p:txBody>
      </p:sp>
      <p:sp>
        <p:nvSpPr>
          <p:cNvPr id="11" name="矩形 7"/>
          <p:cNvSpPr>
            <a:spLocks noChangeArrowheads="1"/>
          </p:cNvSpPr>
          <p:nvPr userDrawn="1"/>
        </p:nvSpPr>
        <p:spPr bwMode="auto">
          <a:xfrm>
            <a:off x="5298013" y="6807215"/>
            <a:ext cx="4318041" cy="54000"/>
          </a:xfrm>
          <a:prstGeom prst="rect">
            <a:avLst/>
          </a:prstGeom>
          <a:solidFill>
            <a:srgbClr val="317FB7"/>
          </a:solidFill>
          <a:ln w="25400">
            <a:noFill/>
            <a:bevel/>
          </a:ln>
        </p:spPr>
        <p:txBody>
          <a:bodyPr lIns="121917" tIns="60958" rIns="121917" bIns="60958"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2" name="矩形 8"/>
          <p:cNvSpPr>
            <a:spLocks noChangeArrowheads="1"/>
          </p:cNvSpPr>
          <p:nvPr userDrawn="1"/>
        </p:nvSpPr>
        <p:spPr bwMode="auto">
          <a:xfrm flipH="1">
            <a:off x="-1" y="6807215"/>
            <a:ext cx="3429017" cy="54000"/>
          </a:xfrm>
          <a:prstGeom prst="rect">
            <a:avLst/>
          </a:prstGeom>
          <a:solidFill>
            <a:srgbClr val="92D050"/>
          </a:solidFill>
          <a:ln w="25400">
            <a:noFill/>
            <a:bevel/>
          </a:ln>
        </p:spPr>
        <p:txBody>
          <a:bodyPr lIns="121917" tIns="60958" rIns="121917" bIns="60958"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3" name="矩形 12"/>
          <p:cNvSpPr>
            <a:spLocks noChangeArrowheads="1"/>
          </p:cNvSpPr>
          <p:nvPr userDrawn="1"/>
        </p:nvSpPr>
        <p:spPr bwMode="auto">
          <a:xfrm flipH="1">
            <a:off x="3428982" y="6807215"/>
            <a:ext cx="1873285" cy="54000"/>
          </a:xfrm>
          <a:prstGeom prst="rect">
            <a:avLst/>
          </a:prstGeom>
          <a:solidFill>
            <a:srgbClr val="F49022"/>
          </a:solidFill>
          <a:ln w="25400">
            <a:noFill/>
            <a:bevel/>
          </a:ln>
        </p:spPr>
        <p:txBody>
          <a:bodyPr lIns="121917" tIns="60958" rIns="121917" bIns="60958"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4" name="矩形 12"/>
          <p:cNvSpPr>
            <a:spLocks noChangeArrowheads="1"/>
          </p:cNvSpPr>
          <p:nvPr userDrawn="1"/>
        </p:nvSpPr>
        <p:spPr bwMode="auto">
          <a:xfrm flipH="1">
            <a:off x="9620274" y="6807215"/>
            <a:ext cx="2571725" cy="54000"/>
          </a:xfrm>
          <a:prstGeom prst="rect">
            <a:avLst/>
          </a:prstGeom>
          <a:solidFill>
            <a:srgbClr val="EE3636"/>
          </a:solidFill>
          <a:ln w="25400">
            <a:noFill/>
            <a:bevel/>
          </a:ln>
        </p:spPr>
        <p:txBody>
          <a:bodyPr lIns="121917" tIns="60958" rIns="121917" bIns="60958"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8" name="图片 7" descr="logo.jpg"/>
          <p:cNvPicPr>
            <a:picLocks noChangeAspect="1"/>
          </p:cNvPicPr>
          <p:nvPr userDrawn="1"/>
        </p:nvPicPr>
        <p:blipFill>
          <a:blip r:embed="rId2" cstate="print"/>
          <a:stretch>
            <a:fillRect/>
          </a:stretch>
        </p:blipFill>
        <p:spPr>
          <a:xfrm>
            <a:off x="10059934" y="195462"/>
            <a:ext cx="1968290" cy="366871"/>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大纲">
    <p:spTree>
      <p:nvGrpSpPr>
        <p:cNvPr id="1" name=""/>
        <p:cNvGrpSpPr/>
        <p:nvPr/>
      </p:nvGrpSpPr>
      <p:grpSpPr>
        <a:xfrm>
          <a:off x="0" y="0"/>
          <a:ext cx="0" cy="0"/>
          <a:chOff x="0" y="0"/>
          <a:chExt cx="0" cy="0"/>
        </a:xfrm>
      </p:grpSpPr>
      <p:pic>
        <p:nvPicPr>
          <p:cNvPr id="10" name="图片 9" descr="图片102.png"/>
          <p:cNvPicPr>
            <a:picLocks noChangeAspect="1"/>
          </p:cNvPicPr>
          <p:nvPr userDrawn="1"/>
        </p:nvPicPr>
        <p:blipFill>
          <a:blip r:embed="rId2" cstate="print"/>
          <a:stretch>
            <a:fillRect/>
          </a:stretch>
        </p:blipFill>
        <p:spPr>
          <a:xfrm>
            <a:off x="0" y="283"/>
            <a:ext cx="3047748" cy="6857434"/>
          </a:xfrm>
          <a:prstGeom prst="rect">
            <a:avLst/>
          </a:prstGeom>
        </p:spPr>
      </p:pic>
      <p:pic>
        <p:nvPicPr>
          <p:cNvPr id="9" name="图片 8" descr="logo.jpg"/>
          <p:cNvPicPr>
            <a:picLocks noChangeAspect="1"/>
          </p:cNvPicPr>
          <p:nvPr userDrawn="1"/>
        </p:nvPicPr>
        <p:blipFill>
          <a:blip r:embed="rId3" cstate="print"/>
          <a:stretch>
            <a:fillRect/>
          </a:stretch>
        </p:blipFill>
        <p:spPr>
          <a:xfrm>
            <a:off x="10059934" y="195462"/>
            <a:ext cx="1968290" cy="366871"/>
          </a:xfrm>
          <a:prstGeom prst="rect">
            <a:avLst/>
          </a:prstGeom>
        </p:spPr>
      </p:pic>
      <p:pic>
        <p:nvPicPr>
          <p:cNvPr id="7" name="Picture 2" descr="https://www.shiep.edu.cn/_upload/article/images/ae/f5/a315f22e46eba7886e93c3942349/e87d7fad-391a-42bc-b0b3-a522274164b9.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137347" y="182454"/>
            <a:ext cx="1647588" cy="392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603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 id="2147483657" r:id="rId5"/>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448763" y="15"/>
            <a:ext cx="2726267" cy="1200329"/>
          </a:xfrm>
          <a:prstGeom prst="rect">
            <a:avLst/>
          </a:prstGeom>
          <a:solidFill>
            <a:schemeClr val="bg1"/>
          </a:solidFill>
        </p:spPr>
        <p:txBody>
          <a:bodyPr wrap="square" rtlCol="0">
            <a:spAutoFit/>
          </a:bodyPr>
          <a:lstStyle/>
          <a:p>
            <a:endParaRPr lang="en-US" altLang="zh-CN" dirty="0"/>
          </a:p>
          <a:p>
            <a:endParaRPr lang="en-US" altLang="zh-CN" dirty="0"/>
          </a:p>
          <a:p>
            <a:r>
              <a:rPr lang="en-US" altLang="zh-CN" dirty="0"/>
              <a:t>                                                    </a:t>
            </a:r>
          </a:p>
          <a:p>
            <a:endParaRPr lang="zh-CN" altLang="en-US" dirty="0"/>
          </a:p>
        </p:txBody>
      </p:sp>
      <p:sp>
        <p:nvSpPr>
          <p:cNvPr id="9" name="TextBox 1"/>
          <p:cNvSpPr>
            <a:spLocks noChangeArrowheads="1"/>
          </p:cNvSpPr>
          <p:nvPr/>
        </p:nvSpPr>
        <p:spPr bwMode="auto">
          <a:xfrm>
            <a:off x="2218540" y="975521"/>
            <a:ext cx="7345184" cy="1754326"/>
          </a:xfrm>
          <a:prstGeom prst="rect">
            <a:avLst/>
          </a:prstGeom>
          <a:noFill/>
          <a:ln w="9525">
            <a:noFill/>
            <a:miter lim="800000"/>
          </a:ln>
        </p:spPr>
        <p:txBody>
          <a:bodyPr wrap="square" lIns="0" rIns="0">
            <a:spAutoFit/>
          </a:bodyPr>
          <a:lstStyle/>
          <a:p>
            <a:pPr algn="ctr"/>
            <a:endParaRPr lang="en-US" altLang="zh-CN" sz="5400" b="1" dirty="0">
              <a:solidFill>
                <a:srgbClr val="00589A"/>
              </a:solidFill>
              <a:latin typeface="微软雅黑" panose="020B0503020204020204" pitchFamily="34" charset="-122"/>
              <a:ea typeface="微软雅黑" panose="020B0503020204020204" pitchFamily="34" charset="-122"/>
              <a:sym typeface="方正细圆简体"/>
            </a:endParaRPr>
          </a:p>
          <a:p>
            <a:pPr algn="ctr"/>
            <a:r>
              <a:rPr lang="zh-CN" altLang="en-US" sz="5400" b="1" dirty="0" smtClean="0">
                <a:solidFill>
                  <a:srgbClr val="00589A"/>
                </a:solidFill>
                <a:latin typeface="微软雅黑" panose="020B0503020204020204" pitchFamily="34" charset="-122"/>
                <a:ea typeface="微软雅黑" panose="020B0503020204020204" pitchFamily="34" charset="-122"/>
                <a:sym typeface="方正细圆简体"/>
              </a:rPr>
              <a:t>数据库原理</a:t>
            </a:r>
            <a:endParaRPr lang="zh-CN" altLang="en-US" sz="5400" b="1" dirty="0">
              <a:solidFill>
                <a:srgbClr val="00589A"/>
              </a:solidFill>
              <a:latin typeface="微软雅黑" panose="020B0503020204020204" pitchFamily="34" charset="-122"/>
              <a:ea typeface="微软雅黑" panose="020B0503020204020204" pitchFamily="34" charset="-122"/>
              <a:sym typeface="方正细圆简体"/>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4.1 SQL </a:t>
            </a:r>
            <a:r>
              <a:rPr lang="en-US" altLang="zh-CN" sz="2800" b="1" dirty="0">
                <a:solidFill>
                  <a:schemeClr val="bg1"/>
                </a:solidFill>
                <a:latin typeface="微软雅黑" panose="020B0503020204020204" pitchFamily="34" charset="-122"/>
                <a:ea typeface="微软雅黑" panose="020B0503020204020204" pitchFamily="34" charset="-122"/>
              </a:rPr>
              <a:t>Server</a:t>
            </a:r>
            <a:r>
              <a:rPr lang="zh-CN" altLang="en-US" sz="2800" b="1" dirty="0">
                <a:solidFill>
                  <a:schemeClr val="bg1"/>
                </a:solidFill>
                <a:latin typeface="微软雅黑" panose="020B0503020204020204" pitchFamily="34" charset="-122"/>
                <a:ea typeface="微软雅黑" panose="020B0503020204020204" pitchFamily="34" charset="-122"/>
              </a:rPr>
              <a:t>编程结构</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4.1.5 </a:t>
            </a:r>
            <a:r>
              <a:rPr lang="zh-CN" altLang="en-US" sz="2800" b="1" dirty="0">
                <a:solidFill>
                  <a:schemeClr val="bg1"/>
                </a:solidFill>
                <a:latin typeface="微软雅黑" panose="020B0503020204020204" pitchFamily="34" charset="-122"/>
                <a:ea typeface="微软雅黑" panose="020B0503020204020204" pitchFamily="34" charset="-122"/>
              </a:rPr>
              <a:t>流程控制语句</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2"/>
          <p:cNvSpPr txBox="1">
            <a:spLocks noChangeArrowheads="1"/>
          </p:cNvSpPr>
          <p:nvPr/>
        </p:nvSpPr>
        <p:spPr bwMode="auto">
          <a:xfrm>
            <a:off x="383597" y="945144"/>
            <a:ext cx="11424805" cy="5792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00000"/>
              </a:lnSpc>
              <a:spcBef>
                <a:spcPts val="0"/>
              </a:spcBef>
              <a:buFontTx/>
              <a:buNone/>
            </a:pPr>
            <a:r>
              <a:rPr lang="en-US" altLang="zh-CN" sz="2400" b="1" smtClean="0">
                <a:solidFill>
                  <a:srgbClr val="FF3300"/>
                </a:solidFill>
                <a:latin typeface="楷体_GB2312" pitchFamily="49" charset="-122"/>
                <a:ea typeface="楷体_GB2312" pitchFamily="49" charset="-122"/>
              </a:rPr>
              <a:t>3</a:t>
            </a:r>
            <a:r>
              <a:rPr lang="zh-CN" altLang="en-US" sz="2400" b="1" smtClean="0">
                <a:solidFill>
                  <a:srgbClr val="FF3300"/>
                </a:solidFill>
                <a:latin typeface="楷体_GB2312" pitchFamily="49" charset="-122"/>
                <a:ea typeface="楷体_GB2312" pitchFamily="49" charset="-122"/>
              </a:rPr>
              <a:t>．</a:t>
            </a:r>
            <a:r>
              <a:rPr lang="en-US" altLang="zh-CN" sz="2400" b="1" smtClean="0">
                <a:solidFill>
                  <a:srgbClr val="FF3300"/>
                </a:solidFill>
                <a:latin typeface="楷体_GB2312" pitchFamily="49" charset="-122"/>
                <a:ea typeface="楷体_GB2312" pitchFamily="49" charset="-122"/>
              </a:rPr>
              <a:t>WHILE</a:t>
            </a:r>
            <a:r>
              <a:rPr lang="zh-CN" altLang="en-US" sz="2400" b="1" smtClean="0">
                <a:solidFill>
                  <a:srgbClr val="FF3300"/>
                </a:solidFill>
                <a:latin typeface="楷体_GB2312" pitchFamily="49" charset="-122"/>
                <a:ea typeface="楷体_GB2312" pitchFamily="49" charset="-122"/>
              </a:rPr>
              <a:t>循环语句</a:t>
            </a:r>
            <a:r>
              <a:rPr lang="zh-CN" altLang="en-US" sz="2400" b="1" smtClean="0">
                <a:latin typeface="楷体_GB2312" pitchFamily="49" charset="-122"/>
                <a:ea typeface="楷体_GB2312" pitchFamily="49" charset="-122"/>
              </a:rPr>
              <a:t>     </a:t>
            </a:r>
          </a:p>
          <a:p>
            <a:pPr eaLnBrk="1" hangingPunct="1">
              <a:lnSpc>
                <a:spcPct val="100000"/>
              </a:lnSpc>
              <a:spcBef>
                <a:spcPts val="0"/>
              </a:spcBef>
              <a:buFontTx/>
              <a:buNone/>
            </a:pPr>
            <a:r>
              <a:rPr lang="zh-CN" altLang="en-US" sz="2400" b="1" smtClean="0">
                <a:latin typeface="楷体_GB2312" pitchFamily="49" charset="-122"/>
                <a:ea typeface="楷体_GB2312" pitchFamily="49" charset="-122"/>
              </a:rPr>
              <a:t>   语法形式如下：  </a:t>
            </a:r>
          </a:p>
          <a:p>
            <a:pPr eaLnBrk="1" hangingPunct="1">
              <a:lnSpc>
                <a:spcPct val="100000"/>
              </a:lnSpc>
              <a:spcBef>
                <a:spcPts val="0"/>
              </a:spcBef>
              <a:buFontTx/>
              <a:buNone/>
            </a:pPr>
            <a:r>
              <a:rPr lang="zh-CN" altLang="en-US" sz="2400" b="1" smtClean="0">
                <a:solidFill>
                  <a:srgbClr val="FF3300"/>
                </a:solidFill>
                <a:latin typeface="楷体_GB2312" pitchFamily="49" charset="-122"/>
                <a:ea typeface="楷体_GB2312" pitchFamily="49" charset="-122"/>
              </a:rPr>
              <a:t>    </a:t>
            </a:r>
            <a:r>
              <a:rPr lang="en-US" altLang="zh-CN" sz="2400" b="1" smtClean="0">
                <a:solidFill>
                  <a:srgbClr val="FF3300"/>
                </a:solidFill>
                <a:latin typeface="楷体_GB2312" pitchFamily="49" charset="-122"/>
                <a:ea typeface="楷体_GB2312" pitchFamily="49" charset="-122"/>
              </a:rPr>
              <a:t>WHILE </a:t>
            </a:r>
            <a:r>
              <a:rPr lang="zh-CN" altLang="en-US" sz="2400" b="1" smtClean="0">
                <a:solidFill>
                  <a:srgbClr val="FF3300"/>
                </a:solidFill>
                <a:latin typeface="楷体_GB2312" pitchFamily="49" charset="-122"/>
                <a:ea typeface="楷体_GB2312" pitchFamily="49" charset="-122"/>
              </a:rPr>
              <a:t>逻辑表达式</a:t>
            </a:r>
          </a:p>
          <a:p>
            <a:pPr eaLnBrk="1" hangingPunct="1">
              <a:lnSpc>
                <a:spcPct val="100000"/>
              </a:lnSpc>
              <a:spcBef>
                <a:spcPts val="0"/>
              </a:spcBef>
              <a:buFontTx/>
              <a:buNone/>
            </a:pPr>
            <a:r>
              <a:rPr lang="zh-CN" altLang="en-US" sz="2400" b="1" smtClean="0">
                <a:solidFill>
                  <a:srgbClr val="FF3300"/>
                </a:solidFill>
                <a:latin typeface="楷体_GB2312" pitchFamily="49" charset="-122"/>
                <a:ea typeface="楷体_GB2312" pitchFamily="49" charset="-122"/>
              </a:rPr>
              <a:t>       语句</a:t>
            </a:r>
          </a:p>
          <a:p>
            <a:pPr eaLnBrk="1" hangingPunct="1">
              <a:lnSpc>
                <a:spcPct val="100000"/>
              </a:lnSpc>
              <a:spcBef>
                <a:spcPts val="0"/>
              </a:spcBef>
              <a:buFontTx/>
              <a:buNone/>
            </a:pPr>
            <a:r>
              <a:rPr lang="en-US" altLang="zh-CN" sz="2400" b="1" smtClean="0">
                <a:latin typeface="楷体_GB2312" pitchFamily="49" charset="-122"/>
                <a:ea typeface="楷体_GB2312" pitchFamily="49" charset="-122"/>
              </a:rPr>
              <a:t>【</a:t>
            </a:r>
            <a:r>
              <a:rPr lang="zh-CN" altLang="en-US" sz="2400" b="1" smtClean="0">
                <a:latin typeface="楷体_GB2312" pitchFamily="49" charset="-122"/>
                <a:ea typeface="楷体_GB2312" pitchFamily="49" charset="-122"/>
              </a:rPr>
              <a:t>例</a:t>
            </a:r>
            <a:r>
              <a:rPr lang="en-US" altLang="zh-CN" sz="2400" b="1" smtClean="0">
                <a:latin typeface="楷体_GB2312" pitchFamily="49" charset="-122"/>
                <a:ea typeface="楷体_GB2312" pitchFamily="49" charset="-122"/>
              </a:rPr>
              <a:t>4.2】</a:t>
            </a:r>
            <a:r>
              <a:rPr lang="zh-CN" altLang="en-US" sz="2400" b="1" smtClean="0">
                <a:latin typeface="楷体_GB2312" pitchFamily="49" charset="-122"/>
                <a:ea typeface="楷体_GB2312" pitchFamily="49" charset="-122"/>
              </a:rPr>
              <a:t>将</a:t>
            </a:r>
            <a:r>
              <a:rPr lang="en-US" altLang="zh-CN" sz="2400" b="1" smtClean="0">
                <a:latin typeface="楷体_GB2312" pitchFamily="49" charset="-122"/>
                <a:ea typeface="楷体_GB2312" pitchFamily="49" charset="-122"/>
              </a:rPr>
              <a:t>stock</a:t>
            </a:r>
            <a:r>
              <a:rPr lang="zh-CN" altLang="en-US" sz="2400" b="1" smtClean="0">
                <a:latin typeface="楷体_GB2312" pitchFamily="49" charset="-122"/>
                <a:ea typeface="楷体_GB2312" pitchFamily="49" charset="-122"/>
              </a:rPr>
              <a:t>表中所有物资单价增加</a:t>
            </a:r>
            <a:r>
              <a:rPr lang="en-US" altLang="zh-CN" sz="2400" b="1" smtClean="0">
                <a:latin typeface="楷体_GB2312" pitchFamily="49" charset="-122"/>
                <a:ea typeface="楷体_GB2312" pitchFamily="49" charset="-122"/>
              </a:rPr>
              <a:t>10%</a:t>
            </a:r>
            <a:r>
              <a:rPr lang="zh-CN" altLang="en-US" sz="2400" b="1" smtClean="0">
                <a:latin typeface="楷体_GB2312" pitchFamily="49" charset="-122"/>
                <a:ea typeface="楷体_GB2312" pitchFamily="49" charset="-122"/>
              </a:rPr>
              <a:t>，直到有一个物资单价超过</a:t>
            </a:r>
            <a:r>
              <a:rPr lang="en-US" altLang="zh-CN" sz="2400" b="1" smtClean="0">
                <a:latin typeface="楷体_GB2312" pitchFamily="49" charset="-122"/>
                <a:ea typeface="楷体_GB2312" pitchFamily="49" charset="-122"/>
              </a:rPr>
              <a:t>15000</a:t>
            </a:r>
            <a:r>
              <a:rPr lang="zh-CN" altLang="en-US" sz="2400" b="1" smtClean="0">
                <a:latin typeface="楷体_GB2312" pitchFamily="49" charset="-122"/>
                <a:ea typeface="楷体_GB2312" pitchFamily="49" charset="-122"/>
              </a:rPr>
              <a:t>或单价总和超过</a:t>
            </a:r>
            <a:r>
              <a:rPr lang="en-US" altLang="zh-CN" sz="2400" b="1" smtClean="0">
                <a:latin typeface="楷体_GB2312" pitchFamily="49" charset="-122"/>
                <a:ea typeface="楷体_GB2312" pitchFamily="49" charset="-122"/>
              </a:rPr>
              <a:t>50000</a:t>
            </a:r>
            <a:r>
              <a:rPr lang="zh-CN" altLang="en-US" sz="2400" b="1" smtClean="0">
                <a:latin typeface="楷体_GB2312" pitchFamily="49" charset="-122"/>
                <a:ea typeface="楷体_GB2312" pitchFamily="49" charset="-122"/>
              </a:rPr>
              <a:t>为止。</a:t>
            </a:r>
          </a:p>
          <a:p>
            <a:pPr eaLnBrk="1" hangingPunct="1">
              <a:lnSpc>
                <a:spcPct val="100000"/>
              </a:lnSpc>
              <a:spcBef>
                <a:spcPts val="0"/>
              </a:spcBef>
              <a:buFontTx/>
              <a:buNone/>
            </a:pPr>
            <a:r>
              <a:rPr lang="en-US" altLang="zh-CN" sz="2400" b="1" smtClean="0">
                <a:solidFill>
                  <a:srgbClr val="FF3300"/>
                </a:solidFill>
                <a:latin typeface="楷体_GB2312" pitchFamily="49" charset="-122"/>
                <a:ea typeface="楷体_GB2312" pitchFamily="49" charset="-122"/>
              </a:rPr>
              <a:t>WHILE (SELECT sum(unit) FROM stock)&lt;50000</a:t>
            </a:r>
          </a:p>
          <a:p>
            <a:pPr eaLnBrk="1" hangingPunct="1">
              <a:lnSpc>
                <a:spcPct val="100000"/>
              </a:lnSpc>
              <a:spcBef>
                <a:spcPts val="0"/>
              </a:spcBef>
              <a:buFontTx/>
              <a:buNone/>
            </a:pPr>
            <a:r>
              <a:rPr lang="en-US" altLang="zh-CN" sz="2400" b="1" smtClean="0">
                <a:latin typeface="楷体_GB2312" pitchFamily="49" charset="-122"/>
                <a:ea typeface="楷体_GB2312" pitchFamily="49" charset="-122"/>
              </a:rPr>
              <a:t>  BEGIN</a:t>
            </a:r>
          </a:p>
          <a:p>
            <a:pPr eaLnBrk="1" hangingPunct="1">
              <a:lnSpc>
                <a:spcPct val="100000"/>
              </a:lnSpc>
              <a:spcBef>
                <a:spcPts val="0"/>
              </a:spcBef>
              <a:buFontTx/>
              <a:buNone/>
            </a:pPr>
            <a:r>
              <a:rPr lang="en-US" altLang="zh-CN" sz="2400" b="1" smtClean="0">
                <a:latin typeface="楷体_GB2312" pitchFamily="49" charset="-122"/>
                <a:ea typeface="楷体_GB2312" pitchFamily="49" charset="-122"/>
              </a:rPr>
              <a:t>     UPDATE stock set unit = unit *1.1</a:t>
            </a:r>
          </a:p>
          <a:p>
            <a:pPr eaLnBrk="1" hangingPunct="1">
              <a:lnSpc>
                <a:spcPct val="100000"/>
              </a:lnSpc>
              <a:spcBef>
                <a:spcPts val="0"/>
              </a:spcBef>
              <a:buFontTx/>
              <a:buNone/>
            </a:pPr>
            <a:r>
              <a:rPr lang="en-US" altLang="zh-CN" sz="2400" b="1" smtClean="0">
                <a:latin typeface="楷体_GB2312" pitchFamily="49" charset="-122"/>
                <a:ea typeface="楷体_GB2312" pitchFamily="49" charset="-122"/>
              </a:rPr>
              <a:t>     IF EXISTS(SELECT * FROM stock WHERE unit&gt;15000)</a:t>
            </a:r>
          </a:p>
          <a:p>
            <a:pPr eaLnBrk="1" hangingPunct="1">
              <a:lnSpc>
                <a:spcPct val="100000"/>
              </a:lnSpc>
              <a:spcBef>
                <a:spcPts val="0"/>
              </a:spcBef>
              <a:buFontTx/>
              <a:buNone/>
            </a:pPr>
            <a:r>
              <a:rPr lang="en-US" altLang="zh-CN" sz="2400" b="1" smtClean="0">
                <a:latin typeface="楷体_GB2312" pitchFamily="49" charset="-122"/>
                <a:ea typeface="楷体_GB2312" pitchFamily="49" charset="-122"/>
              </a:rPr>
              <a:t>       break</a:t>
            </a:r>
          </a:p>
          <a:p>
            <a:pPr eaLnBrk="1" hangingPunct="1">
              <a:lnSpc>
                <a:spcPct val="100000"/>
              </a:lnSpc>
              <a:spcBef>
                <a:spcPts val="0"/>
              </a:spcBef>
              <a:buFontTx/>
              <a:buNone/>
            </a:pPr>
            <a:r>
              <a:rPr lang="en-US" altLang="zh-CN" sz="2400" b="1" smtClean="0">
                <a:latin typeface="楷体_GB2312" pitchFamily="49" charset="-122"/>
                <a:ea typeface="楷体_GB2312" pitchFamily="49" charset="-122"/>
              </a:rPr>
              <a:t>     ELSE</a:t>
            </a:r>
          </a:p>
          <a:p>
            <a:pPr eaLnBrk="1" hangingPunct="1">
              <a:lnSpc>
                <a:spcPct val="100000"/>
              </a:lnSpc>
              <a:spcBef>
                <a:spcPts val="0"/>
              </a:spcBef>
              <a:buFontTx/>
              <a:buNone/>
            </a:pPr>
            <a:r>
              <a:rPr lang="en-US" altLang="zh-CN" sz="2400" b="1" smtClean="0">
                <a:latin typeface="楷体_GB2312" pitchFamily="49" charset="-122"/>
                <a:ea typeface="楷体_GB2312" pitchFamily="49" charset="-122"/>
              </a:rPr>
              <a:t>       continue</a:t>
            </a:r>
          </a:p>
          <a:p>
            <a:pPr eaLnBrk="1" hangingPunct="1">
              <a:lnSpc>
                <a:spcPct val="100000"/>
              </a:lnSpc>
              <a:spcBef>
                <a:spcPts val="0"/>
              </a:spcBef>
              <a:buFontTx/>
              <a:buNone/>
            </a:pPr>
            <a:r>
              <a:rPr lang="en-US" altLang="zh-CN" sz="2400" b="1" smtClean="0">
                <a:latin typeface="楷体_GB2312" pitchFamily="49" charset="-122"/>
                <a:ea typeface="楷体_GB2312" pitchFamily="49" charset="-122"/>
              </a:rPr>
              <a:t>  END</a:t>
            </a:r>
          </a:p>
        </p:txBody>
      </p:sp>
    </p:spTree>
    <p:extLst>
      <p:ext uri="{BB962C8B-B14F-4D97-AF65-F5344CB8AC3E}">
        <p14:creationId xmlns:p14="http://schemas.microsoft.com/office/powerpoint/2010/main" val="12643973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blinds(horizontal)">
                                      <p:cBhvr>
                                        <p:cTn id="7" dur="500"/>
                                        <p:tgtEl>
                                          <p:spTgt spid="6">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5" end="5"/>
                                            </p:txEl>
                                          </p:spTgt>
                                        </p:tgtEl>
                                        <p:attrNameLst>
                                          <p:attrName>style.visibility</p:attrName>
                                        </p:attrNameLst>
                                      </p:cBhvr>
                                      <p:to>
                                        <p:strVal val="visible"/>
                                      </p:to>
                                    </p:set>
                                    <p:animEffect transition="in" filter="blinds(horizontal)">
                                      <p:cBhvr>
                                        <p:cTn id="12" dur="500"/>
                                        <p:tgtEl>
                                          <p:spTgt spid="6">
                                            <p:txEl>
                                              <p:pRg st="5" end="5"/>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animEffect transition="in" filter="blinds(horizontal)">
                                      <p:cBhvr>
                                        <p:cTn id="15" dur="500"/>
                                        <p:tgtEl>
                                          <p:spTgt spid="6">
                                            <p:txEl>
                                              <p:pRg st="6" end="6"/>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
                                            <p:txEl>
                                              <p:pRg st="7" end="7"/>
                                            </p:txEl>
                                          </p:spTgt>
                                        </p:tgtEl>
                                        <p:attrNameLst>
                                          <p:attrName>style.visibility</p:attrName>
                                        </p:attrNameLst>
                                      </p:cBhvr>
                                      <p:to>
                                        <p:strVal val="visible"/>
                                      </p:to>
                                    </p:set>
                                    <p:animEffect transition="in" filter="blinds(horizontal)">
                                      <p:cBhvr>
                                        <p:cTn id="18" dur="500"/>
                                        <p:tgtEl>
                                          <p:spTgt spid="6">
                                            <p:txEl>
                                              <p:pRg st="7" end="7"/>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animEffect transition="in" filter="blinds(horizontal)">
                                      <p:cBhvr>
                                        <p:cTn id="21" dur="500"/>
                                        <p:tgtEl>
                                          <p:spTgt spid="6">
                                            <p:txEl>
                                              <p:pRg st="8" end="8"/>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6">
                                            <p:txEl>
                                              <p:pRg st="9" end="9"/>
                                            </p:txEl>
                                          </p:spTgt>
                                        </p:tgtEl>
                                        <p:attrNameLst>
                                          <p:attrName>style.visibility</p:attrName>
                                        </p:attrNameLst>
                                      </p:cBhvr>
                                      <p:to>
                                        <p:strVal val="visible"/>
                                      </p:to>
                                    </p:set>
                                    <p:animEffect transition="in" filter="blinds(horizontal)">
                                      <p:cBhvr>
                                        <p:cTn id="24" dur="500"/>
                                        <p:tgtEl>
                                          <p:spTgt spid="6">
                                            <p:txEl>
                                              <p:pRg st="9" end="9"/>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animEffect transition="in" filter="blinds(horizontal)">
                                      <p:cBhvr>
                                        <p:cTn id="27" dur="500"/>
                                        <p:tgtEl>
                                          <p:spTgt spid="6">
                                            <p:txEl>
                                              <p:pRg st="10" end="10"/>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6">
                                            <p:txEl>
                                              <p:pRg st="11" end="11"/>
                                            </p:txEl>
                                          </p:spTgt>
                                        </p:tgtEl>
                                        <p:attrNameLst>
                                          <p:attrName>style.visibility</p:attrName>
                                        </p:attrNameLst>
                                      </p:cBhvr>
                                      <p:to>
                                        <p:strVal val="visible"/>
                                      </p:to>
                                    </p:set>
                                    <p:animEffect transition="in" filter="blinds(horizontal)">
                                      <p:cBhvr>
                                        <p:cTn id="30" dur="500"/>
                                        <p:tgtEl>
                                          <p:spTgt spid="6">
                                            <p:txEl>
                                              <p:pRg st="11" end="11"/>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animEffect transition="in" filter="blinds(horizontal)">
                                      <p:cBhvr>
                                        <p:cTn id="33"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4.1 SQL </a:t>
            </a:r>
            <a:r>
              <a:rPr lang="en-US" altLang="zh-CN" sz="2800" b="1" dirty="0">
                <a:solidFill>
                  <a:schemeClr val="bg1"/>
                </a:solidFill>
                <a:latin typeface="微软雅黑" panose="020B0503020204020204" pitchFamily="34" charset="-122"/>
                <a:ea typeface="微软雅黑" panose="020B0503020204020204" pitchFamily="34" charset="-122"/>
              </a:rPr>
              <a:t>Server</a:t>
            </a:r>
            <a:r>
              <a:rPr lang="zh-CN" altLang="en-US" sz="2800" b="1" dirty="0">
                <a:solidFill>
                  <a:schemeClr val="bg1"/>
                </a:solidFill>
                <a:latin typeface="微软雅黑" panose="020B0503020204020204" pitchFamily="34" charset="-122"/>
                <a:ea typeface="微软雅黑" panose="020B0503020204020204" pitchFamily="34" charset="-122"/>
              </a:rPr>
              <a:t>编程结构</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4.1.5 </a:t>
            </a:r>
            <a:r>
              <a:rPr lang="zh-CN" altLang="en-US" sz="2800" b="1" dirty="0">
                <a:solidFill>
                  <a:schemeClr val="bg1"/>
                </a:solidFill>
                <a:latin typeface="微软雅黑" panose="020B0503020204020204" pitchFamily="34" charset="-122"/>
                <a:ea typeface="微软雅黑" panose="020B0503020204020204" pitchFamily="34" charset="-122"/>
              </a:rPr>
              <a:t>流程控制语句</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2"/>
          <p:cNvSpPr txBox="1">
            <a:spLocks noChangeArrowheads="1"/>
          </p:cNvSpPr>
          <p:nvPr/>
        </p:nvSpPr>
        <p:spPr bwMode="auto">
          <a:xfrm>
            <a:off x="395288" y="692150"/>
            <a:ext cx="11547330" cy="58658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en-US" altLang="zh-CN" b="1" dirty="0" smtClean="0">
                <a:solidFill>
                  <a:srgbClr val="FF3300"/>
                </a:solidFill>
                <a:latin typeface="楷体_GB2312" pitchFamily="49" charset="-122"/>
                <a:ea typeface="楷体_GB2312" pitchFamily="49" charset="-122"/>
              </a:rPr>
              <a:t>4</a:t>
            </a:r>
            <a:r>
              <a:rPr lang="zh-CN" altLang="en-US" b="1" dirty="0" smtClean="0">
                <a:solidFill>
                  <a:srgbClr val="FF3300"/>
                </a:solidFill>
                <a:latin typeface="楷体_GB2312" pitchFamily="49" charset="-122"/>
                <a:ea typeface="楷体_GB2312" pitchFamily="49" charset="-122"/>
              </a:rPr>
              <a:t>．</a:t>
            </a:r>
            <a:r>
              <a:rPr lang="en-US" altLang="zh-CN" b="1" dirty="0" err="1" smtClean="0">
                <a:solidFill>
                  <a:srgbClr val="FF3300"/>
                </a:solidFill>
                <a:latin typeface="楷体_GB2312" pitchFamily="49" charset="-122"/>
                <a:ea typeface="楷体_GB2312" pitchFamily="49" charset="-122"/>
              </a:rPr>
              <a:t>GOTO</a:t>
            </a:r>
            <a:r>
              <a:rPr lang="zh-CN" altLang="en-US" b="1" dirty="0" smtClean="0">
                <a:solidFill>
                  <a:srgbClr val="FF3300"/>
                </a:solidFill>
                <a:latin typeface="楷体_GB2312" pitchFamily="49" charset="-122"/>
                <a:ea typeface="楷体_GB2312" pitchFamily="49" charset="-122"/>
              </a:rPr>
              <a:t>语句</a:t>
            </a:r>
          </a:p>
          <a:p>
            <a:pPr eaLnBrk="1" hangingPunct="1">
              <a:buFontTx/>
              <a:buNone/>
            </a:pPr>
            <a:r>
              <a:rPr lang="zh-CN" altLang="en-US" b="1" dirty="0" smtClean="0">
                <a:latin typeface="楷体_GB2312" pitchFamily="49" charset="-122"/>
                <a:ea typeface="楷体_GB2312" pitchFamily="49" charset="-122"/>
              </a:rPr>
              <a:t>语法形式如下：</a:t>
            </a:r>
          </a:p>
          <a:p>
            <a:pPr eaLnBrk="1" hangingPunct="1">
              <a:buFontTx/>
              <a:buNone/>
            </a:pPr>
            <a:r>
              <a:rPr lang="zh-CN" altLang="en-US" b="1" dirty="0" smtClean="0">
                <a:solidFill>
                  <a:srgbClr val="FF3300"/>
                </a:solidFill>
                <a:latin typeface="楷体_GB2312" pitchFamily="49" charset="-122"/>
                <a:ea typeface="楷体_GB2312" pitchFamily="49" charset="-122"/>
              </a:rPr>
              <a:t>      </a:t>
            </a:r>
            <a:r>
              <a:rPr lang="en-US" altLang="zh-CN" b="1" err="1" smtClean="0">
                <a:solidFill>
                  <a:srgbClr val="FF3300"/>
                </a:solidFill>
                <a:latin typeface="楷体_GB2312" pitchFamily="49" charset="-122"/>
                <a:ea typeface="楷体_GB2312" pitchFamily="49" charset="-122"/>
              </a:rPr>
              <a:t>GOTO</a:t>
            </a:r>
            <a:r>
              <a:rPr lang="en-US" altLang="zh-CN" b="1" smtClean="0">
                <a:solidFill>
                  <a:srgbClr val="FF3300"/>
                </a:solidFill>
                <a:latin typeface="楷体_GB2312" pitchFamily="49" charset="-122"/>
                <a:ea typeface="楷体_GB2312" pitchFamily="49" charset="-122"/>
              </a:rPr>
              <a:t> label</a:t>
            </a:r>
            <a:endParaRPr lang="en-US" altLang="zh-CN" b="1" dirty="0" smtClean="0">
              <a:solidFill>
                <a:srgbClr val="FF3300"/>
              </a:solidFill>
              <a:latin typeface="楷体_GB2312" pitchFamily="49" charset="-122"/>
              <a:ea typeface="楷体_GB2312" pitchFamily="49" charset="-122"/>
            </a:endParaRPr>
          </a:p>
          <a:p>
            <a:pPr eaLnBrk="1" hangingPunct="1">
              <a:buFontTx/>
              <a:buNone/>
            </a:pPr>
            <a:r>
              <a:rPr lang="en-US" altLang="zh-CN" b="1" dirty="0" smtClean="0">
                <a:solidFill>
                  <a:srgbClr val="FF3300"/>
                </a:solidFill>
                <a:latin typeface="楷体_GB2312" pitchFamily="49" charset="-122"/>
                <a:ea typeface="楷体_GB2312" pitchFamily="49" charset="-122"/>
              </a:rPr>
              <a:t>         </a:t>
            </a:r>
            <a:r>
              <a:rPr lang="en-US" altLang="zh-CN" b="1" dirty="0" smtClean="0">
                <a:solidFill>
                  <a:srgbClr val="FF3300"/>
                </a:solidFill>
                <a:ea typeface="楷体_GB2312" pitchFamily="49" charset="-122"/>
              </a:rPr>
              <a:t>……</a:t>
            </a:r>
            <a:endParaRPr lang="en-US" altLang="zh-CN" b="1" dirty="0" smtClean="0">
              <a:solidFill>
                <a:srgbClr val="FF3300"/>
              </a:solidFill>
              <a:latin typeface="楷体_GB2312" pitchFamily="49" charset="-122"/>
              <a:ea typeface="楷体_GB2312" pitchFamily="49" charset="-122"/>
            </a:endParaRPr>
          </a:p>
          <a:p>
            <a:pPr eaLnBrk="1" hangingPunct="1">
              <a:buFontTx/>
              <a:buNone/>
            </a:pPr>
            <a:r>
              <a:rPr lang="en-US" altLang="zh-CN" b="1" smtClean="0">
                <a:solidFill>
                  <a:srgbClr val="FF3300"/>
                </a:solidFill>
                <a:latin typeface="楷体_GB2312" pitchFamily="49" charset="-122"/>
                <a:ea typeface="楷体_GB2312" pitchFamily="49" charset="-122"/>
              </a:rPr>
              <a:t>      label:</a:t>
            </a:r>
            <a:endParaRPr lang="en-US" altLang="zh-CN" b="1" dirty="0" smtClean="0">
              <a:solidFill>
                <a:srgbClr val="FF3300"/>
              </a:solidFill>
              <a:latin typeface="楷体_GB2312" pitchFamily="49" charset="-122"/>
              <a:ea typeface="楷体_GB2312" pitchFamily="49" charset="-122"/>
            </a:endParaRPr>
          </a:p>
          <a:p>
            <a:pPr eaLnBrk="1" hangingPunct="1">
              <a:buFontTx/>
              <a:buNone/>
            </a:pPr>
            <a:endParaRPr lang="en-US" altLang="zh-CN" b="1" dirty="0" smtClean="0">
              <a:solidFill>
                <a:srgbClr val="FF3300"/>
              </a:solidFill>
              <a:latin typeface="楷体_GB2312" pitchFamily="49" charset="-122"/>
              <a:ea typeface="楷体_GB2312" pitchFamily="49" charset="-122"/>
            </a:endParaRPr>
          </a:p>
          <a:p>
            <a:pPr eaLnBrk="1" hangingPunct="1">
              <a:buFontTx/>
              <a:buNone/>
            </a:pPr>
            <a:r>
              <a:rPr lang="en-US" altLang="zh-CN" b="1" dirty="0" smtClean="0">
                <a:solidFill>
                  <a:srgbClr val="FF3300"/>
                </a:solidFill>
                <a:latin typeface="楷体_GB2312" pitchFamily="49" charset="-122"/>
                <a:ea typeface="楷体_GB2312" pitchFamily="49" charset="-122"/>
              </a:rPr>
              <a:t>6</a:t>
            </a:r>
            <a:r>
              <a:rPr lang="zh-CN" altLang="en-US" b="1" dirty="0" smtClean="0">
                <a:solidFill>
                  <a:srgbClr val="FF3300"/>
                </a:solidFill>
                <a:latin typeface="楷体_GB2312" pitchFamily="49" charset="-122"/>
                <a:ea typeface="楷体_GB2312" pitchFamily="49" charset="-122"/>
              </a:rPr>
              <a:t>．</a:t>
            </a:r>
            <a:r>
              <a:rPr lang="en-US" altLang="zh-CN" b="1" dirty="0" err="1" smtClean="0">
                <a:solidFill>
                  <a:srgbClr val="FF3300"/>
                </a:solidFill>
                <a:latin typeface="楷体_GB2312" pitchFamily="49" charset="-122"/>
                <a:ea typeface="楷体_GB2312" pitchFamily="49" charset="-122"/>
              </a:rPr>
              <a:t>WAITFOR</a:t>
            </a:r>
            <a:r>
              <a:rPr lang="zh-CN" altLang="en-US" b="1" dirty="0" smtClean="0">
                <a:solidFill>
                  <a:srgbClr val="FF3300"/>
                </a:solidFill>
                <a:latin typeface="楷体_GB2312" pitchFamily="49" charset="-122"/>
                <a:ea typeface="楷体_GB2312" pitchFamily="49" charset="-122"/>
              </a:rPr>
              <a:t>语句</a:t>
            </a:r>
            <a:endParaRPr lang="zh-CN" altLang="en-US" b="1" dirty="0" smtClean="0">
              <a:latin typeface="楷体_GB2312" pitchFamily="49" charset="-122"/>
              <a:ea typeface="楷体_GB2312" pitchFamily="49" charset="-122"/>
            </a:endParaRPr>
          </a:p>
          <a:p>
            <a:pPr eaLnBrk="1" hangingPunct="1">
              <a:buFontTx/>
              <a:buNone/>
            </a:pPr>
            <a:r>
              <a:rPr lang="zh-CN" altLang="en-US" b="1" dirty="0" smtClean="0">
                <a:latin typeface="楷体_GB2312" pitchFamily="49" charset="-122"/>
                <a:ea typeface="楷体_GB2312" pitchFamily="49" charset="-122"/>
              </a:rPr>
              <a:t>    语法形式如下：</a:t>
            </a:r>
          </a:p>
          <a:p>
            <a:pPr eaLnBrk="1" hangingPunct="1">
              <a:buFontTx/>
              <a:buNone/>
            </a:pPr>
            <a:r>
              <a:rPr lang="zh-CN" altLang="en-US" b="1" dirty="0" smtClean="0">
                <a:latin typeface="楷体_GB2312" pitchFamily="49" charset="-122"/>
                <a:ea typeface="楷体_GB2312" pitchFamily="49" charset="-122"/>
              </a:rPr>
              <a:t>      </a:t>
            </a:r>
            <a:r>
              <a:rPr lang="en-US" altLang="zh-CN" b="1" dirty="0" err="1" smtClean="0">
                <a:solidFill>
                  <a:srgbClr val="FF3300"/>
                </a:solidFill>
                <a:latin typeface="楷体_GB2312" pitchFamily="49" charset="-122"/>
                <a:ea typeface="楷体_GB2312" pitchFamily="49" charset="-122"/>
              </a:rPr>
              <a:t>WAITFOR</a:t>
            </a:r>
            <a:r>
              <a:rPr lang="en-US" altLang="zh-CN" b="1" dirty="0" smtClean="0">
                <a:solidFill>
                  <a:srgbClr val="FF3300"/>
                </a:solidFill>
                <a:latin typeface="楷体_GB2312" pitchFamily="49" charset="-122"/>
                <a:ea typeface="楷体_GB2312" pitchFamily="49" charset="-122"/>
              </a:rPr>
              <a:t> {DELAY </a:t>
            </a:r>
            <a:r>
              <a:rPr lang="en-US" altLang="zh-CN" b="1" dirty="0" smtClean="0">
                <a:solidFill>
                  <a:srgbClr val="FF3300"/>
                </a:solidFill>
                <a:ea typeface="楷体_GB2312" pitchFamily="49" charset="-122"/>
              </a:rPr>
              <a:t>‘</a:t>
            </a:r>
            <a:r>
              <a:rPr lang="zh-CN" altLang="en-US" b="1" dirty="0" smtClean="0">
                <a:solidFill>
                  <a:srgbClr val="FF3300"/>
                </a:solidFill>
                <a:latin typeface="楷体_GB2312" pitchFamily="49" charset="-122"/>
                <a:ea typeface="楷体_GB2312" pitchFamily="49" charset="-122"/>
              </a:rPr>
              <a:t>时间</a:t>
            </a:r>
            <a:r>
              <a:rPr lang="zh-CN" altLang="en-US" b="1" dirty="0" smtClean="0">
                <a:solidFill>
                  <a:srgbClr val="FF3300"/>
                </a:solidFill>
                <a:ea typeface="楷体_GB2312" pitchFamily="49" charset="-122"/>
              </a:rPr>
              <a:t>’</a:t>
            </a:r>
            <a:r>
              <a:rPr lang="zh-CN" altLang="en-US" b="1" dirty="0" smtClean="0">
                <a:solidFill>
                  <a:srgbClr val="FF3300"/>
                </a:solidFill>
                <a:latin typeface="楷体_GB2312" pitchFamily="49" charset="-122"/>
                <a:ea typeface="楷体_GB2312" pitchFamily="49" charset="-122"/>
              </a:rPr>
              <a:t> </a:t>
            </a:r>
            <a:r>
              <a:rPr lang="en-US" altLang="zh-CN" b="1" dirty="0" smtClean="0">
                <a:solidFill>
                  <a:srgbClr val="FF3300"/>
                </a:solidFill>
                <a:latin typeface="楷体_GB2312" pitchFamily="49" charset="-122"/>
                <a:ea typeface="楷体_GB2312" pitchFamily="49" charset="-122"/>
              </a:rPr>
              <a:t>| TIME </a:t>
            </a:r>
            <a:r>
              <a:rPr lang="en-US" altLang="zh-CN" b="1" dirty="0" smtClean="0">
                <a:solidFill>
                  <a:srgbClr val="FF3300"/>
                </a:solidFill>
                <a:ea typeface="楷体_GB2312" pitchFamily="49" charset="-122"/>
              </a:rPr>
              <a:t>‘</a:t>
            </a:r>
            <a:r>
              <a:rPr lang="zh-CN" altLang="en-US" b="1" dirty="0" smtClean="0">
                <a:solidFill>
                  <a:srgbClr val="FF3300"/>
                </a:solidFill>
                <a:latin typeface="楷体_GB2312" pitchFamily="49" charset="-122"/>
                <a:ea typeface="楷体_GB2312" pitchFamily="49" charset="-122"/>
              </a:rPr>
              <a:t>时间</a:t>
            </a:r>
            <a:r>
              <a:rPr lang="zh-CN" altLang="en-US" b="1" dirty="0" smtClean="0">
                <a:solidFill>
                  <a:srgbClr val="FF3300"/>
                </a:solidFill>
                <a:ea typeface="楷体_GB2312" pitchFamily="49" charset="-122"/>
              </a:rPr>
              <a:t>’</a:t>
            </a:r>
            <a:r>
              <a:rPr lang="en-US" altLang="zh-CN" b="1" dirty="0" smtClean="0">
                <a:solidFill>
                  <a:srgbClr val="FF3300"/>
                </a:solidFill>
                <a:latin typeface="楷体_GB2312" pitchFamily="49" charset="-122"/>
                <a:ea typeface="楷体_GB2312" pitchFamily="49" charset="-122"/>
              </a:rPr>
              <a:t>}</a:t>
            </a:r>
          </a:p>
          <a:p>
            <a:pPr eaLnBrk="1" hangingPunct="1">
              <a:buFontTx/>
              <a:buNone/>
            </a:pPr>
            <a:r>
              <a:rPr lang="en-US" altLang="zh-CN" b="1" dirty="0" smtClean="0">
                <a:latin typeface="楷体_GB2312" pitchFamily="49" charset="-122"/>
                <a:ea typeface="楷体_GB2312" pitchFamily="49" charset="-122"/>
              </a:rPr>
              <a:t>     </a:t>
            </a:r>
            <a:r>
              <a:rPr lang="zh-CN" altLang="en-US" b="1" dirty="0" smtClean="0">
                <a:latin typeface="楷体_GB2312" pitchFamily="49" charset="-122"/>
                <a:ea typeface="楷体_GB2312" pitchFamily="49" charset="-122"/>
              </a:rPr>
              <a:t>其中，</a:t>
            </a:r>
            <a:r>
              <a:rPr lang="en-US" altLang="zh-CN" b="1" dirty="0" smtClean="0">
                <a:latin typeface="楷体_GB2312" pitchFamily="49" charset="-122"/>
                <a:ea typeface="楷体_GB2312" pitchFamily="49" charset="-122"/>
              </a:rPr>
              <a:t>DELAY</a:t>
            </a:r>
            <a:r>
              <a:rPr lang="zh-CN" altLang="en-US" b="1" dirty="0" smtClean="0">
                <a:latin typeface="楷体_GB2312" pitchFamily="49" charset="-122"/>
                <a:ea typeface="楷体_GB2312" pitchFamily="49" charset="-122"/>
              </a:rPr>
              <a:t>表示等候由</a:t>
            </a:r>
            <a:r>
              <a:rPr lang="zh-CN" altLang="en-US" b="1" dirty="0" smtClean="0">
                <a:ea typeface="楷体_GB2312" pitchFamily="49" charset="-122"/>
              </a:rPr>
              <a:t>“</a:t>
            </a:r>
            <a:r>
              <a:rPr lang="zh-CN" altLang="en-US" b="1" dirty="0" smtClean="0">
                <a:latin typeface="楷体_GB2312" pitchFamily="49" charset="-122"/>
                <a:ea typeface="楷体_GB2312" pitchFamily="49" charset="-122"/>
              </a:rPr>
              <a:t>时间</a:t>
            </a:r>
            <a:r>
              <a:rPr lang="zh-CN" altLang="en-US" b="1" dirty="0" smtClean="0">
                <a:ea typeface="楷体_GB2312" pitchFamily="49" charset="-122"/>
              </a:rPr>
              <a:t>”</a:t>
            </a:r>
            <a:r>
              <a:rPr lang="zh-CN" altLang="en-US" b="1" dirty="0" smtClean="0">
                <a:latin typeface="楷体_GB2312" pitchFamily="49" charset="-122"/>
                <a:ea typeface="楷体_GB2312" pitchFamily="49" charset="-122"/>
              </a:rPr>
              <a:t>参数指定的时间间隔，</a:t>
            </a:r>
            <a:r>
              <a:rPr lang="en-US" altLang="zh-CN" b="1" dirty="0" smtClean="0">
                <a:latin typeface="楷体_GB2312" pitchFamily="49" charset="-122"/>
                <a:ea typeface="楷体_GB2312" pitchFamily="49" charset="-122"/>
              </a:rPr>
              <a:t>TIME</a:t>
            </a:r>
            <a:r>
              <a:rPr lang="zh-CN" altLang="en-US" b="1" dirty="0" smtClean="0">
                <a:latin typeface="楷体_GB2312" pitchFamily="49" charset="-122"/>
                <a:ea typeface="楷体_GB2312" pitchFamily="49" charset="-122"/>
              </a:rPr>
              <a:t>表示等候到指定的</a:t>
            </a:r>
            <a:r>
              <a:rPr lang="zh-CN" altLang="en-US" b="1" dirty="0" smtClean="0">
                <a:ea typeface="楷体_GB2312" pitchFamily="49" charset="-122"/>
              </a:rPr>
              <a:t>“</a:t>
            </a:r>
            <a:r>
              <a:rPr lang="zh-CN" altLang="en-US" b="1" dirty="0" smtClean="0">
                <a:latin typeface="楷体_GB2312" pitchFamily="49" charset="-122"/>
                <a:ea typeface="楷体_GB2312" pitchFamily="49" charset="-122"/>
              </a:rPr>
              <a:t>时间</a:t>
            </a:r>
            <a:r>
              <a:rPr lang="zh-CN" altLang="en-US" b="1" dirty="0" smtClean="0">
                <a:ea typeface="楷体_GB2312" pitchFamily="49" charset="-122"/>
              </a:rPr>
              <a:t>”</a:t>
            </a:r>
            <a:r>
              <a:rPr lang="zh-CN" altLang="en-US" b="1" dirty="0" smtClean="0">
                <a:latin typeface="楷体_GB2312" pitchFamily="49" charset="-122"/>
                <a:ea typeface="楷体_GB2312" pitchFamily="49" charset="-122"/>
              </a:rPr>
              <a:t>为止。时间参数的数据类型为</a:t>
            </a:r>
            <a:r>
              <a:rPr lang="en-US" altLang="zh-CN" b="1" dirty="0" err="1" smtClean="0">
                <a:latin typeface="楷体_GB2312" pitchFamily="49" charset="-122"/>
                <a:ea typeface="楷体_GB2312" pitchFamily="49" charset="-122"/>
              </a:rPr>
              <a:t>datetime</a:t>
            </a:r>
            <a:r>
              <a:rPr lang="zh-CN" altLang="en-US" b="1" dirty="0" smtClean="0">
                <a:latin typeface="楷体_GB2312" pitchFamily="49" charset="-122"/>
                <a:ea typeface="楷体_GB2312" pitchFamily="49" charset="-122"/>
              </a:rPr>
              <a:t>，但不带日期，格式为</a:t>
            </a:r>
            <a:r>
              <a:rPr lang="zh-CN" altLang="en-US" b="1" dirty="0" smtClean="0">
                <a:ea typeface="楷体_GB2312" pitchFamily="49" charset="-122"/>
              </a:rPr>
              <a:t>’</a:t>
            </a:r>
            <a:r>
              <a:rPr lang="en-US" altLang="zh-CN" b="1" dirty="0" err="1" smtClean="0">
                <a:latin typeface="楷体_GB2312" pitchFamily="49" charset="-122"/>
                <a:ea typeface="楷体_GB2312" pitchFamily="49" charset="-122"/>
              </a:rPr>
              <a:t>hh:mm:ss</a:t>
            </a:r>
            <a:r>
              <a:rPr lang="en-US" altLang="zh-CN" b="1" dirty="0" smtClean="0">
                <a:ea typeface="楷体_GB2312" pitchFamily="49" charset="-122"/>
              </a:rPr>
              <a:t>’</a:t>
            </a:r>
            <a:r>
              <a:rPr lang="zh-CN" altLang="en-US" b="1" dirty="0" smtClean="0">
                <a:latin typeface="楷体_GB2312" pitchFamily="49" charset="-122"/>
                <a:ea typeface="楷体_GB2312" pitchFamily="49" charset="-122"/>
              </a:rPr>
              <a:t>。</a:t>
            </a:r>
          </a:p>
        </p:txBody>
      </p:sp>
      <p:sp>
        <p:nvSpPr>
          <p:cNvPr id="7" name="Rectangle 4"/>
          <p:cNvSpPr>
            <a:spLocks noChangeArrowheads="1"/>
          </p:cNvSpPr>
          <p:nvPr/>
        </p:nvSpPr>
        <p:spPr bwMode="auto">
          <a:xfrm>
            <a:off x="4211638" y="692150"/>
            <a:ext cx="4330700"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2800" b="1" i="0" dirty="0" err="1" smtClean="0">
                <a:solidFill>
                  <a:srgbClr val="FF3300"/>
                </a:solidFill>
                <a:latin typeface="楷体_GB2312" pitchFamily="49" charset="-122"/>
                <a:ea typeface="楷体_GB2312" pitchFamily="49" charset="-122"/>
              </a:rPr>
              <a:t>5.RETURN</a:t>
            </a:r>
            <a:r>
              <a:rPr lang="zh-CN" altLang="en-US" sz="2800" b="1" i="0" dirty="0">
                <a:solidFill>
                  <a:srgbClr val="FF3300"/>
                </a:solidFill>
                <a:latin typeface="楷体_GB2312" pitchFamily="49" charset="-122"/>
                <a:ea typeface="楷体_GB2312" pitchFamily="49" charset="-122"/>
              </a:rPr>
              <a:t>语句</a:t>
            </a:r>
          </a:p>
          <a:p>
            <a:pPr eaLnBrk="1" hangingPunct="1">
              <a:spcBef>
                <a:spcPct val="20000"/>
              </a:spcBef>
            </a:pPr>
            <a:r>
              <a:rPr lang="zh-CN" altLang="en-US" sz="2800" b="1" i="0" dirty="0">
                <a:latin typeface="楷体_GB2312" pitchFamily="49" charset="-122"/>
                <a:ea typeface="楷体_GB2312" pitchFamily="49" charset="-122"/>
              </a:rPr>
              <a:t>语法格式为：</a:t>
            </a:r>
          </a:p>
          <a:p>
            <a:pPr eaLnBrk="1" hangingPunct="1">
              <a:spcBef>
                <a:spcPct val="20000"/>
              </a:spcBef>
            </a:pPr>
            <a:r>
              <a:rPr lang="zh-CN" altLang="en-US" sz="2800" b="1" i="0" dirty="0">
                <a:solidFill>
                  <a:srgbClr val="FF3300"/>
                </a:solidFill>
                <a:latin typeface="楷体_GB2312" pitchFamily="49" charset="-122"/>
                <a:ea typeface="楷体_GB2312" pitchFamily="49" charset="-122"/>
              </a:rPr>
              <a:t>      </a:t>
            </a:r>
            <a:r>
              <a:rPr lang="en-US" altLang="zh-CN" sz="2800" b="1" i="0" dirty="0">
                <a:solidFill>
                  <a:srgbClr val="FF3300"/>
                </a:solidFill>
                <a:latin typeface="楷体_GB2312" pitchFamily="49" charset="-122"/>
                <a:ea typeface="楷体_GB2312" pitchFamily="49" charset="-122"/>
              </a:rPr>
              <a:t>RETURN </a:t>
            </a:r>
            <a:r>
              <a:rPr lang="zh-CN" altLang="en-US" sz="2800" b="1" i="0" dirty="0">
                <a:solidFill>
                  <a:srgbClr val="FF3300"/>
                </a:solidFill>
                <a:latin typeface="楷体_GB2312" pitchFamily="49" charset="-122"/>
                <a:ea typeface="楷体_GB2312" pitchFamily="49" charset="-122"/>
              </a:rPr>
              <a:t>整型表达式</a:t>
            </a:r>
          </a:p>
        </p:txBody>
      </p:sp>
    </p:spTree>
    <p:extLst>
      <p:ext uri="{BB962C8B-B14F-4D97-AF65-F5344CB8AC3E}">
        <p14:creationId xmlns:p14="http://schemas.microsoft.com/office/powerpoint/2010/main" val="14544019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animEffect transition="in" filter="blinds(horizontal)">
                                      <p:cBhvr>
                                        <p:cTn id="7" dur="500"/>
                                        <p:tgtEl>
                                          <p:spTgt spid="6">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7" end="7"/>
                                            </p:txEl>
                                          </p:spTgt>
                                        </p:tgtEl>
                                        <p:attrNameLst>
                                          <p:attrName>style.visibility</p:attrName>
                                        </p:attrNameLst>
                                      </p:cBhvr>
                                      <p:to>
                                        <p:strVal val="visible"/>
                                      </p:to>
                                    </p:set>
                                    <p:animEffect transition="in" filter="blinds(horizontal)">
                                      <p:cBhvr>
                                        <p:cTn id="12" dur="500"/>
                                        <p:tgtEl>
                                          <p:spTgt spid="6">
                                            <p:txEl>
                                              <p:pRg st="7" end="7"/>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animEffect transition="in" filter="blinds(horizontal)">
                                      <p:cBhvr>
                                        <p:cTn id="15" dur="500"/>
                                        <p:tgtEl>
                                          <p:spTgt spid="6">
                                            <p:txEl>
                                              <p:pRg st="8" end="8"/>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
                                            <p:txEl>
                                              <p:pRg st="9" end="9"/>
                                            </p:txEl>
                                          </p:spTgt>
                                        </p:tgtEl>
                                        <p:attrNameLst>
                                          <p:attrName>style.visibility</p:attrName>
                                        </p:attrNameLst>
                                      </p:cBhvr>
                                      <p:to>
                                        <p:strVal val="visible"/>
                                      </p:to>
                                    </p:set>
                                    <p:animEffect transition="in" filter="blinds(horizontal)">
                                      <p:cBhvr>
                                        <p:cTn id="20"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4.1 SQL </a:t>
            </a:r>
            <a:r>
              <a:rPr lang="en-US" altLang="zh-CN" sz="2800" b="1" dirty="0">
                <a:solidFill>
                  <a:schemeClr val="bg1"/>
                </a:solidFill>
                <a:latin typeface="微软雅黑" panose="020B0503020204020204" pitchFamily="34" charset="-122"/>
                <a:ea typeface="微软雅黑" panose="020B0503020204020204" pitchFamily="34" charset="-122"/>
              </a:rPr>
              <a:t>Server</a:t>
            </a:r>
            <a:r>
              <a:rPr lang="zh-CN" altLang="en-US" sz="2800" b="1" dirty="0">
                <a:solidFill>
                  <a:schemeClr val="bg1"/>
                </a:solidFill>
                <a:latin typeface="微软雅黑" panose="020B0503020204020204" pitchFamily="34" charset="-122"/>
                <a:ea typeface="微软雅黑" panose="020B0503020204020204" pitchFamily="34" charset="-122"/>
              </a:rPr>
              <a:t>编程结构</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4.1.5 </a:t>
            </a:r>
            <a:r>
              <a:rPr lang="zh-CN" altLang="en-US" sz="2800" b="1" dirty="0">
                <a:solidFill>
                  <a:schemeClr val="bg1"/>
                </a:solidFill>
                <a:latin typeface="微软雅黑" panose="020B0503020204020204" pitchFamily="34" charset="-122"/>
                <a:ea typeface="微软雅黑" panose="020B0503020204020204" pitchFamily="34" charset="-122"/>
              </a:rPr>
              <a:t>流程控制语句</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2"/>
          <p:cNvSpPr txBox="1">
            <a:spLocks noChangeArrowheads="1"/>
          </p:cNvSpPr>
          <p:nvPr/>
        </p:nvSpPr>
        <p:spPr bwMode="auto">
          <a:xfrm>
            <a:off x="323849" y="1125538"/>
            <a:ext cx="11581823" cy="4525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en-US" altLang="zh-CN" b="1" smtClean="0">
                <a:latin typeface="楷体_GB2312" pitchFamily="49" charset="-122"/>
                <a:ea typeface="楷体_GB2312" pitchFamily="49" charset="-122"/>
              </a:rPr>
              <a:t>【</a:t>
            </a:r>
            <a:r>
              <a:rPr lang="zh-CN" altLang="en-US" b="1" smtClean="0">
                <a:latin typeface="楷体_GB2312" pitchFamily="49" charset="-122"/>
                <a:ea typeface="楷体_GB2312" pitchFamily="49" charset="-122"/>
              </a:rPr>
              <a:t>例</a:t>
            </a:r>
            <a:r>
              <a:rPr lang="en-US" altLang="zh-CN" b="1" smtClean="0">
                <a:latin typeface="楷体_GB2312" pitchFamily="49" charset="-122"/>
                <a:ea typeface="楷体_GB2312" pitchFamily="49" charset="-122"/>
              </a:rPr>
              <a:t>4.3】</a:t>
            </a:r>
            <a:r>
              <a:rPr lang="zh-CN" altLang="en-US" b="1" smtClean="0">
                <a:latin typeface="楷体_GB2312" pitchFamily="49" charset="-122"/>
                <a:ea typeface="楷体_GB2312" pitchFamily="49" charset="-122"/>
              </a:rPr>
              <a:t>使用</a:t>
            </a:r>
            <a:r>
              <a:rPr lang="en-US" altLang="zh-CN" b="1" smtClean="0">
                <a:latin typeface="楷体_GB2312" pitchFamily="49" charset="-122"/>
                <a:ea typeface="楷体_GB2312" pitchFamily="49" charset="-122"/>
              </a:rPr>
              <a:t>WAITFOR</a:t>
            </a:r>
            <a:r>
              <a:rPr lang="zh-CN" altLang="en-US" b="1" smtClean="0">
                <a:latin typeface="楷体_GB2312" pitchFamily="49" charset="-122"/>
                <a:ea typeface="楷体_GB2312" pitchFamily="49" charset="-122"/>
              </a:rPr>
              <a:t>语句表示等待一分钟后，显示</a:t>
            </a:r>
            <a:r>
              <a:rPr lang="en-US" altLang="zh-CN" b="1" smtClean="0">
                <a:latin typeface="楷体_GB2312" pitchFamily="49" charset="-122"/>
                <a:ea typeface="楷体_GB2312" pitchFamily="49" charset="-122"/>
              </a:rPr>
              <a:t>stock</a:t>
            </a:r>
            <a:r>
              <a:rPr lang="zh-CN" altLang="en-US" b="1" smtClean="0">
                <a:latin typeface="楷体_GB2312" pitchFamily="49" charset="-122"/>
                <a:ea typeface="楷体_GB2312" pitchFamily="49" charset="-122"/>
              </a:rPr>
              <a:t>表。等到中午</a:t>
            </a:r>
            <a:r>
              <a:rPr lang="en-US" altLang="zh-CN" b="1" smtClean="0">
                <a:latin typeface="楷体_GB2312" pitchFamily="49" charset="-122"/>
                <a:ea typeface="楷体_GB2312" pitchFamily="49" charset="-122"/>
              </a:rPr>
              <a:t>12:00:00</a:t>
            </a:r>
            <a:r>
              <a:rPr lang="zh-CN" altLang="en-US" b="1" smtClean="0">
                <a:latin typeface="楷体_GB2312" pitchFamily="49" charset="-122"/>
                <a:ea typeface="楷体_GB2312" pitchFamily="49" charset="-122"/>
              </a:rPr>
              <a:t>时，显示</a:t>
            </a:r>
            <a:r>
              <a:rPr lang="en-US" altLang="zh-CN" b="1" smtClean="0">
                <a:latin typeface="楷体_GB2312" pitchFamily="49" charset="-122"/>
                <a:ea typeface="楷体_GB2312" pitchFamily="49" charset="-122"/>
              </a:rPr>
              <a:t>salvaging</a:t>
            </a:r>
            <a:r>
              <a:rPr lang="zh-CN" altLang="en-US" b="1" smtClean="0">
                <a:latin typeface="楷体_GB2312" pitchFamily="49" charset="-122"/>
                <a:ea typeface="楷体_GB2312" pitchFamily="49" charset="-122"/>
              </a:rPr>
              <a:t>表。</a:t>
            </a:r>
          </a:p>
          <a:p>
            <a:pPr eaLnBrk="1" hangingPunct="1">
              <a:buFontTx/>
              <a:buNone/>
            </a:pPr>
            <a:endParaRPr lang="zh-CN" altLang="en-US" b="1" smtClean="0">
              <a:solidFill>
                <a:srgbClr val="FF3300"/>
              </a:solidFill>
              <a:latin typeface="楷体_GB2312" pitchFamily="49" charset="-122"/>
              <a:ea typeface="楷体_GB2312" pitchFamily="49" charset="-122"/>
            </a:endParaRPr>
          </a:p>
          <a:p>
            <a:pPr eaLnBrk="1" hangingPunct="1">
              <a:buFontTx/>
              <a:buNone/>
            </a:pPr>
            <a:r>
              <a:rPr lang="en-US" altLang="zh-CN" b="1" smtClean="0">
                <a:solidFill>
                  <a:srgbClr val="FF3300"/>
                </a:solidFill>
                <a:latin typeface="楷体_GB2312" pitchFamily="49" charset="-122"/>
                <a:ea typeface="楷体_GB2312" pitchFamily="49" charset="-122"/>
              </a:rPr>
              <a:t>WAITFOR DELAY</a:t>
            </a:r>
            <a:r>
              <a:rPr lang="en-US" altLang="zh-CN" b="1" smtClean="0">
                <a:latin typeface="楷体_GB2312" pitchFamily="49" charset="-122"/>
                <a:ea typeface="楷体_GB2312" pitchFamily="49" charset="-122"/>
              </a:rPr>
              <a:t> '00:01:00'</a:t>
            </a:r>
          </a:p>
          <a:p>
            <a:pPr eaLnBrk="1" hangingPunct="1">
              <a:buFontTx/>
              <a:buNone/>
            </a:pPr>
            <a:r>
              <a:rPr lang="en-US" altLang="zh-CN" b="1" smtClean="0">
                <a:latin typeface="楷体_GB2312" pitchFamily="49" charset="-122"/>
                <a:ea typeface="楷体_GB2312" pitchFamily="49" charset="-122"/>
              </a:rPr>
              <a:t>   SELECT * FROM stock</a:t>
            </a:r>
          </a:p>
          <a:p>
            <a:pPr eaLnBrk="1" hangingPunct="1">
              <a:buFontTx/>
              <a:buNone/>
            </a:pPr>
            <a:r>
              <a:rPr lang="en-US" altLang="zh-CN" b="1" smtClean="0">
                <a:solidFill>
                  <a:srgbClr val="FF3300"/>
                </a:solidFill>
                <a:latin typeface="楷体_GB2312" pitchFamily="49" charset="-122"/>
                <a:ea typeface="楷体_GB2312" pitchFamily="49" charset="-122"/>
              </a:rPr>
              <a:t>WAITFOR TIME</a:t>
            </a:r>
            <a:r>
              <a:rPr lang="en-US" altLang="zh-CN" b="1" smtClean="0">
                <a:latin typeface="楷体_GB2312" pitchFamily="49" charset="-122"/>
                <a:ea typeface="楷体_GB2312" pitchFamily="49" charset="-122"/>
              </a:rPr>
              <a:t> '12:00:00'</a:t>
            </a:r>
          </a:p>
          <a:p>
            <a:pPr eaLnBrk="1" hangingPunct="1">
              <a:buFontTx/>
              <a:buNone/>
            </a:pPr>
            <a:r>
              <a:rPr lang="en-US" altLang="zh-CN" b="1" smtClean="0">
                <a:latin typeface="楷体_GB2312" pitchFamily="49" charset="-122"/>
                <a:ea typeface="楷体_GB2312" pitchFamily="49" charset="-122"/>
              </a:rPr>
              <a:t>   SELECT * FROM salvaging</a:t>
            </a:r>
          </a:p>
        </p:txBody>
      </p:sp>
    </p:spTree>
    <p:extLst>
      <p:ext uri="{BB962C8B-B14F-4D97-AF65-F5344CB8AC3E}">
        <p14:creationId xmlns:p14="http://schemas.microsoft.com/office/powerpoint/2010/main" val="25528423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linds(horizontal)">
                                      <p:cBhvr>
                                        <p:cTn id="7" dur="500"/>
                                        <p:tgtEl>
                                          <p:spTgt spid="6">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blinds(horizontal)">
                                      <p:cBhvr>
                                        <p:cTn id="10" dur="500"/>
                                        <p:tgtEl>
                                          <p:spTgt spid="6">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blinds(horizontal)">
                                      <p:cBhvr>
                                        <p:cTn id="13" dur="500"/>
                                        <p:tgtEl>
                                          <p:spTgt spid="6">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
                                            <p:txEl>
                                              <p:pRg st="5" end="5"/>
                                            </p:txEl>
                                          </p:spTgt>
                                        </p:tgtEl>
                                        <p:attrNameLst>
                                          <p:attrName>style.visibility</p:attrName>
                                        </p:attrNameLst>
                                      </p:cBhvr>
                                      <p:to>
                                        <p:strVal val="visible"/>
                                      </p:to>
                                    </p:set>
                                    <p:animEffect transition="in" filter="blinds(horizontal)">
                                      <p:cBhvr>
                                        <p:cTn id="16"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4.1 SQL </a:t>
            </a:r>
            <a:r>
              <a:rPr lang="en-US" altLang="zh-CN" sz="2800" b="1" dirty="0">
                <a:solidFill>
                  <a:schemeClr val="bg1"/>
                </a:solidFill>
                <a:latin typeface="微软雅黑" panose="020B0503020204020204" pitchFamily="34" charset="-122"/>
                <a:ea typeface="微软雅黑" panose="020B0503020204020204" pitchFamily="34" charset="-122"/>
              </a:rPr>
              <a:t>Server</a:t>
            </a:r>
            <a:r>
              <a:rPr lang="zh-CN" altLang="en-US" sz="2800" b="1" dirty="0">
                <a:solidFill>
                  <a:schemeClr val="bg1"/>
                </a:solidFill>
                <a:latin typeface="微软雅黑" panose="020B0503020204020204" pitchFamily="34" charset="-122"/>
                <a:ea typeface="微软雅黑" panose="020B0503020204020204" pitchFamily="34" charset="-122"/>
              </a:rPr>
              <a:t>编程结构</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4.1.5 </a:t>
            </a:r>
            <a:r>
              <a:rPr lang="zh-CN" altLang="en-US" sz="2800" b="1" dirty="0">
                <a:solidFill>
                  <a:schemeClr val="bg1"/>
                </a:solidFill>
                <a:latin typeface="微软雅黑" panose="020B0503020204020204" pitchFamily="34" charset="-122"/>
                <a:ea typeface="微软雅黑" panose="020B0503020204020204" pitchFamily="34" charset="-122"/>
              </a:rPr>
              <a:t>流程控制语句</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2"/>
          <p:cNvSpPr txBox="1">
            <a:spLocks noChangeArrowheads="1"/>
          </p:cNvSpPr>
          <p:nvPr/>
        </p:nvSpPr>
        <p:spPr bwMode="auto">
          <a:xfrm>
            <a:off x="397741" y="877455"/>
            <a:ext cx="11609532" cy="2946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00000"/>
              </a:lnSpc>
              <a:spcBef>
                <a:spcPts val="0"/>
              </a:spcBef>
              <a:buFontTx/>
              <a:buNone/>
            </a:pPr>
            <a:r>
              <a:rPr lang="en-US" altLang="zh-CN" sz="2400" b="1" dirty="0" err="1" smtClean="0">
                <a:solidFill>
                  <a:srgbClr val="FF3300"/>
                </a:solidFill>
                <a:latin typeface="楷体_GB2312" pitchFamily="49" charset="-122"/>
                <a:ea typeface="楷体_GB2312" pitchFamily="49" charset="-122"/>
              </a:rPr>
              <a:t>7.CASE</a:t>
            </a:r>
            <a:r>
              <a:rPr lang="zh-CN" altLang="en-US" sz="2400" b="1" dirty="0" smtClean="0">
                <a:solidFill>
                  <a:srgbClr val="FF3300"/>
                </a:solidFill>
                <a:latin typeface="楷体_GB2312" pitchFamily="49" charset="-122"/>
                <a:ea typeface="楷体_GB2312" pitchFamily="49" charset="-122"/>
              </a:rPr>
              <a:t>语句</a:t>
            </a:r>
          </a:p>
          <a:p>
            <a:pPr eaLnBrk="1" hangingPunct="1">
              <a:lnSpc>
                <a:spcPct val="100000"/>
              </a:lnSpc>
              <a:spcBef>
                <a:spcPts val="0"/>
              </a:spcBef>
              <a:buFontTx/>
              <a:buNone/>
            </a:pPr>
            <a:r>
              <a:rPr lang="en-US" altLang="zh-CN" sz="2400" b="1" dirty="0" smtClean="0">
                <a:solidFill>
                  <a:srgbClr val="0000FF"/>
                </a:solidFill>
                <a:latin typeface="楷体_GB2312" pitchFamily="49" charset="-122"/>
                <a:ea typeface="楷体_GB2312" pitchFamily="49" charset="-122"/>
              </a:rPr>
              <a:t>(1) </a:t>
            </a:r>
            <a:r>
              <a:rPr lang="zh-CN" altLang="en-US" sz="2400" b="1" dirty="0" smtClean="0">
                <a:solidFill>
                  <a:srgbClr val="0000FF"/>
                </a:solidFill>
                <a:latin typeface="楷体_GB2312" pitchFamily="49" charset="-122"/>
                <a:ea typeface="楷体_GB2312" pitchFamily="49" charset="-122"/>
              </a:rPr>
              <a:t>格式一</a:t>
            </a:r>
          </a:p>
          <a:p>
            <a:pPr eaLnBrk="1" hangingPunct="1">
              <a:lnSpc>
                <a:spcPct val="100000"/>
              </a:lnSpc>
              <a:spcBef>
                <a:spcPts val="0"/>
              </a:spcBef>
              <a:buFontTx/>
              <a:buNone/>
            </a:pPr>
            <a:r>
              <a:rPr lang="zh-CN" altLang="en-US" sz="2400" b="1" dirty="0" smtClean="0">
                <a:solidFill>
                  <a:srgbClr val="FF3300"/>
                </a:solidFill>
                <a:latin typeface="楷体_GB2312" pitchFamily="49" charset="-122"/>
                <a:ea typeface="楷体_GB2312" pitchFamily="49" charset="-122"/>
              </a:rPr>
              <a:t>   </a:t>
            </a:r>
            <a:r>
              <a:rPr lang="en-US" altLang="zh-CN" sz="2400" b="1" dirty="0" smtClean="0">
                <a:solidFill>
                  <a:srgbClr val="FF3300"/>
                </a:solidFill>
                <a:latin typeface="楷体_GB2312" pitchFamily="49" charset="-122"/>
                <a:ea typeface="楷体_GB2312" pitchFamily="49" charset="-122"/>
              </a:rPr>
              <a:t>CASE &lt;</a:t>
            </a:r>
            <a:r>
              <a:rPr lang="zh-CN" altLang="en-US" sz="2400" b="1" dirty="0" smtClean="0">
                <a:solidFill>
                  <a:srgbClr val="FF3300"/>
                </a:solidFill>
                <a:latin typeface="楷体_GB2312" pitchFamily="49" charset="-122"/>
                <a:ea typeface="楷体_GB2312" pitchFamily="49" charset="-122"/>
              </a:rPr>
              <a:t>表达式</a:t>
            </a:r>
            <a:r>
              <a:rPr lang="en-US" altLang="zh-CN" sz="2400" b="1" dirty="0" smtClean="0">
                <a:solidFill>
                  <a:srgbClr val="FF3300"/>
                </a:solidFill>
                <a:latin typeface="楷体_GB2312" pitchFamily="49" charset="-122"/>
                <a:ea typeface="楷体_GB2312" pitchFamily="49" charset="-122"/>
              </a:rPr>
              <a:t>&gt;</a:t>
            </a:r>
          </a:p>
          <a:p>
            <a:pPr eaLnBrk="1" hangingPunct="1">
              <a:lnSpc>
                <a:spcPct val="100000"/>
              </a:lnSpc>
              <a:spcBef>
                <a:spcPts val="0"/>
              </a:spcBef>
              <a:buFontTx/>
              <a:buNone/>
            </a:pPr>
            <a:r>
              <a:rPr lang="en-US" altLang="zh-CN" sz="2400" b="1" dirty="0" smtClean="0">
                <a:solidFill>
                  <a:srgbClr val="FF3300"/>
                </a:solidFill>
                <a:latin typeface="楷体_GB2312" pitchFamily="49" charset="-122"/>
                <a:ea typeface="楷体_GB2312" pitchFamily="49" charset="-122"/>
              </a:rPr>
              <a:t>       WHEN &lt;</a:t>
            </a:r>
            <a:r>
              <a:rPr lang="zh-CN" altLang="en-US" sz="2400" b="1" dirty="0" smtClean="0">
                <a:solidFill>
                  <a:srgbClr val="FF3300"/>
                </a:solidFill>
                <a:latin typeface="楷体_GB2312" pitchFamily="49" charset="-122"/>
                <a:ea typeface="楷体_GB2312" pitchFamily="49" charset="-122"/>
              </a:rPr>
              <a:t>条件表达式</a:t>
            </a:r>
            <a:r>
              <a:rPr lang="en-US" altLang="zh-CN" sz="2400" b="1" dirty="0" smtClean="0">
                <a:solidFill>
                  <a:srgbClr val="FF3300"/>
                </a:solidFill>
                <a:latin typeface="楷体_GB2312" pitchFamily="49" charset="-122"/>
                <a:ea typeface="楷体_GB2312" pitchFamily="49" charset="-122"/>
              </a:rPr>
              <a:t>1&gt; THEN &lt;</a:t>
            </a:r>
            <a:r>
              <a:rPr lang="zh-CN" altLang="en-US" sz="2400" b="1" dirty="0" smtClean="0">
                <a:solidFill>
                  <a:srgbClr val="FF3300"/>
                </a:solidFill>
                <a:latin typeface="楷体_GB2312" pitchFamily="49" charset="-122"/>
                <a:ea typeface="楷体_GB2312" pitchFamily="49" charset="-122"/>
              </a:rPr>
              <a:t>表达式</a:t>
            </a:r>
            <a:r>
              <a:rPr lang="en-US" altLang="zh-CN" sz="2400" b="1" dirty="0" smtClean="0">
                <a:solidFill>
                  <a:srgbClr val="FF3300"/>
                </a:solidFill>
                <a:latin typeface="楷体_GB2312" pitchFamily="49" charset="-122"/>
                <a:ea typeface="楷体_GB2312" pitchFamily="49" charset="-122"/>
              </a:rPr>
              <a:t>1&gt; </a:t>
            </a:r>
          </a:p>
          <a:p>
            <a:pPr eaLnBrk="1" hangingPunct="1">
              <a:lnSpc>
                <a:spcPct val="100000"/>
              </a:lnSpc>
              <a:spcBef>
                <a:spcPts val="0"/>
              </a:spcBef>
              <a:buFontTx/>
              <a:buNone/>
            </a:pPr>
            <a:r>
              <a:rPr lang="en-US" altLang="zh-CN" sz="2400" b="1" dirty="0" smtClean="0">
                <a:solidFill>
                  <a:srgbClr val="FF3300"/>
                </a:solidFill>
                <a:latin typeface="楷体_GB2312" pitchFamily="49" charset="-122"/>
                <a:ea typeface="楷体_GB2312" pitchFamily="49" charset="-122"/>
              </a:rPr>
              <a:t>       [[WHEN &lt;</a:t>
            </a:r>
            <a:r>
              <a:rPr lang="zh-CN" altLang="en-US" sz="2400" b="1" dirty="0" smtClean="0">
                <a:solidFill>
                  <a:srgbClr val="FF3300"/>
                </a:solidFill>
                <a:latin typeface="楷体_GB2312" pitchFamily="49" charset="-122"/>
                <a:ea typeface="楷体_GB2312" pitchFamily="49" charset="-122"/>
              </a:rPr>
              <a:t>条件表达式</a:t>
            </a:r>
            <a:r>
              <a:rPr lang="en-US" altLang="zh-CN" sz="2400" b="1" dirty="0" smtClean="0">
                <a:solidFill>
                  <a:srgbClr val="FF3300"/>
                </a:solidFill>
                <a:latin typeface="楷体_GB2312" pitchFamily="49" charset="-122"/>
                <a:ea typeface="楷体_GB2312" pitchFamily="49" charset="-122"/>
              </a:rPr>
              <a:t>2&gt; THEN &lt;</a:t>
            </a:r>
            <a:r>
              <a:rPr lang="zh-CN" altLang="en-US" sz="2400" b="1" dirty="0" smtClean="0">
                <a:solidFill>
                  <a:srgbClr val="FF3300"/>
                </a:solidFill>
                <a:latin typeface="楷体_GB2312" pitchFamily="49" charset="-122"/>
                <a:ea typeface="楷体_GB2312" pitchFamily="49" charset="-122"/>
              </a:rPr>
              <a:t>表达式</a:t>
            </a:r>
            <a:r>
              <a:rPr lang="en-US" altLang="zh-CN" sz="2400" b="1" dirty="0" smtClean="0">
                <a:solidFill>
                  <a:srgbClr val="FF3300"/>
                </a:solidFill>
                <a:latin typeface="楷体_GB2312" pitchFamily="49" charset="-122"/>
                <a:ea typeface="楷体_GB2312" pitchFamily="49" charset="-122"/>
              </a:rPr>
              <a:t>2&gt;][</a:t>
            </a:r>
            <a:r>
              <a:rPr lang="en-US" altLang="zh-CN" sz="2400" b="1" dirty="0" smtClean="0">
                <a:solidFill>
                  <a:srgbClr val="FF3300"/>
                </a:solidFill>
                <a:ea typeface="楷体_GB2312" pitchFamily="49" charset="-122"/>
              </a:rPr>
              <a:t>…</a:t>
            </a:r>
            <a:r>
              <a:rPr lang="en-US" altLang="zh-CN" sz="2400" b="1" dirty="0" smtClean="0">
                <a:solidFill>
                  <a:srgbClr val="FF3300"/>
                </a:solidFill>
                <a:latin typeface="楷体_GB2312" pitchFamily="49" charset="-122"/>
                <a:ea typeface="楷体_GB2312" pitchFamily="49" charset="-122"/>
              </a:rPr>
              <a:t>]]</a:t>
            </a:r>
          </a:p>
          <a:p>
            <a:pPr eaLnBrk="1" hangingPunct="1">
              <a:lnSpc>
                <a:spcPct val="100000"/>
              </a:lnSpc>
              <a:spcBef>
                <a:spcPts val="0"/>
              </a:spcBef>
              <a:buFontTx/>
              <a:buNone/>
            </a:pPr>
            <a:r>
              <a:rPr lang="en-US" altLang="zh-CN" sz="2400" b="1" dirty="0" smtClean="0">
                <a:solidFill>
                  <a:srgbClr val="FF3300"/>
                </a:solidFill>
                <a:latin typeface="楷体_GB2312" pitchFamily="49" charset="-122"/>
                <a:ea typeface="楷体_GB2312" pitchFamily="49" charset="-122"/>
              </a:rPr>
              <a:t>       [ELSE &lt;</a:t>
            </a:r>
            <a:r>
              <a:rPr lang="zh-CN" altLang="en-US" sz="2400" b="1" dirty="0" smtClean="0">
                <a:solidFill>
                  <a:srgbClr val="FF3300"/>
                </a:solidFill>
                <a:latin typeface="楷体_GB2312" pitchFamily="49" charset="-122"/>
                <a:ea typeface="楷体_GB2312" pitchFamily="49" charset="-122"/>
              </a:rPr>
              <a:t>表达式</a:t>
            </a:r>
            <a:r>
              <a:rPr lang="en-US" altLang="zh-CN" sz="2400" b="1" dirty="0" smtClean="0">
                <a:solidFill>
                  <a:srgbClr val="FF3300"/>
                </a:solidFill>
                <a:latin typeface="楷体_GB2312" pitchFamily="49" charset="-122"/>
                <a:ea typeface="楷体_GB2312" pitchFamily="49" charset="-122"/>
              </a:rPr>
              <a:t>n&gt;]</a:t>
            </a:r>
          </a:p>
          <a:p>
            <a:pPr eaLnBrk="1" hangingPunct="1">
              <a:lnSpc>
                <a:spcPct val="100000"/>
              </a:lnSpc>
              <a:spcBef>
                <a:spcPts val="0"/>
              </a:spcBef>
              <a:buFontTx/>
              <a:buNone/>
            </a:pPr>
            <a:r>
              <a:rPr lang="en-US" altLang="zh-CN" sz="2400" b="1" dirty="0" smtClean="0">
                <a:solidFill>
                  <a:srgbClr val="FF3300"/>
                </a:solidFill>
                <a:latin typeface="楷体_GB2312" pitchFamily="49" charset="-122"/>
                <a:ea typeface="楷体_GB2312" pitchFamily="49" charset="-122"/>
              </a:rPr>
              <a:t>  END</a:t>
            </a:r>
          </a:p>
        </p:txBody>
      </p:sp>
    </p:spTree>
    <p:extLst>
      <p:ext uri="{BB962C8B-B14F-4D97-AF65-F5344CB8AC3E}">
        <p14:creationId xmlns:p14="http://schemas.microsoft.com/office/powerpoint/2010/main" val="404516127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4.1 SQL </a:t>
            </a:r>
            <a:r>
              <a:rPr lang="en-US" altLang="zh-CN" sz="2800" b="1" dirty="0">
                <a:solidFill>
                  <a:schemeClr val="bg1"/>
                </a:solidFill>
                <a:latin typeface="微软雅黑" panose="020B0503020204020204" pitchFamily="34" charset="-122"/>
                <a:ea typeface="微软雅黑" panose="020B0503020204020204" pitchFamily="34" charset="-122"/>
              </a:rPr>
              <a:t>Server</a:t>
            </a:r>
            <a:r>
              <a:rPr lang="zh-CN" altLang="en-US" sz="2800" b="1" dirty="0">
                <a:solidFill>
                  <a:schemeClr val="bg1"/>
                </a:solidFill>
                <a:latin typeface="微软雅黑" panose="020B0503020204020204" pitchFamily="34" charset="-122"/>
                <a:ea typeface="微软雅黑" panose="020B0503020204020204" pitchFamily="34" charset="-122"/>
              </a:rPr>
              <a:t>编程结构</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4.1.5 </a:t>
            </a:r>
            <a:r>
              <a:rPr lang="zh-CN" altLang="en-US" sz="2800" b="1" dirty="0">
                <a:solidFill>
                  <a:schemeClr val="bg1"/>
                </a:solidFill>
                <a:latin typeface="微软雅黑" panose="020B0503020204020204" pitchFamily="34" charset="-122"/>
                <a:ea typeface="微软雅黑" panose="020B0503020204020204" pitchFamily="34" charset="-122"/>
              </a:rPr>
              <a:t>流程控制语句</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517236" y="1111792"/>
            <a:ext cx="11157527" cy="4154984"/>
          </a:xfrm>
          <a:prstGeom prst="rect">
            <a:avLst/>
          </a:prstGeom>
        </p:spPr>
        <p:txBody>
          <a:bodyPr wrap="square">
            <a:spAutoFit/>
          </a:bodyPr>
          <a:lstStyle/>
          <a:p>
            <a:pPr lvl="0">
              <a:spcBef>
                <a:spcPts val="0"/>
              </a:spcBef>
            </a:pPr>
            <a:r>
              <a:rPr lang="en-US" altLang="zh-CN" sz="2400" b="1" dirty="0">
                <a:solidFill>
                  <a:prstClr val="black"/>
                </a:solidFill>
                <a:latin typeface="楷体_GB2312" pitchFamily="49" charset="-122"/>
                <a:ea typeface="楷体_GB2312" pitchFamily="49" charset="-122"/>
              </a:rPr>
              <a:t>【</a:t>
            </a:r>
            <a:r>
              <a:rPr lang="zh-CN" altLang="en-US" sz="2400" b="1" dirty="0">
                <a:solidFill>
                  <a:prstClr val="black"/>
                </a:solidFill>
                <a:latin typeface="楷体_GB2312" pitchFamily="49" charset="-122"/>
                <a:ea typeface="楷体_GB2312" pitchFamily="49" charset="-122"/>
              </a:rPr>
              <a:t>例</a:t>
            </a:r>
            <a:r>
              <a:rPr lang="en-US" altLang="zh-CN" sz="2400" b="1" dirty="0">
                <a:solidFill>
                  <a:prstClr val="black"/>
                </a:solidFill>
                <a:latin typeface="楷体_GB2312" pitchFamily="49" charset="-122"/>
                <a:ea typeface="楷体_GB2312" pitchFamily="49" charset="-122"/>
              </a:rPr>
              <a:t>4.4】</a:t>
            </a:r>
            <a:r>
              <a:rPr lang="zh-CN" altLang="en-US" sz="2400" b="1" dirty="0">
                <a:solidFill>
                  <a:prstClr val="black"/>
                </a:solidFill>
                <a:latin typeface="楷体_GB2312" pitchFamily="49" charset="-122"/>
                <a:ea typeface="楷体_GB2312" pitchFamily="49" charset="-122"/>
              </a:rPr>
              <a:t>用</a:t>
            </a:r>
            <a:r>
              <a:rPr lang="en-US" altLang="zh-CN" sz="2400" b="1" dirty="0">
                <a:solidFill>
                  <a:prstClr val="black"/>
                </a:solidFill>
                <a:latin typeface="楷体_GB2312" pitchFamily="49" charset="-122"/>
                <a:ea typeface="楷体_GB2312" pitchFamily="49" charset="-122"/>
              </a:rPr>
              <a:t>CASE</a:t>
            </a:r>
            <a:r>
              <a:rPr lang="zh-CN" altLang="en-US" sz="2400" b="1" dirty="0">
                <a:solidFill>
                  <a:prstClr val="black"/>
                </a:solidFill>
                <a:latin typeface="楷体_GB2312" pitchFamily="49" charset="-122"/>
                <a:ea typeface="楷体_GB2312" pitchFamily="49" charset="-122"/>
              </a:rPr>
              <a:t>语句格式一实现：在对</a:t>
            </a:r>
            <a:r>
              <a:rPr lang="en-US" altLang="zh-CN" sz="2400" b="1" dirty="0">
                <a:solidFill>
                  <a:prstClr val="black"/>
                </a:solidFill>
                <a:latin typeface="楷体_GB2312" pitchFamily="49" charset="-122"/>
                <a:ea typeface="楷体_GB2312" pitchFamily="49" charset="-122"/>
              </a:rPr>
              <a:t>stock</a:t>
            </a:r>
            <a:r>
              <a:rPr lang="zh-CN" altLang="en-US" sz="2400" b="1" dirty="0">
                <a:solidFill>
                  <a:prstClr val="black"/>
                </a:solidFill>
                <a:latin typeface="楷体_GB2312" pitchFamily="49" charset="-122"/>
                <a:ea typeface="楷体_GB2312" pitchFamily="49" charset="-122"/>
              </a:rPr>
              <a:t>表的查询中，当仓库号的值是</a:t>
            </a:r>
            <a:r>
              <a:rPr lang="zh-CN" altLang="en-US" sz="2400" b="1" dirty="0">
                <a:solidFill>
                  <a:prstClr val="black"/>
                </a:solidFill>
                <a:ea typeface="楷体_GB2312" pitchFamily="49" charset="-122"/>
              </a:rPr>
              <a:t>“</a:t>
            </a:r>
            <a:r>
              <a:rPr lang="zh-CN" altLang="en-US" sz="2400" b="1" dirty="0">
                <a:solidFill>
                  <a:prstClr val="black"/>
                </a:solidFill>
                <a:latin typeface="楷体_GB2312" pitchFamily="49" charset="-122"/>
                <a:ea typeface="楷体_GB2312" pitchFamily="49" charset="-122"/>
              </a:rPr>
              <a:t>供电局</a:t>
            </a:r>
            <a:r>
              <a:rPr lang="en-US" altLang="zh-CN" sz="2400" b="1" dirty="0">
                <a:solidFill>
                  <a:prstClr val="black"/>
                </a:solidFill>
                <a:latin typeface="楷体_GB2312" pitchFamily="49" charset="-122"/>
                <a:ea typeface="楷体_GB2312" pitchFamily="49" charset="-122"/>
              </a:rPr>
              <a:t>1</a:t>
            </a:r>
            <a:r>
              <a:rPr lang="zh-CN" altLang="en-US" sz="2400" b="1" dirty="0">
                <a:solidFill>
                  <a:prstClr val="black"/>
                </a:solidFill>
                <a:latin typeface="楷体_GB2312" pitchFamily="49" charset="-122"/>
                <a:ea typeface="楷体_GB2312" pitchFamily="49" charset="-122"/>
              </a:rPr>
              <a:t>号仓库</a:t>
            </a:r>
            <a:r>
              <a:rPr lang="zh-CN" altLang="en-US" sz="2400" b="1" dirty="0">
                <a:solidFill>
                  <a:prstClr val="black"/>
                </a:solidFill>
                <a:ea typeface="楷体_GB2312" pitchFamily="49" charset="-122"/>
              </a:rPr>
              <a:t>”</a:t>
            </a:r>
            <a:r>
              <a:rPr lang="zh-CN" altLang="en-US" sz="2400" b="1" dirty="0">
                <a:solidFill>
                  <a:prstClr val="black"/>
                </a:solidFill>
                <a:latin typeface="楷体_GB2312" pitchFamily="49" charset="-122"/>
                <a:ea typeface="楷体_GB2312" pitchFamily="49" charset="-122"/>
              </a:rPr>
              <a:t>、</a:t>
            </a:r>
            <a:r>
              <a:rPr lang="zh-CN" altLang="en-US" sz="2400" b="1" dirty="0">
                <a:solidFill>
                  <a:prstClr val="black"/>
                </a:solidFill>
                <a:ea typeface="楷体_GB2312" pitchFamily="49" charset="-122"/>
              </a:rPr>
              <a:t>“</a:t>
            </a:r>
            <a:r>
              <a:rPr lang="zh-CN" altLang="en-US" sz="2400" b="1" dirty="0">
                <a:solidFill>
                  <a:prstClr val="black"/>
                </a:solidFill>
                <a:latin typeface="楷体_GB2312" pitchFamily="49" charset="-122"/>
                <a:ea typeface="楷体_GB2312" pitchFamily="49" charset="-122"/>
              </a:rPr>
              <a:t>供电局</a:t>
            </a:r>
            <a:r>
              <a:rPr lang="en-US" altLang="zh-CN" sz="2400" b="1" dirty="0">
                <a:solidFill>
                  <a:prstClr val="black"/>
                </a:solidFill>
                <a:latin typeface="楷体_GB2312" pitchFamily="49" charset="-122"/>
                <a:ea typeface="楷体_GB2312" pitchFamily="49" charset="-122"/>
              </a:rPr>
              <a:t>2</a:t>
            </a:r>
            <a:r>
              <a:rPr lang="zh-CN" altLang="en-US" sz="2400" b="1" dirty="0">
                <a:solidFill>
                  <a:prstClr val="black"/>
                </a:solidFill>
                <a:latin typeface="楷体_GB2312" pitchFamily="49" charset="-122"/>
                <a:ea typeface="楷体_GB2312" pitchFamily="49" charset="-122"/>
              </a:rPr>
              <a:t>号仓库</a:t>
            </a:r>
            <a:r>
              <a:rPr lang="zh-CN" altLang="en-US" sz="2400" b="1" dirty="0">
                <a:solidFill>
                  <a:prstClr val="black"/>
                </a:solidFill>
                <a:ea typeface="楷体_GB2312" pitchFamily="49" charset="-122"/>
              </a:rPr>
              <a:t>”</a:t>
            </a:r>
            <a:r>
              <a:rPr lang="zh-CN" altLang="en-US" sz="2400" b="1" dirty="0">
                <a:solidFill>
                  <a:prstClr val="black"/>
                </a:solidFill>
                <a:latin typeface="楷体_GB2312" pitchFamily="49" charset="-122"/>
                <a:ea typeface="楷体_GB2312" pitchFamily="49" charset="-122"/>
              </a:rPr>
              <a:t>、</a:t>
            </a:r>
            <a:r>
              <a:rPr lang="zh-CN" altLang="en-US" sz="2400" b="1" dirty="0">
                <a:solidFill>
                  <a:prstClr val="black"/>
                </a:solidFill>
                <a:ea typeface="楷体_GB2312" pitchFamily="49" charset="-122"/>
              </a:rPr>
              <a:t>“</a:t>
            </a:r>
            <a:r>
              <a:rPr lang="zh-CN" altLang="en-US" sz="2400" b="1" dirty="0">
                <a:solidFill>
                  <a:prstClr val="black"/>
                </a:solidFill>
                <a:latin typeface="楷体_GB2312" pitchFamily="49" charset="-122"/>
                <a:ea typeface="楷体_GB2312" pitchFamily="49" charset="-122"/>
              </a:rPr>
              <a:t>供电局</a:t>
            </a:r>
            <a:r>
              <a:rPr lang="en-US" altLang="zh-CN" sz="2400" b="1" dirty="0">
                <a:solidFill>
                  <a:prstClr val="black"/>
                </a:solidFill>
                <a:latin typeface="楷体_GB2312" pitchFamily="49" charset="-122"/>
                <a:ea typeface="楷体_GB2312" pitchFamily="49" charset="-122"/>
              </a:rPr>
              <a:t>3</a:t>
            </a:r>
            <a:r>
              <a:rPr lang="zh-CN" altLang="en-US" sz="2400" b="1" dirty="0">
                <a:solidFill>
                  <a:prstClr val="black"/>
                </a:solidFill>
                <a:latin typeface="楷体_GB2312" pitchFamily="49" charset="-122"/>
                <a:ea typeface="楷体_GB2312" pitchFamily="49" charset="-122"/>
              </a:rPr>
              <a:t>号仓库</a:t>
            </a:r>
            <a:r>
              <a:rPr lang="zh-CN" altLang="en-US" sz="2400" b="1" dirty="0">
                <a:solidFill>
                  <a:prstClr val="black"/>
                </a:solidFill>
                <a:ea typeface="楷体_GB2312" pitchFamily="49" charset="-122"/>
              </a:rPr>
              <a:t>”</a:t>
            </a:r>
            <a:r>
              <a:rPr lang="zh-CN" altLang="en-US" sz="2400" b="1" dirty="0">
                <a:solidFill>
                  <a:prstClr val="black"/>
                </a:solidFill>
                <a:latin typeface="楷体_GB2312" pitchFamily="49" charset="-122"/>
                <a:ea typeface="楷体_GB2312" pitchFamily="49" charset="-122"/>
              </a:rPr>
              <a:t>时分别返回</a:t>
            </a:r>
            <a:r>
              <a:rPr lang="zh-CN" altLang="en-US" sz="2400" b="1" dirty="0">
                <a:solidFill>
                  <a:prstClr val="black"/>
                </a:solidFill>
                <a:ea typeface="楷体_GB2312" pitchFamily="49" charset="-122"/>
              </a:rPr>
              <a:t>“</a:t>
            </a:r>
            <a:r>
              <a:rPr lang="zh-CN" altLang="en-US" sz="2400" b="1" dirty="0">
                <a:solidFill>
                  <a:prstClr val="black"/>
                </a:solidFill>
                <a:latin typeface="楷体_GB2312" pitchFamily="49" charset="-122"/>
                <a:ea typeface="楷体_GB2312" pitchFamily="49" charset="-122"/>
              </a:rPr>
              <a:t>北京</a:t>
            </a:r>
            <a:r>
              <a:rPr lang="zh-CN" altLang="en-US" sz="2400" b="1" dirty="0">
                <a:solidFill>
                  <a:prstClr val="black"/>
                </a:solidFill>
                <a:ea typeface="楷体_GB2312" pitchFamily="49" charset="-122"/>
              </a:rPr>
              <a:t>”</a:t>
            </a:r>
            <a:r>
              <a:rPr lang="zh-CN" altLang="en-US" sz="2400" b="1" dirty="0">
                <a:solidFill>
                  <a:prstClr val="black"/>
                </a:solidFill>
                <a:latin typeface="楷体_GB2312" pitchFamily="49" charset="-122"/>
                <a:ea typeface="楷体_GB2312" pitchFamily="49" charset="-122"/>
              </a:rPr>
              <a:t>、</a:t>
            </a:r>
            <a:r>
              <a:rPr lang="zh-CN" altLang="en-US" sz="2400" b="1" dirty="0">
                <a:solidFill>
                  <a:prstClr val="black"/>
                </a:solidFill>
                <a:ea typeface="楷体_GB2312" pitchFamily="49" charset="-122"/>
              </a:rPr>
              <a:t>“</a:t>
            </a:r>
            <a:r>
              <a:rPr lang="zh-CN" altLang="en-US" sz="2400" b="1" dirty="0">
                <a:solidFill>
                  <a:prstClr val="black"/>
                </a:solidFill>
                <a:latin typeface="楷体_GB2312" pitchFamily="49" charset="-122"/>
                <a:ea typeface="楷体_GB2312" pitchFamily="49" charset="-122"/>
              </a:rPr>
              <a:t>上海</a:t>
            </a:r>
            <a:r>
              <a:rPr lang="zh-CN" altLang="en-US" sz="2400" b="1" dirty="0">
                <a:solidFill>
                  <a:prstClr val="black"/>
                </a:solidFill>
                <a:ea typeface="楷体_GB2312" pitchFamily="49" charset="-122"/>
              </a:rPr>
              <a:t>”</a:t>
            </a:r>
            <a:r>
              <a:rPr lang="zh-CN" altLang="en-US" sz="2400" b="1" dirty="0">
                <a:solidFill>
                  <a:prstClr val="black"/>
                </a:solidFill>
                <a:latin typeface="楷体_GB2312" pitchFamily="49" charset="-122"/>
                <a:ea typeface="楷体_GB2312" pitchFamily="49" charset="-122"/>
              </a:rPr>
              <a:t>、</a:t>
            </a:r>
            <a:r>
              <a:rPr lang="zh-CN" altLang="en-US" sz="2400" b="1" dirty="0">
                <a:solidFill>
                  <a:prstClr val="black"/>
                </a:solidFill>
                <a:ea typeface="楷体_GB2312" pitchFamily="49" charset="-122"/>
              </a:rPr>
              <a:t>“</a:t>
            </a:r>
            <a:r>
              <a:rPr lang="zh-CN" altLang="en-US" sz="2400" b="1" dirty="0">
                <a:solidFill>
                  <a:prstClr val="black"/>
                </a:solidFill>
                <a:latin typeface="楷体_GB2312" pitchFamily="49" charset="-122"/>
                <a:ea typeface="楷体_GB2312" pitchFamily="49" charset="-122"/>
              </a:rPr>
              <a:t>广州</a:t>
            </a:r>
            <a:r>
              <a:rPr lang="zh-CN" altLang="en-US" sz="2400" b="1" dirty="0">
                <a:solidFill>
                  <a:prstClr val="black"/>
                </a:solidFill>
                <a:ea typeface="楷体_GB2312" pitchFamily="49" charset="-122"/>
              </a:rPr>
              <a:t>”</a:t>
            </a:r>
            <a:r>
              <a:rPr lang="zh-CN" altLang="en-US" sz="2400" b="1" dirty="0">
                <a:solidFill>
                  <a:prstClr val="black"/>
                </a:solidFill>
                <a:latin typeface="楷体_GB2312" pitchFamily="49" charset="-122"/>
                <a:ea typeface="楷体_GB2312" pitchFamily="49" charset="-122"/>
              </a:rPr>
              <a:t>，否则返回</a:t>
            </a:r>
            <a:r>
              <a:rPr lang="zh-CN" altLang="en-US" sz="2400" b="1" dirty="0">
                <a:solidFill>
                  <a:prstClr val="black"/>
                </a:solidFill>
                <a:ea typeface="楷体_GB2312" pitchFamily="49" charset="-122"/>
              </a:rPr>
              <a:t>“</a:t>
            </a:r>
            <a:r>
              <a:rPr lang="zh-CN" altLang="en-US" sz="2400" b="1" dirty="0">
                <a:solidFill>
                  <a:prstClr val="black"/>
                </a:solidFill>
                <a:latin typeface="楷体_GB2312" pitchFamily="49" charset="-122"/>
                <a:ea typeface="楷体_GB2312" pitchFamily="49" charset="-122"/>
              </a:rPr>
              <a:t>未知</a:t>
            </a:r>
            <a:r>
              <a:rPr lang="zh-CN" altLang="en-US" sz="2400" b="1" dirty="0">
                <a:solidFill>
                  <a:prstClr val="black"/>
                </a:solidFill>
                <a:ea typeface="楷体_GB2312" pitchFamily="49" charset="-122"/>
              </a:rPr>
              <a:t>”</a:t>
            </a:r>
            <a:r>
              <a:rPr lang="zh-CN" altLang="en-US" sz="2400" b="1" dirty="0">
                <a:solidFill>
                  <a:prstClr val="black"/>
                </a:solidFill>
                <a:latin typeface="楷体_GB2312" pitchFamily="49" charset="-122"/>
                <a:ea typeface="楷体_GB2312" pitchFamily="49" charset="-122"/>
              </a:rPr>
              <a:t>。</a:t>
            </a:r>
          </a:p>
          <a:p>
            <a:pPr lvl="0">
              <a:spcBef>
                <a:spcPts val="0"/>
              </a:spcBef>
            </a:pPr>
            <a:r>
              <a:rPr lang="en-US" altLang="zh-CN" sz="2400" b="1" dirty="0">
                <a:solidFill>
                  <a:prstClr val="black"/>
                </a:solidFill>
                <a:latin typeface="楷体_GB2312" pitchFamily="49" charset="-122"/>
                <a:ea typeface="楷体_GB2312" pitchFamily="49" charset="-122"/>
              </a:rPr>
              <a:t>SELECT </a:t>
            </a:r>
            <a:r>
              <a:rPr lang="en-US" altLang="zh-CN" sz="2400" b="1" dirty="0" err="1">
                <a:solidFill>
                  <a:prstClr val="black"/>
                </a:solidFill>
                <a:latin typeface="楷体_GB2312" pitchFamily="49" charset="-122"/>
                <a:ea typeface="楷体_GB2312" pitchFamily="49" charset="-122"/>
              </a:rPr>
              <a:t>mat_num,mat_name,speci,amount,unit,total</a:t>
            </a:r>
            <a:r>
              <a:rPr lang="en-US" altLang="zh-CN" sz="2400" b="1" dirty="0">
                <a:solidFill>
                  <a:prstClr val="black"/>
                </a:solidFill>
                <a:latin typeface="楷体_GB2312" pitchFamily="49" charset="-122"/>
                <a:ea typeface="楷体_GB2312" pitchFamily="49" charset="-122"/>
              </a:rPr>
              <a:t>, </a:t>
            </a:r>
          </a:p>
          <a:p>
            <a:pPr lvl="0">
              <a:spcBef>
                <a:spcPts val="0"/>
              </a:spcBef>
            </a:pPr>
            <a:r>
              <a:rPr lang="en-US" altLang="zh-CN" sz="2400" b="1" dirty="0">
                <a:solidFill>
                  <a:prstClr val="black"/>
                </a:solidFill>
                <a:latin typeface="楷体_GB2312" pitchFamily="49" charset="-122"/>
                <a:ea typeface="楷体_GB2312" pitchFamily="49" charset="-122"/>
              </a:rPr>
              <a:t>       warehouse</a:t>
            </a:r>
            <a:r>
              <a:rPr lang="en-US" altLang="zh-CN" sz="2400" b="1" dirty="0">
                <a:solidFill>
                  <a:srgbClr val="FF0000"/>
                </a:solidFill>
                <a:latin typeface="楷体_GB2312" pitchFamily="49" charset="-122"/>
                <a:ea typeface="楷体_GB2312" pitchFamily="49" charset="-122"/>
              </a:rPr>
              <a:t>=CASE</a:t>
            </a:r>
            <a:r>
              <a:rPr lang="en-US" altLang="zh-CN" sz="2400" b="1" dirty="0">
                <a:solidFill>
                  <a:prstClr val="black"/>
                </a:solidFill>
                <a:latin typeface="楷体_GB2312" pitchFamily="49" charset="-122"/>
                <a:ea typeface="楷体_GB2312" pitchFamily="49" charset="-122"/>
              </a:rPr>
              <a:t> warehouse</a:t>
            </a:r>
          </a:p>
          <a:p>
            <a:pPr lvl="0">
              <a:spcBef>
                <a:spcPts val="0"/>
              </a:spcBef>
            </a:pPr>
            <a:r>
              <a:rPr lang="en-US" altLang="zh-CN" sz="2400" b="1" dirty="0">
                <a:solidFill>
                  <a:prstClr val="black"/>
                </a:solidFill>
                <a:latin typeface="楷体_GB2312" pitchFamily="49" charset="-122"/>
                <a:ea typeface="楷体_GB2312" pitchFamily="49" charset="-122"/>
              </a:rPr>
              <a:t>                  WHEN '</a:t>
            </a:r>
            <a:r>
              <a:rPr lang="zh-CN" altLang="en-US" sz="2400" b="1" dirty="0">
                <a:solidFill>
                  <a:prstClr val="black"/>
                </a:solidFill>
                <a:latin typeface="楷体_GB2312" pitchFamily="49" charset="-122"/>
                <a:ea typeface="楷体_GB2312" pitchFamily="49" charset="-122"/>
              </a:rPr>
              <a:t>供电局</a:t>
            </a:r>
            <a:r>
              <a:rPr lang="en-US" altLang="zh-CN" sz="2400" b="1" dirty="0">
                <a:solidFill>
                  <a:prstClr val="black"/>
                </a:solidFill>
                <a:latin typeface="楷体_GB2312" pitchFamily="49" charset="-122"/>
                <a:ea typeface="楷体_GB2312" pitchFamily="49" charset="-122"/>
              </a:rPr>
              <a:t>1#</a:t>
            </a:r>
            <a:r>
              <a:rPr lang="zh-CN" altLang="en-US" sz="2400" b="1" dirty="0">
                <a:solidFill>
                  <a:prstClr val="black"/>
                </a:solidFill>
                <a:latin typeface="楷体_GB2312" pitchFamily="49" charset="-122"/>
                <a:ea typeface="楷体_GB2312" pitchFamily="49" charset="-122"/>
              </a:rPr>
              <a:t>仓库</a:t>
            </a:r>
            <a:r>
              <a:rPr lang="en-US" altLang="zh-CN" sz="2400" b="1" dirty="0">
                <a:solidFill>
                  <a:prstClr val="black"/>
                </a:solidFill>
                <a:latin typeface="楷体_GB2312" pitchFamily="49" charset="-122"/>
                <a:ea typeface="楷体_GB2312" pitchFamily="49" charset="-122"/>
              </a:rPr>
              <a:t>'THEN '</a:t>
            </a:r>
            <a:r>
              <a:rPr lang="zh-CN" altLang="en-US" sz="2400" b="1" dirty="0">
                <a:solidFill>
                  <a:prstClr val="black"/>
                </a:solidFill>
                <a:latin typeface="楷体_GB2312" pitchFamily="49" charset="-122"/>
                <a:ea typeface="楷体_GB2312" pitchFamily="49" charset="-122"/>
              </a:rPr>
              <a:t>北京</a:t>
            </a:r>
            <a:r>
              <a:rPr lang="en-US" altLang="zh-CN" sz="2400" b="1" dirty="0">
                <a:solidFill>
                  <a:prstClr val="black"/>
                </a:solidFill>
                <a:latin typeface="楷体_GB2312" pitchFamily="49" charset="-122"/>
                <a:ea typeface="楷体_GB2312" pitchFamily="49" charset="-122"/>
              </a:rPr>
              <a:t>'</a:t>
            </a:r>
          </a:p>
          <a:p>
            <a:pPr lvl="0">
              <a:spcBef>
                <a:spcPts val="0"/>
              </a:spcBef>
            </a:pPr>
            <a:r>
              <a:rPr lang="en-US" altLang="zh-CN" sz="2400" b="1" dirty="0">
                <a:solidFill>
                  <a:prstClr val="black"/>
                </a:solidFill>
                <a:latin typeface="楷体_GB2312" pitchFamily="49" charset="-122"/>
                <a:ea typeface="楷体_GB2312" pitchFamily="49" charset="-122"/>
              </a:rPr>
              <a:t>                  WHEN '</a:t>
            </a:r>
            <a:r>
              <a:rPr lang="zh-CN" altLang="en-US" sz="2400" b="1" dirty="0">
                <a:solidFill>
                  <a:prstClr val="black"/>
                </a:solidFill>
                <a:latin typeface="楷体_GB2312" pitchFamily="49" charset="-122"/>
                <a:ea typeface="楷体_GB2312" pitchFamily="49" charset="-122"/>
              </a:rPr>
              <a:t>供电局</a:t>
            </a:r>
            <a:r>
              <a:rPr lang="en-US" altLang="zh-CN" sz="2400" b="1" dirty="0">
                <a:solidFill>
                  <a:prstClr val="black"/>
                </a:solidFill>
                <a:latin typeface="楷体_GB2312" pitchFamily="49" charset="-122"/>
                <a:ea typeface="楷体_GB2312" pitchFamily="49" charset="-122"/>
              </a:rPr>
              <a:t>2#</a:t>
            </a:r>
            <a:r>
              <a:rPr lang="zh-CN" altLang="en-US" sz="2400" b="1" dirty="0">
                <a:solidFill>
                  <a:prstClr val="black"/>
                </a:solidFill>
                <a:latin typeface="楷体_GB2312" pitchFamily="49" charset="-122"/>
                <a:ea typeface="楷体_GB2312" pitchFamily="49" charset="-122"/>
              </a:rPr>
              <a:t>仓库</a:t>
            </a:r>
            <a:r>
              <a:rPr lang="en-US" altLang="zh-CN" sz="2400" b="1" dirty="0">
                <a:solidFill>
                  <a:prstClr val="black"/>
                </a:solidFill>
                <a:latin typeface="楷体_GB2312" pitchFamily="49" charset="-122"/>
                <a:ea typeface="楷体_GB2312" pitchFamily="49" charset="-122"/>
              </a:rPr>
              <a:t>'THEN '</a:t>
            </a:r>
            <a:r>
              <a:rPr lang="zh-CN" altLang="en-US" sz="2400" b="1" dirty="0">
                <a:solidFill>
                  <a:prstClr val="black"/>
                </a:solidFill>
                <a:latin typeface="楷体_GB2312" pitchFamily="49" charset="-122"/>
                <a:ea typeface="楷体_GB2312" pitchFamily="49" charset="-122"/>
              </a:rPr>
              <a:t>上海</a:t>
            </a:r>
            <a:r>
              <a:rPr lang="en-US" altLang="zh-CN" sz="2400" b="1" dirty="0">
                <a:solidFill>
                  <a:prstClr val="black"/>
                </a:solidFill>
                <a:latin typeface="楷体_GB2312" pitchFamily="49" charset="-122"/>
                <a:ea typeface="楷体_GB2312" pitchFamily="49" charset="-122"/>
              </a:rPr>
              <a:t>'</a:t>
            </a:r>
          </a:p>
          <a:p>
            <a:pPr lvl="0">
              <a:spcBef>
                <a:spcPts val="0"/>
              </a:spcBef>
            </a:pPr>
            <a:r>
              <a:rPr lang="en-US" altLang="zh-CN" sz="2400" b="1" dirty="0">
                <a:solidFill>
                  <a:prstClr val="black"/>
                </a:solidFill>
                <a:latin typeface="楷体_GB2312" pitchFamily="49" charset="-122"/>
                <a:ea typeface="楷体_GB2312" pitchFamily="49" charset="-122"/>
              </a:rPr>
              <a:t>                  WHEN '</a:t>
            </a:r>
            <a:r>
              <a:rPr lang="zh-CN" altLang="en-US" sz="2400" b="1" dirty="0">
                <a:solidFill>
                  <a:prstClr val="black"/>
                </a:solidFill>
                <a:latin typeface="楷体_GB2312" pitchFamily="49" charset="-122"/>
                <a:ea typeface="楷体_GB2312" pitchFamily="49" charset="-122"/>
              </a:rPr>
              <a:t>供电局</a:t>
            </a:r>
            <a:r>
              <a:rPr lang="en-US" altLang="zh-CN" sz="2400" b="1" dirty="0">
                <a:solidFill>
                  <a:prstClr val="black"/>
                </a:solidFill>
                <a:latin typeface="楷体_GB2312" pitchFamily="49" charset="-122"/>
                <a:ea typeface="楷体_GB2312" pitchFamily="49" charset="-122"/>
              </a:rPr>
              <a:t>3#</a:t>
            </a:r>
            <a:r>
              <a:rPr lang="zh-CN" altLang="en-US" sz="2400" b="1" dirty="0">
                <a:solidFill>
                  <a:prstClr val="black"/>
                </a:solidFill>
                <a:latin typeface="楷体_GB2312" pitchFamily="49" charset="-122"/>
                <a:ea typeface="楷体_GB2312" pitchFamily="49" charset="-122"/>
              </a:rPr>
              <a:t>仓库</a:t>
            </a:r>
            <a:r>
              <a:rPr lang="en-US" altLang="zh-CN" sz="2400" b="1" dirty="0">
                <a:solidFill>
                  <a:prstClr val="black"/>
                </a:solidFill>
                <a:latin typeface="楷体_GB2312" pitchFamily="49" charset="-122"/>
                <a:ea typeface="楷体_GB2312" pitchFamily="49" charset="-122"/>
              </a:rPr>
              <a:t>'THEN '</a:t>
            </a:r>
            <a:r>
              <a:rPr lang="zh-CN" altLang="en-US" sz="2400" b="1" dirty="0">
                <a:solidFill>
                  <a:prstClr val="black"/>
                </a:solidFill>
                <a:latin typeface="楷体_GB2312" pitchFamily="49" charset="-122"/>
                <a:ea typeface="楷体_GB2312" pitchFamily="49" charset="-122"/>
              </a:rPr>
              <a:t>广州</a:t>
            </a:r>
            <a:r>
              <a:rPr lang="en-US" altLang="zh-CN" sz="2400" b="1" dirty="0">
                <a:solidFill>
                  <a:prstClr val="black"/>
                </a:solidFill>
                <a:latin typeface="楷体_GB2312" pitchFamily="49" charset="-122"/>
                <a:ea typeface="楷体_GB2312" pitchFamily="49" charset="-122"/>
              </a:rPr>
              <a:t>'</a:t>
            </a:r>
          </a:p>
          <a:p>
            <a:pPr lvl="0">
              <a:spcBef>
                <a:spcPts val="0"/>
              </a:spcBef>
            </a:pPr>
            <a:r>
              <a:rPr lang="en-US" altLang="zh-CN" sz="2400" b="1" dirty="0">
                <a:solidFill>
                  <a:prstClr val="black"/>
                </a:solidFill>
                <a:latin typeface="楷体_GB2312" pitchFamily="49" charset="-122"/>
                <a:ea typeface="楷体_GB2312" pitchFamily="49" charset="-122"/>
              </a:rPr>
              <a:t>                  ELSE '</a:t>
            </a:r>
            <a:r>
              <a:rPr lang="zh-CN" altLang="en-US" sz="2400" b="1" dirty="0">
                <a:solidFill>
                  <a:prstClr val="black"/>
                </a:solidFill>
                <a:latin typeface="楷体_GB2312" pitchFamily="49" charset="-122"/>
                <a:ea typeface="楷体_GB2312" pitchFamily="49" charset="-122"/>
              </a:rPr>
              <a:t>未知</a:t>
            </a:r>
            <a:r>
              <a:rPr lang="en-US" altLang="zh-CN" sz="2400" b="1" dirty="0">
                <a:solidFill>
                  <a:prstClr val="black"/>
                </a:solidFill>
                <a:latin typeface="楷体_GB2312" pitchFamily="49" charset="-122"/>
                <a:ea typeface="楷体_GB2312" pitchFamily="49" charset="-122"/>
              </a:rPr>
              <a:t>'</a:t>
            </a:r>
          </a:p>
          <a:p>
            <a:pPr lvl="0">
              <a:spcBef>
                <a:spcPts val="0"/>
              </a:spcBef>
            </a:pPr>
            <a:r>
              <a:rPr lang="en-US" altLang="zh-CN" sz="2400" b="1" dirty="0">
                <a:solidFill>
                  <a:prstClr val="black"/>
                </a:solidFill>
                <a:latin typeface="楷体_GB2312" pitchFamily="49" charset="-122"/>
                <a:ea typeface="楷体_GB2312" pitchFamily="49" charset="-122"/>
              </a:rPr>
              <a:t>                </a:t>
            </a:r>
            <a:r>
              <a:rPr lang="en-US" altLang="zh-CN" sz="2400" b="1" dirty="0">
                <a:solidFill>
                  <a:srgbClr val="FF3300"/>
                </a:solidFill>
                <a:latin typeface="楷体_GB2312" pitchFamily="49" charset="-122"/>
                <a:ea typeface="楷体_GB2312" pitchFamily="49" charset="-122"/>
              </a:rPr>
              <a:t>END</a:t>
            </a:r>
            <a:r>
              <a:rPr lang="en-US" altLang="zh-CN" sz="2400" b="1" dirty="0">
                <a:solidFill>
                  <a:prstClr val="black"/>
                </a:solidFill>
                <a:latin typeface="楷体_GB2312" pitchFamily="49" charset="-122"/>
                <a:ea typeface="楷体_GB2312" pitchFamily="49" charset="-122"/>
              </a:rPr>
              <a:t> </a:t>
            </a:r>
          </a:p>
          <a:p>
            <a:pPr lvl="0">
              <a:spcBef>
                <a:spcPts val="0"/>
              </a:spcBef>
            </a:pPr>
            <a:r>
              <a:rPr lang="en-US" altLang="zh-CN" sz="2400" b="1" dirty="0">
                <a:solidFill>
                  <a:prstClr val="black"/>
                </a:solidFill>
                <a:latin typeface="楷体_GB2312" pitchFamily="49" charset="-122"/>
                <a:ea typeface="楷体_GB2312" pitchFamily="49" charset="-122"/>
              </a:rPr>
              <a:t>FROM stock</a:t>
            </a:r>
          </a:p>
        </p:txBody>
      </p:sp>
    </p:spTree>
    <p:extLst>
      <p:ext uri="{BB962C8B-B14F-4D97-AF65-F5344CB8AC3E}">
        <p14:creationId xmlns:p14="http://schemas.microsoft.com/office/powerpoint/2010/main" val="114690309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4.1 SQL </a:t>
            </a:r>
            <a:r>
              <a:rPr lang="en-US" altLang="zh-CN" sz="2800" b="1" dirty="0">
                <a:solidFill>
                  <a:schemeClr val="bg1"/>
                </a:solidFill>
                <a:latin typeface="微软雅黑" panose="020B0503020204020204" pitchFamily="34" charset="-122"/>
                <a:ea typeface="微软雅黑" panose="020B0503020204020204" pitchFamily="34" charset="-122"/>
              </a:rPr>
              <a:t>Server</a:t>
            </a:r>
            <a:r>
              <a:rPr lang="zh-CN" altLang="en-US" sz="2800" b="1" dirty="0">
                <a:solidFill>
                  <a:schemeClr val="bg1"/>
                </a:solidFill>
                <a:latin typeface="微软雅黑" panose="020B0503020204020204" pitchFamily="34" charset="-122"/>
                <a:ea typeface="微软雅黑" panose="020B0503020204020204" pitchFamily="34" charset="-122"/>
              </a:rPr>
              <a:t>编程结构</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4.1.5 </a:t>
            </a:r>
            <a:r>
              <a:rPr lang="zh-CN" altLang="en-US" sz="2800" b="1" dirty="0">
                <a:solidFill>
                  <a:schemeClr val="bg1"/>
                </a:solidFill>
                <a:latin typeface="微软雅黑" panose="020B0503020204020204" pitchFamily="34" charset="-122"/>
                <a:ea typeface="微软雅黑" panose="020B0503020204020204" pitchFamily="34" charset="-122"/>
              </a:rPr>
              <a:t>流程控制语句</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2"/>
          <p:cNvSpPr txBox="1">
            <a:spLocks noChangeArrowheads="1"/>
          </p:cNvSpPr>
          <p:nvPr/>
        </p:nvSpPr>
        <p:spPr bwMode="auto">
          <a:xfrm>
            <a:off x="323850" y="857972"/>
            <a:ext cx="11341677" cy="27257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80000"/>
              </a:lnSpc>
              <a:buFontTx/>
              <a:buNone/>
            </a:pPr>
            <a:r>
              <a:rPr lang="en-US" altLang="zh-CN" sz="2400" b="1" dirty="0" smtClean="0">
                <a:solidFill>
                  <a:srgbClr val="0000FF"/>
                </a:solidFill>
                <a:latin typeface="楷体_GB2312" pitchFamily="49" charset="-122"/>
                <a:ea typeface="楷体_GB2312" pitchFamily="49" charset="-122"/>
              </a:rPr>
              <a:t>(2) </a:t>
            </a:r>
            <a:r>
              <a:rPr lang="zh-CN" altLang="en-US" sz="2400" b="1" dirty="0" smtClean="0">
                <a:solidFill>
                  <a:srgbClr val="0000FF"/>
                </a:solidFill>
                <a:latin typeface="楷体_GB2312" pitchFamily="49" charset="-122"/>
                <a:ea typeface="楷体_GB2312" pitchFamily="49" charset="-122"/>
              </a:rPr>
              <a:t>格式二</a:t>
            </a:r>
          </a:p>
          <a:p>
            <a:pPr eaLnBrk="1" hangingPunct="1">
              <a:lnSpc>
                <a:spcPct val="80000"/>
              </a:lnSpc>
              <a:buFontTx/>
              <a:buNone/>
            </a:pPr>
            <a:r>
              <a:rPr lang="en-US" altLang="zh-CN" sz="2400" b="1" dirty="0" smtClean="0">
                <a:solidFill>
                  <a:srgbClr val="FF3300"/>
                </a:solidFill>
                <a:latin typeface="楷体_GB2312" pitchFamily="49" charset="-122"/>
                <a:ea typeface="楷体_GB2312" pitchFamily="49" charset="-122"/>
              </a:rPr>
              <a:t>CASE</a:t>
            </a:r>
          </a:p>
          <a:p>
            <a:pPr eaLnBrk="1" hangingPunct="1">
              <a:lnSpc>
                <a:spcPct val="80000"/>
              </a:lnSpc>
              <a:buFontTx/>
              <a:buNone/>
            </a:pPr>
            <a:r>
              <a:rPr lang="en-US" altLang="zh-CN" sz="2400" b="1" dirty="0" smtClean="0">
                <a:solidFill>
                  <a:srgbClr val="FF3300"/>
                </a:solidFill>
                <a:latin typeface="楷体_GB2312" pitchFamily="49" charset="-122"/>
                <a:ea typeface="楷体_GB2312" pitchFamily="49" charset="-122"/>
              </a:rPr>
              <a:t>  WHEN &lt;</a:t>
            </a:r>
            <a:r>
              <a:rPr lang="zh-CN" altLang="en-US" sz="2400" b="1" dirty="0" smtClean="0">
                <a:solidFill>
                  <a:srgbClr val="FF3300"/>
                </a:solidFill>
                <a:latin typeface="楷体_GB2312" pitchFamily="49" charset="-122"/>
                <a:ea typeface="楷体_GB2312" pitchFamily="49" charset="-122"/>
              </a:rPr>
              <a:t>条件表达式</a:t>
            </a:r>
            <a:r>
              <a:rPr lang="en-US" altLang="zh-CN" sz="2400" b="1" dirty="0" smtClean="0">
                <a:solidFill>
                  <a:srgbClr val="FF3300"/>
                </a:solidFill>
                <a:latin typeface="楷体_GB2312" pitchFamily="49" charset="-122"/>
                <a:ea typeface="楷体_GB2312" pitchFamily="49" charset="-122"/>
              </a:rPr>
              <a:t>1&gt; THEN &lt;</a:t>
            </a:r>
            <a:r>
              <a:rPr lang="zh-CN" altLang="en-US" sz="2400" b="1" dirty="0" smtClean="0">
                <a:solidFill>
                  <a:srgbClr val="FF3300"/>
                </a:solidFill>
                <a:latin typeface="楷体_GB2312" pitchFamily="49" charset="-122"/>
                <a:ea typeface="楷体_GB2312" pitchFamily="49" charset="-122"/>
              </a:rPr>
              <a:t>表达式</a:t>
            </a:r>
            <a:r>
              <a:rPr lang="en-US" altLang="zh-CN" sz="2400" b="1" dirty="0" smtClean="0">
                <a:solidFill>
                  <a:srgbClr val="FF3300"/>
                </a:solidFill>
                <a:latin typeface="楷体_GB2312" pitchFamily="49" charset="-122"/>
                <a:ea typeface="楷体_GB2312" pitchFamily="49" charset="-122"/>
              </a:rPr>
              <a:t>1&gt;</a:t>
            </a:r>
          </a:p>
          <a:p>
            <a:pPr eaLnBrk="1" hangingPunct="1">
              <a:lnSpc>
                <a:spcPct val="80000"/>
              </a:lnSpc>
              <a:buFontTx/>
              <a:buNone/>
            </a:pPr>
            <a:r>
              <a:rPr lang="en-US" altLang="zh-CN" sz="2400" b="1" dirty="0" smtClean="0">
                <a:solidFill>
                  <a:srgbClr val="FF3300"/>
                </a:solidFill>
                <a:latin typeface="楷体_GB2312" pitchFamily="49" charset="-122"/>
                <a:ea typeface="楷体_GB2312" pitchFamily="49" charset="-122"/>
              </a:rPr>
              <a:t>  [[WHEN &lt;</a:t>
            </a:r>
            <a:r>
              <a:rPr lang="zh-CN" altLang="en-US" sz="2400" b="1" dirty="0" smtClean="0">
                <a:solidFill>
                  <a:srgbClr val="FF3300"/>
                </a:solidFill>
                <a:latin typeface="楷体_GB2312" pitchFamily="49" charset="-122"/>
                <a:ea typeface="楷体_GB2312" pitchFamily="49" charset="-122"/>
              </a:rPr>
              <a:t>条件表达式</a:t>
            </a:r>
            <a:r>
              <a:rPr lang="en-US" altLang="zh-CN" sz="2400" b="1" dirty="0" smtClean="0">
                <a:solidFill>
                  <a:srgbClr val="FF3300"/>
                </a:solidFill>
                <a:latin typeface="楷体_GB2312" pitchFamily="49" charset="-122"/>
                <a:ea typeface="楷体_GB2312" pitchFamily="49" charset="-122"/>
              </a:rPr>
              <a:t>2&gt; THEN &lt;</a:t>
            </a:r>
            <a:r>
              <a:rPr lang="zh-CN" altLang="en-US" sz="2400" b="1" dirty="0" smtClean="0">
                <a:solidFill>
                  <a:srgbClr val="FF3300"/>
                </a:solidFill>
                <a:latin typeface="楷体_GB2312" pitchFamily="49" charset="-122"/>
                <a:ea typeface="楷体_GB2312" pitchFamily="49" charset="-122"/>
              </a:rPr>
              <a:t>表达式</a:t>
            </a:r>
            <a:r>
              <a:rPr lang="en-US" altLang="zh-CN" sz="2400" b="1" dirty="0" smtClean="0">
                <a:solidFill>
                  <a:srgbClr val="FF3300"/>
                </a:solidFill>
                <a:latin typeface="楷体_GB2312" pitchFamily="49" charset="-122"/>
                <a:ea typeface="楷体_GB2312" pitchFamily="49" charset="-122"/>
              </a:rPr>
              <a:t>2&gt;][</a:t>
            </a:r>
            <a:r>
              <a:rPr lang="en-US" altLang="zh-CN" sz="2400" b="1" dirty="0" smtClean="0">
                <a:solidFill>
                  <a:srgbClr val="FF3300"/>
                </a:solidFill>
                <a:ea typeface="楷体_GB2312" pitchFamily="49" charset="-122"/>
              </a:rPr>
              <a:t>…</a:t>
            </a:r>
            <a:r>
              <a:rPr lang="en-US" altLang="zh-CN" sz="2400" b="1" dirty="0" smtClean="0">
                <a:solidFill>
                  <a:srgbClr val="FF3300"/>
                </a:solidFill>
                <a:latin typeface="楷体_GB2312" pitchFamily="49" charset="-122"/>
                <a:ea typeface="楷体_GB2312" pitchFamily="49" charset="-122"/>
              </a:rPr>
              <a:t>]]</a:t>
            </a:r>
          </a:p>
          <a:p>
            <a:pPr eaLnBrk="1" hangingPunct="1">
              <a:lnSpc>
                <a:spcPct val="80000"/>
              </a:lnSpc>
              <a:buFontTx/>
              <a:buNone/>
            </a:pPr>
            <a:r>
              <a:rPr lang="en-US" altLang="zh-CN" sz="2400" b="1" dirty="0" smtClean="0">
                <a:solidFill>
                  <a:srgbClr val="FF3300"/>
                </a:solidFill>
                <a:latin typeface="楷体_GB2312" pitchFamily="49" charset="-122"/>
                <a:ea typeface="楷体_GB2312" pitchFamily="49" charset="-122"/>
              </a:rPr>
              <a:t>  [ELSE &lt;</a:t>
            </a:r>
            <a:r>
              <a:rPr lang="zh-CN" altLang="en-US" sz="2400" b="1" dirty="0" smtClean="0">
                <a:solidFill>
                  <a:srgbClr val="FF3300"/>
                </a:solidFill>
                <a:latin typeface="楷体_GB2312" pitchFamily="49" charset="-122"/>
                <a:ea typeface="楷体_GB2312" pitchFamily="49" charset="-122"/>
              </a:rPr>
              <a:t>表达式</a:t>
            </a:r>
            <a:r>
              <a:rPr lang="en-US" altLang="zh-CN" sz="2400" b="1" dirty="0" smtClean="0">
                <a:solidFill>
                  <a:srgbClr val="FF3300"/>
                </a:solidFill>
                <a:latin typeface="楷体_GB2312" pitchFamily="49" charset="-122"/>
                <a:ea typeface="楷体_GB2312" pitchFamily="49" charset="-122"/>
              </a:rPr>
              <a:t>n&gt;]</a:t>
            </a:r>
          </a:p>
          <a:p>
            <a:pPr eaLnBrk="1" hangingPunct="1">
              <a:lnSpc>
                <a:spcPct val="80000"/>
              </a:lnSpc>
              <a:buFontTx/>
              <a:buNone/>
            </a:pPr>
            <a:r>
              <a:rPr lang="en-US" altLang="zh-CN" sz="2400" b="1" dirty="0" smtClean="0">
                <a:solidFill>
                  <a:srgbClr val="FF3300"/>
                </a:solidFill>
                <a:latin typeface="楷体_GB2312" pitchFamily="49" charset="-122"/>
                <a:ea typeface="楷体_GB2312" pitchFamily="49" charset="-122"/>
              </a:rPr>
              <a:t>END</a:t>
            </a:r>
          </a:p>
        </p:txBody>
      </p:sp>
    </p:spTree>
    <p:extLst>
      <p:ext uri="{BB962C8B-B14F-4D97-AF65-F5344CB8AC3E}">
        <p14:creationId xmlns:p14="http://schemas.microsoft.com/office/powerpoint/2010/main" val="379054967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4.1 SQL </a:t>
            </a:r>
            <a:r>
              <a:rPr lang="en-US" altLang="zh-CN" sz="2800" b="1" dirty="0">
                <a:solidFill>
                  <a:schemeClr val="bg1"/>
                </a:solidFill>
                <a:latin typeface="微软雅黑" panose="020B0503020204020204" pitchFamily="34" charset="-122"/>
                <a:ea typeface="微软雅黑" panose="020B0503020204020204" pitchFamily="34" charset="-122"/>
              </a:rPr>
              <a:t>Server</a:t>
            </a:r>
            <a:r>
              <a:rPr lang="zh-CN" altLang="en-US" sz="2800" b="1" dirty="0">
                <a:solidFill>
                  <a:schemeClr val="bg1"/>
                </a:solidFill>
                <a:latin typeface="微软雅黑" panose="020B0503020204020204" pitchFamily="34" charset="-122"/>
                <a:ea typeface="微软雅黑" panose="020B0503020204020204" pitchFamily="34" charset="-122"/>
              </a:rPr>
              <a:t>编程结构</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4.1.5 </a:t>
            </a:r>
            <a:r>
              <a:rPr lang="zh-CN" altLang="en-US" sz="2800" b="1" dirty="0">
                <a:solidFill>
                  <a:schemeClr val="bg1"/>
                </a:solidFill>
                <a:latin typeface="微软雅黑" panose="020B0503020204020204" pitchFamily="34" charset="-122"/>
                <a:ea typeface="微软雅黑" panose="020B0503020204020204" pitchFamily="34" charset="-122"/>
              </a:rPr>
              <a:t>流程控制语句</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406399" y="871377"/>
            <a:ext cx="11462327" cy="4154984"/>
          </a:xfrm>
          <a:prstGeom prst="rect">
            <a:avLst/>
          </a:prstGeom>
        </p:spPr>
        <p:txBody>
          <a:bodyPr wrap="square">
            <a:spAutoFit/>
          </a:bodyPr>
          <a:lstStyle/>
          <a:p>
            <a:pPr lvl="0"/>
            <a:r>
              <a:rPr lang="en-US" altLang="zh-CN" sz="2400" b="1" dirty="0">
                <a:solidFill>
                  <a:prstClr val="black"/>
                </a:solidFill>
                <a:latin typeface="楷体_GB2312" pitchFamily="49" charset="-122"/>
                <a:ea typeface="楷体_GB2312" pitchFamily="49" charset="-122"/>
              </a:rPr>
              <a:t>【</a:t>
            </a:r>
            <a:r>
              <a:rPr lang="zh-CN" altLang="en-US" sz="2400" b="1" dirty="0">
                <a:solidFill>
                  <a:prstClr val="black"/>
                </a:solidFill>
                <a:latin typeface="楷体_GB2312" pitchFamily="49" charset="-122"/>
                <a:ea typeface="楷体_GB2312" pitchFamily="49" charset="-122"/>
              </a:rPr>
              <a:t>例</a:t>
            </a:r>
            <a:r>
              <a:rPr lang="en-US" altLang="zh-CN" sz="2400" b="1" dirty="0">
                <a:solidFill>
                  <a:prstClr val="black"/>
                </a:solidFill>
                <a:latin typeface="楷体_GB2312" pitchFamily="49" charset="-122"/>
                <a:ea typeface="楷体_GB2312" pitchFamily="49" charset="-122"/>
              </a:rPr>
              <a:t>4.5】</a:t>
            </a:r>
            <a:r>
              <a:rPr lang="zh-CN" altLang="en-US" sz="2400" b="1" dirty="0">
                <a:solidFill>
                  <a:prstClr val="black"/>
                </a:solidFill>
                <a:latin typeface="楷体_GB2312" pitchFamily="49" charset="-122"/>
                <a:ea typeface="楷体_GB2312" pitchFamily="49" charset="-122"/>
              </a:rPr>
              <a:t>用</a:t>
            </a:r>
            <a:r>
              <a:rPr lang="en-US" altLang="zh-CN" sz="2400" b="1" dirty="0">
                <a:solidFill>
                  <a:prstClr val="black"/>
                </a:solidFill>
                <a:latin typeface="楷体_GB2312" pitchFamily="49" charset="-122"/>
                <a:ea typeface="楷体_GB2312" pitchFamily="49" charset="-122"/>
              </a:rPr>
              <a:t>CASE</a:t>
            </a:r>
            <a:r>
              <a:rPr lang="zh-CN" altLang="en-US" sz="2400" b="1" dirty="0">
                <a:solidFill>
                  <a:prstClr val="black"/>
                </a:solidFill>
                <a:latin typeface="楷体_GB2312" pitchFamily="49" charset="-122"/>
                <a:ea typeface="楷体_GB2312" pitchFamily="49" charset="-122"/>
              </a:rPr>
              <a:t>语句格式二实现：在对</a:t>
            </a:r>
            <a:r>
              <a:rPr lang="en-US" altLang="zh-CN" sz="2400" b="1" dirty="0">
                <a:solidFill>
                  <a:prstClr val="black"/>
                </a:solidFill>
                <a:latin typeface="楷体_GB2312" pitchFamily="49" charset="-122"/>
                <a:ea typeface="楷体_GB2312" pitchFamily="49" charset="-122"/>
              </a:rPr>
              <a:t>stock</a:t>
            </a:r>
            <a:r>
              <a:rPr lang="zh-CN" altLang="en-US" sz="2400" b="1" dirty="0">
                <a:solidFill>
                  <a:prstClr val="black"/>
                </a:solidFill>
                <a:latin typeface="楷体_GB2312" pitchFamily="49" charset="-122"/>
                <a:ea typeface="楷体_GB2312" pitchFamily="49" charset="-122"/>
              </a:rPr>
              <a:t>表的查询中，当仓库号的值是</a:t>
            </a:r>
            <a:r>
              <a:rPr lang="zh-CN" altLang="en-US" sz="2400" b="1" dirty="0">
                <a:solidFill>
                  <a:prstClr val="black"/>
                </a:solidFill>
                <a:ea typeface="楷体_GB2312" pitchFamily="49" charset="-122"/>
              </a:rPr>
              <a:t>“</a:t>
            </a:r>
            <a:r>
              <a:rPr lang="zh-CN" altLang="en-US" sz="2400" b="1" dirty="0">
                <a:solidFill>
                  <a:prstClr val="black"/>
                </a:solidFill>
                <a:latin typeface="楷体_GB2312" pitchFamily="49" charset="-122"/>
                <a:ea typeface="楷体_GB2312" pitchFamily="49" charset="-122"/>
              </a:rPr>
              <a:t>供电局</a:t>
            </a:r>
            <a:r>
              <a:rPr lang="en-US" altLang="zh-CN" sz="2400" b="1" dirty="0">
                <a:solidFill>
                  <a:prstClr val="black"/>
                </a:solidFill>
                <a:latin typeface="楷体_GB2312" pitchFamily="49" charset="-122"/>
                <a:ea typeface="楷体_GB2312" pitchFamily="49" charset="-122"/>
              </a:rPr>
              <a:t>1</a:t>
            </a:r>
            <a:r>
              <a:rPr lang="zh-CN" altLang="en-US" sz="2400" b="1" dirty="0">
                <a:solidFill>
                  <a:prstClr val="black"/>
                </a:solidFill>
                <a:latin typeface="楷体_GB2312" pitchFamily="49" charset="-122"/>
                <a:ea typeface="楷体_GB2312" pitchFamily="49" charset="-122"/>
              </a:rPr>
              <a:t>号仓库</a:t>
            </a:r>
            <a:r>
              <a:rPr lang="zh-CN" altLang="en-US" sz="2400" b="1" dirty="0">
                <a:solidFill>
                  <a:prstClr val="black"/>
                </a:solidFill>
                <a:ea typeface="楷体_GB2312" pitchFamily="49" charset="-122"/>
              </a:rPr>
              <a:t>”</a:t>
            </a:r>
            <a:r>
              <a:rPr lang="zh-CN" altLang="en-US" sz="2400" b="1" dirty="0">
                <a:solidFill>
                  <a:prstClr val="black"/>
                </a:solidFill>
                <a:latin typeface="楷体_GB2312" pitchFamily="49" charset="-122"/>
                <a:ea typeface="楷体_GB2312" pitchFamily="49" charset="-122"/>
              </a:rPr>
              <a:t>、</a:t>
            </a:r>
            <a:r>
              <a:rPr lang="zh-CN" altLang="en-US" sz="2400" b="1" dirty="0">
                <a:solidFill>
                  <a:prstClr val="black"/>
                </a:solidFill>
                <a:ea typeface="楷体_GB2312" pitchFamily="49" charset="-122"/>
              </a:rPr>
              <a:t>“</a:t>
            </a:r>
            <a:r>
              <a:rPr lang="zh-CN" altLang="en-US" sz="2400" b="1" dirty="0">
                <a:solidFill>
                  <a:prstClr val="black"/>
                </a:solidFill>
                <a:latin typeface="楷体_GB2312" pitchFamily="49" charset="-122"/>
                <a:ea typeface="楷体_GB2312" pitchFamily="49" charset="-122"/>
              </a:rPr>
              <a:t>供电局</a:t>
            </a:r>
            <a:r>
              <a:rPr lang="en-US" altLang="zh-CN" sz="2400" b="1" dirty="0">
                <a:solidFill>
                  <a:prstClr val="black"/>
                </a:solidFill>
                <a:latin typeface="楷体_GB2312" pitchFamily="49" charset="-122"/>
                <a:ea typeface="楷体_GB2312" pitchFamily="49" charset="-122"/>
              </a:rPr>
              <a:t>2</a:t>
            </a:r>
            <a:r>
              <a:rPr lang="zh-CN" altLang="en-US" sz="2400" b="1" dirty="0">
                <a:solidFill>
                  <a:prstClr val="black"/>
                </a:solidFill>
                <a:latin typeface="楷体_GB2312" pitchFamily="49" charset="-122"/>
                <a:ea typeface="楷体_GB2312" pitchFamily="49" charset="-122"/>
              </a:rPr>
              <a:t>号仓库</a:t>
            </a:r>
            <a:r>
              <a:rPr lang="zh-CN" altLang="en-US" sz="2400" b="1" dirty="0">
                <a:solidFill>
                  <a:prstClr val="black"/>
                </a:solidFill>
                <a:ea typeface="楷体_GB2312" pitchFamily="49" charset="-122"/>
              </a:rPr>
              <a:t>”</a:t>
            </a:r>
            <a:r>
              <a:rPr lang="zh-CN" altLang="en-US" sz="2400" b="1" dirty="0">
                <a:solidFill>
                  <a:prstClr val="black"/>
                </a:solidFill>
                <a:latin typeface="楷体_GB2312" pitchFamily="49" charset="-122"/>
                <a:ea typeface="楷体_GB2312" pitchFamily="49" charset="-122"/>
              </a:rPr>
              <a:t>、</a:t>
            </a:r>
            <a:r>
              <a:rPr lang="zh-CN" altLang="en-US" sz="2400" b="1" dirty="0">
                <a:solidFill>
                  <a:prstClr val="black"/>
                </a:solidFill>
                <a:ea typeface="楷体_GB2312" pitchFamily="49" charset="-122"/>
              </a:rPr>
              <a:t>“</a:t>
            </a:r>
            <a:r>
              <a:rPr lang="zh-CN" altLang="en-US" sz="2400" b="1" dirty="0">
                <a:solidFill>
                  <a:prstClr val="black"/>
                </a:solidFill>
                <a:latin typeface="楷体_GB2312" pitchFamily="49" charset="-122"/>
                <a:ea typeface="楷体_GB2312" pitchFamily="49" charset="-122"/>
              </a:rPr>
              <a:t>供电局</a:t>
            </a:r>
            <a:r>
              <a:rPr lang="en-US" altLang="zh-CN" sz="2400" b="1" dirty="0">
                <a:solidFill>
                  <a:prstClr val="black"/>
                </a:solidFill>
                <a:latin typeface="楷体_GB2312" pitchFamily="49" charset="-122"/>
                <a:ea typeface="楷体_GB2312" pitchFamily="49" charset="-122"/>
              </a:rPr>
              <a:t>3</a:t>
            </a:r>
            <a:r>
              <a:rPr lang="zh-CN" altLang="en-US" sz="2400" b="1" dirty="0">
                <a:solidFill>
                  <a:prstClr val="black"/>
                </a:solidFill>
                <a:latin typeface="楷体_GB2312" pitchFamily="49" charset="-122"/>
                <a:ea typeface="楷体_GB2312" pitchFamily="49" charset="-122"/>
              </a:rPr>
              <a:t>号仓库</a:t>
            </a:r>
            <a:r>
              <a:rPr lang="zh-CN" altLang="en-US" sz="2400" b="1" dirty="0">
                <a:solidFill>
                  <a:prstClr val="black"/>
                </a:solidFill>
                <a:ea typeface="楷体_GB2312" pitchFamily="49" charset="-122"/>
              </a:rPr>
              <a:t>”</a:t>
            </a:r>
            <a:r>
              <a:rPr lang="zh-CN" altLang="en-US" sz="2400" b="1" dirty="0">
                <a:solidFill>
                  <a:prstClr val="black"/>
                </a:solidFill>
                <a:latin typeface="楷体_GB2312" pitchFamily="49" charset="-122"/>
                <a:ea typeface="楷体_GB2312" pitchFamily="49" charset="-122"/>
              </a:rPr>
              <a:t>时分别返回</a:t>
            </a:r>
            <a:r>
              <a:rPr lang="zh-CN" altLang="en-US" sz="2400" b="1" dirty="0">
                <a:solidFill>
                  <a:prstClr val="black"/>
                </a:solidFill>
                <a:ea typeface="楷体_GB2312" pitchFamily="49" charset="-122"/>
              </a:rPr>
              <a:t>“</a:t>
            </a:r>
            <a:r>
              <a:rPr lang="zh-CN" altLang="en-US" sz="2400" b="1" dirty="0">
                <a:solidFill>
                  <a:prstClr val="black"/>
                </a:solidFill>
                <a:latin typeface="楷体_GB2312" pitchFamily="49" charset="-122"/>
                <a:ea typeface="楷体_GB2312" pitchFamily="49" charset="-122"/>
              </a:rPr>
              <a:t>北京</a:t>
            </a:r>
            <a:r>
              <a:rPr lang="zh-CN" altLang="en-US" sz="2400" b="1" dirty="0">
                <a:solidFill>
                  <a:prstClr val="black"/>
                </a:solidFill>
                <a:ea typeface="楷体_GB2312" pitchFamily="49" charset="-122"/>
              </a:rPr>
              <a:t>”</a:t>
            </a:r>
            <a:r>
              <a:rPr lang="zh-CN" altLang="en-US" sz="2400" b="1" dirty="0">
                <a:solidFill>
                  <a:prstClr val="black"/>
                </a:solidFill>
                <a:latin typeface="楷体_GB2312" pitchFamily="49" charset="-122"/>
                <a:ea typeface="楷体_GB2312" pitchFamily="49" charset="-122"/>
              </a:rPr>
              <a:t>、</a:t>
            </a:r>
            <a:r>
              <a:rPr lang="zh-CN" altLang="en-US" sz="2400" b="1" dirty="0">
                <a:solidFill>
                  <a:prstClr val="black"/>
                </a:solidFill>
                <a:ea typeface="楷体_GB2312" pitchFamily="49" charset="-122"/>
              </a:rPr>
              <a:t>“</a:t>
            </a:r>
            <a:r>
              <a:rPr lang="zh-CN" altLang="en-US" sz="2400" b="1" dirty="0">
                <a:solidFill>
                  <a:prstClr val="black"/>
                </a:solidFill>
                <a:latin typeface="楷体_GB2312" pitchFamily="49" charset="-122"/>
                <a:ea typeface="楷体_GB2312" pitchFamily="49" charset="-122"/>
              </a:rPr>
              <a:t>上海</a:t>
            </a:r>
            <a:r>
              <a:rPr lang="zh-CN" altLang="en-US" sz="2400" b="1" dirty="0">
                <a:solidFill>
                  <a:prstClr val="black"/>
                </a:solidFill>
                <a:ea typeface="楷体_GB2312" pitchFamily="49" charset="-122"/>
              </a:rPr>
              <a:t>”</a:t>
            </a:r>
            <a:r>
              <a:rPr lang="zh-CN" altLang="en-US" sz="2400" b="1" dirty="0">
                <a:solidFill>
                  <a:prstClr val="black"/>
                </a:solidFill>
                <a:latin typeface="楷体_GB2312" pitchFamily="49" charset="-122"/>
                <a:ea typeface="楷体_GB2312" pitchFamily="49" charset="-122"/>
              </a:rPr>
              <a:t>、</a:t>
            </a:r>
            <a:r>
              <a:rPr lang="zh-CN" altLang="en-US" sz="2400" b="1" dirty="0">
                <a:solidFill>
                  <a:prstClr val="black"/>
                </a:solidFill>
                <a:ea typeface="楷体_GB2312" pitchFamily="49" charset="-122"/>
              </a:rPr>
              <a:t>“</a:t>
            </a:r>
            <a:r>
              <a:rPr lang="zh-CN" altLang="en-US" sz="2400" b="1" dirty="0">
                <a:solidFill>
                  <a:prstClr val="black"/>
                </a:solidFill>
                <a:latin typeface="楷体_GB2312" pitchFamily="49" charset="-122"/>
                <a:ea typeface="楷体_GB2312" pitchFamily="49" charset="-122"/>
              </a:rPr>
              <a:t>广州</a:t>
            </a:r>
            <a:r>
              <a:rPr lang="zh-CN" altLang="en-US" sz="2400" b="1" dirty="0">
                <a:solidFill>
                  <a:prstClr val="black"/>
                </a:solidFill>
                <a:ea typeface="楷体_GB2312" pitchFamily="49" charset="-122"/>
              </a:rPr>
              <a:t>”</a:t>
            </a:r>
            <a:r>
              <a:rPr lang="zh-CN" altLang="en-US" sz="2400" b="1" dirty="0">
                <a:solidFill>
                  <a:prstClr val="black"/>
                </a:solidFill>
                <a:latin typeface="楷体_GB2312" pitchFamily="49" charset="-122"/>
                <a:ea typeface="楷体_GB2312" pitchFamily="49" charset="-122"/>
              </a:rPr>
              <a:t>，否则返回</a:t>
            </a:r>
            <a:r>
              <a:rPr lang="zh-CN" altLang="en-US" sz="2400" b="1" dirty="0">
                <a:solidFill>
                  <a:prstClr val="black"/>
                </a:solidFill>
                <a:ea typeface="楷体_GB2312" pitchFamily="49" charset="-122"/>
              </a:rPr>
              <a:t>“</a:t>
            </a:r>
            <a:r>
              <a:rPr lang="zh-CN" altLang="en-US" sz="2400" b="1" dirty="0">
                <a:solidFill>
                  <a:prstClr val="black"/>
                </a:solidFill>
                <a:latin typeface="楷体_GB2312" pitchFamily="49" charset="-122"/>
                <a:ea typeface="楷体_GB2312" pitchFamily="49" charset="-122"/>
              </a:rPr>
              <a:t>未知</a:t>
            </a:r>
            <a:r>
              <a:rPr lang="zh-CN" altLang="en-US" sz="2400" b="1" dirty="0">
                <a:solidFill>
                  <a:prstClr val="black"/>
                </a:solidFill>
                <a:ea typeface="楷体_GB2312" pitchFamily="49" charset="-122"/>
              </a:rPr>
              <a:t>”</a:t>
            </a:r>
            <a:r>
              <a:rPr lang="zh-CN" altLang="en-US" sz="2400" b="1" dirty="0">
                <a:solidFill>
                  <a:prstClr val="black"/>
                </a:solidFill>
                <a:latin typeface="楷体_GB2312" pitchFamily="49" charset="-122"/>
                <a:ea typeface="楷体_GB2312" pitchFamily="49" charset="-122"/>
              </a:rPr>
              <a:t>。</a:t>
            </a:r>
          </a:p>
          <a:p>
            <a:pPr lvl="0"/>
            <a:r>
              <a:rPr lang="en-US" altLang="zh-CN" sz="2400" b="1" dirty="0">
                <a:solidFill>
                  <a:prstClr val="black"/>
                </a:solidFill>
                <a:latin typeface="楷体_GB2312" pitchFamily="49" charset="-122"/>
                <a:ea typeface="楷体_GB2312" pitchFamily="49" charset="-122"/>
              </a:rPr>
              <a:t>SELECT </a:t>
            </a:r>
            <a:r>
              <a:rPr lang="en-US" altLang="zh-CN" sz="2400" b="1" dirty="0" err="1">
                <a:solidFill>
                  <a:prstClr val="black"/>
                </a:solidFill>
                <a:latin typeface="楷体_GB2312" pitchFamily="49" charset="-122"/>
                <a:ea typeface="楷体_GB2312" pitchFamily="49" charset="-122"/>
              </a:rPr>
              <a:t>mat_num,mat_name,speci</a:t>
            </a:r>
            <a:r>
              <a:rPr lang="en-US" altLang="zh-CN" sz="2400" b="1" dirty="0">
                <a:solidFill>
                  <a:prstClr val="black"/>
                </a:solidFill>
                <a:latin typeface="楷体_GB2312" pitchFamily="49" charset="-122"/>
                <a:ea typeface="楷体_GB2312" pitchFamily="49" charset="-122"/>
              </a:rPr>
              <a:t>, </a:t>
            </a:r>
            <a:r>
              <a:rPr lang="en-US" altLang="zh-CN" sz="2400" b="1" dirty="0" err="1">
                <a:solidFill>
                  <a:prstClr val="black"/>
                </a:solidFill>
                <a:latin typeface="楷体_GB2312" pitchFamily="49" charset="-122"/>
                <a:ea typeface="楷体_GB2312" pitchFamily="49" charset="-122"/>
              </a:rPr>
              <a:t>amount,unit,total</a:t>
            </a:r>
            <a:r>
              <a:rPr lang="en-US" altLang="zh-CN" sz="2400" b="1" dirty="0">
                <a:solidFill>
                  <a:prstClr val="black"/>
                </a:solidFill>
                <a:latin typeface="楷体_GB2312" pitchFamily="49" charset="-122"/>
                <a:ea typeface="楷体_GB2312" pitchFamily="49" charset="-122"/>
              </a:rPr>
              <a:t>, </a:t>
            </a:r>
          </a:p>
          <a:p>
            <a:pPr lvl="0"/>
            <a:r>
              <a:rPr lang="en-US" altLang="zh-CN" sz="2400" b="1" dirty="0">
                <a:solidFill>
                  <a:prstClr val="black"/>
                </a:solidFill>
                <a:latin typeface="楷体_GB2312" pitchFamily="49" charset="-122"/>
                <a:ea typeface="楷体_GB2312" pitchFamily="49" charset="-122"/>
              </a:rPr>
              <a:t>       warehouse </a:t>
            </a:r>
            <a:r>
              <a:rPr lang="en-US" altLang="zh-CN" sz="2400" b="1" dirty="0">
                <a:solidFill>
                  <a:srgbClr val="FF0000"/>
                </a:solidFill>
                <a:latin typeface="楷体_GB2312" pitchFamily="49" charset="-122"/>
                <a:ea typeface="楷体_GB2312" pitchFamily="49" charset="-122"/>
              </a:rPr>
              <a:t>=CASE</a:t>
            </a:r>
            <a:r>
              <a:rPr lang="en-US" altLang="zh-CN" sz="2400" b="1" dirty="0">
                <a:solidFill>
                  <a:prstClr val="black"/>
                </a:solidFill>
                <a:latin typeface="楷体_GB2312" pitchFamily="49" charset="-122"/>
                <a:ea typeface="楷体_GB2312" pitchFamily="49" charset="-122"/>
              </a:rPr>
              <a:t> </a:t>
            </a:r>
          </a:p>
          <a:p>
            <a:pPr lvl="0"/>
            <a:r>
              <a:rPr lang="en-US" altLang="zh-CN" sz="2400" b="1" dirty="0">
                <a:solidFill>
                  <a:prstClr val="black"/>
                </a:solidFill>
                <a:latin typeface="楷体_GB2312" pitchFamily="49" charset="-122"/>
                <a:ea typeface="楷体_GB2312" pitchFamily="49" charset="-122"/>
              </a:rPr>
              <a:t>             WHEN warehouse='</a:t>
            </a:r>
            <a:r>
              <a:rPr lang="zh-CN" altLang="en-US" sz="2400" b="1" dirty="0">
                <a:solidFill>
                  <a:prstClr val="black"/>
                </a:solidFill>
                <a:latin typeface="楷体_GB2312" pitchFamily="49" charset="-122"/>
                <a:ea typeface="楷体_GB2312" pitchFamily="49" charset="-122"/>
              </a:rPr>
              <a:t>供电局</a:t>
            </a:r>
            <a:r>
              <a:rPr lang="en-US" altLang="zh-CN" sz="2400" b="1" dirty="0">
                <a:solidFill>
                  <a:prstClr val="black"/>
                </a:solidFill>
                <a:latin typeface="楷体_GB2312" pitchFamily="49" charset="-122"/>
                <a:ea typeface="楷体_GB2312" pitchFamily="49" charset="-122"/>
              </a:rPr>
              <a:t>1#</a:t>
            </a:r>
            <a:r>
              <a:rPr lang="zh-CN" altLang="en-US" sz="2400" b="1" dirty="0">
                <a:solidFill>
                  <a:prstClr val="black"/>
                </a:solidFill>
                <a:latin typeface="楷体_GB2312" pitchFamily="49" charset="-122"/>
                <a:ea typeface="楷体_GB2312" pitchFamily="49" charset="-122"/>
              </a:rPr>
              <a:t>仓库</a:t>
            </a:r>
            <a:r>
              <a:rPr lang="en-US" altLang="zh-CN" sz="2400" b="1" dirty="0">
                <a:solidFill>
                  <a:prstClr val="black"/>
                </a:solidFill>
                <a:latin typeface="楷体_GB2312" pitchFamily="49" charset="-122"/>
                <a:ea typeface="楷体_GB2312" pitchFamily="49" charset="-122"/>
              </a:rPr>
              <a:t>'THEN '</a:t>
            </a:r>
            <a:r>
              <a:rPr lang="zh-CN" altLang="en-US" sz="2400" b="1" dirty="0">
                <a:solidFill>
                  <a:prstClr val="black"/>
                </a:solidFill>
                <a:latin typeface="楷体_GB2312" pitchFamily="49" charset="-122"/>
                <a:ea typeface="楷体_GB2312" pitchFamily="49" charset="-122"/>
              </a:rPr>
              <a:t>北京</a:t>
            </a:r>
            <a:r>
              <a:rPr lang="en-US" altLang="zh-CN" sz="2400" b="1" dirty="0">
                <a:solidFill>
                  <a:prstClr val="black"/>
                </a:solidFill>
                <a:latin typeface="楷体_GB2312" pitchFamily="49" charset="-122"/>
                <a:ea typeface="楷体_GB2312" pitchFamily="49" charset="-122"/>
              </a:rPr>
              <a:t>'</a:t>
            </a:r>
          </a:p>
          <a:p>
            <a:pPr lvl="0"/>
            <a:r>
              <a:rPr lang="en-US" altLang="zh-CN" sz="2400" b="1" dirty="0">
                <a:solidFill>
                  <a:prstClr val="black"/>
                </a:solidFill>
                <a:latin typeface="楷体_GB2312" pitchFamily="49" charset="-122"/>
                <a:ea typeface="楷体_GB2312" pitchFamily="49" charset="-122"/>
              </a:rPr>
              <a:t>             WHEN warehouse='</a:t>
            </a:r>
            <a:r>
              <a:rPr lang="zh-CN" altLang="en-US" sz="2400" b="1" dirty="0">
                <a:solidFill>
                  <a:prstClr val="black"/>
                </a:solidFill>
                <a:latin typeface="楷体_GB2312" pitchFamily="49" charset="-122"/>
                <a:ea typeface="楷体_GB2312" pitchFamily="49" charset="-122"/>
              </a:rPr>
              <a:t>供电局</a:t>
            </a:r>
            <a:r>
              <a:rPr lang="en-US" altLang="zh-CN" sz="2400" b="1" dirty="0">
                <a:solidFill>
                  <a:prstClr val="black"/>
                </a:solidFill>
                <a:latin typeface="楷体_GB2312" pitchFamily="49" charset="-122"/>
                <a:ea typeface="楷体_GB2312" pitchFamily="49" charset="-122"/>
              </a:rPr>
              <a:t>2#</a:t>
            </a:r>
            <a:r>
              <a:rPr lang="zh-CN" altLang="en-US" sz="2400" b="1" dirty="0">
                <a:solidFill>
                  <a:prstClr val="black"/>
                </a:solidFill>
                <a:latin typeface="楷体_GB2312" pitchFamily="49" charset="-122"/>
                <a:ea typeface="楷体_GB2312" pitchFamily="49" charset="-122"/>
              </a:rPr>
              <a:t>仓库</a:t>
            </a:r>
            <a:r>
              <a:rPr lang="en-US" altLang="zh-CN" sz="2400" b="1" dirty="0">
                <a:solidFill>
                  <a:prstClr val="black"/>
                </a:solidFill>
                <a:latin typeface="楷体_GB2312" pitchFamily="49" charset="-122"/>
                <a:ea typeface="楷体_GB2312" pitchFamily="49" charset="-122"/>
              </a:rPr>
              <a:t>'THEN '</a:t>
            </a:r>
            <a:r>
              <a:rPr lang="zh-CN" altLang="en-US" sz="2400" b="1" dirty="0">
                <a:solidFill>
                  <a:prstClr val="black"/>
                </a:solidFill>
                <a:latin typeface="楷体_GB2312" pitchFamily="49" charset="-122"/>
                <a:ea typeface="楷体_GB2312" pitchFamily="49" charset="-122"/>
              </a:rPr>
              <a:t>上海</a:t>
            </a:r>
            <a:r>
              <a:rPr lang="en-US" altLang="zh-CN" sz="2400" b="1" dirty="0">
                <a:solidFill>
                  <a:prstClr val="black"/>
                </a:solidFill>
                <a:latin typeface="楷体_GB2312" pitchFamily="49" charset="-122"/>
                <a:ea typeface="楷体_GB2312" pitchFamily="49" charset="-122"/>
              </a:rPr>
              <a:t>'</a:t>
            </a:r>
          </a:p>
          <a:p>
            <a:pPr lvl="0"/>
            <a:r>
              <a:rPr lang="en-US" altLang="zh-CN" sz="2400" b="1" dirty="0">
                <a:solidFill>
                  <a:prstClr val="black"/>
                </a:solidFill>
                <a:latin typeface="楷体_GB2312" pitchFamily="49" charset="-122"/>
                <a:ea typeface="楷体_GB2312" pitchFamily="49" charset="-122"/>
              </a:rPr>
              <a:t>             WHEN warehouse='</a:t>
            </a:r>
            <a:r>
              <a:rPr lang="zh-CN" altLang="en-US" sz="2400" b="1" dirty="0">
                <a:solidFill>
                  <a:prstClr val="black"/>
                </a:solidFill>
                <a:latin typeface="楷体_GB2312" pitchFamily="49" charset="-122"/>
                <a:ea typeface="楷体_GB2312" pitchFamily="49" charset="-122"/>
              </a:rPr>
              <a:t>供电局</a:t>
            </a:r>
            <a:r>
              <a:rPr lang="en-US" altLang="zh-CN" sz="2400" b="1" dirty="0">
                <a:solidFill>
                  <a:prstClr val="black"/>
                </a:solidFill>
                <a:latin typeface="楷体_GB2312" pitchFamily="49" charset="-122"/>
                <a:ea typeface="楷体_GB2312" pitchFamily="49" charset="-122"/>
              </a:rPr>
              <a:t>3#</a:t>
            </a:r>
            <a:r>
              <a:rPr lang="zh-CN" altLang="en-US" sz="2400" b="1" dirty="0">
                <a:solidFill>
                  <a:prstClr val="black"/>
                </a:solidFill>
                <a:latin typeface="楷体_GB2312" pitchFamily="49" charset="-122"/>
                <a:ea typeface="楷体_GB2312" pitchFamily="49" charset="-122"/>
              </a:rPr>
              <a:t>仓库</a:t>
            </a:r>
            <a:r>
              <a:rPr lang="en-US" altLang="zh-CN" sz="2400" b="1" dirty="0">
                <a:solidFill>
                  <a:prstClr val="black"/>
                </a:solidFill>
                <a:latin typeface="楷体_GB2312" pitchFamily="49" charset="-122"/>
                <a:ea typeface="楷体_GB2312" pitchFamily="49" charset="-122"/>
              </a:rPr>
              <a:t>'THEN '</a:t>
            </a:r>
            <a:r>
              <a:rPr lang="zh-CN" altLang="en-US" sz="2400" b="1" dirty="0">
                <a:solidFill>
                  <a:prstClr val="black"/>
                </a:solidFill>
                <a:latin typeface="楷体_GB2312" pitchFamily="49" charset="-122"/>
                <a:ea typeface="楷体_GB2312" pitchFamily="49" charset="-122"/>
              </a:rPr>
              <a:t>广州</a:t>
            </a:r>
            <a:r>
              <a:rPr lang="en-US" altLang="zh-CN" sz="2400" b="1" dirty="0">
                <a:solidFill>
                  <a:prstClr val="black"/>
                </a:solidFill>
                <a:latin typeface="楷体_GB2312" pitchFamily="49" charset="-122"/>
                <a:ea typeface="楷体_GB2312" pitchFamily="49" charset="-122"/>
              </a:rPr>
              <a:t>'</a:t>
            </a:r>
          </a:p>
          <a:p>
            <a:pPr lvl="0"/>
            <a:r>
              <a:rPr lang="en-US" altLang="zh-CN" sz="2400" b="1" dirty="0">
                <a:solidFill>
                  <a:prstClr val="black"/>
                </a:solidFill>
                <a:latin typeface="楷体_GB2312" pitchFamily="49" charset="-122"/>
                <a:ea typeface="楷体_GB2312" pitchFamily="49" charset="-122"/>
              </a:rPr>
              <a:t>             ELSE '</a:t>
            </a:r>
            <a:r>
              <a:rPr lang="zh-CN" altLang="en-US" sz="2400" b="1" dirty="0">
                <a:solidFill>
                  <a:prstClr val="black"/>
                </a:solidFill>
                <a:latin typeface="楷体_GB2312" pitchFamily="49" charset="-122"/>
                <a:ea typeface="楷体_GB2312" pitchFamily="49" charset="-122"/>
              </a:rPr>
              <a:t>未知</a:t>
            </a:r>
            <a:r>
              <a:rPr lang="en-US" altLang="zh-CN" sz="2400" b="1" dirty="0">
                <a:solidFill>
                  <a:prstClr val="black"/>
                </a:solidFill>
                <a:latin typeface="楷体_GB2312" pitchFamily="49" charset="-122"/>
                <a:ea typeface="楷体_GB2312" pitchFamily="49" charset="-122"/>
              </a:rPr>
              <a:t>'</a:t>
            </a:r>
          </a:p>
          <a:p>
            <a:pPr lvl="0"/>
            <a:r>
              <a:rPr lang="en-US" altLang="zh-CN" sz="2400" b="1" dirty="0">
                <a:solidFill>
                  <a:srgbClr val="FF3300"/>
                </a:solidFill>
                <a:latin typeface="楷体_GB2312" pitchFamily="49" charset="-122"/>
                <a:ea typeface="楷体_GB2312" pitchFamily="49" charset="-122"/>
              </a:rPr>
              <a:t>               END</a:t>
            </a:r>
            <a:r>
              <a:rPr lang="en-US" altLang="zh-CN" sz="2400" b="1" dirty="0">
                <a:solidFill>
                  <a:prstClr val="black"/>
                </a:solidFill>
                <a:latin typeface="楷体_GB2312" pitchFamily="49" charset="-122"/>
                <a:ea typeface="楷体_GB2312" pitchFamily="49" charset="-122"/>
              </a:rPr>
              <a:t>      </a:t>
            </a:r>
          </a:p>
          <a:p>
            <a:pPr lvl="0"/>
            <a:r>
              <a:rPr lang="en-US" altLang="zh-CN" sz="2400" b="1" dirty="0">
                <a:solidFill>
                  <a:prstClr val="black"/>
                </a:solidFill>
                <a:latin typeface="楷体_GB2312" pitchFamily="49" charset="-122"/>
                <a:ea typeface="楷体_GB2312" pitchFamily="49" charset="-122"/>
              </a:rPr>
              <a:t>FROM stock</a:t>
            </a:r>
          </a:p>
        </p:txBody>
      </p:sp>
    </p:spTree>
    <p:extLst>
      <p:ext uri="{BB962C8B-B14F-4D97-AF65-F5344CB8AC3E}">
        <p14:creationId xmlns:p14="http://schemas.microsoft.com/office/powerpoint/2010/main" val="30524218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4.1 SQL </a:t>
            </a:r>
            <a:r>
              <a:rPr lang="en-US" altLang="zh-CN" sz="2800" b="1" dirty="0">
                <a:solidFill>
                  <a:schemeClr val="bg1"/>
                </a:solidFill>
                <a:latin typeface="微软雅黑" panose="020B0503020204020204" pitchFamily="34" charset="-122"/>
                <a:ea typeface="微软雅黑" panose="020B0503020204020204" pitchFamily="34" charset="-122"/>
              </a:rPr>
              <a:t>Server</a:t>
            </a:r>
            <a:r>
              <a:rPr lang="zh-CN" altLang="en-US" sz="2800" b="1" dirty="0">
                <a:solidFill>
                  <a:schemeClr val="bg1"/>
                </a:solidFill>
                <a:latin typeface="微软雅黑" panose="020B0503020204020204" pitchFamily="34" charset="-122"/>
                <a:ea typeface="微软雅黑" panose="020B0503020204020204" pitchFamily="34" charset="-122"/>
              </a:rPr>
              <a:t>编程结构</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4.1.5 </a:t>
            </a:r>
            <a:r>
              <a:rPr lang="zh-CN" altLang="en-US" sz="2800" b="1" dirty="0">
                <a:solidFill>
                  <a:schemeClr val="bg1"/>
                </a:solidFill>
                <a:latin typeface="微软雅黑" panose="020B0503020204020204" pitchFamily="34" charset="-122"/>
                <a:ea typeface="微软雅黑" panose="020B0503020204020204" pitchFamily="34" charset="-122"/>
              </a:rPr>
              <a:t>流程控制语句</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0" y="754433"/>
            <a:ext cx="4929187" cy="42084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2250" y="4972131"/>
            <a:ext cx="4714875"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6"/>
          <p:cNvSpPr txBox="1">
            <a:spLocks noChangeArrowheads="1"/>
          </p:cNvSpPr>
          <p:nvPr/>
        </p:nvSpPr>
        <p:spPr bwMode="auto">
          <a:xfrm>
            <a:off x="389803" y="1783484"/>
            <a:ext cx="5798560" cy="2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sz="2800" i="0" dirty="0"/>
              <a:t>例：学生数据库</a:t>
            </a:r>
            <a:r>
              <a:rPr lang="en-US" altLang="zh-CN" sz="2800" i="0" dirty="0"/>
              <a:t> </a:t>
            </a:r>
          </a:p>
          <a:p>
            <a:pPr eaLnBrk="1" hangingPunct="1"/>
            <a:r>
              <a:rPr lang="en-US" altLang="zh-CN" sz="2400" i="0" dirty="0"/>
              <a:t>select </a:t>
            </a:r>
            <a:r>
              <a:rPr lang="en-US" altLang="zh-CN" sz="2400" i="0" dirty="0" err="1"/>
              <a:t>s.Sno,Sname,Sdept,c.cno,cname,Grade,Ccredit</a:t>
            </a:r>
            <a:r>
              <a:rPr lang="en-US" altLang="zh-CN" sz="2400" i="0" dirty="0"/>
              <a:t> </a:t>
            </a:r>
          </a:p>
          <a:p>
            <a:pPr eaLnBrk="1" hangingPunct="1"/>
            <a:r>
              <a:rPr lang="en-US" altLang="zh-CN" sz="2400" i="0" dirty="0"/>
              <a:t>from student </a:t>
            </a:r>
            <a:r>
              <a:rPr lang="en-US" altLang="zh-CN" sz="2400" i="0" dirty="0" err="1"/>
              <a:t>s,sc,course</a:t>
            </a:r>
            <a:r>
              <a:rPr lang="en-US" altLang="zh-CN" sz="2400" i="0" dirty="0"/>
              <a:t> c</a:t>
            </a:r>
          </a:p>
          <a:p>
            <a:pPr eaLnBrk="1" hangingPunct="1"/>
            <a:r>
              <a:rPr lang="en-US" altLang="zh-CN" sz="2400" i="0" dirty="0"/>
              <a:t>where </a:t>
            </a:r>
            <a:r>
              <a:rPr lang="en-US" altLang="zh-CN" sz="2400" i="0" dirty="0" err="1"/>
              <a:t>s.Sno</a:t>
            </a:r>
            <a:r>
              <a:rPr lang="en-US" altLang="zh-CN" sz="2400" i="0" dirty="0"/>
              <a:t>=</a:t>
            </a:r>
            <a:r>
              <a:rPr lang="en-US" altLang="zh-CN" sz="2400" i="0" dirty="0" err="1"/>
              <a:t>sc.Sno</a:t>
            </a:r>
            <a:r>
              <a:rPr lang="en-US" altLang="zh-CN" sz="2400" i="0" dirty="0"/>
              <a:t> and </a:t>
            </a:r>
            <a:r>
              <a:rPr lang="en-US" altLang="zh-CN" sz="2400" i="0" dirty="0" err="1"/>
              <a:t>sc.Cno</a:t>
            </a:r>
            <a:r>
              <a:rPr lang="en-US" altLang="zh-CN" sz="2400" i="0" dirty="0"/>
              <a:t>=</a:t>
            </a:r>
            <a:r>
              <a:rPr lang="en-US" altLang="zh-CN" sz="2400" i="0" dirty="0" err="1"/>
              <a:t>c.cno</a:t>
            </a:r>
            <a:endParaRPr lang="zh-CN" altLang="en-US" sz="2400" i="0" dirty="0"/>
          </a:p>
        </p:txBody>
      </p:sp>
    </p:spTree>
    <p:extLst>
      <p:ext uri="{BB962C8B-B14F-4D97-AF65-F5344CB8AC3E}">
        <p14:creationId xmlns:p14="http://schemas.microsoft.com/office/powerpoint/2010/main" val="289990538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4.1 SQL </a:t>
            </a:r>
            <a:r>
              <a:rPr lang="en-US" altLang="zh-CN" sz="2800" b="1" dirty="0">
                <a:solidFill>
                  <a:schemeClr val="bg1"/>
                </a:solidFill>
                <a:latin typeface="微软雅黑" panose="020B0503020204020204" pitchFamily="34" charset="-122"/>
                <a:ea typeface="微软雅黑" panose="020B0503020204020204" pitchFamily="34" charset="-122"/>
              </a:rPr>
              <a:t>Server</a:t>
            </a:r>
            <a:r>
              <a:rPr lang="zh-CN" altLang="en-US" sz="2800" b="1" dirty="0">
                <a:solidFill>
                  <a:schemeClr val="bg1"/>
                </a:solidFill>
                <a:latin typeface="微软雅黑" panose="020B0503020204020204" pitchFamily="34" charset="-122"/>
                <a:ea typeface="微软雅黑" panose="020B0503020204020204" pitchFamily="34" charset="-122"/>
              </a:rPr>
              <a:t>编程结构</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4.1.5 </a:t>
            </a:r>
            <a:r>
              <a:rPr lang="zh-CN" altLang="en-US" sz="2800" b="1" dirty="0">
                <a:solidFill>
                  <a:schemeClr val="bg1"/>
                </a:solidFill>
                <a:latin typeface="微软雅黑" panose="020B0503020204020204" pitchFamily="34" charset="-122"/>
                <a:ea typeface="微软雅黑" panose="020B0503020204020204" pitchFamily="34" charset="-122"/>
              </a:rPr>
              <a:t>流程控制语句</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内容占位符 2"/>
          <p:cNvSpPr txBox="1">
            <a:spLocks/>
          </p:cNvSpPr>
          <p:nvPr/>
        </p:nvSpPr>
        <p:spPr bwMode="auto">
          <a:xfrm>
            <a:off x="1500188" y="2965884"/>
            <a:ext cx="9144000" cy="3286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zh-CN" sz="2400" dirty="0" smtClean="0"/>
              <a:t>  select </a:t>
            </a:r>
            <a:r>
              <a:rPr lang="en-US" altLang="zh-CN" sz="2400" dirty="0" err="1" smtClean="0"/>
              <a:t>sdept</a:t>
            </a:r>
            <a:r>
              <a:rPr lang="en-US" altLang="zh-CN" sz="2400" dirty="0" smtClean="0"/>
              <a:t>,</a:t>
            </a:r>
          </a:p>
          <a:p>
            <a:pPr>
              <a:buFontTx/>
              <a:buNone/>
            </a:pPr>
            <a:r>
              <a:rPr lang="en-US" altLang="zh-CN" sz="2400" dirty="0" smtClean="0"/>
              <a:t>  </a:t>
            </a:r>
            <a:r>
              <a:rPr lang="en-US" altLang="zh-CN" sz="2400" dirty="0" err="1" smtClean="0">
                <a:solidFill>
                  <a:srgbClr val="FF0000"/>
                </a:solidFill>
              </a:rPr>
              <a:t>avg</a:t>
            </a:r>
            <a:r>
              <a:rPr lang="en-US" altLang="zh-CN" sz="2400" dirty="0" smtClean="0">
                <a:solidFill>
                  <a:srgbClr val="FF0000"/>
                </a:solidFill>
              </a:rPr>
              <a:t>(case when </a:t>
            </a:r>
            <a:r>
              <a:rPr lang="en-US" altLang="zh-CN" sz="2400" dirty="0" err="1" smtClean="0">
                <a:solidFill>
                  <a:srgbClr val="FF0000"/>
                </a:solidFill>
              </a:rPr>
              <a:t>cname</a:t>
            </a:r>
            <a:r>
              <a:rPr lang="en-US" altLang="zh-CN" sz="2400" dirty="0" smtClean="0">
                <a:solidFill>
                  <a:srgbClr val="FF0000"/>
                </a:solidFill>
              </a:rPr>
              <a:t>='</a:t>
            </a:r>
            <a:r>
              <a:rPr lang="zh-CN" altLang="en-US" sz="2400" dirty="0" smtClean="0">
                <a:solidFill>
                  <a:srgbClr val="FF0000"/>
                </a:solidFill>
              </a:rPr>
              <a:t>数据结构</a:t>
            </a:r>
            <a:r>
              <a:rPr lang="en-US" altLang="zh-CN" sz="2400" dirty="0" smtClean="0">
                <a:solidFill>
                  <a:srgbClr val="FF0000"/>
                </a:solidFill>
              </a:rPr>
              <a:t>' then grade end ) </a:t>
            </a:r>
            <a:r>
              <a:rPr lang="zh-CN" altLang="en-US" sz="2400" dirty="0" smtClean="0">
                <a:solidFill>
                  <a:srgbClr val="FF0000"/>
                </a:solidFill>
              </a:rPr>
              <a:t>数据结构</a:t>
            </a:r>
            <a:r>
              <a:rPr lang="en-US" altLang="zh-CN" sz="2400" dirty="0" smtClean="0">
                <a:solidFill>
                  <a:srgbClr val="FF0000"/>
                </a:solidFill>
              </a:rPr>
              <a:t>,</a:t>
            </a:r>
          </a:p>
          <a:p>
            <a:pPr>
              <a:buFontTx/>
              <a:buNone/>
            </a:pPr>
            <a:r>
              <a:rPr lang="en-US" altLang="zh-CN" sz="2400" dirty="0" smtClean="0">
                <a:solidFill>
                  <a:srgbClr val="FF0000"/>
                </a:solidFill>
              </a:rPr>
              <a:t> </a:t>
            </a:r>
            <a:r>
              <a:rPr lang="en-US" altLang="zh-CN" sz="2400" dirty="0" err="1" smtClean="0">
                <a:solidFill>
                  <a:srgbClr val="FF0000"/>
                </a:solidFill>
              </a:rPr>
              <a:t>avg</a:t>
            </a:r>
            <a:r>
              <a:rPr lang="en-US" altLang="zh-CN" sz="2400" dirty="0" smtClean="0">
                <a:solidFill>
                  <a:srgbClr val="FF0000"/>
                </a:solidFill>
              </a:rPr>
              <a:t>(case when </a:t>
            </a:r>
            <a:r>
              <a:rPr lang="en-US" altLang="zh-CN" sz="2400" dirty="0" err="1" smtClean="0">
                <a:solidFill>
                  <a:srgbClr val="FF0000"/>
                </a:solidFill>
              </a:rPr>
              <a:t>cname</a:t>
            </a:r>
            <a:r>
              <a:rPr lang="en-US" altLang="zh-CN" sz="2400" dirty="0" smtClean="0">
                <a:solidFill>
                  <a:srgbClr val="FF0000"/>
                </a:solidFill>
              </a:rPr>
              <a:t>='</a:t>
            </a:r>
            <a:r>
              <a:rPr lang="zh-CN" altLang="en-US" sz="2400" dirty="0" smtClean="0">
                <a:solidFill>
                  <a:srgbClr val="FF0000"/>
                </a:solidFill>
              </a:rPr>
              <a:t>数据库原理</a:t>
            </a:r>
            <a:r>
              <a:rPr lang="en-US" altLang="zh-CN" sz="2400" dirty="0" smtClean="0">
                <a:solidFill>
                  <a:srgbClr val="FF0000"/>
                </a:solidFill>
              </a:rPr>
              <a:t>' then grade end) </a:t>
            </a:r>
            <a:r>
              <a:rPr lang="zh-CN" altLang="en-US" sz="2400" dirty="0" smtClean="0">
                <a:solidFill>
                  <a:srgbClr val="FF0000"/>
                </a:solidFill>
              </a:rPr>
              <a:t>数据库原理</a:t>
            </a:r>
            <a:r>
              <a:rPr lang="en-US" altLang="zh-CN" sz="2400" dirty="0" smtClean="0">
                <a:solidFill>
                  <a:srgbClr val="FF0000"/>
                </a:solidFill>
              </a:rPr>
              <a:t>,</a:t>
            </a:r>
          </a:p>
          <a:p>
            <a:pPr>
              <a:buFontTx/>
              <a:buNone/>
            </a:pPr>
            <a:r>
              <a:rPr lang="en-US" altLang="zh-CN" sz="2400" dirty="0" smtClean="0"/>
              <a:t> </a:t>
            </a:r>
            <a:r>
              <a:rPr lang="en-US" altLang="zh-CN" sz="2400" dirty="0" err="1" smtClean="0">
                <a:solidFill>
                  <a:srgbClr val="FF0000"/>
                </a:solidFill>
              </a:rPr>
              <a:t>avg</a:t>
            </a:r>
            <a:r>
              <a:rPr lang="en-US" altLang="zh-CN" sz="2400" dirty="0" smtClean="0">
                <a:solidFill>
                  <a:srgbClr val="FF0000"/>
                </a:solidFill>
              </a:rPr>
              <a:t>(case when </a:t>
            </a:r>
            <a:r>
              <a:rPr lang="en-US" altLang="zh-CN" sz="2400" dirty="0" err="1" smtClean="0">
                <a:solidFill>
                  <a:srgbClr val="FF0000"/>
                </a:solidFill>
              </a:rPr>
              <a:t>cname</a:t>
            </a:r>
            <a:r>
              <a:rPr lang="en-US" altLang="zh-CN" sz="2400" dirty="0" smtClean="0">
                <a:solidFill>
                  <a:srgbClr val="FF0000"/>
                </a:solidFill>
              </a:rPr>
              <a:t>='</a:t>
            </a:r>
            <a:r>
              <a:rPr lang="zh-CN" altLang="en-US" sz="2400" dirty="0" smtClean="0">
                <a:solidFill>
                  <a:srgbClr val="FF0000"/>
                </a:solidFill>
              </a:rPr>
              <a:t>操作系统</a:t>
            </a:r>
            <a:r>
              <a:rPr lang="en-US" altLang="zh-CN" sz="2400" dirty="0" smtClean="0">
                <a:solidFill>
                  <a:srgbClr val="FF0000"/>
                </a:solidFill>
              </a:rPr>
              <a:t>' then grade end) </a:t>
            </a:r>
            <a:r>
              <a:rPr lang="zh-CN" altLang="en-US" sz="2400" dirty="0" smtClean="0">
                <a:solidFill>
                  <a:srgbClr val="FF0000"/>
                </a:solidFill>
              </a:rPr>
              <a:t>操作系统</a:t>
            </a:r>
          </a:p>
          <a:p>
            <a:pPr>
              <a:buFontTx/>
              <a:buNone/>
            </a:pPr>
            <a:r>
              <a:rPr lang="en-US" altLang="zh-CN" sz="2400" dirty="0" smtClean="0"/>
              <a:t>  from student </a:t>
            </a:r>
            <a:r>
              <a:rPr lang="en-US" altLang="zh-CN" sz="2400" dirty="0" err="1" smtClean="0"/>
              <a:t>s,SC,course</a:t>
            </a:r>
            <a:r>
              <a:rPr lang="en-US" altLang="zh-CN" sz="2400" dirty="0" smtClean="0"/>
              <a:t> c</a:t>
            </a:r>
          </a:p>
          <a:p>
            <a:pPr>
              <a:buFontTx/>
              <a:buNone/>
            </a:pPr>
            <a:r>
              <a:rPr lang="en-US" altLang="zh-CN" sz="2400" dirty="0" smtClean="0"/>
              <a:t>  where </a:t>
            </a:r>
            <a:r>
              <a:rPr lang="en-US" altLang="zh-CN" sz="2400" dirty="0" err="1" smtClean="0"/>
              <a:t>s.Sno</a:t>
            </a:r>
            <a:r>
              <a:rPr lang="en-US" altLang="zh-CN" sz="2400" dirty="0" smtClean="0"/>
              <a:t>=</a:t>
            </a:r>
            <a:r>
              <a:rPr lang="en-US" altLang="zh-CN" sz="2400" dirty="0" err="1" smtClean="0"/>
              <a:t>SC.Sno</a:t>
            </a:r>
            <a:r>
              <a:rPr lang="en-US" altLang="zh-CN" sz="2400" dirty="0" smtClean="0"/>
              <a:t> and </a:t>
            </a:r>
            <a:r>
              <a:rPr lang="en-US" altLang="zh-CN" sz="2400" dirty="0" err="1" smtClean="0"/>
              <a:t>SC.Cno</a:t>
            </a:r>
            <a:r>
              <a:rPr lang="en-US" altLang="zh-CN" sz="2400" dirty="0" smtClean="0"/>
              <a:t>=</a:t>
            </a:r>
            <a:r>
              <a:rPr lang="en-US" altLang="zh-CN" sz="2400" dirty="0" err="1" smtClean="0"/>
              <a:t>c.cno</a:t>
            </a:r>
            <a:endParaRPr lang="en-US" altLang="zh-CN" sz="2400" dirty="0" smtClean="0"/>
          </a:p>
          <a:p>
            <a:pPr>
              <a:buFontTx/>
              <a:buNone/>
            </a:pPr>
            <a:r>
              <a:rPr lang="en-US" altLang="zh-CN" sz="2400" dirty="0" smtClean="0"/>
              <a:t>  group by </a:t>
            </a:r>
            <a:r>
              <a:rPr lang="en-US" altLang="zh-CN" sz="2400" dirty="0" err="1" smtClean="0"/>
              <a:t>Sdept</a:t>
            </a:r>
            <a:endParaRPr lang="zh-CN" altLang="en-US" sz="2400" dirty="0" smtClean="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188" y="1428750"/>
            <a:ext cx="51435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p:cNvSpPr txBox="1">
            <a:spLocks noChangeArrowheads="1"/>
          </p:cNvSpPr>
          <p:nvPr/>
        </p:nvSpPr>
        <p:spPr bwMode="auto">
          <a:xfrm>
            <a:off x="1500188" y="785813"/>
            <a:ext cx="7286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sz="3200" i="0"/>
              <a:t>希望得到如下查询结果</a:t>
            </a:r>
            <a:r>
              <a:rPr lang="en-US" altLang="zh-CN" sz="3200" i="0"/>
              <a:t>(</a:t>
            </a:r>
            <a:r>
              <a:rPr lang="zh-CN" altLang="en-US" sz="3200" i="0"/>
              <a:t>各系平均成绩</a:t>
            </a:r>
            <a:r>
              <a:rPr lang="en-US" altLang="zh-CN" sz="3200" i="0"/>
              <a:t>)</a:t>
            </a:r>
            <a:r>
              <a:rPr lang="zh-CN" altLang="en-US" sz="3200" i="0"/>
              <a:t>：</a:t>
            </a:r>
          </a:p>
        </p:txBody>
      </p:sp>
    </p:spTree>
    <p:extLst>
      <p:ext uri="{BB962C8B-B14F-4D97-AF65-F5344CB8AC3E}">
        <p14:creationId xmlns:p14="http://schemas.microsoft.com/office/powerpoint/2010/main" val="38872789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blinds(horizontal)">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4.2 </a:t>
            </a:r>
            <a:r>
              <a:rPr lang="zh-CN" altLang="en-US" sz="2800" b="1" dirty="0">
                <a:solidFill>
                  <a:schemeClr val="bg1"/>
                </a:solidFill>
                <a:latin typeface="微软雅黑" panose="020B0503020204020204" pitchFamily="34" charset="-122"/>
                <a:ea typeface="微软雅黑" panose="020B0503020204020204" pitchFamily="34" charset="-122"/>
              </a:rPr>
              <a:t>存储过程</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4.2.1</a:t>
            </a:r>
            <a:r>
              <a:rPr lang="zh-CN" altLang="en-US" sz="2800" b="1" dirty="0">
                <a:solidFill>
                  <a:schemeClr val="bg1"/>
                </a:solidFill>
                <a:latin typeface="微软雅黑" panose="020B0503020204020204" pitchFamily="34" charset="-122"/>
                <a:ea typeface="微软雅黑" panose="020B0503020204020204" pitchFamily="34" charset="-122"/>
              </a:rPr>
              <a:t>存储过程的基本概念</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bwMode="auto">
          <a:xfrm>
            <a:off x="468312" y="1125538"/>
            <a:ext cx="11317287" cy="279068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just" eaLnBrk="1" hangingPunct="1">
              <a:lnSpc>
                <a:spcPct val="150000"/>
              </a:lnSpc>
              <a:buFontTx/>
              <a:buNone/>
            </a:pPr>
            <a:r>
              <a:rPr lang="zh-CN" altLang="en-US" b="1" dirty="0" smtClean="0">
                <a:latin typeface="楷体_GB2312" pitchFamily="49" charset="-122"/>
                <a:ea typeface="楷体_GB2312" pitchFamily="49" charset="-122"/>
              </a:rPr>
              <a:t>存储过程：存储在数据库服务器中的</a:t>
            </a:r>
            <a:r>
              <a:rPr lang="zh-CN" altLang="en-US" b="1" dirty="0" smtClean="0">
                <a:solidFill>
                  <a:srgbClr val="FF3300"/>
                </a:solidFill>
                <a:latin typeface="楷体_GB2312" pitchFamily="49" charset="-122"/>
                <a:ea typeface="楷体_GB2312" pitchFamily="49" charset="-122"/>
              </a:rPr>
              <a:t>一组编译成单个执行计划的</a:t>
            </a:r>
            <a:r>
              <a:rPr lang="en-US" altLang="zh-CN" b="1" dirty="0" smtClean="0">
                <a:solidFill>
                  <a:srgbClr val="FF3300"/>
                </a:solidFill>
                <a:latin typeface="楷体_GB2312" pitchFamily="49" charset="-122"/>
                <a:ea typeface="楷体_GB2312" pitchFamily="49" charset="-122"/>
              </a:rPr>
              <a:t>SQL</a:t>
            </a:r>
            <a:r>
              <a:rPr lang="zh-CN" altLang="en-US" b="1" dirty="0" smtClean="0">
                <a:solidFill>
                  <a:srgbClr val="FF3300"/>
                </a:solidFill>
                <a:latin typeface="楷体_GB2312" pitchFamily="49" charset="-122"/>
                <a:ea typeface="楷体_GB2312" pitchFamily="49" charset="-122"/>
              </a:rPr>
              <a:t>语句</a:t>
            </a:r>
            <a:r>
              <a:rPr lang="zh-CN" altLang="en-US" b="1" dirty="0" smtClean="0">
                <a:latin typeface="楷体_GB2312" pitchFamily="49" charset="-122"/>
                <a:ea typeface="楷体_GB2312" pitchFamily="49" charset="-122"/>
              </a:rPr>
              <a:t>。在使用</a:t>
            </a:r>
            <a:r>
              <a:rPr lang="en-US" altLang="zh-CN" b="1" dirty="0" smtClean="0">
                <a:latin typeface="楷体_GB2312" pitchFamily="49" charset="-122"/>
                <a:ea typeface="楷体_GB2312" pitchFamily="49" charset="-122"/>
              </a:rPr>
              <a:t>Transact-SQL</a:t>
            </a:r>
            <a:r>
              <a:rPr lang="zh-CN" altLang="en-US" b="1" dirty="0" smtClean="0">
                <a:latin typeface="楷体_GB2312" pitchFamily="49" charset="-122"/>
                <a:ea typeface="楷体_GB2312" pitchFamily="49" charset="-122"/>
              </a:rPr>
              <a:t>语言编程的过程中，可以将某些需要多次调用以实现某个特定任务的代码段编写成一个过程，将其保存在数据库中，并由</a:t>
            </a:r>
            <a:r>
              <a:rPr lang="en-US" altLang="zh-CN" b="1" dirty="0" smtClean="0">
                <a:latin typeface="楷体_GB2312" pitchFamily="49" charset="-122"/>
                <a:ea typeface="楷体_GB2312" pitchFamily="49" charset="-122"/>
              </a:rPr>
              <a:t>SQL Server</a:t>
            </a:r>
            <a:r>
              <a:rPr lang="zh-CN" altLang="en-US" b="1" dirty="0" smtClean="0">
                <a:latin typeface="楷体_GB2312" pitchFamily="49" charset="-122"/>
                <a:ea typeface="楷体_GB2312" pitchFamily="49" charset="-122"/>
              </a:rPr>
              <a:t>服务器通过过程名调用，称为存储过程。 </a:t>
            </a:r>
          </a:p>
        </p:txBody>
      </p:sp>
      <p:sp>
        <p:nvSpPr>
          <p:cNvPr id="7" name="Rectangle 4"/>
          <p:cNvSpPr>
            <a:spLocks noChangeArrowheads="1"/>
          </p:cNvSpPr>
          <p:nvPr/>
        </p:nvSpPr>
        <p:spPr bwMode="auto">
          <a:xfrm>
            <a:off x="359568" y="4378368"/>
            <a:ext cx="11534774" cy="204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800" b="1" i="0" dirty="0">
                <a:solidFill>
                  <a:srgbClr val="0000FF"/>
                </a:solidFill>
                <a:latin typeface="楷体_GB2312" pitchFamily="49" charset="-122"/>
                <a:ea typeface="楷体_GB2312" pitchFamily="49" charset="-122"/>
              </a:rPr>
              <a:t>优点：</a:t>
            </a:r>
            <a:r>
              <a:rPr lang="en-US" altLang="zh-CN" sz="2800" b="1" i="0" dirty="0">
                <a:latin typeface="楷体_GB2312" pitchFamily="49" charset="-122"/>
                <a:ea typeface="楷体_GB2312" pitchFamily="49" charset="-122"/>
              </a:rPr>
              <a:t>1)</a:t>
            </a:r>
            <a:r>
              <a:rPr lang="zh-CN" altLang="en-US" sz="2800" b="1" i="0" dirty="0">
                <a:latin typeface="楷体_GB2312" pitchFamily="49" charset="-122"/>
                <a:ea typeface="楷体_GB2312" pitchFamily="49" charset="-122"/>
              </a:rPr>
              <a:t>运行效率高，提供了在服务器端快速执行</a:t>
            </a:r>
            <a:r>
              <a:rPr lang="en-US" altLang="zh-CN" sz="2800" b="1" i="0" dirty="0">
                <a:latin typeface="楷体_GB2312" pitchFamily="49" charset="-122"/>
                <a:ea typeface="楷体_GB2312" pitchFamily="49" charset="-122"/>
              </a:rPr>
              <a:t>SQL</a:t>
            </a:r>
            <a:r>
              <a:rPr lang="zh-CN" altLang="en-US" sz="2800" b="1" i="0" dirty="0">
                <a:latin typeface="楷体_GB2312" pitchFamily="49" charset="-122"/>
                <a:ea typeface="楷体_GB2312" pitchFamily="49" charset="-122"/>
              </a:rPr>
              <a:t>语句的有效途径。</a:t>
            </a:r>
          </a:p>
          <a:p>
            <a:pPr eaLnBrk="1" hangingPunct="1">
              <a:spcBef>
                <a:spcPct val="20000"/>
              </a:spcBef>
            </a:pPr>
            <a:r>
              <a:rPr lang="zh-CN" altLang="en-US" sz="2800" b="1" i="0" dirty="0">
                <a:latin typeface="楷体_GB2312" pitchFamily="49" charset="-122"/>
                <a:ea typeface="楷体_GB2312" pitchFamily="49" charset="-122"/>
              </a:rPr>
              <a:t>      </a:t>
            </a:r>
            <a:r>
              <a:rPr lang="en-US" altLang="zh-CN" sz="2800" b="1" i="0" dirty="0">
                <a:latin typeface="楷体_GB2312" pitchFamily="49" charset="-122"/>
                <a:ea typeface="楷体_GB2312" pitchFamily="49" charset="-122"/>
              </a:rPr>
              <a:t>2)</a:t>
            </a:r>
            <a:r>
              <a:rPr lang="zh-CN" altLang="en-US" sz="2800" b="1" i="0" dirty="0">
                <a:latin typeface="楷体_GB2312" pitchFamily="49" charset="-122"/>
                <a:ea typeface="楷体_GB2312" pitchFamily="49" charset="-122"/>
              </a:rPr>
              <a:t>降低了客户机和服务器之间的通信量。 </a:t>
            </a:r>
          </a:p>
          <a:p>
            <a:pPr eaLnBrk="1" hangingPunct="1">
              <a:spcBef>
                <a:spcPct val="20000"/>
              </a:spcBef>
            </a:pPr>
            <a:r>
              <a:rPr lang="zh-CN" altLang="en-US" sz="2800" b="1" i="0" dirty="0">
                <a:latin typeface="楷体_GB2312" pitchFamily="49" charset="-122"/>
                <a:ea typeface="楷体_GB2312" pitchFamily="49" charset="-122"/>
              </a:rPr>
              <a:t>      </a:t>
            </a:r>
            <a:r>
              <a:rPr lang="en-US" altLang="zh-CN" sz="2800" b="1" i="0" dirty="0">
                <a:latin typeface="楷体_GB2312" pitchFamily="49" charset="-122"/>
                <a:ea typeface="楷体_GB2312" pitchFamily="49" charset="-122"/>
              </a:rPr>
              <a:t>3)</a:t>
            </a:r>
            <a:r>
              <a:rPr lang="zh-CN" altLang="en-US" sz="2800" b="1" i="0" dirty="0">
                <a:latin typeface="楷体_GB2312" pitchFamily="49" charset="-122"/>
                <a:ea typeface="楷体_GB2312" pitchFamily="49" charset="-122"/>
              </a:rPr>
              <a:t>方便实施企业规则。 </a:t>
            </a:r>
          </a:p>
        </p:txBody>
      </p:sp>
    </p:spTree>
    <p:extLst>
      <p:ext uri="{BB962C8B-B14F-4D97-AF65-F5344CB8AC3E}">
        <p14:creationId xmlns:p14="http://schemas.microsoft.com/office/powerpoint/2010/main" val="8451840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3528291" y="1007485"/>
            <a:ext cx="8128000" cy="390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40000"/>
              </a:spcBef>
            </a:pPr>
            <a:r>
              <a:rPr lang="zh-CN" altLang="en-US" sz="3200" b="1" dirty="0" smtClean="0">
                <a:solidFill>
                  <a:srgbClr val="003300"/>
                </a:solidFill>
              </a:rPr>
              <a:t>第</a:t>
            </a:r>
            <a:r>
              <a:rPr lang="zh-CN" altLang="en-US" sz="3200" b="1" dirty="0">
                <a:solidFill>
                  <a:srgbClr val="003300"/>
                </a:solidFill>
              </a:rPr>
              <a:t>四章  存储过程、触发器和数据完整性</a:t>
            </a:r>
            <a:endParaRPr lang="en-US" altLang="zh-CN" sz="3200" b="1" dirty="0" smtClean="0">
              <a:solidFill>
                <a:srgbClr val="003300"/>
              </a:solidFill>
            </a:endParaRPr>
          </a:p>
          <a:p>
            <a:pPr eaLnBrk="1" hangingPunct="1">
              <a:spcBef>
                <a:spcPct val="50000"/>
              </a:spcBef>
            </a:pPr>
            <a:endParaRPr lang="en-US" altLang="zh-CN" sz="1600" b="1" dirty="0" smtClean="0"/>
          </a:p>
          <a:p>
            <a:pPr eaLnBrk="1" hangingPunct="1">
              <a:spcBef>
                <a:spcPct val="50000"/>
              </a:spcBef>
            </a:pPr>
            <a:r>
              <a:rPr lang="en-US" altLang="zh-CN" sz="3200" b="1" dirty="0" smtClean="0"/>
              <a:t>	</a:t>
            </a:r>
            <a:r>
              <a:rPr lang="en-US" altLang="zh-CN" sz="3200" b="1" dirty="0"/>
              <a:t>4.1 SQL Server </a:t>
            </a:r>
            <a:r>
              <a:rPr lang="zh-CN" altLang="en-US" sz="3200" b="1" dirty="0"/>
              <a:t>编程结</a:t>
            </a:r>
            <a:r>
              <a:rPr lang="zh-CN" altLang="en-US" sz="3200" b="1" dirty="0" smtClean="0"/>
              <a:t>构</a:t>
            </a:r>
            <a:endParaRPr lang="en-US" altLang="zh-CN" sz="3200" b="1" dirty="0"/>
          </a:p>
          <a:p>
            <a:pPr eaLnBrk="1" hangingPunct="1">
              <a:spcBef>
                <a:spcPct val="50000"/>
              </a:spcBef>
            </a:pPr>
            <a:r>
              <a:rPr lang="en-US" altLang="zh-CN" sz="3200" b="1" dirty="0" smtClean="0"/>
              <a:t>	4.2 </a:t>
            </a:r>
            <a:r>
              <a:rPr lang="zh-CN" altLang="en-US" sz="3200" b="1" dirty="0" smtClean="0"/>
              <a:t>存</a:t>
            </a:r>
            <a:r>
              <a:rPr lang="zh-CN" altLang="en-US" sz="3200" b="1" dirty="0"/>
              <a:t>储过</a:t>
            </a:r>
            <a:r>
              <a:rPr lang="zh-CN" altLang="en-US" sz="3200" b="1" dirty="0" smtClean="0"/>
              <a:t>程</a:t>
            </a:r>
            <a:endParaRPr lang="zh-CN" altLang="en-US" sz="3200" b="1" dirty="0"/>
          </a:p>
          <a:p>
            <a:pPr eaLnBrk="1" hangingPunct="1">
              <a:spcBef>
                <a:spcPct val="50000"/>
              </a:spcBef>
            </a:pPr>
            <a:r>
              <a:rPr lang="en-US" altLang="zh-CN" sz="3200" b="1" dirty="0" smtClean="0"/>
              <a:t>	4.3 </a:t>
            </a:r>
            <a:r>
              <a:rPr lang="zh-CN" altLang="en-US" sz="3200" b="1" dirty="0"/>
              <a:t>触发器</a:t>
            </a:r>
            <a:endParaRPr lang="en-US" altLang="zh-CN" sz="3200" b="1" dirty="0" smtClean="0"/>
          </a:p>
          <a:p>
            <a:pPr eaLnBrk="1" hangingPunct="1">
              <a:spcBef>
                <a:spcPct val="50000"/>
              </a:spcBef>
            </a:pPr>
            <a:r>
              <a:rPr lang="en-US" altLang="zh-CN" sz="3200" b="1" dirty="0"/>
              <a:t>	4</a:t>
            </a:r>
            <a:r>
              <a:rPr lang="en-US" altLang="zh-CN" sz="3200" b="1" dirty="0" smtClean="0"/>
              <a:t>.4 </a:t>
            </a:r>
            <a:r>
              <a:rPr lang="zh-CN" altLang="en-US" sz="3200" b="1" dirty="0" smtClean="0"/>
              <a:t>数据完整性</a:t>
            </a:r>
            <a:endParaRPr lang="en-US" altLang="zh-CN" sz="3200" dirty="0"/>
          </a:p>
        </p:txBody>
      </p:sp>
    </p:spTree>
    <p:extLst>
      <p:ext uri="{BB962C8B-B14F-4D97-AF65-F5344CB8AC3E}">
        <p14:creationId xmlns:p14="http://schemas.microsoft.com/office/powerpoint/2010/main" val="1024702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4.2 </a:t>
            </a:r>
            <a:r>
              <a:rPr lang="zh-CN" altLang="en-US" sz="2800" b="1" dirty="0">
                <a:solidFill>
                  <a:schemeClr val="bg1"/>
                </a:solidFill>
                <a:latin typeface="微软雅黑" panose="020B0503020204020204" pitchFamily="34" charset="-122"/>
                <a:ea typeface="微软雅黑" panose="020B0503020204020204" pitchFamily="34" charset="-122"/>
              </a:rPr>
              <a:t>存储过程</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4.2.1</a:t>
            </a:r>
            <a:r>
              <a:rPr lang="zh-CN" altLang="en-US" sz="2800" b="1" dirty="0">
                <a:solidFill>
                  <a:schemeClr val="bg1"/>
                </a:solidFill>
                <a:latin typeface="微软雅黑" panose="020B0503020204020204" pitchFamily="34" charset="-122"/>
                <a:ea typeface="微软雅黑" panose="020B0503020204020204" pitchFamily="34" charset="-122"/>
              </a:rPr>
              <a:t>存储过程的基本概念</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2"/>
          <p:cNvSpPr txBox="1">
            <a:spLocks noChangeArrowheads="1"/>
          </p:cNvSpPr>
          <p:nvPr/>
        </p:nvSpPr>
        <p:spPr bwMode="auto">
          <a:xfrm>
            <a:off x="2011794" y="5530274"/>
            <a:ext cx="8229600" cy="593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r>
              <a:rPr lang="zh-CN" altLang="en-US" sz="2800" b="1" smtClean="0">
                <a:latin typeface="楷体_GB2312" pitchFamily="49" charset="-122"/>
                <a:ea typeface="楷体_GB2312" pitchFamily="49" charset="-122"/>
              </a:rPr>
              <a:t>存储过程和非存储过程操作示意 </a:t>
            </a:r>
          </a:p>
        </p:txBody>
      </p:sp>
      <p:pic>
        <p:nvPicPr>
          <p:cNvPr id="7" name="Picture 4"/>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894" y="1012249"/>
            <a:ext cx="8064500" cy="368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217677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4.2 </a:t>
            </a:r>
            <a:r>
              <a:rPr lang="zh-CN" altLang="en-US" sz="2800" b="1" dirty="0">
                <a:solidFill>
                  <a:schemeClr val="bg1"/>
                </a:solidFill>
                <a:latin typeface="微软雅黑" panose="020B0503020204020204" pitchFamily="34" charset="-122"/>
                <a:ea typeface="微软雅黑" panose="020B0503020204020204" pitchFamily="34" charset="-122"/>
              </a:rPr>
              <a:t>存储过程</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4.2.2 </a:t>
            </a:r>
            <a:r>
              <a:rPr lang="zh-CN" altLang="en-US" sz="2800" b="1" dirty="0">
                <a:solidFill>
                  <a:schemeClr val="bg1"/>
                </a:solidFill>
                <a:latin typeface="微软雅黑" panose="020B0503020204020204" pitchFamily="34" charset="-122"/>
                <a:ea typeface="微软雅黑" panose="020B0503020204020204" pitchFamily="34" charset="-122"/>
              </a:rPr>
              <a:t>创建存储过程</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bwMode="auto">
          <a:xfrm>
            <a:off x="579438" y="938357"/>
            <a:ext cx="11252344"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zh-CN" altLang="en-US" b="1" dirty="0" smtClean="0">
                <a:latin typeface="楷体_GB2312" pitchFamily="49" charset="-122"/>
                <a:ea typeface="楷体_GB2312" pitchFamily="49" charset="-122"/>
              </a:rPr>
              <a:t>创建存储过程的</a:t>
            </a:r>
            <a:r>
              <a:rPr lang="en-US" altLang="zh-CN" b="1" dirty="0" smtClean="0">
                <a:latin typeface="楷体_GB2312" pitchFamily="49" charset="-122"/>
                <a:ea typeface="楷体_GB2312" pitchFamily="49" charset="-122"/>
              </a:rPr>
              <a:t>SQL</a:t>
            </a:r>
            <a:r>
              <a:rPr lang="zh-CN" altLang="en-US" b="1" dirty="0" smtClean="0">
                <a:latin typeface="楷体_GB2312" pitchFamily="49" charset="-122"/>
                <a:ea typeface="楷体_GB2312" pitchFamily="49" charset="-122"/>
              </a:rPr>
              <a:t>语句格式为：</a:t>
            </a:r>
          </a:p>
          <a:p>
            <a:pPr eaLnBrk="1" hangingPunct="1">
              <a:buFontTx/>
              <a:buNone/>
            </a:pPr>
            <a:endParaRPr lang="zh-CN" altLang="en-US" b="1" dirty="0" smtClean="0">
              <a:latin typeface="楷体_GB2312" pitchFamily="49" charset="-122"/>
              <a:ea typeface="楷体_GB2312" pitchFamily="49" charset="-122"/>
            </a:endParaRPr>
          </a:p>
          <a:p>
            <a:pPr eaLnBrk="1" hangingPunct="1">
              <a:lnSpc>
                <a:spcPct val="125000"/>
              </a:lnSpc>
              <a:buFontTx/>
              <a:buNone/>
            </a:pPr>
            <a:r>
              <a:rPr lang="zh-CN" altLang="en-US" b="1" dirty="0" smtClean="0">
                <a:latin typeface="楷体_GB2312" pitchFamily="49" charset="-122"/>
                <a:ea typeface="楷体_GB2312" pitchFamily="49" charset="-122"/>
              </a:rPr>
              <a:t>  </a:t>
            </a:r>
            <a:r>
              <a:rPr lang="en-US" altLang="zh-CN" sz="2400" b="1" dirty="0" smtClean="0">
                <a:solidFill>
                  <a:srgbClr val="FF3300"/>
                </a:solidFill>
                <a:latin typeface="楷体_GB2312" pitchFamily="49" charset="-122"/>
                <a:ea typeface="楷体_GB2312" pitchFamily="49" charset="-122"/>
              </a:rPr>
              <a:t>CREATE PROCEDURE </a:t>
            </a:r>
            <a:r>
              <a:rPr lang="zh-CN" altLang="en-US" sz="2400" b="1" dirty="0" smtClean="0">
                <a:solidFill>
                  <a:srgbClr val="FF3300"/>
                </a:solidFill>
                <a:latin typeface="楷体_GB2312" pitchFamily="49" charset="-122"/>
                <a:ea typeface="楷体_GB2312" pitchFamily="49" charset="-122"/>
              </a:rPr>
              <a:t>存储过程名</a:t>
            </a:r>
            <a:r>
              <a:rPr lang="zh-CN" altLang="en-US" sz="2400" b="1" dirty="0" smtClean="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a:t>
            </a:r>
            <a:r>
              <a:rPr lang="zh-CN" altLang="en-US" sz="2400" b="1" dirty="0" smtClean="0">
                <a:latin typeface="楷体_GB2312" pitchFamily="49" charset="-122"/>
                <a:ea typeface="楷体_GB2312" pitchFamily="49" charset="-122"/>
              </a:rPr>
              <a:t>；版本号</a:t>
            </a:r>
            <a:r>
              <a:rPr lang="en-US" altLang="zh-CN" sz="2400" b="1" dirty="0" smtClean="0">
                <a:latin typeface="楷体_GB2312" pitchFamily="49" charset="-122"/>
                <a:ea typeface="楷体_GB2312" pitchFamily="49" charset="-122"/>
              </a:rPr>
              <a:t>]</a:t>
            </a:r>
          </a:p>
          <a:p>
            <a:pPr eaLnBrk="1" hangingPunct="1">
              <a:lnSpc>
                <a:spcPct val="125000"/>
              </a:lnSpc>
              <a:buFontTx/>
              <a:buNone/>
            </a:pPr>
            <a:r>
              <a:rPr lang="en-US" altLang="zh-CN" sz="2400" b="1" dirty="0" smtClean="0">
                <a:latin typeface="楷体_GB2312" pitchFamily="49" charset="-122"/>
                <a:ea typeface="楷体_GB2312" pitchFamily="49" charset="-122"/>
              </a:rPr>
              <a:t>    [ {@</a:t>
            </a:r>
            <a:r>
              <a:rPr lang="zh-CN" altLang="en-US" sz="2400" b="1" dirty="0" smtClean="0">
                <a:latin typeface="楷体_GB2312" pitchFamily="49" charset="-122"/>
                <a:ea typeface="楷体_GB2312" pitchFamily="49" charset="-122"/>
              </a:rPr>
              <a:t>参数 数据类型</a:t>
            </a:r>
            <a:r>
              <a:rPr lang="en-US" altLang="zh-CN" sz="2400" b="1" dirty="0" smtClean="0">
                <a:latin typeface="楷体_GB2312" pitchFamily="49" charset="-122"/>
                <a:ea typeface="楷体_GB2312" pitchFamily="49" charset="-122"/>
              </a:rPr>
              <a:t>} [ VARYING ] [= </a:t>
            </a:r>
            <a:r>
              <a:rPr lang="zh-CN" altLang="en-US" sz="2400" b="1" dirty="0" smtClean="0">
                <a:latin typeface="楷体_GB2312" pitchFamily="49" charset="-122"/>
                <a:ea typeface="楷体_GB2312" pitchFamily="49" charset="-122"/>
              </a:rPr>
              <a:t>默认值</a:t>
            </a:r>
            <a:r>
              <a:rPr lang="en-US" altLang="zh-CN" sz="2400" b="1" dirty="0" smtClean="0">
                <a:latin typeface="楷体_GB2312" pitchFamily="49" charset="-122"/>
                <a:ea typeface="楷体_GB2312" pitchFamily="49" charset="-122"/>
              </a:rPr>
              <a:t>][ OUTPUT ],</a:t>
            </a:r>
          </a:p>
          <a:p>
            <a:pPr eaLnBrk="1" hangingPunct="1">
              <a:lnSpc>
                <a:spcPct val="125000"/>
              </a:lnSpc>
              <a:buFontTx/>
              <a:buNone/>
            </a:pPr>
            <a:r>
              <a:rPr lang="en-US" altLang="zh-CN" sz="2400" b="1" dirty="0" smtClean="0">
                <a:latin typeface="楷体_GB2312" pitchFamily="49" charset="-122"/>
                <a:ea typeface="楷体_GB2312" pitchFamily="49" charset="-122"/>
              </a:rPr>
              <a:t>       </a:t>
            </a:r>
            <a:r>
              <a:rPr lang="en-US" altLang="zh-CN" sz="2400" b="1" dirty="0" smtClean="0">
                <a:ea typeface="楷体_GB2312" pitchFamily="49" charset="-122"/>
              </a:rPr>
              <a:t>……</a:t>
            </a:r>
            <a:r>
              <a:rPr lang="en-US" altLang="zh-CN" sz="2400" b="1" dirty="0" smtClean="0">
                <a:latin typeface="楷体_GB2312" pitchFamily="49" charset="-122"/>
                <a:ea typeface="楷体_GB2312" pitchFamily="49" charset="-122"/>
              </a:rPr>
              <a:t>]</a:t>
            </a:r>
          </a:p>
          <a:p>
            <a:pPr eaLnBrk="1" hangingPunct="1">
              <a:lnSpc>
                <a:spcPct val="125000"/>
              </a:lnSpc>
              <a:buFontTx/>
              <a:buNone/>
            </a:pPr>
            <a:r>
              <a:rPr lang="en-US" altLang="zh-CN" sz="2400" b="1" dirty="0" smtClean="0">
                <a:latin typeface="楷体_GB2312" pitchFamily="49" charset="-122"/>
                <a:ea typeface="楷体_GB2312" pitchFamily="49" charset="-122"/>
              </a:rPr>
              <a:t>    [ WITH{</a:t>
            </a:r>
            <a:r>
              <a:rPr lang="en-US" altLang="zh-CN" sz="2400" b="1" dirty="0" err="1" smtClean="0">
                <a:latin typeface="楷体_GB2312" pitchFamily="49" charset="-122"/>
                <a:ea typeface="楷体_GB2312" pitchFamily="49" charset="-122"/>
              </a:rPr>
              <a:t>RECOMPILE|ENCRYPTION|RECOMPILE,ENCRYPTION</a:t>
            </a:r>
            <a:r>
              <a:rPr lang="en-US" altLang="zh-CN" sz="2400" b="1" dirty="0" smtClean="0">
                <a:latin typeface="楷体_GB2312" pitchFamily="49" charset="-122"/>
                <a:ea typeface="楷体_GB2312" pitchFamily="49" charset="-122"/>
              </a:rPr>
              <a:t>}] </a:t>
            </a:r>
            <a:br>
              <a:rPr lang="en-US" altLang="zh-CN" sz="2400" b="1" dirty="0" smtClean="0">
                <a:latin typeface="楷体_GB2312" pitchFamily="49" charset="-122"/>
                <a:ea typeface="楷体_GB2312" pitchFamily="49" charset="-122"/>
              </a:rPr>
            </a:br>
            <a:r>
              <a:rPr lang="en-US" altLang="zh-CN" sz="2400" b="1" dirty="0" smtClean="0">
                <a:latin typeface="楷体_GB2312" pitchFamily="49" charset="-122"/>
                <a:ea typeface="楷体_GB2312" pitchFamily="49" charset="-122"/>
              </a:rPr>
              <a:t>  [ FOR REPLICATION ] </a:t>
            </a:r>
          </a:p>
          <a:p>
            <a:pPr eaLnBrk="1" hangingPunct="1">
              <a:lnSpc>
                <a:spcPct val="125000"/>
              </a:lnSpc>
              <a:buFontTx/>
              <a:buNone/>
            </a:pPr>
            <a:r>
              <a:rPr lang="en-US" altLang="zh-CN" sz="2400" b="1" dirty="0" smtClean="0">
                <a:latin typeface="楷体_GB2312" pitchFamily="49" charset="-122"/>
                <a:ea typeface="楷体_GB2312" pitchFamily="49" charset="-122"/>
              </a:rPr>
              <a:t>   </a:t>
            </a:r>
            <a:r>
              <a:rPr lang="en-US" altLang="zh-CN" sz="2400" b="1" dirty="0" smtClean="0">
                <a:solidFill>
                  <a:srgbClr val="FF3300"/>
                </a:solidFill>
                <a:latin typeface="楷体_GB2312" pitchFamily="49" charset="-122"/>
                <a:ea typeface="楷体_GB2312" pitchFamily="49" charset="-122"/>
              </a:rPr>
              <a:t>AS </a:t>
            </a:r>
          </a:p>
          <a:p>
            <a:pPr eaLnBrk="1" hangingPunct="1">
              <a:lnSpc>
                <a:spcPct val="125000"/>
              </a:lnSpc>
              <a:buFontTx/>
              <a:buNone/>
            </a:pPr>
            <a:r>
              <a:rPr lang="en-US" altLang="zh-CN" sz="2400" b="1" dirty="0" smtClean="0">
                <a:solidFill>
                  <a:srgbClr val="FF3300"/>
                </a:solidFill>
                <a:latin typeface="楷体_GB2312" pitchFamily="49" charset="-122"/>
                <a:ea typeface="楷体_GB2312" pitchFamily="49" charset="-122"/>
              </a:rPr>
              <a:t>      SQL</a:t>
            </a:r>
            <a:r>
              <a:rPr lang="zh-CN" altLang="en-US" sz="2400" b="1" dirty="0" smtClean="0">
                <a:solidFill>
                  <a:srgbClr val="FF3300"/>
                </a:solidFill>
                <a:latin typeface="楷体_GB2312" pitchFamily="49" charset="-122"/>
                <a:ea typeface="楷体_GB2312" pitchFamily="49" charset="-122"/>
              </a:rPr>
              <a:t>语句</a:t>
            </a:r>
          </a:p>
        </p:txBody>
      </p:sp>
    </p:spTree>
    <p:extLst>
      <p:ext uri="{BB962C8B-B14F-4D97-AF65-F5344CB8AC3E}">
        <p14:creationId xmlns:p14="http://schemas.microsoft.com/office/powerpoint/2010/main" val="153499860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4.2 </a:t>
            </a:r>
            <a:r>
              <a:rPr lang="zh-CN" altLang="en-US" sz="2800" b="1" dirty="0">
                <a:solidFill>
                  <a:schemeClr val="bg1"/>
                </a:solidFill>
                <a:latin typeface="微软雅黑" panose="020B0503020204020204" pitchFamily="34" charset="-122"/>
                <a:ea typeface="微软雅黑" panose="020B0503020204020204" pitchFamily="34" charset="-122"/>
              </a:rPr>
              <a:t>存储过程</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4.2.2 </a:t>
            </a:r>
            <a:r>
              <a:rPr lang="zh-CN" altLang="en-US" sz="2800" b="1" dirty="0">
                <a:solidFill>
                  <a:schemeClr val="bg1"/>
                </a:solidFill>
                <a:latin typeface="微软雅黑" panose="020B0503020204020204" pitchFamily="34" charset="-122"/>
                <a:ea typeface="微软雅黑" panose="020B0503020204020204" pitchFamily="34" charset="-122"/>
              </a:rPr>
              <a:t>创建存储过程</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2"/>
          <p:cNvSpPr txBox="1">
            <a:spLocks noChangeArrowheads="1"/>
          </p:cNvSpPr>
          <p:nvPr/>
        </p:nvSpPr>
        <p:spPr bwMode="auto">
          <a:xfrm>
            <a:off x="395288" y="981075"/>
            <a:ext cx="8229600" cy="7191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r>
              <a:rPr lang="en-US" altLang="zh-CN" sz="3200" b="1" smtClean="0">
                <a:solidFill>
                  <a:srgbClr val="0000FF"/>
                </a:solidFill>
                <a:latin typeface="楷体_GB2312" pitchFamily="49" charset="-122"/>
                <a:ea typeface="楷体_GB2312" pitchFamily="49" charset="-122"/>
              </a:rPr>
              <a:t>1</a:t>
            </a:r>
            <a:r>
              <a:rPr lang="zh-CN" altLang="en-US" sz="3200" b="1" smtClean="0">
                <a:solidFill>
                  <a:srgbClr val="0000FF"/>
                </a:solidFill>
                <a:latin typeface="楷体_GB2312" pitchFamily="49" charset="-122"/>
                <a:ea typeface="楷体_GB2312" pitchFamily="49" charset="-122"/>
              </a:rPr>
              <a:t>．基本存储过程</a:t>
            </a:r>
          </a:p>
        </p:txBody>
      </p:sp>
      <p:sp>
        <p:nvSpPr>
          <p:cNvPr id="7" name="Rectangle 3"/>
          <p:cNvSpPr txBox="1">
            <a:spLocks noChangeArrowheads="1"/>
          </p:cNvSpPr>
          <p:nvPr/>
        </p:nvSpPr>
        <p:spPr bwMode="auto">
          <a:xfrm>
            <a:off x="245870" y="1654175"/>
            <a:ext cx="11316421" cy="27368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en-US" altLang="zh-CN" b="1" dirty="0" smtClean="0">
                <a:latin typeface="楷体_GB2312" pitchFamily="49" charset="-122"/>
                <a:ea typeface="楷体_GB2312" pitchFamily="49" charset="-122"/>
              </a:rPr>
              <a:t>【</a:t>
            </a:r>
            <a:r>
              <a:rPr lang="zh-CN" altLang="en-US" b="1" dirty="0" smtClean="0">
                <a:latin typeface="楷体_GB2312" pitchFamily="49" charset="-122"/>
                <a:ea typeface="楷体_GB2312" pitchFamily="49" charset="-122"/>
              </a:rPr>
              <a:t>例</a:t>
            </a:r>
            <a:r>
              <a:rPr lang="en-US" altLang="zh-CN" b="1" dirty="0" smtClean="0">
                <a:latin typeface="楷体_GB2312" pitchFamily="49" charset="-122"/>
                <a:ea typeface="楷体_GB2312" pitchFamily="49" charset="-122"/>
              </a:rPr>
              <a:t>4.6】</a:t>
            </a:r>
            <a:r>
              <a:rPr lang="zh-CN" altLang="en-US" b="1" dirty="0" smtClean="0">
                <a:latin typeface="楷体_GB2312" pitchFamily="49" charset="-122"/>
                <a:ea typeface="楷体_GB2312" pitchFamily="49" charset="-122"/>
              </a:rPr>
              <a:t>创建一个最简单的存储过程，用于返回</a:t>
            </a:r>
            <a:r>
              <a:rPr lang="en-US" altLang="zh-CN" b="1" dirty="0" smtClean="0">
                <a:latin typeface="楷体_GB2312" pitchFamily="49" charset="-122"/>
                <a:ea typeface="楷体_GB2312" pitchFamily="49" charset="-122"/>
              </a:rPr>
              <a:t>stock</a:t>
            </a:r>
            <a:r>
              <a:rPr lang="zh-CN" altLang="en-US" b="1" dirty="0" smtClean="0">
                <a:latin typeface="楷体_GB2312" pitchFamily="49" charset="-122"/>
                <a:ea typeface="楷体_GB2312" pitchFamily="49" charset="-122"/>
              </a:rPr>
              <a:t>表中的所有记录。</a:t>
            </a:r>
          </a:p>
          <a:p>
            <a:pPr eaLnBrk="1" hangingPunct="1">
              <a:buFontTx/>
              <a:buNone/>
            </a:pPr>
            <a:r>
              <a:rPr lang="zh-CN" altLang="en-US" b="1" dirty="0" smtClean="0">
                <a:solidFill>
                  <a:srgbClr val="FF3300"/>
                </a:solidFill>
                <a:latin typeface="楷体_GB2312" pitchFamily="49" charset="-122"/>
                <a:ea typeface="楷体_GB2312" pitchFamily="49" charset="-122"/>
              </a:rPr>
              <a:t>    </a:t>
            </a:r>
            <a:r>
              <a:rPr lang="en-US" altLang="zh-CN" b="1" dirty="0" smtClean="0">
                <a:solidFill>
                  <a:srgbClr val="FF3300"/>
                </a:solidFill>
                <a:latin typeface="楷体_GB2312" pitchFamily="49" charset="-122"/>
                <a:ea typeface="楷体_GB2312" pitchFamily="49" charset="-122"/>
              </a:rPr>
              <a:t>CREATE PROCEDURE </a:t>
            </a:r>
            <a:r>
              <a:rPr lang="en-US" altLang="zh-CN" b="1" dirty="0" err="1" smtClean="0">
                <a:solidFill>
                  <a:srgbClr val="FF3300"/>
                </a:solidFill>
                <a:latin typeface="楷体_GB2312" pitchFamily="49" charset="-122"/>
                <a:ea typeface="楷体_GB2312" pitchFamily="49" charset="-122"/>
              </a:rPr>
              <a:t>exp1</a:t>
            </a:r>
            <a:endParaRPr lang="en-US" altLang="zh-CN" b="1" dirty="0" smtClean="0">
              <a:solidFill>
                <a:srgbClr val="FF3300"/>
              </a:solidFill>
              <a:latin typeface="楷体_GB2312" pitchFamily="49" charset="-122"/>
              <a:ea typeface="楷体_GB2312" pitchFamily="49" charset="-122"/>
            </a:endParaRPr>
          </a:p>
          <a:p>
            <a:pPr eaLnBrk="1" hangingPunct="1">
              <a:buFontTx/>
              <a:buNone/>
            </a:pPr>
            <a:r>
              <a:rPr lang="en-US" altLang="zh-CN" b="1" dirty="0" smtClean="0">
                <a:solidFill>
                  <a:srgbClr val="FF3300"/>
                </a:solidFill>
                <a:latin typeface="楷体_GB2312" pitchFamily="49" charset="-122"/>
                <a:ea typeface="楷体_GB2312" pitchFamily="49" charset="-122"/>
              </a:rPr>
              <a:t>    AS</a:t>
            </a:r>
          </a:p>
          <a:p>
            <a:pPr eaLnBrk="1" hangingPunct="1">
              <a:buFontTx/>
              <a:buNone/>
            </a:pPr>
            <a:r>
              <a:rPr lang="en-US" altLang="zh-CN" b="1" dirty="0" smtClean="0">
                <a:latin typeface="楷体_GB2312" pitchFamily="49" charset="-122"/>
                <a:ea typeface="楷体_GB2312" pitchFamily="49" charset="-122"/>
              </a:rPr>
              <a:t>      SELECT * </a:t>
            </a:r>
          </a:p>
          <a:p>
            <a:pPr eaLnBrk="1" hangingPunct="1">
              <a:buFontTx/>
              <a:buNone/>
            </a:pPr>
            <a:r>
              <a:rPr lang="en-US" altLang="zh-CN" b="1" dirty="0" smtClean="0">
                <a:latin typeface="楷体_GB2312" pitchFamily="49" charset="-122"/>
                <a:ea typeface="楷体_GB2312" pitchFamily="49" charset="-122"/>
              </a:rPr>
              <a:t>      FROM  stock</a:t>
            </a:r>
          </a:p>
          <a:p>
            <a:pPr eaLnBrk="1" hangingPunct="1">
              <a:buFontTx/>
              <a:buNone/>
            </a:pPr>
            <a:endParaRPr lang="en-US" altLang="zh-CN" b="1" dirty="0" smtClean="0">
              <a:latin typeface="楷体_GB2312" pitchFamily="49" charset="-122"/>
              <a:ea typeface="楷体_GB2312" pitchFamily="49" charset="-122"/>
            </a:endParaRPr>
          </a:p>
        </p:txBody>
      </p:sp>
      <p:sp>
        <p:nvSpPr>
          <p:cNvPr id="8" name="Rectangle 2"/>
          <p:cNvSpPr txBox="1">
            <a:spLocks noChangeArrowheads="1"/>
          </p:cNvSpPr>
          <p:nvPr/>
        </p:nvSpPr>
        <p:spPr bwMode="auto">
          <a:xfrm>
            <a:off x="672379" y="4823402"/>
            <a:ext cx="10124930"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pPr>
            <a:r>
              <a:rPr lang="zh-CN" altLang="en-US" sz="2800" b="1" i="0" dirty="0">
                <a:latin typeface="楷体_GB2312" pitchFamily="49" charset="-122"/>
                <a:ea typeface="楷体_GB2312" pitchFamily="49" charset="-122"/>
              </a:rPr>
              <a:t>执行存储过程</a:t>
            </a:r>
            <a:r>
              <a:rPr lang="en-US" altLang="zh-CN" sz="2800" b="1" i="0" dirty="0">
                <a:latin typeface="楷体_GB2312" pitchFamily="49" charset="-122"/>
                <a:ea typeface="楷体_GB2312" pitchFamily="49" charset="-122"/>
              </a:rPr>
              <a:t>:</a:t>
            </a:r>
          </a:p>
          <a:p>
            <a:pPr eaLnBrk="1" hangingPunct="1">
              <a:lnSpc>
                <a:spcPct val="90000"/>
              </a:lnSpc>
              <a:spcBef>
                <a:spcPct val="20000"/>
              </a:spcBef>
            </a:pPr>
            <a:r>
              <a:rPr lang="en-US" altLang="zh-CN" sz="2800" b="1" i="0" dirty="0">
                <a:solidFill>
                  <a:srgbClr val="FF3300"/>
                </a:solidFill>
                <a:latin typeface="楷体_GB2312" pitchFamily="49" charset="-122"/>
                <a:ea typeface="楷体_GB2312" pitchFamily="49" charset="-122"/>
              </a:rPr>
              <a:t>EXECUTE  [@&lt;</a:t>
            </a:r>
            <a:r>
              <a:rPr lang="zh-CN" altLang="en-US" sz="2800" b="1" i="0" dirty="0">
                <a:solidFill>
                  <a:srgbClr val="FF3300"/>
                </a:solidFill>
                <a:latin typeface="楷体_GB2312" pitchFamily="49" charset="-122"/>
                <a:ea typeface="楷体_GB2312" pitchFamily="49" charset="-122"/>
              </a:rPr>
              <a:t>状态变量</a:t>
            </a:r>
            <a:r>
              <a:rPr lang="en-US" altLang="zh-CN" sz="2800" b="1" i="0" dirty="0">
                <a:solidFill>
                  <a:srgbClr val="FF3300"/>
                </a:solidFill>
                <a:latin typeface="楷体_GB2312" pitchFamily="49" charset="-122"/>
                <a:ea typeface="楷体_GB2312" pitchFamily="49" charset="-122"/>
              </a:rPr>
              <a:t>&gt;=] </a:t>
            </a:r>
            <a:r>
              <a:rPr lang="zh-CN" altLang="en-US" sz="2800" b="1" i="0" dirty="0">
                <a:solidFill>
                  <a:srgbClr val="FF3300"/>
                </a:solidFill>
                <a:latin typeface="楷体_GB2312" pitchFamily="49" charset="-122"/>
                <a:ea typeface="楷体_GB2312" pitchFamily="49" charset="-122"/>
              </a:rPr>
              <a:t>存储过程名</a:t>
            </a:r>
          </a:p>
          <a:p>
            <a:pPr eaLnBrk="1" hangingPunct="1">
              <a:lnSpc>
                <a:spcPct val="90000"/>
              </a:lnSpc>
              <a:spcBef>
                <a:spcPct val="20000"/>
              </a:spcBef>
            </a:pPr>
            <a:r>
              <a:rPr lang="zh-CN" altLang="en-US" sz="2800" b="1" i="0" dirty="0">
                <a:solidFill>
                  <a:srgbClr val="FF3300"/>
                </a:solidFill>
                <a:latin typeface="楷体_GB2312" pitchFamily="49" charset="-122"/>
                <a:ea typeface="楷体_GB2312" pitchFamily="49" charset="-122"/>
              </a:rPr>
              <a:t>         </a:t>
            </a:r>
            <a:r>
              <a:rPr lang="en-US" altLang="zh-CN" sz="2800" b="1" i="0" dirty="0">
                <a:solidFill>
                  <a:srgbClr val="FF3300"/>
                </a:solidFill>
                <a:latin typeface="楷体_GB2312" pitchFamily="49" charset="-122"/>
                <a:ea typeface="楷体_GB2312" pitchFamily="49" charset="-122"/>
              </a:rPr>
              <a:t>[@&lt;</a:t>
            </a:r>
            <a:r>
              <a:rPr lang="zh-CN" altLang="en-US" sz="2800" b="1" i="0" dirty="0">
                <a:solidFill>
                  <a:srgbClr val="FF3300"/>
                </a:solidFill>
                <a:latin typeface="楷体_GB2312" pitchFamily="49" charset="-122"/>
                <a:ea typeface="楷体_GB2312" pitchFamily="49" charset="-122"/>
              </a:rPr>
              <a:t>参数</a:t>
            </a:r>
            <a:r>
              <a:rPr lang="en-US" altLang="zh-CN" sz="2800" b="1" i="0" dirty="0">
                <a:solidFill>
                  <a:srgbClr val="FF3300"/>
                </a:solidFill>
                <a:latin typeface="楷体_GB2312" pitchFamily="49" charset="-122"/>
                <a:ea typeface="楷体_GB2312" pitchFamily="49" charset="-122"/>
              </a:rPr>
              <a:t>&gt;=] {&lt;</a:t>
            </a:r>
            <a:r>
              <a:rPr lang="zh-CN" altLang="en-US" sz="2800" b="1" i="0" dirty="0">
                <a:solidFill>
                  <a:srgbClr val="FF3300"/>
                </a:solidFill>
                <a:latin typeface="楷体_GB2312" pitchFamily="49" charset="-122"/>
                <a:ea typeface="楷体_GB2312" pitchFamily="49" charset="-122"/>
              </a:rPr>
              <a:t>值</a:t>
            </a:r>
            <a:r>
              <a:rPr lang="en-US" altLang="zh-CN" sz="2800" b="1" i="0" dirty="0">
                <a:solidFill>
                  <a:srgbClr val="FF3300"/>
                </a:solidFill>
                <a:latin typeface="楷体_GB2312" pitchFamily="49" charset="-122"/>
                <a:ea typeface="楷体_GB2312" pitchFamily="49" charset="-122"/>
              </a:rPr>
              <a:t>&gt;|@&lt;</a:t>
            </a:r>
            <a:r>
              <a:rPr lang="zh-CN" altLang="en-US" sz="2800" b="1" i="0" dirty="0">
                <a:solidFill>
                  <a:srgbClr val="FF3300"/>
                </a:solidFill>
                <a:latin typeface="楷体_GB2312" pitchFamily="49" charset="-122"/>
                <a:ea typeface="楷体_GB2312" pitchFamily="49" charset="-122"/>
              </a:rPr>
              <a:t>变量</a:t>
            </a:r>
            <a:r>
              <a:rPr lang="en-US" altLang="zh-CN" sz="2800" b="1" i="0" dirty="0" smtClean="0">
                <a:solidFill>
                  <a:srgbClr val="FF3300"/>
                </a:solidFill>
                <a:latin typeface="楷体_GB2312" pitchFamily="49" charset="-122"/>
                <a:ea typeface="楷体_GB2312" pitchFamily="49" charset="-122"/>
              </a:rPr>
              <a:t>&gt;}</a:t>
            </a:r>
            <a:r>
              <a:rPr lang="en-US" altLang="zh-CN" sz="2800" b="1" i="0" dirty="0" smtClean="0">
                <a:solidFill>
                  <a:srgbClr val="FF3300"/>
                </a:solidFill>
                <a:ea typeface="楷体_GB2312" pitchFamily="49" charset="-122"/>
              </a:rPr>
              <a:t>…</a:t>
            </a:r>
            <a:r>
              <a:rPr lang="en-US" altLang="zh-CN" sz="2800" b="1" i="0" dirty="0" smtClean="0">
                <a:solidFill>
                  <a:srgbClr val="FF3300"/>
                </a:solidFill>
                <a:latin typeface="楷体_GB2312" pitchFamily="49" charset="-122"/>
                <a:ea typeface="楷体_GB2312" pitchFamily="49" charset="-122"/>
              </a:rPr>
              <a:t>]</a:t>
            </a:r>
            <a:endParaRPr lang="en-US" altLang="zh-CN" sz="2800" b="1" i="0" dirty="0">
              <a:latin typeface="楷体_GB2312" pitchFamily="49" charset="-122"/>
              <a:ea typeface="楷体_GB2312" pitchFamily="49" charset="-122"/>
            </a:endParaRPr>
          </a:p>
        </p:txBody>
      </p:sp>
      <p:sp>
        <p:nvSpPr>
          <p:cNvPr id="9" name="Rectangle 2"/>
          <p:cNvSpPr txBox="1">
            <a:spLocks noChangeArrowheads="1"/>
          </p:cNvSpPr>
          <p:nvPr/>
        </p:nvSpPr>
        <p:spPr bwMode="auto">
          <a:xfrm>
            <a:off x="5159808" y="2813916"/>
            <a:ext cx="4176712"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pPr>
            <a:r>
              <a:rPr lang="zh-CN" altLang="en-US" sz="2800" b="1" i="0" dirty="0">
                <a:latin typeface="楷体_GB2312" pitchFamily="49" charset="-122"/>
                <a:ea typeface="楷体_GB2312" pitchFamily="49" charset="-122"/>
              </a:rPr>
              <a:t>执行</a:t>
            </a:r>
            <a:r>
              <a:rPr lang="en-US" altLang="zh-CN" sz="2800" b="1" dirty="0" err="1">
                <a:solidFill>
                  <a:srgbClr val="FF3300"/>
                </a:solidFill>
                <a:latin typeface="楷体_GB2312" pitchFamily="49" charset="-122"/>
                <a:ea typeface="楷体_GB2312" pitchFamily="49" charset="-122"/>
              </a:rPr>
              <a:t>exp1</a:t>
            </a:r>
            <a:r>
              <a:rPr lang="en-US" altLang="zh-CN" sz="2800" b="1" i="0" dirty="0">
                <a:latin typeface="楷体_GB2312" pitchFamily="49" charset="-122"/>
                <a:ea typeface="楷体_GB2312" pitchFamily="49" charset="-122"/>
              </a:rPr>
              <a:t>:</a:t>
            </a:r>
            <a:endParaRPr lang="zh-CN" altLang="en-US" sz="2800" b="1" i="0" dirty="0">
              <a:latin typeface="楷体_GB2312" pitchFamily="49" charset="-122"/>
              <a:ea typeface="楷体_GB2312" pitchFamily="49" charset="-122"/>
            </a:endParaRPr>
          </a:p>
          <a:p>
            <a:pPr eaLnBrk="1" hangingPunct="1">
              <a:lnSpc>
                <a:spcPct val="90000"/>
              </a:lnSpc>
              <a:spcBef>
                <a:spcPct val="20000"/>
              </a:spcBef>
            </a:pPr>
            <a:r>
              <a:rPr lang="zh-CN" altLang="en-US" sz="2800" b="1" i="0" dirty="0">
                <a:latin typeface="楷体_GB2312" pitchFamily="49" charset="-122"/>
                <a:ea typeface="楷体_GB2312" pitchFamily="49" charset="-122"/>
              </a:rPr>
              <a:t>     </a:t>
            </a:r>
            <a:r>
              <a:rPr lang="en-US" altLang="zh-CN" sz="2800" b="1" i="0" dirty="0">
                <a:solidFill>
                  <a:srgbClr val="0000FF"/>
                </a:solidFill>
                <a:latin typeface="楷体_GB2312" pitchFamily="49" charset="-122"/>
                <a:ea typeface="楷体_GB2312" pitchFamily="49" charset="-122"/>
              </a:rPr>
              <a:t>EXECUTE  </a:t>
            </a:r>
            <a:r>
              <a:rPr lang="en-US" altLang="zh-CN" sz="2800" b="1" i="0" dirty="0" err="1">
                <a:solidFill>
                  <a:srgbClr val="0000FF"/>
                </a:solidFill>
                <a:latin typeface="楷体_GB2312" pitchFamily="49" charset="-122"/>
                <a:ea typeface="楷体_GB2312" pitchFamily="49" charset="-122"/>
              </a:rPr>
              <a:t>exp1</a:t>
            </a:r>
            <a:endParaRPr lang="en-US" altLang="zh-CN" sz="2800" b="1" i="0" dirty="0">
              <a:solidFill>
                <a:srgbClr val="0000FF"/>
              </a:solidFill>
              <a:latin typeface="楷体_GB2312" pitchFamily="49" charset="-122"/>
              <a:ea typeface="楷体_GB2312" pitchFamily="49" charset="-122"/>
            </a:endParaRPr>
          </a:p>
          <a:p>
            <a:pPr eaLnBrk="1" hangingPunct="1">
              <a:lnSpc>
                <a:spcPct val="90000"/>
              </a:lnSpc>
              <a:spcBef>
                <a:spcPct val="20000"/>
              </a:spcBef>
            </a:pPr>
            <a:r>
              <a:rPr lang="zh-CN" altLang="en-US" sz="2800" b="1" i="0" dirty="0">
                <a:latin typeface="楷体_GB2312" pitchFamily="49" charset="-122"/>
                <a:ea typeface="楷体_GB2312" pitchFamily="49" charset="-122"/>
              </a:rPr>
              <a:t>或者：</a:t>
            </a:r>
          </a:p>
          <a:p>
            <a:pPr eaLnBrk="1" hangingPunct="1">
              <a:lnSpc>
                <a:spcPct val="90000"/>
              </a:lnSpc>
              <a:spcBef>
                <a:spcPct val="20000"/>
              </a:spcBef>
            </a:pPr>
            <a:r>
              <a:rPr lang="zh-CN" altLang="en-US" sz="2800" b="1" i="0" dirty="0">
                <a:solidFill>
                  <a:srgbClr val="0000FF"/>
                </a:solidFill>
                <a:latin typeface="楷体_GB2312" pitchFamily="49" charset="-122"/>
                <a:ea typeface="楷体_GB2312" pitchFamily="49" charset="-122"/>
              </a:rPr>
              <a:t>     </a:t>
            </a:r>
            <a:r>
              <a:rPr lang="en-US" altLang="zh-CN" sz="2800" b="1" i="0" dirty="0">
                <a:solidFill>
                  <a:srgbClr val="0000FF"/>
                </a:solidFill>
                <a:latin typeface="楷体_GB2312" pitchFamily="49" charset="-122"/>
                <a:ea typeface="楷体_GB2312" pitchFamily="49" charset="-122"/>
              </a:rPr>
              <a:t>EXEC  </a:t>
            </a:r>
            <a:r>
              <a:rPr lang="en-US" altLang="zh-CN" sz="2800" b="1" i="0" dirty="0" err="1">
                <a:solidFill>
                  <a:srgbClr val="0000FF"/>
                </a:solidFill>
                <a:latin typeface="楷体_GB2312" pitchFamily="49" charset="-122"/>
                <a:ea typeface="楷体_GB2312" pitchFamily="49" charset="-122"/>
              </a:rPr>
              <a:t>exp1</a:t>
            </a:r>
            <a:endParaRPr lang="en-US" altLang="zh-CN" sz="2800" b="1" i="0" dirty="0">
              <a:solidFill>
                <a:srgbClr val="0000FF"/>
              </a:solidFill>
              <a:latin typeface="楷体_GB2312" pitchFamily="49" charset="-122"/>
              <a:ea typeface="楷体_GB2312" pitchFamily="49" charset="-122"/>
            </a:endParaRPr>
          </a:p>
          <a:p>
            <a:pPr eaLnBrk="1" hangingPunct="1">
              <a:lnSpc>
                <a:spcPct val="90000"/>
              </a:lnSpc>
              <a:spcBef>
                <a:spcPct val="20000"/>
              </a:spcBef>
              <a:buFontTx/>
              <a:buChar char="•"/>
            </a:pPr>
            <a:endParaRPr lang="en-US" altLang="zh-CN" sz="2800" b="1" i="0" dirty="0">
              <a:solidFill>
                <a:srgbClr val="0000FF"/>
              </a:solidFill>
              <a:latin typeface="楷体_GB2312" pitchFamily="49" charset="-122"/>
              <a:ea typeface="楷体_GB2312" pitchFamily="49" charset="-122"/>
            </a:endParaRPr>
          </a:p>
        </p:txBody>
      </p:sp>
    </p:spTree>
    <p:extLst>
      <p:ext uri="{BB962C8B-B14F-4D97-AF65-F5344CB8AC3E}">
        <p14:creationId xmlns:p14="http://schemas.microsoft.com/office/powerpoint/2010/main" val="14356164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blinds(horizontal)">
                                      <p:cBhvr>
                                        <p:cTn id="10" dur="500"/>
                                        <p:tgtEl>
                                          <p:spTgt spid="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blinds(horizontal)">
                                      <p:cBhvr>
                                        <p:cTn id="13" dur="500"/>
                                        <p:tgtEl>
                                          <p:spTgt spid="7">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blinds(horizontal)">
                                      <p:cBhvr>
                                        <p:cTn id="16" dur="500"/>
                                        <p:tgtEl>
                                          <p:spTgt spid="7">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blinds(horizontal)">
                                      <p:cBhvr>
                                        <p:cTn id="27" dur="500"/>
                                        <p:tgtEl>
                                          <p:spTgt spid="9">
                                            <p:txEl>
                                              <p:pRg st="0" end="0"/>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9">
                                            <p:txEl>
                                              <p:pRg st="1" end="1"/>
                                            </p:txEl>
                                          </p:spTgt>
                                        </p:tgtEl>
                                        <p:attrNameLst>
                                          <p:attrName>style.visibility</p:attrName>
                                        </p:attrNameLst>
                                      </p:cBhvr>
                                      <p:to>
                                        <p:strVal val="visible"/>
                                      </p:to>
                                    </p:set>
                                    <p:animEffect transition="in" filter="blinds(horizontal)">
                                      <p:cBhvr>
                                        <p:cTn id="30" dur="500"/>
                                        <p:tgtEl>
                                          <p:spTgt spid="9">
                                            <p:txEl>
                                              <p:pRg st="1" end="1"/>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9">
                                            <p:txEl>
                                              <p:pRg st="2" end="2"/>
                                            </p:txEl>
                                          </p:spTgt>
                                        </p:tgtEl>
                                        <p:attrNameLst>
                                          <p:attrName>style.visibility</p:attrName>
                                        </p:attrNameLst>
                                      </p:cBhvr>
                                      <p:to>
                                        <p:strVal val="visible"/>
                                      </p:to>
                                    </p:set>
                                    <p:animEffect transition="in" filter="blinds(horizontal)">
                                      <p:cBhvr>
                                        <p:cTn id="33" dur="500"/>
                                        <p:tgtEl>
                                          <p:spTgt spid="9">
                                            <p:txEl>
                                              <p:pRg st="2" end="2"/>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9">
                                            <p:txEl>
                                              <p:pRg st="3" end="3"/>
                                            </p:txEl>
                                          </p:spTgt>
                                        </p:tgtEl>
                                        <p:attrNameLst>
                                          <p:attrName>style.visibility</p:attrName>
                                        </p:attrNameLst>
                                      </p:cBhvr>
                                      <p:to>
                                        <p:strVal val="visible"/>
                                      </p:to>
                                    </p:set>
                                    <p:animEffect transition="in" filter="blinds(horizontal)">
                                      <p:cBhvr>
                                        <p:cTn id="36"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4.2 </a:t>
            </a:r>
            <a:r>
              <a:rPr lang="zh-CN" altLang="en-US" sz="2800" b="1" dirty="0">
                <a:solidFill>
                  <a:schemeClr val="bg1"/>
                </a:solidFill>
                <a:latin typeface="微软雅黑" panose="020B0503020204020204" pitchFamily="34" charset="-122"/>
                <a:ea typeface="微软雅黑" panose="020B0503020204020204" pitchFamily="34" charset="-122"/>
              </a:rPr>
              <a:t>存储过程</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4.2.2 </a:t>
            </a:r>
            <a:r>
              <a:rPr lang="zh-CN" altLang="en-US" sz="2800" b="1" dirty="0">
                <a:solidFill>
                  <a:schemeClr val="bg1"/>
                </a:solidFill>
                <a:latin typeface="微软雅黑" panose="020B0503020204020204" pitchFamily="34" charset="-122"/>
                <a:ea typeface="微软雅黑" panose="020B0503020204020204" pitchFamily="34" charset="-122"/>
              </a:rPr>
              <a:t>创建存储过程</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2"/>
          <p:cNvSpPr txBox="1">
            <a:spLocks noChangeArrowheads="1"/>
          </p:cNvSpPr>
          <p:nvPr/>
        </p:nvSpPr>
        <p:spPr bwMode="auto">
          <a:xfrm>
            <a:off x="684213" y="1052513"/>
            <a:ext cx="8229600" cy="5048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r>
              <a:rPr lang="en-US" altLang="zh-CN" sz="3200" b="1" smtClean="0">
                <a:solidFill>
                  <a:srgbClr val="FF3300"/>
                </a:solidFill>
                <a:latin typeface="楷体_GB2312" pitchFamily="49" charset="-122"/>
                <a:ea typeface="楷体_GB2312" pitchFamily="49" charset="-122"/>
              </a:rPr>
              <a:t>2</a:t>
            </a:r>
            <a:r>
              <a:rPr lang="zh-CN" altLang="en-US" sz="3200" b="1" smtClean="0">
                <a:solidFill>
                  <a:srgbClr val="FF3300"/>
                </a:solidFill>
                <a:latin typeface="楷体_GB2312" pitchFamily="49" charset="-122"/>
                <a:ea typeface="楷体_GB2312" pitchFamily="49" charset="-122"/>
              </a:rPr>
              <a:t>．带参数的存储过程</a:t>
            </a:r>
          </a:p>
        </p:txBody>
      </p:sp>
      <p:sp>
        <p:nvSpPr>
          <p:cNvPr id="7" name="Rectangle 3"/>
          <p:cNvSpPr txBox="1">
            <a:spLocks noChangeArrowheads="1"/>
          </p:cNvSpPr>
          <p:nvPr/>
        </p:nvSpPr>
        <p:spPr bwMode="auto">
          <a:xfrm>
            <a:off x="468313" y="1844675"/>
            <a:ext cx="11344996" cy="25923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en-US" altLang="zh-CN" b="1" smtClean="0">
                <a:latin typeface="楷体_GB2312" pitchFamily="49" charset="-122"/>
                <a:ea typeface="楷体_GB2312" pitchFamily="49" charset="-122"/>
              </a:rPr>
              <a:t>【</a:t>
            </a:r>
            <a:r>
              <a:rPr lang="zh-CN" altLang="en-US" b="1" smtClean="0">
                <a:latin typeface="楷体_GB2312" pitchFamily="49" charset="-122"/>
                <a:ea typeface="楷体_GB2312" pitchFamily="49" charset="-122"/>
              </a:rPr>
              <a:t>例</a:t>
            </a:r>
            <a:r>
              <a:rPr lang="en-US" altLang="zh-CN" b="1" smtClean="0">
                <a:latin typeface="楷体_GB2312" pitchFamily="49" charset="-122"/>
                <a:ea typeface="楷体_GB2312" pitchFamily="49" charset="-122"/>
              </a:rPr>
              <a:t>4.7】</a:t>
            </a:r>
            <a:r>
              <a:rPr lang="zh-CN" altLang="en-US" b="1" smtClean="0">
                <a:latin typeface="楷体_GB2312" pitchFamily="49" charset="-122"/>
                <a:ea typeface="楷体_GB2312" pitchFamily="49" charset="-122"/>
              </a:rPr>
              <a:t>创建一个存储过程，通过输入的仓库名称显示出该仓库的所有库存物资信息。 </a:t>
            </a:r>
          </a:p>
          <a:p>
            <a:pPr eaLnBrk="1" hangingPunct="1">
              <a:buFontTx/>
              <a:buNone/>
            </a:pPr>
            <a:r>
              <a:rPr lang="zh-CN" altLang="en-US" b="1" smtClean="0">
                <a:latin typeface="楷体_GB2312" pitchFamily="49" charset="-122"/>
                <a:ea typeface="楷体_GB2312" pitchFamily="49" charset="-122"/>
              </a:rPr>
              <a:t>   </a:t>
            </a:r>
            <a:r>
              <a:rPr lang="en-US" altLang="zh-CN" b="1" smtClean="0">
                <a:solidFill>
                  <a:srgbClr val="FF3300"/>
                </a:solidFill>
                <a:latin typeface="楷体_GB2312" pitchFamily="49" charset="-122"/>
                <a:ea typeface="楷体_GB2312" pitchFamily="49" charset="-122"/>
              </a:rPr>
              <a:t>CREATE PROCEDURE exp2 </a:t>
            </a:r>
          </a:p>
          <a:p>
            <a:pPr eaLnBrk="1" hangingPunct="1">
              <a:buFontTx/>
              <a:buNone/>
            </a:pPr>
            <a:r>
              <a:rPr lang="en-US" altLang="zh-CN" b="1" smtClean="0">
                <a:solidFill>
                  <a:srgbClr val="FF3300"/>
                </a:solidFill>
                <a:latin typeface="楷体_GB2312" pitchFamily="49" charset="-122"/>
                <a:ea typeface="楷体_GB2312" pitchFamily="49" charset="-122"/>
              </a:rPr>
              <a:t>        </a:t>
            </a:r>
            <a:r>
              <a:rPr lang="en-US" altLang="zh-CN" b="1" smtClean="0">
                <a:solidFill>
                  <a:srgbClr val="0000FF"/>
                </a:solidFill>
                <a:latin typeface="楷体_GB2312" pitchFamily="49" charset="-122"/>
                <a:ea typeface="楷体_GB2312" pitchFamily="49" charset="-122"/>
              </a:rPr>
              <a:t>@ckmc varchar(50)</a:t>
            </a:r>
          </a:p>
          <a:p>
            <a:pPr eaLnBrk="1" hangingPunct="1">
              <a:buFontTx/>
              <a:buNone/>
            </a:pPr>
            <a:r>
              <a:rPr lang="en-US" altLang="zh-CN" b="1" smtClean="0">
                <a:solidFill>
                  <a:srgbClr val="FF3300"/>
                </a:solidFill>
                <a:latin typeface="楷体_GB2312" pitchFamily="49" charset="-122"/>
                <a:ea typeface="楷体_GB2312" pitchFamily="49" charset="-122"/>
              </a:rPr>
              <a:t>   AS</a:t>
            </a:r>
          </a:p>
          <a:p>
            <a:pPr eaLnBrk="1" hangingPunct="1">
              <a:buFontTx/>
              <a:buNone/>
            </a:pPr>
            <a:r>
              <a:rPr lang="en-US" altLang="zh-CN" b="1" smtClean="0">
                <a:latin typeface="楷体_GB2312" pitchFamily="49" charset="-122"/>
                <a:ea typeface="楷体_GB2312" pitchFamily="49" charset="-122"/>
              </a:rPr>
              <a:t>      SELECT * </a:t>
            </a:r>
          </a:p>
          <a:p>
            <a:pPr eaLnBrk="1" hangingPunct="1">
              <a:buFontTx/>
              <a:buNone/>
            </a:pPr>
            <a:r>
              <a:rPr lang="en-US" altLang="zh-CN" b="1" smtClean="0">
                <a:latin typeface="楷体_GB2312" pitchFamily="49" charset="-122"/>
                <a:ea typeface="楷体_GB2312" pitchFamily="49" charset="-122"/>
              </a:rPr>
              <a:t>      FROM  stock </a:t>
            </a:r>
          </a:p>
          <a:p>
            <a:pPr eaLnBrk="1" hangingPunct="1">
              <a:buFontTx/>
              <a:buNone/>
            </a:pPr>
            <a:r>
              <a:rPr lang="en-US" altLang="zh-CN" b="1" smtClean="0">
                <a:latin typeface="楷体_GB2312" pitchFamily="49" charset="-122"/>
                <a:ea typeface="楷体_GB2312" pitchFamily="49" charset="-122"/>
              </a:rPr>
              <a:t>      WHERE warehouse</a:t>
            </a:r>
            <a:r>
              <a:rPr lang="en-US" altLang="zh-CN" b="1" smtClean="0">
                <a:solidFill>
                  <a:srgbClr val="0000FF"/>
                </a:solidFill>
                <a:latin typeface="楷体_GB2312" pitchFamily="49" charset="-122"/>
                <a:ea typeface="楷体_GB2312" pitchFamily="49" charset="-122"/>
              </a:rPr>
              <a:t>=@ckmc</a:t>
            </a:r>
          </a:p>
        </p:txBody>
      </p:sp>
    </p:spTree>
    <p:extLst>
      <p:ext uri="{BB962C8B-B14F-4D97-AF65-F5344CB8AC3E}">
        <p14:creationId xmlns:p14="http://schemas.microsoft.com/office/powerpoint/2010/main" val="1160059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4.2 </a:t>
            </a:r>
            <a:r>
              <a:rPr lang="zh-CN" altLang="en-US" sz="2800" b="1" dirty="0">
                <a:solidFill>
                  <a:schemeClr val="bg1"/>
                </a:solidFill>
                <a:latin typeface="微软雅黑" panose="020B0503020204020204" pitchFamily="34" charset="-122"/>
                <a:ea typeface="微软雅黑" panose="020B0503020204020204" pitchFamily="34" charset="-122"/>
              </a:rPr>
              <a:t>存储过程</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4.2.2 </a:t>
            </a:r>
            <a:r>
              <a:rPr lang="zh-CN" altLang="en-US" sz="2800" b="1" dirty="0">
                <a:solidFill>
                  <a:schemeClr val="bg1"/>
                </a:solidFill>
                <a:latin typeface="微软雅黑" panose="020B0503020204020204" pitchFamily="34" charset="-122"/>
                <a:ea typeface="微软雅黑" panose="020B0503020204020204" pitchFamily="34" charset="-122"/>
              </a:rPr>
              <a:t>创建存储过程</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2"/>
          <p:cNvSpPr txBox="1">
            <a:spLocks noChangeArrowheads="1"/>
          </p:cNvSpPr>
          <p:nvPr/>
        </p:nvSpPr>
        <p:spPr bwMode="auto">
          <a:xfrm>
            <a:off x="277089" y="691135"/>
            <a:ext cx="11628582" cy="60975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en-US" altLang="zh-CN" sz="2400" b="1" smtClean="0">
                <a:latin typeface="楷体_GB2312" pitchFamily="49" charset="-122"/>
                <a:ea typeface="楷体_GB2312" pitchFamily="49" charset="-122"/>
              </a:rPr>
              <a:t>【</a:t>
            </a:r>
            <a:r>
              <a:rPr lang="zh-CN" altLang="en-US" sz="2400" b="1" smtClean="0">
                <a:latin typeface="楷体_GB2312" pitchFamily="49" charset="-122"/>
                <a:ea typeface="楷体_GB2312" pitchFamily="49" charset="-122"/>
              </a:rPr>
              <a:t>例</a:t>
            </a:r>
            <a:r>
              <a:rPr lang="en-US" altLang="zh-CN" sz="2400" b="1" smtClean="0">
                <a:latin typeface="楷体_GB2312" pitchFamily="49" charset="-122"/>
                <a:ea typeface="楷体_GB2312" pitchFamily="49" charset="-122"/>
              </a:rPr>
              <a:t>4.8】</a:t>
            </a:r>
            <a:r>
              <a:rPr lang="zh-CN" altLang="en-US" sz="2400" b="1" smtClean="0">
                <a:latin typeface="楷体_GB2312" pitchFamily="49" charset="-122"/>
                <a:ea typeface="楷体_GB2312" pitchFamily="49" charset="-122"/>
              </a:rPr>
              <a:t>创建一个带输入参数的存储过程，向</a:t>
            </a:r>
            <a:r>
              <a:rPr lang="en-US" altLang="zh-CN" sz="2400" b="1" smtClean="0">
                <a:latin typeface="楷体_GB2312" pitchFamily="49" charset="-122"/>
                <a:ea typeface="楷体_GB2312" pitchFamily="49" charset="-122"/>
              </a:rPr>
              <a:t>stock</a:t>
            </a:r>
            <a:r>
              <a:rPr lang="zh-CN" altLang="en-US" sz="2400" b="1" smtClean="0">
                <a:latin typeface="楷体_GB2312" pitchFamily="49" charset="-122"/>
                <a:ea typeface="楷体_GB2312" pitchFamily="49" charset="-122"/>
              </a:rPr>
              <a:t>表中添加一个新的数据行。</a:t>
            </a:r>
          </a:p>
          <a:p>
            <a:pPr eaLnBrk="1" hangingPunct="1">
              <a:buFontTx/>
              <a:buNone/>
            </a:pPr>
            <a:r>
              <a:rPr lang="zh-CN" altLang="en-US" sz="2400" b="1" smtClean="0">
                <a:latin typeface="楷体_GB2312" pitchFamily="49" charset="-122"/>
                <a:ea typeface="楷体_GB2312" pitchFamily="49" charset="-122"/>
              </a:rPr>
              <a:t>   </a:t>
            </a:r>
            <a:r>
              <a:rPr lang="en-US" altLang="zh-CN" sz="2400" b="1" smtClean="0">
                <a:solidFill>
                  <a:srgbClr val="FF3300"/>
                </a:solidFill>
                <a:latin typeface="楷体_GB2312" pitchFamily="49" charset="-122"/>
                <a:ea typeface="楷体_GB2312" pitchFamily="49" charset="-122"/>
              </a:rPr>
              <a:t>CREATE PROCEDURE exp3</a:t>
            </a:r>
            <a:r>
              <a:rPr lang="en-US" altLang="zh-CN" sz="2400" b="1" smtClean="0">
                <a:latin typeface="楷体_GB2312" pitchFamily="49" charset="-122"/>
                <a:ea typeface="楷体_GB2312" pitchFamily="49" charset="-122"/>
              </a:rPr>
              <a:t> </a:t>
            </a:r>
          </a:p>
          <a:p>
            <a:pPr eaLnBrk="1" hangingPunct="1">
              <a:buFontTx/>
              <a:buNone/>
            </a:pPr>
            <a:r>
              <a:rPr lang="en-US" altLang="zh-CN" sz="2400" b="1" smtClean="0">
                <a:solidFill>
                  <a:srgbClr val="0000FF"/>
                </a:solidFill>
                <a:latin typeface="楷体_GB2312" pitchFamily="49" charset="-122"/>
                <a:ea typeface="楷体_GB2312" pitchFamily="49" charset="-122"/>
              </a:rPr>
              <a:t>    @mno char(8), @mname varchar(50), @mspeci varchar(20)</a:t>
            </a:r>
          </a:p>
          <a:p>
            <a:pPr eaLnBrk="1" hangingPunct="1">
              <a:buFontTx/>
              <a:buNone/>
            </a:pPr>
            <a:r>
              <a:rPr lang="en-US" altLang="zh-CN" sz="2400" b="1" smtClean="0">
                <a:latin typeface="楷体_GB2312" pitchFamily="49" charset="-122"/>
                <a:ea typeface="楷体_GB2312" pitchFamily="49" charset="-122"/>
              </a:rPr>
              <a:t>  </a:t>
            </a:r>
            <a:r>
              <a:rPr lang="en-US" altLang="zh-CN" sz="2400" b="1" smtClean="0">
                <a:solidFill>
                  <a:srgbClr val="FF3300"/>
                </a:solidFill>
                <a:latin typeface="楷体_GB2312" pitchFamily="49" charset="-122"/>
                <a:ea typeface="楷体_GB2312" pitchFamily="49" charset="-122"/>
              </a:rPr>
              <a:t>AS</a:t>
            </a:r>
          </a:p>
          <a:p>
            <a:pPr eaLnBrk="1" hangingPunct="1">
              <a:buFontTx/>
              <a:buNone/>
            </a:pPr>
            <a:r>
              <a:rPr lang="en-US" altLang="zh-CN" sz="2400" b="1" smtClean="0">
                <a:latin typeface="楷体_GB2312" pitchFamily="49" charset="-122"/>
                <a:ea typeface="楷体_GB2312" pitchFamily="49" charset="-122"/>
              </a:rPr>
              <a:t>        INSERT </a:t>
            </a:r>
          </a:p>
          <a:p>
            <a:pPr eaLnBrk="1" hangingPunct="1">
              <a:buFontTx/>
              <a:buNone/>
            </a:pPr>
            <a:r>
              <a:rPr lang="en-US" altLang="zh-CN" sz="2400" b="1" smtClean="0">
                <a:latin typeface="楷体_GB2312" pitchFamily="49" charset="-122"/>
                <a:ea typeface="楷体_GB2312" pitchFamily="49" charset="-122"/>
              </a:rPr>
              <a:t>        INTO  stock(mat_num,mat_name,speci)</a:t>
            </a:r>
          </a:p>
          <a:p>
            <a:pPr eaLnBrk="1" hangingPunct="1">
              <a:buFontTx/>
              <a:buNone/>
            </a:pPr>
            <a:r>
              <a:rPr lang="en-US" altLang="zh-CN" sz="2400" b="1" smtClean="0">
                <a:latin typeface="楷体_GB2312" pitchFamily="49" charset="-122"/>
                <a:ea typeface="楷体_GB2312" pitchFamily="49" charset="-122"/>
              </a:rPr>
              <a:t>        VALUES</a:t>
            </a:r>
            <a:r>
              <a:rPr lang="en-US" altLang="zh-CN" sz="2400" b="1" smtClean="0">
                <a:solidFill>
                  <a:srgbClr val="0000FF"/>
                </a:solidFill>
                <a:latin typeface="楷体_GB2312" pitchFamily="49" charset="-122"/>
                <a:ea typeface="楷体_GB2312" pitchFamily="49" charset="-122"/>
              </a:rPr>
              <a:t>(@mno,@mname,@mspeci)</a:t>
            </a:r>
          </a:p>
          <a:p>
            <a:pPr eaLnBrk="1" hangingPunct="1">
              <a:buFontTx/>
              <a:buNone/>
            </a:pPr>
            <a:r>
              <a:rPr lang="zh-CN" altLang="en-US" sz="2400" b="1" smtClean="0">
                <a:latin typeface="楷体_GB2312" pitchFamily="49" charset="-122"/>
                <a:ea typeface="楷体_GB2312" pitchFamily="49" charset="-122"/>
              </a:rPr>
              <a:t>执行该存储过程：</a:t>
            </a:r>
          </a:p>
          <a:p>
            <a:pPr eaLnBrk="1" hangingPunct="1">
              <a:buFontTx/>
              <a:buNone/>
            </a:pPr>
            <a:r>
              <a:rPr lang="zh-CN" altLang="en-US" sz="2400" b="1" smtClean="0">
                <a:latin typeface="楷体_GB2312" pitchFamily="49" charset="-122"/>
                <a:ea typeface="楷体_GB2312" pitchFamily="49" charset="-122"/>
              </a:rPr>
              <a:t>   </a:t>
            </a:r>
            <a:r>
              <a:rPr lang="en-US" altLang="zh-CN" sz="2400" b="1" smtClean="0">
                <a:solidFill>
                  <a:srgbClr val="0000FF"/>
                </a:solidFill>
                <a:latin typeface="楷体_GB2312" pitchFamily="49" charset="-122"/>
                <a:ea typeface="楷体_GB2312" pitchFamily="49" charset="-122"/>
              </a:rPr>
              <a:t>EXECUTE  exp3 'm030','</a:t>
            </a:r>
            <a:r>
              <a:rPr lang="zh-CN" altLang="en-US" sz="2400" b="1" smtClean="0">
                <a:solidFill>
                  <a:srgbClr val="0000FF"/>
                </a:solidFill>
                <a:latin typeface="楷体_GB2312" pitchFamily="49" charset="-122"/>
                <a:ea typeface="楷体_GB2312" pitchFamily="49" charset="-122"/>
              </a:rPr>
              <a:t>护套绝缘电线</a:t>
            </a:r>
            <a:r>
              <a:rPr lang="en-US" altLang="zh-CN" sz="2400" b="1" smtClean="0">
                <a:solidFill>
                  <a:srgbClr val="0000FF"/>
                </a:solidFill>
                <a:latin typeface="楷体_GB2312" pitchFamily="49" charset="-122"/>
                <a:ea typeface="楷体_GB2312" pitchFamily="49" charset="-122"/>
              </a:rPr>
              <a:t>','BVV-35'</a:t>
            </a:r>
          </a:p>
          <a:p>
            <a:pPr eaLnBrk="1" hangingPunct="1">
              <a:buFontTx/>
              <a:buNone/>
            </a:pPr>
            <a:r>
              <a:rPr lang="zh-CN" altLang="en-US" sz="2400" b="1" smtClean="0">
                <a:latin typeface="楷体_GB2312" pitchFamily="49" charset="-122"/>
                <a:ea typeface="楷体_GB2312" pitchFamily="49" charset="-122"/>
              </a:rPr>
              <a:t>或者：</a:t>
            </a:r>
            <a:endParaRPr lang="zh-CN" altLang="en-US" sz="2400" b="1" smtClean="0">
              <a:solidFill>
                <a:srgbClr val="0000FF"/>
              </a:solidFill>
              <a:latin typeface="楷体_GB2312" pitchFamily="49" charset="-122"/>
              <a:ea typeface="楷体_GB2312" pitchFamily="49" charset="-122"/>
            </a:endParaRPr>
          </a:p>
          <a:p>
            <a:pPr eaLnBrk="1" hangingPunct="1">
              <a:buFontTx/>
              <a:buNone/>
            </a:pPr>
            <a:r>
              <a:rPr lang="zh-CN" altLang="en-US" sz="2400" b="1" smtClean="0">
                <a:solidFill>
                  <a:srgbClr val="0000FF"/>
                </a:solidFill>
                <a:latin typeface="楷体_GB2312" pitchFamily="49" charset="-122"/>
                <a:ea typeface="楷体_GB2312" pitchFamily="49" charset="-122"/>
              </a:rPr>
              <a:t>   </a:t>
            </a:r>
            <a:r>
              <a:rPr lang="en-US" altLang="zh-CN" sz="2400" b="1" smtClean="0">
                <a:solidFill>
                  <a:srgbClr val="0000FF"/>
                </a:solidFill>
                <a:latin typeface="楷体_GB2312" pitchFamily="49" charset="-122"/>
                <a:ea typeface="楷体_GB2312" pitchFamily="49" charset="-122"/>
              </a:rPr>
              <a:t>EXECUTE exp3 @mno='m030', @mname='</a:t>
            </a:r>
            <a:r>
              <a:rPr lang="zh-CN" altLang="en-US" sz="2400" b="1" smtClean="0">
                <a:solidFill>
                  <a:srgbClr val="0000FF"/>
                </a:solidFill>
                <a:latin typeface="楷体_GB2312" pitchFamily="49" charset="-122"/>
                <a:ea typeface="楷体_GB2312" pitchFamily="49" charset="-122"/>
              </a:rPr>
              <a:t>护套绝缘电线</a:t>
            </a:r>
            <a:r>
              <a:rPr lang="en-US" altLang="zh-CN" sz="2400" b="1" smtClean="0">
                <a:solidFill>
                  <a:srgbClr val="0000FF"/>
                </a:solidFill>
                <a:latin typeface="楷体_GB2312" pitchFamily="49" charset="-122"/>
                <a:ea typeface="楷体_GB2312" pitchFamily="49" charset="-122"/>
              </a:rPr>
              <a:t>', @mspeci='BVV-35</a:t>
            </a:r>
            <a:r>
              <a:rPr lang="en-US" altLang="zh-CN" sz="2400" b="1" smtClean="0">
                <a:solidFill>
                  <a:srgbClr val="0000FF"/>
                </a:solidFill>
                <a:ea typeface="楷体_GB2312" pitchFamily="49" charset="-122"/>
              </a:rPr>
              <a:t>‘</a:t>
            </a:r>
            <a:endParaRPr lang="en-US" altLang="zh-CN" sz="2400" b="1" smtClean="0">
              <a:solidFill>
                <a:srgbClr val="0000FF"/>
              </a:solidFill>
              <a:latin typeface="楷体_GB2312" pitchFamily="49" charset="-122"/>
              <a:ea typeface="楷体_GB2312" pitchFamily="49" charset="-122"/>
            </a:endParaRPr>
          </a:p>
          <a:p>
            <a:pPr eaLnBrk="1" hangingPunct="1">
              <a:buFontTx/>
              <a:buNone/>
            </a:pPr>
            <a:r>
              <a:rPr lang="zh-CN" altLang="en-US" sz="2400" b="1" smtClean="0">
                <a:latin typeface="楷体_GB2312" pitchFamily="49" charset="-122"/>
                <a:ea typeface="楷体_GB2312" pitchFamily="49" charset="-122"/>
              </a:rPr>
              <a:t>或者：</a:t>
            </a:r>
            <a:endParaRPr lang="zh-CN" altLang="en-US" sz="2400" b="1" smtClean="0">
              <a:solidFill>
                <a:srgbClr val="0000FF"/>
              </a:solidFill>
              <a:latin typeface="楷体_GB2312" pitchFamily="49" charset="-122"/>
              <a:ea typeface="楷体_GB2312" pitchFamily="49" charset="-122"/>
            </a:endParaRPr>
          </a:p>
          <a:p>
            <a:pPr eaLnBrk="1" hangingPunct="1">
              <a:buFontTx/>
              <a:buNone/>
            </a:pPr>
            <a:r>
              <a:rPr lang="zh-CN" altLang="en-US" sz="2400" b="1" smtClean="0">
                <a:solidFill>
                  <a:srgbClr val="0000FF"/>
                </a:solidFill>
                <a:latin typeface="楷体_GB2312" pitchFamily="49" charset="-122"/>
                <a:ea typeface="楷体_GB2312" pitchFamily="49" charset="-122"/>
              </a:rPr>
              <a:t>   </a:t>
            </a:r>
            <a:r>
              <a:rPr lang="en-US" altLang="zh-CN" sz="2400" b="1" smtClean="0">
                <a:solidFill>
                  <a:srgbClr val="0000FF"/>
                </a:solidFill>
                <a:latin typeface="楷体_GB2312" pitchFamily="49" charset="-122"/>
                <a:ea typeface="楷体_GB2312" pitchFamily="49" charset="-122"/>
              </a:rPr>
              <a:t>EXECUTE exp3 @mname='</a:t>
            </a:r>
            <a:r>
              <a:rPr lang="zh-CN" altLang="en-US" sz="2400" b="1" smtClean="0">
                <a:solidFill>
                  <a:srgbClr val="0000FF"/>
                </a:solidFill>
                <a:latin typeface="楷体_GB2312" pitchFamily="49" charset="-122"/>
                <a:ea typeface="楷体_GB2312" pitchFamily="49" charset="-122"/>
              </a:rPr>
              <a:t>护套绝缘电线</a:t>
            </a:r>
            <a:r>
              <a:rPr lang="en-US" altLang="zh-CN" sz="2400" b="1" smtClean="0">
                <a:solidFill>
                  <a:srgbClr val="0000FF"/>
                </a:solidFill>
                <a:latin typeface="楷体_GB2312" pitchFamily="49" charset="-122"/>
                <a:ea typeface="楷体_GB2312" pitchFamily="49" charset="-122"/>
              </a:rPr>
              <a:t>', @mspeci='BVV-35', @mno='m030'</a:t>
            </a:r>
          </a:p>
          <a:p>
            <a:pPr eaLnBrk="1" hangingPunct="1"/>
            <a:endParaRPr lang="en-US" altLang="zh-CN" sz="2400" b="1" smtClean="0">
              <a:solidFill>
                <a:srgbClr val="0000FF"/>
              </a:solidFill>
              <a:latin typeface="楷体_GB2312" pitchFamily="49" charset="-122"/>
              <a:ea typeface="楷体_GB2312" pitchFamily="49" charset="-122"/>
            </a:endParaRPr>
          </a:p>
        </p:txBody>
      </p:sp>
    </p:spTree>
    <p:extLst>
      <p:ext uri="{BB962C8B-B14F-4D97-AF65-F5344CB8AC3E}">
        <p14:creationId xmlns:p14="http://schemas.microsoft.com/office/powerpoint/2010/main" val="4309135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blinds(horizontal)">
                                      <p:cBhvr>
                                        <p:cTn id="7" dur="500"/>
                                        <p:tgtEl>
                                          <p:spTgt spid="6">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8" end="8"/>
                                            </p:txEl>
                                          </p:spTgt>
                                        </p:tgtEl>
                                        <p:attrNameLst>
                                          <p:attrName>style.visibility</p:attrName>
                                        </p:attrNameLst>
                                      </p:cBhvr>
                                      <p:to>
                                        <p:strVal val="visible"/>
                                      </p:to>
                                    </p:set>
                                    <p:animEffect transition="in" filter="blinds(horizontal)">
                                      <p:cBhvr>
                                        <p:cTn id="12" dur="500"/>
                                        <p:tgtEl>
                                          <p:spTgt spid="6">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10" end="10"/>
                                            </p:txEl>
                                          </p:spTgt>
                                        </p:tgtEl>
                                        <p:attrNameLst>
                                          <p:attrName>style.visibility</p:attrName>
                                        </p:attrNameLst>
                                      </p:cBhvr>
                                      <p:to>
                                        <p:strVal val="visible"/>
                                      </p:to>
                                    </p:set>
                                    <p:animEffect transition="in" filter="blinds(horizontal)">
                                      <p:cBhvr>
                                        <p:cTn id="17" dur="500"/>
                                        <p:tgtEl>
                                          <p:spTgt spid="6">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12" end="12"/>
                                            </p:txEl>
                                          </p:spTgt>
                                        </p:tgtEl>
                                        <p:attrNameLst>
                                          <p:attrName>style.visibility</p:attrName>
                                        </p:attrNameLst>
                                      </p:cBhvr>
                                      <p:to>
                                        <p:strVal val="visible"/>
                                      </p:to>
                                    </p:set>
                                    <p:animEffect transition="in" filter="blinds(horizontal)">
                                      <p:cBhvr>
                                        <p:cTn id="22"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4.2 </a:t>
            </a:r>
            <a:r>
              <a:rPr lang="zh-CN" altLang="en-US" sz="2800" b="1" dirty="0">
                <a:solidFill>
                  <a:schemeClr val="bg1"/>
                </a:solidFill>
                <a:latin typeface="微软雅黑" panose="020B0503020204020204" pitchFamily="34" charset="-122"/>
                <a:ea typeface="微软雅黑" panose="020B0503020204020204" pitchFamily="34" charset="-122"/>
              </a:rPr>
              <a:t>存储过程</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4.2.2 </a:t>
            </a:r>
            <a:r>
              <a:rPr lang="zh-CN" altLang="en-US" sz="2800" b="1" dirty="0">
                <a:solidFill>
                  <a:schemeClr val="bg1"/>
                </a:solidFill>
                <a:latin typeface="微软雅黑" panose="020B0503020204020204" pitchFamily="34" charset="-122"/>
                <a:ea typeface="微软雅黑" panose="020B0503020204020204" pitchFamily="34" charset="-122"/>
              </a:rPr>
              <a:t>创建存储过程</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2"/>
          <p:cNvSpPr txBox="1">
            <a:spLocks noChangeArrowheads="1"/>
          </p:cNvSpPr>
          <p:nvPr/>
        </p:nvSpPr>
        <p:spPr bwMode="auto">
          <a:xfrm>
            <a:off x="611188" y="1268413"/>
            <a:ext cx="11433030" cy="35544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zh-CN" altLang="en-US" sz="2400" b="1" dirty="0" smtClean="0">
                <a:latin typeface="楷体_GB2312" pitchFamily="49" charset="-122"/>
                <a:ea typeface="楷体_GB2312" pitchFamily="49" charset="-122"/>
              </a:rPr>
              <a:t>注意</a:t>
            </a:r>
            <a:r>
              <a:rPr lang="en-US" altLang="zh-CN" sz="2400" b="1" dirty="0" smtClean="0">
                <a:latin typeface="楷体_GB2312" pitchFamily="49" charset="-122"/>
                <a:ea typeface="楷体_GB2312" pitchFamily="49" charset="-122"/>
              </a:rPr>
              <a:t>:</a:t>
            </a:r>
          </a:p>
          <a:p>
            <a:pPr eaLnBrk="1" hangingPunct="1">
              <a:buFontTx/>
              <a:buNone/>
            </a:pPr>
            <a:r>
              <a:rPr lang="en-US" altLang="zh-CN" sz="2400" b="1" dirty="0" smtClean="0">
                <a:latin typeface="楷体_GB2312" pitchFamily="49" charset="-122"/>
                <a:ea typeface="楷体_GB2312" pitchFamily="49" charset="-122"/>
              </a:rPr>
              <a:t>  </a:t>
            </a:r>
            <a:r>
              <a:rPr lang="zh-CN" altLang="en-US" sz="2400" b="1" dirty="0" smtClean="0">
                <a:latin typeface="楷体_GB2312" pitchFamily="49" charset="-122"/>
                <a:ea typeface="楷体_GB2312" pitchFamily="49" charset="-122"/>
              </a:rPr>
              <a:t>为了确保</a:t>
            </a:r>
            <a:r>
              <a:rPr lang="en-US" altLang="zh-CN" sz="2400" b="1" dirty="0" smtClean="0">
                <a:latin typeface="楷体_GB2312" pitchFamily="49" charset="-122"/>
                <a:ea typeface="楷体_GB2312" pitchFamily="49" charset="-122"/>
              </a:rPr>
              <a:t>Create</a:t>
            </a:r>
            <a:r>
              <a:rPr lang="zh-CN" altLang="en-US" sz="2400" b="1" dirty="0" smtClean="0">
                <a:latin typeface="楷体_GB2312" pitchFamily="49" charset="-122"/>
                <a:ea typeface="楷体_GB2312" pitchFamily="49" charset="-122"/>
              </a:rPr>
              <a:t>命令能成功执行，可以在</a:t>
            </a:r>
            <a:r>
              <a:rPr lang="en-US" altLang="zh-CN" sz="2400" b="1" dirty="0" smtClean="0">
                <a:latin typeface="楷体_GB2312" pitchFamily="49" charset="-122"/>
                <a:ea typeface="楷体_GB2312" pitchFamily="49" charset="-122"/>
              </a:rPr>
              <a:t>Create Procedure</a:t>
            </a:r>
            <a:r>
              <a:rPr lang="zh-CN" altLang="en-US" sz="2400" b="1" dirty="0" smtClean="0">
                <a:latin typeface="楷体_GB2312" pitchFamily="49" charset="-122"/>
                <a:ea typeface="楷体_GB2312" pitchFamily="49" charset="-122"/>
              </a:rPr>
              <a:t>之前执行如下语句：</a:t>
            </a:r>
          </a:p>
          <a:p>
            <a:pPr eaLnBrk="1" hangingPunct="1">
              <a:buFontTx/>
              <a:buNone/>
            </a:pPr>
            <a:endParaRPr lang="zh-CN" altLang="en-US" sz="2400" b="1" dirty="0" smtClean="0">
              <a:latin typeface="楷体_GB2312" pitchFamily="49" charset="-122"/>
              <a:ea typeface="楷体_GB2312" pitchFamily="49" charset="-122"/>
            </a:endParaRPr>
          </a:p>
          <a:p>
            <a:pPr eaLnBrk="1" hangingPunct="1">
              <a:buFontTx/>
              <a:buNone/>
            </a:pPr>
            <a:r>
              <a:rPr lang="en-US" altLang="zh-CN" sz="2400" b="1" dirty="0" smtClean="0">
                <a:solidFill>
                  <a:srgbClr val="0000FF"/>
                </a:solidFill>
                <a:latin typeface="楷体_GB2312" pitchFamily="49" charset="-122"/>
                <a:ea typeface="楷体_GB2312" pitchFamily="49" charset="-122"/>
              </a:rPr>
              <a:t>IF EXISTS (SELECT name FROM </a:t>
            </a:r>
            <a:r>
              <a:rPr lang="en-US" altLang="zh-CN" sz="2400" b="1" dirty="0" err="1" smtClean="0">
                <a:solidFill>
                  <a:srgbClr val="0000FF"/>
                </a:solidFill>
                <a:latin typeface="楷体_GB2312" pitchFamily="49" charset="-122"/>
                <a:ea typeface="楷体_GB2312" pitchFamily="49" charset="-122"/>
              </a:rPr>
              <a:t>sysobjects</a:t>
            </a:r>
            <a:r>
              <a:rPr lang="en-US" altLang="zh-CN" sz="2400" b="1" dirty="0" smtClean="0">
                <a:solidFill>
                  <a:srgbClr val="0000FF"/>
                </a:solidFill>
                <a:latin typeface="楷体_GB2312" pitchFamily="49" charset="-122"/>
                <a:ea typeface="楷体_GB2312" pitchFamily="49" charset="-122"/>
              </a:rPr>
              <a:t> WHERE name='</a:t>
            </a:r>
            <a:r>
              <a:rPr lang="en-US" altLang="zh-CN" sz="2400" b="1" dirty="0" err="1" smtClean="0">
                <a:solidFill>
                  <a:srgbClr val="0000FF"/>
                </a:solidFill>
                <a:latin typeface="楷体_GB2312" pitchFamily="49" charset="-122"/>
                <a:ea typeface="楷体_GB2312" pitchFamily="49" charset="-122"/>
              </a:rPr>
              <a:t>exp3</a:t>
            </a:r>
            <a:r>
              <a:rPr lang="en-US" altLang="zh-CN" sz="2400" b="1" dirty="0" smtClean="0">
                <a:solidFill>
                  <a:srgbClr val="0000FF"/>
                </a:solidFill>
                <a:latin typeface="楷体_GB2312" pitchFamily="49" charset="-122"/>
                <a:ea typeface="楷体_GB2312" pitchFamily="49" charset="-122"/>
              </a:rPr>
              <a:t>' and type='P')</a:t>
            </a:r>
          </a:p>
          <a:p>
            <a:pPr eaLnBrk="1" hangingPunct="1">
              <a:buFontTx/>
              <a:buNone/>
            </a:pPr>
            <a:r>
              <a:rPr lang="en-US" altLang="zh-CN" sz="2400" b="1" dirty="0" smtClean="0">
                <a:solidFill>
                  <a:srgbClr val="0000FF"/>
                </a:solidFill>
                <a:latin typeface="楷体_GB2312" pitchFamily="49" charset="-122"/>
                <a:ea typeface="楷体_GB2312" pitchFamily="49" charset="-122"/>
              </a:rPr>
              <a:t>    DROP PROCEDURE </a:t>
            </a:r>
            <a:r>
              <a:rPr lang="en-US" altLang="zh-CN" sz="2400" b="1" dirty="0" err="1" smtClean="0">
                <a:solidFill>
                  <a:srgbClr val="0000FF"/>
                </a:solidFill>
                <a:latin typeface="楷体_GB2312" pitchFamily="49" charset="-122"/>
                <a:ea typeface="楷体_GB2312" pitchFamily="49" charset="-122"/>
              </a:rPr>
              <a:t>exp3</a:t>
            </a:r>
            <a:endParaRPr lang="en-US" altLang="zh-CN" sz="2400" b="1" dirty="0" smtClean="0">
              <a:solidFill>
                <a:srgbClr val="0000FF"/>
              </a:solidFill>
              <a:latin typeface="楷体_GB2312" pitchFamily="49" charset="-122"/>
              <a:ea typeface="楷体_GB2312" pitchFamily="49" charset="-122"/>
            </a:endParaRPr>
          </a:p>
          <a:p>
            <a:pPr eaLnBrk="1" hangingPunct="1">
              <a:buFontTx/>
              <a:buNone/>
            </a:pPr>
            <a:r>
              <a:rPr lang="en-US" altLang="zh-CN" sz="2400" b="1" dirty="0" smtClean="0">
                <a:solidFill>
                  <a:srgbClr val="0000FF"/>
                </a:solidFill>
                <a:latin typeface="楷体_GB2312" pitchFamily="49" charset="-122"/>
                <a:ea typeface="楷体_GB2312" pitchFamily="49" charset="-122"/>
              </a:rPr>
              <a:t> GO </a:t>
            </a:r>
          </a:p>
          <a:p>
            <a:pPr eaLnBrk="1" hangingPunct="1">
              <a:buFontTx/>
              <a:buNone/>
            </a:pPr>
            <a:endParaRPr lang="en-US" altLang="zh-CN" sz="2400" b="1" dirty="0" smtClean="0">
              <a:solidFill>
                <a:srgbClr val="0000FF"/>
              </a:solidFill>
              <a:latin typeface="楷体_GB2312" pitchFamily="49" charset="-122"/>
              <a:ea typeface="楷体_GB2312" pitchFamily="49" charset="-122"/>
            </a:endParaRPr>
          </a:p>
        </p:txBody>
      </p:sp>
    </p:spTree>
    <p:extLst>
      <p:ext uri="{BB962C8B-B14F-4D97-AF65-F5344CB8AC3E}">
        <p14:creationId xmlns:p14="http://schemas.microsoft.com/office/powerpoint/2010/main" val="2143388914"/>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4.2 </a:t>
            </a:r>
            <a:r>
              <a:rPr lang="zh-CN" altLang="en-US" sz="2800" b="1" dirty="0">
                <a:solidFill>
                  <a:schemeClr val="bg1"/>
                </a:solidFill>
                <a:latin typeface="微软雅黑" panose="020B0503020204020204" pitchFamily="34" charset="-122"/>
                <a:ea typeface="微软雅黑" panose="020B0503020204020204" pitchFamily="34" charset="-122"/>
              </a:rPr>
              <a:t>存储过程</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4.2.2 </a:t>
            </a:r>
            <a:r>
              <a:rPr lang="zh-CN" altLang="en-US" sz="2800" b="1" dirty="0">
                <a:solidFill>
                  <a:schemeClr val="bg1"/>
                </a:solidFill>
                <a:latin typeface="微软雅黑" panose="020B0503020204020204" pitchFamily="34" charset="-122"/>
                <a:ea typeface="微软雅黑" panose="020B0503020204020204" pitchFamily="34" charset="-122"/>
              </a:rPr>
              <a:t>创建存储过程</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2"/>
          <p:cNvSpPr txBox="1">
            <a:spLocks noChangeArrowheads="1"/>
          </p:cNvSpPr>
          <p:nvPr/>
        </p:nvSpPr>
        <p:spPr bwMode="auto">
          <a:xfrm>
            <a:off x="179388" y="908050"/>
            <a:ext cx="4752975" cy="576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r>
              <a:rPr lang="en-US" altLang="zh-CN" sz="2800" b="1" smtClean="0">
                <a:solidFill>
                  <a:srgbClr val="FF3300"/>
                </a:solidFill>
                <a:latin typeface="楷体_GB2312" pitchFamily="49" charset="-122"/>
                <a:ea typeface="楷体_GB2312" pitchFamily="49" charset="-122"/>
              </a:rPr>
              <a:t>3</a:t>
            </a:r>
            <a:r>
              <a:rPr lang="zh-CN" altLang="en-US" sz="2800" b="1" smtClean="0">
                <a:solidFill>
                  <a:srgbClr val="FF3300"/>
                </a:solidFill>
                <a:latin typeface="楷体_GB2312" pitchFamily="49" charset="-122"/>
                <a:ea typeface="楷体_GB2312" pitchFamily="49" charset="-122"/>
              </a:rPr>
              <a:t>．带默认参数的存储过程</a:t>
            </a:r>
          </a:p>
        </p:txBody>
      </p:sp>
      <p:sp>
        <p:nvSpPr>
          <p:cNvPr id="7" name="Rectangle 3"/>
          <p:cNvSpPr txBox="1">
            <a:spLocks noChangeArrowheads="1"/>
          </p:cNvSpPr>
          <p:nvPr/>
        </p:nvSpPr>
        <p:spPr bwMode="auto">
          <a:xfrm>
            <a:off x="323849" y="1557338"/>
            <a:ext cx="11443277" cy="50403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00000"/>
              </a:lnSpc>
              <a:buFontTx/>
              <a:buNone/>
            </a:pPr>
            <a:r>
              <a:rPr lang="en-US" altLang="zh-CN" sz="2400" b="1" dirty="0" smtClean="0">
                <a:latin typeface="楷体_GB2312" pitchFamily="49" charset="-122"/>
                <a:ea typeface="楷体_GB2312" pitchFamily="49" charset="-122"/>
              </a:rPr>
              <a:t>【</a:t>
            </a:r>
            <a:r>
              <a:rPr lang="zh-CN" altLang="en-US" sz="2400" b="1" dirty="0" smtClean="0">
                <a:latin typeface="楷体_GB2312" pitchFamily="49" charset="-122"/>
                <a:ea typeface="楷体_GB2312" pitchFamily="49" charset="-122"/>
              </a:rPr>
              <a:t>例</a:t>
            </a:r>
            <a:r>
              <a:rPr lang="en-US" altLang="zh-CN" sz="2400" b="1" dirty="0" smtClean="0">
                <a:latin typeface="楷体_GB2312" pitchFamily="49" charset="-122"/>
                <a:ea typeface="楷体_GB2312" pitchFamily="49" charset="-122"/>
              </a:rPr>
              <a:t>4.9】</a:t>
            </a:r>
            <a:r>
              <a:rPr lang="zh-CN" altLang="en-US" sz="2400" b="1" dirty="0" smtClean="0">
                <a:latin typeface="楷体_GB2312" pitchFamily="49" charset="-122"/>
                <a:ea typeface="楷体_GB2312" pitchFamily="49" charset="-122"/>
              </a:rPr>
              <a:t>创建一个带默认参数的存储过程，通过传递的参数显示物资的名称、规格、项目名称、是否按期完工等信息，如果没有提供参数，则使用预设的默认值。</a:t>
            </a:r>
          </a:p>
          <a:p>
            <a:pPr eaLnBrk="1" hangingPunct="1">
              <a:lnSpc>
                <a:spcPct val="80000"/>
              </a:lnSpc>
              <a:buFontTx/>
              <a:buNone/>
            </a:pPr>
            <a:r>
              <a:rPr lang="en-US" altLang="zh-CN" sz="2400" b="1" dirty="0" smtClean="0">
                <a:solidFill>
                  <a:srgbClr val="FF3300"/>
                </a:solidFill>
                <a:latin typeface="楷体_GB2312" pitchFamily="49" charset="-122"/>
                <a:ea typeface="楷体_GB2312" pitchFamily="49" charset="-122"/>
              </a:rPr>
              <a:t>CREATE PROCEDURE </a:t>
            </a:r>
            <a:r>
              <a:rPr lang="en-US" altLang="zh-CN" sz="2400" b="1" dirty="0" err="1" smtClean="0">
                <a:solidFill>
                  <a:srgbClr val="FF3300"/>
                </a:solidFill>
                <a:latin typeface="楷体_GB2312" pitchFamily="49" charset="-122"/>
                <a:ea typeface="楷体_GB2312" pitchFamily="49" charset="-122"/>
              </a:rPr>
              <a:t>exp4</a:t>
            </a:r>
            <a:r>
              <a:rPr lang="en-US" altLang="zh-CN" sz="2400" b="1" dirty="0" smtClean="0">
                <a:solidFill>
                  <a:srgbClr val="FF3300"/>
                </a:solidFill>
                <a:latin typeface="楷体_GB2312" pitchFamily="49" charset="-122"/>
                <a:ea typeface="楷体_GB2312" pitchFamily="49" charset="-122"/>
              </a:rPr>
              <a:t> </a:t>
            </a:r>
          </a:p>
          <a:p>
            <a:pPr eaLnBrk="1" hangingPunct="1">
              <a:lnSpc>
                <a:spcPct val="80000"/>
              </a:lnSpc>
              <a:buFontTx/>
              <a:buNone/>
            </a:pPr>
            <a:r>
              <a:rPr lang="en-US" altLang="zh-CN" sz="2400" b="1" dirty="0" smtClean="0">
                <a:solidFill>
                  <a:srgbClr val="0000FF"/>
                </a:solidFill>
                <a:latin typeface="楷体_GB2312" pitchFamily="49" charset="-122"/>
                <a:ea typeface="楷体_GB2312" pitchFamily="49" charset="-122"/>
              </a:rPr>
              <a:t>@</a:t>
            </a:r>
            <a:r>
              <a:rPr lang="en-US" altLang="zh-CN" sz="2400" b="1" dirty="0" err="1" smtClean="0">
                <a:solidFill>
                  <a:srgbClr val="0000FF"/>
                </a:solidFill>
                <a:latin typeface="楷体_GB2312" pitchFamily="49" charset="-122"/>
                <a:ea typeface="楷体_GB2312" pitchFamily="49" charset="-122"/>
              </a:rPr>
              <a:t>mname</a:t>
            </a:r>
            <a:r>
              <a:rPr lang="en-US" altLang="zh-CN" sz="2400" b="1" dirty="0" smtClean="0">
                <a:solidFill>
                  <a:srgbClr val="0000FF"/>
                </a:solidFill>
                <a:latin typeface="楷体_GB2312" pitchFamily="49" charset="-122"/>
                <a:ea typeface="楷体_GB2312" pitchFamily="49" charset="-122"/>
              </a:rPr>
              <a:t> </a:t>
            </a:r>
            <a:r>
              <a:rPr lang="en-US" altLang="zh-CN" sz="2400" b="1" dirty="0" err="1" smtClean="0">
                <a:solidFill>
                  <a:srgbClr val="0000FF"/>
                </a:solidFill>
                <a:latin typeface="楷体_GB2312" pitchFamily="49" charset="-122"/>
                <a:ea typeface="楷体_GB2312" pitchFamily="49" charset="-122"/>
              </a:rPr>
              <a:t>varchar</a:t>
            </a:r>
            <a:r>
              <a:rPr lang="en-US" altLang="zh-CN" sz="2400" b="1" dirty="0" smtClean="0">
                <a:solidFill>
                  <a:srgbClr val="0000FF"/>
                </a:solidFill>
                <a:latin typeface="楷体_GB2312" pitchFamily="49" charset="-122"/>
                <a:ea typeface="楷体_GB2312" pitchFamily="49" charset="-122"/>
              </a:rPr>
              <a:t>(50)='%</a:t>
            </a:r>
            <a:r>
              <a:rPr lang="zh-CN" altLang="en-US" sz="2400" b="1" dirty="0" smtClean="0">
                <a:solidFill>
                  <a:srgbClr val="0000FF"/>
                </a:solidFill>
                <a:latin typeface="楷体_GB2312" pitchFamily="49" charset="-122"/>
                <a:ea typeface="楷体_GB2312" pitchFamily="49" charset="-122"/>
              </a:rPr>
              <a:t>绝缘</a:t>
            </a:r>
            <a:r>
              <a:rPr lang="en-US" altLang="zh-CN" sz="2400" b="1" dirty="0" smtClean="0">
                <a:solidFill>
                  <a:srgbClr val="0000FF"/>
                </a:solidFill>
                <a:latin typeface="楷体_GB2312" pitchFamily="49" charset="-122"/>
                <a:ea typeface="楷体_GB2312" pitchFamily="49" charset="-122"/>
              </a:rPr>
              <a:t>%', @</a:t>
            </a:r>
            <a:r>
              <a:rPr lang="en-US" altLang="zh-CN" sz="2400" b="1" dirty="0" err="1" smtClean="0">
                <a:solidFill>
                  <a:srgbClr val="0000FF"/>
                </a:solidFill>
                <a:latin typeface="楷体_GB2312" pitchFamily="49" charset="-122"/>
                <a:ea typeface="楷体_GB2312" pitchFamily="49" charset="-122"/>
              </a:rPr>
              <a:t>pno</a:t>
            </a:r>
            <a:r>
              <a:rPr lang="en-US" altLang="zh-CN" sz="2400" b="1" dirty="0" smtClean="0">
                <a:solidFill>
                  <a:srgbClr val="0000FF"/>
                </a:solidFill>
                <a:latin typeface="楷体_GB2312" pitchFamily="49" charset="-122"/>
                <a:ea typeface="楷体_GB2312" pitchFamily="49" charset="-122"/>
              </a:rPr>
              <a:t> char(8)='20110001'</a:t>
            </a:r>
          </a:p>
          <a:p>
            <a:pPr eaLnBrk="1" hangingPunct="1">
              <a:lnSpc>
                <a:spcPct val="80000"/>
              </a:lnSpc>
              <a:buFontTx/>
              <a:buNone/>
            </a:pPr>
            <a:r>
              <a:rPr lang="en-US" altLang="zh-CN" sz="2400" b="1" dirty="0" smtClean="0">
                <a:solidFill>
                  <a:srgbClr val="FF3300"/>
                </a:solidFill>
                <a:latin typeface="楷体_GB2312" pitchFamily="49" charset="-122"/>
                <a:ea typeface="楷体_GB2312" pitchFamily="49" charset="-122"/>
              </a:rPr>
              <a:t>   AS</a:t>
            </a:r>
          </a:p>
          <a:p>
            <a:pPr eaLnBrk="1" hangingPunct="1">
              <a:lnSpc>
                <a:spcPct val="80000"/>
              </a:lnSpc>
              <a:buFontTx/>
              <a:buNone/>
            </a:pPr>
            <a:r>
              <a:rPr lang="en-US" altLang="zh-CN" sz="2400" b="1" dirty="0" smtClean="0">
                <a:latin typeface="楷体_GB2312" pitchFamily="49" charset="-122"/>
                <a:ea typeface="楷体_GB2312" pitchFamily="49" charset="-122"/>
              </a:rPr>
              <a:t>        SELECT </a:t>
            </a:r>
            <a:r>
              <a:rPr lang="en-US" altLang="zh-CN" sz="2400" b="1" dirty="0" err="1" smtClean="0">
                <a:latin typeface="楷体_GB2312" pitchFamily="49" charset="-122"/>
                <a:ea typeface="楷体_GB2312" pitchFamily="49" charset="-122"/>
              </a:rPr>
              <a:t>mat_name,speci,prj_name,prj_status</a:t>
            </a:r>
            <a:r>
              <a:rPr lang="en-US" altLang="zh-CN" sz="2400" b="1" dirty="0" smtClean="0">
                <a:latin typeface="楷体_GB2312" pitchFamily="49" charset="-122"/>
                <a:ea typeface="楷体_GB2312" pitchFamily="49" charset="-122"/>
              </a:rPr>
              <a:t>  </a:t>
            </a:r>
          </a:p>
          <a:p>
            <a:pPr eaLnBrk="1" hangingPunct="1">
              <a:lnSpc>
                <a:spcPct val="80000"/>
              </a:lnSpc>
              <a:buFontTx/>
              <a:buNone/>
            </a:pPr>
            <a:r>
              <a:rPr lang="en-US" altLang="zh-CN" sz="2400" b="1" dirty="0" smtClean="0">
                <a:latin typeface="楷体_GB2312" pitchFamily="49" charset="-122"/>
                <a:ea typeface="楷体_GB2312" pitchFamily="49" charset="-122"/>
              </a:rPr>
              <a:t>        FROM  stock, salvaging, </a:t>
            </a:r>
            <a:r>
              <a:rPr lang="en-US" altLang="zh-CN" sz="2400" b="1" dirty="0" err="1" smtClean="0">
                <a:latin typeface="楷体_GB2312" pitchFamily="49" charset="-122"/>
                <a:ea typeface="楷体_GB2312" pitchFamily="49" charset="-122"/>
              </a:rPr>
              <a:t>out_stock</a:t>
            </a:r>
            <a:r>
              <a:rPr lang="en-US" altLang="zh-CN" sz="2400" b="1" dirty="0" smtClean="0">
                <a:latin typeface="楷体_GB2312" pitchFamily="49" charset="-122"/>
                <a:ea typeface="楷体_GB2312" pitchFamily="49" charset="-122"/>
              </a:rPr>
              <a:t> </a:t>
            </a:r>
          </a:p>
          <a:p>
            <a:pPr eaLnBrk="1" hangingPunct="1">
              <a:lnSpc>
                <a:spcPct val="80000"/>
              </a:lnSpc>
              <a:buFontTx/>
              <a:buNone/>
            </a:pPr>
            <a:r>
              <a:rPr lang="en-US" altLang="zh-CN" sz="2400" b="1" dirty="0" smtClean="0">
                <a:latin typeface="楷体_GB2312" pitchFamily="49" charset="-122"/>
                <a:ea typeface="楷体_GB2312" pitchFamily="49" charset="-122"/>
              </a:rPr>
              <a:t>        WHERE </a:t>
            </a:r>
            <a:r>
              <a:rPr lang="en-US" altLang="zh-CN" sz="2400" b="1" dirty="0" err="1" smtClean="0">
                <a:latin typeface="楷体_GB2312" pitchFamily="49" charset="-122"/>
                <a:ea typeface="楷体_GB2312" pitchFamily="49" charset="-122"/>
              </a:rPr>
              <a:t>stock.mat_num</a:t>
            </a:r>
            <a:r>
              <a:rPr lang="en-US" altLang="zh-CN" sz="2400" b="1" dirty="0" smtClean="0">
                <a:latin typeface="楷体_GB2312" pitchFamily="49" charset="-122"/>
                <a:ea typeface="楷体_GB2312" pitchFamily="49" charset="-122"/>
              </a:rPr>
              <a:t>=</a:t>
            </a:r>
            <a:r>
              <a:rPr lang="en-US" altLang="zh-CN" sz="2400" b="1" dirty="0" err="1" smtClean="0">
                <a:latin typeface="楷体_GB2312" pitchFamily="49" charset="-122"/>
                <a:ea typeface="楷体_GB2312" pitchFamily="49" charset="-122"/>
              </a:rPr>
              <a:t>out_stock.mat_num</a:t>
            </a:r>
            <a:r>
              <a:rPr lang="en-US" altLang="zh-CN" sz="2400" b="1" dirty="0" smtClean="0">
                <a:latin typeface="楷体_GB2312" pitchFamily="49" charset="-122"/>
                <a:ea typeface="楷体_GB2312" pitchFamily="49" charset="-122"/>
              </a:rPr>
              <a:t> </a:t>
            </a:r>
          </a:p>
          <a:p>
            <a:pPr eaLnBrk="1" hangingPunct="1">
              <a:lnSpc>
                <a:spcPct val="80000"/>
              </a:lnSpc>
              <a:buFontTx/>
              <a:buNone/>
            </a:pPr>
            <a:r>
              <a:rPr lang="en-US" altLang="zh-CN" sz="2400" b="1" dirty="0" smtClean="0">
                <a:latin typeface="楷体_GB2312" pitchFamily="49" charset="-122"/>
                <a:ea typeface="楷体_GB2312" pitchFamily="49" charset="-122"/>
              </a:rPr>
              <a:t>          and </a:t>
            </a:r>
            <a:r>
              <a:rPr lang="en-US" altLang="zh-CN" sz="2400" b="1" dirty="0" err="1" smtClean="0">
                <a:latin typeface="楷体_GB2312" pitchFamily="49" charset="-122"/>
                <a:ea typeface="楷体_GB2312" pitchFamily="49" charset="-122"/>
              </a:rPr>
              <a:t>salvaging.prj_num</a:t>
            </a:r>
            <a:r>
              <a:rPr lang="en-US" altLang="zh-CN" sz="2400" b="1" dirty="0" smtClean="0">
                <a:latin typeface="楷体_GB2312" pitchFamily="49" charset="-122"/>
                <a:ea typeface="楷体_GB2312" pitchFamily="49" charset="-122"/>
              </a:rPr>
              <a:t>=</a:t>
            </a:r>
            <a:r>
              <a:rPr lang="en-US" altLang="zh-CN" sz="2400" b="1" dirty="0" err="1" smtClean="0">
                <a:latin typeface="楷体_GB2312" pitchFamily="49" charset="-122"/>
                <a:ea typeface="楷体_GB2312" pitchFamily="49" charset="-122"/>
              </a:rPr>
              <a:t>out_stock.prj_num</a:t>
            </a:r>
            <a:endParaRPr lang="en-US" altLang="zh-CN" sz="2400" b="1" dirty="0" smtClean="0">
              <a:latin typeface="楷体_GB2312" pitchFamily="49" charset="-122"/>
              <a:ea typeface="楷体_GB2312" pitchFamily="49" charset="-122"/>
            </a:endParaRPr>
          </a:p>
          <a:p>
            <a:pPr eaLnBrk="1" hangingPunct="1">
              <a:lnSpc>
                <a:spcPct val="80000"/>
              </a:lnSpc>
              <a:buFontTx/>
              <a:buNone/>
            </a:pPr>
            <a:r>
              <a:rPr lang="en-US" altLang="zh-CN" sz="2400" b="1" dirty="0" smtClean="0">
                <a:latin typeface="楷体_GB2312" pitchFamily="49" charset="-122"/>
                <a:ea typeface="楷体_GB2312" pitchFamily="49" charset="-122"/>
              </a:rPr>
              <a:t>          and </a:t>
            </a:r>
            <a:r>
              <a:rPr lang="en-US" altLang="zh-CN" sz="2400" b="1" dirty="0" err="1" smtClean="0">
                <a:solidFill>
                  <a:srgbClr val="0000FF"/>
                </a:solidFill>
                <a:latin typeface="楷体_GB2312" pitchFamily="49" charset="-122"/>
                <a:ea typeface="楷体_GB2312" pitchFamily="49" charset="-122"/>
              </a:rPr>
              <a:t>mat_name</a:t>
            </a:r>
            <a:r>
              <a:rPr lang="en-US" altLang="zh-CN" sz="2400" b="1" dirty="0" smtClean="0">
                <a:solidFill>
                  <a:srgbClr val="0000FF"/>
                </a:solidFill>
                <a:latin typeface="楷体_GB2312" pitchFamily="49" charset="-122"/>
                <a:ea typeface="楷体_GB2312" pitchFamily="49" charset="-122"/>
              </a:rPr>
              <a:t> like @</a:t>
            </a:r>
            <a:r>
              <a:rPr lang="en-US" altLang="zh-CN" sz="2400" b="1" dirty="0" err="1" smtClean="0">
                <a:solidFill>
                  <a:srgbClr val="0000FF"/>
                </a:solidFill>
                <a:latin typeface="楷体_GB2312" pitchFamily="49" charset="-122"/>
                <a:ea typeface="楷体_GB2312" pitchFamily="49" charset="-122"/>
              </a:rPr>
              <a:t>mname</a:t>
            </a:r>
            <a:r>
              <a:rPr lang="en-US" altLang="zh-CN" sz="2400" b="1" dirty="0" smtClean="0">
                <a:solidFill>
                  <a:srgbClr val="0000FF"/>
                </a:solidFill>
                <a:latin typeface="楷体_GB2312" pitchFamily="49" charset="-122"/>
                <a:ea typeface="楷体_GB2312" pitchFamily="49" charset="-122"/>
              </a:rPr>
              <a:t> </a:t>
            </a:r>
          </a:p>
          <a:p>
            <a:pPr eaLnBrk="1" hangingPunct="1">
              <a:lnSpc>
                <a:spcPct val="80000"/>
              </a:lnSpc>
              <a:buFontTx/>
              <a:buNone/>
            </a:pPr>
            <a:r>
              <a:rPr lang="en-US" altLang="zh-CN" sz="2400" b="1" dirty="0" smtClean="0">
                <a:latin typeface="楷体_GB2312" pitchFamily="49" charset="-122"/>
                <a:ea typeface="楷体_GB2312" pitchFamily="49" charset="-122"/>
              </a:rPr>
              <a:t>          and </a:t>
            </a:r>
            <a:r>
              <a:rPr lang="en-US" altLang="zh-CN" sz="2400" b="1" dirty="0" err="1" smtClean="0">
                <a:solidFill>
                  <a:srgbClr val="0000FF"/>
                </a:solidFill>
                <a:latin typeface="楷体_GB2312" pitchFamily="49" charset="-122"/>
                <a:ea typeface="楷体_GB2312" pitchFamily="49" charset="-122"/>
              </a:rPr>
              <a:t>salvaging.prj_num</a:t>
            </a:r>
            <a:r>
              <a:rPr lang="en-US" altLang="zh-CN" sz="2400" b="1" dirty="0" smtClean="0">
                <a:solidFill>
                  <a:srgbClr val="0000FF"/>
                </a:solidFill>
                <a:latin typeface="楷体_GB2312" pitchFamily="49" charset="-122"/>
                <a:ea typeface="楷体_GB2312" pitchFamily="49" charset="-122"/>
              </a:rPr>
              <a:t>=@</a:t>
            </a:r>
            <a:r>
              <a:rPr lang="en-US" altLang="zh-CN" sz="2400" b="1" dirty="0" err="1" smtClean="0">
                <a:solidFill>
                  <a:srgbClr val="0000FF"/>
                </a:solidFill>
                <a:latin typeface="楷体_GB2312" pitchFamily="49" charset="-122"/>
                <a:ea typeface="楷体_GB2312" pitchFamily="49" charset="-122"/>
              </a:rPr>
              <a:t>pno</a:t>
            </a:r>
            <a:endParaRPr lang="en-US" altLang="zh-CN" sz="2400" b="1" dirty="0" smtClean="0">
              <a:solidFill>
                <a:srgbClr val="0000FF"/>
              </a:solidFill>
              <a:latin typeface="楷体_GB2312" pitchFamily="49" charset="-122"/>
              <a:ea typeface="楷体_GB2312" pitchFamily="49" charset="-122"/>
            </a:endParaRPr>
          </a:p>
        </p:txBody>
      </p:sp>
      <p:sp>
        <p:nvSpPr>
          <p:cNvPr id="8" name="矩形 7"/>
          <p:cNvSpPr>
            <a:spLocks noChangeArrowheads="1"/>
          </p:cNvSpPr>
          <p:nvPr/>
        </p:nvSpPr>
        <p:spPr bwMode="auto">
          <a:xfrm>
            <a:off x="615950" y="3357563"/>
            <a:ext cx="8075613" cy="2735262"/>
          </a:xfrm>
          <a:prstGeom prst="rect">
            <a:avLst/>
          </a:prstGeom>
          <a:solidFill>
            <a:schemeClr val="bg1"/>
          </a:solidFill>
          <a:ln w="9525" algn="ctr">
            <a:solidFill>
              <a:schemeClr val="bg1"/>
            </a:solidFill>
            <a:round/>
            <a:headEnd/>
            <a:tailEnd/>
          </a:ln>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sz="2000" b="1" i="0" dirty="0">
                <a:latin typeface="楷体_GB2312" pitchFamily="49" charset="-122"/>
                <a:ea typeface="楷体_GB2312" pitchFamily="49" charset="-122"/>
              </a:rPr>
              <a:t>执行创建的存储过程</a:t>
            </a:r>
            <a:r>
              <a:rPr lang="en-US" altLang="zh-CN" sz="2000" b="1" i="0" dirty="0" err="1">
                <a:latin typeface="楷体_GB2312" pitchFamily="49" charset="-122"/>
                <a:ea typeface="楷体_GB2312" pitchFamily="49" charset="-122"/>
              </a:rPr>
              <a:t>exp4</a:t>
            </a:r>
            <a:r>
              <a:rPr lang="zh-CN" altLang="en-US" sz="2000" b="1" i="0" dirty="0">
                <a:latin typeface="楷体_GB2312" pitchFamily="49" charset="-122"/>
                <a:ea typeface="楷体_GB2312" pitchFamily="49" charset="-122"/>
              </a:rPr>
              <a:t>。</a:t>
            </a:r>
          </a:p>
          <a:p>
            <a:pPr eaLnBrk="1" hangingPunct="1"/>
            <a:r>
              <a:rPr lang="zh-CN" altLang="en-US" sz="2000" b="1" i="0" dirty="0">
                <a:solidFill>
                  <a:srgbClr val="0000FF"/>
                </a:solidFill>
                <a:latin typeface="楷体_GB2312" pitchFamily="49" charset="-122"/>
                <a:ea typeface="楷体_GB2312" pitchFamily="49" charset="-122"/>
              </a:rPr>
              <a:t>   </a:t>
            </a:r>
            <a:r>
              <a:rPr lang="en-US" altLang="zh-CN" sz="2000" b="1" i="0" dirty="0">
                <a:solidFill>
                  <a:srgbClr val="0000FF"/>
                </a:solidFill>
                <a:latin typeface="楷体_GB2312" pitchFamily="49" charset="-122"/>
                <a:ea typeface="楷体_GB2312" pitchFamily="49" charset="-122"/>
              </a:rPr>
              <a:t>EXECUTE  </a:t>
            </a:r>
            <a:r>
              <a:rPr lang="en-US" altLang="zh-CN" sz="2000" b="1" i="0" dirty="0" err="1">
                <a:solidFill>
                  <a:srgbClr val="0000FF"/>
                </a:solidFill>
                <a:latin typeface="楷体_GB2312" pitchFamily="49" charset="-122"/>
                <a:ea typeface="楷体_GB2312" pitchFamily="49" charset="-122"/>
              </a:rPr>
              <a:t>exp4</a:t>
            </a:r>
            <a:r>
              <a:rPr lang="en-US" altLang="zh-CN" sz="2000" b="1" i="0" dirty="0">
                <a:solidFill>
                  <a:srgbClr val="0000FF"/>
                </a:solidFill>
                <a:latin typeface="楷体_GB2312" pitchFamily="49" charset="-122"/>
                <a:ea typeface="楷体_GB2312" pitchFamily="49" charset="-122"/>
              </a:rPr>
              <a:t> </a:t>
            </a:r>
          </a:p>
          <a:p>
            <a:pPr eaLnBrk="1" hangingPunct="1"/>
            <a:r>
              <a:rPr lang="zh-CN" altLang="en-US" sz="2000" b="1" i="0" dirty="0">
                <a:latin typeface="楷体_GB2312" pitchFamily="49" charset="-122"/>
                <a:ea typeface="楷体_GB2312" pitchFamily="49" charset="-122"/>
              </a:rPr>
              <a:t>或者：</a:t>
            </a:r>
          </a:p>
          <a:p>
            <a:pPr eaLnBrk="1" hangingPunct="1"/>
            <a:r>
              <a:rPr lang="zh-CN" altLang="en-US" sz="2000" b="1" i="0" dirty="0">
                <a:solidFill>
                  <a:srgbClr val="0000FF"/>
                </a:solidFill>
                <a:latin typeface="楷体_GB2312" pitchFamily="49" charset="-122"/>
                <a:ea typeface="楷体_GB2312" pitchFamily="49" charset="-122"/>
              </a:rPr>
              <a:t>   </a:t>
            </a:r>
            <a:r>
              <a:rPr lang="en-US" altLang="zh-CN" sz="2000" b="1" i="0" dirty="0">
                <a:solidFill>
                  <a:srgbClr val="0000FF"/>
                </a:solidFill>
                <a:latin typeface="楷体_GB2312" pitchFamily="49" charset="-122"/>
                <a:ea typeface="楷体_GB2312" pitchFamily="49" charset="-122"/>
              </a:rPr>
              <a:t>EXECUTE  </a:t>
            </a:r>
            <a:r>
              <a:rPr lang="en-US" altLang="zh-CN" sz="2000" b="1" i="0" dirty="0" err="1">
                <a:solidFill>
                  <a:srgbClr val="0000FF"/>
                </a:solidFill>
                <a:latin typeface="楷体_GB2312" pitchFamily="49" charset="-122"/>
                <a:ea typeface="楷体_GB2312" pitchFamily="49" charset="-122"/>
              </a:rPr>
              <a:t>exp4</a:t>
            </a:r>
            <a:r>
              <a:rPr lang="en-US" altLang="zh-CN" sz="2000" b="1" i="0" dirty="0">
                <a:solidFill>
                  <a:srgbClr val="0000FF"/>
                </a:solidFill>
                <a:latin typeface="楷体_GB2312" pitchFamily="49" charset="-122"/>
                <a:ea typeface="楷体_GB2312" pitchFamily="49" charset="-122"/>
              </a:rPr>
              <a:t> '%</a:t>
            </a:r>
            <a:r>
              <a:rPr lang="zh-CN" altLang="en-US" sz="2000" b="1" i="0" dirty="0">
                <a:solidFill>
                  <a:srgbClr val="0000FF"/>
                </a:solidFill>
                <a:latin typeface="楷体_GB2312" pitchFamily="49" charset="-122"/>
                <a:ea typeface="楷体_GB2312" pitchFamily="49" charset="-122"/>
              </a:rPr>
              <a:t>绝缘电线</a:t>
            </a:r>
            <a:r>
              <a:rPr lang="en-US" altLang="zh-CN" sz="2000" b="1" i="0" dirty="0">
                <a:solidFill>
                  <a:srgbClr val="0000FF"/>
                </a:solidFill>
                <a:latin typeface="楷体_GB2312" pitchFamily="49" charset="-122"/>
                <a:ea typeface="楷体_GB2312" pitchFamily="49" charset="-122"/>
              </a:rPr>
              <a:t>'</a:t>
            </a:r>
          </a:p>
          <a:p>
            <a:pPr eaLnBrk="1" hangingPunct="1"/>
            <a:r>
              <a:rPr lang="zh-CN" altLang="en-US" sz="2000" b="1" i="0" dirty="0">
                <a:latin typeface="楷体_GB2312" pitchFamily="49" charset="-122"/>
                <a:ea typeface="楷体_GB2312" pitchFamily="49" charset="-122"/>
              </a:rPr>
              <a:t>或者：</a:t>
            </a:r>
          </a:p>
          <a:p>
            <a:pPr eaLnBrk="1" hangingPunct="1"/>
            <a:r>
              <a:rPr lang="zh-CN" altLang="en-US" sz="2000" b="1" i="0" dirty="0">
                <a:solidFill>
                  <a:srgbClr val="0000FF"/>
                </a:solidFill>
                <a:latin typeface="楷体_GB2312" pitchFamily="49" charset="-122"/>
                <a:ea typeface="楷体_GB2312" pitchFamily="49" charset="-122"/>
              </a:rPr>
              <a:t>   </a:t>
            </a:r>
            <a:r>
              <a:rPr lang="en-US" altLang="zh-CN" sz="2000" b="1" i="0" dirty="0">
                <a:solidFill>
                  <a:srgbClr val="0000FF"/>
                </a:solidFill>
                <a:latin typeface="楷体_GB2312" pitchFamily="49" charset="-122"/>
                <a:ea typeface="楷体_GB2312" pitchFamily="49" charset="-122"/>
              </a:rPr>
              <a:t>EXECUTE  </a:t>
            </a:r>
            <a:r>
              <a:rPr lang="en-US" altLang="zh-CN" sz="2000" b="1" i="0" dirty="0" err="1">
                <a:solidFill>
                  <a:srgbClr val="0000FF"/>
                </a:solidFill>
                <a:latin typeface="楷体_GB2312" pitchFamily="49" charset="-122"/>
                <a:ea typeface="楷体_GB2312" pitchFamily="49" charset="-122"/>
              </a:rPr>
              <a:t>exp4</a:t>
            </a:r>
            <a:r>
              <a:rPr lang="en-US" altLang="zh-CN" sz="2000" b="1" i="0" dirty="0">
                <a:solidFill>
                  <a:srgbClr val="0000FF"/>
                </a:solidFill>
                <a:latin typeface="楷体_GB2312" pitchFamily="49" charset="-122"/>
                <a:ea typeface="楷体_GB2312" pitchFamily="49" charset="-122"/>
              </a:rPr>
              <a:t> @</a:t>
            </a:r>
            <a:r>
              <a:rPr lang="en-US" altLang="zh-CN" sz="2000" b="1" i="0" dirty="0" err="1">
                <a:solidFill>
                  <a:srgbClr val="0000FF"/>
                </a:solidFill>
                <a:latin typeface="楷体_GB2312" pitchFamily="49" charset="-122"/>
                <a:ea typeface="楷体_GB2312" pitchFamily="49" charset="-122"/>
              </a:rPr>
              <a:t>pno</a:t>
            </a:r>
            <a:r>
              <a:rPr lang="en-US" altLang="zh-CN" sz="2000" b="1" i="0" dirty="0">
                <a:solidFill>
                  <a:srgbClr val="0000FF"/>
                </a:solidFill>
                <a:latin typeface="楷体_GB2312" pitchFamily="49" charset="-122"/>
                <a:ea typeface="楷体_GB2312" pitchFamily="49" charset="-122"/>
              </a:rPr>
              <a:t>='20110001'</a:t>
            </a:r>
          </a:p>
          <a:p>
            <a:pPr eaLnBrk="1" hangingPunct="1"/>
            <a:r>
              <a:rPr lang="zh-CN" altLang="en-US" sz="2000" b="1" i="0" dirty="0">
                <a:latin typeface="楷体_GB2312" pitchFamily="49" charset="-122"/>
                <a:ea typeface="楷体_GB2312" pitchFamily="49" charset="-122"/>
              </a:rPr>
              <a:t>或者：</a:t>
            </a:r>
          </a:p>
          <a:p>
            <a:pPr eaLnBrk="1" hangingPunct="1"/>
            <a:r>
              <a:rPr lang="zh-CN" altLang="en-US" sz="2000" b="1" i="0" dirty="0">
                <a:solidFill>
                  <a:srgbClr val="0000FF"/>
                </a:solidFill>
                <a:latin typeface="楷体_GB2312" pitchFamily="49" charset="-122"/>
                <a:ea typeface="楷体_GB2312" pitchFamily="49" charset="-122"/>
              </a:rPr>
              <a:t>   </a:t>
            </a:r>
            <a:r>
              <a:rPr lang="en-US" altLang="zh-CN" sz="2000" b="1" i="0" dirty="0">
                <a:solidFill>
                  <a:srgbClr val="0000FF"/>
                </a:solidFill>
                <a:latin typeface="楷体_GB2312" pitchFamily="49" charset="-122"/>
                <a:ea typeface="楷体_GB2312" pitchFamily="49" charset="-122"/>
              </a:rPr>
              <a:t>EXECUTE  </a:t>
            </a:r>
            <a:r>
              <a:rPr lang="en-US" altLang="zh-CN" sz="2000" b="1" i="0" dirty="0" err="1">
                <a:solidFill>
                  <a:srgbClr val="0000FF"/>
                </a:solidFill>
                <a:latin typeface="楷体_GB2312" pitchFamily="49" charset="-122"/>
                <a:ea typeface="楷体_GB2312" pitchFamily="49" charset="-122"/>
              </a:rPr>
              <a:t>exp4</a:t>
            </a:r>
            <a:r>
              <a:rPr lang="en-US" altLang="zh-CN" sz="2000" b="1" i="0" dirty="0">
                <a:solidFill>
                  <a:srgbClr val="0000FF"/>
                </a:solidFill>
                <a:latin typeface="楷体_GB2312" pitchFamily="49" charset="-122"/>
                <a:ea typeface="楷体_GB2312" pitchFamily="49" charset="-122"/>
              </a:rPr>
              <a:t> </a:t>
            </a:r>
            <a:r>
              <a:rPr lang="en-US" altLang="zh-CN" sz="2000" b="1" i="0" dirty="0">
                <a:solidFill>
                  <a:srgbClr val="0000FF"/>
                </a:solidFill>
                <a:ea typeface="楷体_GB2312" pitchFamily="49" charset="-122"/>
              </a:rPr>
              <a:t>‘</a:t>
            </a:r>
            <a:r>
              <a:rPr lang="zh-CN" altLang="en-US" sz="2000" b="1" i="0" dirty="0">
                <a:solidFill>
                  <a:srgbClr val="0000FF"/>
                </a:solidFill>
                <a:latin typeface="楷体_GB2312" pitchFamily="49" charset="-122"/>
                <a:ea typeface="楷体_GB2312" pitchFamily="49" charset="-122"/>
              </a:rPr>
              <a:t>护套绝缘电线 </a:t>
            </a:r>
            <a:r>
              <a:rPr lang="en-US" altLang="zh-CN" sz="2000" b="1" i="0" dirty="0">
                <a:solidFill>
                  <a:srgbClr val="0000FF"/>
                </a:solidFill>
                <a:latin typeface="楷体_GB2312" pitchFamily="49" charset="-122"/>
                <a:ea typeface="楷体_GB2312" pitchFamily="49" charset="-122"/>
              </a:rPr>
              <a:t>','20110001'</a:t>
            </a:r>
          </a:p>
          <a:p>
            <a:pPr eaLnBrk="1" hangingPunct="1"/>
            <a:endParaRPr lang="zh-CN" altLang="en-US" sz="2000" i="0" dirty="0"/>
          </a:p>
        </p:txBody>
      </p:sp>
    </p:spTree>
    <p:extLst>
      <p:ext uri="{BB962C8B-B14F-4D97-AF65-F5344CB8AC3E}">
        <p14:creationId xmlns:p14="http://schemas.microsoft.com/office/powerpoint/2010/main" val="22193438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Effect transition="in" filter="blinds(horizontal)">
                                      <p:cBhvr>
                                        <p:cTn id="15" dur="500"/>
                                        <p:tgtEl>
                                          <p:spTgt spid="7">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
                                            <p:txEl>
                                              <p:pRg st="4" end="4"/>
                                            </p:txEl>
                                          </p:spTgt>
                                        </p:tgtEl>
                                        <p:attrNameLst>
                                          <p:attrName>style.visibility</p:attrName>
                                        </p:attrNameLst>
                                      </p:cBhvr>
                                      <p:to>
                                        <p:strVal val="visible"/>
                                      </p:to>
                                    </p:set>
                                    <p:animEffect transition="in" filter="blinds(horizontal)">
                                      <p:cBhvr>
                                        <p:cTn id="18" dur="500"/>
                                        <p:tgtEl>
                                          <p:spTgt spid="7">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animEffect transition="in" filter="blinds(horizontal)">
                                      <p:cBhvr>
                                        <p:cTn id="21" dur="500"/>
                                        <p:tgtEl>
                                          <p:spTgt spid="7">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
                                            <p:txEl>
                                              <p:pRg st="6" end="6"/>
                                            </p:txEl>
                                          </p:spTgt>
                                        </p:tgtEl>
                                        <p:attrNameLst>
                                          <p:attrName>style.visibility</p:attrName>
                                        </p:attrNameLst>
                                      </p:cBhvr>
                                      <p:to>
                                        <p:strVal val="visible"/>
                                      </p:to>
                                    </p:set>
                                    <p:animEffect transition="in" filter="blinds(horizontal)">
                                      <p:cBhvr>
                                        <p:cTn id="24" dur="500"/>
                                        <p:tgtEl>
                                          <p:spTgt spid="7">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blinds(horizontal)">
                                      <p:cBhvr>
                                        <p:cTn id="27" dur="500"/>
                                        <p:tgtEl>
                                          <p:spTgt spid="7">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
                                            <p:txEl>
                                              <p:pRg st="8" end="8"/>
                                            </p:txEl>
                                          </p:spTgt>
                                        </p:tgtEl>
                                        <p:attrNameLst>
                                          <p:attrName>style.visibility</p:attrName>
                                        </p:attrNameLst>
                                      </p:cBhvr>
                                      <p:to>
                                        <p:strVal val="visible"/>
                                      </p:to>
                                    </p:set>
                                    <p:animEffect transition="in" filter="blinds(horizontal)">
                                      <p:cBhvr>
                                        <p:cTn id="30" dur="500"/>
                                        <p:tgtEl>
                                          <p:spTgt spid="7">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7">
                                            <p:txEl>
                                              <p:pRg st="9" end="9"/>
                                            </p:txEl>
                                          </p:spTgt>
                                        </p:tgtEl>
                                        <p:attrNameLst>
                                          <p:attrName>style.visibility</p:attrName>
                                        </p:attrNameLst>
                                      </p:cBhvr>
                                      <p:to>
                                        <p:strVal val="visible"/>
                                      </p:to>
                                    </p:set>
                                    <p:animEffect transition="in" filter="blinds(horizontal)">
                                      <p:cBhvr>
                                        <p:cTn id="33" dur="500"/>
                                        <p:tgtEl>
                                          <p:spTgt spid="7">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4.2 </a:t>
            </a:r>
            <a:r>
              <a:rPr lang="zh-CN" altLang="en-US" sz="2800" b="1" dirty="0">
                <a:solidFill>
                  <a:schemeClr val="bg1"/>
                </a:solidFill>
                <a:latin typeface="微软雅黑" panose="020B0503020204020204" pitchFamily="34" charset="-122"/>
                <a:ea typeface="微软雅黑" panose="020B0503020204020204" pitchFamily="34" charset="-122"/>
              </a:rPr>
              <a:t>存储过程</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4.2.2 </a:t>
            </a:r>
            <a:r>
              <a:rPr lang="zh-CN" altLang="en-US" sz="2800" b="1" dirty="0">
                <a:solidFill>
                  <a:schemeClr val="bg1"/>
                </a:solidFill>
                <a:latin typeface="微软雅黑" panose="020B0503020204020204" pitchFamily="34" charset="-122"/>
                <a:ea typeface="微软雅黑" panose="020B0503020204020204" pitchFamily="34" charset="-122"/>
              </a:rPr>
              <a:t>创建存储过程</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2"/>
          <p:cNvSpPr txBox="1">
            <a:spLocks noChangeArrowheads="1"/>
          </p:cNvSpPr>
          <p:nvPr/>
        </p:nvSpPr>
        <p:spPr bwMode="auto">
          <a:xfrm>
            <a:off x="0" y="836613"/>
            <a:ext cx="5003800" cy="647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r>
              <a:rPr lang="en-US" altLang="zh-CN" sz="3200" b="1" smtClean="0">
                <a:solidFill>
                  <a:srgbClr val="FF3300"/>
                </a:solidFill>
                <a:latin typeface="楷体_GB2312" pitchFamily="49" charset="-122"/>
                <a:ea typeface="楷体_GB2312" pitchFamily="49" charset="-122"/>
              </a:rPr>
              <a:t>4</a:t>
            </a:r>
            <a:r>
              <a:rPr lang="zh-CN" altLang="en-US" sz="3200" b="1" smtClean="0">
                <a:solidFill>
                  <a:srgbClr val="FF3300"/>
                </a:solidFill>
                <a:latin typeface="楷体_GB2312" pitchFamily="49" charset="-122"/>
                <a:ea typeface="楷体_GB2312" pitchFamily="49" charset="-122"/>
              </a:rPr>
              <a:t>．带输出参数的存储过程</a:t>
            </a:r>
          </a:p>
        </p:txBody>
      </p:sp>
      <p:sp>
        <p:nvSpPr>
          <p:cNvPr id="7" name="Rectangle 3"/>
          <p:cNvSpPr txBox="1">
            <a:spLocks noChangeArrowheads="1"/>
          </p:cNvSpPr>
          <p:nvPr/>
        </p:nvSpPr>
        <p:spPr bwMode="auto">
          <a:xfrm>
            <a:off x="395287" y="1484313"/>
            <a:ext cx="11067039" cy="4525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00000"/>
              </a:lnSpc>
              <a:spcBef>
                <a:spcPct val="0"/>
              </a:spcBef>
              <a:buFontTx/>
              <a:buNone/>
            </a:pPr>
            <a:r>
              <a:rPr lang="en-US" altLang="zh-CN" b="1" dirty="0" smtClean="0">
                <a:latin typeface="楷体_GB2312" pitchFamily="49" charset="-122"/>
                <a:ea typeface="楷体_GB2312" pitchFamily="49" charset="-122"/>
              </a:rPr>
              <a:t>【</a:t>
            </a:r>
            <a:r>
              <a:rPr lang="zh-CN" altLang="en-US" b="1" dirty="0" smtClean="0">
                <a:latin typeface="楷体_GB2312" pitchFamily="49" charset="-122"/>
                <a:ea typeface="楷体_GB2312" pitchFamily="49" charset="-122"/>
              </a:rPr>
              <a:t>例</a:t>
            </a:r>
            <a:r>
              <a:rPr lang="en-US" altLang="zh-CN" b="1" dirty="0" smtClean="0">
                <a:latin typeface="楷体_GB2312" pitchFamily="49" charset="-122"/>
                <a:ea typeface="楷体_GB2312" pitchFamily="49" charset="-122"/>
              </a:rPr>
              <a:t>4.10】</a:t>
            </a:r>
            <a:r>
              <a:rPr lang="zh-CN" altLang="en-US" b="1" dirty="0" smtClean="0">
                <a:latin typeface="楷体_GB2312" pitchFamily="49" charset="-122"/>
                <a:ea typeface="楷体_GB2312" pitchFamily="49" charset="-122"/>
              </a:rPr>
              <a:t>创建一个存储过程，求某个抢修工程领取物资的总数量。</a:t>
            </a:r>
          </a:p>
          <a:p>
            <a:pPr eaLnBrk="1" hangingPunct="1">
              <a:spcBef>
                <a:spcPct val="0"/>
              </a:spcBef>
              <a:buFontTx/>
              <a:buNone/>
            </a:pPr>
            <a:r>
              <a:rPr lang="en-US" altLang="zh-CN" b="1" dirty="0" smtClean="0">
                <a:solidFill>
                  <a:srgbClr val="FF3300"/>
                </a:solidFill>
                <a:latin typeface="楷体_GB2312" pitchFamily="49" charset="-122"/>
                <a:ea typeface="楷体_GB2312" pitchFamily="49" charset="-122"/>
              </a:rPr>
              <a:t>CREATE PROCEDURE </a:t>
            </a:r>
            <a:r>
              <a:rPr lang="en-US" altLang="zh-CN" b="1" dirty="0" err="1" smtClean="0">
                <a:solidFill>
                  <a:srgbClr val="FF3300"/>
                </a:solidFill>
                <a:latin typeface="楷体_GB2312" pitchFamily="49" charset="-122"/>
                <a:ea typeface="楷体_GB2312" pitchFamily="49" charset="-122"/>
              </a:rPr>
              <a:t>sum_mat</a:t>
            </a:r>
            <a:r>
              <a:rPr lang="en-US" altLang="zh-CN" b="1" dirty="0" smtClean="0">
                <a:solidFill>
                  <a:srgbClr val="FF3300"/>
                </a:solidFill>
                <a:latin typeface="楷体_GB2312" pitchFamily="49" charset="-122"/>
                <a:ea typeface="楷体_GB2312" pitchFamily="49" charset="-122"/>
              </a:rPr>
              <a:t>  </a:t>
            </a:r>
          </a:p>
          <a:p>
            <a:pPr eaLnBrk="1" hangingPunct="1">
              <a:spcBef>
                <a:spcPct val="0"/>
              </a:spcBef>
              <a:buFontTx/>
              <a:buNone/>
            </a:pPr>
            <a:r>
              <a:rPr lang="en-US" altLang="zh-CN" b="1" dirty="0" smtClean="0">
                <a:solidFill>
                  <a:schemeClr val="accent2"/>
                </a:solidFill>
                <a:latin typeface="楷体_GB2312" pitchFamily="49" charset="-122"/>
                <a:ea typeface="楷体_GB2312" pitchFamily="49" charset="-122"/>
              </a:rPr>
              <a:t>    @</a:t>
            </a:r>
            <a:r>
              <a:rPr lang="en-US" altLang="zh-CN" b="1" dirty="0" err="1" smtClean="0">
                <a:solidFill>
                  <a:schemeClr val="accent2"/>
                </a:solidFill>
                <a:latin typeface="楷体_GB2312" pitchFamily="49" charset="-122"/>
                <a:ea typeface="楷体_GB2312" pitchFamily="49" charset="-122"/>
              </a:rPr>
              <a:t>pn</a:t>
            </a:r>
            <a:r>
              <a:rPr lang="en-US" altLang="zh-CN" b="1" dirty="0" smtClean="0">
                <a:solidFill>
                  <a:schemeClr val="accent2"/>
                </a:solidFill>
                <a:latin typeface="楷体_GB2312" pitchFamily="49" charset="-122"/>
                <a:ea typeface="楷体_GB2312" pitchFamily="49" charset="-122"/>
              </a:rPr>
              <a:t> char(8),</a:t>
            </a:r>
            <a:r>
              <a:rPr lang="en-US" altLang="zh-CN" b="1" dirty="0" smtClean="0">
                <a:solidFill>
                  <a:srgbClr val="0000FF"/>
                </a:solidFill>
                <a:latin typeface="楷体_GB2312" pitchFamily="49" charset="-122"/>
                <a:ea typeface="楷体_GB2312" pitchFamily="49" charset="-122"/>
              </a:rPr>
              <a:t> @sum </a:t>
            </a:r>
            <a:r>
              <a:rPr lang="en-US" altLang="zh-CN" b="1" dirty="0" err="1" smtClean="0">
                <a:solidFill>
                  <a:srgbClr val="0000FF"/>
                </a:solidFill>
                <a:latin typeface="楷体_GB2312" pitchFamily="49" charset="-122"/>
                <a:ea typeface="楷体_GB2312" pitchFamily="49" charset="-122"/>
              </a:rPr>
              <a:t>int</a:t>
            </a:r>
            <a:r>
              <a:rPr lang="en-US" altLang="zh-CN" b="1" dirty="0" smtClean="0">
                <a:solidFill>
                  <a:srgbClr val="0000FF"/>
                </a:solidFill>
                <a:latin typeface="楷体_GB2312" pitchFamily="49" charset="-122"/>
                <a:ea typeface="楷体_GB2312" pitchFamily="49" charset="-122"/>
              </a:rPr>
              <a:t> </a:t>
            </a:r>
            <a:r>
              <a:rPr lang="en-US" altLang="zh-CN" b="1" dirty="0" smtClean="0">
                <a:solidFill>
                  <a:srgbClr val="FF3300"/>
                </a:solidFill>
                <a:latin typeface="楷体_GB2312" pitchFamily="49" charset="-122"/>
                <a:ea typeface="楷体_GB2312" pitchFamily="49" charset="-122"/>
              </a:rPr>
              <a:t>OUTPUT</a:t>
            </a:r>
            <a:r>
              <a:rPr lang="en-US" altLang="zh-CN" b="1" dirty="0" smtClean="0">
                <a:solidFill>
                  <a:srgbClr val="FF0000"/>
                </a:solidFill>
                <a:latin typeface="楷体_GB2312" pitchFamily="49" charset="-122"/>
                <a:ea typeface="楷体_GB2312" pitchFamily="49" charset="-122"/>
              </a:rPr>
              <a:t>  </a:t>
            </a:r>
          </a:p>
          <a:p>
            <a:pPr eaLnBrk="1" hangingPunct="1">
              <a:spcBef>
                <a:spcPct val="0"/>
              </a:spcBef>
              <a:buFontTx/>
              <a:buNone/>
            </a:pPr>
            <a:r>
              <a:rPr lang="en-US" altLang="zh-CN" b="1" dirty="0" smtClean="0">
                <a:latin typeface="楷体_GB2312" pitchFamily="49" charset="-122"/>
                <a:ea typeface="楷体_GB2312" pitchFamily="49" charset="-122"/>
              </a:rPr>
              <a:t>AS</a:t>
            </a:r>
          </a:p>
          <a:p>
            <a:pPr eaLnBrk="1" hangingPunct="1">
              <a:spcBef>
                <a:spcPct val="0"/>
              </a:spcBef>
              <a:buFontTx/>
              <a:buNone/>
            </a:pPr>
            <a:r>
              <a:rPr lang="en-US" altLang="zh-CN" b="1" dirty="0" smtClean="0">
                <a:latin typeface="楷体_GB2312" pitchFamily="49" charset="-122"/>
                <a:ea typeface="楷体_GB2312" pitchFamily="49" charset="-122"/>
              </a:rPr>
              <a:t>    SELECT </a:t>
            </a:r>
            <a:r>
              <a:rPr lang="en-US" altLang="zh-CN" b="1" dirty="0" smtClean="0">
                <a:solidFill>
                  <a:srgbClr val="0000FF"/>
                </a:solidFill>
                <a:latin typeface="楷体_GB2312" pitchFamily="49" charset="-122"/>
                <a:ea typeface="楷体_GB2312" pitchFamily="49" charset="-122"/>
              </a:rPr>
              <a:t>@sum=sum(amount)</a:t>
            </a:r>
          </a:p>
          <a:p>
            <a:pPr eaLnBrk="1" hangingPunct="1">
              <a:spcBef>
                <a:spcPct val="0"/>
              </a:spcBef>
              <a:buFontTx/>
              <a:buNone/>
            </a:pPr>
            <a:r>
              <a:rPr lang="en-US" altLang="zh-CN" b="1" dirty="0" smtClean="0">
                <a:latin typeface="楷体_GB2312" pitchFamily="49" charset="-122"/>
                <a:ea typeface="楷体_GB2312" pitchFamily="49" charset="-122"/>
              </a:rPr>
              <a:t>    FROM </a:t>
            </a:r>
            <a:r>
              <a:rPr lang="en-US" altLang="zh-CN" b="1" dirty="0" err="1" smtClean="0">
                <a:latin typeface="楷体_GB2312" pitchFamily="49" charset="-122"/>
                <a:ea typeface="楷体_GB2312" pitchFamily="49" charset="-122"/>
              </a:rPr>
              <a:t>out_stock</a:t>
            </a:r>
            <a:endParaRPr lang="en-US" altLang="zh-CN" b="1" dirty="0" smtClean="0">
              <a:latin typeface="楷体_GB2312" pitchFamily="49" charset="-122"/>
              <a:ea typeface="楷体_GB2312" pitchFamily="49" charset="-122"/>
            </a:endParaRPr>
          </a:p>
          <a:p>
            <a:pPr eaLnBrk="1" hangingPunct="1">
              <a:spcBef>
                <a:spcPct val="0"/>
              </a:spcBef>
              <a:buFontTx/>
              <a:buNone/>
            </a:pPr>
            <a:r>
              <a:rPr lang="en-US" altLang="zh-CN" b="1" dirty="0" smtClean="0">
                <a:latin typeface="楷体_GB2312" pitchFamily="49" charset="-122"/>
                <a:ea typeface="楷体_GB2312" pitchFamily="49" charset="-122"/>
              </a:rPr>
              <a:t>    WHERE </a:t>
            </a:r>
            <a:r>
              <a:rPr lang="en-US" altLang="zh-CN" b="1" dirty="0" err="1" smtClean="0">
                <a:latin typeface="楷体_GB2312" pitchFamily="49" charset="-122"/>
                <a:ea typeface="楷体_GB2312" pitchFamily="49" charset="-122"/>
              </a:rPr>
              <a:t>prj_num</a:t>
            </a:r>
            <a:r>
              <a:rPr lang="en-US" altLang="zh-CN" b="1" dirty="0" smtClean="0">
                <a:solidFill>
                  <a:schemeClr val="accent2"/>
                </a:solidFill>
                <a:latin typeface="楷体_GB2312" pitchFamily="49" charset="-122"/>
                <a:ea typeface="楷体_GB2312" pitchFamily="49" charset="-122"/>
              </a:rPr>
              <a:t>=@</a:t>
            </a:r>
            <a:r>
              <a:rPr lang="en-US" altLang="zh-CN" b="1" dirty="0" err="1" smtClean="0">
                <a:solidFill>
                  <a:schemeClr val="accent2"/>
                </a:solidFill>
                <a:latin typeface="楷体_GB2312" pitchFamily="49" charset="-122"/>
                <a:ea typeface="楷体_GB2312" pitchFamily="49" charset="-122"/>
              </a:rPr>
              <a:t>pn</a:t>
            </a:r>
            <a:endParaRPr lang="en-US" altLang="zh-CN" b="1" dirty="0" smtClean="0">
              <a:solidFill>
                <a:schemeClr val="accent2"/>
              </a:solidFill>
              <a:latin typeface="楷体_GB2312" pitchFamily="49" charset="-122"/>
              <a:ea typeface="楷体_GB2312" pitchFamily="49" charset="-122"/>
            </a:endParaRPr>
          </a:p>
        </p:txBody>
      </p:sp>
      <p:sp>
        <p:nvSpPr>
          <p:cNvPr id="8" name="Rectangle 5"/>
          <p:cNvSpPr>
            <a:spLocks noChangeArrowheads="1"/>
          </p:cNvSpPr>
          <p:nvPr/>
        </p:nvSpPr>
        <p:spPr bwMode="auto">
          <a:xfrm>
            <a:off x="0" y="4508500"/>
            <a:ext cx="8686800" cy="2234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400" b="1" i="0" dirty="0">
                <a:latin typeface="楷体_GB2312" pitchFamily="49" charset="-122"/>
                <a:ea typeface="楷体_GB2312" pitchFamily="49" charset="-122"/>
              </a:rPr>
              <a:t>执行：</a:t>
            </a:r>
          </a:p>
          <a:p>
            <a:pPr eaLnBrk="1" hangingPunct="1">
              <a:spcBef>
                <a:spcPct val="20000"/>
              </a:spcBef>
            </a:pPr>
            <a:r>
              <a:rPr lang="zh-CN" altLang="en-US" sz="2400" b="1" i="0" dirty="0">
                <a:latin typeface="楷体_GB2312" pitchFamily="49" charset="-122"/>
                <a:ea typeface="楷体_GB2312" pitchFamily="49" charset="-122"/>
              </a:rPr>
              <a:t>   </a:t>
            </a:r>
            <a:r>
              <a:rPr lang="en-US" altLang="zh-CN" sz="2400" b="1" i="0" dirty="0">
                <a:solidFill>
                  <a:srgbClr val="0000FF"/>
                </a:solidFill>
                <a:latin typeface="楷体_GB2312" pitchFamily="49" charset="-122"/>
                <a:ea typeface="楷体_GB2312" pitchFamily="49" charset="-122"/>
              </a:rPr>
              <a:t>DECLARE @total </a:t>
            </a:r>
            <a:r>
              <a:rPr lang="en-US" altLang="zh-CN" sz="2400" b="1" i="0" dirty="0" err="1">
                <a:solidFill>
                  <a:srgbClr val="0000FF"/>
                </a:solidFill>
                <a:latin typeface="楷体_GB2312" pitchFamily="49" charset="-122"/>
                <a:ea typeface="楷体_GB2312" pitchFamily="49" charset="-122"/>
              </a:rPr>
              <a:t>int</a:t>
            </a:r>
            <a:r>
              <a:rPr lang="en-US" altLang="zh-CN" sz="2400" b="1" i="0" dirty="0">
                <a:solidFill>
                  <a:srgbClr val="0000FF"/>
                </a:solidFill>
                <a:latin typeface="楷体_GB2312" pitchFamily="49" charset="-122"/>
                <a:ea typeface="楷体_GB2312" pitchFamily="49" charset="-122"/>
              </a:rPr>
              <a:t> </a:t>
            </a:r>
          </a:p>
          <a:p>
            <a:pPr eaLnBrk="1" hangingPunct="1">
              <a:spcBef>
                <a:spcPct val="20000"/>
              </a:spcBef>
            </a:pPr>
            <a:r>
              <a:rPr lang="en-US" altLang="zh-CN" sz="2400" b="1" i="0" dirty="0">
                <a:solidFill>
                  <a:srgbClr val="0000FF"/>
                </a:solidFill>
                <a:latin typeface="楷体_GB2312" pitchFamily="49" charset="-122"/>
                <a:ea typeface="楷体_GB2312" pitchFamily="49" charset="-122"/>
              </a:rPr>
              <a:t>   EXECUTE </a:t>
            </a:r>
            <a:r>
              <a:rPr lang="en-US" altLang="zh-CN" sz="2400" b="1" i="0" dirty="0" err="1">
                <a:solidFill>
                  <a:srgbClr val="0000FF"/>
                </a:solidFill>
                <a:latin typeface="楷体_GB2312" pitchFamily="49" charset="-122"/>
                <a:ea typeface="楷体_GB2312" pitchFamily="49" charset="-122"/>
              </a:rPr>
              <a:t>sum_mat</a:t>
            </a:r>
            <a:r>
              <a:rPr lang="en-US" altLang="zh-CN" sz="2400" b="1" i="0" dirty="0">
                <a:solidFill>
                  <a:srgbClr val="0000FF"/>
                </a:solidFill>
                <a:latin typeface="楷体_GB2312" pitchFamily="49" charset="-122"/>
                <a:ea typeface="楷体_GB2312" pitchFamily="49" charset="-122"/>
              </a:rPr>
              <a:t> '20110001', @total OUTPUT</a:t>
            </a:r>
          </a:p>
          <a:p>
            <a:pPr eaLnBrk="1" hangingPunct="1">
              <a:spcBef>
                <a:spcPct val="20000"/>
              </a:spcBef>
            </a:pPr>
            <a:r>
              <a:rPr lang="en-US" altLang="zh-CN" sz="2400" b="1" i="0" dirty="0">
                <a:solidFill>
                  <a:srgbClr val="0000FF"/>
                </a:solidFill>
                <a:latin typeface="楷体_GB2312" pitchFamily="49" charset="-122"/>
                <a:ea typeface="楷体_GB2312" pitchFamily="49" charset="-122"/>
              </a:rPr>
              <a:t>   PRINT '</a:t>
            </a:r>
            <a:r>
              <a:rPr lang="zh-CN" altLang="en-US" sz="2400" b="1" i="0" dirty="0">
                <a:solidFill>
                  <a:srgbClr val="0000FF"/>
                </a:solidFill>
                <a:latin typeface="楷体_GB2312" pitchFamily="49" charset="-122"/>
                <a:ea typeface="楷体_GB2312" pitchFamily="49" charset="-122"/>
              </a:rPr>
              <a:t>该项目领取物资总量为：</a:t>
            </a:r>
            <a:r>
              <a:rPr lang="en-US" altLang="zh-CN" sz="2400" b="1" i="0" dirty="0">
                <a:solidFill>
                  <a:srgbClr val="0000FF"/>
                </a:solidFill>
                <a:latin typeface="楷体_GB2312" pitchFamily="49" charset="-122"/>
                <a:ea typeface="楷体_GB2312" pitchFamily="49" charset="-122"/>
              </a:rPr>
              <a:t>'+ CAST(@total AS </a:t>
            </a:r>
            <a:r>
              <a:rPr lang="en-US" altLang="zh-CN" sz="2400" b="1" i="0" dirty="0" err="1">
                <a:solidFill>
                  <a:srgbClr val="0000FF"/>
                </a:solidFill>
                <a:latin typeface="楷体_GB2312" pitchFamily="49" charset="-122"/>
                <a:ea typeface="楷体_GB2312" pitchFamily="49" charset="-122"/>
              </a:rPr>
              <a:t>varchar</a:t>
            </a:r>
            <a:r>
              <a:rPr lang="en-US" altLang="zh-CN" sz="2400" b="1" i="0" dirty="0">
                <a:solidFill>
                  <a:srgbClr val="0000FF"/>
                </a:solidFill>
                <a:latin typeface="楷体_GB2312" pitchFamily="49" charset="-122"/>
                <a:ea typeface="楷体_GB2312" pitchFamily="49" charset="-122"/>
              </a:rPr>
              <a:t>(20)) </a:t>
            </a:r>
          </a:p>
        </p:txBody>
      </p:sp>
    </p:spTree>
    <p:extLst>
      <p:ext uri="{BB962C8B-B14F-4D97-AF65-F5344CB8AC3E}">
        <p14:creationId xmlns:p14="http://schemas.microsoft.com/office/powerpoint/2010/main" val="22325375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blinds(horizontal)">
                                      <p:cBhvr>
                                        <p:cTn id="23" dur="500"/>
                                        <p:tgtEl>
                                          <p:spTgt spid="8">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8">
                                            <p:txEl>
                                              <p:pRg st="1" end="1"/>
                                            </p:txEl>
                                          </p:spTgt>
                                        </p:tgtEl>
                                        <p:attrNameLst>
                                          <p:attrName>style.visibility</p:attrName>
                                        </p:attrNameLst>
                                      </p:cBhvr>
                                      <p:to>
                                        <p:strVal val="visible"/>
                                      </p:to>
                                    </p:set>
                                    <p:animEffect transition="in" filter="blinds(horizontal)">
                                      <p:cBhvr>
                                        <p:cTn id="28" dur="500"/>
                                        <p:tgtEl>
                                          <p:spTgt spid="8">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8">
                                            <p:txEl>
                                              <p:pRg st="2" end="2"/>
                                            </p:txEl>
                                          </p:spTgt>
                                        </p:tgtEl>
                                        <p:attrNameLst>
                                          <p:attrName>style.visibility</p:attrName>
                                        </p:attrNameLst>
                                      </p:cBhvr>
                                      <p:to>
                                        <p:strVal val="visible"/>
                                      </p:to>
                                    </p:set>
                                    <p:animEffect transition="in" filter="blinds(horizontal)">
                                      <p:cBhvr>
                                        <p:cTn id="33" dur="500"/>
                                        <p:tgtEl>
                                          <p:spTgt spid="8">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8">
                                            <p:txEl>
                                              <p:pRg st="3" end="3"/>
                                            </p:txEl>
                                          </p:spTgt>
                                        </p:tgtEl>
                                        <p:attrNameLst>
                                          <p:attrName>style.visibility</p:attrName>
                                        </p:attrNameLst>
                                      </p:cBhvr>
                                      <p:to>
                                        <p:strVal val="visible"/>
                                      </p:to>
                                    </p:set>
                                    <p:animEffect transition="in" filter="blinds(horizontal)">
                                      <p:cBhvr>
                                        <p:cTn id="38"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4.2 </a:t>
            </a:r>
            <a:r>
              <a:rPr lang="zh-CN" altLang="en-US" sz="2800" b="1" dirty="0">
                <a:solidFill>
                  <a:schemeClr val="bg1"/>
                </a:solidFill>
                <a:latin typeface="微软雅黑" panose="020B0503020204020204" pitchFamily="34" charset="-122"/>
                <a:ea typeface="微软雅黑" panose="020B0503020204020204" pitchFamily="34" charset="-122"/>
              </a:rPr>
              <a:t>存储过程</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4.2.2 </a:t>
            </a:r>
            <a:r>
              <a:rPr lang="zh-CN" altLang="en-US" sz="2800" b="1" dirty="0">
                <a:solidFill>
                  <a:schemeClr val="bg1"/>
                </a:solidFill>
                <a:latin typeface="微软雅黑" panose="020B0503020204020204" pitchFamily="34" charset="-122"/>
                <a:ea typeface="微软雅黑" panose="020B0503020204020204" pitchFamily="34" charset="-122"/>
              </a:rPr>
              <a:t>创建存储过程</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内容占位符 2"/>
          <p:cNvSpPr txBox="1">
            <a:spLocks/>
          </p:cNvSpPr>
          <p:nvPr/>
        </p:nvSpPr>
        <p:spPr bwMode="auto">
          <a:xfrm>
            <a:off x="584200" y="950768"/>
            <a:ext cx="11023600" cy="379672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zh-CN" dirty="0" smtClean="0"/>
              <a:t>【</a:t>
            </a:r>
            <a:r>
              <a:rPr lang="zh-CN" altLang="en-US" dirty="0" smtClean="0"/>
              <a:t>例</a:t>
            </a:r>
            <a:r>
              <a:rPr lang="en-US" altLang="zh-CN" b="1" dirty="0" smtClean="0"/>
              <a:t>4.11</a:t>
            </a:r>
            <a:r>
              <a:rPr lang="zh-CN" altLang="zh-CN" dirty="0" smtClean="0"/>
              <a:t>】 </a:t>
            </a:r>
            <a:r>
              <a:rPr lang="zh-CN" altLang="en-US" dirty="0" smtClean="0"/>
              <a:t>创建一个存储过程，根据输入的工程部门及起始时间段，统计汇总该部门在对应时间段内所参与抢修的工程项目总数以及领取物资的总成本，并要求输出</a:t>
            </a:r>
          </a:p>
          <a:p>
            <a:pPr>
              <a:buFontTx/>
              <a:buNone/>
            </a:pPr>
            <a:r>
              <a:rPr lang="en-US" altLang="zh-CN" sz="2000" dirty="0" smtClean="0"/>
              <a:t>CREATE PROCEDURE </a:t>
            </a:r>
            <a:r>
              <a:rPr lang="en-US" altLang="zh-CN" sz="2000" dirty="0" err="1" smtClean="0"/>
              <a:t>exp5</a:t>
            </a:r>
            <a:endParaRPr lang="zh-CN" altLang="zh-CN" sz="2000" dirty="0" smtClean="0"/>
          </a:p>
          <a:p>
            <a:pPr>
              <a:buFontTx/>
              <a:buNone/>
            </a:pPr>
            <a:r>
              <a:rPr lang="en-US" altLang="zh-CN" sz="2000" dirty="0" smtClean="0"/>
              <a:t>  @department </a:t>
            </a:r>
            <a:r>
              <a:rPr lang="en-US" altLang="zh-CN" sz="2000" dirty="0" err="1" smtClean="0"/>
              <a:t>varchar</a:t>
            </a:r>
            <a:r>
              <a:rPr lang="en-US" altLang="zh-CN" sz="2000" dirty="0" smtClean="0"/>
              <a:t>(50),@</a:t>
            </a:r>
            <a:r>
              <a:rPr lang="en-US" altLang="zh-CN" sz="2000" dirty="0" err="1" smtClean="0"/>
              <a:t>start_date</a:t>
            </a:r>
            <a:r>
              <a:rPr lang="en-US" altLang="zh-CN" sz="2000" dirty="0" smtClean="0"/>
              <a:t> </a:t>
            </a:r>
            <a:r>
              <a:rPr lang="en-US" altLang="zh-CN" sz="2000" dirty="0" err="1" smtClean="0"/>
              <a:t>datetime</a:t>
            </a:r>
            <a:r>
              <a:rPr lang="en-US" altLang="zh-CN" sz="2000" dirty="0" smtClean="0"/>
              <a:t>,@</a:t>
            </a:r>
            <a:r>
              <a:rPr lang="en-US" altLang="zh-CN" sz="2000" dirty="0" err="1" smtClean="0"/>
              <a:t>end_date</a:t>
            </a:r>
            <a:r>
              <a:rPr lang="en-US" altLang="zh-CN" sz="2000" dirty="0" smtClean="0"/>
              <a:t> </a:t>
            </a:r>
            <a:r>
              <a:rPr lang="en-US" altLang="zh-CN" sz="2000" dirty="0" err="1" smtClean="0"/>
              <a:t>datetime</a:t>
            </a:r>
            <a:r>
              <a:rPr lang="en-US" altLang="zh-CN" sz="2000" dirty="0" smtClean="0"/>
              <a:t>, @</a:t>
            </a:r>
            <a:r>
              <a:rPr lang="en-US" altLang="zh-CN" sz="2000" dirty="0" err="1" smtClean="0"/>
              <a:t>count_prj</a:t>
            </a:r>
            <a:r>
              <a:rPr lang="en-US" altLang="zh-CN" sz="2000" dirty="0" smtClean="0"/>
              <a:t> </a:t>
            </a:r>
            <a:r>
              <a:rPr lang="en-US" altLang="zh-CN" sz="2000" dirty="0" err="1" smtClean="0"/>
              <a:t>int</a:t>
            </a:r>
            <a:r>
              <a:rPr lang="en-US" altLang="zh-CN" sz="2000" dirty="0" smtClean="0"/>
              <a:t> OUTPUT, @</a:t>
            </a:r>
            <a:r>
              <a:rPr lang="en-US" altLang="zh-CN" sz="2000" dirty="0" err="1" smtClean="0"/>
              <a:t>sum_cost</a:t>
            </a:r>
            <a:r>
              <a:rPr lang="en-US" altLang="zh-CN" sz="2000" dirty="0" smtClean="0"/>
              <a:t> decimal(18,2) OUTPUT  </a:t>
            </a:r>
            <a:endParaRPr lang="zh-CN" altLang="zh-CN" sz="2000" dirty="0" smtClean="0"/>
          </a:p>
          <a:p>
            <a:pPr>
              <a:buFontTx/>
              <a:buNone/>
            </a:pPr>
            <a:r>
              <a:rPr lang="en-US" altLang="zh-CN" sz="2000" dirty="0" smtClean="0"/>
              <a:t>AS</a:t>
            </a:r>
            <a:endParaRPr lang="zh-CN" altLang="zh-CN" sz="2000" dirty="0" smtClean="0"/>
          </a:p>
          <a:p>
            <a:pPr>
              <a:buFontTx/>
              <a:buNone/>
            </a:pPr>
            <a:endParaRPr lang="zh-CN" altLang="en-US" dirty="0" smtClean="0"/>
          </a:p>
        </p:txBody>
      </p:sp>
      <p:sp>
        <p:nvSpPr>
          <p:cNvPr id="7" name="内容占位符 2"/>
          <p:cNvSpPr txBox="1">
            <a:spLocks/>
          </p:cNvSpPr>
          <p:nvPr/>
        </p:nvSpPr>
        <p:spPr bwMode="auto">
          <a:xfrm>
            <a:off x="983673" y="3761076"/>
            <a:ext cx="10718800" cy="301841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zh-CN" sz="2000" dirty="0" smtClean="0"/>
              <a:t>SELECT @</a:t>
            </a:r>
            <a:r>
              <a:rPr lang="en-US" altLang="zh-CN" sz="2000" dirty="0" err="1" smtClean="0"/>
              <a:t>count_prj</a:t>
            </a:r>
            <a:r>
              <a:rPr lang="en-US" altLang="zh-CN" sz="2000" dirty="0" smtClean="0"/>
              <a:t>=COUNT(</a:t>
            </a:r>
            <a:r>
              <a:rPr lang="en-US" altLang="zh-CN" sz="2000" dirty="0" err="1" smtClean="0"/>
              <a:t>salvaging.prj_num</a:t>
            </a:r>
            <a:r>
              <a:rPr lang="en-US" altLang="zh-CN" sz="2000" dirty="0" smtClean="0"/>
              <a:t>),</a:t>
            </a:r>
            <a:endParaRPr lang="zh-CN" altLang="zh-CN" sz="2000" dirty="0" smtClean="0"/>
          </a:p>
          <a:p>
            <a:pPr>
              <a:buFontTx/>
              <a:buNone/>
            </a:pPr>
            <a:r>
              <a:rPr lang="en-US" altLang="zh-CN" sz="2000" dirty="0" smtClean="0"/>
              <a:t>@</a:t>
            </a:r>
            <a:r>
              <a:rPr lang="en-US" altLang="zh-CN" sz="2000" dirty="0" err="1" smtClean="0"/>
              <a:t>sum_cost</a:t>
            </a:r>
            <a:r>
              <a:rPr lang="en-US" altLang="zh-CN" sz="2000" dirty="0" smtClean="0"/>
              <a:t>=SUM(</a:t>
            </a:r>
            <a:r>
              <a:rPr lang="en-US" altLang="zh-CN" sz="2000" dirty="0" err="1" smtClean="0"/>
              <a:t>Out_stock.amount</a:t>
            </a:r>
            <a:r>
              <a:rPr lang="en-US" altLang="zh-CN" sz="2000" dirty="0" smtClean="0"/>
              <a:t>*</a:t>
            </a:r>
            <a:r>
              <a:rPr lang="en-US" altLang="zh-CN" sz="2000" dirty="0" err="1" smtClean="0"/>
              <a:t>Stock.unit</a:t>
            </a:r>
            <a:r>
              <a:rPr lang="en-US" altLang="zh-CN" sz="2000" dirty="0" smtClean="0"/>
              <a:t>)</a:t>
            </a:r>
            <a:endParaRPr lang="zh-CN" altLang="zh-CN" sz="2000" dirty="0" smtClean="0"/>
          </a:p>
          <a:p>
            <a:pPr>
              <a:buFontTx/>
              <a:buNone/>
            </a:pPr>
            <a:r>
              <a:rPr lang="en-US" altLang="zh-CN" sz="2000" dirty="0" smtClean="0"/>
              <a:t>FROM </a:t>
            </a:r>
            <a:r>
              <a:rPr lang="en-US" altLang="zh-CN" sz="2000" dirty="0" err="1" smtClean="0"/>
              <a:t>salvaging,out_stock,stock</a:t>
            </a:r>
            <a:r>
              <a:rPr lang="en-US" altLang="zh-CN" sz="2000" dirty="0" smtClean="0"/>
              <a:t> </a:t>
            </a:r>
            <a:endParaRPr lang="zh-CN" altLang="zh-CN" sz="2000" dirty="0" smtClean="0"/>
          </a:p>
          <a:p>
            <a:pPr>
              <a:buFontTx/>
              <a:buNone/>
            </a:pPr>
            <a:r>
              <a:rPr lang="en-US" altLang="zh-CN" sz="2000" dirty="0" smtClean="0"/>
              <a:t>WHERE </a:t>
            </a:r>
            <a:r>
              <a:rPr lang="en-US" altLang="zh-CN" sz="2000" dirty="0" err="1" smtClean="0"/>
              <a:t>out_stock.prj_num</a:t>
            </a:r>
            <a:r>
              <a:rPr lang="en-US" altLang="zh-CN" sz="2000" dirty="0" smtClean="0"/>
              <a:t> =</a:t>
            </a:r>
            <a:r>
              <a:rPr lang="en-US" altLang="zh-CN" sz="2000" dirty="0" err="1" smtClean="0"/>
              <a:t>salvaging.prj_num</a:t>
            </a:r>
            <a:r>
              <a:rPr lang="en-US" altLang="zh-CN" sz="2000" dirty="0" smtClean="0"/>
              <a:t> </a:t>
            </a:r>
            <a:endParaRPr lang="zh-CN" altLang="zh-CN" sz="2000" dirty="0" smtClean="0"/>
          </a:p>
          <a:p>
            <a:pPr>
              <a:buFontTx/>
              <a:buNone/>
            </a:pPr>
            <a:r>
              <a:rPr lang="en-US" altLang="zh-CN" sz="2000" dirty="0" smtClean="0"/>
              <a:t>and </a:t>
            </a:r>
            <a:r>
              <a:rPr lang="en-US" altLang="zh-CN" sz="2000" dirty="0" err="1" smtClean="0"/>
              <a:t>out_stock.mat_num</a:t>
            </a:r>
            <a:r>
              <a:rPr lang="en-US" altLang="zh-CN" sz="2000" dirty="0" smtClean="0"/>
              <a:t> =</a:t>
            </a:r>
            <a:r>
              <a:rPr lang="en-US" altLang="zh-CN" sz="2000" dirty="0" err="1" smtClean="0"/>
              <a:t>Stock.mat_num</a:t>
            </a:r>
            <a:r>
              <a:rPr lang="en-US" altLang="zh-CN" sz="2000" dirty="0" smtClean="0"/>
              <a:t> </a:t>
            </a:r>
            <a:endParaRPr lang="zh-CN" altLang="zh-CN" sz="2000" dirty="0" smtClean="0"/>
          </a:p>
          <a:p>
            <a:pPr>
              <a:buFontTx/>
              <a:buNone/>
            </a:pPr>
            <a:r>
              <a:rPr lang="en-US" altLang="zh-CN" sz="2000" dirty="0" smtClean="0"/>
              <a:t>and department =@department </a:t>
            </a:r>
            <a:endParaRPr lang="zh-CN" altLang="zh-CN" sz="2000" dirty="0" smtClean="0"/>
          </a:p>
          <a:p>
            <a:pPr>
              <a:buFontTx/>
              <a:buNone/>
            </a:pPr>
            <a:r>
              <a:rPr lang="en-US" altLang="zh-CN" sz="2000" dirty="0" smtClean="0"/>
              <a:t>and </a:t>
            </a:r>
            <a:r>
              <a:rPr lang="en-US" altLang="zh-CN" sz="2000" dirty="0" err="1" smtClean="0"/>
              <a:t>get_date</a:t>
            </a:r>
            <a:r>
              <a:rPr lang="en-US" altLang="zh-CN" sz="2000" dirty="0" smtClean="0"/>
              <a:t> between @</a:t>
            </a:r>
            <a:r>
              <a:rPr lang="en-US" altLang="zh-CN" sz="2000" dirty="0" err="1" smtClean="0"/>
              <a:t>start_date</a:t>
            </a:r>
            <a:r>
              <a:rPr lang="en-US" altLang="zh-CN" sz="2000" dirty="0" smtClean="0"/>
              <a:t> and @</a:t>
            </a:r>
            <a:r>
              <a:rPr lang="en-US" altLang="zh-CN" sz="2000" dirty="0" err="1" smtClean="0"/>
              <a:t>end_date</a:t>
            </a:r>
            <a:endParaRPr lang="zh-CN" altLang="zh-CN" sz="2000" dirty="0" smtClean="0"/>
          </a:p>
          <a:p>
            <a:pPr>
              <a:buFontTx/>
              <a:buNone/>
            </a:pPr>
            <a:endParaRPr lang="zh-CN" altLang="en-US" sz="2000" dirty="0" smtClean="0"/>
          </a:p>
        </p:txBody>
      </p:sp>
    </p:spTree>
    <p:extLst>
      <p:ext uri="{BB962C8B-B14F-4D97-AF65-F5344CB8AC3E}">
        <p14:creationId xmlns:p14="http://schemas.microsoft.com/office/powerpoint/2010/main" val="487393458"/>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4.2 </a:t>
            </a:r>
            <a:r>
              <a:rPr lang="zh-CN" altLang="en-US" sz="2800" b="1" dirty="0">
                <a:solidFill>
                  <a:schemeClr val="bg1"/>
                </a:solidFill>
                <a:latin typeface="微软雅黑" panose="020B0503020204020204" pitchFamily="34" charset="-122"/>
                <a:ea typeface="微软雅黑" panose="020B0503020204020204" pitchFamily="34" charset="-122"/>
              </a:rPr>
              <a:t>存储过程</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4.2.2 </a:t>
            </a:r>
            <a:r>
              <a:rPr lang="zh-CN" altLang="en-US" sz="2800" b="1" dirty="0">
                <a:solidFill>
                  <a:schemeClr val="bg1"/>
                </a:solidFill>
                <a:latin typeface="微软雅黑" panose="020B0503020204020204" pitchFamily="34" charset="-122"/>
                <a:ea typeface="微软雅黑" panose="020B0503020204020204" pitchFamily="34" charset="-122"/>
              </a:rPr>
              <a:t>创建存储过程</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内容占位符 2"/>
          <p:cNvSpPr txBox="1">
            <a:spLocks/>
          </p:cNvSpPr>
          <p:nvPr/>
        </p:nvSpPr>
        <p:spPr bwMode="auto">
          <a:xfrm>
            <a:off x="487218" y="1338697"/>
            <a:ext cx="11217564" cy="424006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Tx/>
              <a:buNone/>
            </a:pPr>
            <a:r>
              <a:rPr lang="zh-CN" altLang="en-US" smtClean="0"/>
              <a:t>执行创建的存储过程</a:t>
            </a:r>
            <a:r>
              <a:rPr lang="en-US" altLang="zh-CN" smtClean="0"/>
              <a:t>exp5</a:t>
            </a:r>
            <a:r>
              <a:rPr lang="zh-CN" altLang="en-US" smtClean="0"/>
              <a:t>的语句如下：</a:t>
            </a:r>
          </a:p>
          <a:p>
            <a:pPr>
              <a:lnSpc>
                <a:spcPct val="100000"/>
              </a:lnSpc>
              <a:buFontTx/>
              <a:buNone/>
            </a:pPr>
            <a:r>
              <a:rPr lang="en-US" altLang="zh-CN" smtClean="0"/>
              <a:t>DECLARE @prjcounts int,@sumcosts decimal(18,2)</a:t>
            </a:r>
          </a:p>
          <a:p>
            <a:pPr>
              <a:lnSpc>
                <a:spcPct val="100000"/>
              </a:lnSpc>
              <a:buFontTx/>
              <a:buNone/>
            </a:pPr>
            <a:endParaRPr lang="zh-CN" altLang="zh-CN" smtClean="0"/>
          </a:p>
          <a:p>
            <a:pPr>
              <a:lnSpc>
                <a:spcPct val="100000"/>
              </a:lnSpc>
              <a:buFontTx/>
              <a:buNone/>
            </a:pPr>
            <a:r>
              <a:rPr lang="en-US" altLang="zh-CN" smtClean="0"/>
              <a:t>EXEC sum_count '</a:t>
            </a:r>
            <a:r>
              <a:rPr lang="zh-CN" altLang="en-US" smtClean="0"/>
              <a:t>工程</a:t>
            </a:r>
            <a:r>
              <a:rPr lang="en-US" altLang="zh-CN" smtClean="0"/>
              <a:t>2</a:t>
            </a:r>
            <a:r>
              <a:rPr lang="zh-CN" altLang="en-US" smtClean="0"/>
              <a:t>部</a:t>
            </a:r>
            <a:r>
              <a:rPr lang="en-US" altLang="zh-CN" smtClean="0"/>
              <a:t>','2011-1-1','2011-1-31',@prjcounts OUTPUT,@sumcosts OUTPUT</a:t>
            </a:r>
          </a:p>
          <a:p>
            <a:pPr>
              <a:lnSpc>
                <a:spcPct val="100000"/>
              </a:lnSpc>
              <a:buFontTx/>
              <a:buNone/>
            </a:pPr>
            <a:endParaRPr lang="zh-CN" altLang="zh-CN" smtClean="0"/>
          </a:p>
          <a:p>
            <a:pPr>
              <a:lnSpc>
                <a:spcPct val="100000"/>
              </a:lnSpc>
              <a:buFontTx/>
              <a:buNone/>
            </a:pPr>
            <a:r>
              <a:rPr lang="en-US" altLang="zh-CN" smtClean="0"/>
              <a:t>PRINT '</a:t>
            </a:r>
            <a:r>
              <a:rPr lang="zh-CN" altLang="en-US" smtClean="0"/>
              <a:t>该部门参与抢修工程项目</a:t>
            </a:r>
            <a:r>
              <a:rPr lang="en-US" altLang="zh-CN" smtClean="0"/>
              <a:t>'+ CAST(@prjcounts AS varchar(20))+'</a:t>
            </a:r>
            <a:r>
              <a:rPr lang="zh-CN" altLang="en-US" smtClean="0"/>
              <a:t>个，总成本为</a:t>
            </a:r>
            <a:r>
              <a:rPr lang="en-US" altLang="zh-CN" smtClean="0"/>
              <a:t>'+CAST(@sumcosts AS varchar(20))</a:t>
            </a:r>
            <a:endParaRPr lang="zh-CN" altLang="zh-CN" smtClean="0"/>
          </a:p>
          <a:p>
            <a:pPr>
              <a:lnSpc>
                <a:spcPct val="100000"/>
              </a:lnSpc>
              <a:buFontTx/>
              <a:buNone/>
            </a:pPr>
            <a:endParaRPr lang="en-US" altLang="zh-CN" sz="2400" smtClean="0"/>
          </a:p>
          <a:p>
            <a:pPr>
              <a:lnSpc>
                <a:spcPct val="100000"/>
              </a:lnSpc>
              <a:buFontTx/>
              <a:buNone/>
            </a:pPr>
            <a:endParaRPr lang="zh-CN" altLang="zh-CN" sz="2400" smtClean="0"/>
          </a:p>
          <a:p>
            <a:pPr>
              <a:lnSpc>
                <a:spcPct val="100000"/>
              </a:lnSpc>
              <a:buFontTx/>
              <a:buNone/>
            </a:pPr>
            <a:endParaRPr lang="zh-CN" altLang="zh-CN" smtClean="0"/>
          </a:p>
          <a:p>
            <a:pPr>
              <a:lnSpc>
                <a:spcPct val="100000"/>
              </a:lnSpc>
              <a:buFontTx/>
              <a:buNone/>
            </a:pPr>
            <a:endParaRPr lang="zh-CN" altLang="en-US" smtClean="0"/>
          </a:p>
        </p:txBody>
      </p:sp>
    </p:spTree>
    <p:extLst>
      <p:ext uri="{BB962C8B-B14F-4D97-AF65-F5344CB8AC3E}">
        <p14:creationId xmlns:p14="http://schemas.microsoft.com/office/powerpoint/2010/main" val="263620519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4.1 SQL </a:t>
            </a:r>
            <a:r>
              <a:rPr lang="en-US" altLang="zh-CN" sz="2800" b="1" dirty="0">
                <a:solidFill>
                  <a:schemeClr val="bg1"/>
                </a:solidFill>
                <a:latin typeface="微软雅黑" panose="020B0503020204020204" pitchFamily="34" charset="-122"/>
                <a:ea typeface="微软雅黑" panose="020B0503020204020204" pitchFamily="34" charset="-122"/>
              </a:rPr>
              <a:t>Server</a:t>
            </a:r>
            <a:r>
              <a:rPr lang="zh-CN" altLang="en-US" sz="2800" b="1" dirty="0">
                <a:solidFill>
                  <a:schemeClr val="bg1"/>
                </a:solidFill>
                <a:latin typeface="微软雅黑" panose="020B0503020204020204" pitchFamily="34" charset="-122"/>
                <a:ea typeface="微软雅黑" panose="020B0503020204020204" pitchFamily="34" charset="-122"/>
              </a:rPr>
              <a:t>编程结构</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4.1.1 </a:t>
            </a:r>
            <a:r>
              <a:rPr lang="zh-CN" altLang="en-US" sz="2800" b="1" dirty="0" smtClean="0">
                <a:solidFill>
                  <a:schemeClr val="bg1"/>
                </a:solidFill>
                <a:latin typeface="微软雅黑" panose="020B0503020204020204" pitchFamily="34" charset="-122"/>
                <a:ea typeface="微软雅黑" panose="020B0503020204020204" pitchFamily="34" charset="-122"/>
              </a:rPr>
              <a:t>变量</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Rectangle 3"/>
          <p:cNvSpPr txBox="1">
            <a:spLocks noChangeArrowheads="1"/>
          </p:cNvSpPr>
          <p:nvPr/>
        </p:nvSpPr>
        <p:spPr bwMode="auto">
          <a:xfrm>
            <a:off x="468312" y="1148486"/>
            <a:ext cx="11372705"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en-US" altLang="zh-CN" b="1" dirty="0" smtClean="0">
                <a:latin typeface="楷体_GB2312" pitchFamily="49" charset="-122"/>
                <a:ea typeface="楷体_GB2312" pitchFamily="49" charset="-122"/>
              </a:rPr>
              <a:t>1</a:t>
            </a:r>
            <a:r>
              <a:rPr lang="zh-CN" altLang="en-US" b="1" dirty="0" smtClean="0">
                <a:latin typeface="楷体_GB2312" pitchFamily="49" charset="-122"/>
                <a:ea typeface="楷体_GB2312" pitchFamily="49" charset="-122"/>
              </a:rPr>
              <a:t>．局部变量的声明格式为：</a:t>
            </a:r>
          </a:p>
          <a:p>
            <a:pPr eaLnBrk="1" hangingPunct="1">
              <a:buFontTx/>
              <a:buNone/>
            </a:pPr>
            <a:r>
              <a:rPr lang="zh-CN" altLang="en-US" b="1" dirty="0" smtClean="0">
                <a:solidFill>
                  <a:srgbClr val="FF3300"/>
                </a:solidFill>
                <a:latin typeface="楷体_GB2312" pitchFamily="49" charset="-122"/>
                <a:ea typeface="楷体_GB2312" pitchFamily="49" charset="-122"/>
              </a:rPr>
              <a:t>   </a:t>
            </a:r>
            <a:r>
              <a:rPr lang="en-US" altLang="zh-CN" b="1" dirty="0" smtClean="0">
                <a:solidFill>
                  <a:srgbClr val="FF3300"/>
                </a:solidFill>
                <a:latin typeface="楷体_GB2312" pitchFamily="49" charset="-122"/>
                <a:ea typeface="楷体_GB2312" pitchFamily="49" charset="-122"/>
              </a:rPr>
              <a:t>DECLARE @</a:t>
            </a:r>
            <a:r>
              <a:rPr lang="zh-CN" altLang="en-US" b="1" dirty="0" smtClean="0">
                <a:solidFill>
                  <a:srgbClr val="FF3300"/>
                </a:solidFill>
                <a:latin typeface="楷体_GB2312" pitchFamily="49" charset="-122"/>
                <a:ea typeface="楷体_GB2312" pitchFamily="49" charset="-122"/>
              </a:rPr>
              <a:t>局部变量名 数据类型 </a:t>
            </a:r>
          </a:p>
          <a:p>
            <a:pPr eaLnBrk="1" hangingPunct="1">
              <a:buFontTx/>
              <a:buNone/>
            </a:pPr>
            <a:r>
              <a:rPr lang="zh-CN" altLang="en-US" b="1" dirty="0" smtClean="0">
                <a:solidFill>
                  <a:srgbClr val="FF3300"/>
                </a:solidFill>
                <a:latin typeface="楷体_GB2312" pitchFamily="49" charset="-122"/>
                <a:ea typeface="楷体_GB2312" pitchFamily="49" charset="-122"/>
              </a:rPr>
              <a:t>        </a:t>
            </a:r>
            <a:r>
              <a:rPr lang="en-US" altLang="zh-CN" b="1" dirty="0" smtClean="0">
                <a:solidFill>
                  <a:srgbClr val="FF3300"/>
                </a:solidFill>
                <a:latin typeface="楷体_GB2312" pitchFamily="49" charset="-122"/>
                <a:ea typeface="楷体_GB2312" pitchFamily="49" charset="-122"/>
              </a:rPr>
              <a:t>[, @</a:t>
            </a:r>
            <a:r>
              <a:rPr lang="zh-CN" altLang="en-US" b="1" dirty="0" smtClean="0">
                <a:solidFill>
                  <a:srgbClr val="FF3300"/>
                </a:solidFill>
                <a:latin typeface="楷体_GB2312" pitchFamily="49" charset="-122"/>
                <a:ea typeface="楷体_GB2312" pitchFamily="49" charset="-122"/>
              </a:rPr>
              <a:t>局部变量名 数据类型</a:t>
            </a:r>
            <a:r>
              <a:rPr lang="en-US" altLang="zh-CN" b="1" dirty="0" smtClean="0">
                <a:solidFill>
                  <a:srgbClr val="FF3300"/>
                </a:solidFill>
                <a:ea typeface="楷体_GB2312" pitchFamily="49" charset="-122"/>
              </a:rPr>
              <a:t>…</a:t>
            </a:r>
            <a:r>
              <a:rPr lang="en-US" altLang="zh-CN" b="1" dirty="0" smtClean="0">
                <a:solidFill>
                  <a:srgbClr val="FF3300"/>
                </a:solidFill>
                <a:latin typeface="楷体_GB2312" pitchFamily="49" charset="-122"/>
                <a:ea typeface="楷体_GB2312" pitchFamily="49" charset="-122"/>
              </a:rPr>
              <a:t>]</a:t>
            </a:r>
          </a:p>
          <a:p>
            <a:pPr eaLnBrk="1" hangingPunct="1">
              <a:lnSpc>
                <a:spcPct val="150000"/>
              </a:lnSpc>
              <a:buFontTx/>
              <a:buNone/>
            </a:pPr>
            <a:r>
              <a:rPr lang="zh-CN" altLang="en-US" b="1" dirty="0" smtClean="0">
                <a:latin typeface="楷体_GB2312" pitchFamily="49" charset="-122"/>
                <a:ea typeface="楷体_GB2312" pitchFamily="49" charset="-122"/>
              </a:rPr>
              <a:t>例：下面的语句声明了两个变量</a:t>
            </a:r>
            <a:r>
              <a:rPr lang="en-US" altLang="zh-CN" b="1" dirty="0" err="1" smtClean="0">
                <a:latin typeface="楷体_GB2312" pitchFamily="49" charset="-122"/>
                <a:ea typeface="楷体_GB2312" pitchFamily="49" charset="-122"/>
              </a:rPr>
              <a:t>variable1</a:t>
            </a:r>
            <a:r>
              <a:rPr lang="zh-CN" altLang="en-US" b="1" dirty="0" smtClean="0">
                <a:latin typeface="楷体_GB2312" pitchFamily="49" charset="-122"/>
                <a:ea typeface="楷体_GB2312" pitchFamily="49" charset="-122"/>
              </a:rPr>
              <a:t>和</a:t>
            </a:r>
            <a:r>
              <a:rPr lang="en-US" altLang="zh-CN" b="1" dirty="0" err="1" smtClean="0">
                <a:latin typeface="楷体_GB2312" pitchFamily="49" charset="-122"/>
                <a:ea typeface="楷体_GB2312" pitchFamily="49" charset="-122"/>
              </a:rPr>
              <a:t>variable2</a:t>
            </a:r>
            <a:r>
              <a:rPr lang="zh-CN" altLang="en-US" b="1" dirty="0" smtClean="0">
                <a:latin typeface="楷体_GB2312" pitchFamily="49" charset="-122"/>
                <a:ea typeface="楷体_GB2312" pitchFamily="49" charset="-122"/>
              </a:rPr>
              <a:t>，数据类型分别为</a:t>
            </a:r>
            <a:r>
              <a:rPr lang="en-US" altLang="zh-CN" b="1" dirty="0" err="1" smtClean="0">
                <a:latin typeface="楷体_GB2312" pitchFamily="49" charset="-122"/>
                <a:ea typeface="楷体_GB2312" pitchFamily="49" charset="-122"/>
              </a:rPr>
              <a:t>int</a:t>
            </a:r>
            <a:r>
              <a:rPr lang="zh-CN" altLang="en-US" b="1" dirty="0" smtClean="0">
                <a:latin typeface="楷体_GB2312" pitchFamily="49" charset="-122"/>
                <a:ea typeface="楷体_GB2312" pitchFamily="49" charset="-122"/>
              </a:rPr>
              <a:t>和</a:t>
            </a:r>
            <a:r>
              <a:rPr lang="en-US" altLang="zh-CN" b="1" dirty="0" err="1" smtClean="0">
                <a:latin typeface="楷体_GB2312" pitchFamily="49" charset="-122"/>
                <a:ea typeface="楷体_GB2312" pitchFamily="49" charset="-122"/>
              </a:rPr>
              <a:t>datetime</a:t>
            </a:r>
            <a:r>
              <a:rPr lang="zh-CN" altLang="en-US" b="1" dirty="0" smtClean="0">
                <a:latin typeface="楷体_GB2312" pitchFamily="49" charset="-122"/>
                <a:ea typeface="楷体_GB2312" pitchFamily="49" charset="-122"/>
              </a:rPr>
              <a:t>。</a:t>
            </a:r>
          </a:p>
          <a:p>
            <a:pPr eaLnBrk="1" hangingPunct="1">
              <a:buFontTx/>
              <a:buNone/>
            </a:pPr>
            <a:r>
              <a:rPr lang="zh-CN" altLang="en-US" b="1" dirty="0" smtClean="0">
                <a:solidFill>
                  <a:srgbClr val="0000FF"/>
                </a:solidFill>
                <a:latin typeface="楷体_GB2312" pitchFamily="49" charset="-122"/>
                <a:ea typeface="楷体_GB2312" pitchFamily="49" charset="-122"/>
              </a:rPr>
              <a:t>   </a:t>
            </a:r>
            <a:r>
              <a:rPr lang="en-US" altLang="zh-CN" b="1" dirty="0" smtClean="0">
                <a:solidFill>
                  <a:srgbClr val="0000FF"/>
                </a:solidFill>
                <a:latin typeface="楷体_GB2312" pitchFamily="49" charset="-122"/>
                <a:ea typeface="楷体_GB2312" pitchFamily="49" charset="-122"/>
              </a:rPr>
              <a:t>DECLARE @</a:t>
            </a:r>
            <a:r>
              <a:rPr lang="en-US" altLang="zh-CN" b="1" dirty="0" err="1" smtClean="0">
                <a:solidFill>
                  <a:srgbClr val="0000FF"/>
                </a:solidFill>
                <a:latin typeface="楷体_GB2312" pitchFamily="49" charset="-122"/>
                <a:ea typeface="楷体_GB2312" pitchFamily="49" charset="-122"/>
              </a:rPr>
              <a:t>variable1</a:t>
            </a:r>
            <a:r>
              <a:rPr lang="en-US" altLang="zh-CN" b="1" dirty="0" smtClean="0">
                <a:solidFill>
                  <a:srgbClr val="0000FF"/>
                </a:solidFill>
                <a:latin typeface="楷体_GB2312" pitchFamily="49" charset="-122"/>
                <a:ea typeface="楷体_GB2312" pitchFamily="49" charset="-122"/>
              </a:rPr>
              <a:t> </a:t>
            </a:r>
            <a:r>
              <a:rPr lang="en-US" altLang="zh-CN" b="1" dirty="0" err="1" smtClean="0">
                <a:solidFill>
                  <a:srgbClr val="0000FF"/>
                </a:solidFill>
                <a:latin typeface="楷体_GB2312" pitchFamily="49" charset="-122"/>
                <a:ea typeface="楷体_GB2312" pitchFamily="49" charset="-122"/>
              </a:rPr>
              <a:t>int</a:t>
            </a:r>
            <a:r>
              <a:rPr lang="en-US" altLang="zh-CN" b="1" dirty="0" smtClean="0">
                <a:solidFill>
                  <a:srgbClr val="0000FF"/>
                </a:solidFill>
                <a:latin typeface="楷体_GB2312" pitchFamily="49" charset="-122"/>
                <a:ea typeface="楷体_GB2312" pitchFamily="49" charset="-122"/>
              </a:rPr>
              <a:t>,  </a:t>
            </a:r>
          </a:p>
          <a:p>
            <a:pPr eaLnBrk="1" hangingPunct="1">
              <a:buFontTx/>
              <a:buNone/>
            </a:pPr>
            <a:r>
              <a:rPr lang="en-US" altLang="zh-CN" b="1" dirty="0" smtClean="0">
                <a:solidFill>
                  <a:srgbClr val="0000FF"/>
                </a:solidFill>
                <a:latin typeface="楷体_GB2312" pitchFamily="49" charset="-122"/>
                <a:ea typeface="楷体_GB2312" pitchFamily="49" charset="-122"/>
              </a:rPr>
              <a:t>           @</a:t>
            </a:r>
            <a:r>
              <a:rPr lang="en-US" altLang="zh-CN" b="1" dirty="0" err="1" smtClean="0">
                <a:solidFill>
                  <a:srgbClr val="0000FF"/>
                </a:solidFill>
                <a:latin typeface="楷体_GB2312" pitchFamily="49" charset="-122"/>
                <a:ea typeface="楷体_GB2312" pitchFamily="49" charset="-122"/>
              </a:rPr>
              <a:t>variable2</a:t>
            </a:r>
            <a:r>
              <a:rPr lang="en-US" altLang="zh-CN" b="1" dirty="0" smtClean="0">
                <a:solidFill>
                  <a:srgbClr val="0000FF"/>
                </a:solidFill>
                <a:latin typeface="楷体_GB2312" pitchFamily="49" charset="-122"/>
                <a:ea typeface="楷体_GB2312" pitchFamily="49" charset="-122"/>
              </a:rPr>
              <a:t> </a:t>
            </a:r>
            <a:r>
              <a:rPr lang="en-US" altLang="zh-CN" b="1" dirty="0" err="1" smtClean="0">
                <a:solidFill>
                  <a:srgbClr val="0000FF"/>
                </a:solidFill>
                <a:latin typeface="楷体_GB2312" pitchFamily="49" charset="-122"/>
                <a:ea typeface="楷体_GB2312" pitchFamily="49" charset="-122"/>
              </a:rPr>
              <a:t>datetime</a:t>
            </a:r>
            <a:endParaRPr lang="en-US" altLang="zh-CN" b="1" dirty="0" smtClean="0">
              <a:solidFill>
                <a:srgbClr val="0000FF"/>
              </a:solidFill>
              <a:latin typeface="楷体_GB2312" pitchFamily="49" charset="-122"/>
              <a:ea typeface="楷体_GB2312" pitchFamily="49" charset="-122"/>
            </a:endParaRPr>
          </a:p>
        </p:txBody>
      </p:sp>
      <p:sp>
        <p:nvSpPr>
          <p:cNvPr id="10" name="Rectangle 5"/>
          <p:cNvSpPr>
            <a:spLocks noChangeArrowheads="1"/>
          </p:cNvSpPr>
          <p:nvPr/>
        </p:nvSpPr>
        <p:spPr bwMode="auto">
          <a:xfrm>
            <a:off x="468313" y="5489507"/>
            <a:ext cx="109478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sz="2400" b="1" i="0" dirty="0">
                <a:latin typeface="楷体_GB2312" pitchFamily="49" charset="-122"/>
                <a:ea typeface="楷体_GB2312" pitchFamily="49" charset="-122"/>
              </a:rPr>
              <a:t>注</a:t>
            </a:r>
            <a:r>
              <a:rPr lang="en-US" altLang="zh-CN" sz="2400" b="1" i="0" dirty="0">
                <a:latin typeface="楷体_GB2312" pitchFamily="49" charset="-122"/>
                <a:ea typeface="楷体_GB2312" pitchFamily="49" charset="-122"/>
              </a:rPr>
              <a:t>:</a:t>
            </a:r>
            <a:r>
              <a:rPr lang="zh-CN" altLang="en-US" sz="2400" b="1" i="0" dirty="0">
                <a:latin typeface="楷体_GB2312" pitchFamily="49" charset="-122"/>
                <a:ea typeface="楷体_GB2312" pitchFamily="49" charset="-122"/>
              </a:rPr>
              <a:t>在同一个</a:t>
            </a:r>
            <a:r>
              <a:rPr lang="en-US" altLang="zh-CN" sz="2400" b="1" i="0" dirty="0">
                <a:latin typeface="楷体_GB2312" pitchFamily="49" charset="-122"/>
                <a:ea typeface="楷体_GB2312" pitchFamily="49" charset="-122"/>
              </a:rPr>
              <a:t>DECLARE</a:t>
            </a:r>
            <a:r>
              <a:rPr lang="zh-CN" altLang="en-US" sz="2400" b="1" i="0" dirty="0">
                <a:latin typeface="楷体_GB2312" pitchFamily="49" charset="-122"/>
                <a:ea typeface="楷体_GB2312" pitchFamily="49" charset="-122"/>
              </a:rPr>
              <a:t>语句中，可以同时定义多个变量，变量之间用逗号隔开。</a:t>
            </a:r>
            <a:r>
              <a:rPr lang="zh-CN" altLang="en-US" sz="2400" b="1" dirty="0">
                <a:latin typeface="楷体_GB2312" pitchFamily="49" charset="-122"/>
                <a:ea typeface="楷体_GB2312" pitchFamily="49" charset="-122"/>
              </a:rPr>
              <a:t> </a:t>
            </a:r>
          </a:p>
        </p:txBody>
      </p:sp>
    </p:spTree>
    <p:extLst>
      <p:ext uri="{BB962C8B-B14F-4D97-AF65-F5344CB8AC3E}">
        <p14:creationId xmlns:p14="http://schemas.microsoft.com/office/powerpoint/2010/main" val="14487911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blinds(horizontal)">
                                      <p:cBhvr>
                                        <p:cTn id="7" dur="500"/>
                                        <p:tgtEl>
                                          <p:spTgt spid="9">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
                                            <p:txEl>
                                              <p:pRg st="4" end="4"/>
                                            </p:txEl>
                                          </p:spTgt>
                                        </p:tgtEl>
                                        <p:attrNameLst>
                                          <p:attrName>style.visibility</p:attrName>
                                        </p:attrNameLst>
                                      </p:cBhvr>
                                      <p:to>
                                        <p:strVal val="visible"/>
                                      </p:to>
                                    </p:set>
                                    <p:animEffect transition="in" filter="blinds(horizontal)">
                                      <p:cBhvr>
                                        <p:cTn id="10" dur="500"/>
                                        <p:tgtEl>
                                          <p:spTgt spid="9">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animEffect transition="in" filter="blinds(horizontal)">
                                      <p:cBhvr>
                                        <p:cTn id="13" dur="500"/>
                                        <p:tgtEl>
                                          <p:spTgt spid="9">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4.2 </a:t>
            </a:r>
            <a:r>
              <a:rPr lang="zh-CN" altLang="en-US" sz="2800" b="1" dirty="0">
                <a:solidFill>
                  <a:schemeClr val="bg1"/>
                </a:solidFill>
                <a:latin typeface="微软雅黑" panose="020B0503020204020204" pitchFamily="34" charset="-122"/>
                <a:ea typeface="微软雅黑" panose="020B0503020204020204" pitchFamily="34" charset="-122"/>
              </a:rPr>
              <a:t>存储过程</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4.2.2 </a:t>
            </a:r>
            <a:r>
              <a:rPr lang="zh-CN" altLang="en-US" sz="2800" b="1" dirty="0">
                <a:solidFill>
                  <a:schemeClr val="bg1"/>
                </a:solidFill>
                <a:latin typeface="微软雅黑" panose="020B0503020204020204" pitchFamily="34" charset="-122"/>
                <a:ea typeface="微软雅黑" panose="020B0503020204020204" pitchFamily="34" charset="-122"/>
              </a:rPr>
              <a:t>创建存储过程</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标题 1"/>
          <p:cNvSpPr txBox="1">
            <a:spLocks/>
          </p:cNvSpPr>
          <p:nvPr/>
        </p:nvSpPr>
        <p:spPr bwMode="auto">
          <a:xfrm>
            <a:off x="462248" y="1050493"/>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en-US" altLang="zh-CN" sz="3200" b="1" dirty="0" smtClean="0">
                <a:solidFill>
                  <a:srgbClr val="FF0000"/>
                </a:solidFill>
              </a:rPr>
              <a:t>5</a:t>
            </a:r>
            <a:r>
              <a:rPr lang="zh-CN" altLang="en-US" sz="3200" b="1" dirty="0" smtClean="0">
                <a:solidFill>
                  <a:srgbClr val="FF0000"/>
                </a:solidFill>
              </a:rPr>
              <a:t>．嵌套调用存储过程</a:t>
            </a:r>
            <a:r>
              <a:rPr lang="zh-CN" altLang="en-US" sz="6000" dirty="0" smtClean="0"/>
              <a:t/>
            </a:r>
            <a:br>
              <a:rPr lang="zh-CN" altLang="en-US" sz="6000" dirty="0" smtClean="0"/>
            </a:br>
            <a:endParaRPr lang="zh-CN" altLang="en-US" dirty="0" smtClean="0"/>
          </a:p>
        </p:txBody>
      </p:sp>
      <p:sp>
        <p:nvSpPr>
          <p:cNvPr id="8" name="内容占位符 2"/>
          <p:cNvSpPr txBox="1">
            <a:spLocks/>
          </p:cNvSpPr>
          <p:nvPr/>
        </p:nvSpPr>
        <p:spPr bwMode="auto">
          <a:xfrm>
            <a:off x="462248" y="1847418"/>
            <a:ext cx="11340955" cy="253061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25000"/>
              </a:lnSpc>
              <a:spcBef>
                <a:spcPts val="0"/>
              </a:spcBef>
              <a:buFontTx/>
              <a:buNone/>
            </a:pPr>
            <a:r>
              <a:rPr lang="zh-CN" altLang="en-US" dirty="0" smtClean="0"/>
              <a:t>在一个存储过程中可以执行另一个存储过程，这就是嵌套。存储过程可以多层嵌套，最多可以嵌套到</a:t>
            </a:r>
            <a:r>
              <a:rPr lang="en-US" altLang="zh-CN" dirty="0" smtClean="0"/>
              <a:t>32</a:t>
            </a:r>
            <a:r>
              <a:rPr lang="zh-CN" altLang="en-US" dirty="0" smtClean="0"/>
              <a:t>层，如果超过</a:t>
            </a:r>
            <a:r>
              <a:rPr lang="en-US" altLang="zh-CN" dirty="0" smtClean="0"/>
              <a:t>32</a:t>
            </a:r>
            <a:r>
              <a:rPr lang="zh-CN" altLang="en-US" dirty="0" smtClean="0"/>
              <a:t>层嵌套将会导致整个调用链失败。正在执行的存储过程的当前嵌套层数可以使用全局变量</a:t>
            </a:r>
            <a:r>
              <a:rPr lang="en-US" altLang="zh-CN" dirty="0" smtClean="0"/>
              <a:t>@@</a:t>
            </a:r>
            <a:r>
              <a:rPr lang="en-US" altLang="zh-CN" dirty="0" err="1" smtClean="0"/>
              <a:t>NESTLEVEL</a:t>
            </a:r>
            <a:r>
              <a:rPr lang="zh-CN" altLang="en-US" dirty="0" smtClean="0"/>
              <a:t>查看。</a:t>
            </a:r>
          </a:p>
        </p:txBody>
      </p:sp>
    </p:spTree>
    <p:extLst>
      <p:ext uri="{BB962C8B-B14F-4D97-AF65-F5344CB8AC3E}">
        <p14:creationId xmlns:p14="http://schemas.microsoft.com/office/powerpoint/2010/main" val="3864141699"/>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4.2 </a:t>
            </a:r>
            <a:r>
              <a:rPr lang="zh-CN" altLang="en-US" sz="2800" b="1" dirty="0">
                <a:solidFill>
                  <a:schemeClr val="bg1"/>
                </a:solidFill>
                <a:latin typeface="微软雅黑" panose="020B0503020204020204" pitchFamily="34" charset="-122"/>
                <a:ea typeface="微软雅黑" panose="020B0503020204020204" pitchFamily="34" charset="-122"/>
              </a:rPr>
              <a:t>存储过程</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4.2.2 </a:t>
            </a:r>
            <a:r>
              <a:rPr lang="zh-CN" altLang="en-US" sz="2800" b="1" dirty="0">
                <a:solidFill>
                  <a:schemeClr val="bg1"/>
                </a:solidFill>
                <a:latin typeface="微软雅黑" panose="020B0503020204020204" pitchFamily="34" charset="-122"/>
                <a:ea typeface="微软雅黑" panose="020B0503020204020204" pitchFamily="34" charset="-122"/>
              </a:rPr>
              <a:t>创建存储过程</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内容占位符 2"/>
          <p:cNvSpPr txBox="1">
            <a:spLocks/>
          </p:cNvSpPr>
          <p:nvPr/>
        </p:nvSpPr>
        <p:spPr bwMode="auto">
          <a:xfrm>
            <a:off x="457200" y="830693"/>
            <a:ext cx="10875818" cy="43576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zh-CN" altLang="zh-CN" sz="2400" dirty="0" smtClean="0"/>
              <a:t>【</a:t>
            </a:r>
            <a:r>
              <a:rPr lang="zh-CN" altLang="en-US" sz="2400" dirty="0" smtClean="0"/>
              <a:t>例</a:t>
            </a:r>
            <a:r>
              <a:rPr lang="en-US" altLang="zh-CN" sz="2400" b="1" dirty="0" smtClean="0"/>
              <a:t>4.12</a:t>
            </a:r>
            <a:r>
              <a:rPr lang="zh-CN" altLang="zh-CN" sz="2400" dirty="0" smtClean="0"/>
              <a:t>】 </a:t>
            </a:r>
            <a:r>
              <a:rPr lang="zh-CN" altLang="en-US" sz="2400" dirty="0" smtClean="0"/>
              <a:t>嵌套调用存储过程，查看使用抢修物资总数最多的工程项目信息。</a:t>
            </a:r>
          </a:p>
          <a:p>
            <a:pPr>
              <a:buFontTx/>
              <a:buNone/>
            </a:pPr>
            <a:r>
              <a:rPr lang="en-US" altLang="zh-CN" sz="2400" dirty="0" smtClean="0"/>
              <a:t>CREATE PROCEDURE </a:t>
            </a:r>
            <a:r>
              <a:rPr lang="en-US" altLang="zh-CN" sz="2400" dirty="0" err="1" smtClean="0"/>
              <a:t>exp6</a:t>
            </a:r>
            <a:endParaRPr lang="zh-CN" altLang="zh-CN" sz="2400" dirty="0" smtClean="0"/>
          </a:p>
          <a:p>
            <a:pPr>
              <a:buFontTx/>
              <a:buNone/>
            </a:pPr>
            <a:r>
              <a:rPr lang="en-US" altLang="zh-CN" sz="2400" dirty="0" smtClean="0"/>
              <a:t>@</a:t>
            </a:r>
            <a:r>
              <a:rPr lang="en-US" altLang="zh-CN" sz="2400" dirty="0" err="1" smtClean="0"/>
              <a:t>prj_no</a:t>
            </a:r>
            <a:r>
              <a:rPr lang="en-US" altLang="zh-CN" sz="2400" dirty="0" smtClean="0"/>
              <a:t> char(8) OUTPUT</a:t>
            </a:r>
            <a:endParaRPr lang="zh-CN" altLang="zh-CN" sz="2400" dirty="0" smtClean="0"/>
          </a:p>
          <a:p>
            <a:pPr>
              <a:buFontTx/>
              <a:buNone/>
            </a:pPr>
            <a:r>
              <a:rPr lang="en-US" altLang="zh-CN" sz="2400" dirty="0" smtClean="0"/>
              <a:t>AS</a:t>
            </a:r>
            <a:endParaRPr lang="zh-CN" altLang="zh-CN" sz="2400" dirty="0" smtClean="0"/>
          </a:p>
          <a:p>
            <a:pPr>
              <a:buFontTx/>
              <a:buNone/>
            </a:pPr>
            <a:r>
              <a:rPr lang="en-US" altLang="zh-CN" sz="2400" dirty="0" smtClean="0"/>
              <a:t>SELECT TOP 1 @</a:t>
            </a:r>
            <a:r>
              <a:rPr lang="en-US" altLang="zh-CN" sz="2400" dirty="0" err="1" smtClean="0"/>
              <a:t>prj_no</a:t>
            </a:r>
            <a:r>
              <a:rPr lang="en-US" altLang="zh-CN" sz="2400" dirty="0" smtClean="0"/>
              <a:t>=</a:t>
            </a:r>
            <a:r>
              <a:rPr lang="en-US" altLang="zh-CN" sz="2400" dirty="0" err="1" smtClean="0"/>
              <a:t>prj_num</a:t>
            </a:r>
            <a:endParaRPr lang="zh-CN" altLang="zh-CN" sz="2400" dirty="0" smtClean="0"/>
          </a:p>
          <a:p>
            <a:pPr>
              <a:buFontTx/>
              <a:buNone/>
            </a:pPr>
            <a:r>
              <a:rPr lang="en-US" altLang="zh-CN" sz="2400" dirty="0" smtClean="0"/>
              <a:t>FROM </a:t>
            </a:r>
            <a:r>
              <a:rPr lang="en-US" altLang="zh-CN" sz="2400" dirty="0" err="1" smtClean="0"/>
              <a:t>out_stock</a:t>
            </a:r>
            <a:endParaRPr lang="zh-CN" altLang="zh-CN" sz="2400" dirty="0" smtClean="0"/>
          </a:p>
          <a:p>
            <a:pPr>
              <a:buFontTx/>
              <a:buNone/>
            </a:pPr>
            <a:r>
              <a:rPr lang="en-US" altLang="zh-CN" sz="2400" dirty="0" smtClean="0"/>
              <a:t>GROUP BY </a:t>
            </a:r>
            <a:r>
              <a:rPr lang="en-US" altLang="zh-CN" sz="2400" dirty="0" err="1" smtClean="0"/>
              <a:t>prj_num</a:t>
            </a:r>
            <a:endParaRPr lang="zh-CN" altLang="zh-CN" sz="2400" dirty="0" smtClean="0"/>
          </a:p>
          <a:p>
            <a:pPr>
              <a:buFontTx/>
              <a:buNone/>
            </a:pPr>
            <a:r>
              <a:rPr lang="en-US" altLang="zh-CN" sz="2400" dirty="0" smtClean="0"/>
              <a:t>ORDER BY SUM(amount) </a:t>
            </a:r>
            <a:r>
              <a:rPr lang="en-US" altLang="zh-CN" sz="2400" dirty="0" err="1" smtClean="0"/>
              <a:t>DESC</a:t>
            </a:r>
            <a:endParaRPr lang="zh-CN" altLang="zh-CN" sz="2400" dirty="0" smtClean="0"/>
          </a:p>
          <a:p>
            <a:pPr>
              <a:buFontTx/>
              <a:buNone/>
            </a:pPr>
            <a:r>
              <a:rPr lang="en-US" altLang="zh-CN" sz="2400" dirty="0" smtClean="0"/>
              <a:t>GO</a:t>
            </a:r>
            <a:endParaRPr lang="zh-CN" altLang="zh-CN" sz="2400" dirty="0" smtClean="0"/>
          </a:p>
          <a:p>
            <a:pPr>
              <a:buFontTx/>
              <a:buNone/>
            </a:pPr>
            <a:endParaRPr lang="zh-CN" altLang="zh-CN" sz="2400" dirty="0" smtClean="0"/>
          </a:p>
          <a:p>
            <a:pPr>
              <a:buFontTx/>
              <a:buNone/>
            </a:pPr>
            <a:endParaRPr lang="zh-CN" altLang="en-US" dirty="0" smtClean="0"/>
          </a:p>
        </p:txBody>
      </p:sp>
      <p:sp>
        <p:nvSpPr>
          <p:cNvPr id="7" name="TextBox 3"/>
          <p:cNvSpPr txBox="1">
            <a:spLocks noChangeArrowheads="1"/>
          </p:cNvSpPr>
          <p:nvPr/>
        </p:nvSpPr>
        <p:spPr bwMode="auto">
          <a:xfrm>
            <a:off x="5141336" y="3914772"/>
            <a:ext cx="6072187" cy="26781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en-US" altLang="zh-CN" sz="2400"/>
              <a:t>CREATE PROCEDURE exp7</a:t>
            </a:r>
            <a:endParaRPr lang="zh-CN" altLang="en-US" sz="2400"/>
          </a:p>
          <a:p>
            <a:pPr eaLnBrk="1" hangingPunct="1"/>
            <a:r>
              <a:rPr lang="en-US" altLang="zh-CN" sz="2400"/>
              <a:t>AS</a:t>
            </a:r>
            <a:endParaRPr lang="zh-CN" altLang="en-US" sz="2400"/>
          </a:p>
          <a:p>
            <a:pPr eaLnBrk="1" hangingPunct="1"/>
            <a:r>
              <a:rPr lang="en-US" altLang="zh-CN" sz="2400"/>
              <a:t>DECLARE @prj_id char(8)</a:t>
            </a:r>
            <a:endParaRPr lang="zh-CN" altLang="en-US" sz="2400"/>
          </a:p>
          <a:p>
            <a:pPr eaLnBrk="1" hangingPunct="1"/>
            <a:r>
              <a:rPr lang="en-US" altLang="zh-CN" sz="2400"/>
              <a:t>EXEC exp6 @prj_id OUTPUT</a:t>
            </a:r>
            <a:endParaRPr lang="zh-CN" altLang="en-US" sz="2400"/>
          </a:p>
          <a:p>
            <a:pPr eaLnBrk="1" hangingPunct="1"/>
            <a:r>
              <a:rPr lang="en-US" altLang="zh-CN" sz="2400"/>
              <a:t>SELECT *  FROM Salvaging</a:t>
            </a:r>
            <a:endParaRPr lang="zh-CN" altLang="en-US" sz="2400"/>
          </a:p>
          <a:p>
            <a:pPr eaLnBrk="1" hangingPunct="1"/>
            <a:r>
              <a:rPr lang="en-US" altLang="zh-CN" sz="2400"/>
              <a:t>WHERE prj_num=@prj_id</a:t>
            </a:r>
            <a:endParaRPr lang="zh-CN" altLang="en-US" sz="2400"/>
          </a:p>
          <a:p>
            <a:pPr eaLnBrk="1" hangingPunct="1"/>
            <a:r>
              <a:rPr lang="en-US" altLang="zh-CN" sz="2400"/>
              <a:t>GO</a:t>
            </a:r>
            <a:endParaRPr lang="zh-CN" altLang="en-US" sz="2400"/>
          </a:p>
        </p:txBody>
      </p:sp>
    </p:spTree>
    <p:extLst>
      <p:ext uri="{BB962C8B-B14F-4D97-AF65-F5344CB8AC3E}">
        <p14:creationId xmlns:p14="http://schemas.microsoft.com/office/powerpoint/2010/main" val="34048160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4.2 </a:t>
            </a:r>
            <a:r>
              <a:rPr lang="zh-CN" altLang="en-US" sz="2800" b="1" dirty="0">
                <a:solidFill>
                  <a:schemeClr val="bg1"/>
                </a:solidFill>
                <a:latin typeface="微软雅黑" panose="020B0503020204020204" pitchFamily="34" charset="-122"/>
                <a:ea typeface="微软雅黑" panose="020B0503020204020204" pitchFamily="34" charset="-122"/>
              </a:rPr>
              <a:t>存储过程</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4.2.3  </a:t>
            </a:r>
            <a:r>
              <a:rPr lang="zh-CN" altLang="en-US" sz="2800" b="1" dirty="0">
                <a:solidFill>
                  <a:schemeClr val="bg1"/>
                </a:solidFill>
                <a:latin typeface="微软雅黑" panose="020B0503020204020204" pitchFamily="34" charset="-122"/>
                <a:ea typeface="微软雅黑" panose="020B0503020204020204" pitchFamily="34" charset="-122"/>
              </a:rPr>
              <a:t>修改和删除存储过程</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bwMode="auto">
          <a:xfrm>
            <a:off x="629661" y="932585"/>
            <a:ext cx="10426267"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80000"/>
              </a:lnSpc>
              <a:buFontTx/>
              <a:buNone/>
            </a:pPr>
            <a:r>
              <a:rPr lang="zh-CN" altLang="en-US" sz="2400" b="1" dirty="0" smtClean="0">
                <a:latin typeface="楷体_GB2312" pitchFamily="49" charset="-122"/>
                <a:ea typeface="楷体_GB2312" pitchFamily="49" charset="-122"/>
              </a:rPr>
              <a:t>修改存储过程的语句是：</a:t>
            </a:r>
          </a:p>
          <a:p>
            <a:pPr eaLnBrk="1" hangingPunct="1">
              <a:lnSpc>
                <a:spcPct val="80000"/>
              </a:lnSpc>
              <a:buFontTx/>
              <a:buNone/>
            </a:pPr>
            <a:r>
              <a:rPr lang="en-US" altLang="zh-CN" sz="2400" b="1" dirty="0" smtClean="0">
                <a:solidFill>
                  <a:srgbClr val="FF3300"/>
                </a:solidFill>
                <a:latin typeface="楷体_GB2312" pitchFamily="49" charset="-122"/>
                <a:ea typeface="楷体_GB2312" pitchFamily="49" charset="-122"/>
              </a:rPr>
              <a:t>ALTER PROCEDURE </a:t>
            </a:r>
            <a:r>
              <a:rPr lang="zh-CN" altLang="en-US" sz="2400" b="1" dirty="0" smtClean="0">
                <a:solidFill>
                  <a:srgbClr val="FF3300"/>
                </a:solidFill>
                <a:latin typeface="楷体_GB2312" pitchFamily="49" charset="-122"/>
                <a:ea typeface="楷体_GB2312" pitchFamily="49" charset="-122"/>
              </a:rPr>
              <a:t>存储过程名</a:t>
            </a:r>
            <a:r>
              <a:rPr lang="zh-CN" altLang="en-US" sz="2400" b="1" dirty="0" smtClean="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a:t>
            </a:r>
            <a:r>
              <a:rPr lang="zh-CN" altLang="en-US" sz="2400" b="1" dirty="0" smtClean="0">
                <a:latin typeface="楷体_GB2312" pitchFamily="49" charset="-122"/>
                <a:ea typeface="楷体_GB2312" pitchFamily="49" charset="-122"/>
              </a:rPr>
              <a:t>；版本号</a:t>
            </a:r>
            <a:r>
              <a:rPr lang="en-US" altLang="zh-CN" sz="2400" b="1" dirty="0" smtClean="0">
                <a:latin typeface="楷体_GB2312" pitchFamily="49" charset="-122"/>
                <a:ea typeface="楷体_GB2312" pitchFamily="49" charset="-122"/>
              </a:rPr>
              <a:t>]</a:t>
            </a:r>
          </a:p>
          <a:p>
            <a:pPr eaLnBrk="1" hangingPunct="1">
              <a:lnSpc>
                <a:spcPct val="80000"/>
              </a:lnSpc>
              <a:buFontTx/>
              <a:buNone/>
            </a:pPr>
            <a:r>
              <a:rPr lang="en-US" altLang="zh-CN" sz="2400" b="1" dirty="0" smtClean="0">
                <a:latin typeface="楷体_GB2312" pitchFamily="49" charset="-122"/>
                <a:ea typeface="楷体_GB2312" pitchFamily="49" charset="-122"/>
              </a:rPr>
              <a:t>[{@</a:t>
            </a:r>
            <a:r>
              <a:rPr lang="zh-CN" altLang="en-US" sz="2400" b="1" dirty="0" smtClean="0">
                <a:latin typeface="楷体_GB2312" pitchFamily="49" charset="-122"/>
                <a:ea typeface="楷体_GB2312" pitchFamily="49" charset="-122"/>
              </a:rPr>
              <a:t>参数 数据类型</a:t>
            </a:r>
            <a:r>
              <a:rPr lang="en-US" altLang="zh-CN" sz="2400" b="1" dirty="0" smtClean="0">
                <a:latin typeface="楷体_GB2312" pitchFamily="49" charset="-122"/>
                <a:ea typeface="楷体_GB2312" pitchFamily="49" charset="-122"/>
              </a:rPr>
              <a:t>} [ VARYING ] [=</a:t>
            </a:r>
            <a:r>
              <a:rPr lang="zh-CN" altLang="en-US" sz="2400" b="1" dirty="0" smtClean="0">
                <a:latin typeface="楷体_GB2312" pitchFamily="49" charset="-122"/>
                <a:ea typeface="楷体_GB2312" pitchFamily="49" charset="-122"/>
              </a:rPr>
              <a:t>默认值</a:t>
            </a:r>
            <a:r>
              <a:rPr lang="en-US" altLang="zh-CN" sz="2400" b="1" dirty="0" smtClean="0">
                <a:latin typeface="楷体_GB2312" pitchFamily="49" charset="-122"/>
                <a:ea typeface="楷体_GB2312" pitchFamily="49" charset="-122"/>
              </a:rPr>
              <a:t>][ OUTPUT ],</a:t>
            </a:r>
          </a:p>
          <a:p>
            <a:pPr eaLnBrk="1" hangingPunct="1">
              <a:lnSpc>
                <a:spcPct val="80000"/>
              </a:lnSpc>
              <a:buFontTx/>
              <a:buNone/>
            </a:pPr>
            <a:r>
              <a:rPr lang="en-US" altLang="zh-CN" sz="2400" b="1" dirty="0" smtClean="0">
                <a:ea typeface="楷体_GB2312" pitchFamily="49" charset="-122"/>
              </a:rPr>
              <a:t>……</a:t>
            </a:r>
            <a:r>
              <a:rPr lang="en-US" altLang="zh-CN" sz="2400" b="1" dirty="0" smtClean="0">
                <a:latin typeface="楷体_GB2312" pitchFamily="49" charset="-122"/>
                <a:ea typeface="楷体_GB2312" pitchFamily="49" charset="-122"/>
              </a:rPr>
              <a:t>]</a:t>
            </a:r>
          </a:p>
          <a:p>
            <a:pPr eaLnBrk="1" hangingPunct="1">
              <a:lnSpc>
                <a:spcPct val="80000"/>
              </a:lnSpc>
              <a:buFontTx/>
              <a:buNone/>
            </a:pPr>
            <a:r>
              <a:rPr lang="en-US" altLang="zh-CN" sz="2400" b="1" dirty="0" smtClean="0">
                <a:latin typeface="楷体_GB2312" pitchFamily="49" charset="-122"/>
                <a:ea typeface="楷体_GB2312" pitchFamily="49" charset="-122"/>
              </a:rPr>
              <a:t>[WITH{ </a:t>
            </a:r>
            <a:r>
              <a:rPr lang="en-US" altLang="zh-CN" sz="2400" b="1" dirty="0" err="1" smtClean="0">
                <a:latin typeface="楷体_GB2312" pitchFamily="49" charset="-122"/>
                <a:ea typeface="楷体_GB2312" pitchFamily="49" charset="-122"/>
              </a:rPr>
              <a:t>RECOMPILE|ENCRYPTION|RECOMPILE,ENCRYPTION</a:t>
            </a:r>
            <a:r>
              <a:rPr lang="en-US" altLang="zh-CN" sz="2400" b="1" dirty="0" smtClean="0">
                <a:latin typeface="楷体_GB2312" pitchFamily="49" charset="-122"/>
                <a:ea typeface="楷体_GB2312" pitchFamily="49" charset="-122"/>
              </a:rPr>
              <a:t>}] </a:t>
            </a:r>
          </a:p>
          <a:p>
            <a:pPr eaLnBrk="1" hangingPunct="1">
              <a:lnSpc>
                <a:spcPct val="80000"/>
              </a:lnSpc>
              <a:buFontTx/>
              <a:buNone/>
            </a:pPr>
            <a:r>
              <a:rPr lang="en-US" altLang="zh-CN" sz="2400" b="1" dirty="0" smtClean="0">
                <a:latin typeface="楷体_GB2312" pitchFamily="49" charset="-122"/>
                <a:ea typeface="楷体_GB2312" pitchFamily="49" charset="-122"/>
              </a:rPr>
              <a:t>[ FOR REPLICATION ] </a:t>
            </a:r>
          </a:p>
          <a:p>
            <a:pPr eaLnBrk="1" hangingPunct="1">
              <a:lnSpc>
                <a:spcPct val="80000"/>
              </a:lnSpc>
              <a:buFontTx/>
              <a:buNone/>
            </a:pPr>
            <a:r>
              <a:rPr lang="en-US" altLang="zh-CN" sz="2400" b="1" dirty="0" smtClean="0">
                <a:solidFill>
                  <a:srgbClr val="FF3300"/>
                </a:solidFill>
                <a:latin typeface="楷体_GB2312" pitchFamily="49" charset="-122"/>
                <a:ea typeface="楷体_GB2312" pitchFamily="49" charset="-122"/>
              </a:rPr>
              <a:t>AS </a:t>
            </a:r>
          </a:p>
          <a:p>
            <a:pPr eaLnBrk="1" hangingPunct="1">
              <a:lnSpc>
                <a:spcPct val="80000"/>
              </a:lnSpc>
              <a:buFontTx/>
              <a:buNone/>
            </a:pPr>
            <a:r>
              <a:rPr lang="en-US" altLang="zh-CN" sz="2400" b="1" dirty="0" smtClean="0">
                <a:latin typeface="楷体_GB2312" pitchFamily="49" charset="-122"/>
                <a:ea typeface="楷体_GB2312" pitchFamily="49" charset="-122"/>
              </a:rPr>
              <a:t>   SQL</a:t>
            </a:r>
            <a:r>
              <a:rPr lang="zh-CN" altLang="en-US" sz="2400" b="1" dirty="0" smtClean="0">
                <a:latin typeface="楷体_GB2312" pitchFamily="49" charset="-122"/>
                <a:ea typeface="楷体_GB2312" pitchFamily="49" charset="-122"/>
              </a:rPr>
              <a:t>语句</a:t>
            </a:r>
          </a:p>
          <a:p>
            <a:pPr eaLnBrk="1" hangingPunct="1">
              <a:lnSpc>
                <a:spcPct val="80000"/>
              </a:lnSpc>
              <a:buFontTx/>
              <a:buNone/>
            </a:pPr>
            <a:endParaRPr lang="zh-CN" altLang="en-US" sz="2400" b="1" dirty="0" smtClean="0">
              <a:latin typeface="楷体_GB2312" pitchFamily="49" charset="-122"/>
              <a:ea typeface="楷体_GB2312" pitchFamily="49" charset="-122"/>
            </a:endParaRPr>
          </a:p>
          <a:p>
            <a:pPr eaLnBrk="1" hangingPunct="1">
              <a:lnSpc>
                <a:spcPct val="80000"/>
              </a:lnSpc>
              <a:buFontTx/>
              <a:buNone/>
            </a:pPr>
            <a:r>
              <a:rPr lang="zh-CN" altLang="en-US" sz="2400" b="1" dirty="0" smtClean="0">
                <a:latin typeface="楷体_GB2312" pitchFamily="49" charset="-122"/>
                <a:ea typeface="楷体_GB2312" pitchFamily="49" charset="-122"/>
              </a:rPr>
              <a:t>删除存储过程的语句是：</a:t>
            </a:r>
          </a:p>
          <a:p>
            <a:pPr eaLnBrk="1" hangingPunct="1">
              <a:lnSpc>
                <a:spcPct val="80000"/>
              </a:lnSpc>
              <a:buFontTx/>
              <a:buNone/>
            </a:pPr>
            <a:r>
              <a:rPr lang="zh-CN" altLang="en-US" sz="2400" b="1" dirty="0" smtClean="0">
                <a:latin typeface="楷体_GB2312" pitchFamily="49" charset="-122"/>
                <a:ea typeface="楷体_GB2312" pitchFamily="49" charset="-122"/>
              </a:rPr>
              <a:t>   </a:t>
            </a:r>
            <a:r>
              <a:rPr lang="en-US" altLang="zh-CN" sz="2400" b="1" dirty="0" smtClean="0">
                <a:solidFill>
                  <a:srgbClr val="FF3300"/>
                </a:solidFill>
                <a:latin typeface="楷体_GB2312" pitchFamily="49" charset="-122"/>
                <a:ea typeface="楷体_GB2312" pitchFamily="49" charset="-122"/>
              </a:rPr>
              <a:t>DROP PROCEDURE   </a:t>
            </a:r>
            <a:r>
              <a:rPr lang="zh-CN" altLang="en-US" sz="2400" b="1" dirty="0" smtClean="0">
                <a:solidFill>
                  <a:srgbClr val="FF3300"/>
                </a:solidFill>
                <a:latin typeface="楷体_GB2312" pitchFamily="49" charset="-122"/>
                <a:ea typeface="楷体_GB2312" pitchFamily="49" charset="-122"/>
              </a:rPr>
              <a:t>存储过程名</a:t>
            </a:r>
          </a:p>
        </p:txBody>
      </p:sp>
    </p:spTree>
    <p:extLst>
      <p:ext uri="{BB962C8B-B14F-4D97-AF65-F5344CB8AC3E}">
        <p14:creationId xmlns:p14="http://schemas.microsoft.com/office/powerpoint/2010/main" val="33030587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9" end="9"/>
                                            </p:txEl>
                                          </p:spTgt>
                                        </p:tgtEl>
                                        <p:attrNameLst>
                                          <p:attrName>style.visibility</p:attrName>
                                        </p:attrNameLst>
                                      </p:cBhvr>
                                      <p:to>
                                        <p:strVal val="visible"/>
                                      </p:to>
                                    </p:set>
                                    <p:animEffect transition="in" filter="blinds(horizontal)">
                                      <p:cBhvr>
                                        <p:cTn id="7" dur="500"/>
                                        <p:tgtEl>
                                          <p:spTgt spid="6">
                                            <p:txEl>
                                              <p:pRg st="9" end="9"/>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10" end="10"/>
                                            </p:txEl>
                                          </p:spTgt>
                                        </p:tgtEl>
                                        <p:attrNameLst>
                                          <p:attrName>style.visibility</p:attrName>
                                        </p:attrNameLst>
                                      </p:cBhvr>
                                      <p:to>
                                        <p:strVal val="visible"/>
                                      </p:to>
                                    </p:set>
                                    <p:animEffect transition="in" filter="blinds(horizontal)">
                                      <p:cBhvr>
                                        <p:cTn id="10"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4.2 </a:t>
            </a:r>
            <a:r>
              <a:rPr lang="zh-CN" altLang="en-US" sz="2800" b="1" dirty="0">
                <a:solidFill>
                  <a:schemeClr val="bg1"/>
                </a:solidFill>
                <a:latin typeface="微软雅黑" panose="020B0503020204020204" pitchFamily="34" charset="-122"/>
                <a:ea typeface="微软雅黑" panose="020B0503020204020204" pitchFamily="34" charset="-122"/>
              </a:rPr>
              <a:t>存储过程</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4.2.3  </a:t>
            </a:r>
            <a:r>
              <a:rPr lang="zh-CN" altLang="en-US" sz="2800" b="1" dirty="0">
                <a:solidFill>
                  <a:schemeClr val="bg1"/>
                </a:solidFill>
                <a:latin typeface="微软雅黑" panose="020B0503020204020204" pitchFamily="34" charset="-122"/>
                <a:ea typeface="微软雅黑" panose="020B0503020204020204" pitchFamily="34" charset="-122"/>
              </a:rPr>
              <a:t>修改和删除存储过程</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2"/>
          <p:cNvSpPr txBox="1">
            <a:spLocks noChangeArrowheads="1"/>
          </p:cNvSpPr>
          <p:nvPr/>
        </p:nvSpPr>
        <p:spPr bwMode="auto">
          <a:xfrm>
            <a:off x="414548" y="786419"/>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mtClean="0"/>
              <a:t>课堂练习</a:t>
            </a:r>
          </a:p>
        </p:txBody>
      </p:sp>
      <p:sp>
        <p:nvSpPr>
          <p:cNvPr id="7" name="Rectangle 3"/>
          <p:cNvSpPr txBox="1">
            <a:spLocks noChangeArrowheads="1"/>
          </p:cNvSpPr>
          <p:nvPr/>
        </p:nvSpPr>
        <p:spPr bwMode="auto">
          <a:xfrm>
            <a:off x="414547" y="2111982"/>
            <a:ext cx="11509597" cy="304191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50000"/>
              </a:lnSpc>
              <a:buFontTx/>
              <a:buNone/>
            </a:pPr>
            <a:r>
              <a:rPr lang="en-US" altLang="zh-CN" dirty="0" smtClean="0"/>
              <a:t>employee(</a:t>
            </a:r>
            <a:r>
              <a:rPr lang="en-US" altLang="zh-CN" dirty="0" err="1" smtClean="0"/>
              <a:t>emp_id,emp_name,sex,birth,level</a:t>
            </a:r>
            <a:r>
              <a:rPr lang="en-US" altLang="zh-CN" dirty="0" smtClean="0"/>
              <a:t>) </a:t>
            </a:r>
            <a:r>
              <a:rPr lang="zh-CN" altLang="en-US" dirty="0" smtClean="0"/>
              <a:t>其中 </a:t>
            </a:r>
            <a:r>
              <a:rPr lang="en-US" altLang="zh-CN" dirty="0" smtClean="0"/>
              <a:t>level </a:t>
            </a:r>
            <a:r>
              <a:rPr lang="zh-CN" altLang="en-US" dirty="0" smtClean="0"/>
              <a:t>的值为</a:t>
            </a:r>
            <a:r>
              <a:rPr lang="en-US" altLang="zh-CN" dirty="0" smtClean="0"/>
              <a:t>low/mid/high</a:t>
            </a:r>
          </a:p>
          <a:p>
            <a:pPr marL="0">
              <a:lnSpc>
                <a:spcPct val="150000"/>
              </a:lnSpc>
              <a:buFontTx/>
              <a:buNone/>
            </a:pPr>
            <a:r>
              <a:rPr lang="en-US" altLang="zh-CN" dirty="0" smtClean="0"/>
              <a:t>Salary(</a:t>
            </a:r>
            <a:r>
              <a:rPr lang="en-US" altLang="zh-CN" dirty="0" err="1" smtClean="0"/>
              <a:t>emp_id,salary,subsidy</a:t>
            </a:r>
            <a:r>
              <a:rPr lang="en-US" altLang="zh-CN" dirty="0" smtClean="0"/>
              <a:t>)</a:t>
            </a:r>
          </a:p>
          <a:p>
            <a:pPr marL="0">
              <a:lnSpc>
                <a:spcPct val="150000"/>
              </a:lnSpc>
              <a:buFontTx/>
              <a:buNone/>
            </a:pPr>
            <a:r>
              <a:rPr lang="zh-CN" altLang="en-US" dirty="0" smtClean="0"/>
              <a:t>创建一存储过程，根据输入的</a:t>
            </a:r>
            <a:r>
              <a:rPr lang="en-US" altLang="zh-CN" dirty="0" err="1" smtClean="0"/>
              <a:t>emp_id</a:t>
            </a:r>
            <a:r>
              <a:rPr lang="zh-CN" altLang="en-US" dirty="0" smtClean="0"/>
              <a:t>计算该职工的</a:t>
            </a:r>
            <a:r>
              <a:rPr lang="en-US" altLang="zh-CN" dirty="0" smtClean="0"/>
              <a:t>subsidy:</a:t>
            </a:r>
            <a:r>
              <a:rPr lang="zh-CN" altLang="en-US" dirty="0" smtClean="0"/>
              <a:t>对应于</a:t>
            </a:r>
            <a:r>
              <a:rPr lang="en-US" altLang="zh-CN" dirty="0" smtClean="0"/>
              <a:t>level</a:t>
            </a:r>
            <a:r>
              <a:rPr lang="zh-CN" altLang="en-US" dirty="0" smtClean="0"/>
              <a:t>的</a:t>
            </a:r>
            <a:r>
              <a:rPr lang="en-US" altLang="zh-CN" dirty="0" smtClean="0"/>
              <a:t>subsidy</a:t>
            </a:r>
            <a:r>
              <a:rPr lang="zh-CN" altLang="en-US" dirty="0" smtClean="0"/>
              <a:t>分别是：</a:t>
            </a:r>
            <a:r>
              <a:rPr lang="en-US" altLang="zh-CN" dirty="0" smtClean="0"/>
              <a:t>1000</a:t>
            </a:r>
            <a:r>
              <a:rPr lang="zh-CN" altLang="en-US" dirty="0" smtClean="0"/>
              <a:t>、</a:t>
            </a:r>
            <a:r>
              <a:rPr lang="en-US" altLang="zh-CN" dirty="0" smtClean="0"/>
              <a:t>2000</a:t>
            </a:r>
            <a:r>
              <a:rPr lang="zh-CN" altLang="en-US" dirty="0" smtClean="0"/>
              <a:t>、</a:t>
            </a:r>
            <a:r>
              <a:rPr lang="en-US" altLang="zh-CN" dirty="0" smtClean="0"/>
              <a:t>3000</a:t>
            </a:r>
          </a:p>
          <a:p>
            <a:pPr marL="0">
              <a:lnSpc>
                <a:spcPct val="150000"/>
              </a:lnSpc>
              <a:buFontTx/>
              <a:buNone/>
            </a:pPr>
            <a:endParaRPr lang="en-US" altLang="zh-CN" dirty="0" smtClean="0"/>
          </a:p>
        </p:txBody>
      </p:sp>
    </p:spTree>
    <p:extLst>
      <p:ext uri="{BB962C8B-B14F-4D97-AF65-F5344CB8AC3E}">
        <p14:creationId xmlns:p14="http://schemas.microsoft.com/office/powerpoint/2010/main" val="3208235886"/>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4.2 </a:t>
            </a:r>
            <a:r>
              <a:rPr lang="zh-CN" altLang="en-US" sz="2800" b="1" dirty="0">
                <a:solidFill>
                  <a:schemeClr val="bg1"/>
                </a:solidFill>
                <a:latin typeface="微软雅黑" panose="020B0503020204020204" pitchFamily="34" charset="-122"/>
                <a:ea typeface="微软雅黑" panose="020B0503020204020204" pitchFamily="34" charset="-122"/>
              </a:rPr>
              <a:t>存储过程</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4.2.3  </a:t>
            </a:r>
            <a:r>
              <a:rPr lang="zh-CN" altLang="en-US" sz="2800" b="1" dirty="0">
                <a:solidFill>
                  <a:schemeClr val="bg1"/>
                </a:solidFill>
                <a:latin typeface="微软雅黑" panose="020B0503020204020204" pitchFamily="34" charset="-122"/>
                <a:ea typeface="微软雅黑" panose="020B0503020204020204" pitchFamily="34" charset="-122"/>
              </a:rPr>
              <a:t>修改和删除存储过程</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内容占位符 2"/>
          <p:cNvSpPr txBox="1">
            <a:spLocks/>
          </p:cNvSpPr>
          <p:nvPr/>
        </p:nvSpPr>
        <p:spPr bwMode="auto">
          <a:xfrm>
            <a:off x="697346" y="946438"/>
            <a:ext cx="10663382" cy="478934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zh-CN" sz="2400" smtClean="0"/>
              <a:t>create procedure cal_salary  </a:t>
            </a:r>
          </a:p>
          <a:p>
            <a:pPr>
              <a:buFontTx/>
              <a:buNone/>
            </a:pPr>
            <a:r>
              <a:rPr lang="en-US" altLang="zh-CN" sz="2400" smtClean="0"/>
              <a:t>@emp_id nchar(10)</a:t>
            </a:r>
          </a:p>
          <a:p>
            <a:pPr>
              <a:buFontTx/>
              <a:buNone/>
            </a:pPr>
            <a:r>
              <a:rPr lang="en-US" altLang="zh-CN" sz="2400" smtClean="0"/>
              <a:t>as</a:t>
            </a:r>
          </a:p>
          <a:p>
            <a:pPr>
              <a:buFontTx/>
              <a:buNone/>
            </a:pPr>
            <a:r>
              <a:rPr lang="en-US" altLang="zh-CN" sz="2400" smtClean="0"/>
              <a:t>declare @level nchar(4)</a:t>
            </a:r>
          </a:p>
          <a:p>
            <a:pPr>
              <a:buFontTx/>
              <a:buNone/>
            </a:pPr>
            <a:r>
              <a:rPr lang="en-US" altLang="zh-CN" sz="2400" smtClean="0"/>
              <a:t>select @level =level from employee  where emp_id =@emp_id </a:t>
            </a:r>
          </a:p>
          <a:p>
            <a:pPr>
              <a:buFontTx/>
              <a:buNone/>
            </a:pPr>
            <a:r>
              <a:rPr lang="en-US" altLang="zh-CN" sz="2400" smtClean="0"/>
              <a:t>if @level ='low' </a:t>
            </a:r>
          </a:p>
          <a:p>
            <a:pPr>
              <a:buFontTx/>
              <a:buNone/>
            </a:pPr>
            <a:r>
              <a:rPr lang="en-US" altLang="zh-CN" sz="2400" smtClean="0"/>
              <a:t>   update salary set subsidy =1000 where emp_id =@emp_id </a:t>
            </a:r>
          </a:p>
          <a:p>
            <a:pPr>
              <a:buFontTx/>
              <a:buNone/>
            </a:pPr>
            <a:r>
              <a:rPr lang="en-US" altLang="zh-CN" sz="2400" smtClean="0"/>
              <a:t> else if @level ='mid'</a:t>
            </a:r>
          </a:p>
          <a:p>
            <a:pPr>
              <a:buFontTx/>
              <a:buNone/>
            </a:pPr>
            <a:r>
              <a:rPr lang="en-US" altLang="zh-CN" sz="2400" smtClean="0"/>
              <a:t>    update salary set subsidy =2000 where emp_id =@emp_id </a:t>
            </a:r>
          </a:p>
          <a:p>
            <a:pPr>
              <a:buFontTx/>
              <a:buNone/>
            </a:pPr>
            <a:r>
              <a:rPr lang="en-US" altLang="zh-CN" sz="2400" smtClean="0"/>
              <a:t> else</a:t>
            </a:r>
          </a:p>
          <a:p>
            <a:pPr>
              <a:buFontTx/>
              <a:buNone/>
            </a:pPr>
            <a:r>
              <a:rPr lang="en-US" altLang="zh-CN" sz="2400" smtClean="0"/>
              <a:t>    update salary set subsidy =3000 where emp_id =@emp_id </a:t>
            </a:r>
            <a:endParaRPr lang="zh-CN" altLang="en-US" sz="2400" smtClean="0"/>
          </a:p>
        </p:txBody>
      </p:sp>
    </p:spTree>
    <p:extLst>
      <p:ext uri="{BB962C8B-B14F-4D97-AF65-F5344CB8AC3E}">
        <p14:creationId xmlns:p14="http://schemas.microsoft.com/office/powerpoint/2010/main" val="1170706386"/>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4.3 </a:t>
            </a:r>
            <a:r>
              <a:rPr lang="zh-CN" altLang="en-US" sz="2800" b="1" dirty="0" smtClean="0">
                <a:solidFill>
                  <a:schemeClr val="bg1"/>
                </a:solidFill>
                <a:latin typeface="微软雅黑" panose="020B0503020204020204" pitchFamily="34" charset="-122"/>
                <a:ea typeface="微软雅黑" panose="020B0503020204020204" pitchFamily="34" charset="-122"/>
              </a:rPr>
              <a:t>触</a:t>
            </a:r>
            <a:r>
              <a:rPr lang="zh-CN" altLang="en-US" sz="2800" b="1" dirty="0">
                <a:solidFill>
                  <a:schemeClr val="bg1"/>
                </a:solidFill>
                <a:latin typeface="微软雅黑" panose="020B0503020204020204" pitchFamily="34" charset="-122"/>
                <a:ea typeface="微软雅黑" panose="020B0503020204020204" pitchFamily="34" charset="-122"/>
              </a:rPr>
              <a:t>发器</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4.3.1  </a:t>
            </a:r>
            <a:r>
              <a:rPr lang="zh-CN" altLang="en-US" sz="2800" b="1" dirty="0">
                <a:solidFill>
                  <a:schemeClr val="bg1"/>
                </a:solidFill>
                <a:latin typeface="微软雅黑" panose="020B0503020204020204" pitchFamily="34" charset="-122"/>
                <a:ea typeface="微软雅黑" panose="020B0503020204020204" pitchFamily="34" charset="-122"/>
              </a:rPr>
              <a:t>触发器的基本概念</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bwMode="auto">
          <a:xfrm>
            <a:off x="395287" y="765175"/>
            <a:ext cx="11473439" cy="56165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eaLnBrk="1" hangingPunct="1">
              <a:lnSpc>
                <a:spcPct val="150000"/>
              </a:lnSpc>
              <a:buFontTx/>
              <a:buNone/>
            </a:pPr>
            <a:r>
              <a:rPr lang="zh-CN" altLang="en-US" b="1" dirty="0" smtClean="0">
                <a:solidFill>
                  <a:srgbClr val="0000FF"/>
                </a:solidFill>
                <a:latin typeface="楷体_GB2312" pitchFamily="49" charset="-122"/>
                <a:ea typeface="楷体_GB2312" pitchFamily="49" charset="-122"/>
              </a:rPr>
              <a:t>触发器：</a:t>
            </a:r>
            <a:r>
              <a:rPr lang="zh-CN" altLang="en-US" b="1" dirty="0" smtClean="0">
                <a:latin typeface="楷体_GB2312" pitchFamily="49" charset="-122"/>
                <a:ea typeface="楷体_GB2312" pitchFamily="49" charset="-122"/>
              </a:rPr>
              <a:t>用户定义在关系表上的</a:t>
            </a:r>
            <a:r>
              <a:rPr lang="zh-CN" altLang="en-US" b="1" dirty="0" smtClean="0">
                <a:solidFill>
                  <a:srgbClr val="FF3300"/>
                </a:solidFill>
                <a:latin typeface="楷体_GB2312" pitchFamily="49" charset="-122"/>
                <a:ea typeface="楷体_GB2312" pitchFamily="49" charset="-122"/>
              </a:rPr>
              <a:t>一类由事件驱动的特殊过程</a:t>
            </a:r>
            <a:r>
              <a:rPr lang="zh-CN" altLang="en-US" b="1" dirty="0" smtClean="0">
                <a:latin typeface="楷体_GB2312" pitchFamily="49" charset="-122"/>
                <a:ea typeface="楷体_GB2312" pitchFamily="49" charset="-122"/>
              </a:rPr>
              <a:t>，是一种保证数据完整性的方法</a:t>
            </a:r>
            <a:r>
              <a:rPr lang="en-US" altLang="zh-CN" b="1" dirty="0" smtClean="0">
                <a:latin typeface="楷体_GB2312" pitchFamily="49" charset="-122"/>
                <a:ea typeface="楷体_GB2312" pitchFamily="49" charset="-122"/>
              </a:rPr>
              <a:t>,</a:t>
            </a:r>
            <a:r>
              <a:rPr lang="zh-CN" altLang="en-US" b="1" dirty="0" smtClean="0">
                <a:latin typeface="楷体_GB2312" pitchFamily="49" charset="-122"/>
                <a:ea typeface="楷体_GB2312" pitchFamily="49" charset="-122"/>
              </a:rPr>
              <a:t>也可看作是</a:t>
            </a:r>
            <a:r>
              <a:rPr lang="zh-CN" altLang="en-US" b="1" dirty="0" smtClean="0">
                <a:solidFill>
                  <a:srgbClr val="FF3300"/>
                </a:solidFill>
                <a:latin typeface="楷体_GB2312" pitchFamily="49" charset="-122"/>
                <a:ea typeface="楷体_GB2312" pitchFamily="49" charset="-122"/>
              </a:rPr>
              <a:t>一类特殊的存储过程</a:t>
            </a:r>
            <a:r>
              <a:rPr lang="zh-CN" altLang="en-US" b="1" dirty="0" smtClean="0">
                <a:latin typeface="楷体_GB2312" pitchFamily="49" charset="-122"/>
                <a:ea typeface="楷体_GB2312" pitchFamily="49" charset="-122"/>
              </a:rPr>
              <a:t>，</a:t>
            </a:r>
            <a:r>
              <a:rPr lang="zh-CN" altLang="en-US" b="1" dirty="0" smtClean="0">
                <a:solidFill>
                  <a:srgbClr val="FF3300"/>
                </a:solidFill>
                <a:latin typeface="楷体_GB2312" pitchFamily="49" charset="-122"/>
                <a:ea typeface="楷体_GB2312" pitchFamily="49" charset="-122"/>
              </a:rPr>
              <a:t>一旦定义，无须用户调用，任何对表的修改操作均由服务器自动激活相应的触发器</a:t>
            </a:r>
            <a:r>
              <a:rPr lang="zh-CN" altLang="en-US" b="1" dirty="0" smtClean="0">
                <a:latin typeface="楷体_GB2312" pitchFamily="49" charset="-122"/>
                <a:ea typeface="楷体_GB2312" pitchFamily="49" charset="-122"/>
              </a:rPr>
              <a:t>。</a:t>
            </a:r>
          </a:p>
          <a:p>
            <a:pPr marL="0" eaLnBrk="1" hangingPunct="1">
              <a:lnSpc>
                <a:spcPct val="150000"/>
              </a:lnSpc>
              <a:buFontTx/>
              <a:buNone/>
            </a:pPr>
            <a:r>
              <a:rPr lang="zh-CN" altLang="en-US" b="1" dirty="0" smtClean="0">
                <a:solidFill>
                  <a:srgbClr val="FF0000"/>
                </a:solidFill>
                <a:latin typeface="楷体_GB2312" pitchFamily="49" charset="-122"/>
                <a:ea typeface="楷体_GB2312" pitchFamily="49" charset="-122"/>
              </a:rPr>
              <a:t>主要作用</a:t>
            </a:r>
            <a:r>
              <a:rPr lang="en-US" altLang="zh-CN" b="1" dirty="0" smtClean="0">
                <a:solidFill>
                  <a:srgbClr val="FF0000"/>
                </a:solidFill>
                <a:latin typeface="楷体_GB2312" pitchFamily="49" charset="-122"/>
                <a:ea typeface="楷体_GB2312" pitchFamily="49" charset="-122"/>
              </a:rPr>
              <a:t>:</a:t>
            </a:r>
            <a:r>
              <a:rPr lang="zh-CN" altLang="en-US" b="1" dirty="0" smtClean="0">
                <a:latin typeface="楷体_GB2312" pitchFamily="49" charset="-122"/>
                <a:ea typeface="楷体_GB2312" pitchFamily="49" charset="-122"/>
              </a:rPr>
              <a:t>实现主键和外键所不能保证的复杂的参照完整性和数据一致性。除此之外还有以下几个功能：</a:t>
            </a:r>
          </a:p>
          <a:p>
            <a:pPr eaLnBrk="1" hangingPunct="1">
              <a:buFontTx/>
              <a:buNone/>
            </a:pPr>
            <a:r>
              <a:rPr lang="en-US" altLang="zh-CN" b="1" dirty="0" smtClean="0">
                <a:solidFill>
                  <a:srgbClr val="0000FF"/>
                </a:solidFill>
                <a:latin typeface="楷体_GB2312" pitchFamily="49" charset="-122"/>
                <a:ea typeface="楷体_GB2312" pitchFamily="49" charset="-122"/>
              </a:rPr>
              <a:t>1</a:t>
            </a:r>
            <a:r>
              <a:rPr lang="zh-CN" altLang="en-US" b="1" dirty="0" smtClean="0">
                <a:solidFill>
                  <a:srgbClr val="0000FF"/>
                </a:solidFill>
                <a:latin typeface="楷体_GB2312" pitchFamily="49" charset="-122"/>
                <a:ea typeface="楷体_GB2312" pitchFamily="49" charset="-122"/>
              </a:rPr>
              <a:t>．强化约束</a:t>
            </a:r>
            <a:r>
              <a:rPr lang="en-US" altLang="zh-CN" b="1" dirty="0" smtClean="0">
                <a:solidFill>
                  <a:srgbClr val="0000FF"/>
                </a:solidFill>
                <a:latin typeface="楷体_GB2312" pitchFamily="49" charset="-122"/>
                <a:ea typeface="楷体_GB2312" pitchFamily="49" charset="-122"/>
              </a:rPr>
              <a:t>;</a:t>
            </a:r>
            <a:endParaRPr lang="zh-CN" altLang="en-US" b="1" dirty="0" smtClean="0">
              <a:solidFill>
                <a:srgbClr val="0000FF"/>
              </a:solidFill>
              <a:latin typeface="楷体_GB2312" pitchFamily="49" charset="-122"/>
              <a:ea typeface="楷体_GB2312" pitchFamily="49" charset="-122"/>
            </a:endParaRPr>
          </a:p>
          <a:p>
            <a:pPr eaLnBrk="1" hangingPunct="1">
              <a:buFontTx/>
              <a:buNone/>
            </a:pPr>
            <a:r>
              <a:rPr lang="en-US" altLang="zh-CN" b="1" dirty="0" smtClean="0">
                <a:solidFill>
                  <a:srgbClr val="0000FF"/>
                </a:solidFill>
                <a:latin typeface="楷体_GB2312" pitchFamily="49" charset="-122"/>
                <a:ea typeface="楷体_GB2312" pitchFamily="49" charset="-122"/>
              </a:rPr>
              <a:t>2</a:t>
            </a:r>
            <a:r>
              <a:rPr lang="zh-CN" altLang="en-US" b="1" dirty="0" smtClean="0">
                <a:solidFill>
                  <a:srgbClr val="0000FF"/>
                </a:solidFill>
                <a:latin typeface="楷体_GB2312" pitchFamily="49" charset="-122"/>
                <a:ea typeface="楷体_GB2312" pitchFamily="49" charset="-122"/>
              </a:rPr>
              <a:t>．跟踪变化</a:t>
            </a:r>
            <a:r>
              <a:rPr lang="en-US" altLang="zh-CN" b="1" dirty="0" smtClean="0">
                <a:solidFill>
                  <a:srgbClr val="0000FF"/>
                </a:solidFill>
                <a:latin typeface="楷体_GB2312" pitchFamily="49" charset="-122"/>
                <a:ea typeface="楷体_GB2312" pitchFamily="49" charset="-122"/>
              </a:rPr>
              <a:t>;</a:t>
            </a:r>
            <a:endParaRPr lang="zh-CN" altLang="en-US" b="1" dirty="0" smtClean="0">
              <a:solidFill>
                <a:srgbClr val="0000FF"/>
              </a:solidFill>
              <a:latin typeface="楷体_GB2312" pitchFamily="49" charset="-122"/>
              <a:ea typeface="楷体_GB2312" pitchFamily="49" charset="-122"/>
            </a:endParaRPr>
          </a:p>
          <a:p>
            <a:pPr eaLnBrk="1" hangingPunct="1">
              <a:buFontTx/>
              <a:buNone/>
            </a:pPr>
            <a:r>
              <a:rPr lang="en-US" altLang="zh-CN" b="1" dirty="0" smtClean="0">
                <a:solidFill>
                  <a:srgbClr val="0000FF"/>
                </a:solidFill>
                <a:latin typeface="楷体_GB2312" pitchFamily="49" charset="-122"/>
                <a:ea typeface="楷体_GB2312" pitchFamily="49" charset="-122"/>
              </a:rPr>
              <a:t>3</a:t>
            </a:r>
            <a:r>
              <a:rPr lang="zh-CN" altLang="en-US" b="1" dirty="0" smtClean="0">
                <a:solidFill>
                  <a:srgbClr val="0000FF"/>
                </a:solidFill>
                <a:latin typeface="楷体_GB2312" pitchFamily="49" charset="-122"/>
                <a:ea typeface="楷体_GB2312" pitchFamily="49" charset="-122"/>
              </a:rPr>
              <a:t>．级联运行</a:t>
            </a:r>
            <a:r>
              <a:rPr lang="en-US" altLang="zh-CN" b="1" dirty="0" smtClean="0">
                <a:solidFill>
                  <a:srgbClr val="0000FF"/>
                </a:solidFill>
                <a:latin typeface="楷体_GB2312" pitchFamily="49" charset="-122"/>
                <a:ea typeface="楷体_GB2312" pitchFamily="49" charset="-122"/>
              </a:rPr>
              <a:t>;</a:t>
            </a:r>
            <a:endParaRPr lang="zh-CN" altLang="en-US" b="1" dirty="0" smtClean="0">
              <a:solidFill>
                <a:srgbClr val="0000FF"/>
              </a:solidFill>
              <a:latin typeface="楷体_GB2312" pitchFamily="49" charset="-122"/>
              <a:ea typeface="楷体_GB2312" pitchFamily="49" charset="-122"/>
            </a:endParaRPr>
          </a:p>
          <a:p>
            <a:pPr eaLnBrk="1" hangingPunct="1">
              <a:buFontTx/>
              <a:buNone/>
            </a:pPr>
            <a:r>
              <a:rPr lang="en-US" altLang="zh-CN" b="1" dirty="0" smtClean="0">
                <a:solidFill>
                  <a:srgbClr val="0000FF"/>
                </a:solidFill>
                <a:latin typeface="楷体_GB2312" pitchFamily="49" charset="-122"/>
                <a:ea typeface="楷体_GB2312" pitchFamily="49" charset="-122"/>
              </a:rPr>
              <a:t>4</a:t>
            </a:r>
            <a:r>
              <a:rPr lang="zh-CN" altLang="en-US" b="1" dirty="0" smtClean="0">
                <a:solidFill>
                  <a:srgbClr val="0000FF"/>
                </a:solidFill>
                <a:latin typeface="楷体_GB2312" pitchFamily="49" charset="-122"/>
                <a:ea typeface="楷体_GB2312" pitchFamily="49" charset="-122"/>
              </a:rPr>
              <a:t>．存储过程的调用。 </a:t>
            </a:r>
          </a:p>
        </p:txBody>
      </p:sp>
    </p:spTree>
    <p:extLst>
      <p:ext uri="{BB962C8B-B14F-4D97-AF65-F5344CB8AC3E}">
        <p14:creationId xmlns:p14="http://schemas.microsoft.com/office/powerpoint/2010/main" val="34769647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Effect transition="in" filter="blinds(horizontal)">
                                      <p:cBhvr>
                                        <p:cTn id="15" dur="500"/>
                                        <p:tgtEl>
                                          <p:spTgt spid="7">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
                                            <p:txEl>
                                              <p:pRg st="4" end="4"/>
                                            </p:txEl>
                                          </p:spTgt>
                                        </p:tgtEl>
                                        <p:attrNameLst>
                                          <p:attrName>style.visibility</p:attrName>
                                        </p:attrNameLst>
                                      </p:cBhvr>
                                      <p:to>
                                        <p:strVal val="visible"/>
                                      </p:to>
                                    </p:set>
                                    <p:animEffect transition="in" filter="blinds(horizontal)">
                                      <p:cBhvr>
                                        <p:cTn id="18" dur="500"/>
                                        <p:tgtEl>
                                          <p:spTgt spid="7">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animEffect transition="in" filter="blinds(horizontal)">
                                      <p:cBhvr>
                                        <p:cTn id="21"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4.3 </a:t>
            </a:r>
            <a:r>
              <a:rPr lang="zh-CN" altLang="en-US" sz="2800" b="1" dirty="0" smtClean="0">
                <a:solidFill>
                  <a:schemeClr val="bg1"/>
                </a:solidFill>
                <a:latin typeface="微软雅黑" panose="020B0503020204020204" pitchFamily="34" charset="-122"/>
                <a:ea typeface="微软雅黑" panose="020B0503020204020204" pitchFamily="34" charset="-122"/>
              </a:rPr>
              <a:t>触</a:t>
            </a:r>
            <a:r>
              <a:rPr lang="zh-CN" altLang="en-US" sz="2800" b="1" dirty="0">
                <a:solidFill>
                  <a:schemeClr val="bg1"/>
                </a:solidFill>
                <a:latin typeface="微软雅黑" panose="020B0503020204020204" pitchFamily="34" charset="-122"/>
                <a:ea typeface="微软雅黑" panose="020B0503020204020204" pitchFamily="34" charset="-122"/>
              </a:rPr>
              <a:t>发器</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4.3.2 </a:t>
            </a:r>
            <a:r>
              <a:rPr lang="zh-CN" altLang="en-US" sz="2800" b="1" dirty="0">
                <a:solidFill>
                  <a:schemeClr val="bg1"/>
                </a:solidFill>
                <a:latin typeface="微软雅黑" panose="020B0503020204020204" pitchFamily="34" charset="-122"/>
                <a:ea typeface="微软雅黑" panose="020B0503020204020204" pitchFamily="34" charset="-122"/>
              </a:rPr>
              <a:t>创建触发器</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2"/>
          <p:cNvSpPr txBox="1">
            <a:spLocks noChangeArrowheads="1"/>
          </p:cNvSpPr>
          <p:nvPr/>
        </p:nvSpPr>
        <p:spPr bwMode="auto">
          <a:xfrm>
            <a:off x="457200" y="524018"/>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endParaRPr lang="zh-CN" altLang="en-US" sz="3200" b="1" dirty="0" smtClean="0">
              <a:latin typeface="楷体_GB2312" pitchFamily="49" charset="-122"/>
              <a:ea typeface="楷体_GB2312" pitchFamily="49" charset="-122"/>
            </a:endParaRPr>
          </a:p>
        </p:txBody>
      </p:sp>
      <p:sp>
        <p:nvSpPr>
          <p:cNvPr id="7" name="Rectangle 3"/>
          <p:cNvSpPr txBox="1">
            <a:spLocks noChangeArrowheads="1"/>
          </p:cNvSpPr>
          <p:nvPr/>
        </p:nvSpPr>
        <p:spPr bwMode="auto">
          <a:xfrm>
            <a:off x="777297" y="988462"/>
            <a:ext cx="10121611" cy="4525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zh-CN" altLang="en-US" b="1" smtClean="0">
                <a:latin typeface="楷体_GB2312" pitchFamily="49" charset="-122"/>
                <a:ea typeface="楷体_GB2312" pitchFamily="49" charset="-122"/>
              </a:rPr>
              <a:t>定义触发器的语句是：</a:t>
            </a:r>
          </a:p>
          <a:p>
            <a:pPr eaLnBrk="1" hangingPunct="1">
              <a:buFontTx/>
              <a:buNone/>
            </a:pPr>
            <a:r>
              <a:rPr lang="en-US" altLang="zh-CN" b="1" smtClean="0">
                <a:solidFill>
                  <a:srgbClr val="FF3300"/>
                </a:solidFill>
                <a:latin typeface="楷体_GB2312" pitchFamily="49" charset="-122"/>
                <a:ea typeface="楷体_GB2312" pitchFamily="49" charset="-122"/>
              </a:rPr>
              <a:t>CREATE TRIGGER &lt;</a:t>
            </a:r>
            <a:r>
              <a:rPr lang="zh-CN" altLang="en-US" b="1" smtClean="0">
                <a:solidFill>
                  <a:srgbClr val="FF3300"/>
                </a:solidFill>
                <a:latin typeface="楷体_GB2312" pitchFamily="49" charset="-122"/>
                <a:ea typeface="楷体_GB2312" pitchFamily="49" charset="-122"/>
              </a:rPr>
              <a:t>触发器名</a:t>
            </a:r>
            <a:r>
              <a:rPr lang="en-US" altLang="zh-CN" b="1" smtClean="0">
                <a:solidFill>
                  <a:srgbClr val="FF3300"/>
                </a:solidFill>
                <a:latin typeface="楷体_GB2312" pitchFamily="49" charset="-122"/>
                <a:ea typeface="楷体_GB2312" pitchFamily="49" charset="-122"/>
              </a:rPr>
              <a:t>&gt;</a:t>
            </a:r>
          </a:p>
          <a:p>
            <a:pPr eaLnBrk="1" hangingPunct="1">
              <a:buFontTx/>
              <a:buNone/>
            </a:pPr>
            <a:r>
              <a:rPr lang="en-US" altLang="zh-CN" b="1" smtClean="0">
                <a:solidFill>
                  <a:srgbClr val="FF3300"/>
                </a:solidFill>
                <a:latin typeface="楷体_GB2312" pitchFamily="49" charset="-122"/>
                <a:ea typeface="楷体_GB2312" pitchFamily="49" charset="-122"/>
              </a:rPr>
              <a:t> ON</a:t>
            </a:r>
            <a:r>
              <a:rPr lang="en-US" altLang="zh-CN" b="1" smtClean="0">
                <a:latin typeface="楷体_GB2312" pitchFamily="49" charset="-122"/>
                <a:ea typeface="楷体_GB2312" pitchFamily="49" charset="-122"/>
              </a:rPr>
              <a:t>  { </a:t>
            </a:r>
            <a:r>
              <a:rPr lang="zh-CN" altLang="en-US" b="1" smtClean="0">
                <a:latin typeface="楷体_GB2312" pitchFamily="49" charset="-122"/>
                <a:ea typeface="楷体_GB2312" pitchFamily="49" charset="-122"/>
              </a:rPr>
              <a:t>表名 </a:t>
            </a:r>
            <a:r>
              <a:rPr lang="en-US" altLang="zh-CN" b="1" smtClean="0">
                <a:latin typeface="楷体_GB2312" pitchFamily="49" charset="-122"/>
                <a:ea typeface="楷体_GB2312" pitchFamily="49" charset="-122"/>
              </a:rPr>
              <a:t>| </a:t>
            </a:r>
            <a:r>
              <a:rPr lang="zh-CN" altLang="en-US" b="1" smtClean="0">
                <a:latin typeface="楷体_GB2312" pitchFamily="49" charset="-122"/>
                <a:ea typeface="楷体_GB2312" pitchFamily="49" charset="-122"/>
              </a:rPr>
              <a:t>视图名 </a:t>
            </a:r>
            <a:r>
              <a:rPr lang="en-US" altLang="zh-CN" b="1" smtClean="0">
                <a:latin typeface="楷体_GB2312" pitchFamily="49" charset="-122"/>
                <a:ea typeface="楷体_GB2312" pitchFamily="49" charset="-122"/>
              </a:rPr>
              <a:t>}</a:t>
            </a:r>
          </a:p>
          <a:p>
            <a:pPr eaLnBrk="1" hangingPunct="1">
              <a:buFontTx/>
              <a:buNone/>
            </a:pPr>
            <a:r>
              <a:rPr lang="en-US" altLang="zh-CN" b="1" smtClean="0">
                <a:latin typeface="楷体_GB2312" pitchFamily="49" charset="-122"/>
                <a:ea typeface="楷体_GB2312" pitchFamily="49" charset="-122"/>
              </a:rPr>
              <a:t>[ WITH ENCRYPTION ] </a:t>
            </a:r>
          </a:p>
          <a:p>
            <a:pPr eaLnBrk="1" hangingPunct="1">
              <a:buFontTx/>
              <a:buNone/>
            </a:pPr>
            <a:r>
              <a:rPr lang="en-US" altLang="zh-CN" b="1" smtClean="0">
                <a:latin typeface="楷体_GB2312" pitchFamily="49" charset="-122"/>
                <a:ea typeface="楷体_GB2312" pitchFamily="49" charset="-122"/>
              </a:rPr>
              <a:t>{FOR|AFTER|INSTEAD OF}{[INSERT][,][UPDATE][,] [DELETE]}</a:t>
            </a:r>
          </a:p>
          <a:p>
            <a:pPr eaLnBrk="1" hangingPunct="1">
              <a:buFontTx/>
              <a:buNone/>
            </a:pPr>
            <a:r>
              <a:rPr lang="en-US" altLang="zh-CN" b="1" smtClean="0">
                <a:latin typeface="楷体_GB2312" pitchFamily="49" charset="-122"/>
                <a:ea typeface="楷体_GB2312" pitchFamily="49" charset="-122"/>
              </a:rPr>
              <a:t>[ NOT FOR REPLICATION ]</a:t>
            </a:r>
          </a:p>
          <a:p>
            <a:pPr eaLnBrk="1" hangingPunct="1">
              <a:buFontTx/>
              <a:buNone/>
            </a:pPr>
            <a:r>
              <a:rPr lang="en-US" altLang="zh-CN" b="1" smtClean="0">
                <a:solidFill>
                  <a:srgbClr val="FF3300"/>
                </a:solidFill>
                <a:latin typeface="楷体_GB2312" pitchFamily="49" charset="-122"/>
                <a:ea typeface="楷体_GB2312" pitchFamily="49" charset="-122"/>
              </a:rPr>
              <a:t>AS</a:t>
            </a:r>
            <a:br>
              <a:rPr lang="en-US" altLang="zh-CN" b="1" smtClean="0">
                <a:solidFill>
                  <a:srgbClr val="FF3300"/>
                </a:solidFill>
                <a:latin typeface="楷体_GB2312" pitchFamily="49" charset="-122"/>
                <a:ea typeface="楷体_GB2312" pitchFamily="49" charset="-122"/>
              </a:rPr>
            </a:br>
            <a:r>
              <a:rPr lang="en-US" altLang="zh-CN" b="1" smtClean="0">
                <a:latin typeface="楷体_GB2312" pitchFamily="49" charset="-122"/>
                <a:ea typeface="楷体_GB2312" pitchFamily="49" charset="-122"/>
              </a:rPr>
              <a:t> [ SQL </a:t>
            </a:r>
            <a:r>
              <a:rPr lang="zh-CN" altLang="en-US" b="1" smtClean="0">
                <a:latin typeface="楷体_GB2312" pitchFamily="49" charset="-122"/>
                <a:ea typeface="楷体_GB2312" pitchFamily="49" charset="-122"/>
              </a:rPr>
              <a:t>语句 </a:t>
            </a:r>
            <a:r>
              <a:rPr lang="en-US" altLang="zh-CN" b="1" smtClean="0">
                <a:latin typeface="楷体_GB2312" pitchFamily="49" charset="-122"/>
                <a:ea typeface="楷体_GB2312" pitchFamily="49" charset="-122"/>
              </a:rPr>
              <a:t>]</a:t>
            </a:r>
          </a:p>
        </p:txBody>
      </p:sp>
    </p:spTree>
    <p:extLst>
      <p:ext uri="{BB962C8B-B14F-4D97-AF65-F5344CB8AC3E}">
        <p14:creationId xmlns:p14="http://schemas.microsoft.com/office/powerpoint/2010/main" val="2916875846"/>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4.3 </a:t>
            </a:r>
            <a:r>
              <a:rPr lang="zh-CN" altLang="en-US" sz="2800" b="1" dirty="0" smtClean="0">
                <a:solidFill>
                  <a:schemeClr val="bg1"/>
                </a:solidFill>
                <a:latin typeface="微软雅黑" panose="020B0503020204020204" pitchFamily="34" charset="-122"/>
                <a:ea typeface="微软雅黑" panose="020B0503020204020204" pitchFamily="34" charset="-122"/>
              </a:rPr>
              <a:t>触</a:t>
            </a:r>
            <a:r>
              <a:rPr lang="zh-CN" altLang="en-US" sz="2800" b="1" dirty="0">
                <a:solidFill>
                  <a:schemeClr val="bg1"/>
                </a:solidFill>
                <a:latin typeface="微软雅黑" panose="020B0503020204020204" pitchFamily="34" charset="-122"/>
                <a:ea typeface="微软雅黑" panose="020B0503020204020204" pitchFamily="34" charset="-122"/>
              </a:rPr>
              <a:t>发器</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4.3.2 </a:t>
            </a:r>
            <a:r>
              <a:rPr lang="zh-CN" altLang="en-US" sz="2800" b="1" dirty="0">
                <a:solidFill>
                  <a:schemeClr val="bg1"/>
                </a:solidFill>
                <a:latin typeface="微软雅黑" panose="020B0503020204020204" pitchFamily="34" charset="-122"/>
                <a:ea typeface="微软雅黑" panose="020B0503020204020204" pitchFamily="34" charset="-122"/>
              </a:rPr>
              <a:t>创建触发器</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2"/>
          <p:cNvSpPr txBox="1">
            <a:spLocks noChangeArrowheads="1"/>
          </p:cNvSpPr>
          <p:nvPr/>
        </p:nvSpPr>
        <p:spPr bwMode="auto">
          <a:xfrm>
            <a:off x="323849" y="1065213"/>
            <a:ext cx="11434041" cy="426416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609600" eaLnBrk="1" hangingPunct="1">
              <a:lnSpc>
                <a:spcPct val="125000"/>
              </a:lnSpc>
              <a:spcBef>
                <a:spcPts val="0"/>
              </a:spcBef>
              <a:buFontTx/>
              <a:buNone/>
            </a:pPr>
            <a:r>
              <a:rPr lang="en-US" altLang="zh-CN" b="1" dirty="0" err="1" smtClean="0">
                <a:solidFill>
                  <a:srgbClr val="FF3300"/>
                </a:solidFill>
                <a:latin typeface="楷体_GB2312" pitchFamily="49" charset="-122"/>
                <a:ea typeface="楷体_GB2312" pitchFamily="49" charset="-122"/>
              </a:rPr>
              <a:t>1.INSERT</a:t>
            </a:r>
            <a:r>
              <a:rPr lang="en-US" altLang="zh-CN" b="1" dirty="0" smtClean="0">
                <a:solidFill>
                  <a:srgbClr val="FF3300"/>
                </a:solidFill>
                <a:latin typeface="楷体_GB2312" pitchFamily="49" charset="-122"/>
                <a:ea typeface="楷体_GB2312" pitchFamily="49" charset="-122"/>
              </a:rPr>
              <a:t> </a:t>
            </a:r>
            <a:r>
              <a:rPr lang="zh-CN" altLang="en-US" b="1" dirty="0" smtClean="0">
                <a:solidFill>
                  <a:srgbClr val="FF3300"/>
                </a:solidFill>
                <a:latin typeface="楷体_GB2312" pitchFamily="49" charset="-122"/>
                <a:ea typeface="楷体_GB2312" pitchFamily="49" charset="-122"/>
              </a:rPr>
              <a:t>触发器</a:t>
            </a:r>
          </a:p>
          <a:p>
            <a:pPr marL="0" indent="-609600" eaLnBrk="1" hangingPunct="1">
              <a:lnSpc>
                <a:spcPct val="125000"/>
              </a:lnSpc>
              <a:spcBef>
                <a:spcPts val="0"/>
              </a:spcBef>
              <a:buFont typeface="Wingdings" panose="05000000000000000000" pitchFamily="2" charset="2"/>
              <a:buChar char="l"/>
            </a:pPr>
            <a:r>
              <a:rPr lang="zh-CN" altLang="en-US" b="1" dirty="0" smtClean="0">
                <a:latin typeface="楷体_GB2312" pitchFamily="49" charset="-122"/>
                <a:ea typeface="楷体_GB2312" pitchFamily="49" charset="-122"/>
              </a:rPr>
              <a:t>该触发器在每次往基本表中插入数据时触发执行，该数据同时复制到基本表和内存中的</a:t>
            </a:r>
            <a:r>
              <a:rPr lang="en-US" altLang="zh-CN" b="1" dirty="0" smtClean="0">
                <a:solidFill>
                  <a:srgbClr val="FF0000"/>
                </a:solidFill>
                <a:latin typeface="楷体_GB2312" pitchFamily="49" charset="-122"/>
                <a:ea typeface="楷体_GB2312" pitchFamily="49" charset="-122"/>
              </a:rPr>
              <a:t>INSERTED</a:t>
            </a:r>
            <a:r>
              <a:rPr lang="zh-CN" altLang="en-US" b="1" dirty="0" smtClean="0">
                <a:latin typeface="楷体_GB2312" pitchFamily="49" charset="-122"/>
                <a:ea typeface="楷体_GB2312" pitchFamily="49" charset="-122"/>
              </a:rPr>
              <a:t>表中。</a:t>
            </a:r>
          </a:p>
          <a:p>
            <a:pPr marL="0" indent="-609600" eaLnBrk="1" hangingPunct="1">
              <a:lnSpc>
                <a:spcPct val="125000"/>
              </a:lnSpc>
              <a:spcBef>
                <a:spcPts val="0"/>
              </a:spcBef>
              <a:buFont typeface="Wingdings" panose="05000000000000000000" pitchFamily="2" charset="2"/>
              <a:buChar char="l"/>
            </a:pPr>
            <a:r>
              <a:rPr lang="en-US" altLang="zh-CN" b="1" dirty="0" smtClean="0">
                <a:latin typeface="楷体_GB2312" pitchFamily="49" charset="-122"/>
                <a:ea typeface="楷体_GB2312" pitchFamily="49" charset="-122"/>
              </a:rPr>
              <a:t>INSERT</a:t>
            </a:r>
            <a:r>
              <a:rPr lang="zh-CN" altLang="en-US" b="1" dirty="0" smtClean="0">
                <a:latin typeface="楷体_GB2312" pitchFamily="49" charset="-122"/>
                <a:ea typeface="楷体_GB2312" pitchFamily="49" charset="-122"/>
              </a:rPr>
              <a:t>触发器主要有三个作用：检验要输入的数据是否符合规则、在插入的数据中增加数据、级联改变数据库中其他的数据表。</a:t>
            </a:r>
          </a:p>
          <a:p>
            <a:pPr marL="0" indent="-609600" eaLnBrk="1" hangingPunct="1">
              <a:lnSpc>
                <a:spcPct val="125000"/>
              </a:lnSpc>
              <a:spcBef>
                <a:spcPts val="0"/>
              </a:spcBef>
              <a:buFont typeface="Wingdings" panose="05000000000000000000" pitchFamily="2" charset="2"/>
              <a:buChar char="l"/>
            </a:pPr>
            <a:r>
              <a:rPr lang="en-US" altLang="zh-CN" b="1" dirty="0" smtClean="0">
                <a:solidFill>
                  <a:srgbClr val="FF0000"/>
                </a:solidFill>
                <a:latin typeface="楷体_GB2312" pitchFamily="49" charset="-122"/>
                <a:ea typeface="楷体_GB2312" pitchFamily="49" charset="-122"/>
              </a:rPr>
              <a:t>INSERTED</a:t>
            </a:r>
            <a:r>
              <a:rPr lang="zh-CN" altLang="en-US" b="1" dirty="0" smtClean="0">
                <a:latin typeface="楷体_GB2312" pitchFamily="49" charset="-122"/>
                <a:ea typeface="楷体_GB2312" pitchFamily="49" charset="-122"/>
              </a:rPr>
              <a:t>表中用于存储</a:t>
            </a:r>
            <a:r>
              <a:rPr lang="en-US" altLang="zh-CN" b="1" dirty="0" smtClean="0">
                <a:latin typeface="楷体_GB2312" pitchFamily="49" charset="-122"/>
                <a:ea typeface="楷体_GB2312" pitchFamily="49" charset="-122"/>
              </a:rPr>
              <a:t>INSERT</a:t>
            </a:r>
            <a:r>
              <a:rPr lang="zh-CN" altLang="en-US" b="1" dirty="0" smtClean="0">
                <a:latin typeface="楷体_GB2312" pitchFamily="49" charset="-122"/>
                <a:ea typeface="楷体_GB2312" pitchFamily="49" charset="-122"/>
              </a:rPr>
              <a:t>和</a:t>
            </a:r>
            <a:r>
              <a:rPr lang="en-US" altLang="zh-CN" b="1" dirty="0" smtClean="0">
                <a:latin typeface="楷体_GB2312" pitchFamily="49" charset="-122"/>
                <a:ea typeface="楷体_GB2312" pitchFamily="49" charset="-122"/>
              </a:rPr>
              <a:t>UPDATE</a:t>
            </a:r>
            <a:r>
              <a:rPr lang="zh-CN" altLang="en-US" b="1" dirty="0" smtClean="0">
                <a:latin typeface="楷体_GB2312" pitchFamily="49" charset="-122"/>
                <a:ea typeface="楷体_GB2312" pitchFamily="49" charset="-122"/>
              </a:rPr>
              <a:t>语句所影响的行的复本，执行</a:t>
            </a:r>
            <a:r>
              <a:rPr lang="en-US" altLang="zh-CN" b="1" dirty="0" smtClean="0">
                <a:latin typeface="楷体_GB2312" pitchFamily="49" charset="-122"/>
                <a:ea typeface="楷体_GB2312" pitchFamily="49" charset="-122"/>
              </a:rPr>
              <a:t>INSERT</a:t>
            </a:r>
            <a:r>
              <a:rPr lang="zh-CN" altLang="en-US" b="1" dirty="0" smtClean="0">
                <a:latin typeface="楷体_GB2312" pitchFamily="49" charset="-122"/>
                <a:ea typeface="楷体_GB2312" pitchFamily="49" charset="-122"/>
              </a:rPr>
              <a:t>和</a:t>
            </a:r>
            <a:r>
              <a:rPr lang="en-US" altLang="zh-CN" b="1" dirty="0" smtClean="0">
                <a:latin typeface="楷体_GB2312" pitchFamily="49" charset="-122"/>
                <a:ea typeface="楷体_GB2312" pitchFamily="49" charset="-122"/>
              </a:rPr>
              <a:t>UPDATE</a:t>
            </a:r>
            <a:r>
              <a:rPr lang="zh-CN" altLang="en-US" b="1" dirty="0" smtClean="0">
                <a:latin typeface="楷体_GB2312" pitchFamily="49" charset="-122"/>
                <a:ea typeface="楷体_GB2312" pitchFamily="49" charset="-122"/>
              </a:rPr>
              <a:t>语句时，新的数据行被添加到基本表中，同时这些数据行的备份被复制到</a:t>
            </a:r>
            <a:r>
              <a:rPr lang="en-US" altLang="zh-CN" b="1" dirty="0" smtClean="0">
                <a:latin typeface="楷体_GB2312" pitchFamily="49" charset="-122"/>
                <a:ea typeface="楷体_GB2312" pitchFamily="49" charset="-122"/>
              </a:rPr>
              <a:t>INSERTED</a:t>
            </a:r>
            <a:r>
              <a:rPr lang="zh-CN" altLang="en-US" b="1" dirty="0" smtClean="0">
                <a:latin typeface="楷体_GB2312" pitchFamily="49" charset="-122"/>
                <a:ea typeface="楷体_GB2312" pitchFamily="49" charset="-122"/>
              </a:rPr>
              <a:t>临时表中。</a:t>
            </a:r>
          </a:p>
        </p:txBody>
      </p:sp>
    </p:spTree>
    <p:extLst>
      <p:ext uri="{BB962C8B-B14F-4D97-AF65-F5344CB8AC3E}">
        <p14:creationId xmlns:p14="http://schemas.microsoft.com/office/powerpoint/2010/main" val="1762590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4.3 </a:t>
            </a:r>
            <a:r>
              <a:rPr lang="zh-CN" altLang="en-US" sz="2800" b="1" dirty="0" smtClean="0">
                <a:solidFill>
                  <a:schemeClr val="bg1"/>
                </a:solidFill>
                <a:latin typeface="微软雅黑" panose="020B0503020204020204" pitchFamily="34" charset="-122"/>
                <a:ea typeface="微软雅黑" panose="020B0503020204020204" pitchFamily="34" charset="-122"/>
              </a:rPr>
              <a:t>触</a:t>
            </a:r>
            <a:r>
              <a:rPr lang="zh-CN" altLang="en-US" sz="2800" b="1" dirty="0">
                <a:solidFill>
                  <a:schemeClr val="bg1"/>
                </a:solidFill>
                <a:latin typeface="微软雅黑" panose="020B0503020204020204" pitchFamily="34" charset="-122"/>
                <a:ea typeface="微软雅黑" panose="020B0503020204020204" pitchFamily="34" charset="-122"/>
              </a:rPr>
              <a:t>发器</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4.3.2 </a:t>
            </a:r>
            <a:r>
              <a:rPr lang="zh-CN" altLang="en-US" sz="2800" b="1" dirty="0">
                <a:solidFill>
                  <a:schemeClr val="bg1"/>
                </a:solidFill>
                <a:latin typeface="微软雅黑" panose="020B0503020204020204" pitchFamily="34" charset="-122"/>
                <a:ea typeface="微软雅黑" panose="020B0503020204020204" pitchFamily="34" charset="-122"/>
              </a:rPr>
              <a:t>创建触发器</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2"/>
          <p:cNvSpPr txBox="1">
            <a:spLocks noChangeArrowheads="1"/>
          </p:cNvSpPr>
          <p:nvPr/>
        </p:nvSpPr>
        <p:spPr bwMode="auto">
          <a:xfrm>
            <a:off x="245870" y="925657"/>
            <a:ext cx="11816821" cy="56499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en-US" altLang="zh-CN" b="1" dirty="0" smtClean="0">
                <a:latin typeface="楷体_GB2312" pitchFamily="49" charset="-122"/>
                <a:ea typeface="楷体_GB2312" pitchFamily="49" charset="-122"/>
              </a:rPr>
              <a:t>【</a:t>
            </a:r>
            <a:r>
              <a:rPr lang="zh-CN" altLang="en-US" b="1" dirty="0" smtClean="0">
                <a:latin typeface="楷体_GB2312" pitchFamily="49" charset="-122"/>
                <a:ea typeface="楷体_GB2312" pitchFamily="49" charset="-122"/>
              </a:rPr>
              <a:t>例</a:t>
            </a:r>
            <a:r>
              <a:rPr lang="en-US" altLang="zh-CN" b="1" dirty="0" smtClean="0">
                <a:latin typeface="楷体_GB2312" pitchFamily="49" charset="-122"/>
                <a:ea typeface="楷体_GB2312" pitchFamily="49" charset="-122"/>
              </a:rPr>
              <a:t>4.11】</a:t>
            </a:r>
            <a:r>
              <a:rPr lang="zh-CN" altLang="en-US" b="1" dirty="0" smtClean="0">
                <a:latin typeface="楷体_GB2312" pitchFamily="49" charset="-122"/>
                <a:ea typeface="楷体_GB2312" pitchFamily="49" charset="-122"/>
              </a:rPr>
              <a:t>创建一个</a:t>
            </a:r>
            <a:r>
              <a:rPr lang="en-US" altLang="zh-CN" b="1" dirty="0" smtClean="0">
                <a:latin typeface="楷体_GB2312" pitchFamily="49" charset="-122"/>
                <a:ea typeface="楷体_GB2312" pitchFamily="49" charset="-122"/>
              </a:rPr>
              <a:t>INSERT</a:t>
            </a:r>
            <a:r>
              <a:rPr lang="zh-CN" altLang="en-US" b="1" dirty="0" smtClean="0">
                <a:latin typeface="楷体_GB2312" pitchFamily="49" charset="-122"/>
                <a:ea typeface="楷体_GB2312" pitchFamily="49" charset="-122"/>
              </a:rPr>
              <a:t>触发器，在对表</a:t>
            </a:r>
            <a:r>
              <a:rPr lang="en-US" altLang="zh-CN" b="1" dirty="0" smtClean="0">
                <a:latin typeface="楷体_GB2312" pitchFamily="49" charset="-122"/>
                <a:ea typeface="楷体_GB2312" pitchFamily="49" charset="-122"/>
              </a:rPr>
              <a:t>stock</a:t>
            </a:r>
            <a:r>
              <a:rPr lang="zh-CN" altLang="en-US" b="1" dirty="0" smtClean="0">
                <a:latin typeface="楷体_GB2312" pitchFamily="49" charset="-122"/>
                <a:ea typeface="楷体_GB2312" pitchFamily="49" charset="-122"/>
              </a:rPr>
              <a:t>进行插入后，输出所影响的行数信息。</a:t>
            </a:r>
          </a:p>
          <a:p>
            <a:pPr eaLnBrk="1" hangingPunct="1">
              <a:buFontTx/>
              <a:buNone/>
            </a:pPr>
            <a:r>
              <a:rPr lang="en-US" altLang="zh-CN" b="1" dirty="0" smtClean="0">
                <a:solidFill>
                  <a:srgbClr val="FF3300"/>
                </a:solidFill>
                <a:latin typeface="楷体_GB2312" pitchFamily="49" charset="-122"/>
                <a:ea typeface="楷体_GB2312" pitchFamily="49" charset="-122"/>
              </a:rPr>
              <a:t>CREATE TRIGGER </a:t>
            </a:r>
            <a:r>
              <a:rPr lang="en-US" altLang="zh-CN" b="1" dirty="0" err="1" smtClean="0">
                <a:solidFill>
                  <a:srgbClr val="FF3300"/>
                </a:solidFill>
                <a:latin typeface="楷体_GB2312" pitchFamily="49" charset="-122"/>
                <a:ea typeface="楷体_GB2312" pitchFamily="49" charset="-122"/>
              </a:rPr>
              <a:t>tr1_stock</a:t>
            </a:r>
            <a:endParaRPr lang="en-US" altLang="zh-CN" b="1" dirty="0" smtClean="0">
              <a:solidFill>
                <a:srgbClr val="FF3300"/>
              </a:solidFill>
              <a:latin typeface="楷体_GB2312" pitchFamily="49" charset="-122"/>
              <a:ea typeface="楷体_GB2312" pitchFamily="49" charset="-122"/>
            </a:endParaRPr>
          </a:p>
          <a:p>
            <a:pPr eaLnBrk="1" hangingPunct="1">
              <a:buFontTx/>
              <a:buNone/>
            </a:pPr>
            <a:r>
              <a:rPr lang="en-US" altLang="zh-CN" b="1" dirty="0" smtClean="0">
                <a:solidFill>
                  <a:srgbClr val="FF3300"/>
                </a:solidFill>
                <a:latin typeface="楷体_GB2312" pitchFamily="49" charset="-122"/>
                <a:ea typeface="楷体_GB2312" pitchFamily="49" charset="-122"/>
              </a:rPr>
              <a:t>ON stock</a:t>
            </a:r>
          </a:p>
          <a:p>
            <a:pPr eaLnBrk="1" hangingPunct="1">
              <a:buFontTx/>
              <a:buNone/>
            </a:pPr>
            <a:r>
              <a:rPr lang="en-US" altLang="zh-CN" b="1" dirty="0" smtClean="0">
                <a:solidFill>
                  <a:srgbClr val="FF3300"/>
                </a:solidFill>
                <a:latin typeface="楷体_GB2312" pitchFamily="49" charset="-122"/>
                <a:ea typeface="楷体_GB2312" pitchFamily="49" charset="-122"/>
              </a:rPr>
              <a:t>FOR INSERT </a:t>
            </a:r>
          </a:p>
          <a:p>
            <a:pPr eaLnBrk="1" hangingPunct="1">
              <a:buFontTx/>
              <a:buNone/>
            </a:pPr>
            <a:r>
              <a:rPr lang="en-US" altLang="zh-CN" b="1" dirty="0" smtClean="0">
                <a:solidFill>
                  <a:srgbClr val="FF3300"/>
                </a:solidFill>
                <a:latin typeface="楷体_GB2312" pitchFamily="49" charset="-122"/>
                <a:ea typeface="楷体_GB2312" pitchFamily="49" charset="-122"/>
              </a:rPr>
              <a:t>AS</a:t>
            </a:r>
          </a:p>
          <a:p>
            <a:pPr eaLnBrk="1" hangingPunct="1">
              <a:buFontTx/>
              <a:buNone/>
            </a:pPr>
            <a:r>
              <a:rPr lang="en-US" altLang="zh-CN" b="1" dirty="0" smtClean="0">
                <a:solidFill>
                  <a:srgbClr val="0000FF"/>
                </a:solidFill>
                <a:latin typeface="楷体_GB2312" pitchFamily="49" charset="-122"/>
                <a:ea typeface="楷体_GB2312" pitchFamily="49" charset="-122"/>
              </a:rPr>
              <a:t>  PRINT'(</a:t>
            </a:r>
            <a:r>
              <a:rPr lang="zh-CN" altLang="en-US" b="1" dirty="0" smtClean="0">
                <a:solidFill>
                  <a:srgbClr val="0000FF"/>
                </a:solidFill>
                <a:latin typeface="楷体_GB2312" pitchFamily="49" charset="-122"/>
                <a:ea typeface="楷体_GB2312" pitchFamily="49" charset="-122"/>
              </a:rPr>
              <a:t>所影响的行数为</a:t>
            </a:r>
            <a:r>
              <a:rPr lang="en-US" altLang="zh-CN" b="1" dirty="0" smtClean="0">
                <a:solidFill>
                  <a:srgbClr val="0000FF"/>
                </a:solidFill>
                <a:latin typeface="楷体_GB2312" pitchFamily="49" charset="-122"/>
                <a:ea typeface="楷体_GB2312" pitchFamily="49" charset="-122"/>
              </a:rPr>
              <a:t>:'+ cast(@@</a:t>
            </a:r>
            <a:r>
              <a:rPr lang="en-US" altLang="zh-CN" b="1" dirty="0" err="1" smtClean="0">
                <a:solidFill>
                  <a:srgbClr val="0000FF"/>
                </a:solidFill>
                <a:latin typeface="楷体_GB2312" pitchFamily="49" charset="-122"/>
                <a:ea typeface="楷体_GB2312" pitchFamily="49" charset="-122"/>
              </a:rPr>
              <a:t>rowcount</a:t>
            </a:r>
            <a:r>
              <a:rPr lang="en-US" altLang="zh-CN" b="1" dirty="0" smtClean="0">
                <a:solidFill>
                  <a:srgbClr val="0000FF"/>
                </a:solidFill>
                <a:latin typeface="楷体_GB2312" pitchFamily="49" charset="-122"/>
                <a:ea typeface="楷体_GB2312" pitchFamily="49" charset="-122"/>
              </a:rPr>
              <a:t> as </a:t>
            </a:r>
            <a:r>
              <a:rPr lang="en-US" altLang="zh-CN" b="1" dirty="0" err="1" smtClean="0">
                <a:solidFill>
                  <a:srgbClr val="0000FF"/>
                </a:solidFill>
                <a:latin typeface="楷体_GB2312" pitchFamily="49" charset="-122"/>
                <a:ea typeface="楷体_GB2312" pitchFamily="49" charset="-122"/>
              </a:rPr>
              <a:t>varchar</a:t>
            </a:r>
            <a:r>
              <a:rPr lang="en-US" altLang="zh-CN" b="1" dirty="0" smtClean="0">
                <a:solidFill>
                  <a:srgbClr val="0000FF"/>
                </a:solidFill>
                <a:latin typeface="楷体_GB2312" pitchFamily="49" charset="-122"/>
                <a:ea typeface="楷体_GB2312" pitchFamily="49" charset="-122"/>
              </a:rPr>
              <a:t>(10))+'</a:t>
            </a:r>
            <a:r>
              <a:rPr lang="zh-CN" altLang="en-US" b="1" dirty="0" smtClean="0">
                <a:solidFill>
                  <a:srgbClr val="0000FF"/>
                </a:solidFill>
                <a:latin typeface="楷体_GB2312" pitchFamily="49" charset="-122"/>
                <a:ea typeface="楷体_GB2312" pitchFamily="49" charset="-122"/>
              </a:rPr>
              <a:t>行</a:t>
            </a:r>
            <a:r>
              <a:rPr lang="en-US" altLang="zh-CN" b="1" dirty="0" smtClean="0">
                <a:solidFill>
                  <a:srgbClr val="0000FF"/>
                </a:solidFill>
                <a:latin typeface="楷体_GB2312" pitchFamily="49" charset="-122"/>
                <a:ea typeface="楷体_GB2312" pitchFamily="49" charset="-122"/>
              </a:rPr>
              <a:t>)'</a:t>
            </a:r>
          </a:p>
          <a:p>
            <a:pPr eaLnBrk="1" hangingPunct="1">
              <a:buFontTx/>
              <a:buNone/>
            </a:pPr>
            <a:r>
              <a:rPr lang="en-US" altLang="zh-CN" b="1" dirty="0" smtClean="0">
                <a:latin typeface="楷体_GB2312" pitchFamily="49" charset="-122"/>
                <a:ea typeface="楷体_GB2312" pitchFamily="49" charset="-122"/>
              </a:rPr>
              <a:t>   </a:t>
            </a:r>
          </a:p>
        </p:txBody>
      </p:sp>
      <p:sp>
        <p:nvSpPr>
          <p:cNvPr id="7" name="Rectangle 4"/>
          <p:cNvSpPr>
            <a:spLocks noChangeArrowheads="1"/>
          </p:cNvSpPr>
          <p:nvPr/>
        </p:nvSpPr>
        <p:spPr bwMode="auto">
          <a:xfrm>
            <a:off x="453304" y="4970606"/>
            <a:ext cx="1096284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sz="2400" b="1" i="0" dirty="0">
                <a:latin typeface="楷体_GB2312" pitchFamily="49" charset="-122"/>
                <a:ea typeface="楷体_GB2312" pitchFamily="49" charset="-122"/>
              </a:rPr>
              <a:t>触发器</a:t>
            </a:r>
            <a:r>
              <a:rPr lang="en-US" altLang="zh-CN" sz="2400" b="1" i="0" dirty="0" err="1">
                <a:latin typeface="楷体_GB2312" pitchFamily="49" charset="-122"/>
                <a:ea typeface="楷体_GB2312" pitchFamily="49" charset="-122"/>
              </a:rPr>
              <a:t>tr1_stock</a:t>
            </a:r>
            <a:r>
              <a:rPr lang="zh-CN" altLang="en-US" sz="2400" b="1" i="0" dirty="0">
                <a:latin typeface="楷体_GB2312" pitchFamily="49" charset="-122"/>
                <a:ea typeface="楷体_GB2312" pitchFamily="49" charset="-122"/>
              </a:rPr>
              <a:t>创建后，当往</a:t>
            </a:r>
            <a:r>
              <a:rPr lang="en-US" altLang="zh-CN" sz="2400" b="1" i="0" dirty="0">
                <a:latin typeface="楷体_GB2312" pitchFamily="49" charset="-122"/>
                <a:ea typeface="楷体_GB2312" pitchFamily="49" charset="-122"/>
              </a:rPr>
              <a:t>stock</a:t>
            </a:r>
            <a:r>
              <a:rPr lang="zh-CN" altLang="en-US" sz="2400" b="1" i="0" dirty="0">
                <a:latin typeface="楷体_GB2312" pitchFamily="49" charset="-122"/>
                <a:ea typeface="楷体_GB2312" pitchFamily="49" charset="-122"/>
              </a:rPr>
              <a:t>表中插入</a:t>
            </a:r>
            <a:r>
              <a:rPr lang="en-US" altLang="zh-CN" sz="2400" b="1" i="0" dirty="0">
                <a:latin typeface="楷体_GB2312" pitchFamily="49" charset="-122"/>
                <a:ea typeface="楷体_GB2312" pitchFamily="49" charset="-122"/>
              </a:rPr>
              <a:t>1</a:t>
            </a:r>
            <a:r>
              <a:rPr lang="zh-CN" altLang="en-US" sz="2400" b="1" i="0" dirty="0">
                <a:latin typeface="楷体_GB2312" pitchFamily="49" charset="-122"/>
                <a:ea typeface="楷体_GB2312" pitchFamily="49" charset="-122"/>
              </a:rPr>
              <a:t>行新的数据时，数据库服务器会输出如下信息： </a:t>
            </a:r>
          </a:p>
          <a:p>
            <a:pPr eaLnBrk="1" hangingPunct="1"/>
            <a:r>
              <a:rPr lang="zh-CN" altLang="en-US" sz="2400" b="1" i="0" dirty="0">
                <a:solidFill>
                  <a:srgbClr val="0000FF"/>
                </a:solidFill>
                <a:latin typeface="楷体_GB2312" pitchFamily="49" charset="-122"/>
                <a:ea typeface="楷体_GB2312" pitchFamily="49" charset="-122"/>
              </a:rPr>
              <a:t>    </a:t>
            </a:r>
            <a:r>
              <a:rPr lang="en-US" altLang="zh-CN" sz="2400" b="1" i="0" dirty="0">
                <a:solidFill>
                  <a:srgbClr val="0000FF"/>
                </a:solidFill>
                <a:latin typeface="楷体_GB2312" pitchFamily="49" charset="-122"/>
                <a:ea typeface="楷体_GB2312" pitchFamily="49" charset="-122"/>
              </a:rPr>
              <a:t>(</a:t>
            </a:r>
            <a:r>
              <a:rPr lang="zh-CN" altLang="en-US" sz="2400" b="1" i="0" dirty="0">
                <a:solidFill>
                  <a:srgbClr val="0000FF"/>
                </a:solidFill>
                <a:latin typeface="楷体_GB2312" pitchFamily="49" charset="-122"/>
                <a:ea typeface="楷体_GB2312" pitchFamily="49" charset="-122"/>
              </a:rPr>
              <a:t>所影响的行数为：</a:t>
            </a:r>
            <a:r>
              <a:rPr lang="en-US" altLang="zh-CN" sz="2400" b="1" i="0" dirty="0">
                <a:solidFill>
                  <a:srgbClr val="0000FF"/>
                </a:solidFill>
                <a:latin typeface="楷体_GB2312" pitchFamily="49" charset="-122"/>
                <a:ea typeface="楷体_GB2312" pitchFamily="49" charset="-122"/>
              </a:rPr>
              <a:t>1</a:t>
            </a:r>
            <a:r>
              <a:rPr lang="zh-CN" altLang="en-US" sz="2400" b="1" i="0" dirty="0">
                <a:solidFill>
                  <a:srgbClr val="0000FF"/>
                </a:solidFill>
                <a:latin typeface="楷体_GB2312" pitchFamily="49" charset="-122"/>
                <a:ea typeface="楷体_GB2312" pitchFamily="49" charset="-122"/>
              </a:rPr>
              <a:t>行</a:t>
            </a:r>
            <a:r>
              <a:rPr lang="en-US" altLang="zh-CN" sz="2400" b="1" i="0" dirty="0">
                <a:solidFill>
                  <a:srgbClr val="0000FF"/>
                </a:solidFill>
                <a:latin typeface="楷体_GB2312" pitchFamily="49" charset="-122"/>
                <a:ea typeface="楷体_GB2312" pitchFamily="49" charset="-122"/>
              </a:rPr>
              <a:t>)</a:t>
            </a:r>
          </a:p>
        </p:txBody>
      </p:sp>
    </p:spTree>
    <p:extLst>
      <p:ext uri="{BB962C8B-B14F-4D97-AF65-F5344CB8AC3E}">
        <p14:creationId xmlns:p14="http://schemas.microsoft.com/office/powerpoint/2010/main" val="29215574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blinds(horizontal)">
                                      <p:cBhvr>
                                        <p:cTn id="10" dur="500"/>
                                        <p:tgtEl>
                                          <p:spTgt spid="6">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blinds(horizontal)">
                                      <p:cBhvr>
                                        <p:cTn id="13" dur="500"/>
                                        <p:tgtEl>
                                          <p:spTgt spid="6">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blinds(horizontal)">
                                      <p:cBhvr>
                                        <p:cTn id="16" dur="500"/>
                                        <p:tgtEl>
                                          <p:spTgt spid="6">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Effect transition="in" filter="blinds(horizontal)">
                                      <p:cBhvr>
                                        <p:cTn id="19" dur="500"/>
                                        <p:tgtEl>
                                          <p:spTgt spid="6">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linds(horizont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4.3 </a:t>
            </a:r>
            <a:r>
              <a:rPr lang="zh-CN" altLang="en-US" sz="2800" b="1" dirty="0" smtClean="0">
                <a:solidFill>
                  <a:schemeClr val="bg1"/>
                </a:solidFill>
                <a:latin typeface="微软雅黑" panose="020B0503020204020204" pitchFamily="34" charset="-122"/>
                <a:ea typeface="微软雅黑" panose="020B0503020204020204" pitchFamily="34" charset="-122"/>
              </a:rPr>
              <a:t>触</a:t>
            </a:r>
            <a:r>
              <a:rPr lang="zh-CN" altLang="en-US" sz="2800" b="1" dirty="0">
                <a:solidFill>
                  <a:schemeClr val="bg1"/>
                </a:solidFill>
                <a:latin typeface="微软雅黑" panose="020B0503020204020204" pitchFamily="34" charset="-122"/>
                <a:ea typeface="微软雅黑" panose="020B0503020204020204" pitchFamily="34" charset="-122"/>
              </a:rPr>
              <a:t>发器</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4.3.2 </a:t>
            </a:r>
            <a:r>
              <a:rPr lang="zh-CN" altLang="en-US" sz="2800" b="1" dirty="0">
                <a:solidFill>
                  <a:schemeClr val="bg1"/>
                </a:solidFill>
                <a:latin typeface="微软雅黑" panose="020B0503020204020204" pitchFamily="34" charset="-122"/>
                <a:ea typeface="微软雅黑" panose="020B0503020204020204" pitchFamily="34" charset="-122"/>
              </a:rPr>
              <a:t>创建触发器</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2"/>
          <p:cNvSpPr txBox="1">
            <a:spLocks noChangeArrowheads="1"/>
          </p:cNvSpPr>
          <p:nvPr/>
        </p:nvSpPr>
        <p:spPr bwMode="auto">
          <a:xfrm>
            <a:off x="395288" y="851476"/>
            <a:ext cx="11436494" cy="56878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00000"/>
              </a:lnSpc>
              <a:spcBef>
                <a:spcPts val="0"/>
              </a:spcBef>
              <a:buFontTx/>
              <a:buNone/>
            </a:pPr>
            <a:r>
              <a:rPr lang="en-US" altLang="zh-CN" sz="2400" b="1" smtClean="0">
                <a:latin typeface="楷体_GB2312" pitchFamily="49" charset="-122"/>
                <a:ea typeface="楷体_GB2312" pitchFamily="49" charset="-122"/>
              </a:rPr>
              <a:t>【</a:t>
            </a:r>
            <a:r>
              <a:rPr lang="zh-CN" altLang="en-US" sz="2400" b="1" smtClean="0">
                <a:latin typeface="楷体_GB2312" pitchFamily="49" charset="-122"/>
                <a:ea typeface="楷体_GB2312" pitchFamily="49" charset="-122"/>
              </a:rPr>
              <a:t>例</a:t>
            </a:r>
            <a:r>
              <a:rPr lang="en-US" altLang="zh-CN" sz="2400" b="1" smtClean="0">
                <a:latin typeface="楷体_GB2312" pitchFamily="49" charset="-122"/>
                <a:ea typeface="楷体_GB2312" pitchFamily="49" charset="-122"/>
              </a:rPr>
              <a:t>4.12】</a:t>
            </a:r>
            <a:r>
              <a:rPr lang="zh-CN" altLang="en-US" sz="2400" b="1" smtClean="0">
                <a:latin typeface="楷体_GB2312" pitchFamily="49" charset="-122"/>
                <a:ea typeface="楷体_GB2312" pitchFamily="49" charset="-122"/>
              </a:rPr>
              <a:t>创建一个</a:t>
            </a:r>
            <a:r>
              <a:rPr lang="en-US" altLang="zh-CN" sz="2400" b="1" smtClean="0">
                <a:latin typeface="楷体_GB2312" pitchFamily="49" charset="-122"/>
                <a:ea typeface="楷体_GB2312" pitchFamily="49" charset="-122"/>
              </a:rPr>
              <a:t>INSERT</a:t>
            </a:r>
            <a:r>
              <a:rPr lang="zh-CN" altLang="en-US" sz="2400" b="1" smtClean="0">
                <a:latin typeface="楷体_GB2312" pitchFamily="49" charset="-122"/>
                <a:ea typeface="楷体_GB2312" pitchFamily="49" charset="-122"/>
              </a:rPr>
              <a:t>触发器，在对表</a:t>
            </a:r>
            <a:r>
              <a:rPr lang="en-US" altLang="zh-CN" sz="2400" b="1" smtClean="0">
                <a:latin typeface="楷体_GB2312" pitchFamily="49" charset="-122"/>
                <a:ea typeface="楷体_GB2312" pitchFamily="49" charset="-122"/>
              </a:rPr>
              <a:t>stock</a:t>
            </a:r>
            <a:r>
              <a:rPr lang="zh-CN" altLang="en-US" sz="2400" b="1" smtClean="0">
                <a:latin typeface="楷体_GB2312" pitchFamily="49" charset="-122"/>
                <a:ea typeface="楷体_GB2312" pitchFamily="49" charset="-122"/>
              </a:rPr>
              <a:t>进行插入后，验证库存量的大小，库存量小于</a:t>
            </a:r>
            <a:r>
              <a:rPr lang="en-US" altLang="zh-CN" sz="2400" b="1" smtClean="0">
                <a:latin typeface="楷体_GB2312" pitchFamily="49" charset="-122"/>
                <a:ea typeface="楷体_GB2312" pitchFamily="49" charset="-122"/>
              </a:rPr>
              <a:t>1</a:t>
            </a:r>
            <a:r>
              <a:rPr lang="zh-CN" altLang="en-US" sz="2400" b="1" smtClean="0">
                <a:latin typeface="楷体_GB2312" pitchFamily="49" charset="-122"/>
                <a:ea typeface="楷体_GB2312" pitchFamily="49" charset="-122"/>
              </a:rPr>
              <a:t>，则撤销该插入操作。</a:t>
            </a:r>
          </a:p>
          <a:p>
            <a:pPr eaLnBrk="1" hangingPunct="1">
              <a:lnSpc>
                <a:spcPct val="100000"/>
              </a:lnSpc>
              <a:spcBef>
                <a:spcPts val="0"/>
              </a:spcBef>
              <a:buFontTx/>
              <a:buNone/>
            </a:pPr>
            <a:r>
              <a:rPr lang="en-US" altLang="zh-CN" sz="2400" b="1" smtClean="0">
                <a:solidFill>
                  <a:srgbClr val="FF3300"/>
                </a:solidFill>
                <a:latin typeface="楷体_GB2312" pitchFamily="49" charset="-122"/>
                <a:ea typeface="楷体_GB2312" pitchFamily="49" charset="-122"/>
              </a:rPr>
              <a:t>CREATE TRIGGER tr2_stock</a:t>
            </a:r>
          </a:p>
          <a:p>
            <a:pPr eaLnBrk="1" hangingPunct="1">
              <a:lnSpc>
                <a:spcPct val="100000"/>
              </a:lnSpc>
              <a:spcBef>
                <a:spcPts val="0"/>
              </a:spcBef>
              <a:buFontTx/>
              <a:buNone/>
            </a:pPr>
            <a:r>
              <a:rPr lang="en-US" altLang="zh-CN" sz="2400" b="1" smtClean="0">
                <a:solidFill>
                  <a:srgbClr val="FF3300"/>
                </a:solidFill>
                <a:latin typeface="楷体_GB2312" pitchFamily="49" charset="-122"/>
                <a:ea typeface="楷体_GB2312" pitchFamily="49" charset="-122"/>
              </a:rPr>
              <a:t>   ON stock</a:t>
            </a:r>
          </a:p>
          <a:p>
            <a:pPr eaLnBrk="1" hangingPunct="1">
              <a:lnSpc>
                <a:spcPct val="100000"/>
              </a:lnSpc>
              <a:spcBef>
                <a:spcPts val="0"/>
              </a:spcBef>
              <a:buFontTx/>
              <a:buNone/>
            </a:pPr>
            <a:r>
              <a:rPr lang="en-US" altLang="zh-CN" sz="2400" b="1" smtClean="0">
                <a:solidFill>
                  <a:srgbClr val="FF3300"/>
                </a:solidFill>
                <a:latin typeface="楷体_GB2312" pitchFamily="49" charset="-122"/>
                <a:ea typeface="楷体_GB2312" pitchFamily="49" charset="-122"/>
              </a:rPr>
              <a:t>   FOR INSERT</a:t>
            </a:r>
          </a:p>
          <a:p>
            <a:pPr eaLnBrk="1" hangingPunct="1">
              <a:lnSpc>
                <a:spcPct val="100000"/>
              </a:lnSpc>
              <a:spcBef>
                <a:spcPts val="0"/>
              </a:spcBef>
              <a:buFontTx/>
              <a:buNone/>
            </a:pPr>
            <a:r>
              <a:rPr lang="en-US" altLang="zh-CN" sz="2400" b="1" smtClean="0">
                <a:solidFill>
                  <a:srgbClr val="FF3300"/>
                </a:solidFill>
                <a:latin typeface="楷体_GB2312" pitchFamily="49" charset="-122"/>
                <a:ea typeface="楷体_GB2312" pitchFamily="49" charset="-122"/>
              </a:rPr>
              <a:t>AS </a:t>
            </a:r>
            <a:r>
              <a:rPr lang="en-US" altLang="zh-CN" sz="2400" b="1" smtClean="0">
                <a:solidFill>
                  <a:schemeClr val="tx2"/>
                </a:solidFill>
                <a:latin typeface="楷体_GB2312" pitchFamily="49" charset="-122"/>
                <a:ea typeface="楷体_GB2312" pitchFamily="49" charset="-122"/>
              </a:rPr>
              <a:t> </a:t>
            </a:r>
          </a:p>
          <a:p>
            <a:pPr eaLnBrk="1" hangingPunct="1">
              <a:lnSpc>
                <a:spcPct val="100000"/>
              </a:lnSpc>
              <a:spcBef>
                <a:spcPts val="0"/>
              </a:spcBef>
              <a:buFontTx/>
              <a:buNone/>
            </a:pPr>
            <a:r>
              <a:rPr lang="en-US" altLang="zh-CN" sz="2400" b="1" smtClean="0">
                <a:solidFill>
                  <a:schemeClr val="tx2"/>
                </a:solidFill>
                <a:latin typeface="楷体_GB2312" pitchFamily="49" charset="-122"/>
                <a:ea typeface="楷体_GB2312" pitchFamily="49" charset="-122"/>
              </a:rPr>
              <a:t>  </a:t>
            </a:r>
            <a:r>
              <a:rPr lang="en-US" altLang="zh-CN" sz="2400" b="1" smtClean="0">
                <a:solidFill>
                  <a:srgbClr val="0000FF"/>
                </a:solidFill>
                <a:latin typeface="楷体_GB2312" pitchFamily="49" charset="-122"/>
                <a:ea typeface="楷体_GB2312" pitchFamily="49" charset="-122"/>
              </a:rPr>
              <a:t>DECLARE @amount int</a:t>
            </a:r>
          </a:p>
          <a:p>
            <a:pPr eaLnBrk="1" hangingPunct="1">
              <a:lnSpc>
                <a:spcPct val="100000"/>
              </a:lnSpc>
              <a:spcBef>
                <a:spcPts val="0"/>
              </a:spcBef>
              <a:buFontTx/>
              <a:buNone/>
            </a:pPr>
            <a:r>
              <a:rPr lang="en-US" altLang="zh-CN" sz="2400" b="1" smtClean="0">
                <a:solidFill>
                  <a:srgbClr val="0000FF"/>
                </a:solidFill>
                <a:latin typeface="楷体_GB2312" pitchFamily="49" charset="-122"/>
                <a:ea typeface="楷体_GB2312" pitchFamily="49" charset="-122"/>
              </a:rPr>
              <a:t>  SELECT @amount=amount</a:t>
            </a:r>
          </a:p>
          <a:p>
            <a:pPr eaLnBrk="1" hangingPunct="1">
              <a:lnSpc>
                <a:spcPct val="100000"/>
              </a:lnSpc>
              <a:spcBef>
                <a:spcPts val="0"/>
              </a:spcBef>
              <a:buFontTx/>
              <a:buNone/>
            </a:pPr>
            <a:r>
              <a:rPr lang="en-US" altLang="zh-CN" sz="2400" b="1" smtClean="0">
                <a:solidFill>
                  <a:srgbClr val="0000FF"/>
                </a:solidFill>
                <a:latin typeface="楷体_GB2312" pitchFamily="49" charset="-122"/>
                <a:ea typeface="楷体_GB2312" pitchFamily="49" charset="-122"/>
              </a:rPr>
              <a:t>  FROM INSERTED</a:t>
            </a:r>
          </a:p>
          <a:p>
            <a:pPr eaLnBrk="1" hangingPunct="1">
              <a:lnSpc>
                <a:spcPct val="100000"/>
              </a:lnSpc>
              <a:spcBef>
                <a:spcPts val="0"/>
              </a:spcBef>
              <a:buFontTx/>
              <a:buNone/>
            </a:pPr>
            <a:r>
              <a:rPr lang="en-US" altLang="zh-CN" sz="2400" b="1" smtClean="0">
                <a:solidFill>
                  <a:srgbClr val="0000FF"/>
                </a:solidFill>
                <a:latin typeface="楷体_GB2312" pitchFamily="49" charset="-122"/>
                <a:ea typeface="楷体_GB2312" pitchFamily="49" charset="-122"/>
              </a:rPr>
              <a:t>  IF @amount&lt;1</a:t>
            </a:r>
          </a:p>
          <a:p>
            <a:pPr eaLnBrk="1" hangingPunct="1">
              <a:lnSpc>
                <a:spcPct val="100000"/>
              </a:lnSpc>
              <a:spcBef>
                <a:spcPts val="0"/>
              </a:spcBef>
              <a:buFontTx/>
              <a:buNone/>
            </a:pPr>
            <a:r>
              <a:rPr lang="en-US" altLang="zh-CN" sz="2400" b="1" smtClean="0">
                <a:solidFill>
                  <a:srgbClr val="0000FF"/>
                </a:solidFill>
                <a:latin typeface="楷体_GB2312" pitchFamily="49" charset="-122"/>
                <a:ea typeface="楷体_GB2312" pitchFamily="49" charset="-122"/>
              </a:rPr>
              <a:t>  BEGIN </a:t>
            </a:r>
          </a:p>
          <a:p>
            <a:pPr eaLnBrk="1" hangingPunct="1">
              <a:lnSpc>
                <a:spcPct val="100000"/>
              </a:lnSpc>
              <a:spcBef>
                <a:spcPts val="0"/>
              </a:spcBef>
              <a:buFontTx/>
              <a:buNone/>
            </a:pPr>
            <a:r>
              <a:rPr lang="en-US" altLang="zh-CN" sz="2400" b="1" smtClean="0">
                <a:solidFill>
                  <a:srgbClr val="0000FF"/>
                </a:solidFill>
                <a:latin typeface="楷体_GB2312" pitchFamily="49" charset="-122"/>
                <a:ea typeface="楷体_GB2312" pitchFamily="49" charset="-122"/>
              </a:rPr>
              <a:t>    ROLLBACK TRAN</a:t>
            </a:r>
          </a:p>
          <a:p>
            <a:pPr eaLnBrk="1" hangingPunct="1">
              <a:lnSpc>
                <a:spcPct val="100000"/>
              </a:lnSpc>
              <a:spcBef>
                <a:spcPts val="0"/>
              </a:spcBef>
              <a:buFontTx/>
              <a:buNone/>
            </a:pPr>
            <a:r>
              <a:rPr lang="en-US" altLang="zh-CN" sz="2400" b="1" smtClean="0">
                <a:solidFill>
                  <a:srgbClr val="0000FF"/>
                </a:solidFill>
                <a:latin typeface="楷体_GB2312" pitchFamily="49" charset="-122"/>
                <a:ea typeface="楷体_GB2312" pitchFamily="49" charset="-122"/>
              </a:rPr>
              <a:t>    RAISERROR('amount must be greater than 1',16,10)</a:t>
            </a:r>
          </a:p>
          <a:p>
            <a:pPr eaLnBrk="1" hangingPunct="1">
              <a:lnSpc>
                <a:spcPct val="100000"/>
              </a:lnSpc>
              <a:spcBef>
                <a:spcPts val="0"/>
              </a:spcBef>
              <a:buFontTx/>
              <a:buNone/>
            </a:pPr>
            <a:r>
              <a:rPr lang="en-US" altLang="zh-CN" sz="2400" b="1" smtClean="0">
                <a:solidFill>
                  <a:srgbClr val="0000FF"/>
                </a:solidFill>
                <a:latin typeface="楷体_GB2312" pitchFamily="49" charset="-122"/>
                <a:ea typeface="楷体_GB2312" pitchFamily="49" charset="-122"/>
              </a:rPr>
              <a:t>  END     </a:t>
            </a:r>
          </a:p>
          <a:p>
            <a:pPr eaLnBrk="1" hangingPunct="1">
              <a:lnSpc>
                <a:spcPct val="100000"/>
              </a:lnSpc>
              <a:spcBef>
                <a:spcPts val="0"/>
              </a:spcBef>
              <a:buFontTx/>
              <a:buNone/>
            </a:pPr>
            <a:r>
              <a:rPr lang="en-US" altLang="zh-CN" sz="2400" b="1" smtClean="0">
                <a:solidFill>
                  <a:srgbClr val="0000FF"/>
                </a:solidFill>
                <a:latin typeface="楷体_GB2312" pitchFamily="49" charset="-122"/>
                <a:ea typeface="楷体_GB2312" pitchFamily="49" charset="-122"/>
              </a:rPr>
              <a:t>GO</a:t>
            </a:r>
          </a:p>
        </p:txBody>
      </p:sp>
    </p:spTree>
    <p:extLst>
      <p:ext uri="{BB962C8B-B14F-4D97-AF65-F5344CB8AC3E}">
        <p14:creationId xmlns:p14="http://schemas.microsoft.com/office/powerpoint/2010/main" val="41627138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Effect transition="in" filter="fade">
                                      <p:cBhvr>
                                        <p:cTn id="17" dur="500"/>
                                        <p:tgtEl>
                                          <p:spTgt spid="6">
                                            <p:txEl>
                                              <p:pRg st="5" end="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xEl>
                                              <p:pRg st="6" end="6"/>
                                            </p:txEl>
                                          </p:spTgt>
                                        </p:tgtEl>
                                        <p:attrNameLst>
                                          <p:attrName>style.visibility</p:attrName>
                                        </p:attrNameLst>
                                      </p:cBhvr>
                                      <p:to>
                                        <p:strVal val="visible"/>
                                      </p:to>
                                    </p:set>
                                    <p:animEffect transition="in" filter="fade">
                                      <p:cBhvr>
                                        <p:cTn id="20" dur="500"/>
                                        <p:tgtEl>
                                          <p:spTgt spid="6">
                                            <p:txEl>
                                              <p:pRg st="6" end="6"/>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animEffect transition="in" filter="fade">
                                      <p:cBhvr>
                                        <p:cTn id="23" dur="500"/>
                                        <p:tgtEl>
                                          <p:spTgt spid="6">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xEl>
                                              <p:pRg st="8" end="8"/>
                                            </p:txEl>
                                          </p:spTgt>
                                        </p:tgtEl>
                                        <p:attrNameLst>
                                          <p:attrName>style.visibility</p:attrName>
                                        </p:attrNameLst>
                                      </p:cBhvr>
                                      <p:to>
                                        <p:strVal val="visible"/>
                                      </p:to>
                                    </p:set>
                                    <p:animEffect transition="in" filter="fade">
                                      <p:cBhvr>
                                        <p:cTn id="28" dur="500"/>
                                        <p:tgtEl>
                                          <p:spTgt spid="6">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animEffect transition="in" filter="fade">
                                      <p:cBhvr>
                                        <p:cTn id="31" dur="500"/>
                                        <p:tgtEl>
                                          <p:spTgt spid="6">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10" end="10"/>
                                            </p:txEl>
                                          </p:spTgt>
                                        </p:tgtEl>
                                        <p:attrNameLst>
                                          <p:attrName>style.visibility</p:attrName>
                                        </p:attrNameLst>
                                      </p:cBhvr>
                                      <p:to>
                                        <p:strVal val="visible"/>
                                      </p:to>
                                    </p:set>
                                    <p:animEffect transition="in" filter="fade">
                                      <p:cBhvr>
                                        <p:cTn id="34" dur="500"/>
                                        <p:tgtEl>
                                          <p:spTgt spid="6">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11" end="11"/>
                                            </p:txEl>
                                          </p:spTgt>
                                        </p:tgtEl>
                                        <p:attrNameLst>
                                          <p:attrName>style.visibility</p:attrName>
                                        </p:attrNameLst>
                                      </p:cBhvr>
                                      <p:to>
                                        <p:strVal val="visible"/>
                                      </p:to>
                                    </p:set>
                                    <p:animEffect transition="in" filter="fade">
                                      <p:cBhvr>
                                        <p:cTn id="37" dur="500"/>
                                        <p:tgtEl>
                                          <p:spTgt spid="6">
                                            <p:txEl>
                                              <p:pRg st="11" end="1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6">
                                            <p:txEl>
                                              <p:pRg st="12" end="12"/>
                                            </p:txEl>
                                          </p:spTgt>
                                        </p:tgtEl>
                                        <p:attrNameLst>
                                          <p:attrName>style.visibility</p:attrName>
                                        </p:attrNameLst>
                                      </p:cBhvr>
                                      <p:to>
                                        <p:strVal val="visible"/>
                                      </p:to>
                                    </p:set>
                                    <p:animEffect transition="in" filter="fade">
                                      <p:cBhvr>
                                        <p:cTn id="40" dur="500"/>
                                        <p:tgtEl>
                                          <p:spTgt spid="6">
                                            <p:txEl>
                                              <p:pRg st="12" end="12"/>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6">
                                            <p:txEl>
                                              <p:pRg st="13" end="13"/>
                                            </p:txEl>
                                          </p:spTgt>
                                        </p:tgtEl>
                                        <p:attrNameLst>
                                          <p:attrName>style.visibility</p:attrName>
                                        </p:attrNameLst>
                                      </p:cBhvr>
                                      <p:to>
                                        <p:strVal val="visible"/>
                                      </p:to>
                                    </p:set>
                                    <p:animEffect transition="in" filter="fade">
                                      <p:cBhvr>
                                        <p:cTn id="43"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4.1 SQL </a:t>
            </a:r>
            <a:r>
              <a:rPr lang="en-US" altLang="zh-CN" sz="2800" b="1" dirty="0">
                <a:solidFill>
                  <a:schemeClr val="bg1"/>
                </a:solidFill>
                <a:latin typeface="微软雅黑" panose="020B0503020204020204" pitchFamily="34" charset="-122"/>
                <a:ea typeface="微软雅黑" panose="020B0503020204020204" pitchFamily="34" charset="-122"/>
              </a:rPr>
              <a:t>Server</a:t>
            </a:r>
            <a:r>
              <a:rPr lang="zh-CN" altLang="en-US" sz="2800" b="1" dirty="0">
                <a:solidFill>
                  <a:schemeClr val="bg1"/>
                </a:solidFill>
                <a:latin typeface="微软雅黑" panose="020B0503020204020204" pitchFamily="34" charset="-122"/>
                <a:ea typeface="微软雅黑" panose="020B0503020204020204" pitchFamily="34" charset="-122"/>
              </a:rPr>
              <a:t>编程结构</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4.1.1 </a:t>
            </a:r>
            <a:r>
              <a:rPr lang="zh-CN" altLang="en-US" sz="2800" b="1" dirty="0" smtClean="0">
                <a:solidFill>
                  <a:schemeClr val="bg1"/>
                </a:solidFill>
                <a:latin typeface="微软雅黑" panose="020B0503020204020204" pitchFamily="34" charset="-122"/>
                <a:ea typeface="微软雅黑" panose="020B0503020204020204" pitchFamily="34" charset="-122"/>
              </a:rPr>
              <a:t>变量</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2"/>
          <p:cNvSpPr txBox="1">
            <a:spLocks noChangeArrowheads="1"/>
          </p:cNvSpPr>
          <p:nvPr/>
        </p:nvSpPr>
        <p:spPr bwMode="auto">
          <a:xfrm>
            <a:off x="611188" y="1125538"/>
            <a:ext cx="8229600" cy="33448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en-US" altLang="zh-CN" b="1" smtClean="0">
                <a:latin typeface="楷体_GB2312" pitchFamily="49" charset="-122"/>
                <a:ea typeface="楷体_GB2312" pitchFamily="49" charset="-122"/>
              </a:rPr>
              <a:t>2</a:t>
            </a:r>
            <a:r>
              <a:rPr lang="zh-CN" altLang="en-US" b="1" smtClean="0">
                <a:latin typeface="楷体_GB2312" pitchFamily="49" charset="-122"/>
                <a:ea typeface="楷体_GB2312" pitchFamily="49" charset="-122"/>
              </a:rPr>
              <a:t>．为局部变量赋值可以采用</a:t>
            </a:r>
            <a:r>
              <a:rPr lang="en-US" altLang="zh-CN" b="1" smtClean="0">
                <a:latin typeface="楷体_GB2312" pitchFamily="49" charset="-122"/>
                <a:ea typeface="楷体_GB2312" pitchFamily="49" charset="-122"/>
              </a:rPr>
              <a:t>SET</a:t>
            </a:r>
            <a:r>
              <a:rPr lang="zh-CN" altLang="en-US" b="1" smtClean="0">
                <a:latin typeface="楷体_GB2312" pitchFamily="49" charset="-122"/>
                <a:ea typeface="楷体_GB2312" pitchFamily="49" charset="-122"/>
              </a:rPr>
              <a:t>语句或</a:t>
            </a:r>
            <a:r>
              <a:rPr lang="en-US" altLang="zh-CN" b="1" smtClean="0">
                <a:latin typeface="楷体_GB2312" pitchFamily="49" charset="-122"/>
                <a:ea typeface="楷体_GB2312" pitchFamily="49" charset="-122"/>
              </a:rPr>
              <a:t>SELECT</a:t>
            </a:r>
            <a:r>
              <a:rPr lang="zh-CN" altLang="en-US" b="1" smtClean="0">
                <a:latin typeface="楷体_GB2312" pitchFamily="49" charset="-122"/>
                <a:ea typeface="楷体_GB2312" pitchFamily="49" charset="-122"/>
              </a:rPr>
              <a:t>语句：</a:t>
            </a:r>
          </a:p>
          <a:p>
            <a:pPr eaLnBrk="1" hangingPunct="1">
              <a:buFont typeface="Wingdings" panose="05000000000000000000" pitchFamily="2" charset="2"/>
              <a:buChar char="l"/>
            </a:pPr>
            <a:r>
              <a:rPr lang="en-US" altLang="zh-CN" b="1" smtClean="0">
                <a:solidFill>
                  <a:srgbClr val="FF3300"/>
                </a:solidFill>
                <a:latin typeface="楷体_GB2312" pitchFamily="49" charset="-122"/>
                <a:ea typeface="楷体_GB2312" pitchFamily="49" charset="-122"/>
              </a:rPr>
              <a:t>SET @</a:t>
            </a:r>
            <a:r>
              <a:rPr lang="zh-CN" altLang="en-US" b="1" smtClean="0">
                <a:solidFill>
                  <a:srgbClr val="FF3300"/>
                </a:solidFill>
                <a:latin typeface="楷体_GB2312" pitchFamily="49" charset="-122"/>
                <a:ea typeface="楷体_GB2312" pitchFamily="49" charset="-122"/>
              </a:rPr>
              <a:t>变量名</a:t>
            </a:r>
            <a:r>
              <a:rPr lang="en-US" altLang="zh-CN" b="1" smtClean="0">
                <a:solidFill>
                  <a:srgbClr val="FF3300"/>
                </a:solidFill>
                <a:latin typeface="楷体_GB2312" pitchFamily="49" charset="-122"/>
                <a:ea typeface="楷体_GB2312" pitchFamily="49" charset="-122"/>
              </a:rPr>
              <a:t>=</a:t>
            </a:r>
            <a:r>
              <a:rPr lang="zh-CN" altLang="en-US" b="1" smtClean="0">
                <a:solidFill>
                  <a:srgbClr val="FF3300"/>
                </a:solidFill>
                <a:latin typeface="楷体_GB2312" pitchFamily="49" charset="-122"/>
                <a:ea typeface="楷体_GB2312" pitchFamily="49" charset="-122"/>
              </a:rPr>
              <a:t>表达式</a:t>
            </a:r>
          </a:p>
          <a:p>
            <a:pPr eaLnBrk="1" hangingPunct="1">
              <a:buFont typeface="Wingdings" panose="05000000000000000000" pitchFamily="2" charset="2"/>
              <a:buChar char="l"/>
            </a:pPr>
            <a:r>
              <a:rPr lang="en-US" altLang="zh-CN" b="1" smtClean="0">
                <a:solidFill>
                  <a:srgbClr val="FF3300"/>
                </a:solidFill>
                <a:latin typeface="楷体_GB2312" pitchFamily="49" charset="-122"/>
                <a:ea typeface="楷体_GB2312" pitchFamily="49" charset="-122"/>
              </a:rPr>
              <a:t>SELECT @</a:t>
            </a:r>
            <a:r>
              <a:rPr lang="zh-CN" altLang="en-US" b="1" smtClean="0">
                <a:solidFill>
                  <a:srgbClr val="FF3300"/>
                </a:solidFill>
                <a:latin typeface="楷体_GB2312" pitchFamily="49" charset="-122"/>
                <a:ea typeface="楷体_GB2312" pitchFamily="49" charset="-122"/>
              </a:rPr>
              <a:t>变量名</a:t>
            </a:r>
            <a:r>
              <a:rPr lang="en-US" altLang="zh-CN" b="1" smtClean="0">
                <a:solidFill>
                  <a:srgbClr val="FF3300"/>
                </a:solidFill>
                <a:latin typeface="楷体_GB2312" pitchFamily="49" charset="-122"/>
                <a:ea typeface="楷体_GB2312" pitchFamily="49" charset="-122"/>
              </a:rPr>
              <a:t>=</a:t>
            </a:r>
            <a:r>
              <a:rPr lang="zh-CN" altLang="en-US" b="1" smtClean="0">
                <a:solidFill>
                  <a:srgbClr val="FF3300"/>
                </a:solidFill>
                <a:latin typeface="楷体_GB2312" pitchFamily="49" charset="-122"/>
                <a:ea typeface="楷体_GB2312" pitchFamily="49" charset="-122"/>
              </a:rPr>
              <a:t>表达式</a:t>
            </a:r>
          </a:p>
          <a:p>
            <a:pPr eaLnBrk="1" hangingPunct="1">
              <a:buFont typeface="Wingdings" panose="05000000000000000000" pitchFamily="2" charset="2"/>
              <a:buChar char="l"/>
            </a:pPr>
            <a:r>
              <a:rPr lang="en-US" altLang="zh-CN" b="1" smtClean="0">
                <a:solidFill>
                  <a:srgbClr val="FF3300"/>
                </a:solidFill>
                <a:latin typeface="楷体_GB2312" pitchFamily="49" charset="-122"/>
                <a:ea typeface="楷体_GB2312" pitchFamily="49" charset="-122"/>
              </a:rPr>
              <a:t>SELECT  </a:t>
            </a:r>
            <a:r>
              <a:rPr lang="zh-CN" altLang="en-US" b="1" smtClean="0">
                <a:solidFill>
                  <a:srgbClr val="FF3300"/>
                </a:solidFill>
                <a:latin typeface="楷体_GB2312" pitchFamily="49" charset="-122"/>
                <a:ea typeface="楷体_GB2312" pitchFamily="49" charset="-122"/>
              </a:rPr>
              <a:t>列</a:t>
            </a:r>
            <a:r>
              <a:rPr lang="en-US" altLang="zh-CN" b="1" smtClean="0">
                <a:solidFill>
                  <a:srgbClr val="FF3300"/>
                </a:solidFill>
                <a:latin typeface="楷体_GB2312" pitchFamily="49" charset="-122"/>
                <a:ea typeface="楷体_GB2312" pitchFamily="49" charset="-122"/>
              </a:rPr>
              <a:t>1,</a:t>
            </a:r>
            <a:r>
              <a:rPr lang="en-US" altLang="zh-CN" b="1" smtClean="0">
                <a:solidFill>
                  <a:srgbClr val="FF3300"/>
                </a:solidFill>
                <a:ea typeface="楷体_GB2312" pitchFamily="49" charset="-122"/>
              </a:rPr>
              <a:t>……</a:t>
            </a:r>
            <a:r>
              <a:rPr lang="en-US" altLang="zh-CN" b="1" smtClean="0">
                <a:solidFill>
                  <a:srgbClr val="FF3300"/>
                </a:solidFill>
                <a:latin typeface="楷体_GB2312" pitchFamily="49" charset="-122"/>
                <a:ea typeface="楷体_GB2312" pitchFamily="49" charset="-122"/>
              </a:rPr>
              <a:t>,</a:t>
            </a:r>
            <a:r>
              <a:rPr lang="zh-CN" altLang="en-US" b="1" smtClean="0">
                <a:solidFill>
                  <a:srgbClr val="FF3300"/>
                </a:solidFill>
                <a:latin typeface="楷体_GB2312" pitchFamily="49" charset="-122"/>
                <a:ea typeface="楷体_GB2312" pitchFamily="49" charset="-122"/>
              </a:rPr>
              <a:t>列</a:t>
            </a:r>
            <a:r>
              <a:rPr lang="en-US" altLang="zh-CN" b="1" smtClean="0">
                <a:solidFill>
                  <a:srgbClr val="FF3300"/>
                </a:solidFill>
                <a:latin typeface="楷体_GB2312" pitchFamily="49" charset="-122"/>
                <a:ea typeface="楷体_GB2312" pitchFamily="49" charset="-122"/>
              </a:rPr>
              <a:t>n</a:t>
            </a:r>
          </a:p>
          <a:p>
            <a:pPr eaLnBrk="1" hangingPunct="1">
              <a:buFontTx/>
              <a:buNone/>
            </a:pPr>
            <a:r>
              <a:rPr lang="en-US" altLang="zh-CN" b="1" smtClean="0">
                <a:solidFill>
                  <a:srgbClr val="FF3300"/>
                </a:solidFill>
                <a:latin typeface="楷体_GB2312" pitchFamily="49" charset="-122"/>
                <a:ea typeface="楷体_GB2312" pitchFamily="49" charset="-122"/>
              </a:rPr>
              <a:t>  @</a:t>
            </a:r>
            <a:r>
              <a:rPr lang="zh-CN" altLang="en-US" b="1" smtClean="0">
                <a:solidFill>
                  <a:srgbClr val="FF3300"/>
                </a:solidFill>
                <a:latin typeface="楷体_GB2312" pitchFamily="49" charset="-122"/>
                <a:ea typeface="楷体_GB2312" pitchFamily="49" charset="-122"/>
              </a:rPr>
              <a:t>变量名</a:t>
            </a:r>
            <a:r>
              <a:rPr lang="en-US" altLang="zh-CN" b="1" smtClean="0">
                <a:solidFill>
                  <a:srgbClr val="FF3300"/>
                </a:solidFill>
                <a:latin typeface="楷体_GB2312" pitchFamily="49" charset="-122"/>
                <a:ea typeface="楷体_GB2312" pitchFamily="49" charset="-122"/>
              </a:rPr>
              <a:t>=</a:t>
            </a:r>
            <a:r>
              <a:rPr lang="zh-CN" altLang="en-US" b="1" smtClean="0">
                <a:solidFill>
                  <a:srgbClr val="FF3300"/>
                </a:solidFill>
                <a:latin typeface="楷体_GB2312" pitchFamily="49" charset="-122"/>
                <a:ea typeface="楷体_GB2312" pitchFamily="49" charset="-122"/>
              </a:rPr>
              <a:t>表达式</a:t>
            </a:r>
          </a:p>
          <a:p>
            <a:pPr eaLnBrk="1" hangingPunct="1">
              <a:buFontTx/>
              <a:buNone/>
            </a:pPr>
            <a:r>
              <a:rPr lang="zh-CN" altLang="en-US" b="1" smtClean="0">
                <a:solidFill>
                  <a:srgbClr val="FF3300"/>
                </a:solidFill>
                <a:latin typeface="楷体_GB2312" pitchFamily="49" charset="-122"/>
                <a:ea typeface="楷体_GB2312" pitchFamily="49" charset="-122"/>
              </a:rPr>
              <a:t>  </a:t>
            </a:r>
            <a:r>
              <a:rPr lang="en-US" altLang="zh-CN" b="1" smtClean="0">
                <a:solidFill>
                  <a:srgbClr val="FF3300"/>
                </a:solidFill>
                <a:latin typeface="楷体_GB2312" pitchFamily="49" charset="-122"/>
                <a:ea typeface="楷体_GB2312" pitchFamily="49" charset="-122"/>
              </a:rPr>
              <a:t>FROM </a:t>
            </a:r>
            <a:r>
              <a:rPr lang="zh-CN" altLang="en-US" b="1" smtClean="0">
                <a:solidFill>
                  <a:srgbClr val="FF3300"/>
                </a:solidFill>
                <a:latin typeface="楷体_GB2312" pitchFamily="49" charset="-122"/>
                <a:ea typeface="楷体_GB2312" pitchFamily="49" charset="-122"/>
              </a:rPr>
              <a:t>表名</a:t>
            </a:r>
          </a:p>
          <a:p>
            <a:pPr eaLnBrk="1" hangingPunct="1">
              <a:buFontTx/>
              <a:buNone/>
            </a:pPr>
            <a:r>
              <a:rPr lang="zh-CN" altLang="en-US" b="1" smtClean="0">
                <a:solidFill>
                  <a:srgbClr val="FF3300"/>
                </a:solidFill>
                <a:latin typeface="楷体_GB2312" pitchFamily="49" charset="-122"/>
                <a:ea typeface="楷体_GB2312" pitchFamily="49" charset="-122"/>
              </a:rPr>
              <a:t>  </a:t>
            </a:r>
            <a:r>
              <a:rPr lang="en-US" altLang="zh-CN" b="1" smtClean="0">
                <a:solidFill>
                  <a:srgbClr val="FF3300"/>
                </a:solidFill>
                <a:latin typeface="楷体_GB2312" pitchFamily="49" charset="-122"/>
                <a:ea typeface="楷体_GB2312" pitchFamily="49" charset="-122"/>
              </a:rPr>
              <a:t>WHERE </a:t>
            </a:r>
            <a:r>
              <a:rPr lang="zh-CN" altLang="en-US" b="1" smtClean="0">
                <a:solidFill>
                  <a:srgbClr val="FF3300"/>
                </a:solidFill>
                <a:latin typeface="楷体_GB2312" pitchFamily="49" charset="-122"/>
                <a:ea typeface="楷体_GB2312" pitchFamily="49" charset="-122"/>
              </a:rPr>
              <a:t>条件表达式</a:t>
            </a:r>
          </a:p>
          <a:p>
            <a:pPr eaLnBrk="1" hangingPunct="1">
              <a:buFontTx/>
              <a:buNone/>
            </a:pPr>
            <a:endParaRPr lang="zh-CN" altLang="en-US" b="1" smtClean="0">
              <a:solidFill>
                <a:srgbClr val="FF3300"/>
              </a:solidFill>
              <a:latin typeface="楷体_GB2312" pitchFamily="49" charset="-122"/>
              <a:ea typeface="楷体_GB2312" pitchFamily="49" charset="-122"/>
            </a:endParaRPr>
          </a:p>
          <a:p>
            <a:pPr eaLnBrk="1" hangingPunct="1">
              <a:buFontTx/>
              <a:buNone/>
            </a:pPr>
            <a:endParaRPr lang="en-US" altLang="zh-CN" b="1" smtClean="0">
              <a:latin typeface="楷体_GB2312" pitchFamily="49" charset="-122"/>
              <a:ea typeface="楷体_GB2312" pitchFamily="49" charset="-122"/>
            </a:endParaRPr>
          </a:p>
        </p:txBody>
      </p:sp>
      <p:sp>
        <p:nvSpPr>
          <p:cNvPr id="11" name="Rectangle 4"/>
          <p:cNvSpPr>
            <a:spLocks noChangeArrowheads="1"/>
          </p:cNvSpPr>
          <p:nvPr/>
        </p:nvSpPr>
        <p:spPr bwMode="auto">
          <a:xfrm>
            <a:off x="468313" y="4943805"/>
            <a:ext cx="11400414" cy="111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b="1" i="0" dirty="0">
                <a:latin typeface="楷体_GB2312" pitchFamily="49" charset="-122"/>
                <a:ea typeface="楷体_GB2312" pitchFamily="49" charset="-122"/>
              </a:rPr>
              <a:t>注</a:t>
            </a:r>
            <a:r>
              <a:rPr lang="en-US" altLang="zh-CN" sz="2400" b="1" i="0" dirty="0">
                <a:latin typeface="楷体_GB2312" pitchFamily="49" charset="-122"/>
                <a:ea typeface="楷体_GB2312" pitchFamily="49" charset="-122"/>
              </a:rPr>
              <a:t>:1)</a:t>
            </a:r>
            <a:r>
              <a:rPr lang="zh-CN" altLang="en-US" sz="2400" b="1" i="0" dirty="0">
                <a:latin typeface="楷体_GB2312" pitchFamily="49" charset="-122"/>
                <a:ea typeface="楷体_GB2312" pitchFamily="49" charset="-122"/>
              </a:rPr>
              <a:t>如果</a:t>
            </a:r>
            <a:r>
              <a:rPr lang="en-US" altLang="zh-CN" sz="2400" b="1" i="0" dirty="0">
                <a:latin typeface="楷体_GB2312" pitchFamily="49" charset="-122"/>
                <a:ea typeface="楷体_GB2312" pitchFamily="49" charset="-122"/>
              </a:rPr>
              <a:t>SELECT</a:t>
            </a:r>
            <a:r>
              <a:rPr lang="zh-CN" altLang="en-US" sz="2400" b="1" i="0" dirty="0">
                <a:latin typeface="楷体_GB2312" pitchFamily="49" charset="-122"/>
                <a:ea typeface="楷体_GB2312" pitchFamily="49" charset="-122"/>
              </a:rPr>
              <a:t>语句返回多个数值，则局部变量取最后一个返回值。</a:t>
            </a:r>
          </a:p>
          <a:p>
            <a:pPr eaLnBrk="1" hangingPunct="1">
              <a:lnSpc>
                <a:spcPct val="150000"/>
              </a:lnSpc>
            </a:pPr>
            <a:r>
              <a:rPr lang="zh-CN" altLang="en-US" sz="2400" b="1" i="0" dirty="0">
                <a:latin typeface="楷体_GB2312" pitchFamily="49" charset="-122"/>
                <a:ea typeface="楷体_GB2312" pitchFamily="49" charset="-122"/>
              </a:rPr>
              <a:t>   </a:t>
            </a:r>
            <a:r>
              <a:rPr lang="en-US" altLang="zh-CN" sz="2400" b="1" i="0" dirty="0">
                <a:latin typeface="楷体_GB2312" pitchFamily="49" charset="-122"/>
                <a:ea typeface="楷体_GB2312" pitchFamily="49" charset="-122"/>
              </a:rPr>
              <a:t>2)SELECT</a:t>
            </a:r>
            <a:r>
              <a:rPr lang="zh-CN" altLang="en-US" sz="2400" b="1" i="0" dirty="0">
                <a:latin typeface="楷体_GB2312" pitchFamily="49" charset="-122"/>
                <a:ea typeface="楷体_GB2312" pitchFamily="49" charset="-122"/>
              </a:rPr>
              <a:t>语句的赋值功能和查询功能不能混合使用，否则系统会产生错误信息。</a:t>
            </a:r>
            <a:r>
              <a:rPr lang="zh-CN" altLang="en-US" sz="2400" dirty="0">
                <a:latin typeface="楷体_GB2312" pitchFamily="49" charset="-122"/>
                <a:ea typeface="楷体_GB2312" pitchFamily="49" charset="-122"/>
              </a:rPr>
              <a:t> </a:t>
            </a:r>
          </a:p>
        </p:txBody>
      </p:sp>
    </p:spTree>
    <p:extLst>
      <p:ext uri="{BB962C8B-B14F-4D97-AF65-F5344CB8AC3E}">
        <p14:creationId xmlns:p14="http://schemas.microsoft.com/office/powerpoint/2010/main" val="41655013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linds(horizontal)">
                                      <p:cBhvr>
                                        <p:cTn id="17" dur="500"/>
                                        <p:tgtEl>
                                          <p:spTgt spid="8">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8">
                                            <p:txEl>
                                              <p:pRg st="4" end="4"/>
                                            </p:txEl>
                                          </p:spTgt>
                                        </p:tgtEl>
                                        <p:attrNameLst>
                                          <p:attrName>style.visibility</p:attrName>
                                        </p:attrNameLst>
                                      </p:cBhvr>
                                      <p:to>
                                        <p:strVal val="visible"/>
                                      </p:to>
                                    </p:set>
                                    <p:animEffect transition="in" filter="blinds(horizontal)">
                                      <p:cBhvr>
                                        <p:cTn id="20" dur="500"/>
                                        <p:tgtEl>
                                          <p:spTgt spid="8">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animEffect transition="in" filter="blinds(horizontal)">
                                      <p:cBhvr>
                                        <p:cTn id="23" dur="500"/>
                                        <p:tgtEl>
                                          <p:spTgt spid="8">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8">
                                            <p:txEl>
                                              <p:pRg st="6" end="6"/>
                                            </p:txEl>
                                          </p:spTgt>
                                        </p:tgtEl>
                                        <p:attrNameLst>
                                          <p:attrName>style.visibility</p:attrName>
                                        </p:attrNameLst>
                                      </p:cBhvr>
                                      <p:to>
                                        <p:strVal val="visible"/>
                                      </p:to>
                                    </p:set>
                                    <p:animEffect transition="in" filter="blinds(horizontal)">
                                      <p:cBhvr>
                                        <p:cTn id="26" dur="500"/>
                                        <p:tgtEl>
                                          <p:spTgt spid="8">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horizontal)">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4.3 </a:t>
            </a:r>
            <a:r>
              <a:rPr lang="zh-CN" altLang="en-US" sz="2800" b="1" dirty="0" smtClean="0">
                <a:solidFill>
                  <a:schemeClr val="bg1"/>
                </a:solidFill>
                <a:latin typeface="微软雅黑" panose="020B0503020204020204" pitchFamily="34" charset="-122"/>
                <a:ea typeface="微软雅黑" panose="020B0503020204020204" pitchFamily="34" charset="-122"/>
              </a:rPr>
              <a:t>触</a:t>
            </a:r>
            <a:r>
              <a:rPr lang="zh-CN" altLang="en-US" sz="2800" b="1" dirty="0">
                <a:solidFill>
                  <a:schemeClr val="bg1"/>
                </a:solidFill>
                <a:latin typeface="微软雅黑" panose="020B0503020204020204" pitchFamily="34" charset="-122"/>
                <a:ea typeface="微软雅黑" panose="020B0503020204020204" pitchFamily="34" charset="-122"/>
              </a:rPr>
              <a:t>发器</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4.3.2 </a:t>
            </a:r>
            <a:r>
              <a:rPr lang="zh-CN" altLang="en-US" sz="2800" b="1" dirty="0">
                <a:solidFill>
                  <a:schemeClr val="bg1"/>
                </a:solidFill>
                <a:latin typeface="微软雅黑" panose="020B0503020204020204" pitchFamily="34" charset="-122"/>
                <a:ea typeface="微软雅黑" panose="020B0503020204020204" pitchFamily="34" charset="-122"/>
              </a:rPr>
              <a:t>创建触发器</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2"/>
          <p:cNvSpPr txBox="1">
            <a:spLocks noChangeArrowheads="1"/>
          </p:cNvSpPr>
          <p:nvPr/>
        </p:nvSpPr>
        <p:spPr bwMode="auto">
          <a:xfrm>
            <a:off x="468313" y="819597"/>
            <a:ext cx="10946967" cy="4286250"/>
          </a:xfrm>
          <a:prstGeom prst="rect">
            <a:avLst/>
          </a:prstGeom>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defRPr/>
            </a:pPr>
            <a:r>
              <a:rPr lang="zh-CN" altLang="en-US" sz="2400" b="1" dirty="0" smtClean="0">
                <a:latin typeface="楷体_GB2312" pitchFamily="49" charset="-122"/>
                <a:ea typeface="楷体_GB2312" pitchFamily="49" charset="-122"/>
              </a:rPr>
              <a:t>触发该触发器的语句：</a:t>
            </a:r>
          </a:p>
          <a:p>
            <a:pPr eaLnBrk="1" hangingPunct="1">
              <a:buFont typeface="Wingdings" pitchFamily="2" charset="2"/>
              <a:buChar char="l"/>
              <a:defRPr/>
            </a:pPr>
            <a:r>
              <a:rPr lang="en-US" altLang="zh-CN" sz="2400" b="1" dirty="0" smtClean="0">
                <a:latin typeface="楷体_GB2312" pitchFamily="49" charset="-122"/>
                <a:ea typeface="楷体_GB2312" pitchFamily="49" charset="-122"/>
              </a:rPr>
              <a:t>INSERT  </a:t>
            </a:r>
          </a:p>
          <a:p>
            <a:pPr marL="0" indent="0" eaLnBrk="1" hangingPunct="1">
              <a:buFontTx/>
              <a:buNone/>
              <a:defRPr/>
            </a:pPr>
            <a:r>
              <a:rPr lang="en-US" altLang="zh-CN" sz="2400" b="1" dirty="0" smtClean="0">
                <a:latin typeface="楷体_GB2312" pitchFamily="49" charset="-122"/>
                <a:ea typeface="楷体_GB2312" pitchFamily="49" charset="-122"/>
              </a:rPr>
              <a:t>  INTO stock(</a:t>
            </a:r>
            <a:r>
              <a:rPr lang="en-US" altLang="zh-CN" sz="2400" b="1" dirty="0" err="1" smtClean="0">
                <a:latin typeface="楷体_GB2312" pitchFamily="49" charset="-122"/>
                <a:ea typeface="楷体_GB2312" pitchFamily="49" charset="-122"/>
              </a:rPr>
              <a:t>mat_num,mat_name,speci,warehouse</a:t>
            </a:r>
            <a:r>
              <a:rPr lang="en-US" altLang="zh-CN" sz="2400" b="1" dirty="0" smtClean="0">
                <a:latin typeface="楷体_GB2312" pitchFamily="49" charset="-122"/>
                <a:ea typeface="楷体_GB2312" pitchFamily="49" charset="-122"/>
              </a:rPr>
              <a:t>, amount, unit) </a:t>
            </a:r>
          </a:p>
          <a:p>
            <a:pPr eaLnBrk="1" hangingPunct="1">
              <a:buFontTx/>
              <a:buNone/>
              <a:defRPr/>
            </a:pPr>
            <a:r>
              <a:rPr lang="en-US" altLang="zh-CN" sz="2400" b="1" dirty="0" smtClean="0">
                <a:latin typeface="楷体_GB2312" pitchFamily="49" charset="-122"/>
                <a:ea typeface="楷体_GB2312" pitchFamily="49" charset="-122"/>
              </a:rPr>
              <a:t>  VALUES('</a:t>
            </a:r>
            <a:r>
              <a:rPr lang="en-US" altLang="zh-CN" sz="2400" b="1" dirty="0" err="1" smtClean="0">
                <a:latin typeface="楷体_GB2312" pitchFamily="49" charset="-122"/>
                <a:ea typeface="楷体_GB2312" pitchFamily="49" charset="-122"/>
              </a:rPr>
              <a:t>m030</a:t>
            </a:r>
            <a:r>
              <a:rPr lang="en-US" altLang="zh-CN" sz="2400" b="1" dirty="0" smtClean="0">
                <a:latin typeface="楷体_GB2312" pitchFamily="49" charset="-122"/>
                <a:ea typeface="楷体_GB2312" pitchFamily="49" charset="-122"/>
              </a:rPr>
              <a:t>','</a:t>
            </a:r>
            <a:r>
              <a:rPr lang="zh-CN" altLang="en-US" sz="2400" b="1" dirty="0" smtClean="0">
                <a:latin typeface="楷体_GB2312" pitchFamily="49" charset="-122"/>
                <a:ea typeface="楷体_GB2312" pitchFamily="49" charset="-122"/>
              </a:rPr>
              <a:t>护套绝缘电线</a:t>
            </a:r>
            <a:r>
              <a:rPr lang="en-US" altLang="zh-CN" sz="2400" b="1" dirty="0" smtClean="0">
                <a:latin typeface="楷体_GB2312" pitchFamily="49" charset="-122"/>
                <a:ea typeface="楷体_GB2312" pitchFamily="49" charset="-122"/>
              </a:rPr>
              <a:t>','</a:t>
            </a:r>
            <a:r>
              <a:rPr lang="en-US" altLang="zh-CN" sz="2400" b="1" dirty="0" err="1" smtClean="0">
                <a:latin typeface="楷体_GB2312" pitchFamily="49" charset="-122"/>
                <a:ea typeface="楷体_GB2312" pitchFamily="49" charset="-122"/>
              </a:rPr>
              <a:t>BVV</a:t>
            </a:r>
            <a:r>
              <a:rPr lang="en-US" altLang="zh-CN" sz="2400" b="1" dirty="0" smtClean="0">
                <a:latin typeface="楷体_GB2312" pitchFamily="49" charset="-122"/>
                <a:ea typeface="楷体_GB2312" pitchFamily="49" charset="-122"/>
              </a:rPr>
              <a:t>-120','</a:t>
            </a:r>
            <a:r>
              <a:rPr lang="zh-CN" altLang="en-US" sz="2400" b="1" dirty="0" smtClean="0">
                <a:latin typeface="楷体_GB2312" pitchFamily="49" charset="-122"/>
                <a:ea typeface="楷体_GB2312" pitchFamily="49" charset="-122"/>
              </a:rPr>
              <a:t>供电局</a:t>
            </a:r>
            <a:r>
              <a:rPr lang="en-US" altLang="zh-CN" sz="2400" b="1" dirty="0" smtClean="0">
                <a:latin typeface="楷体_GB2312" pitchFamily="49" charset="-122"/>
                <a:ea typeface="楷体_GB2312" pitchFamily="49" charset="-122"/>
              </a:rPr>
              <a:t>1#</a:t>
            </a:r>
            <a:r>
              <a:rPr lang="zh-CN" altLang="en-US" sz="2400" b="1" dirty="0" smtClean="0">
                <a:latin typeface="楷体_GB2312" pitchFamily="49" charset="-122"/>
                <a:ea typeface="楷体_GB2312" pitchFamily="49" charset="-122"/>
              </a:rPr>
              <a:t>仓库</a:t>
            </a:r>
            <a:r>
              <a:rPr lang="en-US" altLang="zh-CN" sz="2400" b="1" dirty="0" smtClean="0">
                <a:latin typeface="楷体_GB2312" pitchFamily="49" charset="-122"/>
                <a:ea typeface="楷体_GB2312" pitchFamily="49" charset="-122"/>
              </a:rPr>
              <a:t>',2,100)</a:t>
            </a:r>
          </a:p>
          <a:p>
            <a:pPr eaLnBrk="1" hangingPunct="1">
              <a:buFontTx/>
              <a:buNone/>
              <a:defRPr/>
            </a:pPr>
            <a:r>
              <a:rPr lang="zh-CN" altLang="en-US" sz="2400" b="1" dirty="0" smtClean="0">
                <a:solidFill>
                  <a:srgbClr val="0000FF"/>
                </a:solidFill>
                <a:latin typeface="楷体_GB2312" pitchFamily="49" charset="-122"/>
                <a:ea typeface="楷体_GB2312" pitchFamily="49" charset="-122"/>
              </a:rPr>
              <a:t>由于库存量</a:t>
            </a:r>
            <a:r>
              <a:rPr lang="en-US" altLang="zh-CN" sz="2400" b="1" dirty="0" smtClean="0">
                <a:solidFill>
                  <a:srgbClr val="0000FF"/>
                </a:solidFill>
                <a:latin typeface="楷体_GB2312" pitchFamily="49" charset="-122"/>
                <a:ea typeface="楷体_GB2312" pitchFamily="49" charset="-122"/>
              </a:rPr>
              <a:t>&gt;=1</a:t>
            </a:r>
            <a:r>
              <a:rPr lang="zh-CN" altLang="en-US" sz="2400" b="1" dirty="0" smtClean="0">
                <a:solidFill>
                  <a:srgbClr val="0000FF"/>
                </a:solidFill>
                <a:latin typeface="楷体_GB2312" pitchFamily="49" charset="-122"/>
                <a:ea typeface="楷体_GB2312" pitchFamily="49" charset="-122"/>
              </a:rPr>
              <a:t>符合规则，可以正常插入执行。</a:t>
            </a:r>
          </a:p>
          <a:p>
            <a:pPr eaLnBrk="1" hangingPunct="1">
              <a:buFont typeface="Wingdings" pitchFamily="2" charset="2"/>
              <a:buChar char="l"/>
              <a:defRPr/>
            </a:pPr>
            <a:r>
              <a:rPr lang="en-US" altLang="zh-CN" sz="2400" b="1" dirty="0" smtClean="0">
                <a:latin typeface="楷体_GB2312" pitchFamily="49" charset="-122"/>
                <a:ea typeface="楷体_GB2312" pitchFamily="49" charset="-122"/>
              </a:rPr>
              <a:t>INSERT  </a:t>
            </a:r>
          </a:p>
          <a:p>
            <a:pPr marL="0" indent="0" eaLnBrk="1" hangingPunct="1">
              <a:buFontTx/>
              <a:buNone/>
              <a:defRPr/>
            </a:pPr>
            <a:r>
              <a:rPr lang="en-US" altLang="zh-CN" sz="2400" b="1" dirty="0" smtClean="0">
                <a:latin typeface="楷体_GB2312" pitchFamily="49" charset="-122"/>
                <a:ea typeface="楷体_GB2312" pitchFamily="49" charset="-122"/>
              </a:rPr>
              <a:t>  INTO stock(</a:t>
            </a:r>
            <a:r>
              <a:rPr lang="en-US" altLang="zh-CN" sz="2400" b="1" dirty="0" err="1" smtClean="0">
                <a:latin typeface="楷体_GB2312" pitchFamily="49" charset="-122"/>
                <a:ea typeface="楷体_GB2312" pitchFamily="49" charset="-122"/>
              </a:rPr>
              <a:t>mat_num,mat_name,speci,warehouse</a:t>
            </a:r>
            <a:r>
              <a:rPr lang="en-US" altLang="zh-CN" sz="2400" b="1" dirty="0" smtClean="0">
                <a:latin typeface="楷体_GB2312" pitchFamily="49" charset="-122"/>
                <a:ea typeface="楷体_GB2312" pitchFamily="49" charset="-122"/>
              </a:rPr>
              <a:t>, </a:t>
            </a:r>
            <a:r>
              <a:rPr lang="en-US" altLang="zh-CN" sz="2400" b="1" dirty="0" err="1" smtClean="0">
                <a:latin typeface="楷体_GB2312" pitchFamily="49" charset="-122"/>
                <a:ea typeface="楷体_GB2312" pitchFamily="49" charset="-122"/>
              </a:rPr>
              <a:t>amount,unit</a:t>
            </a:r>
            <a:r>
              <a:rPr lang="en-US" altLang="zh-CN" sz="2400" b="1" dirty="0" smtClean="0">
                <a:latin typeface="楷体_GB2312" pitchFamily="49" charset="-122"/>
                <a:ea typeface="楷体_GB2312" pitchFamily="49" charset="-122"/>
              </a:rPr>
              <a:t>) </a:t>
            </a:r>
          </a:p>
          <a:p>
            <a:pPr eaLnBrk="1" hangingPunct="1">
              <a:buFontTx/>
              <a:buNone/>
              <a:defRPr/>
            </a:pPr>
            <a:r>
              <a:rPr lang="en-US" altLang="zh-CN" sz="2400" b="1" dirty="0" smtClean="0">
                <a:latin typeface="楷体_GB2312" pitchFamily="49" charset="-122"/>
                <a:ea typeface="楷体_GB2312" pitchFamily="49" charset="-122"/>
              </a:rPr>
              <a:t>  VALUES('</a:t>
            </a:r>
            <a:r>
              <a:rPr lang="en-US" altLang="zh-CN" sz="2400" b="1" dirty="0" err="1" smtClean="0">
                <a:latin typeface="楷体_GB2312" pitchFamily="49" charset="-122"/>
                <a:ea typeface="楷体_GB2312" pitchFamily="49" charset="-122"/>
              </a:rPr>
              <a:t>m031</a:t>
            </a:r>
            <a:r>
              <a:rPr lang="en-US" altLang="zh-CN" sz="2400" b="1" dirty="0" smtClean="0">
                <a:latin typeface="楷体_GB2312" pitchFamily="49" charset="-122"/>
                <a:ea typeface="楷体_GB2312" pitchFamily="49" charset="-122"/>
              </a:rPr>
              <a:t>','</a:t>
            </a:r>
            <a:r>
              <a:rPr lang="zh-CN" altLang="en-US" sz="2400" b="1" dirty="0" smtClean="0">
                <a:latin typeface="楷体_GB2312" pitchFamily="49" charset="-122"/>
                <a:ea typeface="楷体_GB2312" pitchFamily="49" charset="-122"/>
              </a:rPr>
              <a:t>护套绝缘电线</a:t>
            </a:r>
            <a:r>
              <a:rPr lang="en-US" altLang="zh-CN" sz="2400" b="1" dirty="0" smtClean="0">
                <a:latin typeface="楷体_GB2312" pitchFamily="49" charset="-122"/>
                <a:ea typeface="楷体_GB2312" pitchFamily="49" charset="-122"/>
              </a:rPr>
              <a:t>','</a:t>
            </a:r>
            <a:r>
              <a:rPr lang="en-US" altLang="zh-CN" sz="2400" b="1" dirty="0" err="1" smtClean="0">
                <a:latin typeface="楷体_GB2312" pitchFamily="49" charset="-122"/>
                <a:ea typeface="楷体_GB2312" pitchFamily="49" charset="-122"/>
              </a:rPr>
              <a:t>BVV</a:t>
            </a:r>
            <a:r>
              <a:rPr lang="en-US" altLang="zh-CN" sz="2400" b="1" dirty="0" smtClean="0">
                <a:latin typeface="楷体_GB2312" pitchFamily="49" charset="-122"/>
                <a:ea typeface="楷体_GB2312" pitchFamily="49" charset="-122"/>
              </a:rPr>
              <a:t>-120','</a:t>
            </a:r>
            <a:r>
              <a:rPr lang="zh-CN" altLang="en-US" sz="2400" b="1" dirty="0" smtClean="0">
                <a:latin typeface="楷体_GB2312" pitchFamily="49" charset="-122"/>
                <a:ea typeface="楷体_GB2312" pitchFamily="49" charset="-122"/>
              </a:rPr>
              <a:t>供电局</a:t>
            </a:r>
            <a:r>
              <a:rPr lang="en-US" altLang="zh-CN" sz="2400" b="1" dirty="0" smtClean="0">
                <a:latin typeface="楷体_GB2312" pitchFamily="49" charset="-122"/>
                <a:ea typeface="楷体_GB2312" pitchFamily="49" charset="-122"/>
              </a:rPr>
              <a:t>1#</a:t>
            </a:r>
            <a:r>
              <a:rPr lang="zh-CN" altLang="en-US" sz="2400" b="1" dirty="0" smtClean="0">
                <a:latin typeface="楷体_GB2312" pitchFamily="49" charset="-122"/>
                <a:ea typeface="楷体_GB2312" pitchFamily="49" charset="-122"/>
              </a:rPr>
              <a:t>仓库</a:t>
            </a:r>
            <a:r>
              <a:rPr lang="en-US" altLang="zh-CN" sz="2400" b="1" dirty="0" smtClean="0">
                <a:latin typeface="楷体_GB2312" pitchFamily="49" charset="-122"/>
                <a:ea typeface="楷体_GB2312" pitchFamily="49" charset="-122"/>
              </a:rPr>
              <a:t>',0,100)</a:t>
            </a:r>
          </a:p>
          <a:p>
            <a:pPr eaLnBrk="1" hangingPunct="1">
              <a:buFontTx/>
              <a:buNone/>
              <a:defRPr/>
            </a:pPr>
            <a:r>
              <a:rPr lang="en-US" altLang="zh-CN" sz="2400" b="1" dirty="0" smtClean="0">
                <a:solidFill>
                  <a:srgbClr val="0000FF"/>
                </a:solidFill>
                <a:latin typeface="楷体_GB2312" pitchFamily="49" charset="-122"/>
                <a:ea typeface="楷体_GB2312" pitchFamily="49" charset="-122"/>
              </a:rPr>
              <a:t> </a:t>
            </a:r>
            <a:r>
              <a:rPr lang="zh-CN" altLang="en-US" sz="2400" b="1" dirty="0" smtClean="0">
                <a:solidFill>
                  <a:srgbClr val="0000FF"/>
                </a:solidFill>
                <a:latin typeface="楷体_GB2312" pitchFamily="49" charset="-122"/>
                <a:ea typeface="楷体_GB2312" pitchFamily="49" charset="-122"/>
              </a:rPr>
              <a:t>由于库存量</a:t>
            </a:r>
            <a:r>
              <a:rPr lang="en-US" altLang="zh-CN" sz="2400" b="1" dirty="0" smtClean="0">
                <a:solidFill>
                  <a:srgbClr val="0000FF"/>
                </a:solidFill>
                <a:latin typeface="楷体_GB2312" pitchFamily="49" charset="-122"/>
                <a:ea typeface="楷体_GB2312" pitchFamily="49" charset="-122"/>
              </a:rPr>
              <a:t>&lt;1</a:t>
            </a:r>
            <a:r>
              <a:rPr lang="zh-CN" altLang="en-US" sz="2400" b="1" dirty="0" smtClean="0">
                <a:solidFill>
                  <a:srgbClr val="0000FF"/>
                </a:solidFill>
                <a:latin typeface="楷体_GB2312" pitchFamily="49" charset="-122"/>
                <a:ea typeface="楷体_GB2312" pitchFamily="49" charset="-122"/>
              </a:rPr>
              <a:t>不符合规则，将撤销表的插入操作：</a:t>
            </a:r>
          </a:p>
          <a:p>
            <a:pPr eaLnBrk="1" hangingPunct="1">
              <a:buFontTx/>
              <a:buNone/>
              <a:defRPr/>
            </a:pPr>
            <a:endParaRPr lang="en-US" altLang="zh-CN" sz="2400" b="1" dirty="0" smtClean="0">
              <a:solidFill>
                <a:srgbClr val="0000FF"/>
              </a:solidFill>
              <a:latin typeface="楷体_GB2312" pitchFamily="49" charset="-122"/>
              <a:ea typeface="楷体_GB2312" pitchFamily="49" charset="-122"/>
            </a:endParaRPr>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076" y="5262056"/>
            <a:ext cx="8064500" cy="139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39772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blinds(horizontal)">
                                      <p:cBhvr>
                                        <p:cTn id="15" dur="500"/>
                                        <p:tgtEl>
                                          <p:spTgt spid="6">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blinds(horizontal)">
                                      <p:cBhvr>
                                        <p:cTn id="20" dur="500"/>
                                        <p:tgtEl>
                                          <p:spTgt spid="6">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blinds(horizontal)">
                                      <p:cBhvr>
                                        <p:cTn id="25" dur="500"/>
                                        <p:tgtEl>
                                          <p:spTgt spid="6">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Effect transition="in" filter="blinds(horizontal)">
                                      <p:cBhvr>
                                        <p:cTn id="30" dur="500"/>
                                        <p:tgtEl>
                                          <p:spTgt spid="6">
                                            <p:txEl>
                                              <p:pRg st="6"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Effect transition="in" filter="blinds(horizontal)">
                                      <p:cBhvr>
                                        <p:cTn id="33" dur="500"/>
                                        <p:tgtEl>
                                          <p:spTgt spid="6">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6">
                                            <p:txEl>
                                              <p:pRg st="8" end="8"/>
                                            </p:txEl>
                                          </p:spTgt>
                                        </p:tgtEl>
                                        <p:attrNameLst>
                                          <p:attrName>style.visibility</p:attrName>
                                        </p:attrNameLst>
                                      </p:cBhvr>
                                      <p:to>
                                        <p:strVal val="visible"/>
                                      </p:to>
                                    </p:set>
                                    <p:animEffect transition="in" filter="blinds(horizontal)">
                                      <p:cBhvr>
                                        <p:cTn id="38" dur="500"/>
                                        <p:tgtEl>
                                          <p:spTgt spid="6">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blinds(horizontal)">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4.3 </a:t>
            </a:r>
            <a:r>
              <a:rPr lang="zh-CN" altLang="en-US" sz="2800" b="1" dirty="0" smtClean="0">
                <a:solidFill>
                  <a:schemeClr val="bg1"/>
                </a:solidFill>
                <a:latin typeface="微软雅黑" panose="020B0503020204020204" pitchFamily="34" charset="-122"/>
                <a:ea typeface="微软雅黑" panose="020B0503020204020204" pitchFamily="34" charset="-122"/>
              </a:rPr>
              <a:t>触</a:t>
            </a:r>
            <a:r>
              <a:rPr lang="zh-CN" altLang="en-US" sz="2800" b="1" dirty="0">
                <a:solidFill>
                  <a:schemeClr val="bg1"/>
                </a:solidFill>
                <a:latin typeface="微软雅黑" panose="020B0503020204020204" pitchFamily="34" charset="-122"/>
                <a:ea typeface="微软雅黑" panose="020B0503020204020204" pitchFamily="34" charset="-122"/>
              </a:rPr>
              <a:t>发器</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4.3.2 </a:t>
            </a:r>
            <a:r>
              <a:rPr lang="zh-CN" altLang="en-US" sz="2800" b="1" dirty="0">
                <a:solidFill>
                  <a:schemeClr val="bg1"/>
                </a:solidFill>
                <a:latin typeface="微软雅黑" panose="020B0503020204020204" pitchFamily="34" charset="-122"/>
                <a:ea typeface="微软雅黑" panose="020B0503020204020204" pitchFamily="34" charset="-122"/>
              </a:rPr>
              <a:t>创建触发器</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2"/>
          <p:cNvSpPr txBox="1">
            <a:spLocks noChangeArrowheads="1"/>
          </p:cNvSpPr>
          <p:nvPr/>
        </p:nvSpPr>
        <p:spPr bwMode="auto">
          <a:xfrm>
            <a:off x="209402" y="908050"/>
            <a:ext cx="4608513" cy="720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r>
              <a:rPr lang="en-US" altLang="zh-CN" sz="2800" b="1" smtClean="0">
                <a:latin typeface="楷体_GB2312" pitchFamily="49" charset="-122"/>
                <a:ea typeface="楷体_GB2312" pitchFamily="49" charset="-122"/>
              </a:rPr>
              <a:t>2.DELETE</a:t>
            </a:r>
            <a:r>
              <a:rPr lang="zh-CN" altLang="en-US" sz="2800" b="1" smtClean="0">
                <a:latin typeface="楷体_GB2312" pitchFamily="49" charset="-122"/>
                <a:ea typeface="楷体_GB2312" pitchFamily="49" charset="-122"/>
              </a:rPr>
              <a:t>触发器</a:t>
            </a:r>
          </a:p>
        </p:txBody>
      </p:sp>
      <p:sp>
        <p:nvSpPr>
          <p:cNvPr id="7" name="Rectangle 3"/>
          <p:cNvSpPr txBox="1">
            <a:spLocks noChangeArrowheads="1"/>
          </p:cNvSpPr>
          <p:nvPr/>
        </p:nvSpPr>
        <p:spPr bwMode="auto">
          <a:xfrm>
            <a:off x="622658" y="1628775"/>
            <a:ext cx="11015159"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5000"/>
              </a:lnSpc>
            </a:pPr>
            <a:r>
              <a:rPr lang="zh-CN" altLang="en-US" b="1" dirty="0" smtClean="0">
                <a:latin typeface="楷体_GB2312" pitchFamily="49" charset="-122"/>
                <a:ea typeface="楷体_GB2312" pitchFamily="49" charset="-122"/>
              </a:rPr>
              <a:t>该触发器在从基本表中删除数据时触发执行，在用户执行了</a:t>
            </a:r>
            <a:r>
              <a:rPr lang="en-US" altLang="zh-CN" b="1" dirty="0" smtClean="0">
                <a:latin typeface="楷体_GB2312" pitchFamily="49" charset="-122"/>
                <a:ea typeface="楷体_GB2312" pitchFamily="49" charset="-122"/>
              </a:rPr>
              <a:t>DELETE</a:t>
            </a:r>
            <a:r>
              <a:rPr lang="zh-CN" altLang="en-US" b="1" dirty="0" smtClean="0">
                <a:latin typeface="楷体_GB2312" pitchFamily="49" charset="-122"/>
                <a:ea typeface="楷体_GB2312" pitchFamily="49" charset="-122"/>
              </a:rPr>
              <a:t>触发器后，</a:t>
            </a:r>
            <a:r>
              <a:rPr lang="en-US" altLang="zh-CN" b="1" dirty="0" smtClean="0">
                <a:latin typeface="楷体_GB2312" pitchFamily="49" charset="-122"/>
                <a:ea typeface="楷体_GB2312" pitchFamily="49" charset="-122"/>
              </a:rPr>
              <a:t>SQL Server</a:t>
            </a:r>
            <a:r>
              <a:rPr lang="zh-CN" altLang="en-US" b="1" dirty="0" smtClean="0">
                <a:latin typeface="楷体_GB2312" pitchFamily="49" charset="-122"/>
                <a:ea typeface="楷体_GB2312" pitchFamily="49" charset="-122"/>
              </a:rPr>
              <a:t>将删除的数据行保存在</a:t>
            </a:r>
            <a:r>
              <a:rPr lang="en-US" altLang="zh-CN" b="1" dirty="0" smtClean="0">
                <a:solidFill>
                  <a:srgbClr val="FF0000"/>
                </a:solidFill>
                <a:latin typeface="楷体_GB2312" pitchFamily="49" charset="-122"/>
                <a:ea typeface="楷体_GB2312" pitchFamily="49" charset="-122"/>
              </a:rPr>
              <a:t>DELETED</a:t>
            </a:r>
            <a:r>
              <a:rPr lang="zh-CN" altLang="en-US" b="1" dirty="0" smtClean="0">
                <a:latin typeface="楷体_GB2312" pitchFamily="49" charset="-122"/>
                <a:ea typeface="楷体_GB2312" pitchFamily="49" charset="-122"/>
              </a:rPr>
              <a:t>表中，即数据行并没有消失，还可在</a:t>
            </a:r>
            <a:r>
              <a:rPr lang="en-US" altLang="zh-CN" b="1" dirty="0" smtClean="0">
                <a:latin typeface="楷体_GB2312" pitchFamily="49" charset="-122"/>
                <a:ea typeface="楷体_GB2312" pitchFamily="49" charset="-122"/>
              </a:rPr>
              <a:t>SQL</a:t>
            </a:r>
            <a:r>
              <a:rPr lang="zh-CN" altLang="en-US" b="1" dirty="0" smtClean="0">
                <a:latin typeface="楷体_GB2312" pitchFamily="49" charset="-122"/>
                <a:ea typeface="楷体_GB2312" pitchFamily="49" charset="-122"/>
              </a:rPr>
              <a:t>语句中引用。</a:t>
            </a:r>
          </a:p>
          <a:p>
            <a:pPr eaLnBrk="1" hangingPunct="1">
              <a:lnSpc>
                <a:spcPct val="125000"/>
              </a:lnSpc>
            </a:pPr>
            <a:r>
              <a:rPr lang="en-US" altLang="zh-CN" b="1" dirty="0" smtClean="0">
                <a:latin typeface="楷体_GB2312" pitchFamily="49" charset="-122"/>
                <a:ea typeface="楷体_GB2312" pitchFamily="49" charset="-122"/>
              </a:rPr>
              <a:t>DELETE</a:t>
            </a:r>
            <a:r>
              <a:rPr lang="zh-CN" altLang="en-US" b="1" dirty="0" smtClean="0">
                <a:latin typeface="楷体_GB2312" pitchFamily="49" charset="-122"/>
                <a:ea typeface="楷体_GB2312" pitchFamily="49" charset="-122"/>
              </a:rPr>
              <a:t>触发器主要用于以下两种情况：防止删除数据库中的某些数据行、级联删除数据库中其他表中的数据行。</a:t>
            </a:r>
          </a:p>
          <a:p>
            <a:pPr eaLnBrk="1" hangingPunct="1">
              <a:lnSpc>
                <a:spcPct val="125000"/>
              </a:lnSpc>
            </a:pPr>
            <a:r>
              <a:rPr lang="en-US" altLang="zh-CN" b="1" dirty="0" smtClean="0">
                <a:latin typeface="楷体_GB2312" pitchFamily="49" charset="-122"/>
                <a:ea typeface="楷体_GB2312" pitchFamily="49" charset="-122"/>
              </a:rPr>
              <a:t>DELETED</a:t>
            </a:r>
            <a:r>
              <a:rPr lang="zh-CN" altLang="en-US" b="1" dirty="0" smtClean="0">
                <a:latin typeface="楷体_GB2312" pitchFamily="49" charset="-122"/>
                <a:ea typeface="楷体_GB2312" pitchFamily="49" charset="-122"/>
              </a:rPr>
              <a:t>表用于存储</a:t>
            </a:r>
            <a:r>
              <a:rPr lang="en-US" altLang="zh-CN" b="1" dirty="0" smtClean="0">
                <a:latin typeface="楷体_GB2312" pitchFamily="49" charset="-122"/>
                <a:ea typeface="楷体_GB2312" pitchFamily="49" charset="-122"/>
              </a:rPr>
              <a:t>DELETE</a:t>
            </a:r>
            <a:r>
              <a:rPr lang="zh-CN" altLang="en-US" b="1" dirty="0" smtClean="0">
                <a:latin typeface="楷体_GB2312" pitchFamily="49" charset="-122"/>
                <a:ea typeface="楷体_GB2312" pitchFamily="49" charset="-122"/>
              </a:rPr>
              <a:t>和</a:t>
            </a:r>
            <a:r>
              <a:rPr lang="en-US" altLang="zh-CN" b="1" dirty="0" smtClean="0">
                <a:latin typeface="楷体_GB2312" pitchFamily="49" charset="-122"/>
                <a:ea typeface="楷体_GB2312" pitchFamily="49" charset="-122"/>
              </a:rPr>
              <a:t>UPDATE</a:t>
            </a:r>
            <a:r>
              <a:rPr lang="zh-CN" altLang="en-US" b="1" dirty="0" smtClean="0">
                <a:latin typeface="楷体_GB2312" pitchFamily="49" charset="-122"/>
                <a:ea typeface="楷体_GB2312" pitchFamily="49" charset="-122"/>
              </a:rPr>
              <a:t>语句所影响的行的复本。在执行</a:t>
            </a:r>
            <a:r>
              <a:rPr lang="en-US" altLang="zh-CN" b="1" dirty="0" smtClean="0">
                <a:latin typeface="楷体_GB2312" pitchFamily="49" charset="-122"/>
                <a:ea typeface="楷体_GB2312" pitchFamily="49" charset="-122"/>
              </a:rPr>
              <a:t>DELETE</a:t>
            </a:r>
            <a:r>
              <a:rPr lang="zh-CN" altLang="en-US" b="1" dirty="0" smtClean="0">
                <a:latin typeface="楷体_GB2312" pitchFamily="49" charset="-122"/>
                <a:ea typeface="楷体_GB2312" pitchFamily="49" charset="-122"/>
              </a:rPr>
              <a:t>或</a:t>
            </a:r>
            <a:r>
              <a:rPr lang="en-US" altLang="zh-CN" b="1" dirty="0" smtClean="0">
                <a:latin typeface="楷体_GB2312" pitchFamily="49" charset="-122"/>
                <a:ea typeface="楷体_GB2312" pitchFamily="49" charset="-122"/>
              </a:rPr>
              <a:t>UPDATE</a:t>
            </a:r>
            <a:r>
              <a:rPr lang="zh-CN" altLang="en-US" b="1" dirty="0" smtClean="0">
                <a:latin typeface="楷体_GB2312" pitchFamily="49" charset="-122"/>
                <a:ea typeface="楷体_GB2312" pitchFamily="49" charset="-122"/>
              </a:rPr>
              <a:t>语句时，行从触发器表中删除，并传输到</a:t>
            </a:r>
            <a:r>
              <a:rPr lang="en-US" altLang="zh-CN" b="1" dirty="0" smtClean="0">
                <a:latin typeface="楷体_GB2312" pitchFamily="49" charset="-122"/>
                <a:ea typeface="楷体_GB2312" pitchFamily="49" charset="-122"/>
              </a:rPr>
              <a:t>DELETED</a:t>
            </a:r>
            <a:r>
              <a:rPr lang="zh-CN" altLang="en-US" b="1" dirty="0" smtClean="0">
                <a:latin typeface="楷体_GB2312" pitchFamily="49" charset="-122"/>
                <a:ea typeface="楷体_GB2312" pitchFamily="49" charset="-122"/>
              </a:rPr>
              <a:t>表中，</a:t>
            </a:r>
            <a:r>
              <a:rPr lang="en-US" altLang="zh-CN" b="1" dirty="0" smtClean="0">
                <a:latin typeface="楷体_GB2312" pitchFamily="49" charset="-122"/>
                <a:ea typeface="楷体_GB2312" pitchFamily="49" charset="-122"/>
              </a:rPr>
              <a:t>DELETED</a:t>
            </a:r>
            <a:r>
              <a:rPr lang="zh-CN" altLang="en-US" b="1" dirty="0" smtClean="0">
                <a:latin typeface="楷体_GB2312" pitchFamily="49" charset="-122"/>
                <a:ea typeface="楷体_GB2312" pitchFamily="49" charset="-122"/>
              </a:rPr>
              <a:t>表和原数据表通常没有相同的行。 </a:t>
            </a:r>
          </a:p>
        </p:txBody>
      </p:sp>
    </p:spTree>
    <p:extLst>
      <p:ext uri="{BB962C8B-B14F-4D97-AF65-F5344CB8AC3E}">
        <p14:creationId xmlns:p14="http://schemas.microsoft.com/office/powerpoint/2010/main" val="33199006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4.3 </a:t>
            </a:r>
            <a:r>
              <a:rPr lang="zh-CN" altLang="en-US" sz="2800" b="1" dirty="0" smtClean="0">
                <a:solidFill>
                  <a:schemeClr val="bg1"/>
                </a:solidFill>
                <a:latin typeface="微软雅黑" panose="020B0503020204020204" pitchFamily="34" charset="-122"/>
                <a:ea typeface="微软雅黑" panose="020B0503020204020204" pitchFamily="34" charset="-122"/>
              </a:rPr>
              <a:t>触</a:t>
            </a:r>
            <a:r>
              <a:rPr lang="zh-CN" altLang="en-US" sz="2800" b="1" dirty="0">
                <a:solidFill>
                  <a:schemeClr val="bg1"/>
                </a:solidFill>
                <a:latin typeface="微软雅黑" panose="020B0503020204020204" pitchFamily="34" charset="-122"/>
                <a:ea typeface="微软雅黑" panose="020B0503020204020204" pitchFamily="34" charset="-122"/>
              </a:rPr>
              <a:t>发器</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4.3.2 </a:t>
            </a:r>
            <a:r>
              <a:rPr lang="zh-CN" altLang="en-US" sz="2800" b="1" dirty="0">
                <a:solidFill>
                  <a:schemeClr val="bg1"/>
                </a:solidFill>
                <a:latin typeface="微软雅黑" panose="020B0503020204020204" pitchFamily="34" charset="-122"/>
                <a:ea typeface="微软雅黑" panose="020B0503020204020204" pitchFamily="34" charset="-122"/>
              </a:rPr>
              <a:t>创建触发器</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2"/>
          <p:cNvSpPr txBox="1">
            <a:spLocks noChangeArrowheads="1"/>
          </p:cNvSpPr>
          <p:nvPr/>
        </p:nvSpPr>
        <p:spPr bwMode="auto">
          <a:xfrm>
            <a:off x="356900" y="650150"/>
            <a:ext cx="11400992" cy="53534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00000"/>
              </a:lnSpc>
              <a:spcBef>
                <a:spcPts val="0"/>
              </a:spcBef>
              <a:buFontTx/>
              <a:buNone/>
            </a:pPr>
            <a:r>
              <a:rPr lang="en-US" altLang="zh-CN" sz="2400" b="1" dirty="0" smtClean="0">
                <a:latin typeface="楷体_GB2312" pitchFamily="49" charset="-122"/>
                <a:ea typeface="楷体_GB2312" pitchFamily="49" charset="-122"/>
              </a:rPr>
              <a:t>【</a:t>
            </a:r>
            <a:r>
              <a:rPr lang="zh-CN" altLang="en-US" sz="2400" b="1" dirty="0" smtClean="0">
                <a:latin typeface="楷体_GB2312" pitchFamily="49" charset="-122"/>
                <a:ea typeface="楷体_GB2312" pitchFamily="49" charset="-122"/>
              </a:rPr>
              <a:t>例</a:t>
            </a:r>
            <a:r>
              <a:rPr lang="en-US" altLang="zh-CN" sz="2400" b="1" dirty="0" smtClean="0">
                <a:latin typeface="楷体_GB2312" pitchFamily="49" charset="-122"/>
                <a:ea typeface="楷体_GB2312" pitchFamily="49" charset="-122"/>
              </a:rPr>
              <a:t>4.13】</a:t>
            </a:r>
            <a:r>
              <a:rPr lang="zh-CN" altLang="en-US" sz="2400" b="1" dirty="0" smtClean="0">
                <a:latin typeface="楷体_GB2312" pitchFamily="49" charset="-122"/>
                <a:ea typeface="楷体_GB2312" pitchFamily="49" charset="-122"/>
              </a:rPr>
              <a:t>创建一个</a:t>
            </a:r>
            <a:r>
              <a:rPr lang="en-US" altLang="zh-CN" sz="2400" b="1" dirty="0" smtClean="0">
                <a:latin typeface="楷体_GB2312" pitchFamily="49" charset="-122"/>
                <a:ea typeface="楷体_GB2312" pitchFamily="49" charset="-122"/>
              </a:rPr>
              <a:t>DELETE</a:t>
            </a:r>
            <a:r>
              <a:rPr lang="zh-CN" altLang="en-US" sz="2400" b="1" dirty="0" smtClean="0">
                <a:latin typeface="楷体_GB2312" pitchFamily="49" charset="-122"/>
                <a:ea typeface="楷体_GB2312" pitchFamily="49" charset="-122"/>
              </a:rPr>
              <a:t>触发器，当用户从</a:t>
            </a:r>
            <a:r>
              <a:rPr lang="en-US" altLang="zh-CN" sz="2400" b="1" dirty="0" smtClean="0">
                <a:latin typeface="楷体_GB2312" pitchFamily="49" charset="-122"/>
                <a:ea typeface="楷体_GB2312" pitchFamily="49" charset="-122"/>
              </a:rPr>
              <a:t>stock</a:t>
            </a:r>
            <a:r>
              <a:rPr lang="zh-CN" altLang="en-US" sz="2400" b="1" dirty="0" smtClean="0">
                <a:latin typeface="楷体_GB2312" pitchFamily="49" charset="-122"/>
                <a:ea typeface="楷体_GB2312" pitchFamily="49" charset="-122"/>
              </a:rPr>
              <a:t>表中删除数据时，同时将</a:t>
            </a:r>
            <a:r>
              <a:rPr lang="en-US" altLang="zh-CN" sz="2400" b="1" dirty="0" err="1" smtClean="0">
                <a:latin typeface="楷体_GB2312" pitchFamily="49" charset="-122"/>
                <a:ea typeface="楷体_GB2312" pitchFamily="49" charset="-122"/>
              </a:rPr>
              <a:t>out_stock</a:t>
            </a:r>
            <a:r>
              <a:rPr lang="zh-CN" altLang="en-US" sz="2400" b="1" dirty="0" smtClean="0">
                <a:latin typeface="楷体_GB2312" pitchFamily="49" charset="-122"/>
                <a:ea typeface="楷体_GB2312" pitchFamily="49" charset="-122"/>
              </a:rPr>
              <a:t>表中相关物资的出库情况一并删除。</a:t>
            </a:r>
          </a:p>
          <a:p>
            <a:pPr eaLnBrk="1" hangingPunct="1">
              <a:lnSpc>
                <a:spcPct val="100000"/>
              </a:lnSpc>
              <a:spcBef>
                <a:spcPts val="0"/>
              </a:spcBef>
              <a:buFontTx/>
              <a:buNone/>
            </a:pPr>
            <a:r>
              <a:rPr lang="en-US" altLang="zh-CN" sz="2400" b="1" dirty="0" smtClean="0">
                <a:solidFill>
                  <a:srgbClr val="FF3300"/>
                </a:solidFill>
                <a:latin typeface="楷体_GB2312" pitchFamily="49" charset="-122"/>
                <a:ea typeface="楷体_GB2312" pitchFamily="49" charset="-122"/>
              </a:rPr>
              <a:t>CREATE TRIGGER </a:t>
            </a:r>
            <a:r>
              <a:rPr lang="en-US" altLang="zh-CN" sz="2400" b="1" dirty="0" err="1" smtClean="0">
                <a:solidFill>
                  <a:srgbClr val="FF3300"/>
                </a:solidFill>
                <a:latin typeface="楷体_GB2312" pitchFamily="49" charset="-122"/>
                <a:ea typeface="楷体_GB2312" pitchFamily="49" charset="-122"/>
              </a:rPr>
              <a:t>tr3_stock</a:t>
            </a:r>
            <a:endParaRPr lang="en-US" altLang="zh-CN" sz="2400" b="1" dirty="0" smtClean="0">
              <a:solidFill>
                <a:srgbClr val="FF3300"/>
              </a:solidFill>
              <a:latin typeface="楷体_GB2312" pitchFamily="49" charset="-122"/>
              <a:ea typeface="楷体_GB2312" pitchFamily="49" charset="-122"/>
            </a:endParaRPr>
          </a:p>
          <a:p>
            <a:pPr eaLnBrk="1" hangingPunct="1">
              <a:lnSpc>
                <a:spcPct val="100000"/>
              </a:lnSpc>
              <a:spcBef>
                <a:spcPts val="0"/>
              </a:spcBef>
              <a:buFontTx/>
              <a:buNone/>
            </a:pPr>
            <a:r>
              <a:rPr lang="en-US" altLang="zh-CN" sz="2400" b="1" dirty="0" smtClean="0">
                <a:solidFill>
                  <a:srgbClr val="FF3300"/>
                </a:solidFill>
                <a:latin typeface="楷体_GB2312" pitchFamily="49" charset="-122"/>
                <a:ea typeface="楷体_GB2312" pitchFamily="49" charset="-122"/>
              </a:rPr>
              <a:t>   ON stock</a:t>
            </a:r>
          </a:p>
          <a:p>
            <a:pPr eaLnBrk="1" hangingPunct="1">
              <a:lnSpc>
                <a:spcPct val="100000"/>
              </a:lnSpc>
              <a:spcBef>
                <a:spcPts val="0"/>
              </a:spcBef>
              <a:buFontTx/>
              <a:buNone/>
            </a:pPr>
            <a:r>
              <a:rPr lang="en-US" altLang="zh-CN" sz="2400" b="1" dirty="0" smtClean="0">
                <a:solidFill>
                  <a:srgbClr val="FF3300"/>
                </a:solidFill>
                <a:latin typeface="楷体_GB2312" pitchFamily="49" charset="-122"/>
                <a:ea typeface="楷体_GB2312" pitchFamily="49" charset="-122"/>
              </a:rPr>
              <a:t>   FOR  DELETE</a:t>
            </a:r>
          </a:p>
          <a:p>
            <a:pPr eaLnBrk="1" hangingPunct="1">
              <a:lnSpc>
                <a:spcPct val="100000"/>
              </a:lnSpc>
              <a:spcBef>
                <a:spcPts val="0"/>
              </a:spcBef>
              <a:buFontTx/>
              <a:buNone/>
            </a:pPr>
            <a:r>
              <a:rPr lang="en-US" altLang="zh-CN" sz="2400" b="1" dirty="0" smtClean="0">
                <a:solidFill>
                  <a:srgbClr val="FF3300"/>
                </a:solidFill>
                <a:latin typeface="楷体_GB2312" pitchFamily="49" charset="-122"/>
                <a:ea typeface="楷体_GB2312" pitchFamily="49" charset="-122"/>
              </a:rPr>
              <a:t>AS</a:t>
            </a:r>
            <a:r>
              <a:rPr lang="en-US" altLang="zh-CN" sz="2400" b="1" dirty="0" smtClean="0">
                <a:latin typeface="楷体_GB2312" pitchFamily="49" charset="-122"/>
                <a:ea typeface="楷体_GB2312" pitchFamily="49" charset="-122"/>
              </a:rPr>
              <a:t> </a:t>
            </a:r>
          </a:p>
          <a:p>
            <a:pPr eaLnBrk="1" hangingPunct="1">
              <a:lnSpc>
                <a:spcPct val="100000"/>
              </a:lnSpc>
              <a:spcBef>
                <a:spcPts val="0"/>
              </a:spcBef>
              <a:buFontTx/>
              <a:buNone/>
            </a:pPr>
            <a:r>
              <a:rPr lang="en-US" altLang="zh-CN" sz="2400" b="1" dirty="0" smtClean="0">
                <a:latin typeface="楷体_GB2312" pitchFamily="49" charset="-122"/>
                <a:ea typeface="楷体_GB2312" pitchFamily="49" charset="-122"/>
              </a:rPr>
              <a:t>  BEGIN TRANSACTION </a:t>
            </a:r>
          </a:p>
          <a:p>
            <a:pPr eaLnBrk="1" hangingPunct="1">
              <a:lnSpc>
                <a:spcPct val="100000"/>
              </a:lnSpc>
              <a:spcBef>
                <a:spcPts val="0"/>
              </a:spcBef>
              <a:buFontTx/>
              <a:buNone/>
            </a:pPr>
            <a:r>
              <a:rPr lang="en-US" altLang="zh-CN" sz="2400" b="1" dirty="0" smtClean="0">
                <a:latin typeface="楷体_GB2312" pitchFamily="49" charset="-122"/>
                <a:ea typeface="楷体_GB2312" pitchFamily="49" charset="-122"/>
              </a:rPr>
              <a:t>     DECLARE @</a:t>
            </a:r>
            <a:r>
              <a:rPr lang="en-US" altLang="zh-CN" sz="2400" b="1" dirty="0" err="1" smtClean="0">
                <a:latin typeface="楷体_GB2312" pitchFamily="49" charset="-122"/>
                <a:ea typeface="楷体_GB2312" pitchFamily="49" charset="-122"/>
              </a:rPr>
              <a:t>mat_num</a:t>
            </a:r>
            <a:r>
              <a:rPr lang="en-US" altLang="zh-CN" sz="2400" b="1" dirty="0" smtClean="0">
                <a:latin typeface="楷体_GB2312" pitchFamily="49" charset="-122"/>
                <a:ea typeface="楷体_GB2312" pitchFamily="49" charset="-122"/>
              </a:rPr>
              <a:t> char(8)</a:t>
            </a:r>
          </a:p>
          <a:p>
            <a:pPr eaLnBrk="1" hangingPunct="1">
              <a:lnSpc>
                <a:spcPct val="100000"/>
              </a:lnSpc>
              <a:spcBef>
                <a:spcPts val="0"/>
              </a:spcBef>
              <a:buFontTx/>
              <a:buNone/>
            </a:pPr>
            <a:r>
              <a:rPr lang="en-US" altLang="zh-CN" sz="2400" b="1" dirty="0" smtClean="0">
                <a:latin typeface="楷体_GB2312" pitchFamily="49" charset="-122"/>
                <a:ea typeface="楷体_GB2312" pitchFamily="49" charset="-122"/>
              </a:rPr>
              <a:t>     SELECT @</a:t>
            </a:r>
            <a:r>
              <a:rPr lang="en-US" altLang="zh-CN" sz="2400" b="1" dirty="0" err="1" smtClean="0">
                <a:latin typeface="楷体_GB2312" pitchFamily="49" charset="-122"/>
                <a:ea typeface="楷体_GB2312" pitchFamily="49" charset="-122"/>
              </a:rPr>
              <a:t>mat_num</a:t>
            </a:r>
            <a:r>
              <a:rPr lang="en-US" altLang="zh-CN" sz="2400" b="1" dirty="0" smtClean="0">
                <a:latin typeface="楷体_GB2312" pitchFamily="49" charset="-122"/>
                <a:ea typeface="楷体_GB2312" pitchFamily="49" charset="-122"/>
              </a:rPr>
              <a:t>=</a:t>
            </a:r>
            <a:r>
              <a:rPr lang="en-US" altLang="zh-CN" sz="2400" b="1" dirty="0" err="1" smtClean="0">
                <a:latin typeface="楷体_GB2312" pitchFamily="49" charset="-122"/>
                <a:ea typeface="楷体_GB2312" pitchFamily="49" charset="-122"/>
              </a:rPr>
              <a:t>mat_num</a:t>
            </a:r>
            <a:r>
              <a:rPr lang="en-US" altLang="zh-CN" sz="2400" b="1" dirty="0" smtClean="0">
                <a:latin typeface="楷体_GB2312" pitchFamily="49" charset="-122"/>
                <a:ea typeface="楷体_GB2312" pitchFamily="49" charset="-122"/>
              </a:rPr>
              <a:t>   </a:t>
            </a:r>
          </a:p>
          <a:p>
            <a:pPr eaLnBrk="1" hangingPunct="1">
              <a:lnSpc>
                <a:spcPct val="100000"/>
              </a:lnSpc>
              <a:spcBef>
                <a:spcPts val="0"/>
              </a:spcBef>
              <a:buFontTx/>
              <a:buNone/>
            </a:pPr>
            <a:r>
              <a:rPr lang="en-US" altLang="zh-CN" sz="2400" b="1" dirty="0" smtClean="0">
                <a:latin typeface="楷体_GB2312" pitchFamily="49" charset="-122"/>
                <a:ea typeface="楷体_GB2312" pitchFamily="49" charset="-122"/>
              </a:rPr>
              <a:t>     FROM DELETED</a:t>
            </a:r>
          </a:p>
          <a:p>
            <a:pPr eaLnBrk="1" hangingPunct="1">
              <a:lnSpc>
                <a:spcPct val="100000"/>
              </a:lnSpc>
              <a:spcBef>
                <a:spcPts val="0"/>
              </a:spcBef>
              <a:buFontTx/>
              <a:buNone/>
            </a:pPr>
            <a:r>
              <a:rPr lang="en-US" altLang="zh-CN" sz="2400" b="1" dirty="0" smtClean="0">
                <a:latin typeface="楷体_GB2312" pitchFamily="49" charset="-122"/>
                <a:ea typeface="楷体_GB2312" pitchFamily="49" charset="-122"/>
              </a:rPr>
              <a:t>     DELETE   </a:t>
            </a:r>
          </a:p>
          <a:p>
            <a:pPr eaLnBrk="1" hangingPunct="1">
              <a:lnSpc>
                <a:spcPct val="100000"/>
              </a:lnSpc>
              <a:spcBef>
                <a:spcPts val="0"/>
              </a:spcBef>
              <a:buFontTx/>
              <a:buNone/>
            </a:pPr>
            <a:r>
              <a:rPr lang="en-US" altLang="zh-CN" sz="2400" b="1" dirty="0" smtClean="0">
                <a:latin typeface="楷体_GB2312" pitchFamily="49" charset="-122"/>
                <a:ea typeface="楷体_GB2312" pitchFamily="49" charset="-122"/>
              </a:rPr>
              <a:t>     FROM </a:t>
            </a:r>
            <a:r>
              <a:rPr lang="en-US" altLang="zh-CN" sz="2400" b="1" dirty="0" err="1" smtClean="0">
                <a:latin typeface="楷体_GB2312" pitchFamily="49" charset="-122"/>
                <a:ea typeface="楷体_GB2312" pitchFamily="49" charset="-122"/>
              </a:rPr>
              <a:t>out_stock</a:t>
            </a:r>
            <a:r>
              <a:rPr lang="en-US" altLang="zh-CN" sz="2400" b="1" dirty="0" smtClean="0">
                <a:latin typeface="楷体_GB2312" pitchFamily="49" charset="-122"/>
                <a:ea typeface="楷体_GB2312" pitchFamily="49" charset="-122"/>
              </a:rPr>
              <a:t>   </a:t>
            </a:r>
          </a:p>
          <a:p>
            <a:pPr eaLnBrk="1" hangingPunct="1">
              <a:lnSpc>
                <a:spcPct val="100000"/>
              </a:lnSpc>
              <a:spcBef>
                <a:spcPts val="0"/>
              </a:spcBef>
              <a:buFontTx/>
              <a:buNone/>
            </a:pPr>
            <a:r>
              <a:rPr lang="en-US" altLang="zh-CN" sz="2400" b="1" dirty="0" smtClean="0">
                <a:latin typeface="楷体_GB2312" pitchFamily="49" charset="-122"/>
                <a:ea typeface="楷体_GB2312" pitchFamily="49" charset="-122"/>
              </a:rPr>
              <a:t>     WHERE </a:t>
            </a:r>
            <a:r>
              <a:rPr lang="en-US" altLang="zh-CN" sz="2400" b="1" dirty="0" err="1" smtClean="0">
                <a:latin typeface="楷体_GB2312" pitchFamily="49" charset="-122"/>
                <a:ea typeface="楷体_GB2312" pitchFamily="49" charset="-122"/>
              </a:rPr>
              <a:t>mat_num</a:t>
            </a:r>
            <a:r>
              <a:rPr lang="en-US" altLang="zh-CN" sz="2400" b="1" dirty="0" smtClean="0">
                <a:latin typeface="楷体_GB2312" pitchFamily="49" charset="-122"/>
                <a:ea typeface="楷体_GB2312" pitchFamily="49" charset="-122"/>
              </a:rPr>
              <a:t>=@</a:t>
            </a:r>
            <a:r>
              <a:rPr lang="en-US" altLang="zh-CN" sz="2400" b="1" dirty="0" err="1" smtClean="0">
                <a:latin typeface="楷体_GB2312" pitchFamily="49" charset="-122"/>
                <a:ea typeface="楷体_GB2312" pitchFamily="49" charset="-122"/>
              </a:rPr>
              <a:t>mat_num</a:t>
            </a:r>
            <a:endParaRPr lang="en-US" altLang="zh-CN" sz="2400" b="1" dirty="0" smtClean="0">
              <a:latin typeface="楷体_GB2312" pitchFamily="49" charset="-122"/>
              <a:ea typeface="楷体_GB2312" pitchFamily="49" charset="-122"/>
            </a:endParaRPr>
          </a:p>
          <a:p>
            <a:pPr eaLnBrk="1" hangingPunct="1">
              <a:lnSpc>
                <a:spcPct val="100000"/>
              </a:lnSpc>
              <a:spcBef>
                <a:spcPts val="0"/>
              </a:spcBef>
              <a:buFontTx/>
              <a:buNone/>
            </a:pPr>
            <a:r>
              <a:rPr lang="en-US" altLang="zh-CN" sz="2400" b="1" dirty="0" smtClean="0">
                <a:latin typeface="楷体_GB2312" pitchFamily="49" charset="-122"/>
                <a:ea typeface="楷体_GB2312" pitchFamily="49" charset="-122"/>
              </a:rPr>
              <a:t> COMMIT TRANSACTION</a:t>
            </a:r>
          </a:p>
        </p:txBody>
      </p:sp>
      <p:sp>
        <p:nvSpPr>
          <p:cNvPr id="7" name="Rectangle 3"/>
          <p:cNvSpPr>
            <a:spLocks noChangeArrowheads="1"/>
          </p:cNvSpPr>
          <p:nvPr/>
        </p:nvSpPr>
        <p:spPr bwMode="auto">
          <a:xfrm>
            <a:off x="323850" y="6120533"/>
            <a:ext cx="111107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pPr>
            <a:r>
              <a:rPr lang="zh-CN" altLang="en-US" sz="2000" b="1" i="0" dirty="0">
                <a:latin typeface="楷体_GB2312" pitchFamily="49" charset="-122"/>
                <a:ea typeface="楷体_GB2312" pitchFamily="49" charset="-122"/>
              </a:rPr>
              <a:t>注意：使用触发器作级联删除</a:t>
            </a:r>
            <a:r>
              <a:rPr lang="en-US" altLang="zh-CN" sz="2000" b="1" i="0" dirty="0">
                <a:latin typeface="楷体_GB2312" pitchFamily="49" charset="-122"/>
                <a:ea typeface="楷体_GB2312" pitchFamily="49" charset="-122"/>
              </a:rPr>
              <a:t>,</a:t>
            </a:r>
            <a:r>
              <a:rPr lang="zh-CN" altLang="en-US" sz="2000" b="1" i="0" dirty="0">
                <a:latin typeface="楷体_GB2312" pitchFamily="49" charset="-122"/>
                <a:ea typeface="楷体_GB2312" pitchFamily="49" charset="-122"/>
              </a:rPr>
              <a:t>前提是</a:t>
            </a:r>
            <a:r>
              <a:rPr lang="en-US" altLang="zh-CN" sz="2000" b="1" i="0" dirty="0" err="1">
                <a:latin typeface="楷体_GB2312" pitchFamily="49" charset="-122"/>
                <a:ea typeface="楷体_GB2312" pitchFamily="49" charset="-122"/>
              </a:rPr>
              <a:t>out_stock</a:t>
            </a:r>
            <a:r>
              <a:rPr lang="zh-CN" altLang="en-US" sz="2000" b="1" i="0" dirty="0">
                <a:latin typeface="楷体_GB2312" pitchFamily="49" charset="-122"/>
                <a:ea typeface="楷体_GB2312" pitchFamily="49" charset="-122"/>
              </a:rPr>
              <a:t>表没有定义和</a:t>
            </a:r>
            <a:r>
              <a:rPr lang="en-US" altLang="zh-CN" sz="2000" b="1" i="0" dirty="0">
                <a:latin typeface="楷体_GB2312" pitchFamily="49" charset="-122"/>
                <a:ea typeface="楷体_GB2312" pitchFamily="49" charset="-122"/>
              </a:rPr>
              <a:t>stock</a:t>
            </a:r>
            <a:r>
              <a:rPr lang="zh-CN" altLang="en-US" sz="2000" b="1" i="0" dirty="0">
                <a:latin typeface="楷体_GB2312" pitchFamily="49" charset="-122"/>
                <a:ea typeface="楷体_GB2312" pitchFamily="49" charset="-122"/>
              </a:rPr>
              <a:t>表相关的外键。</a:t>
            </a:r>
          </a:p>
        </p:txBody>
      </p:sp>
    </p:spTree>
    <p:extLst>
      <p:ext uri="{BB962C8B-B14F-4D97-AF65-F5344CB8AC3E}">
        <p14:creationId xmlns:p14="http://schemas.microsoft.com/office/powerpoint/2010/main" val="12693581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blinds(horizontal)">
                                      <p:cBhvr>
                                        <p:cTn id="10" dur="500"/>
                                        <p:tgtEl>
                                          <p:spTgt spid="6">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blinds(horizontal)">
                                      <p:cBhvr>
                                        <p:cTn id="13" dur="500"/>
                                        <p:tgtEl>
                                          <p:spTgt spid="6">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blinds(horizontal)">
                                      <p:cBhvr>
                                        <p:cTn id="16" dur="500"/>
                                        <p:tgtEl>
                                          <p:spTgt spid="6">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blinds(horizontal)">
                                      <p:cBhvr>
                                        <p:cTn id="21" dur="500"/>
                                        <p:tgtEl>
                                          <p:spTgt spid="6">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animEffect transition="in" filter="blinds(horizontal)">
                                      <p:cBhvr>
                                        <p:cTn id="24" dur="500"/>
                                        <p:tgtEl>
                                          <p:spTgt spid="6">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blinds(horizontal)">
                                      <p:cBhvr>
                                        <p:cTn id="27" dur="500"/>
                                        <p:tgtEl>
                                          <p:spTgt spid="6">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6">
                                            <p:txEl>
                                              <p:pRg st="8" end="8"/>
                                            </p:txEl>
                                          </p:spTgt>
                                        </p:tgtEl>
                                        <p:attrNameLst>
                                          <p:attrName>style.visibility</p:attrName>
                                        </p:attrNameLst>
                                      </p:cBhvr>
                                      <p:to>
                                        <p:strVal val="visible"/>
                                      </p:to>
                                    </p:set>
                                    <p:animEffect transition="in" filter="blinds(horizontal)">
                                      <p:cBhvr>
                                        <p:cTn id="30" dur="500"/>
                                        <p:tgtEl>
                                          <p:spTgt spid="6">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animEffect transition="in" filter="blinds(horizontal)">
                                      <p:cBhvr>
                                        <p:cTn id="33" dur="500"/>
                                        <p:tgtEl>
                                          <p:spTgt spid="6">
                                            <p:txEl>
                                              <p:pRg st="9" end="9"/>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6">
                                            <p:txEl>
                                              <p:pRg st="10" end="10"/>
                                            </p:txEl>
                                          </p:spTgt>
                                        </p:tgtEl>
                                        <p:attrNameLst>
                                          <p:attrName>style.visibility</p:attrName>
                                        </p:attrNameLst>
                                      </p:cBhvr>
                                      <p:to>
                                        <p:strVal val="visible"/>
                                      </p:to>
                                    </p:set>
                                    <p:animEffect transition="in" filter="blinds(horizontal)">
                                      <p:cBhvr>
                                        <p:cTn id="36" dur="500"/>
                                        <p:tgtEl>
                                          <p:spTgt spid="6">
                                            <p:txEl>
                                              <p:pRg st="10" end="10"/>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animEffect transition="in" filter="blinds(horizontal)">
                                      <p:cBhvr>
                                        <p:cTn id="39" dur="500"/>
                                        <p:tgtEl>
                                          <p:spTgt spid="6">
                                            <p:txEl>
                                              <p:pRg st="11" end="11"/>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6">
                                            <p:txEl>
                                              <p:pRg st="12" end="12"/>
                                            </p:txEl>
                                          </p:spTgt>
                                        </p:tgtEl>
                                        <p:attrNameLst>
                                          <p:attrName>style.visibility</p:attrName>
                                        </p:attrNameLst>
                                      </p:cBhvr>
                                      <p:to>
                                        <p:strVal val="visible"/>
                                      </p:to>
                                    </p:set>
                                    <p:animEffect transition="in" filter="blinds(horizontal)">
                                      <p:cBhvr>
                                        <p:cTn id="42" dur="500"/>
                                        <p:tgtEl>
                                          <p:spTgt spid="6">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blinds(horizontal)">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4.3 </a:t>
            </a:r>
            <a:r>
              <a:rPr lang="zh-CN" altLang="en-US" sz="2800" b="1" dirty="0" smtClean="0">
                <a:solidFill>
                  <a:schemeClr val="bg1"/>
                </a:solidFill>
                <a:latin typeface="微软雅黑" panose="020B0503020204020204" pitchFamily="34" charset="-122"/>
                <a:ea typeface="微软雅黑" panose="020B0503020204020204" pitchFamily="34" charset="-122"/>
              </a:rPr>
              <a:t>触</a:t>
            </a:r>
            <a:r>
              <a:rPr lang="zh-CN" altLang="en-US" sz="2800" b="1" dirty="0">
                <a:solidFill>
                  <a:schemeClr val="bg1"/>
                </a:solidFill>
                <a:latin typeface="微软雅黑" panose="020B0503020204020204" pitchFamily="34" charset="-122"/>
                <a:ea typeface="微软雅黑" panose="020B0503020204020204" pitchFamily="34" charset="-122"/>
              </a:rPr>
              <a:t>发器</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4.3.2 </a:t>
            </a:r>
            <a:r>
              <a:rPr lang="zh-CN" altLang="en-US" sz="2800" b="1" dirty="0">
                <a:solidFill>
                  <a:schemeClr val="bg1"/>
                </a:solidFill>
                <a:latin typeface="微软雅黑" panose="020B0503020204020204" pitchFamily="34" charset="-122"/>
                <a:ea typeface="微软雅黑" panose="020B0503020204020204" pitchFamily="34" charset="-122"/>
              </a:rPr>
              <a:t>创建触发器</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bwMode="auto">
          <a:xfrm>
            <a:off x="611187" y="1052513"/>
            <a:ext cx="9724303" cy="4525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80000"/>
              </a:lnSpc>
              <a:buFontTx/>
              <a:buNone/>
            </a:pPr>
            <a:r>
              <a:rPr lang="zh-CN" altLang="en-US" b="1" smtClean="0">
                <a:solidFill>
                  <a:srgbClr val="FF3300"/>
                </a:solidFill>
                <a:latin typeface="楷体_GB2312" pitchFamily="49" charset="-122"/>
                <a:ea typeface="楷体_GB2312" pitchFamily="49" charset="-122"/>
              </a:rPr>
              <a:t>修改上述触发器，使触发器适合删除了多条记录的情况：</a:t>
            </a:r>
          </a:p>
          <a:p>
            <a:pPr eaLnBrk="1" hangingPunct="1">
              <a:lnSpc>
                <a:spcPct val="80000"/>
              </a:lnSpc>
              <a:buFontTx/>
              <a:buNone/>
            </a:pPr>
            <a:r>
              <a:rPr lang="en-US" altLang="zh-CN" b="1" smtClean="0">
                <a:solidFill>
                  <a:srgbClr val="FF3300"/>
                </a:solidFill>
                <a:latin typeface="楷体_GB2312" pitchFamily="49" charset="-122"/>
                <a:ea typeface="楷体_GB2312" pitchFamily="49" charset="-122"/>
              </a:rPr>
              <a:t>CREATE TRIGGER tr3_stock</a:t>
            </a:r>
          </a:p>
          <a:p>
            <a:pPr eaLnBrk="1" hangingPunct="1">
              <a:lnSpc>
                <a:spcPct val="80000"/>
              </a:lnSpc>
              <a:buFontTx/>
              <a:buNone/>
            </a:pPr>
            <a:r>
              <a:rPr lang="en-US" altLang="zh-CN" b="1" smtClean="0">
                <a:solidFill>
                  <a:srgbClr val="FF3300"/>
                </a:solidFill>
                <a:latin typeface="楷体_GB2312" pitchFamily="49" charset="-122"/>
                <a:ea typeface="楷体_GB2312" pitchFamily="49" charset="-122"/>
              </a:rPr>
              <a:t>   ON stock</a:t>
            </a:r>
          </a:p>
          <a:p>
            <a:pPr eaLnBrk="1" hangingPunct="1">
              <a:lnSpc>
                <a:spcPct val="80000"/>
              </a:lnSpc>
              <a:buFontTx/>
              <a:buNone/>
            </a:pPr>
            <a:r>
              <a:rPr lang="en-US" altLang="zh-CN" b="1" smtClean="0">
                <a:solidFill>
                  <a:srgbClr val="FF3300"/>
                </a:solidFill>
                <a:latin typeface="楷体_GB2312" pitchFamily="49" charset="-122"/>
                <a:ea typeface="楷体_GB2312" pitchFamily="49" charset="-122"/>
              </a:rPr>
              <a:t>   FOR  DELETE</a:t>
            </a:r>
          </a:p>
          <a:p>
            <a:pPr eaLnBrk="1" hangingPunct="1">
              <a:lnSpc>
                <a:spcPct val="80000"/>
              </a:lnSpc>
              <a:buFontTx/>
              <a:buNone/>
            </a:pPr>
            <a:r>
              <a:rPr lang="en-US" altLang="zh-CN" b="1" smtClean="0">
                <a:solidFill>
                  <a:srgbClr val="FF3300"/>
                </a:solidFill>
                <a:latin typeface="楷体_GB2312" pitchFamily="49" charset="-122"/>
                <a:ea typeface="楷体_GB2312" pitchFamily="49" charset="-122"/>
              </a:rPr>
              <a:t>AS</a:t>
            </a:r>
            <a:r>
              <a:rPr lang="en-US" altLang="zh-CN" b="1" smtClean="0">
                <a:latin typeface="楷体_GB2312" pitchFamily="49" charset="-122"/>
                <a:ea typeface="楷体_GB2312" pitchFamily="49" charset="-122"/>
              </a:rPr>
              <a:t>    </a:t>
            </a:r>
          </a:p>
          <a:p>
            <a:pPr eaLnBrk="1" hangingPunct="1">
              <a:lnSpc>
                <a:spcPct val="80000"/>
              </a:lnSpc>
              <a:buFontTx/>
              <a:buNone/>
            </a:pPr>
            <a:r>
              <a:rPr lang="en-US" altLang="zh-CN" b="1" smtClean="0">
                <a:latin typeface="楷体_GB2312" pitchFamily="49" charset="-122"/>
                <a:ea typeface="楷体_GB2312" pitchFamily="49" charset="-122"/>
              </a:rPr>
              <a:t>     DELETE   </a:t>
            </a:r>
          </a:p>
          <a:p>
            <a:pPr eaLnBrk="1" hangingPunct="1">
              <a:lnSpc>
                <a:spcPct val="80000"/>
              </a:lnSpc>
              <a:buFontTx/>
              <a:buNone/>
            </a:pPr>
            <a:r>
              <a:rPr lang="en-US" altLang="zh-CN" b="1" smtClean="0">
                <a:latin typeface="楷体_GB2312" pitchFamily="49" charset="-122"/>
                <a:ea typeface="楷体_GB2312" pitchFamily="49" charset="-122"/>
              </a:rPr>
              <a:t>     FROM out_stock   </a:t>
            </a:r>
          </a:p>
          <a:p>
            <a:pPr eaLnBrk="1" hangingPunct="1">
              <a:lnSpc>
                <a:spcPct val="80000"/>
              </a:lnSpc>
              <a:buFontTx/>
              <a:buNone/>
            </a:pPr>
            <a:r>
              <a:rPr lang="en-US" altLang="zh-CN" b="1" smtClean="0">
                <a:latin typeface="楷体_GB2312" pitchFamily="49" charset="-122"/>
                <a:ea typeface="楷体_GB2312" pitchFamily="49" charset="-122"/>
              </a:rPr>
              <a:t>     WHERE mat_num in </a:t>
            </a:r>
          </a:p>
          <a:p>
            <a:pPr eaLnBrk="1" hangingPunct="1">
              <a:lnSpc>
                <a:spcPct val="80000"/>
              </a:lnSpc>
              <a:buFontTx/>
              <a:buNone/>
            </a:pPr>
            <a:r>
              <a:rPr lang="en-US" altLang="zh-CN" b="1" smtClean="0">
                <a:latin typeface="楷体_GB2312" pitchFamily="49" charset="-122"/>
                <a:ea typeface="楷体_GB2312" pitchFamily="49" charset="-122"/>
              </a:rPr>
              <a:t>         ( select mat_num from deleted)</a:t>
            </a:r>
          </a:p>
          <a:p>
            <a:pPr>
              <a:lnSpc>
                <a:spcPct val="80000"/>
              </a:lnSpc>
              <a:buFontTx/>
              <a:buNone/>
            </a:pPr>
            <a:endParaRPr lang="zh-CN" altLang="en-US" smtClean="0"/>
          </a:p>
        </p:txBody>
      </p:sp>
    </p:spTree>
    <p:extLst>
      <p:ext uri="{BB962C8B-B14F-4D97-AF65-F5344CB8AC3E}">
        <p14:creationId xmlns:p14="http://schemas.microsoft.com/office/powerpoint/2010/main" val="1762509140"/>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4.3 </a:t>
            </a:r>
            <a:r>
              <a:rPr lang="zh-CN" altLang="en-US" sz="2800" b="1" dirty="0" smtClean="0">
                <a:solidFill>
                  <a:schemeClr val="bg1"/>
                </a:solidFill>
                <a:latin typeface="微软雅黑" panose="020B0503020204020204" pitchFamily="34" charset="-122"/>
                <a:ea typeface="微软雅黑" panose="020B0503020204020204" pitchFamily="34" charset="-122"/>
              </a:rPr>
              <a:t>触</a:t>
            </a:r>
            <a:r>
              <a:rPr lang="zh-CN" altLang="en-US" sz="2800" b="1" dirty="0">
                <a:solidFill>
                  <a:schemeClr val="bg1"/>
                </a:solidFill>
                <a:latin typeface="微软雅黑" panose="020B0503020204020204" pitchFamily="34" charset="-122"/>
                <a:ea typeface="微软雅黑" panose="020B0503020204020204" pitchFamily="34" charset="-122"/>
              </a:rPr>
              <a:t>发器</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4.3.2 </a:t>
            </a:r>
            <a:r>
              <a:rPr lang="zh-CN" altLang="en-US" sz="2800" b="1" dirty="0">
                <a:solidFill>
                  <a:schemeClr val="bg1"/>
                </a:solidFill>
                <a:latin typeface="微软雅黑" panose="020B0503020204020204" pitchFamily="34" charset="-122"/>
                <a:ea typeface="微软雅黑" panose="020B0503020204020204" pitchFamily="34" charset="-122"/>
              </a:rPr>
              <a:t>创建触发器</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2"/>
          <p:cNvSpPr txBox="1">
            <a:spLocks noChangeArrowheads="1"/>
          </p:cNvSpPr>
          <p:nvPr/>
        </p:nvSpPr>
        <p:spPr bwMode="auto">
          <a:xfrm>
            <a:off x="92363" y="953367"/>
            <a:ext cx="4284663" cy="647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r>
              <a:rPr lang="en-US" altLang="zh-CN" sz="3200" b="1" smtClean="0">
                <a:latin typeface="楷体_GB2312" pitchFamily="49" charset="-122"/>
                <a:ea typeface="楷体_GB2312" pitchFamily="49" charset="-122"/>
              </a:rPr>
              <a:t>3.UPDATE</a:t>
            </a:r>
            <a:r>
              <a:rPr lang="zh-CN" altLang="en-US" sz="3200" b="1" smtClean="0">
                <a:latin typeface="楷体_GB2312" pitchFamily="49" charset="-122"/>
                <a:ea typeface="楷体_GB2312" pitchFamily="49" charset="-122"/>
              </a:rPr>
              <a:t>触发器</a:t>
            </a:r>
          </a:p>
        </p:txBody>
      </p:sp>
      <p:sp>
        <p:nvSpPr>
          <p:cNvPr id="7" name="Rectangle 3"/>
          <p:cNvSpPr txBox="1">
            <a:spLocks noChangeArrowheads="1"/>
          </p:cNvSpPr>
          <p:nvPr/>
        </p:nvSpPr>
        <p:spPr bwMode="auto">
          <a:xfrm>
            <a:off x="560676" y="1672505"/>
            <a:ext cx="11280342" cy="4525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5000"/>
              </a:lnSpc>
            </a:pPr>
            <a:r>
              <a:rPr lang="zh-CN" altLang="en-US" b="1" smtClean="0">
                <a:latin typeface="楷体_GB2312" pitchFamily="49" charset="-122"/>
                <a:ea typeface="楷体_GB2312" pitchFamily="49" charset="-122"/>
              </a:rPr>
              <a:t>该触发器在用户发出</a:t>
            </a:r>
            <a:r>
              <a:rPr lang="en-US" altLang="zh-CN" b="1" smtClean="0">
                <a:latin typeface="楷体_GB2312" pitchFamily="49" charset="-122"/>
                <a:ea typeface="楷体_GB2312" pitchFamily="49" charset="-122"/>
              </a:rPr>
              <a:t>UPDATE</a:t>
            </a:r>
            <a:r>
              <a:rPr lang="zh-CN" altLang="en-US" b="1" smtClean="0">
                <a:latin typeface="楷体_GB2312" pitchFamily="49" charset="-122"/>
                <a:ea typeface="楷体_GB2312" pitchFamily="49" charset="-122"/>
              </a:rPr>
              <a:t>语句后触发执行，即为用户修改数据行增加限制规则。</a:t>
            </a:r>
          </a:p>
          <a:p>
            <a:pPr eaLnBrk="1" hangingPunct="1">
              <a:lnSpc>
                <a:spcPct val="125000"/>
              </a:lnSpc>
            </a:pPr>
            <a:r>
              <a:rPr lang="en-US" altLang="zh-CN" b="1" smtClean="0">
                <a:latin typeface="楷体_GB2312" pitchFamily="49" charset="-122"/>
                <a:ea typeface="楷体_GB2312" pitchFamily="49" charset="-122"/>
              </a:rPr>
              <a:t>UPDATE</a:t>
            </a:r>
            <a:r>
              <a:rPr lang="zh-CN" altLang="en-US" b="1" smtClean="0">
                <a:latin typeface="楷体_GB2312" pitchFamily="49" charset="-122"/>
                <a:ea typeface="楷体_GB2312" pitchFamily="49" charset="-122"/>
              </a:rPr>
              <a:t>触发器合并了</a:t>
            </a:r>
            <a:r>
              <a:rPr lang="en-US" altLang="zh-CN" b="1" smtClean="0">
                <a:latin typeface="楷体_GB2312" pitchFamily="49" charset="-122"/>
                <a:ea typeface="楷体_GB2312" pitchFamily="49" charset="-122"/>
              </a:rPr>
              <a:t>DELETE</a:t>
            </a:r>
            <a:r>
              <a:rPr lang="zh-CN" altLang="en-US" b="1" smtClean="0">
                <a:latin typeface="楷体_GB2312" pitchFamily="49" charset="-122"/>
                <a:ea typeface="楷体_GB2312" pitchFamily="49" charset="-122"/>
              </a:rPr>
              <a:t>触发器和</a:t>
            </a:r>
            <a:r>
              <a:rPr lang="en-US" altLang="zh-CN" b="1" smtClean="0">
                <a:latin typeface="楷体_GB2312" pitchFamily="49" charset="-122"/>
                <a:ea typeface="楷体_GB2312" pitchFamily="49" charset="-122"/>
              </a:rPr>
              <a:t>INSERT</a:t>
            </a:r>
            <a:r>
              <a:rPr lang="zh-CN" altLang="en-US" b="1" smtClean="0">
                <a:latin typeface="楷体_GB2312" pitchFamily="49" charset="-122"/>
                <a:ea typeface="楷体_GB2312" pitchFamily="49" charset="-122"/>
              </a:rPr>
              <a:t>触发器的作用。</a:t>
            </a:r>
          </a:p>
          <a:p>
            <a:pPr eaLnBrk="1" hangingPunct="1">
              <a:lnSpc>
                <a:spcPct val="125000"/>
              </a:lnSpc>
            </a:pPr>
            <a:r>
              <a:rPr lang="zh-CN" altLang="en-US" b="1" smtClean="0">
                <a:latin typeface="楷体_GB2312" pitchFamily="49" charset="-122"/>
                <a:ea typeface="楷体_GB2312" pitchFamily="49" charset="-122"/>
              </a:rPr>
              <a:t>在用户执行了</a:t>
            </a:r>
            <a:r>
              <a:rPr lang="en-US" altLang="zh-CN" b="1" smtClean="0">
                <a:latin typeface="楷体_GB2312" pitchFamily="49" charset="-122"/>
                <a:ea typeface="楷体_GB2312" pitchFamily="49" charset="-122"/>
              </a:rPr>
              <a:t>UPDATE</a:t>
            </a:r>
            <a:r>
              <a:rPr lang="zh-CN" altLang="en-US" b="1" smtClean="0">
                <a:latin typeface="楷体_GB2312" pitchFamily="49" charset="-122"/>
                <a:ea typeface="楷体_GB2312" pitchFamily="49" charset="-122"/>
              </a:rPr>
              <a:t>语句后，原来的数据行从基本表中删除，但保存在</a:t>
            </a:r>
            <a:r>
              <a:rPr lang="en-US" altLang="zh-CN" b="1" smtClean="0">
                <a:solidFill>
                  <a:srgbClr val="FF3300"/>
                </a:solidFill>
                <a:latin typeface="楷体_GB2312" pitchFamily="49" charset="-122"/>
                <a:ea typeface="楷体_GB2312" pitchFamily="49" charset="-122"/>
              </a:rPr>
              <a:t>DELETED</a:t>
            </a:r>
            <a:r>
              <a:rPr lang="zh-CN" altLang="en-US" b="1" smtClean="0">
                <a:latin typeface="楷体_GB2312" pitchFamily="49" charset="-122"/>
                <a:ea typeface="楷体_GB2312" pitchFamily="49" charset="-122"/>
              </a:rPr>
              <a:t>表中，同时基本表更新后的新数据行也在</a:t>
            </a:r>
            <a:r>
              <a:rPr lang="en-US" altLang="zh-CN" b="1" smtClean="0">
                <a:solidFill>
                  <a:srgbClr val="FF3300"/>
                </a:solidFill>
                <a:latin typeface="楷体_GB2312" pitchFamily="49" charset="-122"/>
                <a:ea typeface="楷体_GB2312" pitchFamily="49" charset="-122"/>
              </a:rPr>
              <a:t>INSERTED</a:t>
            </a:r>
            <a:r>
              <a:rPr lang="zh-CN" altLang="en-US" b="1" smtClean="0">
                <a:latin typeface="楷体_GB2312" pitchFamily="49" charset="-122"/>
                <a:ea typeface="楷体_GB2312" pitchFamily="49" charset="-122"/>
              </a:rPr>
              <a:t>表中保存了一个副本。</a:t>
            </a:r>
          </a:p>
          <a:p>
            <a:pPr eaLnBrk="1" hangingPunct="1">
              <a:lnSpc>
                <a:spcPct val="125000"/>
              </a:lnSpc>
            </a:pPr>
            <a:r>
              <a:rPr lang="zh-CN" altLang="en-US" b="1" smtClean="0">
                <a:latin typeface="楷体_GB2312" pitchFamily="49" charset="-122"/>
                <a:ea typeface="楷体_GB2312" pitchFamily="49" charset="-122"/>
              </a:rPr>
              <a:t>可利用</a:t>
            </a:r>
            <a:r>
              <a:rPr lang="en-US" altLang="zh-CN" b="1" smtClean="0">
                <a:latin typeface="楷体_GB2312" pitchFamily="49" charset="-122"/>
                <a:ea typeface="楷体_GB2312" pitchFamily="49" charset="-122"/>
              </a:rPr>
              <a:t>DELETED</a:t>
            </a:r>
            <a:r>
              <a:rPr lang="zh-CN" altLang="en-US" b="1" smtClean="0">
                <a:latin typeface="楷体_GB2312" pitchFamily="49" charset="-122"/>
                <a:ea typeface="楷体_GB2312" pitchFamily="49" charset="-122"/>
              </a:rPr>
              <a:t>表和</a:t>
            </a:r>
            <a:r>
              <a:rPr lang="en-US" altLang="zh-CN" b="1" smtClean="0">
                <a:latin typeface="楷体_GB2312" pitchFamily="49" charset="-122"/>
                <a:ea typeface="楷体_GB2312" pitchFamily="49" charset="-122"/>
              </a:rPr>
              <a:t>INSERTED</a:t>
            </a:r>
            <a:r>
              <a:rPr lang="zh-CN" altLang="en-US" b="1" smtClean="0">
                <a:latin typeface="楷体_GB2312" pitchFamily="49" charset="-122"/>
                <a:ea typeface="楷体_GB2312" pitchFamily="49" charset="-122"/>
              </a:rPr>
              <a:t>表，获取更新前后的数据行，完成比较操作。 </a:t>
            </a:r>
          </a:p>
        </p:txBody>
      </p:sp>
    </p:spTree>
    <p:extLst>
      <p:ext uri="{BB962C8B-B14F-4D97-AF65-F5344CB8AC3E}">
        <p14:creationId xmlns:p14="http://schemas.microsoft.com/office/powerpoint/2010/main" val="3762942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4.3 </a:t>
            </a:r>
            <a:r>
              <a:rPr lang="zh-CN" altLang="en-US" sz="2800" b="1" dirty="0" smtClean="0">
                <a:solidFill>
                  <a:schemeClr val="bg1"/>
                </a:solidFill>
                <a:latin typeface="微软雅黑" panose="020B0503020204020204" pitchFamily="34" charset="-122"/>
                <a:ea typeface="微软雅黑" panose="020B0503020204020204" pitchFamily="34" charset="-122"/>
              </a:rPr>
              <a:t>触</a:t>
            </a:r>
            <a:r>
              <a:rPr lang="zh-CN" altLang="en-US" sz="2800" b="1" dirty="0">
                <a:solidFill>
                  <a:schemeClr val="bg1"/>
                </a:solidFill>
                <a:latin typeface="微软雅黑" panose="020B0503020204020204" pitchFamily="34" charset="-122"/>
                <a:ea typeface="微软雅黑" panose="020B0503020204020204" pitchFamily="34" charset="-122"/>
              </a:rPr>
              <a:t>发器</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4.3.2 </a:t>
            </a:r>
            <a:r>
              <a:rPr lang="zh-CN" altLang="en-US" sz="2800" b="1" dirty="0">
                <a:solidFill>
                  <a:schemeClr val="bg1"/>
                </a:solidFill>
                <a:latin typeface="微软雅黑" panose="020B0503020204020204" pitchFamily="34" charset="-122"/>
                <a:ea typeface="微软雅黑" panose="020B0503020204020204" pitchFamily="34" charset="-122"/>
              </a:rPr>
              <a:t>创建触发器</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2"/>
          <p:cNvSpPr txBox="1">
            <a:spLocks noChangeArrowheads="1"/>
          </p:cNvSpPr>
          <p:nvPr/>
        </p:nvSpPr>
        <p:spPr bwMode="auto">
          <a:xfrm>
            <a:off x="364259" y="788124"/>
            <a:ext cx="11449049" cy="2089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00000"/>
              </a:lnSpc>
              <a:buFontTx/>
              <a:buNone/>
            </a:pPr>
            <a:r>
              <a:rPr lang="en-US" altLang="zh-CN" b="1" smtClean="0">
                <a:latin typeface="楷体_GB2312" pitchFamily="49" charset="-122"/>
                <a:ea typeface="楷体_GB2312" pitchFamily="49" charset="-122"/>
              </a:rPr>
              <a:t>【</a:t>
            </a:r>
            <a:r>
              <a:rPr lang="zh-CN" altLang="en-US" b="1" smtClean="0">
                <a:latin typeface="楷体_GB2312" pitchFamily="49" charset="-122"/>
                <a:ea typeface="楷体_GB2312" pitchFamily="49" charset="-122"/>
              </a:rPr>
              <a:t>例</a:t>
            </a:r>
            <a:r>
              <a:rPr lang="en-US" altLang="zh-CN" b="1" smtClean="0">
                <a:latin typeface="楷体_GB2312" pitchFamily="49" charset="-122"/>
                <a:ea typeface="楷体_GB2312" pitchFamily="49" charset="-122"/>
              </a:rPr>
              <a:t>4.14】</a:t>
            </a:r>
            <a:r>
              <a:rPr lang="zh-CN" altLang="en-US" b="1" smtClean="0">
                <a:latin typeface="楷体_GB2312" pitchFamily="49" charset="-122"/>
                <a:ea typeface="楷体_GB2312" pitchFamily="49" charset="-122"/>
              </a:rPr>
              <a:t>创建一个</a:t>
            </a:r>
            <a:r>
              <a:rPr lang="en-US" altLang="zh-CN" b="1" smtClean="0">
                <a:latin typeface="楷体_GB2312" pitchFamily="49" charset="-122"/>
                <a:ea typeface="楷体_GB2312" pitchFamily="49" charset="-122"/>
              </a:rPr>
              <a:t>UPDATE</a:t>
            </a:r>
            <a:r>
              <a:rPr lang="zh-CN" altLang="en-US" b="1" smtClean="0">
                <a:latin typeface="楷体_GB2312" pitchFamily="49" charset="-122"/>
                <a:ea typeface="楷体_GB2312" pitchFamily="49" charset="-122"/>
              </a:rPr>
              <a:t>触发器，当用户更新</a:t>
            </a:r>
            <a:r>
              <a:rPr lang="en-US" altLang="zh-CN" b="1" smtClean="0">
                <a:latin typeface="楷体_GB2312" pitchFamily="49" charset="-122"/>
                <a:ea typeface="楷体_GB2312" pitchFamily="49" charset="-122"/>
              </a:rPr>
              <a:t>stock</a:t>
            </a:r>
            <a:r>
              <a:rPr lang="zh-CN" altLang="en-US" b="1" smtClean="0">
                <a:latin typeface="楷体_GB2312" pitchFamily="49" charset="-122"/>
                <a:ea typeface="楷体_GB2312" pitchFamily="49" charset="-122"/>
              </a:rPr>
              <a:t>表中的数据时，从</a:t>
            </a:r>
            <a:r>
              <a:rPr lang="en-US" altLang="zh-CN" b="1" smtClean="0">
                <a:latin typeface="楷体_GB2312" pitchFamily="49" charset="-122"/>
                <a:ea typeface="楷体_GB2312" pitchFamily="49" charset="-122"/>
              </a:rPr>
              <a:t>INSERTED</a:t>
            </a:r>
            <a:r>
              <a:rPr lang="zh-CN" altLang="en-US" b="1" smtClean="0">
                <a:latin typeface="楷体_GB2312" pitchFamily="49" charset="-122"/>
                <a:ea typeface="楷体_GB2312" pitchFamily="49" charset="-122"/>
              </a:rPr>
              <a:t>表中读取修改的新的</a:t>
            </a:r>
            <a:r>
              <a:rPr lang="en-US" altLang="zh-CN" b="1" smtClean="0">
                <a:latin typeface="楷体_GB2312" pitchFamily="49" charset="-122"/>
                <a:ea typeface="楷体_GB2312" pitchFamily="49" charset="-122"/>
              </a:rPr>
              <a:t>amount</a:t>
            </a:r>
            <a:r>
              <a:rPr lang="zh-CN" altLang="en-US" b="1" smtClean="0">
                <a:latin typeface="楷体_GB2312" pitchFamily="49" charset="-122"/>
                <a:ea typeface="楷体_GB2312" pitchFamily="49" charset="-122"/>
              </a:rPr>
              <a:t>值，如果该值小于</a:t>
            </a:r>
            <a:r>
              <a:rPr lang="en-US" altLang="zh-CN" b="1" smtClean="0">
                <a:latin typeface="楷体_GB2312" pitchFamily="49" charset="-122"/>
                <a:ea typeface="楷体_GB2312" pitchFamily="49" charset="-122"/>
              </a:rPr>
              <a:t>1</a:t>
            </a:r>
            <a:r>
              <a:rPr lang="zh-CN" altLang="en-US" b="1" smtClean="0">
                <a:latin typeface="楷体_GB2312" pitchFamily="49" charset="-122"/>
                <a:ea typeface="楷体_GB2312" pitchFamily="49" charset="-122"/>
              </a:rPr>
              <a:t>，将撤销更新操作；触发器从</a:t>
            </a:r>
            <a:r>
              <a:rPr lang="en-US" altLang="zh-CN" b="1" smtClean="0">
                <a:latin typeface="楷体_GB2312" pitchFamily="49" charset="-122"/>
                <a:ea typeface="楷体_GB2312" pitchFamily="49" charset="-122"/>
              </a:rPr>
              <a:t>DELETED</a:t>
            </a:r>
            <a:r>
              <a:rPr lang="zh-CN" altLang="en-US" b="1" smtClean="0">
                <a:latin typeface="楷体_GB2312" pitchFamily="49" charset="-122"/>
                <a:ea typeface="楷体_GB2312" pitchFamily="49" charset="-122"/>
              </a:rPr>
              <a:t>表中查询中修改前的值，将其重新更新到</a:t>
            </a:r>
            <a:r>
              <a:rPr lang="en-US" altLang="zh-CN" b="1" smtClean="0">
                <a:latin typeface="楷体_GB2312" pitchFamily="49" charset="-122"/>
                <a:ea typeface="楷体_GB2312" pitchFamily="49" charset="-122"/>
              </a:rPr>
              <a:t>stock</a:t>
            </a:r>
            <a:r>
              <a:rPr lang="zh-CN" altLang="en-US" b="1" smtClean="0">
                <a:latin typeface="楷体_GB2312" pitchFamily="49" charset="-122"/>
                <a:ea typeface="楷体_GB2312" pitchFamily="49" charset="-122"/>
              </a:rPr>
              <a:t>表中。</a:t>
            </a:r>
          </a:p>
        </p:txBody>
      </p:sp>
    </p:spTree>
    <p:extLst>
      <p:ext uri="{BB962C8B-B14F-4D97-AF65-F5344CB8AC3E}">
        <p14:creationId xmlns:p14="http://schemas.microsoft.com/office/powerpoint/2010/main" val="2396518458"/>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4.3 </a:t>
            </a:r>
            <a:r>
              <a:rPr lang="zh-CN" altLang="en-US" sz="2800" b="1" dirty="0" smtClean="0">
                <a:solidFill>
                  <a:schemeClr val="bg1"/>
                </a:solidFill>
                <a:latin typeface="微软雅黑" panose="020B0503020204020204" pitchFamily="34" charset="-122"/>
                <a:ea typeface="微软雅黑" panose="020B0503020204020204" pitchFamily="34" charset="-122"/>
              </a:rPr>
              <a:t>触</a:t>
            </a:r>
            <a:r>
              <a:rPr lang="zh-CN" altLang="en-US" sz="2800" b="1" dirty="0">
                <a:solidFill>
                  <a:schemeClr val="bg1"/>
                </a:solidFill>
                <a:latin typeface="微软雅黑" panose="020B0503020204020204" pitchFamily="34" charset="-122"/>
                <a:ea typeface="微软雅黑" panose="020B0503020204020204" pitchFamily="34" charset="-122"/>
              </a:rPr>
              <a:t>发器</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4.3.2 </a:t>
            </a:r>
            <a:r>
              <a:rPr lang="zh-CN" altLang="en-US" sz="2800" b="1" dirty="0">
                <a:solidFill>
                  <a:schemeClr val="bg1"/>
                </a:solidFill>
                <a:latin typeface="微软雅黑" panose="020B0503020204020204" pitchFamily="34" charset="-122"/>
                <a:ea typeface="微软雅黑" panose="020B0503020204020204" pitchFamily="34" charset="-122"/>
              </a:rPr>
              <a:t>创建触发器</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2"/>
          <p:cNvSpPr txBox="1">
            <a:spLocks noChangeArrowheads="1"/>
          </p:cNvSpPr>
          <p:nvPr/>
        </p:nvSpPr>
        <p:spPr bwMode="auto">
          <a:xfrm>
            <a:off x="245870" y="754433"/>
            <a:ext cx="11368520" cy="596496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Bef>
                <a:spcPts val="0"/>
              </a:spcBef>
              <a:buFontTx/>
              <a:buNone/>
            </a:pPr>
            <a:r>
              <a:rPr lang="en-US" altLang="zh-CN" sz="2400" smtClean="0">
                <a:solidFill>
                  <a:srgbClr val="FF3300"/>
                </a:solidFill>
              </a:rPr>
              <a:t>CREATE TRIGGER tr4_stock</a:t>
            </a:r>
          </a:p>
          <a:p>
            <a:pPr eaLnBrk="1" hangingPunct="1">
              <a:spcBef>
                <a:spcPts val="0"/>
              </a:spcBef>
              <a:buFontTx/>
              <a:buNone/>
            </a:pPr>
            <a:r>
              <a:rPr lang="en-US" altLang="zh-CN" sz="2400" smtClean="0">
                <a:solidFill>
                  <a:srgbClr val="FF3300"/>
                </a:solidFill>
              </a:rPr>
              <a:t>   ON stock</a:t>
            </a:r>
          </a:p>
          <a:p>
            <a:pPr eaLnBrk="1" hangingPunct="1">
              <a:spcBef>
                <a:spcPts val="0"/>
              </a:spcBef>
              <a:buFontTx/>
              <a:buNone/>
            </a:pPr>
            <a:r>
              <a:rPr lang="en-US" altLang="zh-CN" sz="2400" smtClean="0">
                <a:solidFill>
                  <a:srgbClr val="FF3300"/>
                </a:solidFill>
              </a:rPr>
              <a:t>   FOR UPDATE</a:t>
            </a:r>
          </a:p>
          <a:p>
            <a:pPr eaLnBrk="1" hangingPunct="1">
              <a:spcBef>
                <a:spcPts val="0"/>
              </a:spcBef>
              <a:buFontTx/>
              <a:buNone/>
            </a:pPr>
            <a:r>
              <a:rPr lang="en-US" altLang="zh-CN" sz="2400" smtClean="0">
                <a:solidFill>
                  <a:srgbClr val="FF3300"/>
                </a:solidFill>
              </a:rPr>
              <a:t>AS </a:t>
            </a:r>
          </a:p>
          <a:p>
            <a:pPr eaLnBrk="1" hangingPunct="1">
              <a:spcBef>
                <a:spcPts val="0"/>
              </a:spcBef>
              <a:buFontTx/>
              <a:buNone/>
            </a:pPr>
            <a:r>
              <a:rPr lang="en-US" altLang="zh-CN" sz="2400" smtClean="0"/>
              <a:t>  DECLARE @amount_new int,@amount_old int,</a:t>
            </a:r>
          </a:p>
          <a:p>
            <a:pPr eaLnBrk="1" hangingPunct="1">
              <a:spcBef>
                <a:spcPts val="0"/>
              </a:spcBef>
              <a:buFontTx/>
              <a:buNone/>
            </a:pPr>
            <a:r>
              <a:rPr lang="en-US" altLang="zh-CN" sz="2400" smtClean="0"/>
              <a:t>                    @mat_num char(10)</a:t>
            </a:r>
          </a:p>
          <a:p>
            <a:pPr eaLnBrk="1" hangingPunct="1">
              <a:spcBef>
                <a:spcPts val="0"/>
              </a:spcBef>
              <a:buFontTx/>
              <a:buNone/>
            </a:pPr>
            <a:r>
              <a:rPr lang="en-US" altLang="zh-CN" sz="2400" smtClean="0"/>
              <a:t>  SELECT @amount_new=amount,@mat_num=mat_num</a:t>
            </a:r>
          </a:p>
          <a:p>
            <a:pPr eaLnBrk="1" hangingPunct="1">
              <a:spcBef>
                <a:spcPts val="0"/>
              </a:spcBef>
              <a:buFontTx/>
              <a:buNone/>
            </a:pPr>
            <a:r>
              <a:rPr lang="en-US" altLang="zh-CN" sz="2400" smtClean="0"/>
              <a:t>  FROM </a:t>
            </a:r>
            <a:r>
              <a:rPr lang="en-US" altLang="zh-CN" sz="2400" smtClean="0">
                <a:solidFill>
                  <a:srgbClr val="FF0000"/>
                </a:solidFill>
              </a:rPr>
              <a:t>INSERTED</a:t>
            </a:r>
          </a:p>
          <a:p>
            <a:pPr eaLnBrk="1" hangingPunct="1">
              <a:spcBef>
                <a:spcPts val="0"/>
              </a:spcBef>
              <a:buFontTx/>
              <a:buNone/>
            </a:pPr>
            <a:r>
              <a:rPr lang="en-US" altLang="zh-CN" sz="2400" smtClean="0"/>
              <a:t>  IF @amount_new&lt;1</a:t>
            </a:r>
          </a:p>
          <a:p>
            <a:pPr eaLnBrk="1" hangingPunct="1">
              <a:spcBef>
                <a:spcPts val="0"/>
              </a:spcBef>
              <a:buFontTx/>
              <a:buNone/>
            </a:pPr>
            <a:r>
              <a:rPr lang="en-US" altLang="zh-CN" sz="2400" smtClean="0"/>
              <a:t>   BEGIN </a:t>
            </a:r>
          </a:p>
          <a:p>
            <a:pPr eaLnBrk="1" hangingPunct="1">
              <a:spcBef>
                <a:spcPts val="0"/>
              </a:spcBef>
              <a:buFontTx/>
              <a:buNone/>
            </a:pPr>
            <a:r>
              <a:rPr lang="en-US" altLang="zh-CN" sz="2400" smtClean="0"/>
              <a:t>        SELECT @amount_old=amount</a:t>
            </a:r>
          </a:p>
          <a:p>
            <a:pPr eaLnBrk="1" hangingPunct="1">
              <a:spcBef>
                <a:spcPts val="0"/>
              </a:spcBef>
              <a:buFontTx/>
              <a:buNone/>
            </a:pPr>
            <a:r>
              <a:rPr lang="en-US" altLang="zh-CN" sz="2400" smtClean="0"/>
              <a:t>        FROM </a:t>
            </a:r>
            <a:r>
              <a:rPr lang="en-US" altLang="zh-CN" sz="2400" smtClean="0">
                <a:solidFill>
                  <a:srgbClr val="FF0000"/>
                </a:solidFill>
              </a:rPr>
              <a:t>DELETED</a:t>
            </a:r>
          </a:p>
          <a:p>
            <a:pPr eaLnBrk="1" hangingPunct="1">
              <a:spcBef>
                <a:spcPts val="0"/>
              </a:spcBef>
              <a:buFontTx/>
              <a:buNone/>
            </a:pPr>
            <a:r>
              <a:rPr lang="en-US" altLang="zh-CN" sz="2400" smtClean="0"/>
              <a:t>        UPDATE stock      </a:t>
            </a:r>
          </a:p>
          <a:p>
            <a:pPr eaLnBrk="1" hangingPunct="1">
              <a:spcBef>
                <a:spcPts val="0"/>
              </a:spcBef>
              <a:buFontTx/>
              <a:buNone/>
            </a:pPr>
            <a:r>
              <a:rPr lang="en-US" altLang="zh-CN" sz="2400" smtClean="0"/>
              <a:t>        set amount=@amount_old</a:t>
            </a:r>
          </a:p>
          <a:p>
            <a:pPr eaLnBrk="1" hangingPunct="1">
              <a:spcBef>
                <a:spcPts val="0"/>
              </a:spcBef>
              <a:buFontTx/>
              <a:buNone/>
            </a:pPr>
            <a:r>
              <a:rPr lang="en-US" altLang="zh-CN" sz="2400" smtClean="0"/>
              <a:t>        WHERE mat_num=@mat_num</a:t>
            </a:r>
          </a:p>
          <a:p>
            <a:pPr eaLnBrk="1" hangingPunct="1">
              <a:spcBef>
                <a:spcPts val="0"/>
              </a:spcBef>
              <a:buFontTx/>
              <a:buNone/>
            </a:pPr>
            <a:r>
              <a:rPr lang="en-US" altLang="zh-CN" sz="2400" smtClean="0"/>
              <a:t>        PRINT 'the row can not be UPDATED!'</a:t>
            </a:r>
          </a:p>
          <a:p>
            <a:pPr eaLnBrk="1" hangingPunct="1">
              <a:spcBef>
                <a:spcPts val="0"/>
              </a:spcBef>
              <a:buFontTx/>
              <a:buNone/>
            </a:pPr>
            <a:r>
              <a:rPr lang="en-US" altLang="zh-CN" sz="2400" smtClean="0"/>
              <a:t>  END </a:t>
            </a:r>
          </a:p>
        </p:txBody>
      </p:sp>
    </p:spTree>
    <p:extLst>
      <p:ext uri="{BB962C8B-B14F-4D97-AF65-F5344CB8AC3E}">
        <p14:creationId xmlns:p14="http://schemas.microsoft.com/office/powerpoint/2010/main" val="26829729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xEl>
                                              <p:pRg st="5" end="5"/>
                                            </p:txEl>
                                          </p:spTgt>
                                        </p:tgtEl>
                                        <p:attrNameLst>
                                          <p:attrName>style.visibility</p:attrName>
                                        </p:attrNameLst>
                                      </p:cBhvr>
                                      <p:to>
                                        <p:strVal val="visible"/>
                                      </p:to>
                                    </p:set>
                                    <p:animEffect transition="in" filter="fade">
                                      <p:cBhvr>
                                        <p:cTn id="20" dur="500"/>
                                        <p:tgtEl>
                                          <p:spTgt spid="6">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anim calcmode="lin" valueType="num">
                                      <p:cBhvr additive="base">
                                        <p:cTn id="33"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anim calcmode="lin" valueType="num">
                                      <p:cBhvr additive="base">
                                        <p:cTn id="37"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
                                            <p:txEl>
                                              <p:pRg st="10" end="10"/>
                                            </p:txEl>
                                          </p:spTgt>
                                        </p:tgtEl>
                                        <p:attrNameLst>
                                          <p:attrName>style.visibility</p:attrName>
                                        </p:attrNameLst>
                                      </p:cBhvr>
                                      <p:to>
                                        <p:strVal val="visible"/>
                                      </p:to>
                                    </p:set>
                                    <p:anim calcmode="lin" valueType="num">
                                      <p:cBhvr additive="base">
                                        <p:cTn id="41"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10" end="1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
                                            <p:txEl>
                                              <p:pRg st="11" end="11"/>
                                            </p:txEl>
                                          </p:spTgt>
                                        </p:tgtEl>
                                        <p:attrNameLst>
                                          <p:attrName>style.visibility</p:attrName>
                                        </p:attrNameLst>
                                      </p:cBhvr>
                                      <p:to>
                                        <p:strVal val="visible"/>
                                      </p:to>
                                    </p:set>
                                    <p:anim calcmode="lin" valueType="num">
                                      <p:cBhvr additive="base">
                                        <p:cTn id="45"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11" end="1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
                                            <p:txEl>
                                              <p:pRg st="12" end="12"/>
                                            </p:txEl>
                                          </p:spTgt>
                                        </p:tgtEl>
                                        <p:attrNameLst>
                                          <p:attrName>style.visibility</p:attrName>
                                        </p:attrNameLst>
                                      </p:cBhvr>
                                      <p:to>
                                        <p:strVal val="visible"/>
                                      </p:to>
                                    </p:set>
                                    <p:anim calcmode="lin" valueType="num">
                                      <p:cBhvr additive="base">
                                        <p:cTn id="49"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12" end="12"/>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6">
                                            <p:txEl>
                                              <p:pRg st="13" end="13"/>
                                            </p:txEl>
                                          </p:spTgt>
                                        </p:tgtEl>
                                        <p:attrNameLst>
                                          <p:attrName>style.visibility</p:attrName>
                                        </p:attrNameLst>
                                      </p:cBhvr>
                                      <p:to>
                                        <p:strVal val="visible"/>
                                      </p:to>
                                    </p:set>
                                    <p:anim calcmode="lin" valueType="num">
                                      <p:cBhvr additive="base">
                                        <p:cTn id="53" dur="500" fill="hold"/>
                                        <p:tgtEl>
                                          <p:spTgt spid="6">
                                            <p:txEl>
                                              <p:pRg st="13" end="1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
                                            <p:txEl>
                                              <p:pRg st="13" end="13"/>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6">
                                            <p:txEl>
                                              <p:pRg st="14" end="14"/>
                                            </p:txEl>
                                          </p:spTgt>
                                        </p:tgtEl>
                                        <p:attrNameLst>
                                          <p:attrName>style.visibility</p:attrName>
                                        </p:attrNameLst>
                                      </p:cBhvr>
                                      <p:to>
                                        <p:strVal val="visible"/>
                                      </p:to>
                                    </p:set>
                                    <p:anim calcmode="lin" valueType="num">
                                      <p:cBhvr additive="base">
                                        <p:cTn id="57" dur="500" fill="hold"/>
                                        <p:tgtEl>
                                          <p:spTgt spid="6">
                                            <p:txEl>
                                              <p:pRg st="14" end="1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
                                            <p:txEl>
                                              <p:pRg st="14" end="14"/>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6">
                                            <p:txEl>
                                              <p:pRg st="15" end="15"/>
                                            </p:txEl>
                                          </p:spTgt>
                                        </p:tgtEl>
                                        <p:attrNameLst>
                                          <p:attrName>style.visibility</p:attrName>
                                        </p:attrNameLst>
                                      </p:cBhvr>
                                      <p:to>
                                        <p:strVal val="visible"/>
                                      </p:to>
                                    </p:set>
                                    <p:anim calcmode="lin" valueType="num">
                                      <p:cBhvr additive="base">
                                        <p:cTn id="61" dur="500" fill="hold"/>
                                        <p:tgtEl>
                                          <p:spTgt spid="6">
                                            <p:txEl>
                                              <p:pRg st="15" end="1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15" end="15"/>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6">
                                            <p:txEl>
                                              <p:pRg st="16" end="16"/>
                                            </p:txEl>
                                          </p:spTgt>
                                        </p:tgtEl>
                                        <p:attrNameLst>
                                          <p:attrName>style.visibility</p:attrName>
                                        </p:attrNameLst>
                                      </p:cBhvr>
                                      <p:to>
                                        <p:strVal val="visible"/>
                                      </p:to>
                                    </p:set>
                                    <p:anim calcmode="lin" valueType="num">
                                      <p:cBhvr additive="base">
                                        <p:cTn id="65" dur="500" fill="hold"/>
                                        <p:tgtEl>
                                          <p:spTgt spid="6">
                                            <p:txEl>
                                              <p:pRg st="16" end="16"/>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6">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4.3 </a:t>
            </a:r>
            <a:r>
              <a:rPr lang="zh-CN" altLang="en-US" sz="2800" b="1" dirty="0" smtClean="0">
                <a:solidFill>
                  <a:schemeClr val="bg1"/>
                </a:solidFill>
                <a:latin typeface="微软雅黑" panose="020B0503020204020204" pitchFamily="34" charset="-122"/>
                <a:ea typeface="微软雅黑" panose="020B0503020204020204" pitchFamily="34" charset="-122"/>
              </a:rPr>
              <a:t>触</a:t>
            </a:r>
            <a:r>
              <a:rPr lang="zh-CN" altLang="en-US" sz="2800" b="1" dirty="0">
                <a:solidFill>
                  <a:schemeClr val="bg1"/>
                </a:solidFill>
                <a:latin typeface="微软雅黑" panose="020B0503020204020204" pitchFamily="34" charset="-122"/>
                <a:ea typeface="微软雅黑" panose="020B0503020204020204" pitchFamily="34" charset="-122"/>
              </a:rPr>
              <a:t>发器</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4.3.2 </a:t>
            </a:r>
            <a:r>
              <a:rPr lang="zh-CN" altLang="en-US" sz="2800" b="1" dirty="0">
                <a:solidFill>
                  <a:schemeClr val="bg1"/>
                </a:solidFill>
                <a:latin typeface="微软雅黑" panose="020B0503020204020204" pitchFamily="34" charset="-122"/>
                <a:ea typeface="微软雅黑" panose="020B0503020204020204" pitchFamily="34" charset="-122"/>
              </a:rPr>
              <a:t>创建触发器</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2"/>
          <p:cNvSpPr txBox="1">
            <a:spLocks noChangeArrowheads="1"/>
          </p:cNvSpPr>
          <p:nvPr/>
        </p:nvSpPr>
        <p:spPr bwMode="auto">
          <a:xfrm>
            <a:off x="414548" y="873702"/>
            <a:ext cx="11315634" cy="21161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buFontTx/>
              <a:buNone/>
            </a:pPr>
            <a:r>
              <a:rPr lang="en-US" altLang="zh-CN" b="1" smtClean="0">
                <a:latin typeface="楷体_GB2312" pitchFamily="49" charset="-122"/>
                <a:ea typeface="楷体_GB2312" pitchFamily="49" charset="-122"/>
              </a:rPr>
              <a:t>【</a:t>
            </a:r>
            <a:r>
              <a:rPr lang="zh-CN" altLang="en-US" b="1" smtClean="0">
                <a:latin typeface="楷体_GB2312" pitchFamily="49" charset="-122"/>
                <a:ea typeface="楷体_GB2312" pitchFamily="49" charset="-122"/>
              </a:rPr>
              <a:t>例</a:t>
            </a:r>
            <a:r>
              <a:rPr lang="en-US" altLang="zh-CN" b="1" smtClean="0">
                <a:latin typeface="楷体_GB2312" pitchFamily="49" charset="-122"/>
                <a:ea typeface="楷体_GB2312" pitchFamily="49" charset="-122"/>
              </a:rPr>
              <a:t>4.15】</a:t>
            </a:r>
            <a:r>
              <a:rPr lang="zh-CN" altLang="en-US" b="1" smtClean="0">
                <a:latin typeface="楷体_GB2312" pitchFamily="49" charset="-122"/>
                <a:ea typeface="楷体_GB2312" pitchFamily="49" charset="-122"/>
              </a:rPr>
              <a:t>修改前面创建的</a:t>
            </a:r>
            <a:r>
              <a:rPr lang="en-US" altLang="zh-CN" b="1" smtClean="0">
                <a:latin typeface="楷体_GB2312" pitchFamily="49" charset="-122"/>
                <a:ea typeface="楷体_GB2312" pitchFamily="49" charset="-122"/>
              </a:rPr>
              <a:t>UPDATE</a:t>
            </a:r>
            <a:r>
              <a:rPr lang="zh-CN" altLang="en-US" b="1" smtClean="0">
                <a:latin typeface="楷体_GB2312" pitchFamily="49" charset="-122"/>
                <a:ea typeface="楷体_GB2312" pitchFamily="49" charset="-122"/>
              </a:rPr>
              <a:t>触发器，使其先检测更新的列，当更新</a:t>
            </a:r>
            <a:r>
              <a:rPr lang="en-US" altLang="zh-CN" b="1" smtClean="0">
                <a:latin typeface="楷体_GB2312" pitchFamily="49" charset="-122"/>
                <a:ea typeface="楷体_GB2312" pitchFamily="49" charset="-122"/>
              </a:rPr>
              <a:t>warehouse</a:t>
            </a:r>
            <a:r>
              <a:rPr lang="zh-CN" altLang="en-US" b="1" smtClean="0">
                <a:latin typeface="楷体_GB2312" pitchFamily="49" charset="-122"/>
                <a:ea typeface="楷体_GB2312" pitchFamily="49" charset="-122"/>
              </a:rPr>
              <a:t>列时，禁止更新；当更新库存量</a:t>
            </a:r>
            <a:r>
              <a:rPr lang="en-US" altLang="zh-CN" b="1" smtClean="0">
                <a:latin typeface="楷体_GB2312" pitchFamily="49" charset="-122"/>
                <a:ea typeface="楷体_GB2312" pitchFamily="49" charset="-122"/>
              </a:rPr>
              <a:t>amount</a:t>
            </a:r>
            <a:r>
              <a:rPr lang="zh-CN" altLang="en-US" b="1" smtClean="0">
                <a:latin typeface="楷体_GB2312" pitchFamily="49" charset="-122"/>
                <a:ea typeface="楷体_GB2312" pitchFamily="49" charset="-122"/>
              </a:rPr>
              <a:t>列时，设置更新规则，若更新后的值小于</a:t>
            </a:r>
            <a:r>
              <a:rPr lang="en-US" altLang="zh-CN" b="1" smtClean="0">
                <a:latin typeface="楷体_GB2312" pitchFamily="49" charset="-122"/>
                <a:ea typeface="楷体_GB2312" pitchFamily="49" charset="-122"/>
              </a:rPr>
              <a:t>1</a:t>
            </a:r>
            <a:r>
              <a:rPr lang="zh-CN" altLang="en-US" b="1" smtClean="0">
                <a:latin typeface="楷体_GB2312" pitchFamily="49" charset="-122"/>
                <a:ea typeface="楷体_GB2312" pitchFamily="49" charset="-122"/>
              </a:rPr>
              <a:t>，则撤销该更新操作。 </a:t>
            </a:r>
          </a:p>
        </p:txBody>
      </p:sp>
    </p:spTree>
    <p:extLst>
      <p:ext uri="{BB962C8B-B14F-4D97-AF65-F5344CB8AC3E}">
        <p14:creationId xmlns:p14="http://schemas.microsoft.com/office/powerpoint/2010/main" val="2044666759"/>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4.3 </a:t>
            </a:r>
            <a:r>
              <a:rPr lang="zh-CN" altLang="en-US" sz="2800" b="1" dirty="0" smtClean="0">
                <a:solidFill>
                  <a:schemeClr val="bg1"/>
                </a:solidFill>
                <a:latin typeface="微软雅黑" panose="020B0503020204020204" pitchFamily="34" charset="-122"/>
                <a:ea typeface="微软雅黑" panose="020B0503020204020204" pitchFamily="34" charset="-122"/>
              </a:rPr>
              <a:t>触</a:t>
            </a:r>
            <a:r>
              <a:rPr lang="zh-CN" altLang="en-US" sz="2800" b="1" dirty="0">
                <a:solidFill>
                  <a:schemeClr val="bg1"/>
                </a:solidFill>
                <a:latin typeface="微软雅黑" panose="020B0503020204020204" pitchFamily="34" charset="-122"/>
                <a:ea typeface="微软雅黑" panose="020B0503020204020204" pitchFamily="34" charset="-122"/>
              </a:rPr>
              <a:t>发器</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4.3.2 </a:t>
            </a:r>
            <a:r>
              <a:rPr lang="zh-CN" altLang="en-US" sz="2800" b="1" dirty="0">
                <a:solidFill>
                  <a:schemeClr val="bg1"/>
                </a:solidFill>
                <a:latin typeface="微软雅黑" panose="020B0503020204020204" pitchFamily="34" charset="-122"/>
                <a:ea typeface="微软雅黑" panose="020B0503020204020204" pitchFamily="34" charset="-122"/>
              </a:rPr>
              <a:t>创建触发器</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2"/>
          <p:cNvSpPr txBox="1">
            <a:spLocks noChangeArrowheads="1"/>
          </p:cNvSpPr>
          <p:nvPr/>
        </p:nvSpPr>
        <p:spPr bwMode="auto">
          <a:xfrm>
            <a:off x="594950" y="681513"/>
            <a:ext cx="10322432" cy="608590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Bef>
                <a:spcPts val="0"/>
              </a:spcBef>
              <a:buFontTx/>
              <a:buNone/>
            </a:pPr>
            <a:r>
              <a:rPr lang="en-US" altLang="zh-CN" sz="2400" b="1" smtClean="0">
                <a:solidFill>
                  <a:srgbClr val="FF3300"/>
                </a:solidFill>
                <a:latin typeface="楷体_GB2312" pitchFamily="49" charset="-122"/>
                <a:ea typeface="楷体_GB2312" pitchFamily="49" charset="-122"/>
              </a:rPr>
              <a:t>CREATE TRIGGER tr5_stock  ON stock   FOR UPDATE</a:t>
            </a:r>
          </a:p>
          <a:p>
            <a:pPr eaLnBrk="1" hangingPunct="1">
              <a:spcBef>
                <a:spcPts val="0"/>
              </a:spcBef>
              <a:buFontTx/>
              <a:buNone/>
            </a:pPr>
            <a:r>
              <a:rPr lang="en-US" altLang="zh-CN" sz="2400" b="1" smtClean="0">
                <a:solidFill>
                  <a:srgbClr val="FF3300"/>
                </a:solidFill>
                <a:latin typeface="楷体_GB2312" pitchFamily="49" charset="-122"/>
                <a:ea typeface="楷体_GB2312" pitchFamily="49" charset="-122"/>
              </a:rPr>
              <a:t>AS</a:t>
            </a:r>
            <a:r>
              <a:rPr lang="en-US" altLang="zh-CN" sz="2400" b="1" smtClean="0">
                <a:latin typeface="楷体_GB2312" pitchFamily="49" charset="-122"/>
                <a:ea typeface="楷体_GB2312" pitchFamily="49" charset="-122"/>
              </a:rPr>
              <a:t> </a:t>
            </a:r>
          </a:p>
          <a:p>
            <a:pPr eaLnBrk="1" hangingPunct="1">
              <a:spcBef>
                <a:spcPts val="0"/>
              </a:spcBef>
              <a:buFontTx/>
              <a:buNone/>
            </a:pPr>
            <a:r>
              <a:rPr lang="en-US" altLang="zh-CN" sz="2400" b="1" smtClean="0">
                <a:latin typeface="楷体_GB2312" pitchFamily="49" charset="-122"/>
                <a:ea typeface="楷体_GB2312" pitchFamily="49" charset="-122"/>
              </a:rPr>
              <a:t>  DECLARE @amount int</a:t>
            </a:r>
          </a:p>
          <a:p>
            <a:pPr eaLnBrk="1" hangingPunct="1">
              <a:spcBef>
                <a:spcPts val="0"/>
              </a:spcBef>
              <a:buFontTx/>
              <a:buNone/>
            </a:pPr>
            <a:r>
              <a:rPr lang="en-US" altLang="zh-CN" sz="2400" b="1" smtClean="0">
                <a:latin typeface="楷体_GB2312" pitchFamily="49" charset="-122"/>
                <a:ea typeface="楷体_GB2312" pitchFamily="49" charset="-122"/>
              </a:rPr>
              <a:t>  IF </a:t>
            </a:r>
            <a:r>
              <a:rPr lang="en-US" altLang="zh-CN" sz="2400" b="1" smtClean="0">
                <a:solidFill>
                  <a:srgbClr val="FF0000"/>
                </a:solidFill>
                <a:latin typeface="楷体_GB2312" pitchFamily="49" charset="-122"/>
                <a:ea typeface="楷体_GB2312" pitchFamily="49" charset="-122"/>
              </a:rPr>
              <a:t>UPDATE(warehouse)</a:t>
            </a:r>
          </a:p>
          <a:p>
            <a:pPr eaLnBrk="1" hangingPunct="1">
              <a:spcBef>
                <a:spcPts val="0"/>
              </a:spcBef>
              <a:buFontTx/>
              <a:buNone/>
            </a:pPr>
            <a:r>
              <a:rPr lang="en-US" altLang="zh-CN" sz="2400" b="1" smtClean="0">
                <a:latin typeface="楷体_GB2312" pitchFamily="49" charset="-122"/>
                <a:ea typeface="楷体_GB2312" pitchFamily="49" charset="-122"/>
              </a:rPr>
              <a:t>   BEGIN </a:t>
            </a:r>
          </a:p>
          <a:p>
            <a:pPr eaLnBrk="1" hangingPunct="1">
              <a:spcBef>
                <a:spcPts val="0"/>
              </a:spcBef>
              <a:buFontTx/>
              <a:buNone/>
            </a:pPr>
            <a:r>
              <a:rPr lang="en-US" altLang="zh-CN" sz="2400" b="1" smtClean="0">
                <a:latin typeface="楷体_GB2312" pitchFamily="49" charset="-122"/>
                <a:ea typeface="楷体_GB2312" pitchFamily="49" charset="-122"/>
              </a:rPr>
              <a:t>      ROLLBACK TRAN</a:t>
            </a:r>
          </a:p>
          <a:p>
            <a:pPr eaLnBrk="1" hangingPunct="1">
              <a:spcBef>
                <a:spcPts val="0"/>
              </a:spcBef>
              <a:buFontTx/>
              <a:buNone/>
            </a:pPr>
            <a:r>
              <a:rPr lang="en-US" altLang="zh-CN" sz="2400" b="1" smtClean="0">
                <a:latin typeface="楷体_GB2312" pitchFamily="49" charset="-122"/>
                <a:ea typeface="楷体_GB2312" pitchFamily="49" charset="-122"/>
              </a:rPr>
              <a:t>      PRINT '</a:t>
            </a:r>
            <a:r>
              <a:rPr lang="zh-CN" altLang="en-US" sz="2400" b="1" smtClean="0">
                <a:latin typeface="楷体_GB2312" pitchFamily="49" charset="-122"/>
                <a:ea typeface="楷体_GB2312" pitchFamily="49" charset="-122"/>
              </a:rPr>
              <a:t>不允许修改物资存放仓库！</a:t>
            </a:r>
            <a:r>
              <a:rPr lang="en-US" altLang="zh-CN" sz="2400" b="1" smtClean="0">
                <a:latin typeface="楷体_GB2312" pitchFamily="49" charset="-122"/>
                <a:ea typeface="楷体_GB2312" pitchFamily="49" charset="-122"/>
              </a:rPr>
              <a:t>'   </a:t>
            </a:r>
          </a:p>
          <a:p>
            <a:pPr eaLnBrk="1" hangingPunct="1">
              <a:spcBef>
                <a:spcPts val="0"/>
              </a:spcBef>
              <a:buFontTx/>
              <a:buNone/>
            </a:pPr>
            <a:r>
              <a:rPr lang="en-US" altLang="zh-CN" sz="2400" b="1" smtClean="0">
                <a:latin typeface="楷体_GB2312" pitchFamily="49" charset="-122"/>
                <a:ea typeface="楷体_GB2312" pitchFamily="49" charset="-122"/>
              </a:rPr>
              <a:t>   END</a:t>
            </a:r>
          </a:p>
          <a:p>
            <a:pPr eaLnBrk="1" hangingPunct="1">
              <a:spcBef>
                <a:spcPts val="0"/>
              </a:spcBef>
              <a:buFontTx/>
              <a:buNone/>
            </a:pPr>
            <a:r>
              <a:rPr lang="en-US" altLang="zh-CN" sz="2400" b="1" smtClean="0">
                <a:latin typeface="楷体_GB2312" pitchFamily="49" charset="-122"/>
                <a:ea typeface="楷体_GB2312" pitchFamily="49" charset="-122"/>
              </a:rPr>
              <a:t>  IF </a:t>
            </a:r>
            <a:r>
              <a:rPr lang="en-US" altLang="zh-CN" sz="2400" b="1" smtClean="0">
                <a:solidFill>
                  <a:srgbClr val="FF0000"/>
                </a:solidFill>
                <a:latin typeface="楷体_GB2312" pitchFamily="49" charset="-122"/>
                <a:ea typeface="楷体_GB2312" pitchFamily="49" charset="-122"/>
              </a:rPr>
              <a:t>UPDATE(amount)</a:t>
            </a:r>
          </a:p>
          <a:p>
            <a:pPr eaLnBrk="1" hangingPunct="1">
              <a:spcBef>
                <a:spcPts val="0"/>
              </a:spcBef>
              <a:buFontTx/>
              <a:buNone/>
            </a:pPr>
            <a:r>
              <a:rPr lang="en-US" altLang="zh-CN" sz="2400" b="1" smtClean="0">
                <a:latin typeface="楷体_GB2312" pitchFamily="49" charset="-122"/>
                <a:ea typeface="楷体_GB2312" pitchFamily="49" charset="-122"/>
              </a:rPr>
              <a:t>   BEGIN </a:t>
            </a:r>
          </a:p>
          <a:p>
            <a:pPr eaLnBrk="1" hangingPunct="1">
              <a:spcBef>
                <a:spcPts val="0"/>
              </a:spcBef>
              <a:buFontTx/>
              <a:buNone/>
            </a:pPr>
            <a:r>
              <a:rPr lang="en-US" altLang="zh-CN" sz="2400" b="1" smtClean="0">
                <a:latin typeface="楷体_GB2312" pitchFamily="49" charset="-122"/>
                <a:ea typeface="楷体_GB2312" pitchFamily="49" charset="-122"/>
              </a:rPr>
              <a:t>       SELECT @amount=amount    </a:t>
            </a:r>
          </a:p>
          <a:p>
            <a:pPr eaLnBrk="1" hangingPunct="1">
              <a:spcBef>
                <a:spcPts val="0"/>
              </a:spcBef>
              <a:buFontTx/>
              <a:buNone/>
            </a:pPr>
            <a:r>
              <a:rPr lang="en-US" altLang="zh-CN" sz="2400" b="1" smtClean="0">
                <a:latin typeface="楷体_GB2312" pitchFamily="49" charset="-122"/>
                <a:ea typeface="楷体_GB2312" pitchFamily="49" charset="-122"/>
              </a:rPr>
              <a:t>       FROM INSERTED</a:t>
            </a:r>
          </a:p>
          <a:p>
            <a:pPr eaLnBrk="1" hangingPunct="1">
              <a:spcBef>
                <a:spcPts val="0"/>
              </a:spcBef>
              <a:buFontTx/>
              <a:buNone/>
            </a:pPr>
            <a:r>
              <a:rPr lang="en-US" altLang="zh-CN" sz="2400" b="1" smtClean="0">
                <a:latin typeface="楷体_GB2312" pitchFamily="49" charset="-122"/>
                <a:ea typeface="楷体_GB2312" pitchFamily="49" charset="-122"/>
              </a:rPr>
              <a:t>       IF @amount&lt;1</a:t>
            </a:r>
          </a:p>
          <a:p>
            <a:pPr eaLnBrk="1" hangingPunct="1">
              <a:spcBef>
                <a:spcPts val="0"/>
              </a:spcBef>
              <a:buFontTx/>
              <a:buNone/>
            </a:pPr>
            <a:r>
              <a:rPr lang="en-US" altLang="zh-CN" sz="2400" b="1" smtClean="0">
                <a:latin typeface="楷体_GB2312" pitchFamily="49" charset="-122"/>
                <a:ea typeface="楷体_GB2312" pitchFamily="49" charset="-122"/>
              </a:rPr>
              <a:t>       BEGIN </a:t>
            </a:r>
          </a:p>
          <a:p>
            <a:pPr eaLnBrk="1" hangingPunct="1">
              <a:spcBef>
                <a:spcPts val="0"/>
              </a:spcBef>
              <a:buFontTx/>
              <a:buNone/>
            </a:pPr>
            <a:r>
              <a:rPr lang="en-US" altLang="zh-CN" sz="2400" b="1" smtClean="0">
                <a:latin typeface="楷体_GB2312" pitchFamily="49" charset="-122"/>
                <a:ea typeface="楷体_GB2312" pitchFamily="49" charset="-122"/>
              </a:rPr>
              <a:t>          ROLLBACK TRAN</a:t>
            </a:r>
          </a:p>
          <a:p>
            <a:pPr eaLnBrk="1" hangingPunct="1">
              <a:spcBef>
                <a:spcPts val="0"/>
              </a:spcBef>
              <a:buFontTx/>
              <a:buNone/>
            </a:pPr>
            <a:r>
              <a:rPr lang="en-US" altLang="zh-CN" sz="2400" b="1" smtClean="0">
                <a:latin typeface="楷体_GB2312" pitchFamily="49" charset="-122"/>
                <a:ea typeface="楷体_GB2312" pitchFamily="49" charset="-122"/>
              </a:rPr>
              <a:t>          PRINT  '</a:t>
            </a:r>
            <a:r>
              <a:rPr lang="zh-CN" altLang="en-US" sz="2400" b="1" smtClean="0">
                <a:latin typeface="楷体_GB2312" pitchFamily="49" charset="-122"/>
                <a:ea typeface="楷体_GB2312" pitchFamily="49" charset="-122"/>
              </a:rPr>
              <a:t>库存量小于</a:t>
            </a:r>
            <a:r>
              <a:rPr lang="en-US" altLang="zh-CN" sz="2400" b="1" smtClean="0">
                <a:latin typeface="楷体_GB2312" pitchFamily="49" charset="-122"/>
                <a:ea typeface="楷体_GB2312" pitchFamily="49" charset="-122"/>
              </a:rPr>
              <a:t>1</a:t>
            </a:r>
            <a:r>
              <a:rPr lang="zh-CN" altLang="en-US" sz="2400" b="1" smtClean="0">
                <a:latin typeface="楷体_GB2312" pitchFamily="49" charset="-122"/>
                <a:ea typeface="楷体_GB2312" pitchFamily="49" charset="-122"/>
              </a:rPr>
              <a:t>，不允许更新！</a:t>
            </a:r>
            <a:r>
              <a:rPr lang="en-US" altLang="zh-CN" sz="2400" b="1" smtClean="0">
                <a:latin typeface="楷体_GB2312" pitchFamily="49" charset="-122"/>
                <a:ea typeface="楷体_GB2312" pitchFamily="49" charset="-122"/>
              </a:rPr>
              <a:t>'</a:t>
            </a:r>
          </a:p>
          <a:p>
            <a:pPr eaLnBrk="1" hangingPunct="1">
              <a:spcBef>
                <a:spcPts val="0"/>
              </a:spcBef>
              <a:buFontTx/>
              <a:buNone/>
            </a:pPr>
            <a:r>
              <a:rPr lang="en-US" altLang="zh-CN" sz="2400" b="1" smtClean="0">
                <a:latin typeface="楷体_GB2312" pitchFamily="49" charset="-122"/>
                <a:ea typeface="楷体_GB2312" pitchFamily="49" charset="-122"/>
              </a:rPr>
              <a:t>       END</a:t>
            </a:r>
          </a:p>
          <a:p>
            <a:pPr eaLnBrk="1" hangingPunct="1">
              <a:spcBef>
                <a:spcPts val="0"/>
              </a:spcBef>
              <a:buFontTx/>
              <a:buNone/>
            </a:pPr>
            <a:r>
              <a:rPr lang="en-US" altLang="zh-CN" sz="2400" b="1" smtClean="0">
                <a:latin typeface="楷体_GB2312" pitchFamily="49" charset="-122"/>
                <a:ea typeface="楷体_GB2312" pitchFamily="49" charset="-122"/>
              </a:rPr>
              <a:t>   END </a:t>
            </a:r>
          </a:p>
        </p:txBody>
      </p:sp>
    </p:spTree>
    <p:extLst>
      <p:ext uri="{BB962C8B-B14F-4D97-AF65-F5344CB8AC3E}">
        <p14:creationId xmlns:p14="http://schemas.microsoft.com/office/powerpoint/2010/main" val="5394369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blinds(horizontal)">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blinds(horizontal)">
                                      <p:cBhvr>
                                        <p:cTn id="20" dur="500"/>
                                        <p:tgtEl>
                                          <p:spTgt spid="6">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blinds(horizontal)">
                                      <p:cBhvr>
                                        <p:cTn id="23" dur="500"/>
                                        <p:tgtEl>
                                          <p:spTgt spid="6">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blinds(horizontal)">
                                      <p:cBhvr>
                                        <p:cTn id="26" dur="500"/>
                                        <p:tgtEl>
                                          <p:spTgt spid="6">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blinds(horizontal)">
                                      <p:cBhvr>
                                        <p:cTn id="29" dur="500"/>
                                        <p:tgtEl>
                                          <p:spTgt spid="6">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blinds(horizontal)">
                                      <p:cBhvr>
                                        <p:cTn id="32" dur="500"/>
                                        <p:tgtEl>
                                          <p:spTgt spid="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blinds(horizontal)">
                                      <p:cBhvr>
                                        <p:cTn id="37" dur="500"/>
                                        <p:tgtEl>
                                          <p:spTgt spid="6">
                                            <p:txEl>
                                              <p:pRg st="8" end="8"/>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6">
                                            <p:txEl>
                                              <p:pRg st="9" end="9"/>
                                            </p:txEl>
                                          </p:spTgt>
                                        </p:tgtEl>
                                        <p:attrNameLst>
                                          <p:attrName>style.visibility</p:attrName>
                                        </p:attrNameLst>
                                      </p:cBhvr>
                                      <p:to>
                                        <p:strVal val="visible"/>
                                      </p:to>
                                    </p:set>
                                    <p:animEffect transition="in" filter="blinds(horizontal)">
                                      <p:cBhvr>
                                        <p:cTn id="40" dur="500"/>
                                        <p:tgtEl>
                                          <p:spTgt spid="6">
                                            <p:txEl>
                                              <p:pRg st="9" end="9"/>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animEffect transition="in" filter="blinds(horizontal)">
                                      <p:cBhvr>
                                        <p:cTn id="43" dur="500"/>
                                        <p:tgtEl>
                                          <p:spTgt spid="6">
                                            <p:txEl>
                                              <p:pRg st="10" end="10"/>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6">
                                            <p:txEl>
                                              <p:pRg st="11" end="11"/>
                                            </p:txEl>
                                          </p:spTgt>
                                        </p:tgtEl>
                                        <p:attrNameLst>
                                          <p:attrName>style.visibility</p:attrName>
                                        </p:attrNameLst>
                                      </p:cBhvr>
                                      <p:to>
                                        <p:strVal val="visible"/>
                                      </p:to>
                                    </p:set>
                                    <p:animEffect transition="in" filter="blinds(horizontal)">
                                      <p:cBhvr>
                                        <p:cTn id="46" dur="500"/>
                                        <p:tgtEl>
                                          <p:spTgt spid="6">
                                            <p:txEl>
                                              <p:pRg st="11" end="11"/>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6">
                                            <p:txEl>
                                              <p:pRg st="12" end="12"/>
                                            </p:txEl>
                                          </p:spTgt>
                                        </p:tgtEl>
                                        <p:attrNameLst>
                                          <p:attrName>style.visibility</p:attrName>
                                        </p:attrNameLst>
                                      </p:cBhvr>
                                      <p:to>
                                        <p:strVal val="visible"/>
                                      </p:to>
                                    </p:set>
                                    <p:animEffect transition="in" filter="blinds(horizontal)">
                                      <p:cBhvr>
                                        <p:cTn id="49" dur="500"/>
                                        <p:tgtEl>
                                          <p:spTgt spid="6">
                                            <p:txEl>
                                              <p:pRg st="12" end="12"/>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6">
                                            <p:txEl>
                                              <p:pRg st="13" end="13"/>
                                            </p:txEl>
                                          </p:spTgt>
                                        </p:tgtEl>
                                        <p:attrNameLst>
                                          <p:attrName>style.visibility</p:attrName>
                                        </p:attrNameLst>
                                      </p:cBhvr>
                                      <p:to>
                                        <p:strVal val="visible"/>
                                      </p:to>
                                    </p:set>
                                    <p:animEffect transition="in" filter="blinds(horizontal)">
                                      <p:cBhvr>
                                        <p:cTn id="52" dur="500"/>
                                        <p:tgtEl>
                                          <p:spTgt spid="6">
                                            <p:txEl>
                                              <p:pRg st="13" end="13"/>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6">
                                            <p:txEl>
                                              <p:pRg st="14" end="14"/>
                                            </p:txEl>
                                          </p:spTgt>
                                        </p:tgtEl>
                                        <p:attrNameLst>
                                          <p:attrName>style.visibility</p:attrName>
                                        </p:attrNameLst>
                                      </p:cBhvr>
                                      <p:to>
                                        <p:strVal val="visible"/>
                                      </p:to>
                                    </p:set>
                                    <p:animEffect transition="in" filter="blinds(horizontal)">
                                      <p:cBhvr>
                                        <p:cTn id="55" dur="500"/>
                                        <p:tgtEl>
                                          <p:spTgt spid="6">
                                            <p:txEl>
                                              <p:pRg st="14" end="14"/>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6">
                                            <p:txEl>
                                              <p:pRg st="15" end="15"/>
                                            </p:txEl>
                                          </p:spTgt>
                                        </p:tgtEl>
                                        <p:attrNameLst>
                                          <p:attrName>style.visibility</p:attrName>
                                        </p:attrNameLst>
                                      </p:cBhvr>
                                      <p:to>
                                        <p:strVal val="visible"/>
                                      </p:to>
                                    </p:set>
                                    <p:animEffect transition="in" filter="blinds(horizontal)">
                                      <p:cBhvr>
                                        <p:cTn id="58" dur="500"/>
                                        <p:tgtEl>
                                          <p:spTgt spid="6">
                                            <p:txEl>
                                              <p:pRg st="15" end="15"/>
                                            </p:txEl>
                                          </p:spTgt>
                                        </p:tgtEl>
                                      </p:cBhvr>
                                    </p:animEffect>
                                  </p:childTnLst>
                                </p:cTn>
                              </p:par>
                              <p:par>
                                <p:cTn id="59" presetID="3" presetClass="entr" presetSubtype="10" fill="hold" nodeType="withEffect">
                                  <p:stCondLst>
                                    <p:cond delay="0"/>
                                  </p:stCondLst>
                                  <p:childTnLst>
                                    <p:set>
                                      <p:cBhvr>
                                        <p:cTn id="60" dur="1" fill="hold">
                                          <p:stCondLst>
                                            <p:cond delay="0"/>
                                          </p:stCondLst>
                                        </p:cTn>
                                        <p:tgtEl>
                                          <p:spTgt spid="6">
                                            <p:txEl>
                                              <p:pRg st="16" end="16"/>
                                            </p:txEl>
                                          </p:spTgt>
                                        </p:tgtEl>
                                        <p:attrNameLst>
                                          <p:attrName>style.visibility</p:attrName>
                                        </p:attrNameLst>
                                      </p:cBhvr>
                                      <p:to>
                                        <p:strVal val="visible"/>
                                      </p:to>
                                    </p:set>
                                    <p:animEffect transition="in" filter="blinds(horizontal)">
                                      <p:cBhvr>
                                        <p:cTn id="61" dur="500"/>
                                        <p:tgtEl>
                                          <p:spTgt spid="6">
                                            <p:txEl>
                                              <p:pRg st="16" end="16"/>
                                            </p:txEl>
                                          </p:spTgt>
                                        </p:tgtEl>
                                      </p:cBhvr>
                                    </p:animEffect>
                                  </p:childTnLst>
                                </p:cTn>
                              </p:par>
                              <p:par>
                                <p:cTn id="62" presetID="3" presetClass="entr" presetSubtype="10" fill="hold" nodeType="withEffect">
                                  <p:stCondLst>
                                    <p:cond delay="0"/>
                                  </p:stCondLst>
                                  <p:childTnLst>
                                    <p:set>
                                      <p:cBhvr>
                                        <p:cTn id="63" dur="1" fill="hold">
                                          <p:stCondLst>
                                            <p:cond delay="0"/>
                                          </p:stCondLst>
                                        </p:cTn>
                                        <p:tgtEl>
                                          <p:spTgt spid="6">
                                            <p:txEl>
                                              <p:pRg st="17" end="17"/>
                                            </p:txEl>
                                          </p:spTgt>
                                        </p:tgtEl>
                                        <p:attrNameLst>
                                          <p:attrName>style.visibility</p:attrName>
                                        </p:attrNameLst>
                                      </p:cBhvr>
                                      <p:to>
                                        <p:strVal val="visible"/>
                                      </p:to>
                                    </p:set>
                                    <p:animEffect transition="in" filter="blinds(horizontal)">
                                      <p:cBhvr>
                                        <p:cTn id="64"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4.3 </a:t>
            </a:r>
            <a:r>
              <a:rPr lang="zh-CN" altLang="en-US" sz="2800" b="1" dirty="0" smtClean="0">
                <a:solidFill>
                  <a:schemeClr val="bg1"/>
                </a:solidFill>
                <a:latin typeface="微软雅黑" panose="020B0503020204020204" pitchFamily="34" charset="-122"/>
                <a:ea typeface="微软雅黑" panose="020B0503020204020204" pitchFamily="34" charset="-122"/>
              </a:rPr>
              <a:t>触</a:t>
            </a:r>
            <a:r>
              <a:rPr lang="zh-CN" altLang="en-US" sz="2800" b="1" dirty="0">
                <a:solidFill>
                  <a:schemeClr val="bg1"/>
                </a:solidFill>
                <a:latin typeface="微软雅黑" panose="020B0503020204020204" pitchFamily="34" charset="-122"/>
                <a:ea typeface="微软雅黑" panose="020B0503020204020204" pitchFamily="34" charset="-122"/>
              </a:rPr>
              <a:t>发器</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4.3.2 </a:t>
            </a:r>
            <a:r>
              <a:rPr lang="zh-CN" altLang="en-US" sz="2800" b="1" dirty="0">
                <a:solidFill>
                  <a:schemeClr val="bg1"/>
                </a:solidFill>
                <a:latin typeface="微软雅黑" panose="020B0503020204020204" pitchFamily="34" charset="-122"/>
                <a:ea typeface="微软雅黑" panose="020B0503020204020204" pitchFamily="34" charset="-122"/>
              </a:rPr>
              <a:t>创建触发器</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bwMode="auto">
          <a:xfrm>
            <a:off x="343334" y="864178"/>
            <a:ext cx="11063576" cy="373553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25000"/>
              </a:lnSpc>
              <a:spcBef>
                <a:spcPts val="0"/>
              </a:spcBef>
              <a:buFontTx/>
              <a:buNone/>
            </a:pPr>
            <a:r>
              <a:rPr lang="zh-CN" altLang="en-US" dirty="0" smtClean="0"/>
              <a:t>例：审计表：对学生数据库，当用户修改成绩时，系统自动记录如下信息：修改前的成绩、修改后的成绩，学号、课号、修改该记录的用户名，修改的日期时间。</a:t>
            </a:r>
          </a:p>
          <a:p>
            <a:pPr marL="0">
              <a:lnSpc>
                <a:spcPct val="125000"/>
              </a:lnSpc>
              <a:spcBef>
                <a:spcPts val="0"/>
              </a:spcBef>
              <a:buFontTx/>
              <a:buNone/>
            </a:pPr>
            <a:r>
              <a:rPr lang="zh-CN" altLang="en-US" dirty="0" smtClean="0"/>
              <a:t>  创建一个审计表</a:t>
            </a:r>
            <a:r>
              <a:rPr lang="en-US" altLang="zh-CN" dirty="0" smtClean="0"/>
              <a:t>audit(</a:t>
            </a:r>
            <a:r>
              <a:rPr lang="en-US" altLang="zh-CN" dirty="0" err="1" smtClean="0"/>
              <a:t>user_name,date,sno,cno,new_grade,old_grade</a:t>
            </a:r>
            <a:r>
              <a:rPr lang="en-US" altLang="zh-CN" dirty="0" smtClean="0"/>
              <a:t>)</a:t>
            </a:r>
          </a:p>
          <a:p>
            <a:pPr marL="0">
              <a:lnSpc>
                <a:spcPct val="125000"/>
              </a:lnSpc>
              <a:spcBef>
                <a:spcPts val="0"/>
              </a:spcBef>
              <a:buFontTx/>
              <a:buNone/>
            </a:pPr>
            <a:r>
              <a:rPr lang="en-US" altLang="zh-CN" dirty="0" smtClean="0"/>
              <a:t>   </a:t>
            </a:r>
            <a:r>
              <a:rPr lang="zh-CN" altLang="en-US" dirty="0" smtClean="0"/>
              <a:t>当修改成绩时</a:t>
            </a:r>
            <a:r>
              <a:rPr lang="en-US" altLang="zh-CN" dirty="0" smtClean="0"/>
              <a:t>:</a:t>
            </a:r>
          </a:p>
          <a:p>
            <a:pPr marL="0">
              <a:lnSpc>
                <a:spcPct val="125000"/>
              </a:lnSpc>
              <a:spcBef>
                <a:spcPts val="0"/>
              </a:spcBef>
              <a:buFontTx/>
              <a:buNone/>
            </a:pPr>
            <a:r>
              <a:rPr lang="en-US" altLang="zh-CN" dirty="0" smtClean="0"/>
              <a:t>   update </a:t>
            </a:r>
            <a:r>
              <a:rPr lang="en-US" altLang="zh-CN" dirty="0" err="1" smtClean="0"/>
              <a:t>sc</a:t>
            </a:r>
            <a:r>
              <a:rPr lang="en-US" altLang="zh-CN" dirty="0" smtClean="0"/>
              <a:t> set grade=90  where ….</a:t>
            </a:r>
          </a:p>
          <a:p>
            <a:pPr marL="0">
              <a:lnSpc>
                <a:spcPct val="125000"/>
              </a:lnSpc>
              <a:spcBef>
                <a:spcPts val="0"/>
              </a:spcBef>
              <a:buFontTx/>
              <a:buNone/>
            </a:pPr>
            <a:r>
              <a:rPr lang="zh-CN" altLang="en-US" dirty="0" smtClean="0"/>
              <a:t>   自动往</a:t>
            </a:r>
            <a:r>
              <a:rPr lang="en-US" altLang="zh-CN" dirty="0" smtClean="0"/>
              <a:t>audit</a:t>
            </a:r>
            <a:r>
              <a:rPr lang="zh-CN" altLang="en-US" dirty="0" smtClean="0"/>
              <a:t>表中添加一条记录。</a:t>
            </a:r>
          </a:p>
          <a:p>
            <a:pPr marL="0">
              <a:lnSpc>
                <a:spcPct val="125000"/>
              </a:lnSpc>
              <a:spcBef>
                <a:spcPts val="0"/>
              </a:spcBef>
              <a:buFontTx/>
              <a:buNone/>
            </a:pPr>
            <a:endParaRPr lang="zh-CN" altLang="en-US" dirty="0" smtClean="0"/>
          </a:p>
        </p:txBody>
      </p:sp>
    </p:spTree>
    <p:extLst>
      <p:ext uri="{BB962C8B-B14F-4D97-AF65-F5344CB8AC3E}">
        <p14:creationId xmlns:p14="http://schemas.microsoft.com/office/powerpoint/2010/main" val="69560823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4.1 SQL </a:t>
            </a:r>
            <a:r>
              <a:rPr lang="en-US" altLang="zh-CN" sz="2800" b="1" dirty="0">
                <a:solidFill>
                  <a:schemeClr val="bg1"/>
                </a:solidFill>
                <a:latin typeface="微软雅黑" panose="020B0503020204020204" pitchFamily="34" charset="-122"/>
                <a:ea typeface="微软雅黑" panose="020B0503020204020204" pitchFamily="34" charset="-122"/>
              </a:rPr>
              <a:t>Server</a:t>
            </a:r>
            <a:r>
              <a:rPr lang="zh-CN" altLang="en-US" sz="2800" b="1" dirty="0">
                <a:solidFill>
                  <a:schemeClr val="bg1"/>
                </a:solidFill>
                <a:latin typeface="微软雅黑" panose="020B0503020204020204" pitchFamily="34" charset="-122"/>
                <a:ea typeface="微软雅黑" panose="020B0503020204020204" pitchFamily="34" charset="-122"/>
              </a:rPr>
              <a:t>编程结构</a:t>
            </a:r>
          </a:p>
        </p:txBody>
      </p:sp>
      <p:sp>
        <p:nvSpPr>
          <p:cNvPr id="12" name="文本框 94"/>
          <p:cNvSpPr txBox="1">
            <a:spLocks noChangeArrowheads="1"/>
          </p:cNvSpPr>
          <p:nvPr/>
        </p:nvSpPr>
        <p:spPr bwMode="auto">
          <a:xfrm>
            <a:off x="4737459" y="75566"/>
            <a:ext cx="7908779" cy="954107"/>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4.1.2 </a:t>
            </a:r>
            <a:r>
              <a:rPr lang="zh-CN" altLang="en-US" sz="2800" b="1" dirty="0">
                <a:solidFill>
                  <a:schemeClr val="bg1"/>
                </a:solidFill>
                <a:latin typeface="微软雅黑" panose="020B0503020204020204" pitchFamily="34" charset="-122"/>
                <a:ea typeface="微软雅黑" panose="020B0503020204020204" pitchFamily="34" charset="-122"/>
              </a:rPr>
              <a:t>显示信息</a:t>
            </a:r>
          </a:p>
          <a:p>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bwMode="auto">
          <a:xfrm>
            <a:off x="395288" y="692440"/>
            <a:ext cx="11381076"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buFontTx/>
              <a:buNone/>
            </a:pPr>
            <a:r>
              <a:rPr lang="en-US" altLang="zh-CN" b="1" dirty="0" smtClean="0">
                <a:latin typeface="楷体_GB2312" pitchFamily="49" charset="-122"/>
                <a:ea typeface="楷体_GB2312" pitchFamily="49" charset="-122"/>
              </a:rPr>
              <a:t>1</a:t>
            </a:r>
            <a:r>
              <a:rPr lang="zh-CN" altLang="en-US" b="1" dirty="0" smtClean="0">
                <a:latin typeface="楷体_GB2312" pitchFamily="49" charset="-122"/>
                <a:ea typeface="楷体_GB2312" pitchFamily="49" charset="-122"/>
              </a:rPr>
              <a:t>．</a:t>
            </a:r>
            <a:r>
              <a:rPr lang="en-US" altLang="zh-CN" b="1" dirty="0" smtClean="0">
                <a:latin typeface="楷体_GB2312" pitchFamily="49" charset="-122"/>
                <a:ea typeface="楷体_GB2312" pitchFamily="49" charset="-122"/>
              </a:rPr>
              <a:t>PRINT</a:t>
            </a:r>
            <a:r>
              <a:rPr lang="zh-CN" altLang="en-US" b="1" dirty="0" smtClean="0">
                <a:latin typeface="楷体_GB2312" pitchFamily="49" charset="-122"/>
                <a:ea typeface="楷体_GB2312" pitchFamily="49" charset="-122"/>
              </a:rPr>
              <a:t>语句</a:t>
            </a:r>
          </a:p>
          <a:p>
            <a:pPr eaLnBrk="1" hangingPunct="1">
              <a:lnSpc>
                <a:spcPct val="150000"/>
              </a:lnSpc>
              <a:buFontTx/>
              <a:buNone/>
            </a:pPr>
            <a:r>
              <a:rPr lang="zh-CN" altLang="en-US" b="1" dirty="0" smtClean="0">
                <a:solidFill>
                  <a:srgbClr val="0000FF"/>
                </a:solidFill>
                <a:latin typeface="楷体_GB2312" pitchFamily="49" charset="-122"/>
                <a:ea typeface="楷体_GB2312" pitchFamily="49" charset="-122"/>
              </a:rPr>
              <a:t>注意：使用</a:t>
            </a:r>
            <a:r>
              <a:rPr lang="en-US" altLang="zh-CN" b="1" dirty="0" smtClean="0">
                <a:solidFill>
                  <a:srgbClr val="0000FF"/>
                </a:solidFill>
                <a:latin typeface="楷体_GB2312" pitchFamily="49" charset="-122"/>
                <a:ea typeface="楷体_GB2312" pitchFamily="49" charset="-122"/>
              </a:rPr>
              <a:t>PRINT</a:t>
            </a:r>
            <a:r>
              <a:rPr lang="zh-CN" altLang="en-US" b="1" dirty="0" smtClean="0">
                <a:solidFill>
                  <a:srgbClr val="0000FF"/>
                </a:solidFill>
                <a:latin typeface="楷体_GB2312" pitchFamily="49" charset="-122"/>
                <a:ea typeface="楷体_GB2312" pitchFamily="49" charset="-122"/>
              </a:rPr>
              <a:t>语句只能显示字符数据类型。</a:t>
            </a:r>
          </a:p>
          <a:p>
            <a:pPr eaLnBrk="1" hangingPunct="1">
              <a:lnSpc>
                <a:spcPct val="150000"/>
              </a:lnSpc>
              <a:buFontTx/>
              <a:buNone/>
            </a:pPr>
            <a:endParaRPr lang="zh-CN" altLang="en-US" b="1" dirty="0" smtClean="0">
              <a:latin typeface="楷体_GB2312" pitchFamily="49" charset="-122"/>
              <a:ea typeface="楷体_GB2312" pitchFamily="49" charset="-122"/>
            </a:endParaRPr>
          </a:p>
          <a:p>
            <a:pPr eaLnBrk="1" hangingPunct="1">
              <a:lnSpc>
                <a:spcPct val="150000"/>
              </a:lnSpc>
              <a:buFontTx/>
              <a:buNone/>
            </a:pPr>
            <a:r>
              <a:rPr lang="en-US" altLang="zh-CN" b="1" dirty="0" smtClean="0">
                <a:latin typeface="楷体_GB2312" pitchFamily="49" charset="-122"/>
                <a:ea typeface="楷体_GB2312" pitchFamily="49" charset="-122"/>
              </a:rPr>
              <a:t>2</a:t>
            </a:r>
            <a:r>
              <a:rPr lang="zh-CN" altLang="en-US" b="1" dirty="0" smtClean="0">
                <a:latin typeface="楷体_GB2312" pitchFamily="49" charset="-122"/>
                <a:ea typeface="楷体_GB2312" pitchFamily="49" charset="-122"/>
              </a:rPr>
              <a:t>．</a:t>
            </a:r>
            <a:r>
              <a:rPr lang="en-US" altLang="zh-CN" b="1" dirty="0" err="1" smtClean="0">
                <a:latin typeface="楷体_GB2312" pitchFamily="49" charset="-122"/>
                <a:ea typeface="楷体_GB2312" pitchFamily="49" charset="-122"/>
              </a:rPr>
              <a:t>RAISERROR</a:t>
            </a:r>
            <a:r>
              <a:rPr lang="zh-CN" altLang="en-US" b="1" dirty="0" smtClean="0">
                <a:latin typeface="楷体_GB2312" pitchFamily="49" charset="-122"/>
                <a:ea typeface="楷体_GB2312" pitchFamily="49" charset="-122"/>
              </a:rPr>
              <a:t>语句</a:t>
            </a:r>
          </a:p>
          <a:p>
            <a:pPr eaLnBrk="1" hangingPunct="1">
              <a:lnSpc>
                <a:spcPct val="150000"/>
              </a:lnSpc>
              <a:buFontTx/>
              <a:buNone/>
            </a:pPr>
            <a:r>
              <a:rPr lang="zh-CN" altLang="en-US" b="1" dirty="0" smtClean="0">
                <a:latin typeface="楷体_GB2312" pitchFamily="49" charset="-122"/>
                <a:ea typeface="楷体_GB2312" pitchFamily="49" charset="-122"/>
              </a:rPr>
              <a:t>语法如下：</a:t>
            </a:r>
          </a:p>
          <a:p>
            <a:pPr eaLnBrk="1" hangingPunct="1">
              <a:lnSpc>
                <a:spcPct val="150000"/>
              </a:lnSpc>
              <a:buFontTx/>
              <a:buNone/>
            </a:pPr>
            <a:r>
              <a:rPr lang="en-US" altLang="zh-CN" b="1" dirty="0" err="1" smtClean="0">
                <a:solidFill>
                  <a:srgbClr val="FF3300"/>
                </a:solidFill>
                <a:latin typeface="楷体_GB2312" pitchFamily="49" charset="-122"/>
                <a:ea typeface="楷体_GB2312" pitchFamily="49" charset="-122"/>
              </a:rPr>
              <a:t>RAISERROR</a:t>
            </a:r>
            <a:r>
              <a:rPr lang="en-US" altLang="zh-CN" b="1" dirty="0" smtClean="0">
                <a:solidFill>
                  <a:srgbClr val="FF3300"/>
                </a:solidFill>
                <a:latin typeface="楷体_GB2312" pitchFamily="49" charset="-122"/>
                <a:ea typeface="楷体_GB2312" pitchFamily="49" charset="-122"/>
              </a:rPr>
              <a:t> (&lt;</a:t>
            </a:r>
            <a:r>
              <a:rPr lang="zh-CN" altLang="en-US" b="1" dirty="0" smtClean="0">
                <a:solidFill>
                  <a:srgbClr val="FF3300"/>
                </a:solidFill>
                <a:latin typeface="楷体_GB2312" pitchFamily="49" charset="-122"/>
                <a:ea typeface="楷体_GB2312" pitchFamily="49" charset="-122"/>
              </a:rPr>
              <a:t>错误号</a:t>
            </a:r>
            <a:r>
              <a:rPr lang="en-US" altLang="zh-CN" b="1" dirty="0" smtClean="0">
                <a:solidFill>
                  <a:srgbClr val="FF3300"/>
                </a:solidFill>
                <a:latin typeface="楷体_GB2312" pitchFamily="49" charset="-122"/>
                <a:ea typeface="楷体_GB2312" pitchFamily="49" charset="-122"/>
              </a:rPr>
              <a:t>&gt;| &lt;</a:t>
            </a:r>
            <a:r>
              <a:rPr lang="en-US" altLang="zh-CN" b="1" dirty="0" smtClean="0">
                <a:solidFill>
                  <a:srgbClr val="FF3300"/>
                </a:solidFill>
                <a:ea typeface="楷体_GB2312" pitchFamily="49" charset="-122"/>
              </a:rPr>
              <a:t>’</a:t>
            </a:r>
            <a:r>
              <a:rPr lang="zh-CN" altLang="en-US" b="1" dirty="0" smtClean="0">
                <a:solidFill>
                  <a:srgbClr val="FF3300"/>
                </a:solidFill>
                <a:latin typeface="楷体_GB2312" pitchFamily="49" charset="-122"/>
                <a:ea typeface="楷体_GB2312" pitchFamily="49" charset="-122"/>
              </a:rPr>
              <a:t>错误消息</a:t>
            </a:r>
            <a:r>
              <a:rPr lang="zh-CN" altLang="en-US" b="1" dirty="0" smtClean="0">
                <a:solidFill>
                  <a:srgbClr val="FF3300"/>
                </a:solidFill>
                <a:ea typeface="楷体_GB2312" pitchFamily="49" charset="-122"/>
              </a:rPr>
              <a:t>’</a:t>
            </a:r>
            <a:r>
              <a:rPr lang="en-US" altLang="zh-CN" b="1" dirty="0" smtClean="0">
                <a:solidFill>
                  <a:srgbClr val="FF3300"/>
                </a:solidFill>
                <a:latin typeface="楷体_GB2312" pitchFamily="49" charset="-122"/>
                <a:ea typeface="楷体_GB2312" pitchFamily="49" charset="-122"/>
              </a:rPr>
              <a:t>&gt;, [</a:t>
            </a:r>
            <a:r>
              <a:rPr lang="zh-CN" altLang="en-US" b="1" dirty="0" smtClean="0">
                <a:solidFill>
                  <a:srgbClr val="FF3300"/>
                </a:solidFill>
                <a:latin typeface="楷体_GB2312" pitchFamily="49" charset="-122"/>
                <a:ea typeface="楷体_GB2312" pitchFamily="49" charset="-122"/>
              </a:rPr>
              <a:t>严重度</a:t>
            </a:r>
            <a:r>
              <a:rPr lang="en-US" altLang="zh-CN" b="1" dirty="0" smtClean="0">
                <a:solidFill>
                  <a:srgbClr val="FF3300"/>
                </a:solidFill>
                <a:latin typeface="楷体_GB2312" pitchFamily="49" charset="-122"/>
                <a:ea typeface="楷体_GB2312" pitchFamily="49" charset="-122"/>
              </a:rPr>
              <a:t>][, </a:t>
            </a:r>
            <a:r>
              <a:rPr lang="zh-CN" altLang="en-US" b="1" dirty="0" smtClean="0">
                <a:solidFill>
                  <a:srgbClr val="FF3300"/>
                </a:solidFill>
                <a:latin typeface="楷体_GB2312" pitchFamily="49" charset="-122"/>
                <a:ea typeface="楷体_GB2312" pitchFamily="49" charset="-122"/>
              </a:rPr>
              <a:t>状态</a:t>
            </a:r>
            <a:r>
              <a:rPr lang="en-US" altLang="zh-CN" b="1" dirty="0" smtClean="0">
                <a:solidFill>
                  <a:srgbClr val="FF3300"/>
                </a:solidFill>
                <a:latin typeface="楷体_GB2312" pitchFamily="49" charset="-122"/>
                <a:ea typeface="楷体_GB2312" pitchFamily="49" charset="-122"/>
              </a:rPr>
              <a:t>[, </a:t>
            </a:r>
            <a:r>
              <a:rPr lang="zh-CN" altLang="en-US" b="1" dirty="0" smtClean="0">
                <a:solidFill>
                  <a:srgbClr val="FF3300"/>
                </a:solidFill>
                <a:latin typeface="楷体_GB2312" pitchFamily="49" charset="-122"/>
                <a:ea typeface="楷体_GB2312" pitchFamily="49" charset="-122"/>
              </a:rPr>
              <a:t>参数</a:t>
            </a:r>
            <a:r>
              <a:rPr lang="en-US" altLang="zh-CN" b="1" dirty="0" smtClean="0">
                <a:solidFill>
                  <a:srgbClr val="FF3300"/>
                </a:solidFill>
                <a:latin typeface="楷体_GB2312" pitchFamily="49" charset="-122"/>
                <a:ea typeface="楷体_GB2312" pitchFamily="49" charset="-122"/>
              </a:rPr>
              <a:t>1][, </a:t>
            </a:r>
            <a:r>
              <a:rPr lang="zh-CN" altLang="en-US" b="1" dirty="0" smtClean="0">
                <a:solidFill>
                  <a:srgbClr val="FF3300"/>
                </a:solidFill>
                <a:latin typeface="楷体_GB2312" pitchFamily="49" charset="-122"/>
                <a:ea typeface="楷体_GB2312" pitchFamily="49" charset="-122"/>
              </a:rPr>
              <a:t>参数</a:t>
            </a:r>
            <a:r>
              <a:rPr lang="en-US" altLang="zh-CN" b="1" dirty="0" smtClean="0">
                <a:solidFill>
                  <a:srgbClr val="FF3300"/>
                </a:solidFill>
                <a:latin typeface="楷体_GB2312" pitchFamily="49" charset="-122"/>
                <a:ea typeface="楷体_GB2312" pitchFamily="49" charset="-122"/>
              </a:rPr>
              <a:t>2]])</a:t>
            </a:r>
          </a:p>
        </p:txBody>
      </p:sp>
    </p:spTree>
    <p:extLst>
      <p:ext uri="{BB962C8B-B14F-4D97-AF65-F5344CB8AC3E}">
        <p14:creationId xmlns:p14="http://schemas.microsoft.com/office/powerpoint/2010/main" val="2347037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blinds(horizontal)">
                                      <p:cBhvr>
                                        <p:cTn id="7" dur="500"/>
                                        <p:tgtEl>
                                          <p:spTgt spid="7">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4" end="4"/>
                                            </p:txEl>
                                          </p:spTgt>
                                        </p:tgtEl>
                                        <p:attrNameLst>
                                          <p:attrName>style.visibility</p:attrName>
                                        </p:attrNameLst>
                                      </p:cBhvr>
                                      <p:to>
                                        <p:strVal val="visible"/>
                                      </p:to>
                                    </p:set>
                                    <p:animEffect transition="in" filter="blinds(horizontal)">
                                      <p:cBhvr>
                                        <p:cTn id="10" dur="500"/>
                                        <p:tgtEl>
                                          <p:spTgt spid="7">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animEffect transition="in" filter="blinds(horizontal)">
                                      <p:cBhvr>
                                        <p:cTn id="13"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4.3 </a:t>
            </a:r>
            <a:r>
              <a:rPr lang="zh-CN" altLang="en-US" sz="2800" b="1" dirty="0" smtClean="0">
                <a:solidFill>
                  <a:schemeClr val="bg1"/>
                </a:solidFill>
                <a:latin typeface="微软雅黑" panose="020B0503020204020204" pitchFamily="34" charset="-122"/>
                <a:ea typeface="微软雅黑" panose="020B0503020204020204" pitchFamily="34" charset="-122"/>
              </a:rPr>
              <a:t>触</a:t>
            </a:r>
            <a:r>
              <a:rPr lang="zh-CN" altLang="en-US" sz="2800" b="1" dirty="0">
                <a:solidFill>
                  <a:schemeClr val="bg1"/>
                </a:solidFill>
                <a:latin typeface="微软雅黑" panose="020B0503020204020204" pitchFamily="34" charset="-122"/>
                <a:ea typeface="微软雅黑" panose="020B0503020204020204" pitchFamily="34" charset="-122"/>
              </a:rPr>
              <a:t>发器</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4.3.2 </a:t>
            </a:r>
            <a:r>
              <a:rPr lang="zh-CN" altLang="en-US" sz="2800" b="1" dirty="0">
                <a:solidFill>
                  <a:schemeClr val="bg1"/>
                </a:solidFill>
                <a:latin typeface="微软雅黑" panose="020B0503020204020204" pitchFamily="34" charset="-122"/>
                <a:ea typeface="微软雅黑" panose="020B0503020204020204" pitchFamily="34" charset="-122"/>
              </a:rPr>
              <a:t>创建触发器</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bwMode="auto">
          <a:xfrm>
            <a:off x="457199" y="858403"/>
            <a:ext cx="10755745" cy="5434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zh-CN" sz="2400" dirty="0" smtClean="0"/>
              <a:t>Create trigger  </a:t>
            </a:r>
            <a:r>
              <a:rPr lang="en-US" altLang="zh-CN" sz="2400" dirty="0" err="1" smtClean="0"/>
              <a:t>audit_sc</a:t>
            </a:r>
            <a:r>
              <a:rPr lang="en-US" altLang="zh-CN" sz="2400" dirty="0" smtClean="0"/>
              <a:t>   on </a:t>
            </a:r>
            <a:r>
              <a:rPr lang="en-US" altLang="zh-CN" sz="2400" dirty="0" err="1" smtClean="0"/>
              <a:t>sc</a:t>
            </a:r>
            <a:endParaRPr lang="en-US" altLang="zh-CN" sz="2400" dirty="0" smtClean="0"/>
          </a:p>
          <a:p>
            <a:pPr>
              <a:buFontTx/>
              <a:buNone/>
            </a:pPr>
            <a:r>
              <a:rPr lang="en-US" altLang="zh-CN" sz="2400" dirty="0" smtClean="0"/>
              <a:t>            after update</a:t>
            </a:r>
          </a:p>
          <a:p>
            <a:pPr>
              <a:buFontTx/>
              <a:buNone/>
            </a:pPr>
            <a:r>
              <a:rPr lang="en-US" altLang="zh-CN" sz="2400" dirty="0" smtClean="0"/>
              <a:t>As</a:t>
            </a:r>
          </a:p>
          <a:p>
            <a:pPr>
              <a:buFontTx/>
              <a:buNone/>
            </a:pPr>
            <a:r>
              <a:rPr lang="en-US" altLang="zh-CN" sz="2400" dirty="0" smtClean="0"/>
              <a:t>   begin</a:t>
            </a:r>
          </a:p>
          <a:p>
            <a:pPr>
              <a:buFontTx/>
              <a:buNone/>
            </a:pPr>
            <a:r>
              <a:rPr lang="en-US" altLang="zh-CN" sz="2400" dirty="0" smtClean="0"/>
              <a:t>       declare @</a:t>
            </a:r>
            <a:r>
              <a:rPr lang="en-US" altLang="zh-CN" sz="2400" dirty="0" err="1" smtClean="0"/>
              <a:t>new_grade</a:t>
            </a:r>
            <a:r>
              <a:rPr lang="en-US" altLang="zh-CN" sz="2400" dirty="0" smtClean="0"/>
              <a:t> </a:t>
            </a:r>
            <a:r>
              <a:rPr lang="en-US" altLang="zh-CN" sz="2400" dirty="0" err="1" smtClean="0"/>
              <a:t>int</a:t>
            </a:r>
            <a:r>
              <a:rPr lang="en-US" altLang="zh-CN" sz="2400" dirty="0" smtClean="0"/>
              <a:t>,@</a:t>
            </a:r>
            <a:r>
              <a:rPr lang="en-US" altLang="zh-CN" sz="2400" dirty="0" err="1" smtClean="0"/>
              <a:t>old_grade</a:t>
            </a:r>
            <a:r>
              <a:rPr lang="en-US" altLang="zh-CN" sz="2400" dirty="0" smtClean="0"/>
              <a:t> </a:t>
            </a:r>
            <a:r>
              <a:rPr lang="en-US" altLang="zh-CN" sz="2400" dirty="0" err="1" smtClean="0"/>
              <a:t>int</a:t>
            </a:r>
            <a:endParaRPr lang="en-US" altLang="zh-CN" sz="2400" dirty="0" smtClean="0"/>
          </a:p>
          <a:p>
            <a:pPr>
              <a:buFontTx/>
              <a:buNone/>
            </a:pPr>
            <a:r>
              <a:rPr lang="en-US" altLang="zh-CN" sz="2400" dirty="0" smtClean="0"/>
              <a:t>       declare @</a:t>
            </a:r>
            <a:r>
              <a:rPr lang="en-US" altLang="zh-CN" sz="2400" dirty="0" err="1" smtClean="0"/>
              <a:t>sno</a:t>
            </a:r>
            <a:r>
              <a:rPr lang="en-US" altLang="zh-CN" sz="2400" dirty="0" smtClean="0"/>
              <a:t> char(8),@</a:t>
            </a:r>
            <a:r>
              <a:rPr lang="en-US" altLang="zh-CN" sz="2400" dirty="0" err="1" smtClean="0"/>
              <a:t>cno</a:t>
            </a:r>
            <a:r>
              <a:rPr lang="en-US" altLang="zh-CN" sz="2400" dirty="0" smtClean="0"/>
              <a:t> char(8)</a:t>
            </a:r>
          </a:p>
          <a:p>
            <a:pPr>
              <a:buFontTx/>
              <a:buNone/>
            </a:pPr>
            <a:r>
              <a:rPr lang="en-US" altLang="zh-CN" sz="2400" dirty="0" smtClean="0"/>
              <a:t>      select @</a:t>
            </a:r>
            <a:r>
              <a:rPr lang="en-US" altLang="zh-CN" sz="2400" dirty="0" err="1" smtClean="0"/>
              <a:t>sno</a:t>
            </a:r>
            <a:r>
              <a:rPr lang="en-US" altLang="zh-CN" sz="2400" dirty="0" smtClean="0"/>
              <a:t>=</a:t>
            </a:r>
            <a:r>
              <a:rPr lang="en-US" altLang="zh-CN" sz="2400" dirty="0" err="1" smtClean="0"/>
              <a:t>sno</a:t>
            </a:r>
            <a:r>
              <a:rPr lang="en-US" altLang="zh-CN" sz="2400" dirty="0" smtClean="0"/>
              <a:t>,@</a:t>
            </a:r>
            <a:r>
              <a:rPr lang="en-US" altLang="zh-CN" sz="2400" dirty="0" err="1" smtClean="0"/>
              <a:t>cno</a:t>
            </a:r>
            <a:r>
              <a:rPr lang="en-US" altLang="zh-CN" sz="2400" dirty="0" smtClean="0"/>
              <a:t>=</a:t>
            </a:r>
            <a:r>
              <a:rPr lang="en-US" altLang="zh-CN" sz="2400" dirty="0" err="1" smtClean="0"/>
              <a:t>cno</a:t>
            </a:r>
            <a:r>
              <a:rPr lang="en-US" altLang="zh-CN" sz="2400" dirty="0" smtClean="0"/>
              <a:t>,@</a:t>
            </a:r>
            <a:r>
              <a:rPr lang="en-US" altLang="zh-CN" sz="2400" dirty="0" err="1" smtClean="0"/>
              <a:t>new_grade</a:t>
            </a:r>
            <a:r>
              <a:rPr lang="en-US" altLang="zh-CN" sz="2400" dirty="0" smtClean="0"/>
              <a:t>=grade</a:t>
            </a:r>
          </a:p>
          <a:p>
            <a:pPr>
              <a:buFontTx/>
              <a:buNone/>
            </a:pPr>
            <a:r>
              <a:rPr lang="en-US" altLang="zh-CN" sz="2400" dirty="0" smtClean="0"/>
              <a:t>      from inserted</a:t>
            </a:r>
          </a:p>
          <a:p>
            <a:pPr>
              <a:buFontTx/>
              <a:buNone/>
            </a:pPr>
            <a:r>
              <a:rPr lang="en-US" altLang="zh-CN" sz="2400" dirty="0" smtClean="0"/>
              <a:t>      select @</a:t>
            </a:r>
            <a:r>
              <a:rPr lang="en-US" altLang="zh-CN" sz="2400" dirty="0" err="1" smtClean="0"/>
              <a:t>old_grade</a:t>
            </a:r>
            <a:r>
              <a:rPr lang="en-US" altLang="zh-CN" sz="2400" dirty="0" smtClean="0"/>
              <a:t>=grade  from deleted</a:t>
            </a:r>
          </a:p>
          <a:p>
            <a:pPr>
              <a:buFontTx/>
              <a:buNone/>
            </a:pPr>
            <a:r>
              <a:rPr lang="en-US" altLang="zh-CN" sz="2400" dirty="0" smtClean="0"/>
              <a:t>      insert into audit(</a:t>
            </a:r>
            <a:r>
              <a:rPr lang="en-US" altLang="zh-CN" sz="2400" dirty="0" err="1" smtClean="0"/>
              <a:t>user_name,date,sno,cno,new_grade,old_grade</a:t>
            </a:r>
            <a:r>
              <a:rPr lang="en-US" altLang="zh-CN" sz="2400" dirty="0" smtClean="0"/>
              <a:t>) values(username(),</a:t>
            </a:r>
            <a:r>
              <a:rPr lang="en-US" altLang="zh-CN" sz="2400" dirty="0" err="1" smtClean="0"/>
              <a:t>getdate</a:t>
            </a:r>
            <a:r>
              <a:rPr lang="en-US" altLang="zh-CN" sz="2400" dirty="0" smtClean="0"/>
              <a:t>(),@</a:t>
            </a:r>
            <a:r>
              <a:rPr lang="en-US" altLang="zh-CN" sz="2400" dirty="0" err="1" smtClean="0"/>
              <a:t>sno</a:t>
            </a:r>
            <a:r>
              <a:rPr lang="en-US" altLang="zh-CN" sz="2400" dirty="0" smtClean="0"/>
              <a:t>,@</a:t>
            </a:r>
            <a:r>
              <a:rPr lang="en-US" altLang="zh-CN" sz="2400" dirty="0" err="1" smtClean="0"/>
              <a:t>cno</a:t>
            </a:r>
            <a:r>
              <a:rPr lang="en-US" altLang="zh-CN" sz="2400" dirty="0" smtClean="0"/>
              <a:t>,@new_grade,@</a:t>
            </a:r>
            <a:r>
              <a:rPr lang="en-US" altLang="zh-CN" sz="2400" dirty="0" err="1" smtClean="0"/>
              <a:t>old_grade</a:t>
            </a:r>
            <a:r>
              <a:rPr lang="en-US" altLang="zh-CN" sz="2400" dirty="0" smtClean="0"/>
              <a:t>)</a:t>
            </a:r>
          </a:p>
          <a:p>
            <a:pPr>
              <a:buFontTx/>
              <a:buNone/>
            </a:pPr>
            <a:r>
              <a:rPr lang="en-US" altLang="zh-CN" sz="2400" dirty="0" smtClean="0"/>
              <a:t>end</a:t>
            </a:r>
          </a:p>
          <a:p>
            <a:pPr>
              <a:buFontTx/>
              <a:buNone/>
            </a:pPr>
            <a:endParaRPr lang="en-US" altLang="zh-CN" sz="2400" dirty="0" smtClean="0"/>
          </a:p>
        </p:txBody>
      </p:sp>
    </p:spTree>
    <p:extLst>
      <p:ext uri="{BB962C8B-B14F-4D97-AF65-F5344CB8AC3E}">
        <p14:creationId xmlns:p14="http://schemas.microsoft.com/office/powerpoint/2010/main" val="25049332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blinds(horizontal)">
                                      <p:cBhvr>
                                        <p:cTn id="7" dur="500"/>
                                        <p:tgtEl>
                                          <p:spTgt spid="6">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4" end="4"/>
                                            </p:txEl>
                                          </p:spTgt>
                                        </p:tgtEl>
                                        <p:attrNameLst>
                                          <p:attrName>style.visibility</p:attrName>
                                        </p:attrNameLst>
                                      </p:cBhvr>
                                      <p:to>
                                        <p:strVal val="visible"/>
                                      </p:to>
                                    </p:set>
                                    <p:animEffect transition="in" filter="blinds(horizontal)">
                                      <p:cBhvr>
                                        <p:cTn id="10" dur="500"/>
                                        <p:tgtEl>
                                          <p:spTgt spid="6">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animEffect transition="in" filter="blinds(horizontal)">
                                      <p:cBhvr>
                                        <p:cTn id="13" dur="500"/>
                                        <p:tgtEl>
                                          <p:spTgt spid="6">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
                                            <p:txEl>
                                              <p:pRg st="6" end="6"/>
                                            </p:txEl>
                                          </p:spTgt>
                                        </p:tgtEl>
                                        <p:attrNameLst>
                                          <p:attrName>style.visibility</p:attrName>
                                        </p:attrNameLst>
                                      </p:cBhvr>
                                      <p:to>
                                        <p:strVal val="visible"/>
                                      </p:to>
                                    </p:set>
                                    <p:animEffect transition="in" filter="blinds(horizontal)">
                                      <p:cBhvr>
                                        <p:cTn id="16" dur="500"/>
                                        <p:tgtEl>
                                          <p:spTgt spid="6">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animEffect transition="in" filter="blinds(horizontal)">
                                      <p:cBhvr>
                                        <p:cTn id="19" dur="500"/>
                                        <p:tgtEl>
                                          <p:spTgt spid="6">
                                            <p:txEl>
                                              <p:pRg st="7" end="7"/>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6">
                                            <p:txEl>
                                              <p:pRg st="8" end="8"/>
                                            </p:txEl>
                                          </p:spTgt>
                                        </p:tgtEl>
                                        <p:attrNameLst>
                                          <p:attrName>style.visibility</p:attrName>
                                        </p:attrNameLst>
                                      </p:cBhvr>
                                      <p:to>
                                        <p:strVal val="visible"/>
                                      </p:to>
                                    </p:set>
                                    <p:animEffect transition="in" filter="blinds(horizontal)">
                                      <p:cBhvr>
                                        <p:cTn id="22" dur="500"/>
                                        <p:tgtEl>
                                          <p:spTgt spid="6">
                                            <p:txEl>
                                              <p:pRg st="8" end="8"/>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animEffect transition="in" filter="blinds(horizontal)">
                                      <p:cBhvr>
                                        <p:cTn id="25" dur="500"/>
                                        <p:tgtEl>
                                          <p:spTgt spid="6">
                                            <p:txEl>
                                              <p:pRg st="9" end="9"/>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
                                            <p:txEl>
                                              <p:pRg st="10" end="10"/>
                                            </p:txEl>
                                          </p:spTgt>
                                        </p:tgtEl>
                                        <p:attrNameLst>
                                          <p:attrName>style.visibility</p:attrName>
                                        </p:attrNameLst>
                                      </p:cBhvr>
                                      <p:to>
                                        <p:strVal val="visible"/>
                                      </p:to>
                                    </p:set>
                                    <p:animEffect transition="in" filter="blinds(horizontal)">
                                      <p:cBhvr>
                                        <p:cTn id="28"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4.3 </a:t>
            </a:r>
            <a:r>
              <a:rPr lang="zh-CN" altLang="en-US" sz="2800" b="1" dirty="0" smtClean="0">
                <a:solidFill>
                  <a:schemeClr val="bg1"/>
                </a:solidFill>
                <a:latin typeface="微软雅黑" panose="020B0503020204020204" pitchFamily="34" charset="-122"/>
                <a:ea typeface="微软雅黑" panose="020B0503020204020204" pitchFamily="34" charset="-122"/>
              </a:rPr>
              <a:t>触</a:t>
            </a:r>
            <a:r>
              <a:rPr lang="zh-CN" altLang="en-US" sz="2800" b="1" dirty="0">
                <a:solidFill>
                  <a:schemeClr val="bg1"/>
                </a:solidFill>
                <a:latin typeface="微软雅黑" panose="020B0503020204020204" pitchFamily="34" charset="-122"/>
                <a:ea typeface="微软雅黑" panose="020B0503020204020204" pitchFamily="34" charset="-122"/>
              </a:rPr>
              <a:t>发器</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4.3.2 </a:t>
            </a:r>
            <a:r>
              <a:rPr lang="zh-CN" altLang="en-US" sz="2800" b="1" dirty="0">
                <a:solidFill>
                  <a:schemeClr val="bg1"/>
                </a:solidFill>
                <a:latin typeface="微软雅黑" panose="020B0503020204020204" pitchFamily="34" charset="-122"/>
                <a:ea typeface="微软雅黑" panose="020B0503020204020204" pitchFamily="34" charset="-122"/>
              </a:rPr>
              <a:t>创建触发器</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2"/>
          <p:cNvSpPr txBox="1">
            <a:spLocks noChangeArrowheads="1"/>
          </p:cNvSpPr>
          <p:nvPr/>
        </p:nvSpPr>
        <p:spPr bwMode="auto">
          <a:xfrm>
            <a:off x="546534" y="936532"/>
            <a:ext cx="3887787" cy="7064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r>
              <a:rPr lang="en-US" altLang="zh-CN" sz="2800" b="1" dirty="0" smtClean="0"/>
              <a:t>4. INSTEAD OF</a:t>
            </a:r>
            <a:r>
              <a:rPr lang="zh-CN" altLang="en-US" sz="2800" b="1" dirty="0" smtClean="0"/>
              <a:t>触发器</a:t>
            </a:r>
          </a:p>
        </p:txBody>
      </p:sp>
      <p:sp>
        <p:nvSpPr>
          <p:cNvPr id="7" name="Rectangle 3"/>
          <p:cNvSpPr txBox="1">
            <a:spLocks noChangeArrowheads="1"/>
          </p:cNvSpPr>
          <p:nvPr/>
        </p:nvSpPr>
        <p:spPr bwMode="auto">
          <a:xfrm>
            <a:off x="468313" y="1546658"/>
            <a:ext cx="11391178" cy="4525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5000"/>
              </a:lnSpc>
            </a:pPr>
            <a:r>
              <a:rPr lang="en-US" altLang="zh-CN" b="1" dirty="0" smtClean="0">
                <a:latin typeface="楷体_GB2312" pitchFamily="49" charset="-122"/>
                <a:ea typeface="楷体_GB2312" pitchFamily="49" charset="-122"/>
              </a:rPr>
              <a:t>INSTEAD OF</a:t>
            </a:r>
            <a:r>
              <a:rPr lang="zh-CN" altLang="en-US" b="1" dirty="0" smtClean="0">
                <a:latin typeface="楷体_GB2312" pitchFamily="49" charset="-122"/>
                <a:ea typeface="楷体_GB2312" pitchFamily="49" charset="-122"/>
              </a:rPr>
              <a:t>触发器为</a:t>
            </a:r>
            <a:r>
              <a:rPr lang="zh-CN" altLang="en-US" b="1" dirty="0" smtClean="0">
                <a:solidFill>
                  <a:srgbClr val="FF0000"/>
                </a:solidFill>
                <a:latin typeface="楷体_GB2312" pitchFamily="49" charset="-122"/>
                <a:ea typeface="楷体_GB2312" pitchFamily="49" charset="-122"/>
              </a:rPr>
              <a:t>替代操作触发器</a:t>
            </a:r>
            <a:r>
              <a:rPr lang="zh-CN" altLang="en-US" b="1" dirty="0" smtClean="0">
                <a:latin typeface="楷体_GB2312" pitchFamily="49" charset="-122"/>
                <a:ea typeface="楷体_GB2312" pitchFamily="49" charset="-122"/>
              </a:rPr>
              <a:t>，用于视图操作。因为视图有时显示的是表中的部分列，因此用视图修改基本表中的数据行时有可能导致失败。解决方法之一就是针对视图建立</a:t>
            </a:r>
            <a:r>
              <a:rPr lang="en-US" altLang="zh-CN" b="1" dirty="0" smtClean="0">
                <a:latin typeface="楷体_GB2312" pitchFamily="49" charset="-122"/>
                <a:ea typeface="楷体_GB2312" pitchFamily="49" charset="-122"/>
              </a:rPr>
              <a:t>INSTEAD OF</a:t>
            </a:r>
            <a:r>
              <a:rPr lang="zh-CN" altLang="en-US" b="1" dirty="0" smtClean="0">
                <a:latin typeface="楷体_GB2312" pitchFamily="49" charset="-122"/>
                <a:ea typeface="楷体_GB2312" pitchFamily="49" charset="-122"/>
              </a:rPr>
              <a:t>触发器，通过触发器插入所缺的列值，完成更新。</a:t>
            </a:r>
          </a:p>
          <a:p>
            <a:pPr eaLnBrk="1" hangingPunct="1">
              <a:lnSpc>
                <a:spcPct val="125000"/>
              </a:lnSpc>
            </a:pPr>
            <a:r>
              <a:rPr lang="zh-CN" altLang="en-US" b="1" dirty="0" smtClean="0">
                <a:latin typeface="楷体_GB2312" pitchFamily="49" charset="-122"/>
                <a:ea typeface="楷体_GB2312" pitchFamily="49" charset="-122"/>
              </a:rPr>
              <a:t>当视图执行到对基本表的插入、删除和更新操作时，用触发器的操作替代视图的操作。</a:t>
            </a:r>
          </a:p>
          <a:p>
            <a:pPr eaLnBrk="1" hangingPunct="1">
              <a:lnSpc>
                <a:spcPct val="125000"/>
              </a:lnSpc>
            </a:pPr>
            <a:r>
              <a:rPr lang="zh-CN" altLang="en-US" b="1" dirty="0" smtClean="0">
                <a:latin typeface="楷体_GB2312" pitchFamily="49" charset="-122"/>
                <a:ea typeface="楷体_GB2312" pitchFamily="49" charset="-122"/>
              </a:rPr>
              <a:t>注意：视图只能使用</a:t>
            </a:r>
            <a:r>
              <a:rPr lang="en-US" altLang="zh-CN" b="1" dirty="0" smtClean="0">
                <a:latin typeface="楷体_GB2312" pitchFamily="49" charset="-122"/>
                <a:ea typeface="楷体_GB2312" pitchFamily="49" charset="-122"/>
              </a:rPr>
              <a:t>INSTEAD OF</a:t>
            </a:r>
            <a:r>
              <a:rPr lang="zh-CN" altLang="en-US" b="1" dirty="0" smtClean="0">
                <a:latin typeface="楷体_GB2312" pitchFamily="49" charset="-122"/>
                <a:ea typeface="楷体_GB2312" pitchFamily="49" charset="-122"/>
              </a:rPr>
              <a:t>触发器，而不能直接使用</a:t>
            </a:r>
            <a:r>
              <a:rPr lang="en-US" altLang="zh-CN" b="1" dirty="0" smtClean="0">
                <a:latin typeface="楷体_GB2312" pitchFamily="49" charset="-122"/>
                <a:ea typeface="楷体_GB2312" pitchFamily="49" charset="-122"/>
              </a:rPr>
              <a:t>INSERT</a:t>
            </a:r>
            <a:r>
              <a:rPr lang="zh-CN" altLang="en-US" b="1" dirty="0" smtClean="0">
                <a:latin typeface="楷体_GB2312" pitchFamily="49" charset="-122"/>
                <a:ea typeface="楷体_GB2312" pitchFamily="49" charset="-122"/>
              </a:rPr>
              <a:t>、</a:t>
            </a:r>
            <a:r>
              <a:rPr lang="en-US" altLang="zh-CN" b="1" dirty="0" smtClean="0">
                <a:latin typeface="楷体_GB2312" pitchFamily="49" charset="-122"/>
                <a:ea typeface="楷体_GB2312" pitchFamily="49" charset="-122"/>
              </a:rPr>
              <a:t>UPDATE</a:t>
            </a:r>
            <a:r>
              <a:rPr lang="zh-CN" altLang="en-US" b="1" dirty="0" smtClean="0">
                <a:latin typeface="楷体_GB2312" pitchFamily="49" charset="-122"/>
                <a:ea typeface="楷体_GB2312" pitchFamily="49" charset="-122"/>
              </a:rPr>
              <a:t>和</a:t>
            </a:r>
            <a:r>
              <a:rPr lang="en-US" altLang="zh-CN" b="1" dirty="0" smtClean="0">
                <a:latin typeface="楷体_GB2312" pitchFamily="49" charset="-122"/>
                <a:ea typeface="楷体_GB2312" pitchFamily="49" charset="-122"/>
              </a:rPr>
              <a:t>DELETE</a:t>
            </a:r>
            <a:r>
              <a:rPr lang="zh-CN" altLang="en-US" b="1" dirty="0" smtClean="0">
                <a:latin typeface="楷体_GB2312" pitchFamily="49" charset="-122"/>
                <a:ea typeface="楷体_GB2312" pitchFamily="49" charset="-122"/>
              </a:rPr>
              <a:t>触发器。 </a:t>
            </a:r>
          </a:p>
        </p:txBody>
      </p:sp>
    </p:spTree>
    <p:extLst>
      <p:ext uri="{BB962C8B-B14F-4D97-AF65-F5344CB8AC3E}">
        <p14:creationId xmlns:p14="http://schemas.microsoft.com/office/powerpoint/2010/main" val="14699036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4.3 </a:t>
            </a:r>
            <a:r>
              <a:rPr lang="zh-CN" altLang="en-US" sz="2800" b="1" dirty="0" smtClean="0">
                <a:solidFill>
                  <a:schemeClr val="bg1"/>
                </a:solidFill>
                <a:latin typeface="微软雅黑" panose="020B0503020204020204" pitchFamily="34" charset="-122"/>
                <a:ea typeface="微软雅黑" panose="020B0503020204020204" pitchFamily="34" charset="-122"/>
              </a:rPr>
              <a:t>触</a:t>
            </a:r>
            <a:r>
              <a:rPr lang="zh-CN" altLang="en-US" sz="2800" b="1" dirty="0">
                <a:solidFill>
                  <a:schemeClr val="bg1"/>
                </a:solidFill>
                <a:latin typeface="微软雅黑" panose="020B0503020204020204" pitchFamily="34" charset="-122"/>
                <a:ea typeface="微软雅黑" panose="020B0503020204020204" pitchFamily="34" charset="-122"/>
              </a:rPr>
              <a:t>发器</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4.3.2 </a:t>
            </a:r>
            <a:r>
              <a:rPr lang="zh-CN" altLang="en-US" sz="2800" b="1" dirty="0">
                <a:solidFill>
                  <a:schemeClr val="bg1"/>
                </a:solidFill>
                <a:latin typeface="微软雅黑" panose="020B0503020204020204" pitchFamily="34" charset="-122"/>
                <a:ea typeface="微软雅黑" panose="020B0503020204020204" pitchFamily="34" charset="-122"/>
              </a:rPr>
              <a:t>创建触发器</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2"/>
          <p:cNvSpPr txBox="1">
            <a:spLocks noChangeArrowheads="1"/>
          </p:cNvSpPr>
          <p:nvPr/>
        </p:nvSpPr>
        <p:spPr bwMode="auto">
          <a:xfrm>
            <a:off x="468312" y="992188"/>
            <a:ext cx="11206451" cy="7810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en-US" altLang="zh-CN" sz="2400" b="1" dirty="0" smtClean="0">
                <a:latin typeface="楷体_GB2312" pitchFamily="49" charset="-122"/>
                <a:ea typeface="楷体_GB2312" pitchFamily="49" charset="-122"/>
              </a:rPr>
              <a:t>【</a:t>
            </a:r>
            <a:r>
              <a:rPr lang="zh-CN" altLang="en-US" sz="2400" b="1" dirty="0" smtClean="0">
                <a:latin typeface="楷体_GB2312" pitchFamily="49" charset="-122"/>
                <a:ea typeface="楷体_GB2312" pitchFamily="49" charset="-122"/>
              </a:rPr>
              <a:t>例</a:t>
            </a:r>
            <a:r>
              <a:rPr lang="en-US" altLang="zh-CN" sz="2400" b="1" dirty="0" smtClean="0">
                <a:latin typeface="楷体_GB2312" pitchFamily="49" charset="-122"/>
                <a:ea typeface="楷体_GB2312" pitchFamily="49" charset="-122"/>
              </a:rPr>
              <a:t>4.16】</a:t>
            </a:r>
            <a:r>
              <a:rPr lang="zh-CN" altLang="en-US" sz="2400" b="1" dirty="0" smtClean="0">
                <a:latin typeface="楷体_GB2312" pitchFamily="49" charset="-122"/>
                <a:ea typeface="楷体_GB2312" pitchFamily="49" charset="-122"/>
              </a:rPr>
              <a:t>创建一个</a:t>
            </a:r>
            <a:r>
              <a:rPr lang="en-US" altLang="zh-CN" sz="2400" b="1" dirty="0" smtClean="0">
                <a:latin typeface="楷体_GB2312" pitchFamily="49" charset="-122"/>
                <a:ea typeface="楷体_GB2312" pitchFamily="49" charset="-122"/>
              </a:rPr>
              <a:t>INSTEAD OF</a:t>
            </a:r>
            <a:r>
              <a:rPr lang="zh-CN" altLang="en-US" sz="2400" b="1" dirty="0" smtClean="0">
                <a:latin typeface="楷体_GB2312" pitchFamily="49" charset="-122"/>
                <a:ea typeface="楷体_GB2312" pitchFamily="49" charset="-122"/>
              </a:rPr>
              <a:t>触发器，在视图往基本表中插入数据行时，补充</a:t>
            </a:r>
            <a:r>
              <a:rPr lang="en-US" altLang="zh-CN" sz="2400" b="1" dirty="0" err="1" smtClean="0">
                <a:latin typeface="楷体_GB2312" pitchFamily="49" charset="-122"/>
                <a:ea typeface="楷体_GB2312" pitchFamily="49" charset="-122"/>
              </a:rPr>
              <a:t>mat_num</a:t>
            </a:r>
            <a:r>
              <a:rPr lang="zh-CN" altLang="en-US" sz="2400" b="1" dirty="0" smtClean="0">
                <a:latin typeface="楷体_GB2312" pitchFamily="49" charset="-122"/>
                <a:ea typeface="楷体_GB2312" pitchFamily="49" charset="-122"/>
              </a:rPr>
              <a:t>的列值。</a:t>
            </a:r>
          </a:p>
          <a:p>
            <a:pPr eaLnBrk="1" hangingPunct="1">
              <a:buFontTx/>
              <a:buNone/>
            </a:pPr>
            <a:r>
              <a:rPr lang="zh-CN" altLang="en-US" sz="2400" b="1" dirty="0" smtClean="0">
                <a:latin typeface="楷体_GB2312" pitchFamily="49" charset="-122"/>
                <a:ea typeface="楷体_GB2312" pitchFamily="49" charset="-122"/>
              </a:rPr>
              <a:t>  </a:t>
            </a:r>
          </a:p>
        </p:txBody>
      </p:sp>
      <p:sp>
        <p:nvSpPr>
          <p:cNvPr id="7" name="Rectangle 4"/>
          <p:cNvSpPr>
            <a:spLocks noChangeArrowheads="1"/>
          </p:cNvSpPr>
          <p:nvPr/>
        </p:nvSpPr>
        <p:spPr bwMode="auto">
          <a:xfrm>
            <a:off x="539749" y="1916113"/>
            <a:ext cx="10303741"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pPr>
            <a:r>
              <a:rPr lang="zh-CN" altLang="en-US" sz="2400" b="1" i="0" dirty="0">
                <a:latin typeface="楷体_GB2312" pitchFamily="49" charset="-122"/>
                <a:ea typeface="楷体_GB2312" pitchFamily="49" charset="-122"/>
              </a:rPr>
              <a:t>首先生成基于</a:t>
            </a:r>
            <a:r>
              <a:rPr lang="en-US" altLang="zh-CN" sz="2400" b="1" i="0" dirty="0">
                <a:latin typeface="楷体_GB2312" pitchFamily="49" charset="-122"/>
                <a:ea typeface="楷体_GB2312" pitchFamily="49" charset="-122"/>
              </a:rPr>
              <a:t>stock</a:t>
            </a:r>
            <a:r>
              <a:rPr lang="zh-CN" altLang="en-US" sz="2400" b="1" i="0" dirty="0">
                <a:latin typeface="楷体_GB2312" pitchFamily="49" charset="-122"/>
                <a:ea typeface="楷体_GB2312" pitchFamily="49" charset="-122"/>
              </a:rPr>
              <a:t>表的视图</a:t>
            </a:r>
            <a:r>
              <a:rPr lang="en-US" altLang="zh-CN" sz="2400" b="1" i="0" dirty="0" err="1">
                <a:latin typeface="楷体_GB2312" pitchFamily="49" charset="-122"/>
                <a:ea typeface="楷体_GB2312" pitchFamily="49" charset="-122"/>
              </a:rPr>
              <a:t>view_stock</a:t>
            </a:r>
            <a:r>
              <a:rPr lang="zh-CN" altLang="en-US" sz="2400" b="1" i="0" dirty="0">
                <a:latin typeface="楷体_GB2312" pitchFamily="49" charset="-122"/>
                <a:ea typeface="楷体_GB2312" pitchFamily="49" charset="-122"/>
              </a:rPr>
              <a:t>，代码如下：</a:t>
            </a:r>
          </a:p>
          <a:p>
            <a:pPr eaLnBrk="1" hangingPunct="1">
              <a:lnSpc>
                <a:spcPct val="90000"/>
              </a:lnSpc>
              <a:spcBef>
                <a:spcPct val="20000"/>
              </a:spcBef>
            </a:pPr>
            <a:r>
              <a:rPr lang="en-US" altLang="zh-CN" sz="2400" b="1" i="0" dirty="0">
                <a:solidFill>
                  <a:srgbClr val="FF3300"/>
                </a:solidFill>
                <a:latin typeface="楷体_GB2312" pitchFamily="49" charset="-122"/>
                <a:ea typeface="楷体_GB2312" pitchFamily="49" charset="-122"/>
              </a:rPr>
              <a:t>CREATE VIEW </a:t>
            </a:r>
            <a:r>
              <a:rPr lang="en-US" altLang="zh-CN" sz="2400" b="1" i="0" dirty="0" err="1">
                <a:solidFill>
                  <a:srgbClr val="FF3300"/>
                </a:solidFill>
                <a:latin typeface="楷体_GB2312" pitchFamily="49" charset="-122"/>
                <a:ea typeface="楷体_GB2312" pitchFamily="49" charset="-122"/>
              </a:rPr>
              <a:t>view_stock</a:t>
            </a:r>
            <a:endParaRPr lang="en-US" altLang="zh-CN" sz="2400" b="1" i="0" dirty="0">
              <a:solidFill>
                <a:srgbClr val="FF3300"/>
              </a:solidFill>
              <a:latin typeface="楷体_GB2312" pitchFamily="49" charset="-122"/>
              <a:ea typeface="楷体_GB2312" pitchFamily="49" charset="-122"/>
            </a:endParaRPr>
          </a:p>
          <a:p>
            <a:pPr eaLnBrk="1" hangingPunct="1">
              <a:lnSpc>
                <a:spcPct val="90000"/>
              </a:lnSpc>
              <a:spcBef>
                <a:spcPct val="20000"/>
              </a:spcBef>
            </a:pPr>
            <a:r>
              <a:rPr lang="en-US" altLang="zh-CN" sz="2400" b="1" i="0" dirty="0">
                <a:solidFill>
                  <a:srgbClr val="FF3300"/>
                </a:solidFill>
                <a:latin typeface="楷体_GB2312" pitchFamily="49" charset="-122"/>
                <a:ea typeface="楷体_GB2312" pitchFamily="49" charset="-122"/>
              </a:rPr>
              <a:t>AS</a:t>
            </a:r>
          </a:p>
          <a:p>
            <a:pPr eaLnBrk="1" hangingPunct="1">
              <a:lnSpc>
                <a:spcPct val="90000"/>
              </a:lnSpc>
              <a:spcBef>
                <a:spcPct val="20000"/>
              </a:spcBef>
            </a:pPr>
            <a:r>
              <a:rPr lang="en-US" altLang="zh-CN" sz="2400" b="1" i="0" dirty="0">
                <a:latin typeface="楷体_GB2312" pitchFamily="49" charset="-122"/>
                <a:ea typeface="楷体_GB2312" pitchFamily="49" charset="-122"/>
              </a:rPr>
              <a:t> SELECT </a:t>
            </a:r>
            <a:r>
              <a:rPr lang="en-US" altLang="zh-CN" sz="2400" b="1" i="0" dirty="0" err="1">
                <a:latin typeface="楷体_GB2312" pitchFamily="49" charset="-122"/>
                <a:ea typeface="楷体_GB2312" pitchFamily="49" charset="-122"/>
              </a:rPr>
              <a:t>mat_num,mat_name,warehouse,amount,unit</a:t>
            </a:r>
            <a:endParaRPr lang="en-US" altLang="zh-CN" sz="2400" b="1" i="0" dirty="0">
              <a:latin typeface="楷体_GB2312" pitchFamily="49" charset="-122"/>
              <a:ea typeface="楷体_GB2312" pitchFamily="49" charset="-122"/>
            </a:endParaRPr>
          </a:p>
          <a:p>
            <a:pPr eaLnBrk="1" hangingPunct="1">
              <a:lnSpc>
                <a:spcPct val="90000"/>
              </a:lnSpc>
              <a:spcBef>
                <a:spcPct val="20000"/>
              </a:spcBef>
            </a:pPr>
            <a:r>
              <a:rPr lang="en-US" altLang="zh-CN" sz="2400" b="1" i="0" dirty="0">
                <a:latin typeface="楷体_GB2312" pitchFamily="49" charset="-122"/>
                <a:ea typeface="楷体_GB2312" pitchFamily="49" charset="-122"/>
              </a:rPr>
              <a:t> FROM stock</a:t>
            </a:r>
          </a:p>
          <a:p>
            <a:pPr eaLnBrk="1" hangingPunct="1">
              <a:lnSpc>
                <a:spcPct val="90000"/>
              </a:lnSpc>
              <a:spcBef>
                <a:spcPct val="20000"/>
              </a:spcBef>
            </a:pPr>
            <a:r>
              <a:rPr lang="en-US" altLang="zh-CN" sz="2400" b="1" i="0" dirty="0">
                <a:latin typeface="楷体_GB2312" pitchFamily="49" charset="-122"/>
                <a:ea typeface="楷体_GB2312" pitchFamily="49" charset="-122"/>
              </a:rPr>
              <a:t>   </a:t>
            </a:r>
          </a:p>
        </p:txBody>
      </p:sp>
      <p:sp>
        <p:nvSpPr>
          <p:cNvPr id="8" name="Rectangle 5"/>
          <p:cNvSpPr>
            <a:spLocks noChangeArrowheads="1"/>
          </p:cNvSpPr>
          <p:nvPr/>
        </p:nvSpPr>
        <p:spPr bwMode="auto">
          <a:xfrm>
            <a:off x="489309" y="4148138"/>
            <a:ext cx="8496300" cy="209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pPr>
            <a:r>
              <a:rPr lang="zh-CN" altLang="en-US" sz="2400" b="1" i="0" dirty="0">
                <a:latin typeface="楷体_GB2312" pitchFamily="49" charset="-122"/>
                <a:ea typeface="楷体_GB2312" pitchFamily="49" charset="-122"/>
              </a:rPr>
              <a:t>若通过下面的语句向基本表中插入数据</a:t>
            </a:r>
            <a:r>
              <a:rPr lang="en-US" altLang="zh-CN" sz="2400" b="1" i="0" dirty="0">
                <a:latin typeface="楷体_GB2312" pitchFamily="49" charset="-122"/>
                <a:ea typeface="楷体_GB2312" pitchFamily="49" charset="-122"/>
              </a:rPr>
              <a:t>:</a:t>
            </a:r>
          </a:p>
          <a:p>
            <a:pPr eaLnBrk="1" hangingPunct="1">
              <a:lnSpc>
                <a:spcPct val="90000"/>
              </a:lnSpc>
              <a:spcBef>
                <a:spcPct val="20000"/>
              </a:spcBef>
            </a:pPr>
            <a:r>
              <a:rPr lang="en-US" altLang="zh-CN" sz="2400" b="1" i="0" dirty="0">
                <a:solidFill>
                  <a:srgbClr val="0000FF"/>
                </a:solidFill>
                <a:latin typeface="楷体_GB2312" pitchFamily="49" charset="-122"/>
                <a:ea typeface="楷体_GB2312" pitchFamily="49" charset="-122"/>
              </a:rPr>
              <a:t>INSERT INTO </a:t>
            </a:r>
            <a:r>
              <a:rPr lang="en-US" altLang="zh-CN" sz="2400" b="1" i="0" dirty="0" err="1">
                <a:solidFill>
                  <a:srgbClr val="0000FF"/>
                </a:solidFill>
                <a:latin typeface="楷体_GB2312" pitchFamily="49" charset="-122"/>
                <a:ea typeface="楷体_GB2312" pitchFamily="49" charset="-122"/>
              </a:rPr>
              <a:t>view_stock</a:t>
            </a:r>
            <a:endParaRPr lang="en-US" altLang="zh-CN" sz="2400" b="1" i="0" dirty="0">
              <a:solidFill>
                <a:srgbClr val="0000FF"/>
              </a:solidFill>
              <a:latin typeface="楷体_GB2312" pitchFamily="49" charset="-122"/>
              <a:ea typeface="楷体_GB2312" pitchFamily="49" charset="-122"/>
            </a:endParaRPr>
          </a:p>
          <a:p>
            <a:pPr eaLnBrk="1" hangingPunct="1">
              <a:lnSpc>
                <a:spcPct val="90000"/>
              </a:lnSpc>
              <a:spcBef>
                <a:spcPct val="20000"/>
              </a:spcBef>
            </a:pPr>
            <a:r>
              <a:rPr lang="en-US" altLang="zh-CN" sz="2400" b="1" i="0" dirty="0">
                <a:solidFill>
                  <a:srgbClr val="0000FF"/>
                </a:solidFill>
                <a:latin typeface="楷体_GB2312" pitchFamily="49" charset="-122"/>
                <a:ea typeface="楷体_GB2312" pitchFamily="49" charset="-122"/>
              </a:rPr>
              <a:t>VALUES(‘</a:t>
            </a:r>
            <a:r>
              <a:rPr lang="en-US" altLang="zh-CN" sz="2400" b="1" i="0" dirty="0" err="1">
                <a:solidFill>
                  <a:srgbClr val="0000FF"/>
                </a:solidFill>
                <a:latin typeface="楷体_GB2312" pitchFamily="49" charset="-122"/>
                <a:ea typeface="楷体_GB2312" pitchFamily="49" charset="-122"/>
              </a:rPr>
              <a:t>m100</a:t>
            </a:r>
            <a:r>
              <a:rPr lang="en-US" altLang="zh-CN" sz="2400" b="1" i="0" dirty="0">
                <a:solidFill>
                  <a:srgbClr val="0000FF"/>
                </a:solidFill>
                <a:latin typeface="楷体_GB2312" pitchFamily="49" charset="-122"/>
                <a:ea typeface="楷体_GB2312" pitchFamily="49" charset="-122"/>
              </a:rPr>
              <a:t>’,'</a:t>
            </a:r>
            <a:r>
              <a:rPr lang="zh-CN" altLang="en-US" sz="2400" b="1" i="0" dirty="0">
                <a:solidFill>
                  <a:srgbClr val="0000FF"/>
                </a:solidFill>
                <a:latin typeface="楷体_GB2312" pitchFamily="49" charset="-122"/>
                <a:ea typeface="楷体_GB2312" pitchFamily="49" charset="-122"/>
              </a:rPr>
              <a:t>护套绝缘电线</a:t>
            </a:r>
            <a:r>
              <a:rPr lang="en-US" altLang="zh-CN" sz="2400" b="1" i="0" dirty="0">
                <a:solidFill>
                  <a:srgbClr val="0000FF"/>
                </a:solidFill>
                <a:latin typeface="楷体_GB2312" pitchFamily="49" charset="-122"/>
                <a:ea typeface="楷体_GB2312" pitchFamily="49" charset="-122"/>
              </a:rPr>
              <a:t>',’ </a:t>
            </a:r>
            <a:r>
              <a:rPr lang="zh-CN" altLang="en-US" sz="2400" b="1" i="0" dirty="0">
                <a:solidFill>
                  <a:srgbClr val="0000FF"/>
                </a:solidFill>
                <a:latin typeface="楷体_GB2312" pitchFamily="49" charset="-122"/>
                <a:ea typeface="楷体_GB2312" pitchFamily="49" charset="-122"/>
              </a:rPr>
              <a:t>供电局</a:t>
            </a:r>
            <a:r>
              <a:rPr lang="en-US" altLang="zh-CN" sz="2400" b="1" i="0" dirty="0">
                <a:solidFill>
                  <a:srgbClr val="0000FF"/>
                </a:solidFill>
                <a:latin typeface="楷体_GB2312" pitchFamily="49" charset="-122"/>
                <a:ea typeface="楷体_GB2312" pitchFamily="49" charset="-122"/>
              </a:rPr>
              <a:t>1#</a:t>
            </a:r>
            <a:r>
              <a:rPr lang="zh-CN" altLang="en-US" sz="2400" b="1" i="0" dirty="0">
                <a:solidFill>
                  <a:srgbClr val="0000FF"/>
                </a:solidFill>
                <a:latin typeface="楷体_GB2312" pitchFamily="49" charset="-122"/>
                <a:ea typeface="楷体_GB2312" pitchFamily="49" charset="-122"/>
              </a:rPr>
              <a:t>仓库</a:t>
            </a:r>
            <a:r>
              <a:rPr lang="en-US" altLang="zh-CN" sz="2400" b="1" i="0" dirty="0">
                <a:solidFill>
                  <a:srgbClr val="0000FF"/>
                </a:solidFill>
                <a:latin typeface="楷体_GB2312" pitchFamily="49" charset="-122"/>
                <a:ea typeface="楷体_GB2312" pitchFamily="49" charset="-122"/>
              </a:rPr>
              <a:t>',10,110)</a:t>
            </a:r>
          </a:p>
          <a:p>
            <a:pPr eaLnBrk="1" hangingPunct="1">
              <a:lnSpc>
                <a:spcPct val="90000"/>
              </a:lnSpc>
              <a:spcBef>
                <a:spcPct val="20000"/>
              </a:spcBef>
            </a:pPr>
            <a:r>
              <a:rPr lang="en-US" altLang="zh-CN" sz="2400" b="1" i="0" dirty="0">
                <a:latin typeface="楷体_GB2312" pitchFamily="49" charset="-122"/>
                <a:ea typeface="楷体_GB2312" pitchFamily="49" charset="-122"/>
              </a:rPr>
              <a:t>     </a:t>
            </a:r>
          </a:p>
        </p:txBody>
      </p:sp>
      <p:sp>
        <p:nvSpPr>
          <p:cNvPr id="9" name="Rectangle 7"/>
          <p:cNvSpPr>
            <a:spLocks noChangeArrowheads="1"/>
          </p:cNvSpPr>
          <p:nvPr/>
        </p:nvSpPr>
        <p:spPr bwMode="auto">
          <a:xfrm>
            <a:off x="468312" y="5661819"/>
            <a:ext cx="11639695"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pPr>
            <a:r>
              <a:rPr lang="zh-CN" altLang="en-US" sz="2400" b="1" i="0" dirty="0" smtClean="0">
                <a:latin typeface="楷体_GB2312" pitchFamily="49" charset="-122"/>
                <a:ea typeface="楷体_GB2312" pitchFamily="49" charset="-122"/>
              </a:rPr>
              <a:t>由</a:t>
            </a:r>
            <a:r>
              <a:rPr lang="zh-CN" altLang="en-US" sz="2400" b="1" i="0" dirty="0">
                <a:latin typeface="楷体_GB2312" pitchFamily="49" charset="-122"/>
                <a:ea typeface="楷体_GB2312" pitchFamily="49" charset="-122"/>
              </a:rPr>
              <a:t>于视图中不包括</a:t>
            </a:r>
            <a:r>
              <a:rPr lang="en-US" altLang="zh-CN" sz="2400" b="1" i="0" dirty="0" err="1">
                <a:latin typeface="楷体_GB2312" pitchFamily="49" charset="-122"/>
                <a:ea typeface="楷体_GB2312" pitchFamily="49" charset="-122"/>
              </a:rPr>
              <a:t>speci</a:t>
            </a:r>
            <a:r>
              <a:rPr lang="zh-CN" altLang="en-US" sz="2400" b="1" i="0" dirty="0">
                <a:latin typeface="楷体_GB2312" pitchFamily="49" charset="-122"/>
                <a:ea typeface="楷体_GB2312" pitchFamily="49" charset="-122"/>
              </a:rPr>
              <a:t>列，而基本表中主键</a:t>
            </a:r>
            <a:r>
              <a:rPr lang="en-US" altLang="zh-CN" sz="2400" b="1" i="0" dirty="0" err="1">
                <a:latin typeface="楷体_GB2312" pitchFamily="49" charset="-122"/>
                <a:ea typeface="楷体_GB2312" pitchFamily="49" charset="-122"/>
              </a:rPr>
              <a:t>speci</a:t>
            </a:r>
            <a:r>
              <a:rPr lang="zh-CN" altLang="en-US" sz="2400" b="1" i="0" dirty="0">
                <a:latin typeface="楷体_GB2312" pitchFamily="49" charset="-122"/>
                <a:ea typeface="楷体_GB2312" pitchFamily="49" charset="-122"/>
              </a:rPr>
              <a:t>列不能为空，则该语句会出现错误。</a:t>
            </a:r>
          </a:p>
        </p:txBody>
      </p:sp>
    </p:spTree>
    <p:extLst>
      <p:ext uri="{BB962C8B-B14F-4D97-AF65-F5344CB8AC3E}">
        <p14:creationId xmlns:p14="http://schemas.microsoft.com/office/powerpoint/2010/main" val="26602409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4.3 </a:t>
            </a:r>
            <a:r>
              <a:rPr lang="zh-CN" altLang="en-US" sz="2800" b="1" dirty="0" smtClean="0">
                <a:solidFill>
                  <a:schemeClr val="bg1"/>
                </a:solidFill>
                <a:latin typeface="微软雅黑" panose="020B0503020204020204" pitchFamily="34" charset="-122"/>
                <a:ea typeface="微软雅黑" panose="020B0503020204020204" pitchFamily="34" charset="-122"/>
              </a:rPr>
              <a:t>触</a:t>
            </a:r>
            <a:r>
              <a:rPr lang="zh-CN" altLang="en-US" sz="2800" b="1" dirty="0">
                <a:solidFill>
                  <a:schemeClr val="bg1"/>
                </a:solidFill>
                <a:latin typeface="微软雅黑" panose="020B0503020204020204" pitchFamily="34" charset="-122"/>
                <a:ea typeface="微软雅黑" panose="020B0503020204020204" pitchFamily="34" charset="-122"/>
              </a:rPr>
              <a:t>发器</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4.3.2 </a:t>
            </a:r>
            <a:r>
              <a:rPr lang="zh-CN" altLang="en-US" sz="2800" b="1" dirty="0">
                <a:solidFill>
                  <a:schemeClr val="bg1"/>
                </a:solidFill>
                <a:latin typeface="微软雅黑" panose="020B0503020204020204" pitchFamily="34" charset="-122"/>
                <a:ea typeface="微软雅黑" panose="020B0503020204020204" pitchFamily="34" charset="-122"/>
              </a:rPr>
              <a:t>创建触发器</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2"/>
          <p:cNvSpPr txBox="1">
            <a:spLocks noChangeArrowheads="1"/>
          </p:cNvSpPr>
          <p:nvPr/>
        </p:nvSpPr>
        <p:spPr bwMode="auto">
          <a:xfrm>
            <a:off x="245870" y="786419"/>
            <a:ext cx="11534775" cy="58499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80000"/>
              </a:lnSpc>
              <a:buFontTx/>
              <a:buNone/>
            </a:pPr>
            <a:r>
              <a:rPr lang="zh-CN" altLang="en-US" sz="2400" b="1" smtClean="0">
                <a:latin typeface="楷体_GB2312" pitchFamily="49" charset="-122"/>
                <a:ea typeface="楷体_GB2312" pitchFamily="49" charset="-122"/>
              </a:rPr>
              <a:t>解决办法： 创建一个</a:t>
            </a:r>
            <a:r>
              <a:rPr lang="en-US" altLang="zh-CN" sz="2400" b="1" smtClean="0">
                <a:latin typeface="楷体_GB2312" pitchFamily="49" charset="-122"/>
                <a:ea typeface="楷体_GB2312" pitchFamily="49" charset="-122"/>
              </a:rPr>
              <a:t>INSTEAD OF</a:t>
            </a:r>
            <a:r>
              <a:rPr lang="zh-CN" altLang="en-US" sz="2400" b="1" smtClean="0">
                <a:latin typeface="楷体_GB2312" pitchFamily="49" charset="-122"/>
                <a:ea typeface="楷体_GB2312" pitchFamily="49" charset="-122"/>
              </a:rPr>
              <a:t>触发器，在通过视图往基本表中插入数据时，补充</a:t>
            </a:r>
            <a:r>
              <a:rPr lang="en-US" altLang="zh-CN" sz="2400" b="1" smtClean="0">
                <a:latin typeface="楷体_GB2312" pitchFamily="49" charset="-122"/>
                <a:ea typeface="楷体_GB2312" pitchFamily="49" charset="-122"/>
              </a:rPr>
              <a:t>speci</a:t>
            </a:r>
            <a:r>
              <a:rPr lang="zh-CN" altLang="en-US" sz="2400" b="1" smtClean="0">
                <a:latin typeface="楷体_GB2312" pitchFamily="49" charset="-122"/>
                <a:ea typeface="楷体_GB2312" pitchFamily="49" charset="-122"/>
              </a:rPr>
              <a:t>列的值。</a:t>
            </a:r>
          </a:p>
          <a:p>
            <a:pPr eaLnBrk="1" hangingPunct="1">
              <a:lnSpc>
                <a:spcPct val="80000"/>
              </a:lnSpc>
              <a:buFontTx/>
              <a:buNone/>
            </a:pPr>
            <a:r>
              <a:rPr lang="en-US" altLang="zh-CN" sz="2400" b="1" smtClean="0">
                <a:solidFill>
                  <a:srgbClr val="FF3300"/>
                </a:solidFill>
                <a:latin typeface="楷体_GB2312" pitchFamily="49" charset="-122"/>
                <a:ea typeface="楷体_GB2312" pitchFamily="49" charset="-122"/>
              </a:rPr>
              <a:t>CREATE TRIGGER tr_viewstock     ON view_stock</a:t>
            </a:r>
          </a:p>
          <a:p>
            <a:pPr eaLnBrk="1" hangingPunct="1">
              <a:lnSpc>
                <a:spcPct val="80000"/>
              </a:lnSpc>
              <a:buFontTx/>
              <a:buNone/>
            </a:pPr>
            <a:r>
              <a:rPr lang="en-US" altLang="zh-CN" sz="2400" b="1" smtClean="0">
                <a:solidFill>
                  <a:srgbClr val="FF3300"/>
                </a:solidFill>
                <a:latin typeface="楷体_GB2312" pitchFamily="49" charset="-122"/>
                <a:ea typeface="楷体_GB2312" pitchFamily="49" charset="-122"/>
              </a:rPr>
              <a:t>INSTEAD OF INSERT  </a:t>
            </a:r>
          </a:p>
          <a:p>
            <a:pPr eaLnBrk="1" hangingPunct="1">
              <a:lnSpc>
                <a:spcPct val="80000"/>
              </a:lnSpc>
              <a:buFontTx/>
              <a:buNone/>
            </a:pPr>
            <a:r>
              <a:rPr lang="en-US" altLang="zh-CN" sz="2400" b="1" smtClean="0">
                <a:solidFill>
                  <a:srgbClr val="FF3300"/>
                </a:solidFill>
                <a:latin typeface="楷体_GB2312" pitchFamily="49" charset="-122"/>
                <a:ea typeface="楷体_GB2312" pitchFamily="49" charset="-122"/>
              </a:rPr>
              <a:t>AS</a:t>
            </a:r>
            <a:r>
              <a:rPr lang="en-US" altLang="zh-CN" sz="2400" b="1" smtClean="0">
                <a:latin typeface="楷体_GB2312" pitchFamily="49" charset="-122"/>
                <a:ea typeface="楷体_GB2312" pitchFamily="49" charset="-122"/>
              </a:rPr>
              <a:t>   </a:t>
            </a:r>
            <a:endParaRPr lang="pt-BR" altLang="zh-CN" sz="2400" b="1" smtClean="0">
              <a:latin typeface="楷体_GB2312" pitchFamily="49" charset="-122"/>
              <a:ea typeface="楷体_GB2312" pitchFamily="49" charset="-122"/>
            </a:endParaRPr>
          </a:p>
          <a:p>
            <a:pPr eaLnBrk="1" hangingPunct="1">
              <a:lnSpc>
                <a:spcPct val="80000"/>
              </a:lnSpc>
              <a:buFontTx/>
              <a:buNone/>
            </a:pPr>
            <a:r>
              <a:rPr lang="pt-BR" altLang="zh-CN" sz="2400" b="1" smtClean="0">
                <a:latin typeface="楷体_GB2312" pitchFamily="49" charset="-122"/>
                <a:ea typeface="楷体_GB2312" pitchFamily="49" charset="-122"/>
              </a:rPr>
              <a:t>  DECLARE @mat_num char(10),@mat_name   char(50),</a:t>
            </a:r>
          </a:p>
          <a:p>
            <a:pPr eaLnBrk="1" hangingPunct="1">
              <a:lnSpc>
                <a:spcPct val="80000"/>
              </a:lnSpc>
              <a:buFontTx/>
              <a:buNone/>
            </a:pPr>
            <a:r>
              <a:rPr lang="pt-BR" altLang="zh-CN" sz="2400" b="1" smtClean="0">
                <a:latin typeface="楷体_GB2312" pitchFamily="49" charset="-122"/>
                <a:ea typeface="楷体_GB2312" pitchFamily="49" charset="-122"/>
              </a:rPr>
              <a:t>@speci char(50),@warehouse char(50), @amount int,</a:t>
            </a:r>
          </a:p>
          <a:p>
            <a:pPr eaLnBrk="1" hangingPunct="1">
              <a:lnSpc>
                <a:spcPct val="80000"/>
              </a:lnSpc>
              <a:buFontTx/>
              <a:buNone/>
            </a:pPr>
            <a:r>
              <a:rPr lang="pt-BR" altLang="zh-CN" sz="2400" b="1" smtClean="0">
                <a:latin typeface="楷体_GB2312" pitchFamily="49" charset="-122"/>
                <a:ea typeface="楷体_GB2312" pitchFamily="49" charset="-122"/>
              </a:rPr>
              <a:t>@unit decimal(18,2)</a:t>
            </a:r>
          </a:p>
          <a:p>
            <a:pPr eaLnBrk="1" hangingPunct="1">
              <a:lnSpc>
                <a:spcPct val="80000"/>
              </a:lnSpc>
              <a:buFontTx/>
              <a:buNone/>
            </a:pPr>
            <a:r>
              <a:rPr lang="pt-BR" altLang="zh-CN" sz="2400" b="1" smtClean="0">
                <a:latin typeface="楷体_GB2312" pitchFamily="49" charset="-122"/>
                <a:ea typeface="楷体_GB2312" pitchFamily="49" charset="-122"/>
              </a:rPr>
              <a:t>  </a:t>
            </a:r>
            <a:r>
              <a:rPr lang="en-US" altLang="zh-CN" sz="2400" b="1" smtClean="0">
                <a:latin typeface="楷体_GB2312" pitchFamily="49" charset="-122"/>
                <a:ea typeface="楷体_GB2312" pitchFamily="49" charset="-122"/>
              </a:rPr>
              <a:t>SELECT @mat_num=mat_num,@mat_name=mat_name,</a:t>
            </a:r>
          </a:p>
          <a:p>
            <a:pPr eaLnBrk="1" hangingPunct="1">
              <a:lnSpc>
                <a:spcPct val="80000"/>
              </a:lnSpc>
              <a:buFontTx/>
              <a:buNone/>
            </a:pPr>
            <a:r>
              <a:rPr lang="en-US" altLang="zh-CN" sz="2400" b="1" smtClean="0">
                <a:latin typeface="楷体_GB2312" pitchFamily="49" charset="-122"/>
                <a:ea typeface="楷体_GB2312" pitchFamily="49" charset="-122"/>
              </a:rPr>
              <a:t>   @warehouse=warehouse,@amount=amount,@unit=unit</a:t>
            </a:r>
          </a:p>
          <a:p>
            <a:pPr eaLnBrk="1" hangingPunct="1">
              <a:lnSpc>
                <a:spcPct val="80000"/>
              </a:lnSpc>
              <a:buFontTx/>
              <a:buNone/>
            </a:pPr>
            <a:r>
              <a:rPr lang="en-US" altLang="zh-CN" sz="2400" b="1" smtClean="0">
                <a:latin typeface="楷体_GB2312" pitchFamily="49" charset="-122"/>
                <a:ea typeface="楷体_GB2312" pitchFamily="49" charset="-122"/>
              </a:rPr>
              <a:t>  FROM INSERTED</a:t>
            </a:r>
          </a:p>
          <a:p>
            <a:pPr eaLnBrk="1" hangingPunct="1">
              <a:lnSpc>
                <a:spcPct val="80000"/>
              </a:lnSpc>
              <a:buFontTx/>
              <a:buNone/>
            </a:pPr>
            <a:r>
              <a:rPr lang="en-US" altLang="zh-CN" sz="2400" b="1" smtClean="0">
                <a:latin typeface="楷体_GB2312" pitchFamily="49" charset="-122"/>
                <a:ea typeface="楷体_GB2312" pitchFamily="49" charset="-122"/>
              </a:rPr>
              <a:t>  SET  @speci=‘</a:t>
            </a:r>
            <a:r>
              <a:rPr lang="zh-CN" altLang="en-US" sz="2400" b="1" smtClean="0">
                <a:latin typeface="楷体_GB2312" pitchFamily="49" charset="-122"/>
                <a:ea typeface="楷体_GB2312" pitchFamily="49" charset="-122"/>
              </a:rPr>
              <a:t>未知</a:t>
            </a:r>
            <a:r>
              <a:rPr lang="en-US" altLang="zh-CN" sz="2400" b="1" smtClean="0">
                <a:latin typeface="楷体_GB2312" pitchFamily="49" charset="-122"/>
                <a:ea typeface="楷体_GB2312" pitchFamily="49" charset="-122"/>
              </a:rPr>
              <a:t>'</a:t>
            </a:r>
          </a:p>
          <a:p>
            <a:pPr eaLnBrk="1" hangingPunct="1">
              <a:lnSpc>
                <a:spcPct val="80000"/>
              </a:lnSpc>
              <a:buFontTx/>
              <a:buNone/>
            </a:pPr>
            <a:r>
              <a:rPr lang="en-US" altLang="zh-CN" sz="2400" b="1" smtClean="0">
                <a:latin typeface="楷体_GB2312" pitchFamily="49" charset="-122"/>
                <a:ea typeface="楷体_GB2312" pitchFamily="49" charset="-122"/>
              </a:rPr>
              <a:t>  INSERT   INTO stock(mat_num,mat_name,speci,warehouse,amount,unit) VALUES(@mat_num,@mat_name,@speci,@warehouse,@amount,@unit)</a:t>
            </a:r>
          </a:p>
        </p:txBody>
      </p:sp>
    </p:spTree>
    <p:extLst>
      <p:ext uri="{BB962C8B-B14F-4D97-AF65-F5344CB8AC3E}">
        <p14:creationId xmlns:p14="http://schemas.microsoft.com/office/powerpoint/2010/main" val="41395503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blinds(horizontal)">
                                      <p:cBhvr>
                                        <p:cTn id="10" dur="500"/>
                                        <p:tgtEl>
                                          <p:spTgt spid="6">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blinds(horizontal)">
                                      <p:cBhvr>
                                        <p:cTn id="13" dur="500"/>
                                        <p:tgtEl>
                                          <p:spTgt spid="6">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blinds(horizontal)">
                                      <p:cBhvr>
                                        <p:cTn id="18" dur="500"/>
                                        <p:tgtEl>
                                          <p:spTgt spid="6">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blinds(horizontal)">
                                      <p:cBhvr>
                                        <p:cTn id="21" dur="500"/>
                                        <p:tgtEl>
                                          <p:spTgt spid="6">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animEffect transition="in" filter="blinds(horizontal)">
                                      <p:cBhvr>
                                        <p:cTn id="24" dur="500"/>
                                        <p:tgtEl>
                                          <p:spTgt spid="6">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animEffect transition="in" filter="blinds(horizontal)">
                                      <p:cBhvr>
                                        <p:cTn id="29" dur="500"/>
                                        <p:tgtEl>
                                          <p:spTgt spid="6">
                                            <p:txEl>
                                              <p:pRg st="7" end="7"/>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animEffect transition="in" filter="blinds(horizontal)">
                                      <p:cBhvr>
                                        <p:cTn id="32" dur="500"/>
                                        <p:tgtEl>
                                          <p:spTgt spid="6">
                                            <p:txEl>
                                              <p:pRg st="8" end="8"/>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animEffect transition="in" filter="blinds(horizontal)">
                                      <p:cBhvr>
                                        <p:cTn id="35" dur="500"/>
                                        <p:tgtEl>
                                          <p:spTgt spid="6">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6">
                                            <p:txEl>
                                              <p:pRg st="10" end="10"/>
                                            </p:txEl>
                                          </p:spTgt>
                                        </p:tgtEl>
                                        <p:attrNameLst>
                                          <p:attrName>style.visibility</p:attrName>
                                        </p:attrNameLst>
                                      </p:cBhvr>
                                      <p:to>
                                        <p:strVal val="visible"/>
                                      </p:to>
                                    </p:set>
                                    <p:animEffect transition="in" filter="blinds(horizontal)">
                                      <p:cBhvr>
                                        <p:cTn id="40" dur="500"/>
                                        <p:tgtEl>
                                          <p:spTgt spid="6">
                                            <p:txEl>
                                              <p:pRg st="10" end="1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6">
                                            <p:txEl>
                                              <p:pRg st="11" end="11"/>
                                            </p:txEl>
                                          </p:spTgt>
                                        </p:tgtEl>
                                        <p:attrNameLst>
                                          <p:attrName>style.visibility</p:attrName>
                                        </p:attrNameLst>
                                      </p:cBhvr>
                                      <p:to>
                                        <p:strVal val="visible"/>
                                      </p:to>
                                    </p:set>
                                    <p:animEffect transition="in" filter="blinds(horizontal)">
                                      <p:cBhvr>
                                        <p:cTn id="45"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4.3 </a:t>
            </a:r>
            <a:r>
              <a:rPr lang="zh-CN" altLang="en-US" sz="2800" b="1" dirty="0" smtClean="0">
                <a:solidFill>
                  <a:schemeClr val="bg1"/>
                </a:solidFill>
                <a:latin typeface="微软雅黑" panose="020B0503020204020204" pitchFamily="34" charset="-122"/>
                <a:ea typeface="微软雅黑" panose="020B0503020204020204" pitchFamily="34" charset="-122"/>
              </a:rPr>
              <a:t>触</a:t>
            </a:r>
            <a:r>
              <a:rPr lang="zh-CN" altLang="en-US" sz="2800" b="1" dirty="0">
                <a:solidFill>
                  <a:schemeClr val="bg1"/>
                </a:solidFill>
                <a:latin typeface="微软雅黑" panose="020B0503020204020204" pitchFamily="34" charset="-122"/>
                <a:ea typeface="微软雅黑" panose="020B0503020204020204" pitchFamily="34" charset="-122"/>
              </a:rPr>
              <a:t>发器</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4.3.2 </a:t>
            </a:r>
            <a:r>
              <a:rPr lang="zh-CN" altLang="en-US" sz="2800" b="1" dirty="0">
                <a:solidFill>
                  <a:schemeClr val="bg1"/>
                </a:solidFill>
                <a:latin typeface="微软雅黑" panose="020B0503020204020204" pitchFamily="34" charset="-122"/>
                <a:ea typeface="微软雅黑" panose="020B0503020204020204" pitchFamily="34" charset="-122"/>
              </a:rPr>
              <a:t>创建触发器</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内容占位符 2"/>
          <p:cNvSpPr txBox="1">
            <a:spLocks/>
          </p:cNvSpPr>
          <p:nvPr/>
        </p:nvSpPr>
        <p:spPr bwMode="auto">
          <a:xfrm>
            <a:off x="457200" y="851619"/>
            <a:ext cx="11337636" cy="59118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zh-CN" altLang="zh-CN" sz="2400" dirty="0" smtClean="0"/>
              <a:t>【</a:t>
            </a:r>
            <a:r>
              <a:rPr lang="zh-CN" altLang="en-US" sz="2400" dirty="0" smtClean="0"/>
              <a:t>例</a:t>
            </a:r>
            <a:r>
              <a:rPr lang="en-US" altLang="zh-CN" sz="2400" dirty="0" smtClean="0"/>
              <a:t>4.18</a:t>
            </a:r>
            <a:r>
              <a:rPr lang="zh-CN" altLang="zh-CN" sz="2400" dirty="0" smtClean="0"/>
              <a:t>】</a:t>
            </a:r>
            <a:r>
              <a:rPr lang="zh-CN" altLang="en-US" sz="2400" dirty="0" smtClean="0"/>
              <a:t>对</a:t>
            </a:r>
            <a:r>
              <a:rPr lang="en-US" altLang="zh-CN" sz="2400" dirty="0" err="1" smtClean="0"/>
              <a:t>out_stock</a:t>
            </a:r>
            <a:r>
              <a:rPr lang="zh-CN" altLang="en-US" sz="2400" dirty="0" smtClean="0"/>
              <a:t>表创建一个</a:t>
            </a:r>
            <a:r>
              <a:rPr lang="en-US" altLang="zh-CN" sz="2400" dirty="0" smtClean="0"/>
              <a:t>INSTEAD OF</a:t>
            </a:r>
            <a:r>
              <a:rPr lang="zh-CN" altLang="en-US" sz="2400" dirty="0" smtClean="0"/>
              <a:t>触发器，确保插入的抢修工程项目号在</a:t>
            </a:r>
            <a:r>
              <a:rPr lang="en-US" altLang="zh-CN" sz="2400" dirty="0" smtClean="0"/>
              <a:t>salvaging</a:t>
            </a:r>
            <a:r>
              <a:rPr lang="zh-CN" altLang="en-US" sz="2400" dirty="0" smtClean="0"/>
              <a:t>表中存在。</a:t>
            </a:r>
          </a:p>
          <a:p>
            <a:pPr>
              <a:buFontTx/>
              <a:buNone/>
            </a:pPr>
            <a:r>
              <a:rPr lang="en-US" altLang="zh-CN" sz="2400" dirty="0" smtClean="0"/>
              <a:t>CREATE TRIGGER  </a:t>
            </a:r>
            <a:r>
              <a:rPr lang="en-US" altLang="zh-CN" sz="2400" dirty="0" err="1" smtClean="0"/>
              <a:t>tr3_outstock</a:t>
            </a:r>
            <a:r>
              <a:rPr lang="en-US" altLang="zh-CN" sz="2400" dirty="0" smtClean="0"/>
              <a:t>  </a:t>
            </a:r>
            <a:endParaRPr lang="zh-CN" altLang="zh-CN" sz="2400" dirty="0" smtClean="0"/>
          </a:p>
          <a:p>
            <a:pPr>
              <a:buFontTx/>
              <a:buNone/>
            </a:pPr>
            <a:r>
              <a:rPr lang="en-US" altLang="zh-CN" sz="2400" dirty="0" smtClean="0"/>
              <a:t>on </a:t>
            </a:r>
            <a:r>
              <a:rPr lang="en-US" altLang="zh-CN" sz="2400" dirty="0" err="1" smtClean="0"/>
              <a:t>Out_stock</a:t>
            </a:r>
            <a:endParaRPr lang="zh-CN" altLang="zh-CN" sz="2400" dirty="0" smtClean="0"/>
          </a:p>
          <a:p>
            <a:pPr>
              <a:buFontTx/>
              <a:buNone/>
            </a:pPr>
            <a:r>
              <a:rPr lang="en-US" altLang="zh-CN" sz="2400" dirty="0" smtClean="0"/>
              <a:t>INSTEAD OF INSERT</a:t>
            </a:r>
            <a:endParaRPr lang="zh-CN" altLang="zh-CN" sz="2400" dirty="0" smtClean="0"/>
          </a:p>
          <a:p>
            <a:pPr>
              <a:buFontTx/>
              <a:buNone/>
            </a:pPr>
            <a:r>
              <a:rPr lang="en-US" altLang="zh-CN" sz="2400" dirty="0" smtClean="0"/>
              <a:t>AS</a:t>
            </a:r>
            <a:endParaRPr lang="zh-CN" altLang="zh-CN" sz="2400" dirty="0" smtClean="0"/>
          </a:p>
          <a:p>
            <a:pPr>
              <a:buFontTx/>
              <a:buNone/>
            </a:pPr>
            <a:r>
              <a:rPr lang="en-US" altLang="zh-CN" sz="2400" dirty="0" smtClean="0"/>
              <a:t>  if exists(select * from INSERTED </a:t>
            </a:r>
            <a:endParaRPr lang="zh-CN" altLang="zh-CN" sz="2400" dirty="0" smtClean="0"/>
          </a:p>
          <a:p>
            <a:pPr>
              <a:buFontTx/>
              <a:buNone/>
            </a:pPr>
            <a:r>
              <a:rPr lang="en-US" altLang="zh-CN" sz="2400" dirty="0" smtClean="0"/>
              <a:t>              where </a:t>
            </a:r>
            <a:r>
              <a:rPr lang="en-US" altLang="zh-CN" sz="2400" dirty="0" err="1" smtClean="0"/>
              <a:t>prj_num</a:t>
            </a:r>
            <a:r>
              <a:rPr lang="en-US" altLang="zh-CN" sz="2400" dirty="0" smtClean="0"/>
              <a:t> not in(select </a:t>
            </a:r>
            <a:r>
              <a:rPr lang="en-US" altLang="zh-CN" sz="2400" dirty="0" err="1" smtClean="0"/>
              <a:t>prj_num</a:t>
            </a:r>
            <a:r>
              <a:rPr lang="en-US" altLang="zh-CN" sz="2400" dirty="0" smtClean="0"/>
              <a:t> from salvaging))</a:t>
            </a:r>
            <a:endParaRPr lang="zh-CN" altLang="zh-CN" sz="2400" dirty="0" smtClean="0"/>
          </a:p>
          <a:p>
            <a:pPr>
              <a:buFontTx/>
              <a:buNone/>
            </a:pPr>
            <a:r>
              <a:rPr lang="en-US" altLang="zh-CN" sz="2400" dirty="0" smtClean="0"/>
              <a:t>    print  '</a:t>
            </a:r>
            <a:r>
              <a:rPr lang="zh-CN" altLang="en-US" sz="2400" dirty="0" smtClean="0"/>
              <a:t>对不起，有抢修工程项目号不在工程项目表中，不能正确插入！</a:t>
            </a:r>
            <a:r>
              <a:rPr lang="en-US" altLang="zh-CN" sz="2400" dirty="0" smtClean="0"/>
              <a:t>' </a:t>
            </a:r>
            <a:endParaRPr lang="zh-CN" altLang="zh-CN" sz="2400" dirty="0" smtClean="0"/>
          </a:p>
          <a:p>
            <a:pPr>
              <a:buFontTx/>
              <a:buNone/>
            </a:pPr>
            <a:r>
              <a:rPr lang="en-US" altLang="zh-CN" dirty="0" smtClean="0"/>
              <a:t>  </a:t>
            </a:r>
            <a:r>
              <a:rPr lang="en-US" altLang="zh-CN" sz="2400" dirty="0" smtClean="0"/>
              <a:t>else</a:t>
            </a:r>
            <a:endParaRPr lang="zh-CN" altLang="zh-CN" sz="2400" dirty="0" smtClean="0"/>
          </a:p>
          <a:p>
            <a:pPr>
              <a:buFontTx/>
              <a:buNone/>
            </a:pPr>
            <a:r>
              <a:rPr lang="en-US" altLang="zh-CN" sz="2400" dirty="0" smtClean="0"/>
              <a:t>    insert into </a:t>
            </a:r>
            <a:r>
              <a:rPr lang="en-US" altLang="zh-CN" sz="2400" dirty="0" err="1" smtClean="0"/>
              <a:t>Out_stock</a:t>
            </a:r>
            <a:endParaRPr lang="zh-CN" altLang="zh-CN" sz="2400" dirty="0" smtClean="0"/>
          </a:p>
          <a:p>
            <a:pPr>
              <a:buFontTx/>
              <a:buNone/>
            </a:pPr>
            <a:r>
              <a:rPr lang="en-US" altLang="zh-CN" sz="2400" dirty="0" smtClean="0"/>
              <a:t>        select * from INSERTED</a:t>
            </a:r>
            <a:endParaRPr lang="zh-CN" altLang="zh-CN" sz="2400" dirty="0" smtClean="0"/>
          </a:p>
          <a:p>
            <a:pPr>
              <a:buFontTx/>
              <a:buNone/>
            </a:pPr>
            <a:endParaRPr lang="zh-CN" altLang="en-US" dirty="0" smtClean="0"/>
          </a:p>
        </p:txBody>
      </p:sp>
      <p:sp>
        <p:nvSpPr>
          <p:cNvPr id="7" name="椭圆形标注 3"/>
          <p:cNvSpPr>
            <a:spLocks noChangeArrowheads="1"/>
          </p:cNvSpPr>
          <p:nvPr/>
        </p:nvSpPr>
        <p:spPr bwMode="auto">
          <a:xfrm>
            <a:off x="3357563" y="2066056"/>
            <a:ext cx="5143500" cy="1714500"/>
          </a:xfrm>
          <a:prstGeom prst="wedgeEllipseCallout">
            <a:avLst>
              <a:gd name="adj1" fmla="val -20833"/>
              <a:gd name="adj2" fmla="val 62500"/>
            </a:avLst>
          </a:prstGeom>
          <a:solidFill>
            <a:schemeClr val="accent1"/>
          </a:solidFill>
          <a:ln w="9525" algn="ctr">
            <a:solidFill>
              <a:schemeClr val="tx1"/>
            </a:solidFill>
            <a:round/>
            <a:headEnd/>
            <a:tailEnd/>
          </a:ln>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sz="2000"/>
              <a:t>系统先将数据插入到</a:t>
            </a:r>
            <a:r>
              <a:rPr lang="en-US" altLang="zh-CN" sz="2000"/>
              <a:t>inserted</a:t>
            </a:r>
            <a:r>
              <a:rPr lang="zh-CN" altLang="en-US" sz="2000"/>
              <a:t>表，</a:t>
            </a:r>
            <a:r>
              <a:rPr lang="en-US" altLang="zh-CN" sz="2000"/>
              <a:t>INSERTEDNSTEAD OF</a:t>
            </a:r>
            <a:r>
              <a:rPr lang="zh-CN" altLang="en-US" sz="2000"/>
              <a:t>触发器执行实际的插入。</a:t>
            </a:r>
          </a:p>
        </p:txBody>
      </p:sp>
    </p:spTree>
    <p:extLst>
      <p:ext uri="{BB962C8B-B14F-4D97-AF65-F5344CB8AC3E}">
        <p14:creationId xmlns:p14="http://schemas.microsoft.com/office/powerpoint/2010/main" val="6898825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4.3 </a:t>
            </a:r>
            <a:r>
              <a:rPr lang="zh-CN" altLang="en-US" sz="2800" b="1" dirty="0" smtClean="0">
                <a:solidFill>
                  <a:schemeClr val="bg1"/>
                </a:solidFill>
                <a:latin typeface="微软雅黑" panose="020B0503020204020204" pitchFamily="34" charset="-122"/>
                <a:ea typeface="微软雅黑" panose="020B0503020204020204" pitchFamily="34" charset="-122"/>
              </a:rPr>
              <a:t>触</a:t>
            </a:r>
            <a:r>
              <a:rPr lang="zh-CN" altLang="en-US" sz="2800" b="1" dirty="0">
                <a:solidFill>
                  <a:schemeClr val="bg1"/>
                </a:solidFill>
                <a:latin typeface="微软雅黑" panose="020B0503020204020204" pitchFamily="34" charset="-122"/>
                <a:ea typeface="微软雅黑" panose="020B0503020204020204" pitchFamily="34" charset="-122"/>
              </a:rPr>
              <a:t>发器</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4.3.2 </a:t>
            </a:r>
            <a:r>
              <a:rPr lang="zh-CN" altLang="en-US" sz="2800" b="1" dirty="0">
                <a:solidFill>
                  <a:schemeClr val="bg1"/>
                </a:solidFill>
                <a:latin typeface="微软雅黑" panose="020B0503020204020204" pitchFamily="34" charset="-122"/>
                <a:ea typeface="微软雅黑" panose="020B0503020204020204" pitchFamily="34" charset="-122"/>
              </a:rPr>
              <a:t>创建触发器</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2"/>
          <p:cNvSpPr txBox="1">
            <a:spLocks noChangeArrowheads="1"/>
          </p:cNvSpPr>
          <p:nvPr/>
        </p:nvSpPr>
        <p:spPr bwMode="auto">
          <a:xfrm>
            <a:off x="395288" y="836613"/>
            <a:ext cx="3455987" cy="647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r>
              <a:rPr lang="en-US" altLang="zh-CN" sz="3200" b="1" smtClean="0">
                <a:latin typeface="楷体_GB2312" pitchFamily="49" charset="-122"/>
                <a:ea typeface="楷体_GB2312" pitchFamily="49" charset="-122"/>
              </a:rPr>
              <a:t>4. </a:t>
            </a:r>
            <a:r>
              <a:rPr lang="zh-CN" altLang="en-US" sz="3200" b="1" smtClean="0">
                <a:latin typeface="楷体_GB2312" pitchFamily="49" charset="-122"/>
                <a:ea typeface="楷体_GB2312" pitchFamily="49" charset="-122"/>
              </a:rPr>
              <a:t>复合触发器</a:t>
            </a:r>
          </a:p>
        </p:txBody>
      </p:sp>
      <p:sp>
        <p:nvSpPr>
          <p:cNvPr id="7" name="Rectangle 3"/>
          <p:cNvSpPr txBox="1">
            <a:spLocks noChangeArrowheads="1"/>
          </p:cNvSpPr>
          <p:nvPr/>
        </p:nvSpPr>
        <p:spPr bwMode="auto">
          <a:xfrm>
            <a:off x="317284" y="1463099"/>
            <a:ext cx="11557432" cy="50403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80000"/>
              </a:lnSpc>
              <a:buFontTx/>
              <a:buNone/>
            </a:pPr>
            <a:r>
              <a:rPr lang="en-US" altLang="zh-CN" sz="2400" b="1" dirty="0" smtClean="0">
                <a:latin typeface="楷体_GB2312" pitchFamily="49" charset="-122"/>
                <a:ea typeface="楷体_GB2312" pitchFamily="49" charset="-122"/>
              </a:rPr>
              <a:t>   </a:t>
            </a:r>
            <a:r>
              <a:rPr lang="zh-CN" altLang="en-US" sz="2400" b="1" dirty="0" smtClean="0">
                <a:latin typeface="楷体_GB2312" pitchFamily="49" charset="-122"/>
                <a:ea typeface="楷体_GB2312" pitchFamily="49" charset="-122"/>
              </a:rPr>
              <a:t>多个触发器可以组合在一起形成复合触发器。</a:t>
            </a:r>
          </a:p>
          <a:p>
            <a:pPr eaLnBrk="1" hangingPunct="1">
              <a:lnSpc>
                <a:spcPct val="80000"/>
              </a:lnSpc>
              <a:buFontTx/>
              <a:buNone/>
            </a:pPr>
            <a:endParaRPr lang="zh-CN" altLang="en-US" sz="2400" b="1" dirty="0" smtClean="0">
              <a:latin typeface="楷体_GB2312" pitchFamily="49" charset="-122"/>
              <a:ea typeface="楷体_GB2312" pitchFamily="49" charset="-122"/>
            </a:endParaRPr>
          </a:p>
          <a:p>
            <a:pPr eaLnBrk="1" hangingPunct="1">
              <a:lnSpc>
                <a:spcPct val="80000"/>
              </a:lnSpc>
              <a:buFontTx/>
              <a:buNone/>
            </a:pPr>
            <a:r>
              <a:rPr lang="en-US" altLang="zh-CN" sz="2400" b="1" dirty="0" smtClean="0">
                <a:latin typeface="楷体_GB2312" pitchFamily="49" charset="-122"/>
                <a:ea typeface="楷体_GB2312" pitchFamily="49" charset="-122"/>
              </a:rPr>
              <a:t>【</a:t>
            </a:r>
            <a:r>
              <a:rPr lang="zh-CN" altLang="en-US" sz="2400" b="1" dirty="0" smtClean="0">
                <a:latin typeface="楷体_GB2312" pitchFamily="49" charset="-122"/>
                <a:ea typeface="楷体_GB2312" pitchFamily="49" charset="-122"/>
              </a:rPr>
              <a:t>例</a:t>
            </a:r>
            <a:r>
              <a:rPr lang="en-US" altLang="zh-CN" sz="2400" b="1" dirty="0" smtClean="0">
                <a:latin typeface="楷体_GB2312" pitchFamily="49" charset="-122"/>
                <a:ea typeface="楷体_GB2312" pitchFamily="49" charset="-122"/>
              </a:rPr>
              <a:t>4.17】</a:t>
            </a:r>
            <a:r>
              <a:rPr lang="zh-CN" altLang="en-US" sz="2400" b="1" dirty="0" smtClean="0">
                <a:latin typeface="楷体_GB2312" pitchFamily="49" charset="-122"/>
                <a:ea typeface="楷体_GB2312" pitchFamily="49" charset="-122"/>
              </a:rPr>
              <a:t>创建一个复合触发器，不允许修改或删除存储在供电局</a:t>
            </a:r>
            <a:r>
              <a:rPr lang="en-US" altLang="zh-CN" sz="2400" b="1" dirty="0" smtClean="0">
                <a:latin typeface="楷体_GB2312" pitchFamily="49" charset="-122"/>
                <a:ea typeface="楷体_GB2312" pitchFamily="49" charset="-122"/>
              </a:rPr>
              <a:t>1#</a:t>
            </a:r>
            <a:r>
              <a:rPr lang="zh-CN" altLang="en-US" sz="2400" b="1" dirty="0" smtClean="0">
                <a:latin typeface="楷体_GB2312" pitchFamily="49" charset="-122"/>
                <a:ea typeface="楷体_GB2312" pitchFamily="49" charset="-122"/>
              </a:rPr>
              <a:t>仓库的物资信息。</a:t>
            </a:r>
          </a:p>
          <a:p>
            <a:pPr eaLnBrk="1" hangingPunct="1">
              <a:lnSpc>
                <a:spcPct val="80000"/>
              </a:lnSpc>
              <a:buFontTx/>
              <a:buNone/>
            </a:pPr>
            <a:r>
              <a:rPr lang="en-US" altLang="zh-CN" sz="2400" b="1" dirty="0" smtClean="0">
                <a:solidFill>
                  <a:srgbClr val="FF3300"/>
                </a:solidFill>
                <a:latin typeface="楷体_GB2312" pitchFamily="49" charset="-122"/>
                <a:ea typeface="楷体_GB2312" pitchFamily="49" charset="-122"/>
              </a:rPr>
              <a:t>CREATE TRIGGER </a:t>
            </a:r>
            <a:r>
              <a:rPr lang="en-US" altLang="zh-CN" sz="2400" b="1" dirty="0" err="1" smtClean="0">
                <a:solidFill>
                  <a:srgbClr val="FF3300"/>
                </a:solidFill>
                <a:latin typeface="楷体_GB2312" pitchFamily="49" charset="-122"/>
                <a:ea typeface="楷体_GB2312" pitchFamily="49" charset="-122"/>
              </a:rPr>
              <a:t>tr6_stock</a:t>
            </a:r>
            <a:r>
              <a:rPr lang="en-US" altLang="zh-CN" sz="2400" b="1" dirty="0" smtClean="0">
                <a:solidFill>
                  <a:srgbClr val="FF3300"/>
                </a:solidFill>
                <a:latin typeface="楷体_GB2312" pitchFamily="49" charset="-122"/>
                <a:ea typeface="楷体_GB2312" pitchFamily="49" charset="-122"/>
              </a:rPr>
              <a:t>      ON stock</a:t>
            </a:r>
          </a:p>
          <a:p>
            <a:pPr eaLnBrk="1" hangingPunct="1">
              <a:lnSpc>
                <a:spcPct val="80000"/>
              </a:lnSpc>
              <a:buFontTx/>
              <a:buNone/>
            </a:pPr>
            <a:r>
              <a:rPr lang="en-US" altLang="zh-CN" sz="2400" b="1" dirty="0" smtClean="0">
                <a:solidFill>
                  <a:srgbClr val="FF3300"/>
                </a:solidFill>
                <a:latin typeface="楷体_GB2312" pitchFamily="49" charset="-122"/>
                <a:ea typeface="楷体_GB2312" pitchFamily="49" charset="-122"/>
              </a:rPr>
              <a:t> FOR </a:t>
            </a:r>
            <a:r>
              <a:rPr lang="en-US" altLang="zh-CN" sz="2400" b="1" dirty="0" err="1" smtClean="0">
                <a:solidFill>
                  <a:srgbClr val="FF3300"/>
                </a:solidFill>
                <a:latin typeface="楷体_GB2312" pitchFamily="49" charset="-122"/>
                <a:ea typeface="楷体_GB2312" pitchFamily="49" charset="-122"/>
              </a:rPr>
              <a:t>DELETE,UPDATE</a:t>
            </a:r>
            <a:r>
              <a:rPr lang="en-US" altLang="zh-CN" sz="2400" b="1" dirty="0" smtClean="0">
                <a:solidFill>
                  <a:srgbClr val="FF3300"/>
                </a:solidFill>
                <a:latin typeface="楷体_GB2312" pitchFamily="49" charset="-122"/>
                <a:ea typeface="楷体_GB2312" pitchFamily="49" charset="-122"/>
              </a:rPr>
              <a:t> </a:t>
            </a:r>
          </a:p>
          <a:p>
            <a:pPr eaLnBrk="1" hangingPunct="1">
              <a:lnSpc>
                <a:spcPct val="80000"/>
              </a:lnSpc>
              <a:buFontTx/>
              <a:buNone/>
            </a:pPr>
            <a:r>
              <a:rPr lang="en-US" altLang="zh-CN" sz="2400" b="1" dirty="0" smtClean="0">
                <a:solidFill>
                  <a:srgbClr val="FF3300"/>
                </a:solidFill>
                <a:latin typeface="楷体_GB2312" pitchFamily="49" charset="-122"/>
                <a:ea typeface="楷体_GB2312" pitchFamily="49" charset="-122"/>
              </a:rPr>
              <a:t>AS   </a:t>
            </a:r>
          </a:p>
          <a:p>
            <a:pPr eaLnBrk="1" hangingPunct="1">
              <a:lnSpc>
                <a:spcPct val="80000"/>
              </a:lnSpc>
              <a:buFontTx/>
              <a:buNone/>
            </a:pPr>
            <a:r>
              <a:rPr lang="en-US" altLang="zh-CN" sz="2400" b="1" dirty="0" smtClean="0">
                <a:latin typeface="楷体_GB2312" pitchFamily="49" charset="-122"/>
                <a:ea typeface="楷体_GB2312" pitchFamily="49" charset="-122"/>
              </a:rPr>
              <a:t>  DECLARE @warehouse char(50)</a:t>
            </a:r>
          </a:p>
          <a:p>
            <a:pPr eaLnBrk="1" hangingPunct="1">
              <a:lnSpc>
                <a:spcPct val="80000"/>
              </a:lnSpc>
              <a:buFontTx/>
              <a:buNone/>
            </a:pPr>
            <a:r>
              <a:rPr lang="en-US" altLang="zh-CN" sz="2400" b="1" dirty="0" smtClean="0">
                <a:latin typeface="楷体_GB2312" pitchFamily="49" charset="-122"/>
                <a:ea typeface="楷体_GB2312" pitchFamily="49" charset="-122"/>
              </a:rPr>
              <a:t>  SELECT @warehouse=warehouse    FROM DELETED</a:t>
            </a:r>
          </a:p>
          <a:p>
            <a:pPr eaLnBrk="1" hangingPunct="1">
              <a:lnSpc>
                <a:spcPct val="80000"/>
              </a:lnSpc>
              <a:buFontTx/>
              <a:buNone/>
            </a:pPr>
            <a:r>
              <a:rPr lang="en-US" altLang="zh-CN" sz="2400" b="1" dirty="0" smtClean="0">
                <a:latin typeface="楷体_GB2312" pitchFamily="49" charset="-122"/>
                <a:ea typeface="楷体_GB2312" pitchFamily="49" charset="-122"/>
              </a:rPr>
              <a:t>  IF @warehouse='</a:t>
            </a:r>
            <a:r>
              <a:rPr lang="zh-CN" altLang="en-US" sz="2400" b="1" dirty="0" smtClean="0">
                <a:latin typeface="楷体_GB2312" pitchFamily="49" charset="-122"/>
                <a:ea typeface="楷体_GB2312" pitchFamily="49" charset="-122"/>
              </a:rPr>
              <a:t>供电局</a:t>
            </a:r>
            <a:r>
              <a:rPr lang="en-US" altLang="zh-CN" sz="2400" b="1" dirty="0" smtClean="0">
                <a:latin typeface="楷体_GB2312" pitchFamily="49" charset="-122"/>
                <a:ea typeface="楷体_GB2312" pitchFamily="49" charset="-122"/>
              </a:rPr>
              <a:t>1#</a:t>
            </a:r>
            <a:r>
              <a:rPr lang="zh-CN" altLang="en-US" sz="2400" b="1" dirty="0" smtClean="0">
                <a:latin typeface="楷体_GB2312" pitchFamily="49" charset="-122"/>
                <a:ea typeface="楷体_GB2312" pitchFamily="49" charset="-122"/>
              </a:rPr>
              <a:t>仓库</a:t>
            </a:r>
            <a:r>
              <a:rPr lang="en-US" altLang="zh-CN" sz="2400" b="1" dirty="0" smtClean="0">
                <a:latin typeface="楷体_GB2312" pitchFamily="49" charset="-122"/>
                <a:ea typeface="楷体_GB2312" pitchFamily="49" charset="-122"/>
              </a:rPr>
              <a:t>'</a:t>
            </a:r>
          </a:p>
          <a:p>
            <a:pPr eaLnBrk="1" hangingPunct="1">
              <a:lnSpc>
                <a:spcPct val="80000"/>
              </a:lnSpc>
              <a:buFontTx/>
              <a:buNone/>
            </a:pPr>
            <a:r>
              <a:rPr lang="en-US" altLang="zh-CN" sz="2400" b="1" dirty="0" smtClean="0">
                <a:latin typeface="楷体_GB2312" pitchFamily="49" charset="-122"/>
                <a:ea typeface="楷体_GB2312" pitchFamily="49" charset="-122"/>
              </a:rPr>
              <a:t>   BEGIN </a:t>
            </a:r>
          </a:p>
          <a:p>
            <a:pPr eaLnBrk="1" hangingPunct="1">
              <a:lnSpc>
                <a:spcPct val="80000"/>
              </a:lnSpc>
              <a:buFontTx/>
              <a:buNone/>
            </a:pPr>
            <a:r>
              <a:rPr lang="en-US" altLang="zh-CN" sz="2400" b="1" dirty="0" smtClean="0">
                <a:latin typeface="楷体_GB2312" pitchFamily="49" charset="-122"/>
                <a:ea typeface="楷体_GB2312" pitchFamily="49" charset="-122"/>
              </a:rPr>
              <a:t>      ROLLBACK TRAN</a:t>
            </a:r>
          </a:p>
          <a:p>
            <a:pPr eaLnBrk="1" hangingPunct="1">
              <a:lnSpc>
                <a:spcPct val="80000"/>
              </a:lnSpc>
              <a:buFontTx/>
              <a:buNone/>
            </a:pPr>
            <a:r>
              <a:rPr lang="en-US" altLang="zh-CN" sz="2400" b="1" dirty="0" smtClean="0">
                <a:latin typeface="楷体_GB2312" pitchFamily="49" charset="-122"/>
                <a:ea typeface="楷体_GB2312" pitchFamily="49" charset="-122"/>
              </a:rPr>
              <a:t>      PRINT '</a:t>
            </a:r>
            <a:r>
              <a:rPr lang="zh-CN" altLang="en-US" sz="2400" b="1" dirty="0" smtClean="0">
                <a:latin typeface="楷体_GB2312" pitchFamily="49" charset="-122"/>
                <a:ea typeface="楷体_GB2312" pitchFamily="49" charset="-122"/>
              </a:rPr>
              <a:t>不允许修改或删除供电局</a:t>
            </a:r>
            <a:r>
              <a:rPr lang="en-US" altLang="zh-CN" sz="2400" b="1" dirty="0" smtClean="0">
                <a:latin typeface="楷体_GB2312" pitchFamily="49" charset="-122"/>
                <a:ea typeface="楷体_GB2312" pitchFamily="49" charset="-122"/>
              </a:rPr>
              <a:t>1#</a:t>
            </a:r>
            <a:r>
              <a:rPr lang="zh-CN" altLang="en-US" sz="2400" b="1" dirty="0" smtClean="0">
                <a:latin typeface="楷体_GB2312" pitchFamily="49" charset="-122"/>
                <a:ea typeface="楷体_GB2312" pitchFamily="49" charset="-122"/>
              </a:rPr>
              <a:t>仓库的物资信息！</a:t>
            </a:r>
            <a:r>
              <a:rPr lang="en-US" altLang="zh-CN" sz="2400" b="1" dirty="0" smtClean="0">
                <a:latin typeface="楷体_GB2312" pitchFamily="49" charset="-122"/>
                <a:ea typeface="楷体_GB2312" pitchFamily="49" charset="-122"/>
              </a:rPr>
              <a:t>'</a:t>
            </a:r>
          </a:p>
          <a:p>
            <a:pPr eaLnBrk="1" hangingPunct="1">
              <a:lnSpc>
                <a:spcPct val="80000"/>
              </a:lnSpc>
              <a:buFontTx/>
              <a:buNone/>
            </a:pPr>
            <a:r>
              <a:rPr lang="en-US" altLang="zh-CN" sz="2400" b="1" dirty="0" smtClean="0">
                <a:latin typeface="楷体_GB2312" pitchFamily="49" charset="-122"/>
                <a:ea typeface="楷体_GB2312" pitchFamily="49" charset="-122"/>
              </a:rPr>
              <a:t>   END</a:t>
            </a:r>
          </a:p>
        </p:txBody>
      </p:sp>
    </p:spTree>
    <p:extLst>
      <p:ext uri="{BB962C8B-B14F-4D97-AF65-F5344CB8AC3E}">
        <p14:creationId xmlns:p14="http://schemas.microsoft.com/office/powerpoint/2010/main" val="16529054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blinds(horizontal)">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blinds(horizontal)">
                                      <p:cBhvr>
                                        <p:cTn id="12" dur="500"/>
                                        <p:tgtEl>
                                          <p:spTgt spid="7">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blinds(horizontal)">
                                      <p:cBhvr>
                                        <p:cTn id="15" dur="500"/>
                                        <p:tgtEl>
                                          <p:spTgt spid="7">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
                                            <p:txEl>
                                              <p:pRg st="5" end="5"/>
                                            </p:txEl>
                                          </p:spTgt>
                                        </p:tgtEl>
                                        <p:attrNameLst>
                                          <p:attrName>style.visibility</p:attrName>
                                        </p:attrNameLst>
                                      </p:cBhvr>
                                      <p:to>
                                        <p:strVal val="visible"/>
                                      </p:to>
                                    </p:set>
                                    <p:animEffect transition="in" filter="blinds(horizontal)">
                                      <p:cBhvr>
                                        <p:cTn id="18" dur="500"/>
                                        <p:tgtEl>
                                          <p:spTgt spid="7">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animEffect transition="in" filter="blinds(horizontal)">
                                      <p:cBhvr>
                                        <p:cTn id="23" dur="500"/>
                                        <p:tgtEl>
                                          <p:spTgt spid="7">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blinds(horizontal)">
                                      <p:cBhvr>
                                        <p:cTn id="28" dur="500"/>
                                        <p:tgtEl>
                                          <p:spTgt spid="7">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animEffect transition="in" filter="blinds(horizontal)">
                                      <p:cBhvr>
                                        <p:cTn id="33" dur="500"/>
                                        <p:tgtEl>
                                          <p:spTgt spid="7">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7">
                                            <p:txEl>
                                              <p:pRg st="9" end="9"/>
                                            </p:txEl>
                                          </p:spTgt>
                                        </p:tgtEl>
                                        <p:attrNameLst>
                                          <p:attrName>style.visibility</p:attrName>
                                        </p:attrNameLst>
                                      </p:cBhvr>
                                      <p:to>
                                        <p:strVal val="visible"/>
                                      </p:to>
                                    </p:set>
                                    <p:animEffect transition="in" filter="blinds(horizontal)">
                                      <p:cBhvr>
                                        <p:cTn id="36" dur="500"/>
                                        <p:tgtEl>
                                          <p:spTgt spid="7">
                                            <p:txEl>
                                              <p:pRg st="9" end="9"/>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animEffect transition="in" filter="blinds(horizontal)">
                                      <p:cBhvr>
                                        <p:cTn id="39" dur="500"/>
                                        <p:tgtEl>
                                          <p:spTgt spid="7">
                                            <p:txEl>
                                              <p:pRg st="10" end="10"/>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7">
                                            <p:txEl>
                                              <p:pRg st="11" end="11"/>
                                            </p:txEl>
                                          </p:spTgt>
                                        </p:tgtEl>
                                        <p:attrNameLst>
                                          <p:attrName>style.visibility</p:attrName>
                                        </p:attrNameLst>
                                      </p:cBhvr>
                                      <p:to>
                                        <p:strVal val="visible"/>
                                      </p:to>
                                    </p:set>
                                    <p:animEffect transition="in" filter="blinds(horizontal)">
                                      <p:cBhvr>
                                        <p:cTn id="42" dur="500"/>
                                        <p:tgtEl>
                                          <p:spTgt spid="7">
                                            <p:txEl>
                                              <p:pRg st="11" end="11"/>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7">
                                            <p:txEl>
                                              <p:pRg st="12" end="12"/>
                                            </p:txEl>
                                          </p:spTgt>
                                        </p:tgtEl>
                                        <p:attrNameLst>
                                          <p:attrName>style.visibility</p:attrName>
                                        </p:attrNameLst>
                                      </p:cBhvr>
                                      <p:to>
                                        <p:strVal val="visible"/>
                                      </p:to>
                                    </p:set>
                                    <p:animEffect transition="in" filter="blinds(horizontal)">
                                      <p:cBhvr>
                                        <p:cTn id="45"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4.3 </a:t>
            </a:r>
            <a:r>
              <a:rPr lang="zh-CN" altLang="en-US" sz="2800" b="1" dirty="0" smtClean="0">
                <a:solidFill>
                  <a:schemeClr val="bg1"/>
                </a:solidFill>
                <a:latin typeface="微软雅黑" panose="020B0503020204020204" pitchFamily="34" charset="-122"/>
                <a:ea typeface="微软雅黑" panose="020B0503020204020204" pitchFamily="34" charset="-122"/>
              </a:rPr>
              <a:t>触</a:t>
            </a:r>
            <a:r>
              <a:rPr lang="zh-CN" altLang="en-US" sz="2800" b="1" dirty="0">
                <a:solidFill>
                  <a:schemeClr val="bg1"/>
                </a:solidFill>
                <a:latin typeface="微软雅黑" panose="020B0503020204020204" pitchFamily="34" charset="-122"/>
                <a:ea typeface="微软雅黑" panose="020B0503020204020204" pitchFamily="34" charset="-122"/>
              </a:rPr>
              <a:t>发器</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4.3.2 </a:t>
            </a:r>
            <a:r>
              <a:rPr lang="zh-CN" altLang="en-US" sz="2800" b="1" dirty="0">
                <a:solidFill>
                  <a:schemeClr val="bg1"/>
                </a:solidFill>
                <a:latin typeface="微软雅黑" panose="020B0503020204020204" pitchFamily="34" charset="-122"/>
                <a:ea typeface="微软雅黑" panose="020B0503020204020204" pitchFamily="34" charset="-122"/>
              </a:rPr>
              <a:t>创建触发器</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内容占位符 2"/>
          <p:cNvSpPr txBox="1">
            <a:spLocks/>
          </p:cNvSpPr>
          <p:nvPr/>
        </p:nvSpPr>
        <p:spPr bwMode="auto">
          <a:xfrm>
            <a:off x="245870" y="889001"/>
            <a:ext cx="11365345" cy="196503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Tx/>
              <a:buNone/>
            </a:pPr>
            <a:r>
              <a:rPr lang="zh-CN" altLang="zh-CN" smtClean="0"/>
              <a:t>【</a:t>
            </a:r>
            <a:r>
              <a:rPr lang="zh-CN" altLang="en-US" smtClean="0"/>
              <a:t>例</a:t>
            </a:r>
            <a:r>
              <a:rPr lang="en-US" altLang="zh-CN" b="1" smtClean="0"/>
              <a:t>4.20</a:t>
            </a:r>
            <a:r>
              <a:rPr lang="zh-CN" altLang="zh-CN" smtClean="0"/>
              <a:t>】 </a:t>
            </a:r>
            <a:r>
              <a:rPr lang="zh-CN" altLang="en-US" smtClean="0"/>
              <a:t>在</a:t>
            </a:r>
            <a:r>
              <a:rPr lang="en-US" altLang="zh-CN" smtClean="0"/>
              <a:t>salvaging</a:t>
            </a:r>
            <a:r>
              <a:rPr lang="zh-CN" altLang="en-US" smtClean="0"/>
              <a:t>表中，添加一新列为</a:t>
            </a:r>
            <a:r>
              <a:rPr lang="en-US" altLang="zh-CN" smtClean="0"/>
              <a:t>sumcost</a:t>
            </a:r>
            <a:r>
              <a:rPr lang="zh-CN" altLang="en-US" smtClean="0"/>
              <a:t>，记录每个工程项目的抢修总成本。编写一个复合触发器，使得当对</a:t>
            </a:r>
            <a:r>
              <a:rPr lang="en-US" altLang="zh-CN" smtClean="0"/>
              <a:t>out_stock</a:t>
            </a:r>
            <a:r>
              <a:rPr lang="zh-CN" altLang="en-US" smtClean="0"/>
              <a:t>表进行增加、删除和修改操作使得抢修物资领取数量发生变化时，</a:t>
            </a:r>
            <a:r>
              <a:rPr lang="en-US" altLang="zh-CN" smtClean="0"/>
              <a:t>salvaging</a:t>
            </a:r>
            <a:r>
              <a:rPr lang="zh-CN" altLang="en-US" smtClean="0"/>
              <a:t>表中该项目的</a:t>
            </a:r>
            <a:r>
              <a:rPr lang="en-US" altLang="zh-CN" smtClean="0"/>
              <a:t>sumcost</a:t>
            </a:r>
            <a:r>
              <a:rPr lang="zh-CN" altLang="en-US" smtClean="0"/>
              <a:t>字段值能够自动更新。</a:t>
            </a:r>
          </a:p>
          <a:p>
            <a:pPr>
              <a:lnSpc>
                <a:spcPct val="150000"/>
              </a:lnSpc>
              <a:buFontTx/>
              <a:buNone/>
            </a:pPr>
            <a:endParaRPr lang="zh-CN" altLang="en-US" smtClean="0"/>
          </a:p>
        </p:txBody>
      </p:sp>
    </p:spTree>
    <p:extLst>
      <p:ext uri="{BB962C8B-B14F-4D97-AF65-F5344CB8AC3E}">
        <p14:creationId xmlns:p14="http://schemas.microsoft.com/office/powerpoint/2010/main" val="1689976112"/>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4.3 </a:t>
            </a:r>
            <a:r>
              <a:rPr lang="zh-CN" altLang="en-US" sz="2800" b="1" dirty="0" smtClean="0">
                <a:solidFill>
                  <a:schemeClr val="bg1"/>
                </a:solidFill>
                <a:latin typeface="微软雅黑" panose="020B0503020204020204" pitchFamily="34" charset="-122"/>
                <a:ea typeface="微软雅黑" panose="020B0503020204020204" pitchFamily="34" charset="-122"/>
              </a:rPr>
              <a:t>触</a:t>
            </a:r>
            <a:r>
              <a:rPr lang="zh-CN" altLang="en-US" sz="2800" b="1" dirty="0">
                <a:solidFill>
                  <a:schemeClr val="bg1"/>
                </a:solidFill>
                <a:latin typeface="微软雅黑" panose="020B0503020204020204" pitchFamily="34" charset="-122"/>
                <a:ea typeface="微软雅黑" panose="020B0503020204020204" pitchFamily="34" charset="-122"/>
              </a:rPr>
              <a:t>发器</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4.3.2 </a:t>
            </a:r>
            <a:r>
              <a:rPr lang="zh-CN" altLang="en-US" sz="2800" b="1" dirty="0">
                <a:solidFill>
                  <a:schemeClr val="bg1"/>
                </a:solidFill>
                <a:latin typeface="微软雅黑" panose="020B0503020204020204" pitchFamily="34" charset="-122"/>
                <a:ea typeface="微软雅黑" panose="020B0503020204020204" pitchFamily="34" charset="-122"/>
              </a:rPr>
              <a:t>创建触发器</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内容占位符 2"/>
          <p:cNvSpPr txBox="1">
            <a:spLocks/>
          </p:cNvSpPr>
          <p:nvPr/>
        </p:nvSpPr>
        <p:spPr bwMode="auto">
          <a:xfrm>
            <a:off x="513628" y="872548"/>
            <a:ext cx="10606953" cy="538970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FontTx/>
              <a:buNone/>
            </a:pPr>
            <a:r>
              <a:rPr lang="en-US" altLang="zh-CN" sz="2400" smtClean="0"/>
              <a:t>CREATE TRIGGER  tr3_outstock  </a:t>
            </a:r>
            <a:endParaRPr lang="zh-CN" altLang="zh-CN" sz="2400" smtClean="0"/>
          </a:p>
          <a:p>
            <a:pPr>
              <a:lnSpc>
                <a:spcPct val="100000"/>
              </a:lnSpc>
              <a:spcBef>
                <a:spcPts val="0"/>
              </a:spcBef>
              <a:buFontTx/>
              <a:buNone/>
            </a:pPr>
            <a:r>
              <a:rPr lang="en-US" altLang="zh-CN" sz="2400" smtClean="0"/>
              <a:t>on Out_stock</a:t>
            </a:r>
            <a:endParaRPr lang="zh-CN" altLang="zh-CN" sz="2400" smtClean="0"/>
          </a:p>
          <a:p>
            <a:pPr>
              <a:lnSpc>
                <a:spcPct val="100000"/>
              </a:lnSpc>
              <a:spcBef>
                <a:spcPts val="0"/>
              </a:spcBef>
              <a:buFontTx/>
              <a:buNone/>
            </a:pPr>
            <a:r>
              <a:rPr lang="en-US" altLang="zh-CN" sz="2400" smtClean="0"/>
              <a:t>AFTER INSERT,DELETE,UPDATE</a:t>
            </a:r>
            <a:endParaRPr lang="zh-CN" altLang="zh-CN" sz="2400" smtClean="0"/>
          </a:p>
          <a:p>
            <a:pPr>
              <a:lnSpc>
                <a:spcPct val="100000"/>
              </a:lnSpc>
              <a:spcBef>
                <a:spcPts val="0"/>
              </a:spcBef>
              <a:buFontTx/>
              <a:buNone/>
            </a:pPr>
            <a:r>
              <a:rPr lang="en-US" altLang="zh-CN" sz="2400" smtClean="0"/>
              <a:t>AS</a:t>
            </a:r>
            <a:endParaRPr lang="zh-CN" altLang="zh-CN" sz="2400" smtClean="0"/>
          </a:p>
          <a:p>
            <a:pPr>
              <a:lnSpc>
                <a:spcPct val="100000"/>
              </a:lnSpc>
              <a:spcBef>
                <a:spcPts val="0"/>
              </a:spcBef>
              <a:buFontTx/>
              <a:buNone/>
            </a:pPr>
            <a:r>
              <a:rPr lang="en-US" altLang="zh-CN" sz="2400" smtClean="0"/>
              <a:t> BEGIN TRANSACTION</a:t>
            </a:r>
            <a:endParaRPr lang="zh-CN" altLang="zh-CN" sz="2400" smtClean="0"/>
          </a:p>
          <a:p>
            <a:pPr>
              <a:lnSpc>
                <a:spcPct val="100000"/>
              </a:lnSpc>
              <a:spcBef>
                <a:spcPts val="0"/>
              </a:spcBef>
              <a:buFontTx/>
              <a:buNone/>
            </a:pPr>
            <a:r>
              <a:rPr lang="en-US" altLang="zh-CN" sz="2400" smtClean="0"/>
              <a:t>    IF update(amount) </a:t>
            </a:r>
            <a:r>
              <a:rPr lang="en-US" altLang="zh-CN" sz="2400" smtClean="0">
                <a:solidFill>
                  <a:srgbClr val="FF0000"/>
                </a:solidFill>
              </a:rPr>
              <a:t>--</a:t>
            </a:r>
            <a:r>
              <a:rPr lang="zh-CN" altLang="en-US" sz="2400" smtClean="0">
                <a:solidFill>
                  <a:srgbClr val="FF0000"/>
                </a:solidFill>
              </a:rPr>
              <a:t>对</a:t>
            </a:r>
            <a:r>
              <a:rPr lang="en-US" altLang="zh-CN" sz="2400" smtClean="0">
                <a:solidFill>
                  <a:srgbClr val="FF0000"/>
                </a:solidFill>
              </a:rPr>
              <a:t>out_stock</a:t>
            </a:r>
            <a:r>
              <a:rPr lang="zh-CN" altLang="en-US" sz="2400" smtClean="0">
                <a:solidFill>
                  <a:srgbClr val="FF0000"/>
                </a:solidFill>
              </a:rPr>
              <a:t>表进行增加、修改操作时更新</a:t>
            </a:r>
            <a:r>
              <a:rPr lang="en-US" altLang="zh-CN" sz="2400" smtClean="0">
                <a:solidFill>
                  <a:srgbClr val="FF0000"/>
                </a:solidFill>
              </a:rPr>
              <a:t>sumcost</a:t>
            </a:r>
            <a:endParaRPr lang="zh-CN" altLang="zh-CN" sz="2400" smtClean="0">
              <a:solidFill>
                <a:srgbClr val="FF0000"/>
              </a:solidFill>
            </a:endParaRPr>
          </a:p>
          <a:p>
            <a:pPr>
              <a:lnSpc>
                <a:spcPct val="100000"/>
              </a:lnSpc>
              <a:spcBef>
                <a:spcPts val="0"/>
              </a:spcBef>
              <a:buFontTx/>
              <a:buNone/>
            </a:pPr>
            <a:r>
              <a:rPr lang="en-US" altLang="zh-CN" sz="2400" smtClean="0"/>
              <a:t>      BEGIN</a:t>
            </a:r>
            <a:endParaRPr lang="zh-CN" altLang="zh-CN" sz="2400" smtClean="0"/>
          </a:p>
          <a:p>
            <a:pPr>
              <a:lnSpc>
                <a:spcPct val="100000"/>
              </a:lnSpc>
              <a:spcBef>
                <a:spcPts val="0"/>
              </a:spcBef>
              <a:buFontTx/>
              <a:buNone/>
            </a:pPr>
            <a:r>
              <a:rPr lang="en-US" altLang="zh-CN" sz="2400" smtClean="0"/>
              <a:t>        update salvaging</a:t>
            </a:r>
            <a:endParaRPr lang="zh-CN" altLang="zh-CN" sz="2400" smtClean="0"/>
          </a:p>
          <a:p>
            <a:pPr>
              <a:lnSpc>
                <a:spcPct val="100000"/>
              </a:lnSpc>
              <a:spcBef>
                <a:spcPts val="0"/>
              </a:spcBef>
              <a:buFontTx/>
              <a:buNone/>
            </a:pPr>
            <a:r>
              <a:rPr lang="en-US" altLang="zh-CN" sz="2400" smtClean="0"/>
              <a:t>        set sumcost=(select sum(out_stock.amount*unit)  </a:t>
            </a:r>
            <a:endParaRPr lang="zh-CN" altLang="zh-CN" sz="2400" smtClean="0"/>
          </a:p>
          <a:p>
            <a:pPr>
              <a:lnSpc>
                <a:spcPct val="100000"/>
              </a:lnSpc>
              <a:spcBef>
                <a:spcPts val="0"/>
              </a:spcBef>
              <a:buFontTx/>
              <a:buNone/>
            </a:pPr>
            <a:r>
              <a:rPr lang="en-US" altLang="zh-CN" smtClean="0"/>
              <a:t>                        </a:t>
            </a:r>
            <a:r>
              <a:rPr lang="en-US" altLang="zh-CN" sz="2400" smtClean="0"/>
              <a:t>from out_stock,stock </a:t>
            </a:r>
            <a:endParaRPr lang="zh-CN" altLang="zh-CN" sz="2400" smtClean="0"/>
          </a:p>
          <a:p>
            <a:pPr>
              <a:lnSpc>
                <a:spcPct val="100000"/>
              </a:lnSpc>
              <a:spcBef>
                <a:spcPts val="0"/>
              </a:spcBef>
              <a:buFontTx/>
              <a:buNone/>
            </a:pPr>
            <a:r>
              <a:rPr lang="en-US" altLang="zh-CN" sz="2400" smtClean="0"/>
              <a:t>                        where out_stock.mat_num=stock.mat_num </a:t>
            </a:r>
            <a:endParaRPr lang="zh-CN" altLang="zh-CN" sz="2400" smtClean="0"/>
          </a:p>
          <a:p>
            <a:pPr>
              <a:lnSpc>
                <a:spcPct val="100000"/>
              </a:lnSpc>
              <a:spcBef>
                <a:spcPts val="0"/>
              </a:spcBef>
              <a:buFontTx/>
              <a:buNone/>
            </a:pPr>
            <a:r>
              <a:rPr lang="en-US" altLang="zh-CN" sz="2400" smtClean="0"/>
              <a:t>and out_stock.prj_num=salvaging.prj_num)</a:t>
            </a:r>
            <a:endParaRPr lang="zh-CN" altLang="zh-CN" sz="2400" smtClean="0"/>
          </a:p>
          <a:p>
            <a:pPr>
              <a:lnSpc>
                <a:spcPct val="100000"/>
              </a:lnSpc>
              <a:spcBef>
                <a:spcPts val="0"/>
              </a:spcBef>
              <a:buFontTx/>
              <a:buNone/>
            </a:pPr>
            <a:r>
              <a:rPr lang="en-US" altLang="zh-CN" sz="2400" smtClean="0"/>
              <a:t>        where prj_num in (select prj_num from inserted)   </a:t>
            </a:r>
            <a:endParaRPr lang="zh-CN" altLang="zh-CN" sz="2400" smtClean="0"/>
          </a:p>
          <a:p>
            <a:pPr>
              <a:lnSpc>
                <a:spcPct val="100000"/>
              </a:lnSpc>
              <a:spcBef>
                <a:spcPts val="0"/>
              </a:spcBef>
              <a:buFontTx/>
              <a:buNone/>
            </a:pPr>
            <a:r>
              <a:rPr lang="en-US" altLang="zh-CN" sz="2400" smtClean="0"/>
              <a:t>      END</a:t>
            </a:r>
            <a:endParaRPr lang="zh-CN" altLang="zh-CN" sz="2400" smtClean="0"/>
          </a:p>
          <a:p>
            <a:pPr>
              <a:lnSpc>
                <a:spcPct val="100000"/>
              </a:lnSpc>
              <a:spcBef>
                <a:spcPts val="0"/>
              </a:spcBef>
              <a:buFontTx/>
              <a:buNone/>
            </a:pPr>
            <a:r>
              <a:rPr lang="en-US" altLang="zh-CN" sz="2400" smtClean="0"/>
              <a:t>  </a:t>
            </a:r>
            <a:endParaRPr lang="zh-CN" altLang="en-US" smtClean="0"/>
          </a:p>
        </p:txBody>
      </p:sp>
    </p:spTree>
    <p:extLst>
      <p:ext uri="{BB962C8B-B14F-4D97-AF65-F5344CB8AC3E}">
        <p14:creationId xmlns:p14="http://schemas.microsoft.com/office/powerpoint/2010/main" val="37246604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blinds(horizontal)">
                                      <p:cBhvr>
                                        <p:cTn id="7" dur="500"/>
                                        <p:tgtEl>
                                          <p:spTgt spid="6">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5" end="5"/>
                                            </p:txEl>
                                          </p:spTgt>
                                        </p:tgtEl>
                                        <p:attrNameLst>
                                          <p:attrName>style.visibility</p:attrName>
                                        </p:attrNameLst>
                                      </p:cBhvr>
                                      <p:to>
                                        <p:strVal val="visible"/>
                                      </p:to>
                                    </p:set>
                                    <p:animEffect transition="in" filter="blinds(horizontal)">
                                      <p:cBhvr>
                                        <p:cTn id="12" dur="500"/>
                                        <p:tgtEl>
                                          <p:spTgt spid="6">
                                            <p:txEl>
                                              <p:pRg st="5" end="5"/>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animEffect transition="in" filter="blinds(horizontal)">
                                      <p:cBhvr>
                                        <p:cTn id="15" dur="500"/>
                                        <p:tgtEl>
                                          <p:spTgt spid="6">
                                            <p:txEl>
                                              <p:pRg st="6" end="6"/>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
                                            <p:txEl>
                                              <p:pRg st="7" end="7"/>
                                            </p:txEl>
                                          </p:spTgt>
                                        </p:tgtEl>
                                        <p:attrNameLst>
                                          <p:attrName>style.visibility</p:attrName>
                                        </p:attrNameLst>
                                      </p:cBhvr>
                                      <p:to>
                                        <p:strVal val="visible"/>
                                      </p:to>
                                    </p:set>
                                    <p:animEffect transition="in" filter="blinds(horizontal)">
                                      <p:cBhvr>
                                        <p:cTn id="18" dur="500"/>
                                        <p:tgtEl>
                                          <p:spTgt spid="6">
                                            <p:txEl>
                                              <p:pRg st="7" end="7"/>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animEffect transition="in" filter="blinds(horizontal)">
                                      <p:cBhvr>
                                        <p:cTn id="21" dur="500"/>
                                        <p:tgtEl>
                                          <p:spTgt spid="6">
                                            <p:txEl>
                                              <p:pRg st="8" end="8"/>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6">
                                            <p:txEl>
                                              <p:pRg st="9" end="9"/>
                                            </p:txEl>
                                          </p:spTgt>
                                        </p:tgtEl>
                                        <p:attrNameLst>
                                          <p:attrName>style.visibility</p:attrName>
                                        </p:attrNameLst>
                                      </p:cBhvr>
                                      <p:to>
                                        <p:strVal val="visible"/>
                                      </p:to>
                                    </p:set>
                                    <p:animEffect transition="in" filter="blinds(horizontal)">
                                      <p:cBhvr>
                                        <p:cTn id="24" dur="500"/>
                                        <p:tgtEl>
                                          <p:spTgt spid="6">
                                            <p:txEl>
                                              <p:pRg st="9" end="9"/>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animEffect transition="in" filter="blinds(horizontal)">
                                      <p:cBhvr>
                                        <p:cTn id="27" dur="500"/>
                                        <p:tgtEl>
                                          <p:spTgt spid="6">
                                            <p:txEl>
                                              <p:pRg st="10" end="10"/>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6">
                                            <p:txEl>
                                              <p:pRg st="11" end="11"/>
                                            </p:txEl>
                                          </p:spTgt>
                                        </p:tgtEl>
                                        <p:attrNameLst>
                                          <p:attrName>style.visibility</p:attrName>
                                        </p:attrNameLst>
                                      </p:cBhvr>
                                      <p:to>
                                        <p:strVal val="visible"/>
                                      </p:to>
                                    </p:set>
                                    <p:animEffect transition="in" filter="blinds(horizontal)">
                                      <p:cBhvr>
                                        <p:cTn id="30" dur="500"/>
                                        <p:tgtEl>
                                          <p:spTgt spid="6">
                                            <p:txEl>
                                              <p:pRg st="11" end="11"/>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animEffect transition="in" filter="blinds(horizontal)">
                                      <p:cBhvr>
                                        <p:cTn id="33" dur="500"/>
                                        <p:tgtEl>
                                          <p:spTgt spid="6">
                                            <p:txEl>
                                              <p:pRg st="12" end="12"/>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6">
                                            <p:txEl>
                                              <p:pRg st="13" end="13"/>
                                            </p:txEl>
                                          </p:spTgt>
                                        </p:tgtEl>
                                        <p:attrNameLst>
                                          <p:attrName>style.visibility</p:attrName>
                                        </p:attrNameLst>
                                      </p:cBhvr>
                                      <p:to>
                                        <p:strVal val="visible"/>
                                      </p:to>
                                    </p:set>
                                    <p:animEffect transition="in" filter="blinds(horizontal)">
                                      <p:cBhvr>
                                        <p:cTn id="36"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4.3 </a:t>
            </a:r>
            <a:r>
              <a:rPr lang="zh-CN" altLang="en-US" sz="2800" b="1" dirty="0" smtClean="0">
                <a:solidFill>
                  <a:schemeClr val="bg1"/>
                </a:solidFill>
                <a:latin typeface="微软雅黑" panose="020B0503020204020204" pitchFamily="34" charset="-122"/>
                <a:ea typeface="微软雅黑" panose="020B0503020204020204" pitchFamily="34" charset="-122"/>
              </a:rPr>
              <a:t>触</a:t>
            </a:r>
            <a:r>
              <a:rPr lang="zh-CN" altLang="en-US" sz="2800" b="1" dirty="0">
                <a:solidFill>
                  <a:schemeClr val="bg1"/>
                </a:solidFill>
                <a:latin typeface="微软雅黑" panose="020B0503020204020204" pitchFamily="34" charset="-122"/>
                <a:ea typeface="微软雅黑" panose="020B0503020204020204" pitchFamily="34" charset="-122"/>
              </a:rPr>
              <a:t>发器</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4.3.2 </a:t>
            </a:r>
            <a:r>
              <a:rPr lang="zh-CN" altLang="en-US" sz="2800" b="1" dirty="0">
                <a:solidFill>
                  <a:schemeClr val="bg1"/>
                </a:solidFill>
                <a:latin typeface="微软雅黑" panose="020B0503020204020204" pitchFamily="34" charset="-122"/>
                <a:ea typeface="微软雅黑" panose="020B0503020204020204" pitchFamily="34" charset="-122"/>
              </a:rPr>
              <a:t>创建触发器</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内容占位符 2"/>
          <p:cNvSpPr txBox="1">
            <a:spLocks/>
          </p:cNvSpPr>
          <p:nvPr/>
        </p:nvSpPr>
        <p:spPr bwMode="auto">
          <a:xfrm>
            <a:off x="549564" y="744382"/>
            <a:ext cx="9702800" cy="47235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zh-CN" sz="2400" smtClean="0"/>
              <a:t>ELSE </a:t>
            </a:r>
            <a:endParaRPr lang="zh-CN" altLang="zh-CN" sz="2400" smtClean="0"/>
          </a:p>
          <a:p>
            <a:pPr>
              <a:buFontTx/>
              <a:buNone/>
            </a:pPr>
            <a:r>
              <a:rPr lang="en-US" altLang="zh-CN" sz="2400" smtClean="0"/>
              <a:t>  BEGIN</a:t>
            </a:r>
            <a:endParaRPr lang="zh-CN" altLang="zh-CN" sz="2400" smtClean="0"/>
          </a:p>
          <a:p>
            <a:pPr>
              <a:buFontTx/>
              <a:buNone/>
            </a:pPr>
            <a:r>
              <a:rPr lang="en-US" altLang="zh-CN" sz="2400" smtClean="0"/>
              <a:t>    update salvaging    --</a:t>
            </a:r>
            <a:r>
              <a:rPr lang="zh-CN" altLang="en-US" sz="2400" smtClean="0"/>
              <a:t>对</a:t>
            </a:r>
            <a:r>
              <a:rPr lang="en-US" altLang="zh-CN" sz="2400" smtClean="0"/>
              <a:t>out_stock</a:t>
            </a:r>
            <a:r>
              <a:rPr lang="zh-CN" altLang="en-US" sz="2400" smtClean="0"/>
              <a:t>表进行删除操作时更新</a:t>
            </a:r>
            <a:r>
              <a:rPr lang="en-US" altLang="zh-CN" sz="2400" smtClean="0"/>
              <a:t>sumcost</a:t>
            </a:r>
            <a:endParaRPr lang="zh-CN" altLang="zh-CN" sz="2400" smtClean="0"/>
          </a:p>
          <a:p>
            <a:pPr>
              <a:buFontTx/>
              <a:buNone/>
            </a:pPr>
            <a:r>
              <a:rPr lang="en-US" altLang="zh-CN" sz="2400" smtClean="0"/>
              <a:t>    set sumcost=(select sum(out_stock.amount*unit)  </a:t>
            </a:r>
            <a:endParaRPr lang="zh-CN" altLang="zh-CN" sz="2400" smtClean="0"/>
          </a:p>
          <a:p>
            <a:pPr>
              <a:buFontTx/>
              <a:buNone/>
            </a:pPr>
            <a:r>
              <a:rPr lang="en-US" altLang="zh-CN" sz="2400" smtClean="0"/>
              <a:t>                   from out_stock,stock </a:t>
            </a:r>
            <a:endParaRPr lang="zh-CN" altLang="zh-CN" sz="2400" smtClean="0"/>
          </a:p>
          <a:p>
            <a:pPr>
              <a:buFontTx/>
              <a:buNone/>
            </a:pPr>
            <a:r>
              <a:rPr lang="en-US" altLang="zh-CN" sz="2400" smtClean="0"/>
              <a:t>                   where out_stock.mat_num=stock.mat_num </a:t>
            </a:r>
            <a:endParaRPr lang="zh-CN" altLang="zh-CN" sz="2400" smtClean="0"/>
          </a:p>
          <a:p>
            <a:pPr>
              <a:buFontTx/>
              <a:buNone/>
            </a:pPr>
            <a:r>
              <a:rPr lang="en-US" altLang="zh-CN" sz="2400" smtClean="0"/>
              <a:t>and out_stock.prj_num=salvaging.prj_num)</a:t>
            </a:r>
            <a:endParaRPr lang="zh-CN" altLang="zh-CN" sz="2400" smtClean="0"/>
          </a:p>
          <a:p>
            <a:pPr>
              <a:buFontTx/>
              <a:buNone/>
            </a:pPr>
            <a:r>
              <a:rPr lang="en-US" altLang="zh-CN" sz="2400" smtClean="0"/>
              <a:t>    where prj_num in (select prj_num from  deleted)</a:t>
            </a:r>
            <a:endParaRPr lang="zh-CN" altLang="zh-CN" sz="2400" smtClean="0"/>
          </a:p>
          <a:p>
            <a:pPr>
              <a:buFontTx/>
              <a:buNone/>
            </a:pPr>
            <a:r>
              <a:rPr lang="en-US" altLang="zh-CN" sz="2400" smtClean="0"/>
              <a:t>  END  </a:t>
            </a:r>
            <a:endParaRPr lang="zh-CN" altLang="zh-CN" sz="2400" smtClean="0"/>
          </a:p>
          <a:p>
            <a:pPr>
              <a:buFontTx/>
              <a:buNone/>
            </a:pPr>
            <a:r>
              <a:rPr lang="en-US" altLang="zh-CN" sz="2400" smtClean="0"/>
              <a:t>COMMIT TRANSACTION</a:t>
            </a:r>
            <a:endParaRPr lang="zh-CN" altLang="zh-CN" sz="2400" smtClean="0"/>
          </a:p>
          <a:p>
            <a:pPr>
              <a:buFontTx/>
              <a:buNone/>
            </a:pPr>
            <a:endParaRPr lang="zh-CN" altLang="en-US" smtClean="0"/>
          </a:p>
        </p:txBody>
      </p:sp>
    </p:spTree>
    <p:extLst>
      <p:ext uri="{BB962C8B-B14F-4D97-AF65-F5344CB8AC3E}">
        <p14:creationId xmlns:p14="http://schemas.microsoft.com/office/powerpoint/2010/main" val="23754970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blinds(horizontal)">
                                      <p:cBhvr>
                                        <p:cTn id="10" dur="500"/>
                                        <p:tgtEl>
                                          <p:spTgt spid="6">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blinds(horizontal)">
                                      <p:cBhvr>
                                        <p:cTn id="13" dur="500"/>
                                        <p:tgtEl>
                                          <p:spTgt spid="6">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blinds(horizontal)">
                                      <p:cBhvr>
                                        <p:cTn id="16" dur="500"/>
                                        <p:tgtEl>
                                          <p:spTgt spid="6">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Effect transition="in" filter="blinds(horizontal)">
                                      <p:cBhvr>
                                        <p:cTn id="19" dur="500"/>
                                        <p:tgtEl>
                                          <p:spTgt spid="6">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blinds(horizontal)">
                                      <p:cBhvr>
                                        <p:cTn id="22" dur="500"/>
                                        <p:tgtEl>
                                          <p:spTgt spid="6">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blinds(horizontal)">
                                      <p:cBhvr>
                                        <p:cTn id="25" dur="500"/>
                                        <p:tgtEl>
                                          <p:spTgt spid="6">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
                                            <p:txEl>
                                              <p:pRg st="8" end="8"/>
                                            </p:txEl>
                                          </p:spTgt>
                                        </p:tgtEl>
                                        <p:attrNameLst>
                                          <p:attrName>style.visibility</p:attrName>
                                        </p:attrNameLst>
                                      </p:cBhvr>
                                      <p:to>
                                        <p:strVal val="visible"/>
                                      </p:to>
                                    </p:set>
                                    <p:animEffect transition="in" filter="blinds(horizontal)">
                                      <p:cBhvr>
                                        <p:cTn id="28" dur="500"/>
                                        <p:tgtEl>
                                          <p:spTgt spid="6">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animEffect transition="in" filter="blinds(horizontal)">
                                      <p:cBhvr>
                                        <p:cTn id="33"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4.3 </a:t>
            </a:r>
            <a:r>
              <a:rPr lang="zh-CN" altLang="en-US" sz="2800" b="1" dirty="0" smtClean="0">
                <a:solidFill>
                  <a:schemeClr val="bg1"/>
                </a:solidFill>
                <a:latin typeface="微软雅黑" panose="020B0503020204020204" pitchFamily="34" charset="-122"/>
                <a:ea typeface="微软雅黑" panose="020B0503020204020204" pitchFamily="34" charset="-122"/>
              </a:rPr>
              <a:t>触</a:t>
            </a:r>
            <a:r>
              <a:rPr lang="zh-CN" altLang="en-US" sz="2800" b="1" dirty="0">
                <a:solidFill>
                  <a:schemeClr val="bg1"/>
                </a:solidFill>
                <a:latin typeface="微软雅黑" panose="020B0503020204020204" pitchFamily="34" charset="-122"/>
                <a:ea typeface="微软雅黑" panose="020B0503020204020204" pitchFamily="34" charset="-122"/>
              </a:rPr>
              <a:t>发器</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4.3.3  </a:t>
            </a:r>
            <a:r>
              <a:rPr lang="zh-CN" altLang="en-US" sz="2800" b="1" dirty="0">
                <a:solidFill>
                  <a:schemeClr val="bg1"/>
                </a:solidFill>
                <a:latin typeface="微软雅黑" panose="020B0503020204020204" pitchFamily="34" charset="-122"/>
                <a:ea typeface="微软雅黑" panose="020B0503020204020204" pitchFamily="34" charset="-122"/>
              </a:rPr>
              <a:t>修改和删除触发器</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bwMode="auto">
          <a:xfrm>
            <a:off x="780473" y="786419"/>
            <a:ext cx="10631054" cy="540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zh-CN" altLang="en-US" sz="2400" b="1" dirty="0" smtClean="0">
                <a:latin typeface="楷体_GB2312" pitchFamily="49" charset="-122"/>
                <a:ea typeface="楷体_GB2312" pitchFamily="49" charset="-122"/>
              </a:rPr>
              <a:t>只有数据库所有者才能修改触发器，修改触发器的语句是：</a:t>
            </a:r>
          </a:p>
          <a:p>
            <a:pPr eaLnBrk="1" hangingPunct="1">
              <a:buFontTx/>
              <a:buNone/>
            </a:pPr>
            <a:r>
              <a:rPr lang="en-US" altLang="zh-CN" sz="2400" b="1" dirty="0" smtClean="0">
                <a:solidFill>
                  <a:srgbClr val="FF3300"/>
                </a:solidFill>
                <a:latin typeface="楷体_GB2312" pitchFamily="49" charset="-122"/>
                <a:ea typeface="楷体_GB2312" pitchFamily="49" charset="-122"/>
              </a:rPr>
              <a:t>ALTER TRIGGER &lt;</a:t>
            </a:r>
            <a:r>
              <a:rPr lang="zh-CN" altLang="en-US" sz="2400" b="1" dirty="0" smtClean="0">
                <a:solidFill>
                  <a:srgbClr val="FF3300"/>
                </a:solidFill>
                <a:latin typeface="楷体_GB2312" pitchFamily="49" charset="-122"/>
                <a:ea typeface="楷体_GB2312" pitchFamily="49" charset="-122"/>
              </a:rPr>
              <a:t>触发器名</a:t>
            </a:r>
            <a:r>
              <a:rPr lang="en-US" altLang="zh-CN" sz="2400" b="1" dirty="0" smtClean="0">
                <a:solidFill>
                  <a:srgbClr val="FF3300"/>
                </a:solidFill>
                <a:latin typeface="楷体_GB2312" pitchFamily="49" charset="-122"/>
                <a:ea typeface="楷体_GB2312" pitchFamily="49" charset="-122"/>
              </a:rPr>
              <a:t>&gt;</a:t>
            </a:r>
          </a:p>
          <a:p>
            <a:pPr eaLnBrk="1" hangingPunct="1">
              <a:buFontTx/>
              <a:buNone/>
            </a:pPr>
            <a:r>
              <a:rPr lang="en-US" altLang="zh-CN" sz="2400" b="1" dirty="0" smtClean="0">
                <a:solidFill>
                  <a:srgbClr val="FF3300"/>
                </a:solidFill>
                <a:latin typeface="楷体_GB2312" pitchFamily="49" charset="-122"/>
                <a:ea typeface="楷体_GB2312" pitchFamily="49" charset="-122"/>
              </a:rPr>
              <a:t>ON  { </a:t>
            </a:r>
            <a:r>
              <a:rPr lang="zh-CN" altLang="en-US" sz="2400" b="1" dirty="0" smtClean="0">
                <a:solidFill>
                  <a:srgbClr val="FF3300"/>
                </a:solidFill>
                <a:latin typeface="楷体_GB2312" pitchFamily="49" charset="-122"/>
                <a:ea typeface="楷体_GB2312" pitchFamily="49" charset="-122"/>
              </a:rPr>
              <a:t>表名 </a:t>
            </a:r>
            <a:r>
              <a:rPr lang="en-US" altLang="zh-CN" sz="2400" b="1" dirty="0" smtClean="0">
                <a:solidFill>
                  <a:srgbClr val="FF3300"/>
                </a:solidFill>
                <a:latin typeface="楷体_GB2312" pitchFamily="49" charset="-122"/>
                <a:ea typeface="楷体_GB2312" pitchFamily="49" charset="-122"/>
              </a:rPr>
              <a:t>| </a:t>
            </a:r>
            <a:r>
              <a:rPr lang="zh-CN" altLang="en-US" sz="2400" b="1" dirty="0" smtClean="0">
                <a:solidFill>
                  <a:srgbClr val="FF3300"/>
                </a:solidFill>
                <a:latin typeface="楷体_GB2312" pitchFamily="49" charset="-122"/>
                <a:ea typeface="楷体_GB2312" pitchFamily="49" charset="-122"/>
              </a:rPr>
              <a:t>视图名 </a:t>
            </a:r>
            <a:r>
              <a:rPr lang="en-US" altLang="zh-CN" sz="2400" b="1" dirty="0" smtClean="0">
                <a:solidFill>
                  <a:srgbClr val="FF3300"/>
                </a:solidFill>
                <a:latin typeface="楷体_GB2312" pitchFamily="49" charset="-122"/>
                <a:ea typeface="楷体_GB2312" pitchFamily="49" charset="-122"/>
              </a:rPr>
              <a:t>}</a:t>
            </a:r>
          </a:p>
          <a:p>
            <a:pPr eaLnBrk="1" hangingPunct="1">
              <a:buFontTx/>
              <a:buNone/>
            </a:pPr>
            <a:r>
              <a:rPr lang="en-US" altLang="zh-CN" sz="2400" b="1" dirty="0" smtClean="0">
                <a:solidFill>
                  <a:srgbClr val="FF3300"/>
                </a:solidFill>
                <a:latin typeface="楷体_GB2312" pitchFamily="49" charset="-122"/>
                <a:ea typeface="楷体_GB2312" pitchFamily="49" charset="-122"/>
              </a:rPr>
              <a:t>[ WITH ENCRYPTION ] </a:t>
            </a:r>
          </a:p>
          <a:p>
            <a:pPr eaLnBrk="1" hangingPunct="1">
              <a:buFontTx/>
              <a:buNone/>
            </a:pPr>
            <a:r>
              <a:rPr lang="en-US" altLang="zh-CN" sz="2400" b="1" dirty="0" smtClean="0">
                <a:solidFill>
                  <a:srgbClr val="FF3300"/>
                </a:solidFill>
                <a:latin typeface="楷体_GB2312" pitchFamily="49" charset="-122"/>
                <a:ea typeface="楷体_GB2312" pitchFamily="49" charset="-122"/>
              </a:rPr>
              <a:t>{ FOR | AFTER | INSTEAD OF } { [ INSERT ] [ , ] [ UPDATE ] [ , ] [ DELETE ] }</a:t>
            </a:r>
          </a:p>
          <a:p>
            <a:pPr eaLnBrk="1" hangingPunct="1">
              <a:buFontTx/>
              <a:buNone/>
            </a:pPr>
            <a:r>
              <a:rPr lang="en-US" altLang="zh-CN" sz="2400" b="1" dirty="0" smtClean="0">
                <a:solidFill>
                  <a:srgbClr val="FF3300"/>
                </a:solidFill>
                <a:latin typeface="楷体_GB2312" pitchFamily="49" charset="-122"/>
                <a:ea typeface="楷体_GB2312" pitchFamily="49" charset="-122"/>
              </a:rPr>
              <a:t>[ NOT FOR REPLICATION ]</a:t>
            </a:r>
          </a:p>
          <a:p>
            <a:pPr eaLnBrk="1" hangingPunct="1">
              <a:buFontTx/>
              <a:buNone/>
            </a:pPr>
            <a:r>
              <a:rPr lang="en-US" altLang="zh-CN" sz="2400" b="1" dirty="0" smtClean="0">
                <a:solidFill>
                  <a:srgbClr val="FF3300"/>
                </a:solidFill>
                <a:latin typeface="楷体_GB2312" pitchFamily="49" charset="-122"/>
                <a:ea typeface="楷体_GB2312" pitchFamily="49" charset="-122"/>
              </a:rPr>
              <a:t>AS</a:t>
            </a:r>
            <a:br>
              <a:rPr lang="en-US" altLang="zh-CN" sz="2400" b="1" dirty="0" smtClean="0">
                <a:solidFill>
                  <a:srgbClr val="FF3300"/>
                </a:solidFill>
                <a:latin typeface="楷体_GB2312" pitchFamily="49" charset="-122"/>
                <a:ea typeface="楷体_GB2312" pitchFamily="49" charset="-122"/>
              </a:rPr>
            </a:br>
            <a:r>
              <a:rPr lang="en-US" altLang="zh-CN" sz="2400" b="1" dirty="0" smtClean="0">
                <a:solidFill>
                  <a:srgbClr val="FF3300"/>
                </a:solidFill>
                <a:latin typeface="楷体_GB2312" pitchFamily="49" charset="-122"/>
                <a:ea typeface="楷体_GB2312" pitchFamily="49" charset="-122"/>
              </a:rPr>
              <a:t>      [ SQL </a:t>
            </a:r>
            <a:r>
              <a:rPr lang="zh-CN" altLang="en-US" sz="2400" b="1" dirty="0" smtClean="0">
                <a:solidFill>
                  <a:srgbClr val="FF3300"/>
                </a:solidFill>
                <a:latin typeface="楷体_GB2312" pitchFamily="49" charset="-122"/>
                <a:ea typeface="楷体_GB2312" pitchFamily="49" charset="-122"/>
              </a:rPr>
              <a:t>语句 </a:t>
            </a:r>
            <a:r>
              <a:rPr lang="en-US" altLang="zh-CN" sz="2400" b="1" dirty="0" smtClean="0">
                <a:solidFill>
                  <a:srgbClr val="FF3300"/>
                </a:solidFill>
                <a:latin typeface="楷体_GB2312" pitchFamily="49" charset="-122"/>
                <a:ea typeface="楷体_GB2312" pitchFamily="49" charset="-122"/>
              </a:rPr>
              <a:t>]</a:t>
            </a:r>
            <a:r>
              <a:rPr lang="en-US" altLang="zh-CN" sz="2400" b="1" dirty="0" smtClean="0">
                <a:latin typeface="楷体_GB2312" pitchFamily="49" charset="-122"/>
                <a:ea typeface="楷体_GB2312" pitchFamily="49" charset="-122"/>
              </a:rPr>
              <a:t> </a:t>
            </a:r>
          </a:p>
          <a:p>
            <a:pPr eaLnBrk="1" hangingPunct="1">
              <a:buFontTx/>
              <a:buNone/>
            </a:pPr>
            <a:endParaRPr lang="en-US" altLang="zh-CN" sz="2400" b="1" dirty="0" smtClean="0">
              <a:latin typeface="楷体_GB2312" pitchFamily="49" charset="-122"/>
              <a:ea typeface="楷体_GB2312" pitchFamily="49" charset="-122"/>
            </a:endParaRPr>
          </a:p>
          <a:p>
            <a:pPr eaLnBrk="1" hangingPunct="1">
              <a:buFontTx/>
              <a:buNone/>
            </a:pPr>
            <a:r>
              <a:rPr lang="zh-CN" altLang="en-US" sz="2400" b="1" dirty="0" smtClean="0">
                <a:latin typeface="楷体_GB2312" pitchFamily="49" charset="-122"/>
                <a:ea typeface="楷体_GB2312" pitchFamily="49" charset="-122"/>
              </a:rPr>
              <a:t>删除触发器的语句是：</a:t>
            </a:r>
          </a:p>
          <a:p>
            <a:pPr eaLnBrk="1" hangingPunct="1">
              <a:buFontTx/>
              <a:buNone/>
            </a:pPr>
            <a:r>
              <a:rPr lang="en-US" altLang="zh-CN" sz="2400" b="1" dirty="0" smtClean="0">
                <a:solidFill>
                  <a:srgbClr val="FF3300"/>
                </a:solidFill>
                <a:latin typeface="楷体_GB2312" pitchFamily="49" charset="-122"/>
                <a:ea typeface="楷体_GB2312" pitchFamily="49" charset="-122"/>
              </a:rPr>
              <a:t>DROP TRIGGER   </a:t>
            </a:r>
            <a:r>
              <a:rPr lang="zh-CN" altLang="en-US" sz="2400" b="1" dirty="0" smtClean="0">
                <a:solidFill>
                  <a:srgbClr val="FF3300"/>
                </a:solidFill>
                <a:latin typeface="楷体_GB2312" pitchFamily="49" charset="-122"/>
                <a:ea typeface="楷体_GB2312" pitchFamily="49" charset="-122"/>
              </a:rPr>
              <a:t>触发器名</a:t>
            </a:r>
          </a:p>
          <a:p>
            <a:pPr eaLnBrk="1" hangingPunct="1">
              <a:buFontTx/>
              <a:buNone/>
            </a:pPr>
            <a:r>
              <a:rPr lang="zh-CN" altLang="en-US" sz="2400" b="1" dirty="0" smtClean="0">
                <a:latin typeface="楷体_GB2312" pitchFamily="49" charset="-122"/>
                <a:ea typeface="楷体_GB2312" pitchFamily="49" charset="-122"/>
              </a:rPr>
              <a:t>注意：在删除表时，依存于该表的触发器也将同时被删除。 </a:t>
            </a:r>
          </a:p>
        </p:txBody>
      </p:sp>
    </p:spTree>
    <p:extLst>
      <p:ext uri="{BB962C8B-B14F-4D97-AF65-F5344CB8AC3E}">
        <p14:creationId xmlns:p14="http://schemas.microsoft.com/office/powerpoint/2010/main" val="27660932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blinds(horizontal)">
                                      <p:cBhvr>
                                        <p:cTn id="10" dur="500"/>
                                        <p:tgtEl>
                                          <p:spTgt spid="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blinds(horizontal)">
                                      <p:cBhvr>
                                        <p:cTn id="13" dur="500"/>
                                        <p:tgtEl>
                                          <p:spTgt spid="7">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blinds(horizontal)">
                                      <p:cBhvr>
                                        <p:cTn id="16" dur="500"/>
                                        <p:tgtEl>
                                          <p:spTgt spid="7">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blinds(horizontal)">
                                      <p:cBhvr>
                                        <p:cTn id="19" dur="500"/>
                                        <p:tgtEl>
                                          <p:spTgt spid="7">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blinds(horizontal)">
                                      <p:cBhvr>
                                        <p:cTn id="22" dur="500"/>
                                        <p:tgtEl>
                                          <p:spTgt spid="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animEffect transition="in" filter="blinds(horizontal)">
                                      <p:cBhvr>
                                        <p:cTn id="27" dur="500"/>
                                        <p:tgtEl>
                                          <p:spTgt spid="7">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10" end="10"/>
                                            </p:txEl>
                                          </p:spTgt>
                                        </p:tgtEl>
                                        <p:attrNameLst>
                                          <p:attrName>style.visibility</p:attrName>
                                        </p:attrNameLst>
                                      </p:cBhvr>
                                      <p:to>
                                        <p:strVal val="visible"/>
                                      </p:to>
                                    </p:set>
                                    <p:animEffect transition="in" filter="blinds(horizontal)">
                                      <p:cBhvr>
                                        <p:cTn id="32"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4.1 SQL </a:t>
            </a:r>
            <a:r>
              <a:rPr lang="en-US" altLang="zh-CN" sz="2800" b="1" dirty="0">
                <a:solidFill>
                  <a:schemeClr val="bg1"/>
                </a:solidFill>
                <a:latin typeface="微软雅黑" panose="020B0503020204020204" pitchFamily="34" charset="-122"/>
                <a:ea typeface="微软雅黑" panose="020B0503020204020204" pitchFamily="34" charset="-122"/>
              </a:rPr>
              <a:t>Server</a:t>
            </a:r>
            <a:r>
              <a:rPr lang="zh-CN" altLang="en-US" sz="2800" b="1" dirty="0">
                <a:solidFill>
                  <a:schemeClr val="bg1"/>
                </a:solidFill>
                <a:latin typeface="微软雅黑" panose="020B0503020204020204" pitchFamily="34" charset="-122"/>
                <a:ea typeface="微软雅黑" panose="020B0503020204020204" pitchFamily="34" charset="-122"/>
              </a:rPr>
              <a:t>编程结构</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4.1.3 </a:t>
            </a:r>
            <a:r>
              <a:rPr lang="zh-CN" altLang="en-US" sz="2800" b="1" dirty="0" smtClean="0">
                <a:solidFill>
                  <a:schemeClr val="bg1"/>
                </a:solidFill>
                <a:latin typeface="微软雅黑" panose="020B0503020204020204" pitchFamily="34" charset="-122"/>
                <a:ea typeface="微软雅黑" panose="020B0503020204020204" pitchFamily="34" charset="-122"/>
              </a:rPr>
              <a:t>注释语句</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bwMode="auto">
          <a:xfrm>
            <a:off x="850467" y="1070120"/>
            <a:ext cx="8229600" cy="21605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zh-CN" altLang="en-US" b="1" smtClean="0">
                <a:latin typeface="楷体_GB2312" pitchFamily="49" charset="-122"/>
                <a:ea typeface="楷体_GB2312" pitchFamily="49" charset="-122"/>
              </a:rPr>
              <a:t>语法为：</a:t>
            </a:r>
          </a:p>
          <a:p>
            <a:pPr eaLnBrk="1" hangingPunct="1">
              <a:buFontTx/>
              <a:buNone/>
            </a:pPr>
            <a:r>
              <a:rPr lang="zh-CN" altLang="en-US" b="1" smtClean="0">
                <a:solidFill>
                  <a:srgbClr val="FF3300"/>
                </a:solidFill>
                <a:latin typeface="楷体_GB2312" pitchFamily="49" charset="-122"/>
                <a:ea typeface="楷体_GB2312" pitchFamily="49" charset="-122"/>
              </a:rPr>
              <a:t>     </a:t>
            </a:r>
            <a:r>
              <a:rPr lang="en-US" altLang="zh-CN" b="1" smtClean="0">
                <a:solidFill>
                  <a:srgbClr val="FF3300"/>
                </a:solidFill>
                <a:latin typeface="楷体_GB2312" pitchFamily="49" charset="-122"/>
                <a:ea typeface="楷体_GB2312" pitchFamily="49" charset="-122"/>
              </a:rPr>
              <a:t>/*</a:t>
            </a:r>
            <a:r>
              <a:rPr lang="zh-CN" altLang="en-US" b="1" smtClean="0">
                <a:solidFill>
                  <a:srgbClr val="FF3300"/>
                </a:solidFill>
                <a:latin typeface="楷体_GB2312" pitchFamily="49" charset="-122"/>
                <a:ea typeface="楷体_GB2312" pitchFamily="49" charset="-122"/>
              </a:rPr>
              <a:t>注释文本*</a:t>
            </a:r>
            <a:r>
              <a:rPr lang="en-US" altLang="zh-CN" b="1" smtClean="0">
                <a:solidFill>
                  <a:srgbClr val="FF3300"/>
                </a:solidFill>
                <a:latin typeface="楷体_GB2312" pitchFamily="49" charset="-122"/>
                <a:ea typeface="楷体_GB2312" pitchFamily="49" charset="-122"/>
              </a:rPr>
              <a:t>/</a:t>
            </a:r>
            <a:r>
              <a:rPr lang="en-US" altLang="zh-CN" b="1" smtClean="0">
                <a:latin typeface="楷体_GB2312" pitchFamily="49" charset="-122"/>
                <a:ea typeface="楷体_GB2312" pitchFamily="49" charset="-122"/>
              </a:rPr>
              <a:t>    </a:t>
            </a:r>
          </a:p>
          <a:p>
            <a:pPr eaLnBrk="1" hangingPunct="1">
              <a:buFontTx/>
              <a:buNone/>
            </a:pPr>
            <a:r>
              <a:rPr lang="zh-CN" altLang="en-US" b="1" smtClean="0">
                <a:latin typeface="楷体_GB2312" pitchFamily="49" charset="-122"/>
                <a:ea typeface="楷体_GB2312" pitchFamily="49" charset="-122"/>
              </a:rPr>
              <a:t>或 </a:t>
            </a:r>
          </a:p>
          <a:p>
            <a:pPr eaLnBrk="1" hangingPunct="1">
              <a:buFontTx/>
              <a:buNone/>
            </a:pPr>
            <a:r>
              <a:rPr lang="zh-CN" altLang="en-US" b="1" smtClean="0">
                <a:solidFill>
                  <a:srgbClr val="FF3300"/>
                </a:solidFill>
                <a:latin typeface="楷体_GB2312" pitchFamily="49" charset="-122"/>
                <a:ea typeface="楷体_GB2312" pitchFamily="49" charset="-122"/>
              </a:rPr>
              <a:t>     </a:t>
            </a:r>
            <a:r>
              <a:rPr lang="en-US" altLang="zh-CN" b="1" smtClean="0">
                <a:solidFill>
                  <a:srgbClr val="FF3300"/>
                </a:solidFill>
                <a:latin typeface="楷体_GB2312" pitchFamily="49" charset="-122"/>
                <a:ea typeface="楷体_GB2312" pitchFamily="49" charset="-122"/>
              </a:rPr>
              <a:t>-- </a:t>
            </a:r>
            <a:r>
              <a:rPr lang="zh-CN" altLang="en-US" b="1" smtClean="0">
                <a:solidFill>
                  <a:srgbClr val="FF3300"/>
                </a:solidFill>
                <a:latin typeface="楷体_GB2312" pitchFamily="49" charset="-122"/>
                <a:ea typeface="楷体_GB2312" pitchFamily="49" charset="-122"/>
              </a:rPr>
              <a:t>注释文本</a:t>
            </a:r>
            <a:r>
              <a:rPr lang="zh-CN" altLang="en-US" b="1" smtClean="0">
                <a:latin typeface="楷体_GB2312" pitchFamily="49" charset="-122"/>
                <a:ea typeface="楷体_GB2312" pitchFamily="49" charset="-122"/>
              </a:rPr>
              <a:t> </a:t>
            </a:r>
          </a:p>
        </p:txBody>
      </p:sp>
    </p:spTree>
    <p:extLst>
      <p:ext uri="{BB962C8B-B14F-4D97-AF65-F5344CB8AC3E}">
        <p14:creationId xmlns:p14="http://schemas.microsoft.com/office/powerpoint/2010/main" val="4273827423"/>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4.4 </a:t>
            </a:r>
            <a:r>
              <a:rPr lang="zh-CN" altLang="en-US" sz="2800" b="1" dirty="0">
                <a:solidFill>
                  <a:schemeClr val="bg1"/>
                </a:solidFill>
                <a:latin typeface="微软雅黑" panose="020B0503020204020204" pitchFamily="34" charset="-122"/>
                <a:ea typeface="微软雅黑" panose="020B0503020204020204" pitchFamily="34" charset="-122"/>
              </a:rPr>
              <a:t>数据库完整性</a:t>
            </a:r>
          </a:p>
        </p:txBody>
      </p:sp>
      <p:sp>
        <p:nvSpPr>
          <p:cNvPr id="7" name="Rectangle 3"/>
          <p:cNvSpPr txBox="1">
            <a:spLocks noChangeArrowheads="1"/>
          </p:cNvSpPr>
          <p:nvPr/>
        </p:nvSpPr>
        <p:spPr bwMode="auto">
          <a:xfrm>
            <a:off x="422131" y="1024948"/>
            <a:ext cx="11187977" cy="31683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0000"/>
              </a:lnSpc>
            </a:pPr>
            <a:r>
              <a:rPr lang="zh-CN" altLang="en-US" b="1" dirty="0" smtClean="0">
                <a:latin typeface="楷体_GB2312" pitchFamily="49" charset="-122"/>
                <a:ea typeface="楷体_GB2312" pitchFamily="49" charset="-122"/>
              </a:rPr>
              <a:t>数据库的完整性是数据的</a:t>
            </a:r>
            <a:r>
              <a:rPr lang="zh-CN" altLang="en-US" b="1" dirty="0" smtClean="0">
                <a:solidFill>
                  <a:srgbClr val="FF3300"/>
                </a:solidFill>
                <a:latin typeface="楷体_GB2312" pitchFamily="49" charset="-122"/>
                <a:ea typeface="楷体_GB2312" pitchFamily="49" charset="-122"/>
              </a:rPr>
              <a:t>正确性和相容性</a:t>
            </a:r>
            <a:r>
              <a:rPr lang="zh-CN" altLang="en-US" b="1" dirty="0" smtClean="0">
                <a:latin typeface="楷体_GB2312" pitchFamily="49" charset="-122"/>
                <a:ea typeface="楷体_GB2312" pitchFamily="49" charset="-122"/>
              </a:rPr>
              <a:t>。</a:t>
            </a:r>
          </a:p>
          <a:p>
            <a:pPr eaLnBrk="1" hangingPunct="1">
              <a:lnSpc>
                <a:spcPct val="120000"/>
              </a:lnSpc>
            </a:pPr>
            <a:r>
              <a:rPr lang="zh-CN" altLang="en-US" b="1" dirty="0" smtClean="0">
                <a:latin typeface="楷体_GB2312" pitchFamily="49" charset="-122"/>
                <a:ea typeface="楷体_GB2312" pitchFamily="49" charset="-122"/>
              </a:rPr>
              <a:t>它包括保持数据的正确性、准确性和有效性三方面的含义。 </a:t>
            </a:r>
          </a:p>
          <a:p>
            <a:pPr eaLnBrk="1" hangingPunct="1">
              <a:lnSpc>
                <a:spcPct val="120000"/>
              </a:lnSpc>
            </a:pPr>
            <a:r>
              <a:rPr lang="zh-CN" altLang="en-US" b="1" dirty="0" smtClean="0">
                <a:latin typeface="楷体_GB2312" pitchFamily="49" charset="-122"/>
                <a:ea typeface="楷体_GB2312" pitchFamily="49" charset="-122"/>
              </a:rPr>
              <a:t>为了维护数据库的完整性，</a:t>
            </a:r>
            <a:r>
              <a:rPr lang="en-US" altLang="zh-CN" b="1" dirty="0" smtClean="0">
                <a:latin typeface="楷体_GB2312" pitchFamily="49" charset="-122"/>
                <a:ea typeface="楷体_GB2312" pitchFamily="49" charset="-122"/>
              </a:rPr>
              <a:t>DBMS</a:t>
            </a:r>
            <a:r>
              <a:rPr lang="zh-CN" altLang="en-US" b="1" dirty="0" smtClean="0">
                <a:latin typeface="楷体_GB2312" pitchFamily="49" charset="-122"/>
                <a:ea typeface="楷体_GB2312" pitchFamily="49" charset="-122"/>
              </a:rPr>
              <a:t>必须提供一种机制来检查数据库的完整性。实现的方式主要有两种：一种是通过定义和使用完整性约束规则，另一种是通过触发器和存储过程等来实现。 </a:t>
            </a:r>
          </a:p>
        </p:txBody>
      </p:sp>
    </p:spTree>
    <p:extLst>
      <p:ext uri="{BB962C8B-B14F-4D97-AF65-F5344CB8AC3E}">
        <p14:creationId xmlns:p14="http://schemas.microsoft.com/office/powerpoint/2010/main" val="9783072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4.4 </a:t>
            </a:r>
            <a:r>
              <a:rPr lang="zh-CN" altLang="en-US" sz="2800" b="1" dirty="0">
                <a:solidFill>
                  <a:schemeClr val="bg1"/>
                </a:solidFill>
                <a:latin typeface="微软雅黑" panose="020B0503020204020204" pitchFamily="34" charset="-122"/>
                <a:ea typeface="微软雅黑" panose="020B0503020204020204" pitchFamily="34" charset="-122"/>
              </a:rPr>
              <a:t>数据库完整性</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4.4.1  </a:t>
            </a:r>
            <a:r>
              <a:rPr lang="zh-CN" altLang="en-US" sz="2800" b="1" dirty="0" smtClean="0">
                <a:solidFill>
                  <a:schemeClr val="bg1"/>
                </a:solidFill>
                <a:latin typeface="微软雅黑" panose="020B0503020204020204" pitchFamily="34" charset="-122"/>
                <a:ea typeface="微软雅黑" panose="020B0503020204020204" pitchFamily="34" charset="-122"/>
              </a:rPr>
              <a:t>约束</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3"/>
          <p:cNvSpPr txBox="1">
            <a:spLocks noChangeArrowheads="1"/>
          </p:cNvSpPr>
          <p:nvPr/>
        </p:nvSpPr>
        <p:spPr bwMode="auto">
          <a:xfrm>
            <a:off x="477549" y="929121"/>
            <a:ext cx="10661505"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80000"/>
              </a:lnSpc>
              <a:buFontTx/>
              <a:buNone/>
            </a:pPr>
            <a:r>
              <a:rPr lang="zh-CN" altLang="en-US" sz="2400" b="1" dirty="0" smtClean="0">
                <a:latin typeface="楷体_GB2312" pitchFamily="49" charset="-122"/>
                <a:ea typeface="楷体_GB2312" pitchFamily="49" charset="-122"/>
              </a:rPr>
              <a:t>约束通过限制列中的数据、行中的数据和表之间数据来保证数据完整性。</a:t>
            </a:r>
          </a:p>
          <a:p>
            <a:pPr eaLnBrk="1" hangingPunct="1">
              <a:lnSpc>
                <a:spcPct val="80000"/>
              </a:lnSpc>
              <a:buFontTx/>
              <a:buNone/>
            </a:pPr>
            <a:endParaRPr lang="zh-CN" altLang="en-US" sz="2400" b="1" dirty="0" smtClean="0">
              <a:latin typeface="楷体_GB2312" pitchFamily="49" charset="-122"/>
              <a:ea typeface="楷体_GB2312" pitchFamily="49" charset="-122"/>
            </a:endParaRPr>
          </a:p>
          <a:p>
            <a:pPr eaLnBrk="1" hangingPunct="1">
              <a:lnSpc>
                <a:spcPct val="80000"/>
              </a:lnSpc>
              <a:buFontTx/>
              <a:buNone/>
            </a:pPr>
            <a:r>
              <a:rPr lang="en-US" altLang="zh-CN" sz="2400" b="1" dirty="0" smtClean="0">
                <a:latin typeface="楷体_GB2312" pitchFamily="49" charset="-122"/>
                <a:ea typeface="楷体_GB2312" pitchFamily="49" charset="-122"/>
              </a:rPr>
              <a:t>【</a:t>
            </a:r>
            <a:r>
              <a:rPr lang="zh-CN" altLang="en-US" sz="2400" b="1" dirty="0" smtClean="0">
                <a:latin typeface="楷体_GB2312" pitchFamily="49" charset="-122"/>
                <a:ea typeface="楷体_GB2312" pitchFamily="49" charset="-122"/>
              </a:rPr>
              <a:t>例</a:t>
            </a:r>
            <a:r>
              <a:rPr lang="en-US" altLang="zh-CN" sz="2400" b="1" dirty="0" smtClean="0">
                <a:latin typeface="楷体_GB2312" pitchFamily="49" charset="-122"/>
                <a:ea typeface="楷体_GB2312" pitchFamily="49" charset="-122"/>
              </a:rPr>
              <a:t>4.18】 </a:t>
            </a:r>
            <a:r>
              <a:rPr lang="zh-CN" altLang="en-US" sz="2400" b="1" dirty="0" smtClean="0">
                <a:latin typeface="楷体_GB2312" pitchFamily="49" charset="-122"/>
                <a:ea typeface="楷体_GB2312" pitchFamily="49" charset="-122"/>
              </a:rPr>
              <a:t>在创建表</a:t>
            </a:r>
            <a:r>
              <a:rPr lang="en-US" altLang="zh-CN" sz="2400" b="1" dirty="0" smtClean="0">
                <a:latin typeface="楷体_GB2312" pitchFamily="49" charset="-122"/>
                <a:ea typeface="楷体_GB2312" pitchFamily="49" charset="-122"/>
              </a:rPr>
              <a:t>salvaging</a:t>
            </a:r>
            <a:r>
              <a:rPr lang="zh-CN" altLang="en-US" sz="2400" b="1" dirty="0" smtClean="0">
                <a:latin typeface="楷体_GB2312" pitchFamily="49" charset="-122"/>
                <a:ea typeface="楷体_GB2312" pitchFamily="49" charset="-122"/>
              </a:rPr>
              <a:t>时创建约束。</a:t>
            </a:r>
          </a:p>
          <a:p>
            <a:pPr eaLnBrk="1" hangingPunct="1">
              <a:lnSpc>
                <a:spcPct val="80000"/>
              </a:lnSpc>
              <a:buFontTx/>
              <a:buNone/>
            </a:pPr>
            <a:endParaRPr lang="zh-CN" altLang="en-US" sz="2400" b="1" dirty="0" smtClean="0">
              <a:latin typeface="楷体_GB2312" pitchFamily="49" charset="-122"/>
              <a:ea typeface="楷体_GB2312" pitchFamily="49" charset="-122"/>
            </a:endParaRPr>
          </a:p>
          <a:p>
            <a:pPr eaLnBrk="1" hangingPunct="1">
              <a:lnSpc>
                <a:spcPct val="80000"/>
              </a:lnSpc>
              <a:buFontTx/>
              <a:buNone/>
            </a:pPr>
            <a:r>
              <a:rPr lang="zh-CN" altLang="en-US" sz="2400" b="1" dirty="0" smtClean="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CREATE TABLE salvaging</a:t>
            </a:r>
          </a:p>
          <a:p>
            <a:pPr eaLnBrk="1" hangingPunct="1">
              <a:lnSpc>
                <a:spcPct val="80000"/>
              </a:lnSpc>
              <a:buFontTx/>
              <a:buNone/>
            </a:pPr>
            <a:r>
              <a:rPr lang="en-US" altLang="zh-CN" sz="2400" b="1" dirty="0" smtClean="0">
                <a:latin typeface="楷体_GB2312" pitchFamily="49" charset="-122"/>
                <a:ea typeface="楷体_GB2312" pitchFamily="49" charset="-122"/>
              </a:rPr>
              <a:t>( </a:t>
            </a:r>
            <a:r>
              <a:rPr lang="en-US" altLang="zh-CN" sz="2400" b="1" dirty="0" err="1" smtClean="0">
                <a:latin typeface="楷体_GB2312" pitchFamily="49" charset="-122"/>
                <a:ea typeface="楷体_GB2312" pitchFamily="49" charset="-122"/>
              </a:rPr>
              <a:t>prj_num</a:t>
            </a:r>
            <a:r>
              <a:rPr lang="en-US" altLang="zh-CN" sz="2400" b="1" dirty="0" smtClean="0">
                <a:latin typeface="楷体_GB2312" pitchFamily="49" charset="-122"/>
                <a:ea typeface="楷体_GB2312" pitchFamily="49" charset="-122"/>
              </a:rPr>
              <a:t> char(8)  </a:t>
            </a:r>
            <a:r>
              <a:rPr lang="en-US" altLang="zh-CN" sz="2400" b="1" dirty="0" smtClean="0">
                <a:solidFill>
                  <a:srgbClr val="FF3300"/>
                </a:solidFill>
                <a:latin typeface="楷体_GB2312" pitchFamily="49" charset="-122"/>
                <a:ea typeface="楷体_GB2312" pitchFamily="49" charset="-122"/>
              </a:rPr>
              <a:t>PRIMARY KEY</a:t>
            </a:r>
            <a:r>
              <a:rPr lang="en-US" altLang="zh-CN" sz="2400" b="1" dirty="0" smtClean="0">
                <a:latin typeface="楷体_GB2312" pitchFamily="49" charset="-122"/>
                <a:ea typeface="楷体_GB2312" pitchFamily="49" charset="-122"/>
              </a:rPr>
              <a:t> ,     </a:t>
            </a:r>
          </a:p>
          <a:p>
            <a:pPr eaLnBrk="1" hangingPunct="1">
              <a:lnSpc>
                <a:spcPct val="80000"/>
              </a:lnSpc>
              <a:buFontTx/>
              <a:buNone/>
            </a:pPr>
            <a:r>
              <a:rPr lang="en-US" altLang="zh-CN" sz="2400" b="1" dirty="0" smtClean="0">
                <a:latin typeface="楷体_GB2312" pitchFamily="49" charset="-122"/>
                <a:ea typeface="楷体_GB2312" pitchFamily="49" charset="-122"/>
              </a:rPr>
              <a:t>	 </a:t>
            </a:r>
            <a:r>
              <a:rPr lang="en-US" altLang="zh-CN" sz="2400" b="1" dirty="0" err="1" smtClean="0">
                <a:latin typeface="楷体_GB2312" pitchFamily="49" charset="-122"/>
                <a:ea typeface="楷体_GB2312" pitchFamily="49" charset="-122"/>
              </a:rPr>
              <a:t>prj_name</a:t>
            </a:r>
            <a:r>
              <a:rPr lang="en-US" altLang="zh-CN" sz="2400" b="1" dirty="0" smtClean="0">
                <a:latin typeface="楷体_GB2312" pitchFamily="49" charset="-122"/>
                <a:ea typeface="楷体_GB2312" pitchFamily="49" charset="-122"/>
              </a:rPr>
              <a:t> </a:t>
            </a:r>
            <a:r>
              <a:rPr lang="en-US" altLang="zh-CN" sz="2400" b="1" dirty="0" err="1" smtClean="0">
                <a:latin typeface="楷体_GB2312" pitchFamily="49" charset="-122"/>
                <a:ea typeface="楷体_GB2312" pitchFamily="49" charset="-122"/>
              </a:rPr>
              <a:t>varchar</a:t>
            </a:r>
            <a:r>
              <a:rPr lang="en-US" altLang="zh-CN" sz="2400" b="1" dirty="0" smtClean="0">
                <a:latin typeface="楷体_GB2312" pitchFamily="49" charset="-122"/>
                <a:ea typeface="楷体_GB2312" pitchFamily="49" charset="-122"/>
              </a:rPr>
              <a:t>(50) ,</a:t>
            </a:r>
          </a:p>
          <a:p>
            <a:pPr eaLnBrk="1" hangingPunct="1">
              <a:lnSpc>
                <a:spcPct val="80000"/>
              </a:lnSpc>
              <a:buFontTx/>
              <a:buNone/>
            </a:pPr>
            <a:r>
              <a:rPr lang="en-US" altLang="zh-CN" sz="2400" b="1" dirty="0" smtClean="0">
                <a:latin typeface="楷体_GB2312" pitchFamily="49" charset="-122"/>
                <a:ea typeface="楷体_GB2312" pitchFamily="49" charset="-122"/>
              </a:rPr>
              <a:t>	 </a:t>
            </a:r>
            <a:r>
              <a:rPr lang="en-US" altLang="zh-CN" sz="2400" b="1" dirty="0" err="1" smtClean="0">
                <a:latin typeface="楷体_GB2312" pitchFamily="49" charset="-122"/>
                <a:ea typeface="楷体_GB2312" pitchFamily="49" charset="-122"/>
              </a:rPr>
              <a:t>start_date</a:t>
            </a:r>
            <a:r>
              <a:rPr lang="en-US" altLang="zh-CN" sz="2400" b="1" dirty="0" smtClean="0">
                <a:latin typeface="楷体_GB2312" pitchFamily="49" charset="-122"/>
                <a:ea typeface="楷体_GB2312" pitchFamily="49" charset="-122"/>
              </a:rPr>
              <a:t> </a:t>
            </a:r>
            <a:r>
              <a:rPr lang="en-US" altLang="zh-CN" sz="2400" b="1" dirty="0" err="1" smtClean="0">
                <a:latin typeface="楷体_GB2312" pitchFamily="49" charset="-122"/>
                <a:ea typeface="楷体_GB2312" pitchFamily="49" charset="-122"/>
              </a:rPr>
              <a:t>datetime</a:t>
            </a:r>
            <a:r>
              <a:rPr lang="en-US" altLang="zh-CN" sz="2400" b="1" dirty="0" smtClean="0">
                <a:latin typeface="楷体_GB2312" pitchFamily="49" charset="-122"/>
                <a:ea typeface="楷体_GB2312" pitchFamily="49" charset="-122"/>
              </a:rPr>
              <a:t> , </a:t>
            </a:r>
          </a:p>
          <a:p>
            <a:pPr eaLnBrk="1" hangingPunct="1">
              <a:lnSpc>
                <a:spcPct val="80000"/>
              </a:lnSpc>
              <a:buFontTx/>
              <a:buNone/>
            </a:pPr>
            <a:r>
              <a:rPr lang="en-US" altLang="zh-CN" sz="2400" b="1" dirty="0" smtClean="0">
                <a:latin typeface="楷体_GB2312" pitchFamily="49" charset="-122"/>
                <a:ea typeface="楷体_GB2312" pitchFamily="49" charset="-122"/>
              </a:rPr>
              <a:t>	 </a:t>
            </a:r>
            <a:r>
              <a:rPr lang="en-US" altLang="zh-CN" sz="2400" b="1" dirty="0" err="1" smtClean="0">
                <a:latin typeface="楷体_GB2312" pitchFamily="49" charset="-122"/>
                <a:ea typeface="楷体_GB2312" pitchFamily="49" charset="-122"/>
              </a:rPr>
              <a:t>END_date</a:t>
            </a:r>
            <a:r>
              <a:rPr lang="en-US" altLang="zh-CN" sz="2400" b="1" dirty="0" smtClean="0">
                <a:latin typeface="楷体_GB2312" pitchFamily="49" charset="-122"/>
                <a:ea typeface="楷体_GB2312" pitchFamily="49" charset="-122"/>
              </a:rPr>
              <a:t> </a:t>
            </a:r>
            <a:r>
              <a:rPr lang="en-US" altLang="zh-CN" sz="2400" b="1" dirty="0" err="1" smtClean="0">
                <a:latin typeface="楷体_GB2312" pitchFamily="49" charset="-122"/>
                <a:ea typeface="楷体_GB2312" pitchFamily="49" charset="-122"/>
              </a:rPr>
              <a:t>datetime</a:t>
            </a:r>
            <a:r>
              <a:rPr lang="en-US" altLang="zh-CN" sz="2400" b="1" dirty="0" smtClean="0">
                <a:latin typeface="楷体_GB2312" pitchFamily="49" charset="-122"/>
                <a:ea typeface="楷体_GB2312" pitchFamily="49" charset="-122"/>
              </a:rPr>
              <a:t> ,</a:t>
            </a:r>
          </a:p>
          <a:p>
            <a:pPr eaLnBrk="1" hangingPunct="1">
              <a:lnSpc>
                <a:spcPct val="80000"/>
              </a:lnSpc>
              <a:buFontTx/>
              <a:buNone/>
            </a:pPr>
            <a:r>
              <a:rPr lang="en-US" altLang="zh-CN" sz="2400" b="1" dirty="0" smtClean="0">
                <a:latin typeface="楷体_GB2312" pitchFamily="49" charset="-122"/>
                <a:ea typeface="楷体_GB2312" pitchFamily="49" charset="-122"/>
              </a:rPr>
              <a:t>	 </a:t>
            </a:r>
            <a:r>
              <a:rPr lang="en-US" altLang="zh-CN" sz="2400" b="1" dirty="0" err="1" smtClean="0">
                <a:latin typeface="楷体_GB2312" pitchFamily="49" charset="-122"/>
                <a:ea typeface="楷体_GB2312" pitchFamily="49" charset="-122"/>
              </a:rPr>
              <a:t>prj_status</a:t>
            </a:r>
            <a:r>
              <a:rPr lang="en-US" altLang="zh-CN" sz="2400" b="1" dirty="0" smtClean="0">
                <a:latin typeface="楷体_GB2312" pitchFamily="49" charset="-122"/>
                <a:ea typeface="楷体_GB2312" pitchFamily="49" charset="-122"/>
              </a:rPr>
              <a:t> bit </a:t>
            </a:r>
            <a:r>
              <a:rPr lang="en-US" altLang="zh-CN" sz="2400" b="1" dirty="0" smtClean="0">
                <a:solidFill>
                  <a:srgbClr val="FF3300"/>
                </a:solidFill>
                <a:latin typeface="楷体_GB2312" pitchFamily="49" charset="-122"/>
                <a:ea typeface="楷体_GB2312" pitchFamily="49" charset="-122"/>
              </a:rPr>
              <a:t>DEFAULT 0</a:t>
            </a:r>
            <a:r>
              <a:rPr lang="en-US" altLang="zh-CN" sz="2400" b="1" dirty="0" smtClean="0">
                <a:latin typeface="楷体_GB2312" pitchFamily="49" charset="-122"/>
                <a:ea typeface="楷体_GB2312" pitchFamily="49" charset="-122"/>
              </a:rPr>
              <a:t>,        </a:t>
            </a:r>
          </a:p>
          <a:p>
            <a:pPr eaLnBrk="1" hangingPunct="1">
              <a:lnSpc>
                <a:spcPct val="80000"/>
              </a:lnSpc>
              <a:buFontTx/>
              <a:buNone/>
            </a:pPr>
            <a:r>
              <a:rPr lang="en-US" altLang="zh-CN" sz="2400" b="1" dirty="0" smtClean="0">
                <a:solidFill>
                  <a:srgbClr val="FF3300"/>
                </a:solidFill>
                <a:latin typeface="楷体_GB2312" pitchFamily="49" charset="-122"/>
                <a:ea typeface="楷体_GB2312" pitchFamily="49" charset="-122"/>
              </a:rPr>
              <a:t>   CHECK(</a:t>
            </a:r>
            <a:r>
              <a:rPr lang="en-US" altLang="zh-CN" sz="2400" b="1" dirty="0" err="1" smtClean="0">
                <a:solidFill>
                  <a:srgbClr val="FF3300"/>
                </a:solidFill>
                <a:latin typeface="楷体_GB2312" pitchFamily="49" charset="-122"/>
                <a:ea typeface="楷体_GB2312" pitchFamily="49" charset="-122"/>
              </a:rPr>
              <a:t>start_date</a:t>
            </a:r>
            <a:r>
              <a:rPr lang="en-US" altLang="zh-CN" sz="2400" b="1" dirty="0" smtClean="0">
                <a:solidFill>
                  <a:srgbClr val="FF3300"/>
                </a:solidFill>
                <a:latin typeface="楷体_GB2312" pitchFamily="49" charset="-122"/>
                <a:ea typeface="楷体_GB2312" pitchFamily="49" charset="-122"/>
              </a:rPr>
              <a:t>&lt;=</a:t>
            </a:r>
            <a:r>
              <a:rPr lang="en-US" altLang="zh-CN" sz="2400" b="1" dirty="0" err="1" smtClean="0">
                <a:solidFill>
                  <a:srgbClr val="FF3300"/>
                </a:solidFill>
                <a:latin typeface="楷体_GB2312" pitchFamily="49" charset="-122"/>
                <a:ea typeface="楷体_GB2312" pitchFamily="49" charset="-122"/>
              </a:rPr>
              <a:t>END_date</a:t>
            </a:r>
            <a:r>
              <a:rPr lang="en-US" altLang="zh-CN" sz="2400" b="1" dirty="0" smtClean="0">
                <a:solidFill>
                  <a:srgbClr val="FF3300"/>
                </a:solidFill>
                <a:latin typeface="楷体_GB2312" pitchFamily="49" charset="-122"/>
                <a:ea typeface="楷体_GB2312" pitchFamily="49" charset="-122"/>
              </a:rPr>
              <a:t>)</a:t>
            </a:r>
          </a:p>
          <a:p>
            <a:pPr eaLnBrk="1" hangingPunct="1">
              <a:lnSpc>
                <a:spcPct val="80000"/>
              </a:lnSpc>
              <a:buFontTx/>
              <a:buNone/>
            </a:pPr>
            <a:r>
              <a:rPr lang="en-US" altLang="zh-CN" sz="2400" b="1" dirty="0" smtClean="0">
                <a:latin typeface="楷体_GB2312" pitchFamily="49" charset="-122"/>
                <a:ea typeface="楷体_GB2312" pitchFamily="49" charset="-122"/>
              </a:rPr>
              <a:t>); </a:t>
            </a:r>
          </a:p>
        </p:txBody>
      </p:sp>
    </p:spTree>
    <p:extLst>
      <p:ext uri="{BB962C8B-B14F-4D97-AF65-F5344CB8AC3E}">
        <p14:creationId xmlns:p14="http://schemas.microsoft.com/office/powerpoint/2010/main" val="18935787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blinds(horizontal)">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4" end="4"/>
                                            </p:txEl>
                                          </p:spTgt>
                                        </p:tgtEl>
                                        <p:attrNameLst>
                                          <p:attrName>style.visibility</p:attrName>
                                        </p:attrNameLst>
                                      </p:cBhvr>
                                      <p:to>
                                        <p:strVal val="visible"/>
                                      </p:to>
                                    </p:set>
                                    <p:animEffect transition="in" filter="blinds(horizontal)">
                                      <p:cBhvr>
                                        <p:cTn id="12" dur="500"/>
                                        <p:tgtEl>
                                          <p:spTgt spid="8">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animEffect transition="in" filter="blinds(horizontal)">
                                      <p:cBhvr>
                                        <p:cTn id="15" dur="500"/>
                                        <p:tgtEl>
                                          <p:spTgt spid="8">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8">
                                            <p:txEl>
                                              <p:pRg st="6" end="6"/>
                                            </p:txEl>
                                          </p:spTgt>
                                        </p:tgtEl>
                                        <p:attrNameLst>
                                          <p:attrName>style.visibility</p:attrName>
                                        </p:attrNameLst>
                                      </p:cBhvr>
                                      <p:to>
                                        <p:strVal val="visible"/>
                                      </p:to>
                                    </p:set>
                                    <p:animEffect transition="in" filter="blinds(horizontal)">
                                      <p:cBhvr>
                                        <p:cTn id="18" dur="500"/>
                                        <p:tgtEl>
                                          <p:spTgt spid="8">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animEffect transition="in" filter="blinds(horizontal)">
                                      <p:cBhvr>
                                        <p:cTn id="21" dur="500"/>
                                        <p:tgtEl>
                                          <p:spTgt spid="8">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8">
                                            <p:txEl>
                                              <p:pRg st="8" end="8"/>
                                            </p:txEl>
                                          </p:spTgt>
                                        </p:tgtEl>
                                        <p:attrNameLst>
                                          <p:attrName>style.visibility</p:attrName>
                                        </p:attrNameLst>
                                      </p:cBhvr>
                                      <p:to>
                                        <p:strVal val="visible"/>
                                      </p:to>
                                    </p:set>
                                    <p:animEffect transition="in" filter="blinds(horizontal)">
                                      <p:cBhvr>
                                        <p:cTn id="24" dur="500"/>
                                        <p:tgtEl>
                                          <p:spTgt spid="8">
                                            <p:txEl>
                                              <p:pRg st="8" end="8"/>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8">
                                            <p:txEl>
                                              <p:pRg st="9" end="9"/>
                                            </p:txEl>
                                          </p:spTgt>
                                        </p:tgtEl>
                                        <p:attrNameLst>
                                          <p:attrName>style.visibility</p:attrName>
                                        </p:attrNameLst>
                                      </p:cBhvr>
                                      <p:to>
                                        <p:strVal val="visible"/>
                                      </p:to>
                                    </p:set>
                                    <p:animEffect transition="in" filter="blinds(horizontal)">
                                      <p:cBhvr>
                                        <p:cTn id="27" dur="500"/>
                                        <p:tgtEl>
                                          <p:spTgt spid="8">
                                            <p:txEl>
                                              <p:pRg st="9" end="9"/>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8">
                                            <p:txEl>
                                              <p:pRg st="10" end="10"/>
                                            </p:txEl>
                                          </p:spTgt>
                                        </p:tgtEl>
                                        <p:attrNameLst>
                                          <p:attrName>style.visibility</p:attrName>
                                        </p:attrNameLst>
                                      </p:cBhvr>
                                      <p:to>
                                        <p:strVal val="visible"/>
                                      </p:to>
                                    </p:set>
                                    <p:animEffect transition="in" filter="blinds(horizontal)">
                                      <p:cBhvr>
                                        <p:cTn id="30" dur="500"/>
                                        <p:tgtEl>
                                          <p:spTgt spid="8">
                                            <p:txEl>
                                              <p:pRg st="10" end="10"/>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8">
                                            <p:txEl>
                                              <p:pRg st="11" end="11"/>
                                            </p:txEl>
                                          </p:spTgt>
                                        </p:tgtEl>
                                        <p:attrNameLst>
                                          <p:attrName>style.visibility</p:attrName>
                                        </p:attrNameLst>
                                      </p:cBhvr>
                                      <p:to>
                                        <p:strVal val="visible"/>
                                      </p:to>
                                    </p:set>
                                    <p:animEffect transition="in" filter="blinds(horizontal)">
                                      <p:cBhvr>
                                        <p:cTn id="33"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4.4 </a:t>
            </a:r>
            <a:r>
              <a:rPr lang="zh-CN" altLang="en-US" sz="2800" b="1" dirty="0">
                <a:solidFill>
                  <a:schemeClr val="bg1"/>
                </a:solidFill>
                <a:latin typeface="微软雅黑" panose="020B0503020204020204" pitchFamily="34" charset="-122"/>
                <a:ea typeface="微软雅黑" panose="020B0503020204020204" pitchFamily="34" charset="-122"/>
              </a:rPr>
              <a:t>数据库完整性</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4.4.1  </a:t>
            </a:r>
            <a:r>
              <a:rPr lang="zh-CN" altLang="en-US" sz="2800" b="1" dirty="0" smtClean="0">
                <a:solidFill>
                  <a:schemeClr val="bg1"/>
                </a:solidFill>
                <a:latin typeface="微软雅黑" panose="020B0503020204020204" pitchFamily="34" charset="-122"/>
                <a:ea typeface="微软雅黑" panose="020B0503020204020204" pitchFamily="34" charset="-122"/>
              </a:rPr>
              <a:t>约束</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2"/>
          <p:cNvSpPr txBox="1">
            <a:spLocks noChangeArrowheads="1"/>
          </p:cNvSpPr>
          <p:nvPr/>
        </p:nvSpPr>
        <p:spPr bwMode="auto">
          <a:xfrm>
            <a:off x="395288" y="751178"/>
            <a:ext cx="11242530" cy="5792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80000"/>
              </a:lnSpc>
              <a:buFontTx/>
              <a:buNone/>
            </a:pPr>
            <a:r>
              <a:rPr lang="en-US" altLang="zh-CN" sz="2400" b="1" smtClean="0">
                <a:latin typeface="楷体_GB2312" pitchFamily="49" charset="-122"/>
                <a:ea typeface="楷体_GB2312" pitchFamily="49" charset="-122"/>
              </a:rPr>
              <a:t>【</a:t>
            </a:r>
            <a:r>
              <a:rPr lang="zh-CN" altLang="en-US" sz="2400" b="1" smtClean="0">
                <a:latin typeface="楷体_GB2312" pitchFamily="49" charset="-122"/>
                <a:ea typeface="楷体_GB2312" pitchFamily="49" charset="-122"/>
              </a:rPr>
              <a:t>例</a:t>
            </a:r>
            <a:r>
              <a:rPr lang="en-US" altLang="zh-CN" sz="2400" b="1" smtClean="0">
                <a:latin typeface="楷体_GB2312" pitchFamily="49" charset="-122"/>
                <a:ea typeface="楷体_GB2312" pitchFamily="49" charset="-122"/>
              </a:rPr>
              <a:t>4.19】</a:t>
            </a:r>
            <a:r>
              <a:rPr lang="zh-CN" altLang="en-US" sz="2400" b="1" smtClean="0">
                <a:latin typeface="楷体_GB2312" pitchFamily="49" charset="-122"/>
                <a:ea typeface="楷体_GB2312" pitchFamily="49" charset="-122"/>
              </a:rPr>
              <a:t>在表创建完成后再添加约束。</a:t>
            </a:r>
          </a:p>
          <a:p>
            <a:pPr eaLnBrk="1" hangingPunct="1">
              <a:lnSpc>
                <a:spcPct val="80000"/>
              </a:lnSpc>
              <a:buFontTx/>
              <a:buNone/>
            </a:pPr>
            <a:r>
              <a:rPr lang="en-US" altLang="zh-CN" sz="2400" b="1" smtClean="0">
                <a:solidFill>
                  <a:srgbClr val="0000FF"/>
                </a:solidFill>
                <a:latin typeface="楷体_GB2312" pitchFamily="49" charset="-122"/>
                <a:ea typeface="楷体_GB2312" pitchFamily="49" charset="-122"/>
              </a:rPr>
              <a:t>CREATE TABLE salvaging</a:t>
            </a:r>
          </a:p>
          <a:p>
            <a:pPr eaLnBrk="1" hangingPunct="1">
              <a:lnSpc>
                <a:spcPct val="80000"/>
              </a:lnSpc>
              <a:buFontTx/>
              <a:buNone/>
            </a:pPr>
            <a:r>
              <a:rPr lang="en-US" altLang="zh-CN" sz="2400" b="1" smtClean="0">
                <a:solidFill>
                  <a:srgbClr val="0000FF"/>
                </a:solidFill>
                <a:latin typeface="楷体_GB2312" pitchFamily="49" charset="-122"/>
                <a:ea typeface="楷体_GB2312" pitchFamily="49" charset="-122"/>
              </a:rPr>
              <a:t>(  prj_num char(8)   </a:t>
            </a:r>
            <a:r>
              <a:rPr lang="en-US" altLang="zh-CN" sz="2400" b="1" smtClean="0">
                <a:solidFill>
                  <a:srgbClr val="FF3300"/>
                </a:solidFill>
                <a:latin typeface="楷体_GB2312" pitchFamily="49" charset="-122"/>
                <a:ea typeface="楷体_GB2312" pitchFamily="49" charset="-122"/>
              </a:rPr>
              <a:t>NOT NULL</a:t>
            </a:r>
            <a:r>
              <a:rPr lang="en-US" altLang="zh-CN" sz="2400" b="1" smtClean="0">
                <a:solidFill>
                  <a:srgbClr val="0000FF"/>
                </a:solidFill>
                <a:latin typeface="楷体_GB2312" pitchFamily="49" charset="-122"/>
                <a:ea typeface="楷体_GB2312" pitchFamily="49" charset="-122"/>
              </a:rPr>
              <a:t> ,    </a:t>
            </a:r>
          </a:p>
          <a:p>
            <a:pPr eaLnBrk="1" hangingPunct="1">
              <a:lnSpc>
                <a:spcPct val="80000"/>
              </a:lnSpc>
              <a:buFontTx/>
              <a:buNone/>
            </a:pPr>
            <a:r>
              <a:rPr lang="en-US" altLang="zh-CN" sz="2400" b="1" smtClean="0">
                <a:solidFill>
                  <a:srgbClr val="0000FF"/>
                </a:solidFill>
                <a:latin typeface="楷体_GB2312" pitchFamily="49" charset="-122"/>
                <a:ea typeface="楷体_GB2312" pitchFamily="49" charset="-122"/>
              </a:rPr>
              <a:t>	 prj_name varchar(50) ,</a:t>
            </a:r>
          </a:p>
          <a:p>
            <a:pPr eaLnBrk="1" hangingPunct="1">
              <a:lnSpc>
                <a:spcPct val="80000"/>
              </a:lnSpc>
              <a:buFontTx/>
              <a:buNone/>
            </a:pPr>
            <a:r>
              <a:rPr lang="en-US" altLang="zh-CN" sz="2400" b="1" smtClean="0">
                <a:solidFill>
                  <a:srgbClr val="0000FF"/>
                </a:solidFill>
                <a:latin typeface="楷体_GB2312" pitchFamily="49" charset="-122"/>
                <a:ea typeface="楷体_GB2312" pitchFamily="49" charset="-122"/>
              </a:rPr>
              <a:t>	 start_date datetime , </a:t>
            </a:r>
          </a:p>
          <a:p>
            <a:pPr eaLnBrk="1" hangingPunct="1">
              <a:lnSpc>
                <a:spcPct val="80000"/>
              </a:lnSpc>
              <a:buFontTx/>
              <a:buNone/>
            </a:pPr>
            <a:r>
              <a:rPr lang="en-US" altLang="zh-CN" sz="2400" b="1" smtClean="0">
                <a:solidFill>
                  <a:srgbClr val="0000FF"/>
                </a:solidFill>
                <a:latin typeface="楷体_GB2312" pitchFamily="49" charset="-122"/>
                <a:ea typeface="楷体_GB2312" pitchFamily="49" charset="-122"/>
              </a:rPr>
              <a:t>	 END_date datetime ,</a:t>
            </a:r>
          </a:p>
          <a:p>
            <a:pPr eaLnBrk="1" hangingPunct="1">
              <a:lnSpc>
                <a:spcPct val="80000"/>
              </a:lnSpc>
              <a:buFontTx/>
              <a:buNone/>
            </a:pPr>
            <a:r>
              <a:rPr lang="en-US" altLang="zh-CN" sz="2400" b="1" smtClean="0">
                <a:solidFill>
                  <a:srgbClr val="0000FF"/>
                </a:solidFill>
                <a:latin typeface="楷体_GB2312" pitchFamily="49" charset="-122"/>
                <a:ea typeface="楷体_GB2312" pitchFamily="49" charset="-122"/>
              </a:rPr>
              <a:t>   prj_status bit  </a:t>
            </a:r>
          </a:p>
          <a:p>
            <a:pPr eaLnBrk="1" hangingPunct="1">
              <a:lnSpc>
                <a:spcPct val="80000"/>
              </a:lnSpc>
              <a:buFontTx/>
              <a:buNone/>
            </a:pPr>
            <a:r>
              <a:rPr lang="en-US" altLang="zh-CN" sz="2400" b="1" smtClean="0">
                <a:solidFill>
                  <a:srgbClr val="0000FF"/>
                </a:solidFill>
                <a:latin typeface="楷体_GB2312" pitchFamily="49" charset="-122"/>
                <a:ea typeface="楷体_GB2312" pitchFamily="49" charset="-122"/>
              </a:rPr>
              <a:t>);</a:t>
            </a:r>
          </a:p>
          <a:p>
            <a:pPr eaLnBrk="1" hangingPunct="1">
              <a:lnSpc>
                <a:spcPct val="80000"/>
              </a:lnSpc>
              <a:buFontTx/>
              <a:buNone/>
            </a:pPr>
            <a:r>
              <a:rPr lang="en-US" altLang="zh-CN" sz="2400" b="1" smtClean="0">
                <a:latin typeface="楷体_GB2312" pitchFamily="49" charset="-122"/>
                <a:ea typeface="楷体_GB2312" pitchFamily="49" charset="-122"/>
              </a:rPr>
              <a:t> /*</a:t>
            </a:r>
            <a:r>
              <a:rPr lang="zh-CN" altLang="en-US" sz="2400" b="1" smtClean="0">
                <a:latin typeface="楷体_GB2312" pitchFamily="49" charset="-122"/>
                <a:ea typeface="楷体_GB2312" pitchFamily="49" charset="-122"/>
              </a:rPr>
              <a:t>下列命令添加主键约束：*</a:t>
            </a:r>
            <a:r>
              <a:rPr lang="en-US" altLang="zh-CN" sz="2400" b="1" smtClean="0">
                <a:latin typeface="楷体_GB2312" pitchFamily="49" charset="-122"/>
                <a:ea typeface="楷体_GB2312" pitchFamily="49" charset="-122"/>
              </a:rPr>
              <a:t>/</a:t>
            </a:r>
          </a:p>
          <a:p>
            <a:pPr eaLnBrk="1" hangingPunct="1">
              <a:lnSpc>
                <a:spcPct val="80000"/>
              </a:lnSpc>
              <a:buFontTx/>
              <a:buNone/>
            </a:pPr>
            <a:r>
              <a:rPr lang="en-US" altLang="zh-CN" sz="2400" b="1" smtClean="0">
                <a:solidFill>
                  <a:srgbClr val="FF3300"/>
                </a:solidFill>
                <a:latin typeface="楷体_GB2312" pitchFamily="49" charset="-122"/>
                <a:ea typeface="楷体_GB2312" pitchFamily="49" charset="-122"/>
              </a:rPr>
              <a:t>ALTER TABLE salvaging  </a:t>
            </a:r>
          </a:p>
          <a:p>
            <a:pPr eaLnBrk="1" hangingPunct="1">
              <a:lnSpc>
                <a:spcPct val="80000"/>
              </a:lnSpc>
              <a:buFontTx/>
              <a:buNone/>
            </a:pPr>
            <a:r>
              <a:rPr lang="en-US" altLang="zh-CN" sz="2400" b="1" smtClean="0">
                <a:solidFill>
                  <a:srgbClr val="FF3300"/>
                </a:solidFill>
                <a:latin typeface="楷体_GB2312" pitchFamily="49" charset="-122"/>
                <a:ea typeface="楷体_GB2312" pitchFamily="49" charset="-122"/>
              </a:rPr>
              <a:t>ADD CONSTRAINT PK_salvaging  PRIMARY  KEY(prj_num)</a:t>
            </a:r>
          </a:p>
          <a:p>
            <a:pPr eaLnBrk="1" hangingPunct="1">
              <a:lnSpc>
                <a:spcPct val="80000"/>
              </a:lnSpc>
              <a:buFontTx/>
              <a:buNone/>
            </a:pPr>
            <a:r>
              <a:rPr lang="en-US" altLang="zh-CN" sz="2400" b="1" smtClean="0">
                <a:latin typeface="楷体_GB2312" pitchFamily="49" charset="-122"/>
                <a:ea typeface="楷体_GB2312" pitchFamily="49" charset="-122"/>
              </a:rPr>
              <a:t>/*</a:t>
            </a:r>
            <a:r>
              <a:rPr lang="zh-CN" altLang="en-US" sz="2400" b="1" smtClean="0">
                <a:latin typeface="楷体_GB2312" pitchFamily="49" charset="-122"/>
                <a:ea typeface="楷体_GB2312" pitchFamily="49" charset="-122"/>
              </a:rPr>
              <a:t>下列命令添加用户自定义的约束：*</a:t>
            </a:r>
            <a:r>
              <a:rPr lang="en-US" altLang="zh-CN" sz="2400" b="1" smtClean="0">
                <a:latin typeface="楷体_GB2312" pitchFamily="49" charset="-122"/>
                <a:ea typeface="楷体_GB2312" pitchFamily="49" charset="-122"/>
              </a:rPr>
              <a:t>/</a:t>
            </a:r>
          </a:p>
          <a:p>
            <a:pPr eaLnBrk="1" hangingPunct="1">
              <a:lnSpc>
                <a:spcPct val="80000"/>
              </a:lnSpc>
              <a:buFontTx/>
              <a:buNone/>
            </a:pPr>
            <a:r>
              <a:rPr lang="en-US" altLang="zh-CN" sz="2400" b="1" smtClean="0">
                <a:solidFill>
                  <a:srgbClr val="FF3300"/>
                </a:solidFill>
                <a:latin typeface="楷体_GB2312" pitchFamily="49" charset="-122"/>
                <a:ea typeface="楷体_GB2312" pitchFamily="49" charset="-122"/>
              </a:rPr>
              <a:t>ALTER TABLE salvaging   </a:t>
            </a:r>
          </a:p>
          <a:p>
            <a:pPr eaLnBrk="1" hangingPunct="1">
              <a:lnSpc>
                <a:spcPct val="80000"/>
              </a:lnSpc>
              <a:buFontTx/>
              <a:buNone/>
            </a:pPr>
            <a:r>
              <a:rPr lang="en-US" altLang="zh-CN" sz="2400" b="1" smtClean="0">
                <a:solidFill>
                  <a:srgbClr val="FF3300"/>
                </a:solidFill>
                <a:latin typeface="楷体_GB2312" pitchFamily="49" charset="-122"/>
                <a:ea typeface="楷体_GB2312" pitchFamily="49" charset="-122"/>
              </a:rPr>
              <a:t>ADD CONSTRAINT date_check CHECK (start_date&lt;=END_date)</a:t>
            </a:r>
          </a:p>
        </p:txBody>
      </p:sp>
    </p:spTree>
    <p:extLst>
      <p:ext uri="{BB962C8B-B14F-4D97-AF65-F5344CB8AC3E}">
        <p14:creationId xmlns:p14="http://schemas.microsoft.com/office/powerpoint/2010/main" val="21838184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9" end="9"/>
                                            </p:txEl>
                                          </p:spTgt>
                                        </p:tgtEl>
                                        <p:attrNameLst>
                                          <p:attrName>style.visibility</p:attrName>
                                        </p:attrNameLst>
                                      </p:cBhvr>
                                      <p:to>
                                        <p:strVal val="visible"/>
                                      </p:to>
                                    </p:set>
                                    <p:animEffect transition="in" filter="blinds(horizontal)">
                                      <p:cBhvr>
                                        <p:cTn id="7" dur="500"/>
                                        <p:tgtEl>
                                          <p:spTgt spid="6">
                                            <p:txEl>
                                              <p:pRg st="9" end="9"/>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10" end="10"/>
                                            </p:txEl>
                                          </p:spTgt>
                                        </p:tgtEl>
                                        <p:attrNameLst>
                                          <p:attrName>style.visibility</p:attrName>
                                        </p:attrNameLst>
                                      </p:cBhvr>
                                      <p:to>
                                        <p:strVal val="visible"/>
                                      </p:to>
                                    </p:set>
                                    <p:animEffect transition="in" filter="blinds(horizontal)">
                                      <p:cBhvr>
                                        <p:cTn id="10" dur="500"/>
                                        <p:tgtEl>
                                          <p:spTgt spid="6">
                                            <p:txEl>
                                              <p:pRg st="10" end="1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xEl>
                                              <p:pRg st="12" end="12"/>
                                            </p:txEl>
                                          </p:spTgt>
                                        </p:tgtEl>
                                        <p:attrNameLst>
                                          <p:attrName>style.visibility</p:attrName>
                                        </p:attrNameLst>
                                      </p:cBhvr>
                                      <p:to>
                                        <p:strVal val="visible"/>
                                      </p:to>
                                    </p:set>
                                    <p:animEffect transition="in" filter="blinds(horizontal)">
                                      <p:cBhvr>
                                        <p:cTn id="15" dur="500"/>
                                        <p:tgtEl>
                                          <p:spTgt spid="6">
                                            <p:txEl>
                                              <p:pRg st="12" end="1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
                                            <p:txEl>
                                              <p:pRg st="13" end="13"/>
                                            </p:txEl>
                                          </p:spTgt>
                                        </p:tgtEl>
                                        <p:attrNameLst>
                                          <p:attrName>style.visibility</p:attrName>
                                        </p:attrNameLst>
                                      </p:cBhvr>
                                      <p:to>
                                        <p:strVal val="visible"/>
                                      </p:to>
                                    </p:set>
                                    <p:animEffect transition="in" filter="blinds(horizontal)">
                                      <p:cBhvr>
                                        <p:cTn id="18"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4.4 </a:t>
            </a:r>
            <a:r>
              <a:rPr lang="zh-CN" altLang="en-US" sz="2800" b="1" dirty="0">
                <a:solidFill>
                  <a:schemeClr val="bg1"/>
                </a:solidFill>
                <a:latin typeface="微软雅黑" panose="020B0503020204020204" pitchFamily="34" charset="-122"/>
                <a:ea typeface="微软雅黑" panose="020B0503020204020204" pitchFamily="34" charset="-122"/>
              </a:rPr>
              <a:t>数据库完整性</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4.4.2.</a:t>
            </a:r>
            <a:r>
              <a:rPr lang="zh-CN" altLang="en-US" sz="2800" b="1" dirty="0">
                <a:solidFill>
                  <a:schemeClr val="bg1"/>
                </a:solidFill>
                <a:latin typeface="微软雅黑" panose="020B0503020204020204" pitchFamily="34" charset="-122"/>
                <a:ea typeface="微软雅黑" panose="020B0503020204020204" pitchFamily="34" charset="-122"/>
              </a:rPr>
              <a:t>默认值</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bwMode="auto">
          <a:xfrm>
            <a:off x="152400" y="1129146"/>
            <a:ext cx="11688618" cy="22975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15000"/>
              </a:lnSpc>
              <a:buFontTx/>
              <a:buNone/>
            </a:pPr>
            <a:r>
              <a:rPr lang="en-US" altLang="zh-CN" b="1" dirty="0" smtClean="0">
                <a:latin typeface="楷体_GB2312" pitchFamily="49" charset="-122"/>
                <a:ea typeface="楷体_GB2312" pitchFamily="49" charset="-122"/>
              </a:rPr>
              <a:t>  </a:t>
            </a:r>
            <a:r>
              <a:rPr lang="zh-CN" altLang="en-US" b="1" dirty="0" smtClean="0">
                <a:latin typeface="楷体_GB2312" pitchFamily="49" charset="-122"/>
                <a:ea typeface="楷体_GB2312" pitchFamily="49" charset="-122"/>
              </a:rPr>
              <a:t>默认是一种数据库对象，可以绑定到一列或多列上，也可以绑定到用户自定义的数据类型上，其作用类似于</a:t>
            </a:r>
            <a:r>
              <a:rPr lang="en-US" altLang="zh-CN" b="1" dirty="0" smtClean="0">
                <a:latin typeface="楷体_GB2312" pitchFamily="49" charset="-122"/>
                <a:ea typeface="楷体_GB2312" pitchFamily="49" charset="-122"/>
              </a:rPr>
              <a:t>DEFAULT</a:t>
            </a:r>
            <a:r>
              <a:rPr lang="zh-CN" altLang="en-US" b="1" dirty="0" smtClean="0">
                <a:latin typeface="楷体_GB2312" pitchFamily="49" charset="-122"/>
                <a:ea typeface="楷体_GB2312" pitchFamily="49" charset="-122"/>
              </a:rPr>
              <a:t>约束，也是当向表中插入数据时，没有为列输入值时，系统自动给列赋一个默认值。与</a:t>
            </a:r>
            <a:r>
              <a:rPr lang="en-US" altLang="zh-CN" b="1" dirty="0" smtClean="0">
                <a:latin typeface="楷体_GB2312" pitchFamily="49" charset="-122"/>
                <a:ea typeface="楷体_GB2312" pitchFamily="49" charset="-122"/>
              </a:rPr>
              <a:t>DEFAULT</a:t>
            </a:r>
            <a:r>
              <a:rPr lang="zh-CN" altLang="en-US" b="1" dirty="0" smtClean="0">
                <a:latin typeface="楷体_GB2312" pitchFamily="49" charset="-122"/>
                <a:ea typeface="楷体_GB2312" pitchFamily="49" charset="-122"/>
              </a:rPr>
              <a:t>不同的是它类似规则，通过一次定义，可以多次使用。</a:t>
            </a:r>
          </a:p>
        </p:txBody>
      </p:sp>
    </p:spTree>
    <p:extLst>
      <p:ext uri="{BB962C8B-B14F-4D97-AF65-F5344CB8AC3E}">
        <p14:creationId xmlns:p14="http://schemas.microsoft.com/office/powerpoint/2010/main" val="336514775"/>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4.4 </a:t>
            </a:r>
            <a:r>
              <a:rPr lang="zh-CN" altLang="en-US" sz="2800" b="1" dirty="0">
                <a:solidFill>
                  <a:schemeClr val="bg1"/>
                </a:solidFill>
                <a:latin typeface="微软雅黑" panose="020B0503020204020204" pitchFamily="34" charset="-122"/>
                <a:ea typeface="微软雅黑" panose="020B0503020204020204" pitchFamily="34" charset="-122"/>
              </a:rPr>
              <a:t>数据库完整性</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4.4.2.</a:t>
            </a:r>
            <a:r>
              <a:rPr lang="zh-CN" altLang="en-US" sz="2800" b="1" dirty="0">
                <a:solidFill>
                  <a:schemeClr val="bg1"/>
                </a:solidFill>
                <a:latin typeface="微软雅黑" panose="020B0503020204020204" pitchFamily="34" charset="-122"/>
                <a:ea typeface="微软雅黑" panose="020B0503020204020204" pitchFamily="34" charset="-122"/>
              </a:rPr>
              <a:t>默认值</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2"/>
          <p:cNvSpPr txBox="1">
            <a:spLocks noChangeArrowheads="1"/>
          </p:cNvSpPr>
          <p:nvPr/>
        </p:nvSpPr>
        <p:spPr bwMode="auto">
          <a:xfrm>
            <a:off x="611188" y="981075"/>
            <a:ext cx="2459037" cy="4905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r>
              <a:rPr lang="en-US" altLang="zh-CN" sz="2800" b="1" smtClean="0">
                <a:latin typeface="楷体_GB2312" pitchFamily="49" charset="-122"/>
                <a:ea typeface="楷体_GB2312" pitchFamily="49" charset="-122"/>
              </a:rPr>
              <a:t>1.</a:t>
            </a:r>
            <a:r>
              <a:rPr lang="zh-CN" altLang="en-US" sz="2800" b="1" smtClean="0">
                <a:latin typeface="楷体_GB2312" pitchFamily="49" charset="-122"/>
                <a:ea typeface="楷体_GB2312" pitchFamily="49" charset="-122"/>
              </a:rPr>
              <a:t>创建默认</a:t>
            </a:r>
          </a:p>
        </p:txBody>
      </p:sp>
      <p:sp>
        <p:nvSpPr>
          <p:cNvPr id="9" name="Rectangle 3"/>
          <p:cNvSpPr txBox="1">
            <a:spLocks noChangeArrowheads="1"/>
          </p:cNvSpPr>
          <p:nvPr/>
        </p:nvSpPr>
        <p:spPr bwMode="auto">
          <a:xfrm>
            <a:off x="457199" y="1600200"/>
            <a:ext cx="10894291"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5000"/>
              </a:lnSpc>
              <a:spcBef>
                <a:spcPts val="0"/>
              </a:spcBef>
              <a:buFontTx/>
              <a:buNone/>
            </a:pPr>
            <a:r>
              <a:rPr lang="zh-CN" altLang="en-US" sz="2400" b="1" dirty="0" smtClean="0">
                <a:latin typeface="楷体_GB2312" pitchFamily="49" charset="-122"/>
                <a:ea typeface="楷体_GB2312" pitchFamily="49" charset="-122"/>
              </a:rPr>
              <a:t>创建默认对象语法如下：</a:t>
            </a:r>
          </a:p>
          <a:p>
            <a:pPr eaLnBrk="1" hangingPunct="1">
              <a:lnSpc>
                <a:spcPct val="125000"/>
              </a:lnSpc>
              <a:spcBef>
                <a:spcPts val="0"/>
              </a:spcBef>
              <a:buFontTx/>
              <a:buNone/>
            </a:pPr>
            <a:r>
              <a:rPr lang="zh-CN" altLang="en-US" sz="2400" b="1" dirty="0" smtClean="0">
                <a:latin typeface="楷体_GB2312" pitchFamily="49" charset="-122"/>
                <a:ea typeface="楷体_GB2312" pitchFamily="49" charset="-122"/>
              </a:rPr>
              <a:t>      </a:t>
            </a:r>
            <a:r>
              <a:rPr lang="en-US" altLang="zh-CN" sz="2400" b="1" dirty="0" smtClean="0">
                <a:solidFill>
                  <a:srgbClr val="FF3300"/>
                </a:solidFill>
                <a:latin typeface="楷体_GB2312" pitchFamily="49" charset="-122"/>
                <a:ea typeface="楷体_GB2312" pitchFamily="49" charset="-122"/>
              </a:rPr>
              <a:t>CREATE DEFAULT </a:t>
            </a:r>
            <a:r>
              <a:rPr lang="zh-CN" altLang="en-US" sz="2400" b="1" dirty="0" smtClean="0">
                <a:solidFill>
                  <a:srgbClr val="FF3300"/>
                </a:solidFill>
                <a:latin typeface="楷体_GB2312" pitchFamily="49" charset="-122"/>
                <a:ea typeface="楷体_GB2312" pitchFamily="49" charset="-122"/>
              </a:rPr>
              <a:t>默认名</a:t>
            </a:r>
          </a:p>
          <a:p>
            <a:pPr eaLnBrk="1" hangingPunct="1">
              <a:lnSpc>
                <a:spcPct val="125000"/>
              </a:lnSpc>
              <a:spcBef>
                <a:spcPts val="0"/>
              </a:spcBef>
              <a:buFontTx/>
              <a:buNone/>
            </a:pPr>
            <a:r>
              <a:rPr lang="en-US" altLang="zh-CN" sz="2400" b="1" dirty="0" smtClean="0">
                <a:solidFill>
                  <a:srgbClr val="FF3300"/>
                </a:solidFill>
                <a:latin typeface="楷体_GB2312" pitchFamily="49" charset="-122"/>
                <a:ea typeface="楷体_GB2312" pitchFamily="49" charset="-122"/>
              </a:rPr>
              <a:t>      AS </a:t>
            </a:r>
          </a:p>
          <a:p>
            <a:pPr eaLnBrk="1" hangingPunct="1">
              <a:lnSpc>
                <a:spcPct val="125000"/>
              </a:lnSpc>
              <a:spcBef>
                <a:spcPts val="0"/>
              </a:spcBef>
              <a:buFontTx/>
              <a:buNone/>
            </a:pPr>
            <a:r>
              <a:rPr lang="zh-CN" altLang="en-US" sz="2400" b="1" dirty="0" smtClean="0">
                <a:solidFill>
                  <a:srgbClr val="FF3300"/>
                </a:solidFill>
                <a:latin typeface="楷体_GB2312" pitchFamily="49" charset="-122"/>
                <a:ea typeface="楷体_GB2312" pitchFamily="49" charset="-122"/>
              </a:rPr>
              <a:t>       常量表达式</a:t>
            </a:r>
          </a:p>
          <a:p>
            <a:pPr eaLnBrk="1" hangingPunct="1">
              <a:lnSpc>
                <a:spcPct val="125000"/>
              </a:lnSpc>
              <a:spcBef>
                <a:spcPts val="0"/>
              </a:spcBef>
              <a:buFontTx/>
              <a:buNone/>
            </a:pPr>
            <a:endParaRPr lang="en-US" altLang="zh-CN" sz="2400" b="1" dirty="0" smtClean="0">
              <a:latin typeface="楷体_GB2312" pitchFamily="49" charset="-122"/>
              <a:ea typeface="楷体_GB2312" pitchFamily="49" charset="-122"/>
            </a:endParaRPr>
          </a:p>
          <a:p>
            <a:pPr eaLnBrk="1" hangingPunct="1">
              <a:lnSpc>
                <a:spcPct val="125000"/>
              </a:lnSpc>
              <a:spcBef>
                <a:spcPts val="0"/>
              </a:spcBef>
              <a:buFontTx/>
              <a:buNone/>
            </a:pPr>
            <a:r>
              <a:rPr lang="zh-CN" altLang="en-US" sz="2400" b="1" dirty="0" smtClean="0">
                <a:latin typeface="楷体_GB2312" pitchFamily="49" charset="-122"/>
                <a:ea typeface="楷体_GB2312" pitchFamily="49" charset="-122"/>
              </a:rPr>
              <a:t>例如，在电力抢修工程数据库中创建默认对象</a:t>
            </a:r>
            <a:r>
              <a:rPr lang="en-US" altLang="zh-CN" sz="2400" b="1" dirty="0" err="1" smtClean="0">
                <a:latin typeface="楷体_GB2312" pitchFamily="49" charset="-122"/>
                <a:ea typeface="楷体_GB2312" pitchFamily="49" charset="-122"/>
              </a:rPr>
              <a:t>Getdate</a:t>
            </a:r>
            <a:r>
              <a:rPr lang="zh-CN" altLang="en-US" sz="2400" b="1" dirty="0" smtClean="0">
                <a:latin typeface="楷体_GB2312" pitchFamily="49" charset="-122"/>
                <a:ea typeface="楷体_GB2312" pitchFamily="49" charset="-122"/>
              </a:rPr>
              <a:t>，其值为当前系统日期：</a:t>
            </a:r>
          </a:p>
          <a:p>
            <a:pPr eaLnBrk="1" hangingPunct="1">
              <a:lnSpc>
                <a:spcPct val="125000"/>
              </a:lnSpc>
              <a:spcBef>
                <a:spcPts val="0"/>
              </a:spcBef>
              <a:buFontTx/>
              <a:buNone/>
            </a:pPr>
            <a:r>
              <a:rPr lang="zh-CN" altLang="en-US" sz="2400" b="1" dirty="0" smtClean="0">
                <a:latin typeface="楷体_GB2312" pitchFamily="49" charset="-122"/>
                <a:ea typeface="楷体_GB2312" pitchFamily="49" charset="-122"/>
              </a:rPr>
              <a:t>     </a:t>
            </a:r>
            <a:r>
              <a:rPr lang="en-US" altLang="zh-CN" sz="2400" b="1" dirty="0" smtClean="0">
                <a:solidFill>
                  <a:srgbClr val="0000FF"/>
                </a:solidFill>
                <a:latin typeface="楷体_GB2312" pitchFamily="49" charset="-122"/>
                <a:ea typeface="楷体_GB2312" pitchFamily="49" charset="-122"/>
              </a:rPr>
              <a:t>CREATE DEFAULT </a:t>
            </a:r>
            <a:r>
              <a:rPr lang="en-US" altLang="zh-CN" sz="2400" b="1" dirty="0" err="1" smtClean="0">
                <a:solidFill>
                  <a:srgbClr val="0000FF"/>
                </a:solidFill>
                <a:latin typeface="楷体_GB2312" pitchFamily="49" charset="-122"/>
                <a:ea typeface="楷体_GB2312" pitchFamily="49" charset="-122"/>
              </a:rPr>
              <a:t>Getdate</a:t>
            </a:r>
            <a:r>
              <a:rPr lang="en-US" altLang="zh-CN" sz="2400" b="1" dirty="0" smtClean="0">
                <a:solidFill>
                  <a:srgbClr val="0000FF"/>
                </a:solidFill>
                <a:latin typeface="楷体_GB2312" pitchFamily="49" charset="-122"/>
                <a:ea typeface="楷体_GB2312" pitchFamily="49" charset="-122"/>
              </a:rPr>
              <a:t> AS </a:t>
            </a:r>
            <a:r>
              <a:rPr lang="en-US" altLang="zh-CN" sz="2400" b="1" dirty="0" err="1" smtClean="0">
                <a:solidFill>
                  <a:srgbClr val="0000FF"/>
                </a:solidFill>
                <a:latin typeface="楷体_GB2312" pitchFamily="49" charset="-122"/>
                <a:ea typeface="楷体_GB2312" pitchFamily="49" charset="-122"/>
              </a:rPr>
              <a:t>getdate</a:t>
            </a:r>
            <a:r>
              <a:rPr lang="en-US" altLang="zh-CN" sz="2400" b="1" dirty="0" smtClean="0">
                <a:solidFill>
                  <a:srgbClr val="0000FF"/>
                </a:solidFill>
                <a:latin typeface="楷体_GB2312" pitchFamily="49" charset="-122"/>
                <a:ea typeface="楷体_GB2312" pitchFamily="49" charset="-122"/>
              </a:rPr>
              <a:t>()</a:t>
            </a:r>
          </a:p>
          <a:p>
            <a:pPr eaLnBrk="1" hangingPunct="1">
              <a:lnSpc>
                <a:spcPct val="125000"/>
              </a:lnSpc>
              <a:spcBef>
                <a:spcPts val="0"/>
              </a:spcBef>
              <a:buFontTx/>
              <a:buNone/>
            </a:pPr>
            <a:r>
              <a:rPr lang="en-US" altLang="zh-CN" sz="2400" b="1" dirty="0" smtClean="0">
                <a:latin typeface="楷体_GB2312" pitchFamily="49" charset="-122"/>
                <a:ea typeface="楷体_GB2312" pitchFamily="49" charset="-122"/>
              </a:rPr>
              <a:t>    </a:t>
            </a:r>
            <a:r>
              <a:rPr lang="zh-CN" altLang="en-US" sz="2400" b="1" dirty="0" smtClean="0">
                <a:latin typeface="楷体_GB2312" pitchFamily="49" charset="-122"/>
                <a:ea typeface="楷体_GB2312" pitchFamily="49" charset="-122"/>
              </a:rPr>
              <a:t>注意：拥有</a:t>
            </a:r>
            <a:r>
              <a:rPr lang="en-US" altLang="zh-CN" sz="2400" b="1" dirty="0" smtClean="0">
                <a:latin typeface="楷体_GB2312" pitchFamily="49" charset="-122"/>
                <a:ea typeface="楷体_GB2312" pitchFamily="49" charset="-122"/>
              </a:rPr>
              <a:t>CREATE DEFAULT</a:t>
            </a:r>
            <a:r>
              <a:rPr lang="zh-CN" altLang="en-US" sz="2400" b="1" dirty="0" smtClean="0">
                <a:latin typeface="楷体_GB2312" pitchFamily="49" charset="-122"/>
                <a:ea typeface="楷体_GB2312" pitchFamily="49" charset="-122"/>
              </a:rPr>
              <a:t>及其以上权限的角色成员或用户才可以创建默认对象。默认拥有此权限的角色有</a:t>
            </a:r>
            <a:r>
              <a:rPr lang="en-US" altLang="zh-CN" sz="2400" b="1" dirty="0" err="1" smtClean="0">
                <a:latin typeface="楷体_GB2312" pitchFamily="49" charset="-122"/>
                <a:ea typeface="楷体_GB2312" pitchFamily="49" charset="-122"/>
              </a:rPr>
              <a:t>sysadmin</a:t>
            </a:r>
            <a:r>
              <a:rPr lang="zh-CN" altLang="en-US" sz="2400" b="1" dirty="0" smtClean="0">
                <a:latin typeface="楷体_GB2312" pitchFamily="49" charset="-122"/>
                <a:ea typeface="楷体_GB2312" pitchFamily="49" charset="-122"/>
              </a:rPr>
              <a:t>固定服务器角色成员、</a:t>
            </a:r>
            <a:r>
              <a:rPr lang="en-US" altLang="zh-CN" sz="2400" b="1" dirty="0" err="1" smtClean="0">
                <a:latin typeface="楷体_GB2312" pitchFamily="49" charset="-122"/>
                <a:ea typeface="楷体_GB2312" pitchFamily="49" charset="-122"/>
              </a:rPr>
              <a:t>db_owner</a:t>
            </a:r>
            <a:r>
              <a:rPr lang="zh-CN" altLang="en-US" sz="2400" b="1" dirty="0" smtClean="0">
                <a:latin typeface="楷体_GB2312" pitchFamily="49" charset="-122"/>
                <a:ea typeface="楷体_GB2312" pitchFamily="49" charset="-122"/>
              </a:rPr>
              <a:t>和</a:t>
            </a:r>
            <a:r>
              <a:rPr lang="en-US" altLang="zh-CN" sz="2400" b="1" dirty="0" err="1" smtClean="0">
                <a:latin typeface="楷体_GB2312" pitchFamily="49" charset="-122"/>
                <a:ea typeface="楷体_GB2312" pitchFamily="49" charset="-122"/>
              </a:rPr>
              <a:t>db_addladmin</a:t>
            </a:r>
            <a:r>
              <a:rPr lang="zh-CN" altLang="en-US" sz="2400" b="1" dirty="0" smtClean="0">
                <a:latin typeface="楷体_GB2312" pitchFamily="49" charset="-122"/>
                <a:ea typeface="楷体_GB2312" pitchFamily="49" charset="-122"/>
              </a:rPr>
              <a:t>固定数据库角色成员，以上角色成员可以将创建默认的权限授予其他用户。 </a:t>
            </a:r>
          </a:p>
        </p:txBody>
      </p:sp>
    </p:spTree>
    <p:extLst>
      <p:ext uri="{BB962C8B-B14F-4D97-AF65-F5344CB8AC3E}">
        <p14:creationId xmlns:p14="http://schemas.microsoft.com/office/powerpoint/2010/main" val="27413453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animEffect transition="in" filter="blinds(horizontal)">
                                      <p:cBhvr>
                                        <p:cTn id="7" dur="500"/>
                                        <p:tgtEl>
                                          <p:spTgt spid="9">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6" end="6"/>
                                            </p:txEl>
                                          </p:spTgt>
                                        </p:tgtEl>
                                        <p:attrNameLst>
                                          <p:attrName>style.visibility</p:attrName>
                                        </p:attrNameLst>
                                      </p:cBhvr>
                                      <p:to>
                                        <p:strVal val="visible"/>
                                      </p:to>
                                    </p:set>
                                    <p:animEffect transition="in" filter="blinds(horizontal)">
                                      <p:cBhvr>
                                        <p:cTn id="12" dur="500"/>
                                        <p:tgtEl>
                                          <p:spTgt spid="9">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animEffect transition="in" filter="blinds(horizontal)">
                                      <p:cBhvr>
                                        <p:cTn id="17"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4.4 </a:t>
            </a:r>
            <a:r>
              <a:rPr lang="zh-CN" altLang="en-US" sz="2800" b="1" dirty="0">
                <a:solidFill>
                  <a:schemeClr val="bg1"/>
                </a:solidFill>
                <a:latin typeface="微软雅黑" panose="020B0503020204020204" pitchFamily="34" charset="-122"/>
                <a:ea typeface="微软雅黑" panose="020B0503020204020204" pitchFamily="34" charset="-122"/>
              </a:rPr>
              <a:t>数据库完整性</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4.4.2.</a:t>
            </a:r>
            <a:r>
              <a:rPr lang="zh-CN" altLang="en-US" sz="2800" b="1" dirty="0">
                <a:solidFill>
                  <a:schemeClr val="bg1"/>
                </a:solidFill>
                <a:latin typeface="微软雅黑" panose="020B0503020204020204" pitchFamily="34" charset="-122"/>
                <a:ea typeface="微软雅黑" panose="020B0503020204020204" pitchFamily="34" charset="-122"/>
              </a:rPr>
              <a:t>默认值</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tangle 2"/>
          <p:cNvSpPr txBox="1">
            <a:spLocks noChangeArrowheads="1"/>
          </p:cNvSpPr>
          <p:nvPr/>
        </p:nvSpPr>
        <p:spPr bwMode="auto">
          <a:xfrm>
            <a:off x="514495" y="1110363"/>
            <a:ext cx="2555875" cy="647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r>
              <a:rPr lang="en-US" altLang="zh-CN" sz="2800" b="1" dirty="0" smtClean="0">
                <a:latin typeface="楷体_GB2312" pitchFamily="49" charset="-122"/>
                <a:ea typeface="楷体_GB2312" pitchFamily="49" charset="-122"/>
              </a:rPr>
              <a:t>2.</a:t>
            </a:r>
            <a:r>
              <a:rPr lang="zh-CN" altLang="en-US" sz="2800" b="1" dirty="0" smtClean="0">
                <a:latin typeface="楷体_GB2312" pitchFamily="49" charset="-122"/>
                <a:ea typeface="楷体_GB2312" pitchFamily="49" charset="-122"/>
              </a:rPr>
              <a:t>绑定默认</a:t>
            </a:r>
          </a:p>
        </p:txBody>
      </p:sp>
      <p:sp>
        <p:nvSpPr>
          <p:cNvPr id="11" name="Rectangle 3"/>
          <p:cNvSpPr txBox="1">
            <a:spLocks noChangeArrowheads="1"/>
          </p:cNvSpPr>
          <p:nvPr/>
        </p:nvSpPr>
        <p:spPr bwMode="auto">
          <a:xfrm>
            <a:off x="395287" y="2205038"/>
            <a:ext cx="11454967" cy="27352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eaLnBrk="1" hangingPunct="1">
              <a:lnSpc>
                <a:spcPct val="125000"/>
              </a:lnSpc>
              <a:spcBef>
                <a:spcPts val="0"/>
              </a:spcBef>
              <a:buFontTx/>
              <a:buNone/>
            </a:pPr>
            <a:r>
              <a:rPr lang="zh-CN" altLang="en-US" b="1" dirty="0" smtClean="0">
                <a:latin typeface="楷体_GB2312" pitchFamily="49" charset="-122"/>
                <a:ea typeface="楷体_GB2312" pitchFamily="49" charset="-122"/>
              </a:rPr>
              <a:t>默认是数据库对象，它要作用于某个数据库对象，需要先把默认绑定到表中的某列：</a:t>
            </a:r>
            <a:r>
              <a:rPr lang="en-US" altLang="zh-CN" b="1" dirty="0" err="1" smtClean="0">
                <a:solidFill>
                  <a:srgbClr val="FF3300"/>
                </a:solidFill>
                <a:latin typeface="楷体_GB2312" pitchFamily="49" charset="-122"/>
                <a:ea typeface="楷体_GB2312" pitchFamily="49" charset="-122"/>
              </a:rPr>
              <a:t>SP_BINDEFAULT</a:t>
            </a:r>
            <a:r>
              <a:rPr lang="en-US" altLang="zh-CN" b="1" dirty="0" smtClean="0">
                <a:solidFill>
                  <a:srgbClr val="FF3300"/>
                </a:solidFill>
                <a:latin typeface="楷体_GB2312" pitchFamily="49" charset="-122"/>
                <a:ea typeface="楷体_GB2312" pitchFamily="49" charset="-122"/>
              </a:rPr>
              <a:t>  </a:t>
            </a:r>
            <a:r>
              <a:rPr lang="zh-CN" altLang="en-US" b="1" dirty="0" smtClean="0">
                <a:solidFill>
                  <a:srgbClr val="FF3300"/>
                </a:solidFill>
                <a:latin typeface="楷体_GB2312" pitchFamily="49" charset="-122"/>
                <a:ea typeface="楷体_GB2312" pitchFamily="49" charset="-122"/>
              </a:rPr>
              <a:t>默认名</a:t>
            </a:r>
            <a:r>
              <a:rPr lang="en-US" altLang="zh-CN" b="1" dirty="0" smtClean="0">
                <a:solidFill>
                  <a:srgbClr val="FF3300"/>
                </a:solidFill>
                <a:latin typeface="楷体_GB2312" pitchFamily="49" charset="-122"/>
                <a:ea typeface="楷体_GB2312" pitchFamily="49" charset="-122"/>
              </a:rPr>
              <a:t>,</a:t>
            </a:r>
            <a:r>
              <a:rPr lang="en-US" altLang="zh-CN" b="1" dirty="0" smtClean="0">
                <a:solidFill>
                  <a:srgbClr val="FF3300"/>
                </a:solidFill>
                <a:ea typeface="楷体_GB2312" pitchFamily="49" charset="-122"/>
              </a:rPr>
              <a:t> </a:t>
            </a:r>
            <a:r>
              <a:rPr lang="zh-CN" altLang="en-US" b="1" dirty="0" smtClean="0">
                <a:solidFill>
                  <a:srgbClr val="FF3300"/>
                </a:solidFill>
                <a:ea typeface="楷体_GB2312" pitchFamily="49" charset="-122"/>
              </a:rPr>
              <a:t>数据库</a:t>
            </a:r>
            <a:r>
              <a:rPr lang="zh-CN" altLang="en-US" b="1" dirty="0" smtClean="0">
                <a:solidFill>
                  <a:srgbClr val="FF3300"/>
                </a:solidFill>
                <a:latin typeface="楷体_GB2312" pitchFamily="49" charset="-122"/>
                <a:ea typeface="楷体_GB2312" pitchFamily="49" charset="-122"/>
              </a:rPr>
              <a:t>对象名 </a:t>
            </a:r>
          </a:p>
          <a:p>
            <a:pPr marL="0" eaLnBrk="1" hangingPunct="1">
              <a:lnSpc>
                <a:spcPct val="125000"/>
              </a:lnSpc>
              <a:spcBef>
                <a:spcPts val="0"/>
              </a:spcBef>
              <a:buFontTx/>
              <a:buNone/>
            </a:pPr>
            <a:endParaRPr lang="en-US" altLang="zh-CN" b="1" dirty="0" smtClean="0">
              <a:solidFill>
                <a:srgbClr val="FF3300"/>
              </a:solidFill>
              <a:latin typeface="楷体_GB2312" pitchFamily="49" charset="-122"/>
              <a:ea typeface="楷体_GB2312" pitchFamily="49" charset="-122"/>
            </a:endParaRPr>
          </a:p>
          <a:p>
            <a:pPr marL="0" eaLnBrk="1" hangingPunct="1">
              <a:lnSpc>
                <a:spcPct val="125000"/>
              </a:lnSpc>
              <a:spcBef>
                <a:spcPts val="0"/>
              </a:spcBef>
              <a:buFontTx/>
              <a:buNone/>
            </a:pPr>
            <a:r>
              <a:rPr lang="zh-CN" altLang="en-US" b="1" dirty="0" smtClean="0">
                <a:latin typeface="楷体_GB2312" pitchFamily="49" charset="-122"/>
                <a:ea typeface="楷体_GB2312" pitchFamily="49" charset="-122"/>
              </a:rPr>
              <a:t>例如将创建的默认对象</a:t>
            </a:r>
            <a:r>
              <a:rPr lang="en-US" altLang="zh-CN" b="1" dirty="0" err="1" smtClean="0">
                <a:latin typeface="楷体_GB2312" pitchFamily="49" charset="-122"/>
                <a:ea typeface="楷体_GB2312" pitchFamily="49" charset="-122"/>
              </a:rPr>
              <a:t>Getdate</a:t>
            </a:r>
            <a:r>
              <a:rPr lang="zh-CN" altLang="en-US" b="1" dirty="0" smtClean="0">
                <a:latin typeface="楷体_GB2312" pitchFamily="49" charset="-122"/>
                <a:ea typeface="楷体_GB2312" pitchFamily="49" charset="-122"/>
              </a:rPr>
              <a:t>绑定到电力抢修工程数据库中</a:t>
            </a:r>
            <a:r>
              <a:rPr lang="en-US" altLang="zh-CN" b="1" dirty="0" err="1" smtClean="0">
                <a:latin typeface="楷体_GB2312" pitchFamily="49" charset="-122"/>
                <a:ea typeface="楷体_GB2312" pitchFamily="49" charset="-122"/>
              </a:rPr>
              <a:t>out_stock</a:t>
            </a:r>
            <a:r>
              <a:rPr lang="zh-CN" altLang="en-US" b="1" dirty="0" smtClean="0">
                <a:latin typeface="楷体_GB2312" pitchFamily="49" charset="-122"/>
                <a:ea typeface="楷体_GB2312" pitchFamily="49" charset="-122"/>
              </a:rPr>
              <a:t>表的 </a:t>
            </a:r>
            <a:r>
              <a:rPr lang="en-US" altLang="zh-CN" b="1" dirty="0" err="1" smtClean="0">
                <a:latin typeface="楷体_GB2312" pitchFamily="49" charset="-122"/>
                <a:ea typeface="楷体_GB2312" pitchFamily="49" charset="-122"/>
              </a:rPr>
              <a:t>get_date</a:t>
            </a:r>
            <a:r>
              <a:rPr lang="zh-CN" altLang="en-US" b="1" dirty="0" smtClean="0">
                <a:latin typeface="楷体_GB2312" pitchFamily="49" charset="-122"/>
                <a:ea typeface="楷体_GB2312" pitchFamily="49" charset="-122"/>
              </a:rPr>
              <a:t>列：</a:t>
            </a:r>
          </a:p>
          <a:p>
            <a:pPr marL="0" eaLnBrk="1" hangingPunct="1">
              <a:lnSpc>
                <a:spcPct val="125000"/>
              </a:lnSpc>
              <a:spcBef>
                <a:spcPts val="0"/>
              </a:spcBef>
              <a:buFontTx/>
              <a:buNone/>
            </a:pPr>
            <a:r>
              <a:rPr lang="en-US" altLang="zh-CN" b="1" dirty="0" err="1" smtClean="0">
                <a:solidFill>
                  <a:srgbClr val="0000FF"/>
                </a:solidFill>
                <a:latin typeface="楷体_GB2312" pitchFamily="49" charset="-122"/>
                <a:ea typeface="楷体_GB2312" pitchFamily="49" charset="-122"/>
              </a:rPr>
              <a:t>SP_BINDEFAULT</a:t>
            </a:r>
            <a:r>
              <a:rPr lang="en-US" altLang="zh-CN" b="1" dirty="0" smtClean="0">
                <a:solidFill>
                  <a:srgbClr val="0000FF"/>
                </a:solidFill>
                <a:latin typeface="楷体_GB2312" pitchFamily="49" charset="-122"/>
                <a:ea typeface="楷体_GB2312" pitchFamily="49" charset="-122"/>
              </a:rPr>
              <a:t>  </a:t>
            </a:r>
            <a:r>
              <a:rPr lang="en-US" altLang="zh-CN" b="1" dirty="0" err="1" smtClean="0">
                <a:solidFill>
                  <a:srgbClr val="0000FF"/>
                </a:solidFill>
                <a:latin typeface="楷体_GB2312" pitchFamily="49" charset="-122"/>
                <a:ea typeface="楷体_GB2312" pitchFamily="49" charset="-122"/>
              </a:rPr>
              <a:t>Getdate</a:t>
            </a:r>
            <a:r>
              <a:rPr lang="zh-CN" altLang="en-US" b="1" dirty="0" smtClean="0">
                <a:solidFill>
                  <a:srgbClr val="0000FF"/>
                </a:solidFill>
                <a:latin typeface="楷体_GB2312" pitchFamily="49" charset="-122"/>
                <a:ea typeface="楷体_GB2312" pitchFamily="49" charset="-122"/>
              </a:rPr>
              <a:t>，</a:t>
            </a:r>
            <a:r>
              <a:rPr lang="en-US" altLang="zh-CN" b="1" dirty="0" err="1" smtClean="0">
                <a:solidFill>
                  <a:srgbClr val="0000FF"/>
                </a:solidFill>
                <a:latin typeface="楷体_GB2312" pitchFamily="49" charset="-122"/>
                <a:ea typeface="楷体_GB2312" pitchFamily="49" charset="-122"/>
              </a:rPr>
              <a:t>out_stock.get_date</a:t>
            </a:r>
            <a:endParaRPr lang="en-US" altLang="zh-CN" b="1" dirty="0" smtClean="0">
              <a:solidFill>
                <a:srgbClr val="0000FF"/>
              </a:solidFill>
              <a:latin typeface="楷体_GB2312" pitchFamily="49" charset="-122"/>
              <a:ea typeface="楷体_GB2312" pitchFamily="49" charset="-122"/>
            </a:endParaRPr>
          </a:p>
          <a:p>
            <a:pPr marL="0" eaLnBrk="1" hangingPunct="1">
              <a:lnSpc>
                <a:spcPct val="125000"/>
              </a:lnSpc>
              <a:spcBef>
                <a:spcPts val="0"/>
              </a:spcBef>
              <a:buFontTx/>
              <a:buNone/>
            </a:pPr>
            <a:endParaRPr lang="en-US" altLang="zh-CN" b="1" dirty="0" smtClean="0">
              <a:latin typeface="楷体_GB2312" pitchFamily="49" charset="-122"/>
              <a:ea typeface="楷体_GB2312" pitchFamily="49" charset="-122"/>
            </a:endParaRPr>
          </a:p>
          <a:p>
            <a:pPr marL="0" eaLnBrk="1" hangingPunct="1">
              <a:lnSpc>
                <a:spcPct val="125000"/>
              </a:lnSpc>
              <a:spcBef>
                <a:spcPts val="0"/>
              </a:spcBef>
              <a:buFontTx/>
              <a:buNone/>
            </a:pPr>
            <a:endParaRPr lang="en-US" altLang="zh-CN" b="1" dirty="0" smtClean="0">
              <a:latin typeface="楷体_GB2312" pitchFamily="49" charset="-122"/>
              <a:ea typeface="楷体_GB2312" pitchFamily="49" charset="-122"/>
            </a:endParaRPr>
          </a:p>
        </p:txBody>
      </p:sp>
    </p:spTree>
    <p:extLst>
      <p:ext uri="{BB962C8B-B14F-4D97-AF65-F5344CB8AC3E}">
        <p14:creationId xmlns:p14="http://schemas.microsoft.com/office/powerpoint/2010/main" val="3361463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blinds(horizontal)">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blinds(horizontal)">
                                      <p:cBhvr>
                                        <p:cTn id="17"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4.4 </a:t>
            </a:r>
            <a:r>
              <a:rPr lang="zh-CN" altLang="en-US" sz="2800" b="1" dirty="0">
                <a:solidFill>
                  <a:schemeClr val="bg1"/>
                </a:solidFill>
                <a:latin typeface="微软雅黑" panose="020B0503020204020204" pitchFamily="34" charset="-122"/>
                <a:ea typeface="微软雅黑" panose="020B0503020204020204" pitchFamily="34" charset="-122"/>
              </a:rPr>
              <a:t>数据库完整性</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4.4.2.</a:t>
            </a:r>
            <a:r>
              <a:rPr lang="zh-CN" altLang="en-US" sz="2800" b="1" dirty="0">
                <a:solidFill>
                  <a:schemeClr val="bg1"/>
                </a:solidFill>
                <a:latin typeface="微软雅黑" panose="020B0503020204020204" pitchFamily="34" charset="-122"/>
                <a:ea typeface="微软雅黑" panose="020B0503020204020204" pitchFamily="34" charset="-122"/>
              </a:rPr>
              <a:t>默认值</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2"/>
          <p:cNvSpPr txBox="1">
            <a:spLocks noChangeArrowheads="1"/>
          </p:cNvSpPr>
          <p:nvPr/>
        </p:nvSpPr>
        <p:spPr bwMode="auto">
          <a:xfrm>
            <a:off x="531091" y="1009073"/>
            <a:ext cx="8229600"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en-US" altLang="zh-CN" b="1" dirty="0" smtClean="0">
                <a:latin typeface="楷体_GB2312" pitchFamily="49" charset="-122"/>
                <a:ea typeface="楷体_GB2312" pitchFamily="49" charset="-122"/>
              </a:rPr>
              <a:t>3.</a:t>
            </a:r>
            <a:r>
              <a:rPr lang="zh-CN" altLang="en-US" b="1" dirty="0" smtClean="0">
                <a:latin typeface="楷体_GB2312" pitchFamily="49" charset="-122"/>
                <a:ea typeface="楷体_GB2312" pitchFamily="49" charset="-122"/>
              </a:rPr>
              <a:t>查看默认</a:t>
            </a:r>
          </a:p>
          <a:p>
            <a:pPr eaLnBrk="1" hangingPunct="1">
              <a:buFontTx/>
              <a:buNone/>
            </a:pPr>
            <a:r>
              <a:rPr lang="zh-CN" altLang="en-US" b="1" dirty="0" smtClean="0">
                <a:latin typeface="楷体_GB2312" pitchFamily="49" charset="-122"/>
                <a:ea typeface="楷体_GB2312" pitchFamily="49" charset="-122"/>
              </a:rPr>
              <a:t>     </a:t>
            </a:r>
            <a:r>
              <a:rPr lang="en-US" altLang="zh-CN" b="1" dirty="0" smtClean="0">
                <a:solidFill>
                  <a:srgbClr val="FF3300"/>
                </a:solidFill>
                <a:latin typeface="楷体_GB2312" pitchFamily="49" charset="-122"/>
                <a:ea typeface="楷体_GB2312" pitchFamily="49" charset="-122"/>
              </a:rPr>
              <a:t>EXEC </a:t>
            </a:r>
            <a:r>
              <a:rPr lang="en-US" altLang="zh-CN" b="1" dirty="0" err="1" smtClean="0">
                <a:solidFill>
                  <a:srgbClr val="FF3300"/>
                </a:solidFill>
                <a:latin typeface="楷体_GB2312" pitchFamily="49" charset="-122"/>
                <a:ea typeface="楷体_GB2312" pitchFamily="49" charset="-122"/>
              </a:rPr>
              <a:t>sp_helptext</a:t>
            </a:r>
            <a:r>
              <a:rPr lang="en-US" altLang="zh-CN" b="1" dirty="0" smtClean="0">
                <a:solidFill>
                  <a:srgbClr val="FF3300"/>
                </a:solidFill>
                <a:latin typeface="楷体_GB2312" pitchFamily="49" charset="-122"/>
                <a:ea typeface="楷体_GB2312" pitchFamily="49" charset="-122"/>
              </a:rPr>
              <a:t> </a:t>
            </a:r>
            <a:r>
              <a:rPr lang="zh-CN" altLang="en-US" b="1" dirty="0" smtClean="0">
                <a:solidFill>
                  <a:srgbClr val="FF3300"/>
                </a:solidFill>
                <a:latin typeface="楷体_GB2312" pitchFamily="49" charset="-122"/>
                <a:ea typeface="楷体_GB2312" pitchFamily="49" charset="-122"/>
              </a:rPr>
              <a:t>默认名</a:t>
            </a:r>
            <a:endParaRPr lang="en-US" altLang="zh-CN" b="1" dirty="0" smtClean="0">
              <a:solidFill>
                <a:srgbClr val="FF3300"/>
              </a:solidFill>
              <a:latin typeface="楷体_GB2312" pitchFamily="49" charset="-122"/>
              <a:ea typeface="楷体_GB2312" pitchFamily="49" charset="-122"/>
            </a:endParaRPr>
          </a:p>
          <a:p>
            <a:pPr eaLnBrk="1" hangingPunct="1">
              <a:buFontTx/>
              <a:buNone/>
            </a:pPr>
            <a:endParaRPr lang="en-US" altLang="zh-CN" b="1" dirty="0" smtClean="0">
              <a:solidFill>
                <a:srgbClr val="FF3300"/>
              </a:solidFill>
              <a:latin typeface="楷体_GB2312" pitchFamily="49" charset="-122"/>
              <a:ea typeface="楷体_GB2312" pitchFamily="49" charset="-122"/>
            </a:endParaRPr>
          </a:p>
          <a:p>
            <a:pPr eaLnBrk="1" hangingPunct="1">
              <a:buFontTx/>
              <a:buNone/>
            </a:pPr>
            <a:r>
              <a:rPr lang="en-US" altLang="zh-CN" b="1" dirty="0" smtClean="0">
                <a:latin typeface="楷体_GB2312" pitchFamily="49" charset="-122"/>
                <a:ea typeface="楷体_GB2312" pitchFamily="49" charset="-122"/>
              </a:rPr>
              <a:t>4.</a:t>
            </a:r>
            <a:r>
              <a:rPr lang="zh-CN" altLang="en-US" b="1" dirty="0" smtClean="0">
                <a:latin typeface="楷体_GB2312" pitchFamily="49" charset="-122"/>
                <a:ea typeface="楷体_GB2312" pitchFamily="49" charset="-122"/>
              </a:rPr>
              <a:t>解除默认</a:t>
            </a:r>
          </a:p>
          <a:p>
            <a:pPr eaLnBrk="1" hangingPunct="1">
              <a:buFontTx/>
              <a:buNone/>
            </a:pPr>
            <a:r>
              <a:rPr lang="zh-CN" altLang="en-US" b="1" dirty="0" smtClean="0">
                <a:solidFill>
                  <a:srgbClr val="FF3300"/>
                </a:solidFill>
                <a:latin typeface="楷体_GB2312" pitchFamily="49" charset="-122"/>
                <a:ea typeface="楷体_GB2312" pitchFamily="49" charset="-122"/>
              </a:rPr>
              <a:t>     </a:t>
            </a:r>
            <a:r>
              <a:rPr lang="en-US" altLang="zh-CN" b="1" dirty="0" err="1" smtClean="0">
                <a:solidFill>
                  <a:srgbClr val="FF3300"/>
                </a:solidFill>
                <a:latin typeface="楷体_GB2312" pitchFamily="49" charset="-122"/>
                <a:ea typeface="楷体_GB2312" pitchFamily="49" charset="-122"/>
              </a:rPr>
              <a:t>SP_UNBINDEFAULT</a:t>
            </a:r>
            <a:r>
              <a:rPr lang="en-US" altLang="zh-CN" b="1" dirty="0" smtClean="0">
                <a:solidFill>
                  <a:srgbClr val="FF3300"/>
                </a:solidFill>
                <a:latin typeface="楷体_GB2312" pitchFamily="49" charset="-122"/>
                <a:ea typeface="楷体_GB2312" pitchFamily="49" charset="-122"/>
              </a:rPr>
              <a:t> </a:t>
            </a:r>
            <a:r>
              <a:rPr lang="zh-CN" altLang="en-US" b="1" dirty="0" smtClean="0">
                <a:solidFill>
                  <a:srgbClr val="FF3300"/>
                </a:solidFill>
                <a:ea typeface="楷体_GB2312" pitchFamily="49" charset="-122"/>
              </a:rPr>
              <a:t>数据库</a:t>
            </a:r>
            <a:r>
              <a:rPr lang="zh-CN" altLang="en-US" b="1" dirty="0" smtClean="0">
                <a:solidFill>
                  <a:srgbClr val="FF3300"/>
                </a:solidFill>
                <a:latin typeface="楷体_GB2312" pitchFamily="49" charset="-122"/>
                <a:ea typeface="楷体_GB2312" pitchFamily="49" charset="-122"/>
              </a:rPr>
              <a:t>对象名 </a:t>
            </a:r>
            <a:endParaRPr lang="en-US" altLang="zh-CN" b="1" dirty="0" smtClean="0">
              <a:solidFill>
                <a:srgbClr val="FF3300"/>
              </a:solidFill>
              <a:latin typeface="楷体_GB2312" pitchFamily="49" charset="-122"/>
              <a:ea typeface="楷体_GB2312" pitchFamily="49" charset="-122"/>
            </a:endParaRPr>
          </a:p>
        </p:txBody>
      </p:sp>
    </p:spTree>
    <p:extLst>
      <p:ext uri="{BB962C8B-B14F-4D97-AF65-F5344CB8AC3E}">
        <p14:creationId xmlns:p14="http://schemas.microsoft.com/office/powerpoint/2010/main" val="10617197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blinds(horizontal)">
                                      <p:cBhvr>
                                        <p:cTn id="1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4.4 </a:t>
            </a:r>
            <a:r>
              <a:rPr lang="zh-CN" altLang="en-US" sz="2800" b="1" dirty="0">
                <a:solidFill>
                  <a:schemeClr val="bg1"/>
                </a:solidFill>
                <a:latin typeface="微软雅黑" panose="020B0503020204020204" pitchFamily="34" charset="-122"/>
                <a:ea typeface="微软雅黑" panose="020B0503020204020204" pitchFamily="34" charset="-122"/>
              </a:rPr>
              <a:t>数据库完整性</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4.4.3.</a:t>
            </a:r>
            <a:r>
              <a:rPr lang="zh-CN" altLang="en-US" sz="2800" b="1" dirty="0">
                <a:solidFill>
                  <a:schemeClr val="bg1"/>
                </a:solidFill>
                <a:latin typeface="微软雅黑" panose="020B0503020204020204" pitchFamily="34" charset="-122"/>
                <a:ea typeface="微软雅黑" panose="020B0503020204020204" pitchFamily="34" charset="-122"/>
              </a:rPr>
              <a:t>规则</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bwMode="auto">
          <a:xfrm>
            <a:off x="503381" y="944418"/>
            <a:ext cx="11393055"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5000"/>
              </a:lnSpc>
              <a:buFontTx/>
              <a:buNone/>
            </a:pPr>
            <a:r>
              <a:rPr lang="zh-CN" altLang="en-US" b="1" smtClean="0">
                <a:latin typeface="楷体_GB2312" pitchFamily="49" charset="-122"/>
                <a:ea typeface="楷体_GB2312" pitchFamily="49" charset="-122"/>
              </a:rPr>
              <a:t>规则与</a:t>
            </a:r>
            <a:r>
              <a:rPr lang="en-US" altLang="zh-CN" b="1" smtClean="0">
                <a:latin typeface="楷体_GB2312" pitchFamily="49" charset="-122"/>
                <a:ea typeface="楷体_GB2312" pitchFamily="49" charset="-122"/>
              </a:rPr>
              <a:t>CHECK</a:t>
            </a:r>
            <a:r>
              <a:rPr lang="zh-CN" altLang="en-US" b="1" smtClean="0">
                <a:latin typeface="楷体_GB2312" pitchFamily="49" charset="-122"/>
                <a:ea typeface="楷体_GB2312" pitchFamily="49" charset="-122"/>
              </a:rPr>
              <a:t>约束的不同之处在于：</a:t>
            </a:r>
          </a:p>
          <a:p>
            <a:pPr eaLnBrk="1" hangingPunct="1">
              <a:lnSpc>
                <a:spcPct val="125000"/>
              </a:lnSpc>
            </a:pPr>
            <a:r>
              <a:rPr lang="en-US" altLang="zh-CN" b="1" smtClean="0">
                <a:latin typeface="楷体_GB2312" pitchFamily="49" charset="-122"/>
                <a:ea typeface="楷体_GB2312" pitchFamily="49" charset="-122"/>
              </a:rPr>
              <a:t>CHECK</a:t>
            </a:r>
            <a:r>
              <a:rPr lang="zh-CN" altLang="en-US" b="1" smtClean="0">
                <a:latin typeface="楷体_GB2312" pitchFamily="49" charset="-122"/>
                <a:ea typeface="楷体_GB2312" pitchFamily="49" charset="-122"/>
              </a:rPr>
              <a:t>约束是在使用</a:t>
            </a:r>
            <a:r>
              <a:rPr lang="en-US" altLang="zh-CN" b="1" smtClean="0">
                <a:latin typeface="楷体_GB2312" pitchFamily="49" charset="-122"/>
                <a:ea typeface="楷体_GB2312" pitchFamily="49" charset="-122"/>
              </a:rPr>
              <a:t>CREATE TABLE</a:t>
            </a:r>
            <a:r>
              <a:rPr lang="zh-CN" altLang="en-US" b="1" smtClean="0">
                <a:latin typeface="楷体_GB2312" pitchFamily="49" charset="-122"/>
                <a:ea typeface="楷体_GB2312" pitchFamily="49" charset="-122"/>
              </a:rPr>
              <a:t>语句建表时指定的，而规则是作为独立于表的数据库对象，通过与指定表或数据类型绑定来实现完整性约束。</a:t>
            </a:r>
          </a:p>
          <a:p>
            <a:pPr eaLnBrk="1" hangingPunct="1">
              <a:lnSpc>
                <a:spcPct val="125000"/>
              </a:lnSpc>
            </a:pPr>
            <a:r>
              <a:rPr lang="zh-CN" altLang="en-US" b="1" smtClean="0">
                <a:latin typeface="楷体_GB2312" pitchFamily="49" charset="-122"/>
                <a:ea typeface="楷体_GB2312" pitchFamily="49" charset="-122"/>
              </a:rPr>
              <a:t>在一列上只能使用一个规则，但可以使用多个</a:t>
            </a:r>
            <a:r>
              <a:rPr lang="en-US" altLang="zh-CN" b="1" smtClean="0">
                <a:latin typeface="楷体_GB2312" pitchFamily="49" charset="-122"/>
                <a:ea typeface="楷体_GB2312" pitchFamily="49" charset="-122"/>
              </a:rPr>
              <a:t>CHECK</a:t>
            </a:r>
            <a:r>
              <a:rPr lang="zh-CN" altLang="en-US" b="1" smtClean="0">
                <a:latin typeface="楷体_GB2312" pitchFamily="49" charset="-122"/>
                <a:ea typeface="楷体_GB2312" pitchFamily="49" charset="-122"/>
              </a:rPr>
              <a:t>约束。</a:t>
            </a:r>
          </a:p>
          <a:p>
            <a:pPr eaLnBrk="1" hangingPunct="1">
              <a:lnSpc>
                <a:spcPct val="125000"/>
              </a:lnSpc>
            </a:pPr>
            <a:r>
              <a:rPr lang="zh-CN" altLang="en-US" b="1" smtClean="0">
                <a:latin typeface="楷体_GB2312" pitchFamily="49" charset="-122"/>
                <a:ea typeface="楷体_GB2312" pitchFamily="49" charset="-122"/>
              </a:rPr>
              <a:t>规则可以应用于多个列，还可以应用于用户自定义的数据类型，而</a:t>
            </a:r>
            <a:r>
              <a:rPr lang="en-US" altLang="zh-CN" b="1" smtClean="0">
                <a:latin typeface="楷体_GB2312" pitchFamily="49" charset="-122"/>
                <a:ea typeface="楷体_GB2312" pitchFamily="49" charset="-122"/>
              </a:rPr>
              <a:t>CHECK</a:t>
            </a:r>
            <a:r>
              <a:rPr lang="zh-CN" altLang="en-US" b="1" smtClean="0">
                <a:latin typeface="楷体_GB2312" pitchFamily="49" charset="-122"/>
                <a:ea typeface="楷体_GB2312" pitchFamily="49" charset="-122"/>
              </a:rPr>
              <a:t>约束只能应用于它定义的列。 </a:t>
            </a:r>
            <a:endParaRPr lang="zh-CN" altLang="en-US" b="1" dirty="0" smtClean="0">
              <a:latin typeface="楷体_GB2312" pitchFamily="49" charset="-122"/>
              <a:ea typeface="楷体_GB2312" pitchFamily="49" charset="-122"/>
            </a:endParaRPr>
          </a:p>
        </p:txBody>
      </p:sp>
    </p:spTree>
    <p:extLst>
      <p:ext uri="{BB962C8B-B14F-4D97-AF65-F5344CB8AC3E}">
        <p14:creationId xmlns:p14="http://schemas.microsoft.com/office/powerpoint/2010/main" val="17267549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4.4 </a:t>
            </a:r>
            <a:r>
              <a:rPr lang="zh-CN" altLang="en-US" sz="2800" b="1" dirty="0">
                <a:solidFill>
                  <a:schemeClr val="bg1"/>
                </a:solidFill>
                <a:latin typeface="微软雅黑" panose="020B0503020204020204" pitchFamily="34" charset="-122"/>
                <a:ea typeface="微软雅黑" panose="020B0503020204020204" pitchFamily="34" charset="-122"/>
              </a:rPr>
              <a:t>数据库完整性</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4.4.3.</a:t>
            </a:r>
            <a:r>
              <a:rPr lang="zh-CN" altLang="en-US" sz="2800" b="1" dirty="0">
                <a:solidFill>
                  <a:schemeClr val="bg1"/>
                </a:solidFill>
                <a:latin typeface="微软雅黑" panose="020B0503020204020204" pitchFamily="34" charset="-122"/>
                <a:ea typeface="微软雅黑" panose="020B0503020204020204" pitchFamily="34" charset="-122"/>
              </a:rPr>
              <a:t>规则</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2"/>
          <p:cNvSpPr txBox="1">
            <a:spLocks noChangeArrowheads="1"/>
          </p:cNvSpPr>
          <p:nvPr/>
        </p:nvSpPr>
        <p:spPr bwMode="auto">
          <a:xfrm>
            <a:off x="376815" y="978766"/>
            <a:ext cx="11538094" cy="4581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eaLnBrk="1" hangingPunct="1">
              <a:lnSpc>
                <a:spcPct val="125000"/>
              </a:lnSpc>
              <a:spcBef>
                <a:spcPts val="0"/>
              </a:spcBef>
              <a:buFontTx/>
              <a:buNone/>
            </a:pPr>
            <a:r>
              <a:rPr lang="en-US" altLang="zh-CN" b="1" smtClean="0">
                <a:latin typeface="楷体_GB2312" pitchFamily="49" charset="-122"/>
                <a:ea typeface="楷体_GB2312" pitchFamily="49" charset="-122"/>
              </a:rPr>
              <a:t>1.</a:t>
            </a:r>
            <a:r>
              <a:rPr lang="zh-CN" altLang="en-US" b="1" smtClean="0">
                <a:latin typeface="楷体_GB2312" pitchFamily="49" charset="-122"/>
                <a:ea typeface="楷体_GB2312" pitchFamily="49" charset="-122"/>
              </a:rPr>
              <a:t>创建规则</a:t>
            </a:r>
          </a:p>
          <a:p>
            <a:pPr marL="0" eaLnBrk="1" hangingPunct="1">
              <a:lnSpc>
                <a:spcPct val="125000"/>
              </a:lnSpc>
              <a:spcBef>
                <a:spcPts val="0"/>
              </a:spcBef>
              <a:buFontTx/>
              <a:buNone/>
            </a:pPr>
            <a:r>
              <a:rPr lang="zh-CN" altLang="en-US" sz="2400" b="1" smtClean="0">
                <a:latin typeface="楷体_GB2312" pitchFamily="49" charset="-122"/>
                <a:ea typeface="楷体_GB2312" pitchFamily="49" charset="-122"/>
              </a:rPr>
              <a:t>创建规则的命令如下：</a:t>
            </a:r>
          </a:p>
          <a:p>
            <a:pPr marL="0" eaLnBrk="1" hangingPunct="1">
              <a:lnSpc>
                <a:spcPct val="125000"/>
              </a:lnSpc>
              <a:spcBef>
                <a:spcPts val="0"/>
              </a:spcBef>
              <a:buFontTx/>
              <a:buNone/>
            </a:pPr>
            <a:r>
              <a:rPr lang="zh-CN" altLang="en-US" sz="2400" b="1" smtClean="0">
                <a:latin typeface="楷体_GB2312" pitchFamily="49" charset="-122"/>
                <a:ea typeface="楷体_GB2312" pitchFamily="49" charset="-122"/>
              </a:rPr>
              <a:t>  </a:t>
            </a:r>
            <a:r>
              <a:rPr lang="en-US" altLang="zh-CN" sz="2400" b="1" smtClean="0">
                <a:solidFill>
                  <a:srgbClr val="FF3300"/>
                </a:solidFill>
                <a:latin typeface="楷体_GB2312" pitchFamily="49" charset="-122"/>
                <a:ea typeface="楷体_GB2312" pitchFamily="49" charset="-122"/>
              </a:rPr>
              <a:t>CREATE RULE </a:t>
            </a:r>
            <a:r>
              <a:rPr lang="zh-CN" altLang="en-US" sz="2400" b="1" smtClean="0">
                <a:solidFill>
                  <a:srgbClr val="FF3300"/>
                </a:solidFill>
                <a:latin typeface="楷体_GB2312" pitchFamily="49" charset="-122"/>
                <a:ea typeface="楷体_GB2312" pitchFamily="49" charset="-122"/>
              </a:rPr>
              <a:t>规则名 </a:t>
            </a:r>
            <a:r>
              <a:rPr lang="en-US" altLang="zh-CN" sz="2400" b="1" smtClean="0">
                <a:solidFill>
                  <a:srgbClr val="FF3300"/>
                </a:solidFill>
                <a:latin typeface="楷体_GB2312" pitchFamily="49" charset="-122"/>
                <a:ea typeface="楷体_GB2312" pitchFamily="49" charset="-122"/>
              </a:rPr>
              <a:t>AS </a:t>
            </a:r>
            <a:r>
              <a:rPr lang="zh-CN" altLang="en-US" sz="2400" b="1" smtClean="0">
                <a:solidFill>
                  <a:srgbClr val="FF3300"/>
                </a:solidFill>
                <a:latin typeface="楷体_GB2312" pitchFamily="49" charset="-122"/>
                <a:ea typeface="楷体_GB2312" pitchFamily="49" charset="-122"/>
              </a:rPr>
              <a:t>条件表达式</a:t>
            </a:r>
          </a:p>
          <a:p>
            <a:pPr marL="0" eaLnBrk="1" hangingPunct="1">
              <a:lnSpc>
                <a:spcPct val="125000"/>
              </a:lnSpc>
              <a:spcBef>
                <a:spcPts val="0"/>
              </a:spcBef>
              <a:buFontTx/>
              <a:buNone/>
            </a:pPr>
            <a:endParaRPr lang="en-US" altLang="zh-CN" sz="2400" b="1" smtClean="0">
              <a:latin typeface="楷体_GB2312" pitchFamily="49" charset="-122"/>
              <a:ea typeface="楷体_GB2312" pitchFamily="49" charset="-122"/>
            </a:endParaRPr>
          </a:p>
          <a:p>
            <a:pPr marL="0" eaLnBrk="1" hangingPunct="1">
              <a:lnSpc>
                <a:spcPct val="125000"/>
              </a:lnSpc>
              <a:spcBef>
                <a:spcPts val="0"/>
              </a:spcBef>
              <a:buFontTx/>
              <a:buNone/>
            </a:pPr>
            <a:r>
              <a:rPr lang="zh-CN" altLang="en-US" sz="2400" b="1" smtClean="0">
                <a:latin typeface="楷体_GB2312" pitchFamily="49" charset="-122"/>
                <a:ea typeface="楷体_GB2312" pitchFamily="49" charset="-122"/>
              </a:rPr>
              <a:t>例如，规定电力抢修工程数据库中物资数量必须在</a:t>
            </a:r>
            <a:r>
              <a:rPr lang="en-US" altLang="zh-CN" sz="2400" b="1" smtClean="0">
                <a:latin typeface="楷体_GB2312" pitchFamily="49" charset="-122"/>
                <a:ea typeface="楷体_GB2312" pitchFamily="49" charset="-122"/>
              </a:rPr>
              <a:t>0~100</a:t>
            </a:r>
            <a:r>
              <a:rPr lang="zh-CN" altLang="en-US" sz="2400" b="1" smtClean="0">
                <a:latin typeface="楷体_GB2312" pitchFamily="49" charset="-122"/>
                <a:ea typeface="楷体_GB2312" pitchFamily="49" charset="-122"/>
              </a:rPr>
              <a:t>之间，则可以创建物资数量规则：</a:t>
            </a:r>
          </a:p>
          <a:p>
            <a:pPr marL="0" eaLnBrk="1" hangingPunct="1">
              <a:lnSpc>
                <a:spcPct val="125000"/>
              </a:lnSpc>
              <a:spcBef>
                <a:spcPts val="0"/>
              </a:spcBef>
              <a:buFontTx/>
              <a:buNone/>
            </a:pPr>
            <a:r>
              <a:rPr lang="en-US" altLang="zh-CN" sz="2400" b="1" smtClean="0">
                <a:solidFill>
                  <a:srgbClr val="0000FF"/>
                </a:solidFill>
                <a:latin typeface="楷体_GB2312" pitchFamily="49" charset="-122"/>
                <a:ea typeface="楷体_GB2312" pitchFamily="49" charset="-122"/>
              </a:rPr>
              <a:t>CREATE RULE amount_rule</a:t>
            </a:r>
          </a:p>
          <a:p>
            <a:pPr marL="0" eaLnBrk="1" hangingPunct="1">
              <a:lnSpc>
                <a:spcPct val="125000"/>
              </a:lnSpc>
              <a:spcBef>
                <a:spcPts val="0"/>
              </a:spcBef>
              <a:buFontTx/>
              <a:buNone/>
            </a:pPr>
            <a:r>
              <a:rPr lang="en-US" altLang="zh-CN" sz="2400" b="1" smtClean="0">
                <a:solidFill>
                  <a:srgbClr val="0000FF"/>
                </a:solidFill>
                <a:latin typeface="楷体_GB2312" pitchFamily="49" charset="-122"/>
                <a:ea typeface="楷体_GB2312" pitchFamily="49" charset="-122"/>
              </a:rPr>
              <a:t>AS </a:t>
            </a:r>
          </a:p>
          <a:p>
            <a:pPr marL="0" eaLnBrk="1" hangingPunct="1">
              <a:lnSpc>
                <a:spcPct val="125000"/>
              </a:lnSpc>
              <a:spcBef>
                <a:spcPts val="0"/>
              </a:spcBef>
              <a:buFontTx/>
              <a:buNone/>
            </a:pPr>
            <a:r>
              <a:rPr lang="en-US" altLang="zh-CN" sz="2400" b="1" smtClean="0">
                <a:latin typeface="楷体_GB2312" pitchFamily="49" charset="-122"/>
                <a:ea typeface="楷体_GB2312" pitchFamily="49" charset="-122"/>
              </a:rPr>
              <a:t>  @amount&gt;0 and @amount&lt;=100</a:t>
            </a:r>
          </a:p>
        </p:txBody>
      </p:sp>
    </p:spTree>
    <p:extLst>
      <p:ext uri="{BB962C8B-B14F-4D97-AF65-F5344CB8AC3E}">
        <p14:creationId xmlns:p14="http://schemas.microsoft.com/office/powerpoint/2010/main" val="8722083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blinds(horizontal)">
                                      <p:cBhvr>
                                        <p:cTn id="7" dur="500"/>
                                        <p:tgtEl>
                                          <p:spTgt spid="6">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5" end="5"/>
                                            </p:txEl>
                                          </p:spTgt>
                                        </p:tgtEl>
                                        <p:attrNameLst>
                                          <p:attrName>style.visibility</p:attrName>
                                        </p:attrNameLst>
                                      </p:cBhvr>
                                      <p:to>
                                        <p:strVal val="visible"/>
                                      </p:to>
                                    </p:set>
                                    <p:animEffect transition="in" filter="blinds(horizontal)">
                                      <p:cBhvr>
                                        <p:cTn id="12" dur="500"/>
                                        <p:tgtEl>
                                          <p:spTgt spid="6">
                                            <p:txEl>
                                              <p:pRg st="5" end="5"/>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animEffect transition="in" filter="blinds(horizontal)">
                                      <p:cBhvr>
                                        <p:cTn id="15" dur="500"/>
                                        <p:tgtEl>
                                          <p:spTgt spid="6">
                                            <p:txEl>
                                              <p:pRg st="6" end="6"/>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
                                            <p:txEl>
                                              <p:pRg st="7" end="7"/>
                                            </p:txEl>
                                          </p:spTgt>
                                        </p:tgtEl>
                                        <p:attrNameLst>
                                          <p:attrName>style.visibility</p:attrName>
                                        </p:attrNameLst>
                                      </p:cBhvr>
                                      <p:to>
                                        <p:strVal val="visible"/>
                                      </p:to>
                                    </p:set>
                                    <p:animEffect transition="in" filter="blinds(horizontal)">
                                      <p:cBhvr>
                                        <p:cTn id="18"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4.4 </a:t>
            </a:r>
            <a:r>
              <a:rPr lang="zh-CN" altLang="en-US" sz="2800" b="1" dirty="0">
                <a:solidFill>
                  <a:schemeClr val="bg1"/>
                </a:solidFill>
                <a:latin typeface="微软雅黑" panose="020B0503020204020204" pitchFamily="34" charset="-122"/>
                <a:ea typeface="微软雅黑" panose="020B0503020204020204" pitchFamily="34" charset="-122"/>
              </a:rPr>
              <a:t>数据库完整性</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4.4.3.</a:t>
            </a:r>
            <a:r>
              <a:rPr lang="zh-CN" altLang="en-US" sz="2800" b="1" dirty="0">
                <a:solidFill>
                  <a:schemeClr val="bg1"/>
                </a:solidFill>
                <a:latin typeface="微软雅黑" panose="020B0503020204020204" pitchFamily="34" charset="-122"/>
                <a:ea typeface="微软雅黑" panose="020B0503020204020204" pitchFamily="34" charset="-122"/>
              </a:rPr>
              <a:t>规则</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2"/>
          <p:cNvSpPr txBox="1">
            <a:spLocks noChangeArrowheads="1"/>
          </p:cNvSpPr>
          <p:nvPr/>
        </p:nvSpPr>
        <p:spPr bwMode="auto">
          <a:xfrm>
            <a:off x="477549" y="862013"/>
            <a:ext cx="10689214" cy="4248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en-US" altLang="zh-CN" sz="2400" b="1" dirty="0" smtClean="0">
                <a:latin typeface="楷体_GB2312" pitchFamily="49" charset="-122"/>
                <a:ea typeface="楷体_GB2312" pitchFamily="49" charset="-122"/>
              </a:rPr>
              <a:t>2.</a:t>
            </a:r>
            <a:r>
              <a:rPr lang="zh-CN" altLang="en-US" sz="2400" b="1" dirty="0" smtClean="0">
                <a:latin typeface="楷体_GB2312" pitchFamily="49" charset="-122"/>
                <a:ea typeface="楷体_GB2312" pitchFamily="49" charset="-122"/>
              </a:rPr>
              <a:t>查看规则</a:t>
            </a:r>
          </a:p>
          <a:p>
            <a:pPr eaLnBrk="1" hangingPunct="1">
              <a:buFontTx/>
              <a:buNone/>
            </a:pPr>
            <a:r>
              <a:rPr lang="zh-CN" altLang="en-US" sz="2400" b="1" dirty="0" smtClean="0">
                <a:latin typeface="楷体_GB2312" pitchFamily="49" charset="-122"/>
                <a:ea typeface="楷体_GB2312" pitchFamily="49" charset="-122"/>
              </a:rPr>
              <a:t>   使用系统存储过程</a:t>
            </a:r>
            <a:r>
              <a:rPr lang="en-US" altLang="zh-CN" sz="2400" b="1" dirty="0" err="1" smtClean="0">
                <a:solidFill>
                  <a:srgbClr val="FF3300"/>
                </a:solidFill>
                <a:latin typeface="楷体_GB2312" pitchFamily="49" charset="-122"/>
                <a:ea typeface="楷体_GB2312" pitchFamily="49" charset="-122"/>
              </a:rPr>
              <a:t>SP_HELP</a:t>
            </a:r>
            <a:r>
              <a:rPr lang="en-US" altLang="zh-CN" sz="2400" b="1" dirty="0" smtClean="0">
                <a:solidFill>
                  <a:srgbClr val="FF3300"/>
                </a:solidFill>
                <a:latin typeface="楷体_GB2312" pitchFamily="49" charset="-122"/>
                <a:ea typeface="楷体_GB2312" pitchFamily="49" charset="-122"/>
              </a:rPr>
              <a:t> </a:t>
            </a:r>
            <a:r>
              <a:rPr lang="zh-CN" altLang="en-US" sz="2400" b="1" dirty="0" smtClean="0">
                <a:solidFill>
                  <a:srgbClr val="FF3300"/>
                </a:solidFill>
                <a:latin typeface="楷体_GB2312" pitchFamily="49" charset="-122"/>
                <a:ea typeface="楷体_GB2312" pitchFamily="49" charset="-122"/>
              </a:rPr>
              <a:t>规则名 。</a:t>
            </a:r>
          </a:p>
          <a:p>
            <a:pPr eaLnBrk="1" hangingPunct="1">
              <a:buFontTx/>
              <a:buNone/>
            </a:pPr>
            <a:r>
              <a:rPr lang="zh-CN" altLang="en-US" sz="2400" b="1" dirty="0" smtClean="0">
                <a:latin typeface="楷体_GB2312" pitchFamily="49" charset="-122"/>
                <a:ea typeface="楷体_GB2312" pitchFamily="49" charset="-122"/>
              </a:rPr>
              <a:t>例如，如下命令可以查看规则</a:t>
            </a:r>
            <a:r>
              <a:rPr lang="en-US" altLang="zh-CN" sz="2400" b="1" dirty="0" err="1" smtClean="0">
                <a:latin typeface="楷体_GB2312" pitchFamily="49" charset="-122"/>
                <a:ea typeface="楷体_GB2312" pitchFamily="49" charset="-122"/>
              </a:rPr>
              <a:t>amount_rule</a:t>
            </a:r>
            <a:r>
              <a:rPr lang="zh-CN" altLang="en-US" sz="2400" b="1" dirty="0" smtClean="0">
                <a:latin typeface="楷体_GB2312" pitchFamily="49" charset="-122"/>
                <a:ea typeface="楷体_GB2312" pitchFamily="49" charset="-122"/>
              </a:rPr>
              <a:t>：</a:t>
            </a:r>
          </a:p>
          <a:p>
            <a:pPr eaLnBrk="1" hangingPunct="1">
              <a:buFontTx/>
              <a:buNone/>
            </a:pPr>
            <a:r>
              <a:rPr lang="zh-CN" altLang="en-US" sz="2400" b="1" dirty="0" smtClean="0">
                <a:latin typeface="楷体_GB2312" pitchFamily="49" charset="-122"/>
                <a:ea typeface="楷体_GB2312" pitchFamily="49" charset="-122"/>
              </a:rPr>
              <a:t>       </a:t>
            </a:r>
            <a:r>
              <a:rPr lang="en-US" altLang="zh-CN" sz="2400" b="1" dirty="0" err="1" smtClean="0">
                <a:solidFill>
                  <a:srgbClr val="0000FF"/>
                </a:solidFill>
                <a:latin typeface="楷体_GB2312" pitchFamily="49" charset="-122"/>
                <a:ea typeface="楷体_GB2312" pitchFamily="49" charset="-122"/>
              </a:rPr>
              <a:t>SP_HELP</a:t>
            </a:r>
            <a:r>
              <a:rPr lang="en-US" altLang="zh-CN" sz="2400" b="1" dirty="0" smtClean="0">
                <a:solidFill>
                  <a:srgbClr val="0000FF"/>
                </a:solidFill>
                <a:latin typeface="楷体_GB2312" pitchFamily="49" charset="-122"/>
                <a:ea typeface="楷体_GB2312" pitchFamily="49" charset="-122"/>
              </a:rPr>
              <a:t>  </a:t>
            </a:r>
            <a:r>
              <a:rPr lang="en-US" altLang="zh-CN" sz="2400" b="1" dirty="0" err="1" smtClean="0">
                <a:solidFill>
                  <a:srgbClr val="0000FF"/>
                </a:solidFill>
                <a:latin typeface="楷体_GB2312" pitchFamily="49" charset="-122"/>
                <a:ea typeface="楷体_GB2312" pitchFamily="49" charset="-122"/>
              </a:rPr>
              <a:t>amount_rule</a:t>
            </a:r>
            <a:endParaRPr lang="en-US" altLang="zh-CN" sz="2400" b="1" dirty="0" smtClean="0">
              <a:solidFill>
                <a:srgbClr val="0000FF"/>
              </a:solidFill>
              <a:latin typeface="楷体_GB2312" pitchFamily="49" charset="-122"/>
              <a:ea typeface="楷体_GB2312" pitchFamily="49" charset="-122"/>
            </a:endParaRPr>
          </a:p>
          <a:p>
            <a:pPr eaLnBrk="1" hangingPunct="1">
              <a:buFontTx/>
              <a:buNone/>
            </a:pPr>
            <a:r>
              <a:rPr lang="en-US" altLang="zh-CN" sz="2400" b="1" dirty="0" smtClean="0">
                <a:latin typeface="楷体_GB2312" pitchFamily="49" charset="-122"/>
                <a:ea typeface="楷体_GB2312" pitchFamily="49" charset="-122"/>
              </a:rPr>
              <a:t>3.</a:t>
            </a:r>
            <a:r>
              <a:rPr lang="zh-CN" altLang="en-US" sz="2400" b="1" dirty="0" smtClean="0">
                <a:latin typeface="楷体_GB2312" pitchFamily="49" charset="-122"/>
                <a:ea typeface="楷体_GB2312" pitchFamily="49" charset="-122"/>
              </a:rPr>
              <a:t>绑定规则</a:t>
            </a:r>
          </a:p>
          <a:p>
            <a:pPr eaLnBrk="1" hangingPunct="1">
              <a:buFontTx/>
              <a:buNone/>
            </a:pPr>
            <a:r>
              <a:rPr lang="zh-CN" altLang="en-US" sz="2400" b="1" dirty="0" smtClean="0">
                <a:latin typeface="楷体_GB2312" pitchFamily="49" charset="-122"/>
                <a:ea typeface="楷体_GB2312" pitchFamily="49" charset="-122"/>
              </a:rPr>
              <a:t>     </a:t>
            </a:r>
            <a:r>
              <a:rPr lang="en-US" altLang="zh-CN" sz="2400" b="1" dirty="0" err="1" smtClean="0">
                <a:solidFill>
                  <a:srgbClr val="FF3300"/>
                </a:solidFill>
                <a:latin typeface="楷体_GB2312" pitchFamily="49" charset="-122"/>
                <a:ea typeface="楷体_GB2312" pitchFamily="49" charset="-122"/>
              </a:rPr>
              <a:t>SP_BINDRULE</a:t>
            </a:r>
            <a:r>
              <a:rPr lang="en-US" altLang="zh-CN" sz="2400" b="1" dirty="0" smtClean="0">
                <a:solidFill>
                  <a:srgbClr val="FF3300"/>
                </a:solidFill>
                <a:latin typeface="楷体_GB2312" pitchFamily="49" charset="-122"/>
                <a:ea typeface="楷体_GB2312" pitchFamily="49" charset="-122"/>
              </a:rPr>
              <a:t> </a:t>
            </a:r>
            <a:r>
              <a:rPr lang="zh-CN" altLang="en-US" sz="2400" b="1" dirty="0" smtClean="0">
                <a:solidFill>
                  <a:srgbClr val="FF3300"/>
                </a:solidFill>
                <a:latin typeface="楷体_GB2312" pitchFamily="49" charset="-122"/>
                <a:ea typeface="楷体_GB2312" pitchFamily="49" charset="-122"/>
              </a:rPr>
              <a:t>规则名 </a:t>
            </a:r>
            <a:r>
              <a:rPr lang="en-US" altLang="zh-CN" sz="2400" b="1" dirty="0" smtClean="0">
                <a:solidFill>
                  <a:srgbClr val="FF3300"/>
                </a:solidFill>
                <a:latin typeface="楷体_GB2312" pitchFamily="49" charset="-122"/>
                <a:ea typeface="楷体_GB2312" pitchFamily="49" charset="-122"/>
              </a:rPr>
              <a:t>,</a:t>
            </a:r>
            <a:r>
              <a:rPr lang="zh-CN" altLang="en-US" sz="2400" b="1" dirty="0" smtClean="0">
                <a:solidFill>
                  <a:srgbClr val="FF3300"/>
                </a:solidFill>
                <a:ea typeface="楷体_GB2312" pitchFamily="49" charset="-122"/>
              </a:rPr>
              <a:t>数据库</a:t>
            </a:r>
            <a:r>
              <a:rPr lang="zh-CN" altLang="en-US" sz="2400" b="1" dirty="0" smtClean="0">
                <a:solidFill>
                  <a:srgbClr val="FF3300"/>
                </a:solidFill>
                <a:latin typeface="楷体_GB2312" pitchFamily="49" charset="-122"/>
                <a:ea typeface="楷体_GB2312" pitchFamily="49" charset="-122"/>
              </a:rPr>
              <a:t>对象名</a:t>
            </a:r>
            <a:r>
              <a:rPr lang="en-US" altLang="zh-CN" sz="2400" b="1" dirty="0" smtClean="0">
                <a:solidFill>
                  <a:srgbClr val="FF3300"/>
                </a:solidFill>
                <a:latin typeface="楷体_GB2312" pitchFamily="49" charset="-122"/>
                <a:ea typeface="楷体_GB2312" pitchFamily="49" charset="-122"/>
              </a:rPr>
              <a:t> [,</a:t>
            </a:r>
            <a:r>
              <a:rPr lang="en-US" altLang="zh-CN" sz="2400" b="1" dirty="0" err="1" smtClean="0">
                <a:solidFill>
                  <a:srgbClr val="FF3300"/>
                </a:solidFill>
                <a:latin typeface="楷体_GB2312" pitchFamily="49" charset="-122"/>
                <a:ea typeface="楷体_GB2312" pitchFamily="49" charset="-122"/>
              </a:rPr>
              <a:t>futureonly</a:t>
            </a:r>
            <a:r>
              <a:rPr lang="en-US" altLang="zh-CN" sz="2400" b="1" dirty="0" smtClean="0">
                <a:solidFill>
                  <a:srgbClr val="FF3300"/>
                </a:solidFill>
                <a:latin typeface="楷体_GB2312" pitchFamily="49" charset="-122"/>
                <a:ea typeface="楷体_GB2312" pitchFamily="49" charset="-122"/>
              </a:rPr>
              <a:t>]</a:t>
            </a:r>
          </a:p>
          <a:p>
            <a:pPr eaLnBrk="1" hangingPunct="1">
              <a:buFontTx/>
              <a:buNone/>
            </a:pPr>
            <a:r>
              <a:rPr lang="en-US" altLang="zh-CN" sz="2400" b="1" dirty="0" smtClean="0">
                <a:latin typeface="楷体_GB2312" pitchFamily="49" charset="-122"/>
                <a:ea typeface="楷体_GB2312" pitchFamily="49" charset="-122"/>
              </a:rPr>
              <a:t>4.</a:t>
            </a:r>
            <a:r>
              <a:rPr lang="zh-CN" altLang="en-US" sz="2400" b="1" dirty="0" smtClean="0">
                <a:latin typeface="楷体_GB2312" pitchFamily="49" charset="-122"/>
                <a:ea typeface="楷体_GB2312" pitchFamily="49" charset="-122"/>
              </a:rPr>
              <a:t>解除规则</a:t>
            </a:r>
          </a:p>
          <a:p>
            <a:pPr eaLnBrk="1" hangingPunct="1">
              <a:buFontTx/>
              <a:buNone/>
            </a:pPr>
            <a:r>
              <a:rPr lang="zh-CN" altLang="en-US" sz="2400" b="1" dirty="0" smtClean="0">
                <a:latin typeface="楷体_GB2312" pitchFamily="49" charset="-122"/>
                <a:ea typeface="楷体_GB2312" pitchFamily="49" charset="-122"/>
              </a:rPr>
              <a:t>     </a:t>
            </a:r>
            <a:r>
              <a:rPr lang="en-US" altLang="zh-CN" sz="2400" b="1" dirty="0" err="1" smtClean="0">
                <a:solidFill>
                  <a:srgbClr val="FF3300"/>
                </a:solidFill>
                <a:latin typeface="楷体_GB2312" pitchFamily="49" charset="-122"/>
                <a:ea typeface="楷体_GB2312" pitchFamily="49" charset="-122"/>
              </a:rPr>
              <a:t>SP_UNBINDRULE</a:t>
            </a:r>
            <a:r>
              <a:rPr lang="en-US" altLang="zh-CN" sz="2400" b="1" dirty="0" smtClean="0">
                <a:solidFill>
                  <a:srgbClr val="FF3300"/>
                </a:solidFill>
                <a:latin typeface="楷体_GB2312" pitchFamily="49" charset="-122"/>
                <a:ea typeface="楷体_GB2312" pitchFamily="49" charset="-122"/>
              </a:rPr>
              <a:t> </a:t>
            </a:r>
            <a:r>
              <a:rPr lang="zh-CN" altLang="en-US" sz="2400" b="1" dirty="0" smtClean="0">
                <a:solidFill>
                  <a:srgbClr val="FF3300"/>
                </a:solidFill>
                <a:ea typeface="楷体_GB2312" pitchFamily="49" charset="-122"/>
              </a:rPr>
              <a:t>数据库</a:t>
            </a:r>
            <a:r>
              <a:rPr lang="zh-CN" altLang="en-US" sz="2400" b="1" dirty="0" smtClean="0">
                <a:solidFill>
                  <a:srgbClr val="FF3300"/>
                </a:solidFill>
                <a:latin typeface="楷体_GB2312" pitchFamily="49" charset="-122"/>
                <a:ea typeface="楷体_GB2312" pitchFamily="49" charset="-122"/>
              </a:rPr>
              <a:t>对象名 </a:t>
            </a:r>
            <a:r>
              <a:rPr lang="en-US" altLang="zh-CN" sz="2400" b="1" dirty="0" smtClean="0">
                <a:solidFill>
                  <a:srgbClr val="FF3300"/>
                </a:solidFill>
                <a:ea typeface="楷体_GB2312" pitchFamily="49" charset="-122"/>
              </a:rPr>
              <a:t>’</a:t>
            </a:r>
            <a:r>
              <a:rPr lang="en-US" altLang="zh-CN" sz="2400" b="1" dirty="0" smtClean="0">
                <a:solidFill>
                  <a:srgbClr val="FF3300"/>
                </a:solidFill>
                <a:latin typeface="楷体_GB2312" pitchFamily="49" charset="-122"/>
                <a:ea typeface="楷体_GB2312" pitchFamily="49" charset="-122"/>
              </a:rPr>
              <a:t>[,</a:t>
            </a:r>
            <a:r>
              <a:rPr lang="en-US" altLang="zh-CN" sz="2400" b="1" dirty="0" err="1" smtClean="0">
                <a:solidFill>
                  <a:srgbClr val="FF3300"/>
                </a:solidFill>
                <a:latin typeface="楷体_GB2312" pitchFamily="49" charset="-122"/>
                <a:ea typeface="楷体_GB2312" pitchFamily="49" charset="-122"/>
              </a:rPr>
              <a:t>futureonly</a:t>
            </a:r>
            <a:r>
              <a:rPr lang="en-US" altLang="zh-CN" sz="2400" b="1" dirty="0" smtClean="0">
                <a:solidFill>
                  <a:srgbClr val="FF3300"/>
                </a:solidFill>
                <a:latin typeface="楷体_GB2312" pitchFamily="49" charset="-122"/>
                <a:ea typeface="楷体_GB2312" pitchFamily="49" charset="-122"/>
              </a:rPr>
              <a:t>]</a:t>
            </a:r>
          </a:p>
          <a:p>
            <a:pPr eaLnBrk="1" hangingPunct="1">
              <a:buFontTx/>
              <a:buNone/>
            </a:pPr>
            <a:r>
              <a:rPr lang="en-US" altLang="zh-CN" sz="2400" b="1" dirty="0" smtClean="0">
                <a:latin typeface="楷体_GB2312" pitchFamily="49" charset="-122"/>
                <a:ea typeface="楷体_GB2312" pitchFamily="49" charset="-122"/>
              </a:rPr>
              <a:t>5.</a:t>
            </a:r>
            <a:r>
              <a:rPr lang="zh-CN" altLang="en-US" sz="2400" b="1" dirty="0" smtClean="0">
                <a:latin typeface="楷体_GB2312" pitchFamily="49" charset="-122"/>
                <a:ea typeface="楷体_GB2312" pitchFamily="49" charset="-122"/>
              </a:rPr>
              <a:t>删除规则</a:t>
            </a:r>
          </a:p>
          <a:p>
            <a:pPr eaLnBrk="1" hangingPunct="1">
              <a:buFontTx/>
              <a:buNone/>
            </a:pPr>
            <a:r>
              <a:rPr lang="zh-CN" altLang="en-US" sz="2400" b="1" dirty="0" smtClean="0">
                <a:latin typeface="楷体_GB2312" pitchFamily="49" charset="-122"/>
                <a:ea typeface="楷体_GB2312" pitchFamily="49" charset="-122"/>
              </a:rPr>
              <a:t>     </a:t>
            </a:r>
            <a:r>
              <a:rPr lang="en-US" altLang="zh-CN" sz="2400" b="1" dirty="0" smtClean="0">
                <a:solidFill>
                  <a:srgbClr val="FF3300"/>
                </a:solidFill>
                <a:latin typeface="楷体_GB2312" pitchFamily="49" charset="-122"/>
                <a:ea typeface="楷体_GB2312" pitchFamily="49" charset="-122"/>
              </a:rPr>
              <a:t>DROP RULE {</a:t>
            </a:r>
            <a:r>
              <a:rPr lang="zh-CN" altLang="en-US" sz="2400" b="1" dirty="0" smtClean="0">
                <a:solidFill>
                  <a:srgbClr val="FF3300"/>
                </a:solidFill>
                <a:latin typeface="楷体_GB2312" pitchFamily="49" charset="-122"/>
                <a:ea typeface="楷体_GB2312" pitchFamily="49" charset="-122"/>
              </a:rPr>
              <a:t>规则名 </a:t>
            </a:r>
            <a:r>
              <a:rPr lang="en-US" altLang="zh-CN" sz="2400" b="1" dirty="0" smtClean="0">
                <a:solidFill>
                  <a:srgbClr val="FF3300"/>
                </a:solidFill>
                <a:latin typeface="楷体_GB2312" pitchFamily="49" charset="-122"/>
                <a:ea typeface="楷体_GB2312" pitchFamily="49" charset="-122"/>
              </a:rPr>
              <a:t>}[</a:t>
            </a:r>
            <a:r>
              <a:rPr lang="zh-CN" altLang="en-US" sz="2400" b="1" dirty="0" smtClean="0">
                <a:solidFill>
                  <a:srgbClr val="FF3300"/>
                </a:solidFill>
                <a:latin typeface="楷体_GB2312" pitchFamily="49" charset="-122"/>
                <a:ea typeface="楷体_GB2312" pitchFamily="49" charset="-122"/>
              </a:rPr>
              <a:t>，</a:t>
            </a:r>
            <a:r>
              <a:rPr lang="en-US" altLang="zh-CN" sz="2400" b="1" dirty="0" smtClean="0">
                <a:solidFill>
                  <a:srgbClr val="FF3300"/>
                </a:solidFill>
                <a:ea typeface="楷体_GB2312" pitchFamily="49" charset="-122"/>
              </a:rPr>
              <a:t>…</a:t>
            </a:r>
            <a:r>
              <a:rPr lang="en-US" altLang="zh-CN" sz="2400" b="1" dirty="0" smtClean="0">
                <a:solidFill>
                  <a:srgbClr val="FF3300"/>
                </a:solidFill>
                <a:latin typeface="楷体_GB2312" pitchFamily="49" charset="-122"/>
                <a:ea typeface="楷体_GB2312" pitchFamily="49" charset="-122"/>
              </a:rPr>
              <a:t>n]</a:t>
            </a:r>
          </a:p>
        </p:txBody>
      </p:sp>
    </p:spTree>
    <p:extLst>
      <p:ext uri="{BB962C8B-B14F-4D97-AF65-F5344CB8AC3E}">
        <p14:creationId xmlns:p14="http://schemas.microsoft.com/office/powerpoint/2010/main" val="14415987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linds(horizontal)">
                                      <p:cBhvr>
                                        <p:cTn id="7" dur="500"/>
                                        <p:tgtEl>
                                          <p:spTgt spid="6">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blinds(horizontal)">
                                      <p:cBhvr>
                                        <p:cTn id="10" dur="500"/>
                                        <p:tgtEl>
                                          <p:spTgt spid="6">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animEffect transition="in" filter="blinds(horizontal)">
                                      <p:cBhvr>
                                        <p:cTn id="15" dur="500"/>
                                        <p:tgtEl>
                                          <p:spTgt spid="6">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
                                            <p:txEl>
                                              <p:pRg st="7" end="7"/>
                                            </p:txEl>
                                          </p:spTgt>
                                        </p:tgtEl>
                                        <p:attrNameLst>
                                          <p:attrName>style.visibility</p:attrName>
                                        </p:attrNameLst>
                                      </p:cBhvr>
                                      <p:to>
                                        <p:strVal val="visible"/>
                                      </p:to>
                                    </p:set>
                                    <p:animEffect transition="in" filter="blinds(horizontal)">
                                      <p:cBhvr>
                                        <p:cTn id="20" dur="500"/>
                                        <p:tgtEl>
                                          <p:spTgt spid="6">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animEffect transition="in" filter="blinds(horizontal)">
                                      <p:cBhvr>
                                        <p:cTn id="25"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4.1 SQL </a:t>
            </a:r>
            <a:r>
              <a:rPr lang="en-US" altLang="zh-CN" sz="2800" b="1" dirty="0">
                <a:solidFill>
                  <a:schemeClr val="bg1"/>
                </a:solidFill>
                <a:latin typeface="微软雅黑" panose="020B0503020204020204" pitchFamily="34" charset="-122"/>
                <a:ea typeface="微软雅黑" panose="020B0503020204020204" pitchFamily="34" charset="-122"/>
              </a:rPr>
              <a:t>Server</a:t>
            </a:r>
            <a:r>
              <a:rPr lang="zh-CN" altLang="en-US" sz="2800" b="1" dirty="0">
                <a:solidFill>
                  <a:schemeClr val="bg1"/>
                </a:solidFill>
                <a:latin typeface="微软雅黑" panose="020B0503020204020204" pitchFamily="34" charset="-122"/>
                <a:ea typeface="微软雅黑" panose="020B0503020204020204" pitchFamily="34" charset="-122"/>
              </a:rPr>
              <a:t>编程结构</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4.1.4 </a:t>
            </a:r>
            <a:r>
              <a:rPr lang="zh-CN" altLang="en-US" sz="2800" b="1" dirty="0">
                <a:solidFill>
                  <a:schemeClr val="bg1"/>
                </a:solidFill>
                <a:latin typeface="微软雅黑" panose="020B0503020204020204" pitchFamily="34" charset="-122"/>
                <a:ea typeface="微软雅黑" panose="020B0503020204020204" pitchFamily="34" charset="-122"/>
              </a:rPr>
              <a:t>批处理</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bwMode="auto">
          <a:xfrm>
            <a:off x="468312" y="836613"/>
            <a:ext cx="11446597" cy="540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00000"/>
              </a:lnSpc>
            </a:pPr>
            <a:r>
              <a:rPr lang="zh-CN" altLang="en-US" b="1" smtClean="0">
                <a:solidFill>
                  <a:srgbClr val="FF3300"/>
                </a:solidFill>
                <a:latin typeface="楷体_GB2312" pitchFamily="49" charset="-122"/>
                <a:ea typeface="楷体_GB2312" pitchFamily="49" charset="-122"/>
              </a:rPr>
              <a:t>批处理是成组执行的一条或多条</a:t>
            </a:r>
            <a:r>
              <a:rPr lang="en-US" altLang="zh-CN" b="1" smtClean="0">
                <a:solidFill>
                  <a:srgbClr val="FF3300"/>
                </a:solidFill>
                <a:latin typeface="楷体_GB2312" pitchFamily="49" charset="-122"/>
                <a:ea typeface="楷体_GB2312" pitchFamily="49" charset="-122"/>
              </a:rPr>
              <a:t>T-SQL</a:t>
            </a:r>
            <a:r>
              <a:rPr lang="zh-CN" altLang="en-US" b="1" smtClean="0">
                <a:solidFill>
                  <a:srgbClr val="FF3300"/>
                </a:solidFill>
                <a:latin typeface="楷体_GB2312" pitchFamily="49" charset="-122"/>
                <a:ea typeface="楷体_GB2312" pitchFamily="49" charset="-122"/>
              </a:rPr>
              <a:t>指令</a:t>
            </a:r>
            <a:r>
              <a:rPr lang="zh-CN" altLang="en-US" b="1" smtClean="0">
                <a:latin typeface="楷体_GB2312" pitchFamily="49" charset="-122"/>
                <a:ea typeface="楷体_GB2312" pitchFamily="49" charset="-122"/>
              </a:rPr>
              <a:t>，被作为整体进行语法分析、优化、编译和执行。如果批处理的任何部分在语法上不正确，或批处理参照的对象不存在，则整个批处理无法执行。</a:t>
            </a:r>
          </a:p>
          <a:p>
            <a:pPr eaLnBrk="1" hangingPunct="1">
              <a:lnSpc>
                <a:spcPct val="100000"/>
              </a:lnSpc>
            </a:pPr>
            <a:r>
              <a:rPr lang="en-US" altLang="zh-CN" b="1" smtClean="0">
                <a:solidFill>
                  <a:srgbClr val="FF3300"/>
                </a:solidFill>
                <a:latin typeface="楷体_GB2312" pitchFamily="49" charset="-122"/>
                <a:ea typeface="楷体_GB2312" pitchFamily="49" charset="-122"/>
              </a:rPr>
              <a:t>GO</a:t>
            </a:r>
            <a:r>
              <a:rPr lang="zh-CN" altLang="en-US" b="1" smtClean="0">
                <a:solidFill>
                  <a:srgbClr val="FF3300"/>
                </a:solidFill>
                <a:latin typeface="楷体_GB2312" pitchFamily="49" charset="-122"/>
                <a:ea typeface="楷体_GB2312" pitchFamily="49" charset="-122"/>
              </a:rPr>
              <a:t>语句</a:t>
            </a:r>
            <a:r>
              <a:rPr lang="zh-CN" altLang="en-US" b="1" smtClean="0">
                <a:latin typeface="楷体_GB2312" pitchFamily="49" charset="-122"/>
                <a:ea typeface="楷体_GB2312" pitchFamily="49" charset="-122"/>
              </a:rPr>
              <a:t>用于指定批处理语句的结束处，单独占用一行。</a:t>
            </a:r>
            <a:r>
              <a:rPr lang="en-US" altLang="zh-CN" b="1" smtClean="0">
                <a:latin typeface="楷体_GB2312" pitchFamily="49" charset="-122"/>
                <a:ea typeface="楷体_GB2312" pitchFamily="49" charset="-122"/>
              </a:rPr>
              <a:t>GO</a:t>
            </a:r>
            <a:r>
              <a:rPr lang="zh-CN" altLang="en-US" b="1" smtClean="0">
                <a:latin typeface="楷体_GB2312" pitchFamily="49" charset="-122"/>
                <a:ea typeface="楷体_GB2312" pitchFamily="49" charset="-122"/>
              </a:rPr>
              <a:t>本身并不是</a:t>
            </a:r>
            <a:r>
              <a:rPr lang="en-US" altLang="zh-CN" b="1" smtClean="0">
                <a:latin typeface="楷体_GB2312" pitchFamily="49" charset="-122"/>
                <a:ea typeface="楷体_GB2312" pitchFamily="49" charset="-122"/>
              </a:rPr>
              <a:t>T-SQL</a:t>
            </a:r>
            <a:r>
              <a:rPr lang="zh-CN" altLang="en-US" b="1" smtClean="0">
                <a:latin typeface="楷体_GB2312" pitchFamily="49" charset="-122"/>
                <a:ea typeface="楷体_GB2312" pitchFamily="49" charset="-122"/>
              </a:rPr>
              <a:t>语句的组成部分，它只是一个用于表示批处理结束的前端指令。</a:t>
            </a:r>
          </a:p>
          <a:p>
            <a:pPr eaLnBrk="1" hangingPunct="1">
              <a:lnSpc>
                <a:spcPct val="100000"/>
              </a:lnSpc>
            </a:pPr>
            <a:r>
              <a:rPr lang="zh-CN" altLang="en-US" b="1" smtClean="0">
                <a:latin typeface="楷体_GB2312" pitchFamily="49" charset="-122"/>
                <a:ea typeface="楷体_GB2312" pitchFamily="49" charset="-122"/>
              </a:rPr>
              <a:t> 注意：</a:t>
            </a:r>
          </a:p>
          <a:p>
            <a:pPr eaLnBrk="1" hangingPunct="1">
              <a:lnSpc>
                <a:spcPct val="100000"/>
              </a:lnSpc>
              <a:buFontTx/>
              <a:buNone/>
            </a:pPr>
            <a:r>
              <a:rPr lang="zh-CN" altLang="en-US" sz="2400" b="1" smtClean="0">
                <a:latin typeface="楷体_GB2312" pitchFamily="49" charset="-122"/>
                <a:ea typeface="楷体_GB2312" pitchFamily="49" charset="-122"/>
              </a:rPr>
              <a:t>（</a:t>
            </a:r>
            <a:r>
              <a:rPr lang="en-US" altLang="zh-CN" sz="2400" b="1" smtClean="0">
                <a:latin typeface="楷体_GB2312" pitchFamily="49" charset="-122"/>
                <a:ea typeface="楷体_GB2312" pitchFamily="49" charset="-122"/>
              </a:rPr>
              <a:t>1</a:t>
            </a:r>
            <a:r>
              <a:rPr lang="zh-CN" altLang="en-US" sz="2400" b="1" smtClean="0">
                <a:latin typeface="楷体_GB2312" pitchFamily="49" charset="-122"/>
                <a:ea typeface="楷体_GB2312" pitchFamily="49" charset="-122"/>
              </a:rPr>
              <a:t>）不能在同一个批处理中删除数据库对象（表、视图或存储过程等），然后又引用或重新创建它们。</a:t>
            </a:r>
          </a:p>
          <a:p>
            <a:pPr eaLnBrk="1" hangingPunct="1">
              <a:lnSpc>
                <a:spcPct val="100000"/>
              </a:lnSpc>
              <a:buFontTx/>
              <a:buNone/>
            </a:pPr>
            <a:r>
              <a:rPr lang="zh-CN" altLang="en-US" sz="2400" b="1" smtClean="0">
                <a:latin typeface="楷体_GB2312" pitchFamily="49" charset="-122"/>
                <a:ea typeface="楷体_GB2312" pitchFamily="49" charset="-122"/>
              </a:rPr>
              <a:t>（</a:t>
            </a:r>
            <a:r>
              <a:rPr lang="en-US" altLang="zh-CN" sz="2400" b="1" smtClean="0">
                <a:latin typeface="楷体_GB2312" pitchFamily="49" charset="-122"/>
                <a:ea typeface="楷体_GB2312" pitchFamily="49" charset="-122"/>
              </a:rPr>
              <a:t>2</a:t>
            </a:r>
            <a:r>
              <a:rPr lang="zh-CN" altLang="en-US" sz="2400" b="1" smtClean="0">
                <a:latin typeface="楷体_GB2312" pitchFamily="49" charset="-122"/>
                <a:ea typeface="楷体_GB2312" pitchFamily="49" charset="-122"/>
              </a:rPr>
              <a:t>）不能在同一个批处理中，修改表的列后又引用它。</a:t>
            </a:r>
          </a:p>
          <a:p>
            <a:pPr eaLnBrk="1" hangingPunct="1">
              <a:lnSpc>
                <a:spcPct val="100000"/>
              </a:lnSpc>
              <a:buFontTx/>
              <a:buNone/>
            </a:pPr>
            <a:r>
              <a:rPr lang="zh-CN" altLang="en-US" sz="2400" b="1" smtClean="0">
                <a:latin typeface="楷体_GB2312" pitchFamily="49" charset="-122"/>
                <a:ea typeface="楷体_GB2312" pitchFamily="49" charset="-122"/>
              </a:rPr>
              <a:t>（</a:t>
            </a:r>
            <a:r>
              <a:rPr lang="en-US" altLang="zh-CN" sz="2400" b="1" smtClean="0">
                <a:latin typeface="楷体_GB2312" pitchFamily="49" charset="-122"/>
                <a:ea typeface="楷体_GB2312" pitchFamily="49" charset="-122"/>
              </a:rPr>
              <a:t>3</a:t>
            </a:r>
            <a:r>
              <a:rPr lang="zh-CN" altLang="en-US" sz="2400" b="1" smtClean="0">
                <a:latin typeface="楷体_GB2312" pitchFamily="49" charset="-122"/>
                <a:ea typeface="楷体_GB2312" pitchFamily="49" charset="-122"/>
              </a:rPr>
              <a:t>）用</a:t>
            </a:r>
            <a:r>
              <a:rPr lang="en-US" altLang="zh-CN" sz="2400" b="1" smtClean="0">
                <a:latin typeface="楷体_GB2312" pitchFamily="49" charset="-122"/>
                <a:ea typeface="楷体_GB2312" pitchFamily="49" charset="-122"/>
              </a:rPr>
              <a:t>SET</a:t>
            </a:r>
            <a:r>
              <a:rPr lang="zh-CN" altLang="en-US" sz="2400" b="1" smtClean="0">
                <a:latin typeface="楷体_GB2312" pitchFamily="49" charset="-122"/>
                <a:ea typeface="楷体_GB2312" pitchFamily="49" charset="-122"/>
              </a:rPr>
              <a:t>语句设置的选项只在批处理结束时才使用，可以将</a:t>
            </a:r>
            <a:r>
              <a:rPr lang="en-US" altLang="zh-CN" sz="2400" b="1" smtClean="0">
                <a:latin typeface="楷体_GB2312" pitchFamily="49" charset="-122"/>
                <a:ea typeface="楷体_GB2312" pitchFamily="49" charset="-122"/>
              </a:rPr>
              <a:t>SET</a:t>
            </a:r>
            <a:r>
              <a:rPr lang="zh-CN" altLang="en-US" sz="2400" b="1" smtClean="0">
                <a:latin typeface="楷体_GB2312" pitchFamily="49" charset="-122"/>
                <a:ea typeface="楷体_GB2312" pitchFamily="49" charset="-122"/>
              </a:rPr>
              <a:t>语句与查询在批处理中组合起来，但有些</a:t>
            </a:r>
            <a:r>
              <a:rPr lang="en-US" altLang="zh-CN" sz="2400" b="1" smtClean="0">
                <a:latin typeface="楷体_GB2312" pitchFamily="49" charset="-122"/>
                <a:ea typeface="楷体_GB2312" pitchFamily="49" charset="-122"/>
              </a:rPr>
              <a:t>SET</a:t>
            </a:r>
            <a:r>
              <a:rPr lang="zh-CN" altLang="en-US" sz="2400" b="1" smtClean="0">
                <a:latin typeface="楷体_GB2312" pitchFamily="49" charset="-122"/>
                <a:ea typeface="楷体_GB2312" pitchFamily="49" charset="-122"/>
              </a:rPr>
              <a:t>选项不能在批处理中使用。</a:t>
            </a:r>
          </a:p>
        </p:txBody>
      </p:sp>
    </p:spTree>
    <p:extLst>
      <p:ext uri="{BB962C8B-B14F-4D97-AF65-F5344CB8AC3E}">
        <p14:creationId xmlns:p14="http://schemas.microsoft.com/office/powerpoint/2010/main" val="5157477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blinds(horizontal)">
                                      <p:cBhvr>
                                        <p:cTn id="15" dur="500"/>
                                        <p:tgtEl>
                                          <p:spTgt spid="6">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blinds(horizontal)">
                                      <p:cBhvr>
                                        <p:cTn id="18" dur="500"/>
                                        <p:tgtEl>
                                          <p:spTgt spid="6">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blinds(horizontal)">
                                      <p:cBhvr>
                                        <p:cTn id="21"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4.4 </a:t>
            </a:r>
            <a:r>
              <a:rPr lang="zh-CN" altLang="en-US" sz="2800" b="1" dirty="0">
                <a:solidFill>
                  <a:schemeClr val="bg1"/>
                </a:solidFill>
                <a:latin typeface="微软雅黑" panose="020B0503020204020204" pitchFamily="34" charset="-122"/>
                <a:ea typeface="微软雅黑" panose="020B0503020204020204" pitchFamily="34" charset="-122"/>
              </a:rPr>
              <a:t>数据库完整性</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4.4.4 </a:t>
            </a:r>
            <a:r>
              <a:rPr lang="zh-CN" altLang="en-US" sz="2800" b="1" dirty="0">
                <a:solidFill>
                  <a:schemeClr val="bg1"/>
                </a:solidFill>
                <a:latin typeface="微软雅黑" panose="020B0503020204020204" pitchFamily="34" charset="-122"/>
                <a:ea typeface="微软雅黑" panose="020B0503020204020204" pitchFamily="34" charset="-122"/>
              </a:rPr>
              <a:t>用户定义的数据完整性</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bwMode="auto">
          <a:xfrm>
            <a:off x="327889" y="953656"/>
            <a:ext cx="11254509" cy="32304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15000"/>
              </a:lnSpc>
            </a:pPr>
            <a:r>
              <a:rPr lang="zh-CN" altLang="en-US" b="1" smtClean="0">
                <a:latin typeface="楷体_GB2312" pitchFamily="49" charset="-122"/>
                <a:ea typeface="楷体_GB2312" pitchFamily="49" charset="-122"/>
              </a:rPr>
              <a:t>用户定义的数据完整性主要是指域完整性约束。事实上，除了实体完整性约束和参照完整性约束，其他与数据完整性有关的内容都是用户定义的数据完整性的范畴。 </a:t>
            </a:r>
          </a:p>
          <a:p>
            <a:pPr eaLnBrk="1" hangingPunct="1">
              <a:lnSpc>
                <a:spcPct val="115000"/>
              </a:lnSpc>
            </a:pPr>
            <a:r>
              <a:rPr lang="zh-CN" altLang="en-US" b="1" smtClean="0">
                <a:latin typeface="楷体_GB2312" pitchFamily="49" charset="-122"/>
                <a:ea typeface="楷体_GB2312" pitchFamily="49" charset="-122"/>
              </a:rPr>
              <a:t>实现用户定义的完整性规则，除了</a:t>
            </a:r>
            <a:r>
              <a:rPr lang="en-US" altLang="zh-CN" b="1" smtClean="0">
                <a:latin typeface="楷体_GB2312" pitchFamily="49" charset="-122"/>
                <a:ea typeface="楷体_GB2312" pitchFamily="49" charset="-122"/>
              </a:rPr>
              <a:t>CreateTable</a:t>
            </a:r>
            <a:r>
              <a:rPr lang="zh-CN" altLang="en-US" b="1" smtClean="0">
                <a:latin typeface="楷体_GB2312" pitchFamily="49" charset="-122"/>
                <a:ea typeface="楷体_GB2312" pitchFamily="49" charset="-122"/>
              </a:rPr>
              <a:t>命令中的</a:t>
            </a:r>
            <a:r>
              <a:rPr lang="en-US" altLang="zh-CN" b="1" smtClean="0">
                <a:latin typeface="楷体_GB2312" pitchFamily="49" charset="-122"/>
                <a:ea typeface="楷体_GB2312" pitchFamily="49" charset="-122"/>
              </a:rPr>
              <a:t>Check</a:t>
            </a:r>
            <a:r>
              <a:rPr lang="zh-CN" altLang="en-US" b="1" smtClean="0">
                <a:latin typeface="楷体_GB2312" pitchFamily="49" charset="-122"/>
                <a:ea typeface="楷体_GB2312" pitchFamily="49" charset="-122"/>
              </a:rPr>
              <a:t>约束，以及规则和默认值，更多的是使用触发器来实现灵活、复杂的数据完整性要求。</a:t>
            </a:r>
          </a:p>
        </p:txBody>
      </p:sp>
    </p:spTree>
    <p:extLst>
      <p:ext uri="{BB962C8B-B14F-4D97-AF65-F5344CB8AC3E}">
        <p14:creationId xmlns:p14="http://schemas.microsoft.com/office/powerpoint/2010/main" val="42868578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4.4 </a:t>
            </a:r>
            <a:r>
              <a:rPr lang="zh-CN" altLang="en-US" sz="2800" b="1" dirty="0">
                <a:solidFill>
                  <a:schemeClr val="bg1"/>
                </a:solidFill>
                <a:latin typeface="微软雅黑" panose="020B0503020204020204" pitchFamily="34" charset="-122"/>
                <a:ea typeface="微软雅黑" panose="020B0503020204020204" pitchFamily="34" charset="-122"/>
              </a:rPr>
              <a:t>数据库完整性</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4.4.4 </a:t>
            </a:r>
            <a:r>
              <a:rPr lang="zh-CN" altLang="en-US" sz="2800" b="1" dirty="0">
                <a:solidFill>
                  <a:schemeClr val="bg1"/>
                </a:solidFill>
                <a:latin typeface="微软雅黑" panose="020B0503020204020204" pitchFamily="34" charset="-122"/>
                <a:ea typeface="微软雅黑" panose="020B0503020204020204" pitchFamily="34" charset="-122"/>
              </a:rPr>
              <a:t>用户定义的数据完整性</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2"/>
          <p:cNvSpPr txBox="1">
            <a:spLocks noChangeArrowheads="1"/>
          </p:cNvSpPr>
          <p:nvPr/>
        </p:nvSpPr>
        <p:spPr bwMode="auto">
          <a:xfrm>
            <a:off x="430213" y="1125538"/>
            <a:ext cx="11133714" cy="48958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80000"/>
              </a:lnSpc>
              <a:buFontTx/>
              <a:buNone/>
            </a:pPr>
            <a:r>
              <a:rPr lang="zh-CN" altLang="en-US" sz="2400" b="1" dirty="0" smtClean="0">
                <a:latin typeface="楷体_GB2312" pitchFamily="49" charset="-122"/>
                <a:ea typeface="楷体_GB2312" pitchFamily="49" charset="-122"/>
              </a:rPr>
              <a:t>在电力抢修工程数据库中</a:t>
            </a:r>
            <a:r>
              <a:rPr lang="en-US" altLang="zh-CN" sz="2400" b="1" dirty="0" smtClean="0">
                <a:latin typeface="楷体_GB2312" pitchFamily="49" charset="-122"/>
                <a:ea typeface="楷体_GB2312" pitchFamily="49" charset="-122"/>
              </a:rPr>
              <a:t>:</a:t>
            </a:r>
          </a:p>
          <a:p>
            <a:pPr eaLnBrk="1" hangingPunct="1">
              <a:lnSpc>
                <a:spcPct val="80000"/>
              </a:lnSpc>
              <a:buFontTx/>
              <a:buNone/>
            </a:pPr>
            <a:r>
              <a:rPr lang="en-US" altLang="zh-CN" sz="2400" b="1" dirty="0" smtClean="0">
                <a:latin typeface="楷体_GB2312" pitchFamily="49" charset="-122"/>
                <a:ea typeface="楷体_GB2312" pitchFamily="49" charset="-122"/>
              </a:rPr>
              <a:t>salvaging</a:t>
            </a:r>
            <a:r>
              <a:rPr lang="zh-CN" altLang="en-US" sz="2400" b="1" dirty="0" smtClean="0">
                <a:latin typeface="楷体_GB2312" pitchFamily="49" charset="-122"/>
                <a:ea typeface="楷体_GB2312" pitchFamily="49" charset="-122"/>
              </a:rPr>
              <a:t>（</a:t>
            </a:r>
            <a:r>
              <a:rPr lang="en-US" altLang="zh-CN" sz="2400" b="1" dirty="0" err="1" smtClean="0">
                <a:latin typeface="楷体_GB2312" pitchFamily="49" charset="-122"/>
                <a:ea typeface="楷体_GB2312" pitchFamily="49" charset="-122"/>
              </a:rPr>
              <a:t>prj_num</a:t>
            </a:r>
            <a:r>
              <a:rPr lang="en-US" altLang="zh-CN" sz="2400" b="1" dirty="0" smtClean="0">
                <a:latin typeface="楷体_GB2312" pitchFamily="49" charset="-122"/>
                <a:ea typeface="楷体_GB2312" pitchFamily="49" charset="-122"/>
              </a:rPr>
              <a:t>, </a:t>
            </a:r>
            <a:r>
              <a:rPr lang="en-US" altLang="zh-CN" sz="2400" b="1" dirty="0" err="1" smtClean="0">
                <a:latin typeface="楷体_GB2312" pitchFamily="49" charset="-122"/>
                <a:ea typeface="楷体_GB2312" pitchFamily="49" charset="-122"/>
              </a:rPr>
              <a:t>prj_name</a:t>
            </a:r>
            <a:r>
              <a:rPr lang="en-US" altLang="zh-CN" sz="2400" b="1" dirty="0" smtClean="0">
                <a:latin typeface="楷体_GB2312" pitchFamily="49" charset="-122"/>
                <a:ea typeface="楷体_GB2312" pitchFamily="49" charset="-122"/>
              </a:rPr>
              <a:t>, </a:t>
            </a:r>
            <a:r>
              <a:rPr lang="en-US" altLang="zh-CN" sz="2400" b="1" dirty="0" err="1" smtClean="0">
                <a:latin typeface="楷体_GB2312" pitchFamily="49" charset="-122"/>
                <a:ea typeface="楷体_GB2312" pitchFamily="49" charset="-122"/>
              </a:rPr>
              <a:t>start_date</a:t>
            </a:r>
            <a:r>
              <a:rPr lang="en-US" altLang="zh-CN" sz="2400" b="1" dirty="0" smtClean="0">
                <a:latin typeface="楷体_GB2312" pitchFamily="49" charset="-122"/>
                <a:ea typeface="楷体_GB2312" pitchFamily="49" charset="-122"/>
              </a:rPr>
              <a:t>, </a:t>
            </a:r>
            <a:r>
              <a:rPr lang="en-US" altLang="zh-CN" sz="2400" b="1" dirty="0" err="1" smtClean="0">
                <a:latin typeface="楷体_GB2312" pitchFamily="49" charset="-122"/>
                <a:ea typeface="楷体_GB2312" pitchFamily="49" charset="-122"/>
              </a:rPr>
              <a:t>END_date</a:t>
            </a:r>
            <a:r>
              <a:rPr lang="en-US" altLang="zh-CN" sz="2400" b="1" dirty="0" smtClean="0">
                <a:latin typeface="楷体_GB2312" pitchFamily="49" charset="-122"/>
                <a:ea typeface="楷体_GB2312" pitchFamily="49" charset="-122"/>
              </a:rPr>
              <a:t>, </a:t>
            </a:r>
            <a:r>
              <a:rPr lang="en-US" altLang="zh-CN" sz="2400" b="1" dirty="0" err="1" smtClean="0">
                <a:latin typeface="楷体_GB2312" pitchFamily="49" charset="-122"/>
                <a:ea typeface="楷体_GB2312" pitchFamily="49" charset="-122"/>
              </a:rPr>
              <a:t>Prj_status</a:t>
            </a:r>
            <a:r>
              <a:rPr lang="zh-CN" altLang="en-US" sz="2400" b="1" dirty="0" smtClean="0">
                <a:latin typeface="楷体_GB2312" pitchFamily="49" charset="-122"/>
                <a:ea typeface="楷体_GB2312" pitchFamily="49" charset="-122"/>
              </a:rPr>
              <a:t>）</a:t>
            </a:r>
          </a:p>
          <a:p>
            <a:pPr eaLnBrk="1" hangingPunct="1">
              <a:lnSpc>
                <a:spcPct val="80000"/>
              </a:lnSpc>
              <a:buFontTx/>
              <a:buNone/>
            </a:pPr>
            <a:r>
              <a:rPr lang="en-US" altLang="zh-CN" sz="2400" b="1" dirty="0" err="1" smtClean="0">
                <a:latin typeface="楷体_GB2312" pitchFamily="49" charset="-122"/>
                <a:ea typeface="楷体_GB2312" pitchFamily="49" charset="-122"/>
              </a:rPr>
              <a:t>out_stock</a:t>
            </a:r>
            <a:r>
              <a:rPr lang="zh-CN" altLang="en-US" sz="2400" b="1" dirty="0" smtClean="0">
                <a:latin typeface="楷体_GB2312" pitchFamily="49" charset="-122"/>
                <a:ea typeface="楷体_GB2312" pitchFamily="49" charset="-122"/>
              </a:rPr>
              <a:t>（</a:t>
            </a:r>
            <a:r>
              <a:rPr lang="en-US" altLang="zh-CN" sz="2400" b="1" dirty="0" err="1" smtClean="0">
                <a:latin typeface="楷体_GB2312" pitchFamily="49" charset="-122"/>
                <a:ea typeface="楷体_GB2312" pitchFamily="49" charset="-122"/>
              </a:rPr>
              <a:t>prj_num</a:t>
            </a:r>
            <a:r>
              <a:rPr lang="en-US" altLang="zh-CN" sz="2400" b="1" dirty="0" smtClean="0">
                <a:latin typeface="楷体_GB2312" pitchFamily="49" charset="-122"/>
                <a:ea typeface="楷体_GB2312" pitchFamily="49" charset="-122"/>
              </a:rPr>
              <a:t>, </a:t>
            </a:r>
            <a:r>
              <a:rPr lang="en-US" altLang="zh-CN" sz="2400" b="1" dirty="0" err="1" smtClean="0">
                <a:latin typeface="楷体_GB2312" pitchFamily="49" charset="-122"/>
                <a:ea typeface="楷体_GB2312" pitchFamily="49" charset="-122"/>
              </a:rPr>
              <a:t>mat_num</a:t>
            </a:r>
            <a:r>
              <a:rPr lang="en-US" altLang="zh-CN" sz="2400" b="1" dirty="0" smtClean="0">
                <a:latin typeface="楷体_GB2312" pitchFamily="49" charset="-122"/>
                <a:ea typeface="楷体_GB2312" pitchFamily="49" charset="-122"/>
              </a:rPr>
              <a:t>, amount, </a:t>
            </a:r>
            <a:r>
              <a:rPr lang="en-US" altLang="zh-CN" sz="2400" b="1" dirty="0" err="1" smtClean="0">
                <a:latin typeface="楷体_GB2312" pitchFamily="49" charset="-122"/>
                <a:ea typeface="楷体_GB2312" pitchFamily="49" charset="-122"/>
              </a:rPr>
              <a:t>get_date</a:t>
            </a:r>
            <a:r>
              <a:rPr lang="en-US" altLang="zh-CN" sz="2400" b="1" dirty="0" smtClean="0">
                <a:latin typeface="楷体_GB2312" pitchFamily="49" charset="-122"/>
                <a:ea typeface="楷体_GB2312" pitchFamily="49" charset="-122"/>
              </a:rPr>
              <a:t>, department</a:t>
            </a:r>
            <a:r>
              <a:rPr lang="zh-CN" altLang="en-US" sz="2400" b="1" dirty="0" smtClean="0">
                <a:latin typeface="楷体_GB2312" pitchFamily="49" charset="-122"/>
                <a:ea typeface="楷体_GB2312" pitchFamily="49" charset="-122"/>
              </a:rPr>
              <a:t>）</a:t>
            </a:r>
          </a:p>
          <a:p>
            <a:pPr eaLnBrk="1" hangingPunct="1">
              <a:lnSpc>
                <a:spcPct val="80000"/>
              </a:lnSpc>
              <a:buFontTx/>
              <a:buNone/>
            </a:pPr>
            <a:r>
              <a:rPr lang="en-US" altLang="zh-CN" sz="2400" b="1" dirty="0" smtClean="0">
                <a:latin typeface="楷体_GB2312" pitchFamily="49" charset="-122"/>
                <a:ea typeface="楷体_GB2312" pitchFamily="49" charset="-122"/>
              </a:rPr>
              <a:t>stock</a:t>
            </a:r>
            <a:r>
              <a:rPr lang="zh-CN" altLang="en-US" sz="2400" b="1" dirty="0" smtClean="0">
                <a:latin typeface="楷体_GB2312" pitchFamily="49" charset="-122"/>
                <a:ea typeface="楷体_GB2312" pitchFamily="49" charset="-122"/>
              </a:rPr>
              <a:t>（</a:t>
            </a:r>
            <a:r>
              <a:rPr lang="en-US" altLang="zh-CN" sz="2400" b="1" dirty="0" err="1" smtClean="0">
                <a:latin typeface="楷体_GB2312" pitchFamily="49" charset="-122"/>
                <a:ea typeface="楷体_GB2312" pitchFamily="49" charset="-122"/>
              </a:rPr>
              <a:t>mat_num</a:t>
            </a:r>
            <a:r>
              <a:rPr lang="en-US" altLang="zh-CN" sz="2400" b="1" dirty="0" smtClean="0">
                <a:latin typeface="楷体_GB2312" pitchFamily="49" charset="-122"/>
                <a:ea typeface="楷体_GB2312" pitchFamily="49" charset="-122"/>
              </a:rPr>
              <a:t>, </a:t>
            </a:r>
            <a:r>
              <a:rPr lang="en-US" altLang="zh-CN" sz="2400" b="1" dirty="0" err="1" smtClean="0">
                <a:latin typeface="楷体_GB2312" pitchFamily="49" charset="-122"/>
                <a:ea typeface="楷体_GB2312" pitchFamily="49" charset="-122"/>
              </a:rPr>
              <a:t>mat_name</a:t>
            </a:r>
            <a:r>
              <a:rPr lang="en-US" altLang="zh-CN" sz="2400" b="1" dirty="0" smtClean="0">
                <a:latin typeface="楷体_GB2312" pitchFamily="49" charset="-122"/>
                <a:ea typeface="楷体_GB2312" pitchFamily="49" charset="-122"/>
              </a:rPr>
              <a:t>, </a:t>
            </a:r>
            <a:r>
              <a:rPr lang="en-US" altLang="zh-CN" sz="2400" b="1" dirty="0" err="1" smtClean="0">
                <a:latin typeface="楷体_GB2312" pitchFamily="49" charset="-122"/>
                <a:ea typeface="楷体_GB2312" pitchFamily="49" charset="-122"/>
              </a:rPr>
              <a:t>speci</a:t>
            </a:r>
            <a:r>
              <a:rPr lang="en-US" altLang="zh-CN" sz="2400" b="1" dirty="0" smtClean="0">
                <a:latin typeface="楷体_GB2312" pitchFamily="49" charset="-122"/>
                <a:ea typeface="楷体_GB2312" pitchFamily="49" charset="-122"/>
              </a:rPr>
              <a:t>, warehouse, amount, unit, total</a:t>
            </a:r>
            <a:r>
              <a:rPr lang="zh-CN" altLang="en-US" sz="2400" b="1" dirty="0" smtClean="0">
                <a:latin typeface="楷体_GB2312" pitchFamily="49" charset="-122"/>
                <a:ea typeface="楷体_GB2312" pitchFamily="49" charset="-122"/>
              </a:rPr>
              <a:t>）</a:t>
            </a:r>
          </a:p>
          <a:p>
            <a:pPr marL="0" eaLnBrk="1" hangingPunct="1">
              <a:lnSpc>
                <a:spcPct val="125000"/>
              </a:lnSpc>
              <a:spcBef>
                <a:spcPts val="0"/>
              </a:spcBef>
              <a:buFontTx/>
              <a:buNone/>
            </a:pPr>
            <a:r>
              <a:rPr lang="zh-CN" altLang="en-US" sz="2400" b="1" dirty="0" smtClean="0">
                <a:solidFill>
                  <a:srgbClr val="0066FF"/>
                </a:solidFill>
                <a:latin typeface="楷体_GB2312" pitchFamily="49" charset="-122"/>
                <a:ea typeface="楷体_GB2312" pitchFamily="49" charset="-122"/>
              </a:rPr>
              <a:t>   </a:t>
            </a:r>
            <a:endParaRPr lang="en-US" altLang="zh-CN" sz="2400" b="1" dirty="0" smtClean="0">
              <a:solidFill>
                <a:srgbClr val="0066FF"/>
              </a:solidFill>
              <a:latin typeface="楷体_GB2312" pitchFamily="49" charset="-122"/>
              <a:ea typeface="楷体_GB2312" pitchFamily="49" charset="-122"/>
            </a:endParaRPr>
          </a:p>
          <a:p>
            <a:pPr marL="0" eaLnBrk="1" hangingPunct="1">
              <a:lnSpc>
                <a:spcPct val="125000"/>
              </a:lnSpc>
              <a:spcBef>
                <a:spcPts val="0"/>
              </a:spcBef>
              <a:buFontTx/>
              <a:buNone/>
            </a:pPr>
            <a:r>
              <a:rPr lang="en-US" altLang="zh-CN" sz="2400" b="1" dirty="0" err="1" smtClean="0">
                <a:solidFill>
                  <a:srgbClr val="0066FF"/>
                </a:solidFill>
                <a:latin typeface="楷体_GB2312" pitchFamily="49" charset="-122"/>
                <a:ea typeface="楷体_GB2312" pitchFamily="49" charset="-122"/>
              </a:rPr>
              <a:t>out_stock</a:t>
            </a:r>
            <a:r>
              <a:rPr lang="zh-CN" altLang="en-US" sz="2400" b="1" dirty="0" smtClean="0">
                <a:solidFill>
                  <a:srgbClr val="0066FF"/>
                </a:solidFill>
                <a:latin typeface="楷体_GB2312" pitchFamily="49" charset="-122"/>
                <a:ea typeface="楷体_GB2312" pitchFamily="49" charset="-122"/>
              </a:rPr>
              <a:t>表中的</a:t>
            </a:r>
            <a:r>
              <a:rPr lang="en-US" altLang="zh-CN" sz="2400" b="1" dirty="0" err="1" smtClean="0">
                <a:solidFill>
                  <a:srgbClr val="0066FF"/>
                </a:solidFill>
                <a:latin typeface="楷体_GB2312" pitchFamily="49" charset="-122"/>
                <a:ea typeface="楷体_GB2312" pitchFamily="49" charset="-122"/>
              </a:rPr>
              <a:t>prj_num</a:t>
            </a:r>
            <a:r>
              <a:rPr lang="zh-CN" altLang="en-US" sz="2400" b="1" dirty="0" smtClean="0">
                <a:solidFill>
                  <a:srgbClr val="0066FF"/>
                </a:solidFill>
                <a:latin typeface="楷体_GB2312" pitchFamily="49" charset="-122"/>
                <a:ea typeface="楷体_GB2312" pitchFamily="49" charset="-122"/>
              </a:rPr>
              <a:t>属性是外键，参照属性是</a:t>
            </a:r>
            <a:r>
              <a:rPr lang="en-US" altLang="zh-CN" sz="2400" b="1" dirty="0" smtClean="0">
                <a:solidFill>
                  <a:srgbClr val="0066FF"/>
                </a:solidFill>
                <a:latin typeface="楷体_GB2312" pitchFamily="49" charset="-122"/>
                <a:ea typeface="楷体_GB2312" pitchFamily="49" charset="-122"/>
              </a:rPr>
              <a:t>salvaging</a:t>
            </a:r>
            <a:r>
              <a:rPr lang="zh-CN" altLang="en-US" sz="2400" b="1" dirty="0" smtClean="0">
                <a:solidFill>
                  <a:srgbClr val="0066FF"/>
                </a:solidFill>
                <a:latin typeface="楷体_GB2312" pitchFamily="49" charset="-122"/>
                <a:ea typeface="楷体_GB2312" pitchFamily="49" charset="-122"/>
              </a:rPr>
              <a:t>表中</a:t>
            </a:r>
            <a:r>
              <a:rPr lang="en-US" altLang="zh-CN" sz="2400" b="1" dirty="0" err="1" smtClean="0">
                <a:solidFill>
                  <a:srgbClr val="0066FF"/>
                </a:solidFill>
                <a:latin typeface="楷体_GB2312" pitchFamily="49" charset="-122"/>
                <a:ea typeface="楷体_GB2312" pitchFamily="49" charset="-122"/>
              </a:rPr>
              <a:t>prj_num</a:t>
            </a:r>
            <a:r>
              <a:rPr lang="zh-CN" altLang="en-US" sz="2400" b="1" dirty="0" smtClean="0">
                <a:solidFill>
                  <a:srgbClr val="0066FF"/>
                </a:solidFill>
                <a:latin typeface="楷体_GB2312" pitchFamily="49" charset="-122"/>
                <a:ea typeface="楷体_GB2312" pitchFamily="49" charset="-122"/>
              </a:rPr>
              <a:t>属性，并且要求对于某一项抢修工程，其</a:t>
            </a:r>
            <a:r>
              <a:rPr lang="en-US" altLang="zh-CN" sz="2400" b="1" dirty="0" err="1" smtClean="0">
                <a:solidFill>
                  <a:srgbClr val="0066FF"/>
                </a:solidFill>
                <a:latin typeface="楷体_GB2312" pitchFamily="49" charset="-122"/>
                <a:ea typeface="楷体_GB2312" pitchFamily="49" charset="-122"/>
              </a:rPr>
              <a:t>out_stock</a:t>
            </a:r>
            <a:r>
              <a:rPr lang="zh-CN" altLang="en-US" sz="2400" b="1" dirty="0" smtClean="0">
                <a:solidFill>
                  <a:srgbClr val="0066FF"/>
                </a:solidFill>
                <a:latin typeface="楷体_GB2312" pitchFamily="49" charset="-122"/>
                <a:ea typeface="楷体_GB2312" pitchFamily="49" charset="-122"/>
              </a:rPr>
              <a:t>表中的领料日期</a:t>
            </a:r>
            <a:r>
              <a:rPr lang="en-US" altLang="zh-CN" sz="2400" b="1" dirty="0" err="1" smtClean="0">
                <a:solidFill>
                  <a:srgbClr val="0066FF"/>
                </a:solidFill>
                <a:latin typeface="楷体_GB2312" pitchFamily="49" charset="-122"/>
                <a:ea typeface="楷体_GB2312" pitchFamily="49" charset="-122"/>
              </a:rPr>
              <a:t>get_date</a:t>
            </a:r>
            <a:r>
              <a:rPr lang="zh-CN" altLang="en-US" sz="2400" b="1" dirty="0" smtClean="0">
                <a:solidFill>
                  <a:srgbClr val="0066FF"/>
                </a:solidFill>
                <a:latin typeface="楷体_GB2312" pitchFamily="49" charset="-122"/>
                <a:ea typeface="楷体_GB2312" pitchFamily="49" charset="-122"/>
              </a:rPr>
              <a:t>的值必须介于</a:t>
            </a:r>
            <a:r>
              <a:rPr lang="en-US" altLang="zh-CN" sz="2400" b="1" dirty="0" smtClean="0">
                <a:solidFill>
                  <a:srgbClr val="0066FF"/>
                </a:solidFill>
                <a:latin typeface="楷体_GB2312" pitchFamily="49" charset="-122"/>
                <a:ea typeface="楷体_GB2312" pitchFamily="49" charset="-122"/>
              </a:rPr>
              <a:t>salvaging </a:t>
            </a:r>
            <a:r>
              <a:rPr lang="zh-CN" altLang="en-US" sz="2400" b="1" dirty="0" smtClean="0">
                <a:solidFill>
                  <a:srgbClr val="0066FF"/>
                </a:solidFill>
                <a:latin typeface="楷体_GB2312" pitchFamily="49" charset="-122"/>
                <a:ea typeface="楷体_GB2312" pitchFamily="49" charset="-122"/>
              </a:rPr>
              <a:t>表中该工程的</a:t>
            </a:r>
            <a:r>
              <a:rPr lang="en-US" altLang="zh-CN" sz="2400" b="1" dirty="0" err="1" smtClean="0">
                <a:solidFill>
                  <a:srgbClr val="0066FF"/>
                </a:solidFill>
                <a:latin typeface="楷体_GB2312" pitchFamily="49" charset="-122"/>
                <a:ea typeface="楷体_GB2312" pitchFamily="49" charset="-122"/>
              </a:rPr>
              <a:t>start_date</a:t>
            </a:r>
            <a:r>
              <a:rPr lang="zh-CN" altLang="en-US" sz="2400" b="1" dirty="0" smtClean="0">
                <a:solidFill>
                  <a:srgbClr val="0066FF"/>
                </a:solidFill>
                <a:latin typeface="楷体_GB2312" pitchFamily="49" charset="-122"/>
                <a:ea typeface="楷体_GB2312" pitchFamily="49" charset="-122"/>
              </a:rPr>
              <a:t>和</a:t>
            </a:r>
            <a:r>
              <a:rPr lang="en-US" altLang="zh-CN" sz="2400" b="1" dirty="0" err="1" smtClean="0">
                <a:solidFill>
                  <a:srgbClr val="0066FF"/>
                </a:solidFill>
                <a:latin typeface="楷体_GB2312" pitchFamily="49" charset="-122"/>
                <a:ea typeface="楷体_GB2312" pitchFamily="49" charset="-122"/>
              </a:rPr>
              <a:t>END_date</a:t>
            </a:r>
            <a:r>
              <a:rPr lang="zh-CN" altLang="en-US" sz="2400" b="1" dirty="0" smtClean="0">
                <a:solidFill>
                  <a:srgbClr val="0066FF"/>
                </a:solidFill>
                <a:latin typeface="楷体_GB2312" pitchFamily="49" charset="-122"/>
                <a:ea typeface="楷体_GB2312" pitchFamily="49" charset="-122"/>
              </a:rPr>
              <a:t>值之间。例如，</a:t>
            </a:r>
            <a:r>
              <a:rPr lang="en-US" altLang="zh-CN" sz="2400" b="1" dirty="0" smtClean="0">
                <a:solidFill>
                  <a:srgbClr val="0066FF"/>
                </a:solidFill>
                <a:latin typeface="楷体_GB2312" pitchFamily="49" charset="-122"/>
                <a:ea typeface="楷体_GB2312" pitchFamily="49" charset="-122"/>
              </a:rPr>
              <a:t>salvaging</a:t>
            </a:r>
            <a:r>
              <a:rPr lang="zh-CN" altLang="en-US" sz="2400" b="1" dirty="0" smtClean="0">
                <a:solidFill>
                  <a:srgbClr val="0066FF"/>
                </a:solidFill>
                <a:latin typeface="楷体_GB2312" pitchFamily="49" charset="-122"/>
                <a:ea typeface="楷体_GB2312" pitchFamily="49" charset="-122"/>
              </a:rPr>
              <a:t>表中</a:t>
            </a:r>
            <a:r>
              <a:rPr lang="en-US" altLang="zh-CN" sz="2400" b="1" dirty="0" err="1" smtClean="0">
                <a:solidFill>
                  <a:srgbClr val="0066FF"/>
                </a:solidFill>
                <a:latin typeface="楷体_GB2312" pitchFamily="49" charset="-122"/>
                <a:ea typeface="楷体_GB2312" pitchFamily="49" charset="-122"/>
              </a:rPr>
              <a:t>prj_num</a:t>
            </a:r>
            <a:r>
              <a:rPr lang="zh-CN" altLang="en-US" sz="2400" b="1" dirty="0" smtClean="0">
                <a:solidFill>
                  <a:srgbClr val="0066FF"/>
                </a:solidFill>
                <a:latin typeface="楷体_GB2312" pitchFamily="49" charset="-122"/>
                <a:ea typeface="楷体_GB2312" pitchFamily="49" charset="-122"/>
              </a:rPr>
              <a:t>为</a:t>
            </a:r>
            <a:r>
              <a:rPr lang="en-US" altLang="zh-CN" sz="2400" b="1" dirty="0" smtClean="0">
                <a:solidFill>
                  <a:srgbClr val="0066FF"/>
                </a:solidFill>
                <a:latin typeface="楷体_GB2312" pitchFamily="49" charset="-122"/>
                <a:ea typeface="楷体_GB2312" pitchFamily="49" charset="-122"/>
              </a:rPr>
              <a:t>20100015</a:t>
            </a:r>
            <a:r>
              <a:rPr lang="zh-CN" altLang="en-US" sz="2400" b="1" dirty="0" smtClean="0">
                <a:solidFill>
                  <a:srgbClr val="0066FF"/>
                </a:solidFill>
                <a:latin typeface="楷体_GB2312" pitchFamily="49" charset="-122"/>
                <a:ea typeface="楷体_GB2312" pitchFamily="49" charset="-122"/>
              </a:rPr>
              <a:t>的抢修工程的开始日期为</a:t>
            </a:r>
            <a:r>
              <a:rPr lang="en-US" altLang="zh-CN" sz="2400" b="1" dirty="0" smtClean="0">
                <a:solidFill>
                  <a:srgbClr val="0066FF"/>
                </a:solidFill>
                <a:latin typeface="楷体_GB2312" pitchFamily="49" charset="-122"/>
                <a:ea typeface="楷体_GB2312" pitchFamily="49" charset="-122"/>
              </a:rPr>
              <a:t>2010-10-12</a:t>
            </a:r>
            <a:r>
              <a:rPr lang="zh-CN" altLang="en-US" sz="2400" b="1" dirty="0" smtClean="0">
                <a:solidFill>
                  <a:srgbClr val="0066FF"/>
                </a:solidFill>
                <a:latin typeface="楷体_GB2312" pitchFamily="49" charset="-122"/>
                <a:ea typeface="楷体_GB2312" pitchFamily="49" charset="-122"/>
              </a:rPr>
              <a:t>，结束日期为</a:t>
            </a:r>
            <a:r>
              <a:rPr lang="en-US" altLang="zh-CN" sz="2400" b="1" dirty="0" smtClean="0">
                <a:solidFill>
                  <a:srgbClr val="0066FF"/>
                </a:solidFill>
                <a:latin typeface="楷体_GB2312" pitchFamily="49" charset="-122"/>
                <a:ea typeface="楷体_GB2312" pitchFamily="49" charset="-122"/>
              </a:rPr>
              <a:t>2010-10-13</a:t>
            </a:r>
            <a:r>
              <a:rPr lang="zh-CN" altLang="en-US" sz="2400" b="1" dirty="0" smtClean="0">
                <a:solidFill>
                  <a:srgbClr val="0066FF"/>
                </a:solidFill>
                <a:latin typeface="楷体_GB2312" pitchFamily="49" charset="-122"/>
                <a:ea typeface="楷体_GB2312" pitchFamily="49" charset="-122"/>
              </a:rPr>
              <a:t>，则</a:t>
            </a:r>
            <a:r>
              <a:rPr lang="en-US" altLang="zh-CN" sz="2400" b="1" dirty="0" err="1" smtClean="0">
                <a:solidFill>
                  <a:srgbClr val="0066FF"/>
                </a:solidFill>
                <a:latin typeface="楷体_GB2312" pitchFamily="49" charset="-122"/>
                <a:ea typeface="楷体_GB2312" pitchFamily="49" charset="-122"/>
              </a:rPr>
              <a:t>out_stock</a:t>
            </a:r>
            <a:r>
              <a:rPr lang="zh-CN" altLang="en-US" sz="2400" b="1" dirty="0" smtClean="0">
                <a:solidFill>
                  <a:srgbClr val="0066FF"/>
                </a:solidFill>
                <a:latin typeface="楷体_GB2312" pitchFamily="49" charset="-122"/>
                <a:ea typeface="楷体_GB2312" pitchFamily="49" charset="-122"/>
              </a:rPr>
              <a:t>表中</a:t>
            </a:r>
            <a:r>
              <a:rPr lang="en-US" altLang="zh-CN" sz="2400" b="1" dirty="0" err="1" smtClean="0">
                <a:solidFill>
                  <a:srgbClr val="0066FF"/>
                </a:solidFill>
                <a:latin typeface="楷体_GB2312" pitchFamily="49" charset="-122"/>
                <a:ea typeface="楷体_GB2312" pitchFamily="49" charset="-122"/>
              </a:rPr>
              <a:t>prj_num</a:t>
            </a:r>
            <a:r>
              <a:rPr lang="zh-CN" altLang="en-US" sz="2400" b="1" dirty="0" smtClean="0">
                <a:solidFill>
                  <a:srgbClr val="0066FF"/>
                </a:solidFill>
                <a:latin typeface="楷体_GB2312" pitchFamily="49" charset="-122"/>
                <a:ea typeface="楷体_GB2312" pitchFamily="49" charset="-122"/>
              </a:rPr>
              <a:t>为</a:t>
            </a:r>
            <a:r>
              <a:rPr lang="en-US" altLang="zh-CN" sz="2400" b="1" dirty="0" smtClean="0">
                <a:solidFill>
                  <a:srgbClr val="0066FF"/>
                </a:solidFill>
                <a:latin typeface="楷体_GB2312" pitchFamily="49" charset="-122"/>
                <a:ea typeface="楷体_GB2312" pitchFamily="49" charset="-122"/>
              </a:rPr>
              <a:t>20100015</a:t>
            </a:r>
            <a:r>
              <a:rPr lang="zh-CN" altLang="en-US" sz="2400" b="1" dirty="0" smtClean="0">
                <a:solidFill>
                  <a:srgbClr val="0066FF"/>
                </a:solidFill>
                <a:latin typeface="楷体_GB2312" pitchFamily="49" charset="-122"/>
                <a:ea typeface="楷体_GB2312" pitchFamily="49" charset="-122"/>
              </a:rPr>
              <a:t>的记录的</a:t>
            </a:r>
            <a:r>
              <a:rPr lang="en-US" altLang="zh-CN" sz="2400" b="1" dirty="0" err="1" smtClean="0">
                <a:solidFill>
                  <a:srgbClr val="0066FF"/>
                </a:solidFill>
                <a:latin typeface="楷体_GB2312" pitchFamily="49" charset="-122"/>
                <a:ea typeface="楷体_GB2312" pitchFamily="49" charset="-122"/>
              </a:rPr>
              <a:t>get_date</a:t>
            </a:r>
            <a:r>
              <a:rPr lang="zh-CN" altLang="en-US" sz="2400" b="1" dirty="0" smtClean="0">
                <a:solidFill>
                  <a:srgbClr val="0066FF"/>
                </a:solidFill>
                <a:latin typeface="楷体_GB2312" pitchFamily="49" charset="-122"/>
                <a:ea typeface="楷体_GB2312" pitchFamily="49" charset="-122"/>
              </a:rPr>
              <a:t>值必须介于</a:t>
            </a:r>
            <a:r>
              <a:rPr lang="en-US" altLang="zh-CN" sz="2400" b="1" dirty="0" smtClean="0">
                <a:solidFill>
                  <a:srgbClr val="0066FF"/>
                </a:solidFill>
                <a:latin typeface="楷体_GB2312" pitchFamily="49" charset="-122"/>
                <a:ea typeface="楷体_GB2312" pitchFamily="49" charset="-122"/>
              </a:rPr>
              <a:t>2010-10-12</a:t>
            </a:r>
            <a:r>
              <a:rPr lang="zh-CN" altLang="en-US" sz="2400" b="1" dirty="0" smtClean="0">
                <a:solidFill>
                  <a:srgbClr val="0066FF"/>
                </a:solidFill>
                <a:latin typeface="楷体_GB2312" pitchFamily="49" charset="-122"/>
                <a:ea typeface="楷体_GB2312" pitchFamily="49" charset="-122"/>
              </a:rPr>
              <a:t>和</a:t>
            </a:r>
            <a:r>
              <a:rPr lang="en-US" altLang="zh-CN" sz="2400" b="1" dirty="0" smtClean="0">
                <a:solidFill>
                  <a:srgbClr val="0066FF"/>
                </a:solidFill>
                <a:latin typeface="楷体_GB2312" pitchFamily="49" charset="-122"/>
                <a:ea typeface="楷体_GB2312" pitchFamily="49" charset="-122"/>
              </a:rPr>
              <a:t>2010-10-13</a:t>
            </a:r>
            <a:r>
              <a:rPr lang="zh-CN" altLang="en-US" sz="2400" b="1" dirty="0" smtClean="0">
                <a:solidFill>
                  <a:srgbClr val="0066FF"/>
                </a:solidFill>
                <a:latin typeface="楷体_GB2312" pitchFamily="49" charset="-122"/>
                <a:ea typeface="楷体_GB2312" pitchFamily="49" charset="-122"/>
              </a:rPr>
              <a:t>之间。</a:t>
            </a:r>
          </a:p>
          <a:p>
            <a:pPr eaLnBrk="1" hangingPunct="1">
              <a:lnSpc>
                <a:spcPct val="80000"/>
              </a:lnSpc>
              <a:buFontTx/>
              <a:buNone/>
            </a:pPr>
            <a:endParaRPr lang="en-US" altLang="zh-CN" sz="2400" b="1" dirty="0" smtClean="0">
              <a:latin typeface="楷体_GB2312" pitchFamily="49" charset="-122"/>
              <a:ea typeface="楷体_GB2312" pitchFamily="49" charset="-122"/>
            </a:endParaRPr>
          </a:p>
        </p:txBody>
      </p:sp>
    </p:spTree>
    <p:extLst>
      <p:ext uri="{BB962C8B-B14F-4D97-AF65-F5344CB8AC3E}">
        <p14:creationId xmlns:p14="http://schemas.microsoft.com/office/powerpoint/2010/main" val="10878043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blinds(horizontal)">
                                      <p:cBhvr>
                                        <p:cTn id="7" dur="500"/>
                                        <p:tgtEl>
                                          <p:spTgt spid="6">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5" end="5"/>
                                            </p:txEl>
                                          </p:spTgt>
                                        </p:tgtEl>
                                        <p:attrNameLst>
                                          <p:attrName>style.visibility</p:attrName>
                                        </p:attrNameLst>
                                      </p:cBhvr>
                                      <p:to>
                                        <p:strVal val="visible"/>
                                      </p:to>
                                    </p:set>
                                    <p:animEffect transition="in" filter="blinds(horizontal)">
                                      <p:cBhvr>
                                        <p:cTn id="1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4.4 </a:t>
            </a:r>
            <a:r>
              <a:rPr lang="zh-CN" altLang="en-US" sz="2800" b="1" dirty="0">
                <a:solidFill>
                  <a:schemeClr val="bg1"/>
                </a:solidFill>
                <a:latin typeface="微软雅黑" panose="020B0503020204020204" pitchFamily="34" charset="-122"/>
                <a:ea typeface="微软雅黑" panose="020B0503020204020204" pitchFamily="34" charset="-122"/>
              </a:rPr>
              <a:t>数据库完整性</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4.4.4 </a:t>
            </a:r>
            <a:r>
              <a:rPr lang="zh-CN" altLang="en-US" sz="2800" b="1" dirty="0">
                <a:solidFill>
                  <a:schemeClr val="bg1"/>
                </a:solidFill>
                <a:latin typeface="微软雅黑" panose="020B0503020204020204" pitchFamily="34" charset="-122"/>
                <a:ea typeface="微软雅黑" panose="020B0503020204020204" pitchFamily="34" charset="-122"/>
              </a:rPr>
              <a:t>用户定义的数据完整性</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2"/>
          <p:cNvSpPr txBox="1">
            <a:spLocks noChangeArrowheads="1"/>
          </p:cNvSpPr>
          <p:nvPr/>
        </p:nvSpPr>
        <p:spPr bwMode="auto">
          <a:xfrm>
            <a:off x="278532" y="692725"/>
            <a:ext cx="11451649" cy="616065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Bef>
                <a:spcPts val="0"/>
              </a:spcBef>
              <a:buFontTx/>
              <a:buNone/>
            </a:pPr>
            <a:r>
              <a:rPr lang="en-US" altLang="zh-CN" sz="2400" b="1" dirty="0" smtClean="0">
                <a:solidFill>
                  <a:srgbClr val="FF3300"/>
                </a:solidFill>
                <a:latin typeface="楷体_GB2312" pitchFamily="49" charset="-122"/>
                <a:ea typeface="楷体_GB2312" pitchFamily="49" charset="-122"/>
              </a:rPr>
              <a:t>CREATE  TRIGGER  </a:t>
            </a:r>
            <a:r>
              <a:rPr lang="en-US" altLang="zh-CN" sz="2400" b="1" dirty="0" err="1" smtClean="0">
                <a:solidFill>
                  <a:srgbClr val="FF3300"/>
                </a:solidFill>
                <a:latin typeface="楷体_GB2312" pitchFamily="49" charset="-122"/>
                <a:ea typeface="楷体_GB2312" pitchFamily="49" charset="-122"/>
              </a:rPr>
              <a:t>TR_datecheck</a:t>
            </a:r>
            <a:r>
              <a:rPr lang="en-US" altLang="zh-CN" sz="2400" b="1" dirty="0" smtClean="0">
                <a:solidFill>
                  <a:srgbClr val="FF3300"/>
                </a:solidFill>
                <a:latin typeface="楷体_GB2312" pitchFamily="49" charset="-122"/>
                <a:ea typeface="楷体_GB2312" pitchFamily="49" charset="-122"/>
              </a:rPr>
              <a:t> on </a:t>
            </a:r>
            <a:r>
              <a:rPr lang="en-US" altLang="zh-CN" sz="2400" b="1" dirty="0" err="1" smtClean="0">
                <a:solidFill>
                  <a:srgbClr val="FF3300"/>
                </a:solidFill>
                <a:latin typeface="楷体_GB2312" pitchFamily="49" charset="-122"/>
                <a:ea typeface="楷体_GB2312" pitchFamily="49" charset="-122"/>
              </a:rPr>
              <a:t>out_stock</a:t>
            </a:r>
            <a:endParaRPr lang="en-US" altLang="zh-CN" sz="2400" b="1" dirty="0" smtClean="0">
              <a:solidFill>
                <a:srgbClr val="FF3300"/>
              </a:solidFill>
              <a:latin typeface="楷体_GB2312" pitchFamily="49" charset="-122"/>
              <a:ea typeface="楷体_GB2312" pitchFamily="49" charset="-122"/>
            </a:endParaRPr>
          </a:p>
          <a:p>
            <a:pPr eaLnBrk="1" hangingPunct="1">
              <a:spcBef>
                <a:spcPts val="0"/>
              </a:spcBef>
              <a:buFontTx/>
              <a:buNone/>
            </a:pPr>
            <a:r>
              <a:rPr lang="en-US" altLang="zh-CN" sz="2400" b="1" dirty="0" smtClean="0">
                <a:solidFill>
                  <a:srgbClr val="FF3300"/>
                </a:solidFill>
                <a:latin typeface="楷体_GB2312" pitchFamily="49" charset="-122"/>
                <a:ea typeface="楷体_GB2312" pitchFamily="49" charset="-122"/>
              </a:rPr>
              <a:t>FOR  </a:t>
            </a:r>
            <a:r>
              <a:rPr lang="en-US" altLang="zh-CN" sz="2400" b="1" dirty="0" err="1" smtClean="0">
                <a:solidFill>
                  <a:srgbClr val="FF3300"/>
                </a:solidFill>
                <a:latin typeface="楷体_GB2312" pitchFamily="49" charset="-122"/>
                <a:ea typeface="楷体_GB2312" pitchFamily="49" charset="-122"/>
              </a:rPr>
              <a:t>INSERT,UPDATE</a:t>
            </a:r>
            <a:endParaRPr lang="en-US" altLang="zh-CN" sz="2400" b="1" dirty="0" smtClean="0">
              <a:solidFill>
                <a:srgbClr val="FF3300"/>
              </a:solidFill>
              <a:latin typeface="楷体_GB2312" pitchFamily="49" charset="-122"/>
              <a:ea typeface="楷体_GB2312" pitchFamily="49" charset="-122"/>
            </a:endParaRPr>
          </a:p>
          <a:p>
            <a:pPr eaLnBrk="1" hangingPunct="1">
              <a:spcBef>
                <a:spcPts val="0"/>
              </a:spcBef>
              <a:buFontTx/>
              <a:buNone/>
            </a:pPr>
            <a:r>
              <a:rPr lang="en-US" altLang="zh-CN" sz="2400" b="1" dirty="0" smtClean="0">
                <a:solidFill>
                  <a:srgbClr val="FF3300"/>
                </a:solidFill>
                <a:latin typeface="楷体_GB2312" pitchFamily="49" charset="-122"/>
                <a:ea typeface="楷体_GB2312" pitchFamily="49" charset="-122"/>
              </a:rPr>
              <a:t>As</a:t>
            </a:r>
          </a:p>
          <a:p>
            <a:pPr eaLnBrk="1" hangingPunct="1">
              <a:spcBef>
                <a:spcPts val="0"/>
              </a:spcBef>
              <a:buFontTx/>
              <a:buNone/>
            </a:pPr>
            <a:r>
              <a:rPr lang="en-US" altLang="zh-CN" sz="2400" b="1" dirty="0" smtClean="0">
                <a:latin typeface="楷体_GB2312" pitchFamily="49" charset="-122"/>
                <a:ea typeface="楷体_GB2312" pitchFamily="49" charset="-122"/>
              </a:rPr>
              <a:t>  DECLARE @</a:t>
            </a:r>
            <a:r>
              <a:rPr lang="en-US" altLang="zh-CN" sz="2400" b="1" dirty="0" err="1" smtClean="0">
                <a:latin typeface="楷体_GB2312" pitchFamily="49" charset="-122"/>
                <a:ea typeface="楷体_GB2312" pitchFamily="49" charset="-122"/>
              </a:rPr>
              <a:t>G_date</a:t>
            </a:r>
            <a:r>
              <a:rPr lang="en-US" altLang="zh-CN" sz="2400" b="1" dirty="0" smtClean="0">
                <a:latin typeface="楷体_GB2312" pitchFamily="49" charset="-122"/>
                <a:ea typeface="楷体_GB2312" pitchFamily="49" charset="-122"/>
              </a:rPr>
              <a:t> </a:t>
            </a:r>
            <a:r>
              <a:rPr lang="en-US" altLang="zh-CN" sz="2400" b="1" dirty="0" err="1" smtClean="0">
                <a:latin typeface="楷体_GB2312" pitchFamily="49" charset="-122"/>
                <a:ea typeface="楷体_GB2312" pitchFamily="49" charset="-122"/>
              </a:rPr>
              <a:t>datetime</a:t>
            </a:r>
            <a:r>
              <a:rPr lang="en-US" altLang="zh-CN" sz="2400" b="1" dirty="0" smtClean="0">
                <a:latin typeface="楷体_GB2312" pitchFamily="49" charset="-122"/>
                <a:ea typeface="楷体_GB2312" pitchFamily="49" charset="-122"/>
              </a:rPr>
              <a:t>,@</a:t>
            </a:r>
            <a:r>
              <a:rPr lang="en-US" altLang="zh-CN" sz="2400" b="1" dirty="0" err="1" smtClean="0">
                <a:latin typeface="楷体_GB2312" pitchFamily="49" charset="-122"/>
                <a:ea typeface="楷体_GB2312" pitchFamily="49" charset="-122"/>
              </a:rPr>
              <a:t>prj_no</a:t>
            </a:r>
            <a:r>
              <a:rPr lang="en-US" altLang="zh-CN" sz="2400" b="1" dirty="0" smtClean="0">
                <a:latin typeface="楷体_GB2312" pitchFamily="49" charset="-122"/>
                <a:ea typeface="楷体_GB2312" pitchFamily="49" charset="-122"/>
              </a:rPr>
              <a:t> char(8)</a:t>
            </a:r>
          </a:p>
          <a:p>
            <a:pPr eaLnBrk="1" hangingPunct="1">
              <a:spcBef>
                <a:spcPts val="0"/>
              </a:spcBef>
              <a:buFontTx/>
              <a:buNone/>
            </a:pPr>
            <a:r>
              <a:rPr lang="en-US" altLang="zh-CN" sz="2400" b="1" dirty="0" smtClean="0">
                <a:latin typeface="楷体_GB2312" pitchFamily="49" charset="-122"/>
                <a:ea typeface="楷体_GB2312" pitchFamily="49" charset="-122"/>
              </a:rPr>
              <a:t>  DECLARE @</a:t>
            </a:r>
            <a:r>
              <a:rPr lang="en-US" altLang="zh-CN" sz="2400" b="1" dirty="0" err="1" smtClean="0">
                <a:latin typeface="楷体_GB2312" pitchFamily="49" charset="-122"/>
                <a:ea typeface="楷体_GB2312" pitchFamily="49" charset="-122"/>
              </a:rPr>
              <a:t>S_date</a:t>
            </a:r>
            <a:r>
              <a:rPr lang="en-US" altLang="zh-CN" sz="2400" b="1" dirty="0" smtClean="0">
                <a:latin typeface="楷体_GB2312" pitchFamily="49" charset="-122"/>
                <a:ea typeface="楷体_GB2312" pitchFamily="49" charset="-122"/>
              </a:rPr>
              <a:t> </a:t>
            </a:r>
            <a:r>
              <a:rPr lang="en-US" altLang="zh-CN" sz="2400" b="1" dirty="0" err="1" smtClean="0">
                <a:latin typeface="楷体_GB2312" pitchFamily="49" charset="-122"/>
                <a:ea typeface="楷体_GB2312" pitchFamily="49" charset="-122"/>
              </a:rPr>
              <a:t>datetime</a:t>
            </a:r>
            <a:r>
              <a:rPr lang="en-US" altLang="zh-CN" sz="2400" b="1" dirty="0" smtClean="0">
                <a:latin typeface="楷体_GB2312" pitchFamily="49" charset="-122"/>
                <a:ea typeface="楷体_GB2312" pitchFamily="49" charset="-122"/>
              </a:rPr>
              <a:t>,@</a:t>
            </a:r>
            <a:r>
              <a:rPr lang="en-US" altLang="zh-CN" sz="2400" b="1" dirty="0" err="1" smtClean="0">
                <a:latin typeface="楷体_GB2312" pitchFamily="49" charset="-122"/>
                <a:ea typeface="楷体_GB2312" pitchFamily="49" charset="-122"/>
              </a:rPr>
              <a:t>E_date</a:t>
            </a:r>
            <a:r>
              <a:rPr lang="en-US" altLang="zh-CN" sz="2400" b="1" dirty="0" smtClean="0">
                <a:latin typeface="楷体_GB2312" pitchFamily="49" charset="-122"/>
                <a:ea typeface="楷体_GB2312" pitchFamily="49" charset="-122"/>
              </a:rPr>
              <a:t> </a:t>
            </a:r>
            <a:r>
              <a:rPr lang="en-US" altLang="zh-CN" sz="2400" b="1" dirty="0" err="1" smtClean="0">
                <a:latin typeface="楷体_GB2312" pitchFamily="49" charset="-122"/>
                <a:ea typeface="楷体_GB2312" pitchFamily="49" charset="-122"/>
              </a:rPr>
              <a:t>datetime</a:t>
            </a:r>
            <a:endParaRPr lang="en-US" altLang="zh-CN" sz="2400" b="1" dirty="0" smtClean="0">
              <a:latin typeface="楷体_GB2312" pitchFamily="49" charset="-122"/>
              <a:ea typeface="楷体_GB2312" pitchFamily="49" charset="-122"/>
            </a:endParaRPr>
          </a:p>
          <a:p>
            <a:pPr eaLnBrk="1" hangingPunct="1">
              <a:spcBef>
                <a:spcPts val="0"/>
              </a:spcBef>
              <a:buFontTx/>
              <a:buNone/>
            </a:pPr>
            <a:r>
              <a:rPr lang="en-US" altLang="zh-CN" sz="2400" b="1" dirty="0" smtClean="0">
                <a:latin typeface="楷体_GB2312" pitchFamily="49" charset="-122"/>
                <a:ea typeface="楷体_GB2312" pitchFamily="49" charset="-122"/>
              </a:rPr>
              <a:t>  SELECT  @</a:t>
            </a:r>
            <a:r>
              <a:rPr lang="en-US" altLang="zh-CN" sz="2400" b="1" dirty="0" err="1" smtClean="0">
                <a:latin typeface="楷体_GB2312" pitchFamily="49" charset="-122"/>
                <a:ea typeface="楷体_GB2312" pitchFamily="49" charset="-122"/>
              </a:rPr>
              <a:t>G_date</a:t>
            </a:r>
            <a:r>
              <a:rPr lang="en-US" altLang="zh-CN" sz="2400" b="1" dirty="0" smtClean="0">
                <a:latin typeface="楷体_GB2312" pitchFamily="49" charset="-122"/>
                <a:ea typeface="楷体_GB2312" pitchFamily="49" charset="-122"/>
              </a:rPr>
              <a:t>=get_date,@</a:t>
            </a:r>
            <a:r>
              <a:rPr lang="en-US" altLang="zh-CN" sz="2400" b="1" dirty="0" err="1" smtClean="0">
                <a:latin typeface="楷体_GB2312" pitchFamily="49" charset="-122"/>
                <a:ea typeface="楷体_GB2312" pitchFamily="49" charset="-122"/>
              </a:rPr>
              <a:t>prj_no</a:t>
            </a:r>
            <a:r>
              <a:rPr lang="en-US" altLang="zh-CN" sz="2400" b="1" dirty="0" smtClean="0">
                <a:latin typeface="楷体_GB2312" pitchFamily="49" charset="-122"/>
                <a:ea typeface="楷体_GB2312" pitchFamily="49" charset="-122"/>
              </a:rPr>
              <a:t>=</a:t>
            </a:r>
            <a:r>
              <a:rPr lang="en-US" altLang="zh-CN" sz="2400" b="1" dirty="0" err="1" smtClean="0">
                <a:latin typeface="楷体_GB2312" pitchFamily="49" charset="-122"/>
                <a:ea typeface="楷体_GB2312" pitchFamily="49" charset="-122"/>
              </a:rPr>
              <a:t>prj_num</a:t>
            </a:r>
            <a:r>
              <a:rPr lang="en-US" altLang="zh-CN" sz="2400" b="1" dirty="0" smtClean="0">
                <a:latin typeface="楷体_GB2312" pitchFamily="49" charset="-122"/>
                <a:ea typeface="楷体_GB2312" pitchFamily="49" charset="-122"/>
              </a:rPr>
              <a:t>  </a:t>
            </a:r>
          </a:p>
          <a:p>
            <a:pPr eaLnBrk="1" hangingPunct="1">
              <a:spcBef>
                <a:spcPts val="0"/>
              </a:spcBef>
              <a:buFontTx/>
              <a:buNone/>
            </a:pPr>
            <a:r>
              <a:rPr lang="en-US" altLang="zh-CN" sz="2400" b="1" dirty="0" smtClean="0">
                <a:latin typeface="楷体_GB2312" pitchFamily="49" charset="-122"/>
                <a:ea typeface="楷体_GB2312" pitchFamily="49" charset="-122"/>
              </a:rPr>
              <a:t>  FROM INSERTED</a:t>
            </a:r>
          </a:p>
          <a:p>
            <a:pPr eaLnBrk="1" hangingPunct="1">
              <a:spcBef>
                <a:spcPts val="0"/>
              </a:spcBef>
              <a:buFontTx/>
              <a:buNone/>
            </a:pPr>
            <a:r>
              <a:rPr lang="en-US" altLang="zh-CN" sz="2400" b="1" dirty="0" smtClean="0">
                <a:latin typeface="楷体_GB2312" pitchFamily="49" charset="-122"/>
                <a:ea typeface="楷体_GB2312" pitchFamily="49" charset="-122"/>
              </a:rPr>
              <a:t>  SELECT @</a:t>
            </a:r>
            <a:r>
              <a:rPr lang="en-US" altLang="zh-CN" sz="2400" b="1" dirty="0" err="1" smtClean="0">
                <a:latin typeface="楷体_GB2312" pitchFamily="49" charset="-122"/>
                <a:ea typeface="楷体_GB2312" pitchFamily="49" charset="-122"/>
              </a:rPr>
              <a:t>S_date</a:t>
            </a:r>
            <a:r>
              <a:rPr lang="en-US" altLang="zh-CN" sz="2400" b="1" dirty="0" smtClean="0">
                <a:latin typeface="楷体_GB2312" pitchFamily="49" charset="-122"/>
                <a:ea typeface="楷体_GB2312" pitchFamily="49" charset="-122"/>
              </a:rPr>
              <a:t>=start_date,@</a:t>
            </a:r>
            <a:r>
              <a:rPr lang="en-US" altLang="zh-CN" sz="2400" b="1" dirty="0" err="1" smtClean="0">
                <a:latin typeface="楷体_GB2312" pitchFamily="49" charset="-122"/>
                <a:ea typeface="楷体_GB2312" pitchFamily="49" charset="-122"/>
              </a:rPr>
              <a:t>E_date</a:t>
            </a:r>
            <a:r>
              <a:rPr lang="en-US" altLang="zh-CN" sz="2400" b="1" dirty="0" smtClean="0">
                <a:latin typeface="楷体_GB2312" pitchFamily="49" charset="-122"/>
                <a:ea typeface="楷体_GB2312" pitchFamily="49" charset="-122"/>
              </a:rPr>
              <a:t>=</a:t>
            </a:r>
            <a:r>
              <a:rPr lang="en-US" altLang="zh-CN" sz="2400" b="1" dirty="0" err="1" smtClean="0">
                <a:latin typeface="楷体_GB2312" pitchFamily="49" charset="-122"/>
                <a:ea typeface="楷体_GB2312" pitchFamily="49" charset="-122"/>
              </a:rPr>
              <a:t>END_date</a:t>
            </a:r>
            <a:r>
              <a:rPr lang="en-US" altLang="zh-CN" sz="2400" b="1" dirty="0" smtClean="0">
                <a:latin typeface="楷体_GB2312" pitchFamily="49" charset="-122"/>
                <a:ea typeface="楷体_GB2312" pitchFamily="49" charset="-122"/>
              </a:rPr>
              <a:t> </a:t>
            </a:r>
          </a:p>
          <a:p>
            <a:pPr eaLnBrk="1" hangingPunct="1">
              <a:spcBef>
                <a:spcPts val="0"/>
              </a:spcBef>
              <a:buFontTx/>
              <a:buNone/>
            </a:pPr>
            <a:r>
              <a:rPr lang="en-US" altLang="zh-CN" sz="2400" b="1" dirty="0" smtClean="0">
                <a:latin typeface="楷体_GB2312" pitchFamily="49" charset="-122"/>
                <a:ea typeface="楷体_GB2312" pitchFamily="49" charset="-122"/>
              </a:rPr>
              <a:t>  FROM salvaging </a:t>
            </a:r>
          </a:p>
          <a:p>
            <a:pPr eaLnBrk="1" hangingPunct="1">
              <a:spcBef>
                <a:spcPts val="0"/>
              </a:spcBef>
              <a:buFontTx/>
              <a:buNone/>
            </a:pPr>
            <a:r>
              <a:rPr lang="en-US" altLang="zh-CN" sz="2400" b="1" dirty="0" smtClean="0">
                <a:latin typeface="楷体_GB2312" pitchFamily="49" charset="-122"/>
                <a:ea typeface="楷体_GB2312" pitchFamily="49" charset="-122"/>
              </a:rPr>
              <a:t>  WHERE </a:t>
            </a:r>
            <a:r>
              <a:rPr lang="en-US" altLang="zh-CN" sz="2400" b="1" dirty="0" err="1" smtClean="0">
                <a:latin typeface="楷体_GB2312" pitchFamily="49" charset="-122"/>
                <a:ea typeface="楷体_GB2312" pitchFamily="49" charset="-122"/>
              </a:rPr>
              <a:t>prj_num</a:t>
            </a:r>
            <a:r>
              <a:rPr lang="en-US" altLang="zh-CN" sz="2400" b="1" dirty="0" smtClean="0">
                <a:latin typeface="楷体_GB2312" pitchFamily="49" charset="-122"/>
                <a:ea typeface="楷体_GB2312" pitchFamily="49" charset="-122"/>
              </a:rPr>
              <a:t>=@</a:t>
            </a:r>
            <a:r>
              <a:rPr lang="en-US" altLang="zh-CN" sz="2400" b="1" dirty="0" err="1" smtClean="0">
                <a:latin typeface="楷体_GB2312" pitchFamily="49" charset="-122"/>
                <a:ea typeface="楷体_GB2312" pitchFamily="49" charset="-122"/>
              </a:rPr>
              <a:t>prj_no</a:t>
            </a:r>
            <a:endParaRPr lang="en-US" altLang="zh-CN" sz="2400" b="1" dirty="0" smtClean="0">
              <a:latin typeface="楷体_GB2312" pitchFamily="49" charset="-122"/>
              <a:ea typeface="楷体_GB2312" pitchFamily="49" charset="-122"/>
            </a:endParaRPr>
          </a:p>
          <a:p>
            <a:pPr eaLnBrk="1" hangingPunct="1">
              <a:spcBef>
                <a:spcPts val="0"/>
              </a:spcBef>
              <a:buFontTx/>
              <a:buNone/>
            </a:pPr>
            <a:r>
              <a:rPr lang="en-US" altLang="zh-CN" sz="2400" b="1" dirty="0" smtClean="0">
                <a:latin typeface="楷体_GB2312" pitchFamily="49" charset="-122"/>
                <a:ea typeface="楷体_GB2312" pitchFamily="49" charset="-122"/>
              </a:rPr>
              <a:t>  If(@</a:t>
            </a:r>
            <a:r>
              <a:rPr lang="en-US" altLang="zh-CN" sz="2400" b="1" dirty="0" err="1" smtClean="0">
                <a:latin typeface="楷体_GB2312" pitchFamily="49" charset="-122"/>
                <a:ea typeface="楷体_GB2312" pitchFamily="49" charset="-122"/>
              </a:rPr>
              <a:t>G_date</a:t>
            </a:r>
            <a:r>
              <a:rPr lang="en-US" altLang="zh-CN" sz="2400" b="1" dirty="0" smtClean="0">
                <a:latin typeface="楷体_GB2312" pitchFamily="49" charset="-122"/>
                <a:ea typeface="楷体_GB2312" pitchFamily="49" charset="-122"/>
              </a:rPr>
              <a:t>&lt;@</a:t>
            </a:r>
            <a:r>
              <a:rPr lang="en-US" altLang="zh-CN" sz="2400" b="1" dirty="0" err="1" smtClean="0">
                <a:latin typeface="楷体_GB2312" pitchFamily="49" charset="-122"/>
                <a:ea typeface="楷体_GB2312" pitchFamily="49" charset="-122"/>
              </a:rPr>
              <a:t>S_date</a:t>
            </a:r>
            <a:r>
              <a:rPr lang="en-US" altLang="zh-CN" sz="2400" b="1" dirty="0" smtClean="0">
                <a:latin typeface="楷体_GB2312" pitchFamily="49" charset="-122"/>
                <a:ea typeface="楷体_GB2312" pitchFamily="49" charset="-122"/>
              </a:rPr>
              <a:t> or @</a:t>
            </a:r>
            <a:r>
              <a:rPr lang="en-US" altLang="zh-CN" sz="2400" b="1" dirty="0" err="1" smtClean="0">
                <a:latin typeface="楷体_GB2312" pitchFamily="49" charset="-122"/>
                <a:ea typeface="楷体_GB2312" pitchFamily="49" charset="-122"/>
              </a:rPr>
              <a:t>G_date</a:t>
            </a:r>
            <a:r>
              <a:rPr lang="en-US" altLang="zh-CN" sz="2400" b="1" dirty="0" smtClean="0">
                <a:latin typeface="楷体_GB2312" pitchFamily="49" charset="-122"/>
                <a:ea typeface="楷体_GB2312" pitchFamily="49" charset="-122"/>
              </a:rPr>
              <a:t>&gt;@</a:t>
            </a:r>
            <a:r>
              <a:rPr lang="en-US" altLang="zh-CN" sz="2400" b="1" dirty="0" err="1" smtClean="0">
                <a:latin typeface="楷体_GB2312" pitchFamily="49" charset="-122"/>
                <a:ea typeface="楷体_GB2312" pitchFamily="49" charset="-122"/>
              </a:rPr>
              <a:t>E_date</a:t>
            </a:r>
            <a:r>
              <a:rPr lang="en-US" altLang="zh-CN" sz="2400" b="1" dirty="0" smtClean="0">
                <a:latin typeface="楷体_GB2312" pitchFamily="49" charset="-122"/>
                <a:ea typeface="楷体_GB2312" pitchFamily="49" charset="-122"/>
              </a:rPr>
              <a:t>)  </a:t>
            </a:r>
          </a:p>
          <a:p>
            <a:pPr eaLnBrk="1" hangingPunct="1">
              <a:spcBef>
                <a:spcPts val="0"/>
              </a:spcBef>
              <a:buFontTx/>
              <a:buNone/>
            </a:pPr>
            <a:r>
              <a:rPr lang="en-US" altLang="zh-CN" sz="2400" b="1" dirty="0" smtClean="0">
                <a:latin typeface="楷体_GB2312" pitchFamily="49" charset="-122"/>
                <a:ea typeface="楷体_GB2312" pitchFamily="49" charset="-122"/>
              </a:rPr>
              <a:t>  BEGIN</a:t>
            </a:r>
          </a:p>
          <a:p>
            <a:pPr eaLnBrk="1" hangingPunct="1">
              <a:spcBef>
                <a:spcPts val="0"/>
              </a:spcBef>
              <a:buFontTx/>
              <a:buNone/>
            </a:pPr>
            <a:r>
              <a:rPr lang="en-US" altLang="zh-CN" sz="2400" b="1" dirty="0" smtClean="0">
                <a:latin typeface="楷体_GB2312" pitchFamily="49" charset="-122"/>
                <a:ea typeface="楷体_GB2312" pitchFamily="49" charset="-122"/>
              </a:rPr>
              <a:t>    </a:t>
            </a:r>
            <a:r>
              <a:rPr lang="en-US" altLang="zh-CN" sz="2400" b="1" dirty="0" err="1" smtClean="0">
                <a:latin typeface="楷体_GB2312" pitchFamily="49" charset="-122"/>
                <a:ea typeface="楷体_GB2312" pitchFamily="49" charset="-122"/>
              </a:rPr>
              <a:t>RAISERROR</a:t>
            </a:r>
            <a:r>
              <a:rPr lang="en-US" altLang="zh-CN" sz="2400" b="1" dirty="0" smtClean="0">
                <a:latin typeface="楷体_GB2312" pitchFamily="49" charset="-122"/>
                <a:ea typeface="楷体_GB2312" pitchFamily="49" charset="-122"/>
              </a:rPr>
              <a:t> ( '</a:t>
            </a:r>
            <a:r>
              <a:rPr lang="zh-CN" altLang="en-US" sz="2400" b="1" dirty="0" smtClean="0">
                <a:latin typeface="楷体_GB2312" pitchFamily="49" charset="-122"/>
                <a:ea typeface="楷体_GB2312" pitchFamily="49" charset="-122"/>
              </a:rPr>
              <a:t>领料日期有误</a:t>
            </a:r>
            <a:r>
              <a:rPr lang="en-US" altLang="zh-CN" sz="2400" b="1" dirty="0" smtClean="0">
                <a:latin typeface="楷体_GB2312" pitchFamily="49" charset="-122"/>
                <a:ea typeface="楷体_GB2312" pitchFamily="49" charset="-122"/>
              </a:rPr>
              <a:t>',16,1)</a:t>
            </a:r>
          </a:p>
          <a:p>
            <a:pPr eaLnBrk="1" hangingPunct="1">
              <a:spcBef>
                <a:spcPts val="0"/>
              </a:spcBef>
              <a:buFontTx/>
              <a:buNone/>
            </a:pPr>
            <a:r>
              <a:rPr lang="en-US" altLang="zh-CN" sz="2400" b="1" dirty="0" smtClean="0">
                <a:latin typeface="楷体_GB2312" pitchFamily="49" charset="-122"/>
                <a:ea typeface="楷体_GB2312" pitchFamily="49" charset="-122"/>
              </a:rPr>
              <a:t>    ROLLBACK  TRAN </a:t>
            </a:r>
          </a:p>
          <a:p>
            <a:pPr eaLnBrk="1" hangingPunct="1">
              <a:spcBef>
                <a:spcPts val="0"/>
              </a:spcBef>
              <a:buFontTx/>
              <a:buNone/>
            </a:pPr>
            <a:r>
              <a:rPr lang="en-US" altLang="zh-CN" sz="2400" b="1" dirty="0" smtClean="0">
                <a:latin typeface="楷体_GB2312" pitchFamily="49" charset="-122"/>
                <a:ea typeface="楷体_GB2312" pitchFamily="49" charset="-122"/>
              </a:rPr>
              <a:t>  END</a:t>
            </a:r>
          </a:p>
          <a:p>
            <a:pPr eaLnBrk="1" hangingPunct="1">
              <a:spcBef>
                <a:spcPts val="0"/>
              </a:spcBef>
              <a:buFontTx/>
              <a:buNone/>
            </a:pPr>
            <a:r>
              <a:rPr lang="en-US" altLang="zh-CN" sz="2400" b="1" dirty="0" smtClean="0">
                <a:solidFill>
                  <a:srgbClr val="0000FF"/>
                </a:solidFill>
                <a:latin typeface="楷体_GB2312" pitchFamily="49" charset="-122"/>
                <a:ea typeface="楷体_GB2312" pitchFamily="49" charset="-122"/>
              </a:rPr>
              <a:t>    UPDATE </a:t>
            </a:r>
            <a:r>
              <a:rPr lang="en-US" altLang="zh-CN" sz="2400" b="1" dirty="0" err="1" smtClean="0">
                <a:solidFill>
                  <a:srgbClr val="0000FF"/>
                </a:solidFill>
                <a:latin typeface="楷体_GB2312" pitchFamily="49" charset="-122"/>
                <a:ea typeface="楷体_GB2312" pitchFamily="49" charset="-122"/>
              </a:rPr>
              <a:t>out_stock</a:t>
            </a:r>
            <a:r>
              <a:rPr lang="en-US" altLang="zh-CN" sz="2400" b="1" dirty="0" smtClean="0">
                <a:solidFill>
                  <a:srgbClr val="0000FF"/>
                </a:solidFill>
                <a:latin typeface="楷体_GB2312" pitchFamily="49" charset="-122"/>
                <a:ea typeface="楷体_GB2312" pitchFamily="49" charset="-122"/>
              </a:rPr>
              <a:t> set </a:t>
            </a:r>
            <a:r>
              <a:rPr lang="en-US" altLang="zh-CN" sz="2400" b="1" dirty="0" err="1" smtClean="0">
                <a:solidFill>
                  <a:srgbClr val="0000FF"/>
                </a:solidFill>
                <a:latin typeface="楷体_GB2312" pitchFamily="49" charset="-122"/>
                <a:ea typeface="楷体_GB2312" pitchFamily="49" charset="-122"/>
              </a:rPr>
              <a:t>get_date</a:t>
            </a:r>
            <a:r>
              <a:rPr lang="en-US" altLang="zh-CN" sz="2400" b="1" dirty="0" smtClean="0">
                <a:solidFill>
                  <a:srgbClr val="0000FF"/>
                </a:solidFill>
                <a:latin typeface="楷体_GB2312" pitchFamily="49" charset="-122"/>
                <a:ea typeface="楷体_GB2312" pitchFamily="49" charset="-122"/>
              </a:rPr>
              <a:t>='2010-10-20'  </a:t>
            </a:r>
          </a:p>
          <a:p>
            <a:pPr eaLnBrk="1" hangingPunct="1">
              <a:spcBef>
                <a:spcPts val="0"/>
              </a:spcBef>
              <a:buFontTx/>
              <a:buNone/>
            </a:pPr>
            <a:r>
              <a:rPr lang="en-US" altLang="zh-CN" sz="2400" b="1" dirty="0" smtClean="0">
                <a:solidFill>
                  <a:srgbClr val="0000FF"/>
                </a:solidFill>
                <a:latin typeface="楷体_GB2312" pitchFamily="49" charset="-122"/>
                <a:ea typeface="楷体_GB2312" pitchFamily="49" charset="-122"/>
              </a:rPr>
              <a:t>    WHERE </a:t>
            </a:r>
            <a:r>
              <a:rPr lang="en-US" altLang="zh-CN" sz="2400" b="1" dirty="0" err="1" smtClean="0">
                <a:solidFill>
                  <a:srgbClr val="0000FF"/>
                </a:solidFill>
                <a:latin typeface="楷体_GB2312" pitchFamily="49" charset="-122"/>
                <a:ea typeface="楷体_GB2312" pitchFamily="49" charset="-122"/>
              </a:rPr>
              <a:t>prj_num</a:t>
            </a:r>
            <a:r>
              <a:rPr lang="en-US" altLang="zh-CN" sz="2400" b="1" dirty="0" smtClean="0">
                <a:solidFill>
                  <a:srgbClr val="0000FF"/>
                </a:solidFill>
                <a:latin typeface="楷体_GB2312" pitchFamily="49" charset="-122"/>
                <a:ea typeface="楷体_GB2312" pitchFamily="49" charset="-122"/>
              </a:rPr>
              <a:t>='20100015'</a:t>
            </a:r>
          </a:p>
          <a:p>
            <a:pPr eaLnBrk="1" hangingPunct="1">
              <a:spcBef>
                <a:spcPts val="0"/>
              </a:spcBef>
              <a:buFontTx/>
              <a:buNone/>
            </a:pPr>
            <a:r>
              <a:rPr lang="en-US" altLang="zh-CN" sz="2400" b="1" dirty="0" smtClean="0">
                <a:latin typeface="楷体_GB2312" pitchFamily="49" charset="-122"/>
                <a:ea typeface="楷体_GB2312" pitchFamily="49" charset="-122"/>
              </a:rPr>
              <a:t>  </a:t>
            </a:r>
            <a:r>
              <a:rPr lang="zh-CN" altLang="en-US" sz="2400" b="1" dirty="0" smtClean="0">
                <a:latin typeface="楷体_GB2312" pitchFamily="49" charset="-122"/>
                <a:ea typeface="楷体_GB2312" pitchFamily="49" charset="-122"/>
              </a:rPr>
              <a:t>系统给出出错提示，从而保证了</a:t>
            </a:r>
            <a:r>
              <a:rPr lang="en-US" altLang="zh-CN" sz="2400" b="1" dirty="0" err="1" smtClean="0">
                <a:latin typeface="楷体_GB2312" pitchFamily="49" charset="-122"/>
                <a:ea typeface="楷体_GB2312" pitchFamily="49" charset="-122"/>
              </a:rPr>
              <a:t>out_stock</a:t>
            </a:r>
            <a:r>
              <a:rPr lang="zh-CN" altLang="en-US" sz="2400" b="1" dirty="0" smtClean="0">
                <a:latin typeface="楷体_GB2312" pitchFamily="49" charset="-122"/>
                <a:ea typeface="楷体_GB2312" pitchFamily="49" charset="-122"/>
              </a:rPr>
              <a:t>表和</a:t>
            </a:r>
            <a:r>
              <a:rPr lang="en-US" altLang="zh-CN" sz="2400" b="1" dirty="0" smtClean="0">
                <a:latin typeface="楷体_GB2312" pitchFamily="49" charset="-122"/>
                <a:ea typeface="楷体_GB2312" pitchFamily="49" charset="-122"/>
              </a:rPr>
              <a:t>salvaging</a:t>
            </a:r>
            <a:r>
              <a:rPr lang="zh-CN" altLang="en-US" sz="2400" b="1" dirty="0" smtClean="0">
                <a:latin typeface="楷体_GB2312" pitchFamily="49" charset="-122"/>
                <a:ea typeface="楷体_GB2312" pitchFamily="49" charset="-122"/>
              </a:rPr>
              <a:t>表中数据的一致性。</a:t>
            </a:r>
          </a:p>
        </p:txBody>
      </p:sp>
    </p:spTree>
    <p:extLst>
      <p:ext uri="{BB962C8B-B14F-4D97-AF65-F5344CB8AC3E}">
        <p14:creationId xmlns:p14="http://schemas.microsoft.com/office/powerpoint/2010/main" val="29687491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linds(horizontal)">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blinds(horizontal)">
                                      <p:cBhvr>
                                        <p:cTn id="18" dur="500"/>
                                        <p:tgtEl>
                                          <p:spTgt spid="6">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blinds(horizontal)">
                                      <p:cBhvr>
                                        <p:cTn id="21" dur="500"/>
                                        <p:tgtEl>
                                          <p:spTgt spid="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blinds(horizontal)">
                                      <p:cBhvr>
                                        <p:cTn id="26" dur="500"/>
                                        <p:tgtEl>
                                          <p:spTgt spid="6">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blinds(horizontal)">
                                      <p:cBhvr>
                                        <p:cTn id="29" dur="500"/>
                                        <p:tgtEl>
                                          <p:spTgt spid="6">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Effect transition="in" filter="blinds(horizontal)">
                                      <p:cBhvr>
                                        <p:cTn id="34" dur="500"/>
                                        <p:tgtEl>
                                          <p:spTgt spid="6">
                                            <p:txEl>
                                              <p:pRg st="7" end="7"/>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blinds(horizontal)">
                                      <p:cBhvr>
                                        <p:cTn id="37" dur="500"/>
                                        <p:tgtEl>
                                          <p:spTgt spid="6">
                                            <p:txEl>
                                              <p:pRg st="8" end="8"/>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6">
                                            <p:txEl>
                                              <p:pRg st="9" end="9"/>
                                            </p:txEl>
                                          </p:spTgt>
                                        </p:tgtEl>
                                        <p:attrNameLst>
                                          <p:attrName>style.visibility</p:attrName>
                                        </p:attrNameLst>
                                      </p:cBhvr>
                                      <p:to>
                                        <p:strVal val="visible"/>
                                      </p:to>
                                    </p:set>
                                    <p:animEffect transition="in" filter="blinds(horizontal)">
                                      <p:cBhvr>
                                        <p:cTn id="40" dur="500"/>
                                        <p:tgtEl>
                                          <p:spTgt spid="6">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6">
                                            <p:txEl>
                                              <p:pRg st="10" end="10"/>
                                            </p:txEl>
                                          </p:spTgt>
                                        </p:tgtEl>
                                        <p:attrNameLst>
                                          <p:attrName>style.visibility</p:attrName>
                                        </p:attrNameLst>
                                      </p:cBhvr>
                                      <p:to>
                                        <p:strVal val="visible"/>
                                      </p:to>
                                    </p:set>
                                    <p:animEffect transition="in" filter="blinds(horizontal)">
                                      <p:cBhvr>
                                        <p:cTn id="45" dur="500"/>
                                        <p:tgtEl>
                                          <p:spTgt spid="6">
                                            <p:txEl>
                                              <p:pRg st="10" end="10"/>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6">
                                            <p:txEl>
                                              <p:pRg st="11" end="11"/>
                                            </p:txEl>
                                          </p:spTgt>
                                        </p:tgtEl>
                                        <p:attrNameLst>
                                          <p:attrName>style.visibility</p:attrName>
                                        </p:attrNameLst>
                                      </p:cBhvr>
                                      <p:to>
                                        <p:strVal val="visible"/>
                                      </p:to>
                                    </p:set>
                                    <p:animEffect transition="in" filter="blinds(horizontal)">
                                      <p:cBhvr>
                                        <p:cTn id="48" dur="500"/>
                                        <p:tgtEl>
                                          <p:spTgt spid="6">
                                            <p:txEl>
                                              <p:pRg st="11" end="11"/>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6">
                                            <p:txEl>
                                              <p:pRg st="12" end="12"/>
                                            </p:txEl>
                                          </p:spTgt>
                                        </p:tgtEl>
                                        <p:attrNameLst>
                                          <p:attrName>style.visibility</p:attrName>
                                        </p:attrNameLst>
                                      </p:cBhvr>
                                      <p:to>
                                        <p:strVal val="visible"/>
                                      </p:to>
                                    </p:set>
                                    <p:animEffect transition="in" filter="blinds(horizontal)">
                                      <p:cBhvr>
                                        <p:cTn id="51" dur="500"/>
                                        <p:tgtEl>
                                          <p:spTgt spid="6">
                                            <p:txEl>
                                              <p:pRg st="12" end="12"/>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6">
                                            <p:txEl>
                                              <p:pRg st="13" end="13"/>
                                            </p:txEl>
                                          </p:spTgt>
                                        </p:tgtEl>
                                        <p:attrNameLst>
                                          <p:attrName>style.visibility</p:attrName>
                                        </p:attrNameLst>
                                      </p:cBhvr>
                                      <p:to>
                                        <p:strVal val="visible"/>
                                      </p:to>
                                    </p:set>
                                    <p:animEffect transition="in" filter="blinds(horizontal)">
                                      <p:cBhvr>
                                        <p:cTn id="54" dur="500"/>
                                        <p:tgtEl>
                                          <p:spTgt spid="6">
                                            <p:txEl>
                                              <p:pRg st="13" end="13"/>
                                            </p:txEl>
                                          </p:spTgt>
                                        </p:tgtEl>
                                      </p:cBhvr>
                                    </p:animEffect>
                                  </p:childTnLst>
                                </p:cTn>
                              </p:par>
                              <p:par>
                                <p:cTn id="55" presetID="3" presetClass="entr" presetSubtype="10" fill="hold" nodeType="withEffect">
                                  <p:stCondLst>
                                    <p:cond delay="0"/>
                                  </p:stCondLst>
                                  <p:childTnLst>
                                    <p:set>
                                      <p:cBhvr>
                                        <p:cTn id="56" dur="1" fill="hold">
                                          <p:stCondLst>
                                            <p:cond delay="0"/>
                                          </p:stCondLst>
                                        </p:cTn>
                                        <p:tgtEl>
                                          <p:spTgt spid="6">
                                            <p:txEl>
                                              <p:pRg st="14" end="14"/>
                                            </p:txEl>
                                          </p:spTgt>
                                        </p:tgtEl>
                                        <p:attrNameLst>
                                          <p:attrName>style.visibility</p:attrName>
                                        </p:attrNameLst>
                                      </p:cBhvr>
                                      <p:to>
                                        <p:strVal val="visible"/>
                                      </p:to>
                                    </p:set>
                                    <p:animEffect transition="in" filter="blinds(horizontal)">
                                      <p:cBhvr>
                                        <p:cTn id="57" dur="500"/>
                                        <p:tgtEl>
                                          <p:spTgt spid="6">
                                            <p:txEl>
                                              <p:pRg st="14" end="1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
                                            <p:txEl>
                                              <p:pRg st="15" end="15"/>
                                            </p:txEl>
                                          </p:spTgt>
                                        </p:tgtEl>
                                        <p:attrNameLst>
                                          <p:attrName>style.visibility</p:attrName>
                                        </p:attrNameLst>
                                      </p:cBhvr>
                                      <p:to>
                                        <p:strVal val="visible"/>
                                      </p:to>
                                    </p:set>
                                    <p:animEffect transition="in" filter="blinds(horizontal)">
                                      <p:cBhvr>
                                        <p:cTn id="62" dur="500"/>
                                        <p:tgtEl>
                                          <p:spTgt spid="6">
                                            <p:txEl>
                                              <p:pRg st="15" end="15"/>
                                            </p:txEl>
                                          </p:spTgt>
                                        </p:tgtEl>
                                      </p:cBhvr>
                                    </p:animEffect>
                                  </p:childTnLst>
                                </p:cTn>
                              </p:par>
                              <p:par>
                                <p:cTn id="63" presetID="3" presetClass="entr" presetSubtype="10" fill="hold" nodeType="withEffect">
                                  <p:stCondLst>
                                    <p:cond delay="0"/>
                                  </p:stCondLst>
                                  <p:childTnLst>
                                    <p:set>
                                      <p:cBhvr>
                                        <p:cTn id="64" dur="1" fill="hold">
                                          <p:stCondLst>
                                            <p:cond delay="0"/>
                                          </p:stCondLst>
                                        </p:cTn>
                                        <p:tgtEl>
                                          <p:spTgt spid="6">
                                            <p:txEl>
                                              <p:pRg st="16" end="16"/>
                                            </p:txEl>
                                          </p:spTgt>
                                        </p:tgtEl>
                                        <p:attrNameLst>
                                          <p:attrName>style.visibility</p:attrName>
                                        </p:attrNameLst>
                                      </p:cBhvr>
                                      <p:to>
                                        <p:strVal val="visible"/>
                                      </p:to>
                                    </p:set>
                                    <p:animEffect transition="in" filter="blinds(horizontal)">
                                      <p:cBhvr>
                                        <p:cTn id="65" dur="500"/>
                                        <p:tgtEl>
                                          <p:spTgt spid="6">
                                            <p:txEl>
                                              <p:pRg st="16" end="1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6">
                                            <p:txEl>
                                              <p:pRg st="17" end="17"/>
                                            </p:txEl>
                                          </p:spTgt>
                                        </p:tgtEl>
                                        <p:attrNameLst>
                                          <p:attrName>style.visibility</p:attrName>
                                        </p:attrNameLst>
                                      </p:cBhvr>
                                      <p:to>
                                        <p:strVal val="visible"/>
                                      </p:to>
                                    </p:set>
                                    <p:animEffect transition="in" filter="blinds(horizontal)">
                                      <p:cBhvr>
                                        <p:cTn id="70"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4.4 </a:t>
            </a:r>
            <a:r>
              <a:rPr lang="zh-CN" altLang="en-US" sz="2800" b="1" dirty="0">
                <a:solidFill>
                  <a:schemeClr val="bg1"/>
                </a:solidFill>
                <a:latin typeface="微软雅黑" panose="020B0503020204020204" pitchFamily="34" charset="-122"/>
                <a:ea typeface="微软雅黑" panose="020B0503020204020204" pitchFamily="34" charset="-122"/>
              </a:rPr>
              <a:t>数据库完整性</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4.4.4 </a:t>
            </a:r>
            <a:r>
              <a:rPr lang="zh-CN" altLang="en-US" sz="2800" b="1" dirty="0">
                <a:solidFill>
                  <a:schemeClr val="bg1"/>
                </a:solidFill>
                <a:latin typeface="微软雅黑" panose="020B0503020204020204" pitchFamily="34" charset="-122"/>
                <a:ea typeface="微软雅黑" panose="020B0503020204020204" pitchFamily="34" charset="-122"/>
              </a:rPr>
              <a:t>用户定义的数据完整性</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bwMode="auto">
          <a:xfrm>
            <a:off x="457199" y="692150"/>
            <a:ext cx="11254509" cy="5434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Tx/>
              <a:buNone/>
            </a:pPr>
            <a:r>
              <a:rPr lang="zh-CN" altLang="en-US" dirty="0" smtClean="0"/>
              <a:t> </a:t>
            </a:r>
            <a:r>
              <a:rPr lang="en-US" altLang="zh-CN" dirty="0" smtClean="0"/>
              <a:t>1.</a:t>
            </a:r>
            <a:r>
              <a:rPr lang="zh-CN" altLang="en-US" dirty="0" smtClean="0"/>
              <a:t>往 </a:t>
            </a:r>
            <a:r>
              <a:rPr lang="en-US" altLang="zh-CN" dirty="0" smtClean="0"/>
              <a:t>student </a:t>
            </a:r>
            <a:r>
              <a:rPr lang="zh-CN" altLang="en-US" dirty="0" smtClean="0"/>
              <a:t>表添加</a:t>
            </a:r>
            <a:r>
              <a:rPr lang="en-US" altLang="zh-CN" dirty="0" smtClean="0"/>
              <a:t>1</a:t>
            </a:r>
            <a:r>
              <a:rPr lang="zh-CN" altLang="en-US" dirty="0" smtClean="0"/>
              <a:t>列：</a:t>
            </a:r>
            <a:r>
              <a:rPr lang="en-US" altLang="zh-CN" dirty="0" err="1" smtClean="0"/>
              <a:t>getted_credit</a:t>
            </a:r>
            <a:r>
              <a:rPr lang="en-US" altLang="zh-CN" dirty="0" smtClean="0"/>
              <a:t>(</a:t>
            </a:r>
            <a:r>
              <a:rPr lang="en-US" altLang="zh-CN" dirty="0" err="1" smtClean="0"/>
              <a:t>int</a:t>
            </a:r>
            <a:r>
              <a:rPr lang="en-US" altLang="zh-CN" dirty="0" smtClean="0"/>
              <a:t> ) </a:t>
            </a:r>
            <a:r>
              <a:rPr lang="zh-CN" altLang="en-US" dirty="0" smtClean="0"/>
              <a:t>允许为空</a:t>
            </a:r>
          </a:p>
          <a:p>
            <a:pPr>
              <a:lnSpc>
                <a:spcPct val="150000"/>
              </a:lnSpc>
              <a:buFontTx/>
              <a:buNone/>
            </a:pPr>
            <a:r>
              <a:rPr lang="zh-CN" altLang="en-US" dirty="0" smtClean="0"/>
              <a:t> </a:t>
            </a:r>
            <a:r>
              <a:rPr lang="en-US" altLang="zh-CN" dirty="0" smtClean="0"/>
              <a:t>2.</a:t>
            </a:r>
            <a:r>
              <a:rPr lang="zh-CN" altLang="en-US" dirty="0" smtClean="0"/>
              <a:t>创建一个触发器：</a:t>
            </a:r>
          </a:p>
          <a:p>
            <a:pPr>
              <a:lnSpc>
                <a:spcPct val="150000"/>
              </a:lnSpc>
              <a:buFontTx/>
              <a:buNone/>
            </a:pPr>
            <a:r>
              <a:rPr lang="zh-CN" altLang="en-US" dirty="0" smtClean="0"/>
              <a:t>       当往</a:t>
            </a:r>
            <a:r>
              <a:rPr lang="en-US" altLang="zh-CN" dirty="0" err="1" smtClean="0"/>
              <a:t>sc</a:t>
            </a:r>
            <a:r>
              <a:rPr lang="zh-CN" altLang="en-US" dirty="0" smtClean="0"/>
              <a:t>表中插入或更新一条记录时，自动更新该同学</a:t>
            </a:r>
            <a:r>
              <a:rPr lang="en-US" altLang="zh-CN" dirty="0" smtClean="0"/>
              <a:t>student</a:t>
            </a:r>
            <a:r>
              <a:rPr lang="zh-CN" altLang="en-US" dirty="0" smtClean="0"/>
              <a:t>表中的已获得学分。</a:t>
            </a:r>
          </a:p>
          <a:p>
            <a:pPr>
              <a:lnSpc>
                <a:spcPct val="150000"/>
              </a:lnSpc>
              <a:buFontTx/>
              <a:buNone/>
            </a:pPr>
            <a:r>
              <a:rPr lang="zh-CN" altLang="en-US" dirty="0" smtClean="0"/>
              <a:t>       当删除 </a:t>
            </a:r>
            <a:r>
              <a:rPr lang="en-US" altLang="zh-CN" dirty="0" err="1" smtClean="0"/>
              <a:t>sc</a:t>
            </a:r>
            <a:r>
              <a:rPr lang="zh-CN" altLang="en-US" dirty="0" smtClean="0"/>
              <a:t>表中记录时，自动重新计算学分</a:t>
            </a:r>
          </a:p>
          <a:p>
            <a:pPr>
              <a:lnSpc>
                <a:spcPct val="150000"/>
              </a:lnSpc>
              <a:buFontTx/>
              <a:buNone/>
            </a:pPr>
            <a:r>
              <a:rPr lang="en-US" altLang="zh-CN" dirty="0" smtClean="0"/>
              <a:t>Alter table student add </a:t>
            </a:r>
            <a:r>
              <a:rPr lang="en-US" altLang="zh-CN" dirty="0" err="1" smtClean="0"/>
              <a:t>getted_credit</a:t>
            </a:r>
            <a:r>
              <a:rPr lang="en-US" altLang="zh-CN" dirty="0" smtClean="0"/>
              <a:t> </a:t>
            </a:r>
            <a:r>
              <a:rPr lang="en-US" altLang="zh-CN" dirty="0" err="1" smtClean="0"/>
              <a:t>int</a:t>
            </a:r>
            <a:r>
              <a:rPr lang="en-US" altLang="zh-CN" dirty="0" smtClean="0"/>
              <a:t> null;</a:t>
            </a:r>
          </a:p>
          <a:p>
            <a:pPr>
              <a:lnSpc>
                <a:spcPct val="150000"/>
              </a:lnSpc>
              <a:buFontTx/>
              <a:buNone/>
            </a:pPr>
            <a:endParaRPr lang="en-US" altLang="zh-CN" dirty="0" smtClean="0"/>
          </a:p>
        </p:txBody>
      </p:sp>
    </p:spTree>
    <p:extLst>
      <p:ext uri="{BB962C8B-B14F-4D97-AF65-F5344CB8AC3E}">
        <p14:creationId xmlns:p14="http://schemas.microsoft.com/office/powerpoint/2010/main" val="660747435"/>
      </p:ext>
    </p:extLst>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4.4 </a:t>
            </a:r>
            <a:r>
              <a:rPr lang="zh-CN" altLang="en-US" sz="2800" b="1" dirty="0">
                <a:solidFill>
                  <a:schemeClr val="bg1"/>
                </a:solidFill>
                <a:latin typeface="微软雅黑" panose="020B0503020204020204" pitchFamily="34" charset="-122"/>
                <a:ea typeface="微软雅黑" panose="020B0503020204020204" pitchFamily="34" charset="-122"/>
              </a:rPr>
              <a:t>数据库完整性</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4.4.4 </a:t>
            </a:r>
            <a:r>
              <a:rPr lang="zh-CN" altLang="en-US" sz="2800" b="1" dirty="0">
                <a:solidFill>
                  <a:schemeClr val="bg1"/>
                </a:solidFill>
                <a:latin typeface="微软雅黑" panose="020B0503020204020204" pitchFamily="34" charset="-122"/>
                <a:ea typeface="微软雅黑" panose="020B0503020204020204" pitchFamily="34" charset="-122"/>
              </a:rPr>
              <a:t>用户定义的数据完整性</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bwMode="auto">
          <a:xfrm>
            <a:off x="558800" y="854942"/>
            <a:ext cx="10922000" cy="374476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zh-CN" dirty="0" smtClean="0"/>
              <a:t>Create trigger </a:t>
            </a:r>
            <a:r>
              <a:rPr lang="en-US" altLang="zh-CN" dirty="0" err="1" smtClean="0"/>
              <a:t>tr_sc</a:t>
            </a:r>
            <a:r>
              <a:rPr lang="en-US" altLang="zh-CN" dirty="0" smtClean="0"/>
              <a:t> on </a:t>
            </a:r>
            <a:r>
              <a:rPr lang="en-US" altLang="zh-CN" dirty="0" err="1" smtClean="0"/>
              <a:t>sc</a:t>
            </a:r>
            <a:endParaRPr lang="en-US" altLang="zh-CN" dirty="0" smtClean="0"/>
          </a:p>
          <a:p>
            <a:pPr>
              <a:buFontTx/>
              <a:buNone/>
            </a:pPr>
            <a:r>
              <a:rPr lang="en-US" altLang="zh-CN" dirty="0" smtClean="0"/>
              <a:t>After </a:t>
            </a:r>
            <a:r>
              <a:rPr lang="en-US" altLang="zh-CN" dirty="0" err="1" smtClean="0"/>
              <a:t>insert,delete,update</a:t>
            </a:r>
            <a:endParaRPr lang="en-US" altLang="zh-CN" dirty="0" smtClean="0"/>
          </a:p>
          <a:p>
            <a:pPr>
              <a:buFontTx/>
              <a:buNone/>
            </a:pPr>
            <a:r>
              <a:rPr lang="en-US" altLang="zh-CN" dirty="0" smtClean="0"/>
              <a:t>As</a:t>
            </a:r>
          </a:p>
          <a:p>
            <a:pPr>
              <a:buFontTx/>
              <a:buNone/>
            </a:pPr>
            <a:r>
              <a:rPr lang="en-US" altLang="zh-CN" dirty="0" smtClean="0"/>
              <a:t>   if  update(grade)  --</a:t>
            </a:r>
            <a:r>
              <a:rPr lang="zh-CN" altLang="en-US" dirty="0" smtClean="0"/>
              <a:t>插入、修改</a:t>
            </a:r>
          </a:p>
          <a:p>
            <a:pPr>
              <a:buFontTx/>
              <a:buNone/>
            </a:pPr>
            <a:r>
              <a:rPr lang="en-US" altLang="zh-CN" dirty="0" smtClean="0"/>
              <a:t>      update student  set </a:t>
            </a:r>
            <a:r>
              <a:rPr lang="en-US" altLang="zh-CN" dirty="0" err="1" smtClean="0"/>
              <a:t>getted_credit</a:t>
            </a:r>
            <a:r>
              <a:rPr lang="en-US" altLang="zh-CN" dirty="0" smtClean="0"/>
              <a:t>=</a:t>
            </a:r>
          </a:p>
          <a:p>
            <a:pPr>
              <a:buFontTx/>
              <a:buNone/>
            </a:pPr>
            <a:r>
              <a:rPr lang="en-US" altLang="zh-CN" dirty="0" smtClean="0"/>
              <a:t>      ( ) </a:t>
            </a:r>
          </a:p>
          <a:p>
            <a:pPr>
              <a:buFontTx/>
              <a:buNone/>
            </a:pPr>
            <a:r>
              <a:rPr lang="en-US" altLang="zh-CN" dirty="0" smtClean="0"/>
              <a:t>   else   --</a:t>
            </a:r>
            <a:r>
              <a:rPr lang="zh-CN" altLang="en-US" dirty="0" smtClean="0"/>
              <a:t>删除</a:t>
            </a:r>
          </a:p>
          <a:p>
            <a:pPr>
              <a:buFontTx/>
              <a:buNone/>
            </a:pPr>
            <a:r>
              <a:rPr lang="zh-CN" altLang="en-US" dirty="0" smtClean="0"/>
              <a:t>      </a:t>
            </a:r>
          </a:p>
          <a:p>
            <a:pPr>
              <a:buFontTx/>
              <a:buNone/>
            </a:pPr>
            <a:r>
              <a:rPr lang="en-US" altLang="zh-CN" dirty="0" smtClean="0"/>
              <a:t>      </a:t>
            </a:r>
          </a:p>
        </p:txBody>
      </p:sp>
    </p:spTree>
    <p:extLst>
      <p:ext uri="{BB962C8B-B14F-4D97-AF65-F5344CB8AC3E}">
        <p14:creationId xmlns:p14="http://schemas.microsoft.com/office/powerpoint/2010/main" val="2460654344"/>
      </p:ext>
    </p:extLst>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本章小结</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371965" y="858982"/>
            <a:ext cx="10985119" cy="120996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defTabSz="1600200">
              <a:lnSpc>
                <a:spcPct val="150000"/>
              </a:lnSpc>
              <a:spcAft>
                <a:spcPct val="35000"/>
              </a:spcAft>
              <a:buFont typeface="Wingdings" panose="05000000000000000000" pitchFamily="2" charset="2"/>
              <a:buChar char="n"/>
            </a:pPr>
            <a:r>
              <a:rPr lang="zh-CN" altLang="en-US" sz="2000" dirty="0">
                <a:solidFill>
                  <a:schemeClr val="tx1"/>
                </a:solidFill>
                <a:latin typeface="微软雅黑" panose="020B0503020204020204" pitchFamily="34" charset="-122"/>
                <a:ea typeface="微软雅黑" panose="020B0503020204020204" pitchFamily="34" charset="-122"/>
              </a:rPr>
              <a:t>了解</a:t>
            </a:r>
            <a:r>
              <a:rPr lang="en-US" altLang="zh-CN" sz="2000" dirty="0">
                <a:solidFill>
                  <a:schemeClr val="tx1"/>
                </a:solidFill>
                <a:latin typeface="微软雅黑" panose="020B0503020204020204" pitchFamily="34" charset="-122"/>
                <a:ea typeface="微软雅黑" panose="020B0503020204020204" pitchFamily="34" charset="-122"/>
              </a:rPr>
              <a:t>SQL Server</a:t>
            </a:r>
            <a:r>
              <a:rPr lang="zh-CN" altLang="en-US" sz="2000" dirty="0">
                <a:solidFill>
                  <a:schemeClr val="tx1"/>
                </a:solidFill>
                <a:latin typeface="微软雅黑" panose="020B0503020204020204" pitchFamily="34" charset="-122"/>
                <a:ea typeface="微软雅黑" panose="020B0503020204020204" pitchFamily="34" charset="-122"/>
              </a:rPr>
              <a:t>的编程结构；</a:t>
            </a:r>
          </a:p>
          <a:p>
            <a:pPr marL="342900" indent="-342900" defTabSz="1600200">
              <a:lnSpc>
                <a:spcPct val="150000"/>
              </a:lnSpc>
              <a:spcAft>
                <a:spcPct val="35000"/>
              </a:spcAft>
              <a:buFont typeface="Wingdings" panose="05000000000000000000" pitchFamily="2" charset="2"/>
              <a:buChar char="n"/>
            </a:pPr>
            <a:r>
              <a:rPr lang="zh-CN" altLang="en-US" sz="2000" dirty="0" smtClean="0">
                <a:solidFill>
                  <a:schemeClr val="tx1"/>
                </a:solidFill>
                <a:latin typeface="微软雅黑" panose="020B0503020204020204" pitchFamily="34" charset="-122"/>
                <a:ea typeface="微软雅黑" panose="020B0503020204020204" pitchFamily="34" charset="-122"/>
              </a:rPr>
              <a:t>重</a:t>
            </a:r>
            <a:r>
              <a:rPr lang="zh-CN" altLang="en-US" sz="2000" dirty="0">
                <a:solidFill>
                  <a:schemeClr val="tx1"/>
                </a:solidFill>
                <a:latin typeface="微软雅黑" panose="020B0503020204020204" pitchFamily="34" charset="-122"/>
                <a:ea typeface="微软雅黑" panose="020B0503020204020204" pitchFamily="34" charset="-122"/>
              </a:rPr>
              <a:t>点掌握存储过程以及触发器的创建和执行方法。</a:t>
            </a:r>
          </a:p>
        </p:txBody>
      </p:sp>
    </p:spTree>
    <p:extLst>
      <p:ext uri="{BB962C8B-B14F-4D97-AF65-F5344CB8AC3E}">
        <p14:creationId xmlns:p14="http://schemas.microsoft.com/office/powerpoint/2010/main" val="384678275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4.1 SQL </a:t>
            </a:r>
            <a:r>
              <a:rPr lang="en-US" altLang="zh-CN" sz="2800" b="1" dirty="0">
                <a:solidFill>
                  <a:schemeClr val="bg1"/>
                </a:solidFill>
                <a:latin typeface="微软雅黑" panose="020B0503020204020204" pitchFamily="34" charset="-122"/>
                <a:ea typeface="微软雅黑" panose="020B0503020204020204" pitchFamily="34" charset="-122"/>
              </a:rPr>
              <a:t>Server</a:t>
            </a:r>
            <a:r>
              <a:rPr lang="zh-CN" altLang="en-US" sz="2800" b="1" dirty="0">
                <a:solidFill>
                  <a:schemeClr val="bg1"/>
                </a:solidFill>
                <a:latin typeface="微软雅黑" panose="020B0503020204020204" pitchFamily="34" charset="-122"/>
                <a:ea typeface="微软雅黑" panose="020B0503020204020204" pitchFamily="34" charset="-122"/>
              </a:rPr>
              <a:t>编程结构</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4.1.5 </a:t>
            </a:r>
            <a:r>
              <a:rPr lang="zh-CN" altLang="en-US" sz="2800" b="1" dirty="0">
                <a:solidFill>
                  <a:schemeClr val="bg1"/>
                </a:solidFill>
                <a:latin typeface="微软雅黑" panose="020B0503020204020204" pitchFamily="34" charset="-122"/>
                <a:ea typeface="微软雅黑" panose="020B0503020204020204" pitchFamily="34" charset="-122"/>
              </a:rPr>
              <a:t>流程控制语句</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bwMode="auto">
          <a:xfrm>
            <a:off x="468313" y="1125538"/>
            <a:ext cx="3311525" cy="30956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en-US" altLang="zh-CN" b="1" smtClean="0">
                <a:solidFill>
                  <a:srgbClr val="FF3300"/>
                </a:solidFill>
                <a:latin typeface="楷体_GB2312" pitchFamily="49" charset="-122"/>
                <a:ea typeface="楷体_GB2312" pitchFamily="49" charset="-122"/>
              </a:rPr>
              <a:t>1</a:t>
            </a:r>
            <a:r>
              <a:rPr lang="zh-CN" altLang="en-US" b="1" smtClean="0">
                <a:solidFill>
                  <a:srgbClr val="FF3300"/>
                </a:solidFill>
                <a:latin typeface="楷体_GB2312" pitchFamily="49" charset="-122"/>
                <a:ea typeface="楷体_GB2312" pitchFamily="49" charset="-122"/>
              </a:rPr>
              <a:t>．</a:t>
            </a:r>
            <a:r>
              <a:rPr lang="en-US" altLang="zh-CN" b="1" smtClean="0">
                <a:solidFill>
                  <a:srgbClr val="FF3300"/>
                </a:solidFill>
                <a:latin typeface="楷体_GB2312" pitchFamily="49" charset="-122"/>
                <a:ea typeface="楷体_GB2312" pitchFamily="49" charset="-122"/>
              </a:rPr>
              <a:t>BEGIN</a:t>
            </a:r>
            <a:r>
              <a:rPr lang="en-US" altLang="zh-CN" b="1" smtClean="0">
                <a:solidFill>
                  <a:srgbClr val="FF3300"/>
                </a:solidFill>
                <a:ea typeface="楷体_GB2312" pitchFamily="49" charset="-122"/>
              </a:rPr>
              <a:t>…</a:t>
            </a:r>
            <a:r>
              <a:rPr lang="en-US" altLang="zh-CN" b="1" smtClean="0">
                <a:solidFill>
                  <a:srgbClr val="FF3300"/>
                </a:solidFill>
                <a:latin typeface="楷体_GB2312" pitchFamily="49" charset="-122"/>
                <a:ea typeface="楷体_GB2312" pitchFamily="49" charset="-122"/>
              </a:rPr>
              <a:t>END</a:t>
            </a:r>
            <a:r>
              <a:rPr lang="zh-CN" altLang="en-US" b="1" smtClean="0">
                <a:solidFill>
                  <a:srgbClr val="FF3300"/>
                </a:solidFill>
                <a:latin typeface="楷体_GB2312" pitchFamily="49" charset="-122"/>
                <a:ea typeface="楷体_GB2312" pitchFamily="49" charset="-122"/>
              </a:rPr>
              <a:t>语句</a:t>
            </a:r>
          </a:p>
          <a:p>
            <a:pPr eaLnBrk="1" hangingPunct="1">
              <a:buFontTx/>
              <a:buNone/>
            </a:pPr>
            <a:r>
              <a:rPr lang="zh-CN" altLang="en-US" b="1" smtClean="0">
                <a:latin typeface="楷体_GB2312" pitchFamily="49" charset="-122"/>
                <a:ea typeface="楷体_GB2312" pitchFamily="49" charset="-122"/>
              </a:rPr>
              <a:t>语法形式如下：</a:t>
            </a:r>
          </a:p>
          <a:p>
            <a:pPr eaLnBrk="1" hangingPunct="1">
              <a:buFontTx/>
              <a:buNone/>
            </a:pPr>
            <a:r>
              <a:rPr lang="zh-CN" altLang="en-US" b="1" smtClean="0">
                <a:solidFill>
                  <a:srgbClr val="FF3300"/>
                </a:solidFill>
                <a:latin typeface="楷体_GB2312" pitchFamily="49" charset="-122"/>
                <a:ea typeface="楷体_GB2312" pitchFamily="49" charset="-122"/>
              </a:rPr>
              <a:t> </a:t>
            </a:r>
            <a:r>
              <a:rPr lang="en-US" altLang="zh-CN" b="1" smtClean="0">
                <a:solidFill>
                  <a:srgbClr val="FF3300"/>
                </a:solidFill>
                <a:latin typeface="楷体_GB2312" pitchFamily="49" charset="-122"/>
                <a:ea typeface="楷体_GB2312" pitchFamily="49" charset="-122"/>
              </a:rPr>
              <a:t>BEGIN</a:t>
            </a:r>
          </a:p>
          <a:p>
            <a:pPr eaLnBrk="1" hangingPunct="1">
              <a:buFontTx/>
              <a:buNone/>
            </a:pPr>
            <a:r>
              <a:rPr lang="en-US" altLang="zh-CN" b="1" smtClean="0">
                <a:solidFill>
                  <a:srgbClr val="FF3300"/>
                </a:solidFill>
                <a:latin typeface="楷体_GB2312" pitchFamily="49" charset="-122"/>
                <a:ea typeface="楷体_GB2312" pitchFamily="49" charset="-122"/>
              </a:rPr>
              <a:t>   </a:t>
            </a:r>
            <a:r>
              <a:rPr lang="zh-CN" altLang="en-US" b="1" smtClean="0">
                <a:solidFill>
                  <a:srgbClr val="FF3300"/>
                </a:solidFill>
                <a:latin typeface="楷体_GB2312" pitchFamily="49" charset="-122"/>
                <a:ea typeface="楷体_GB2312" pitchFamily="49" charset="-122"/>
              </a:rPr>
              <a:t>语句</a:t>
            </a:r>
          </a:p>
          <a:p>
            <a:pPr eaLnBrk="1" hangingPunct="1">
              <a:buFontTx/>
              <a:buNone/>
            </a:pPr>
            <a:r>
              <a:rPr lang="zh-CN" altLang="en-US" b="1" smtClean="0">
                <a:solidFill>
                  <a:srgbClr val="FF3300"/>
                </a:solidFill>
                <a:latin typeface="楷体_GB2312" pitchFamily="49" charset="-122"/>
                <a:ea typeface="楷体_GB2312" pitchFamily="49" charset="-122"/>
              </a:rPr>
              <a:t>    ．．．．．．    </a:t>
            </a:r>
          </a:p>
          <a:p>
            <a:pPr eaLnBrk="1" hangingPunct="1">
              <a:buFontTx/>
              <a:buNone/>
            </a:pPr>
            <a:r>
              <a:rPr lang="zh-CN" altLang="en-US" b="1" smtClean="0">
                <a:solidFill>
                  <a:srgbClr val="FF3300"/>
                </a:solidFill>
                <a:latin typeface="楷体_GB2312" pitchFamily="49" charset="-122"/>
                <a:ea typeface="楷体_GB2312" pitchFamily="49" charset="-122"/>
              </a:rPr>
              <a:t> </a:t>
            </a:r>
            <a:r>
              <a:rPr lang="en-US" altLang="zh-CN" b="1" smtClean="0">
                <a:solidFill>
                  <a:srgbClr val="FF3300"/>
                </a:solidFill>
                <a:latin typeface="楷体_GB2312" pitchFamily="49" charset="-122"/>
                <a:ea typeface="楷体_GB2312" pitchFamily="49" charset="-122"/>
              </a:rPr>
              <a:t>END</a:t>
            </a:r>
          </a:p>
        </p:txBody>
      </p:sp>
      <p:sp>
        <p:nvSpPr>
          <p:cNvPr id="7" name="Rectangle 4"/>
          <p:cNvSpPr>
            <a:spLocks noChangeArrowheads="1"/>
          </p:cNvSpPr>
          <p:nvPr/>
        </p:nvSpPr>
        <p:spPr bwMode="auto">
          <a:xfrm>
            <a:off x="5299867" y="903288"/>
            <a:ext cx="6707406" cy="564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2800" b="1" i="0" dirty="0">
                <a:solidFill>
                  <a:srgbClr val="FF3300"/>
                </a:solidFill>
                <a:latin typeface="楷体_GB2312" pitchFamily="49" charset="-122"/>
                <a:ea typeface="楷体_GB2312" pitchFamily="49" charset="-122"/>
              </a:rPr>
              <a:t>2</a:t>
            </a:r>
            <a:r>
              <a:rPr lang="zh-CN" altLang="en-US" sz="2800" b="1" i="0" dirty="0">
                <a:solidFill>
                  <a:srgbClr val="FF3300"/>
                </a:solidFill>
                <a:latin typeface="楷体_GB2312" pitchFamily="49" charset="-122"/>
                <a:ea typeface="楷体_GB2312" pitchFamily="49" charset="-122"/>
              </a:rPr>
              <a:t>．</a:t>
            </a:r>
            <a:r>
              <a:rPr lang="en-US" altLang="zh-CN" sz="2800" b="1" i="0" dirty="0">
                <a:solidFill>
                  <a:srgbClr val="FF3300"/>
                </a:solidFill>
                <a:latin typeface="楷体_GB2312" pitchFamily="49" charset="-122"/>
                <a:ea typeface="楷体_GB2312" pitchFamily="49" charset="-122"/>
              </a:rPr>
              <a:t>IF</a:t>
            </a:r>
            <a:r>
              <a:rPr lang="en-US" altLang="zh-CN" sz="2800" b="1" i="0" dirty="0">
                <a:solidFill>
                  <a:srgbClr val="FF3300"/>
                </a:solidFill>
                <a:ea typeface="楷体_GB2312" pitchFamily="49" charset="-122"/>
              </a:rPr>
              <a:t>…</a:t>
            </a:r>
            <a:r>
              <a:rPr lang="en-US" altLang="zh-CN" sz="2800" b="1" i="0" dirty="0">
                <a:solidFill>
                  <a:srgbClr val="FF3300"/>
                </a:solidFill>
                <a:latin typeface="楷体_GB2312" pitchFamily="49" charset="-122"/>
                <a:ea typeface="楷体_GB2312" pitchFamily="49" charset="-122"/>
              </a:rPr>
              <a:t>ELSE</a:t>
            </a:r>
            <a:r>
              <a:rPr lang="zh-CN" altLang="en-US" sz="2800" b="1" i="0" dirty="0">
                <a:solidFill>
                  <a:srgbClr val="FF3300"/>
                </a:solidFill>
                <a:latin typeface="楷体_GB2312" pitchFamily="49" charset="-122"/>
                <a:ea typeface="楷体_GB2312" pitchFamily="49" charset="-122"/>
              </a:rPr>
              <a:t>语句</a:t>
            </a:r>
          </a:p>
          <a:p>
            <a:pPr eaLnBrk="1" hangingPunct="1">
              <a:spcBef>
                <a:spcPct val="20000"/>
              </a:spcBef>
            </a:pPr>
            <a:r>
              <a:rPr lang="zh-CN" altLang="en-US" sz="2800" b="1" i="0" dirty="0">
                <a:latin typeface="楷体_GB2312" pitchFamily="49" charset="-122"/>
                <a:ea typeface="楷体_GB2312" pitchFamily="49" charset="-122"/>
              </a:rPr>
              <a:t>语法形式如下：</a:t>
            </a:r>
          </a:p>
          <a:p>
            <a:pPr eaLnBrk="1" hangingPunct="1">
              <a:spcBef>
                <a:spcPct val="20000"/>
              </a:spcBef>
            </a:pPr>
            <a:r>
              <a:rPr lang="zh-CN" altLang="en-US" sz="2800" b="1" i="0" dirty="0">
                <a:latin typeface="楷体_GB2312" pitchFamily="49" charset="-122"/>
                <a:ea typeface="楷体_GB2312" pitchFamily="49" charset="-122"/>
              </a:rPr>
              <a:t>  </a:t>
            </a:r>
            <a:r>
              <a:rPr lang="en-US" altLang="zh-CN" sz="2800" b="1" i="0" dirty="0">
                <a:solidFill>
                  <a:srgbClr val="FF3300"/>
                </a:solidFill>
                <a:latin typeface="楷体_GB2312" pitchFamily="49" charset="-122"/>
                <a:ea typeface="楷体_GB2312" pitchFamily="49" charset="-122"/>
              </a:rPr>
              <a:t>IF </a:t>
            </a:r>
            <a:r>
              <a:rPr lang="zh-CN" altLang="en-US" sz="2800" b="1" i="0" dirty="0">
                <a:solidFill>
                  <a:srgbClr val="FF3300"/>
                </a:solidFill>
                <a:latin typeface="楷体_GB2312" pitchFamily="49" charset="-122"/>
                <a:ea typeface="楷体_GB2312" pitchFamily="49" charset="-122"/>
              </a:rPr>
              <a:t>条件表达式</a:t>
            </a:r>
          </a:p>
          <a:p>
            <a:pPr eaLnBrk="1" hangingPunct="1">
              <a:spcBef>
                <a:spcPct val="20000"/>
              </a:spcBef>
            </a:pPr>
            <a:r>
              <a:rPr lang="zh-CN" altLang="en-US" sz="2800" b="1" i="0" dirty="0">
                <a:solidFill>
                  <a:srgbClr val="FF3300"/>
                </a:solidFill>
                <a:latin typeface="楷体_GB2312" pitchFamily="49" charset="-122"/>
                <a:ea typeface="楷体_GB2312" pitchFamily="49" charset="-122"/>
              </a:rPr>
              <a:t>     语句</a:t>
            </a:r>
          </a:p>
          <a:p>
            <a:pPr eaLnBrk="1" hangingPunct="1">
              <a:spcBef>
                <a:spcPct val="20000"/>
              </a:spcBef>
            </a:pPr>
            <a:r>
              <a:rPr lang="zh-CN" altLang="en-US" sz="2800" b="1" i="0" dirty="0">
                <a:solidFill>
                  <a:srgbClr val="FF3300"/>
                </a:solidFill>
                <a:latin typeface="楷体_GB2312" pitchFamily="49" charset="-122"/>
                <a:ea typeface="楷体_GB2312" pitchFamily="49" charset="-122"/>
              </a:rPr>
              <a:t> </a:t>
            </a:r>
            <a:r>
              <a:rPr lang="en-US" altLang="zh-CN" sz="2800" b="1" i="0" dirty="0">
                <a:solidFill>
                  <a:srgbClr val="FF3300"/>
                </a:solidFill>
                <a:latin typeface="楷体_GB2312" pitchFamily="49" charset="-122"/>
                <a:ea typeface="楷体_GB2312" pitchFamily="49" charset="-122"/>
              </a:rPr>
              <a:t>[ELSE [IF</a:t>
            </a:r>
            <a:r>
              <a:rPr lang="zh-CN" altLang="en-US" sz="2800" b="1" i="0" dirty="0">
                <a:solidFill>
                  <a:srgbClr val="FF3300"/>
                </a:solidFill>
                <a:latin typeface="楷体_GB2312" pitchFamily="49" charset="-122"/>
                <a:ea typeface="楷体_GB2312" pitchFamily="49" charset="-122"/>
              </a:rPr>
              <a:t>条件表达式</a:t>
            </a:r>
            <a:r>
              <a:rPr lang="en-US" altLang="zh-CN" sz="2800" b="1" i="0" dirty="0">
                <a:solidFill>
                  <a:srgbClr val="FF3300"/>
                </a:solidFill>
                <a:latin typeface="楷体_GB2312" pitchFamily="49" charset="-122"/>
                <a:ea typeface="楷体_GB2312" pitchFamily="49" charset="-122"/>
              </a:rPr>
              <a:t>]</a:t>
            </a:r>
          </a:p>
          <a:p>
            <a:pPr eaLnBrk="1" hangingPunct="1">
              <a:spcBef>
                <a:spcPct val="20000"/>
              </a:spcBef>
            </a:pPr>
            <a:r>
              <a:rPr lang="en-US" altLang="zh-CN" sz="2800" b="1" i="0" dirty="0">
                <a:solidFill>
                  <a:srgbClr val="FF3300"/>
                </a:solidFill>
                <a:latin typeface="楷体_GB2312" pitchFamily="49" charset="-122"/>
                <a:ea typeface="楷体_GB2312" pitchFamily="49" charset="-122"/>
              </a:rPr>
              <a:t>     </a:t>
            </a:r>
            <a:r>
              <a:rPr lang="zh-CN" altLang="en-US" sz="2800" b="1" i="0" dirty="0">
                <a:solidFill>
                  <a:srgbClr val="FF3300"/>
                </a:solidFill>
                <a:latin typeface="楷体_GB2312" pitchFamily="49" charset="-122"/>
                <a:ea typeface="楷体_GB2312" pitchFamily="49" charset="-122"/>
              </a:rPr>
              <a:t>语句 </a:t>
            </a:r>
            <a:r>
              <a:rPr lang="en-US" altLang="zh-CN" sz="2800" b="1" i="0" dirty="0">
                <a:solidFill>
                  <a:srgbClr val="FF3300"/>
                </a:solidFill>
                <a:latin typeface="楷体_GB2312" pitchFamily="49" charset="-122"/>
                <a:ea typeface="楷体_GB2312" pitchFamily="49" charset="-122"/>
              </a:rPr>
              <a:t>]</a:t>
            </a:r>
          </a:p>
          <a:p>
            <a:pPr eaLnBrk="1" hangingPunct="1">
              <a:spcBef>
                <a:spcPct val="20000"/>
              </a:spcBef>
            </a:pPr>
            <a:r>
              <a:rPr lang="zh-CN" altLang="en-US" sz="2800" b="1" i="0" dirty="0">
                <a:solidFill>
                  <a:srgbClr val="0000FF"/>
                </a:solidFill>
                <a:latin typeface="楷体_GB2312" pitchFamily="49" charset="-122"/>
                <a:ea typeface="楷体_GB2312" pitchFamily="49" charset="-122"/>
              </a:rPr>
              <a:t>执行过程为：</a:t>
            </a:r>
            <a:r>
              <a:rPr lang="zh-CN" altLang="en-US" sz="2800" b="1" i="0" dirty="0">
                <a:latin typeface="楷体_GB2312" pitchFamily="49" charset="-122"/>
                <a:ea typeface="楷体_GB2312" pitchFamily="49" charset="-122"/>
              </a:rPr>
              <a:t>如果条件表达式为真，则执行</a:t>
            </a:r>
            <a:r>
              <a:rPr lang="en-US" altLang="zh-CN" sz="2800" b="1" i="0" dirty="0">
                <a:latin typeface="楷体_GB2312" pitchFamily="49" charset="-122"/>
                <a:ea typeface="楷体_GB2312" pitchFamily="49" charset="-122"/>
              </a:rPr>
              <a:t>IF</a:t>
            </a:r>
            <a:r>
              <a:rPr lang="zh-CN" altLang="en-US" sz="2800" b="1" i="0" dirty="0">
                <a:latin typeface="楷体_GB2312" pitchFamily="49" charset="-122"/>
                <a:ea typeface="楷体_GB2312" pitchFamily="49" charset="-122"/>
              </a:rPr>
              <a:t>后面的语句或语句块，如果条件表达式为假，则执行</a:t>
            </a:r>
            <a:r>
              <a:rPr lang="en-US" altLang="zh-CN" sz="2800" b="1" i="0" dirty="0">
                <a:latin typeface="楷体_GB2312" pitchFamily="49" charset="-122"/>
                <a:ea typeface="楷体_GB2312" pitchFamily="49" charset="-122"/>
              </a:rPr>
              <a:t>ELSE</a:t>
            </a:r>
            <a:r>
              <a:rPr lang="zh-CN" altLang="en-US" sz="2800" b="1" i="0" dirty="0">
                <a:latin typeface="楷体_GB2312" pitchFamily="49" charset="-122"/>
                <a:ea typeface="楷体_GB2312" pitchFamily="49" charset="-122"/>
              </a:rPr>
              <a:t>后面的语句或语句块。 </a:t>
            </a:r>
          </a:p>
        </p:txBody>
      </p:sp>
    </p:spTree>
    <p:extLst>
      <p:ext uri="{BB962C8B-B14F-4D97-AF65-F5344CB8AC3E}">
        <p14:creationId xmlns:p14="http://schemas.microsoft.com/office/powerpoint/2010/main" val="25041260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linds(horizontal)">
                                      <p:cBhvr>
                                        <p:cTn id="10" dur="500"/>
                                        <p:tgtEl>
                                          <p:spTgt spid="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linds(horizontal)">
                                      <p:cBhvr>
                                        <p:cTn id="13" dur="500"/>
                                        <p:tgtEl>
                                          <p:spTgt spid="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blinds(horizontal)">
                                      <p:cBhvr>
                                        <p:cTn id="16" dur="500"/>
                                        <p:tgtEl>
                                          <p:spTgt spid="7">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blinds(horizontal)">
                                      <p:cBhvr>
                                        <p:cTn id="19" dur="500"/>
                                        <p:tgtEl>
                                          <p:spTgt spid="7">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blinds(horizontal)">
                                      <p:cBhvr>
                                        <p:cTn id="22" dur="500"/>
                                        <p:tgtEl>
                                          <p:spTgt spid="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blinds(horizontal)">
                                      <p:cBhvr>
                                        <p:cTn id="2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4.1 SQL </a:t>
            </a:r>
            <a:r>
              <a:rPr lang="en-US" altLang="zh-CN" sz="2800" b="1" dirty="0">
                <a:solidFill>
                  <a:schemeClr val="bg1"/>
                </a:solidFill>
                <a:latin typeface="微软雅黑" panose="020B0503020204020204" pitchFamily="34" charset="-122"/>
                <a:ea typeface="微软雅黑" panose="020B0503020204020204" pitchFamily="34" charset="-122"/>
              </a:rPr>
              <a:t>Server</a:t>
            </a:r>
            <a:r>
              <a:rPr lang="zh-CN" altLang="en-US" sz="2800" b="1" dirty="0">
                <a:solidFill>
                  <a:schemeClr val="bg1"/>
                </a:solidFill>
                <a:latin typeface="微软雅黑" panose="020B0503020204020204" pitchFamily="34" charset="-122"/>
                <a:ea typeface="微软雅黑" panose="020B0503020204020204" pitchFamily="34" charset="-122"/>
              </a:rPr>
              <a:t>编程结构</a:t>
            </a:r>
          </a:p>
        </p:txBody>
      </p:sp>
      <p:sp>
        <p:nvSpPr>
          <p:cNvPr id="12"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4.1.5 </a:t>
            </a:r>
            <a:r>
              <a:rPr lang="zh-CN" altLang="en-US" sz="2800" b="1" dirty="0">
                <a:solidFill>
                  <a:schemeClr val="bg1"/>
                </a:solidFill>
                <a:latin typeface="微软雅黑" panose="020B0503020204020204" pitchFamily="34" charset="-122"/>
                <a:ea typeface="微软雅黑" panose="020B0503020204020204" pitchFamily="34" charset="-122"/>
              </a:rPr>
              <a:t>流程控制语句</a:t>
            </a:r>
          </a:p>
        </p:txBody>
      </p:sp>
      <p:cxnSp>
        <p:nvCxnSpPr>
          <p:cNvPr id="13" name="直接连接符 12"/>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2"/>
          <p:cNvSpPr txBox="1">
            <a:spLocks noChangeArrowheads="1"/>
          </p:cNvSpPr>
          <p:nvPr/>
        </p:nvSpPr>
        <p:spPr bwMode="auto">
          <a:xfrm>
            <a:off x="363898" y="818963"/>
            <a:ext cx="11464203" cy="14398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00000"/>
              </a:lnSpc>
              <a:buFontTx/>
              <a:buNone/>
            </a:pPr>
            <a:r>
              <a:rPr lang="en-US" altLang="zh-CN" b="1" dirty="0" smtClean="0">
                <a:latin typeface="楷体_GB2312" pitchFamily="49" charset="-122"/>
                <a:ea typeface="楷体_GB2312" pitchFamily="49" charset="-122"/>
              </a:rPr>
              <a:t>【</a:t>
            </a:r>
            <a:r>
              <a:rPr lang="zh-CN" altLang="en-US" b="1" dirty="0" smtClean="0">
                <a:latin typeface="楷体_GB2312" pitchFamily="49" charset="-122"/>
                <a:ea typeface="楷体_GB2312" pitchFamily="49" charset="-122"/>
              </a:rPr>
              <a:t>例</a:t>
            </a:r>
            <a:r>
              <a:rPr lang="en-US" altLang="zh-CN" b="1" dirty="0" smtClean="0">
                <a:latin typeface="楷体_GB2312" pitchFamily="49" charset="-122"/>
                <a:ea typeface="楷体_GB2312" pitchFamily="49" charset="-122"/>
              </a:rPr>
              <a:t>4.1】</a:t>
            </a:r>
            <a:r>
              <a:rPr lang="zh-CN" altLang="en-US" b="1" dirty="0" smtClean="0">
                <a:latin typeface="楷体_GB2312" pitchFamily="49" charset="-122"/>
                <a:ea typeface="楷体_GB2312" pitchFamily="49" charset="-122"/>
              </a:rPr>
              <a:t>在电力抢修工程数据库中，如果</a:t>
            </a:r>
            <a:r>
              <a:rPr lang="en-US" altLang="zh-CN" b="1" dirty="0" smtClean="0">
                <a:latin typeface="楷体_GB2312" pitchFamily="49" charset="-122"/>
                <a:ea typeface="楷体_GB2312" pitchFamily="49" charset="-122"/>
              </a:rPr>
              <a:t>stock</a:t>
            </a:r>
            <a:r>
              <a:rPr lang="zh-CN" altLang="en-US" b="1" dirty="0" smtClean="0">
                <a:latin typeface="楷体_GB2312" pitchFamily="49" charset="-122"/>
                <a:ea typeface="楷体_GB2312" pitchFamily="49" charset="-122"/>
              </a:rPr>
              <a:t>表中存在库存量低于</a:t>
            </a:r>
            <a:r>
              <a:rPr lang="en-US" altLang="zh-CN" b="1" dirty="0" smtClean="0">
                <a:latin typeface="楷体_GB2312" pitchFamily="49" charset="-122"/>
                <a:ea typeface="楷体_GB2312" pitchFamily="49" charset="-122"/>
              </a:rPr>
              <a:t>1</a:t>
            </a:r>
            <a:r>
              <a:rPr lang="zh-CN" altLang="en-US" b="1" dirty="0" smtClean="0">
                <a:latin typeface="楷体_GB2312" pitchFamily="49" charset="-122"/>
                <a:ea typeface="楷体_GB2312" pitchFamily="49" charset="-122"/>
              </a:rPr>
              <a:t>的物资，就显示文本：</a:t>
            </a:r>
            <a:r>
              <a:rPr lang="en-US" altLang="zh-CN" b="1" dirty="0" smtClean="0">
                <a:latin typeface="楷体_GB2312" pitchFamily="49" charset="-122"/>
                <a:ea typeface="楷体_GB2312" pitchFamily="49" charset="-122"/>
              </a:rPr>
              <a:t>the amount is not enough</a:t>
            </a:r>
            <a:r>
              <a:rPr lang="zh-CN" altLang="en-US" b="1" dirty="0" smtClean="0">
                <a:latin typeface="楷体_GB2312" pitchFamily="49" charset="-122"/>
                <a:ea typeface="楷体_GB2312" pitchFamily="49" charset="-122"/>
              </a:rPr>
              <a:t>；否则显示所有物资信息。</a:t>
            </a:r>
          </a:p>
        </p:txBody>
      </p:sp>
      <p:sp>
        <p:nvSpPr>
          <p:cNvPr id="7" name="Rectangle 4"/>
          <p:cNvSpPr>
            <a:spLocks noChangeArrowheads="1"/>
          </p:cNvSpPr>
          <p:nvPr/>
        </p:nvSpPr>
        <p:spPr bwMode="auto">
          <a:xfrm>
            <a:off x="1127484" y="2492375"/>
            <a:ext cx="721995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67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en-US" altLang="zh-CN" sz="2400" i="0" dirty="0">
                <a:solidFill>
                  <a:srgbClr val="FF3300"/>
                </a:solidFill>
              </a:rPr>
              <a:t>IF</a:t>
            </a:r>
            <a:r>
              <a:rPr lang="en-US" altLang="zh-CN" sz="2400" i="0" dirty="0"/>
              <a:t> </a:t>
            </a:r>
            <a:r>
              <a:rPr lang="en-US" altLang="zh-CN" sz="2400" i="0" dirty="0">
                <a:solidFill>
                  <a:srgbClr val="FF3300"/>
                </a:solidFill>
              </a:rPr>
              <a:t>exists(SELECT * FROM stock where amount&lt;1)</a:t>
            </a:r>
            <a:r>
              <a:rPr lang="en-US" altLang="zh-CN" sz="2400" i="0" dirty="0"/>
              <a:t>  </a:t>
            </a:r>
          </a:p>
          <a:p>
            <a:pPr eaLnBrk="1" hangingPunct="1"/>
            <a:r>
              <a:rPr lang="en-US" altLang="zh-CN" sz="2400" i="0" dirty="0"/>
              <a:t>   </a:t>
            </a:r>
            <a:r>
              <a:rPr lang="en-US" altLang="zh-CN" sz="2400" i="0" dirty="0">
                <a:solidFill>
                  <a:srgbClr val="0000FF"/>
                </a:solidFill>
              </a:rPr>
              <a:t>PRINT ' the amount is not enough!'</a:t>
            </a:r>
            <a:r>
              <a:rPr lang="en-US" altLang="zh-CN" sz="2400" i="0" dirty="0"/>
              <a:t> </a:t>
            </a:r>
          </a:p>
          <a:p>
            <a:pPr eaLnBrk="1" hangingPunct="1"/>
            <a:r>
              <a:rPr lang="en-US" altLang="zh-CN" sz="2400" i="0" dirty="0">
                <a:solidFill>
                  <a:srgbClr val="FF3300"/>
                </a:solidFill>
              </a:rPr>
              <a:t>ELSE </a:t>
            </a:r>
            <a:r>
              <a:rPr lang="en-US" altLang="zh-CN" sz="2400" i="0" dirty="0"/>
              <a:t> </a:t>
            </a:r>
          </a:p>
          <a:p>
            <a:pPr eaLnBrk="1" hangingPunct="1"/>
            <a:r>
              <a:rPr lang="en-US" altLang="zh-CN" sz="2400" i="0" dirty="0"/>
              <a:t>     </a:t>
            </a:r>
            <a:r>
              <a:rPr lang="en-US" altLang="zh-CN" sz="2400" i="0" dirty="0">
                <a:solidFill>
                  <a:srgbClr val="0000FF"/>
                </a:solidFill>
              </a:rPr>
              <a:t>BEGIN   </a:t>
            </a:r>
          </a:p>
          <a:p>
            <a:pPr eaLnBrk="1" hangingPunct="1"/>
            <a:r>
              <a:rPr lang="en-US" altLang="zh-CN" sz="2400" i="0" dirty="0">
                <a:solidFill>
                  <a:srgbClr val="0000FF"/>
                </a:solidFill>
              </a:rPr>
              <a:t>        SELECT *</a:t>
            </a:r>
          </a:p>
          <a:p>
            <a:pPr eaLnBrk="1" hangingPunct="1"/>
            <a:r>
              <a:rPr lang="en-US" altLang="zh-CN" sz="2400" i="0" dirty="0">
                <a:solidFill>
                  <a:srgbClr val="0000FF"/>
                </a:solidFill>
              </a:rPr>
              <a:t>        FROM stock  </a:t>
            </a:r>
          </a:p>
          <a:p>
            <a:pPr eaLnBrk="1" hangingPunct="1"/>
            <a:r>
              <a:rPr lang="en-US" altLang="zh-CN" sz="2400" i="0" dirty="0">
                <a:solidFill>
                  <a:srgbClr val="0000FF"/>
                </a:solidFill>
              </a:rPr>
              <a:t>     END  </a:t>
            </a:r>
          </a:p>
          <a:p>
            <a:pPr eaLnBrk="1" hangingPunct="1"/>
            <a:endParaRPr lang="en-US" altLang="zh-CN" sz="2400" i="0" dirty="0"/>
          </a:p>
        </p:txBody>
      </p:sp>
      <p:sp>
        <p:nvSpPr>
          <p:cNvPr id="8" name="Rectangle 5"/>
          <p:cNvSpPr>
            <a:spLocks noChangeArrowheads="1"/>
          </p:cNvSpPr>
          <p:nvPr/>
        </p:nvSpPr>
        <p:spPr bwMode="auto">
          <a:xfrm>
            <a:off x="468313" y="5661025"/>
            <a:ext cx="1147430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sz="2000" b="1" i="0" dirty="0">
                <a:latin typeface="楷体_GB2312" pitchFamily="49" charset="-122"/>
                <a:ea typeface="楷体_GB2312" pitchFamily="49" charset="-122"/>
              </a:rPr>
              <a:t>注意：</a:t>
            </a:r>
            <a:r>
              <a:rPr lang="en-US" altLang="zh-CN" sz="2000" b="1" i="0" dirty="0">
                <a:latin typeface="楷体_GB2312" pitchFamily="49" charset="-122"/>
                <a:ea typeface="楷体_GB2312" pitchFamily="49" charset="-122"/>
              </a:rPr>
              <a:t>IF</a:t>
            </a:r>
            <a:r>
              <a:rPr lang="zh-CN" altLang="en-US" sz="2000" b="1" i="0" dirty="0">
                <a:latin typeface="楷体_GB2312" pitchFamily="49" charset="-122"/>
                <a:ea typeface="楷体_GB2312" pitchFamily="49" charset="-122"/>
              </a:rPr>
              <a:t>语句常与关</a:t>
            </a:r>
            <a:r>
              <a:rPr lang="zh-CN" altLang="en-US" sz="2000" b="1" i="0">
                <a:latin typeface="楷体_GB2312" pitchFamily="49" charset="-122"/>
                <a:ea typeface="楷体_GB2312" pitchFamily="49" charset="-122"/>
              </a:rPr>
              <a:t>键</a:t>
            </a:r>
            <a:r>
              <a:rPr lang="zh-CN" altLang="en-US" sz="2000" b="1" i="0" smtClean="0">
                <a:latin typeface="楷体_GB2312" pitchFamily="49" charset="-122"/>
                <a:ea typeface="楷体_GB2312" pitchFamily="49" charset="-122"/>
              </a:rPr>
              <a:t>字</a:t>
            </a:r>
            <a:r>
              <a:rPr lang="en-US" altLang="zh-CN" sz="2000" b="1" i="0" smtClean="0">
                <a:latin typeface="楷体_GB2312" pitchFamily="49" charset="-122"/>
                <a:ea typeface="楷体_GB2312" pitchFamily="49" charset="-122"/>
              </a:rPr>
              <a:t>EXISTS</a:t>
            </a:r>
            <a:r>
              <a:rPr lang="zh-CN" altLang="en-US" sz="2000" b="1" i="0" dirty="0">
                <a:latin typeface="楷体_GB2312" pitchFamily="49" charset="-122"/>
                <a:ea typeface="楷体_GB2312" pitchFamily="49" charset="-122"/>
              </a:rPr>
              <a:t>结合使用，用于检测是否存在满足条件的记录，只要检测到有一行记录存在，就为真。</a:t>
            </a:r>
          </a:p>
        </p:txBody>
      </p:sp>
    </p:spTree>
    <p:extLst>
      <p:ext uri="{BB962C8B-B14F-4D97-AF65-F5344CB8AC3E}">
        <p14:creationId xmlns:p14="http://schemas.microsoft.com/office/powerpoint/2010/main" val="13106709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4CC2EA"/>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1248</TotalTime>
  <Words>8180</Words>
  <Application>Microsoft Office PowerPoint</Application>
  <PresentationFormat>宽屏</PresentationFormat>
  <Paragraphs>844</Paragraphs>
  <Slides>75</Slides>
  <Notes>74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75</vt:i4>
      </vt:variant>
    </vt:vector>
  </HeadingPairs>
  <TitlesOfParts>
    <vt:vector size="84" baseType="lpstr">
      <vt:lpstr>方正细圆简体</vt:lpstr>
      <vt:lpstr>楷体_GB2312</vt:lpstr>
      <vt:lpstr>宋体</vt:lpstr>
      <vt:lpstr>微软雅黑</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zhouping</dc:creator>
  <cp:lastModifiedBy>Windows 用户</cp:lastModifiedBy>
  <cp:revision>1368</cp:revision>
  <dcterms:created xsi:type="dcterms:W3CDTF">2014-07-02T10:42:00Z</dcterms:created>
  <dcterms:modified xsi:type="dcterms:W3CDTF">2022-11-07T05:55:33Z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所有者">
    <vt:lpwstr>大同煤炭职业技术学院</vt:lpwstr>
  </property>
  <property fmtid="{D5CDD505-2E9C-101B-9397-08002B2CF9AE}" pid="3" name="KSOProductBuildVer">
    <vt:lpwstr>2052-11.1.0.8894</vt:lpwstr>
  </property>
</Properties>
</file>