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86" r:id="rId2"/>
    <p:sldId id="454" r:id="rId3"/>
    <p:sldId id="439" r:id="rId4"/>
    <p:sldId id="455" r:id="rId5"/>
    <p:sldId id="495" r:id="rId6"/>
    <p:sldId id="496" r:id="rId7"/>
    <p:sldId id="497" r:id="rId8"/>
    <p:sldId id="456"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5" r:id="rId34"/>
    <p:sldId id="522" r:id="rId35"/>
    <p:sldId id="523" r:id="rId36"/>
    <p:sldId id="524" r:id="rId37"/>
    <p:sldId id="526" r:id="rId38"/>
    <p:sldId id="527" r:id="rId39"/>
    <p:sldId id="528" r:id="rId40"/>
    <p:sldId id="529" r:id="rId41"/>
    <p:sldId id="530" r:id="rId42"/>
    <p:sldId id="531" r:id="rId43"/>
    <p:sldId id="532" r:id="rId44"/>
    <p:sldId id="533" r:id="rId45"/>
    <p:sldId id="534" r:id="rId46"/>
    <p:sldId id="535" r:id="rId47"/>
    <p:sldId id="536" r:id="rId48"/>
    <p:sldId id="537" r:id="rId49"/>
    <p:sldId id="538" r:id="rId50"/>
    <p:sldId id="539" r:id="rId51"/>
    <p:sldId id="540" r:id="rId52"/>
    <p:sldId id="541" r:id="rId53"/>
    <p:sldId id="542" r:id="rId54"/>
    <p:sldId id="543" r:id="rId55"/>
    <p:sldId id="544" r:id="rId56"/>
    <p:sldId id="545" r:id="rId57"/>
    <p:sldId id="546" r:id="rId58"/>
    <p:sldId id="494" r:id="rId59"/>
  </p:sldIdLst>
  <p:sldSz cx="12192000" cy="6858000"/>
  <p:notesSz cx="7010400" cy="92964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orient="horz" pos="2876">
          <p15:clr>
            <a:srgbClr val="A4A3A4"/>
          </p15:clr>
        </p15:guide>
        <p15:guide id="3" orient="horz" pos="1298">
          <p15:clr>
            <a:srgbClr val="A4A3A4"/>
          </p15:clr>
        </p15:guide>
        <p15:guide id="4" pos="3871">
          <p15:clr>
            <a:srgbClr val="A4A3A4"/>
          </p15:clr>
        </p15:guide>
        <p15:guide id="5" pos="123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guide id="3" orient="horz" pos="2924">
          <p15:clr>
            <a:srgbClr val="A4A3A4"/>
          </p15:clr>
        </p15:guide>
        <p15:guide id="4"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9900"/>
    <a:srgbClr val="FF0000"/>
    <a:srgbClr val="1569F0"/>
    <a:srgbClr val="F79646"/>
    <a:srgbClr val="009AD0"/>
    <a:srgbClr val="245D60"/>
    <a:srgbClr val="DD4633"/>
    <a:srgbClr val="CCCC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7" autoAdjust="0"/>
    <p:restoredTop sz="93750" autoAdjust="0"/>
  </p:normalViewPr>
  <p:slideViewPr>
    <p:cSldViewPr snapToGrid="0">
      <p:cViewPr varScale="1">
        <p:scale>
          <a:sx n="83" d="100"/>
          <a:sy n="83" d="100"/>
        </p:scale>
        <p:origin x="672" y="58"/>
      </p:cViewPr>
      <p:guideLst>
        <p:guide orient="horz" pos="2205"/>
        <p:guide orient="horz" pos="2876"/>
        <p:guide orient="horz" pos="1298"/>
        <p:guide pos="3871"/>
        <p:guide pos="123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790" y="-78"/>
      </p:cViewPr>
      <p:guideLst>
        <p:guide orient="horz" pos="2160"/>
        <p:guide pos="2880"/>
        <p:guide orient="horz" pos="2924"/>
        <p:guide pos="222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7840" cy="464820"/>
          </a:xfrm>
          <a:prstGeom prst="rect">
            <a:avLst/>
          </a:prstGeom>
          <a:noFill/>
          <a:ln w="9525">
            <a:noFill/>
            <a:miter lim="800000"/>
          </a:ln>
          <a:effectLst/>
        </p:spPr>
        <p:txBody>
          <a:bodyPr vert="horz" wrap="square" lIns="93177" tIns="46589" rIns="93177" bIns="46589" numCol="1" anchor="t" anchorCtr="0" compatLnSpc="1"/>
          <a:lstStyle>
            <a:lvl1pPr>
              <a:defRPr sz="1200" smtClean="0">
                <a:latin typeface="Calibri" panose="020F0502020204030204" pitchFamily="34" charset="0"/>
              </a:defRPr>
            </a:lvl1pPr>
          </a:lstStyle>
          <a:p>
            <a:pPr>
              <a:defRPr/>
            </a:pPr>
            <a:endParaRPr lang="zh-CN" altLang="en-US"/>
          </a:p>
        </p:txBody>
      </p:sp>
      <p:sp>
        <p:nvSpPr>
          <p:cNvPr id="33795" name="Rectangle 3"/>
          <p:cNvSpPr>
            <a:spLocks noGrp="1" noChangeArrowheads="1"/>
          </p:cNvSpPr>
          <p:nvPr>
            <p:ph type="dt" sz="quarter" idx="1"/>
          </p:nvPr>
        </p:nvSpPr>
        <p:spPr bwMode="auto">
          <a:xfrm>
            <a:off x="3971344" y="0"/>
            <a:ext cx="3037840" cy="464820"/>
          </a:xfrm>
          <a:prstGeom prst="rect">
            <a:avLst/>
          </a:prstGeom>
          <a:noFill/>
          <a:ln w="9525">
            <a:noFill/>
            <a:miter lim="800000"/>
          </a:ln>
          <a:effectLst/>
        </p:spPr>
        <p:txBody>
          <a:bodyPr vert="horz" wrap="square" lIns="93177" tIns="46589" rIns="93177" bIns="46589" numCol="1" anchor="t" anchorCtr="0" compatLnSpc="1"/>
          <a:lstStyle>
            <a:lvl1pPr algn="r">
              <a:defRPr sz="1200" smtClean="0">
                <a:latin typeface="Calibri" panose="020F0502020204030204" pitchFamily="34" charset="0"/>
              </a:defRPr>
            </a:lvl1pPr>
          </a:lstStyle>
          <a:p>
            <a:pPr>
              <a:defRPr/>
            </a:pPr>
            <a:fld id="{3915CCEA-4D12-4250-ABBC-1F15DE901CBC}" type="datetimeFigureOut">
              <a:rPr lang="zh-CN" altLang="en-US"/>
              <a:t>2022/11/8</a:t>
            </a:fld>
            <a:endParaRPr lang="en-US" altLang="zh-CN"/>
          </a:p>
        </p:txBody>
      </p:sp>
      <p:sp>
        <p:nvSpPr>
          <p:cNvPr id="33796" name="Rectangle 4"/>
          <p:cNvSpPr>
            <a:spLocks noGrp="1" noChangeArrowheads="1"/>
          </p:cNvSpPr>
          <p:nvPr>
            <p:ph type="ftr" sz="quarter" idx="2"/>
          </p:nvPr>
        </p:nvSpPr>
        <p:spPr bwMode="auto">
          <a:xfrm>
            <a:off x="0" y="8829429"/>
            <a:ext cx="3037840" cy="464820"/>
          </a:xfrm>
          <a:prstGeom prst="rect">
            <a:avLst/>
          </a:prstGeom>
          <a:noFill/>
          <a:ln w="9525">
            <a:noFill/>
            <a:miter lim="800000"/>
          </a:ln>
          <a:effectLst/>
        </p:spPr>
        <p:txBody>
          <a:bodyPr vert="horz" wrap="square" lIns="93177" tIns="46589" rIns="93177" bIns="46589" numCol="1" anchor="b" anchorCtr="0" compatLnSpc="1"/>
          <a:lstStyle>
            <a:lvl1pPr>
              <a:defRPr sz="1200" smtClean="0">
                <a:latin typeface="Calibri" panose="020F0502020204030204" pitchFamily="34" charset="0"/>
              </a:defRPr>
            </a:lvl1pPr>
          </a:lstStyle>
          <a:p>
            <a:pPr>
              <a:defRPr/>
            </a:pPr>
            <a:endParaRPr lang="en-US" altLang="zh-CN"/>
          </a:p>
        </p:txBody>
      </p:sp>
      <p:sp>
        <p:nvSpPr>
          <p:cNvPr id="33797" name="Rectangle 5"/>
          <p:cNvSpPr>
            <a:spLocks noGrp="1" noChangeArrowheads="1"/>
          </p:cNvSpPr>
          <p:nvPr>
            <p:ph type="sldNum" sz="quarter" idx="3"/>
          </p:nvPr>
        </p:nvSpPr>
        <p:spPr bwMode="auto">
          <a:xfrm>
            <a:off x="3971344" y="8829429"/>
            <a:ext cx="3037840" cy="464820"/>
          </a:xfrm>
          <a:prstGeom prst="rect">
            <a:avLst/>
          </a:prstGeom>
          <a:noFill/>
          <a:ln w="9525">
            <a:noFill/>
            <a:miter lim="800000"/>
          </a:ln>
          <a:effectLst/>
        </p:spPr>
        <p:txBody>
          <a:bodyPr vert="horz" wrap="square" lIns="93177" tIns="46589" rIns="93177" bIns="46589" numCol="1" anchor="b" anchorCtr="0" compatLnSpc="1"/>
          <a:lstStyle>
            <a:lvl1pPr algn="r">
              <a:defRPr sz="1200" smtClean="0">
                <a:latin typeface="Calibri" panose="020F0502020204030204" pitchFamily="34" charset="0"/>
              </a:defRPr>
            </a:lvl1pPr>
          </a:lstStyle>
          <a:p>
            <a:pPr>
              <a:defRPr/>
            </a:pPr>
            <a:fld id="{C6A76C4A-4CA1-4C6A-946C-E26A5534DC95}" type="slidenum">
              <a:rPr lang="zh-CN" altLang="en-US"/>
              <a:t>‹#›</a:t>
            </a:fld>
            <a:endParaRPr lang="en-US" altLang="zh-CN"/>
          </a:p>
        </p:txBody>
      </p:sp>
    </p:spTree>
    <p:extLst>
      <p:ext uri="{BB962C8B-B14F-4D97-AF65-F5344CB8AC3E}">
        <p14:creationId xmlns:p14="http://schemas.microsoft.com/office/powerpoint/2010/main" val="151847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37840" cy="466972"/>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971344" y="1"/>
            <a:ext cx="3037840" cy="466972"/>
          </a:xfrm>
          <a:prstGeom prst="rect">
            <a:avLst/>
          </a:prstGeom>
        </p:spPr>
        <p:txBody>
          <a:bodyPr vert="horz" lIns="93177" tIns="46589" rIns="93177" bIns="46589" rtlCol="0"/>
          <a:lstStyle>
            <a:lvl1pPr algn="r" fontAlgn="auto">
              <a:spcBef>
                <a:spcPts val="0"/>
              </a:spcBef>
              <a:spcAft>
                <a:spcPts val="0"/>
              </a:spcAft>
              <a:defRPr sz="1200">
                <a:latin typeface="+mn-lt"/>
                <a:ea typeface="+mn-ea"/>
              </a:defRPr>
            </a:lvl1pPr>
          </a:lstStyle>
          <a:p>
            <a:pPr>
              <a:defRPr/>
            </a:pPr>
            <a:fld id="{8FAF2163-2CD8-43A9-AAB8-953EE3B200FA}" type="datetimeFigureOut">
              <a:rPr lang="zh-CN" altLang="en-US"/>
              <a:t>2022/11/8</a:t>
            </a:fld>
            <a:endParaRPr lang="zh-CN" altLang="en-US"/>
          </a:p>
        </p:txBody>
      </p:sp>
      <p:sp>
        <p:nvSpPr>
          <p:cNvPr id="4" name="幻灯片图像占位符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fontAlgn="auto">
              <a:spcBef>
                <a:spcPts val="0"/>
              </a:spcBef>
              <a:spcAft>
                <a:spcPts val="0"/>
              </a:spcAft>
              <a:defRPr sz="1200">
                <a:latin typeface="+mn-lt"/>
                <a:ea typeface="+mn-ea"/>
              </a:defRPr>
            </a:lvl1pPr>
          </a:lstStyle>
          <a:p>
            <a:pPr>
              <a:defRPr/>
            </a:pPr>
            <a:fld id="{1798234E-E7EE-4FBE-B288-F5A88D0BAADF}" type="slidenum">
              <a:rPr lang="zh-CN" altLang="en-US"/>
              <a:t>‹#›</a:t>
            </a:fld>
            <a:endParaRPr lang="zh-CN" altLang="en-US"/>
          </a:p>
        </p:txBody>
      </p:sp>
    </p:spTree>
    <p:extLst>
      <p:ext uri="{BB962C8B-B14F-4D97-AF65-F5344CB8AC3E}">
        <p14:creationId xmlns:p14="http://schemas.microsoft.com/office/powerpoint/2010/main" val="121641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a:t>
            </a:fld>
            <a:endParaRPr lang="zh-CN" altLang="en-US"/>
          </a:p>
        </p:txBody>
      </p:sp>
    </p:spTree>
    <p:extLst>
      <p:ext uri="{BB962C8B-B14F-4D97-AF65-F5344CB8AC3E}">
        <p14:creationId xmlns:p14="http://schemas.microsoft.com/office/powerpoint/2010/main" val="57187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a:t>
            </a:fld>
            <a:endParaRPr lang="zh-CN" altLang="en-US"/>
          </a:p>
        </p:txBody>
      </p:sp>
    </p:spTree>
    <p:extLst>
      <p:ext uri="{BB962C8B-B14F-4D97-AF65-F5344CB8AC3E}">
        <p14:creationId xmlns:p14="http://schemas.microsoft.com/office/powerpoint/2010/main" val="3599635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a:t>
            </a:fld>
            <a:endParaRPr lang="zh-CN" altLang="en-US"/>
          </a:p>
        </p:txBody>
      </p:sp>
    </p:spTree>
    <p:extLst>
      <p:ext uri="{BB962C8B-B14F-4D97-AF65-F5344CB8AC3E}">
        <p14:creationId xmlns:p14="http://schemas.microsoft.com/office/powerpoint/2010/main" val="347362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13</a:t>
            </a:fld>
            <a:endParaRPr lang="zh-CN" altLang="en-US"/>
          </a:p>
        </p:txBody>
      </p:sp>
    </p:spTree>
    <p:extLst>
      <p:ext uri="{BB962C8B-B14F-4D97-AF65-F5344CB8AC3E}">
        <p14:creationId xmlns:p14="http://schemas.microsoft.com/office/powerpoint/2010/main" val="1893158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14</a:t>
            </a:fld>
            <a:endParaRPr lang="zh-CN" altLang="en-US"/>
          </a:p>
        </p:txBody>
      </p:sp>
    </p:spTree>
    <p:extLst>
      <p:ext uri="{BB962C8B-B14F-4D97-AF65-F5344CB8AC3E}">
        <p14:creationId xmlns:p14="http://schemas.microsoft.com/office/powerpoint/2010/main" val="2121217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15</a:t>
            </a:fld>
            <a:endParaRPr lang="zh-CN" altLang="en-US"/>
          </a:p>
        </p:txBody>
      </p:sp>
    </p:spTree>
    <p:extLst>
      <p:ext uri="{BB962C8B-B14F-4D97-AF65-F5344CB8AC3E}">
        <p14:creationId xmlns:p14="http://schemas.microsoft.com/office/powerpoint/2010/main" val="4176623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16</a:t>
            </a:fld>
            <a:endParaRPr lang="zh-CN" altLang="en-US"/>
          </a:p>
        </p:txBody>
      </p:sp>
    </p:spTree>
    <p:extLst>
      <p:ext uri="{BB962C8B-B14F-4D97-AF65-F5344CB8AC3E}">
        <p14:creationId xmlns:p14="http://schemas.microsoft.com/office/powerpoint/2010/main" val="191110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17</a:t>
            </a:fld>
            <a:endParaRPr lang="zh-CN" altLang="en-US"/>
          </a:p>
        </p:txBody>
      </p:sp>
    </p:spTree>
    <p:extLst>
      <p:ext uri="{BB962C8B-B14F-4D97-AF65-F5344CB8AC3E}">
        <p14:creationId xmlns:p14="http://schemas.microsoft.com/office/powerpoint/2010/main" val="2213099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18</a:t>
            </a:fld>
            <a:endParaRPr lang="zh-CN" altLang="en-US"/>
          </a:p>
        </p:txBody>
      </p:sp>
    </p:spTree>
    <p:extLst>
      <p:ext uri="{BB962C8B-B14F-4D97-AF65-F5344CB8AC3E}">
        <p14:creationId xmlns:p14="http://schemas.microsoft.com/office/powerpoint/2010/main" val="620180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19</a:t>
            </a:fld>
            <a:endParaRPr lang="zh-CN" altLang="en-US"/>
          </a:p>
        </p:txBody>
      </p:sp>
    </p:spTree>
    <p:extLst>
      <p:ext uri="{BB962C8B-B14F-4D97-AF65-F5344CB8AC3E}">
        <p14:creationId xmlns:p14="http://schemas.microsoft.com/office/powerpoint/2010/main" val="2052023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20</a:t>
            </a:fld>
            <a:endParaRPr lang="zh-CN" altLang="en-US"/>
          </a:p>
        </p:txBody>
      </p:sp>
    </p:spTree>
    <p:extLst>
      <p:ext uri="{BB962C8B-B14F-4D97-AF65-F5344CB8AC3E}">
        <p14:creationId xmlns:p14="http://schemas.microsoft.com/office/powerpoint/2010/main" val="249382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a:t>
            </a:fld>
            <a:endParaRPr lang="zh-CN" altLang="en-US"/>
          </a:p>
        </p:txBody>
      </p:sp>
    </p:spTree>
    <p:extLst>
      <p:ext uri="{BB962C8B-B14F-4D97-AF65-F5344CB8AC3E}">
        <p14:creationId xmlns:p14="http://schemas.microsoft.com/office/powerpoint/2010/main" val="1062540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21</a:t>
            </a:fld>
            <a:endParaRPr lang="zh-CN" altLang="en-US"/>
          </a:p>
        </p:txBody>
      </p:sp>
    </p:spTree>
    <p:extLst>
      <p:ext uri="{BB962C8B-B14F-4D97-AF65-F5344CB8AC3E}">
        <p14:creationId xmlns:p14="http://schemas.microsoft.com/office/powerpoint/2010/main" val="3308162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22</a:t>
            </a:fld>
            <a:endParaRPr lang="zh-CN" altLang="en-US"/>
          </a:p>
        </p:txBody>
      </p:sp>
    </p:spTree>
    <p:extLst>
      <p:ext uri="{BB962C8B-B14F-4D97-AF65-F5344CB8AC3E}">
        <p14:creationId xmlns:p14="http://schemas.microsoft.com/office/powerpoint/2010/main" val="3646214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23</a:t>
            </a:fld>
            <a:endParaRPr lang="zh-CN" altLang="en-US"/>
          </a:p>
        </p:txBody>
      </p:sp>
    </p:spTree>
    <p:extLst>
      <p:ext uri="{BB962C8B-B14F-4D97-AF65-F5344CB8AC3E}">
        <p14:creationId xmlns:p14="http://schemas.microsoft.com/office/powerpoint/2010/main" val="2340083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24</a:t>
            </a:fld>
            <a:endParaRPr lang="zh-CN" altLang="en-US"/>
          </a:p>
        </p:txBody>
      </p:sp>
    </p:spTree>
    <p:extLst>
      <p:ext uri="{BB962C8B-B14F-4D97-AF65-F5344CB8AC3E}">
        <p14:creationId xmlns:p14="http://schemas.microsoft.com/office/powerpoint/2010/main" val="737636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25</a:t>
            </a:fld>
            <a:endParaRPr lang="zh-CN" altLang="en-US"/>
          </a:p>
        </p:txBody>
      </p:sp>
    </p:spTree>
    <p:extLst>
      <p:ext uri="{BB962C8B-B14F-4D97-AF65-F5344CB8AC3E}">
        <p14:creationId xmlns:p14="http://schemas.microsoft.com/office/powerpoint/2010/main" val="818709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26</a:t>
            </a:fld>
            <a:endParaRPr lang="zh-CN" altLang="en-US"/>
          </a:p>
        </p:txBody>
      </p:sp>
    </p:spTree>
    <p:extLst>
      <p:ext uri="{BB962C8B-B14F-4D97-AF65-F5344CB8AC3E}">
        <p14:creationId xmlns:p14="http://schemas.microsoft.com/office/powerpoint/2010/main" val="2057313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27</a:t>
            </a:fld>
            <a:endParaRPr lang="zh-CN" altLang="en-US"/>
          </a:p>
        </p:txBody>
      </p:sp>
    </p:spTree>
    <p:extLst>
      <p:ext uri="{BB962C8B-B14F-4D97-AF65-F5344CB8AC3E}">
        <p14:creationId xmlns:p14="http://schemas.microsoft.com/office/powerpoint/2010/main" val="3133292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28</a:t>
            </a:fld>
            <a:endParaRPr lang="zh-CN" altLang="en-US"/>
          </a:p>
        </p:txBody>
      </p:sp>
    </p:spTree>
    <p:extLst>
      <p:ext uri="{BB962C8B-B14F-4D97-AF65-F5344CB8AC3E}">
        <p14:creationId xmlns:p14="http://schemas.microsoft.com/office/powerpoint/2010/main" val="3865012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29</a:t>
            </a:fld>
            <a:endParaRPr lang="zh-CN" altLang="en-US"/>
          </a:p>
        </p:txBody>
      </p:sp>
    </p:spTree>
    <p:extLst>
      <p:ext uri="{BB962C8B-B14F-4D97-AF65-F5344CB8AC3E}">
        <p14:creationId xmlns:p14="http://schemas.microsoft.com/office/powerpoint/2010/main" val="1136566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30</a:t>
            </a:fld>
            <a:endParaRPr lang="zh-CN" altLang="en-US"/>
          </a:p>
        </p:txBody>
      </p:sp>
    </p:spTree>
    <p:extLst>
      <p:ext uri="{BB962C8B-B14F-4D97-AF65-F5344CB8AC3E}">
        <p14:creationId xmlns:p14="http://schemas.microsoft.com/office/powerpoint/2010/main" val="408564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a:t>
            </a:fld>
            <a:endParaRPr lang="zh-CN" altLang="en-US"/>
          </a:p>
        </p:txBody>
      </p:sp>
    </p:spTree>
    <p:extLst>
      <p:ext uri="{BB962C8B-B14F-4D97-AF65-F5344CB8AC3E}">
        <p14:creationId xmlns:p14="http://schemas.microsoft.com/office/powerpoint/2010/main" val="140812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31</a:t>
            </a:fld>
            <a:endParaRPr lang="zh-CN" altLang="en-US"/>
          </a:p>
        </p:txBody>
      </p:sp>
    </p:spTree>
    <p:extLst>
      <p:ext uri="{BB962C8B-B14F-4D97-AF65-F5344CB8AC3E}">
        <p14:creationId xmlns:p14="http://schemas.microsoft.com/office/powerpoint/2010/main" val="1070560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32</a:t>
            </a:fld>
            <a:endParaRPr lang="zh-CN" altLang="en-US"/>
          </a:p>
        </p:txBody>
      </p:sp>
    </p:spTree>
    <p:extLst>
      <p:ext uri="{BB962C8B-B14F-4D97-AF65-F5344CB8AC3E}">
        <p14:creationId xmlns:p14="http://schemas.microsoft.com/office/powerpoint/2010/main" val="1262826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33</a:t>
            </a:fld>
            <a:endParaRPr lang="zh-CN" altLang="en-US"/>
          </a:p>
        </p:txBody>
      </p:sp>
    </p:spTree>
    <p:extLst>
      <p:ext uri="{BB962C8B-B14F-4D97-AF65-F5344CB8AC3E}">
        <p14:creationId xmlns:p14="http://schemas.microsoft.com/office/powerpoint/2010/main" val="3933245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34</a:t>
            </a:fld>
            <a:endParaRPr lang="zh-CN" altLang="en-US"/>
          </a:p>
        </p:txBody>
      </p:sp>
    </p:spTree>
    <p:extLst>
      <p:ext uri="{BB962C8B-B14F-4D97-AF65-F5344CB8AC3E}">
        <p14:creationId xmlns:p14="http://schemas.microsoft.com/office/powerpoint/2010/main" val="2426357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35</a:t>
            </a:fld>
            <a:endParaRPr lang="zh-CN" altLang="en-US"/>
          </a:p>
        </p:txBody>
      </p:sp>
    </p:spTree>
    <p:extLst>
      <p:ext uri="{BB962C8B-B14F-4D97-AF65-F5344CB8AC3E}">
        <p14:creationId xmlns:p14="http://schemas.microsoft.com/office/powerpoint/2010/main" val="210117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36</a:t>
            </a:fld>
            <a:endParaRPr lang="zh-CN" altLang="en-US"/>
          </a:p>
        </p:txBody>
      </p:sp>
    </p:spTree>
    <p:extLst>
      <p:ext uri="{BB962C8B-B14F-4D97-AF65-F5344CB8AC3E}">
        <p14:creationId xmlns:p14="http://schemas.microsoft.com/office/powerpoint/2010/main" val="3283234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37</a:t>
            </a:fld>
            <a:endParaRPr lang="zh-CN" altLang="en-US"/>
          </a:p>
        </p:txBody>
      </p:sp>
    </p:spTree>
    <p:extLst>
      <p:ext uri="{BB962C8B-B14F-4D97-AF65-F5344CB8AC3E}">
        <p14:creationId xmlns:p14="http://schemas.microsoft.com/office/powerpoint/2010/main" val="914195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38</a:t>
            </a:fld>
            <a:endParaRPr lang="zh-CN" altLang="en-US"/>
          </a:p>
        </p:txBody>
      </p:sp>
    </p:spTree>
    <p:extLst>
      <p:ext uri="{BB962C8B-B14F-4D97-AF65-F5344CB8AC3E}">
        <p14:creationId xmlns:p14="http://schemas.microsoft.com/office/powerpoint/2010/main" val="34590121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39</a:t>
            </a:fld>
            <a:endParaRPr lang="zh-CN" altLang="en-US"/>
          </a:p>
        </p:txBody>
      </p:sp>
    </p:spTree>
    <p:extLst>
      <p:ext uri="{BB962C8B-B14F-4D97-AF65-F5344CB8AC3E}">
        <p14:creationId xmlns:p14="http://schemas.microsoft.com/office/powerpoint/2010/main" val="3602014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40</a:t>
            </a:fld>
            <a:endParaRPr lang="zh-CN" altLang="en-US"/>
          </a:p>
        </p:txBody>
      </p:sp>
    </p:spTree>
    <p:extLst>
      <p:ext uri="{BB962C8B-B14F-4D97-AF65-F5344CB8AC3E}">
        <p14:creationId xmlns:p14="http://schemas.microsoft.com/office/powerpoint/2010/main" val="202594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a:t>
            </a:fld>
            <a:endParaRPr lang="zh-CN" altLang="en-US"/>
          </a:p>
        </p:txBody>
      </p:sp>
    </p:spTree>
    <p:extLst>
      <p:ext uri="{BB962C8B-B14F-4D97-AF65-F5344CB8AC3E}">
        <p14:creationId xmlns:p14="http://schemas.microsoft.com/office/powerpoint/2010/main" val="2075890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41</a:t>
            </a:fld>
            <a:endParaRPr lang="zh-CN" altLang="en-US"/>
          </a:p>
        </p:txBody>
      </p:sp>
    </p:spTree>
    <p:extLst>
      <p:ext uri="{BB962C8B-B14F-4D97-AF65-F5344CB8AC3E}">
        <p14:creationId xmlns:p14="http://schemas.microsoft.com/office/powerpoint/2010/main" val="3179154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42</a:t>
            </a:fld>
            <a:endParaRPr lang="zh-CN" altLang="en-US"/>
          </a:p>
        </p:txBody>
      </p:sp>
    </p:spTree>
    <p:extLst>
      <p:ext uri="{BB962C8B-B14F-4D97-AF65-F5344CB8AC3E}">
        <p14:creationId xmlns:p14="http://schemas.microsoft.com/office/powerpoint/2010/main" val="3193369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43</a:t>
            </a:fld>
            <a:endParaRPr lang="zh-CN" altLang="en-US"/>
          </a:p>
        </p:txBody>
      </p:sp>
    </p:spTree>
    <p:extLst>
      <p:ext uri="{BB962C8B-B14F-4D97-AF65-F5344CB8AC3E}">
        <p14:creationId xmlns:p14="http://schemas.microsoft.com/office/powerpoint/2010/main" val="27747170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44</a:t>
            </a:fld>
            <a:endParaRPr lang="zh-CN" altLang="en-US"/>
          </a:p>
        </p:txBody>
      </p:sp>
    </p:spTree>
    <p:extLst>
      <p:ext uri="{BB962C8B-B14F-4D97-AF65-F5344CB8AC3E}">
        <p14:creationId xmlns:p14="http://schemas.microsoft.com/office/powerpoint/2010/main" val="8134982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45</a:t>
            </a:fld>
            <a:endParaRPr lang="zh-CN" altLang="en-US"/>
          </a:p>
        </p:txBody>
      </p:sp>
    </p:spTree>
    <p:extLst>
      <p:ext uri="{BB962C8B-B14F-4D97-AF65-F5344CB8AC3E}">
        <p14:creationId xmlns:p14="http://schemas.microsoft.com/office/powerpoint/2010/main" val="3241177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46</a:t>
            </a:fld>
            <a:endParaRPr lang="zh-CN" altLang="en-US"/>
          </a:p>
        </p:txBody>
      </p:sp>
    </p:spTree>
    <p:extLst>
      <p:ext uri="{BB962C8B-B14F-4D97-AF65-F5344CB8AC3E}">
        <p14:creationId xmlns:p14="http://schemas.microsoft.com/office/powerpoint/2010/main" val="42119414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47</a:t>
            </a:fld>
            <a:endParaRPr lang="zh-CN" altLang="en-US"/>
          </a:p>
        </p:txBody>
      </p:sp>
    </p:spTree>
    <p:extLst>
      <p:ext uri="{BB962C8B-B14F-4D97-AF65-F5344CB8AC3E}">
        <p14:creationId xmlns:p14="http://schemas.microsoft.com/office/powerpoint/2010/main" val="731066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48</a:t>
            </a:fld>
            <a:endParaRPr lang="zh-CN" altLang="en-US"/>
          </a:p>
        </p:txBody>
      </p:sp>
    </p:spTree>
    <p:extLst>
      <p:ext uri="{BB962C8B-B14F-4D97-AF65-F5344CB8AC3E}">
        <p14:creationId xmlns:p14="http://schemas.microsoft.com/office/powerpoint/2010/main" val="831768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49</a:t>
            </a:fld>
            <a:endParaRPr lang="zh-CN" altLang="en-US"/>
          </a:p>
        </p:txBody>
      </p:sp>
    </p:spTree>
    <p:extLst>
      <p:ext uri="{BB962C8B-B14F-4D97-AF65-F5344CB8AC3E}">
        <p14:creationId xmlns:p14="http://schemas.microsoft.com/office/powerpoint/2010/main" val="11244334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50</a:t>
            </a:fld>
            <a:endParaRPr lang="zh-CN" altLang="en-US"/>
          </a:p>
        </p:txBody>
      </p:sp>
    </p:spTree>
    <p:extLst>
      <p:ext uri="{BB962C8B-B14F-4D97-AF65-F5344CB8AC3E}">
        <p14:creationId xmlns:p14="http://schemas.microsoft.com/office/powerpoint/2010/main" val="2311672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a:t>
            </a:fld>
            <a:endParaRPr lang="zh-CN" altLang="en-US"/>
          </a:p>
        </p:txBody>
      </p:sp>
    </p:spTree>
    <p:extLst>
      <p:ext uri="{BB962C8B-B14F-4D97-AF65-F5344CB8AC3E}">
        <p14:creationId xmlns:p14="http://schemas.microsoft.com/office/powerpoint/2010/main" val="846957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51</a:t>
            </a:fld>
            <a:endParaRPr lang="zh-CN" altLang="en-US"/>
          </a:p>
        </p:txBody>
      </p:sp>
    </p:spTree>
    <p:extLst>
      <p:ext uri="{BB962C8B-B14F-4D97-AF65-F5344CB8AC3E}">
        <p14:creationId xmlns:p14="http://schemas.microsoft.com/office/powerpoint/2010/main" val="42422243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52</a:t>
            </a:fld>
            <a:endParaRPr lang="zh-CN" altLang="en-US"/>
          </a:p>
        </p:txBody>
      </p:sp>
    </p:spTree>
    <p:extLst>
      <p:ext uri="{BB962C8B-B14F-4D97-AF65-F5344CB8AC3E}">
        <p14:creationId xmlns:p14="http://schemas.microsoft.com/office/powerpoint/2010/main" val="2990123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53</a:t>
            </a:fld>
            <a:endParaRPr lang="zh-CN" altLang="en-US"/>
          </a:p>
        </p:txBody>
      </p:sp>
    </p:spTree>
    <p:extLst>
      <p:ext uri="{BB962C8B-B14F-4D97-AF65-F5344CB8AC3E}">
        <p14:creationId xmlns:p14="http://schemas.microsoft.com/office/powerpoint/2010/main" val="1178259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54</a:t>
            </a:fld>
            <a:endParaRPr lang="zh-CN" altLang="en-US"/>
          </a:p>
        </p:txBody>
      </p:sp>
    </p:spTree>
    <p:extLst>
      <p:ext uri="{BB962C8B-B14F-4D97-AF65-F5344CB8AC3E}">
        <p14:creationId xmlns:p14="http://schemas.microsoft.com/office/powerpoint/2010/main" val="39925412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55</a:t>
            </a:fld>
            <a:endParaRPr lang="zh-CN" altLang="en-US"/>
          </a:p>
        </p:txBody>
      </p:sp>
    </p:spTree>
    <p:extLst>
      <p:ext uri="{BB962C8B-B14F-4D97-AF65-F5344CB8AC3E}">
        <p14:creationId xmlns:p14="http://schemas.microsoft.com/office/powerpoint/2010/main" val="16199864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56</a:t>
            </a:fld>
            <a:endParaRPr lang="zh-CN" altLang="en-US"/>
          </a:p>
        </p:txBody>
      </p:sp>
    </p:spTree>
    <p:extLst>
      <p:ext uri="{BB962C8B-B14F-4D97-AF65-F5344CB8AC3E}">
        <p14:creationId xmlns:p14="http://schemas.microsoft.com/office/powerpoint/2010/main" val="23107066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57</a:t>
            </a:fld>
            <a:endParaRPr lang="zh-CN" altLang="en-US"/>
          </a:p>
        </p:txBody>
      </p:sp>
    </p:spTree>
    <p:extLst>
      <p:ext uri="{BB962C8B-B14F-4D97-AF65-F5344CB8AC3E}">
        <p14:creationId xmlns:p14="http://schemas.microsoft.com/office/powerpoint/2010/main" val="35892202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58</a:t>
            </a:fld>
            <a:endParaRPr lang="zh-CN" altLang="en-US"/>
          </a:p>
        </p:txBody>
      </p:sp>
    </p:spTree>
    <p:extLst>
      <p:ext uri="{BB962C8B-B14F-4D97-AF65-F5344CB8AC3E}">
        <p14:creationId xmlns:p14="http://schemas.microsoft.com/office/powerpoint/2010/main" val="250629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a:t>
            </a:fld>
            <a:endParaRPr lang="zh-CN" altLang="en-US"/>
          </a:p>
        </p:txBody>
      </p:sp>
    </p:spTree>
    <p:extLst>
      <p:ext uri="{BB962C8B-B14F-4D97-AF65-F5344CB8AC3E}">
        <p14:creationId xmlns:p14="http://schemas.microsoft.com/office/powerpoint/2010/main" val="1810953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a:t>
            </a:fld>
            <a:endParaRPr lang="zh-CN" altLang="en-US"/>
          </a:p>
        </p:txBody>
      </p:sp>
    </p:spTree>
    <p:extLst>
      <p:ext uri="{BB962C8B-B14F-4D97-AF65-F5344CB8AC3E}">
        <p14:creationId xmlns:p14="http://schemas.microsoft.com/office/powerpoint/2010/main" val="1038035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a:t>
            </a:fld>
            <a:endParaRPr lang="zh-CN" altLang="en-US"/>
          </a:p>
        </p:txBody>
      </p:sp>
    </p:spTree>
    <p:extLst>
      <p:ext uri="{BB962C8B-B14F-4D97-AF65-F5344CB8AC3E}">
        <p14:creationId xmlns:p14="http://schemas.microsoft.com/office/powerpoint/2010/main" val="1093759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a:t>
            </a:fld>
            <a:endParaRPr lang="zh-CN" altLang="en-US"/>
          </a:p>
        </p:txBody>
      </p:sp>
    </p:spTree>
    <p:extLst>
      <p:ext uri="{BB962C8B-B14F-4D97-AF65-F5344CB8AC3E}">
        <p14:creationId xmlns:p14="http://schemas.microsoft.com/office/powerpoint/2010/main" val="347146775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4" name="图片 3" descr="logo.jpg"/>
          <p:cNvPicPr>
            <a:picLocks noChangeAspect="1"/>
          </p:cNvPicPr>
          <p:nvPr userDrawn="1"/>
        </p:nvPicPr>
        <p:blipFill>
          <a:blip r:embed="rId2" cstate="print"/>
          <a:stretch>
            <a:fillRect/>
          </a:stretch>
        </p:blipFill>
        <p:spPr>
          <a:xfrm>
            <a:off x="2225654" y="195462"/>
            <a:ext cx="1968290" cy="366871"/>
          </a:xfrm>
          <a:prstGeom prst="rect">
            <a:avLst/>
          </a:prstGeom>
        </p:spPr>
      </p:pic>
      <p:grpSp>
        <p:nvGrpSpPr>
          <p:cNvPr id="15"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s://ss3.bdstatic.com/70cFv8Sh_Q1YnxGkpoWK1HF6hhy/it/u=1142682890,2597427661&amp;fm=26&amp;gp=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73" y="4009819"/>
            <a:ext cx="3022478" cy="1683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mg2.baidu.com/image_search/src=http%3A%2F%2F5b0988e595225.cdn.sohucs.com%2Fimages%2F20180405%2Fa2e69e58269b4ec28f48a8b45f557519.png&amp;refer=http%3A%2F%2F5b0988e595225.cdn.sohucs.com&amp;app=2002&amp;size=f9999,10000&amp;q=a80&amp;n=0&amp;g=0n&amp;fmt=jpeg?sec=1617096952&amp;t=7da84fed13831c82f1767befef792a47"/>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2895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mg2.baidu.com/image_search/src=http%3A%2F%2Fscibit.com%2Fwp-content%2Fuploads%2Fsites%2F29%2F2016%2F12%2Fmysql.jpg&amp;refer=http%3A%2F%2Fscibit.com&amp;app=2002&amp;size=f9999,10000&amp;q=a80&amp;n=0&amp;g=0n&amp;fmt=jpeg?sec=1617097019&amp;t=50d79522f2407f4e27c19386f4a6644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5575" y="-136525"/>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mg2.baidu.com/image_search/src=http%3A%2F%2Fscibit.com%2Fwp-content%2Fuploads%2Fsites%2F29%2F2016%2F12%2Fmysql.jpg&amp;refer=http%3A%2F%2Fscibit.com&amp;app=2002&amp;size=f9999,10000&amp;q=a80&amp;n=0&amp;g=0n&amp;fmt=jpeg?sec=1617097019&amp;t=50d79522f2407f4e27c19386f4a66441"/>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03752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gimg2.baidu.com/image_search/src=http%3A%2F%2Fimage20.it168.com%2F201206_500x375%2F1084%2F63b032f0868a7f5d.gif&amp;refer=http%3A%2F%2Fimage20.it168.com&amp;app=2002&amp;size=f9999,10000&amp;q=a80&amp;n=0&amp;g=0n&amp;fmt=jpeg?sec=1617097171&amp;t=44371f91fd49821c174327cdbdea82b6"/>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156884" y="4009819"/>
            <a:ext cx="3024000" cy="155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3895725"/>
            <a:ext cx="12180884" cy="17980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grpSp>
        <p:nvGrpSpPr>
          <p:cNvPr id="10"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15" descr="logo.jpg"/>
          <p:cNvPicPr>
            <a:picLocks noChangeAspect="1"/>
          </p:cNvPicPr>
          <p:nvPr userDrawn="1"/>
        </p:nvPicPr>
        <p:blipFill>
          <a:blip r:embed="rId2" cstate="print"/>
          <a:stretch>
            <a:fillRect/>
          </a:stretch>
        </p:blipFill>
        <p:spPr>
          <a:xfrm>
            <a:off x="2225654" y="195462"/>
            <a:ext cx="1968290" cy="366871"/>
          </a:xfrm>
          <a:prstGeom prst="rect">
            <a:avLst/>
          </a:prstGeom>
        </p:spPr>
      </p:pic>
      <p:pic>
        <p:nvPicPr>
          <p:cNvPr id="17"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descr="logo.jpg"/>
          <p:cNvPicPr>
            <a:picLocks noChangeAspect="1"/>
          </p:cNvPicPr>
          <p:nvPr userDrawn="1"/>
        </p:nvPicPr>
        <p:blipFill>
          <a:blip r:embed="rId2" cstate="print"/>
          <a:stretch>
            <a:fillRect/>
          </a:stretch>
        </p:blipFill>
        <p:spPr>
          <a:xfrm>
            <a:off x="10059934" y="195462"/>
            <a:ext cx="1968290" cy="366871"/>
          </a:xfrm>
          <a:prstGeom prst="rect">
            <a:avLst/>
          </a:prstGeom>
        </p:spPr>
      </p:pic>
      <p:sp>
        <p:nvSpPr>
          <p:cNvPr id="3"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TR">
    <p:bg>
      <p:bgPr>
        <a:solidFill>
          <a:schemeClr val="bg1">
            <a:lumMod val="95000"/>
          </a:schemeClr>
        </a:solidFill>
        <a:effectLst/>
      </p:bgPr>
    </p:bg>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
        <p:nvSpPr>
          <p:cNvPr id="11" name="矩形 7"/>
          <p:cNvSpPr>
            <a:spLocks noChangeArrowheads="1"/>
          </p:cNvSpPr>
          <p:nvPr userDrawn="1"/>
        </p:nvSpPr>
        <p:spPr bwMode="auto">
          <a:xfrm>
            <a:off x="5298013" y="6807215"/>
            <a:ext cx="4318041" cy="54000"/>
          </a:xfrm>
          <a:prstGeom prst="rect">
            <a:avLst/>
          </a:prstGeom>
          <a:solidFill>
            <a:srgbClr val="317FB7"/>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807215"/>
            <a:ext cx="3429017" cy="54000"/>
          </a:xfrm>
          <a:prstGeom prst="rect">
            <a:avLst/>
          </a:prstGeom>
          <a:solidFill>
            <a:srgbClr val="92D050"/>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3428982" y="6807215"/>
            <a:ext cx="1873285" cy="54000"/>
          </a:xfrm>
          <a:prstGeom prst="rect">
            <a:avLst/>
          </a:prstGeom>
          <a:solidFill>
            <a:srgbClr val="F49022"/>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9620274" y="6807215"/>
            <a:ext cx="2571725" cy="54000"/>
          </a:xfrm>
          <a:prstGeom prst="rect">
            <a:avLst/>
          </a:prstGeom>
          <a:solidFill>
            <a:srgbClr val="EE3636"/>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descr="logo.jpg"/>
          <p:cNvPicPr>
            <a:picLocks noChangeAspect="1"/>
          </p:cNvPicPr>
          <p:nvPr userDrawn="1"/>
        </p:nvPicPr>
        <p:blipFill>
          <a:blip r:embed="rId2" cstate="print"/>
          <a:stretch>
            <a:fillRect/>
          </a:stretch>
        </p:blipFill>
        <p:spPr>
          <a:xfrm>
            <a:off x="10059934" y="195462"/>
            <a:ext cx="1968290" cy="36687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大纲">
    <p:spTree>
      <p:nvGrpSpPr>
        <p:cNvPr id="1" name=""/>
        <p:cNvGrpSpPr/>
        <p:nvPr/>
      </p:nvGrpSpPr>
      <p:grpSpPr>
        <a:xfrm>
          <a:off x="0" y="0"/>
          <a:ext cx="0" cy="0"/>
          <a:chOff x="0" y="0"/>
          <a:chExt cx="0" cy="0"/>
        </a:xfrm>
      </p:grpSpPr>
      <p:pic>
        <p:nvPicPr>
          <p:cNvPr id="10" name="图片 9" descr="图片102.png"/>
          <p:cNvPicPr>
            <a:picLocks noChangeAspect="1"/>
          </p:cNvPicPr>
          <p:nvPr userDrawn="1"/>
        </p:nvPicPr>
        <p:blipFill>
          <a:blip r:embed="rId2" cstate="print"/>
          <a:stretch>
            <a:fillRect/>
          </a:stretch>
        </p:blipFill>
        <p:spPr>
          <a:xfrm>
            <a:off x="0" y="283"/>
            <a:ext cx="3047748" cy="6857434"/>
          </a:xfrm>
          <a:prstGeom prst="rect">
            <a:avLst/>
          </a:prstGeom>
        </p:spPr>
      </p:pic>
      <p:pic>
        <p:nvPicPr>
          <p:cNvPr id="9" name="图片 8" descr="logo.jpg"/>
          <p:cNvPicPr>
            <a:picLocks noChangeAspect="1"/>
          </p:cNvPicPr>
          <p:nvPr userDrawn="1"/>
        </p:nvPicPr>
        <p:blipFill>
          <a:blip r:embed="rId3" cstate="print"/>
          <a:stretch>
            <a:fillRect/>
          </a:stretch>
        </p:blipFill>
        <p:spPr>
          <a:xfrm>
            <a:off x="10059934" y="195462"/>
            <a:ext cx="1968290" cy="366871"/>
          </a:xfrm>
          <a:prstGeom prst="rect">
            <a:avLst/>
          </a:prstGeom>
        </p:spPr>
      </p:pic>
      <p:pic>
        <p:nvPicPr>
          <p:cNvPr id="7" name="Picture 2" descr="https://www.shiep.edu.cn/_upload/article/images/ae/f5/a315f22e46eba7886e93c3942349/e87d7fad-391a-42bc-b0b3-a522274164b9.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37347" y="182454"/>
            <a:ext cx="1647588" cy="39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448763" y="15"/>
            <a:ext cx="2726267" cy="1200329"/>
          </a:xfrm>
          <a:prstGeom prst="rect">
            <a:avLst/>
          </a:prstGeom>
          <a:solidFill>
            <a:schemeClr val="bg1"/>
          </a:solidFill>
        </p:spPr>
        <p:txBody>
          <a:bodyPr wrap="square" rtlCol="0">
            <a:spAutoFit/>
          </a:bodyPr>
          <a:lstStyle/>
          <a:p>
            <a:endParaRPr lang="en-US" altLang="zh-CN" dirty="0"/>
          </a:p>
          <a:p>
            <a:endParaRPr lang="en-US" altLang="zh-CN" dirty="0"/>
          </a:p>
          <a:p>
            <a:r>
              <a:rPr lang="en-US" altLang="zh-CN" dirty="0"/>
              <a:t>                                                    </a:t>
            </a:r>
          </a:p>
          <a:p>
            <a:endParaRPr lang="zh-CN" altLang="en-US" dirty="0"/>
          </a:p>
        </p:txBody>
      </p:sp>
      <p:sp>
        <p:nvSpPr>
          <p:cNvPr id="9" name="TextBox 1"/>
          <p:cNvSpPr>
            <a:spLocks noChangeArrowheads="1"/>
          </p:cNvSpPr>
          <p:nvPr/>
        </p:nvSpPr>
        <p:spPr bwMode="auto">
          <a:xfrm>
            <a:off x="2218540" y="975521"/>
            <a:ext cx="7345184" cy="1754326"/>
          </a:xfrm>
          <a:prstGeom prst="rect">
            <a:avLst/>
          </a:prstGeom>
          <a:noFill/>
          <a:ln w="9525">
            <a:noFill/>
            <a:miter lim="800000"/>
          </a:ln>
        </p:spPr>
        <p:txBody>
          <a:bodyPr wrap="square" lIns="0" rIns="0">
            <a:spAutoFit/>
          </a:bodyPr>
          <a:lstStyle/>
          <a:p>
            <a:pPr algn="ctr"/>
            <a:endParaRPr lang="en-US" altLang="zh-CN" sz="5400" b="1" dirty="0">
              <a:solidFill>
                <a:srgbClr val="00589A"/>
              </a:solidFill>
              <a:latin typeface="微软雅黑" panose="020B0503020204020204" pitchFamily="34" charset="-122"/>
              <a:ea typeface="微软雅黑" panose="020B0503020204020204" pitchFamily="34" charset="-122"/>
              <a:sym typeface="方正细圆简体"/>
            </a:endParaRPr>
          </a:p>
          <a:p>
            <a:pPr algn="ctr"/>
            <a:r>
              <a:rPr lang="zh-CN" altLang="en-US" sz="5400" b="1" dirty="0" smtClean="0">
                <a:solidFill>
                  <a:srgbClr val="00589A"/>
                </a:solidFill>
                <a:latin typeface="微软雅黑" panose="020B0503020204020204" pitchFamily="34" charset="-122"/>
                <a:ea typeface="微软雅黑" panose="020B0503020204020204" pitchFamily="34" charset="-122"/>
                <a:sym typeface="方正细圆简体"/>
              </a:rPr>
              <a:t>数据库原理</a:t>
            </a:r>
            <a:endParaRPr lang="zh-CN" altLang="en-US" sz="5400" b="1" dirty="0">
              <a:solidFill>
                <a:srgbClr val="00589A"/>
              </a:solidFill>
              <a:latin typeface="微软雅黑" panose="020B0503020204020204" pitchFamily="34" charset="-122"/>
              <a:ea typeface="微软雅黑" panose="020B0503020204020204" pitchFamily="34" charset="-122"/>
              <a:sym typeface="方正细圆简体"/>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5.2.1 </a:t>
            </a:r>
            <a:r>
              <a:rPr lang="zh-CN" altLang="en-US" sz="2800" b="1" dirty="0">
                <a:solidFill>
                  <a:schemeClr val="bg1"/>
                </a:solidFill>
                <a:latin typeface="微软雅黑" panose="020B0503020204020204" pitchFamily="34" charset="-122"/>
                <a:ea typeface="微软雅黑" panose="020B0503020204020204" pitchFamily="34" charset="-122"/>
              </a:rPr>
              <a:t>函数依赖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74302" y="1683371"/>
            <a:ext cx="11243396" cy="30161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FontTx/>
              <a:buNone/>
            </a:pPr>
            <a:r>
              <a:rPr lang="en-US" altLang="zh-CN" b="1" smtClean="0">
                <a:solidFill>
                  <a:srgbClr val="000066"/>
                </a:solidFill>
                <a:latin typeface="楷体_GB2312" pitchFamily="49" charset="-122"/>
                <a:ea typeface="楷体_GB2312" pitchFamily="49" charset="-122"/>
              </a:rPr>
              <a:t>1. </a:t>
            </a:r>
            <a:r>
              <a:rPr lang="zh-CN" altLang="en-US" b="1" smtClean="0">
                <a:solidFill>
                  <a:srgbClr val="000066"/>
                </a:solidFill>
                <a:latin typeface="楷体_GB2312" pitchFamily="49" charset="-122"/>
                <a:ea typeface="楷体_GB2312" pitchFamily="49" charset="-122"/>
              </a:rPr>
              <a:t>函数依赖是</a:t>
            </a:r>
            <a:r>
              <a:rPr lang="zh-CN" altLang="en-US" b="1" smtClean="0">
                <a:solidFill>
                  <a:srgbClr val="CC3300"/>
                </a:solidFill>
                <a:latin typeface="楷体_GB2312" pitchFamily="49" charset="-122"/>
                <a:ea typeface="楷体_GB2312" pitchFamily="49" charset="-122"/>
              </a:rPr>
              <a:t>语义范畴</a:t>
            </a:r>
            <a:r>
              <a:rPr lang="zh-CN" altLang="en-US" b="1" smtClean="0">
                <a:solidFill>
                  <a:srgbClr val="000066"/>
                </a:solidFill>
                <a:latin typeface="楷体_GB2312" pitchFamily="49" charset="-122"/>
                <a:ea typeface="楷体_GB2312" pitchFamily="49" charset="-122"/>
              </a:rPr>
              <a:t>的概念，只能根据数据的语义来确定函数依赖。</a:t>
            </a:r>
          </a:p>
          <a:p>
            <a:pPr eaLnBrk="1" hangingPunct="1">
              <a:lnSpc>
                <a:spcPct val="110000"/>
              </a:lnSpc>
              <a:buFontTx/>
              <a:buNone/>
            </a:pPr>
            <a:r>
              <a:rPr lang="zh-CN" altLang="en-US" b="1" smtClean="0">
                <a:solidFill>
                  <a:srgbClr val="000066"/>
                </a:solidFill>
                <a:latin typeface="楷体_GB2312" pitchFamily="49" charset="-122"/>
                <a:ea typeface="楷体_GB2312" pitchFamily="49" charset="-122"/>
              </a:rPr>
              <a:t> </a:t>
            </a:r>
            <a:r>
              <a:rPr lang="zh-CN" altLang="en-US" b="1" smtClean="0">
                <a:solidFill>
                  <a:srgbClr val="669900"/>
                </a:solidFill>
                <a:latin typeface="楷体_GB2312" pitchFamily="49" charset="-122"/>
                <a:ea typeface="楷体_GB2312" pitchFamily="49" charset="-122"/>
              </a:rPr>
              <a:t>例：“区域主管→所在区域” 只有在不允许有同名人的条件下成立</a:t>
            </a:r>
          </a:p>
          <a:p>
            <a:pPr eaLnBrk="1" hangingPunct="1">
              <a:lnSpc>
                <a:spcPct val="110000"/>
              </a:lnSpc>
              <a:buFontTx/>
              <a:buNone/>
            </a:pPr>
            <a:r>
              <a:rPr lang="en-US" altLang="zh-CN" b="1" smtClean="0">
                <a:solidFill>
                  <a:srgbClr val="000066"/>
                </a:solidFill>
                <a:latin typeface="楷体_GB2312" pitchFamily="49" charset="-122"/>
                <a:ea typeface="楷体_GB2312" pitchFamily="49" charset="-122"/>
              </a:rPr>
              <a:t>2. </a:t>
            </a:r>
            <a:r>
              <a:rPr lang="zh-CN" altLang="en-US" b="1" smtClean="0">
                <a:solidFill>
                  <a:srgbClr val="000066"/>
                </a:solidFill>
                <a:latin typeface="楷体_GB2312" pitchFamily="49" charset="-122"/>
                <a:ea typeface="楷体_GB2312" pitchFamily="49" charset="-122"/>
              </a:rPr>
              <a:t>函数依赖不是指关系模式</a:t>
            </a:r>
            <a:r>
              <a:rPr lang="en-US" altLang="zh-CN" b="1" smtClean="0">
                <a:solidFill>
                  <a:srgbClr val="000066"/>
                </a:solidFill>
                <a:latin typeface="楷体_GB2312" pitchFamily="49" charset="-122"/>
                <a:ea typeface="楷体_GB2312" pitchFamily="49" charset="-122"/>
              </a:rPr>
              <a:t>R</a:t>
            </a:r>
            <a:r>
              <a:rPr lang="zh-CN" altLang="en-US" b="1" smtClean="0">
                <a:solidFill>
                  <a:srgbClr val="000066"/>
                </a:solidFill>
                <a:latin typeface="楷体_GB2312" pitchFamily="49" charset="-122"/>
                <a:ea typeface="楷体_GB2312" pitchFamily="49" charset="-122"/>
              </a:rPr>
              <a:t>的某个或某些关系实例满足的约束条件，而是指</a:t>
            </a:r>
            <a:r>
              <a:rPr lang="en-US" altLang="zh-CN" b="1" smtClean="0">
                <a:solidFill>
                  <a:srgbClr val="000066"/>
                </a:solidFill>
                <a:latin typeface="楷体_GB2312" pitchFamily="49" charset="-122"/>
                <a:ea typeface="楷体_GB2312" pitchFamily="49" charset="-122"/>
              </a:rPr>
              <a:t>R</a:t>
            </a:r>
            <a:r>
              <a:rPr lang="zh-CN" altLang="en-US" b="1" smtClean="0">
                <a:solidFill>
                  <a:srgbClr val="000066"/>
                </a:solidFill>
                <a:latin typeface="楷体_GB2312" pitchFamily="49" charset="-122"/>
                <a:ea typeface="楷体_GB2312" pitchFamily="49" charset="-122"/>
              </a:rPr>
              <a:t>的所有关系实例均要满足的约束条件。</a:t>
            </a:r>
            <a:endParaRPr lang="en-US" altLang="zh-CN" b="1" smtClean="0">
              <a:solidFill>
                <a:srgbClr val="000066"/>
              </a:solidFill>
              <a:latin typeface="楷体_GB2312" pitchFamily="49" charset="-122"/>
              <a:ea typeface="楷体_GB2312" pitchFamily="49" charset="-122"/>
            </a:endParaRPr>
          </a:p>
          <a:p>
            <a:pPr eaLnBrk="1" hangingPunct="1">
              <a:lnSpc>
                <a:spcPct val="110000"/>
              </a:lnSpc>
              <a:buFontTx/>
              <a:buNone/>
            </a:pPr>
            <a:r>
              <a:rPr lang="en-US" altLang="zh-CN" b="1" smtClean="0">
                <a:solidFill>
                  <a:srgbClr val="000066"/>
                </a:solidFill>
                <a:latin typeface="楷体_GB2312" pitchFamily="49" charset="-122"/>
                <a:ea typeface="楷体_GB2312" pitchFamily="49" charset="-122"/>
              </a:rPr>
              <a:t>3.</a:t>
            </a:r>
            <a:r>
              <a:rPr lang="zh-CN" altLang="zh-CN" b="1" smtClean="0">
                <a:solidFill>
                  <a:srgbClr val="002060"/>
                </a:solidFill>
                <a:latin typeface="楷体_GB2312" pitchFamily="49" charset="-122"/>
                <a:ea typeface="楷体_GB2312" pitchFamily="49" charset="-122"/>
              </a:rPr>
              <a:t>函数依赖存在的时间无关性</a:t>
            </a:r>
            <a:r>
              <a:rPr lang="zh-CN" altLang="en-US" b="1" smtClean="0">
                <a:solidFill>
                  <a:srgbClr val="002060"/>
                </a:solidFill>
                <a:latin typeface="楷体_GB2312" pitchFamily="49" charset="-122"/>
                <a:ea typeface="楷体_GB2312" pitchFamily="49" charset="-122"/>
              </a:rPr>
              <a:t>。</a:t>
            </a:r>
          </a:p>
        </p:txBody>
      </p:sp>
      <p:sp>
        <p:nvSpPr>
          <p:cNvPr id="9" name="Rectangle 4"/>
          <p:cNvSpPr>
            <a:spLocks noChangeArrowheads="1"/>
          </p:cNvSpPr>
          <p:nvPr/>
        </p:nvSpPr>
        <p:spPr bwMode="auto">
          <a:xfrm>
            <a:off x="649577" y="913823"/>
            <a:ext cx="1027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000066"/>
                </a:solidFill>
                <a:latin typeface="Tahoma" panose="020B0604030504040204" pitchFamily="34" charset="0"/>
              </a:rPr>
              <a:t>说明</a:t>
            </a:r>
            <a:r>
              <a:rPr kumimoji="1" lang="en-US" altLang="zh-CN" sz="2800" dirty="0">
                <a:solidFill>
                  <a:srgbClr val="000066"/>
                </a:solidFill>
                <a:latin typeface="Tahoma" panose="020B0604030504040204" pitchFamily="34" charset="0"/>
              </a:rPr>
              <a:t>:</a:t>
            </a:r>
          </a:p>
        </p:txBody>
      </p:sp>
    </p:spTree>
    <p:extLst>
      <p:ext uri="{BB962C8B-B14F-4D97-AF65-F5344CB8AC3E}">
        <p14:creationId xmlns:p14="http://schemas.microsoft.com/office/powerpoint/2010/main" val="680398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5.2.1 </a:t>
            </a:r>
            <a:r>
              <a:rPr lang="zh-CN" altLang="en-US" sz="2800" b="1" dirty="0">
                <a:solidFill>
                  <a:schemeClr val="bg1"/>
                </a:solidFill>
                <a:latin typeface="微软雅黑" panose="020B0503020204020204" pitchFamily="34" charset="-122"/>
                <a:ea typeface="微软雅黑" panose="020B0503020204020204" pitchFamily="34" charset="-122"/>
              </a:rPr>
              <a:t>函数依赖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71195" y="912091"/>
            <a:ext cx="10901218"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Font typeface="Wingdings" panose="05000000000000000000" pitchFamily="2" charset="2"/>
              <a:buChar char="Ø"/>
            </a:pPr>
            <a:r>
              <a:rPr lang="zh-CN" altLang="en-US" b="1" dirty="0" smtClean="0">
                <a:solidFill>
                  <a:srgbClr val="000066"/>
                </a:solidFill>
                <a:latin typeface="楷体_GB2312" pitchFamily="49" charset="-122"/>
                <a:ea typeface="楷体_GB2312" pitchFamily="49" charset="-122"/>
              </a:rPr>
              <a:t>函数依赖与属性间的联系类型有关</a:t>
            </a:r>
          </a:p>
          <a:p>
            <a:pPr eaLnBrk="1" hangingPunct="1">
              <a:buFontTx/>
              <a:buNone/>
            </a:pPr>
            <a:r>
              <a:rPr lang="en-US" altLang="zh-CN" b="1" dirty="0" smtClean="0">
                <a:solidFill>
                  <a:srgbClr val="000066"/>
                </a:solidFill>
                <a:latin typeface="楷体_GB2312" pitchFamily="49" charset="-122"/>
                <a:ea typeface="楷体_GB2312" pitchFamily="49" charset="-122"/>
              </a:rPr>
              <a:t>(1) </a:t>
            </a:r>
            <a:r>
              <a:rPr lang="zh-CN" altLang="en-US" b="1" dirty="0" smtClean="0">
                <a:solidFill>
                  <a:srgbClr val="000066"/>
                </a:solidFill>
                <a:latin typeface="楷体_GB2312" pitchFamily="49" charset="-122"/>
                <a:ea typeface="楷体_GB2312" pitchFamily="49" charset="-122"/>
              </a:rPr>
              <a:t>若属性</a:t>
            </a:r>
            <a:r>
              <a:rPr lang="en-US" altLang="zh-CN" b="1" dirty="0" smtClean="0">
                <a:solidFill>
                  <a:srgbClr val="000066"/>
                </a:solidFill>
                <a:latin typeface="楷体_GB2312" pitchFamily="49" charset="-122"/>
                <a:ea typeface="楷体_GB2312" pitchFamily="49" charset="-122"/>
              </a:rPr>
              <a:t>X</a:t>
            </a:r>
            <a:r>
              <a:rPr lang="zh-CN" altLang="en-US" b="1" dirty="0" smtClean="0">
                <a:solidFill>
                  <a:srgbClr val="000066"/>
                </a:solidFill>
                <a:latin typeface="楷体_GB2312" pitchFamily="49" charset="-122"/>
                <a:ea typeface="楷体_GB2312" pitchFamily="49" charset="-122"/>
              </a:rPr>
              <a:t>和</a:t>
            </a:r>
            <a:r>
              <a:rPr lang="en-US" altLang="zh-CN" b="1" dirty="0" smtClean="0">
                <a:solidFill>
                  <a:srgbClr val="000066"/>
                </a:solidFill>
                <a:latin typeface="楷体_GB2312" pitchFamily="49" charset="-122"/>
                <a:ea typeface="楷体_GB2312" pitchFamily="49" charset="-122"/>
              </a:rPr>
              <a:t>Y</a:t>
            </a:r>
            <a:r>
              <a:rPr lang="zh-CN" altLang="en-US" b="1" dirty="0" smtClean="0">
                <a:solidFill>
                  <a:srgbClr val="000066"/>
                </a:solidFill>
                <a:latin typeface="楷体_GB2312" pitchFamily="49" charset="-122"/>
                <a:ea typeface="楷体_GB2312" pitchFamily="49" charset="-122"/>
              </a:rPr>
              <a:t>之间有“</a:t>
            </a:r>
            <a:r>
              <a:rPr lang="zh-CN" altLang="en-US" b="1" dirty="0" smtClean="0">
                <a:solidFill>
                  <a:srgbClr val="FF3300"/>
                </a:solidFill>
                <a:latin typeface="楷体_GB2312" pitchFamily="49" charset="-122"/>
                <a:ea typeface="楷体_GB2312" pitchFamily="49" charset="-122"/>
              </a:rPr>
              <a:t>一对一</a:t>
            </a:r>
            <a:r>
              <a:rPr lang="zh-CN" altLang="en-US" b="1" dirty="0" smtClean="0">
                <a:solidFill>
                  <a:srgbClr val="000066"/>
                </a:solidFill>
                <a:latin typeface="楷体_GB2312" pitchFamily="49" charset="-122"/>
                <a:ea typeface="楷体_GB2312" pitchFamily="49" charset="-122"/>
              </a:rPr>
              <a:t>”的联系</a:t>
            </a:r>
          </a:p>
          <a:p>
            <a:pPr eaLnBrk="1" hangingPunct="1">
              <a:buFontTx/>
              <a:buNone/>
            </a:pPr>
            <a:r>
              <a:rPr lang="zh-CN" altLang="en-US" b="1" dirty="0" smtClean="0">
                <a:solidFill>
                  <a:srgbClr val="000066"/>
                </a:solidFill>
                <a:latin typeface="楷体_GB2312" pitchFamily="49" charset="-122"/>
                <a:ea typeface="楷体_GB2312" pitchFamily="49" charset="-122"/>
              </a:rPr>
              <a:t>       则：</a:t>
            </a:r>
            <a:r>
              <a:rPr lang="en-US" altLang="zh-CN" b="1" dirty="0" smtClean="0">
                <a:solidFill>
                  <a:srgbClr val="000066"/>
                </a:solidFill>
                <a:latin typeface="楷体_GB2312" pitchFamily="49" charset="-122"/>
                <a:ea typeface="楷体_GB2312" pitchFamily="49" charset="-122"/>
              </a:rPr>
              <a:t>X → </a:t>
            </a:r>
            <a:r>
              <a:rPr lang="en-US" altLang="zh-CN" b="1" dirty="0" err="1" smtClean="0">
                <a:solidFill>
                  <a:srgbClr val="000066"/>
                </a:solidFill>
                <a:latin typeface="楷体_GB2312" pitchFamily="49" charset="-122"/>
                <a:ea typeface="楷体_GB2312" pitchFamily="49" charset="-122"/>
              </a:rPr>
              <a:t>Y,Y</a:t>
            </a:r>
            <a:r>
              <a:rPr lang="en-US" altLang="zh-CN" b="1" dirty="0" smtClean="0">
                <a:solidFill>
                  <a:srgbClr val="000066"/>
                </a:solidFill>
                <a:latin typeface="楷体_GB2312" pitchFamily="49" charset="-122"/>
                <a:ea typeface="楷体_GB2312" pitchFamily="49" charset="-122"/>
              </a:rPr>
              <a:t> → </a:t>
            </a:r>
            <a:r>
              <a:rPr lang="en-US" altLang="zh-CN" b="1" dirty="0" err="1" smtClean="0">
                <a:solidFill>
                  <a:srgbClr val="000066"/>
                </a:solidFill>
                <a:latin typeface="楷体_GB2312" pitchFamily="49" charset="-122"/>
                <a:ea typeface="楷体_GB2312" pitchFamily="49" charset="-122"/>
              </a:rPr>
              <a:t>X,X</a:t>
            </a:r>
            <a:r>
              <a:rPr lang="en-US" altLang="zh-CN" b="1" dirty="0" smtClean="0">
                <a:solidFill>
                  <a:srgbClr val="000066"/>
                </a:solidFill>
                <a:latin typeface="楷体_GB2312" pitchFamily="49" charset="-122"/>
                <a:ea typeface="楷体_GB2312" pitchFamily="49" charset="-122"/>
              </a:rPr>
              <a:t> ←→ Y</a:t>
            </a:r>
            <a:endParaRPr lang="en-US" altLang="zh-CN" sz="2000" b="1" dirty="0" smtClean="0">
              <a:solidFill>
                <a:srgbClr val="000066"/>
              </a:solidFill>
              <a:latin typeface="楷体_GB2312" pitchFamily="49" charset="-122"/>
              <a:ea typeface="楷体_GB2312" pitchFamily="49" charset="-122"/>
            </a:endParaRPr>
          </a:p>
          <a:p>
            <a:pPr eaLnBrk="1" hangingPunct="1">
              <a:buFontTx/>
              <a:buNone/>
            </a:pPr>
            <a:r>
              <a:rPr lang="en-US" altLang="zh-CN" b="1" dirty="0" smtClean="0">
                <a:solidFill>
                  <a:srgbClr val="000066"/>
                </a:solidFill>
                <a:latin typeface="楷体_GB2312" pitchFamily="49" charset="-122"/>
                <a:ea typeface="楷体_GB2312" pitchFamily="49" charset="-122"/>
              </a:rPr>
              <a:t>(2) </a:t>
            </a:r>
            <a:r>
              <a:rPr lang="zh-CN" altLang="en-US" b="1" dirty="0" smtClean="0">
                <a:solidFill>
                  <a:srgbClr val="000066"/>
                </a:solidFill>
                <a:latin typeface="楷体_GB2312" pitchFamily="49" charset="-122"/>
                <a:ea typeface="楷体_GB2312" pitchFamily="49" charset="-122"/>
              </a:rPr>
              <a:t>若属性</a:t>
            </a:r>
            <a:r>
              <a:rPr lang="en-US" altLang="zh-CN" b="1" dirty="0" smtClean="0">
                <a:solidFill>
                  <a:srgbClr val="000066"/>
                </a:solidFill>
                <a:latin typeface="楷体_GB2312" pitchFamily="49" charset="-122"/>
                <a:ea typeface="楷体_GB2312" pitchFamily="49" charset="-122"/>
              </a:rPr>
              <a:t>X</a:t>
            </a:r>
            <a:r>
              <a:rPr lang="zh-CN" altLang="en-US" b="1" dirty="0" smtClean="0">
                <a:solidFill>
                  <a:srgbClr val="000066"/>
                </a:solidFill>
                <a:latin typeface="楷体_GB2312" pitchFamily="49" charset="-122"/>
                <a:ea typeface="楷体_GB2312" pitchFamily="49" charset="-122"/>
              </a:rPr>
              <a:t>和</a:t>
            </a:r>
            <a:r>
              <a:rPr lang="en-US" altLang="zh-CN" b="1" dirty="0" smtClean="0">
                <a:solidFill>
                  <a:srgbClr val="000066"/>
                </a:solidFill>
                <a:latin typeface="楷体_GB2312" pitchFamily="49" charset="-122"/>
                <a:ea typeface="楷体_GB2312" pitchFamily="49" charset="-122"/>
              </a:rPr>
              <a:t>Y</a:t>
            </a:r>
            <a:r>
              <a:rPr lang="zh-CN" altLang="en-US" b="1" dirty="0" smtClean="0">
                <a:solidFill>
                  <a:srgbClr val="000066"/>
                </a:solidFill>
                <a:latin typeface="楷体_GB2312" pitchFamily="49" charset="-122"/>
                <a:ea typeface="楷体_GB2312" pitchFamily="49" charset="-122"/>
              </a:rPr>
              <a:t>之间有“多对一”的联系</a:t>
            </a:r>
          </a:p>
          <a:p>
            <a:pPr eaLnBrk="1" hangingPunct="1">
              <a:buFontTx/>
              <a:buNone/>
            </a:pPr>
            <a:r>
              <a:rPr lang="zh-CN" altLang="en-US" b="1" dirty="0" smtClean="0">
                <a:solidFill>
                  <a:srgbClr val="000066"/>
                </a:solidFill>
                <a:latin typeface="楷体_GB2312" pitchFamily="49" charset="-122"/>
                <a:ea typeface="楷体_GB2312" pitchFamily="49" charset="-122"/>
              </a:rPr>
              <a:t>       则：</a:t>
            </a:r>
            <a:r>
              <a:rPr lang="en-US" altLang="zh-CN" b="1" dirty="0" smtClean="0">
                <a:solidFill>
                  <a:srgbClr val="000066"/>
                </a:solidFill>
                <a:latin typeface="楷体_GB2312" pitchFamily="49" charset="-122"/>
                <a:ea typeface="楷体_GB2312" pitchFamily="49" charset="-122"/>
              </a:rPr>
              <a:t>X → Y,</a:t>
            </a:r>
            <a:r>
              <a:rPr lang="zh-CN" altLang="en-US" b="1" dirty="0" smtClean="0">
                <a:solidFill>
                  <a:srgbClr val="000066"/>
                </a:solidFill>
                <a:latin typeface="楷体_GB2312" pitchFamily="49" charset="-122"/>
                <a:ea typeface="楷体_GB2312" pitchFamily="49" charset="-122"/>
              </a:rPr>
              <a:t>但</a:t>
            </a:r>
            <a:r>
              <a:rPr lang="en-US" altLang="zh-CN" b="1" dirty="0" smtClean="0">
                <a:solidFill>
                  <a:srgbClr val="000066"/>
                </a:solidFill>
                <a:latin typeface="楷体_GB2312" pitchFamily="49" charset="-122"/>
                <a:ea typeface="楷体_GB2312" pitchFamily="49" charset="-122"/>
              </a:rPr>
              <a:t>Y → X </a:t>
            </a:r>
          </a:p>
          <a:p>
            <a:pPr eaLnBrk="1" hangingPunct="1">
              <a:buFontTx/>
              <a:buNone/>
            </a:pPr>
            <a:r>
              <a:rPr lang="en-US" altLang="zh-CN" b="1" dirty="0" smtClean="0">
                <a:solidFill>
                  <a:srgbClr val="000066"/>
                </a:solidFill>
                <a:latin typeface="楷体_GB2312" pitchFamily="49" charset="-122"/>
                <a:ea typeface="楷体_GB2312" pitchFamily="49" charset="-122"/>
              </a:rPr>
              <a:t>(3)</a:t>
            </a:r>
            <a:r>
              <a:rPr lang="zh-CN" altLang="en-US" b="1" dirty="0" smtClean="0">
                <a:solidFill>
                  <a:srgbClr val="000066"/>
                </a:solidFill>
                <a:latin typeface="楷体_GB2312" pitchFamily="49" charset="-122"/>
                <a:ea typeface="楷体_GB2312" pitchFamily="49" charset="-122"/>
              </a:rPr>
              <a:t>若属性</a:t>
            </a:r>
            <a:r>
              <a:rPr lang="en-US" altLang="zh-CN" b="1" dirty="0" smtClean="0">
                <a:solidFill>
                  <a:srgbClr val="000066"/>
                </a:solidFill>
                <a:latin typeface="楷体_GB2312" pitchFamily="49" charset="-122"/>
                <a:ea typeface="楷体_GB2312" pitchFamily="49" charset="-122"/>
              </a:rPr>
              <a:t>X</a:t>
            </a:r>
            <a:r>
              <a:rPr lang="zh-CN" altLang="en-US" b="1" dirty="0" smtClean="0">
                <a:solidFill>
                  <a:srgbClr val="000066"/>
                </a:solidFill>
                <a:latin typeface="楷体_GB2312" pitchFamily="49" charset="-122"/>
                <a:ea typeface="楷体_GB2312" pitchFamily="49" charset="-122"/>
              </a:rPr>
              <a:t>和</a:t>
            </a:r>
            <a:r>
              <a:rPr lang="en-US" altLang="zh-CN" b="1" dirty="0" smtClean="0">
                <a:solidFill>
                  <a:srgbClr val="000066"/>
                </a:solidFill>
                <a:latin typeface="楷体_GB2312" pitchFamily="49" charset="-122"/>
                <a:ea typeface="楷体_GB2312" pitchFamily="49" charset="-122"/>
              </a:rPr>
              <a:t>Y</a:t>
            </a:r>
            <a:r>
              <a:rPr lang="zh-CN" altLang="en-US" b="1" dirty="0" smtClean="0">
                <a:solidFill>
                  <a:srgbClr val="000066"/>
                </a:solidFill>
                <a:latin typeface="楷体_GB2312" pitchFamily="49" charset="-122"/>
                <a:ea typeface="楷体_GB2312" pitchFamily="49" charset="-122"/>
              </a:rPr>
              <a:t>之间有“</a:t>
            </a:r>
            <a:r>
              <a:rPr lang="zh-CN" altLang="en-US" b="1" dirty="0" smtClean="0">
                <a:solidFill>
                  <a:srgbClr val="FF3300"/>
                </a:solidFill>
                <a:latin typeface="楷体_GB2312" pitchFamily="49" charset="-122"/>
                <a:ea typeface="楷体_GB2312" pitchFamily="49" charset="-122"/>
              </a:rPr>
              <a:t>多对多</a:t>
            </a:r>
            <a:r>
              <a:rPr lang="zh-CN" altLang="en-US" b="1" dirty="0" smtClean="0">
                <a:solidFill>
                  <a:srgbClr val="000066"/>
                </a:solidFill>
                <a:latin typeface="楷体_GB2312" pitchFamily="49" charset="-122"/>
                <a:ea typeface="楷体_GB2312" pitchFamily="49" charset="-122"/>
              </a:rPr>
              <a:t>”的联系</a:t>
            </a:r>
          </a:p>
          <a:p>
            <a:pPr eaLnBrk="1" hangingPunct="1">
              <a:buFontTx/>
              <a:buNone/>
            </a:pPr>
            <a:r>
              <a:rPr lang="zh-CN" altLang="en-US" b="1" dirty="0" smtClean="0">
                <a:solidFill>
                  <a:srgbClr val="000066"/>
                </a:solidFill>
                <a:latin typeface="楷体_GB2312" pitchFamily="49" charset="-122"/>
                <a:ea typeface="楷体_GB2312" pitchFamily="49" charset="-122"/>
              </a:rPr>
              <a:t>       则：</a:t>
            </a:r>
            <a:r>
              <a:rPr lang="en-US" altLang="zh-CN" b="1" dirty="0" smtClean="0">
                <a:solidFill>
                  <a:srgbClr val="000066"/>
                </a:solidFill>
                <a:latin typeface="楷体_GB2312" pitchFamily="49" charset="-122"/>
                <a:ea typeface="楷体_GB2312" pitchFamily="49" charset="-122"/>
              </a:rPr>
              <a:t>X</a:t>
            </a:r>
            <a:r>
              <a:rPr lang="zh-CN" altLang="en-US" b="1" dirty="0" smtClean="0">
                <a:solidFill>
                  <a:srgbClr val="000066"/>
                </a:solidFill>
                <a:latin typeface="楷体_GB2312" pitchFamily="49" charset="-122"/>
                <a:ea typeface="楷体_GB2312" pitchFamily="49" charset="-122"/>
              </a:rPr>
              <a:t>与</a:t>
            </a:r>
            <a:r>
              <a:rPr lang="en-US" altLang="zh-CN" b="1" dirty="0" smtClean="0">
                <a:solidFill>
                  <a:srgbClr val="000066"/>
                </a:solidFill>
                <a:latin typeface="楷体_GB2312" pitchFamily="49" charset="-122"/>
                <a:ea typeface="楷体_GB2312" pitchFamily="49" charset="-122"/>
              </a:rPr>
              <a:t>Y</a:t>
            </a:r>
            <a:r>
              <a:rPr lang="zh-CN" altLang="en-US" b="1" dirty="0" smtClean="0">
                <a:solidFill>
                  <a:srgbClr val="000066"/>
                </a:solidFill>
                <a:latin typeface="楷体_GB2312" pitchFamily="49" charset="-122"/>
                <a:ea typeface="楷体_GB2312" pitchFamily="49" charset="-122"/>
              </a:rPr>
              <a:t>之间不存在任何函数依赖</a:t>
            </a:r>
          </a:p>
          <a:p>
            <a:pPr eaLnBrk="1" hangingPunct="1">
              <a:buFontTx/>
              <a:buNone/>
            </a:pPr>
            <a:endParaRPr lang="zh-CN" altLang="en-US" b="1" dirty="0" smtClean="0">
              <a:solidFill>
                <a:srgbClr val="000066"/>
              </a:solidFill>
              <a:latin typeface="楷体_GB2312" pitchFamily="49" charset="-122"/>
              <a:ea typeface="楷体_GB2312" pitchFamily="49" charset="-122"/>
            </a:endParaRPr>
          </a:p>
          <a:p>
            <a:pPr eaLnBrk="1" hangingPunct="1">
              <a:buFontTx/>
              <a:buNone/>
            </a:pPr>
            <a:r>
              <a:rPr lang="zh-CN" altLang="en-US" b="1" dirty="0" smtClean="0">
                <a:solidFill>
                  <a:srgbClr val="000066"/>
                </a:solidFill>
                <a:latin typeface="楷体_GB2312" pitchFamily="49" charset="-122"/>
                <a:ea typeface="楷体_GB2312" pitchFamily="49" charset="-122"/>
              </a:rPr>
              <a:t>注：当确定函数依赖关系时</a:t>
            </a:r>
            <a:r>
              <a:rPr lang="en-US" altLang="zh-CN" b="1" dirty="0" smtClean="0">
                <a:solidFill>
                  <a:srgbClr val="000066"/>
                </a:solidFill>
                <a:latin typeface="楷体_GB2312" pitchFamily="49" charset="-122"/>
                <a:ea typeface="楷体_GB2312" pitchFamily="49" charset="-122"/>
              </a:rPr>
              <a:t>,</a:t>
            </a:r>
            <a:r>
              <a:rPr lang="zh-CN" altLang="en-US" b="1" dirty="0" smtClean="0">
                <a:solidFill>
                  <a:srgbClr val="000066"/>
                </a:solidFill>
                <a:latin typeface="楷体_GB2312" pitchFamily="49" charset="-122"/>
                <a:ea typeface="楷体_GB2312" pitchFamily="49" charset="-122"/>
              </a:rPr>
              <a:t>可从属性间的联系入手</a:t>
            </a:r>
          </a:p>
        </p:txBody>
      </p:sp>
      <p:sp>
        <p:nvSpPr>
          <p:cNvPr id="9" name="Line 4"/>
          <p:cNvSpPr>
            <a:spLocks noChangeShapeType="1"/>
          </p:cNvSpPr>
          <p:nvPr/>
        </p:nvSpPr>
        <p:spPr bwMode="auto">
          <a:xfrm>
            <a:off x="4544289" y="3115829"/>
            <a:ext cx="201874" cy="152400"/>
          </a:xfrm>
          <a:prstGeom prst="line">
            <a:avLst/>
          </a:prstGeom>
          <a:noFill/>
          <a:ln w="22225">
            <a:solidFill>
              <a:srgbClr val="000066"/>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Tree>
    <p:extLst>
      <p:ext uri="{BB962C8B-B14F-4D97-AF65-F5344CB8AC3E}">
        <p14:creationId xmlns:p14="http://schemas.microsoft.com/office/powerpoint/2010/main" val="4135016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blinds(horizontal)">
                                      <p:cBhvr>
                                        <p:cTn id="4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5.2.1 </a:t>
            </a:r>
            <a:r>
              <a:rPr lang="zh-CN" altLang="en-US" sz="2800" b="1" dirty="0">
                <a:solidFill>
                  <a:schemeClr val="bg1"/>
                </a:solidFill>
                <a:latin typeface="微软雅黑" panose="020B0503020204020204" pitchFamily="34" charset="-122"/>
                <a:ea typeface="微软雅黑" panose="020B0503020204020204" pitchFamily="34" charset="-122"/>
              </a:rPr>
              <a:t>函数依赖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200" y="1020620"/>
            <a:ext cx="77724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Font typeface="Wingdings" panose="05000000000000000000" pitchFamily="2" charset="2"/>
              <a:buChar char="Ø"/>
            </a:pPr>
            <a:r>
              <a:rPr lang="zh-CN" altLang="en-US" b="1" dirty="0" smtClean="0">
                <a:solidFill>
                  <a:srgbClr val="000066"/>
                </a:solidFill>
                <a:latin typeface="楷体_GB2312" pitchFamily="49" charset="-122"/>
                <a:ea typeface="楷体_GB2312" pitchFamily="49" charset="-122"/>
              </a:rPr>
              <a:t>平凡函数依赖与非平凡函数依赖</a:t>
            </a:r>
          </a:p>
        </p:txBody>
      </p:sp>
      <p:sp>
        <p:nvSpPr>
          <p:cNvPr id="9" name="Rectangle 4"/>
          <p:cNvSpPr>
            <a:spLocks noChangeArrowheads="1"/>
          </p:cNvSpPr>
          <p:nvPr/>
        </p:nvSpPr>
        <p:spPr bwMode="auto">
          <a:xfrm>
            <a:off x="457200" y="1706420"/>
            <a:ext cx="86868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lang="zh-CN" altLang="en-US" sz="2800">
                <a:solidFill>
                  <a:srgbClr val="CC3300"/>
                </a:solidFill>
              </a:rPr>
              <a:t>定义</a:t>
            </a:r>
            <a:r>
              <a:rPr lang="en-US" altLang="zh-CN" sz="2800">
                <a:solidFill>
                  <a:srgbClr val="CC3300"/>
                </a:solidFill>
              </a:rPr>
              <a:t>5.2 </a:t>
            </a:r>
            <a:r>
              <a:rPr kumimoji="1" lang="zh-CN" altLang="en-US" sz="2800">
                <a:solidFill>
                  <a:srgbClr val="000066"/>
                </a:solidFill>
                <a:latin typeface="楷体_GB2312" pitchFamily="49" charset="-122"/>
                <a:ea typeface="楷体_GB2312" pitchFamily="49" charset="-122"/>
              </a:rPr>
              <a:t>在关系模式</a:t>
            </a:r>
            <a:r>
              <a:rPr kumimoji="1" lang="en-US" altLang="zh-CN" sz="2800">
                <a:solidFill>
                  <a:srgbClr val="000066"/>
                </a:solidFill>
                <a:latin typeface="楷体_GB2312" pitchFamily="49" charset="-122"/>
                <a:ea typeface="楷体_GB2312" pitchFamily="49" charset="-122"/>
              </a:rPr>
              <a:t>R(U)</a:t>
            </a:r>
            <a:r>
              <a:rPr kumimoji="1" lang="zh-CN" altLang="en-US" sz="2800">
                <a:solidFill>
                  <a:srgbClr val="000066"/>
                </a:solidFill>
                <a:latin typeface="楷体_GB2312" pitchFamily="49" charset="-122"/>
                <a:ea typeface="楷体_GB2312" pitchFamily="49" charset="-122"/>
              </a:rPr>
              <a:t>中，对于</a:t>
            </a:r>
            <a:r>
              <a:rPr kumimoji="1" lang="en-US" altLang="zh-CN" sz="2800">
                <a:solidFill>
                  <a:srgbClr val="000066"/>
                </a:solidFill>
                <a:latin typeface="楷体_GB2312" pitchFamily="49" charset="-122"/>
                <a:ea typeface="楷体_GB2312" pitchFamily="49" charset="-122"/>
              </a:rPr>
              <a:t>U</a:t>
            </a:r>
            <a:r>
              <a:rPr kumimoji="1" lang="zh-CN" altLang="en-US" sz="2800">
                <a:solidFill>
                  <a:srgbClr val="000066"/>
                </a:solidFill>
                <a:latin typeface="楷体_GB2312" pitchFamily="49" charset="-122"/>
                <a:ea typeface="楷体_GB2312" pitchFamily="49" charset="-122"/>
              </a:rPr>
              <a:t>的子集</a:t>
            </a:r>
            <a:r>
              <a:rPr kumimoji="1" lang="en-US" altLang="zh-CN" sz="2800">
                <a:solidFill>
                  <a:srgbClr val="000066"/>
                </a:solidFill>
                <a:latin typeface="楷体_GB2312" pitchFamily="49" charset="-122"/>
                <a:ea typeface="楷体_GB2312" pitchFamily="49" charset="-122"/>
              </a:rPr>
              <a:t>X</a:t>
            </a:r>
            <a:r>
              <a:rPr kumimoji="1" lang="zh-CN" altLang="en-US" sz="2800">
                <a:solidFill>
                  <a:srgbClr val="000066"/>
                </a:solidFill>
                <a:latin typeface="楷体_GB2312" pitchFamily="49" charset="-122"/>
                <a:ea typeface="楷体_GB2312" pitchFamily="49" charset="-122"/>
              </a:rPr>
              <a:t>和</a:t>
            </a:r>
            <a:r>
              <a:rPr kumimoji="1" lang="en-US" altLang="zh-CN" sz="2800">
                <a:solidFill>
                  <a:srgbClr val="000066"/>
                </a:solidFill>
                <a:latin typeface="楷体_GB2312" pitchFamily="49" charset="-122"/>
                <a:ea typeface="楷体_GB2312" pitchFamily="49" charset="-122"/>
              </a:rPr>
              <a:t>Y</a:t>
            </a:r>
            <a:r>
              <a:rPr kumimoji="1" lang="zh-CN" altLang="en-US" sz="2800">
                <a:solidFill>
                  <a:srgbClr val="000066"/>
                </a:solidFill>
                <a:latin typeface="楷体_GB2312" pitchFamily="49" charset="-122"/>
                <a:ea typeface="楷体_GB2312" pitchFamily="49" charset="-122"/>
              </a:rPr>
              <a:t>：</a:t>
            </a:r>
          </a:p>
          <a:p>
            <a:pPr eaLnBrk="1" hangingPunct="1">
              <a:spcBef>
                <a:spcPct val="50000"/>
              </a:spcBef>
              <a:buClr>
                <a:schemeClr val="folHlink"/>
              </a:buClr>
              <a:buSzPct val="60000"/>
              <a:buFont typeface="Wingdings" panose="05000000000000000000" pitchFamily="2" charset="2"/>
              <a:buNone/>
            </a:pPr>
            <a:r>
              <a:rPr kumimoji="1" lang="zh-CN" altLang="en-US" sz="2800">
                <a:solidFill>
                  <a:srgbClr val="000066"/>
                </a:solidFill>
                <a:latin typeface="楷体_GB2312" pitchFamily="49" charset="-122"/>
                <a:ea typeface="楷体_GB2312" pitchFamily="49" charset="-122"/>
              </a:rPr>
              <a:t>若</a:t>
            </a:r>
            <a:r>
              <a:rPr kumimoji="1" lang="en-US" altLang="zh-CN" sz="2800">
                <a:solidFill>
                  <a:srgbClr val="000066"/>
                </a:solidFill>
                <a:latin typeface="楷体_GB2312" pitchFamily="49" charset="-122"/>
                <a:ea typeface="楷体_GB2312" pitchFamily="49" charset="-122"/>
              </a:rPr>
              <a:t>X→Y</a:t>
            </a:r>
            <a:r>
              <a:rPr kumimoji="1" lang="zh-CN" altLang="en-US" sz="2800">
                <a:solidFill>
                  <a:srgbClr val="000066"/>
                </a:solidFill>
                <a:latin typeface="楷体_GB2312" pitchFamily="49" charset="-122"/>
                <a:ea typeface="楷体_GB2312" pitchFamily="49" charset="-122"/>
              </a:rPr>
              <a:t>，但</a:t>
            </a:r>
            <a:r>
              <a:rPr kumimoji="1" lang="en-US" altLang="zh-CN" sz="2800">
                <a:solidFill>
                  <a:srgbClr val="000066"/>
                </a:solidFill>
                <a:latin typeface="楷体_GB2312" pitchFamily="49" charset="-122"/>
                <a:ea typeface="楷体_GB2312" pitchFamily="49" charset="-122"/>
              </a:rPr>
              <a:t>Y </a:t>
            </a:r>
            <a:r>
              <a:rPr kumimoji="1" lang="en-US" altLang="zh-CN" sz="2800">
                <a:solidFill>
                  <a:srgbClr val="000066"/>
                </a:solidFill>
                <a:latin typeface="楷体_GB2312" pitchFamily="49" charset="-122"/>
                <a:ea typeface="楷体_GB2312" pitchFamily="49" charset="-122"/>
                <a:sym typeface="Symbol" panose="05050102010706020507" pitchFamily="18" charset="2"/>
              </a:rPr>
              <a:t></a:t>
            </a:r>
            <a:r>
              <a:rPr kumimoji="1" lang="en-US" altLang="zh-CN" sz="2800">
                <a:solidFill>
                  <a:srgbClr val="000066"/>
                </a:solidFill>
                <a:latin typeface="楷体_GB2312" pitchFamily="49" charset="-122"/>
                <a:ea typeface="楷体_GB2312" pitchFamily="49" charset="-122"/>
              </a:rPr>
              <a:t> X</a:t>
            </a:r>
            <a:r>
              <a:rPr kumimoji="1" lang="zh-CN" altLang="en-US" sz="2800">
                <a:solidFill>
                  <a:srgbClr val="000066"/>
                </a:solidFill>
                <a:latin typeface="楷体_GB2312" pitchFamily="49" charset="-122"/>
                <a:ea typeface="楷体_GB2312" pitchFamily="49" charset="-122"/>
              </a:rPr>
              <a:t>，则称</a:t>
            </a:r>
            <a:r>
              <a:rPr kumimoji="1" lang="en-US" altLang="zh-CN" sz="2800">
                <a:solidFill>
                  <a:srgbClr val="000066"/>
                </a:solidFill>
                <a:latin typeface="楷体_GB2312" pitchFamily="49" charset="-122"/>
                <a:ea typeface="楷体_GB2312" pitchFamily="49" charset="-122"/>
              </a:rPr>
              <a:t>X→Y</a:t>
            </a:r>
            <a:r>
              <a:rPr kumimoji="1" lang="zh-CN" altLang="en-US" sz="2800">
                <a:solidFill>
                  <a:schemeClr val="accent2"/>
                </a:solidFill>
                <a:latin typeface="楷体_GB2312" pitchFamily="49" charset="-122"/>
                <a:ea typeface="楷体_GB2312" pitchFamily="49" charset="-122"/>
              </a:rPr>
              <a:t>是</a:t>
            </a:r>
            <a:r>
              <a:rPr kumimoji="1" lang="zh-CN" altLang="en-US" sz="2800">
                <a:solidFill>
                  <a:srgbClr val="CC3300"/>
                </a:solidFill>
                <a:latin typeface="楷体_GB2312" pitchFamily="49" charset="-122"/>
                <a:ea typeface="楷体_GB2312" pitchFamily="49" charset="-122"/>
              </a:rPr>
              <a:t>非平凡函数依赖</a:t>
            </a:r>
            <a:r>
              <a:rPr kumimoji="1" lang="en-US" altLang="zh-CN" sz="2800">
                <a:solidFill>
                  <a:srgbClr val="000066"/>
                </a:solidFill>
                <a:latin typeface="楷体_GB2312" pitchFamily="49" charset="-122"/>
                <a:ea typeface="楷体_GB2312" pitchFamily="49" charset="-122"/>
              </a:rPr>
              <a:t>.</a:t>
            </a:r>
          </a:p>
          <a:p>
            <a:pPr eaLnBrk="1" hangingPunct="1">
              <a:spcBef>
                <a:spcPct val="50000"/>
              </a:spcBef>
              <a:buClr>
                <a:schemeClr val="folHlink"/>
              </a:buClr>
              <a:buSzPct val="60000"/>
              <a:buFont typeface="Wingdings" panose="05000000000000000000" pitchFamily="2" charset="2"/>
              <a:buNone/>
            </a:pPr>
            <a:r>
              <a:rPr kumimoji="1" lang="zh-CN" altLang="en-US" sz="2800">
                <a:solidFill>
                  <a:srgbClr val="000066"/>
                </a:solidFill>
                <a:latin typeface="楷体_GB2312" pitchFamily="49" charset="-122"/>
                <a:ea typeface="楷体_GB2312" pitchFamily="49" charset="-122"/>
              </a:rPr>
              <a:t>若</a:t>
            </a:r>
            <a:r>
              <a:rPr kumimoji="1" lang="en-US" altLang="zh-CN" sz="2800">
                <a:solidFill>
                  <a:srgbClr val="000066"/>
                </a:solidFill>
                <a:latin typeface="楷体_GB2312" pitchFamily="49" charset="-122"/>
                <a:ea typeface="楷体_GB2312" pitchFamily="49" charset="-122"/>
              </a:rPr>
              <a:t>X→Y</a:t>
            </a:r>
            <a:r>
              <a:rPr kumimoji="1" lang="zh-CN" altLang="en-US" sz="2800">
                <a:solidFill>
                  <a:srgbClr val="000066"/>
                </a:solidFill>
                <a:latin typeface="楷体_GB2312" pitchFamily="49" charset="-122"/>
                <a:ea typeface="楷体_GB2312" pitchFamily="49" charset="-122"/>
              </a:rPr>
              <a:t>，但</a:t>
            </a:r>
            <a:r>
              <a:rPr kumimoji="1" lang="en-US" altLang="zh-CN" sz="2800">
                <a:solidFill>
                  <a:srgbClr val="000066"/>
                </a:solidFill>
                <a:latin typeface="楷体_GB2312" pitchFamily="49" charset="-122"/>
                <a:ea typeface="楷体_GB2312" pitchFamily="49" charset="-122"/>
              </a:rPr>
              <a:t>Y </a:t>
            </a:r>
            <a:r>
              <a:rPr kumimoji="1" lang="en-US" altLang="zh-CN" sz="2800">
                <a:solidFill>
                  <a:srgbClr val="000066"/>
                </a:solidFill>
                <a:latin typeface="楷体_GB2312" pitchFamily="49" charset="-122"/>
                <a:ea typeface="楷体_GB2312" pitchFamily="49" charset="-122"/>
                <a:sym typeface="Symbol" panose="05050102010706020507" pitchFamily="18" charset="2"/>
              </a:rPr>
              <a:t></a:t>
            </a:r>
            <a:r>
              <a:rPr kumimoji="1" lang="en-US" altLang="zh-CN" sz="2800">
                <a:solidFill>
                  <a:srgbClr val="000066"/>
                </a:solidFill>
                <a:latin typeface="楷体_GB2312" pitchFamily="49" charset="-122"/>
                <a:ea typeface="楷体_GB2312" pitchFamily="49" charset="-122"/>
              </a:rPr>
              <a:t> X</a:t>
            </a:r>
            <a:r>
              <a:rPr kumimoji="1" lang="zh-CN" altLang="en-US" sz="2800">
                <a:solidFill>
                  <a:srgbClr val="000066"/>
                </a:solidFill>
                <a:latin typeface="楷体_GB2312" pitchFamily="49" charset="-122"/>
                <a:ea typeface="楷体_GB2312" pitchFamily="49" charset="-122"/>
              </a:rPr>
              <a:t>，则称</a:t>
            </a:r>
            <a:r>
              <a:rPr kumimoji="1" lang="en-US" altLang="zh-CN" sz="2800">
                <a:solidFill>
                  <a:srgbClr val="000066"/>
                </a:solidFill>
                <a:latin typeface="楷体_GB2312" pitchFamily="49" charset="-122"/>
                <a:ea typeface="楷体_GB2312" pitchFamily="49" charset="-122"/>
              </a:rPr>
              <a:t>X→Y</a:t>
            </a:r>
            <a:r>
              <a:rPr kumimoji="1" lang="zh-CN" altLang="en-US" sz="2800">
                <a:solidFill>
                  <a:srgbClr val="000066"/>
                </a:solidFill>
                <a:latin typeface="楷体_GB2312" pitchFamily="49" charset="-122"/>
                <a:ea typeface="楷体_GB2312" pitchFamily="49" charset="-122"/>
              </a:rPr>
              <a:t>是</a:t>
            </a:r>
            <a:r>
              <a:rPr kumimoji="1" lang="zh-CN" altLang="en-US" sz="2800">
                <a:solidFill>
                  <a:srgbClr val="CC3300"/>
                </a:solidFill>
                <a:latin typeface="楷体_GB2312" pitchFamily="49" charset="-122"/>
                <a:ea typeface="楷体_GB2312" pitchFamily="49" charset="-122"/>
              </a:rPr>
              <a:t>平凡函数依赖</a:t>
            </a:r>
            <a:r>
              <a:rPr kumimoji="1" lang="en-US" altLang="zh-CN" sz="2800">
                <a:solidFill>
                  <a:srgbClr val="000066"/>
                </a:solidFill>
                <a:latin typeface="楷体_GB2312" pitchFamily="49" charset="-122"/>
                <a:ea typeface="楷体_GB2312" pitchFamily="49" charset="-122"/>
              </a:rPr>
              <a:t>.</a:t>
            </a:r>
          </a:p>
        </p:txBody>
      </p:sp>
      <p:sp>
        <p:nvSpPr>
          <p:cNvPr id="10" name="Rectangle 5"/>
          <p:cNvSpPr>
            <a:spLocks noChangeArrowheads="1"/>
          </p:cNvSpPr>
          <p:nvPr/>
        </p:nvSpPr>
        <p:spPr bwMode="auto">
          <a:xfrm>
            <a:off x="609600" y="3763820"/>
            <a:ext cx="76962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kumimoji="1" lang="zh-CN" altLang="en-US">
                <a:solidFill>
                  <a:srgbClr val="000066"/>
                </a:solidFill>
                <a:latin typeface="楷体_GB2312" pitchFamily="49" charset="-122"/>
                <a:ea typeface="楷体_GB2312" pitchFamily="49" charset="-122"/>
              </a:rPr>
              <a:t>例：在关系</a:t>
            </a:r>
            <a:r>
              <a:rPr kumimoji="1" lang="en-US" altLang="zh-CN">
                <a:solidFill>
                  <a:srgbClr val="000066"/>
                </a:solidFill>
                <a:latin typeface="楷体_GB2312" pitchFamily="49" charset="-122"/>
                <a:ea typeface="楷体_GB2312" pitchFamily="49" charset="-122"/>
              </a:rPr>
              <a:t>WAE</a:t>
            </a:r>
            <a:r>
              <a:rPr kumimoji="1" lang="zh-CN" altLang="en-US">
                <a:solidFill>
                  <a:srgbClr val="000066"/>
                </a:solidFill>
                <a:latin typeface="楷体_GB2312" pitchFamily="49" charset="-122"/>
                <a:ea typeface="楷体_GB2312" pitchFamily="49" charset="-122"/>
              </a:rPr>
              <a:t>中，</a:t>
            </a:r>
          </a:p>
          <a:p>
            <a:pPr eaLnBrk="1" hangingPunct="1">
              <a:spcBef>
                <a:spcPct val="50000"/>
              </a:spcBef>
              <a:buClr>
                <a:schemeClr val="folHlink"/>
              </a:buClr>
              <a:buSzPct val="60000"/>
              <a:buFont typeface="Wingdings" panose="05000000000000000000" pitchFamily="2" charset="2"/>
              <a:buNone/>
            </a:pPr>
            <a:r>
              <a:rPr kumimoji="1" lang="zh-CN" altLang="en-US">
                <a:solidFill>
                  <a:srgbClr val="000066"/>
                </a:solidFill>
                <a:latin typeface="楷体_GB2312" pitchFamily="49" charset="-122"/>
                <a:ea typeface="楷体_GB2312" pitchFamily="49" charset="-122"/>
              </a:rPr>
              <a:t>   非平凡函数依赖：</a:t>
            </a:r>
            <a:r>
              <a:rPr kumimoji="1" lang="zh-CN" altLang="en-US">
                <a:solidFill>
                  <a:srgbClr val="FF0000"/>
                </a:solidFill>
                <a:latin typeface="楷体_GB2312" pitchFamily="49" charset="-122"/>
                <a:ea typeface="楷体_GB2312" pitchFamily="49" charset="-122"/>
                <a:sym typeface="Symbol" panose="05050102010706020507" pitchFamily="18" charset="2"/>
              </a:rPr>
              <a:t>（仓库号，设备号）</a:t>
            </a:r>
            <a:r>
              <a:rPr kumimoji="1" lang="en-US" altLang="zh-CN">
                <a:solidFill>
                  <a:srgbClr val="FF0000"/>
                </a:solidFill>
                <a:latin typeface="楷体_GB2312" pitchFamily="49" charset="-122"/>
                <a:ea typeface="楷体_GB2312" pitchFamily="49" charset="-122"/>
                <a:sym typeface="Symbol" panose="05050102010706020507" pitchFamily="18" charset="2"/>
              </a:rPr>
              <a:t></a:t>
            </a:r>
            <a:r>
              <a:rPr kumimoji="1" lang="zh-CN" altLang="en-US">
                <a:solidFill>
                  <a:srgbClr val="FF0000"/>
                </a:solidFill>
                <a:latin typeface="楷体_GB2312" pitchFamily="49" charset="-122"/>
                <a:ea typeface="楷体_GB2312" pitchFamily="49" charset="-122"/>
                <a:sym typeface="Symbol" panose="05050102010706020507" pitchFamily="18" charset="2"/>
              </a:rPr>
              <a:t> 数量</a:t>
            </a:r>
            <a:endParaRPr kumimoji="1" lang="en-US" altLang="zh-CN">
              <a:solidFill>
                <a:srgbClr val="000066"/>
              </a:solidFill>
              <a:latin typeface="楷体_GB2312" pitchFamily="49" charset="-122"/>
              <a:ea typeface="楷体_GB2312" pitchFamily="49" charset="-122"/>
            </a:endParaRPr>
          </a:p>
          <a:p>
            <a:pPr eaLnBrk="1" hangingPunct="1">
              <a:spcBef>
                <a:spcPct val="50000"/>
              </a:spcBef>
              <a:buClr>
                <a:schemeClr val="folHlink"/>
              </a:buClr>
              <a:buSzPct val="60000"/>
              <a:buFont typeface="Wingdings" panose="05000000000000000000" pitchFamily="2" charset="2"/>
              <a:buNone/>
            </a:pPr>
            <a:r>
              <a:rPr kumimoji="1" lang="en-US" altLang="zh-CN">
                <a:solidFill>
                  <a:srgbClr val="000066"/>
                </a:solidFill>
                <a:latin typeface="楷体_GB2312" pitchFamily="49" charset="-122"/>
                <a:ea typeface="楷体_GB2312" pitchFamily="49" charset="-122"/>
              </a:rPr>
              <a:t>   </a:t>
            </a:r>
            <a:r>
              <a:rPr kumimoji="1" lang="zh-CN" altLang="en-US">
                <a:solidFill>
                  <a:srgbClr val="000066"/>
                </a:solidFill>
                <a:latin typeface="楷体_GB2312" pitchFamily="49" charset="-122"/>
                <a:ea typeface="楷体_GB2312" pitchFamily="49" charset="-122"/>
              </a:rPr>
              <a:t>平凡函数依赖： </a:t>
            </a:r>
            <a:r>
              <a:rPr kumimoji="1" lang="zh-CN" altLang="en-US">
                <a:solidFill>
                  <a:srgbClr val="FF0000"/>
                </a:solidFill>
                <a:latin typeface="楷体_GB2312" pitchFamily="49" charset="-122"/>
                <a:ea typeface="楷体_GB2312" pitchFamily="49" charset="-122"/>
                <a:sym typeface="Symbol" panose="05050102010706020507" pitchFamily="18" charset="2"/>
              </a:rPr>
              <a:t>（仓库号，设备号）</a:t>
            </a:r>
            <a:r>
              <a:rPr kumimoji="1" lang="en-US" altLang="zh-CN">
                <a:solidFill>
                  <a:srgbClr val="FF0000"/>
                </a:solidFill>
                <a:latin typeface="楷体_GB2312" pitchFamily="49" charset="-122"/>
                <a:ea typeface="楷体_GB2312" pitchFamily="49" charset="-122"/>
                <a:sym typeface="Symbol" panose="05050102010706020507" pitchFamily="18" charset="2"/>
              </a:rPr>
              <a:t></a:t>
            </a:r>
            <a:r>
              <a:rPr kumimoji="1" lang="zh-CN" altLang="en-US">
                <a:solidFill>
                  <a:srgbClr val="FF0000"/>
                </a:solidFill>
                <a:latin typeface="楷体_GB2312" pitchFamily="49" charset="-122"/>
                <a:ea typeface="楷体_GB2312" pitchFamily="49" charset="-122"/>
                <a:sym typeface="Symbol" panose="05050102010706020507" pitchFamily="18" charset="2"/>
              </a:rPr>
              <a:t>仓库号</a:t>
            </a:r>
            <a:endParaRPr kumimoji="1" lang="en-US" altLang="zh-CN">
              <a:solidFill>
                <a:srgbClr val="FF0000"/>
              </a:solidFill>
              <a:latin typeface="楷体_GB2312" pitchFamily="49" charset="-122"/>
              <a:ea typeface="楷体_GB2312" pitchFamily="49" charset="-122"/>
              <a:sym typeface="Symbol" panose="05050102010706020507" pitchFamily="18" charset="2"/>
            </a:endParaRPr>
          </a:p>
          <a:p>
            <a:pPr eaLnBrk="1" hangingPunct="1">
              <a:spcBef>
                <a:spcPct val="50000"/>
              </a:spcBef>
              <a:buClr>
                <a:schemeClr val="folHlink"/>
              </a:buClr>
              <a:buSzPct val="60000"/>
              <a:buFont typeface="Wingdings" panose="05000000000000000000" pitchFamily="2" charset="2"/>
              <a:buNone/>
            </a:pPr>
            <a:r>
              <a:rPr kumimoji="1" lang="zh-CN" altLang="en-US">
                <a:solidFill>
                  <a:srgbClr val="FF0000"/>
                </a:solidFill>
                <a:latin typeface="楷体_GB2312" pitchFamily="49" charset="-122"/>
                <a:ea typeface="楷体_GB2312" pitchFamily="49" charset="-122"/>
                <a:sym typeface="Symbol" panose="05050102010706020507" pitchFamily="18" charset="2"/>
              </a:rPr>
              <a:t>                  （仓库号，设备号）</a:t>
            </a:r>
            <a:r>
              <a:rPr kumimoji="1" lang="en-US" altLang="zh-CN">
                <a:solidFill>
                  <a:srgbClr val="FF0000"/>
                </a:solidFill>
                <a:latin typeface="楷体_GB2312" pitchFamily="49" charset="-122"/>
                <a:ea typeface="楷体_GB2312" pitchFamily="49" charset="-122"/>
                <a:sym typeface="Symbol" panose="05050102010706020507" pitchFamily="18" charset="2"/>
              </a:rPr>
              <a:t></a:t>
            </a:r>
            <a:r>
              <a:rPr kumimoji="1" lang="zh-CN" altLang="en-US">
                <a:solidFill>
                  <a:srgbClr val="FF0000"/>
                </a:solidFill>
                <a:latin typeface="楷体_GB2312" pitchFamily="49" charset="-122"/>
                <a:ea typeface="楷体_GB2312" pitchFamily="49" charset="-122"/>
                <a:sym typeface="Symbol" panose="05050102010706020507" pitchFamily="18" charset="2"/>
              </a:rPr>
              <a:t>设备号</a:t>
            </a:r>
            <a:endParaRPr kumimoji="1" lang="en-US" altLang="zh-CN">
              <a:solidFill>
                <a:srgbClr val="000066"/>
              </a:solidFill>
              <a:latin typeface="楷体_GB2312" pitchFamily="49" charset="-122"/>
              <a:ea typeface="楷体_GB2312" pitchFamily="49" charset="-122"/>
            </a:endParaRPr>
          </a:p>
        </p:txBody>
      </p:sp>
      <p:sp>
        <p:nvSpPr>
          <p:cNvPr id="11" name="Line 6"/>
          <p:cNvSpPr>
            <a:spLocks noChangeShapeType="1"/>
          </p:cNvSpPr>
          <p:nvPr/>
        </p:nvSpPr>
        <p:spPr bwMode="auto">
          <a:xfrm>
            <a:off x="2800350" y="2516045"/>
            <a:ext cx="152400" cy="361950"/>
          </a:xfrm>
          <a:prstGeom prst="line">
            <a:avLst/>
          </a:prstGeom>
          <a:noFill/>
          <a:ln w="22225">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Rectangle 4"/>
          <p:cNvSpPr>
            <a:spLocks noChangeArrowheads="1"/>
          </p:cNvSpPr>
          <p:nvPr/>
        </p:nvSpPr>
        <p:spPr bwMode="auto">
          <a:xfrm>
            <a:off x="611188" y="5975208"/>
            <a:ext cx="959499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2000" dirty="0">
                <a:solidFill>
                  <a:srgbClr val="000066"/>
                </a:solidFill>
                <a:latin typeface="楷体_GB2312" pitchFamily="49" charset="-122"/>
                <a:ea typeface="楷体_GB2312" pitchFamily="49" charset="-122"/>
              </a:rPr>
              <a:t>注：对任一关系模式，平凡函数依赖必然存在，则一般讨论非平凡函数依赖。</a:t>
            </a:r>
          </a:p>
        </p:txBody>
      </p:sp>
    </p:spTree>
    <p:extLst>
      <p:ext uri="{BB962C8B-B14F-4D97-AF65-F5344CB8AC3E}">
        <p14:creationId xmlns:p14="http://schemas.microsoft.com/office/powerpoint/2010/main" val="3035649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p:cNvGrpSpPr>
            <a:grpSpLocks/>
          </p:cNvGrpSpPr>
          <p:nvPr/>
        </p:nvGrpSpPr>
        <p:grpSpPr bwMode="auto">
          <a:xfrm>
            <a:off x="457200" y="1565275"/>
            <a:ext cx="10809287" cy="1758950"/>
            <a:chOff x="288" y="1008"/>
            <a:chExt cx="5328" cy="1108"/>
          </a:xfrm>
        </p:grpSpPr>
        <p:sp>
          <p:nvSpPr>
            <p:cNvPr id="10" name="Rectangle 5"/>
            <p:cNvSpPr>
              <a:spLocks noChangeArrowheads="1"/>
            </p:cNvSpPr>
            <p:nvPr/>
          </p:nvSpPr>
          <p:spPr bwMode="auto">
            <a:xfrm>
              <a:off x="288" y="1008"/>
              <a:ext cx="5328"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folHlink"/>
                </a:buClr>
                <a:buSzPct val="60000"/>
                <a:buFont typeface="Wingdings" panose="05000000000000000000" pitchFamily="2" charset="2"/>
                <a:buNone/>
              </a:pPr>
              <a:r>
                <a:rPr kumimoji="1" lang="zh-CN" altLang="en-US" sz="2800" dirty="0">
                  <a:solidFill>
                    <a:srgbClr val="CC3300"/>
                  </a:solidFill>
                  <a:latin typeface="Tahoma" panose="020B0604030504040204" pitchFamily="34" charset="0"/>
                </a:rPr>
                <a:t>定义</a:t>
              </a:r>
              <a:r>
                <a:rPr kumimoji="1" lang="en-US" altLang="zh-CN" sz="2800" dirty="0">
                  <a:solidFill>
                    <a:srgbClr val="CC3300"/>
                  </a:solidFill>
                  <a:latin typeface="Tahoma" panose="020B0604030504040204" pitchFamily="34" charset="0"/>
                </a:rPr>
                <a:t>5.3</a:t>
              </a: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在</a:t>
              </a:r>
              <a:r>
                <a:rPr kumimoji="1" lang="en-US" altLang="zh-CN" sz="2800" dirty="0">
                  <a:solidFill>
                    <a:srgbClr val="000066"/>
                  </a:solidFill>
                  <a:latin typeface="Tahoma" panose="020B0604030504040204" pitchFamily="34" charset="0"/>
                </a:rPr>
                <a:t>R(U)</a:t>
              </a:r>
              <a:r>
                <a:rPr kumimoji="1" lang="zh-CN" altLang="en-US" sz="2800" dirty="0">
                  <a:solidFill>
                    <a:srgbClr val="000066"/>
                  </a:solidFill>
                  <a:latin typeface="Tahoma" panose="020B0604030504040204" pitchFamily="34" charset="0"/>
                </a:rPr>
                <a:t>中，如果</a:t>
              </a:r>
              <a:r>
                <a:rPr kumimoji="1" lang="en-US" altLang="zh-CN" sz="2800" dirty="0" err="1">
                  <a:solidFill>
                    <a:srgbClr val="000066"/>
                  </a:solidFill>
                  <a:latin typeface="Tahoma" panose="020B0604030504040204" pitchFamily="34" charset="0"/>
                </a:rPr>
                <a:t>X→Y</a:t>
              </a:r>
              <a:r>
                <a:rPr kumimoji="1" lang="zh-CN" altLang="en-US" sz="2800" dirty="0">
                  <a:solidFill>
                    <a:srgbClr val="000066"/>
                  </a:solidFill>
                  <a:latin typeface="Tahoma" panose="020B0604030504040204" pitchFamily="34" charset="0"/>
                </a:rPr>
                <a:t>，并且对于</a:t>
              </a:r>
              <a:r>
                <a:rPr kumimoji="1" lang="en-US" altLang="zh-CN" sz="2800" dirty="0">
                  <a:solidFill>
                    <a:srgbClr val="000066"/>
                  </a:solidFill>
                  <a:latin typeface="Tahoma" panose="020B0604030504040204" pitchFamily="34" charset="0"/>
                </a:rPr>
                <a:t>X</a:t>
              </a:r>
              <a:r>
                <a:rPr kumimoji="1" lang="zh-CN" altLang="en-US" sz="2800" dirty="0">
                  <a:solidFill>
                    <a:srgbClr val="000066"/>
                  </a:solidFill>
                  <a:latin typeface="Tahoma" panose="020B0604030504040204" pitchFamily="34" charset="0"/>
                </a:rPr>
                <a:t>的任何一个真子集</a:t>
              </a:r>
              <a:r>
                <a:rPr kumimoji="1" lang="en-US" altLang="zh-CN" sz="2800" dirty="0">
                  <a:solidFill>
                    <a:srgbClr val="000066"/>
                  </a:solidFill>
                  <a:latin typeface="Tahoma" panose="020B0604030504040204" pitchFamily="34" charset="0"/>
                </a:rPr>
                <a:t>X</a:t>
              </a:r>
              <a:r>
                <a:rPr kumimoji="1" lang="en-US" altLang="zh-CN" sz="2600" dirty="0">
                  <a:solidFill>
                    <a:srgbClr val="000066"/>
                  </a:solidFill>
                  <a:latin typeface="Tahoma" panose="020B0604030504040204" pitchFamily="34" charset="0"/>
                </a:rPr>
                <a:t>’</a:t>
              </a: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，都有</a:t>
              </a:r>
              <a:r>
                <a:rPr kumimoji="1" lang="en-US" altLang="zh-CN" sz="2800" dirty="0">
                  <a:solidFill>
                    <a:srgbClr val="000066"/>
                  </a:solidFill>
                  <a:latin typeface="Tahoma" panose="020B0604030504040204" pitchFamily="34" charset="0"/>
                </a:rPr>
                <a:t>X</a:t>
              </a:r>
              <a:r>
                <a:rPr kumimoji="1" lang="en-US" altLang="zh-CN" sz="2600" dirty="0">
                  <a:solidFill>
                    <a:srgbClr val="000066"/>
                  </a:solidFill>
                  <a:latin typeface="Tahoma" panose="020B0604030504040204" pitchFamily="34" charset="0"/>
                </a:rPr>
                <a:t>’</a:t>
              </a:r>
              <a:r>
                <a:rPr kumimoji="1" lang="en-US" altLang="zh-CN" sz="2800" dirty="0">
                  <a:solidFill>
                    <a:srgbClr val="000066"/>
                  </a:solidFill>
                  <a:latin typeface="Tahoma" panose="020B0604030504040204" pitchFamily="34" charset="0"/>
                </a:rPr>
                <a:t> → Y, </a:t>
              </a:r>
              <a:r>
                <a:rPr kumimoji="1" lang="zh-CN" altLang="en-US" sz="2800" dirty="0">
                  <a:solidFill>
                    <a:srgbClr val="000066"/>
                  </a:solidFill>
                  <a:latin typeface="Tahoma" panose="020B0604030504040204" pitchFamily="34" charset="0"/>
                </a:rPr>
                <a:t>则称</a:t>
              </a:r>
              <a:r>
                <a:rPr kumimoji="1" lang="en-US" altLang="zh-CN" sz="2800" dirty="0">
                  <a:solidFill>
                    <a:srgbClr val="000066"/>
                  </a:solidFill>
                  <a:latin typeface="Tahoma" panose="020B0604030504040204" pitchFamily="34" charset="0"/>
                </a:rPr>
                <a:t>Y</a:t>
              </a:r>
              <a:r>
                <a:rPr kumimoji="1" lang="zh-CN" altLang="en-US" sz="2800" dirty="0">
                  <a:solidFill>
                    <a:srgbClr val="000066"/>
                  </a:solidFill>
                  <a:latin typeface="Tahoma" panose="020B0604030504040204" pitchFamily="34" charset="0"/>
                </a:rPr>
                <a:t>对</a:t>
              </a:r>
              <a:r>
                <a:rPr kumimoji="1" lang="en-US" altLang="zh-CN" sz="2800" dirty="0">
                  <a:solidFill>
                    <a:srgbClr val="000066"/>
                  </a:solidFill>
                  <a:latin typeface="Tahoma" panose="020B0604030504040204" pitchFamily="34" charset="0"/>
                </a:rPr>
                <a:t>X</a:t>
              </a:r>
              <a:r>
                <a:rPr kumimoji="1" lang="zh-CN" altLang="en-US" sz="2800" dirty="0">
                  <a:solidFill>
                    <a:srgbClr val="000066"/>
                  </a:solidFill>
                  <a:latin typeface="Tahoma" panose="020B0604030504040204" pitchFamily="34" charset="0"/>
                </a:rPr>
                <a:t>完全函数依赖，记作</a:t>
              </a:r>
              <a:r>
                <a:rPr kumimoji="1" lang="en-US" altLang="zh-CN" sz="2800" dirty="0">
                  <a:solidFill>
                    <a:srgbClr val="CC3300"/>
                  </a:solidFill>
                  <a:latin typeface="Tahoma" panose="020B0604030504040204" pitchFamily="34" charset="0"/>
                </a:rPr>
                <a:t>X </a:t>
              </a:r>
              <a:r>
                <a:rPr kumimoji="1" lang="zh-CN" altLang="en-US" sz="2800" baseline="46000" dirty="0">
                  <a:solidFill>
                    <a:srgbClr val="CC3300"/>
                  </a:solidFill>
                  <a:latin typeface="Tahoma" panose="020B0604030504040204" pitchFamily="34" charset="0"/>
                </a:rPr>
                <a:t>ｆ</a:t>
              </a:r>
              <a:r>
                <a:rPr kumimoji="1" lang="zh-CN" altLang="en-US" sz="2800" dirty="0">
                  <a:solidFill>
                    <a:srgbClr val="CC3300"/>
                  </a:solidFill>
                  <a:latin typeface="Tahoma" panose="020B0604030504040204" pitchFamily="34" charset="0"/>
                </a:rPr>
                <a:t>  </a:t>
              </a:r>
              <a:r>
                <a:rPr kumimoji="1" lang="en-US" altLang="zh-CN" sz="2800" dirty="0">
                  <a:solidFill>
                    <a:srgbClr val="CC3300"/>
                  </a:solidFill>
                  <a:latin typeface="Tahoma" panose="020B0604030504040204" pitchFamily="34" charset="0"/>
                </a:rPr>
                <a:t>Y</a:t>
              </a:r>
              <a:r>
                <a:rPr kumimoji="1" lang="zh-CN" altLang="en-US" sz="2800" dirty="0">
                  <a:solidFill>
                    <a:srgbClr val="000066"/>
                  </a:solidFill>
                  <a:latin typeface="Tahoma" panose="020B0604030504040204" pitchFamily="34" charset="0"/>
                </a:rPr>
                <a:t>。</a:t>
              </a:r>
            </a:p>
          </p:txBody>
        </p:sp>
        <p:sp>
          <p:nvSpPr>
            <p:cNvPr id="11" name="Line 6"/>
            <p:cNvSpPr>
              <a:spLocks noChangeShapeType="1"/>
            </p:cNvSpPr>
            <p:nvPr/>
          </p:nvSpPr>
          <p:spPr bwMode="auto">
            <a:xfrm>
              <a:off x="920" y="1518"/>
              <a:ext cx="96" cy="144"/>
            </a:xfrm>
            <a:prstGeom prst="line">
              <a:avLst/>
            </a:prstGeom>
            <a:noFill/>
            <a:ln w="22225">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7"/>
            <p:cNvSpPr>
              <a:spLocks noChangeShapeType="1"/>
            </p:cNvSpPr>
            <p:nvPr/>
          </p:nvSpPr>
          <p:spPr bwMode="auto">
            <a:xfrm>
              <a:off x="3832" y="1573"/>
              <a:ext cx="24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5.2.1 </a:t>
            </a:r>
            <a:r>
              <a:rPr lang="zh-CN" altLang="en-US" sz="2800" b="1" dirty="0">
                <a:solidFill>
                  <a:schemeClr val="bg1"/>
                </a:solidFill>
                <a:latin typeface="微软雅黑" panose="020B0503020204020204" pitchFamily="34" charset="-122"/>
                <a:ea typeface="微软雅黑" panose="020B0503020204020204" pitchFamily="34" charset="-122"/>
              </a:rPr>
              <a:t>函数依赖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200" y="1066800"/>
            <a:ext cx="77724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Font typeface="Wingdings" panose="05000000000000000000" pitchFamily="2" charset="2"/>
              <a:buChar char="Ø"/>
            </a:pPr>
            <a:r>
              <a:rPr lang="zh-CN" altLang="en-US" b="1" dirty="0" smtClean="0">
                <a:solidFill>
                  <a:srgbClr val="000066"/>
                </a:solidFill>
              </a:rPr>
              <a:t>完全函数依赖与部分函数依赖</a:t>
            </a:r>
          </a:p>
        </p:txBody>
      </p:sp>
      <p:grpSp>
        <p:nvGrpSpPr>
          <p:cNvPr id="13" name="Group 8"/>
          <p:cNvGrpSpPr>
            <a:grpSpLocks/>
          </p:cNvGrpSpPr>
          <p:nvPr/>
        </p:nvGrpSpPr>
        <p:grpSpPr bwMode="auto">
          <a:xfrm>
            <a:off x="538451" y="2951164"/>
            <a:ext cx="10728036" cy="1203325"/>
            <a:chOff x="192" y="2064"/>
            <a:chExt cx="5184" cy="758"/>
          </a:xfrm>
        </p:grpSpPr>
        <p:sp>
          <p:nvSpPr>
            <p:cNvPr id="14" name="Rectangle 9"/>
            <p:cNvSpPr>
              <a:spLocks noChangeArrowheads="1"/>
            </p:cNvSpPr>
            <p:nvPr/>
          </p:nvSpPr>
          <p:spPr bwMode="auto">
            <a:xfrm>
              <a:off x="192" y="2064"/>
              <a:ext cx="5184"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folHlink"/>
                </a:buClr>
                <a:buSzPct val="60000"/>
                <a:buFont typeface="Wingdings" panose="05000000000000000000" pitchFamily="2" charset="2"/>
                <a:buNone/>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若</a:t>
              </a:r>
              <a:r>
                <a:rPr kumimoji="1" lang="en-US" altLang="zh-CN" sz="2800" dirty="0" err="1">
                  <a:solidFill>
                    <a:srgbClr val="000066"/>
                  </a:solidFill>
                  <a:latin typeface="Tahoma" panose="020B0604030504040204" pitchFamily="34" charset="0"/>
                </a:rPr>
                <a:t>X→Y</a:t>
              </a:r>
              <a:r>
                <a:rPr kumimoji="1" lang="zh-CN" altLang="en-US" sz="2800" dirty="0">
                  <a:solidFill>
                    <a:srgbClr val="000066"/>
                  </a:solidFill>
                  <a:latin typeface="Tahoma" panose="020B0604030504040204" pitchFamily="34" charset="0"/>
                </a:rPr>
                <a:t>，但</a:t>
              </a:r>
              <a:r>
                <a:rPr kumimoji="1" lang="en-US" altLang="zh-CN" sz="2800" dirty="0">
                  <a:solidFill>
                    <a:srgbClr val="000066"/>
                  </a:solidFill>
                  <a:latin typeface="Tahoma" panose="020B0604030504040204" pitchFamily="34" charset="0"/>
                </a:rPr>
                <a:t>Y</a:t>
              </a:r>
              <a:r>
                <a:rPr kumimoji="1" lang="zh-CN" altLang="en-US" sz="2800" dirty="0">
                  <a:solidFill>
                    <a:srgbClr val="000066"/>
                  </a:solidFill>
                  <a:latin typeface="Tahoma" panose="020B0604030504040204" pitchFamily="34" charset="0"/>
                </a:rPr>
                <a:t>不完全函数依赖于</a:t>
              </a:r>
              <a:r>
                <a:rPr kumimoji="1" lang="en-US" altLang="zh-CN" sz="2800" dirty="0">
                  <a:solidFill>
                    <a:srgbClr val="000066"/>
                  </a:solidFill>
                  <a:latin typeface="Tahoma" panose="020B0604030504040204" pitchFamily="34" charset="0"/>
                </a:rPr>
                <a:t>X</a:t>
              </a:r>
              <a:r>
                <a:rPr kumimoji="1" lang="zh-CN" altLang="en-US" sz="2800" dirty="0">
                  <a:solidFill>
                    <a:srgbClr val="000066"/>
                  </a:solidFill>
                  <a:latin typeface="Tahoma" panose="020B0604030504040204" pitchFamily="34" charset="0"/>
                </a:rPr>
                <a:t>，则称</a:t>
              </a:r>
              <a:r>
                <a:rPr kumimoji="1" lang="en-US" altLang="zh-CN" sz="2800" dirty="0">
                  <a:solidFill>
                    <a:srgbClr val="000066"/>
                  </a:solidFill>
                  <a:latin typeface="Tahoma" panose="020B0604030504040204" pitchFamily="34" charset="0"/>
                </a:rPr>
                <a:t>Y</a:t>
              </a:r>
              <a:r>
                <a:rPr kumimoji="1" lang="zh-CN" altLang="en-US" sz="2800" dirty="0">
                  <a:solidFill>
                    <a:srgbClr val="000066"/>
                  </a:solidFill>
                  <a:latin typeface="Tahoma" panose="020B0604030504040204" pitchFamily="34" charset="0"/>
                </a:rPr>
                <a:t>对</a:t>
              </a:r>
              <a:r>
                <a:rPr kumimoji="1" lang="en-US" altLang="zh-CN" sz="2800" dirty="0">
                  <a:solidFill>
                    <a:srgbClr val="000066"/>
                  </a:solidFill>
                  <a:latin typeface="Tahoma" panose="020B0604030504040204" pitchFamily="34" charset="0"/>
                </a:rPr>
                <a:t>X</a:t>
              </a:r>
              <a:r>
                <a:rPr kumimoji="1" lang="zh-CN" altLang="en-US" sz="2800" dirty="0">
                  <a:solidFill>
                    <a:srgbClr val="000066"/>
                  </a:solidFill>
                  <a:latin typeface="Tahoma" panose="020B0604030504040204" pitchFamily="34" charset="0"/>
                </a:rPr>
                <a:t>部分函数依赖，记作</a:t>
              </a:r>
              <a:r>
                <a:rPr kumimoji="1" lang="en-US" altLang="zh-CN" sz="2800" dirty="0">
                  <a:solidFill>
                    <a:srgbClr val="000066"/>
                  </a:solidFill>
                  <a:latin typeface="Tahoma" panose="020B0604030504040204" pitchFamily="34" charset="0"/>
                </a:rPr>
                <a:t>X   </a:t>
              </a:r>
              <a:r>
                <a:rPr kumimoji="1" lang="en-US" altLang="zh-CN" sz="2800" baseline="30000" dirty="0">
                  <a:solidFill>
                    <a:srgbClr val="000066"/>
                  </a:solidFill>
                  <a:latin typeface="Tahoma" panose="020B0604030504040204" pitchFamily="34" charset="0"/>
                </a:rPr>
                <a:t>P</a:t>
              </a:r>
              <a:r>
                <a:rPr kumimoji="1" lang="en-US" altLang="zh-CN" sz="2800" dirty="0">
                  <a:solidFill>
                    <a:srgbClr val="000066"/>
                  </a:solidFill>
                  <a:latin typeface="Tahoma" panose="020B0604030504040204" pitchFamily="34" charset="0"/>
                </a:rPr>
                <a:t>   Y</a:t>
              </a:r>
              <a:r>
                <a:rPr kumimoji="1" lang="zh-CN" altLang="en-US" sz="2800" dirty="0">
                  <a:solidFill>
                    <a:srgbClr val="000066"/>
                  </a:solidFill>
                  <a:latin typeface="Tahoma" panose="020B0604030504040204" pitchFamily="34" charset="0"/>
                </a:rPr>
                <a:t>。</a:t>
              </a:r>
            </a:p>
          </p:txBody>
        </p:sp>
        <p:sp>
          <p:nvSpPr>
            <p:cNvPr id="15" name="Line 10"/>
            <p:cNvSpPr>
              <a:spLocks noChangeShapeType="1"/>
            </p:cNvSpPr>
            <p:nvPr/>
          </p:nvSpPr>
          <p:spPr bwMode="auto">
            <a:xfrm>
              <a:off x="720" y="2647"/>
              <a:ext cx="33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6" name="Group 11"/>
          <p:cNvGrpSpPr>
            <a:grpSpLocks/>
          </p:cNvGrpSpPr>
          <p:nvPr/>
        </p:nvGrpSpPr>
        <p:grpSpPr bwMode="auto">
          <a:xfrm>
            <a:off x="250824" y="4508502"/>
            <a:ext cx="10832811" cy="1347788"/>
            <a:chOff x="432" y="2832"/>
            <a:chExt cx="5184" cy="849"/>
          </a:xfrm>
        </p:grpSpPr>
        <p:sp>
          <p:nvSpPr>
            <p:cNvPr id="17" name="Rectangle 12"/>
            <p:cNvSpPr>
              <a:spLocks noChangeArrowheads="1"/>
            </p:cNvSpPr>
            <p:nvPr/>
          </p:nvSpPr>
          <p:spPr bwMode="auto">
            <a:xfrm>
              <a:off x="432" y="2832"/>
              <a:ext cx="5184"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kumimoji="1" lang="zh-CN" altLang="en-US" dirty="0">
                  <a:solidFill>
                    <a:srgbClr val="FF0000"/>
                  </a:solidFill>
                  <a:latin typeface="Tahoma" panose="020B0604030504040204" pitchFamily="34" charset="0"/>
                </a:rPr>
                <a:t>例：在关系</a:t>
              </a:r>
              <a:r>
                <a:rPr kumimoji="1" lang="en-US" altLang="zh-CN" dirty="0" err="1">
                  <a:solidFill>
                    <a:srgbClr val="FF0000"/>
                  </a:solidFill>
                  <a:latin typeface="Tahoma" panose="020B0604030504040204" pitchFamily="34" charset="0"/>
                </a:rPr>
                <a:t>WAE</a:t>
              </a:r>
              <a:r>
                <a:rPr kumimoji="1" lang="zh-CN" altLang="en-US" dirty="0">
                  <a:solidFill>
                    <a:srgbClr val="FF0000"/>
                  </a:solidFill>
                  <a:latin typeface="Tahoma" panose="020B0604030504040204" pitchFamily="34" charset="0"/>
                </a:rPr>
                <a:t>中，</a:t>
              </a:r>
            </a:p>
            <a:p>
              <a:pPr eaLnBrk="1" hangingPunct="1">
                <a:lnSpc>
                  <a:spcPct val="110000"/>
                </a:lnSpc>
                <a:spcBef>
                  <a:spcPct val="20000"/>
                </a:spcBef>
                <a:buClr>
                  <a:schemeClr val="folHlink"/>
                </a:buClr>
                <a:buSzPct val="60000"/>
                <a:buFont typeface="Wingdings" panose="05000000000000000000" pitchFamily="2" charset="2"/>
                <a:buNone/>
              </a:pPr>
              <a:r>
                <a:rPr kumimoji="1" lang="zh-CN" altLang="en-US" dirty="0">
                  <a:solidFill>
                    <a:srgbClr val="FF0000"/>
                  </a:solidFill>
                  <a:latin typeface="Tahoma" panose="020B0604030504040204" pitchFamily="34" charset="0"/>
                </a:rPr>
                <a:t> 由于：</a:t>
              </a:r>
              <a:r>
                <a:rPr kumimoji="1" lang="zh-CN" altLang="en-US" dirty="0">
                  <a:solidFill>
                    <a:srgbClr val="FF0000"/>
                  </a:solidFill>
                  <a:latin typeface="楷体_GB2312" pitchFamily="49" charset="-122"/>
                  <a:ea typeface="楷体_GB2312" pitchFamily="49" charset="-122"/>
                  <a:sym typeface="Symbol" panose="05050102010706020507" pitchFamily="18" charset="2"/>
                </a:rPr>
                <a:t> （仓库号，设备号）</a:t>
              </a:r>
              <a:r>
                <a:rPr kumimoji="1" lang="en-US" altLang="zh-CN" dirty="0">
                  <a:solidFill>
                    <a:srgbClr val="FF0000"/>
                  </a:solidFill>
                  <a:latin typeface="楷体_GB2312" pitchFamily="49" charset="-122"/>
                  <a:ea typeface="楷体_GB2312" pitchFamily="49" charset="-122"/>
                  <a:sym typeface="Symbol" panose="05050102010706020507" pitchFamily="18" charset="2"/>
                </a:rPr>
                <a:t></a:t>
              </a:r>
              <a:r>
                <a:rPr kumimoji="1" lang="zh-CN" altLang="en-US" dirty="0">
                  <a:solidFill>
                    <a:srgbClr val="FF0000"/>
                  </a:solidFill>
                  <a:latin typeface="楷体_GB2312" pitchFamily="49" charset="-122"/>
                  <a:ea typeface="楷体_GB2312" pitchFamily="49" charset="-122"/>
                  <a:sym typeface="Symbol" panose="05050102010706020507" pitchFamily="18" charset="2"/>
                </a:rPr>
                <a:t> 数量</a:t>
              </a:r>
              <a:r>
                <a:rPr kumimoji="1" lang="en-US" altLang="zh-CN" dirty="0">
                  <a:solidFill>
                    <a:srgbClr val="FF0000"/>
                  </a:solidFill>
                  <a:latin typeface="Tahoma" panose="020B0604030504040204" pitchFamily="34" charset="0"/>
                </a:rPr>
                <a:t>, </a:t>
              </a:r>
              <a:r>
                <a:rPr kumimoji="1" lang="zh-CN" altLang="en-US" dirty="0">
                  <a:solidFill>
                    <a:srgbClr val="FF0000"/>
                  </a:solidFill>
                  <a:latin typeface="Tahoma" panose="020B0604030504040204" pitchFamily="34" charset="0"/>
                </a:rPr>
                <a:t>但仓库号</a:t>
              </a:r>
              <a:r>
                <a:rPr kumimoji="1" lang="en-US" altLang="zh-CN" dirty="0">
                  <a:solidFill>
                    <a:srgbClr val="FF0000"/>
                  </a:solidFill>
                  <a:latin typeface="Tahoma" panose="020B0604030504040204" pitchFamily="34" charset="0"/>
                </a:rPr>
                <a:t>→</a:t>
              </a:r>
              <a:r>
                <a:rPr kumimoji="1" lang="zh-CN" altLang="en-US" dirty="0">
                  <a:solidFill>
                    <a:srgbClr val="FF0000"/>
                  </a:solidFill>
                  <a:latin typeface="Tahoma" panose="020B0604030504040204" pitchFamily="34" charset="0"/>
                </a:rPr>
                <a:t>数量</a:t>
              </a:r>
              <a:r>
                <a:rPr kumimoji="1" lang="en-US" altLang="zh-CN" dirty="0">
                  <a:solidFill>
                    <a:srgbClr val="FF0000"/>
                  </a:solidFill>
                  <a:latin typeface="Tahoma" panose="020B0604030504040204" pitchFamily="34" charset="0"/>
                </a:rPr>
                <a:t>, </a:t>
              </a:r>
              <a:r>
                <a:rPr kumimoji="1" lang="zh-CN" altLang="en-US" dirty="0">
                  <a:solidFill>
                    <a:srgbClr val="FF0000"/>
                  </a:solidFill>
                  <a:latin typeface="Tahoma" panose="020B0604030504040204" pitchFamily="34" charset="0"/>
                </a:rPr>
                <a:t>设备号</a:t>
              </a:r>
              <a:r>
                <a:rPr kumimoji="1" lang="en-US" altLang="zh-CN" dirty="0">
                  <a:solidFill>
                    <a:srgbClr val="FF0000"/>
                  </a:solidFill>
                  <a:latin typeface="Tahoma" panose="020B0604030504040204" pitchFamily="34" charset="0"/>
                </a:rPr>
                <a:t>→ </a:t>
              </a:r>
              <a:r>
                <a:rPr kumimoji="1" lang="zh-CN" altLang="en-US" dirty="0">
                  <a:solidFill>
                    <a:srgbClr val="FF0000"/>
                  </a:solidFill>
                  <a:latin typeface="Tahoma" panose="020B0604030504040204" pitchFamily="34" charset="0"/>
                </a:rPr>
                <a:t>数量</a:t>
              </a:r>
              <a:r>
                <a:rPr kumimoji="1" lang="en-US" altLang="zh-CN" dirty="0">
                  <a:solidFill>
                    <a:srgbClr val="FF0000"/>
                  </a:solidFill>
                  <a:latin typeface="Tahoma" panose="020B0604030504040204" pitchFamily="34" charset="0"/>
                </a:rPr>
                <a:t> </a:t>
              </a:r>
              <a:r>
                <a:rPr kumimoji="1" lang="zh-CN" altLang="en-US" dirty="0">
                  <a:solidFill>
                    <a:srgbClr val="FF0000"/>
                  </a:solidFill>
                  <a:latin typeface="Tahoma" panose="020B0604030504040204" pitchFamily="34" charset="0"/>
                </a:rPr>
                <a:t>因此：</a:t>
              </a:r>
              <a:r>
                <a:rPr kumimoji="1" lang="zh-CN" altLang="en-US" dirty="0">
                  <a:solidFill>
                    <a:srgbClr val="FF0000"/>
                  </a:solidFill>
                  <a:latin typeface="楷体_GB2312" pitchFamily="49" charset="-122"/>
                  <a:ea typeface="楷体_GB2312" pitchFamily="49" charset="-122"/>
                  <a:sym typeface="Symbol" panose="05050102010706020507" pitchFamily="18" charset="2"/>
                </a:rPr>
                <a:t> （仓库号，设备号）</a:t>
              </a:r>
              <a:r>
                <a:rPr kumimoji="1" lang="zh-CN" altLang="en-US" baseline="46000" dirty="0" smtClean="0">
                  <a:solidFill>
                    <a:srgbClr val="FF0000"/>
                  </a:solidFill>
                  <a:latin typeface="Tahoma" panose="020B0604030504040204" pitchFamily="34" charset="0"/>
                </a:rPr>
                <a:t>ｆ   </a:t>
              </a:r>
              <a:r>
                <a:rPr kumimoji="1" lang="zh-CN" altLang="en-US" dirty="0" smtClean="0">
                  <a:solidFill>
                    <a:srgbClr val="FF0000"/>
                  </a:solidFill>
                  <a:latin typeface="楷体_GB2312" pitchFamily="49" charset="-122"/>
                  <a:ea typeface="楷体_GB2312" pitchFamily="49" charset="-122"/>
                  <a:sym typeface="Symbol" panose="05050102010706020507" pitchFamily="18" charset="2"/>
                </a:rPr>
                <a:t>数</a:t>
              </a:r>
              <a:r>
                <a:rPr kumimoji="1" lang="zh-CN" altLang="en-US" dirty="0">
                  <a:solidFill>
                    <a:srgbClr val="FF0000"/>
                  </a:solidFill>
                  <a:latin typeface="楷体_GB2312" pitchFamily="49" charset="-122"/>
                  <a:ea typeface="楷体_GB2312" pitchFamily="49" charset="-122"/>
                  <a:sym typeface="Symbol" panose="05050102010706020507" pitchFamily="18" charset="2"/>
                </a:rPr>
                <a:t>量</a:t>
              </a:r>
              <a:endParaRPr kumimoji="1" lang="en-US" altLang="zh-CN" dirty="0">
                <a:solidFill>
                  <a:srgbClr val="FF0000"/>
                </a:solidFill>
                <a:latin typeface="Tahoma" panose="020B0604030504040204" pitchFamily="34" charset="0"/>
              </a:endParaRPr>
            </a:p>
          </p:txBody>
        </p:sp>
        <p:sp>
          <p:nvSpPr>
            <p:cNvPr id="18" name="Line 13"/>
            <p:cNvSpPr>
              <a:spLocks noChangeShapeType="1"/>
            </p:cNvSpPr>
            <p:nvPr/>
          </p:nvSpPr>
          <p:spPr bwMode="auto">
            <a:xfrm>
              <a:off x="1740" y="3525"/>
              <a:ext cx="24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14"/>
            <p:cNvSpPr>
              <a:spLocks noChangeShapeType="1"/>
            </p:cNvSpPr>
            <p:nvPr/>
          </p:nvSpPr>
          <p:spPr bwMode="auto">
            <a:xfrm>
              <a:off x="3572" y="3205"/>
              <a:ext cx="48" cy="144"/>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 name="Line 15"/>
            <p:cNvSpPr>
              <a:spLocks noChangeShapeType="1"/>
            </p:cNvSpPr>
            <p:nvPr/>
          </p:nvSpPr>
          <p:spPr bwMode="auto">
            <a:xfrm>
              <a:off x="4551" y="3211"/>
              <a:ext cx="48" cy="144"/>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1203753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5.2.1 </a:t>
            </a:r>
            <a:r>
              <a:rPr lang="zh-CN" altLang="en-US" sz="2800" b="1" dirty="0">
                <a:solidFill>
                  <a:schemeClr val="bg1"/>
                </a:solidFill>
                <a:latin typeface="微软雅黑" panose="020B0503020204020204" pitchFamily="34" charset="-122"/>
                <a:ea typeface="微软雅黑" panose="020B0503020204020204" pitchFamily="34" charset="-122"/>
              </a:rPr>
              <a:t>函数依赖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200" y="1066800"/>
            <a:ext cx="77724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Font typeface="Wingdings" panose="05000000000000000000" pitchFamily="2" charset="2"/>
              <a:buChar char="Ø"/>
            </a:pPr>
            <a:r>
              <a:rPr lang="zh-CN" altLang="en-US" b="1" dirty="0" smtClean="0">
                <a:solidFill>
                  <a:srgbClr val="000066"/>
                </a:solidFill>
              </a:rPr>
              <a:t>传递函数依赖与直接函数依赖</a:t>
            </a:r>
          </a:p>
        </p:txBody>
      </p:sp>
      <p:sp>
        <p:nvSpPr>
          <p:cNvPr id="9" name="Rectangle 4"/>
          <p:cNvSpPr>
            <a:spLocks noChangeArrowheads="1"/>
          </p:cNvSpPr>
          <p:nvPr/>
        </p:nvSpPr>
        <p:spPr bwMode="auto">
          <a:xfrm>
            <a:off x="304800" y="297180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folHlink"/>
              </a:buClr>
              <a:buSzPct val="60000"/>
              <a:buFont typeface="Wingdings" panose="05000000000000000000" pitchFamily="2" charset="2"/>
              <a:buNone/>
            </a:pPr>
            <a:r>
              <a:rPr kumimoji="1" lang="en-US" altLang="zh-CN" sz="2800">
                <a:solidFill>
                  <a:srgbClr val="000066"/>
                </a:solidFill>
                <a:latin typeface="Tahoma" panose="020B0604030504040204" pitchFamily="34" charset="0"/>
              </a:rPr>
              <a:t>    </a:t>
            </a:r>
            <a:r>
              <a:rPr kumimoji="1" lang="zh-CN" altLang="en-US" sz="2800">
                <a:solidFill>
                  <a:srgbClr val="000066"/>
                </a:solidFill>
                <a:latin typeface="Tahoma" panose="020B0604030504040204" pitchFamily="34" charset="0"/>
              </a:rPr>
              <a:t>如果</a:t>
            </a:r>
            <a:r>
              <a:rPr kumimoji="1" lang="en-US" altLang="zh-CN" sz="2800">
                <a:solidFill>
                  <a:srgbClr val="000066"/>
                </a:solidFill>
                <a:latin typeface="Tahoma" panose="020B0604030504040204" pitchFamily="34" charset="0"/>
              </a:rPr>
              <a:t>Y→X</a:t>
            </a:r>
            <a:r>
              <a:rPr kumimoji="1" lang="zh-CN" altLang="en-US" sz="2800">
                <a:solidFill>
                  <a:srgbClr val="000066"/>
                </a:solidFill>
                <a:latin typeface="Tahoma" panose="020B0604030504040204" pitchFamily="34" charset="0"/>
              </a:rPr>
              <a:t>， 即</a:t>
            </a:r>
            <a:r>
              <a:rPr kumimoji="1" lang="en-US" altLang="zh-CN" sz="2800">
                <a:solidFill>
                  <a:srgbClr val="000066"/>
                </a:solidFill>
                <a:latin typeface="Tahoma" panose="020B0604030504040204" pitchFamily="34" charset="0"/>
              </a:rPr>
              <a:t>X←→Y</a:t>
            </a:r>
            <a:r>
              <a:rPr kumimoji="1" lang="zh-CN" altLang="en-US" sz="2800">
                <a:solidFill>
                  <a:srgbClr val="000066"/>
                </a:solidFill>
                <a:latin typeface="Tahoma" panose="020B0604030504040204" pitchFamily="34" charset="0"/>
              </a:rPr>
              <a:t>，则</a:t>
            </a:r>
            <a:r>
              <a:rPr kumimoji="1" lang="en-US" altLang="zh-CN" sz="2800">
                <a:solidFill>
                  <a:srgbClr val="000066"/>
                </a:solidFill>
                <a:latin typeface="Tahoma" panose="020B0604030504040204" pitchFamily="34" charset="0"/>
              </a:rPr>
              <a:t>Z</a:t>
            </a:r>
            <a:r>
              <a:rPr kumimoji="1" lang="zh-CN" altLang="en-US" sz="2800">
                <a:solidFill>
                  <a:srgbClr val="000066"/>
                </a:solidFill>
                <a:latin typeface="Tahoma" panose="020B0604030504040204" pitchFamily="34" charset="0"/>
              </a:rPr>
              <a:t>对</a:t>
            </a:r>
            <a:r>
              <a:rPr kumimoji="1" lang="en-US" altLang="zh-CN" sz="2800">
                <a:solidFill>
                  <a:srgbClr val="000066"/>
                </a:solidFill>
                <a:latin typeface="Tahoma" panose="020B0604030504040204" pitchFamily="34" charset="0"/>
              </a:rPr>
              <a:t>X</a:t>
            </a:r>
            <a:r>
              <a:rPr kumimoji="1" lang="zh-CN" altLang="en-US" sz="2800">
                <a:solidFill>
                  <a:srgbClr val="CC3300"/>
                </a:solidFill>
                <a:latin typeface="Tahoma" panose="020B0604030504040204" pitchFamily="34" charset="0"/>
              </a:rPr>
              <a:t>直接函数依赖。</a:t>
            </a:r>
          </a:p>
        </p:txBody>
      </p:sp>
      <p:sp>
        <p:nvSpPr>
          <p:cNvPr id="10" name="Rectangle 6"/>
          <p:cNvSpPr>
            <a:spLocks noChangeArrowheads="1"/>
          </p:cNvSpPr>
          <p:nvPr/>
        </p:nvSpPr>
        <p:spPr bwMode="auto">
          <a:xfrm>
            <a:off x="476250" y="39274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kumimoji="1" lang="zh-CN" altLang="en-US" sz="2800">
                <a:solidFill>
                  <a:srgbClr val="669900"/>
                </a:solidFill>
                <a:latin typeface="楷体_GB2312" pitchFamily="49" charset="-122"/>
                <a:ea typeface="楷体_GB2312" pitchFamily="49" charset="-122"/>
              </a:rPr>
              <a:t>例：在关系</a:t>
            </a:r>
            <a:r>
              <a:rPr kumimoji="1" lang="en-US" altLang="zh-CN" sz="2800">
                <a:solidFill>
                  <a:srgbClr val="669900"/>
                </a:solidFill>
                <a:latin typeface="楷体_GB2312" pitchFamily="49" charset="-122"/>
                <a:ea typeface="楷体_GB2312" pitchFamily="49" charset="-122"/>
              </a:rPr>
              <a:t>wae</a:t>
            </a:r>
            <a:r>
              <a:rPr kumimoji="1" lang="zh-CN" altLang="en-US" sz="2800">
                <a:solidFill>
                  <a:srgbClr val="669900"/>
                </a:solidFill>
                <a:latin typeface="楷体_GB2312" pitchFamily="49" charset="-122"/>
                <a:ea typeface="楷体_GB2312" pitchFamily="49" charset="-122"/>
              </a:rPr>
              <a:t>中有：</a:t>
            </a:r>
            <a:endParaRPr kumimoji="1" lang="en-US" altLang="zh-CN" sz="2800">
              <a:solidFill>
                <a:srgbClr val="669900"/>
              </a:solidFill>
              <a:latin typeface="楷体_GB2312" pitchFamily="49" charset="-122"/>
              <a:ea typeface="楷体_GB2312" pitchFamily="49" charset="-122"/>
            </a:endParaRPr>
          </a:p>
        </p:txBody>
      </p:sp>
      <p:grpSp>
        <p:nvGrpSpPr>
          <p:cNvPr id="11" name="Group 8"/>
          <p:cNvGrpSpPr>
            <a:grpSpLocks/>
          </p:cNvGrpSpPr>
          <p:nvPr/>
        </p:nvGrpSpPr>
        <p:grpSpPr bwMode="auto">
          <a:xfrm>
            <a:off x="304800" y="1512092"/>
            <a:ext cx="11069782" cy="1281113"/>
            <a:chOff x="515" y="710"/>
            <a:chExt cx="5328" cy="807"/>
          </a:xfrm>
        </p:grpSpPr>
        <p:sp>
          <p:nvSpPr>
            <p:cNvPr id="12" name="Line 9"/>
            <p:cNvSpPr>
              <a:spLocks noChangeShapeType="1"/>
            </p:cNvSpPr>
            <p:nvPr/>
          </p:nvSpPr>
          <p:spPr bwMode="auto">
            <a:xfrm>
              <a:off x="4592" y="906"/>
              <a:ext cx="96" cy="144"/>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3" name="Group 10"/>
            <p:cNvGrpSpPr>
              <a:grpSpLocks/>
            </p:cNvGrpSpPr>
            <p:nvPr/>
          </p:nvGrpSpPr>
          <p:grpSpPr bwMode="auto">
            <a:xfrm>
              <a:off x="515" y="710"/>
              <a:ext cx="5328" cy="807"/>
              <a:chOff x="515" y="710"/>
              <a:chExt cx="5328" cy="807"/>
            </a:xfrm>
          </p:grpSpPr>
          <p:sp>
            <p:nvSpPr>
              <p:cNvPr id="14" name="Rectangle 11"/>
              <p:cNvSpPr>
                <a:spLocks noChangeArrowheads="1"/>
              </p:cNvSpPr>
              <p:nvPr/>
            </p:nvSpPr>
            <p:spPr bwMode="auto">
              <a:xfrm>
                <a:off x="515" y="710"/>
                <a:ext cx="5328"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folHlink"/>
                  </a:buClr>
                  <a:buSzPct val="60000"/>
                  <a:buFont typeface="Wingdings" panose="05000000000000000000" pitchFamily="2" charset="2"/>
                  <a:buNone/>
                </a:pPr>
                <a:r>
                  <a:rPr kumimoji="1" lang="zh-CN" altLang="en-US" sz="2800" dirty="0">
                    <a:solidFill>
                      <a:srgbClr val="CC3300"/>
                    </a:solidFill>
                    <a:latin typeface="Tahoma" panose="020B0604030504040204" pitchFamily="34" charset="0"/>
                  </a:rPr>
                  <a:t>定义</a:t>
                </a:r>
                <a:r>
                  <a:rPr kumimoji="1" lang="en-US" altLang="zh-CN" sz="2800" dirty="0">
                    <a:solidFill>
                      <a:srgbClr val="CC3300"/>
                    </a:solidFill>
                    <a:latin typeface="Tahoma" panose="020B0604030504040204" pitchFamily="34" charset="0"/>
                  </a:rPr>
                  <a:t>5.4</a:t>
                </a: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在</a:t>
                </a:r>
                <a:r>
                  <a:rPr kumimoji="1" lang="en-US" altLang="zh-CN" sz="2800" dirty="0">
                    <a:solidFill>
                      <a:srgbClr val="000066"/>
                    </a:solidFill>
                    <a:latin typeface="Tahoma" panose="020B0604030504040204" pitchFamily="34" charset="0"/>
                  </a:rPr>
                  <a:t>R(U)</a:t>
                </a:r>
                <a:r>
                  <a:rPr kumimoji="1" lang="zh-CN" altLang="en-US" sz="2800" dirty="0">
                    <a:solidFill>
                      <a:srgbClr val="000066"/>
                    </a:solidFill>
                    <a:latin typeface="Tahoma" panose="020B0604030504040204" pitchFamily="34" charset="0"/>
                  </a:rPr>
                  <a:t>中，如果</a:t>
                </a:r>
                <a:r>
                  <a:rPr kumimoji="1" lang="en-US" altLang="zh-CN" sz="2800" dirty="0" err="1">
                    <a:solidFill>
                      <a:srgbClr val="000066"/>
                    </a:solidFill>
                    <a:latin typeface="Tahoma" panose="020B0604030504040204" pitchFamily="34" charset="0"/>
                  </a:rPr>
                  <a:t>X→Y</a:t>
                </a:r>
                <a:r>
                  <a:rPr kumimoji="1" lang="zh-CN" altLang="en-US" sz="2800" dirty="0">
                    <a:solidFill>
                      <a:srgbClr val="000066"/>
                    </a:solidFill>
                    <a:latin typeface="Tahoma" panose="020B0604030504040204" pitchFamily="34" charset="0"/>
                  </a:rPr>
                  <a:t>，</a:t>
                </a:r>
                <a:r>
                  <a:rPr kumimoji="1" lang="en-US" altLang="zh-CN" sz="2800" dirty="0" err="1">
                    <a:solidFill>
                      <a:srgbClr val="000066"/>
                    </a:solidFill>
                    <a:latin typeface="Tahoma" panose="020B0604030504040204" pitchFamily="34" charset="0"/>
                  </a:rPr>
                  <a:t>Y→Z</a:t>
                </a:r>
                <a:r>
                  <a:rPr kumimoji="1" lang="zh-CN" altLang="en-US" sz="2800" dirty="0">
                    <a:solidFill>
                      <a:srgbClr val="000066"/>
                    </a:solidFill>
                    <a:latin typeface="Tahoma" panose="020B0604030504040204" pitchFamily="34" charset="0"/>
                  </a:rPr>
                  <a:t>，且</a:t>
                </a:r>
                <a:r>
                  <a:rPr kumimoji="1" lang="en-US" altLang="zh-CN" sz="2800" dirty="0">
                    <a:solidFill>
                      <a:srgbClr val="000066"/>
                    </a:solidFill>
                    <a:latin typeface="Tahoma" panose="020B0604030504040204" pitchFamily="34" charset="0"/>
                  </a:rPr>
                  <a:t>Y </a:t>
                </a:r>
                <a:r>
                  <a:rPr kumimoji="1" lang="en-US" altLang="zh-CN" sz="3200" dirty="0">
                    <a:solidFill>
                      <a:srgbClr val="000066"/>
                    </a:solidFill>
                    <a:latin typeface="Tahoma" panose="020B0604030504040204" pitchFamily="34" charset="0"/>
                    <a:sym typeface="Symbol" panose="05050102010706020507" pitchFamily="18" charset="2"/>
                  </a:rPr>
                  <a:t></a:t>
                </a:r>
                <a:r>
                  <a:rPr kumimoji="1" lang="en-US" altLang="zh-CN" sz="2800" dirty="0">
                    <a:solidFill>
                      <a:srgbClr val="000066"/>
                    </a:solidFill>
                    <a:latin typeface="Tahoma" panose="020B0604030504040204" pitchFamily="34" charset="0"/>
                  </a:rPr>
                  <a:t>X</a:t>
                </a:r>
                <a:r>
                  <a:rPr kumimoji="1" lang="zh-CN" altLang="en-US" sz="2800" dirty="0">
                    <a:solidFill>
                      <a:srgbClr val="000066"/>
                    </a:solidFill>
                    <a:latin typeface="Tahoma" panose="020B0604030504040204" pitchFamily="34" charset="0"/>
                  </a:rPr>
                  <a:t>，</a:t>
                </a:r>
                <a:r>
                  <a:rPr kumimoji="1" lang="en-US" altLang="zh-CN" sz="2800" dirty="0" err="1">
                    <a:solidFill>
                      <a:srgbClr val="000066"/>
                    </a:solidFill>
                    <a:latin typeface="Tahoma" panose="020B0604030504040204" pitchFamily="34" charset="0"/>
                  </a:rPr>
                  <a:t>Y→X</a:t>
                </a:r>
                <a:r>
                  <a:rPr kumimoji="1" lang="zh-CN" altLang="en-US" sz="2800" dirty="0">
                    <a:solidFill>
                      <a:srgbClr val="000066"/>
                    </a:solidFill>
                    <a:latin typeface="Tahoma" panose="020B0604030504040204" pitchFamily="34" charset="0"/>
                  </a:rPr>
                  <a:t>，则称</a:t>
                </a:r>
                <a:r>
                  <a:rPr kumimoji="1" lang="en-US" altLang="zh-CN" sz="2800" dirty="0">
                    <a:solidFill>
                      <a:srgbClr val="000066"/>
                    </a:solidFill>
                    <a:latin typeface="Tahoma" panose="020B0604030504040204" pitchFamily="34" charset="0"/>
                  </a:rPr>
                  <a:t>Z</a:t>
                </a:r>
                <a:r>
                  <a:rPr kumimoji="1" lang="zh-CN" altLang="en-US" sz="2800" dirty="0">
                    <a:solidFill>
                      <a:srgbClr val="000066"/>
                    </a:solidFill>
                    <a:latin typeface="Tahoma" panose="020B0604030504040204" pitchFamily="34" charset="0"/>
                  </a:rPr>
                  <a:t>对</a:t>
                </a:r>
                <a:r>
                  <a:rPr kumimoji="1" lang="en-US" altLang="zh-CN" sz="2800" dirty="0">
                    <a:solidFill>
                      <a:srgbClr val="000066"/>
                    </a:solidFill>
                    <a:latin typeface="Tahoma" panose="020B0604030504040204" pitchFamily="34" charset="0"/>
                  </a:rPr>
                  <a:t>X</a:t>
                </a:r>
                <a:r>
                  <a:rPr kumimoji="1" lang="zh-CN" altLang="en-US" sz="2800" dirty="0">
                    <a:solidFill>
                      <a:srgbClr val="CC3300"/>
                    </a:solidFill>
                    <a:latin typeface="Tahoma" panose="020B0604030504040204" pitchFamily="34" charset="0"/>
                  </a:rPr>
                  <a:t>传递函数依赖</a:t>
                </a:r>
                <a:r>
                  <a:rPr kumimoji="1" lang="en-US" altLang="zh-CN" sz="2800" dirty="0">
                    <a:solidFill>
                      <a:srgbClr val="CC3300"/>
                    </a:solidFill>
                    <a:latin typeface="Tahoma" panose="020B0604030504040204" pitchFamily="34" charset="0"/>
                  </a:rPr>
                  <a:t>,</a:t>
                </a:r>
                <a:r>
                  <a:rPr kumimoji="1" lang="zh-CN" altLang="en-US" sz="2800" dirty="0">
                    <a:solidFill>
                      <a:srgbClr val="000066"/>
                    </a:solidFill>
                    <a:latin typeface="Tahoma" panose="020B0604030504040204" pitchFamily="34" charset="0"/>
                  </a:rPr>
                  <a:t>记作</a:t>
                </a:r>
                <a:r>
                  <a:rPr kumimoji="1" lang="en-US" altLang="zh-CN" sz="2800" dirty="0">
                    <a:solidFill>
                      <a:srgbClr val="CC3300"/>
                    </a:solidFill>
                    <a:latin typeface="Tahoma" panose="020B0604030504040204" pitchFamily="34" charset="0"/>
                  </a:rPr>
                  <a:t>X </a:t>
                </a:r>
                <a:r>
                  <a:rPr kumimoji="1" lang="en-US" altLang="zh-CN" sz="2800" baseline="46000" dirty="0">
                    <a:solidFill>
                      <a:srgbClr val="CC3300"/>
                    </a:solidFill>
                    <a:latin typeface="Tahoma" panose="020B0604030504040204" pitchFamily="34" charset="0"/>
                  </a:rPr>
                  <a:t>t  </a:t>
                </a:r>
                <a:r>
                  <a:rPr kumimoji="1" lang="en-US" altLang="zh-CN" sz="2800" dirty="0">
                    <a:solidFill>
                      <a:srgbClr val="CC3300"/>
                    </a:solidFill>
                    <a:latin typeface="Tahoma" panose="020B0604030504040204" pitchFamily="34" charset="0"/>
                  </a:rPr>
                  <a:t>Z </a:t>
                </a:r>
                <a:r>
                  <a:rPr kumimoji="1" lang="zh-CN" altLang="en-US" sz="2800" dirty="0">
                    <a:solidFill>
                      <a:srgbClr val="000066"/>
                    </a:solidFill>
                    <a:latin typeface="Tahoma" panose="020B0604030504040204" pitchFamily="34" charset="0"/>
                  </a:rPr>
                  <a:t>。</a:t>
                </a:r>
              </a:p>
            </p:txBody>
          </p:sp>
          <p:sp>
            <p:nvSpPr>
              <p:cNvPr id="15" name="Line 12"/>
              <p:cNvSpPr>
                <a:spLocks noChangeShapeType="1"/>
              </p:cNvSpPr>
              <p:nvPr/>
            </p:nvSpPr>
            <p:spPr bwMode="auto">
              <a:xfrm>
                <a:off x="4011" y="840"/>
                <a:ext cx="144" cy="240"/>
              </a:xfrm>
              <a:prstGeom prst="line">
                <a:avLst/>
              </a:prstGeom>
              <a:noFill/>
              <a:ln w="22225">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16" name="矩形 15"/>
          <p:cNvSpPr>
            <a:spLocks noChangeArrowheads="1"/>
          </p:cNvSpPr>
          <p:nvPr/>
        </p:nvSpPr>
        <p:spPr bwMode="auto">
          <a:xfrm>
            <a:off x="858838" y="4724400"/>
            <a:ext cx="7142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zh-CN" dirty="0">
                <a:latin typeface="楷体_GB2312" pitchFamily="49" charset="-122"/>
                <a:ea typeface="楷体_GB2312" pitchFamily="49" charset="-122"/>
              </a:rPr>
              <a:t>仓库号→所在区域，所在区域→区域主管</a:t>
            </a:r>
            <a:endParaRPr lang="en-US" altLang="zh-CN"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可</a:t>
            </a:r>
            <a:r>
              <a:rPr lang="zh-CN" altLang="zh-CN" dirty="0">
                <a:latin typeface="楷体_GB2312" pitchFamily="49" charset="-122"/>
                <a:ea typeface="楷体_GB2312" pitchFamily="49" charset="-122"/>
              </a:rPr>
              <a:t>得到传递函数依赖：仓库号</a:t>
            </a:r>
            <a:r>
              <a:rPr lang="zh-CN" altLang="en-US" dirty="0">
                <a:latin typeface="楷体_GB2312" pitchFamily="49" charset="-122"/>
                <a:ea typeface="楷体_GB2312" pitchFamily="49" charset="-122"/>
              </a:rPr>
              <a:t> </a:t>
            </a:r>
            <a:r>
              <a:rPr kumimoji="1" lang="en-US" altLang="zh-CN" baseline="46000" dirty="0">
                <a:solidFill>
                  <a:srgbClr val="CC3300"/>
                </a:solidFill>
                <a:latin typeface="Tahoma" panose="020B0604030504040204" pitchFamily="34" charset="0"/>
              </a:rPr>
              <a:t>t</a:t>
            </a:r>
            <a:r>
              <a:rPr lang="en-US" altLang="zh-CN" dirty="0">
                <a:latin typeface="楷体_GB2312" pitchFamily="49" charset="-122"/>
                <a:ea typeface="楷体_GB2312" pitchFamily="49" charset="-122"/>
              </a:rPr>
              <a:t> </a:t>
            </a:r>
            <a:r>
              <a:rPr lang="zh-CN" altLang="zh-CN" dirty="0">
                <a:latin typeface="楷体_GB2312" pitchFamily="49" charset="-122"/>
                <a:ea typeface="楷体_GB2312" pitchFamily="49" charset="-122"/>
              </a:rPr>
              <a:t>区域主管</a:t>
            </a:r>
            <a:endParaRPr lang="zh-CN" altLang="en-US" dirty="0">
              <a:latin typeface="楷体_GB2312" pitchFamily="49" charset="-122"/>
              <a:ea typeface="楷体_GB2312" pitchFamily="49" charset="-122"/>
            </a:endParaRPr>
          </a:p>
        </p:txBody>
      </p:sp>
      <p:cxnSp>
        <p:nvCxnSpPr>
          <p:cNvPr id="17" name="直接箭头连接符 16"/>
          <p:cNvCxnSpPr/>
          <p:nvPr/>
        </p:nvCxnSpPr>
        <p:spPr bwMode="auto">
          <a:xfrm>
            <a:off x="3542579" y="2477943"/>
            <a:ext cx="358775" cy="0"/>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cxnSp>
        <p:nvCxnSpPr>
          <p:cNvPr id="18" name="直接箭头连接符 17"/>
          <p:cNvCxnSpPr>
            <a:cxnSpLocks noChangeShapeType="1"/>
          </p:cNvCxnSpPr>
          <p:nvPr/>
        </p:nvCxnSpPr>
        <p:spPr bwMode="auto">
          <a:xfrm>
            <a:off x="4932363" y="5373688"/>
            <a:ext cx="360362"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18861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5.2.2 </a:t>
            </a:r>
            <a:r>
              <a:rPr lang="zh-CN" altLang="en-US" sz="2800" b="1" dirty="0" smtClean="0">
                <a:solidFill>
                  <a:schemeClr val="bg1"/>
                </a:solidFill>
                <a:latin typeface="微软雅黑" panose="020B0503020204020204" pitchFamily="34" charset="-122"/>
                <a:ea typeface="微软雅黑" panose="020B0503020204020204" pitchFamily="34" charset="-122"/>
              </a:rPr>
              <a:t>码</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80999" y="1066800"/>
            <a:ext cx="11016673" cy="2895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Tx/>
              <a:buNone/>
            </a:pPr>
            <a:r>
              <a:rPr lang="zh-CN" altLang="en-US" b="1" smtClean="0">
                <a:solidFill>
                  <a:srgbClr val="CC3300"/>
                </a:solidFill>
              </a:rPr>
              <a:t>定义</a:t>
            </a:r>
            <a:r>
              <a:rPr lang="en-US" altLang="zh-CN" b="1" smtClean="0">
                <a:solidFill>
                  <a:srgbClr val="CC3300"/>
                </a:solidFill>
              </a:rPr>
              <a:t>5.5</a:t>
            </a:r>
            <a:r>
              <a:rPr lang="en-US" altLang="zh-CN" b="1" smtClean="0">
                <a:solidFill>
                  <a:srgbClr val="000066"/>
                </a:solidFill>
              </a:rPr>
              <a:t>     </a:t>
            </a:r>
            <a:r>
              <a:rPr lang="zh-CN" altLang="en-US" b="1" smtClean="0">
                <a:solidFill>
                  <a:srgbClr val="000066"/>
                </a:solidFill>
              </a:rPr>
              <a:t>设</a:t>
            </a:r>
            <a:r>
              <a:rPr lang="en-US" altLang="zh-CN" b="1" smtClean="0">
                <a:solidFill>
                  <a:srgbClr val="000066"/>
                </a:solidFill>
              </a:rPr>
              <a:t>K</a:t>
            </a:r>
            <a:r>
              <a:rPr lang="zh-CN" altLang="en-US" b="1" smtClean="0">
                <a:solidFill>
                  <a:srgbClr val="000066"/>
                </a:solidFill>
              </a:rPr>
              <a:t>为</a:t>
            </a:r>
            <a:r>
              <a:rPr lang="en-US" altLang="zh-CN" b="1" smtClean="0">
                <a:solidFill>
                  <a:srgbClr val="000066"/>
                </a:solidFill>
              </a:rPr>
              <a:t>R&lt;U,F&gt;</a:t>
            </a:r>
            <a:r>
              <a:rPr lang="zh-CN" altLang="en-US" b="1" smtClean="0">
                <a:solidFill>
                  <a:srgbClr val="000066"/>
                </a:solidFill>
              </a:rPr>
              <a:t>中的属性或属性组合。若</a:t>
            </a:r>
            <a:r>
              <a:rPr lang="en-US" altLang="zh-CN" b="1" smtClean="0">
                <a:solidFill>
                  <a:srgbClr val="000066"/>
                </a:solidFill>
              </a:rPr>
              <a:t>K  </a:t>
            </a:r>
            <a:r>
              <a:rPr lang="en-US" altLang="zh-CN" b="1" baseline="46000" smtClean="0">
                <a:solidFill>
                  <a:srgbClr val="000066"/>
                </a:solidFill>
              </a:rPr>
              <a:t>F   </a:t>
            </a:r>
            <a:r>
              <a:rPr lang="en-US" altLang="zh-CN" b="1" smtClean="0">
                <a:solidFill>
                  <a:srgbClr val="000066"/>
                </a:solidFill>
              </a:rPr>
              <a:t>U</a:t>
            </a:r>
            <a:r>
              <a:rPr lang="zh-CN" altLang="en-US" b="1" smtClean="0">
                <a:solidFill>
                  <a:srgbClr val="000066"/>
                </a:solidFill>
              </a:rPr>
              <a:t>，则</a:t>
            </a:r>
            <a:r>
              <a:rPr lang="en-US" altLang="zh-CN" b="1" smtClean="0">
                <a:solidFill>
                  <a:srgbClr val="000066"/>
                </a:solidFill>
              </a:rPr>
              <a:t>K</a:t>
            </a:r>
            <a:r>
              <a:rPr lang="zh-CN" altLang="en-US" b="1" smtClean="0">
                <a:solidFill>
                  <a:srgbClr val="000066"/>
                </a:solidFill>
              </a:rPr>
              <a:t>称为</a:t>
            </a:r>
            <a:r>
              <a:rPr lang="en-US" altLang="zh-CN" b="1" smtClean="0">
                <a:solidFill>
                  <a:srgbClr val="000066"/>
                </a:solidFill>
              </a:rPr>
              <a:t>R</a:t>
            </a:r>
            <a:r>
              <a:rPr lang="zh-CN" altLang="en-US" b="1" smtClean="0">
                <a:solidFill>
                  <a:srgbClr val="000066"/>
                </a:solidFill>
              </a:rPr>
              <a:t>的一个</a:t>
            </a:r>
            <a:r>
              <a:rPr lang="zh-CN" altLang="en-US" b="1" smtClean="0">
                <a:solidFill>
                  <a:srgbClr val="CC3300"/>
                </a:solidFill>
              </a:rPr>
              <a:t>侯选码</a:t>
            </a:r>
            <a:r>
              <a:rPr lang="zh-CN" altLang="en-US" b="1" smtClean="0">
                <a:solidFill>
                  <a:srgbClr val="000066"/>
                </a:solidFill>
              </a:rPr>
              <a:t>。</a:t>
            </a:r>
          </a:p>
          <a:p>
            <a:pPr eaLnBrk="1" hangingPunct="1">
              <a:lnSpc>
                <a:spcPct val="150000"/>
              </a:lnSpc>
              <a:buFontTx/>
              <a:buNone/>
            </a:pPr>
            <a:r>
              <a:rPr lang="zh-CN" altLang="en-US" b="1" smtClean="0">
                <a:solidFill>
                  <a:srgbClr val="000066"/>
                </a:solidFill>
              </a:rPr>
              <a:t>        若关系模式</a:t>
            </a:r>
            <a:r>
              <a:rPr lang="en-US" altLang="zh-CN" b="1" smtClean="0">
                <a:solidFill>
                  <a:srgbClr val="000066"/>
                </a:solidFill>
              </a:rPr>
              <a:t>R</a:t>
            </a:r>
            <a:r>
              <a:rPr lang="zh-CN" altLang="en-US" b="1" smtClean="0">
                <a:solidFill>
                  <a:srgbClr val="000066"/>
                </a:solidFill>
              </a:rPr>
              <a:t>有多个候选码，则选定其中的一个做为</a:t>
            </a:r>
            <a:r>
              <a:rPr lang="zh-CN" altLang="en-US" b="1" smtClean="0">
                <a:solidFill>
                  <a:srgbClr val="CC3300"/>
                </a:solidFill>
              </a:rPr>
              <a:t>主码</a:t>
            </a:r>
            <a:r>
              <a:rPr lang="zh-CN" altLang="en-US" b="1" smtClean="0">
                <a:solidFill>
                  <a:srgbClr val="000066"/>
                </a:solidFill>
              </a:rPr>
              <a:t>。</a:t>
            </a:r>
          </a:p>
        </p:txBody>
      </p:sp>
      <p:sp>
        <p:nvSpPr>
          <p:cNvPr id="9" name="Line 4"/>
          <p:cNvSpPr>
            <a:spLocks noChangeShapeType="1"/>
          </p:cNvSpPr>
          <p:nvPr/>
        </p:nvSpPr>
        <p:spPr bwMode="auto">
          <a:xfrm>
            <a:off x="8089899" y="1492684"/>
            <a:ext cx="510031"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 name="Rectangle 5"/>
          <p:cNvSpPr>
            <a:spLocks noChangeArrowheads="1"/>
          </p:cNvSpPr>
          <p:nvPr/>
        </p:nvSpPr>
        <p:spPr bwMode="auto">
          <a:xfrm>
            <a:off x="685799" y="3810000"/>
            <a:ext cx="1009861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
                <a:srgbClr val="FF0000"/>
              </a:buClr>
              <a:buFontTx/>
              <a:buChar char="•"/>
            </a:pPr>
            <a:r>
              <a:rPr kumimoji="1" lang="en-US" altLang="zh-CN" sz="2800" dirty="0">
                <a:solidFill>
                  <a:srgbClr val="CC3300"/>
                </a:solidFill>
                <a:latin typeface="Tahoma" panose="020B0604030504040204" pitchFamily="34" charset="0"/>
              </a:rPr>
              <a:t> </a:t>
            </a:r>
            <a:r>
              <a:rPr kumimoji="1" lang="zh-CN" altLang="en-US" sz="2800" dirty="0">
                <a:solidFill>
                  <a:srgbClr val="CC3300"/>
                </a:solidFill>
                <a:latin typeface="Tahoma" panose="020B0604030504040204" pitchFamily="34" charset="0"/>
              </a:rPr>
              <a:t>主属性：</a:t>
            </a:r>
            <a:r>
              <a:rPr kumimoji="1" lang="zh-CN" altLang="en-US" sz="2800" dirty="0">
                <a:solidFill>
                  <a:srgbClr val="000066"/>
                </a:solidFill>
                <a:latin typeface="Tahoma" panose="020B0604030504040204" pitchFamily="34" charset="0"/>
              </a:rPr>
              <a:t>包含在任何一个候选码中的属性</a:t>
            </a:r>
          </a:p>
          <a:p>
            <a:pPr eaLnBrk="1" hangingPunct="1">
              <a:lnSpc>
                <a:spcPct val="130000"/>
              </a:lnSpc>
              <a:spcBef>
                <a:spcPct val="50000"/>
              </a:spcBef>
              <a:buClr>
                <a:srgbClr val="FF0000"/>
              </a:buClr>
              <a:buSzPct val="105000"/>
              <a:buFontTx/>
              <a:buChar char="•"/>
            </a:pPr>
            <a:r>
              <a:rPr kumimoji="1" lang="zh-CN" altLang="en-US" sz="2800" dirty="0">
                <a:solidFill>
                  <a:srgbClr val="CC3300"/>
                </a:solidFill>
                <a:latin typeface="Tahoma" panose="020B0604030504040204" pitchFamily="34" charset="0"/>
              </a:rPr>
              <a:t> 非主属性：</a:t>
            </a:r>
            <a:r>
              <a:rPr kumimoji="1" lang="zh-CN" altLang="en-US" sz="2800" dirty="0">
                <a:solidFill>
                  <a:srgbClr val="000066"/>
                </a:solidFill>
                <a:latin typeface="Tahoma" panose="020B0604030504040204" pitchFamily="34" charset="0"/>
              </a:rPr>
              <a:t>不包含在任何</a:t>
            </a:r>
            <a:r>
              <a:rPr kumimoji="1" lang="zh-CN" altLang="en-US" sz="2800">
                <a:solidFill>
                  <a:srgbClr val="000066"/>
                </a:solidFill>
                <a:latin typeface="Tahoma" panose="020B0604030504040204" pitchFamily="34" charset="0"/>
              </a:rPr>
              <a:t>一</a:t>
            </a:r>
            <a:r>
              <a:rPr kumimoji="1" lang="zh-CN" altLang="en-US" sz="2800" smtClean="0">
                <a:solidFill>
                  <a:srgbClr val="000066"/>
                </a:solidFill>
                <a:latin typeface="Tahoma" panose="020B0604030504040204" pitchFamily="34" charset="0"/>
              </a:rPr>
              <a:t>个候选码</a:t>
            </a:r>
            <a:r>
              <a:rPr kumimoji="1" lang="zh-CN" altLang="en-US" sz="2800" dirty="0">
                <a:solidFill>
                  <a:srgbClr val="000066"/>
                </a:solidFill>
                <a:latin typeface="Tahoma" panose="020B0604030504040204" pitchFamily="34" charset="0"/>
              </a:rPr>
              <a:t>中的属性</a:t>
            </a:r>
            <a:r>
              <a:rPr kumimoji="1" lang="zh-CN" altLang="en-US" sz="2800" dirty="0">
                <a:solidFill>
                  <a:srgbClr val="CC3300"/>
                </a:solidFill>
                <a:latin typeface="Tahoma" panose="020B0604030504040204" pitchFamily="34" charset="0"/>
              </a:rPr>
              <a:t>  </a:t>
            </a:r>
          </a:p>
          <a:p>
            <a:pPr eaLnBrk="1" hangingPunct="1">
              <a:lnSpc>
                <a:spcPct val="130000"/>
              </a:lnSpc>
              <a:spcBef>
                <a:spcPct val="50000"/>
              </a:spcBef>
              <a:buClr>
                <a:srgbClr val="FF0000"/>
              </a:buClr>
              <a:buSzPct val="105000"/>
              <a:buFontTx/>
              <a:buChar char="•"/>
            </a:pPr>
            <a:r>
              <a:rPr kumimoji="1" lang="zh-CN" altLang="en-US" sz="2800" dirty="0">
                <a:solidFill>
                  <a:srgbClr val="CC3300"/>
                </a:solidFill>
                <a:latin typeface="Tahoma" panose="020B0604030504040204" pitchFamily="34" charset="0"/>
              </a:rPr>
              <a:t>  全码：</a:t>
            </a:r>
            <a:r>
              <a:rPr kumimoji="1" lang="zh-CN" altLang="en-US" sz="2800" dirty="0">
                <a:solidFill>
                  <a:srgbClr val="000066"/>
                </a:solidFill>
                <a:latin typeface="Tahoma" panose="020B0604030504040204" pitchFamily="34" charset="0"/>
              </a:rPr>
              <a:t>整个属性组全是码</a:t>
            </a:r>
          </a:p>
        </p:txBody>
      </p:sp>
    </p:spTree>
    <p:extLst>
      <p:ext uri="{BB962C8B-B14F-4D97-AF65-F5344CB8AC3E}">
        <p14:creationId xmlns:p14="http://schemas.microsoft.com/office/powerpoint/2010/main" val="217301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5.2.2 </a:t>
            </a:r>
            <a:r>
              <a:rPr lang="zh-CN" altLang="en-US" sz="2800" b="1" dirty="0" smtClean="0">
                <a:solidFill>
                  <a:schemeClr val="bg1"/>
                </a:solidFill>
                <a:latin typeface="微软雅黑" panose="020B0503020204020204" pitchFamily="34" charset="-122"/>
                <a:ea typeface="微软雅黑" panose="020B0503020204020204" pitchFamily="34" charset="-122"/>
              </a:rPr>
              <a:t>码</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533400" y="1066800"/>
            <a:ext cx="10799618" cy="1473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40000"/>
              </a:lnSpc>
              <a:buFontTx/>
              <a:buNone/>
            </a:pPr>
            <a:r>
              <a:rPr lang="zh-CN" altLang="en-US" b="1" dirty="0" smtClean="0">
                <a:solidFill>
                  <a:srgbClr val="CC3300"/>
                </a:solidFill>
                <a:latin typeface="宋体" panose="02010600030101010101" pitchFamily="2" charset="-122"/>
              </a:rPr>
              <a:t>定义</a:t>
            </a:r>
            <a:r>
              <a:rPr lang="en-US" altLang="zh-CN" b="1" dirty="0" smtClean="0">
                <a:solidFill>
                  <a:srgbClr val="CC3300"/>
                </a:solidFill>
                <a:latin typeface="宋体" panose="02010600030101010101" pitchFamily="2" charset="-122"/>
              </a:rPr>
              <a:t>5.5</a:t>
            </a:r>
            <a:r>
              <a:rPr lang="en-US" altLang="zh-CN" b="1" dirty="0" smtClean="0">
                <a:solidFill>
                  <a:srgbClr val="000066"/>
                </a:solidFill>
                <a:latin typeface="宋体" panose="02010600030101010101" pitchFamily="2" charset="-122"/>
              </a:rPr>
              <a:t>  </a:t>
            </a:r>
            <a:r>
              <a:rPr lang="zh-CN" altLang="en-US" b="1" dirty="0" smtClean="0">
                <a:solidFill>
                  <a:srgbClr val="000066"/>
                </a:solidFill>
                <a:latin typeface="宋体" panose="02010600030101010101" pitchFamily="2" charset="-122"/>
              </a:rPr>
              <a:t>关系模式</a:t>
            </a:r>
            <a:r>
              <a:rPr lang="en-US" altLang="zh-CN" b="1" dirty="0" smtClean="0">
                <a:solidFill>
                  <a:srgbClr val="000066"/>
                </a:solidFill>
                <a:latin typeface="宋体" panose="02010600030101010101" pitchFamily="2" charset="-122"/>
              </a:rPr>
              <a:t>R</a:t>
            </a:r>
            <a:r>
              <a:rPr lang="zh-CN" altLang="en-US" b="1" dirty="0" smtClean="0">
                <a:solidFill>
                  <a:srgbClr val="000066"/>
                </a:solidFill>
                <a:latin typeface="宋体" panose="02010600030101010101" pitchFamily="2" charset="-122"/>
              </a:rPr>
              <a:t>中属性或属性组</a:t>
            </a:r>
            <a:r>
              <a:rPr lang="en-US" altLang="zh-CN" b="1" dirty="0" smtClean="0">
                <a:solidFill>
                  <a:srgbClr val="000066"/>
                </a:solidFill>
                <a:latin typeface="宋体" panose="02010600030101010101" pitchFamily="2" charset="-122"/>
              </a:rPr>
              <a:t>X</a:t>
            </a:r>
            <a:r>
              <a:rPr lang="zh-CN" altLang="en-US" b="1" dirty="0" smtClean="0">
                <a:solidFill>
                  <a:srgbClr val="000066"/>
                </a:solidFill>
                <a:latin typeface="宋体" panose="02010600030101010101" pitchFamily="2" charset="-122"/>
              </a:rPr>
              <a:t>并非</a:t>
            </a:r>
            <a:r>
              <a:rPr lang="en-US" altLang="zh-CN" b="1" dirty="0" smtClean="0">
                <a:solidFill>
                  <a:srgbClr val="000066"/>
                </a:solidFill>
                <a:latin typeface="宋体" panose="02010600030101010101" pitchFamily="2" charset="-122"/>
              </a:rPr>
              <a:t>R</a:t>
            </a:r>
            <a:r>
              <a:rPr lang="zh-CN" altLang="en-US" b="1" dirty="0" smtClean="0">
                <a:solidFill>
                  <a:srgbClr val="000066"/>
                </a:solidFill>
                <a:latin typeface="宋体" panose="02010600030101010101" pitchFamily="2" charset="-122"/>
              </a:rPr>
              <a:t>的码，但</a:t>
            </a:r>
            <a:r>
              <a:rPr lang="en-US" altLang="zh-CN" b="1" dirty="0" smtClean="0">
                <a:solidFill>
                  <a:srgbClr val="000066"/>
                </a:solidFill>
                <a:latin typeface="宋体" panose="02010600030101010101" pitchFamily="2" charset="-122"/>
              </a:rPr>
              <a:t>X</a:t>
            </a:r>
            <a:r>
              <a:rPr lang="zh-CN" altLang="en-US" b="1" dirty="0" smtClean="0">
                <a:solidFill>
                  <a:srgbClr val="000066"/>
                </a:solidFill>
                <a:latin typeface="宋体" panose="02010600030101010101" pitchFamily="2" charset="-122"/>
              </a:rPr>
              <a:t>是另一个关系模式的码，则称</a:t>
            </a:r>
            <a:r>
              <a:rPr lang="en-US" altLang="zh-CN" b="1" dirty="0" smtClean="0">
                <a:solidFill>
                  <a:srgbClr val="000066"/>
                </a:solidFill>
                <a:latin typeface="宋体" panose="02010600030101010101" pitchFamily="2" charset="-122"/>
              </a:rPr>
              <a:t>X</a:t>
            </a:r>
            <a:r>
              <a:rPr lang="zh-CN" altLang="en-US" b="1" dirty="0" smtClean="0">
                <a:solidFill>
                  <a:srgbClr val="000066"/>
                </a:solidFill>
                <a:latin typeface="宋体" panose="02010600030101010101" pitchFamily="2" charset="-122"/>
              </a:rPr>
              <a:t>是</a:t>
            </a:r>
            <a:r>
              <a:rPr lang="en-US" altLang="zh-CN" b="1" dirty="0" smtClean="0">
                <a:solidFill>
                  <a:srgbClr val="000066"/>
                </a:solidFill>
                <a:latin typeface="宋体" panose="02010600030101010101" pitchFamily="2" charset="-122"/>
              </a:rPr>
              <a:t>R</a:t>
            </a:r>
            <a:r>
              <a:rPr lang="zh-CN" altLang="en-US" b="1" dirty="0" smtClean="0">
                <a:solidFill>
                  <a:srgbClr val="000066"/>
                </a:solidFill>
                <a:latin typeface="宋体" panose="02010600030101010101" pitchFamily="2" charset="-122"/>
              </a:rPr>
              <a:t>的外部码，也称</a:t>
            </a:r>
            <a:r>
              <a:rPr lang="zh-CN" altLang="en-US" b="1" dirty="0" smtClean="0">
                <a:solidFill>
                  <a:srgbClr val="CC3300"/>
                </a:solidFill>
                <a:latin typeface="宋体" panose="02010600030101010101" pitchFamily="2" charset="-122"/>
              </a:rPr>
              <a:t>外码</a:t>
            </a:r>
            <a:r>
              <a:rPr lang="zh-CN" altLang="en-US" b="1" dirty="0" smtClean="0">
                <a:solidFill>
                  <a:srgbClr val="000066"/>
                </a:solidFill>
                <a:latin typeface="宋体" panose="02010600030101010101" pitchFamily="2" charset="-122"/>
              </a:rPr>
              <a:t>。</a:t>
            </a:r>
            <a:endParaRPr lang="zh-CN" altLang="en-US" b="1" dirty="0" smtClean="0">
              <a:solidFill>
                <a:srgbClr val="000066"/>
              </a:solidFill>
            </a:endParaRPr>
          </a:p>
        </p:txBody>
      </p:sp>
      <p:sp>
        <p:nvSpPr>
          <p:cNvPr id="9" name="Rectangle 4"/>
          <p:cNvSpPr>
            <a:spLocks noChangeArrowheads="1"/>
          </p:cNvSpPr>
          <p:nvPr/>
        </p:nvSpPr>
        <p:spPr bwMode="auto">
          <a:xfrm>
            <a:off x="819727" y="4237182"/>
            <a:ext cx="8399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000066"/>
                </a:solidFill>
                <a:latin typeface="Tahoma" panose="020B0604030504040204" pitchFamily="34" charset="0"/>
              </a:rPr>
              <a:t>注：主码和外码一起提供了表示关系间联系的手段。</a:t>
            </a:r>
          </a:p>
        </p:txBody>
      </p:sp>
      <p:sp>
        <p:nvSpPr>
          <p:cNvPr id="10" name="Rectangle 5"/>
          <p:cNvSpPr>
            <a:spLocks noChangeArrowheads="1"/>
          </p:cNvSpPr>
          <p:nvPr/>
        </p:nvSpPr>
        <p:spPr bwMode="auto">
          <a:xfrm>
            <a:off x="679697" y="2540000"/>
            <a:ext cx="82296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kumimoji="1" lang="zh-CN" altLang="en-US" dirty="0">
                <a:solidFill>
                  <a:srgbClr val="669900"/>
                </a:solidFill>
                <a:latin typeface="Tahoma" panose="020B0604030504040204" pitchFamily="34" charset="0"/>
              </a:rPr>
              <a:t>例：在关系</a:t>
            </a:r>
            <a:r>
              <a:rPr kumimoji="1" lang="en-US" altLang="zh-CN" dirty="0">
                <a:solidFill>
                  <a:srgbClr val="669900"/>
                </a:solidFill>
                <a:latin typeface="Tahoma" panose="020B0604030504040204" pitchFamily="34" charset="0"/>
              </a:rPr>
              <a:t>SC(</a:t>
            </a:r>
            <a:r>
              <a:rPr kumimoji="1" lang="en-US" altLang="zh-CN" dirty="0" err="1">
                <a:solidFill>
                  <a:srgbClr val="669900"/>
                </a:solidFill>
                <a:latin typeface="Tahoma" panose="020B0604030504040204" pitchFamily="34" charset="0"/>
              </a:rPr>
              <a:t>Sno</a:t>
            </a:r>
            <a:r>
              <a:rPr kumimoji="1" lang="en-US" altLang="zh-CN" dirty="0">
                <a:solidFill>
                  <a:srgbClr val="669900"/>
                </a:solidFill>
                <a:latin typeface="Tahoma" panose="020B0604030504040204" pitchFamily="34" charset="0"/>
              </a:rPr>
              <a:t>, </a:t>
            </a:r>
            <a:r>
              <a:rPr kumimoji="1" lang="en-US" altLang="zh-CN" dirty="0" err="1">
                <a:solidFill>
                  <a:srgbClr val="669900"/>
                </a:solidFill>
                <a:latin typeface="Tahoma" panose="020B0604030504040204" pitchFamily="34" charset="0"/>
              </a:rPr>
              <a:t>Cno</a:t>
            </a:r>
            <a:r>
              <a:rPr kumimoji="1" lang="en-US" altLang="zh-CN" dirty="0">
                <a:solidFill>
                  <a:srgbClr val="669900"/>
                </a:solidFill>
                <a:latin typeface="Tahoma" panose="020B0604030504040204" pitchFamily="34" charset="0"/>
              </a:rPr>
              <a:t>, Grade)</a:t>
            </a:r>
            <a:r>
              <a:rPr kumimoji="1" lang="zh-CN" altLang="en-US" dirty="0">
                <a:solidFill>
                  <a:srgbClr val="669900"/>
                </a:solidFill>
                <a:latin typeface="Tahoma" panose="020B0604030504040204" pitchFamily="34" charset="0"/>
              </a:rPr>
              <a:t>中，</a:t>
            </a:r>
          </a:p>
          <a:p>
            <a:pPr eaLnBrk="1" hangingPunct="1">
              <a:lnSpc>
                <a:spcPct val="110000"/>
              </a:lnSpc>
              <a:spcBef>
                <a:spcPct val="20000"/>
              </a:spcBef>
              <a:buClr>
                <a:schemeClr val="folHlink"/>
              </a:buClr>
              <a:buSzPct val="60000"/>
              <a:buFont typeface="Wingdings" panose="05000000000000000000" pitchFamily="2" charset="2"/>
              <a:buNone/>
            </a:pPr>
            <a:r>
              <a:rPr kumimoji="1" lang="zh-CN" altLang="en-US" dirty="0">
                <a:solidFill>
                  <a:srgbClr val="669900"/>
                </a:solidFill>
                <a:latin typeface="Tahoma" panose="020B0604030504040204" pitchFamily="34" charset="0"/>
              </a:rPr>
              <a:t> 由于：</a:t>
            </a:r>
            <a:r>
              <a:rPr kumimoji="1" lang="en-US" altLang="zh-CN" dirty="0" err="1">
                <a:solidFill>
                  <a:srgbClr val="669900"/>
                </a:solidFill>
                <a:latin typeface="Tahoma" panose="020B0604030504040204" pitchFamily="34" charset="0"/>
              </a:rPr>
              <a:t>Sno</a:t>
            </a:r>
            <a:r>
              <a:rPr kumimoji="1" lang="zh-CN" altLang="en-US" dirty="0">
                <a:solidFill>
                  <a:srgbClr val="669900"/>
                </a:solidFill>
                <a:latin typeface="Tahoma" panose="020B0604030504040204" pitchFamily="34" charset="0"/>
              </a:rPr>
              <a:t>不是</a:t>
            </a:r>
            <a:r>
              <a:rPr kumimoji="1" lang="en-US" altLang="zh-CN" dirty="0">
                <a:solidFill>
                  <a:srgbClr val="669900"/>
                </a:solidFill>
                <a:latin typeface="Tahoma" panose="020B0604030504040204" pitchFamily="34" charset="0"/>
              </a:rPr>
              <a:t>SC</a:t>
            </a:r>
            <a:r>
              <a:rPr kumimoji="1" lang="zh-CN" altLang="en-US" dirty="0">
                <a:solidFill>
                  <a:srgbClr val="669900"/>
                </a:solidFill>
                <a:latin typeface="Tahoma" panose="020B0604030504040204" pitchFamily="34" charset="0"/>
              </a:rPr>
              <a:t>的码，但是另一个关系</a:t>
            </a:r>
            <a:r>
              <a:rPr kumimoji="1" lang="en-US" altLang="zh-CN" dirty="0">
                <a:solidFill>
                  <a:srgbClr val="669900"/>
                </a:solidFill>
                <a:latin typeface="Tahoma" panose="020B0604030504040204" pitchFamily="34" charset="0"/>
              </a:rPr>
              <a:t>S</a:t>
            </a:r>
            <a:r>
              <a:rPr kumimoji="1" lang="zh-CN" altLang="en-US" dirty="0">
                <a:solidFill>
                  <a:srgbClr val="669900"/>
                </a:solidFill>
                <a:latin typeface="Tahoma" panose="020B0604030504040204" pitchFamily="34" charset="0"/>
              </a:rPr>
              <a:t>的码</a:t>
            </a:r>
          </a:p>
          <a:p>
            <a:pPr eaLnBrk="1" hangingPunct="1">
              <a:lnSpc>
                <a:spcPct val="110000"/>
              </a:lnSpc>
              <a:spcBef>
                <a:spcPct val="20000"/>
              </a:spcBef>
              <a:buClr>
                <a:schemeClr val="folHlink"/>
              </a:buClr>
              <a:buSzPct val="60000"/>
              <a:buFont typeface="Wingdings" panose="05000000000000000000" pitchFamily="2" charset="2"/>
              <a:buNone/>
            </a:pPr>
            <a:r>
              <a:rPr kumimoji="1" lang="zh-CN" altLang="en-US" dirty="0">
                <a:solidFill>
                  <a:srgbClr val="669900"/>
                </a:solidFill>
                <a:latin typeface="Tahoma" panose="020B0604030504040204" pitchFamily="34" charset="0"/>
              </a:rPr>
              <a:t> 因此：</a:t>
            </a:r>
            <a:r>
              <a:rPr kumimoji="1" lang="en-US" altLang="zh-CN" dirty="0" err="1">
                <a:solidFill>
                  <a:srgbClr val="669900"/>
                </a:solidFill>
                <a:latin typeface="Tahoma" panose="020B0604030504040204" pitchFamily="34" charset="0"/>
              </a:rPr>
              <a:t>Sno</a:t>
            </a:r>
            <a:r>
              <a:rPr kumimoji="1" lang="zh-CN" altLang="en-US" dirty="0">
                <a:solidFill>
                  <a:srgbClr val="669900"/>
                </a:solidFill>
                <a:latin typeface="Tahoma" panose="020B0604030504040204" pitchFamily="34" charset="0"/>
              </a:rPr>
              <a:t>是</a:t>
            </a:r>
            <a:r>
              <a:rPr kumimoji="1" lang="en-US" altLang="zh-CN" dirty="0">
                <a:solidFill>
                  <a:srgbClr val="669900"/>
                </a:solidFill>
                <a:latin typeface="Tahoma" panose="020B0604030504040204" pitchFamily="34" charset="0"/>
              </a:rPr>
              <a:t>SC</a:t>
            </a:r>
            <a:r>
              <a:rPr kumimoji="1" lang="zh-CN" altLang="en-US" dirty="0">
                <a:solidFill>
                  <a:srgbClr val="669900"/>
                </a:solidFill>
                <a:latin typeface="Tahoma" panose="020B0604030504040204" pitchFamily="34" charset="0"/>
              </a:rPr>
              <a:t>的外码</a:t>
            </a:r>
          </a:p>
        </p:txBody>
      </p:sp>
    </p:spTree>
    <p:extLst>
      <p:ext uri="{BB962C8B-B14F-4D97-AF65-F5344CB8AC3E}">
        <p14:creationId xmlns:p14="http://schemas.microsoft.com/office/powerpoint/2010/main" val="319551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395288" y="1052513"/>
            <a:ext cx="11501148" cy="21780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5000"/>
              </a:lnSpc>
              <a:buClr>
                <a:srgbClr val="FF0000"/>
              </a:buClr>
              <a:buFont typeface="Wingdings" panose="05000000000000000000" pitchFamily="2" charset="2"/>
              <a:buChar char="Ø"/>
            </a:pPr>
            <a:r>
              <a:rPr lang="zh-CN" altLang="en-US" b="1" dirty="0" smtClean="0">
                <a:solidFill>
                  <a:srgbClr val="000066"/>
                </a:solidFill>
              </a:rPr>
              <a:t>范式是对关系数据库的规范化过程中为</a:t>
            </a:r>
            <a:r>
              <a:rPr lang="zh-CN" altLang="en-US" b="1" dirty="0" smtClean="0">
                <a:solidFill>
                  <a:srgbClr val="FF3300"/>
                </a:solidFill>
              </a:rPr>
              <a:t>不同程度的规范化要求</a:t>
            </a:r>
            <a:r>
              <a:rPr lang="zh-CN" altLang="en-US" b="1" dirty="0" smtClean="0">
                <a:solidFill>
                  <a:srgbClr val="000066"/>
                </a:solidFill>
              </a:rPr>
              <a:t>设立的不同标准。</a:t>
            </a:r>
          </a:p>
          <a:p>
            <a:pPr eaLnBrk="1" hangingPunct="1">
              <a:lnSpc>
                <a:spcPct val="95000"/>
              </a:lnSpc>
              <a:buClr>
                <a:srgbClr val="FF0000"/>
              </a:buClr>
              <a:buFont typeface="Wingdings" panose="05000000000000000000" pitchFamily="2" charset="2"/>
              <a:buChar char="Ø"/>
            </a:pPr>
            <a:r>
              <a:rPr lang="zh-CN" altLang="en-US" b="1" dirty="0" smtClean="0">
                <a:solidFill>
                  <a:srgbClr val="000066"/>
                </a:solidFill>
              </a:rPr>
              <a:t>范式是符合某一种级别的关系模式的集合。</a:t>
            </a:r>
          </a:p>
        </p:txBody>
      </p:sp>
      <p:grpSp>
        <p:nvGrpSpPr>
          <p:cNvPr id="9" name="Group 9"/>
          <p:cNvGrpSpPr>
            <a:grpSpLocks/>
          </p:cNvGrpSpPr>
          <p:nvPr/>
        </p:nvGrpSpPr>
        <p:grpSpPr bwMode="auto">
          <a:xfrm>
            <a:off x="468313" y="2708275"/>
            <a:ext cx="6477000" cy="3943350"/>
            <a:chOff x="295" y="1706"/>
            <a:chExt cx="4080" cy="2484"/>
          </a:xfrm>
        </p:grpSpPr>
        <p:sp>
          <p:nvSpPr>
            <p:cNvPr id="10" name="Rectangle 5"/>
            <p:cNvSpPr>
              <a:spLocks noChangeArrowheads="1"/>
            </p:cNvSpPr>
            <p:nvPr/>
          </p:nvSpPr>
          <p:spPr bwMode="auto">
            <a:xfrm>
              <a:off x="295" y="1706"/>
              <a:ext cx="4080" cy="2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90000"/>
                </a:lnSpc>
                <a:spcBef>
                  <a:spcPct val="50000"/>
                </a:spcBef>
                <a:buClr>
                  <a:srgbClr val="FF0000"/>
                </a:buClr>
                <a:buFont typeface="Wingdings" panose="05000000000000000000" pitchFamily="2" charset="2"/>
                <a:buChar char="Ø"/>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范式的种类：	</a:t>
              </a:r>
            </a:p>
            <a:p>
              <a:pPr eaLnBrk="1" hangingPunct="1">
                <a:lnSpc>
                  <a:spcPct val="85000"/>
                </a:lnSpc>
                <a:spcBef>
                  <a:spcPct val="50000"/>
                </a:spcBef>
                <a:buClr>
                  <a:schemeClr val="accent1"/>
                </a:buClr>
              </a:pPr>
              <a:r>
                <a:rPr kumimoji="1" lang="zh-CN" altLang="en-US" sz="2800" dirty="0">
                  <a:solidFill>
                    <a:srgbClr val="000066"/>
                  </a:solidFill>
                  <a:latin typeface="Tahoma" panose="020B0604030504040204" pitchFamily="34" charset="0"/>
                </a:rPr>
                <a:t>	  第一范式</a:t>
              </a:r>
              <a:r>
                <a:rPr kumimoji="1" lang="en-US" altLang="zh-CN" sz="2800" dirty="0">
                  <a:solidFill>
                    <a:srgbClr val="000066"/>
                  </a:solidFill>
                  <a:latin typeface="Tahoma" panose="020B0604030504040204" pitchFamily="34" charset="0"/>
                </a:rPr>
                <a:t>(</a:t>
              </a:r>
              <a:r>
                <a:rPr kumimoji="1" lang="en-US" altLang="zh-CN" sz="2800" dirty="0" err="1">
                  <a:solidFill>
                    <a:srgbClr val="000066"/>
                  </a:solidFill>
                  <a:latin typeface="Tahoma" panose="020B0604030504040204" pitchFamily="34" charset="0"/>
                </a:rPr>
                <a:t>1NF</a:t>
              </a:r>
              <a:r>
                <a:rPr kumimoji="1" lang="en-US" altLang="zh-CN" sz="2800" dirty="0">
                  <a:solidFill>
                    <a:srgbClr val="000066"/>
                  </a:solidFill>
                  <a:latin typeface="Tahoma" panose="020B0604030504040204" pitchFamily="34" charset="0"/>
                </a:rPr>
                <a:t>)</a:t>
              </a:r>
            </a:p>
            <a:p>
              <a:pPr eaLnBrk="1" hangingPunct="1">
                <a:lnSpc>
                  <a:spcPct val="85000"/>
                </a:lnSpc>
                <a:spcBef>
                  <a:spcPct val="50000"/>
                </a:spcBef>
                <a:buClr>
                  <a:schemeClr val="accent1"/>
                </a:buCl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第二范式</a:t>
              </a:r>
              <a:r>
                <a:rPr kumimoji="1" lang="en-US" altLang="zh-CN" sz="2800" dirty="0">
                  <a:solidFill>
                    <a:srgbClr val="000066"/>
                  </a:solidFill>
                  <a:latin typeface="Tahoma" panose="020B0604030504040204" pitchFamily="34" charset="0"/>
                </a:rPr>
                <a:t>(</a:t>
              </a:r>
              <a:r>
                <a:rPr kumimoji="1" lang="en-US" altLang="zh-CN" sz="2800" dirty="0" err="1">
                  <a:solidFill>
                    <a:srgbClr val="000066"/>
                  </a:solidFill>
                  <a:latin typeface="Tahoma" panose="020B0604030504040204" pitchFamily="34" charset="0"/>
                </a:rPr>
                <a:t>2NF</a:t>
              </a:r>
              <a:r>
                <a:rPr kumimoji="1" lang="en-US" altLang="zh-CN" sz="2800" dirty="0">
                  <a:solidFill>
                    <a:srgbClr val="000066"/>
                  </a:solidFill>
                  <a:latin typeface="Tahoma" panose="020B0604030504040204" pitchFamily="34" charset="0"/>
                </a:rPr>
                <a:t>)</a:t>
              </a:r>
            </a:p>
            <a:p>
              <a:pPr eaLnBrk="1" hangingPunct="1">
                <a:lnSpc>
                  <a:spcPct val="85000"/>
                </a:lnSpc>
                <a:spcBef>
                  <a:spcPct val="50000"/>
                </a:spcBef>
                <a:buClr>
                  <a:schemeClr val="accent1"/>
                </a:buCl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第三范式</a:t>
              </a:r>
              <a:r>
                <a:rPr kumimoji="1" lang="en-US" altLang="zh-CN" sz="2800" dirty="0">
                  <a:solidFill>
                    <a:srgbClr val="000066"/>
                  </a:solidFill>
                  <a:latin typeface="Tahoma" panose="020B0604030504040204" pitchFamily="34" charset="0"/>
                </a:rPr>
                <a:t>(</a:t>
              </a:r>
              <a:r>
                <a:rPr kumimoji="1" lang="en-US" altLang="zh-CN" sz="2800" dirty="0" err="1">
                  <a:solidFill>
                    <a:srgbClr val="000066"/>
                  </a:solidFill>
                  <a:latin typeface="Tahoma" panose="020B0604030504040204" pitchFamily="34" charset="0"/>
                </a:rPr>
                <a:t>3NF</a:t>
              </a:r>
              <a:r>
                <a:rPr kumimoji="1" lang="en-US" altLang="zh-CN" sz="2800" dirty="0">
                  <a:solidFill>
                    <a:srgbClr val="000066"/>
                  </a:solidFill>
                  <a:latin typeface="Tahoma" panose="020B0604030504040204" pitchFamily="34" charset="0"/>
                </a:rPr>
                <a:t>)</a:t>
              </a:r>
            </a:p>
            <a:p>
              <a:pPr eaLnBrk="1" hangingPunct="1">
                <a:lnSpc>
                  <a:spcPct val="85000"/>
                </a:lnSpc>
                <a:spcBef>
                  <a:spcPct val="50000"/>
                </a:spcBef>
                <a:buClr>
                  <a:schemeClr val="accent1"/>
                </a:buClr>
              </a:pPr>
              <a:r>
                <a:rPr kumimoji="1" lang="en-US" altLang="zh-CN" sz="2800" dirty="0">
                  <a:solidFill>
                    <a:srgbClr val="000066"/>
                  </a:solidFill>
                  <a:latin typeface="Tahoma" panose="020B0604030504040204" pitchFamily="34" charset="0"/>
                </a:rPr>
                <a:t>	  BC</a:t>
              </a:r>
              <a:r>
                <a:rPr kumimoji="1" lang="zh-CN" altLang="en-US" sz="2800" dirty="0">
                  <a:solidFill>
                    <a:srgbClr val="000066"/>
                  </a:solidFill>
                  <a:latin typeface="Tahoma" panose="020B0604030504040204" pitchFamily="34" charset="0"/>
                </a:rPr>
                <a:t>范式</a:t>
              </a:r>
              <a:r>
                <a:rPr kumimoji="1" lang="en-US" altLang="zh-CN" sz="2800" dirty="0">
                  <a:solidFill>
                    <a:srgbClr val="000066"/>
                  </a:solidFill>
                  <a:latin typeface="Tahoma" panose="020B0604030504040204" pitchFamily="34" charset="0"/>
                </a:rPr>
                <a:t>(</a:t>
              </a:r>
              <a:r>
                <a:rPr kumimoji="1" lang="en-US" altLang="zh-CN" sz="2800" dirty="0" err="1">
                  <a:solidFill>
                    <a:srgbClr val="000066"/>
                  </a:solidFill>
                  <a:latin typeface="Tahoma" panose="020B0604030504040204" pitchFamily="34" charset="0"/>
                </a:rPr>
                <a:t>BCNF</a:t>
              </a:r>
              <a:r>
                <a:rPr kumimoji="1" lang="en-US" altLang="zh-CN" sz="2800" dirty="0">
                  <a:solidFill>
                    <a:srgbClr val="000066"/>
                  </a:solidFill>
                  <a:latin typeface="Tahoma" panose="020B0604030504040204" pitchFamily="34" charset="0"/>
                </a:rPr>
                <a:t>)</a:t>
              </a:r>
            </a:p>
            <a:p>
              <a:pPr eaLnBrk="1" hangingPunct="1">
                <a:lnSpc>
                  <a:spcPct val="85000"/>
                </a:lnSpc>
                <a:spcBef>
                  <a:spcPct val="50000"/>
                </a:spcBef>
                <a:buClr>
                  <a:schemeClr val="accent1"/>
                </a:buCl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第四范式</a:t>
              </a:r>
              <a:r>
                <a:rPr kumimoji="1" lang="en-US" altLang="zh-CN" sz="2800" dirty="0">
                  <a:solidFill>
                    <a:srgbClr val="000066"/>
                  </a:solidFill>
                  <a:latin typeface="Tahoma" panose="020B0604030504040204" pitchFamily="34" charset="0"/>
                </a:rPr>
                <a:t>(</a:t>
              </a:r>
              <a:r>
                <a:rPr kumimoji="1" lang="en-US" altLang="zh-CN" sz="2800" dirty="0" err="1">
                  <a:solidFill>
                    <a:srgbClr val="000066"/>
                  </a:solidFill>
                  <a:latin typeface="Tahoma" panose="020B0604030504040204" pitchFamily="34" charset="0"/>
                </a:rPr>
                <a:t>4NF</a:t>
              </a:r>
              <a:r>
                <a:rPr kumimoji="1" lang="en-US" altLang="zh-CN" sz="2800" dirty="0">
                  <a:solidFill>
                    <a:srgbClr val="000066"/>
                  </a:solidFill>
                  <a:latin typeface="Tahoma" panose="020B0604030504040204" pitchFamily="34" charset="0"/>
                </a:rPr>
                <a:t>)</a:t>
              </a:r>
            </a:p>
            <a:p>
              <a:pPr eaLnBrk="1" hangingPunct="1">
                <a:lnSpc>
                  <a:spcPct val="85000"/>
                </a:lnSpc>
                <a:spcBef>
                  <a:spcPct val="50000"/>
                </a:spcBef>
                <a:buClr>
                  <a:schemeClr val="accent1"/>
                </a:buCl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第五范式</a:t>
              </a:r>
              <a:r>
                <a:rPr kumimoji="1" lang="en-US" altLang="zh-CN" sz="2800" dirty="0">
                  <a:solidFill>
                    <a:srgbClr val="000066"/>
                  </a:solidFill>
                  <a:latin typeface="Tahoma" panose="020B0604030504040204" pitchFamily="34" charset="0"/>
                </a:rPr>
                <a:t>(</a:t>
              </a:r>
              <a:r>
                <a:rPr kumimoji="1" lang="en-US" altLang="zh-CN" sz="2800" dirty="0" err="1">
                  <a:solidFill>
                    <a:srgbClr val="000066"/>
                  </a:solidFill>
                  <a:latin typeface="Tahoma" panose="020B0604030504040204" pitchFamily="34" charset="0"/>
                </a:rPr>
                <a:t>5NF</a:t>
              </a:r>
              <a:r>
                <a:rPr kumimoji="1" lang="en-US" altLang="zh-CN" sz="2800" dirty="0">
                  <a:solidFill>
                    <a:srgbClr val="000066"/>
                  </a:solidFill>
                  <a:latin typeface="Tahoma" panose="020B0604030504040204" pitchFamily="34" charset="0"/>
                </a:rPr>
                <a:t>)</a:t>
              </a:r>
            </a:p>
          </p:txBody>
        </p:sp>
        <p:sp>
          <p:nvSpPr>
            <p:cNvPr id="11" name="AutoShape 8"/>
            <p:cNvSpPr>
              <a:spLocks/>
            </p:cNvSpPr>
            <p:nvPr/>
          </p:nvSpPr>
          <p:spPr bwMode="auto">
            <a:xfrm>
              <a:off x="793" y="2115"/>
              <a:ext cx="137" cy="1995"/>
            </a:xfrm>
            <a:prstGeom prst="leftBrace">
              <a:avLst>
                <a:gd name="adj1" fmla="val 1213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3300"/>
                </a:solidFill>
              </a:endParaRPr>
            </a:p>
          </p:txBody>
        </p:sp>
      </p:grpSp>
    </p:spTree>
    <p:extLst>
      <p:ext uri="{BB962C8B-B14F-4D97-AF65-F5344CB8AC3E}">
        <p14:creationId xmlns:p14="http://schemas.microsoft.com/office/powerpoint/2010/main" val="2983584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380999" y="1143000"/>
            <a:ext cx="10933545" cy="472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Font typeface="Wingdings" panose="05000000000000000000" pitchFamily="2" charset="2"/>
              <a:buChar char="Ø"/>
            </a:pPr>
            <a:r>
              <a:rPr lang="zh-CN" altLang="en-US" b="1" dirty="0" smtClean="0">
                <a:solidFill>
                  <a:srgbClr val="000066"/>
                </a:solidFill>
              </a:rPr>
              <a:t>各种范式之间存在联系：</a:t>
            </a:r>
          </a:p>
          <a:p>
            <a:pPr marL="0" indent="0" eaLnBrk="1" hangingPunct="1">
              <a:buClr>
                <a:srgbClr val="FF0000"/>
              </a:buClr>
              <a:buNone/>
            </a:pPr>
            <a:r>
              <a:rPr lang="en-US" altLang="zh-CN" b="1" dirty="0" err="1" smtClean="0">
                <a:solidFill>
                  <a:srgbClr val="CC3300"/>
                </a:solidFill>
              </a:rPr>
              <a:t>5NF</a:t>
            </a:r>
            <a:r>
              <a:rPr lang="en-US" altLang="zh-CN" b="1" dirty="0" smtClean="0">
                <a:solidFill>
                  <a:srgbClr val="CC3300"/>
                </a:solidFill>
                <a:cs typeface="Tahoma" panose="020B0604030504040204" pitchFamily="34" charset="0"/>
              </a:rPr>
              <a:t> </a:t>
            </a:r>
            <a:r>
              <a:rPr lang="en-US" altLang="zh-CN" b="1" dirty="0" smtClean="0">
                <a:solidFill>
                  <a:srgbClr val="CC3300"/>
                </a:solidFill>
              </a:rPr>
              <a:t> </a:t>
            </a:r>
            <a:r>
              <a:rPr lang="en-US" altLang="zh-CN" b="1" dirty="0" smtClean="0">
                <a:solidFill>
                  <a:srgbClr val="CC3300"/>
                </a:solidFill>
                <a:sym typeface="Symbol" panose="05050102010706020507" pitchFamily="18" charset="2"/>
              </a:rPr>
              <a:t> </a:t>
            </a:r>
            <a:r>
              <a:rPr lang="en-US" altLang="zh-CN" sz="3600" b="1" dirty="0" smtClean="0">
                <a:solidFill>
                  <a:srgbClr val="CC3300"/>
                </a:solidFill>
                <a:ea typeface="Arial Unicode MS" panose="020B0604020202020204" pitchFamily="34" charset="-122"/>
                <a:cs typeface="Arial Unicode MS" panose="020B0604020202020204" pitchFamily="34" charset="-122"/>
              </a:rPr>
              <a:t> </a:t>
            </a:r>
            <a:r>
              <a:rPr lang="en-US" altLang="zh-CN" b="1" dirty="0" err="1" smtClean="0">
                <a:solidFill>
                  <a:srgbClr val="CC3300"/>
                </a:solidFill>
                <a:ea typeface="Arial Unicode MS" panose="020B0604020202020204" pitchFamily="34" charset="-122"/>
                <a:cs typeface="Arial Unicode MS" panose="020B0604020202020204" pitchFamily="34" charset="-122"/>
              </a:rPr>
              <a:t>4NF</a:t>
            </a:r>
            <a:r>
              <a:rPr lang="en-US" altLang="zh-CN" sz="3600" b="1" dirty="0" smtClean="0">
                <a:solidFill>
                  <a:srgbClr val="CC3300"/>
                </a:solidFill>
                <a:ea typeface="Arial Unicode MS" panose="020B0604020202020204" pitchFamily="34" charset="-122"/>
                <a:cs typeface="Arial Unicode MS" panose="020B0604020202020204" pitchFamily="34" charset="-122"/>
              </a:rPr>
              <a:t> </a:t>
            </a:r>
            <a:r>
              <a:rPr lang="en-US" altLang="zh-CN" b="1" dirty="0" smtClean="0">
                <a:solidFill>
                  <a:srgbClr val="CC3300"/>
                </a:solidFill>
              </a:rPr>
              <a:t> </a:t>
            </a:r>
            <a:r>
              <a:rPr lang="en-US" altLang="zh-CN" b="1" dirty="0" smtClean="0">
                <a:solidFill>
                  <a:srgbClr val="CC3300"/>
                </a:solidFill>
                <a:sym typeface="Symbol" panose="05050102010706020507" pitchFamily="18" charset="2"/>
              </a:rPr>
              <a:t> </a:t>
            </a:r>
            <a:r>
              <a:rPr lang="en-US" altLang="zh-CN" b="1" dirty="0" err="1" smtClean="0">
                <a:solidFill>
                  <a:srgbClr val="CC3300"/>
                </a:solidFill>
                <a:ea typeface="Arial Unicode MS" panose="020B0604020202020204" pitchFamily="34" charset="-122"/>
                <a:cs typeface="Arial Unicode MS" panose="020B0604020202020204" pitchFamily="34" charset="-122"/>
              </a:rPr>
              <a:t>BCNF</a:t>
            </a:r>
            <a:r>
              <a:rPr lang="en-US" altLang="zh-CN" b="1" dirty="0" smtClean="0">
                <a:solidFill>
                  <a:srgbClr val="CC3300"/>
                </a:solidFill>
              </a:rPr>
              <a:t> </a:t>
            </a:r>
            <a:r>
              <a:rPr lang="en-US" altLang="zh-CN" b="1" dirty="0" smtClean="0">
                <a:solidFill>
                  <a:srgbClr val="CC3300"/>
                </a:solidFill>
                <a:sym typeface="Symbol" panose="05050102010706020507" pitchFamily="18" charset="2"/>
              </a:rPr>
              <a:t> </a:t>
            </a:r>
            <a:r>
              <a:rPr lang="en-US" altLang="zh-CN" sz="3600" b="1" dirty="0" smtClean="0">
                <a:solidFill>
                  <a:srgbClr val="CC3300"/>
                </a:solidFill>
                <a:ea typeface="Arial Unicode MS" panose="020B0604020202020204" pitchFamily="34" charset="-122"/>
                <a:cs typeface="Arial Unicode MS" panose="020B0604020202020204" pitchFamily="34" charset="-122"/>
              </a:rPr>
              <a:t> </a:t>
            </a:r>
            <a:r>
              <a:rPr lang="en-US" altLang="zh-CN" b="1" dirty="0" err="1" smtClean="0">
                <a:solidFill>
                  <a:srgbClr val="CC3300"/>
                </a:solidFill>
                <a:ea typeface="Arial Unicode MS" panose="020B0604020202020204" pitchFamily="34" charset="-122"/>
                <a:cs typeface="Arial Unicode MS" panose="020B0604020202020204" pitchFamily="34" charset="-122"/>
              </a:rPr>
              <a:t>3NF</a:t>
            </a:r>
            <a:r>
              <a:rPr lang="en-US" altLang="zh-CN" sz="3600" b="1" dirty="0" smtClean="0">
                <a:solidFill>
                  <a:srgbClr val="CC3300"/>
                </a:solidFill>
                <a:ea typeface="Arial Unicode MS" panose="020B0604020202020204" pitchFamily="34" charset="-122"/>
                <a:cs typeface="Arial Unicode MS" panose="020B0604020202020204" pitchFamily="34" charset="-122"/>
              </a:rPr>
              <a:t> </a:t>
            </a:r>
            <a:r>
              <a:rPr lang="en-US" altLang="zh-CN" b="1" dirty="0" smtClean="0">
                <a:solidFill>
                  <a:srgbClr val="CC3300"/>
                </a:solidFill>
              </a:rPr>
              <a:t> </a:t>
            </a:r>
            <a:r>
              <a:rPr lang="en-US" altLang="zh-CN" b="1" dirty="0" smtClean="0">
                <a:solidFill>
                  <a:srgbClr val="CC3300"/>
                </a:solidFill>
                <a:sym typeface="Symbol" panose="05050102010706020507" pitchFamily="18" charset="2"/>
              </a:rPr>
              <a:t> </a:t>
            </a:r>
            <a:r>
              <a:rPr lang="en-US" altLang="zh-CN" sz="3600" b="1" dirty="0" smtClean="0">
                <a:solidFill>
                  <a:srgbClr val="CC3300"/>
                </a:solidFill>
                <a:ea typeface="Arial Unicode MS" panose="020B0604020202020204" pitchFamily="34" charset="-122"/>
                <a:cs typeface="Arial Unicode MS" panose="020B0604020202020204" pitchFamily="34" charset="-122"/>
              </a:rPr>
              <a:t> </a:t>
            </a:r>
            <a:r>
              <a:rPr lang="en-US" altLang="zh-CN" b="1" dirty="0" err="1" smtClean="0">
                <a:solidFill>
                  <a:srgbClr val="CC3300"/>
                </a:solidFill>
                <a:ea typeface="Arial Unicode MS" panose="020B0604020202020204" pitchFamily="34" charset="-122"/>
                <a:cs typeface="Arial Unicode MS" panose="020B0604020202020204" pitchFamily="34" charset="-122"/>
              </a:rPr>
              <a:t>2NF</a:t>
            </a:r>
            <a:r>
              <a:rPr lang="en-US" altLang="zh-CN" sz="3600" b="1" dirty="0" smtClean="0">
                <a:solidFill>
                  <a:srgbClr val="CC3300"/>
                </a:solidFill>
                <a:ea typeface="Arial Unicode MS" panose="020B0604020202020204" pitchFamily="34" charset="-122"/>
                <a:cs typeface="Arial Unicode MS" panose="020B0604020202020204" pitchFamily="34" charset="-122"/>
              </a:rPr>
              <a:t> </a:t>
            </a:r>
            <a:r>
              <a:rPr lang="en-US" altLang="zh-CN" b="1" dirty="0" smtClean="0">
                <a:solidFill>
                  <a:srgbClr val="CC3300"/>
                </a:solidFill>
              </a:rPr>
              <a:t> </a:t>
            </a:r>
            <a:r>
              <a:rPr lang="en-US" altLang="zh-CN" b="1" dirty="0" smtClean="0">
                <a:solidFill>
                  <a:srgbClr val="CC3300"/>
                </a:solidFill>
                <a:sym typeface="Symbol" panose="05050102010706020507" pitchFamily="18" charset="2"/>
              </a:rPr>
              <a:t> </a:t>
            </a:r>
            <a:r>
              <a:rPr lang="en-US" altLang="zh-CN" sz="3600" b="1" dirty="0" smtClean="0">
                <a:solidFill>
                  <a:srgbClr val="CC3300"/>
                </a:solidFill>
                <a:ea typeface="Arial Unicode MS" panose="020B0604020202020204" pitchFamily="34" charset="-122"/>
                <a:cs typeface="Arial Unicode MS" panose="020B0604020202020204" pitchFamily="34" charset="-122"/>
              </a:rPr>
              <a:t> </a:t>
            </a:r>
            <a:r>
              <a:rPr lang="en-US" altLang="zh-CN" b="1" dirty="0" err="1" smtClean="0">
                <a:solidFill>
                  <a:srgbClr val="CC3300"/>
                </a:solidFill>
                <a:ea typeface="Arial Unicode MS" panose="020B0604020202020204" pitchFamily="34" charset="-122"/>
                <a:cs typeface="Arial Unicode MS" panose="020B0604020202020204" pitchFamily="34" charset="-122"/>
              </a:rPr>
              <a:t>1NF</a:t>
            </a:r>
            <a:r>
              <a:rPr lang="en-US" altLang="zh-CN" sz="3600" b="1" dirty="0" smtClean="0">
                <a:solidFill>
                  <a:srgbClr val="CC3300"/>
                </a:solidFill>
                <a:ea typeface="Arial Unicode MS" panose="020B0604020202020204" pitchFamily="34" charset="-122"/>
                <a:cs typeface="Arial Unicode MS" panose="020B0604020202020204" pitchFamily="34" charset="-122"/>
              </a:rPr>
              <a:t> </a:t>
            </a:r>
            <a:endParaRPr lang="en-US" altLang="zh-CN" sz="3600" b="1" dirty="0" smtClean="0">
              <a:solidFill>
                <a:srgbClr val="CC3300"/>
              </a:solidFill>
            </a:endParaRPr>
          </a:p>
          <a:p>
            <a:pPr eaLnBrk="1" hangingPunct="1">
              <a:buClr>
                <a:srgbClr val="FF0000"/>
              </a:buClr>
              <a:buFont typeface="Wingdings" panose="05000000000000000000" pitchFamily="2" charset="2"/>
              <a:buChar char="Ø"/>
            </a:pPr>
            <a:endParaRPr lang="en-US" altLang="zh-CN" b="1" dirty="0" smtClean="0">
              <a:solidFill>
                <a:srgbClr val="CC3300"/>
              </a:solidFill>
            </a:endParaRPr>
          </a:p>
          <a:p>
            <a:pPr eaLnBrk="1" hangingPunct="1">
              <a:buClr>
                <a:srgbClr val="FF0000"/>
              </a:buClr>
              <a:buFont typeface="Wingdings" panose="05000000000000000000" pitchFamily="2" charset="2"/>
              <a:buChar char="Ø"/>
            </a:pPr>
            <a:r>
              <a:rPr lang="zh-CN" altLang="en-US" b="1" dirty="0" smtClean="0">
                <a:solidFill>
                  <a:srgbClr val="000066"/>
                </a:solidFill>
              </a:rPr>
              <a:t>某一关系模式</a:t>
            </a:r>
            <a:r>
              <a:rPr lang="en-US" altLang="zh-CN" b="1" dirty="0" smtClean="0">
                <a:solidFill>
                  <a:srgbClr val="000066"/>
                </a:solidFill>
              </a:rPr>
              <a:t>R</a:t>
            </a:r>
            <a:r>
              <a:rPr lang="zh-CN" altLang="en-US" b="1" dirty="0" smtClean="0">
                <a:solidFill>
                  <a:srgbClr val="000066"/>
                </a:solidFill>
              </a:rPr>
              <a:t>为第</a:t>
            </a:r>
            <a:r>
              <a:rPr lang="en-US" altLang="zh-CN" b="1" dirty="0" smtClean="0">
                <a:solidFill>
                  <a:srgbClr val="000066"/>
                </a:solidFill>
              </a:rPr>
              <a:t>n</a:t>
            </a:r>
            <a:r>
              <a:rPr lang="zh-CN" altLang="en-US" b="1" dirty="0" smtClean="0">
                <a:solidFill>
                  <a:srgbClr val="000066"/>
                </a:solidFill>
              </a:rPr>
              <a:t>范式，可简记为</a:t>
            </a:r>
            <a:r>
              <a:rPr lang="en-US" altLang="zh-CN" b="1" dirty="0" err="1" smtClean="0">
                <a:solidFill>
                  <a:srgbClr val="000066"/>
                </a:solidFill>
              </a:rPr>
              <a:t>R∈nNF</a:t>
            </a:r>
            <a:r>
              <a:rPr lang="zh-CN" altLang="en-US" b="1" dirty="0" smtClean="0">
                <a:solidFill>
                  <a:srgbClr val="000066"/>
                </a:solidFill>
              </a:rPr>
              <a:t>。</a:t>
            </a:r>
          </a:p>
          <a:p>
            <a:pPr lvl="1" eaLnBrk="1" hangingPunct="1">
              <a:lnSpc>
                <a:spcPct val="80000"/>
              </a:lnSpc>
              <a:buClr>
                <a:srgbClr val="FF0000"/>
              </a:buClr>
              <a:buFont typeface="Wingdings" panose="05000000000000000000" pitchFamily="2" charset="2"/>
              <a:buChar char="Ø"/>
            </a:pPr>
            <a:endParaRPr lang="zh-CN" altLang="en-US" dirty="0" smtClean="0">
              <a:solidFill>
                <a:srgbClr val="000066"/>
              </a:solidFill>
              <a:ea typeface="楷体_GB2312" pitchFamily="49" charset="-122"/>
            </a:endParaRPr>
          </a:p>
          <a:p>
            <a:pPr eaLnBrk="1" hangingPunct="1">
              <a:lnSpc>
                <a:spcPct val="150000"/>
              </a:lnSpc>
              <a:buClr>
                <a:srgbClr val="FF0000"/>
              </a:buClr>
              <a:buFont typeface="Wingdings" panose="05000000000000000000" pitchFamily="2" charset="2"/>
              <a:buChar char="Ø"/>
            </a:pPr>
            <a:r>
              <a:rPr lang="zh-CN" altLang="en-US" b="1" dirty="0" smtClean="0">
                <a:solidFill>
                  <a:srgbClr val="000066"/>
                </a:solidFill>
              </a:rPr>
              <a:t>通过模式分解将一个低级范式的关系模式转换为若干个高级范式的关系模式的过程称作</a:t>
            </a:r>
            <a:r>
              <a:rPr lang="zh-CN" altLang="en-US" b="1" dirty="0" smtClean="0">
                <a:solidFill>
                  <a:srgbClr val="FF3300"/>
                </a:solidFill>
              </a:rPr>
              <a:t>规范化</a:t>
            </a:r>
            <a:r>
              <a:rPr lang="zh-CN" altLang="en-US" b="1" dirty="0" smtClean="0">
                <a:solidFill>
                  <a:srgbClr val="000066"/>
                </a:solidFill>
              </a:rPr>
              <a:t>。</a:t>
            </a:r>
          </a:p>
        </p:txBody>
      </p:sp>
    </p:spTree>
    <p:extLst>
      <p:ext uri="{BB962C8B-B14F-4D97-AF65-F5344CB8AC3E}">
        <p14:creationId xmlns:p14="http://schemas.microsoft.com/office/powerpoint/2010/main" val="17017872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dissolv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a:solidFill>
                  <a:schemeClr val="bg1"/>
                </a:solidFill>
                <a:latin typeface="微软雅黑" panose="020B0503020204020204" pitchFamily="34" charset="-122"/>
                <a:ea typeface="微软雅黑" panose="020B0503020204020204" pitchFamily="34" charset="-122"/>
              </a:rPr>
              <a:t>规范化</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5.3.1 </a:t>
            </a:r>
            <a:r>
              <a:rPr lang="zh-CN" altLang="en-US" sz="2800" b="1" dirty="0">
                <a:solidFill>
                  <a:schemeClr val="bg1"/>
                </a:solidFill>
                <a:latin typeface="微软雅黑" panose="020B0503020204020204" pitchFamily="34" charset="-122"/>
                <a:ea typeface="微软雅黑" panose="020B0503020204020204" pitchFamily="34" charset="-122"/>
              </a:rPr>
              <a:t>第一范式（</a:t>
            </a:r>
            <a:r>
              <a:rPr lang="en-US" altLang="zh-CN" sz="2800" b="1" dirty="0" err="1">
                <a:solidFill>
                  <a:schemeClr val="bg1"/>
                </a:solidFill>
                <a:latin typeface="微软雅黑" panose="020B0503020204020204" pitchFamily="34" charset="-122"/>
                <a:ea typeface="微软雅黑" panose="020B0503020204020204" pitchFamily="34" charset="-122"/>
              </a:rPr>
              <a:t>1NF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80999" y="1143000"/>
            <a:ext cx="10924309" cy="11199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Font typeface="Wingdings" panose="05000000000000000000" pitchFamily="2" charset="2"/>
              <a:buChar char="Ø"/>
            </a:pPr>
            <a:r>
              <a:rPr kumimoji="1" lang="zh-CN" altLang="en-US" b="1" dirty="0" smtClean="0">
                <a:solidFill>
                  <a:srgbClr val="FF0000"/>
                </a:solidFill>
                <a:latin typeface="Tahoma" panose="020B0604030504040204" pitchFamily="34" charset="0"/>
              </a:rPr>
              <a:t>定义</a:t>
            </a:r>
            <a:r>
              <a:rPr kumimoji="1" lang="en-US" altLang="zh-CN" b="1" dirty="0" smtClean="0">
                <a:solidFill>
                  <a:srgbClr val="FF0000"/>
                </a:solidFill>
                <a:latin typeface="Tahoma" panose="020B0604030504040204" pitchFamily="34" charset="0"/>
              </a:rPr>
              <a:t>5.7 </a:t>
            </a:r>
            <a:r>
              <a:rPr lang="zh-CN" altLang="en-US" b="1" dirty="0" smtClean="0">
                <a:solidFill>
                  <a:srgbClr val="000066"/>
                </a:solidFill>
                <a:latin typeface="宋体" panose="02010600030101010101" pitchFamily="2" charset="-122"/>
              </a:rPr>
              <a:t>满足最低要求的范式。</a:t>
            </a:r>
          </a:p>
          <a:p>
            <a:pPr lvl="1" eaLnBrk="1" hangingPunct="1">
              <a:buFontTx/>
              <a:buNone/>
            </a:pPr>
            <a:r>
              <a:rPr lang="zh-CN" altLang="en-US" b="1" dirty="0" smtClean="0">
                <a:solidFill>
                  <a:srgbClr val="000066"/>
                </a:solidFill>
              </a:rPr>
              <a:t>        如果一个关系模式</a:t>
            </a:r>
            <a:r>
              <a:rPr lang="en-US" altLang="zh-CN" b="1" dirty="0" smtClean="0">
                <a:solidFill>
                  <a:srgbClr val="000066"/>
                </a:solidFill>
              </a:rPr>
              <a:t>R</a:t>
            </a:r>
            <a:r>
              <a:rPr lang="zh-CN" altLang="en-US" b="1" dirty="0" smtClean="0">
                <a:solidFill>
                  <a:srgbClr val="000066"/>
                </a:solidFill>
              </a:rPr>
              <a:t>的所有属性都是不可分的基本数据项，则</a:t>
            </a:r>
            <a:r>
              <a:rPr lang="en-US" altLang="zh-CN" b="1" dirty="0" err="1" smtClean="0">
                <a:solidFill>
                  <a:srgbClr val="CC3300"/>
                </a:solidFill>
              </a:rPr>
              <a:t>R∈1NF</a:t>
            </a:r>
            <a:r>
              <a:rPr lang="zh-CN" altLang="en-US" sz="3200" b="1" dirty="0" smtClean="0">
                <a:solidFill>
                  <a:srgbClr val="000066"/>
                </a:solidFill>
              </a:rPr>
              <a:t>。</a:t>
            </a:r>
          </a:p>
        </p:txBody>
      </p:sp>
      <p:sp>
        <p:nvSpPr>
          <p:cNvPr id="9" name="Rectangle 4"/>
          <p:cNvSpPr>
            <a:spLocks noChangeArrowheads="1"/>
          </p:cNvSpPr>
          <p:nvPr/>
        </p:nvSpPr>
        <p:spPr bwMode="auto">
          <a:xfrm>
            <a:off x="574387" y="2325948"/>
            <a:ext cx="86868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0"/>
              </a:spcBef>
              <a:buClr>
                <a:srgbClr val="C00000"/>
              </a:buClr>
              <a:buFontTx/>
              <a:buChar char="•"/>
            </a:pPr>
            <a:r>
              <a:rPr kumimoji="1" lang="en-US" altLang="zh-CN" dirty="0">
                <a:solidFill>
                  <a:srgbClr val="000066"/>
                </a:solidFill>
                <a:latin typeface="Tahoma" panose="020B0604030504040204" pitchFamily="34" charset="0"/>
              </a:rPr>
              <a:t> </a:t>
            </a:r>
            <a:r>
              <a:rPr kumimoji="1" lang="zh-CN" altLang="en-US" dirty="0">
                <a:solidFill>
                  <a:srgbClr val="000066"/>
                </a:solidFill>
                <a:latin typeface="Tahoma" panose="020B0604030504040204" pitchFamily="34" charset="0"/>
              </a:rPr>
              <a:t>第一范式是对关系模式的最起码要求。</a:t>
            </a:r>
          </a:p>
          <a:p>
            <a:pPr eaLnBrk="1" hangingPunct="1">
              <a:lnSpc>
                <a:spcPct val="105000"/>
              </a:lnSpc>
              <a:spcBef>
                <a:spcPct val="50000"/>
              </a:spcBef>
              <a:buClr>
                <a:srgbClr val="C00000"/>
              </a:buClr>
              <a:buFontTx/>
              <a:buChar char="•"/>
            </a:pPr>
            <a:r>
              <a:rPr kumimoji="1" lang="zh-CN" altLang="en-US" dirty="0">
                <a:solidFill>
                  <a:srgbClr val="000066"/>
                </a:solidFill>
                <a:latin typeface="Tahoma" panose="020B0604030504040204" pitchFamily="34" charset="0"/>
              </a:rPr>
              <a:t> 不满足第一范式的数据库模式不能称为关系数据库。</a:t>
            </a:r>
          </a:p>
          <a:p>
            <a:pPr eaLnBrk="1" hangingPunct="1">
              <a:lnSpc>
                <a:spcPct val="105000"/>
              </a:lnSpc>
              <a:spcBef>
                <a:spcPct val="50000"/>
              </a:spcBef>
              <a:buClr>
                <a:srgbClr val="C00000"/>
              </a:buClr>
              <a:buFontTx/>
              <a:buChar char="•"/>
            </a:pPr>
            <a:r>
              <a:rPr kumimoji="1" lang="zh-CN" altLang="en-US" dirty="0">
                <a:solidFill>
                  <a:srgbClr val="000066"/>
                </a:solidFill>
                <a:latin typeface="Tahoma" panose="020B0604030504040204" pitchFamily="34" charset="0"/>
              </a:rPr>
              <a:t> 但满足第一范式的关系模式并不一定是一个好的关系模式。</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4215102"/>
            <a:ext cx="658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388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528291" y="1007485"/>
            <a:ext cx="812800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pPr>
            <a:r>
              <a:rPr lang="zh-CN" altLang="en-US" sz="4000" b="1" dirty="0" smtClean="0">
                <a:solidFill>
                  <a:srgbClr val="003300"/>
                </a:solidFill>
              </a:rPr>
              <a:t>第</a:t>
            </a:r>
            <a:r>
              <a:rPr lang="zh-CN" altLang="en-US" sz="4000" b="1" dirty="0">
                <a:solidFill>
                  <a:srgbClr val="003300"/>
                </a:solidFill>
              </a:rPr>
              <a:t>五章 关系数据库设计理</a:t>
            </a:r>
            <a:r>
              <a:rPr lang="zh-CN" altLang="en-US" sz="4000" b="1" dirty="0" smtClean="0">
                <a:solidFill>
                  <a:srgbClr val="003300"/>
                </a:solidFill>
              </a:rPr>
              <a:t>论</a:t>
            </a:r>
            <a:endParaRPr lang="en-US" altLang="zh-CN" sz="4000" b="1" dirty="0" smtClean="0">
              <a:solidFill>
                <a:srgbClr val="003300"/>
              </a:solidFill>
            </a:endParaRPr>
          </a:p>
          <a:p>
            <a:pPr algn="ctr" eaLnBrk="1" hangingPunct="1">
              <a:spcBef>
                <a:spcPct val="40000"/>
              </a:spcBef>
            </a:pPr>
            <a:endParaRPr lang="zh-CN" altLang="en-US" sz="2400" b="1" dirty="0">
              <a:solidFill>
                <a:srgbClr val="003300"/>
              </a:solidFill>
            </a:endParaRPr>
          </a:p>
          <a:p>
            <a:pPr eaLnBrk="1" hangingPunct="1">
              <a:spcBef>
                <a:spcPct val="50000"/>
              </a:spcBef>
            </a:pPr>
            <a:r>
              <a:rPr lang="en-US" altLang="zh-CN" sz="3200" b="1" dirty="0" smtClean="0"/>
              <a:t>5.1</a:t>
            </a:r>
            <a:r>
              <a:rPr lang="zh-CN" altLang="en-US" sz="3200" b="1" dirty="0"/>
              <a:t>问题的提</a:t>
            </a:r>
            <a:r>
              <a:rPr lang="zh-CN" altLang="en-US" sz="3200" b="1" dirty="0" smtClean="0"/>
              <a:t>出</a:t>
            </a:r>
            <a:endParaRPr lang="en-US" altLang="zh-CN" sz="3200" b="1" dirty="0"/>
          </a:p>
          <a:p>
            <a:pPr eaLnBrk="1" hangingPunct="1">
              <a:spcBef>
                <a:spcPct val="50000"/>
              </a:spcBef>
            </a:pPr>
            <a:r>
              <a:rPr lang="en-US" altLang="zh-CN" sz="3200" b="1" dirty="0"/>
              <a:t>5</a:t>
            </a:r>
            <a:r>
              <a:rPr lang="en-US" altLang="zh-CN" sz="3200" b="1" dirty="0" smtClean="0"/>
              <a:t>.2 </a:t>
            </a:r>
            <a:r>
              <a:rPr lang="zh-CN" altLang="en-US" sz="3200" b="1" dirty="0"/>
              <a:t>基</a:t>
            </a:r>
            <a:r>
              <a:rPr lang="zh-CN" altLang="en-US" sz="3200" b="1" dirty="0" smtClean="0"/>
              <a:t>本概念</a:t>
            </a:r>
            <a:endParaRPr lang="zh-CN" altLang="en-US" sz="3200" b="1" dirty="0"/>
          </a:p>
          <a:p>
            <a:pPr eaLnBrk="1" hangingPunct="1">
              <a:spcBef>
                <a:spcPct val="50000"/>
              </a:spcBef>
            </a:pPr>
            <a:r>
              <a:rPr lang="en-US" altLang="zh-CN" sz="3200" b="1" dirty="0" smtClean="0"/>
              <a:t>5.3 </a:t>
            </a:r>
            <a:r>
              <a:rPr lang="zh-CN" altLang="en-US" sz="3200" b="1" dirty="0" smtClean="0"/>
              <a:t>规</a:t>
            </a:r>
            <a:r>
              <a:rPr lang="zh-CN" altLang="en-US" sz="3200" b="1" dirty="0"/>
              <a:t>范</a:t>
            </a:r>
            <a:r>
              <a:rPr lang="zh-CN" altLang="en-US" sz="3200" b="1" dirty="0" smtClean="0"/>
              <a:t>化</a:t>
            </a:r>
            <a:endParaRPr lang="zh-CN" altLang="en-US" sz="3200" b="1" dirty="0"/>
          </a:p>
          <a:p>
            <a:pPr eaLnBrk="1" hangingPunct="1">
              <a:spcBef>
                <a:spcPct val="50000"/>
              </a:spcBef>
            </a:pPr>
            <a:r>
              <a:rPr lang="en-US" altLang="zh-CN" sz="3200" b="1" dirty="0" smtClean="0"/>
              <a:t>5.4 </a:t>
            </a:r>
            <a:r>
              <a:rPr lang="zh-CN" altLang="en-US" sz="3200" b="1" dirty="0" smtClean="0"/>
              <a:t>函</a:t>
            </a:r>
            <a:r>
              <a:rPr lang="zh-CN" altLang="en-US" sz="3200" b="1" dirty="0"/>
              <a:t>数依赖的公理系统</a:t>
            </a:r>
          </a:p>
          <a:p>
            <a:pPr eaLnBrk="1" hangingPunct="1">
              <a:spcBef>
                <a:spcPct val="50000"/>
              </a:spcBef>
            </a:pPr>
            <a:r>
              <a:rPr lang="en-US" altLang="zh-CN" sz="3200" b="1" dirty="0" smtClean="0"/>
              <a:t>5.5 </a:t>
            </a:r>
            <a:r>
              <a:rPr lang="zh-CN" altLang="en-US" sz="3200" b="1" dirty="0" smtClean="0"/>
              <a:t>模式分解</a:t>
            </a:r>
            <a:endParaRPr lang="en-US" altLang="zh-CN" sz="3200" dirty="0"/>
          </a:p>
        </p:txBody>
      </p:sp>
    </p:spTree>
    <p:extLst>
      <p:ext uri="{BB962C8B-B14F-4D97-AF65-F5344CB8AC3E}">
        <p14:creationId xmlns:p14="http://schemas.microsoft.com/office/powerpoint/2010/main" val="10247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5.3.2 </a:t>
            </a:r>
            <a:r>
              <a:rPr lang="zh-CN" altLang="en-US" sz="2800" b="1" dirty="0">
                <a:solidFill>
                  <a:schemeClr val="bg1"/>
                </a:solidFill>
                <a:latin typeface="微软雅黑" panose="020B0503020204020204" pitchFamily="34" charset="-122"/>
                <a:ea typeface="微软雅黑" panose="020B0503020204020204" pitchFamily="34" charset="-122"/>
              </a:rPr>
              <a:t>第二范式（</a:t>
            </a:r>
            <a:r>
              <a:rPr lang="en-US" altLang="zh-CN" sz="2800" b="1" dirty="0" err="1">
                <a:solidFill>
                  <a:schemeClr val="bg1"/>
                </a:solidFill>
                <a:latin typeface="微软雅黑" panose="020B0503020204020204" pitchFamily="34" charset="-122"/>
                <a:ea typeface="微软雅黑" panose="020B0503020204020204" pitchFamily="34" charset="-122"/>
              </a:rPr>
              <a:t>2NF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380999" y="1143000"/>
            <a:ext cx="11081327"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800" dirty="0">
                <a:solidFill>
                  <a:srgbClr val="FF0000"/>
                </a:solidFill>
                <a:latin typeface="Tahoma" panose="020B0604030504040204" pitchFamily="34" charset="0"/>
              </a:rPr>
              <a:t>定义</a:t>
            </a:r>
            <a:r>
              <a:rPr kumimoji="1" lang="en-US" altLang="zh-CN" sz="2800" dirty="0">
                <a:solidFill>
                  <a:srgbClr val="FF0000"/>
                </a:solidFill>
                <a:latin typeface="Tahoma" panose="020B0604030504040204" pitchFamily="34" charset="0"/>
              </a:rPr>
              <a:t>5.8  </a:t>
            </a:r>
            <a:r>
              <a:rPr kumimoji="1" lang="zh-CN" altLang="en-US" sz="2800" dirty="0">
                <a:solidFill>
                  <a:srgbClr val="000066"/>
                </a:solidFill>
                <a:latin typeface="Tahoma" panose="020B0604030504040204" pitchFamily="34" charset="0"/>
              </a:rPr>
              <a:t>若关系模式</a:t>
            </a:r>
            <a:r>
              <a:rPr kumimoji="1" lang="en-US" altLang="zh-CN" sz="2800" dirty="0" err="1">
                <a:solidFill>
                  <a:srgbClr val="000066"/>
                </a:solidFill>
                <a:latin typeface="Tahoma" panose="020B0604030504040204" pitchFamily="34" charset="0"/>
              </a:rPr>
              <a:t>R∈1NF</a:t>
            </a:r>
            <a:r>
              <a:rPr kumimoji="1" lang="zh-CN" altLang="en-US" sz="2800" dirty="0">
                <a:solidFill>
                  <a:srgbClr val="000066"/>
                </a:solidFill>
                <a:latin typeface="Tahoma" panose="020B0604030504040204" pitchFamily="34" charset="0"/>
              </a:rPr>
              <a:t>，并且每一个非主属性都完全函数依赖于</a:t>
            </a:r>
            <a:r>
              <a:rPr kumimoji="1" lang="en-US" altLang="zh-CN" sz="2800" dirty="0">
                <a:solidFill>
                  <a:srgbClr val="000066"/>
                </a:solidFill>
                <a:latin typeface="Tahoma" panose="020B0604030504040204" pitchFamily="34" charset="0"/>
              </a:rPr>
              <a:t>R</a:t>
            </a:r>
            <a:r>
              <a:rPr kumimoji="1" lang="zh-CN" altLang="en-US" sz="2800" dirty="0">
                <a:solidFill>
                  <a:srgbClr val="000066"/>
                </a:solidFill>
                <a:latin typeface="Tahoma" panose="020B0604030504040204" pitchFamily="34" charset="0"/>
              </a:rPr>
              <a:t>的码，则</a:t>
            </a:r>
            <a:r>
              <a:rPr kumimoji="1" lang="en-US" altLang="zh-CN" sz="2800" dirty="0" err="1">
                <a:solidFill>
                  <a:srgbClr val="CC3300"/>
                </a:solidFill>
                <a:latin typeface="Tahoma" panose="020B0604030504040204" pitchFamily="34" charset="0"/>
              </a:rPr>
              <a:t>R∈2NF</a:t>
            </a:r>
            <a:r>
              <a:rPr kumimoji="1" lang="zh-CN" altLang="en-US" sz="2800" dirty="0">
                <a:solidFill>
                  <a:srgbClr val="000066"/>
                </a:solidFill>
                <a:latin typeface="Tahoma" panose="020B0604030504040204" pitchFamily="34" charset="0"/>
              </a:rPr>
              <a:t>。</a:t>
            </a:r>
          </a:p>
          <a:p>
            <a:pPr eaLnBrk="1" hangingPunct="1">
              <a:spcBef>
                <a:spcPct val="20000"/>
              </a:spcBef>
              <a:buClr>
                <a:schemeClr val="folHlink"/>
              </a:buClr>
              <a:buSzPct val="60000"/>
              <a:buFont typeface="Wingdings" panose="05000000000000000000" pitchFamily="2" charset="2"/>
              <a:buNone/>
            </a:pPr>
            <a:r>
              <a:rPr kumimoji="1" lang="zh-CN" altLang="en-US" sz="2800" dirty="0">
                <a:solidFill>
                  <a:srgbClr val="000066"/>
                </a:solidFill>
                <a:latin typeface="Tahoma" panose="020B0604030504040204" pitchFamily="34" charset="0"/>
                <a:ea typeface="楷体_GB2312" pitchFamily="49" charset="-122"/>
              </a:rPr>
              <a:t>即：</a:t>
            </a:r>
            <a:r>
              <a:rPr kumimoji="1" lang="zh-CN" altLang="en-US" sz="2800" dirty="0">
                <a:solidFill>
                  <a:srgbClr val="CC3300"/>
                </a:solidFill>
                <a:latin typeface="Tahoma" panose="020B0604030504040204" pitchFamily="34" charset="0"/>
                <a:ea typeface="楷体_GB2312" pitchFamily="49" charset="-122"/>
              </a:rPr>
              <a:t>消除非主属性对码的部分依赖</a:t>
            </a:r>
          </a:p>
        </p:txBody>
      </p:sp>
      <p:sp>
        <p:nvSpPr>
          <p:cNvPr id="9" name="Rectangle 4"/>
          <p:cNvSpPr>
            <a:spLocks noChangeArrowheads="1"/>
          </p:cNvSpPr>
          <p:nvPr/>
        </p:nvSpPr>
        <p:spPr bwMode="auto">
          <a:xfrm>
            <a:off x="381000" y="3141663"/>
            <a:ext cx="1100743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rgbClr val="FF0000"/>
              </a:buClr>
              <a:buFontTx/>
              <a:buChar char="•"/>
            </a:pPr>
            <a:r>
              <a:rPr kumimoji="1" lang="en-US" altLang="zh-CN" dirty="0">
                <a:solidFill>
                  <a:srgbClr val="000066"/>
                </a:solidFill>
                <a:latin typeface="宋体" panose="02010600030101010101" pitchFamily="2" charset="-122"/>
              </a:rPr>
              <a:t> </a:t>
            </a:r>
            <a:r>
              <a:rPr kumimoji="1" lang="zh-CN" altLang="en-US" dirty="0">
                <a:solidFill>
                  <a:srgbClr val="000066"/>
                </a:solidFill>
                <a:latin typeface="宋体" panose="02010600030101010101" pitchFamily="2" charset="-122"/>
              </a:rPr>
              <a:t>如果一个数据库模式中的每个关系模式都是第二范式的，则称此数据库模式属于第二范式的数据库模式。</a:t>
            </a:r>
          </a:p>
          <a:p>
            <a:pPr eaLnBrk="1" hangingPunct="1">
              <a:lnSpc>
                <a:spcPct val="150000"/>
              </a:lnSpc>
              <a:spcBef>
                <a:spcPct val="50000"/>
              </a:spcBef>
              <a:buClr>
                <a:srgbClr val="FF0000"/>
              </a:buClr>
              <a:buFontTx/>
              <a:buChar char="•"/>
            </a:pPr>
            <a:r>
              <a:rPr kumimoji="1" lang="zh-CN" altLang="en-US" dirty="0">
                <a:solidFill>
                  <a:srgbClr val="000066"/>
                </a:solidFill>
                <a:latin typeface="宋体" panose="02010600030101010101" pitchFamily="2" charset="-122"/>
              </a:rPr>
              <a:t> </a:t>
            </a:r>
            <a:r>
              <a:rPr kumimoji="1" lang="zh-CN" altLang="en-US" dirty="0" smtClean="0">
                <a:solidFill>
                  <a:srgbClr val="000066"/>
                </a:solidFill>
                <a:latin typeface="宋体" panose="02010600030101010101" pitchFamily="2" charset="-122"/>
              </a:rPr>
              <a:t>从</a:t>
            </a:r>
            <a:r>
              <a:rPr kumimoji="1" lang="en-US" altLang="zh-CN" dirty="0" err="1">
                <a:solidFill>
                  <a:srgbClr val="000066"/>
                </a:solidFill>
                <a:latin typeface="宋体" panose="02010600030101010101" pitchFamily="2" charset="-122"/>
              </a:rPr>
              <a:t>1NF</a:t>
            </a:r>
            <a:r>
              <a:rPr kumimoji="1" lang="zh-CN" altLang="en-US" dirty="0">
                <a:solidFill>
                  <a:srgbClr val="000066"/>
                </a:solidFill>
                <a:latin typeface="宋体" panose="02010600030101010101" pitchFamily="2" charset="-122"/>
              </a:rPr>
              <a:t>中消除非主属性对候选码的部分函数依赖</a:t>
            </a:r>
            <a:r>
              <a:rPr kumimoji="1" lang="en-US" altLang="zh-CN" dirty="0">
                <a:solidFill>
                  <a:srgbClr val="000066"/>
                </a:solidFill>
                <a:latin typeface="宋体" panose="02010600030101010101" pitchFamily="2" charset="-122"/>
              </a:rPr>
              <a:t>,</a:t>
            </a:r>
            <a:r>
              <a:rPr kumimoji="1" lang="zh-CN" altLang="en-US" dirty="0">
                <a:solidFill>
                  <a:srgbClr val="000066"/>
                </a:solidFill>
                <a:latin typeface="宋体" panose="02010600030101010101" pitchFamily="2" charset="-122"/>
              </a:rPr>
              <a:t>则获得</a:t>
            </a:r>
            <a:r>
              <a:rPr kumimoji="1" lang="en-US" altLang="zh-CN" dirty="0" err="1">
                <a:solidFill>
                  <a:srgbClr val="000066"/>
                </a:solidFill>
                <a:latin typeface="宋体" panose="02010600030101010101" pitchFamily="2" charset="-122"/>
              </a:rPr>
              <a:t>2NF</a:t>
            </a:r>
            <a:r>
              <a:rPr kumimoji="1" lang="zh-CN" altLang="en-US" dirty="0">
                <a:solidFill>
                  <a:srgbClr val="000066"/>
                </a:solidFill>
                <a:latin typeface="宋体" panose="02010600030101010101" pitchFamily="2" charset="-122"/>
              </a:rPr>
              <a:t>。</a:t>
            </a:r>
          </a:p>
          <a:p>
            <a:pPr eaLnBrk="1" hangingPunct="1">
              <a:lnSpc>
                <a:spcPct val="150000"/>
              </a:lnSpc>
              <a:spcBef>
                <a:spcPct val="50000"/>
              </a:spcBef>
              <a:buClr>
                <a:srgbClr val="FFFF66"/>
              </a:buClr>
              <a:buFontTx/>
              <a:buChar char="•"/>
            </a:pPr>
            <a:endParaRPr kumimoji="1" lang="en-US" altLang="zh-CN" dirty="0">
              <a:solidFill>
                <a:srgbClr val="000066"/>
              </a:solidFill>
              <a:latin typeface="宋体" panose="02010600030101010101" pitchFamily="2" charset="-122"/>
            </a:endParaRPr>
          </a:p>
        </p:txBody>
      </p:sp>
    </p:spTree>
    <p:extLst>
      <p:ext uri="{BB962C8B-B14F-4D97-AF65-F5344CB8AC3E}">
        <p14:creationId xmlns:p14="http://schemas.microsoft.com/office/powerpoint/2010/main" val="537125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5.3.2 </a:t>
            </a:r>
            <a:r>
              <a:rPr lang="zh-CN" altLang="en-US" sz="2800" b="1" dirty="0">
                <a:solidFill>
                  <a:schemeClr val="bg1"/>
                </a:solidFill>
                <a:latin typeface="微软雅黑" panose="020B0503020204020204" pitchFamily="34" charset="-122"/>
                <a:ea typeface="微软雅黑" panose="020B0503020204020204" pitchFamily="34" charset="-122"/>
              </a:rPr>
              <a:t>第二范式（</a:t>
            </a:r>
            <a:r>
              <a:rPr lang="en-US" altLang="zh-CN" sz="2800" b="1" dirty="0" err="1">
                <a:solidFill>
                  <a:schemeClr val="bg1"/>
                </a:solidFill>
                <a:latin typeface="微软雅黑" panose="020B0503020204020204" pitchFamily="34" charset="-122"/>
                <a:ea typeface="微软雅黑" panose="020B0503020204020204" pitchFamily="34" charset="-122"/>
              </a:rPr>
              <a:t>2NF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503382" y="991394"/>
            <a:ext cx="11374582" cy="152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solidFill>
                  <a:srgbClr val="000066"/>
                </a:solidFill>
              </a:rPr>
              <a:t>例</a:t>
            </a:r>
            <a:r>
              <a:rPr lang="en-US" altLang="zh-CN" b="1" smtClean="0">
                <a:solidFill>
                  <a:srgbClr val="000066"/>
                </a:solidFill>
              </a:rPr>
              <a:t>: </a:t>
            </a:r>
            <a:r>
              <a:rPr lang="zh-CN" altLang="en-US" b="1" smtClean="0">
                <a:solidFill>
                  <a:srgbClr val="000066"/>
                </a:solidFill>
              </a:rPr>
              <a:t>关系模式</a:t>
            </a:r>
            <a:r>
              <a:rPr lang="en-US" altLang="zh-CN" b="1" smtClean="0">
                <a:solidFill>
                  <a:srgbClr val="000066"/>
                </a:solidFill>
              </a:rPr>
              <a:t>WAE</a:t>
            </a:r>
            <a:r>
              <a:rPr lang="zh-CN" altLang="en-US" b="1" smtClean="0">
                <a:solidFill>
                  <a:srgbClr val="000066"/>
                </a:solidFill>
              </a:rPr>
              <a:t>中</a:t>
            </a:r>
            <a:r>
              <a:rPr lang="en-US" altLang="zh-CN" b="1" smtClean="0">
                <a:solidFill>
                  <a:srgbClr val="000066"/>
                </a:solidFill>
              </a:rPr>
              <a:t>: </a:t>
            </a:r>
            <a:r>
              <a:rPr lang="en-US" altLang="zh-CN" b="1" smtClean="0">
                <a:solidFill>
                  <a:srgbClr val="FF0000"/>
                </a:solidFill>
                <a:latin typeface="楷体_GB2312" pitchFamily="49" charset="-122"/>
                <a:ea typeface="楷体_GB2312" pitchFamily="49" charset="-122"/>
              </a:rPr>
              <a:t>WAE(</a:t>
            </a:r>
            <a:r>
              <a:rPr lang="zh-CN" altLang="zh-CN" b="1" smtClean="0">
                <a:solidFill>
                  <a:srgbClr val="FF0000"/>
                </a:solidFill>
                <a:latin typeface="楷体_GB2312" pitchFamily="49" charset="-122"/>
                <a:ea typeface="楷体_GB2312" pitchFamily="49" charset="-122"/>
              </a:rPr>
              <a:t>仓库号，所在区域，区域主管，设备号，数量</a:t>
            </a:r>
            <a:r>
              <a:rPr lang="en-US" altLang="zh-CN" b="1" smtClean="0">
                <a:solidFill>
                  <a:srgbClr val="FF0000"/>
                </a:solidFill>
                <a:latin typeface="楷体_GB2312" pitchFamily="49" charset="-122"/>
                <a:ea typeface="楷体_GB2312" pitchFamily="49" charset="-122"/>
              </a:rPr>
              <a:t>)</a:t>
            </a:r>
            <a:endParaRPr lang="zh-CN" altLang="en-US" b="1" smtClean="0">
              <a:solidFill>
                <a:srgbClr val="FF0000"/>
              </a:solidFill>
              <a:latin typeface="楷体_GB2312" pitchFamily="49" charset="-122"/>
              <a:ea typeface="楷体_GB2312" pitchFamily="49" charset="-122"/>
            </a:endParaRPr>
          </a:p>
        </p:txBody>
      </p:sp>
      <p:sp>
        <p:nvSpPr>
          <p:cNvPr id="9" name="Rectangle 4"/>
          <p:cNvSpPr>
            <a:spLocks noChangeArrowheads="1"/>
          </p:cNvSpPr>
          <p:nvPr/>
        </p:nvSpPr>
        <p:spPr bwMode="auto">
          <a:xfrm>
            <a:off x="677286" y="1597819"/>
            <a:ext cx="55133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dirty="0">
                <a:solidFill>
                  <a:schemeClr val="accent2"/>
                </a:solidFill>
                <a:latin typeface="Tahoma" panose="020B0604030504040204" pitchFamily="34" charset="0"/>
              </a:rPr>
              <a:t>  </a:t>
            </a:r>
            <a:r>
              <a:rPr kumimoji="1" lang="zh-CN" altLang="en-US" dirty="0">
                <a:solidFill>
                  <a:schemeClr val="accent2"/>
                </a:solidFill>
                <a:latin typeface="Tahoma" panose="020B0604030504040204" pitchFamily="34" charset="0"/>
              </a:rPr>
              <a:t>码</a:t>
            </a:r>
            <a:r>
              <a:rPr kumimoji="1" lang="zh-CN" altLang="en-US" dirty="0">
                <a:solidFill>
                  <a:schemeClr val="accent2"/>
                </a:solidFill>
                <a:latin typeface="Tahoma" panose="020B0604030504040204" pitchFamily="34" charset="0"/>
                <a:sym typeface="Wingdings" panose="05000000000000000000" pitchFamily="2" charset="2"/>
              </a:rPr>
              <a:t>： </a:t>
            </a:r>
            <a:r>
              <a:rPr kumimoji="1" lang="en-US" altLang="zh-CN" dirty="0">
                <a:solidFill>
                  <a:schemeClr val="accent2"/>
                </a:solidFill>
                <a:latin typeface="Tahoma" panose="020B0604030504040204" pitchFamily="34" charset="0"/>
                <a:sym typeface="Wingdings" panose="05000000000000000000" pitchFamily="2" charset="2"/>
              </a:rPr>
              <a:t>(</a:t>
            </a:r>
            <a:r>
              <a:rPr kumimoji="1" lang="zh-CN" altLang="en-US" dirty="0">
                <a:solidFill>
                  <a:schemeClr val="accent2"/>
                </a:solidFill>
                <a:latin typeface="Tahoma" panose="020B0604030504040204" pitchFamily="34" charset="0"/>
                <a:sym typeface="Wingdings" panose="05000000000000000000" pitchFamily="2" charset="2"/>
              </a:rPr>
              <a:t>仓库号</a:t>
            </a:r>
            <a:r>
              <a:rPr kumimoji="1" lang="en-US" altLang="zh-CN" dirty="0">
                <a:solidFill>
                  <a:schemeClr val="accent2"/>
                </a:solidFill>
                <a:latin typeface="Tahoma" panose="020B0604030504040204" pitchFamily="34" charset="0"/>
                <a:sym typeface="Wingdings" panose="05000000000000000000" pitchFamily="2" charset="2"/>
              </a:rPr>
              <a:t>, </a:t>
            </a:r>
            <a:r>
              <a:rPr kumimoji="1" lang="zh-CN" altLang="en-US" dirty="0">
                <a:solidFill>
                  <a:schemeClr val="accent2"/>
                </a:solidFill>
                <a:latin typeface="Tahoma" panose="020B0604030504040204" pitchFamily="34" charset="0"/>
                <a:sym typeface="Wingdings" panose="05000000000000000000" pitchFamily="2" charset="2"/>
              </a:rPr>
              <a:t>设备号</a:t>
            </a:r>
            <a:r>
              <a:rPr kumimoji="1" lang="en-US" altLang="zh-CN" dirty="0">
                <a:solidFill>
                  <a:schemeClr val="accent2"/>
                </a:solidFill>
                <a:latin typeface="Tahoma" panose="020B0604030504040204" pitchFamily="34" charset="0"/>
                <a:sym typeface="Wingdings" panose="05000000000000000000" pitchFamily="2" charset="2"/>
              </a:rPr>
              <a:t>)</a:t>
            </a:r>
            <a:r>
              <a:rPr kumimoji="1" lang="en-US" altLang="zh-CN" dirty="0">
                <a:solidFill>
                  <a:schemeClr val="accent2"/>
                </a:solidFill>
                <a:latin typeface="Tahoma" panose="020B0604030504040204" pitchFamily="34" charset="0"/>
              </a:rPr>
              <a:t> </a:t>
            </a:r>
          </a:p>
          <a:p>
            <a:pPr eaLnBrk="1" hangingPunct="1">
              <a:buFontTx/>
              <a:buChar char="•"/>
            </a:pPr>
            <a:r>
              <a:rPr kumimoji="1" lang="zh-CN" altLang="en-US" dirty="0">
                <a:solidFill>
                  <a:schemeClr val="accent2"/>
                </a:solidFill>
                <a:latin typeface="Tahoma" panose="020B0604030504040204" pitchFamily="34" charset="0"/>
              </a:rPr>
              <a:t> 主属性</a:t>
            </a:r>
            <a:r>
              <a:rPr kumimoji="1" lang="en-US" altLang="zh-CN" dirty="0">
                <a:solidFill>
                  <a:schemeClr val="accent2"/>
                </a:solidFill>
                <a:latin typeface="Tahoma" panose="020B0604030504040204" pitchFamily="34" charset="0"/>
              </a:rPr>
              <a:t>:</a:t>
            </a:r>
            <a:r>
              <a:rPr kumimoji="1" lang="zh-CN" altLang="en-US" dirty="0">
                <a:solidFill>
                  <a:schemeClr val="accent2"/>
                </a:solidFill>
                <a:latin typeface="Tahoma" panose="020B0604030504040204" pitchFamily="34" charset="0"/>
                <a:sym typeface="Wingdings" panose="05000000000000000000" pitchFamily="2" charset="2"/>
              </a:rPr>
              <a:t>仓库号</a:t>
            </a:r>
            <a:r>
              <a:rPr kumimoji="1" lang="en-US" altLang="zh-CN" dirty="0">
                <a:solidFill>
                  <a:schemeClr val="accent2"/>
                </a:solidFill>
                <a:latin typeface="Tahoma" panose="020B0604030504040204" pitchFamily="34" charset="0"/>
                <a:sym typeface="Wingdings" panose="05000000000000000000" pitchFamily="2" charset="2"/>
              </a:rPr>
              <a:t>, </a:t>
            </a:r>
            <a:r>
              <a:rPr kumimoji="1" lang="zh-CN" altLang="en-US" dirty="0">
                <a:solidFill>
                  <a:schemeClr val="accent2"/>
                </a:solidFill>
                <a:latin typeface="Tahoma" panose="020B0604030504040204" pitchFamily="34" charset="0"/>
                <a:sym typeface="Wingdings" panose="05000000000000000000" pitchFamily="2" charset="2"/>
              </a:rPr>
              <a:t>设备号</a:t>
            </a:r>
            <a:endParaRPr kumimoji="1" lang="en-US" altLang="zh-CN" dirty="0">
              <a:solidFill>
                <a:schemeClr val="accent2"/>
              </a:solidFill>
              <a:latin typeface="Tahoma" panose="020B0604030504040204" pitchFamily="34" charset="0"/>
              <a:sym typeface="Wingdings" panose="05000000000000000000" pitchFamily="2" charset="2"/>
            </a:endParaRPr>
          </a:p>
          <a:p>
            <a:pPr eaLnBrk="1" hangingPunct="1">
              <a:buFontTx/>
              <a:buChar char="•"/>
            </a:pPr>
            <a:r>
              <a:rPr kumimoji="1" lang="en-US" altLang="zh-CN" dirty="0">
                <a:solidFill>
                  <a:schemeClr val="accent2"/>
                </a:solidFill>
                <a:latin typeface="Tahoma" panose="020B0604030504040204" pitchFamily="34" charset="0"/>
                <a:sym typeface="Wingdings" panose="05000000000000000000" pitchFamily="2" charset="2"/>
              </a:rPr>
              <a:t> </a:t>
            </a:r>
            <a:r>
              <a:rPr kumimoji="1" lang="zh-CN" altLang="en-US" dirty="0">
                <a:solidFill>
                  <a:schemeClr val="accent2"/>
                </a:solidFill>
                <a:latin typeface="Tahoma" panose="020B0604030504040204" pitchFamily="34" charset="0"/>
                <a:sym typeface="Wingdings" panose="05000000000000000000" pitchFamily="2" charset="2"/>
              </a:rPr>
              <a:t>非主属性</a:t>
            </a:r>
            <a:r>
              <a:rPr kumimoji="1" lang="en-US" altLang="zh-CN" dirty="0">
                <a:solidFill>
                  <a:schemeClr val="accent2"/>
                </a:solidFill>
                <a:latin typeface="Tahoma" panose="020B0604030504040204" pitchFamily="34" charset="0"/>
                <a:sym typeface="Wingdings" panose="05000000000000000000" pitchFamily="2" charset="2"/>
              </a:rPr>
              <a:t>: </a:t>
            </a:r>
            <a:r>
              <a:rPr lang="zh-CN" altLang="zh-CN" dirty="0">
                <a:solidFill>
                  <a:schemeClr val="accent2"/>
                </a:solidFill>
              </a:rPr>
              <a:t>所在区域、区域主管和数量</a:t>
            </a:r>
            <a:endParaRPr kumimoji="1" lang="en-US" altLang="zh-CN" dirty="0">
              <a:solidFill>
                <a:schemeClr val="accent2"/>
              </a:solidFill>
              <a:sym typeface="Wingdings" panose="05000000000000000000" pitchFamily="2" charset="2"/>
            </a:endParaRPr>
          </a:p>
        </p:txBody>
      </p:sp>
      <p:sp>
        <p:nvSpPr>
          <p:cNvPr id="10" name="Rectangle 6"/>
          <p:cNvSpPr>
            <a:spLocks noChangeArrowheads="1"/>
          </p:cNvSpPr>
          <p:nvPr/>
        </p:nvSpPr>
        <p:spPr bwMode="auto">
          <a:xfrm>
            <a:off x="443779" y="3024152"/>
            <a:ext cx="807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rgbClr val="C00000"/>
              </a:buClr>
              <a:buFontTx/>
              <a:buChar cha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函数依赖：</a:t>
            </a: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561" y="3669370"/>
            <a:ext cx="658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611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5.3.2 </a:t>
            </a:r>
            <a:r>
              <a:rPr lang="zh-CN" altLang="en-US" sz="2800" b="1" dirty="0">
                <a:solidFill>
                  <a:schemeClr val="bg1"/>
                </a:solidFill>
                <a:latin typeface="微软雅黑" panose="020B0503020204020204" pitchFamily="34" charset="-122"/>
                <a:ea typeface="微软雅黑" panose="020B0503020204020204" pitchFamily="34" charset="-122"/>
              </a:rPr>
              <a:t>第二范式（</a:t>
            </a:r>
            <a:r>
              <a:rPr lang="en-US" altLang="zh-CN" sz="2800" b="1" dirty="0" err="1">
                <a:solidFill>
                  <a:schemeClr val="bg1"/>
                </a:solidFill>
                <a:latin typeface="微软雅黑" panose="020B0503020204020204" pitchFamily="34" charset="-122"/>
                <a:ea typeface="微软雅黑" panose="020B0503020204020204" pitchFamily="34" charset="-122"/>
              </a:rPr>
              <a:t>2NF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3"/>
          <p:cNvGrpSpPr>
            <a:grpSpLocks/>
          </p:cNvGrpSpPr>
          <p:nvPr/>
        </p:nvGrpSpPr>
        <p:grpSpPr bwMode="auto">
          <a:xfrm>
            <a:off x="990600" y="990600"/>
            <a:ext cx="6894513" cy="3048000"/>
            <a:chOff x="624" y="624"/>
            <a:chExt cx="3939" cy="1920"/>
          </a:xfrm>
        </p:grpSpPr>
        <p:sp>
          <p:nvSpPr>
            <p:cNvPr id="9" name="Rectangle 4"/>
            <p:cNvSpPr>
              <a:spLocks noChangeArrowheads="1"/>
            </p:cNvSpPr>
            <p:nvPr/>
          </p:nvSpPr>
          <p:spPr bwMode="auto">
            <a:xfrm>
              <a:off x="2246" y="752"/>
              <a:ext cx="1157" cy="179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Text Box 5"/>
            <p:cNvSpPr txBox="1">
              <a:spLocks noChangeArrowheads="1"/>
            </p:cNvSpPr>
            <p:nvPr/>
          </p:nvSpPr>
          <p:spPr bwMode="auto">
            <a:xfrm>
              <a:off x="2503" y="1008"/>
              <a:ext cx="643" cy="384"/>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FF0000"/>
                  </a:solidFill>
                  <a:latin typeface="Times New Roman" panose="02020603050405020304" pitchFamily="18" charset="0"/>
                </a:rPr>
                <a:t>仓库号</a:t>
              </a:r>
              <a:endParaRPr lang="en-US" altLang="zh-CN" sz="2000">
                <a:solidFill>
                  <a:srgbClr val="FF0000"/>
                </a:solidFill>
                <a:latin typeface="Times New Roman" panose="02020603050405020304" pitchFamily="18" charset="0"/>
              </a:endParaRPr>
            </a:p>
          </p:txBody>
        </p:sp>
        <p:sp>
          <p:nvSpPr>
            <p:cNvPr id="11" name="Text Box 6"/>
            <p:cNvSpPr txBox="1">
              <a:spLocks noChangeArrowheads="1"/>
            </p:cNvSpPr>
            <p:nvPr/>
          </p:nvSpPr>
          <p:spPr bwMode="auto">
            <a:xfrm>
              <a:off x="2544" y="1824"/>
              <a:ext cx="643" cy="384"/>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FF0000"/>
                  </a:solidFill>
                  <a:latin typeface="Times New Roman" panose="02020603050405020304" pitchFamily="18" charset="0"/>
                </a:rPr>
                <a:t> </a:t>
              </a:r>
              <a:r>
                <a:rPr lang="zh-CN" altLang="en-US" sz="2000">
                  <a:solidFill>
                    <a:srgbClr val="FF0000"/>
                  </a:solidFill>
                  <a:latin typeface="Times New Roman" panose="02020603050405020304" pitchFamily="18" charset="0"/>
                </a:rPr>
                <a:t>设备号</a:t>
              </a:r>
              <a:endParaRPr lang="en-US" altLang="zh-CN" sz="2000">
                <a:solidFill>
                  <a:srgbClr val="FF0000"/>
                </a:solidFill>
                <a:latin typeface="Times New Roman" panose="02020603050405020304" pitchFamily="18" charset="0"/>
              </a:endParaRPr>
            </a:p>
          </p:txBody>
        </p:sp>
        <p:sp>
          <p:nvSpPr>
            <p:cNvPr id="12" name="Text Box 7"/>
            <p:cNvSpPr txBox="1">
              <a:spLocks noChangeArrowheads="1"/>
            </p:cNvSpPr>
            <p:nvPr/>
          </p:nvSpPr>
          <p:spPr bwMode="auto">
            <a:xfrm>
              <a:off x="1089" y="1520"/>
              <a:ext cx="771" cy="384"/>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FF0000"/>
                  </a:solidFill>
                  <a:latin typeface="Times New Roman" panose="02020603050405020304" pitchFamily="18" charset="0"/>
                </a:rPr>
                <a:t>数量</a:t>
              </a:r>
              <a:endParaRPr lang="en-US" altLang="zh-CN" sz="2000">
                <a:solidFill>
                  <a:srgbClr val="FF0000"/>
                </a:solidFill>
                <a:latin typeface="Times New Roman" panose="02020603050405020304" pitchFamily="18" charset="0"/>
              </a:endParaRPr>
            </a:p>
          </p:txBody>
        </p:sp>
        <p:sp>
          <p:nvSpPr>
            <p:cNvPr id="13" name="Text Box 8"/>
            <p:cNvSpPr txBox="1">
              <a:spLocks noChangeArrowheads="1"/>
            </p:cNvSpPr>
            <p:nvPr/>
          </p:nvSpPr>
          <p:spPr bwMode="auto">
            <a:xfrm>
              <a:off x="3789" y="1008"/>
              <a:ext cx="771" cy="384"/>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FF0000"/>
                  </a:solidFill>
                  <a:latin typeface="Times New Roman" panose="02020603050405020304" pitchFamily="18" charset="0"/>
                </a:rPr>
                <a:t> </a:t>
              </a:r>
              <a:r>
                <a:rPr lang="zh-CN" altLang="en-US" sz="2000">
                  <a:solidFill>
                    <a:srgbClr val="FF0000"/>
                  </a:solidFill>
                  <a:latin typeface="Times New Roman" panose="02020603050405020304" pitchFamily="18" charset="0"/>
                </a:rPr>
                <a:t>所在区域</a:t>
              </a:r>
              <a:endParaRPr lang="en-US" altLang="zh-CN" sz="2000" b="0">
                <a:solidFill>
                  <a:srgbClr val="FF0000"/>
                </a:solidFill>
                <a:latin typeface="Times New Roman" panose="02020603050405020304" pitchFamily="18" charset="0"/>
              </a:endParaRPr>
            </a:p>
          </p:txBody>
        </p:sp>
        <p:sp>
          <p:nvSpPr>
            <p:cNvPr id="14" name="Text Box 9"/>
            <p:cNvSpPr txBox="1">
              <a:spLocks noChangeArrowheads="1"/>
            </p:cNvSpPr>
            <p:nvPr/>
          </p:nvSpPr>
          <p:spPr bwMode="auto">
            <a:xfrm>
              <a:off x="3792" y="1920"/>
              <a:ext cx="771" cy="384"/>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FF0000"/>
                  </a:solidFill>
                  <a:latin typeface="Times New Roman" panose="02020603050405020304" pitchFamily="18" charset="0"/>
                </a:rPr>
                <a:t> </a:t>
              </a:r>
              <a:r>
                <a:rPr lang="zh-CN" altLang="en-US" sz="2000">
                  <a:solidFill>
                    <a:srgbClr val="FF0000"/>
                  </a:solidFill>
                  <a:latin typeface="Times New Roman" panose="02020603050405020304" pitchFamily="18" charset="0"/>
                </a:rPr>
                <a:t>区域主管</a:t>
              </a:r>
              <a:endParaRPr lang="en-US" altLang="zh-CN" sz="2000" b="0">
                <a:solidFill>
                  <a:srgbClr val="FF0000"/>
                </a:solidFill>
                <a:latin typeface="Times New Roman" panose="02020603050405020304" pitchFamily="18" charset="0"/>
              </a:endParaRPr>
            </a:p>
          </p:txBody>
        </p:sp>
        <p:sp>
          <p:nvSpPr>
            <p:cNvPr id="15" name="Line 10"/>
            <p:cNvSpPr>
              <a:spLocks noChangeShapeType="1"/>
            </p:cNvSpPr>
            <p:nvPr/>
          </p:nvSpPr>
          <p:spPr bwMode="auto">
            <a:xfrm flipH="1">
              <a:off x="1860" y="1648"/>
              <a:ext cx="386"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1"/>
            <p:cNvSpPr>
              <a:spLocks noChangeShapeType="1"/>
            </p:cNvSpPr>
            <p:nvPr/>
          </p:nvSpPr>
          <p:spPr bwMode="auto">
            <a:xfrm>
              <a:off x="3146" y="1136"/>
              <a:ext cx="643"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2"/>
            <p:cNvSpPr>
              <a:spLocks noChangeShapeType="1"/>
            </p:cNvSpPr>
            <p:nvPr/>
          </p:nvSpPr>
          <p:spPr bwMode="auto">
            <a:xfrm>
              <a:off x="3146" y="1136"/>
              <a:ext cx="643" cy="89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3"/>
            <p:cNvSpPr>
              <a:spLocks noChangeShapeType="1"/>
            </p:cNvSpPr>
            <p:nvPr/>
          </p:nvSpPr>
          <p:spPr bwMode="auto">
            <a:xfrm flipV="1">
              <a:off x="3403" y="1264"/>
              <a:ext cx="386" cy="640"/>
            </a:xfrm>
            <a:prstGeom prst="line">
              <a:avLst/>
            </a:prstGeom>
            <a:noFill/>
            <a:ln w="2857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4"/>
            <p:cNvSpPr>
              <a:spLocks noChangeShapeType="1"/>
            </p:cNvSpPr>
            <p:nvPr/>
          </p:nvSpPr>
          <p:spPr bwMode="auto">
            <a:xfrm>
              <a:off x="3403" y="1904"/>
              <a:ext cx="386" cy="256"/>
            </a:xfrm>
            <a:prstGeom prst="line">
              <a:avLst/>
            </a:prstGeom>
            <a:noFill/>
            <a:ln w="28575">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5"/>
            <p:cNvSpPr>
              <a:spLocks noChangeShapeType="1"/>
            </p:cNvSpPr>
            <p:nvPr/>
          </p:nvSpPr>
          <p:spPr bwMode="auto">
            <a:xfrm>
              <a:off x="4174" y="1392"/>
              <a:ext cx="0" cy="51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16"/>
            <p:cNvSpPr txBox="1">
              <a:spLocks noChangeArrowheads="1"/>
            </p:cNvSpPr>
            <p:nvPr/>
          </p:nvSpPr>
          <p:spPr bwMode="auto">
            <a:xfrm>
              <a:off x="624" y="624"/>
              <a:ext cx="12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800">
                  <a:solidFill>
                    <a:srgbClr val="CC3300"/>
                  </a:solidFill>
                  <a:latin typeface="Times New Roman" panose="02020603050405020304" pitchFamily="18" charset="0"/>
                </a:rPr>
                <a:t>关系</a:t>
              </a:r>
              <a:r>
                <a:rPr lang="en-US" altLang="zh-CN" sz="2800">
                  <a:solidFill>
                    <a:srgbClr val="CC3300"/>
                  </a:solidFill>
                  <a:latin typeface="Times New Roman" panose="02020603050405020304" pitchFamily="18" charset="0"/>
                </a:rPr>
                <a:t>WAE</a:t>
              </a:r>
            </a:p>
          </p:txBody>
        </p:sp>
      </p:grpSp>
      <p:sp>
        <p:nvSpPr>
          <p:cNvPr id="22" name="Rectangle 17"/>
          <p:cNvSpPr>
            <a:spLocks noChangeArrowheads="1"/>
          </p:cNvSpPr>
          <p:nvPr/>
        </p:nvSpPr>
        <p:spPr bwMode="auto">
          <a:xfrm>
            <a:off x="457200" y="4419600"/>
            <a:ext cx="868680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50000"/>
              </a:spcBef>
              <a:buClr>
                <a:srgbClr val="C00000"/>
              </a:buClr>
              <a:buFontTx/>
              <a:buChar char="•"/>
            </a:pPr>
            <a:r>
              <a:rPr kumimoji="1" lang="zh-CN" altLang="en-US" sz="2800" dirty="0">
                <a:solidFill>
                  <a:srgbClr val="000066"/>
                </a:solidFill>
                <a:latin typeface="Tahoma" panose="020B0604030504040204" pitchFamily="34" charset="0"/>
              </a:rPr>
              <a:t>码为</a:t>
            </a:r>
            <a:r>
              <a:rPr kumimoji="1" lang="en-US" altLang="zh-CN" sz="2800" dirty="0">
                <a:solidFill>
                  <a:srgbClr val="000066"/>
                </a:solidFill>
                <a:latin typeface="Tahoma" panose="020B0604030504040204" pitchFamily="34" charset="0"/>
              </a:rPr>
              <a:t>(</a:t>
            </a:r>
            <a:r>
              <a:rPr kumimoji="1" lang="zh-CN" altLang="en-US" sz="2800" dirty="0">
                <a:solidFill>
                  <a:srgbClr val="000066"/>
                </a:solidFill>
                <a:latin typeface="Tahoma" panose="020B0604030504040204" pitchFamily="34" charset="0"/>
              </a:rPr>
              <a:t>仓库号</a:t>
            </a: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设备号</a:t>
            </a:r>
            <a:r>
              <a:rPr kumimoji="1" lang="en-US" altLang="zh-CN" sz="2800" dirty="0">
                <a:solidFill>
                  <a:srgbClr val="000066"/>
                </a:solidFill>
                <a:latin typeface="Tahoma" panose="020B0604030504040204" pitchFamily="34" charset="0"/>
              </a:rPr>
              <a:t>)</a:t>
            </a:r>
          </a:p>
          <a:p>
            <a:pPr eaLnBrk="1" hangingPunct="1">
              <a:lnSpc>
                <a:spcPct val="85000"/>
              </a:lnSpc>
              <a:spcBef>
                <a:spcPct val="50000"/>
              </a:spcBef>
              <a:buClr>
                <a:srgbClr val="C00000"/>
              </a:buClr>
              <a:buFontTx/>
              <a:buChar char="•"/>
            </a:pPr>
            <a:r>
              <a:rPr kumimoji="1" lang="zh-CN" altLang="en-US" sz="2800" dirty="0">
                <a:solidFill>
                  <a:srgbClr val="000066"/>
                </a:solidFill>
                <a:latin typeface="Tahoma" panose="020B0604030504040204" pitchFamily="34" charset="0"/>
              </a:rPr>
              <a:t>非主属性所在区域和区域主管部分函数依赖于码</a:t>
            </a:r>
            <a:endParaRPr kumimoji="1" lang="en-US" altLang="zh-CN" sz="2800" dirty="0">
              <a:solidFill>
                <a:srgbClr val="000066"/>
              </a:solidFill>
              <a:latin typeface="Tahoma" panose="020B0604030504040204" pitchFamily="34" charset="0"/>
            </a:endParaRPr>
          </a:p>
          <a:p>
            <a:pPr eaLnBrk="1" hangingPunct="1">
              <a:lnSpc>
                <a:spcPct val="85000"/>
              </a:lnSpc>
              <a:spcBef>
                <a:spcPct val="50000"/>
              </a:spcBef>
              <a:buClr>
                <a:srgbClr val="C00000"/>
              </a:buClr>
              <a:buFontTx/>
              <a:buChar char="•"/>
            </a:pPr>
            <a:r>
              <a:rPr kumimoji="1" lang="en-US" altLang="zh-CN" sz="2800" dirty="0" err="1">
                <a:solidFill>
                  <a:srgbClr val="000066"/>
                </a:solidFill>
                <a:latin typeface="Tahoma" panose="020B0604030504040204" pitchFamily="34" charset="0"/>
              </a:rPr>
              <a:t>WAE</a:t>
            </a:r>
            <a:r>
              <a:rPr kumimoji="1" lang="zh-CN" altLang="en-US" sz="2800" dirty="0">
                <a:solidFill>
                  <a:srgbClr val="000066"/>
                </a:solidFill>
                <a:latin typeface="Tahoma" panose="020B0604030504040204" pitchFamily="34" charset="0"/>
              </a:rPr>
              <a:t>满足第一范式，但不满足第二范式。</a:t>
            </a:r>
          </a:p>
        </p:txBody>
      </p:sp>
    </p:spTree>
    <p:extLst>
      <p:ext uri="{BB962C8B-B14F-4D97-AF65-F5344CB8AC3E}">
        <p14:creationId xmlns:p14="http://schemas.microsoft.com/office/powerpoint/2010/main" val="84032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ox(in)">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ox(in)">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ox(in)">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5.3.2 </a:t>
            </a:r>
            <a:r>
              <a:rPr lang="zh-CN" altLang="en-US" sz="2800" b="1" dirty="0">
                <a:solidFill>
                  <a:schemeClr val="bg1"/>
                </a:solidFill>
                <a:latin typeface="微软雅黑" panose="020B0503020204020204" pitchFamily="34" charset="-122"/>
                <a:ea typeface="微软雅黑" panose="020B0503020204020204" pitchFamily="34" charset="-122"/>
              </a:rPr>
              <a:t>第二范式（</a:t>
            </a:r>
            <a:r>
              <a:rPr lang="en-US" altLang="zh-CN" sz="2800" b="1" dirty="0" err="1">
                <a:solidFill>
                  <a:schemeClr val="bg1"/>
                </a:solidFill>
                <a:latin typeface="微软雅黑" panose="020B0503020204020204" pitchFamily="34" charset="-122"/>
                <a:ea typeface="微软雅黑" panose="020B0503020204020204" pitchFamily="34" charset="-122"/>
              </a:rPr>
              <a:t>2NF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95821" y="907257"/>
            <a:ext cx="10113818" cy="2743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C00000"/>
              </a:buClr>
            </a:pPr>
            <a:r>
              <a:rPr lang="zh-CN" altLang="en-US" sz="2400" b="1" dirty="0" smtClean="0">
                <a:solidFill>
                  <a:srgbClr val="000066"/>
                </a:solidFill>
              </a:rPr>
              <a:t>解决方法：将</a:t>
            </a:r>
            <a:r>
              <a:rPr lang="en-US" altLang="zh-CN" sz="2400" b="1" dirty="0" err="1" smtClean="0">
                <a:solidFill>
                  <a:srgbClr val="000066"/>
                </a:solidFill>
              </a:rPr>
              <a:t>WAE</a:t>
            </a:r>
            <a:r>
              <a:rPr lang="zh-CN" altLang="en-US" sz="2400" b="1" dirty="0" smtClean="0">
                <a:solidFill>
                  <a:srgbClr val="000066"/>
                </a:solidFill>
              </a:rPr>
              <a:t>分解为两个关系模式，消除这些部分函数依赖：</a:t>
            </a:r>
          </a:p>
          <a:p>
            <a:pPr eaLnBrk="1" hangingPunct="1">
              <a:lnSpc>
                <a:spcPct val="150000"/>
              </a:lnSpc>
              <a:buFontTx/>
              <a:buNone/>
            </a:pPr>
            <a:r>
              <a:rPr lang="zh-CN" altLang="en-US" sz="2400" b="1" dirty="0" smtClean="0">
                <a:solidFill>
                  <a:srgbClr val="000066"/>
                </a:solidFill>
              </a:rPr>
              <a:t>    即：</a:t>
            </a:r>
            <a:r>
              <a:rPr lang="zh-CN" altLang="en-US" sz="2400" b="1" dirty="0" smtClean="0">
                <a:solidFill>
                  <a:srgbClr val="FF0000"/>
                </a:solidFill>
              </a:rPr>
              <a:t> </a:t>
            </a:r>
            <a:r>
              <a:rPr lang="en-US" altLang="zh-CN" sz="2400" b="1" dirty="0" smtClean="0">
                <a:solidFill>
                  <a:srgbClr val="FF0000"/>
                </a:solidFill>
              </a:rPr>
              <a:t>WE</a:t>
            </a:r>
            <a:r>
              <a:rPr lang="zh-CN" altLang="en-US" sz="2400" b="1" dirty="0" smtClean="0">
                <a:solidFill>
                  <a:srgbClr val="FF0000"/>
                </a:solidFill>
              </a:rPr>
              <a:t>（</a:t>
            </a:r>
            <a:r>
              <a:rPr lang="zh-CN" altLang="zh-CN" sz="2400" b="1" dirty="0" smtClean="0">
                <a:solidFill>
                  <a:srgbClr val="FF0000"/>
                </a:solidFill>
              </a:rPr>
              <a:t>仓库号，设备号，数量</a:t>
            </a:r>
            <a:r>
              <a:rPr lang="zh-CN" altLang="en-US" sz="2400" b="1" dirty="0" smtClean="0">
                <a:solidFill>
                  <a:srgbClr val="FF0000"/>
                </a:solidFill>
              </a:rPr>
              <a:t>）</a:t>
            </a:r>
          </a:p>
          <a:p>
            <a:pPr eaLnBrk="1" hangingPunct="1">
              <a:buFontTx/>
              <a:buNone/>
            </a:pPr>
            <a:r>
              <a:rPr lang="zh-CN" altLang="en-US" sz="2400" b="1" dirty="0" smtClean="0">
                <a:solidFill>
                  <a:srgbClr val="FF0000"/>
                </a:solidFill>
              </a:rPr>
              <a:t>            </a:t>
            </a:r>
            <a:r>
              <a:rPr lang="en-US" altLang="zh-CN" sz="2400" b="1" dirty="0" smtClean="0">
                <a:solidFill>
                  <a:srgbClr val="FF0000"/>
                </a:solidFill>
              </a:rPr>
              <a:t>WA</a:t>
            </a:r>
            <a:r>
              <a:rPr lang="zh-CN" altLang="en-US" sz="2400" b="1" dirty="0" smtClean="0">
                <a:solidFill>
                  <a:srgbClr val="FF0000"/>
                </a:solidFill>
              </a:rPr>
              <a:t>（</a:t>
            </a:r>
            <a:r>
              <a:rPr lang="zh-CN" altLang="zh-CN" sz="2400" b="1" dirty="0" smtClean="0">
                <a:solidFill>
                  <a:srgbClr val="FF0000"/>
                </a:solidFill>
              </a:rPr>
              <a:t>仓库号，所在区域，区域主管</a:t>
            </a:r>
            <a:r>
              <a:rPr lang="zh-CN" altLang="en-US" sz="2400" b="1" dirty="0" smtClean="0">
                <a:solidFill>
                  <a:srgbClr val="FF0000"/>
                </a:solidFill>
              </a:rPr>
              <a:t>）</a:t>
            </a:r>
          </a:p>
        </p:txBody>
      </p:sp>
      <p:grpSp>
        <p:nvGrpSpPr>
          <p:cNvPr id="9" name="Group 4"/>
          <p:cNvGrpSpPr>
            <a:grpSpLocks/>
          </p:cNvGrpSpPr>
          <p:nvPr/>
        </p:nvGrpSpPr>
        <p:grpSpPr bwMode="auto">
          <a:xfrm>
            <a:off x="495821" y="3244850"/>
            <a:ext cx="3813175" cy="1981200"/>
            <a:chOff x="576" y="2592"/>
            <a:chExt cx="2148" cy="1248"/>
          </a:xfrm>
        </p:grpSpPr>
        <p:sp>
          <p:nvSpPr>
            <p:cNvPr id="10" name="Rectangle 5"/>
            <p:cNvSpPr>
              <a:spLocks noChangeArrowheads="1"/>
            </p:cNvSpPr>
            <p:nvPr/>
          </p:nvSpPr>
          <p:spPr bwMode="auto">
            <a:xfrm>
              <a:off x="1687" y="2592"/>
              <a:ext cx="1037" cy="124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p>
          </p:txBody>
        </p:sp>
        <p:sp>
          <p:nvSpPr>
            <p:cNvPr id="11" name="Text Box 6"/>
            <p:cNvSpPr txBox="1">
              <a:spLocks noChangeArrowheads="1"/>
            </p:cNvSpPr>
            <p:nvPr/>
          </p:nvSpPr>
          <p:spPr bwMode="auto">
            <a:xfrm>
              <a:off x="1910" y="2770"/>
              <a:ext cx="576" cy="26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CC3300"/>
                  </a:solidFill>
                  <a:latin typeface="Times New Roman" panose="02020603050405020304" pitchFamily="18" charset="0"/>
                </a:rPr>
                <a:t>仓库号</a:t>
              </a:r>
              <a:endParaRPr lang="en-US" altLang="zh-CN" sz="2000">
                <a:solidFill>
                  <a:srgbClr val="CC3300"/>
                </a:solidFill>
                <a:latin typeface="Times New Roman" panose="02020603050405020304" pitchFamily="18" charset="0"/>
              </a:endParaRPr>
            </a:p>
          </p:txBody>
        </p:sp>
        <p:sp>
          <p:nvSpPr>
            <p:cNvPr id="12" name="Text Box 7"/>
            <p:cNvSpPr txBox="1">
              <a:spLocks noChangeArrowheads="1"/>
            </p:cNvSpPr>
            <p:nvPr/>
          </p:nvSpPr>
          <p:spPr bwMode="auto">
            <a:xfrm>
              <a:off x="1910" y="3394"/>
              <a:ext cx="576" cy="26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CC3300"/>
                  </a:solidFill>
                  <a:latin typeface="Times New Roman" panose="02020603050405020304" pitchFamily="18" charset="0"/>
                </a:rPr>
                <a:t>设备号</a:t>
              </a:r>
              <a:endParaRPr lang="en-US" altLang="zh-CN" sz="2000">
                <a:solidFill>
                  <a:srgbClr val="CC3300"/>
                </a:solidFill>
                <a:latin typeface="Times New Roman" panose="02020603050405020304" pitchFamily="18" charset="0"/>
              </a:endParaRPr>
            </a:p>
          </p:txBody>
        </p:sp>
        <p:sp>
          <p:nvSpPr>
            <p:cNvPr id="13" name="Text Box 8"/>
            <p:cNvSpPr txBox="1">
              <a:spLocks noChangeArrowheads="1"/>
            </p:cNvSpPr>
            <p:nvPr/>
          </p:nvSpPr>
          <p:spPr bwMode="auto">
            <a:xfrm>
              <a:off x="688" y="3127"/>
              <a:ext cx="690" cy="26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CC3300"/>
                  </a:solidFill>
                  <a:latin typeface="Times New Roman" panose="02020603050405020304" pitchFamily="18" charset="0"/>
                </a:rPr>
                <a:t>数量</a:t>
              </a:r>
              <a:endParaRPr lang="en-US" altLang="zh-CN" sz="2000">
                <a:solidFill>
                  <a:srgbClr val="CC3300"/>
                </a:solidFill>
                <a:latin typeface="Times New Roman" panose="02020603050405020304" pitchFamily="18" charset="0"/>
              </a:endParaRPr>
            </a:p>
          </p:txBody>
        </p:sp>
        <p:sp>
          <p:nvSpPr>
            <p:cNvPr id="14" name="Line 9"/>
            <p:cNvSpPr>
              <a:spLocks noChangeShapeType="1"/>
            </p:cNvSpPr>
            <p:nvPr/>
          </p:nvSpPr>
          <p:spPr bwMode="auto">
            <a:xfrm flipH="1">
              <a:off x="1354" y="3216"/>
              <a:ext cx="345" cy="1"/>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0"/>
            <p:cNvSpPr txBox="1">
              <a:spLocks noChangeArrowheads="1"/>
            </p:cNvSpPr>
            <p:nvPr/>
          </p:nvSpPr>
          <p:spPr bwMode="auto">
            <a:xfrm>
              <a:off x="576" y="2592"/>
              <a:ext cx="86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CC3300"/>
                  </a:solidFill>
                  <a:latin typeface="Times New Roman" panose="02020603050405020304" pitchFamily="18" charset="0"/>
                </a:rPr>
                <a:t>关系</a:t>
              </a:r>
              <a:r>
                <a:rPr lang="en-US" altLang="zh-CN" sz="2000">
                  <a:solidFill>
                    <a:srgbClr val="CC3300"/>
                  </a:solidFill>
                  <a:latin typeface="Times New Roman" panose="02020603050405020304" pitchFamily="18" charset="0"/>
                </a:rPr>
                <a:t>WE</a:t>
              </a:r>
            </a:p>
          </p:txBody>
        </p:sp>
      </p:grpSp>
      <p:grpSp>
        <p:nvGrpSpPr>
          <p:cNvPr id="16" name="Group 11"/>
          <p:cNvGrpSpPr>
            <a:grpSpLocks/>
          </p:cNvGrpSpPr>
          <p:nvPr/>
        </p:nvGrpSpPr>
        <p:grpSpPr bwMode="auto">
          <a:xfrm>
            <a:off x="4857539" y="3168650"/>
            <a:ext cx="4176713" cy="2133600"/>
            <a:chOff x="3120" y="2544"/>
            <a:chExt cx="2016" cy="1344"/>
          </a:xfrm>
        </p:grpSpPr>
        <p:sp>
          <p:nvSpPr>
            <p:cNvPr id="17" name="Text Box 12"/>
            <p:cNvSpPr txBox="1">
              <a:spLocks noChangeArrowheads="1"/>
            </p:cNvSpPr>
            <p:nvPr/>
          </p:nvSpPr>
          <p:spPr bwMode="auto">
            <a:xfrm>
              <a:off x="3120" y="2544"/>
              <a:ext cx="96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CC3300"/>
                  </a:solidFill>
                  <a:latin typeface="Times New Roman" panose="02020603050405020304" pitchFamily="18" charset="0"/>
                </a:rPr>
                <a:t>关系</a:t>
              </a:r>
              <a:r>
                <a:rPr lang="en-US" altLang="zh-CN" sz="2000">
                  <a:solidFill>
                    <a:srgbClr val="CC3300"/>
                  </a:solidFill>
                  <a:latin typeface="Times New Roman" panose="02020603050405020304" pitchFamily="18" charset="0"/>
                </a:rPr>
                <a:t>WA</a:t>
              </a:r>
            </a:p>
          </p:txBody>
        </p:sp>
        <p:sp>
          <p:nvSpPr>
            <p:cNvPr id="18" name="Text Box 13"/>
            <p:cNvSpPr txBox="1">
              <a:spLocks noChangeArrowheads="1"/>
            </p:cNvSpPr>
            <p:nvPr/>
          </p:nvSpPr>
          <p:spPr bwMode="auto">
            <a:xfrm>
              <a:off x="3284" y="3020"/>
              <a:ext cx="579" cy="37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CC3300"/>
                  </a:solidFill>
                  <a:latin typeface="Times New Roman" panose="02020603050405020304" pitchFamily="18" charset="0"/>
                </a:rPr>
                <a:t>仓库号</a:t>
              </a:r>
              <a:endParaRPr lang="en-US" altLang="zh-CN" sz="2000">
                <a:solidFill>
                  <a:srgbClr val="CC3300"/>
                </a:solidFill>
                <a:latin typeface="Times New Roman" panose="02020603050405020304" pitchFamily="18" charset="0"/>
              </a:endParaRPr>
            </a:p>
          </p:txBody>
        </p:sp>
        <p:sp>
          <p:nvSpPr>
            <p:cNvPr id="19" name="Text Box 14"/>
            <p:cNvSpPr txBox="1">
              <a:spLocks noChangeArrowheads="1"/>
            </p:cNvSpPr>
            <p:nvPr/>
          </p:nvSpPr>
          <p:spPr bwMode="auto">
            <a:xfrm>
              <a:off x="4441" y="2648"/>
              <a:ext cx="695" cy="37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CC3300"/>
                  </a:solidFill>
                  <a:latin typeface="Times New Roman" panose="02020603050405020304" pitchFamily="18" charset="0"/>
                </a:rPr>
                <a:t>所在区域</a:t>
              </a:r>
              <a:endParaRPr lang="en-US" altLang="zh-CN" sz="2000">
                <a:solidFill>
                  <a:srgbClr val="CC3300"/>
                </a:solidFill>
                <a:latin typeface="Times New Roman" panose="02020603050405020304" pitchFamily="18" charset="0"/>
              </a:endParaRPr>
            </a:p>
          </p:txBody>
        </p:sp>
        <p:sp>
          <p:nvSpPr>
            <p:cNvPr id="20" name="Text Box 15"/>
            <p:cNvSpPr txBox="1">
              <a:spLocks noChangeArrowheads="1"/>
            </p:cNvSpPr>
            <p:nvPr/>
          </p:nvSpPr>
          <p:spPr bwMode="auto">
            <a:xfrm>
              <a:off x="4441" y="3516"/>
              <a:ext cx="695" cy="37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CC3300"/>
                  </a:solidFill>
                  <a:latin typeface="Times New Roman" panose="02020603050405020304" pitchFamily="18" charset="0"/>
                </a:rPr>
                <a:t>区域主管</a:t>
              </a:r>
              <a:endParaRPr lang="en-US" altLang="zh-CN" sz="2000">
                <a:solidFill>
                  <a:srgbClr val="CC3300"/>
                </a:solidFill>
                <a:latin typeface="Times New Roman" panose="02020603050405020304" pitchFamily="18" charset="0"/>
              </a:endParaRPr>
            </a:p>
          </p:txBody>
        </p:sp>
        <p:sp>
          <p:nvSpPr>
            <p:cNvPr id="21" name="Line 16"/>
            <p:cNvSpPr>
              <a:spLocks noChangeShapeType="1"/>
            </p:cNvSpPr>
            <p:nvPr/>
          </p:nvSpPr>
          <p:spPr bwMode="auto">
            <a:xfrm flipV="1">
              <a:off x="3863" y="2772"/>
              <a:ext cx="578" cy="372"/>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7"/>
            <p:cNvSpPr>
              <a:spLocks noChangeShapeType="1"/>
            </p:cNvSpPr>
            <p:nvPr/>
          </p:nvSpPr>
          <p:spPr bwMode="auto">
            <a:xfrm>
              <a:off x="3863" y="3268"/>
              <a:ext cx="578" cy="372"/>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8"/>
            <p:cNvSpPr>
              <a:spLocks noChangeShapeType="1"/>
            </p:cNvSpPr>
            <p:nvPr/>
          </p:nvSpPr>
          <p:spPr bwMode="auto">
            <a:xfrm>
              <a:off x="4806" y="3020"/>
              <a:ext cx="0" cy="496"/>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 name="矩形 24"/>
          <p:cNvSpPr>
            <a:spLocks noChangeArrowheads="1"/>
          </p:cNvSpPr>
          <p:nvPr/>
        </p:nvSpPr>
        <p:spPr bwMode="auto">
          <a:xfrm>
            <a:off x="1158222" y="5757069"/>
            <a:ext cx="3094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t>WE∈2NF</a:t>
            </a:r>
            <a:r>
              <a:rPr lang="en-US" altLang="zh-CN" dirty="0"/>
              <a:t>, </a:t>
            </a:r>
            <a:r>
              <a:rPr lang="en-US" altLang="zh-CN" dirty="0" err="1"/>
              <a:t>WA∈2NF</a:t>
            </a:r>
            <a:endParaRPr lang="zh-CN" altLang="en-US" dirty="0"/>
          </a:p>
        </p:txBody>
      </p:sp>
    </p:spTree>
    <p:extLst>
      <p:ext uri="{BB962C8B-B14F-4D97-AF65-F5344CB8AC3E}">
        <p14:creationId xmlns:p14="http://schemas.microsoft.com/office/powerpoint/2010/main" val="1977612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lide(from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lide(from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5.3.2 </a:t>
            </a:r>
            <a:r>
              <a:rPr lang="zh-CN" altLang="en-US" sz="2800" b="1" dirty="0">
                <a:solidFill>
                  <a:schemeClr val="bg1"/>
                </a:solidFill>
                <a:latin typeface="微软雅黑" panose="020B0503020204020204" pitchFamily="34" charset="-122"/>
                <a:ea typeface="微软雅黑" panose="020B0503020204020204" pitchFamily="34" charset="-122"/>
              </a:rPr>
              <a:t>第二范式（</a:t>
            </a:r>
            <a:r>
              <a:rPr lang="en-US" altLang="zh-CN" sz="2800" b="1" dirty="0" err="1">
                <a:solidFill>
                  <a:schemeClr val="bg1"/>
                </a:solidFill>
                <a:latin typeface="微软雅黑" panose="020B0503020204020204" pitchFamily="34" charset="-122"/>
                <a:ea typeface="微软雅黑" panose="020B0503020204020204" pitchFamily="34" charset="-122"/>
              </a:rPr>
              <a:t>2NF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68312" y="981075"/>
            <a:ext cx="11585143" cy="464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spcBef>
                <a:spcPts val="0"/>
              </a:spcBef>
              <a:buFontTx/>
              <a:buNone/>
            </a:pPr>
            <a:r>
              <a:rPr lang="zh-CN" altLang="en-US" sz="2400" b="1" dirty="0" smtClean="0">
                <a:solidFill>
                  <a:srgbClr val="000066"/>
                </a:solidFill>
              </a:rPr>
              <a:t>注：</a:t>
            </a:r>
          </a:p>
          <a:p>
            <a:pPr eaLnBrk="1" hangingPunct="1">
              <a:lnSpc>
                <a:spcPct val="120000"/>
              </a:lnSpc>
              <a:spcBef>
                <a:spcPts val="0"/>
              </a:spcBef>
              <a:buClr>
                <a:srgbClr val="C00000"/>
              </a:buClr>
            </a:pPr>
            <a:r>
              <a:rPr lang="zh-CN" altLang="en-US" sz="2400" b="1" dirty="0" smtClean="0">
                <a:solidFill>
                  <a:srgbClr val="000066"/>
                </a:solidFill>
              </a:rPr>
              <a:t>采用投影分解法将一个</a:t>
            </a:r>
            <a:r>
              <a:rPr lang="en-US" altLang="zh-CN" sz="2400" b="1" dirty="0" err="1" smtClean="0">
                <a:solidFill>
                  <a:srgbClr val="000066"/>
                </a:solidFill>
              </a:rPr>
              <a:t>1NF</a:t>
            </a:r>
            <a:r>
              <a:rPr lang="zh-CN" altLang="en-US" sz="2400" b="1" dirty="0" smtClean="0">
                <a:solidFill>
                  <a:srgbClr val="000066"/>
                </a:solidFill>
              </a:rPr>
              <a:t>的关系分解为多个</a:t>
            </a:r>
            <a:r>
              <a:rPr lang="en-US" altLang="zh-CN" sz="2400" b="1" dirty="0" err="1" smtClean="0">
                <a:solidFill>
                  <a:srgbClr val="000066"/>
                </a:solidFill>
              </a:rPr>
              <a:t>2NF</a:t>
            </a:r>
            <a:r>
              <a:rPr lang="zh-CN" altLang="en-US" sz="2400" b="1" dirty="0" smtClean="0">
                <a:solidFill>
                  <a:srgbClr val="000066"/>
                </a:solidFill>
              </a:rPr>
              <a:t>的关系，可以在</a:t>
            </a:r>
            <a:r>
              <a:rPr lang="zh-CN" altLang="en-US" sz="2400" b="1" dirty="0" smtClean="0">
                <a:solidFill>
                  <a:srgbClr val="FF3300"/>
                </a:solidFill>
              </a:rPr>
              <a:t>一定程度上减轻</a:t>
            </a:r>
            <a:r>
              <a:rPr lang="zh-CN" altLang="en-US" sz="2400" b="1" dirty="0" smtClean="0">
                <a:solidFill>
                  <a:srgbClr val="000066"/>
                </a:solidFill>
              </a:rPr>
              <a:t>原</a:t>
            </a:r>
            <a:r>
              <a:rPr lang="en-US" altLang="zh-CN" sz="2400" b="1" dirty="0" err="1" smtClean="0">
                <a:solidFill>
                  <a:srgbClr val="000066"/>
                </a:solidFill>
              </a:rPr>
              <a:t>1NF</a:t>
            </a:r>
            <a:r>
              <a:rPr lang="zh-CN" altLang="en-US" sz="2400" b="1" dirty="0" smtClean="0">
                <a:solidFill>
                  <a:srgbClr val="000066"/>
                </a:solidFill>
              </a:rPr>
              <a:t>关系中存在的插入异常、删除异常、数据冗余度大、修改复杂等问题。</a:t>
            </a:r>
          </a:p>
          <a:p>
            <a:pPr eaLnBrk="1" hangingPunct="1">
              <a:lnSpc>
                <a:spcPct val="120000"/>
              </a:lnSpc>
              <a:spcBef>
                <a:spcPts val="0"/>
              </a:spcBef>
              <a:buClr>
                <a:srgbClr val="C00000"/>
              </a:buClr>
            </a:pPr>
            <a:r>
              <a:rPr lang="zh-CN" altLang="en-US" sz="2400" b="1" dirty="0" smtClean="0">
                <a:solidFill>
                  <a:srgbClr val="000066"/>
                </a:solidFill>
              </a:rPr>
              <a:t>将一个</a:t>
            </a:r>
            <a:r>
              <a:rPr lang="en-US" altLang="zh-CN" sz="2400" b="1" dirty="0" err="1" smtClean="0">
                <a:solidFill>
                  <a:srgbClr val="000066"/>
                </a:solidFill>
              </a:rPr>
              <a:t>1NF</a:t>
            </a:r>
            <a:r>
              <a:rPr lang="zh-CN" altLang="en-US" sz="2400" b="1" dirty="0" smtClean="0">
                <a:solidFill>
                  <a:srgbClr val="000066"/>
                </a:solidFill>
              </a:rPr>
              <a:t>关系分解为多个</a:t>
            </a:r>
            <a:r>
              <a:rPr lang="en-US" altLang="zh-CN" sz="2400" b="1" dirty="0" err="1" smtClean="0">
                <a:solidFill>
                  <a:srgbClr val="000066"/>
                </a:solidFill>
              </a:rPr>
              <a:t>2NF</a:t>
            </a:r>
            <a:r>
              <a:rPr lang="zh-CN" altLang="en-US" sz="2400" b="1" dirty="0" smtClean="0">
                <a:solidFill>
                  <a:srgbClr val="000066"/>
                </a:solidFill>
              </a:rPr>
              <a:t>的关系，</a:t>
            </a:r>
            <a:r>
              <a:rPr lang="zh-CN" altLang="en-US" sz="2400" b="1" dirty="0" smtClean="0">
                <a:solidFill>
                  <a:srgbClr val="FF3300"/>
                </a:solidFill>
              </a:rPr>
              <a:t>并不能完全消除</a:t>
            </a:r>
            <a:r>
              <a:rPr lang="zh-CN" altLang="en-US" sz="2400" b="1" dirty="0" smtClean="0">
                <a:solidFill>
                  <a:srgbClr val="000066"/>
                </a:solidFill>
              </a:rPr>
              <a:t>关系模式中的各种异常情况和数据冗余。</a:t>
            </a:r>
          </a:p>
          <a:p>
            <a:pPr>
              <a:lnSpc>
                <a:spcPct val="120000"/>
              </a:lnSpc>
              <a:spcBef>
                <a:spcPts val="0"/>
              </a:spcBef>
            </a:pPr>
            <a:r>
              <a:rPr lang="zh-CN" altLang="en-US" sz="2400" b="1" dirty="0" smtClean="0">
                <a:solidFill>
                  <a:srgbClr val="669900"/>
                </a:solidFill>
              </a:rPr>
              <a:t>如：</a:t>
            </a:r>
            <a:endParaRPr lang="en-US" altLang="zh-CN" sz="2400" b="1" dirty="0" smtClean="0">
              <a:solidFill>
                <a:srgbClr val="669900"/>
              </a:solidFill>
            </a:endParaRPr>
          </a:p>
          <a:p>
            <a:pPr marL="0" indent="0">
              <a:lnSpc>
                <a:spcPct val="120000"/>
              </a:lnSpc>
              <a:spcBef>
                <a:spcPts val="0"/>
              </a:spcBef>
              <a:buNone/>
            </a:pPr>
            <a:r>
              <a:rPr lang="en-US" altLang="zh-CN" sz="2400" b="1" dirty="0" smtClean="0">
                <a:latin typeface="楷体_GB2312" pitchFamily="49" charset="-122"/>
                <a:ea typeface="楷体_GB2312" pitchFamily="49" charset="-122"/>
              </a:rPr>
              <a:t>(1) </a:t>
            </a:r>
            <a:r>
              <a:rPr lang="zh-CN" altLang="zh-CN" sz="2400" b="1" dirty="0" smtClean="0">
                <a:latin typeface="楷体_GB2312" pitchFamily="49" charset="-122"/>
                <a:ea typeface="楷体_GB2312" pitchFamily="49" charset="-122"/>
              </a:rPr>
              <a:t>若某个区域刚刚设立还没有仓库，则所在区域和区域主管的值无法插入，造成</a:t>
            </a:r>
            <a:r>
              <a:rPr lang="zh-CN" altLang="zh-CN" sz="2400" b="1" dirty="0" smtClean="0">
                <a:solidFill>
                  <a:srgbClr val="FF3300"/>
                </a:solidFill>
                <a:latin typeface="楷体_GB2312" pitchFamily="49" charset="-122"/>
                <a:ea typeface="楷体_GB2312" pitchFamily="49" charset="-122"/>
              </a:rPr>
              <a:t>插入异常</a:t>
            </a:r>
            <a:r>
              <a:rPr lang="zh-CN" altLang="zh-CN" sz="2400" b="1" dirty="0" smtClean="0">
                <a:latin typeface="楷体_GB2312" pitchFamily="49" charset="-122"/>
                <a:ea typeface="楷体_GB2312" pitchFamily="49" charset="-122"/>
              </a:rPr>
              <a:t>。</a:t>
            </a:r>
          </a:p>
          <a:p>
            <a:pPr>
              <a:lnSpc>
                <a:spcPct val="120000"/>
              </a:lnSpc>
              <a:spcBef>
                <a:spcPts val="0"/>
              </a:spcBef>
              <a:buFontTx/>
              <a:buNone/>
            </a:pPr>
            <a:r>
              <a:rPr lang="en-US" altLang="zh-CN" sz="2400" b="1" dirty="0" smtClean="0">
                <a:latin typeface="楷体_GB2312" pitchFamily="49" charset="-122"/>
                <a:ea typeface="楷体_GB2312" pitchFamily="49" charset="-122"/>
              </a:rPr>
              <a:t>(2) </a:t>
            </a:r>
            <a:r>
              <a:rPr lang="zh-CN" altLang="zh-CN" sz="2400" b="1" dirty="0" smtClean="0">
                <a:latin typeface="楷体_GB2312" pitchFamily="49" charset="-122"/>
                <a:ea typeface="楷体_GB2312" pitchFamily="49" charset="-122"/>
              </a:rPr>
              <a:t>有一定的</a:t>
            </a:r>
            <a:r>
              <a:rPr lang="zh-CN" altLang="zh-CN" sz="2400" b="1" dirty="0" smtClean="0">
                <a:solidFill>
                  <a:srgbClr val="FF3300"/>
                </a:solidFill>
                <a:latin typeface="楷体_GB2312" pitchFamily="49" charset="-122"/>
                <a:ea typeface="楷体_GB2312" pitchFamily="49" charset="-122"/>
              </a:rPr>
              <a:t>数据冗余</a:t>
            </a:r>
            <a:r>
              <a:rPr lang="zh-CN" altLang="zh-CN" sz="2400" b="1" dirty="0" smtClean="0">
                <a:latin typeface="楷体_GB2312" pitchFamily="49" charset="-122"/>
                <a:ea typeface="楷体_GB2312" pitchFamily="49" charset="-122"/>
              </a:rPr>
              <a:t>，当多个仓库处于同一个区域时，区域主管的值被多次存储。</a:t>
            </a:r>
          </a:p>
          <a:p>
            <a:pPr>
              <a:lnSpc>
                <a:spcPct val="120000"/>
              </a:lnSpc>
              <a:spcBef>
                <a:spcPts val="0"/>
              </a:spcBef>
              <a:buFontTx/>
              <a:buNone/>
            </a:pPr>
            <a:r>
              <a:rPr lang="en-US" altLang="zh-CN" sz="2400" b="1" dirty="0" smtClean="0">
                <a:latin typeface="楷体_GB2312" pitchFamily="49" charset="-122"/>
                <a:ea typeface="楷体_GB2312" pitchFamily="49" charset="-122"/>
              </a:rPr>
              <a:t>(3) </a:t>
            </a:r>
            <a:r>
              <a:rPr lang="zh-CN" altLang="zh-CN" sz="2400" b="1" dirty="0" smtClean="0">
                <a:latin typeface="楷体_GB2312" pitchFamily="49" charset="-122"/>
                <a:ea typeface="楷体_GB2312" pitchFamily="49" charset="-122"/>
              </a:rPr>
              <a:t>若某区域要更换区域主管，则要逐一地修改该区域的所有区域主管记录，稍有不慎，就有可能漏改某些记录，造成</a:t>
            </a:r>
            <a:r>
              <a:rPr lang="zh-CN" altLang="zh-CN" sz="2400" b="1" dirty="0" smtClean="0">
                <a:solidFill>
                  <a:srgbClr val="FF3300"/>
                </a:solidFill>
                <a:latin typeface="楷体_GB2312" pitchFamily="49" charset="-122"/>
                <a:ea typeface="楷体_GB2312" pitchFamily="49" charset="-122"/>
              </a:rPr>
              <a:t>更新异常</a:t>
            </a:r>
            <a:r>
              <a:rPr lang="zh-CN" altLang="zh-CN" sz="2400" b="1" dirty="0" smtClean="0">
                <a:latin typeface="楷体_GB2312" pitchFamily="49" charset="-122"/>
                <a:ea typeface="楷体_GB2312" pitchFamily="49" charset="-122"/>
              </a:rPr>
              <a:t>。</a:t>
            </a:r>
          </a:p>
        </p:txBody>
      </p:sp>
    </p:spTree>
    <p:extLst>
      <p:ext uri="{BB962C8B-B14F-4D97-AF65-F5344CB8AC3E}">
        <p14:creationId xmlns:p14="http://schemas.microsoft.com/office/powerpoint/2010/main" val="3115886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dissolv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dissolv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5.3.3 </a:t>
            </a:r>
            <a:r>
              <a:rPr lang="zh-CN" altLang="en-US" sz="2800" b="1" dirty="0">
                <a:solidFill>
                  <a:schemeClr val="bg1"/>
                </a:solidFill>
                <a:latin typeface="微软雅黑" panose="020B0503020204020204" pitchFamily="34" charset="-122"/>
                <a:ea typeface="微软雅黑" panose="020B0503020204020204" pitchFamily="34" charset="-122"/>
              </a:rPr>
              <a:t>第三范式（</a:t>
            </a:r>
            <a:r>
              <a:rPr lang="en-US" altLang="zh-CN" sz="2800" b="1" dirty="0" err="1">
                <a:solidFill>
                  <a:schemeClr val="bg1"/>
                </a:solidFill>
                <a:latin typeface="微软雅黑" panose="020B0503020204020204" pitchFamily="34" charset="-122"/>
                <a:ea typeface="微软雅黑" panose="020B0503020204020204" pitchFamily="34" charset="-122"/>
              </a:rPr>
              <a:t>3NF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422564" y="3158836"/>
            <a:ext cx="1109518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rgbClr val="C00000"/>
              </a:buClr>
              <a:buFontTx/>
              <a:buChar char="•"/>
            </a:pPr>
            <a:r>
              <a:rPr kumimoji="1" lang="zh-CN" altLang="en-US" sz="2800" dirty="0">
                <a:solidFill>
                  <a:srgbClr val="000066"/>
                </a:solidFill>
                <a:latin typeface="宋体" panose="02010600030101010101" pitchFamily="2" charset="-122"/>
              </a:rPr>
              <a:t>如果一个数据库模式中的每个关系模式都是第三范式的，则称此数据库模式属于第三范式的数据库模式。</a:t>
            </a:r>
          </a:p>
          <a:p>
            <a:pPr eaLnBrk="1" hangingPunct="1">
              <a:lnSpc>
                <a:spcPct val="150000"/>
              </a:lnSpc>
              <a:spcBef>
                <a:spcPct val="50000"/>
              </a:spcBef>
              <a:buClr>
                <a:srgbClr val="C00000"/>
              </a:buClr>
              <a:buFontTx/>
              <a:buChar char="•"/>
            </a:pPr>
            <a:r>
              <a:rPr kumimoji="1" lang="zh-CN" altLang="en-US" sz="2800" dirty="0">
                <a:solidFill>
                  <a:srgbClr val="000066"/>
                </a:solidFill>
                <a:latin typeface="宋体" panose="02010600030101010101" pitchFamily="2" charset="-122"/>
              </a:rPr>
              <a:t>从</a:t>
            </a:r>
            <a:r>
              <a:rPr kumimoji="1" lang="en-US" altLang="zh-CN" sz="2800" dirty="0" err="1">
                <a:solidFill>
                  <a:srgbClr val="000066"/>
                </a:solidFill>
                <a:latin typeface="宋体" panose="02010600030101010101" pitchFamily="2" charset="-122"/>
              </a:rPr>
              <a:t>2NF</a:t>
            </a:r>
            <a:r>
              <a:rPr kumimoji="1" lang="zh-CN" altLang="en-US" sz="2800" dirty="0">
                <a:solidFill>
                  <a:srgbClr val="000066"/>
                </a:solidFill>
                <a:latin typeface="宋体" panose="02010600030101010101" pitchFamily="2" charset="-122"/>
              </a:rPr>
              <a:t>中消除非主属性对候选码的传递依赖</a:t>
            </a:r>
            <a:r>
              <a:rPr kumimoji="1" lang="en-US" altLang="zh-CN" sz="2800" dirty="0">
                <a:solidFill>
                  <a:srgbClr val="000066"/>
                </a:solidFill>
                <a:latin typeface="宋体" panose="02010600030101010101" pitchFamily="2" charset="-122"/>
              </a:rPr>
              <a:t>,</a:t>
            </a:r>
            <a:r>
              <a:rPr kumimoji="1" lang="zh-CN" altLang="en-US" sz="2800" dirty="0">
                <a:solidFill>
                  <a:srgbClr val="000066"/>
                </a:solidFill>
                <a:latin typeface="宋体" panose="02010600030101010101" pitchFamily="2" charset="-122"/>
              </a:rPr>
              <a:t>则获得</a:t>
            </a:r>
            <a:r>
              <a:rPr kumimoji="1" lang="en-US" altLang="zh-CN" sz="2800" dirty="0" err="1">
                <a:solidFill>
                  <a:srgbClr val="000066"/>
                </a:solidFill>
                <a:latin typeface="宋体" panose="02010600030101010101" pitchFamily="2" charset="-122"/>
              </a:rPr>
              <a:t>3NF</a:t>
            </a:r>
            <a:r>
              <a:rPr kumimoji="1" lang="zh-CN" altLang="en-US" sz="2800" dirty="0">
                <a:solidFill>
                  <a:srgbClr val="000066"/>
                </a:solidFill>
                <a:latin typeface="宋体" panose="02010600030101010101" pitchFamily="2" charset="-122"/>
              </a:rPr>
              <a:t>。</a:t>
            </a:r>
          </a:p>
        </p:txBody>
      </p:sp>
      <p:sp>
        <p:nvSpPr>
          <p:cNvPr id="9" name="Rectangle 4"/>
          <p:cNvSpPr>
            <a:spLocks noChangeArrowheads="1"/>
          </p:cNvSpPr>
          <p:nvPr/>
        </p:nvSpPr>
        <p:spPr bwMode="auto">
          <a:xfrm>
            <a:off x="245870" y="786419"/>
            <a:ext cx="11589760" cy="2027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buClr>
                <a:schemeClr val="folHlink"/>
              </a:buClr>
              <a:buSzPct val="60000"/>
              <a:buFont typeface="Wingdings" panose="05000000000000000000" pitchFamily="2" charset="2"/>
              <a:buNone/>
            </a:pPr>
            <a:r>
              <a:rPr kumimoji="1" lang="zh-CN" altLang="en-US" sz="2800" dirty="0">
                <a:solidFill>
                  <a:srgbClr val="CC3300"/>
                </a:solidFill>
                <a:latin typeface="Tahoma" panose="020B0604030504040204" pitchFamily="34" charset="0"/>
              </a:rPr>
              <a:t>定义</a:t>
            </a:r>
            <a:r>
              <a:rPr kumimoji="1" lang="en-US" altLang="zh-CN" sz="2800" dirty="0">
                <a:solidFill>
                  <a:srgbClr val="CC3300"/>
                </a:solidFill>
                <a:latin typeface="Tahoma" panose="020B0604030504040204" pitchFamily="34" charset="0"/>
              </a:rPr>
              <a:t>5.9  </a:t>
            </a:r>
            <a:r>
              <a:rPr lang="zh-CN" altLang="zh-CN" sz="2800" dirty="0">
                <a:solidFill>
                  <a:srgbClr val="002060"/>
                </a:solidFill>
              </a:rPr>
              <a:t>如果关系模式</a:t>
            </a:r>
            <a:r>
              <a:rPr lang="en-US" altLang="zh-CN" sz="2800" dirty="0">
                <a:solidFill>
                  <a:srgbClr val="002060"/>
                </a:solidFill>
              </a:rPr>
              <a:t>R</a:t>
            </a:r>
            <a:r>
              <a:rPr lang="zh-CN" altLang="zh-CN" sz="2800" dirty="0">
                <a:solidFill>
                  <a:srgbClr val="002060"/>
                </a:solidFill>
              </a:rPr>
              <a:t>∈</a:t>
            </a:r>
            <a:r>
              <a:rPr lang="en-US" altLang="zh-CN" sz="2800" dirty="0" err="1">
                <a:solidFill>
                  <a:srgbClr val="002060"/>
                </a:solidFill>
              </a:rPr>
              <a:t>2NF</a:t>
            </a:r>
            <a:r>
              <a:rPr lang="zh-CN" altLang="zh-CN" sz="2800" dirty="0">
                <a:solidFill>
                  <a:srgbClr val="002060"/>
                </a:solidFill>
              </a:rPr>
              <a:t>，且每个非主属性都不传递函数依赖于</a:t>
            </a:r>
            <a:r>
              <a:rPr lang="en-US" altLang="zh-CN" sz="2800" dirty="0">
                <a:solidFill>
                  <a:srgbClr val="002060"/>
                </a:solidFill>
              </a:rPr>
              <a:t>R</a:t>
            </a:r>
            <a:r>
              <a:rPr lang="zh-CN" altLang="zh-CN" sz="2800" dirty="0">
                <a:solidFill>
                  <a:srgbClr val="002060"/>
                </a:solidFill>
              </a:rPr>
              <a:t>的候选码，则称</a:t>
            </a:r>
            <a:r>
              <a:rPr lang="en-US" altLang="zh-CN" sz="2800" dirty="0">
                <a:solidFill>
                  <a:srgbClr val="002060"/>
                </a:solidFill>
              </a:rPr>
              <a:t>R</a:t>
            </a:r>
            <a:r>
              <a:rPr lang="zh-CN" altLang="zh-CN" sz="2800" dirty="0">
                <a:solidFill>
                  <a:srgbClr val="002060"/>
                </a:solidFill>
              </a:rPr>
              <a:t>属于第三范式，简称</a:t>
            </a:r>
            <a:r>
              <a:rPr lang="en-US" altLang="zh-CN" sz="2800" dirty="0" err="1">
                <a:solidFill>
                  <a:srgbClr val="002060"/>
                </a:solidFill>
              </a:rPr>
              <a:t>3NF</a:t>
            </a:r>
            <a:r>
              <a:rPr lang="zh-CN" altLang="zh-CN" sz="2800" dirty="0">
                <a:solidFill>
                  <a:srgbClr val="002060"/>
                </a:solidFill>
              </a:rPr>
              <a:t>，记作</a:t>
            </a:r>
            <a:r>
              <a:rPr lang="en-US" altLang="zh-CN" sz="2800" dirty="0">
                <a:solidFill>
                  <a:srgbClr val="002060"/>
                </a:solidFill>
              </a:rPr>
              <a:t>R</a:t>
            </a:r>
            <a:r>
              <a:rPr lang="zh-CN" altLang="zh-CN" sz="2800" dirty="0">
                <a:solidFill>
                  <a:srgbClr val="002060"/>
                </a:solidFill>
              </a:rPr>
              <a:t>∈</a:t>
            </a:r>
            <a:r>
              <a:rPr lang="en-US" altLang="zh-CN" sz="2800" dirty="0" err="1">
                <a:solidFill>
                  <a:srgbClr val="002060"/>
                </a:solidFill>
              </a:rPr>
              <a:t>3NF</a:t>
            </a:r>
            <a:r>
              <a:rPr lang="zh-CN" altLang="zh-CN" sz="2800" dirty="0">
                <a:solidFill>
                  <a:srgbClr val="002060"/>
                </a:solidFill>
              </a:rPr>
              <a:t>。</a:t>
            </a:r>
            <a:endParaRPr lang="en-US" altLang="zh-CN" sz="2800" dirty="0">
              <a:solidFill>
                <a:srgbClr val="002060"/>
              </a:solidFill>
            </a:endParaRPr>
          </a:p>
          <a:p>
            <a:pPr eaLnBrk="1" hangingPunct="1">
              <a:lnSpc>
                <a:spcPct val="150000"/>
              </a:lnSpc>
              <a:spcBef>
                <a:spcPct val="20000"/>
              </a:spcBef>
              <a:buClr>
                <a:schemeClr val="folHlink"/>
              </a:buClr>
              <a:buSzPct val="60000"/>
              <a:buFont typeface="Wingdings" panose="05000000000000000000" pitchFamily="2" charset="2"/>
              <a:buNone/>
            </a:pPr>
            <a:r>
              <a:rPr kumimoji="1" lang="en-US" altLang="zh-CN" sz="2800" dirty="0">
                <a:solidFill>
                  <a:srgbClr val="000066"/>
                </a:solidFill>
                <a:latin typeface="Tahoma" panose="020B0604030504040204" pitchFamily="34" charset="0"/>
                <a:ea typeface="楷体_GB2312" pitchFamily="49" charset="-122"/>
              </a:rPr>
              <a:t>   </a:t>
            </a:r>
            <a:r>
              <a:rPr kumimoji="1" lang="zh-CN" altLang="en-US" sz="2800" dirty="0">
                <a:solidFill>
                  <a:srgbClr val="000066"/>
                </a:solidFill>
                <a:latin typeface="Tahoma" panose="020B0604030504040204" pitchFamily="34" charset="0"/>
                <a:ea typeface="楷体_GB2312" pitchFamily="49" charset="-122"/>
              </a:rPr>
              <a:t>即：消除非主属性对码的</a:t>
            </a:r>
            <a:r>
              <a:rPr kumimoji="1" lang="zh-CN" altLang="en-US" sz="2800" dirty="0">
                <a:solidFill>
                  <a:srgbClr val="CC3300"/>
                </a:solidFill>
                <a:latin typeface="Tahoma" panose="020B0604030504040204" pitchFamily="34" charset="0"/>
                <a:ea typeface="楷体_GB2312" pitchFamily="49" charset="-122"/>
              </a:rPr>
              <a:t>部分依赖</a:t>
            </a:r>
            <a:r>
              <a:rPr kumimoji="1" lang="zh-CN" altLang="en-US" sz="2800" dirty="0">
                <a:solidFill>
                  <a:schemeClr val="accent2"/>
                </a:solidFill>
                <a:latin typeface="Tahoma" panose="020B0604030504040204" pitchFamily="34" charset="0"/>
                <a:ea typeface="楷体_GB2312" pitchFamily="49" charset="-122"/>
              </a:rPr>
              <a:t>和</a:t>
            </a:r>
            <a:r>
              <a:rPr kumimoji="1" lang="zh-CN" altLang="en-US" sz="2800" dirty="0">
                <a:solidFill>
                  <a:srgbClr val="CC3300"/>
                </a:solidFill>
                <a:latin typeface="Tahoma" panose="020B0604030504040204" pitchFamily="34" charset="0"/>
                <a:ea typeface="楷体_GB2312" pitchFamily="49" charset="-122"/>
              </a:rPr>
              <a:t>传递依赖</a:t>
            </a:r>
          </a:p>
        </p:txBody>
      </p:sp>
    </p:spTree>
    <p:extLst>
      <p:ext uri="{BB962C8B-B14F-4D97-AF65-F5344CB8AC3E}">
        <p14:creationId xmlns:p14="http://schemas.microsoft.com/office/powerpoint/2010/main" val="3404091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5.3.3 </a:t>
            </a:r>
            <a:r>
              <a:rPr lang="zh-CN" altLang="en-US" sz="2800" b="1" dirty="0">
                <a:solidFill>
                  <a:schemeClr val="bg1"/>
                </a:solidFill>
                <a:latin typeface="微软雅黑" panose="020B0503020204020204" pitchFamily="34" charset="-122"/>
                <a:ea typeface="微软雅黑" panose="020B0503020204020204" pitchFamily="34" charset="-122"/>
              </a:rPr>
              <a:t>第三范式（</a:t>
            </a:r>
            <a:r>
              <a:rPr lang="en-US" altLang="zh-CN" sz="2800" b="1" dirty="0" err="1">
                <a:solidFill>
                  <a:schemeClr val="bg1"/>
                </a:solidFill>
                <a:latin typeface="微软雅黑" panose="020B0503020204020204" pitchFamily="34" charset="-122"/>
                <a:ea typeface="微软雅黑" panose="020B0503020204020204" pitchFamily="34" charset="-122"/>
              </a:rPr>
              <a:t>3NF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381000" y="1143000"/>
            <a:ext cx="77200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a:solidFill>
                  <a:srgbClr val="000066"/>
                </a:solidFill>
                <a:latin typeface="Tahoma" panose="020B0604030504040204" pitchFamily="34" charset="0"/>
              </a:rPr>
              <a:t>例</a:t>
            </a:r>
            <a:r>
              <a:rPr kumimoji="1" lang="en-US" altLang="zh-CN">
                <a:solidFill>
                  <a:srgbClr val="000066"/>
                </a:solidFill>
                <a:latin typeface="Tahoma" panose="020B0604030504040204" pitchFamily="34" charset="0"/>
              </a:rPr>
              <a:t>: </a:t>
            </a:r>
            <a:r>
              <a:rPr lang="en-US" altLang="zh-CN">
                <a:solidFill>
                  <a:srgbClr val="FF0000"/>
                </a:solidFill>
              </a:rPr>
              <a:t>WE</a:t>
            </a:r>
            <a:r>
              <a:rPr lang="zh-CN" altLang="en-US">
                <a:solidFill>
                  <a:srgbClr val="FF0000"/>
                </a:solidFill>
              </a:rPr>
              <a:t>（</a:t>
            </a:r>
            <a:r>
              <a:rPr lang="zh-CN" altLang="zh-CN">
                <a:solidFill>
                  <a:srgbClr val="FF0000"/>
                </a:solidFill>
              </a:rPr>
              <a:t>仓库号，设备号，数量</a:t>
            </a:r>
            <a:r>
              <a:rPr lang="zh-CN" altLang="en-US">
                <a:solidFill>
                  <a:srgbClr val="FF0000"/>
                </a:solidFill>
              </a:rPr>
              <a:t>）</a:t>
            </a:r>
          </a:p>
          <a:p>
            <a:pPr eaLnBrk="1" hangingPunct="1"/>
            <a:r>
              <a:rPr lang="zh-CN" altLang="en-US">
                <a:solidFill>
                  <a:srgbClr val="FF0000"/>
                </a:solidFill>
              </a:rPr>
              <a:t>       </a:t>
            </a:r>
            <a:r>
              <a:rPr lang="en-US" altLang="zh-CN">
                <a:solidFill>
                  <a:srgbClr val="FF0000"/>
                </a:solidFill>
              </a:rPr>
              <a:t>WA</a:t>
            </a:r>
            <a:r>
              <a:rPr lang="zh-CN" altLang="en-US">
                <a:solidFill>
                  <a:srgbClr val="FF0000"/>
                </a:solidFill>
              </a:rPr>
              <a:t>（</a:t>
            </a:r>
            <a:r>
              <a:rPr lang="zh-CN" altLang="zh-CN">
                <a:solidFill>
                  <a:srgbClr val="FF0000"/>
                </a:solidFill>
              </a:rPr>
              <a:t>仓库号，所在区域，区域主管</a:t>
            </a:r>
            <a:r>
              <a:rPr lang="zh-CN" altLang="en-US">
                <a:solidFill>
                  <a:srgbClr val="FF0000"/>
                </a:solidFill>
              </a:rPr>
              <a:t>）</a:t>
            </a:r>
          </a:p>
        </p:txBody>
      </p:sp>
      <p:grpSp>
        <p:nvGrpSpPr>
          <p:cNvPr id="17" name="Group 4"/>
          <p:cNvGrpSpPr>
            <a:grpSpLocks/>
          </p:cNvGrpSpPr>
          <p:nvPr/>
        </p:nvGrpSpPr>
        <p:grpSpPr bwMode="auto">
          <a:xfrm>
            <a:off x="468313" y="2349500"/>
            <a:ext cx="8077200" cy="1760538"/>
            <a:chOff x="288" y="1488"/>
            <a:chExt cx="5088" cy="1109"/>
          </a:xfrm>
        </p:grpSpPr>
        <p:sp>
          <p:nvSpPr>
            <p:cNvPr id="18" name="Rectangle 5"/>
            <p:cNvSpPr>
              <a:spLocks noChangeArrowheads="1"/>
            </p:cNvSpPr>
            <p:nvPr/>
          </p:nvSpPr>
          <p:spPr bwMode="auto">
            <a:xfrm>
              <a:off x="288" y="1488"/>
              <a:ext cx="5088"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rgbClr val="C00000"/>
                </a:buClr>
                <a:buFontTx/>
                <a:buChar char="•"/>
              </a:pPr>
              <a:r>
                <a:rPr kumimoji="1" lang="en-US" altLang="zh-CN" sz="2800" dirty="0">
                  <a:solidFill>
                    <a:srgbClr val="000066"/>
                  </a:solidFill>
                  <a:latin typeface="Tahoma" panose="020B0604030504040204" pitchFamily="34" charset="0"/>
                </a:rPr>
                <a:t>  </a:t>
              </a:r>
              <a:r>
                <a:rPr kumimoji="1" lang="zh-CN" altLang="en-US" dirty="0">
                  <a:solidFill>
                    <a:srgbClr val="000066"/>
                  </a:solidFill>
                  <a:latin typeface="Tahoma" panose="020B0604030504040204" pitchFamily="34" charset="0"/>
                </a:rPr>
                <a:t>函数依赖：</a:t>
              </a:r>
            </a:p>
            <a:p>
              <a:pPr eaLnBrk="1" hangingPunct="1">
                <a:lnSpc>
                  <a:spcPct val="80000"/>
                </a:lnSpc>
                <a:spcBef>
                  <a:spcPct val="50000"/>
                </a:spcBef>
                <a:buClr>
                  <a:schemeClr val="folHlink"/>
                </a:buClr>
                <a:buSzPct val="60000"/>
                <a:buFont typeface="Wingdings" panose="05000000000000000000" pitchFamily="2" charset="2"/>
                <a:buNone/>
              </a:pPr>
              <a:r>
                <a:rPr kumimoji="1" lang="zh-CN" altLang="en-US" dirty="0">
                  <a:solidFill>
                    <a:srgbClr val="000066"/>
                  </a:solidFill>
                  <a:latin typeface="Tahoma" panose="020B0604030504040204" pitchFamily="34" charset="0"/>
                </a:rPr>
                <a:t>      </a:t>
              </a:r>
              <a:r>
                <a:rPr kumimoji="1" lang="en-US" altLang="zh-CN" dirty="0">
                  <a:solidFill>
                    <a:srgbClr val="000066"/>
                  </a:solidFill>
                  <a:latin typeface="Tahoma" panose="020B0604030504040204" pitchFamily="34" charset="0"/>
                </a:rPr>
                <a:t>WE</a:t>
              </a:r>
              <a:r>
                <a:rPr kumimoji="1" lang="zh-CN" altLang="en-US" dirty="0">
                  <a:solidFill>
                    <a:srgbClr val="000066"/>
                  </a:solidFill>
                  <a:latin typeface="Tahoma" panose="020B0604030504040204" pitchFamily="34" charset="0"/>
                </a:rPr>
                <a:t>中</a:t>
              </a:r>
              <a:r>
                <a:rPr kumimoji="1" lang="zh-CN" altLang="en-US" dirty="0">
                  <a:solidFill>
                    <a:srgbClr val="002060"/>
                  </a:solidFill>
                  <a:latin typeface="Tahoma" panose="020B0604030504040204" pitchFamily="34" charset="0"/>
                </a:rPr>
                <a:t>： </a:t>
              </a:r>
              <a:r>
                <a:rPr kumimoji="1" lang="en-US" altLang="zh-CN" dirty="0">
                  <a:solidFill>
                    <a:srgbClr val="002060"/>
                  </a:solidFill>
                  <a:latin typeface="Tahoma" panose="020B0604030504040204" pitchFamily="34" charset="0"/>
                </a:rPr>
                <a:t>(</a:t>
              </a:r>
              <a:r>
                <a:rPr lang="zh-CN" altLang="zh-CN" dirty="0">
                  <a:solidFill>
                    <a:srgbClr val="002060"/>
                  </a:solidFill>
                </a:rPr>
                <a:t>仓库号，设备号</a:t>
              </a:r>
              <a:r>
                <a:rPr kumimoji="1" lang="en-US" altLang="zh-CN" dirty="0">
                  <a:solidFill>
                    <a:srgbClr val="002060"/>
                  </a:solidFill>
                  <a:latin typeface="Tahoma" panose="020B0604030504040204" pitchFamily="34" charset="0"/>
                </a:rPr>
                <a:t>)  </a:t>
              </a:r>
              <a:r>
                <a:rPr kumimoji="1" lang="en-US" altLang="zh-CN" baseline="30000" dirty="0">
                  <a:solidFill>
                    <a:srgbClr val="002060"/>
                  </a:solidFill>
                  <a:latin typeface="Tahoma" panose="020B0604030504040204" pitchFamily="34" charset="0"/>
                </a:rPr>
                <a:t>f     </a:t>
              </a:r>
              <a:r>
                <a:rPr lang="zh-CN" altLang="zh-CN" dirty="0">
                  <a:solidFill>
                    <a:srgbClr val="002060"/>
                  </a:solidFill>
                </a:rPr>
                <a:t>数量</a:t>
              </a:r>
              <a:endParaRPr lang="en-US" altLang="zh-CN" dirty="0">
                <a:solidFill>
                  <a:srgbClr val="002060"/>
                </a:solidFill>
              </a:endParaRPr>
            </a:p>
            <a:p>
              <a:pPr eaLnBrk="1" hangingPunct="1"/>
              <a:r>
                <a:rPr kumimoji="1" lang="en-US" altLang="zh-CN" sz="2800" dirty="0">
                  <a:solidFill>
                    <a:srgbClr val="000066"/>
                  </a:solidFill>
                  <a:latin typeface="Tahoma" panose="020B0604030504040204" pitchFamily="34" charset="0"/>
                </a:rPr>
                <a:t>     </a:t>
              </a:r>
              <a:r>
                <a:rPr kumimoji="1" lang="en-US" altLang="zh-CN" dirty="0">
                  <a:solidFill>
                    <a:srgbClr val="000066"/>
                  </a:solidFill>
                  <a:latin typeface="Tahoma" panose="020B0604030504040204" pitchFamily="34" charset="0"/>
                </a:rPr>
                <a:t>WA</a:t>
              </a:r>
              <a:r>
                <a:rPr kumimoji="1" lang="zh-CN" altLang="en-US" dirty="0">
                  <a:solidFill>
                    <a:srgbClr val="000066"/>
                  </a:solidFill>
                  <a:latin typeface="Tahoma" panose="020B0604030504040204" pitchFamily="34" charset="0"/>
                </a:rPr>
                <a:t>中：</a:t>
              </a:r>
              <a:r>
                <a:rPr lang="zh-CN" altLang="zh-CN" dirty="0">
                  <a:solidFill>
                    <a:srgbClr val="002060"/>
                  </a:solidFill>
                  <a:latin typeface="楷体_GB2312" pitchFamily="49" charset="-122"/>
                  <a:ea typeface="楷体_GB2312" pitchFamily="49" charset="-122"/>
                </a:rPr>
                <a:t>仓库号→所在区域，所在区域→区域主管</a:t>
              </a:r>
              <a:endParaRPr lang="en-US" altLang="zh-CN" dirty="0">
                <a:solidFill>
                  <a:srgbClr val="002060"/>
                </a:solidFill>
                <a:latin typeface="楷体_GB2312" pitchFamily="49" charset="-122"/>
                <a:ea typeface="楷体_GB2312" pitchFamily="49" charset="-122"/>
              </a:endParaRPr>
            </a:p>
            <a:p>
              <a:pPr eaLnBrk="1" hangingPunct="1"/>
              <a:r>
                <a:rPr lang="zh-CN" altLang="en-US" dirty="0">
                  <a:solidFill>
                    <a:srgbClr val="002060"/>
                  </a:solidFill>
                  <a:latin typeface="楷体_GB2312" pitchFamily="49" charset="-122"/>
                  <a:ea typeface="楷体_GB2312" pitchFamily="49" charset="-122"/>
                </a:rPr>
                <a:t>      可</a:t>
              </a:r>
              <a:r>
                <a:rPr lang="zh-CN" altLang="zh-CN" dirty="0">
                  <a:solidFill>
                    <a:srgbClr val="002060"/>
                  </a:solidFill>
                  <a:latin typeface="楷体_GB2312" pitchFamily="49" charset="-122"/>
                  <a:ea typeface="楷体_GB2312" pitchFamily="49" charset="-122"/>
                </a:rPr>
                <a:t>得到传递函数依赖：仓库号</a:t>
              </a:r>
              <a:r>
                <a:rPr kumimoji="1" lang="zh-CN" altLang="en-US" baseline="46000" dirty="0">
                  <a:solidFill>
                    <a:srgbClr val="002060"/>
                  </a:solidFill>
                  <a:latin typeface="Tahoma" panose="020B0604030504040204" pitchFamily="34" charset="0"/>
                </a:rPr>
                <a:t>ｆ</a:t>
              </a:r>
              <a:r>
                <a:rPr lang="en-US" altLang="zh-CN" dirty="0">
                  <a:solidFill>
                    <a:srgbClr val="002060"/>
                  </a:solidFill>
                  <a:latin typeface="楷体_GB2312" pitchFamily="49" charset="-122"/>
                  <a:ea typeface="楷体_GB2312" pitchFamily="49" charset="-122"/>
                </a:rPr>
                <a:t> </a:t>
              </a:r>
              <a:r>
                <a:rPr lang="zh-CN" altLang="zh-CN" dirty="0">
                  <a:solidFill>
                    <a:srgbClr val="002060"/>
                  </a:solidFill>
                  <a:latin typeface="楷体_GB2312" pitchFamily="49" charset="-122"/>
                  <a:ea typeface="楷体_GB2312" pitchFamily="49" charset="-122"/>
                </a:rPr>
                <a:t>区域主管</a:t>
              </a:r>
              <a:endParaRPr lang="zh-CN" altLang="en-US" dirty="0">
                <a:solidFill>
                  <a:srgbClr val="002060"/>
                </a:solidFill>
                <a:latin typeface="楷体_GB2312" pitchFamily="49" charset="-122"/>
                <a:ea typeface="楷体_GB2312" pitchFamily="49" charset="-122"/>
              </a:endParaRPr>
            </a:p>
          </p:txBody>
        </p:sp>
        <p:sp>
          <p:nvSpPr>
            <p:cNvPr id="19" name="Line 6"/>
            <p:cNvSpPr>
              <a:spLocks noChangeShapeType="1"/>
            </p:cNvSpPr>
            <p:nvPr/>
          </p:nvSpPr>
          <p:spPr bwMode="auto">
            <a:xfrm>
              <a:off x="2996" y="1987"/>
              <a:ext cx="288"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8"/>
            <p:cNvSpPr>
              <a:spLocks noChangeShapeType="1"/>
            </p:cNvSpPr>
            <p:nvPr/>
          </p:nvSpPr>
          <p:spPr bwMode="auto">
            <a:xfrm>
              <a:off x="3494" y="2486"/>
              <a:ext cx="192" cy="0"/>
            </a:xfrm>
            <a:prstGeom prst="line">
              <a:avLst/>
            </a:prstGeom>
            <a:noFill/>
            <a:ln w="28575">
              <a:solidFill>
                <a:srgbClr val="000066"/>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21" name="Group 9"/>
          <p:cNvGrpSpPr>
            <a:grpSpLocks/>
          </p:cNvGrpSpPr>
          <p:nvPr/>
        </p:nvGrpSpPr>
        <p:grpSpPr bwMode="auto">
          <a:xfrm>
            <a:off x="457200" y="4714875"/>
            <a:ext cx="8077200" cy="1031875"/>
            <a:chOff x="288" y="2970"/>
            <a:chExt cx="5088" cy="650"/>
          </a:xfrm>
        </p:grpSpPr>
        <p:sp>
          <p:nvSpPr>
            <p:cNvPr id="22" name="Rectangle 10"/>
            <p:cNvSpPr>
              <a:spLocks noChangeArrowheads="1"/>
            </p:cNvSpPr>
            <p:nvPr/>
          </p:nvSpPr>
          <p:spPr bwMode="auto">
            <a:xfrm>
              <a:off x="288" y="2970"/>
              <a:ext cx="5088"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rgbClr val="C00000"/>
                </a:buClr>
                <a:buFontTx/>
                <a:buChar cha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因此：</a:t>
              </a:r>
            </a:p>
            <a:p>
              <a:pPr eaLnBrk="1" hangingPunct="1">
                <a:lnSpc>
                  <a:spcPct val="80000"/>
                </a:lnSpc>
                <a:spcBef>
                  <a:spcPct val="50000"/>
                </a:spcBef>
                <a:buClr>
                  <a:schemeClr val="folHlink"/>
                </a:buClr>
                <a:buSzPct val="60000"/>
                <a:buFont typeface="Wingdings" panose="05000000000000000000" pitchFamily="2" charset="2"/>
                <a:buNone/>
              </a:pPr>
              <a:r>
                <a:rPr kumimoji="1" lang="zh-CN" altLang="en-US" sz="2800" dirty="0">
                  <a:solidFill>
                    <a:srgbClr val="000066"/>
                  </a:solidFill>
                  <a:latin typeface="Tahoma" panose="020B0604030504040204" pitchFamily="34" charset="0"/>
                </a:rPr>
                <a:t>           </a:t>
              </a:r>
              <a:r>
                <a:rPr kumimoji="1" lang="en-US" altLang="zh-CN" sz="2800" dirty="0">
                  <a:solidFill>
                    <a:srgbClr val="000066"/>
                  </a:solidFill>
                  <a:latin typeface="Tahoma" panose="020B0604030504040204" pitchFamily="34" charset="0"/>
                </a:rPr>
                <a:t>WE∈ </a:t>
              </a:r>
              <a:r>
                <a:rPr kumimoji="1" lang="en-US" altLang="zh-CN" sz="2800" dirty="0" err="1">
                  <a:solidFill>
                    <a:srgbClr val="000066"/>
                  </a:solidFill>
                  <a:latin typeface="Tahoma" panose="020B0604030504040204" pitchFamily="34" charset="0"/>
                </a:rPr>
                <a:t>3NF</a:t>
              </a:r>
              <a:r>
                <a:rPr kumimoji="1" lang="zh-CN" altLang="en-US" sz="2800" dirty="0">
                  <a:solidFill>
                    <a:srgbClr val="000066"/>
                  </a:solidFill>
                  <a:latin typeface="Tahoma" panose="020B0604030504040204" pitchFamily="34" charset="0"/>
                </a:rPr>
                <a:t>，而</a:t>
              </a:r>
              <a:r>
                <a:rPr kumimoji="1" lang="en-US" altLang="zh-CN" sz="2800" dirty="0">
                  <a:solidFill>
                    <a:srgbClr val="000066"/>
                  </a:solidFill>
                  <a:latin typeface="Tahoma" panose="020B0604030504040204" pitchFamily="34" charset="0"/>
                </a:rPr>
                <a:t>WA ∈ </a:t>
              </a:r>
              <a:r>
                <a:rPr kumimoji="1" lang="en-US" altLang="zh-CN" sz="2800" dirty="0" err="1">
                  <a:solidFill>
                    <a:srgbClr val="000066"/>
                  </a:solidFill>
                  <a:latin typeface="Tahoma" panose="020B0604030504040204" pitchFamily="34" charset="0"/>
                </a:rPr>
                <a:t>3NF</a:t>
              </a:r>
              <a:endParaRPr kumimoji="1" lang="en-US" altLang="zh-CN" sz="2800" dirty="0">
                <a:solidFill>
                  <a:srgbClr val="000066"/>
                </a:solidFill>
                <a:latin typeface="Tahoma" panose="020B0604030504040204" pitchFamily="34" charset="0"/>
              </a:endParaRPr>
            </a:p>
          </p:txBody>
        </p:sp>
        <p:sp>
          <p:nvSpPr>
            <p:cNvPr id="23" name="Line 11"/>
            <p:cNvSpPr>
              <a:spLocks noChangeShapeType="1"/>
            </p:cNvSpPr>
            <p:nvPr/>
          </p:nvSpPr>
          <p:spPr bwMode="auto">
            <a:xfrm flipH="1">
              <a:off x="3147" y="3295"/>
              <a:ext cx="144" cy="325"/>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441478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5.3.3 </a:t>
            </a:r>
            <a:r>
              <a:rPr lang="zh-CN" altLang="en-US" sz="2800" b="1" dirty="0">
                <a:solidFill>
                  <a:schemeClr val="bg1"/>
                </a:solidFill>
                <a:latin typeface="微软雅黑" panose="020B0503020204020204" pitchFamily="34" charset="-122"/>
                <a:ea typeface="微软雅黑" panose="020B0503020204020204" pitchFamily="34" charset="-122"/>
              </a:rPr>
              <a:t>第三范式（</a:t>
            </a:r>
            <a:r>
              <a:rPr lang="en-US" altLang="zh-CN" sz="2800" b="1" dirty="0" err="1">
                <a:solidFill>
                  <a:schemeClr val="bg1"/>
                </a:solidFill>
                <a:latin typeface="微软雅黑" panose="020B0503020204020204" pitchFamily="34" charset="-122"/>
                <a:ea typeface="微软雅黑" panose="020B0503020204020204" pitchFamily="34" charset="-122"/>
              </a:rPr>
              <a:t>3NF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04800" y="1066800"/>
            <a:ext cx="10012218" cy="2743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C00000"/>
              </a:buClr>
            </a:pPr>
            <a:r>
              <a:rPr lang="zh-CN" altLang="en-US" b="1" dirty="0" smtClean="0">
                <a:solidFill>
                  <a:srgbClr val="000066"/>
                </a:solidFill>
              </a:rPr>
              <a:t>原因</a:t>
            </a:r>
            <a:r>
              <a:rPr lang="en-US" altLang="zh-CN" b="1" dirty="0" smtClean="0">
                <a:solidFill>
                  <a:srgbClr val="000066"/>
                </a:solidFill>
              </a:rPr>
              <a:t>:</a:t>
            </a:r>
            <a:r>
              <a:rPr lang="zh-CN" altLang="en-US" b="1" dirty="0" smtClean="0">
                <a:solidFill>
                  <a:srgbClr val="000066"/>
                </a:solidFill>
              </a:rPr>
              <a:t>区域主管传递依赖于码。</a:t>
            </a:r>
          </a:p>
          <a:p>
            <a:pPr eaLnBrk="1" hangingPunct="1">
              <a:buClr>
                <a:srgbClr val="C00000"/>
              </a:buClr>
            </a:pPr>
            <a:r>
              <a:rPr lang="zh-CN" altLang="en-US" b="1" dirty="0" smtClean="0">
                <a:solidFill>
                  <a:srgbClr val="000066"/>
                </a:solidFill>
              </a:rPr>
              <a:t>解决方法：将</a:t>
            </a:r>
            <a:r>
              <a:rPr lang="en-US" altLang="zh-CN" b="1" dirty="0" smtClean="0">
                <a:solidFill>
                  <a:srgbClr val="000066"/>
                </a:solidFill>
              </a:rPr>
              <a:t>WA</a:t>
            </a:r>
            <a:r>
              <a:rPr lang="zh-CN" altLang="en-US" b="1" dirty="0" smtClean="0">
                <a:solidFill>
                  <a:srgbClr val="000066"/>
                </a:solidFill>
              </a:rPr>
              <a:t>分解为两个关系模式，消除这些传递依赖：</a:t>
            </a:r>
          </a:p>
          <a:p>
            <a:pPr eaLnBrk="1" hangingPunct="1">
              <a:lnSpc>
                <a:spcPct val="150000"/>
              </a:lnSpc>
              <a:buFontTx/>
              <a:buNone/>
            </a:pPr>
            <a:r>
              <a:rPr lang="zh-CN" altLang="en-US" b="1" dirty="0" smtClean="0">
                <a:solidFill>
                  <a:srgbClr val="000066"/>
                </a:solidFill>
              </a:rPr>
              <a:t>    即： </a:t>
            </a:r>
            <a:r>
              <a:rPr lang="en-US" altLang="zh-CN" b="1" dirty="0" smtClean="0">
                <a:solidFill>
                  <a:srgbClr val="FF0000"/>
                </a:solidFill>
              </a:rPr>
              <a:t>W</a:t>
            </a:r>
            <a:r>
              <a:rPr lang="zh-CN" altLang="en-US" b="1" dirty="0" smtClean="0">
                <a:solidFill>
                  <a:srgbClr val="FF0000"/>
                </a:solidFill>
              </a:rPr>
              <a:t>（</a:t>
            </a:r>
            <a:r>
              <a:rPr lang="zh-CN" altLang="zh-CN" b="1" dirty="0" smtClean="0">
                <a:solidFill>
                  <a:srgbClr val="FF0000"/>
                </a:solidFill>
              </a:rPr>
              <a:t>仓库号，所在区域</a:t>
            </a:r>
            <a:r>
              <a:rPr lang="zh-CN" altLang="en-US" b="1" dirty="0" smtClean="0">
                <a:solidFill>
                  <a:srgbClr val="FF0000"/>
                </a:solidFill>
              </a:rPr>
              <a:t>）</a:t>
            </a:r>
          </a:p>
          <a:p>
            <a:pPr eaLnBrk="1" hangingPunct="1">
              <a:buFontTx/>
              <a:buNone/>
            </a:pPr>
            <a:r>
              <a:rPr lang="zh-CN" altLang="en-US" b="1" dirty="0" smtClean="0">
                <a:solidFill>
                  <a:srgbClr val="FF0000"/>
                </a:solidFill>
              </a:rPr>
              <a:t>            </a:t>
            </a:r>
            <a:r>
              <a:rPr lang="en-US" altLang="zh-CN" b="1" dirty="0" smtClean="0">
                <a:solidFill>
                  <a:srgbClr val="FF0000"/>
                </a:solidFill>
              </a:rPr>
              <a:t>A</a:t>
            </a:r>
            <a:r>
              <a:rPr lang="zh-CN" altLang="en-US" b="1" dirty="0" smtClean="0">
                <a:solidFill>
                  <a:srgbClr val="FF0000"/>
                </a:solidFill>
              </a:rPr>
              <a:t>（</a:t>
            </a:r>
            <a:r>
              <a:rPr lang="zh-CN" altLang="zh-CN" b="1" dirty="0" smtClean="0">
                <a:solidFill>
                  <a:srgbClr val="FF0000"/>
                </a:solidFill>
              </a:rPr>
              <a:t>所在区域，区域主管</a:t>
            </a:r>
            <a:r>
              <a:rPr lang="zh-CN" altLang="en-US" b="1" dirty="0" smtClean="0">
                <a:solidFill>
                  <a:srgbClr val="FF0000"/>
                </a:solidFill>
              </a:rPr>
              <a:t>）</a:t>
            </a:r>
          </a:p>
        </p:txBody>
      </p:sp>
      <p:grpSp>
        <p:nvGrpSpPr>
          <p:cNvPr id="9" name="Group 4"/>
          <p:cNvGrpSpPr>
            <a:grpSpLocks/>
          </p:cNvGrpSpPr>
          <p:nvPr/>
        </p:nvGrpSpPr>
        <p:grpSpPr bwMode="auto">
          <a:xfrm>
            <a:off x="1315605" y="3633355"/>
            <a:ext cx="8134350" cy="1600200"/>
            <a:chOff x="432" y="2544"/>
            <a:chExt cx="4592" cy="1008"/>
          </a:xfrm>
        </p:grpSpPr>
        <p:sp>
          <p:nvSpPr>
            <p:cNvPr id="10" name="Text Box 5"/>
            <p:cNvSpPr txBox="1">
              <a:spLocks noChangeArrowheads="1"/>
            </p:cNvSpPr>
            <p:nvPr/>
          </p:nvSpPr>
          <p:spPr bwMode="auto">
            <a:xfrm>
              <a:off x="480" y="3216"/>
              <a:ext cx="624" cy="336"/>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zh-CN" sz="2000">
                  <a:solidFill>
                    <a:srgbClr val="FF0000"/>
                  </a:solidFill>
                </a:rPr>
                <a:t>仓库号</a:t>
              </a:r>
              <a:endParaRPr lang="en-US" altLang="zh-CN" sz="2000">
                <a:solidFill>
                  <a:srgbClr val="CC3300"/>
                </a:solidFill>
                <a:latin typeface="Times New Roman" panose="02020603050405020304" pitchFamily="18" charset="0"/>
              </a:endParaRPr>
            </a:p>
          </p:txBody>
        </p:sp>
        <p:sp>
          <p:nvSpPr>
            <p:cNvPr id="11" name="Text Box 6"/>
            <p:cNvSpPr txBox="1">
              <a:spLocks noChangeArrowheads="1"/>
            </p:cNvSpPr>
            <p:nvPr/>
          </p:nvSpPr>
          <p:spPr bwMode="auto">
            <a:xfrm>
              <a:off x="1632" y="3216"/>
              <a:ext cx="768" cy="336"/>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zh-CN" sz="2000">
                  <a:solidFill>
                    <a:srgbClr val="FF0000"/>
                  </a:solidFill>
                </a:rPr>
                <a:t>所在区域</a:t>
              </a:r>
              <a:endParaRPr lang="en-US" altLang="zh-CN" sz="2000">
                <a:solidFill>
                  <a:srgbClr val="CC3300"/>
                </a:solidFill>
                <a:latin typeface="Times New Roman" panose="02020603050405020304" pitchFamily="18" charset="0"/>
              </a:endParaRPr>
            </a:p>
          </p:txBody>
        </p:sp>
        <p:sp>
          <p:nvSpPr>
            <p:cNvPr id="12" name="Line 7"/>
            <p:cNvSpPr>
              <a:spLocks noChangeShapeType="1"/>
            </p:cNvSpPr>
            <p:nvPr/>
          </p:nvSpPr>
          <p:spPr bwMode="auto">
            <a:xfrm flipH="1">
              <a:off x="1104" y="3408"/>
              <a:ext cx="528" cy="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8"/>
            <p:cNvSpPr txBox="1">
              <a:spLocks noChangeArrowheads="1"/>
            </p:cNvSpPr>
            <p:nvPr/>
          </p:nvSpPr>
          <p:spPr bwMode="auto">
            <a:xfrm>
              <a:off x="432" y="2592"/>
              <a:ext cx="86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800">
                  <a:solidFill>
                    <a:srgbClr val="CC3300"/>
                  </a:solidFill>
                  <a:latin typeface="Times New Roman" panose="02020603050405020304" pitchFamily="18" charset="0"/>
                </a:rPr>
                <a:t>关系</a:t>
              </a:r>
              <a:r>
                <a:rPr lang="en-US" altLang="zh-CN" sz="2800">
                  <a:solidFill>
                    <a:srgbClr val="CC3300"/>
                  </a:solidFill>
                  <a:latin typeface="Times New Roman" panose="02020603050405020304" pitchFamily="18" charset="0"/>
                </a:rPr>
                <a:t>W</a:t>
              </a:r>
            </a:p>
          </p:txBody>
        </p:sp>
        <p:sp>
          <p:nvSpPr>
            <p:cNvPr id="14" name="Text Box 9"/>
            <p:cNvSpPr txBox="1">
              <a:spLocks noChangeArrowheads="1"/>
            </p:cNvSpPr>
            <p:nvPr/>
          </p:nvSpPr>
          <p:spPr bwMode="auto">
            <a:xfrm>
              <a:off x="2976" y="2544"/>
              <a:ext cx="96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2800">
                  <a:solidFill>
                    <a:srgbClr val="CC3300"/>
                  </a:solidFill>
                  <a:latin typeface="Times New Roman" panose="02020603050405020304" pitchFamily="18" charset="0"/>
                </a:rPr>
                <a:t>关系</a:t>
              </a:r>
              <a:r>
                <a:rPr lang="en-US" altLang="zh-CN" sz="2800">
                  <a:solidFill>
                    <a:srgbClr val="CC3300"/>
                  </a:solidFill>
                  <a:latin typeface="Times New Roman" panose="02020603050405020304" pitchFamily="18" charset="0"/>
                </a:rPr>
                <a:t>A</a:t>
              </a:r>
            </a:p>
          </p:txBody>
        </p:sp>
        <p:sp>
          <p:nvSpPr>
            <p:cNvPr id="15" name="Text Box 10"/>
            <p:cNvSpPr txBox="1">
              <a:spLocks noChangeArrowheads="1"/>
            </p:cNvSpPr>
            <p:nvPr/>
          </p:nvSpPr>
          <p:spPr bwMode="auto">
            <a:xfrm>
              <a:off x="3024" y="3216"/>
              <a:ext cx="720" cy="336"/>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zh-CN" sz="2000">
                  <a:solidFill>
                    <a:srgbClr val="FF0000"/>
                  </a:solidFill>
                </a:rPr>
                <a:t>所在区域</a:t>
              </a:r>
              <a:endParaRPr lang="en-US" altLang="zh-CN" sz="2000">
                <a:solidFill>
                  <a:srgbClr val="CC3300"/>
                </a:solidFill>
                <a:latin typeface="Times New Roman" panose="02020603050405020304" pitchFamily="18" charset="0"/>
              </a:endParaRPr>
            </a:p>
          </p:txBody>
        </p:sp>
        <p:sp>
          <p:nvSpPr>
            <p:cNvPr id="16" name="Text Box 11"/>
            <p:cNvSpPr txBox="1">
              <a:spLocks noChangeArrowheads="1"/>
            </p:cNvSpPr>
            <p:nvPr/>
          </p:nvSpPr>
          <p:spPr bwMode="auto">
            <a:xfrm>
              <a:off x="4272" y="3216"/>
              <a:ext cx="752" cy="336"/>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zh-CN" sz="2000">
                  <a:solidFill>
                    <a:srgbClr val="FF0000"/>
                  </a:solidFill>
                </a:rPr>
                <a:t>区域主管</a:t>
              </a:r>
              <a:endParaRPr lang="en-US" altLang="zh-CN" sz="2000">
                <a:solidFill>
                  <a:srgbClr val="CC3300"/>
                </a:solidFill>
                <a:latin typeface="Times New Roman" panose="02020603050405020304" pitchFamily="18" charset="0"/>
              </a:endParaRPr>
            </a:p>
          </p:txBody>
        </p:sp>
        <p:sp>
          <p:nvSpPr>
            <p:cNvPr id="17" name="Line 12"/>
            <p:cNvSpPr>
              <a:spLocks noChangeShapeType="1"/>
            </p:cNvSpPr>
            <p:nvPr/>
          </p:nvSpPr>
          <p:spPr bwMode="auto">
            <a:xfrm flipH="1">
              <a:off x="3744" y="3408"/>
              <a:ext cx="528" cy="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矩形 17"/>
          <p:cNvSpPr>
            <a:spLocks noChangeArrowheads="1"/>
          </p:cNvSpPr>
          <p:nvPr/>
        </p:nvSpPr>
        <p:spPr bwMode="auto">
          <a:xfrm>
            <a:off x="1446213" y="6084888"/>
            <a:ext cx="2605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en-US" altLang="zh-CN"/>
              <a:t>W∈3NF, A∈3NF</a:t>
            </a:r>
            <a:endParaRPr lang="zh-CN" altLang="en-US"/>
          </a:p>
        </p:txBody>
      </p:sp>
    </p:spTree>
    <p:extLst>
      <p:ext uri="{BB962C8B-B14F-4D97-AF65-F5344CB8AC3E}">
        <p14:creationId xmlns:p14="http://schemas.microsoft.com/office/powerpoint/2010/main" val="2174828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lide(from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lide(from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slide(from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5.3.3 </a:t>
            </a:r>
            <a:r>
              <a:rPr lang="zh-CN" altLang="en-US" sz="2800" b="1" dirty="0">
                <a:solidFill>
                  <a:schemeClr val="bg1"/>
                </a:solidFill>
                <a:latin typeface="微软雅黑" panose="020B0503020204020204" pitchFamily="34" charset="-122"/>
                <a:ea typeface="微软雅黑" panose="020B0503020204020204" pitchFamily="34" charset="-122"/>
              </a:rPr>
              <a:t>第三范式（</a:t>
            </a:r>
            <a:r>
              <a:rPr lang="en-US" altLang="zh-CN" sz="2800" b="1" dirty="0" err="1">
                <a:solidFill>
                  <a:schemeClr val="bg1"/>
                </a:solidFill>
                <a:latin typeface="微软雅黑" panose="020B0503020204020204" pitchFamily="34" charset="-122"/>
                <a:ea typeface="微软雅黑" panose="020B0503020204020204" pitchFamily="34" charset="-122"/>
              </a:rPr>
              <a:t>3NF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87218" y="786419"/>
            <a:ext cx="11217564" cy="464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Clr>
                <a:srgbClr val="C00000"/>
              </a:buClr>
              <a:buFont typeface="Wingdings" panose="05000000000000000000" pitchFamily="2" charset="2"/>
              <a:buChar char="Ø"/>
            </a:pPr>
            <a:r>
              <a:rPr lang="zh-CN" altLang="en-US" b="1" smtClean="0">
                <a:solidFill>
                  <a:srgbClr val="000066"/>
                </a:solidFill>
              </a:rPr>
              <a:t>注：</a:t>
            </a:r>
          </a:p>
          <a:p>
            <a:pPr eaLnBrk="1" hangingPunct="1">
              <a:lnSpc>
                <a:spcPct val="150000"/>
              </a:lnSpc>
              <a:buClr>
                <a:srgbClr val="C00000"/>
              </a:buClr>
              <a:buFont typeface="Wingdings" panose="05000000000000000000" pitchFamily="2" charset="2"/>
              <a:buChar char="Ø"/>
            </a:pPr>
            <a:r>
              <a:rPr lang="zh-CN" altLang="en-US" b="1" smtClean="0">
                <a:solidFill>
                  <a:srgbClr val="000066"/>
                </a:solidFill>
              </a:rPr>
              <a:t>采用</a:t>
            </a:r>
            <a:r>
              <a:rPr lang="zh-CN" altLang="en-US" b="1" smtClean="0">
                <a:solidFill>
                  <a:srgbClr val="CC3300"/>
                </a:solidFill>
              </a:rPr>
              <a:t>投影分解法</a:t>
            </a:r>
            <a:r>
              <a:rPr lang="zh-CN" altLang="en-US" b="1" smtClean="0">
                <a:solidFill>
                  <a:srgbClr val="000066"/>
                </a:solidFill>
              </a:rPr>
              <a:t>将一个</a:t>
            </a:r>
            <a:r>
              <a:rPr lang="en-US" altLang="zh-CN" b="1" smtClean="0">
                <a:solidFill>
                  <a:srgbClr val="000066"/>
                </a:solidFill>
              </a:rPr>
              <a:t>2NF</a:t>
            </a:r>
            <a:r>
              <a:rPr lang="zh-CN" altLang="en-US" b="1" smtClean="0">
                <a:solidFill>
                  <a:srgbClr val="000066"/>
                </a:solidFill>
              </a:rPr>
              <a:t>的关系分解为多个</a:t>
            </a:r>
            <a:r>
              <a:rPr lang="en-US" altLang="zh-CN" b="1" smtClean="0">
                <a:solidFill>
                  <a:srgbClr val="000066"/>
                </a:solidFill>
              </a:rPr>
              <a:t>3NF</a:t>
            </a:r>
            <a:r>
              <a:rPr lang="zh-CN" altLang="en-US" b="1" smtClean="0">
                <a:solidFill>
                  <a:srgbClr val="000066"/>
                </a:solidFill>
              </a:rPr>
              <a:t>的关系，可以在</a:t>
            </a:r>
            <a:r>
              <a:rPr lang="zh-CN" altLang="en-US" b="1" smtClean="0">
                <a:solidFill>
                  <a:srgbClr val="FF3300"/>
                </a:solidFill>
              </a:rPr>
              <a:t>一定程度上减轻</a:t>
            </a:r>
            <a:r>
              <a:rPr lang="zh-CN" altLang="en-US" b="1" smtClean="0">
                <a:solidFill>
                  <a:srgbClr val="000066"/>
                </a:solidFill>
              </a:rPr>
              <a:t>原</a:t>
            </a:r>
            <a:r>
              <a:rPr lang="en-US" altLang="zh-CN" b="1" smtClean="0">
                <a:solidFill>
                  <a:srgbClr val="000066"/>
                </a:solidFill>
              </a:rPr>
              <a:t>2NF</a:t>
            </a:r>
            <a:r>
              <a:rPr lang="zh-CN" altLang="en-US" b="1" smtClean="0">
                <a:solidFill>
                  <a:srgbClr val="000066"/>
                </a:solidFill>
              </a:rPr>
              <a:t>关系中存在的插入异常、删除异常、数据冗余度大、修改复杂等问题。</a:t>
            </a:r>
          </a:p>
          <a:p>
            <a:pPr eaLnBrk="1" hangingPunct="1">
              <a:lnSpc>
                <a:spcPct val="150000"/>
              </a:lnSpc>
              <a:buClr>
                <a:srgbClr val="C00000"/>
              </a:buClr>
              <a:buFont typeface="Wingdings" panose="05000000000000000000" pitchFamily="2" charset="2"/>
              <a:buChar char="Ø"/>
            </a:pPr>
            <a:endParaRPr lang="zh-CN" altLang="en-US" b="1" smtClean="0">
              <a:solidFill>
                <a:srgbClr val="000066"/>
              </a:solidFill>
            </a:endParaRPr>
          </a:p>
          <a:p>
            <a:pPr eaLnBrk="1" hangingPunct="1">
              <a:lnSpc>
                <a:spcPct val="150000"/>
              </a:lnSpc>
              <a:buClr>
                <a:srgbClr val="C00000"/>
              </a:buClr>
              <a:buFont typeface="Wingdings" panose="05000000000000000000" pitchFamily="2" charset="2"/>
              <a:buChar char="Ø"/>
            </a:pPr>
            <a:r>
              <a:rPr lang="zh-CN" altLang="en-US" b="1" smtClean="0">
                <a:solidFill>
                  <a:srgbClr val="000066"/>
                </a:solidFill>
              </a:rPr>
              <a:t>将一个</a:t>
            </a:r>
            <a:r>
              <a:rPr lang="en-US" altLang="zh-CN" b="1" smtClean="0">
                <a:solidFill>
                  <a:srgbClr val="000066"/>
                </a:solidFill>
              </a:rPr>
              <a:t>2NF</a:t>
            </a:r>
            <a:r>
              <a:rPr lang="zh-CN" altLang="en-US" b="1" smtClean="0">
                <a:solidFill>
                  <a:srgbClr val="000066"/>
                </a:solidFill>
              </a:rPr>
              <a:t>关系分解为多个</a:t>
            </a:r>
            <a:r>
              <a:rPr lang="en-US" altLang="zh-CN" b="1" smtClean="0">
                <a:solidFill>
                  <a:srgbClr val="000066"/>
                </a:solidFill>
              </a:rPr>
              <a:t>3NF</a:t>
            </a:r>
            <a:r>
              <a:rPr lang="zh-CN" altLang="en-US" b="1" smtClean="0">
                <a:solidFill>
                  <a:srgbClr val="000066"/>
                </a:solidFill>
              </a:rPr>
              <a:t>的关系，</a:t>
            </a:r>
            <a:r>
              <a:rPr lang="zh-CN" altLang="en-US" b="1" smtClean="0">
                <a:solidFill>
                  <a:srgbClr val="FF3300"/>
                </a:solidFill>
              </a:rPr>
              <a:t>并不能完全消除</a:t>
            </a:r>
            <a:r>
              <a:rPr lang="zh-CN" altLang="en-US" b="1" smtClean="0">
                <a:solidFill>
                  <a:srgbClr val="000066"/>
                </a:solidFill>
              </a:rPr>
              <a:t>关系模式中的各种异常情况和数据冗余。表现在可能存在主属性对码的部分和传递依赖。</a:t>
            </a:r>
            <a:endParaRPr lang="zh-CN" altLang="en-US" sz="2600" b="1" smtClean="0">
              <a:solidFill>
                <a:srgbClr val="000066"/>
              </a:solidFill>
            </a:endParaRPr>
          </a:p>
        </p:txBody>
      </p:sp>
    </p:spTree>
    <p:extLst>
      <p:ext uri="{BB962C8B-B14F-4D97-AF65-F5344CB8AC3E}">
        <p14:creationId xmlns:p14="http://schemas.microsoft.com/office/powerpoint/2010/main" val="889867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380999" y="3644900"/>
            <a:ext cx="10933545" cy="108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20000"/>
              </a:spcBef>
              <a:buClr>
                <a:srgbClr val="FFFF66"/>
              </a:buClr>
            </a:pPr>
            <a:r>
              <a:rPr kumimoji="1" lang="en-US" altLang="zh-CN" sz="2800" dirty="0" err="1" smtClean="0">
                <a:solidFill>
                  <a:srgbClr val="000066"/>
                </a:solidFill>
                <a:latin typeface="Tahoma" panose="020B0604030504040204" pitchFamily="34" charset="0"/>
              </a:rPr>
              <a:t>BCNF</a:t>
            </a:r>
            <a:r>
              <a:rPr kumimoji="1" lang="zh-CN" altLang="en-US" sz="2800" dirty="0">
                <a:solidFill>
                  <a:srgbClr val="000066"/>
                </a:solidFill>
                <a:latin typeface="Tahoma" panose="020B0604030504040204" pitchFamily="34" charset="0"/>
              </a:rPr>
              <a:t>范式是第三范式的改进形式，建立在第一范式的基础上，消除了主属性对码的部分和传递依赖。</a:t>
            </a:r>
            <a:endParaRPr kumimoji="1" lang="zh-CN" altLang="en-US" sz="2800" dirty="0">
              <a:solidFill>
                <a:srgbClr val="000066"/>
              </a:solidFill>
              <a:latin typeface="宋体" panose="02010600030101010101" pitchFamily="2" charset="-122"/>
            </a:endParaRPr>
          </a:p>
        </p:txBody>
      </p:sp>
      <p:sp>
        <p:nvSpPr>
          <p:cNvPr id="9" name="Rectangle 4"/>
          <p:cNvSpPr>
            <a:spLocks noChangeArrowheads="1"/>
          </p:cNvSpPr>
          <p:nvPr/>
        </p:nvSpPr>
        <p:spPr bwMode="auto">
          <a:xfrm>
            <a:off x="380999" y="1371600"/>
            <a:ext cx="10674927"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800" dirty="0">
                <a:solidFill>
                  <a:srgbClr val="CC3300"/>
                </a:solidFill>
                <a:latin typeface="Tahoma" panose="020B0604030504040204" pitchFamily="34" charset="0"/>
              </a:rPr>
              <a:t>定义</a:t>
            </a:r>
            <a:r>
              <a:rPr kumimoji="1" lang="en-US" altLang="zh-CN" sz="2800" dirty="0">
                <a:solidFill>
                  <a:srgbClr val="CC3300"/>
                </a:solidFill>
                <a:latin typeface="Tahoma" panose="020B0604030504040204" pitchFamily="34" charset="0"/>
              </a:rPr>
              <a:t>5.10</a:t>
            </a: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设关系模式</a:t>
            </a:r>
            <a:r>
              <a:rPr kumimoji="1" lang="en-US" altLang="zh-CN" sz="2800" dirty="0" err="1">
                <a:solidFill>
                  <a:srgbClr val="000066"/>
                </a:solidFill>
                <a:latin typeface="Tahoma" panose="020B0604030504040204" pitchFamily="34" charset="0"/>
              </a:rPr>
              <a:t>R∈1NF</a:t>
            </a:r>
            <a:r>
              <a:rPr kumimoji="1" lang="zh-CN" altLang="en-US" sz="2800" dirty="0">
                <a:solidFill>
                  <a:srgbClr val="000066"/>
                </a:solidFill>
                <a:latin typeface="Tahoma" panose="020B0604030504040204" pitchFamily="34" charset="0"/>
              </a:rPr>
              <a:t>，若对于</a:t>
            </a:r>
            <a:r>
              <a:rPr kumimoji="1" lang="en-US" altLang="zh-CN" sz="2800" dirty="0">
                <a:solidFill>
                  <a:srgbClr val="000066"/>
                </a:solidFill>
                <a:latin typeface="Tahoma" panose="020B0604030504040204" pitchFamily="34" charset="0"/>
              </a:rPr>
              <a:t>R</a:t>
            </a:r>
            <a:r>
              <a:rPr kumimoji="1" lang="zh-CN" altLang="en-US" sz="2800" dirty="0">
                <a:solidFill>
                  <a:srgbClr val="000066"/>
                </a:solidFill>
                <a:latin typeface="Tahoma" panose="020B0604030504040204" pitchFamily="34" charset="0"/>
              </a:rPr>
              <a:t>的每个函数依赖</a:t>
            </a:r>
            <a:r>
              <a:rPr kumimoji="1" lang="en-US" altLang="zh-CN" sz="2800" dirty="0" err="1">
                <a:solidFill>
                  <a:srgbClr val="000066"/>
                </a:solidFill>
                <a:latin typeface="Tahoma" panose="020B0604030504040204" pitchFamily="34" charset="0"/>
              </a:rPr>
              <a:t>X→</a:t>
            </a:r>
            <a:r>
              <a:rPr kumimoji="1" lang="en-US" altLang="zh-CN" sz="2800" err="1">
                <a:solidFill>
                  <a:srgbClr val="000066"/>
                </a:solidFill>
                <a:latin typeface="Tahoma" panose="020B0604030504040204" pitchFamily="34" charset="0"/>
              </a:rPr>
              <a:t>Y</a:t>
            </a:r>
            <a:r>
              <a:rPr kumimoji="1" lang="zh-CN" altLang="en-US" sz="2800" smtClean="0">
                <a:solidFill>
                  <a:srgbClr val="000066"/>
                </a:solidFill>
                <a:latin typeface="Tahoma" panose="020B0604030504040204" pitchFamily="34" charset="0"/>
              </a:rPr>
              <a:t>，若</a:t>
            </a:r>
            <a:r>
              <a:rPr kumimoji="1" lang="en-US" altLang="zh-CN" sz="2800" smtClean="0">
                <a:solidFill>
                  <a:srgbClr val="000066"/>
                </a:solidFill>
                <a:latin typeface="Tahoma" panose="020B0604030504040204" pitchFamily="34" charset="0"/>
              </a:rPr>
              <a:t>Y</a:t>
            </a:r>
            <a:r>
              <a:rPr kumimoji="1" lang="zh-CN" altLang="en-US" sz="2800" smtClean="0">
                <a:solidFill>
                  <a:srgbClr val="000066"/>
                </a:solidFill>
                <a:latin typeface="Tahoma" panose="020B0604030504040204" pitchFamily="34" charset="0"/>
              </a:rPr>
              <a:t>不</a:t>
            </a:r>
            <a:r>
              <a:rPr kumimoji="1" lang="zh-CN" altLang="en-US" sz="2800">
                <a:solidFill>
                  <a:srgbClr val="000066"/>
                </a:solidFill>
                <a:latin typeface="Tahoma" panose="020B0604030504040204" pitchFamily="34" charset="0"/>
              </a:rPr>
              <a:t>是</a:t>
            </a:r>
            <a:r>
              <a:rPr kumimoji="1" lang="en-US" altLang="zh-CN" sz="2800" smtClean="0">
                <a:solidFill>
                  <a:srgbClr val="000066"/>
                </a:solidFill>
                <a:latin typeface="Tahoma" panose="020B0604030504040204" pitchFamily="34" charset="0"/>
              </a:rPr>
              <a:t>X</a:t>
            </a:r>
            <a:r>
              <a:rPr kumimoji="1" lang="zh-CN" altLang="en-US" sz="2800" smtClean="0">
                <a:solidFill>
                  <a:srgbClr val="000066"/>
                </a:solidFill>
                <a:latin typeface="Tahoma" panose="020B0604030504040204" pitchFamily="34" charset="0"/>
              </a:rPr>
              <a:t>的子集，</a:t>
            </a:r>
            <a:r>
              <a:rPr kumimoji="1" lang="zh-CN" altLang="en-US" sz="2800" dirty="0">
                <a:solidFill>
                  <a:srgbClr val="000066"/>
                </a:solidFill>
                <a:latin typeface="Tahoma" panose="020B0604030504040204" pitchFamily="34" charset="0"/>
              </a:rPr>
              <a:t>则</a:t>
            </a:r>
            <a:r>
              <a:rPr kumimoji="1" lang="en-US" altLang="zh-CN" sz="2800" dirty="0">
                <a:solidFill>
                  <a:srgbClr val="000066"/>
                </a:solidFill>
                <a:latin typeface="Tahoma" panose="020B0604030504040204" pitchFamily="34" charset="0"/>
              </a:rPr>
              <a:t>X</a:t>
            </a:r>
            <a:r>
              <a:rPr kumimoji="1" lang="zh-CN" altLang="en-US" sz="2800" dirty="0">
                <a:solidFill>
                  <a:srgbClr val="000066"/>
                </a:solidFill>
                <a:latin typeface="Tahoma" panose="020B0604030504040204" pitchFamily="34" charset="0"/>
              </a:rPr>
              <a:t>必含有候选码，那么</a:t>
            </a:r>
            <a:r>
              <a:rPr kumimoji="1" lang="en-US" altLang="zh-CN" sz="2800" dirty="0" err="1">
                <a:solidFill>
                  <a:srgbClr val="CC3300"/>
                </a:solidFill>
                <a:latin typeface="Tahoma" panose="020B0604030504040204" pitchFamily="34" charset="0"/>
              </a:rPr>
              <a:t>R∈BCNF</a:t>
            </a:r>
            <a:r>
              <a:rPr kumimoji="1" lang="zh-CN" altLang="en-US" sz="2800" dirty="0">
                <a:solidFill>
                  <a:srgbClr val="000066"/>
                </a:solidFill>
                <a:latin typeface="Tahoma" panose="020B0604030504040204" pitchFamily="34" charset="0"/>
              </a:rPr>
              <a:t>。</a:t>
            </a:r>
          </a:p>
          <a:p>
            <a:pPr eaLnBrk="1" hangingPunct="1">
              <a:spcBef>
                <a:spcPct val="20000"/>
              </a:spcBef>
              <a:buClr>
                <a:schemeClr val="folHlink"/>
              </a:buClr>
              <a:buSzPct val="60000"/>
              <a:buFont typeface="Wingdings" panose="05000000000000000000" pitchFamily="2" charset="2"/>
              <a:buNone/>
            </a:pPr>
            <a:r>
              <a:rPr kumimoji="1" lang="zh-CN" altLang="en-US" sz="2800" dirty="0">
                <a:solidFill>
                  <a:srgbClr val="000066"/>
                </a:solidFill>
                <a:latin typeface="Tahoma" panose="020B0604030504040204" pitchFamily="34" charset="0"/>
                <a:ea typeface="楷体_GB2312" pitchFamily="49" charset="-122"/>
              </a:rPr>
              <a:t>即：每一个决定因素（决定属性集）都包含码</a:t>
            </a:r>
          </a:p>
        </p:txBody>
      </p:sp>
    </p:spTree>
    <p:extLst>
      <p:ext uri="{BB962C8B-B14F-4D97-AF65-F5344CB8AC3E}">
        <p14:creationId xmlns:p14="http://schemas.microsoft.com/office/powerpoint/2010/main" val="2648779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5.1 </a:t>
            </a:r>
            <a:r>
              <a:rPr lang="zh-CN" altLang="en-US" sz="2800" b="1" dirty="0" smtClean="0">
                <a:solidFill>
                  <a:schemeClr val="bg1"/>
                </a:solidFill>
                <a:latin typeface="微软雅黑" panose="020B0503020204020204" pitchFamily="34" charset="-122"/>
                <a:ea typeface="微软雅黑" panose="020B0503020204020204" pitchFamily="34" charset="-122"/>
              </a:rPr>
              <a:t>问</a:t>
            </a:r>
            <a:r>
              <a:rPr lang="zh-CN" altLang="en-US" sz="2800" b="1" dirty="0">
                <a:solidFill>
                  <a:schemeClr val="bg1"/>
                </a:solidFill>
                <a:latin typeface="微软雅黑" panose="020B0503020204020204" pitchFamily="34" charset="-122"/>
                <a:ea typeface="微软雅黑" panose="020B0503020204020204" pitchFamily="34" charset="-122"/>
              </a:rPr>
              <a:t>题的提出</a:t>
            </a:r>
          </a:p>
        </p:txBody>
      </p:sp>
      <p:sp>
        <p:nvSpPr>
          <p:cNvPr id="8" name="Rectangle 3"/>
          <p:cNvSpPr>
            <a:spLocks noChangeArrowheads="1"/>
          </p:cNvSpPr>
          <p:nvPr/>
        </p:nvSpPr>
        <p:spPr bwMode="auto">
          <a:xfrm>
            <a:off x="533400" y="1295400"/>
            <a:ext cx="11058236" cy="405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20000"/>
              </a:spcBef>
              <a:buClr>
                <a:srgbClr val="FF0000"/>
              </a:buClr>
              <a:buSzPct val="100000"/>
              <a:buFont typeface="Wingdings" panose="05000000000000000000" pitchFamily="2" charset="2"/>
              <a:buChar char="Ø"/>
            </a:pPr>
            <a:r>
              <a:rPr kumimoji="1" lang="en-US" altLang="zh-CN" sz="2800" dirty="0">
                <a:solidFill>
                  <a:srgbClr val="000066"/>
                </a:solidFill>
                <a:latin typeface="楷体_GB2312" pitchFamily="49" charset="-122"/>
                <a:ea typeface="楷体_GB2312" pitchFamily="49" charset="-122"/>
              </a:rPr>
              <a:t> </a:t>
            </a:r>
            <a:r>
              <a:rPr kumimoji="1" lang="zh-CN" altLang="en-US" sz="2800" dirty="0">
                <a:solidFill>
                  <a:srgbClr val="000066"/>
                </a:solidFill>
                <a:latin typeface="楷体_GB2312" pitchFamily="49" charset="-122"/>
                <a:ea typeface="楷体_GB2312" pitchFamily="49" charset="-122"/>
              </a:rPr>
              <a:t>针对一个具体问题，设计一个好的关系数据库系统，关键是要构造一个适合于它的数据模式（</a:t>
            </a:r>
            <a:r>
              <a:rPr kumimoji="1" lang="zh-CN" altLang="en-US" sz="2800" dirty="0">
                <a:solidFill>
                  <a:srgbClr val="CC3300"/>
                </a:solidFill>
                <a:latin typeface="楷体_GB2312" pitchFamily="49" charset="-122"/>
                <a:ea typeface="楷体_GB2312" pitchFamily="49" charset="-122"/>
              </a:rPr>
              <a:t>数据库逻辑设计问题</a:t>
            </a:r>
            <a:r>
              <a:rPr kumimoji="1" lang="zh-CN" altLang="en-US" sz="2800" dirty="0">
                <a:solidFill>
                  <a:srgbClr val="000066"/>
                </a:solidFill>
                <a:latin typeface="楷体_GB2312" pitchFamily="49" charset="-122"/>
                <a:ea typeface="楷体_GB2312" pitchFamily="49" charset="-122"/>
              </a:rPr>
              <a:t>）</a:t>
            </a:r>
          </a:p>
          <a:p>
            <a:pPr eaLnBrk="1" hangingPunct="1">
              <a:spcBef>
                <a:spcPct val="20000"/>
              </a:spcBef>
              <a:buClr>
                <a:srgbClr val="FFFF66"/>
              </a:buClr>
              <a:buSzPct val="95000"/>
              <a:buFont typeface="Wingdings" panose="05000000000000000000" pitchFamily="2" charset="2"/>
              <a:buChar char="v"/>
            </a:pPr>
            <a:endParaRPr kumimoji="1" lang="zh-CN" altLang="en-US" sz="2800" dirty="0">
              <a:solidFill>
                <a:srgbClr val="000066"/>
              </a:solidFill>
              <a:latin typeface="楷体_GB2312" pitchFamily="49" charset="-122"/>
              <a:ea typeface="楷体_GB2312" pitchFamily="49" charset="-122"/>
            </a:endParaRPr>
          </a:p>
          <a:p>
            <a:pPr marL="457200" indent="-457200" eaLnBrk="1" hangingPunct="1">
              <a:spcBef>
                <a:spcPct val="20000"/>
              </a:spcBef>
              <a:buClr>
                <a:srgbClr val="FF0000"/>
              </a:buClr>
              <a:buSzPct val="100000"/>
              <a:buFont typeface="Wingdings" panose="05000000000000000000" pitchFamily="2" charset="2"/>
              <a:buChar char="Ø"/>
            </a:pPr>
            <a:r>
              <a:rPr kumimoji="1" lang="zh-CN" altLang="en-US" sz="2800" dirty="0">
                <a:solidFill>
                  <a:srgbClr val="000066"/>
                </a:solidFill>
                <a:latin typeface="楷体_GB2312" pitchFamily="49" charset="-122"/>
                <a:ea typeface="楷体_GB2312" pitchFamily="49" charset="-122"/>
              </a:rPr>
              <a:t> 数据库逻辑设计主要解决的问题：</a:t>
            </a:r>
          </a:p>
          <a:p>
            <a:pPr lvl="1" eaLnBrk="1" hangingPunct="1">
              <a:spcBef>
                <a:spcPct val="20000"/>
              </a:spcBef>
              <a:buClr>
                <a:schemeClr val="hlink"/>
              </a:buClr>
              <a:buSzPct val="55000"/>
              <a:buFont typeface="Wingdings" panose="05000000000000000000" pitchFamily="2" charset="2"/>
              <a:buChar char="n"/>
            </a:pPr>
            <a:r>
              <a:rPr kumimoji="1" lang="zh-CN" altLang="en-US" sz="2600" dirty="0">
                <a:solidFill>
                  <a:srgbClr val="000066"/>
                </a:solidFill>
                <a:latin typeface="楷体_GB2312" pitchFamily="49" charset="-122"/>
                <a:ea typeface="楷体_GB2312" pitchFamily="49" charset="-122"/>
              </a:rPr>
              <a:t> 应该构造几个关系模式</a:t>
            </a:r>
          </a:p>
          <a:p>
            <a:pPr lvl="1" eaLnBrk="1" hangingPunct="1">
              <a:spcBef>
                <a:spcPct val="20000"/>
              </a:spcBef>
              <a:buClr>
                <a:schemeClr val="hlink"/>
              </a:buClr>
              <a:buSzPct val="55000"/>
              <a:buFont typeface="Wingdings" panose="05000000000000000000" pitchFamily="2" charset="2"/>
              <a:buChar char="n"/>
            </a:pPr>
            <a:r>
              <a:rPr kumimoji="1" lang="zh-CN" altLang="en-US" sz="2600" dirty="0">
                <a:solidFill>
                  <a:srgbClr val="000066"/>
                </a:solidFill>
                <a:latin typeface="楷体_GB2312" pitchFamily="49" charset="-122"/>
                <a:ea typeface="楷体_GB2312" pitchFamily="49" charset="-122"/>
              </a:rPr>
              <a:t> 每个关系模式包括哪些属性</a:t>
            </a:r>
          </a:p>
          <a:p>
            <a:pPr lvl="1" eaLnBrk="1" hangingPunct="1">
              <a:spcBef>
                <a:spcPct val="20000"/>
              </a:spcBef>
              <a:buClr>
                <a:schemeClr val="hlink"/>
              </a:buClr>
              <a:buSzPct val="55000"/>
              <a:buFont typeface="Wingdings" panose="05000000000000000000" pitchFamily="2" charset="2"/>
              <a:buChar char="n"/>
            </a:pPr>
            <a:endParaRPr kumimoji="1" lang="zh-CN" altLang="en-US" sz="2800" dirty="0">
              <a:solidFill>
                <a:srgbClr val="000066"/>
              </a:solidFill>
              <a:latin typeface="楷体_GB2312" pitchFamily="49" charset="-122"/>
              <a:ea typeface="楷体_GB2312" pitchFamily="49" charset="-122"/>
            </a:endParaRPr>
          </a:p>
          <a:p>
            <a:pPr marL="457200" indent="-457200" eaLnBrk="1" hangingPunct="1">
              <a:spcBef>
                <a:spcPct val="20000"/>
              </a:spcBef>
              <a:buClr>
                <a:srgbClr val="FF0000"/>
              </a:buClr>
              <a:buSzPct val="100000"/>
              <a:buFont typeface="Wingdings" panose="05000000000000000000" pitchFamily="2" charset="2"/>
              <a:buChar char="Ø"/>
            </a:pPr>
            <a:r>
              <a:rPr kumimoji="1" lang="zh-CN" altLang="en-US" sz="3200" b="0" dirty="0">
                <a:solidFill>
                  <a:srgbClr val="000066"/>
                </a:solidFill>
                <a:latin typeface="楷体_GB2312" pitchFamily="49" charset="-122"/>
                <a:ea typeface="楷体_GB2312" pitchFamily="49" charset="-122"/>
              </a:rPr>
              <a:t> </a:t>
            </a:r>
            <a:r>
              <a:rPr kumimoji="1" lang="zh-CN" altLang="en-US" sz="2800" dirty="0">
                <a:solidFill>
                  <a:srgbClr val="000066"/>
                </a:solidFill>
                <a:latin typeface="楷体_GB2312" pitchFamily="49" charset="-122"/>
                <a:ea typeface="楷体_GB2312" pitchFamily="49" charset="-122"/>
              </a:rPr>
              <a:t>数据库逻辑设计工具─关系数据库的</a:t>
            </a:r>
            <a:r>
              <a:rPr kumimoji="1" lang="zh-CN" altLang="en-US" sz="2800" dirty="0">
                <a:solidFill>
                  <a:srgbClr val="CC3300"/>
                </a:solidFill>
                <a:latin typeface="楷体_GB2312" pitchFamily="49" charset="-122"/>
                <a:ea typeface="楷体_GB2312" pitchFamily="49" charset="-122"/>
              </a:rPr>
              <a:t>规范化理论</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box(in)">
                                      <p:cBhvr>
                                        <p:cTn id="15" dur="500"/>
                                        <p:tgtEl>
                                          <p:spTgt spid="8">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box(in)">
                                      <p:cBhvr>
                                        <p:cTn id="18" dur="5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box(in)">
                                      <p:cBhvr>
                                        <p:cTn id="2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609599" y="1295400"/>
            <a:ext cx="10584873"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FontTx/>
              <a:buNone/>
            </a:pPr>
            <a:r>
              <a:rPr lang="zh-CN" altLang="en-US" b="1" dirty="0" smtClean="0">
                <a:solidFill>
                  <a:srgbClr val="000066"/>
                </a:solidFill>
              </a:rPr>
              <a:t>证明：</a:t>
            </a:r>
            <a:r>
              <a:rPr lang="en-US" altLang="zh-CN" b="1" dirty="0" err="1" smtClean="0">
                <a:solidFill>
                  <a:srgbClr val="CC3300"/>
                </a:solidFill>
              </a:rPr>
              <a:t>BCNF</a:t>
            </a:r>
            <a:r>
              <a:rPr lang="en-US" altLang="zh-CN" b="1" dirty="0" smtClean="0">
                <a:solidFill>
                  <a:srgbClr val="CC3300"/>
                </a:solidFill>
              </a:rPr>
              <a:t> </a:t>
            </a:r>
            <a:r>
              <a:rPr lang="en-US" altLang="zh-CN" b="1" dirty="0" smtClean="0">
                <a:solidFill>
                  <a:srgbClr val="CC3300"/>
                </a:solidFill>
                <a:sym typeface="Symbol" panose="05050102010706020507" pitchFamily="18" charset="2"/>
              </a:rPr>
              <a:t> </a:t>
            </a:r>
            <a:r>
              <a:rPr lang="en-US" altLang="zh-CN" b="1" dirty="0" err="1" smtClean="0">
                <a:solidFill>
                  <a:srgbClr val="CC3300"/>
                </a:solidFill>
                <a:sym typeface="Symbol" panose="05050102010706020507" pitchFamily="18" charset="2"/>
              </a:rPr>
              <a:t>3</a:t>
            </a:r>
            <a:r>
              <a:rPr lang="en-US" altLang="zh-CN" b="1" dirty="0" err="1" smtClean="0">
                <a:solidFill>
                  <a:srgbClr val="CC3300"/>
                </a:solidFill>
              </a:rPr>
              <a:t>NF</a:t>
            </a:r>
            <a:endParaRPr lang="en-US" altLang="zh-CN" b="1" dirty="0" smtClean="0">
              <a:solidFill>
                <a:srgbClr val="CC3300"/>
              </a:solidFill>
            </a:endParaRPr>
          </a:p>
          <a:p>
            <a:pPr eaLnBrk="1" hangingPunct="1">
              <a:lnSpc>
                <a:spcPct val="110000"/>
              </a:lnSpc>
              <a:buFontTx/>
              <a:buNone/>
            </a:pPr>
            <a:r>
              <a:rPr lang="zh-CN" altLang="en-US" b="1" dirty="0" smtClean="0">
                <a:solidFill>
                  <a:srgbClr val="000066"/>
                </a:solidFill>
              </a:rPr>
              <a:t>反证：若</a:t>
            </a:r>
            <a:r>
              <a:rPr lang="en-US" altLang="zh-CN" b="1" dirty="0" err="1" smtClean="0">
                <a:solidFill>
                  <a:srgbClr val="000066"/>
                </a:solidFill>
              </a:rPr>
              <a:t>R</a:t>
            </a:r>
            <a:r>
              <a:rPr lang="en-US" altLang="zh-CN" b="1" dirty="0" err="1" smtClean="0">
                <a:solidFill>
                  <a:srgbClr val="000066"/>
                </a:solidFill>
                <a:sym typeface="Symbol" panose="05050102010706020507" pitchFamily="18" charset="2"/>
              </a:rPr>
              <a:t>BC</a:t>
            </a:r>
            <a:r>
              <a:rPr lang="en-US" altLang="zh-CN" b="1" dirty="0" err="1" smtClean="0">
                <a:solidFill>
                  <a:srgbClr val="000066"/>
                </a:solidFill>
              </a:rPr>
              <a:t>NF</a:t>
            </a:r>
            <a:r>
              <a:rPr lang="zh-CN" altLang="en-US" b="1" dirty="0" smtClean="0">
                <a:solidFill>
                  <a:srgbClr val="000066"/>
                </a:solidFill>
              </a:rPr>
              <a:t>， 但</a:t>
            </a:r>
            <a:r>
              <a:rPr lang="en-US" altLang="zh-CN" b="1" dirty="0" err="1" smtClean="0">
                <a:solidFill>
                  <a:srgbClr val="000066"/>
                </a:solidFill>
              </a:rPr>
              <a:t>R</a:t>
            </a:r>
            <a:r>
              <a:rPr lang="en-US" altLang="zh-CN" b="1" dirty="0" err="1" smtClean="0">
                <a:solidFill>
                  <a:srgbClr val="000066"/>
                </a:solidFill>
                <a:sym typeface="Symbol" panose="05050102010706020507" pitchFamily="18" charset="2"/>
              </a:rPr>
              <a:t>3</a:t>
            </a:r>
            <a:r>
              <a:rPr lang="en-US" altLang="zh-CN" b="1" dirty="0" err="1" smtClean="0">
                <a:solidFill>
                  <a:srgbClr val="000066"/>
                </a:solidFill>
              </a:rPr>
              <a:t>NF</a:t>
            </a:r>
            <a:r>
              <a:rPr lang="zh-CN" altLang="en-US" b="1" dirty="0" smtClean="0">
                <a:solidFill>
                  <a:srgbClr val="000066"/>
                </a:solidFill>
              </a:rPr>
              <a:t>，则按</a:t>
            </a:r>
            <a:r>
              <a:rPr lang="en-US" altLang="zh-CN" b="1" dirty="0" err="1" smtClean="0">
                <a:solidFill>
                  <a:srgbClr val="000066"/>
                </a:solidFill>
              </a:rPr>
              <a:t>3NF</a:t>
            </a:r>
            <a:r>
              <a:rPr lang="zh-CN" altLang="en-US" b="1" dirty="0" smtClean="0">
                <a:solidFill>
                  <a:srgbClr val="000066"/>
                </a:solidFill>
              </a:rPr>
              <a:t>定义，一定有非主属性对码的传递依赖。</a:t>
            </a:r>
          </a:p>
          <a:p>
            <a:pPr eaLnBrk="1" hangingPunct="1">
              <a:lnSpc>
                <a:spcPct val="110000"/>
              </a:lnSpc>
              <a:buFontTx/>
              <a:buNone/>
            </a:pPr>
            <a:r>
              <a:rPr lang="zh-CN" altLang="en-US" b="1" dirty="0" smtClean="0">
                <a:solidFill>
                  <a:srgbClr val="000066"/>
                </a:solidFill>
              </a:rPr>
              <a:t>          于是存在：</a:t>
            </a:r>
            <a:r>
              <a:rPr lang="en-US" altLang="zh-CN" b="1" dirty="0" smtClean="0">
                <a:solidFill>
                  <a:srgbClr val="000066"/>
                </a:solidFill>
              </a:rPr>
              <a:t>R</a:t>
            </a:r>
            <a:r>
              <a:rPr lang="zh-CN" altLang="en-US" b="1" dirty="0" smtClean="0">
                <a:solidFill>
                  <a:srgbClr val="000066"/>
                </a:solidFill>
              </a:rPr>
              <a:t>的码</a:t>
            </a:r>
            <a:r>
              <a:rPr lang="en-US" altLang="zh-CN" b="1" dirty="0" smtClean="0">
                <a:solidFill>
                  <a:srgbClr val="000066"/>
                </a:solidFill>
              </a:rPr>
              <a:t>X </a:t>
            </a:r>
            <a:r>
              <a:rPr lang="zh-CN" altLang="en-US" b="1" dirty="0" smtClean="0">
                <a:solidFill>
                  <a:srgbClr val="000066"/>
                </a:solidFill>
              </a:rPr>
              <a:t>，属性组</a:t>
            </a:r>
            <a:r>
              <a:rPr lang="en-US" altLang="zh-CN" b="1" dirty="0" smtClean="0">
                <a:solidFill>
                  <a:srgbClr val="000066"/>
                </a:solidFill>
              </a:rPr>
              <a:t>Y</a:t>
            </a:r>
            <a:r>
              <a:rPr lang="zh-CN" altLang="en-US" b="1" dirty="0" smtClean="0">
                <a:solidFill>
                  <a:srgbClr val="000066"/>
                </a:solidFill>
              </a:rPr>
              <a:t>，以及非主属性</a:t>
            </a:r>
            <a:r>
              <a:rPr lang="en-US" altLang="zh-CN" b="1" dirty="0" smtClean="0">
                <a:solidFill>
                  <a:srgbClr val="000066"/>
                </a:solidFill>
              </a:rPr>
              <a:t>Z</a:t>
            </a:r>
            <a:r>
              <a:rPr lang="zh-CN" altLang="en-US" b="1" dirty="0" smtClean="0">
                <a:solidFill>
                  <a:srgbClr val="000066"/>
                </a:solidFill>
              </a:rPr>
              <a:t>（</a:t>
            </a:r>
            <a:r>
              <a:rPr lang="en-US" altLang="zh-CN" b="1" dirty="0" smtClean="0">
                <a:solidFill>
                  <a:srgbClr val="000066"/>
                </a:solidFill>
              </a:rPr>
              <a:t>Z </a:t>
            </a:r>
            <a:r>
              <a:rPr lang="en-US" altLang="zh-CN" b="1" dirty="0" smtClean="0">
                <a:solidFill>
                  <a:srgbClr val="000066"/>
                </a:solidFill>
                <a:sym typeface="Symbol" panose="05050102010706020507" pitchFamily="18" charset="2"/>
              </a:rPr>
              <a:t></a:t>
            </a:r>
            <a:r>
              <a:rPr lang="en-US" altLang="zh-CN" b="1" dirty="0" smtClean="0">
                <a:solidFill>
                  <a:srgbClr val="000066"/>
                </a:solidFill>
              </a:rPr>
              <a:t> Y</a:t>
            </a:r>
            <a:r>
              <a:rPr lang="zh-CN" altLang="en-US" b="1" dirty="0" smtClean="0">
                <a:solidFill>
                  <a:srgbClr val="000066"/>
                </a:solidFill>
              </a:rPr>
              <a:t>），使得</a:t>
            </a:r>
            <a:r>
              <a:rPr lang="en-US" altLang="zh-CN" b="1" dirty="0" err="1" smtClean="0">
                <a:solidFill>
                  <a:srgbClr val="000066"/>
                </a:solidFill>
              </a:rPr>
              <a:t>X</a:t>
            </a:r>
            <a:r>
              <a:rPr lang="en-US" altLang="zh-CN" b="1" dirty="0" err="1" smtClean="0">
                <a:solidFill>
                  <a:srgbClr val="000066"/>
                </a:solidFill>
                <a:sym typeface="Symbol" panose="05050102010706020507" pitchFamily="18" charset="2"/>
              </a:rPr>
              <a:t>Y</a:t>
            </a:r>
            <a:r>
              <a:rPr lang="zh-CN" altLang="en-US" b="1" dirty="0" smtClean="0">
                <a:solidFill>
                  <a:srgbClr val="000066"/>
                </a:solidFill>
                <a:sym typeface="Symbol" panose="05050102010706020507" pitchFamily="18" charset="2"/>
              </a:rPr>
              <a:t>， </a:t>
            </a:r>
            <a:r>
              <a:rPr lang="en-US" altLang="zh-CN" b="1" dirty="0" smtClean="0">
                <a:solidFill>
                  <a:srgbClr val="000066"/>
                </a:solidFill>
                <a:sym typeface="Symbol" panose="05050102010706020507" pitchFamily="18" charset="2"/>
              </a:rPr>
              <a:t>Y Z</a:t>
            </a:r>
            <a:r>
              <a:rPr lang="zh-CN" altLang="en-US" b="1" dirty="0" smtClean="0">
                <a:solidFill>
                  <a:srgbClr val="000066"/>
                </a:solidFill>
                <a:sym typeface="Symbol" panose="05050102010706020507" pitchFamily="18" charset="2"/>
              </a:rPr>
              <a:t>，</a:t>
            </a:r>
            <a:r>
              <a:rPr lang="en-US" altLang="zh-CN" b="1" dirty="0" err="1" smtClean="0">
                <a:solidFill>
                  <a:srgbClr val="000066"/>
                </a:solidFill>
                <a:sym typeface="Symbol" panose="05050102010706020507" pitchFamily="18" charset="2"/>
              </a:rPr>
              <a:t>YX</a:t>
            </a:r>
            <a:r>
              <a:rPr lang="zh-CN" altLang="en-US" b="1" dirty="0" smtClean="0">
                <a:solidFill>
                  <a:srgbClr val="000066"/>
                </a:solidFill>
                <a:sym typeface="Symbol" panose="05050102010706020507" pitchFamily="18" charset="2"/>
              </a:rPr>
              <a:t>成立。 </a:t>
            </a:r>
          </a:p>
          <a:p>
            <a:pPr eaLnBrk="1" hangingPunct="1">
              <a:lnSpc>
                <a:spcPct val="110000"/>
              </a:lnSpc>
              <a:buFontTx/>
              <a:buNone/>
            </a:pPr>
            <a:r>
              <a:rPr lang="zh-CN" altLang="en-US" b="1" dirty="0" smtClean="0">
                <a:solidFill>
                  <a:srgbClr val="000066"/>
                </a:solidFill>
                <a:sym typeface="Symbol" panose="05050102010706020507" pitchFamily="18" charset="2"/>
              </a:rPr>
              <a:t>    由</a:t>
            </a:r>
            <a:r>
              <a:rPr lang="en-US" altLang="zh-CN" b="1" dirty="0" err="1" smtClean="0">
                <a:solidFill>
                  <a:srgbClr val="000066"/>
                </a:solidFill>
                <a:sym typeface="Symbol" panose="05050102010706020507" pitchFamily="18" charset="2"/>
              </a:rPr>
              <a:t>YZ</a:t>
            </a:r>
            <a:r>
              <a:rPr lang="zh-CN" altLang="en-US" b="1" dirty="0" smtClean="0">
                <a:solidFill>
                  <a:srgbClr val="000066"/>
                </a:solidFill>
                <a:sym typeface="Symbol" panose="05050102010706020507" pitchFamily="18" charset="2"/>
              </a:rPr>
              <a:t>，按</a:t>
            </a:r>
            <a:r>
              <a:rPr lang="en-US" altLang="zh-CN" b="1" dirty="0" err="1" smtClean="0">
                <a:solidFill>
                  <a:srgbClr val="000066"/>
                </a:solidFill>
                <a:sym typeface="Symbol" panose="05050102010706020507" pitchFamily="18" charset="2"/>
              </a:rPr>
              <a:t>BCNF</a:t>
            </a:r>
            <a:r>
              <a:rPr lang="zh-CN" altLang="en-US" b="1" dirty="0" smtClean="0">
                <a:solidFill>
                  <a:srgbClr val="000066"/>
                </a:solidFill>
                <a:sym typeface="Symbol" panose="05050102010706020507" pitchFamily="18" charset="2"/>
              </a:rPr>
              <a:t>定义，</a:t>
            </a:r>
            <a:r>
              <a:rPr lang="en-US" altLang="zh-CN" b="1" dirty="0" smtClean="0">
                <a:solidFill>
                  <a:srgbClr val="000066"/>
                </a:solidFill>
                <a:sym typeface="Symbol" panose="05050102010706020507" pitchFamily="18" charset="2"/>
              </a:rPr>
              <a:t>Y</a:t>
            </a:r>
            <a:r>
              <a:rPr lang="zh-CN" altLang="en-US" b="1" dirty="0" smtClean="0">
                <a:solidFill>
                  <a:srgbClr val="000066"/>
                </a:solidFill>
                <a:sym typeface="Symbol" panose="05050102010706020507" pitchFamily="18" charset="2"/>
              </a:rPr>
              <a:t>含有码，则是</a:t>
            </a:r>
            <a:r>
              <a:rPr lang="en-US" altLang="zh-CN" b="1" dirty="0" err="1" smtClean="0">
                <a:solidFill>
                  <a:srgbClr val="000066"/>
                </a:solidFill>
                <a:sym typeface="Symbol" panose="05050102010706020507" pitchFamily="18" charset="2"/>
              </a:rPr>
              <a:t>YX</a:t>
            </a:r>
            <a:r>
              <a:rPr lang="zh-CN" altLang="en-US" b="1" dirty="0" smtClean="0">
                <a:solidFill>
                  <a:srgbClr val="000066"/>
                </a:solidFill>
                <a:sym typeface="Symbol" panose="05050102010706020507" pitchFamily="18" charset="2"/>
              </a:rPr>
              <a:t>成立，这与</a:t>
            </a:r>
            <a:r>
              <a:rPr lang="en-US" altLang="zh-CN" b="1" dirty="0" err="1" smtClean="0">
                <a:solidFill>
                  <a:srgbClr val="000066"/>
                </a:solidFill>
                <a:sym typeface="Symbol" panose="05050102010706020507" pitchFamily="18" charset="2"/>
              </a:rPr>
              <a:t>YX</a:t>
            </a:r>
            <a:r>
              <a:rPr lang="zh-CN" altLang="en-US" b="1" dirty="0" smtClean="0">
                <a:solidFill>
                  <a:srgbClr val="000066"/>
                </a:solidFill>
                <a:sym typeface="Symbol" panose="05050102010706020507" pitchFamily="18" charset="2"/>
              </a:rPr>
              <a:t>矛盾。 </a:t>
            </a:r>
          </a:p>
          <a:p>
            <a:pPr eaLnBrk="1" hangingPunct="1">
              <a:lnSpc>
                <a:spcPct val="110000"/>
              </a:lnSpc>
              <a:buFontTx/>
              <a:buNone/>
            </a:pPr>
            <a:r>
              <a:rPr lang="zh-CN" altLang="en-US" b="1" dirty="0" smtClean="0">
                <a:solidFill>
                  <a:srgbClr val="000066"/>
                </a:solidFill>
                <a:sym typeface="Symbol" panose="05050102010706020507" pitchFamily="18" charset="2"/>
              </a:rPr>
              <a:t>所以：</a:t>
            </a:r>
            <a:r>
              <a:rPr lang="en-US" altLang="zh-CN" b="1" dirty="0" err="1" smtClean="0">
                <a:solidFill>
                  <a:srgbClr val="000066"/>
                </a:solidFill>
              </a:rPr>
              <a:t>R</a:t>
            </a:r>
            <a:r>
              <a:rPr lang="en-US" altLang="zh-CN" b="1" dirty="0" err="1" smtClean="0">
                <a:solidFill>
                  <a:srgbClr val="000066"/>
                </a:solidFill>
                <a:sym typeface="Symbol" panose="05050102010706020507" pitchFamily="18" charset="2"/>
              </a:rPr>
              <a:t>3</a:t>
            </a:r>
            <a:r>
              <a:rPr lang="en-US" altLang="zh-CN" b="1" dirty="0" err="1" smtClean="0">
                <a:solidFill>
                  <a:srgbClr val="000066"/>
                </a:solidFill>
              </a:rPr>
              <a:t>NF</a:t>
            </a:r>
            <a:r>
              <a:rPr lang="zh-CN" altLang="en-US" b="1" dirty="0" smtClean="0">
                <a:solidFill>
                  <a:srgbClr val="000066"/>
                </a:solidFill>
              </a:rPr>
              <a:t>。</a:t>
            </a:r>
          </a:p>
        </p:txBody>
      </p:sp>
      <p:sp>
        <p:nvSpPr>
          <p:cNvPr id="9" name="Line 4"/>
          <p:cNvSpPr>
            <a:spLocks noChangeShapeType="1"/>
          </p:cNvSpPr>
          <p:nvPr/>
        </p:nvSpPr>
        <p:spPr bwMode="auto">
          <a:xfrm>
            <a:off x="9424266" y="3093173"/>
            <a:ext cx="228600" cy="38100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5"/>
          <p:cNvSpPr>
            <a:spLocks noChangeShapeType="1"/>
          </p:cNvSpPr>
          <p:nvPr/>
        </p:nvSpPr>
        <p:spPr bwMode="auto">
          <a:xfrm>
            <a:off x="3784600" y="3544455"/>
            <a:ext cx="228600" cy="30480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6"/>
          <p:cNvSpPr>
            <a:spLocks noChangeShapeType="1"/>
          </p:cNvSpPr>
          <p:nvPr/>
        </p:nvSpPr>
        <p:spPr bwMode="auto">
          <a:xfrm>
            <a:off x="9735993" y="4151891"/>
            <a:ext cx="228600" cy="30480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6566220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602673" y="3890818"/>
            <a:ext cx="9144000" cy="167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FF66"/>
              </a:buClr>
              <a:buFontTx/>
              <a:buNone/>
            </a:pPr>
            <a:r>
              <a:rPr lang="zh-CN" altLang="en-US" b="1" dirty="0" smtClean="0">
                <a:solidFill>
                  <a:srgbClr val="669900"/>
                </a:solidFill>
              </a:rPr>
              <a:t>注意：</a:t>
            </a:r>
          </a:p>
          <a:p>
            <a:pPr eaLnBrk="1" hangingPunct="1">
              <a:buClr>
                <a:srgbClr val="FF0000"/>
              </a:buClr>
            </a:pPr>
            <a:r>
              <a:rPr lang="zh-CN" altLang="en-US" b="1" dirty="0" smtClean="0">
                <a:solidFill>
                  <a:srgbClr val="669900"/>
                </a:solidFill>
              </a:rPr>
              <a:t>若</a:t>
            </a:r>
            <a:r>
              <a:rPr lang="en-US" altLang="zh-CN" b="1" dirty="0" err="1" smtClean="0">
                <a:solidFill>
                  <a:srgbClr val="669900"/>
                </a:solidFill>
              </a:rPr>
              <a:t>R∈BCNF</a:t>
            </a:r>
            <a:r>
              <a:rPr lang="en-US" altLang="zh-CN" b="1" dirty="0" smtClean="0">
                <a:solidFill>
                  <a:srgbClr val="669900"/>
                </a:solidFill>
              </a:rPr>
              <a:t> </a:t>
            </a:r>
            <a:r>
              <a:rPr lang="zh-CN" altLang="en-US" b="1" dirty="0" smtClean="0">
                <a:solidFill>
                  <a:srgbClr val="669900"/>
                </a:solidFill>
              </a:rPr>
              <a:t>，则</a:t>
            </a:r>
            <a:r>
              <a:rPr lang="en-US" altLang="zh-CN" b="1" dirty="0" err="1" smtClean="0">
                <a:solidFill>
                  <a:srgbClr val="669900"/>
                </a:solidFill>
              </a:rPr>
              <a:t>R∈3NF</a:t>
            </a:r>
            <a:endParaRPr lang="en-US" altLang="zh-CN" b="1" dirty="0" smtClean="0">
              <a:solidFill>
                <a:srgbClr val="669900"/>
              </a:solidFill>
            </a:endParaRPr>
          </a:p>
          <a:p>
            <a:pPr eaLnBrk="1" hangingPunct="1">
              <a:buClr>
                <a:srgbClr val="FF0000"/>
              </a:buClr>
            </a:pPr>
            <a:r>
              <a:rPr lang="zh-CN" altLang="en-US" b="1" dirty="0" smtClean="0">
                <a:solidFill>
                  <a:srgbClr val="669900"/>
                </a:solidFill>
              </a:rPr>
              <a:t>若</a:t>
            </a:r>
            <a:r>
              <a:rPr lang="en-US" altLang="zh-CN" b="1" dirty="0" err="1" smtClean="0">
                <a:solidFill>
                  <a:srgbClr val="669900"/>
                </a:solidFill>
              </a:rPr>
              <a:t>R∈3NF</a:t>
            </a:r>
            <a:r>
              <a:rPr lang="en-US" altLang="zh-CN" b="1" dirty="0" smtClean="0">
                <a:solidFill>
                  <a:srgbClr val="669900"/>
                </a:solidFill>
              </a:rPr>
              <a:t> </a:t>
            </a:r>
            <a:r>
              <a:rPr lang="zh-CN" altLang="en-US" b="1" dirty="0" smtClean="0">
                <a:solidFill>
                  <a:srgbClr val="669900"/>
                </a:solidFill>
              </a:rPr>
              <a:t>，则</a:t>
            </a:r>
            <a:r>
              <a:rPr lang="en-US" altLang="zh-CN" b="1" dirty="0" smtClean="0">
                <a:solidFill>
                  <a:srgbClr val="669900"/>
                </a:solidFill>
              </a:rPr>
              <a:t>R</a:t>
            </a:r>
            <a:r>
              <a:rPr lang="zh-CN" altLang="en-US" b="1" dirty="0" smtClean="0">
                <a:solidFill>
                  <a:srgbClr val="669900"/>
                </a:solidFill>
              </a:rPr>
              <a:t>不一定属于</a:t>
            </a:r>
            <a:r>
              <a:rPr lang="en-US" altLang="zh-CN" b="1" dirty="0" err="1" smtClean="0">
                <a:solidFill>
                  <a:srgbClr val="669900"/>
                </a:solidFill>
              </a:rPr>
              <a:t>BCNF</a:t>
            </a:r>
            <a:endParaRPr lang="en-US" altLang="zh-CN" b="1" dirty="0" smtClean="0">
              <a:solidFill>
                <a:srgbClr val="669900"/>
              </a:solidFill>
            </a:endParaRPr>
          </a:p>
        </p:txBody>
      </p:sp>
      <p:sp>
        <p:nvSpPr>
          <p:cNvPr id="9" name="Rectangle 4"/>
          <p:cNvSpPr>
            <a:spLocks noChangeArrowheads="1"/>
          </p:cNvSpPr>
          <p:nvPr/>
        </p:nvSpPr>
        <p:spPr bwMode="auto">
          <a:xfrm>
            <a:off x="381000" y="1143000"/>
            <a:ext cx="10434782"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20000"/>
              </a:spcBef>
              <a:buClr>
                <a:schemeClr val="folHlink"/>
              </a:buClr>
              <a:buSzPct val="60000"/>
              <a:buFont typeface="Wingdings" panose="05000000000000000000" pitchFamily="2" charset="2"/>
              <a:buNone/>
            </a:pPr>
            <a:r>
              <a:rPr kumimoji="1" lang="zh-CN" altLang="en-US" sz="2800" dirty="0">
                <a:solidFill>
                  <a:srgbClr val="000066"/>
                </a:solidFill>
                <a:latin typeface="Tahoma" panose="020B0604030504040204" pitchFamily="34" charset="0"/>
              </a:rPr>
              <a:t>若</a:t>
            </a:r>
            <a:r>
              <a:rPr kumimoji="1" lang="en-US" altLang="zh-CN" sz="2800" dirty="0" err="1">
                <a:solidFill>
                  <a:srgbClr val="000066"/>
                </a:solidFill>
                <a:latin typeface="Tahoma" panose="020B0604030504040204" pitchFamily="34" charset="0"/>
              </a:rPr>
              <a:t>R∈BCNF</a:t>
            </a:r>
            <a:r>
              <a:rPr kumimoji="1" lang="en-US" altLang="zh-CN" sz="2800" dirty="0">
                <a:solidFill>
                  <a:srgbClr val="000066"/>
                </a:solidFill>
                <a:latin typeface="Tahoma" panose="020B0604030504040204" pitchFamily="34" charset="0"/>
              </a:rPr>
              <a:t> </a:t>
            </a:r>
          </a:p>
          <a:p>
            <a:pPr marL="457200" indent="-457200" eaLnBrk="1" hangingPunct="1">
              <a:lnSpc>
                <a:spcPct val="115000"/>
              </a:lnSpc>
              <a:spcBef>
                <a:spcPct val="20000"/>
              </a:spcBef>
              <a:buClr>
                <a:srgbClr val="C00000"/>
              </a:buClr>
              <a:buFont typeface="Arial" panose="020B0604020202020204" pitchFamily="34" charset="0"/>
              <a:buChar cha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所有非主属性对每一个候选码都是完全函数依赖；</a:t>
            </a:r>
          </a:p>
          <a:p>
            <a:pPr marL="457200" indent="-457200" eaLnBrk="1" hangingPunct="1">
              <a:lnSpc>
                <a:spcPct val="115000"/>
              </a:lnSpc>
              <a:spcBef>
                <a:spcPct val="20000"/>
              </a:spcBef>
              <a:buClr>
                <a:srgbClr val="C00000"/>
              </a:buClr>
              <a:buFont typeface="Arial" panose="020B0604020202020204" pitchFamily="34" charset="0"/>
              <a:buChar char="•"/>
            </a:pPr>
            <a:r>
              <a:rPr kumimoji="1" lang="zh-CN" altLang="en-US" sz="2800" dirty="0">
                <a:solidFill>
                  <a:srgbClr val="000066"/>
                </a:solidFill>
                <a:latin typeface="Tahoma" panose="020B0604030504040204" pitchFamily="34" charset="0"/>
              </a:rPr>
              <a:t> 所有主属性对</a:t>
            </a:r>
            <a:r>
              <a:rPr kumimoji="1" lang="zh-CN" altLang="en-US" sz="2800" dirty="0">
                <a:solidFill>
                  <a:srgbClr val="CC3300"/>
                </a:solidFill>
                <a:latin typeface="Tahoma" panose="020B0604030504040204" pitchFamily="34" charset="0"/>
              </a:rPr>
              <a:t>每一个不包含它的候选码</a:t>
            </a:r>
            <a:r>
              <a:rPr kumimoji="1" lang="zh-CN" altLang="en-US" sz="2800" dirty="0">
                <a:solidFill>
                  <a:srgbClr val="000066"/>
                </a:solidFill>
                <a:latin typeface="Tahoma" panose="020B0604030504040204" pitchFamily="34" charset="0"/>
              </a:rPr>
              <a:t>都是完全函数依赖；</a:t>
            </a:r>
          </a:p>
          <a:p>
            <a:pPr marL="457200" indent="-457200" eaLnBrk="1" hangingPunct="1">
              <a:lnSpc>
                <a:spcPct val="115000"/>
              </a:lnSpc>
              <a:spcBef>
                <a:spcPct val="20000"/>
              </a:spcBef>
              <a:buClr>
                <a:srgbClr val="C00000"/>
              </a:buClr>
              <a:buFont typeface="Arial" panose="020B0604020202020204" pitchFamily="34" charset="0"/>
              <a:buChar char="•"/>
            </a:pPr>
            <a:r>
              <a:rPr kumimoji="1" lang="zh-CN" altLang="en-US" sz="2800" dirty="0">
                <a:solidFill>
                  <a:srgbClr val="000066"/>
                </a:solidFill>
                <a:latin typeface="宋体" panose="02010600030101010101" pitchFamily="2" charset="-122"/>
              </a:rPr>
              <a:t> 没有任何属性完全函数依赖于非码的任何一组属性。</a:t>
            </a:r>
          </a:p>
        </p:txBody>
      </p:sp>
    </p:spTree>
    <p:extLst>
      <p:ext uri="{BB962C8B-B14F-4D97-AF65-F5344CB8AC3E}">
        <p14:creationId xmlns:p14="http://schemas.microsoft.com/office/powerpoint/2010/main" val="391417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linds(horizont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linds(horizontal)">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861289" y="1143000"/>
            <a:ext cx="6629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chemeClr val="accent1"/>
              </a:buClr>
            </a:pPr>
            <a:r>
              <a:rPr kumimoji="1" lang="zh-CN" altLang="en-US" sz="2800">
                <a:solidFill>
                  <a:srgbClr val="000066"/>
                </a:solidFill>
                <a:latin typeface="Tahoma" panose="020B0604030504040204" pitchFamily="34" charset="0"/>
              </a:rPr>
              <a:t>例</a:t>
            </a:r>
            <a:r>
              <a:rPr kumimoji="1" lang="en-US" altLang="zh-CN" sz="2800">
                <a:solidFill>
                  <a:srgbClr val="000066"/>
                </a:solidFill>
                <a:latin typeface="Tahoma" panose="020B0604030504040204" pitchFamily="34" charset="0"/>
              </a:rPr>
              <a:t>1: Course</a:t>
            </a:r>
            <a:r>
              <a:rPr kumimoji="1" lang="zh-CN" altLang="en-US" sz="2800">
                <a:solidFill>
                  <a:srgbClr val="000066"/>
                </a:solidFill>
                <a:latin typeface="Tahoma" panose="020B0604030504040204" pitchFamily="34" charset="0"/>
              </a:rPr>
              <a:t>（</a:t>
            </a:r>
            <a:r>
              <a:rPr kumimoji="1" lang="en-US" altLang="zh-CN" sz="2800" u="sng">
                <a:solidFill>
                  <a:srgbClr val="000066"/>
                </a:solidFill>
                <a:latin typeface="Tahoma" panose="020B0604030504040204" pitchFamily="34" charset="0"/>
              </a:rPr>
              <a:t>Cno</a:t>
            </a:r>
            <a:r>
              <a:rPr kumimoji="1" lang="en-US" altLang="zh-CN" sz="2800">
                <a:solidFill>
                  <a:srgbClr val="000066"/>
                </a:solidFill>
                <a:latin typeface="Tahoma" panose="020B0604030504040204" pitchFamily="34" charset="0"/>
              </a:rPr>
              <a:t>, Creidt, Pcno</a:t>
            </a:r>
            <a:r>
              <a:rPr kumimoji="1" lang="zh-CN" altLang="en-US" sz="2800">
                <a:solidFill>
                  <a:srgbClr val="000066"/>
                </a:solidFill>
                <a:latin typeface="Tahoma" panose="020B0604030504040204" pitchFamily="34" charset="0"/>
              </a:rPr>
              <a:t>）</a:t>
            </a:r>
          </a:p>
        </p:txBody>
      </p:sp>
      <p:sp>
        <p:nvSpPr>
          <p:cNvPr id="9" name="Rectangle 4"/>
          <p:cNvSpPr>
            <a:spLocks noChangeArrowheads="1"/>
          </p:cNvSpPr>
          <p:nvPr/>
        </p:nvSpPr>
        <p:spPr bwMode="auto">
          <a:xfrm>
            <a:off x="861289" y="2590800"/>
            <a:ext cx="85344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chemeClr val="accent5"/>
              </a:buClr>
              <a:buFontTx/>
              <a:buChar char="•"/>
            </a:pPr>
            <a:r>
              <a:rPr kumimoji="1" lang="en-US" altLang="zh-CN" sz="2800" dirty="0">
                <a:solidFill>
                  <a:srgbClr val="000066"/>
                </a:solidFill>
                <a:latin typeface="Tahoma" panose="020B0604030504040204" pitchFamily="34" charset="0"/>
              </a:rPr>
              <a:t>  </a:t>
            </a:r>
            <a:r>
              <a:rPr kumimoji="1" lang="zh-CN" altLang="en-US" sz="2800" dirty="0">
                <a:solidFill>
                  <a:srgbClr val="CC3300"/>
                </a:solidFill>
                <a:latin typeface="Tahoma" panose="020B0604030504040204" pitchFamily="34" charset="0"/>
              </a:rPr>
              <a:t>函数依赖</a:t>
            </a:r>
            <a:r>
              <a:rPr kumimoji="1" lang="zh-CN" altLang="en-US" sz="2800" dirty="0">
                <a:solidFill>
                  <a:srgbClr val="000066"/>
                </a:solidFill>
                <a:latin typeface="Tahoma" panose="020B0604030504040204" pitchFamily="34" charset="0"/>
              </a:rPr>
              <a:t>：</a:t>
            </a:r>
          </a:p>
          <a:p>
            <a:pPr eaLnBrk="1" hangingPunct="1">
              <a:lnSpc>
                <a:spcPct val="80000"/>
              </a:lnSpc>
              <a:spcBef>
                <a:spcPct val="50000"/>
              </a:spcBef>
              <a:buClr>
                <a:schemeClr val="folHlink"/>
              </a:buClr>
              <a:buSzPct val="60000"/>
              <a:buFont typeface="Wingdings" panose="05000000000000000000" pitchFamily="2" charset="2"/>
              <a:buNone/>
            </a:pPr>
            <a:r>
              <a:rPr kumimoji="1" lang="zh-CN" altLang="en-US" sz="2800" dirty="0">
                <a:solidFill>
                  <a:srgbClr val="000066"/>
                </a:solidFill>
                <a:latin typeface="Tahoma" panose="020B0604030504040204" pitchFamily="34" charset="0"/>
              </a:rPr>
              <a:t>        </a:t>
            </a:r>
            <a:r>
              <a:rPr kumimoji="1" lang="en-US" altLang="zh-CN" sz="2800" dirty="0" err="1">
                <a:solidFill>
                  <a:srgbClr val="000066"/>
                </a:solidFill>
                <a:latin typeface="Tahoma" panose="020B0604030504040204" pitchFamily="34" charset="0"/>
              </a:rPr>
              <a:t>Cno</a:t>
            </a:r>
            <a:r>
              <a:rPr kumimoji="1" lang="en-US" altLang="zh-CN" sz="2800" dirty="0">
                <a:solidFill>
                  <a:srgbClr val="000066"/>
                </a:solidFill>
                <a:latin typeface="Tahoma" panose="020B0604030504040204" pitchFamily="34" charset="0"/>
              </a:rPr>
              <a:t> → Credit,  </a:t>
            </a:r>
            <a:r>
              <a:rPr kumimoji="1" lang="en-US" altLang="zh-CN" sz="2800" dirty="0" err="1">
                <a:solidFill>
                  <a:srgbClr val="000066"/>
                </a:solidFill>
                <a:latin typeface="Tahoma" panose="020B0604030504040204" pitchFamily="34" charset="0"/>
              </a:rPr>
              <a:t>Cno</a:t>
            </a:r>
            <a:r>
              <a:rPr kumimoji="1" lang="en-US" altLang="zh-CN" sz="2800" dirty="0">
                <a:solidFill>
                  <a:srgbClr val="000066"/>
                </a:solidFill>
                <a:latin typeface="Tahoma" panose="020B0604030504040204" pitchFamily="34" charset="0"/>
              </a:rPr>
              <a:t> →</a:t>
            </a:r>
            <a:r>
              <a:rPr kumimoji="1" lang="en-US" altLang="zh-CN" sz="2800" dirty="0" err="1">
                <a:solidFill>
                  <a:srgbClr val="000066"/>
                </a:solidFill>
                <a:latin typeface="Tahoma" panose="020B0604030504040204" pitchFamily="34" charset="0"/>
              </a:rPr>
              <a:t>Pcno</a:t>
            </a:r>
            <a:endParaRPr kumimoji="1" lang="en-US" altLang="zh-CN" sz="2800" dirty="0">
              <a:solidFill>
                <a:srgbClr val="000066"/>
              </a:solidFill>
              <a:latin typeface="Tahoma" panose="020B0604030504040204" pitchFamily="34" charset="0"/>
            </a:endParaRPr>
          </a:p>
          <a:p>
            <a:pPr eaLnBrk="1" hangingPunct="1">
              <a:lnSpc>
                <a:spcPct val="80000"/>
              </a:lnSpc>
              <a:spcBef>
                <a:spcPct val="50000"/>
              </a:spcBef>
              <a:buClr>
                <a:schemeClr val="folHlink"/>
              </a:buClr>
              <a:buSzPct val="60000"/>
              <a:buFont typeface="Wingdings" panose="05000000000000000000" pitchFamily="2" charset="2"/>
              <a:buNone/>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即：无部分依赖和传递依赖，且</a:t>
            </a:r>
            <a:r>
              <a:rPr kumimoji="1" lang="en-US" altLang="zh-CN" sz="2800" dirty="0" err="1">
                <a:solidFill>
                  <a:srgbClr val="000066"/>
                </a:solidFill>
                <a:latin typeface="Tahoma" panose="020B0604030504040204" pitchFamily="34" charset="0"/>
              </a:rPr>
              <a:t>Cno</a:t>
            </a:r>
            <a:r>
              <a:rPr kumimoji="1" lang="zh-CN" altLang="en-US" sz="2800" dirty="0">
                <a:solidFill>
                  <a:srgbClr val="000066"/>
                </a:solidFill>
                <a:latin typeface="Tahoma" panose="020B0604030504040204" pitchFamily="34" charset="0"/>
              </a:rPr>
              <a:t>是唯一决定因素</a:t>
            </a:r>
          </a:p>
          <a:p>
            <a:pPr eaLnBrk="1" hangingPunct="1">
              <a:lnSpc>
                <a:spcPct val="80000"/>
              </a:lnSpc>
              <a:spcBef>
                <a:spcPct val="50000"/>
              </a:spcBef>
              <a:buClr>
                <a:schemeClr val="folHlink"/>
              </a:buClr>
              <a:buSzPct val="60000"/>
              <a:buFont typeface="Wingdings" panose="05000000000000000000" pitchFamily="2" charset="2"/>
              <a:buNone/>
            </a:pPr>
            <a:endParaRPr kumimoji="1" lang="en-US" altLang="zh-CN" sz="2800" dirty="0">
              <a:solidFill>
                <a:srgbClr val="000066"/>
              </a:solidFill>
              <a:latin typeface="Tahoma" panose="020B0604030504040204" pitchFamily="34" charset="0"/>
            </a:endParaRPr>
          </a:p>
        </p:txBody>
      </p:sp>
      <p:sp>
        <p:nvSpPr>
          <p:cNvPr id="10" name="Rectangle 5"/>
          <p:cNvSpPr>
            <a:spLocks noChangeArrowheads="1"/>
          </p:cNvSpPr>
          <p:nvPr/>
        </p:nvSpPr>
        <p:spPr bwMode="auto">
          <a:xfrm>
            <a:off x="937489" y="4714875"/>
            <a:ext cx="8077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chemeClr val="accent5"/>
              </a:buClr>
              <a:buFontTx/>
              <a:buChar cha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因此：</a:t>
            </a:r>
          </a:p>
          <a:p>
            <a:pPr eaLnBrk="1" hangingPunct="1">
              <a:lnSpc>
                <a:spcPct val="80000"/>
              </a:lnSpc>
              <a:spcBef>
                <a:spcPct val="50000"/>
              </a:spcBef>
              <a:buClr>
                <a:schemeClr val="folHlink"/>
              </a:buClr>
              <a:buSzPct val="60000"/>
              <a:buFont typeface="Wingdings" panose="05000000000000000000" pitchFamily="2" charset="2"/>
              <a:buNone/>
            </a:pPr>
            <a:r>
              <a:rPr kumimoji="1" lang="zh-CN" altLang="en-US" sz="2800" dirty="0">
                <a:solidFill>
                  <a:srgbClr val="000066"/>
                </a:solidFill>
                <a:latin typeface="Tahoma" panose="020B0604030504040204" pitchFamily="34" charset="0"/>
              </a:rPr>
              <a:t>           </a:t>
            </a:r>
            <a:r>
              <a:rPr kumimoji="1" lang="en-US" altLang="zh-CN" sz="2800" dirty="0">
                <a:solidFill>
                  <a:srgbClr val="000066"/>
                </a:solidFill>
                <a:latin typeface="Tahoma" panose="020B0604030504040204" pitchFamily="34" charset="0"/>
              </a:rPr>
              <a:t>Course ∈ </a:t>
            </a:r>
            <a:r>
              <a:rPr kumimoji="1" lang="en-US" altLang="zh-CN" sz="2800" dirty="0" err="1">
                <a:solidFill>
                  <a:srgbClr val="000066"/>
                </a:solidFill>
                <a:latin typeface="Tahoma" panose="020B0604030504040204" pitchFamily="34" charset="0"/>
              </a:rPr>
              <a:t>3NF</a:t>
            </a:r>
            <a:r>
              <a:rPr kumimoji="1" lang="zh-CN" altLang="en-US" sz="2800" dirty="0">
                <a:solidFill>
                  <a:srgbClr val="000066"/>
                </a:solidFill>
                <a:latin typeface="Tahoma" panose="020B0604030504040204" pitchFamily="34" charset="0"/>
              </a:rPr>
              <a:t>，且</a:t>
            </a:r>
            <a:r>
              <a:rPr kumimoji="1" lang="en-US" altLang="zh-CN" sz="2800" dirty="0">
                <a:solidFill>
                  <a:srgbClr val="000066"/>
                </a:solidFill>
                <a:latin typeface="Tahoma" panose="020B0604030504040204" pitchFamily="34" charset="0"/>
              </a:rPr>
              <a:t>Course ∈ </a:t>
            </a:r>
            <a:r>
              <a:rPr kumimoji="1" lang="en-US" altLang="zh-CN" sz="2800" dirty="0" err="1">
                <a:solidFill>
                  <a:srgbClr val="000066"/>
                </a:solidFill>
                <a:latin typeface="Tahoma" panose="020B0604030504040204" pitchFamily="34" charset="0"/>
              </a:rPr>
              <a:t>BCNF</a:t>
            </a:r>
            <a:endParaRPr kumimoji="1" lang="en-US" altLang="zh-CN" sz="2800" dirty="0">
              <a:solidFill>
                <a:srgbClr val="000066"/>
              </a:solidFill>
              <a:latin typeface="Tahoma" panose="020B0604030504040204" pitchFamily="34" charset="0"/>
            </a:endParaRPr>
          </a:p>
        </p:txBody>
      </p:sp>
      <p:sp>
        <p:nvSpPr>
          <p:cNvPr id="11" name="Rectangle 6"/>
          <p:cNvSpPr>
            <a:spLocks noChangeArrowheads="1"/>
          </p:cNvSpPr>
          <p:nvPr/>
        </p:nvSpPr>
        <p:spPr bwMode="auto">
          <a:xfrm>
            <a:off x="937489" y="1828800"/>
            <a:ext cx="662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a:solidFill>
                  <a:srgbClr val="000066"/>
                </a:solidFill>
                <a:latin typeface="Tahoma" panose="020B0604030504040204" pitchFamily="34" charset="0"/>
              </a:rPr>
              <a:t>  </a:t>
            </a:r>
            <a:r>
              <a:rPr kumimoji="1" lang="zh-CN" altLang="en-US" sz="2800">
                <a:solidFill>
                  <a:srgbClr val="CC3300"/>
                </a:solidFill>
                <a:latin typeface="Tahoma" panose="020B0604030504040204" pitchFamily="34" charset="0"/>
              </a:rPr>
              <a:t>码</a:t>
            </a:r>
            <a:r>
              <a:rPr kumimoji="1" lang="zh-CN" altLang="en-US" sz="2800">
                <a:solidFill>
                  <a:srgbClr val="000066"/>
                </a:solidFill>
                <a:latin typeface="Tahoma" panose="020B0604030504040204" pitchFamily="34" charset="0"/>
                <a:sym typeface="Wingdings" panose="05000000000000000000" pitchFamily="2" charset="2"/>
              </a:rPr>
              <a:t>： </a:t>
            </a:r>
            <a:r>
              <a:rPr kumimoji="1" lang="en-US" altLang="zh-CN" sz="2800">
                <a:solidFill>
                  <a:srgbClr val="000066"/>
                </a:solidFill>
                <a:latin typeface="Tahoma" panose="020B0604030504040204" pitchFamily="34" charset="0"/>
                <a:sym typeface="Wingdings" panose="05000000000000000000" pitchFamily="2" charset="2"/>
              </a:rPr>
              <a:t>Cno </a:t>
            </a:r>
            <a:r>
              <a:rPr kumimoji="1" lang="zh-CN" altLang="en-US" sz="2800">
                <a:solidFill>
                  <a:srgbClr val="000066"/>
                </a:solidFill>
                <a:latin typeface="Tahoma" panose="020B0604030504040204" pitchFamily="34" charset="0"/>
              </a:rPr>
              <a:t>即为主属性，决定因素</a:t>
            </a:r>
          </a:p>
        </p:txBody>
      </p:sp>
    </p:spTree>
    <p:extLst>
      <p:ext uri="{BB962C8B-B14F-4D97-AF65-F5344CB8AC3E}">
        <p14:creationId xmlns:p14="http://schemas.microsoft.com/office/powerpoint/2010/main" val="2889845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81000" y="1066800"/>
            <a:ext cx="11561618" cy="106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buFontTx/>
              <a:buNone/>
            </a:pPr>
            <a:r>
              <a:rPr lang="zh-CN" altLang="en-US" b="1" dirty="0" smtClean="0">
                <a:solidFill>
                  <a:srgbClr val="000066"/>
                </a:solidFill>
              </a:rPr>
              <a:t>例</a:t>
            </a:r>
            <a:r>
              <a:rPr lang="en-US" altLang="zh-CN" b="1" dirty="0" smtClean="0">
                <a:solidFill>
                  <a:srgbClr val="000066"/>
                </a:solidFill>
              </a:rPr>
              <a:t>2</a:t>
            </a:r>
            <a:r>
              <a:rPr lang="zh-CN" altLang="en-US" b="1" dirty="0" smtClean="0">
                <a:solidFill>
                  <a:srgbClr val="000066"/>
                </a:solidFill>
              </a:rPr>
              <a:t>：在关系模式</a:t>
            </a:r>
            <a:r>
              <a:rPr lang="en-US" altLang="zh-CN" b="1" dirty="0" smtClean="0">
                <a:solidFill>
                  <a:srgbClr val="000066"/>
                </a:solidFill>
              </a:rPr>
              <a:t>SCP</a:t>
            </a:r>
            <a:r>
              <a:rPr lang="zh-CN" altLang="en-US" b="1" dirty="0" smtClean="0">
                <a:solidFill>
                  <a:srgbClr val="000066"/>
                </a:solidFill>
              </a:rPr>
              <a:t>（</a:t>
            </a:r>
            <a:r>
              <a:rPr lang="en-US" altLang="zh-CN" b="1" dirty="0" smtClean="0">
                <a:solidFill>
                  <a:srgbClr val="000066"/>
                </a:solidFill>
              </a:rPr>
              <a:t>S, C, P</a:t>
            </a:r>
            <a:r>
              <a:rPr lang="zh-CN" altLang="en-US" b="1" dirty="0" smtClean="0">
                <a:solidFill>
                  <a:srgbClr val="000066"/>
                </a:solidFill>
              </a:rPr>
              <a:t>）中，</a:t>
            </a:r>
            <a:r>
              <a:rPr lang="en-US" altLang="zh-CN" b="1" dirty="0" smtClean="0">
                <a:solidFill>
                  <a:srgbClr val="000066"/>
                </a:solidFill>
              </a:rPr>
              <a:t>S</a:t>
            </a:r>
            <a:r>
              <a:rPr lang="zh-CN" altLang="en-US" b="1" dirty="0" smtClean="0">
                <a:solidFill>
                  <a:srgbClr val="000066"/>
                </a:solidFill>
              </a:rPr>
              <a:t>表示学生，</a:t>
            </a:r>
            <a:r>
              <a:rPr lang="en-US" altLang="zh-CN" b="1" dirty="0" smtClean="0">
                <a:solidFill>
                  <a:srgbClr val="000066"/>
                </a:solidFill>
              </a:rPr>
              <a:t>C</a:t>
            </a:r>
            <a:r>
              <a:rPr lang="zh-CN" altLang="en-US" b="1" dirty="0" smtClean="0">
                <a:solidFill>
                  <a:srgbClr val="000066"/>
                </a:solidFill>
              </a:rPr>
              <a:t>表示课程， </a:t>
            </a:r>
            <a:r>
              <a:rPr lang="en-US" altLang="zh-CN" b="1" dirty="0" smtClean="0">
                <a:solidFill>
                  <a:srgbClr val="000066"/>
                </a:solidFill>
              </a:rPr>
              <a:t>P</a:t>
            </a:r>
            <a:r>
              <a:rPr lang="zh-CN" altLang="en-US" b="1" dirty="0" smtClean="0">
                <a:solidFill>
                  <a:srgbClr val="000066"/>
                </a:solidFill>
              </a:rPr>
              <a:t>表示名次。</a:t>
            </a:r>
          </a:p>
        </p:txBody>
      </p:sp>
      <p:sp>
        <p:nvSpPr>
          <p:cNvPr id="9" name="Rectangle 4"/>
          <p:cNvSpPr>
            <a:spLocks noChangeArrowheads="1"/>
          </p:cNvSpPr>
          <p:nvPr/>
        </p:nvSpPr>
        <p:spPr bwMode="auto">
          <a:xfrm>
            <a:off x="533400" y="2209800"/>
            <a:ext cx="11049000" cy="36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accent1"/>
              </a:buClr>
            </a:pPr>
            <a:r>
              <a:rPr kumimoji="1" lang="zh-CN" altLang="en-US" sz="2800" dirty="0">
                <a:solidFill>
                  <a:srgbClr val="000066"/>
                </a:solidFill>
                <a:latin typeface="Tahoma" panose="020B0604030504040204" pitchFamily="34" charset="0"/>
              </a:rPr>
              <a:t>说明：</a:t>
            </a:r>
          </a:p>
          <a:p>
            <a:pPr eaLnBrk="1" hangingPunct="1">
              <a:lnSpc>
                <a:spcPct val="125000"/>
              </a:lnSpc>
              <a:spcBef>
                <a:spcPct val="20000"/>
              </a:spcBef>
              <a:buClr>
                <a:schemeClr val="accent1"/>
              </a:buClr>
            </a:pPr>
            <a:r>
              <a:rPr kumimoji="1" lang="zh-CN" altLang="en-US" sz="2800" dirty="0">
                <a:solidFill>
                  <a:srgbClr val="000066"/>
                </a:solidFill>
                <a:latin typeface="Tahoma" panose="020B0604030504040204" pitchFamily="34" charset="0"/>
              </a:rPr>
              <a:t>      每一个学生选修每一门课程都有一个固定的名次</a:t>
            </a:r>
            <a:r>
              <a:rPr kumimoji="1" lang="zh-CN" altLang="en-US" sz="2800" dirty="0" smtClean="0">
                <a:solidFill>
                  <a:srgbClr val="000066"/>
                </a:solidFill>
                <a:latin typeface="Tahoma" panose="020B0604030504040204" pitchFamily="34" charset="0"/>
              </a:rPr>
              <a:t>：</a:t>
            </a:r>
            <a:endParaRPr kumimoji="1" lang="en-US" altLang="zh-CN" sz="2800" dirty="0" smtClean="0">
              <a:solidFill>
                <a:srgbClr val="000066"/>
              </a:solidFill>
              <a:latin typeface="Tahoma" panose="020B0604030504040204" pitchFamily="34" charset="0"/>
            </a:endParaRPr>
          </a:p>
          <a:p>
            <a:pPr eaLnBrk="1" hangingPunct="1">
              <a:lnSpc>
                <a:spcPct val="125000"/>
              </a:lnSpc>
              <a:spcBef>
                <a:spcPct val="20000"/>
              </a:spcBef>
              <a:buClr>
                <a:schemeClr val="accent1"/>
              </a:buClr>
            </a:pPr>
            <a:r>
              <a:rPr kumimoji="1" lang="zh-CN" altLang="en-US" sz="2800" dirty="0" smtClean="0">
                <a:solidFill>
                  <a:srgbClr val="000066"/>
                </a:solidFill>
                <a:latin typeface="Tahoma" panose="020B0604030504040204" pitchFamily="34" charset="0"/>
              </a:rPr>
              <a:t> </a:t>
            </a:r>
            <a:endParaRPr kumimoji="1" lang="zh-CN" altLang="en-US" sz="2800" dirty="0">
              <a:solidFill>
                <a:srgbClr val="000066"/>
              </a:solidFill>
              <a:latin typeface="Tahoma" panose="020B0604030504040204" pitchFamily="34" charset="0"/>
            </a:endParaRPr>
          </a:p>
          <a:p>
            <a:pPr eaLnBrk="1" hangingPunct="1">
              <a:lnSpc>
                <a:spcPct val="125000"/>
              </a:lnSpc>
              <a:spcBef>
                <a:spcPct val="20000"/>
              </a:spcBef>
              <a:buClr>
                <a:schemeClr val="accent1"/>
              </a:buClr>
            </a:pPr>
            <a:r>
              <a:rPr kumimoji="1" lang="zh-CN" altLang="en-US" sz="2800" dirty="0">
                <a:solidFill>
                  <a:srgbClr val="000066"/>
                </a:solidFill>
                <a:latin typeface="Tahoma" panose="020B0604030504040204" pitchFamily="34" charset="0"/>
              </a:rPr>
              <a:t>      每一门课程中每一名次只对应一个学生（假设没有相同名次的学生） </a:t>
            </a:r>
            <a:r>
              <a:rPr kumimoji="1" lang="zh-CN" altLang="en-US" sz="2800" dirty="0" smtClean="0">
                <a:solidFill>
                  <a:srgbClr val="000066"/>
                </a:solidFill>
                <a:latin typeface="Tahoma" panose="020B0604030504040204" pitchFamily="34" charset="0"/>
              </a:rPr>
              <a:t>：</a:t>
            </a:r>
            <a:endParaRPr kumimoji="1" lang="en-US" altLang="zh-CN" sz="2800" dirty="0" smtClean="0">
              <a:solidFill>
                <a:srgbClr val="000066"/>
              </a:solidFill>
              <a:latin typeface="Tahoma" panose="020B0604030504040204" pitchFamily="34" charset="0"/>
            </a:endParaRPr>
          </a:p>
          <a:p>
            <a:pPr eaLnBrk="1" hangingPunct="1">
              <a:lnSpc>
                <a:spcPct val="125000"/>
              </a:lnSpc>
              <a:spcBef>
                <a:spcPct val="20000"/>
              </a:spcBef>
              <a:buClr>
                <a:schemeClr val="accent1"/>
              </a:buClr>
            </a:pPr>
            <a:endParaRPr kumimoji="1" lang="en-US" altLang="zh-CN" sz="2800" dirty="0">
              <a:solidFill>
                <a:srgbClr val="000066"/>
              </a:solidFill>
              <a:latin typeface="Tahoma" panose="020B0604030504040204" pitchFamily="34" charset="0"/>
            </a:endParaRPr>
          </a:p>
        </p:txBody>
      </p:sp>
      <p:sp>
        <p:nvSpPr>
          <p:cNvPr id="10" name="Rectangle 6"/>
          <p:cNvSpPr>
            <a:spLocks noChangeArrowheads="1"/>
          </p:cNvSpPr>
          <p:nvPr/>
        </p:nvSpPr>
        <p:spPr bwMode="auto">
          <a:xfrm>
            <a:off x="2771775" y="3429000"/>
            <a:ext cx="1866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FF3300"/>
                </a:solidFill>
              </a:rPr>
              <a:t>(S</a:t>
            </a:r>
            <a:r>
              <a:rPr kumimoji="1" lang="zh-CN" altLang="en-US" sz="2800">
                <a:solidFill>
                  <a:srgbClr val="FF3300"/>
                </a:solidFill>
              </a:rPr>
              <a:t>，</a:t>
            </a:r>
            <a:r>
              <a:rPr kumimoji="1" lang="en-US" altLang="zh-CN" sz="2800">
                <a:solidFill>
                  <a:srgbClr val="FF3300"/>
                </a:solidFill>
              </a:rPr>
              <a:t>C)→P</a:t>
            </a:r>
            <a:endParaRPr kumimoji="1" lang="zh-CN" altLang="en-US" sz="2800">
              <a:solidFill>
                <a:srgbClr val="FF3300"/>
              </a:solidFill>
            </a:endParaRPr>
          </a:p>
        </p:txBody>
      </p:sp>
      <p:sp>
        <p:nvSpPr>
          <p:cNvPr id="11" name="Rectangle 7"/>
          <p:cNvSpPr>
            <a:spLocks noChangeArrowheads="1"/>
          </p:cNvSpPr>
          <p:nvPr/>
        </p:nvSpPr>
        <p:spPr bwMode="auto">
          <a:xfrm>
            <a:off x="3168073" y="5062681"/>
            <a:ext cx="18669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accent1"/>
              </a:buClr>
            </a:pPr>
            <a:r>
              <a:rPr kumimoji="1" lang="en-US" altLang="zh-CN" sz="2800" dirty="0">
                <a:solidFill>
                  <a:srgbClr val="FF3300"/>
                </a:solidFill>
              </a:rPr>
              <a:t>(C</a:t>
            </a:r>
            <a:r>
              <a:rPr kumimoji="1" lang="zh-CN" altLang="en-US" sz="2800" dirty="0">
                <a:solidFill>
                  <a:srgbClr val="FF3300"/>
                </a:solidFill>
              </a:rPr>
              <a:t>，</a:t>
            </a:r>
            <a:r>
              <a:rPr kumimoji="1" lang="en-US" altLang="zh-CN" sz="2800" dirty="0">
                <a:solidFill>
                  <a:srgbClr val="FF3300"/>
                </a:solidFill>
              </a:rPr>
              <a:t>P)→S</a:t>
            </a:r>
          </a:p>
        </p:txBody>
      </p:sp>
    </p:spTree>
    <p:extLst>
      <p:ext uri="{BB962C8B-B14F-4D97-AF65-F5344CB8AC3E}">
        <p14:creationId xmlns:p14="http://schemas.microsoft.com/office/powerpoint/2010/main" val="3221684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ox(i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ox(i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3"/>
          <p:cNvGrpSpPr>
            <a:grpSpLocks/>
          </p:cNvGrpSpPr>
          <p:nvPr/>
        </p:nvGrpSpPr>
        <p:grpSpPr bwMode="auto">
          <a:xfrm>
            <a:off x="1112979" y="1066800"/>
            <a:ext cx="6581775" cy="2217738"/>
            <a:chOff x="288" y="672"/>
            <a:chExt cx="4146" cy="1609"/>
          </a:xfrm>
        </p:grpSpPr>
        <p:sp>
          <p:nvSpPr>
            <p:cNvPr id="9" name="Rectangle 4"/>
            <p:cNvSpPr>
              <a:spLocks noChangeArrowheads="1"/>
            </p:cNvSpPr>
            <p:nvPr/>
          </p:nvSpPr>
          <p:spPr bwMode="auto">
            <a:xfrm>
              <a:off x="1344" y="960"/>
              <a:ext cx="591" cy="132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Text Box 5"/>
            <p:cNvSpPr txBox="1">
              <a:spLocks noChangeArrowheads="1"/>
            </p:cNvSpPr>
            <p:nvPr/>
          </p:nvSpPr>
          <p:spPr bwMode="auto">
            <a:xfrm>
              <a:off x="1462" y="1180"/>
              <a:ext cx="355" cy="33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CC3300"/>
                  </a:solidFill>
                  <a:latin typeface="Times New Roman" panose="02020603050405020304" pitchFamily="18" charset="0"/>
                </a:rPr>
                <a:t>S</a:t>
              </a:r>
            </a:p>
          </p:txBody>
        </p:sp>
        <p:sp>
          <p:nvSpPr>
            <p:cNvPr id="11" name="Text Box 6"/>
            <p:cNvSpPr txBox="1">
              <a:spLocks noChangeArrowheads="1"/>
            </p:cNvSpPr>
            <p:nvPr/>
          </p:nvSpPr>
          <p:spPr bwMode="auto">
            <a:xfrm>
              <a:off x="1462" y="1731"/>
              <a:ext cx="355" cy="33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CC3300"/>
                  </a:solidFill>
                  <a:latin typeface="Times New Roman" panose="02020603050405020304" pitchFamily="18" charset="0"/>
                </a:rPr>
                <a:t>C</a:t>
              </a:r>
            </a:p>
          </p:txBody>
        </p:sp>
        <p:sp>
          <p:nvSpPr>
            <p:cNvPr id="12" name="Text Box 7"/>
            <p:cNvSpPr txBox="1">
              <a:spLocks noChangeArrowheads="1"/>
            </p:cNvSpPr>
            <p:nvPr/>
          </p:nvSpPr>
          <p:spPr bwMode="auto">
            <a:xfrm>
              <a:off x="2190" y="1488"/>
              <a:ext cx="355" cy="33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CC3300"/>
                  </a:solidFill>
                  <a:latin typeface="Times New Roman" panose="02020603050405020304" pitchFamily="18" charset="0"/>
                </a:rPr>
                <a:t>P</a:t>
              </a:r>
            </a:p>
          </p:txBody>
        </p:sp>
        <p:sp>
          <p:nvSpPr>
            <p:cNvPr id="13" name="Line 8"/>
            <p:cNvSpPr>
              <a:spLocks noChangeShapeType="1"/>
            </p:cNvSpPr>
            <p:nvPr/>
          </p:nvSpPr>
          <p:spPr bwMode="auto">
            <a:xfrm>
              <a:off x="1950" y="1632"/>
              <a:ext cx="236"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Rectangle 9"/>
            <p:cNvSpPr>
              <a:spLocks noChangeArrowheads="1"/>
            </p:cNvSpPr>
            <p:nvPr/>
          </p:nvSpPr>
          <p:spPr bwMode="auto">
            <a:xfrm>
              <a:off x="3234" y="960"/>
              <a:ext cx="591" cy="132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Text Box 10"/>
            <p:cNvSpPr txBox="1">
              <a:spLocks noChangeArrowheads="1"/>
            </p:cNvSpPr>
            <p:nvPr/>
          </p:nvSpPr>
          <p:spPr bwMode="auto">
            <a:xfrm>
              <a:off x="3353" y="1180"/>
              <a:ext cx="354" cy="33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CC3300"/>
                  </a:solidFill>
                  <a:latin typeface="Times New Roman" panose="02020603050405020304" pitchFamily="18" charset="0"/>
                </a:rPr>
                <a:t>C</a:t>
              </a:r>
            </a:p>
          </p:txBody>
        </p:sp>
        <p:sp>
          <p:nvSpPr>
            <p:cNvPr id="16" name="Text Box 11"/>
            <p:cNvSpPr txBox="1">
              <a:spLocks noChangeArrowheads="1"/>
            </p:cNvSpPr>
            <p:nvPr/>
          </p:nvSpPr>
          <p:spPr bwMode="auto">
            <a:xfrm>
              <a:off x="3353" y="1731"/>
              <a:ext cx="354" cy="33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CC3300"/>
                  </a:solidFill>
                  <a:latin typeface="Times New Roman" panose="02020603050405020304" pitchFamily="18" charset="0"/>
                </a:rPr>
                <a:t>P</a:t>
              </a:r>
            </a:p>
          </p:txBody>
        </p:sp>
        <p:sp>
          <p:nvSpPr>
            <p:cNvPr id="17" name="Text Box 12"/>
            <p:cNvSpPr txBox="1">
              <a:spLocks noChangeArrowheads="1"/>
            </p:cNvSpPr>
            <p:nvPr/>
          </p:nvSpPr>
          <p:spPr bwMode="auto">
            <a:xfrm>
              <a:off x="4080" y="1488"/>
              <a:ext cx="354" cy="33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CC3300"/>
                  </a:solidFill>
                  <a:latin typeface="Times New Roman" panose="02020603050405020304" pitchFamily="18" charset="0"/>
                </a:rPr>
                <a:t>S</a:t>
              </a:r>
            </a:p>
          </p:txBody>
        </p:sp>
        <p:sp>
          <p:nvSpPr>
            <p:cNvPr id="18" name="Line 13"/>
            <p:cNvSpPr>
              <a:spLocks noChangeShapeType="1"/>
            </p:cNvSpPr>
            <p:nvPr/>
          </p:nvSpPr>
          <p:spPr bwMode="auto">
            <a:xfrm>
              <a:off x="3840" y="1632"/>
              <a:ext cx="237"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4"/>
            <p:cNvSpPr txBox="1">
              <a:spLocks noChangeArrowheads="1"/>
            </p:cNvSpPr>
            <p:nvPr/>
          </p:nvSpPr>
          <p:spPr bwMode="auto">
            <a:xfrm>
              <a:off x="288" y="672"/>
              <a:ext cx="11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CC3300"/>
                  </a:solidFill>
                  <a:latin typeface="Times New Roman" panose="02020603050405020304" pitchFamily="18" charset="0"/>
                </a:rPr>
                <a:t>关系</a:t>
              </a:r>
              <a:r>
                <a:rPr lang="en-US" altLang="zh-CN" sz="2800">
                  <a:solidFill>
                    <a:srgbClr val="CC3300"/>
                  </a:solidFill>
                  <a:latin typeface="Times New Roman" panose="02020603050405020304" pitchFamily="18" charset="0"/>
                </a:rPr>
                <a:t>SCP</a:t>
              </a:r>
            </a:p>
          </p:txBody>
        </p:sp>
      </p:grpSp>
      <p:sp>
        <p:nvSpPr>
          <p:cNvPr id="20" name="Rectangle 15"/>
          <p:cNvSpPr>
            <a:spLocks noChangeArrowheads="1"/>
          </p:cNvSpPr>
          <p:nvPr/>
        </p:nvSpPr>
        <p:spPr bwMode="auto">
          <a:xfrm>
            <a:off x="1051067" y="3500438"/>
            <a:ext cx="48244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a:solidFill>
                  <a:srgbClr val="000066"/>
                </a:solidFill>
                <a:latin typeface="Tahoma" panose="020B0604030504040204" pitchFamily="34" charset="0"/>
              </a:rPr>
              <a:t>  </a:t>
            </a:r>
            <a:r>
              <a:rPr kumimoji="1" lang="zh-CN" altLang="en-US">
                <a:solidFill>
                  <a:srgbClr val="CC3300"/>
                </a:solidFill>
                <a:latin typeface="Tahoma" panose="020B0604030504040204" pitchFamily="34" charset="0"/>
              </a:rPr>
              <a:t>候选码</a:t>
            </a:r>
            <a:r>
              <a:rPr kumimoji="1" lang="zh-CN" altLang="en-US">
                <a:solidFill>
                  <a:srgbClr val="000066"/>
                </a:solidFill>
                <a:latin typeface="Tahoma" panose="020B0604030504040204" pitchFamily="34" charset="0"/>
                <a:sym typeface="Wingdings" panose="05000000000000000000" pitchFamily="2" charset="2"/>
              </a:rPr>
              <a:t>： </a:t>
            </a:r>
            <a:r>
              <a:rPr kumimoji="1" lang="en-US" altLang="zh-CN">
                <a:solidFill>
                  <a:srgbClr val="000066"/>
                </a:solidFill>
                <a:latin typeface="Tahoma" panose="020B0604030504040204" pitchFamily="34" charset="0"/>
              </a:rPr>
              <a:t>(S</a:t>
            </a:r>
            <a:r>
              <a:rPr kumimoji="1" lang="zh-CN" altLang="en-US">
                <a:solidFill>
                  <a:srgbClr val="000066"/>
                </a:solidFill>
                <a:latin typeface="Tahoma" panose="020B0604030504040204" pitchFamily="34" charset="0"/>
              </a:rPr>
              <a:t>，</a:t>
            </a:r>
            <a:r>
              <a:rPr kumimoji="1" lang="en-US" altLang="zh-CN">
                <a:solidFill>
                  <a:srgbClr val="000066"/>
                </a:solidFill>
                <a:latin typeface="Tahoma" panose="020B0604030504040204" pitchFamily="34" charset="0"/>
              </a:rPr>
              <a:t>C) </a:t>
            </a:r>
            <a:r>
              <a:rPr kumimoji="1" lang="zh-CN" altLang="en-US">
                <a:solidFill>
                  <a:srgbClr val="000066"/>
                </a:solidFill>
                <a:latin typeface="Tahoma" panose="020B0604030504040204" pitchFamily="34" charset="0"/>
              </a:rPr>
              <a:t>和</a:t>
            </a:r>
            <a:r>
              <a:rPr kumimoji="1" lang="en-US" altLang="zh-CN">
                <a:solidFill>
                  <a:srgbClr val="000066"/>
                </a:solidFill>
                <a:latin typeface="Tahoma" panose="020B0604030504040204" pitchFamily="34" charset="0"/>
              </a:rPr>
              <a:t>(C</a:t>
            </a:r>
            <a:r>
              <a:rPr kumimoji="1" lang="zh-CN" altLang="en-US">
                <a:solidFill>
                  <a:srgbClr val="000066"/>
                </a:solidFill>
                <a:latin typeface="Tahoma" panose="020B0604030504040204" pitchFamily="34" charset="0"/>
              </a:rPr>
              <a:t>，</a:t>
            </a:r>
            <a:r>
              <a:rPr kumimoji="1" lang="en-US" altLang="zh-CN">
                <a:solidFill>
                  <a:srgbClr val="000066"/>
                </a:solidFill>
                <a:latin typeface="Tahoma" panose="020B0604030504040204" pitchFamily="34" charset="0"/>
              </a:rPr>
              <a:t>P)</a:t>
            </a:r>
          </a:p>
          <a:p>
            <a:pPr eaLnBrk="1" hangingPunct="1"/>
            <a:r>
              <a:rPr kumimoji="1" lang="zh-CN" altLang="en-US">
                <a:solidFill>
                  <a:srgbClr val="000066"/>
                </a:solidFill>
                <a:latin typeface="Tahoma" panose="020B0604030504040204" pitchFamily="34" charset="0"/>
              </a:rPr>
              <a:t>即：</a:t>
            </a:r>
            <a:r>
              <a:rPr kumimoji="1" lang="en-US" altLang="zh-CN">
                <a:solidFill>
                  <a:srgbClr val="000066"/>
                </a:solidFill>
                <a:latin typeface="Tahoma" panose="020B0604030504040204" pitchFamily="34" charset="0"/>
              </a:rPr>
              <a:t>S</a:t>
            </a:r>
            <a:r>
              <a:rPr kumimoji="1" lang="zh-CN" altLang="en-US">
                <a:solidFill>
                  <a:srgbClr val="000066"/>
                </a:solidFill>
                <a:latin typeface="Tahoma" panose="020B0604030504040204" pitchFamily="34" charset="0"/>
              </a:rPr>
              <a:t>，</a:t>
            </a:r>
            <a:r>
              <a:rPr kumimoji="1" lang="en-US" altLang="zh-CN">
                <a:solidFill>
                  <a:srgbClr val="000066"/>
                </a:solidFill>
                <a:latin typeface="Tahoma" panose="020B0604030504040204" pitchFamily="34" charset="0"/>
              </a:rPr>
              <a:t>C</a:t>
            </a:r>
            <a:r>
              <a:rPr kumimoji="1" lang="zh-CN" altLang="en-US">
                <a:solidFill>
                  <a:srgbClr val="000066"/>
                </a:solidFill>
                <a:latin typeface="Tahoma" panose="020B0604030504040204" pitchFamily="34" charset="0"/>
              </a:rPr>
              <a:t>和</a:t>
            </a:r>
            <a:r>
              <a:rPr kumimoji="1" lang="en-US" altLang="zh-CN">
                <a:solidFill>
                  <a:srgbClr val="000066"/>
                </a:solidFill>
                <a:latin typeface="Tahoma" panose="020B0604030504040204" pitchFamily="34" charset="0"/>
              </a:rPr>
              <a:t>P</a:t>
            </a:r>
            <a:r>
              <a:rPr kumimoji="1" lang="zh-CN" altLang="en-US">
                <a:solidFill>
                  <a:srgbClr val="000066"/>
                </a:solidFill>
                <a:latin typeface="Tahoma" panose="020B0604030504040204" pitchFamily="34" charset="0"/>
              </a:rPr>
              <a:t>都是主属性</a:t>
            </a:r>
          </a:p>
        </p:txBody>
      </p:sp>
      <p:sp>
        <p:nvSpPr>
          <p:cNvPr id="21" name="Rectangle 16"/>
          <p:cNvSpPr>
            <a:spLocks noChangeArrowheads="1"/>
          </p:cNvSpPr>
          <p:nvPr/>
        </p:nvSpPr>
        <p:spPr bwMode="auto">
          <a:xfrm>
            <a:off x="979629" y="443706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a:solidFill>
                  <a:srgbClr val="000066"/>
                </a:solidFill>
                <a:latin typeface="Tahoma" panose="020B0604030504040204" pitchFamily="34" charset="0"/>
              </a:rPr>
              <a:t>  </a:t>
            </a:r>
            <a:r>
              <a:rPr kumimoji="1" lang="zh-CN" altLang="en-US">
                <a:solidFill>
                  <a:srgbClr val="CC3300"/>
                </a:solidFill>
                <a:latin typeface="Tahoma" panose="020B0604030504040204" pitchFamily="34" charset="0"/>
              </a:rPr>
              <a:t>决定因素</a:t>
            </a:r>
            <a:r>
              <a:rPr kumimoji="1" lang="zh-CN" altLang="en-US">
                <a:solidFill>
                  <a:srgbClr val="000066"/>
                </a:solidFill>
                <a:latin typeface="Tahoma" panose="020B0604030504040204" pitchFamily="34" charset="0"/>
                <a:sym typeface="Wingdings" panose="05000000000000000000" pitchFamily="2" charset="2"/>
              </a:rPr>
              <a:t>： </a:t>
            </a:r>
            <a:r>
              <a:rPr kumimoji="1" lang="en-US" altLang="zh-CN">
                <a:solidFill>
                  <a:srgbClr val="000066"/>
                </a:solidFill>
                <a:latin typeface="Tahoma" panose="020B0604030504040204" pitchFamily="34" charset="0"/>
              </a:rPr>
              <a:t>(S</a:t>
            </a:r>
            <a:r>
              <a:rPr kumimoji="1" lang="zh-CN" altLang="en-US">
                <a:solidFill>
                  <a:srgbClr val="000066"/>
                </a:solidFill>
                <a:latin typeface="Tahoma" panose="020B0604030504040204" pitchFamily="34" charset="0"/>
              </a:rPr>
              <a:t>，</a:t>
            </a:r>
            <a:r>
              <a:rPr kumimoji="1" lang="en-US" altLang="zh-CN">
                <a:solidFill>
                  <a:srgbClr val="000066"/>
                </a:solidFill>
                <a:latin typeface="Tahoma" panose="020B0604030504040204" pitchFamily="34" charset="0"/>
              </a:rPr>
              <a:t>C)</a:t>
            </a:r>
            <a:r>
              <a:rPr kumimoji="1" lang="zh-CN" altLang="en-US">
                <a:solidFill>
                  <a:srgbClr val="000066"/>
                </a:solidFill>
                <a:latin typeface="Tahoma" panose="020B0604030504040204" pitchFamily="34" charset="0"/>
              </a:rPr>
              <a:t>和</a:t>
            </a:r>
            <a:r>
              <a:rPr kumimoji="1" lang="en-US" altLang="zh-CN">
                <a:solidFill>
                  <a:srgbClr val="000066"/>
                </a:solidFill>
                <a:latin typeface="Tahoma" panose="020B0604030504040204" pitchFamily="34" charset="0"/>
              </a:rPr>
              <a:t>(C</a:t>
            </a:r>
            <a:r>
              <a:rPr kumimoji="1" lang="zh-CN" altLang="en-US">
                <a:solidFill>
                  <a:srgbClr val="000066"/>
                </a:solidFill>
                <a:latin typeface="Tahoma" panose="020B0604030504040204" pitchFamily="34" charset="0"/>
              </a:rPr>
              <a:t>，</a:t>
            </a:r>
            <a:r>
              <a:rPr kumimoji="1" lang="en-US" altLang="zh-CN">
                <a:solidFill>
                  <a:srgbClr val="000066"/>
                </a:solidFill>
                <a:latin typeface="Tahoma" panose="020B0604030504040204" pitchFamily="34" charset="0"/>
              </a:rPr>
              <a:t>P)</a:t>
            </a:r>
          </a:p>
        </p:txBody>
      </p:sp>
      <p:sp>
        <p:nvSpPr>
          <p:cNvPr id="22" name="Rectangle 17"/>
          <p:cNvSpPr>
            <a:spLocks noChangeArrowheads="1"/>
          </p:cNvSpPr>
          <p:nvPr/>
        </p:nvSpPr>
        <p:spPr bwMode="auto">
          <a:xfrm>
            <a:off x="6883542" y="3141663"/>
            <a:ext cx="18716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5000"/>
              </a:lnSpc>
              <a:buFontTx/>
              <a:buChar char="•"/>
            </a:pPr>
            <a:r>
              <a:rPr kumimoji="1" lang="en-US" altLang="zh-CN" sz="2800">
                <a:solidFill>
                  <a:srgbClr val="669900"/>
                </a:solidFill>
                <a:latin typeface="Tahoma" panose="020B0604030504040204" pitchFamily="34" charset="0"/>
              </a:rPr>
              <a:t>  </a:t>
            </a:r>
            <a:r>
              <a:rPr kumimoji="1" lang="zh-CN" altLang="en-US" sz="2800">
                <a:solidFill>
                  <a:srgbClr val="669900"/>
                </a:solidFill>
                <a:latin typeface="Tahoma" panose="020B0604030504040204" pitchFamily="34" charset="0"/>
              </a:rPr>
              <a:t>结论</a:t>
            </a:r>
            <a:r>
              <a:rPr kumimoji="1" lang="zh-CN" altLang="en-US" sz="2800">
                <a:solidFill>
                  <a:srgbClr val="669900"/>
                </a:solidFill>
                <a:latin typeface="Tahoma" panose="020B0604030504040204" pitchFamily="34" charset="0"/>
                <a:sym typeface="Wingdings" panose="05000000000000000000" pitchFamily="2" charset="2"/>
              </a:rPr>
              <a:t>：</a:t>
            </a:r>
            <a:endParaRPr kumimoji="1" lang="zh-CN" altLang="en-US" sz="2800">
              <a:solidFill>
                <a:srgbClr val="669900"/>
              </a:solidFill>
              <a:latin typeface="Tahoma" panose="020B0604030504040204" pitchFamily="34" charset="0"/>
            </a:endParaRPr>
          </a:p>
        </p:txBody>
      </p:sp>
      <p:sp>
        <p:nvSpPr>
          <p:cNvPr id="23" name="Rectangle 19"/>
          <p:cNvSpPr>
            <a:spLocks noChangeArrowheads="1"/>
          </p:cNvSpPr>
          <p:nvPr/>
        </p:nvSpPr>
        <p:spPr bwMode="auto">
          <a:xfrm>
            <a:off x="6121542" y="5013325"/>
            <a:ext cx="3678237"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buClr>
                <a:schemeClr val="accent1"/>
              </a:buClr>
            </a:pPr>
            <a:r>
              <a:rPr kumimoji="1" lang="en-US" altLang="zh-CN" dirty="0" err="1">
                <a:solidFill>
                  <a:srgbClr val="FF3300"/>
                </a:solidFill>
                <a:latin typeface="Tahoma" panose="020B0604030504040204" pitchFamily="34" charset="0"/>
              </a:rPr>
              <a:t>SCP∈BCNF</a:t>
            </a:r>
            <a:endParaRPr kumimoji="1" lang="en-US" altLang="zh-CN" dirty="0">
              <a:solidFill>
                <a:srgbClr val="FF3300"/>
              </a:solidFill>
              <a:latin typeface="Tahoma" panose="020B0604030504040204" pitchFamily="34" charset="0"/>
            </a:endParaRPr>
          </a:p>
          <a:p>
            <a:pPr eaLnBrk="1" hangingPunct="1">
              <a:lnSpc>
                <a:spcPct val="95000"/>
              </a:lnSpc>
              <a:buClr>
                <a:srgbClr val="002060"/>
              </a:buClr>
              <a:buFontTx/>
              <a:buChar char="•"/>
            </a:pPr>
            <a:r>
              <a:rPr kumimoji="1" lang="zh-CN" altLang="en-US" dirty="0">
                <a:solidFill>
                  <a:srgbClr val="000066"/>
                </a:solidFill>
                <a:latin typeface="Tahoma" panose="020B0604030504040204" pitchFamily="34" charset="0"/>
              </a:rPr>
              <a:t>只有</a:t>
            </a:r>
            <a:r>
              <a:rPr kumimoji="1" lang="en-US" altLang="zh-CN" dirty="0">
                <a:solidFill>
                  <a:srgbClr val="000066"/>
                </a:solidFill>
                <a:latin typeface="Tahoma" panose="020B0604030504040204" pitchFamily="34" charset="0"/>
              </a:rPr>
              <a:t>(S</a:t>
            </a:r>
            <a:r>
              <a:rPr kumimoji="1" lang="zh-CN" altLang="en-US" dirty="0">
                <a:solidFill>
                  <a:srgbClr val="000066"/>
                </a:solidFill>
                <a:latin typeface="Tahoma" panose="020B0604030504040204" pitchFamily="34" charset="0"/>
              </a:rPr>
              <a:t>，</a:t>
            </a:r>
            <a:r>
              <a:rPr kumimoji="1" lang="en-US" altLang="zh-CN" dirty="0">
                <a:solidFill>
                  <a:srgbClr val="000066"/>
                </a:solidFill>
                <a:latin typeface="Tahoma" panose="020B0604030504040204" pitchFamily="34" charset="0"/>
              </a:rPr>
              <a:t>C)</a:t>
            </a:r>
            <a:r>
              <a:rPr kumimoji="1" lang="zh-CN" altLang="en-US" dirty="0">
                <a:solidFill>
                  <a:srgbClr val="000066"/>
                </a:solidFill>
                <a:latin typeface="Tahoma" panose="020B0604030504040204" pitchFamily="34" charset="0"/>
              </a:rPr>
              <a:t>和</a:t>
            </a:r>
            <a:r>
              <a:rPr kumimoji="1" lang="en-US" altLang="zh-CN" dirty="0">
                <a:solidFill>
                  <a:srgbClr val="000066"/>
                </a:solidFill>
                <a:latin typeface="Tahoma" panose="020B0604030504040204" pitchFamily="34" charset="0"/>
              </a:rPr>
              <a:t>(C</a:t>
            </a:r>
            <a:r>
              <a:rPr kumimoji="1" lang="zh-CN" altLang="en-US" dirty="0">
                <a:solidFill>
                  <a:srgbClr val="000066"/>
                </a:solidFill>
                <a:latin typeface="Tahoma" panose="020B0604030504040204" pitchFamily="34" charset="0"/>
              </a:rPr>
              <a:t>，</a:t>
            </a:r>
            <a:r>
              <a:rPr kumimoji="1" lang="en-US" altLang="zh-CN" dirty="0">
                <a:solidFill>
                  <a:srgbClr val="000066"/>
                </a:solidFill>
                <a:latin typeface="Tahoma" panose="020B0604030504040204" pitchFamily="34" charset="0"/>
              </a:rPr>
              <a:t>P)</a:t>
            </a:r>
            <a:r>
              <a:rPr kumimoji="1" lang="zh-CN" altLang="en-US" dirty="0">
                <a:solidFill>
                  <a:srgbClr val="000066"/>
                </a:solidFill>
                <a:latin typeface="Tahoma" panose="020B0604030504040204" pitchFamily="34" charset="0"/>
              </a:rPr>
              <a:t>决定因素且包含候选码，无其他决定因素</a:t>
            </a:r>
          </a:p>
        </p:txBody>
      </p:sp>
      <p:sp>
        <p:nvSpPr>
          <p:cNvPr id="25" name="Rectangle 22"/>
          <p:cNvSpPr>
            <a:spLocks noChangeArrowheads="1"/>
          </p:cNvSpPr>
          <p:nvPr/>
        </p:nvSpPr>
        <p:spPr bwMode="auto">
          <a:xfrm>
            <a:off x="6164404" y="3644900"/>
            <a:ext cx="3384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3300"/>
                </a:solidFill>
              </a:rPr>
              <a:t>SCP∈3NF </a:t>
            </a:r>
          </a:p>
          <a:p>
            <a:pPr eaLnBrk="1" hangingPunct="1">
              <a:buFontTx/>
              <a:buChar char="•"/>
            </a:pPr>
            <a:r>
              <a:rPr lang="en-US" altLang="zh-CN">
                <a:solidFill>
                  <a:srgbClr val="000066"/>
                </a:solidFill>
              </a:rPr>
              <a:t>S</a:t>
            </a:r>
            <a:r>
              <a:rPr lang="zh-CN" altLang="en-US">
                <a:solidFill>
                  <a:srgbClr val="000066"/>
                </a:solidFill>
              </a:rPr>
              <a:t>、</a:t>
            </a:r>
            <a:r>
              <a:rPr lang="en-US" altLang="zh-CN">
                <a:solidFill>
                  <a:srgbClr val="000066"/>
                </a:solidFill>
              </a:rPr>
              <a:t>C</a:t>
            </a:r>
            <a:r>
              <a:rPr lang="zh-CN" altLang="en-US">
                <a:solidFill>
                  <a:srgbClr val="000066"/>
                </a:solidFill>
              </a:rPr>
              <a:t>、</a:t>
            </a:r>
            <a:r>
              <a:rPr lang="en-US" altLang="zh-CN">
                <a:solidFill>
                  <a:srgbClr val="000066"/>
                </a:solidFill>
              </a:rPr>
              <a:t>P</a:t>
            </a:r>
            <a:r>
              <a:rPr lang="zh-CN" altLang="en-US">
                <a:solidFill>
                  <a:srgbClr val="000066"/>
                </a:solidFill>
              </a:rPr>
              <a:t>都是主属性</a:t>
            </a:r>
          </a:p>
          <a:p>
            <a:pPr eaLnBrk="1" hangingPunct="1">
              <a:buFontTx/>
              <a:buChar char="•"/>
            </a:pPr>
            <a:r>
              <a:rPr lang="zh-CN" altLang="en-US">
                <a:solidFill>
                  <a:srgbClr val="000066"/>
                </a:solidFill>
              </a:rPr>
              <a:t>无部分依赖和传递依赖</a:t>
            </a:r>
          </a:p>
        </p:txBody>
      </p:sp>
    </p:spTree>
    <p:extLst>
      <p:ext uri="{BB962C8B-B14F-4D97-AF65-F5344CB8AC3E}">
        <p14:creationId xmlns:p14="http://schemas.microsoft.com/office/powerpoint/2010/main" val="2671387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4890" y="1020620"/>
            <a:ext cx="8439150" cy="106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buFontTx/>
              <a:buNone/>
            </a:pPr>
            <a:r>
              <a:rPr lang="zh-CN" altLang="en-US" b="1" smtClean="0">
                <a:solidFill>
                  <a:srgbClr val="002060"/>
                </a:solidFill>
              </a:rPr>
              <a:t>例</a:t>
            </a:r>
            <a:r>
              <a:rPr lang="en-US" altLang="zh-CN" b="1" smtClean="0">
                <a:solidFill>
                  <a:srgbClr val="002060"/>
                </a:solidFill>
              </a:rPr>
              <a:t>3</a:t>
            </a:r>
            <a:r>
              <a:rPr lang="zh-CN" altLang="en-US" b="1" smtClean="0">
                <a:solidFill>
                  <a:srgbClr val="002060"/>
                </a:solidFill>
              </a:rPr>
              <a:t>：在关系模式</a:t>
            </a:r>
            <a:r>
              <a:rPr lang="en-US" altLang="zh-CN" b="1" smtClean="0">
                <a:solidFill>
                  <a:srgbClr val="002060"/>
                </a:solidFill>
              </a:rPr>
              <a:t>WES(</a:t>
            </a:r>
            <a:r>
              <a:rPr lang="zh-CN" altLang="en-US" b="1" smtClean="0">
                <a:solidFill>
                  <a:srgbClr val="002060"/>
                </a:solidFill>
              </a:rPr>
              <a:t>仓库号</a:t>
            </a:r>
            <a:r>
              <a:rPr lang="en-US" altLang="zh-CN" b="1" smtClean="0">
                <a:solidFill>
                  <a:srgbClr val="002060"/>
                </a:solidFill>
              </a:rPr>
              <a:t>,</a:t>
            </a:r>
            <a:r>
              <a:rPr lang="zh-CN" altLang="en-US" b="1" smtClean="0">
                <a:solidFill>
                  <a:srgbClr val="002060"/>
                </a:solidFill>
              </a:rPr>
              <a:t>设备号</a:t>
            </a:r>
            <a:r>
              <a:rPr lang="en-US" altLang="zh-CN" b="1" smtClean="0">
                <a:solidFill>
                  <a:srgbClr val="002060"/>
                </a:solidFill>
              </a:rPr>
              <a:t>,</a:t>
            </a:r>
            <a:r>
              <a:rPr lang="zh-CN" altLang="en-US" b="1" smtClean="0">
                <a:solidFill>
                  <a:srgbClr val="002060"/>
                </a:solidFill>
              </a:rPr>
              <a:t>职工号</a:t>
            </a:r>
            <a:r>
              <a:rPr lang="en-US" altLang="zh-CN" b="1" smtClean="0">
                <a:solidFill>
                  <a:srgbClr val="002060"/>
                </a:solidFill>
              </a:rPr>
              <a:t>)</a:t>
            </a:r>
            <a:r>
              <a:rPr lang="zh-CN" altLang="en-US" b="1" smtClean="0">
                <a:solidFill>
                  <a:srgbClr val="002060"/>
                </a:solidFill>
              </a:rPr>
              <a:t>中。</a:t>
            </a:r>
          </a:p>
        </p:txBody>
      </p:sp>
      <p:sp>
        <p:nvSpPr>
          <p:cNvPr id="9" name="Rectangle 4"/>
          <p:cNvSpPr>
            <a:spLocks noChangeArrowheads="1"/>
          </p:cNvSpPr>
          <p:nvPr/>
        </p:nvSpPr>
        <p:spPr bwMode="auto">
          <a:xfrm>
            <a:off x="575539" y="1568308"/>
            <a:ext cx="996315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accent1"/>
              </a:buClr>
            </a:pPr>
            <a:r>
              <a:rPr kumimoji="1" lang="zh-CN" altLang="en-US" dirty="0">
                <a:solidFill>
                  <a:srgbClr val="000066"/>
                </a:solidFill>
                <a:latin typeface="Tahoma" panose="020B0604030504040204" pitchFamily="34" charset="0"/>
              </a:rPr>
              <a:t>说明：</a:t>
            </a:r>
          </a:p>
          <a:p>
            <a:pPr eaLnBrk="1" hangingPunct="1">
              <a:lnSpc>
                <a:spcPct val="125000"/>
              </a:lnSpc>
              <a:buFont typeface="Wingdings" panose="05000000000000000000" pitchFamily="2" charset="2"/>
              <a:buAutoNum type="arabicPeriod"/>
            </a:pPr>
            <a:r>
              <a:rPr lang="zh-CN" altLang="en-US" dirty="0"/>
              <a:t>一个仓库可以有多个职工</a:t>
            </a:r>
            <a:r>
              <a:rPr lang="en-US" altLang="zh-CN" dirty="0"/>
              <a:t>;</a:t>
            </a:r>
            <a:endParaRPr lang="zh-CN" altLang="en-US" dirty="0"/>
          </a:p>
          <a:p>
            <a:pPr eaLnBrk="1" hangingPunct="1">
              <a:lnSpc>
                <a:spcPct val="125000"/>
              </a:lnSpc>
              <a:buFont typeface="Wingdings" panose="05000000000000000000" pitchFamily="2" charset="2"/>
              <a:buAutoNum type="arabicPeriod"/>
            </a:pPr>
            <a:r>
              <a:rPr lang="zh-CN" altLang="en-US" dirty="0"/>
              <a:t>一个职工仅在一个仓库工作</a:t>
            </a:r>
            <a:r>
              <a:rPr lang="en-US" altLang="zh-CN" dirty="0"/>
              <a:t>;</a:t>
            </a:r>
            <a:endParaRPr lang="zh-CN" altLang="en-US" dirty="0"/>
          </a:p>
          <a:p>
            <a:pPr eaLnBrk="1" hangingPunct="1">
              <a:lnSpc>
                <a:spcPct val="125000"/>
              </a:lnSpc>
              <a:buFont typeface="Wingdings" panose="05000000000000000000" pitchFamily="2" charset="2"/>
              <a:buAutoNum type="arabicPeriod"/>
            </a:pPr>
            <a:r>
              <a:rPr lang="zh-CN" altLang="en-US" dirty="0"/>
              <a:t>每个仓库一种设备仅由一名职工保管</a:t>
            </a:r>
            <a:r>
              <a:rPr lang="en-US" altLang="zh-CN" dirty="0"/>
              <a:t>,</a:t>
            </a:r>
            <a:r>
              <a:rPr lang="zh-CN" altLang="en-US" dirty="0"/>
              <a:t>但每名职工可以保管多种设备</a:t>
            </a:r>
            <a:r>
              <a:rPr lang="en-US" altLang="zh-CN" dirty="0"/>
              <a:t>. </a:t>
            </a:r>
            <a:endParaRPr lang="zh-CN" altLang="en-US" dirty="0"/>
          </a:p>
        </p:txBody>
      </p:sp>
      <p:sp>
        <p:nvSpPr>
          <p:cNvPr id="10" name="矩形 9"/>
          <p:cNvSpPr>
            <a:spLocks noChangeArrowheads="1"/>
          </p:cNvSpPr>
          <p:nvPr/>
        </p:nvSpPr>
        <p:spPr bwMode="auto">
          <a:xfrm>
            <a:off x="685078" y="4103545"/>
            <a:ext cx="43338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en-US"/>
              <a:t>问</a:t>
            </a:r>
            <a:r>
              <a:rPr lang="en-US" altLang="zh-CN"/>
              <a:t>:</a:t>
            </a:r>
            <a:r>
              <a:rPr lang="zh-CN" altLang="en-US"/>
              <a:t>该关系的码</a:t>
            </a:r>
            <a:r>
              <a:rPr lang="en-US" altLang="zh-CN"/>
              <a:t>?</a:t>
            </a:r>
            <a:r>
              <a:rPr lang="zh-CN" altLang="en-US"/>
              <a:t>属于第几范式</a:t>
            </a:r>
            <a:r>
              <a:rPr lang="en-US" altLang="zh-CN"/>
              <a:t>?</a:t>
            </a:r>
            <a:endParaRPr lang="zh-CN" altLang="zh-CN"/>
          </a:p>
        </p:txBody>
      </p:sp>
      <p:sp>
        <p:nvSpPr>
          <p:cNvPr id="11" name="矩形 10"/>
          <p:cNvSpPr>
            <a:spLocks noChangeArrowheads="1"/>
          </p:cNvSpPr>
          <p:nvPr/>
        </p:nvSpPr>
        <p:spPr bwMode="auto">
          <a:xfrm>
            <a:off x="613640" y="4751245"/>
            <a:ext cx="58261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2060"/>
                </a:solidFill>
              </a:rPr>
              <a:t>答</a:t>
            </a:r>
            <a:r>
              <a:rPr lang="en-US" altLang="zh-CN">
                <a:solidFill>
                  <a:srgbClr val="002060"/>
                </a:solidFill>
              </a:rPr>
              <a:t>:</a:t>
            </a:r>
            <a:r>
              <a:rPr lang="zh-CN" altLang="en-US">
                <a:solidFill>
                  <a:srgbClr val="002060"/>
                </a:solidFill>
              </a:rPr>
              <a:t>码</a:t>
            </a:r>
            <a:r>
              <a:rPr lang="en-US" altLang="zh-CN">
                <a:solidFill>
                  <a:srgbClr val="002060"/>
                </a:solidFill>
              </a:rPr>
              <a:t>: (</a:t>
            </a:r>
            <a:r>
              <a:rPr lang="zh-CN" altLang="en-US">
                <a:solidFill>
                  <a:srgbClr val="002060"/>
                </a:solidFill>
              </a:rPr>
              <a:t>仓库号</a:t>
            </a:r>
            <a:r>
              <a:rPr lang="en-US" altLang="zh-CN">
                <a:solidFill>
                  <a:srgbClr val="002060"/>
                </a:solidFill>
              </a:rPr>
              <a:t>,</a:t>
            </a:r>
            <a:r>
              <a:rPr lang="zh-CN" altLang="en-US">
                <a:solidFill>
                  <a:srgbClr val="002060"/>
                </a:solidFill>
              </a:rPr>
              <a:t>设备号</a:t>
            </a:r>
            <a:r>
              <a:rPr lang="en-US" altLang="zh-CN">
                <a:solidFill>
                  <a:srgbClr val="002060"/>
                </a:solidFill>
              </a:rPr>
              <a:t>) </a:t>
            </a:r>
          </a:p>
          <a:p>
            <a:pPr eaLnBrk="1" hangingPunct="1">
              <a:spcBef>
                <a:spcPct val="50000"/>
              </a:spcBef>
            </a:pPr>
            <a:r>
              <a:rPr lang="zh-CN" altLang="en-US">
                <a:solidFill>
                  <a:srgbClr val="002060"/>
                </a:solidFill>
              </a:rPr>
              <a:t>     属于</a:t>
            </a:r>
            <a:r>
              <a:rPr lang="en-US" altLang="zh-CN">
                <a:solidFill>
                  <a:srgbClr val="002060"/>
                </a:solidFill>
              </a:rPr>
              <a:t>3NF,</a:t>
            </a:r>
            <a:r>
              <a:rPr lang="zh-CN" altLang="en-US">
                <a:solidFill>
                  <a:srgbClr val="002060"/>
                </a:solidFill>
              </a:rPr>
              <a:t>但不属于</a:t>
            </a:r>
            <a:r>
              <a:rPr lang="en-US" altLang="zh-CN">
                <a:solidFill>
                  <a:srgbClr val="002060"/>
                </a:solidFill>
              </a:rPr>
              <a:t>BCNF</a:t>
            </a:r>
          </a:p>
        </p:txBody>
      </p:sp>
      <p:sp>
        <p:nvSpPr>
          <p:cNvPr id="12" name="Rectangle 3"/>
          <p:cNvSpPr txBox="1">
            <a:spLocks noChangeArrowheads="1"/>
          </p:cNvSpPr>
          <p:nvPr/>
        </p:nvSpPr>
        <p:spPr bwMode="auto">
          <a:xfrm>
            <a:off x="5456526" y="4071876"/>
            <a:ext cx="3214687" cy="236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00000"/>
              </a:buClr>
              <a:buFontTx/>
              <a:buChar char="•"/>
            </a:pPr>
            <a:r>
              <a:rPr lang="zh-CN" altLang="en-US" dirty="0">
                <a:solidFill>
                  <a:srgbClr val="CC3300"/>
                </a:solidFill>
              </a:rPr>
              <a:t>非</a:t>
            </a:r>
            <a:r>
              <a:rPr lang="en-US" altLang="zh-CN" dirty="0" err="1">
                <a:solidFill>
                  <a:srgbClr val="CC3300"/>
                </a:solidFill>
              </a:rPr>
              <a:t>BCNF</a:t>
            </a:r>
            <a:r>
              <a:rPr lang="zh-CN" altLang="en-US" dirty="0">
                <a:solidFill>
                  <a:srgbClr val="CC3300"/>
                </a:solidFill>
              </a:rPr>
              <a:t>的不良特性</a:t>
            </a:r>
            <a:r>
              <a:rPr lang="en-US" altLang="zh-CN" dirty="0">
                <a:solidFill>
                  <a:srgbClr val="CC3300"/>
                </a:solidFill>
              </a:rPr>
              <a:t>:</a:t>
            </a:r>
            <a:r>
              <a:rPr lang="zh-CN" altLang="zh-CN" dirty="0"/>
              <a:t>某位职工刚分配到一个仓库工作，但尚未负责具体设备，这样的信息就无法插入</a:t>
            </a:r>
            <a:r>
              <a:rPr lang="zh-CN" altLang="en-US" dirty="0" smtClean="0">
                <a:solidFill>
                  <a:srgbClr val="000066"/>
                </a:solidFill>
              </a:rPr>
              <a:t>。</a:t>
            </a:r>
            <a:endParaRPr lang="zh-CN" altLang="en-US" dirty="0">
              <a:solidFill>
                <a:srgbClr val="000066"/>
              </a:solidFill>
            </a:endParaRPr>
          </a:p>
        </p:txBody>
      </p:sp>
      <p:sp>
        <p:nvSpPr>
          <p:cNvPr id="13" name="Rectangle 10"/>
          <p:cNvSpPr>
            <a:spLocks noChangeArrowheads="1"/>
          </p:cNvSpPr>
          <p:nvPr/>
        </p:nvSpPr>
        <p:spPr bwMode="auto">
          <a:xfrm>
            <a:off x="4933228" y="2374758"/>
            <a:ext cx="232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职工号</a:t>
            </a:r>
            <a:r>
              <a:rPr lang="zh-CN" altLang="en-US">
                <a:solidFill>
                  <a:srgbClr val="FF0000"/>
                </a:solidFill>
                <a:sym typeface="Symbol" panose="05050102010706020507" pitchFamily="18" charset="2"/>
              </a:rPr>
              <a:t></a:t>
            </a:r>
            <a:r>
              <a:rPr lang="zh-CN" altLang="en-US">
                <a:solidFill>
                  <a:srgbClr val="FF0000"/>
                </a:solidFill>
              </a:rPr>
              <a:t>仓库号</a:t>
            </a:r>
          </a:p>
        </p:txBody>
      </p:sp>
      <p:sp>
        <p:nvSpPr>
          <p:cNvPr id="14" name="Rectangle 11"/>
          <p:cNvSpPr>
            <a:spLocks noChangeArrowheads="1"/>
          </p:cNvSpPr>
          <p:nvPr/>
        </p:nvSpPr>
        <p:spPr bwMode="auto">
          <a:xfrm>
            <a:off x="2774228" y="3454258"/>
            <a:ext cx="36988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a:t> </a:t>
            </a:r>
            <a:r>
              <a:rPr lang="en-US" altLang="zh-CN">
                <a:solidFill>
                  <a:srgbClr val="FF0000"/>
                </a:solidFill>
              </a:rPr>
              <a:t>(</a:t>
            </a:r>
            <a:r>
              <a:rPr lang="zh-CN" altLang="en-US">
                <a:solidFill>
                  <a:srgbClr val="FF0000"/>
                </a:solidFill>
              </a:rPr>
              <a:t>仓库号</a:t>
            </a:r>
            <a:r>
              <a:rPr lang="en-US" altLang="zh-CN">
                <a:solidFill>
                  <a:srgbClr val="FF0000"/>
                </a:solidFill>
              </a:rPr>
              <a:t>,</a:t>
            </a:r>
            <a:r>
              <a:rPr lang="zh-CN" altLang="en-US">
                <a:solidFill>
                  <a:srgbClr val="FF0000"/>
                </a:solidFill>
              </a:rPr>
              <a:t>设备号</a:t>
            </a:r>
            <a:r>
              <a:rPr lang="en-US" altLang="zh-CN">
                <a:solidFill>
                  <a:srgbClr val="FF0000"/>
                </a:solidFill>
              </a:rPr>
              <a:t>) </a:t>
            </a:r>
            <a:r>
              <a:rPr lang="en-US" altLang="zh-CN">
                <a:solidFill>
                  <a:srgbClr val="FF0000"/>
                </a:solidFill>
                <a:sym typeface="Symbol" panose="05050102010706020507" pitchFamily="18" charset="2"/>
              </a:rPr>
              <a:t></a:t>
            </a:r>
            <a:r>
              <a:rPr lang="zh-CN" altLang="en-US">
                <a:solidFill>
                  <a:srgbClr val="FF0000"/>
                </a:solidFill>
              </a:rPr>
              <a:t>职工号</a:t>
            </a:r>
            <a:endParaRPr lang="en-US" altLang="zh-CN">
              <a:solidFill>
                <a:srgbClr val="FF0000"/>
              </a:solidFill>
            </a:endParaRPr>
          </a:p>
        </p:txBody>
      </p:sp>
    </p:spTree>
    <p:extLst>
      <p:ext uri="{BB962C8B-B14F-4D97-AF65-F5344CB8AC3E}">
        <p14:creationId xmlns:p14="http://schemas.microsoft.com/office/powerpoint/2010/main" val="2006393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dissolve">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uild="p"/>
      <p:bldP spid="12" grpId="0" build="p" bldLvl="2" autoUpdateAnimBg="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Box 3"/>
          <p:cNvSpPr txBox="1">
            <a:spLocks noChangeArrowheads="1"/>
          </p:cNvSpPr>
          <p:nvPr/>
        </p:nvSpPr>
        <p:spPr bwMode="auto">
          <a:xfrm>
            <a:off x="551584" y="1020186"/>
            <a:ext cx="1108883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sym typeface="Wingdings" panose="05000000000000000000" pitchFamily="2" charset="2"/>
              </a:rPr>
              <a:t></a:t>
            </a:r>
            <a:r>
              <a:rPr lang="zh-CN" altLang="en-US" sz="3200">
                <a:solidFill>
                  <a:srgbClr val="003300"/>
                </a:solidFill>
                <a:latin typeface="楷体_GB2312" pitchFamily="49" charset="-122"/>
                <a:ea typeface="楷体_GB2312" pitchFamily="49" charset="-122"/>
              </a:rPr>
              <a:t>练习</a:t>
            </a:r>
            <a:r>
              <a:rPr lang="en-US" altLang="zh-CN" sz="3200">
                <a:solidFill>
                  <a:srgbClr val="003300"/>
                </a:solidFill>
                <a:latin typeface="楷体_GB2312" pitchFamily="49" charset="-122"/>
                <a:ea typeface="楷体_GB2312" pitchFamily="49" charset="-122"/>
              </a:rPr>
              <a:t>1</a:t>
            </a:r>
            <a:r>
              <a:rPr lang="zh-CN" altLang="en-US" sz="3200">
                <a:solidFill>
                  <a:srgbClr val="003300"/>
                </a:solidFill>
                <a:latin typeface="楷体_GB2312" pitchFamily="49" charset="-122"/>
                <a:ea typeface="楷体_GB2312" pitchFamily="49" charset="-122"/>
              </a:rPr>
              <a:t>：</a:t>
            </a:r>
          </a:p>
          <a:p>
            <a:pPr eaLnBrk="1" hangingPunct="1">
              <a:spcBef>
                <a:spcPct val="50000"/>
              </a:spcBef>
            </a:pPr>
            <a:r>
              <a:rPr lang="zh-CN" altLang="en-US" sz="3200">
                <a:solidFill>
                  <a:srgbClr val="003300"/>
                </a:solidFill>
              </a:rPr>
              <a:t>问：关系模式</a:t>
            </a:r>
            <a:r>
              <a:rPr lang="en-US" altLang="zh-CN" sz="3200">
                <a:solidFill>
                  <a:srgbClr val="003300"/>
                </a:solidFill>
              </a:rPr>
              <a:t>R</a:t>
            </a:r>
            <a:r>
              <a:rPr lang="zh-CN" altLang="en-US" sz="3200">
                <a:solidFill>
                  <a:srgbClr val="003300"/>
                </a:solidFill>
              </a:rPr>
              <a:t>中的属性</a:t>
            </a:r>
            <a:r>
              <a:rPr lang="zh-CN" altLang="en-US" sz="3200">
                <a:solidFill>
                  <a:srgbClr val="FF0000"/>
                </a:solidFill>
              </a:rPr>
              <a:t>全部是主属性</a:t>
            </a:r>
            <a:r>
              <a:rPr lang="en-US" altLang="zh-CN" sz="3200">
                <a:solidFill>
                  <a:srgbClr val="003300"/>
                </a:solidFill>
              </a:rPr>
              <a:t>,</a:t>
            </a:r>
            <a:r>
              <a:rPr lang="zh-CN" altLang="en-US" sz="3200">
                <a:solidFill>
                  <a:srgbClr val="003300"/>
                </a:solidFill>
              </a:rPr>
              <a:t>则</a:t>
            </a:r>
            <a:r>
              <a:rPr lang="en-US" altLang="zh-CN" sz="3200">
                <a:solidFill>
                  <a:srgbClr val="003300"/>
                </a:solidFill>
              </a:rPr>
              <a:t>R</a:t>
            </a:r>
            <a:r>
              <a:rPr lang="zh-CN" altLang="en-US" sz="3200">
                <a:solidFill>
                  <a:srgbClr val="003300"/>
                </a:solidFill>
              </a:rPr>
              <a:t>的必定是</a:t>
            </a:r>
            <a:r>
              <a:rPr lang="en-US" altLang="zh-CN" sz="3200">
                <a:solidFill>
                  <a:srgbClr val="003300"/>
                </a:solidFill>
              </a:rPr>
              <a:t>_____</a:t>
            </a:r>
            <a:r>
              <a:rPr lang="zh-CN" altLang="en-US" sz="3200">
                <a:solidFill>
                  <a:srgbClr val="003300"/>
                </a:solidFill>
              </a:rPr>
              <a:t>。</a:t>
            </a:r>
          </a:p>
          <a:p>
            <a:pPr eaLnBrk="1" hangingPunct="1">
              <a:spcBef>
                <a:spcPct val="50000"/>
              </a:spcBef>
            </a:pPr>
            <a:r>
              <a:rPr lang="zh-CN" altLang="en-US" sz="3200" u="sng">
                <a:solidFill>
                  <a:srgbClr val="003300"/>
                </a:solidFill>
              </a:rPr>
              <a:t>            </a:t>
            </a:r>
          </a:p>
          <a:p>
            <a:pPr eaLnBrk="1" hangingPunct="1">
              <a:spcBef>
                <a:spcPct val="50000"/>
              </a:spcBef>
            </a:pPr>
            <a:endParaRPr lang="en-US" altLang="zh-CN" sz="3200">
              <a:solidFill>
                <a:srgbClr val="003300"/>
              </a:solidFill>
            </a:endParaRPr>
          </a:p>
        </p:txBody>
      </p:sp>
      <p:sp>
        <p:nvSpPr>
          <p:cNvPr id="9" name="Text Box 4"/>
          <p:cNvSpPr txBox="1">
            <a:spLocks noChangeArrowheads="1"/>
          </p:cNvSpPr>
          <p:nvPr/>
        </p:nvSpPr>
        <p:spPr bwMode="auto">
          <a:xfrm>
            <a:off x="9903533" y="1673081"/>
            <a:ext cx="173688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t>3NF</a:t>
            </a:r>
          </a:p>
        </p:txBody>
      </p:sp>
    </p:spTree>
    <p:extLst>
      <p:ext uri="{BB962C8B-B14F-4D97-AF65-F5344CB8AC3E}">
        <p14:creationId xmlns:p14="http://schemas.microsoft.com/office/powerpoint/2010/main" val="2092497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amond(in)">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amond(in)">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4)">
                                      <p:cBhvr>
                                        <p:cTn id="22" dur="5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5.3.4  BC</a:t>
            </a:r>
            <a:r>
              <a:rPr lang="zh-CN" altLang="en-US" sz="2800" b="1" dirty="0">
                <a:solidFill>
                  <a:schemeClr val="bg1"/>
                </a:solidFill>
                <a:latin typeface="微软雅黑" panose="020B0503020204020204" pitchFamily="34" charset="-122"/>
                <a:ea typeface="微软雅黑" panose="020B0503020204020204" pitchFamily="34" charset="-122"/>
              </a:rPr>
              <a:t>范式（</a:t>
            </a:r>
            <a:r>
              <a:rPr lang="en-US" altLang="zh-CN" sz="2800" b="1" dirty="0" err="1">
                <a:solidFill>
                  <a:schemeClr val="bg1"/>
                </a:solidFill>
                <a:latin typeface="微软雅黑" panose="020B0503020204020204" pitchFamily="34" charset="-122"/>
                <a:ea typeface="微软雅黑" panose="020B0503020204020204" pitchFamily="34" charset="-122"/>
              </a:rPr>
              <a:t>BCNF</a:t>
            </a:r>
            <a:r>
              <a:rPr lang="zh-CN" altLang="en-US" sz="2800" b="1" dirty="0">
                <a:solidFill>
                  <a:schemeClr val="bg1"/>
                </a:solidFill>
                <a:latin typeface="微软雅黑" panose="020B0503020204020204" pitchFamily="34" charset="-122"/>
                <a:ea typeface="微软雅黑" panose="020B0503020204020204" pitchFamily="34" charset="-122"/>
              </a:rPr>
              <a:t>）</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p:nvSpPr>
        <p:spPr bwMode="auto">
          <a:xfrm>
            <a:off x="585789" y="611328"/>
            <a:ext cx="11439956"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dirty="0">
                <a:solidFill>
                  <a:srgbClr val="FF0000"/>
                </a:solidFill>
                <a:sym typeface="Wingdings" panose="05000000000000000000" pitchFamily="2" charset="2"/>
              </a:rPr>
              <a:t></a:t>
            </a:r>
            <a:r>
              <a:rPr lang="zh-CN" altLang="en-US" sz="3200" dirty="0"/>
              <a:t>练习</a:t>
            </a:r>
            <a:r>
              <a:rPr lang="en-US" altLang="zh-CN" sz="3200" dirty="0"/>
              <a:t>2</a:t>
            </a:r>
            <a:r>
              <a:rPr lang="zh-CN" altLang="en-US" sz="3200" dirty="0"/>
              <a:t>：</a:t>
            </a:r>
            <a:endParaRPr lang="zh-CN" altLang="en-US" sz="3200" dirty="0">
              <a:latin typeface="楷体_GB2312" pitchFamily="49" charset="-122"/>
              <a:ea typeface="楷体_GB2312" pitchFamily="49" charset="-122"/>
            </a:endParaRPr>
          </a:p>
          <a:p>
            <a:pPr eaLnBrk="1" hangingPunct="1"/>
            <a:r>
              <a:rPr lang="zh-CN" altLang="en-US" sz="3200" dirty="0">
                <a:latin typeface="楷体_GB2312" pitchFamily="49" charset="-122"/>
                <a:ea typeface="楷体_GB2312" pitchFamily="49" charset="-122"/>
              </a:rPr>
              <a:t>如下表所示的关系</a:t>
            </a:r>
            <a:r>
              <a:rPr lang="en-US" altLang="zh-CN" sz="3200" dirty="0">
                <a:latin typeface="楷体_GB2312" pitchFamily="49" charset="-122"/>
                <a:ea typeface="楷体_GB2312" pitchFamily="49" charset="-122"/>
              </a:rPr>
              <a:t>R</a:t>
            </a:r>
            <a:r>
              <a:rPr lang="zh-CN" altLang="en-US" sz="3200" dirty="0">
                <a:latin typeface="楷体_GB2312" pitchFamily="49" charset="-122"/>
                <a:ea typeface="楷体_GB2312" pitchFamily="49" charset="-122"/>
              </a:rPr>
              <a:t>，下列选项中关于该关系模式属于第几范式判断正确的是</a:t>
            </a:r>
            <a:r>
              <a:rPr lang="zh-CN" altLang="en-US" sz="3200" dirty="0"/>
              <a:t>（   ）。</a:t>
            </a:r>
          </a:p>
          <a:p>
            <a:pPr eaLnBrk="1" hangingPunct="1"/>
            <a:endParaRPr lang="zh-CN" altLang="en-US" sz="3200" dirty="0"/>
          </a:p>
          <a:p>
            <a:pPr eaLnBrk="1" hangingPunct="1"/>
            <a:endParaRPr lang="zh-CN" altLang="en-US" sz="3200" dirty="0"/>
          </a:p>
          <a:p>
            <a:pPr eaLnBrk="1" hangingPunct="1"/>
            <a:endParaRPr lang="zh-CN" altLang="en-US" sz="3200" dirty="0"/>
          </a:p>
          <a:p>
            <a:pPr eaLnBrk="1" hangingPunct="1"/>
            <a:endParaRPr lang="zh-CN" altLang="en-US" sz="3200" dirty="0"/>
          </a:p>
          <a:p>
            <a:pPr eaLnBrk="1" hangingPunct="1"/>
            <a:endParaRPr lang="zh-CN" altLang="en-US" sz="3200" dirty="0"/>
          </a:p>
          <a:p>
            <a:pPr eaLnBrk="1" hangingPunct="1"/>
            <a:endParaRPr lang="zh-CN" altLang="en-US" sz="3200" dirty="0"/>
          </a:p>
          <a:p>
            <a:pPr eaLnBrk="1" hangingPunct="1"/>
            <a:r>
              <a:rPr lang="en-US" altLang="zh-CN" sz="3200" dirty="0"/>
              <a:t>A</a:t>
            </a:r>
            <a:r>
              <a:rPr lang="zh-CN" altLang="en-US" sz="3200" dirty="0"/>
              <a:t>、不是</a:t>
            </a:r>
            <a:r>
              <a:rPr lang="en-US" altLang="zh-CN" sz="3200" dirty="0" err="1"/>
              <a:t>3NF</a:t>
            </a:r>
            <a:r>
              <a:rPr lang="en-US" altLang="zh-CN" sz="3200" dirty="0"/>
              <a:t>      B</a:t>
            </a:r>
            <a:r>
              <a:rPr lang="zh-CN" altLang="en-US" sz="3200" dirty="0"/>
              <a:t>、是</a:t>
            </a:r>
            <a:r>
              <a:rPr lang="en-US" altLang="zh-CN" sz="3200" dirty="0" err="1"/>
              <a:t>3NF</a:t>
            </a:r>
            <a:r>
              <a:rPr lang="zh-CN" altLang="en-US" sz="3200" dirty="0"/>
              <a:t>但不是</a:t>
            </a:r>
            <a:r>
              <a:rPr lang="en-US" altLang="zh-CN" sz="3200" dirty="0" err="1"/>
              <a:t>2NF</a:t>
            </a:r>
            <a:endParaRPr lang="en-US" altLang="zh-CN" sz="3200" dirty="0"/>
          </a:p>
          <a:p>
            <a:pPr eaLnBrk="1" hangingPunct="1"/>
            <a:r>
              <a:rPr lang="en-US" altLang="zh-CN" sz="3200" dirty="0"/>
              <a:t>C</a:t>
            </a:r>
            <a:r>
              <a:rPr lang="zh-CN" altLang="en-US" sz="3200" dirty="0"/>
              <a:t>、是</a:t>
            </a:r>
            <a:r>
              <a:rPr lang="en-US" altLang="zh-CN" sz="3200" dirty="0" err="1"/>
              <a:t>3NF</a:t>
            </a:r>
            <a:r>
              <a:rPr lang="zh-CN" altLang="en-US" sz="3200" dirty="0"/>
              <a:t>但不是</a:t>
            </a:r>
            <a:r>
              <a:rPr lang="en-US" altLang="zh-CN" sz="3200" dirty="0" err="1"/>
              <a:t>BCNF</a:t>
            </a:r>
            <a:endParaRPr lang="en-US" altLang="zh-CN" sz="3200" dirty="0"/>
          </a:p>
          <a:p>
            <a:pPr eaLnBrk="1" hangingPunct="1"/>
            <a:r>
              <a:rPr lang="en-US" altLang="zh-CN" sz="3200" dirty="0"/>
              <a:t>D</a:t>
            </a:r>
            <a:r>
              <a:rPr lang="zh-CN" altLang="en-US" sz="3200" dirty="0"/>
              <a:t>、是</a:t>
            </a:r>
            <a:r>
              <a:rPr lang="en-US" altLang="zh-CN" sz="3200" dirty="0" err="1"/>
              <a:t>BCNF</a:t>
            </a:r>
            <a:endParaRPr lang="en-US" altLang="zh-CN" sz="3200" dirty="0"/>
          </a:p>
          <a:p>
            <a:pPr eaLnBrk="1" hangingPunct="1"/>
            <a:endParaRPr lang="en-US" altLang="zh-CN" sz="3200" dirty="0"/>
          </a:p>
        </p:txBody>
      </p:sp>
      <p:sp>
        <p:nvSpPr>
          <p:cNvPr id="12" name="Text Box 27"/>
          <p:cNvSpPr txBox="1">
            <a:spLocks noChangeArrowheads="1"/>
          </p:cNvSpPr>
          <p:nvPr/>
        </p:nvSpPr>
        <p:spPr bwMode="auto">
          <a:xfrm>
            <a:off x="3471864" y="1616682"/>
            <a:ext cx="720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dirty="0"/>
              <a:t>D</a:t>
            </a:r>
          </a:p>
        </p:txBody>
      </p:sp>
      <p:sp>
        <p:nvSpPr>
          <p:cNvPr id="13" name="Line 15"/>
          <p:cNvSpPr>
            <a:spLocks noChangeShapeType="1"/>
          </p:cNvSpPr>
          <p:nvPr/>
        </p:nvSpPr>
        <p:spPr bwMode="auto">
          <a:xfrm>
            <a:off x="2906714" y="2505216"/>
            <a:ext cx="4056062" cy="0"/>
          </a:xfrm>
          <a:prstGeom prst="line">
            <a:avLst/>
          </a:prstGeom>
          <a:noFill/>
          <a:ln w="28575"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339" y="2136916"/>
            <a:ext cx="40005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椭圆形标注 14"/>
          <p:cNvSpPr>
            <a:spLocks noChangeArrowheads="1"/>
          </p:cNvSpPr>
          <p:nvPr/>
        </p:nvSpPr>
        <p:spPr bwMode="auto">
          <a:xfrm>
            <a:off x="4192589" y="5351603"/>
            <a:ext cx="4714875" cy="1357313"/>
          </a:xfrm>
          <a:prstGeom prst="wedgeEllipseCallout">
            <a:avLst>
              <a:gd name="adj1" fmla="val -64310"/>
              <a:gd name="adj2" fmla="val -80792"/>
            </a:avLst>
          </a:prstGeom>
          <a:solidFill>
            <a:schemeClr val="accent1"/>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3300"/>
                </a:solidFill>
                <a:latin typeface="楷体_GB2312" pitchFamily="49" charset="-122"/>
                <a:ea typeface="楷体_GB2312" pitchFamily="49" charset="-122"/>
              </a:rPr>
              <a:t>任何一个二元关系必定属于基于函数依赖最高范式</a:t>
            </a:r>
            <a:r>
              <a:rPr lang="en-US" altLang="zh-CN">
                <a:solidFill>
                  <a:srgbClr val="003300"/>
                </a:solidFill>
                <a:latin typeface="楷体_GB2312" pitchFamily="49" charset="-122"/>
                <a:ea typeface="楷体_GB2312" pitchFamily="49" charset="-122"/>
              </a:rPr>
              <a:t>BCNF</a:t>
            </a:r>
            <a:r>
              <a:rPr lang="zh-CN" altLang="en-US">
                <a:solidFill>
                  <a:srgbClr val="003300"/>
                </a:solidFill>
                <a:latin typeface="楷体_GB2312" pitchFamily="49" charset="-122"/>
                <a:ea typeface="楷体_GB2312" pitchFamily="49" charset="-122"/>
              </a:rPr>
              <a:t>。</a:t>
            </a:r>
          </a:p>
        </p:txBody>
      </p:sp>
    </p:spTree>
    <p:extLst>
      <p:ext uri="{BB962C8B-B14F-4D97-AF65-F5344CB8AC3E}">
        <p14:creationId xmlns:p14="http://schemas.microsoft.com/office/powerpoint/2010/main" val="1146772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animEffect transition="in" filter="circle(out)">
                                      <p:cBhvr>
                                        <p:cTn id="7" dur="2000"/>
                                        <p:tgtEl>
                                          <p:spTgt spid="10">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10">
                                            <p:txEl>
                                              <p:pRg st="9" end="9"/>
                                            </p:txEl>
                                          </p:spTgt>
                                        </p:tgtEl>
                                        <p:attrNameLst>
                                          <p:attrName>style.visibility</p:attrName>
                                        </p:attrNameLst>
                                      </p:cBhvr>
                                      <p:to>
                                        <p:strVal val="visible"/>
                                      </p:to>
                                    </p:set>
                                    <p:animEffect transition="in" filter="circle(out)">
                                      <p:cBhvr>
                                        <p:cTn id="12" dur="2000"/>
                                        <p:tgtEl>
                                          <p:spTgt spid="10">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10">
                                            <p:txEl>
                                              <p:pRg st="10" end="10"/>
                                            </p:txEl>
                                          </p:spTgt>
                                        </p:tgtEl>
                                        <p:attrNameLst>
                                          <p:attrName>style.visibility</p:attrName>
                                        </p:attrNameLst>
                                      </p:cBhvr>
                                      <p:to>
                                        <p:strVal val="visible"/>
                                      </p:to>
                                    </p:set>
                                    <p:animEffect transition="in" filter="circle(out)">
                                      <p:cBhvr>
                                        <p:cTn id="17" dur="2000"/>
                                        <p:tgtEl>
                                          <p:spTgt spid="10">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Line 15"/>
          <p:cNvSpPr>
            <a:spLocks noChangeShapeType="1"/>
          </p:cNvSpPr>
          <p:nvPr/>
        </p:nvSpPr>
        <p:spPr bwMode="auto">
          <a:xfrm>
            <a:off x="2906714" y="2505216"/>
            <a:ext cx="4056062" cy="0"/>
          </a:xfrm>
          <a:prstGeom prst="line">
            <a:avLst/>
          </a:prstGeom>
          <a:noFill/>
          <a:ln w="28575" cap="sq">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 name="Group 3"/>
          <p:cNvGrpSpPr>
            <a:grpSpLocks/>
          </p:cNvGrpSpPr>
          <p:nvPr/>
        </p:nvGrpSpPr>
        <p:grpSpPr bwMode="auto">
          <a:xfrm>
            <a:off x="4934745" y="1151659"/>
            <a:ext cx="6408737" cy="4819650"/>
            <a:chOff x="288" y="864"/>
            <a:chExt cx="4372" cy="3036"/>
          </a:xfrm>
        </p:grpSpPr>
        <p:grpSp>
          <p:nvGrpSpPr>
            <p:cNvPr id="16" name="Group 4"/>
            <p:cNvGrpSpPr>
              <a:grpSpLocks/>
            </p:cNvGrpSpPr>
            <p:nvPr/>
          </p:nvGrpSpPr>
          <p:grpSpPr bwMode="auto">
            <a:xfrm>
              <a:off x="720" y="1056"/>
              <a:ext cx="1068" cy="612"/>
              <a:chOff x="0" y="0"/>
              <a:chExt cx="596" cy="355"/>
            </a:xfrm>
          </p:grpSpPr>
          <p:sp>
            <p:nvSpPr>
              <p:cNvPr id="35" name="Rectangle 5"/>
              <p:cNvSpPr>
                <a:spLocks noChangeArrowheads="1"/>
              </p:cNvSpPr>
              <p:nvPr/>
            </p:nvSpPr>
            <p:spPr bwMode="auto">
              <a:xfrm>
                <a:off x="43" y="0"/>
                <a:ext cx="51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课  程  </a:t>
                </a:r>
                <a:r>
                  <a:rPr kumimoji="1" lang="en-US" altLang="zh-CN">
                    <a:solidFill>
                      <a:srgbClr val="000066"/>
                    </a:solidFill>
                    <a:latin typeface="Times New Roman" panose="02020603050405020304" pitchFamily="18" charset="0"/>
                  </a:rPr>
                  <a:t>C</a:t>
                </a:r>
              </a:p>
              <a:p>
                <a:pPr algn="ctr"/>
                <a:endParaRPr kumimoji="1" lang="en-US" altLang="zh-CN">
                  <a:solidFill>
                    <a:srgbClr val="000066"/>
                  </a:solidFill>
                  <a:latin typeface="Times New Roman" panose="02020603050405020304" pitchFamily="18" charset="0"/>
                </a:endParaRPr>
              </a:p>
            </p:txBody>
          </p:sp>
          <p:sp>
            <p:nvSpPr>
              <p:cNvPr id="36" name="Rectangle 6"/>
              <p:cNvSpPr>
                <a:spLocks noChangeArrowheads="1"/>
              </p:cNvSpPr>
              <p:nvPr/>
            </p:nvSpPr>
            <p:spPr bwMode="auto">
              <a:xfrm>
                <a:off x="0" y="0"/>
                <a:ext cx="59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wrap="none" lIns="90000" tIns="46800" rIns="90000" bIns="46800"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7" name="Group 7"/>
            <p:cNvGrpSpPr>
              <a:grpSpLocks/>
            </p:cNvGrpSpPr>
            <p:nvPr/>
          </p:nvGrpSpPr>
          <p:grpSpPr bwMode="auto">
            <a:xfrm>
              <a:off x="1776" y="1056"/>
              <a:ext cx="1472" cy="612"/>
              <a:chOff x="596" y="0"/>
              <a:chExt cx="822" cy="355"/>
            </a:xfrm>
          </p:grpSpPr>
          <p:sp>
            <p:nvSpPr>
              <p:cNvPr id="33" name="Rectangle 8"/>
              <p:cNvSpPr>
                <a:spLocks noChangeArrowheads="1"/>
              </p:cNvSpPr>
              <p:nvPr/>
            </p:nvSpPr>
            <p:spPr bwMode="auto">
              <a:xfrm>
                <a:off x="639" y="0"/>
                <a:ext cx="73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教  员  </a:t>
                </a:r>
                <a:r>
                  <a:rPr kumimoji="1" lang="en-US" altLang="zh-CN">
                    <a:solidFill>
                      <a:srgbClr val="000066"/>
                    </a:solidFill>
                    <a:latin typeface="Times New Roman" panose="02020603050405020304" pitchFamily="18" charset="0"/>
                  </a:rPr>
                  <a:t>T</a:t>
                </a:r>
              </a:p>
              <a:p>
                <a:pPr algn="ctr"/>
                <a:endParaRPr kumimoji="1" lang="en-US" altLang="zh-CN">
                  <a:solidFill>
                    <a:srgbClr val="000066"/>
                  </a:solidFill>
                  <a:latin typeface="Times New Roman" panose="02020603050405020304" pitchFamily="18" charset="0"/>
                </a:endParaRPr>
              </a:p>
            </p:txBody>
          </p:sp>
          <p:sp>
            <p:nvSpPr>
              <p:cNvPr id="34" name="Rectangle 9"/>
              <p:cNvSpPr>
                <a:spLocks noChangeArrowheads="1"/>
              </p:cNvSpPr>
              <p:nvPr/>
            </p:nvSpPr>
            <p:spPr bwMode="auto">
              <a:xfrm>
                <a:off x="596" y="0"/>
                <a:ext cx="82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wrap="none" lIns="90000" tIns="46800" rIns="90000" bIns="46800"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 name="Group 10"/>
            <p:cNvGrpSpPr>
              <a:grpSpLocks/>
            </p:cNvGrpSpPr>
            <p:nvPr/>
          </p:nvGrpSpPr>
          <p:grpSpPr bwMode="auto">
            <a:xfrm>
              <a:off x="3120" y="1056"/>
              <a:ext cx="1530" cy="612"/>
              <a:chOff x="1418" y="0"/>
              <a:chExt cx="854" cy="355"/>
            </a:xfrm>
          </p:grpSpPr>
          <p:sp>
            <p:nvSpPr>
              <p:cNvPr id="31" name="Rectangle 11"/>
              <p:cNvSpPr>
                <a:spLocks noChangeArrowheads="1"/>
              </p:cNvSpPr>
              <p:nvPr/>
            </p:nvSpPr>
            <p:spPr bwMode="auto">
              <a:xfrm>
                <a:off x="1461" y="0"/>
                <a:ext cx="76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参 考 书 </a:t>
                </a:r>
                <a:r>
                  <a:rPr kumimoji="1" lang="en-US" altLang="zh-CN">
                    <a:solidFill>
                      <a:srgbClr val="000066"/>
                    </a:solidFill>
                    <a:latin typeface="Times New Roman" panose="02020603050405020304" pitchFamily="18" charset="0"/>
                  </a:rPr>
                  <a:t>B</a:t>
                </a:r>
              </a:p>
            </p:txBody>
          </p:sp>
          <p:sp>
            <p:nvSpPr>
              <p:cNvPr id="32" name="Rectangle 12"/>
              <p:cNvSpPr>
                <a:spLocks noChangeArrowheads="1"/>
              </p:cNvSpPr>
              <p:nvPr/>
            </p:nvSpPr>
            <p:spPr bwMode="auto">
              <a:xfrm>
                <a:off x="1418" y="0"/>
                <a:ext cx="85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wrap="none" lIns="90000" tIns="46800" rIns="90000" bIns="46800"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9" name="Rectangle 13"/>
            <p:cNvSpPr>
              <a:spLocks noChangeArrowheads="1"/>
            </p:cNvSpPr>
            <p:nvPr/>
          </p:nvSpPr>
          <p:spPr bwMode="auto">
            <a:xfrm>
              <a:off x="797" y="1476"/>
              <a:ext cx="914" cy="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物理</a:t>
              </a:r>
            </a:p>
            <a:p>
              <a:pPr algn="ctr"/>
              <a:endParaRPr kumimoji="1" lang="zh-CN" altLang="en-US">
                <a:solidFill>
                  <a:srgbClr val="000066"/>
                </a:solidFill>
                <a:latin typeface="Times New Roman" panose="02020603050405020304" pitchFamily="18" charset="0"/>
              </a:endParaRPr>
            </a:p>
            <a:p>
              <a:pPr algn="ctr"/>
              <a:r>
                <a:rPr kumimoji="1" lang="zh-CN" altLang="en-US">
                  <a:solidFill>
                    <a:srgbClr val="000066"/>
                  </a:solidFill>
                  <a:latin typeface="Times New Roman" panose="02020603050405020304" pitchFamily="18" charset="0"/>
                </a:rPr>
                <a:t> </a:t>
              </a:r>
            </a:p>
            <a:p>
              <a:pPr algn="ctr"/>
              <a:endParaRPr kumimoji="1" lang="zh-CN" altLang="en-US">
                <a:solidFill>
                  <a:srgbClr val="000066"/>
                </a:solidFill>
                <a:latin typeface="Times New Roman" panose="02020603050405020304" pitchFamily="18" charset="0"/>
              </a:endParaRPr>
            </a:p>
            <a:p>
              <a:pPr algn="ctr"/>
              <a:r>
                <a:rPr kumimoji="1" lang="zh-CN" altLang="en-US">
                  <a:solidFill>
                    <a:srgbClr val="000066"/>
                  </a:solidFill>
                  <a:latin typeface="Times New Roman" panose="02020603050405020304" pitchFamily="18" charset="0"/>
                </a:rPr>
                <a:t>数学</a:t>
              </a:r>
            </a:p>
            <a:p>
              <a:pPr algn="ctr"/>
              <a:r>
                <a:rPr kumimoji="1" lang="zh-CN" altLang="en-US">
                  <a:solidFill>
                    <a:srgbClr val="000066"/>
                  </a:solidFill>
                  <a:latin typeface="Times New Roman" panose="02020603050405020304" pitchFamily="18" charset="0"/>
                </a:rPr>
                <a:t> </a:t>
              </a:r>
            </a:p>
            <a:p>
              <a:pPr algn="ctr"/>
              <a:r>
                <a:rPr kumimoji="1" lang="zh-CN" altLang="en-US">
                  <a:solidFill>
                    <a:srgbClr val="000066"/>
                  </a:solidFill>
                  <a:latin typeface="Times New Roman" panose="02020603050405020304" pitchFamily="18" charset="0"/>
                </a:rPr>
                <a:t> </a:t>
              </a:r>
            </a:p>
            <a:p>
              <a:pPr algn="ctr"/>
              <a:endParaRPr kumimoji="1" lang="zh-CN" altLang="en-US">
                <a:solidFill>
                  <a:srgbClr val="000066"/>
                </a:solidFill>
                <a:latin typeface="Times New Roman" panose="02020603050405020304" pitchFamily="18" charset="0"/>
              </a:endParaRPr>
            </a:p>
            <a:p>
              <a:pPr algn="ctr"/>
              <a:r>
                <a:rPr kumimoji="1" lang="zh-CN" altLang="en-US">
                  <a:solidFill>
                    <a:srgbClr val="000066"/>
                  </a:solidFill>
                  <a:latin typeface="Times New Roman" panose="02020603050405020304" pitchFamily="18" charset="0"/>
                </a:rPr>
                <a:t>计算数学</a:t>
              </a:r>
            </a:p>
          </p:txBody>
        </p:sp>
        <p:sp>
          <p:nvSpPr>
            <p:cNvPr id="20" name="Rectangle 14"/>
            <p:cNvSpPr>
              <a:spLocks noChangeArrowheads="1"/>
            </p:cNvSpPr>
            <p:nvPr/>
          </p:nvSpPr>
          <p:spPr bwMode="auto">
            <a:xfrm>
              <a:off x="1865" y="1476"/>
              <a:ext cx="1322" cy="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李 勇</a:t>
              </a:r>
            </a:p>
            <a:p>
              <a:pPr algn="ctr"/>
              <a:r>
                <a:rPr kumimoji="1" lang="zh-CN" altLang="en-US">
                  <a:solidFill>
                    <a:srgbClr val="000066"/>
                  </a:solidFill>
                  <a:latin typeface="Times New Roman" panose="02020603050405020304" pitchFamily="18" charset="0"/>
                </a:rPr>
                <a:t>王 军</a:t>
              </a:r>
            </a:p>
            <a:p>
              <a:pPr algn="ctr"/>
              <a:endParaRPr kumimoji="1" lang="zh-CN" altLang="en-US">
                <a:solidFill>
                  <a:srgbClr val="000066"/>
                </a:solidFill>
                <a:latin typeface="Times New Roman" panose="02020603050405020304" pitchFamily="18" charset="0"/>
              </a:endParaRPr>
            </a:p>
            <a:p>
              <a:pPr algn="ctr"/>
              <a:r>
                <a:rPr kumimoji="1" lang="zh-CN" altLang="en-US">
                  <a:solidFill>
                    <a:srgbClr val="000066"/>
                  </a:solidFill>
                  <a:latin typeface="Times New Roman" panose="02020603050405020304" pitchFamily="18" charset="0"/>
                </a:rPr>
                <a:t> </a:t>
              </a:r>
            </a:p>
            <a:p>
              <a:pPr algn="ctr"/>
              <a:r>
                <a:rPr kumimoji="1" lang="zh-CN" altLang="en-US">
                  <a:solidFill>
                    <a:srgbClr val="000066"/>
                  </a:solidFill>
                  <a:latin typeface="Times New Roman" panose="02020603050405020304" pitchFamily="18" charset="0"/>
                </a:rPr>
                <a:t>李 勇</a:t>
              </a:r>
            </a:p>
            <a:p>
              <a:pPr algn="ctr"/>
              <a:r>
                <a:rPr kumimoji="1" lang="zh-CN" altLang="en-US">
                  <a:solidFill>
                    <a:srgbClr val="000066"/>
                  </a:solidFill>
                  <a:latin typeface="Times New Roman" panose="02020603050405020304" pitchFamily="18" charset="0"/>
                </a:rPr>
                <a:t>张 平</a:t>
              </a:r>
            </a:p>
            <a:p>
              <a:pPr algn="ctr"/>
              <a:r>
                <a:rPr kumimoji="1" lang="zh-CN" altLang="en-US">
                  <a:solidFill>
                    <a:srgbClr val="000066"/>
                  </a:solidFill>
                  <a:latin typeface="Times New Roman" panose="02020603050405020304" pitchFamily="18" charset="0"/>
                </a:rPr>
                <a:t> </a:t>
              </a:r>
            </a:p>
            <a:p>
              <a:pPr algn="ctr"/>
              <a:endParaRPr kumimoji="1" lang="zh-CN" altLang="en-US">
                <a:solidFill>
                  <a:srgbClr val="000066"/>
                </a:solidFill>
                <a:latin typeface="Times New Roman" panose="02020603050405020304" pitchFamily="18" charset="0"/>
              </a:endParaRPr>
            </a:p>
            <a:p>
              <a:pPr algn="ctr"/>
              <a:r>
                <a:rPr kumimoji="1" lang="zh-CN" altLang="en-US">
                  <a:solidFill>
                    <a:srgbClr val="000066"/>
                  </a:solidFill>
                  <a:latin typeface="Times New Roman" panose="02020603050405020304" pitchFamily="18" charset="0"/>
                </a:rPr>
                <a:t>张 平</a:t>
              </a:r>
            </a:p>
            <a:p>
              <a:pPr algn="ctr"/>
              <a:r>
                <a:rPr kumimoji="1" lang="zh-CN" altLang="en-US">
                  <a:solidFill>
                    <a:srgbClr val="000066"/>
                  </a:solidFill>
                  <a:latin typeface="Times New Roman" panose="02020603050405020304" pitchFamily="18" charset="0"/>
                </a:rPr>
                <a:t>周 峰</a:t>
              </a:r>
            </a:p>
          </p:txBody>
        </p:sp>
        <p:sp>
          <p:nvSpPr>
            <p:cNvPr id="21" name="Rectangle 15"/>
            <p:cNvSpPr>
              <a:spLocks noChangeArrowheads="1"/>
            </p:cNvSpPr>
            <p:nvPr/>
          </p:nvSpPr>
          <p:spPr bwMode="auto">
            <a:xfrm>
              <a:off x="1788" y="1476"/>
              <a:ext cx="1476" cy="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000" tIns="46800" rIns="90000" bIns="46800"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2" name="Group 16"/>
            <p:cNvGrpSpPr>
              <a:grpSpLocks/>
            </p:cNvGrpSpPr>
            <p:nvPr/>
          </p:nvGrpSpPr>
          <p:grpSpPr bwMode="auto">
            <a:xfrm>
              <a:off x="3120" y="1488"/>
              <a:ext cx="1540" cy="2412"/>
              <a:chOff x="1418" y="355"/>
              <a:chExt cx="854" cy="1255"/>
            </a:xfrm>
          </p:grpSpPr>
          <p:sp>
            <p:nvSpPr>
              <p:cNvPr id="29" name="Rectangle 17"/>
              <p:cNvSpPr>
                <a:spLocks noChangeArrowheads="1"/>
              </p:cNvSpPr>
              <p:nvPr/>
            </p:nvSpPr>
            <p:spPr bwMode="auto">
              <a:xfrm>
                <a:off x="1461" y="355"/>
                <a:ext cx="768" cy="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dirty="0">
                    <a:solidFill>
                      <a:srgbClr val="000066"/>
                    </a:solidFill>
                    <a:latin typeface="Times New Roman" panose="02020603050405020304" pitchFamily="18" charset="0"/>
                  </a:rPr>
                  <a:t>  </a:t>
                </a:r>
                <a:r>
                  <a:rPr kumimoji="1" lang="zh-CN" altLang="en-US" dirty="0">
                    <a:solidFill>
                      <a:srgbClr val="000066"/>
                    </a:solidFill>
                    <a:latin typeface="Times New Roman" panose="02020603050405020304" pitchFamily="18" charset="0"/>
                  </a:rPr>
                  <a:t>普通物理学</a:t>
                </a:r>
              </a:p>
              <a:p>
                <a:pPr algn="ctr"/>
                <a:r>
                  <a:rPr kumimoji="1" lang="zh-CN" altLang="en-US" dirty="0">
                    <a:solidFill>
                      <a:srgbClr val="000066"/>
                    </a:solidFill>
                    <a:latin typeface="Times New Roman" panose="02020603050405020304" pitchFamily="18" charset="0"/>
                  </a:rPr>
                  <a:t>光学原理</a:t>
                </a:r>
              </a:p>
              <a:p>
                <a:pPr algn="ctr"/>
                <a:r>
                  <a:rPr kumimoji="1" lang="zh-CN" altLang="en-US" dirty="0">
                    <a:solidFill>
                      <a:srgbClr val="000066"/>
                    </a:solidFill>
                    <a:latin typeface="Times New Roman" panose="02020603050405020304" pitchFamily="18" charset="0"/>
                  </a:rPr>
                  <a:t>  物理习题集</a:t>
                </a:r>
              </a:p>
              <a:p>
                <a:pPr algn="ctr"/>
                <a:r>
                  <a:rPr kumimoji="1" lang="zh-CN" altLang="en-US" dirty="0">
                    <a:solidFill>
                      <a:srgbClr val="000066"/>
                    </a:solidFill>
                    <a:latin typeface="Times New Roman" panose="02020603050405020304" pitchFamily="18" charset="0"/>
                  </a:rPr>
                  <a:t> </a:t>
                </a:r>
              </a:p>
              <a:p>
                <a:pPr algn="ctr"/>
                <a:r>
                  <a:rPr kumimoji="1" lang="zh-CN" altLang="en-US" dirty="0">
                    <a:solidFill>
                      <a:srgbClr val="000066"/>
                    </a:solidFill>
                    <a:latin typeface="Times New Roman" panose="02020603050405020304" pitchFamily="18" charset="0"/>
                  </a:rPr>
                  <a:t>数学分析</a:t>
                </a:r>
              </a:p>
              <a:p>
                <a:pPr algn="ctr"/>
                <a:r>
                  <a:rPr kumimoji="1" lang="zh-CN" altLang="en-US" dirty="0">
                    <a:solidFill>
                      <a:srgbClr val="000066"/>
                    </a:solidFill>
                    <a:latin typeface="Times New Roman" panose="02020603050405020304" pitchFamily="18" charset="0"/>
                  </a:rPr>
                  <a:t>微分方程</a:t>
                </a:r>
              </a:p>
              <a:p>
                <a:pPr algn="ctr"/>
                <a:r>
                  <a:rPr kumimoji="1" lang="zh-CN" altLang="en-US" dirty="0">
                    <a:solidFill>
                      <a:srgbClr val="000066"/>
                    </a:solidFill>
                    <a:latin typeface="Times New Roman" panose="02020603050405020304" pitchFamily="18" charset="0"/>
                  </a:rPr>
                  <a:t>高等代数</a:t>
                </a:r>
              </a:p>
              <a:p>
                <a:pPr algn="ctr"/>
                <a:r>
                  <a:rPr kumimoji="1" lang="zh-CN" altLang="en-US" dirty="0">
                    <a:solidFill>
                      <a:srgbClr val="000066"/>
                    </a:solidFill>
                    <a:latin typeface="Times New Roman" panose="02020603050405020304" pitchFamily="18" charset="0"/>
                  </a:rPr>
                  <a:t>  </a:t>
                </a:r>
              </a:p>
              <a:p>
                <a:pPr algn="ctr"/>
                <a:r>
                  <a:rPr kumimoji="1" lang="zh-CN" altLang="en-US" dirty="0">
                    <a:solidFill>
                      <a:srgbClr val="000066"/>
                    </a:solidFill>
                    <a:latin typeface="Times New Roman" panose="02020603050405020304" pitchFamily="18" charset="0"/>
                  </a:rPr>
                  <a:t>数学分析</a:t>
                </a:r>
              </a:p>
              <a:p>
                <a:pPr algn="ctr"/>
                <a:r>
                  <a:rPr kumimoji="1" lang="zh-CN" altLang="en-US" dirty="0">
                    <a:solidFill>
                      <a:srgbClr val="000066"/>
                    </a:solidFill>
                    <a:latin typeface="Times New Roman" panose="02020603050405020304" pitchFamily="18" charset="0"/>
                  </a:rPr>
                  <a:t> </a:t>
                </a:r>
              </a:p>
              <a:p>
                <a:pPr algn="ctr"/>
                <a:r>
                  <a:rPr kumimoji="1" lang="zh-CN" altLang="en-US" dirty="0">
                    <a:solidFill>
                      <a:srgbClr val="000066"/>
                    </a:solidFill>
                    <a:latin typeface="Times New Roman" panose="02020603050405020304" pitchFamily="18" charset="0"/>
                  </a:rPr>
                  <a:t> </a:t>
                </a:r>
              </a:p>
              <a:p>
                <a:pPr algn="ctr"/>
                <a:r>
                  <a:rPr kumimoji="1" lang="zh-CN" altLang="en-US" dirty="0">
                    <a:solidFill>
                      <a:srgbClr val="000066"/>
                    </a:solidFill>
                    <a:latin typeface="Times New Roman" panose="02020603050405020304" pitchFamily="18" charset="0"/>
                  </a:rPr>
                  <a:t> </a:t>
                </a:r>
              </a:p>
              <a:p>
                <a:pPr algn="ctr"/>
                <a:r>
                  <a:rPr kumimoji="1" lang="zh-CN" altLang="en-US" dirty="0">
                    <a:solidFill>
                      <a:srgbClr val="000066"/>
                    </a:solidFill>
                    <a:latin typeface="Times New Roman" panose="02020603050405020304" pitchFamily="18" charset="0"/>
                  </a:rPr>
                  <a:t> </a:t>
                </a:r>
              </a:p>
              <a:p>
                <a:pPr algn="ctr"/>
                <a:endParaRPr kumimoji="1" lang="en-US" altLang="zh-CN" dirty="0">
                  <a:solidFill>
                    <a:srgbClr val="000066"/>
                  </a:solidFill>
                  <a:latin typeface="Times New Roman" panose="02020603050405020304" pitchFamily="18" charset="0"/>
                </a:endParaRPr>
              </a:p>
            </p:txBody>
          </p:sp>
          <p:sp>
            <p:nvSpPr>
              <p:cNvPr id="30" name="Rectangle 18"/>
              <p:cNvSpPr>
                <a:spLocks noChangeArrowheads="1"/>
              </p:cNvSpPr>
              <p:nvPr/>
            </p:nvSpPr>
            <p:spPr bwMode="auto">
              <a:xfrm>
                <a:off x="1418" y="355"/>
                <a:ext cx="854" cy="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000" tIns="46800" rIns="90000" bIns="46800"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3" name="Rectangle 19"/>
            <p:cNvSpPr>
              <a:spLocks noChangeArrowheads="1"/>
            </p:cNvSpPr>
            <p:nvPr/>
          </p:nvSpPr>
          <p:spPr bwMode="auto">
            <a:xfrm>
              <a:off x="288" y="864"/>
              <a:ext cx="4080"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049">
                  <a:solidFill>
                    <a:srgbClr val="000000"/>
                  </a:solidFill>
                  <a:miter lim="800000"/>
                  <a:headEnd/>
                  <a:tailEnd/>
                </a14:hiddenLine>
              </a:ext>
            </a:extLst>
          </p:spPr>
          <p:txBody>
            <a:bodyPr wrap="none" lIns="90000" tIns="46800" rIns="90000" bIns="46800"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20"/>
            <p:cNvSpPr>
              <a:spLocks noChangeArrowheads="1"/>
            </p:cNvSpPr>
            <p:nvPr/>
          </p:nvSpPr>
          <p:spPr bwMode="auto">
            <a:xfrm>
              <a:off x="816" y="1008"/>
              <a:ext cx="3792" cy="2880"/>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Line 21"/>
            <p:cNvSpPr>
              <a:spLocks noChangeShapeType="1"/>
            </p:cNvSpPr>
            <p:nvPr/>
          </p:nvSpPr>
          <p:spPr bwMode="auto">
            <a:xfrm>
              <a:off x="816" y="1440"/>
              <a:ext cx="3792"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Line 22"/>
            <p:cNvSpPr>
              <a:spLocks noChangeShapeType="1"/>
            </p:cNvSpPr>
            <p:nvPr/>
          </p:nvSpPr>
          <p:spPr bwMode="auto">
            <a:xfrm>
              <a:off x="1824" y="1008"/>
              <a:ext cx="0" cy="288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 name="Line 23"/>
            <p:cNvSpPr>
              <a:spLocks noChangeShapeType="1"/>
            </p:cNvSpPr>
            <p:nvPr/>
          </p:nvSpPr>
          <p:spPr bwMode="auto">
            <a:xfrm>
              <a:off x="3120" y="1008"/>
              <a:ext cx="0" cy="288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 name="Rectangle 24"/>
          <p:cNvSpPr txBox="1">
            <a:spLocks noChangeArrowheads="1"/>
          </p:cNvSpPr>
          <p:nvPr/>
        </p:nvSpPr>
        <p:spPr bwMode="auto">
          <a:xfrm>
            <a:off x="115137" y="907905"/>
            <a:ext cx="5339195" cy="24687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eaLnBrk="1" hangingPunct="1">
              <a:lnSpc>
                <a:spcPct val="150000"/>
              </a:lnSpc>
              <a:spcBef>
                <a:spcPts val="0"/>
              </a:spcBef>
              <a:buFontTx/>
              <a:buNone/>
            </a:pPr>
            <a:r>
              <a:rPr lang="zh-CN" altLang="en-US" b="1" dirty="0" smtClean="0"/>
              <a:t>例</a:t>
            </a:r>
            <a:r>
              <a:rPr lang="en-US" altLang="zh-CN" b="1" dirty="0" smtClean="0"/>
              <a:t>: </a:t>
            </a:r>
            <a:r>
              <a:rPr lang="zh-CN" altLang="en-US" b="1" dirty="0" smtClean="0"/>
              <a:t>学校中某一门课程由多个教师讲授，他们使用相同的一套参考书。</a:t>
            </a:r>
          </a:p>
          <a:p>
            <a:pPr marL="0" lvl="1" eaLnBrk="1" hangingPunct="1">
              <a:lnSpc>
                <a:spcPct val="150000"/>
              </a:lnSpc>
              <a:spcBef>
                <a:spcPts val="0"/>
              </a:spcBef>
              <a:buFontTx/>
              <a:buNone/>
            </a:pPr>
            <a:r>
              <a:rPr lang="zh-CN" altLang="en-US" b="1" dirty="0" smtClean="0"/>
              <a:t>	即：关系模式</a:t>
            </a:r>
            <a:r>
              <a:rPr lang="en-US" altLang="zh-CN" b="1" dirty="0" smtClean="0">
                <a:solidFill>
                  <a:srgbClr val="FF3300"/>
                </a:solidFill>
              </a:rPr>
              <a:t>Teaching(C, T, B)</a:t>
            </a:r>
          </a:p>
          <a:p>
            <a:pPr marL="0" lvl="1" eaLnBrk="1" hangingPunct="1">
              <a:lnSpc>
                <a:spcPct val="150000"/>
              </a:lnSpc>
              <a:spcBef>
                <a:spcPts val="0"/>
              </a:spcBef>
              <a:buFontTx/>
              <a:buNone/>
            </a:pPr>
            <a:r>
              <a:rPr lang="en-US" altLang="zh-CN" b="1" dirty="0" smtClean="0"/>
              <a:t> </a:t>
            </a:r>
            <a:r>
              <a:rPr lang="zh-CN" altLang="en-US" b="1" dirty="0" smtClean="0"/>
              <a:t>课程</a:t>
            </a:r>
            <a:r>
              <a:rPr lang="en-US" altLang="zh-CN" b="1" dirty="0" smtClean="0"/>
              <a:t>C</a:t>
            </a:r>
            <a:r>
              <a:rPr lang="zh-CN" altLang="en-US" b="1" dirty="0" smtClean="0"/>
              <a:t>、教师</a:t>
            </a:r>
            <a:r>
              <a:rPr lang="en-US" altLang="zh-CN" b="1" dirty="0" smtClean="0"/>
              <a:t>T </a:t>
            </a:r>
            <a:r>
              <a:rPr lang="zh-CN" altLang="en-US" b="1" dirty="0" smtClean="0"/>
              <a:t>和 参考书</a:t>
            </a:r>
            <a:r>
              <a:rPr lang="en-US" altLang="zh-CN" b="1" dirty="0" smtClean="0"/>
              <a:t>B</a:t>
            </a:r>
          </a:p>
        </p:txBody>
      </p:sp>
    </p:spTree>
    <p:extLst>
      <p:ext uri="{BB962C8B-B14F-4D97-AF65-F5344CB8AC3E}">
        <p14:creationId xmlns:p14="http://schemas.microsoft.com/office/powerpoint/2010/main" val="2833198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8" name="Group 3"/>
          <p:cNvGrpSpPr>
            <a:grpSpLocks/>
          </p:cNvGrpSpPr>
          <p:nvPr/>
        </p:nvGrpSpPr>
        <p:grpSpPr bwMode="auto">
          <a:xfrm>
            <a:off x="3332018" y="1588655"/>
            <a:ext cx="6172200" cy="4573588"/>
            <a:chOff x="1344" y="1296"/>
            <a:chExt cx="3888" cy="2881"/>
          </a:xfrm>
        </p:grpSpPr>
        <p:sp>
          <p:nvSpPr>
            <p:cNvPr id="39" name="Rectangle 4"/>
            <p:cNvSpPr>
              <a:spLocks noChangeArrowheads="1"/>
            </p:cNvSpPr>
            <p:nvPr/>
          </p:nvSpPr>
          <p:spPr bwMode="auto">
            <a:xfrm>
              <a:off x="3936" y="1623"/>
              <a:ext cx="1296" cy="255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66"/>
                  </a:solidFill>
                </a:rPr>
                <a:t>普通物理学</a:t>
              </a:r>
            </a:p>
            <a:p>
              <a:pPr algn="ctr"/>
              <a:r>
                <a:rPr lang="zh-CN" altLang="en-US" sz="2000">
                  <a:solidFill>
                    <a:srgbClr val="000066"/>
                  </a:solidFill>
                </a:rPr>
                <a:t>光学原理</a:t>
              </a:r>
            </a:p>
            <a:p>
              <a:pPr algn="ctr"/>
              <a:r>
                <a:rPr lang="zh-CN" altLang="en-US" sz="2000">
                  <a:solidFill>
                    <a:srgbClr val="000066"/>
                  </a:solidFill>
                </a:rPr>
                <a:t>物理习题集</a:t>
              </a:r>
            </a:p>
            <a:p>
              <a:pPr algn="ctr"/>
              <a:r>
                <a:rPr lang="zh-CN" altLang="en-US" sz="2000">
                  <a:solidFill>
                    <a:srgbClr val="000066"/>
                  </a:solidFill>
                </a:rPr>
                <a:t>普通物理学</a:t>
              </a:r>
            </a:p>
            <a:p>
              <a:pPr algn="ctr"/>
              <a:r>
                <a:rPr lang="zh-CN" altLang="en-US" sz="2000">
                  <a:solidFill>
                    <a:srgbClr val="000066"/>
                  </a:solidFill>
                </a:rPr>
                <a:t>光学原理</a:t>
              </a:r>
            </a:p>
            <a:p>
              <a:pPr algn="ctr"/>
              <a:r>
                <a:rPr lang="zh-CN" altLang="en-US" sz="2000">
                  <a:solidFill>
                    <a:srgbClr val="000066"/>
                  </a:solidFill>
                </a:rPr>
                <a:t>物理习题集</a:t>
              </a:r>
            </a:p>
            <a:p>
              <a:pPr algn="ctr"/>
              <a:r>
                <a:rPr lang="zh-CN" altLang="en-US" sz="2000">
                  <a:solidFill>
                    <a:srgbClr val="000066"/>
                  </a:solidFill>
                </a:rPr>
                <a:t>数学分析</a:t>
              </a:r>
            </a:p>
            <a:p>
              <a:pPr algn="ctr"/>
              <a:r>
                <a:rPr lang="zh-CN" altLang="en-US" sz="2000">
                  <a:solidFill>
                    <a:srgbClr val="000066"/>
                  </a:solidFill>
                </a:rPr>
                <a:t>微分方程</a:t>
              </a:r>
            </a:p>
            <a:p>
              <a:pPr algn="ctr"/>
              <a:r>
                <a:rPr lang="zh-CN" altLang="en-US" sz="2000">
                  <a:solidFill>
                    <a:srgbClr val="000066"/>
                  </a:solidFill>
                </a:rPr>
                <a:t>高等代数</a:t>
              </a:r>
            </a:p>
            <a:p>
              <a:pPr algn="ctr"/>
              <a:r>
                <a:rPr lang="zh-CN" altLang="en-US" sz="2000">
                  <a:solidFill>
                    <a:srgbClr val="000066"/>
                  </a:solidFill>
                </a:rPr>
                <a:t>数学分析</a:t>
              </a:r>
            </a:p>
            <a:p>
              <a:pPr algn="ctr"/>
              <a:r>
                <a:rPr lang="zh-CN" altLang="en-US" sz="2000">
                  <a:solidFill>
                    <a:srgbClr val="000066"/>
                  </a:solidFill>
                </a:rPr>
                <a:t>微分方程</a:t>
              </a:r>
            </a:p>
            <a:p>
              <a:pPr algn="ctr"/>
              <a:r>
                <a:rPr lang="zh-CN" altLang="en-US" sz="2000">
                  <a:solidFill>
                    <a:srgbClr val="000066"/>
                  </a:solidFill>
                </a:rPr>
                <a:t>高等代数</a:t>
              </a:r>
            </a:p>
            <a:p>
              <a:pPr algn="ctr"/>
              <a:r>
                <a:rPr lang="en-US" altLang="zh-CN" sz="2000">
                  <a:solidFill>
                    <a:srgbClr val="000066"/>
                  </a:solidFill>
                </a:rPr>
                <a:t>…</a:t>
              </a:r>
            </a:p>
          </p:txBody>
        </p:sp>
        <p:sp>
          <p:nvSpPr>
            <p:cNvPr id="40" name="Rectangle 5"/>
            <p:cNvSpPr>
              <a:spLocks noChangeArrowheads="1"/>
            </p:cNvSpPr>
            <p:nvPr/>
          </p:nvSpPr>
          <p:spPr bwMode="auto">
            <a:xfrm>
              <a:off x="2640" y="1623"/>
              <a:ext cx="1296" cy="255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66"/>
                  </a:solidFill>
                </a:rPr>
                <a:t>李 勇</a:t>
              </a:r>
            </a:p>
            <a:p>
              <a:pPr algn="ctr"/>
              <a:r>
                <a:rPr lang="zh-CN" altLang="en-US" sz="2000">
                  <a:solidFill>
                    <a:srgbClr val="000066"/>
                  </a:solidFill>
                </a:rPr>
                <a:t>李 勇</a:t>
              </a:r>
            </a:p>
            <a:p>
              <a:pPr algn="ctr"/>
              <a:r>
                <a:rPr lang="zh-CN" altLang="en-US" sz="2000">
                  <a:solidFill>
                    <a:srgbClr val="000066"/>
                  </a:solidFill>
                </a:rPr>
                <a:t>李 勇</a:t>
              </a:r>
            </a:p>
            <a:p>
              <a:pPr algn="ctr"/>
              <a:r>
                <a:rPr lang="zh-CN" altLang="en-US" sz="2000">
                  <a:solidFill>
                    <a:srgbClr val="000066"/>
                  </a:solidFill>
                </a:rPr>
                <a:t>王 军</a:t>
              </a:r>
            </a:p>
            <a:p>
              <a:pPr algn="ctr"/>
              <a:r>
                <a:rPr lang="zh-CN" altLang="en-US" sz="2000">
                  <a:solidFill>
                    <a:srgbClr val="000066"/>
                  </a:solidFill>
                </a:rPr>
                <a:t>王 军</a:t>
              </a:r>
            </a:p>
            <a:p>
              <a:pPr algn="ctr"/>
              <a:r>
                <a:rPr lang="zh-CN" altLang="en-US" sz="2000">
                  <a:solidFill>
                    <a:srgbClr val="000066"/>
                  </a:solidFill>
                </a:rPr>
                <a:t>王 军</a:t>
              </a:r>
            </a:p>
            <a:p>
              <a:pPr algn="ctr"/>
              <a:r>
                <a:rPr lang="zh-CN" altLang="en-US" sz="2000">
                  <a:solidFill>
                    <a:srgbClr val="000066"/>
                  </a:solidFill>
                </a:rPr>
                <a:t>李 勇</a:t>
              </a:r>
            </a:p>
            <a:p>
              <a:pPr algn="ctr"/>
              <a:r>
                <a:rPr lang="zh-CN" altLang="en-US" sz="2000">
                  <a:solidFill>
                    <a:srgbClr val="000066"/>
                  </a:solidFill>
                </a:rPr>
                <a:t>李 勇</a:t>
              </a:r>
            </a:p>
            <a:p>
              <a:pPr algn="ctr"/>
              <a:r>
                <a:rPr lang="zh-CN" altLang="en-US" sz="2000">
                  <a:solidFill>
                    <a:srgbClr val="000066"/>
                  </a:solidFill>
                </a:rPr>
                <a:t>李 勇</a:t>
              </a:r>
            </a:p>
            <a:p>
              <a:pPr algn="ctr"/>
              <a:r>
                <a:rPr lang="zh-CN" altLang="en-US" sz="2000">
                  <a:solidFill>
                    <a:srgbClr val="000066"/>
                  </a:solidFill>
                </a:rPr>
                <a:t>张 平</a:t>
              </a:r>
            </a:p>
            <a:p>
              <a:pPr algn="ctr"/>
              <a:r>
                <a:rPr lang="zh-CN" altLang="en-US" sz="2000">
                  <a:solidFill>
                    <a:srgbClr val="000066"/>
                  </a:solidFill>
                </a:rPr>
                <a:t>张 平</a:t>
              </a:r>
            </a:p>
            <a:p>
              <a:pPr algn="ctr"/>
              <a:r>
                <a:rPr lang="zh-CN" altLang="en-US" sz="2000">
                  <a:solidFill>
                    <a:srgbClr val="000066"/>
                  </a:solidFill>
                </a:rPr>
                <a:t>张 平</a:t>
              </a:r>
            </a:p>
            <a:p>
              <a:pPr algn="ctr"/>
              <a:r>
                <a:rPr lang="zh-CN" altLang="en-US" sz="2000">
                  <a:solidFill>
                    <a:srgbClr val="000066"/>
                  </a:solidFill>
                </a:rPr>
                <a:t> </a:t>
              </a:r>
              <a:r>
                <a:rPr lang="en-US" altLang="zh-CN" sz="2000">
                  <a:solidFill>
                    <a:srgbClr val="000066"/>
                  </a:solidFill>
                </a:rPr>
                <a:t>…</a:t>
              </a:r>
            </a:p>
          </p:txBody>
        </p:sp>
        <p:sp>
          <p:nvSpPr>
            <p:cNvPr id="41" name="Rectangle 6"/>
            <p:cNvSpPr>
              <a:spLocks noChangeArrowheads="1"/>
            </p:cNvSpPr>
            <p:nvPr/>
          </p:nvSpPr>
          <p:spPr bwMode="auto">
            <a:xfrm>
              <a:off x="1344" y="1623"/>
              <a:ext cx="1296" cy="255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66"/>
                  </a:solidFill>
                </a:rPr>
                <a:t>物 理</a:t>
              </a:r>
            </a:p>
            <a:p>
              <a:pPr algn="ctr"/>
              <a:r>
                <a:rPr lang="zh-CN" altLang="en-US" sz="2000">
                  <a:solidFill>
                    <a:srgbClr val="000066"/>
                  </a:solidFill>
                </a:rPr>
                <a:t>物 理</a:t>
              </a:r>
            </a:p>
            <a:p>
              <a:pPr algn="ctr"/>
              <a:r>
                <a:rPr lang="zh-CN" altLang="en-US" sz="2000">
                  <a:solidFill>
                    <a:srgbClr val="000066"/>
                  </a:solidFill>
                </a:rPr>
                <a:t>物 理</a:t>
              </a:r>
            </a:p>
            <a:p>
              <a:pPr algn="ctr"/>
              <a:r>
                <a:rPr lang="zh-CN" altLang="en-US" sz="2000">
                  <a:solidFill>
                    <a:srgbClr val="000066"/>
                  </a:solidFill>
                </a:rPr>
                <a:t>物 理</a:t>
              </a:r>
            </a:p>
            <a:p>
              <a:pPr algn="ctr"/>
              <a:r>
                <a:rPr lang="zh-CN" altLang="en-US" sz="2000">
                  <a:solidFill>
                    <a:srgbClr val="000066"/>
                  </a:solidFill>
                </a:rPr>
                <a:t>物 理</a:t>
              </a:r>
            </a:p>
            <a:p>
              <a:pPr algn="ctr"/>
              <a:r>
                <a:rPr lang="zh-CN" altLang="en-US" sz="2000">
                  <a:solidFill>
                    <a:srgbClr val="000066"/>
                  </a:solidFill>
                </a:rPr>
                <a:t>物 理</a:t>
              </a:r>
            </a:p>
            <a:p>
              <a:pPr algn="ctr"/>
              <a:r>
                <a:rPr lang="zh-CN" altLang="en-US" sz="2000">
                  <a:solidFill>
                    <a:srgbClr val="000066"/>
                  </a:solidFill>
                </a:rPr>
                <a:t>数 学</a:t>
              </a:r>
            </a:p>
            <a:p>
              <a:pPr algn="ctr"/>
              <a:r>
                <a:rPr lang="zh-CN" altLang="en-US" sz="2000">
                  <a:solidFill>
                    <a:srgbClr val="000066"/>
                  </a:solidFill>
                </a:rPr>
                <a:t>数 学</a:t>
              </a:r>
            </a:p>
            <a:p>
              <a:pPr algn="ctr"/>
              <a:r>
                <a:rPr lang="zh-CN" altLang="en-US" sz="2000">
                  <a:solidFill>
                    <a:srgbClr val="000066"/>
                  </a:solidFill>
                </a:rPr>
                <a:t>数 学</a:t>
              </a:r>
            </a:p>
            <a:p>
              <a:pPr algn="ctr"/>
              <a:r>
                <a:rPr lang="zh-CN" altLang="en-US" sz="2000">
                  <a:solidFill>
                    <a:srgbClr val="000066"/>
                  </a:solidFill>
                </a:rPr>
                <a:t>数 学</a:t>
              </a:r>
            </a:p>
            <a:p>
              <a:pPr algn="ctr"/>
              <a:r>
                <a:rPr lang="zh-CN" altLang="en-US" sz="2000">
                  <a:solidFill>
                    <a:srgbClr val="000066"/>
                  </a:solidFill>
                </a:rPr>
                <a:t>数 学</a:t>
              </a:r>
            </a:p>
            <a:p>
              <a:pPr algn="ctr"/>
              <a:r>
                <a:rPr lang="zh-CN" altLang="en-US" sz="2000">
                  <a:solidFill>
                    <a:srgbClr val="000066"/>
                  </a:solidFill>
                </a:rPr>
                <a:t>数 学</a:t>
              </a:r>
            </a:p>
            <a:p>
              <a:pPr algn="ctr"/>
              <a:r>
                <a:rPr lang="zh-CN" altLang="en-US" sz="2000">
                  <a:solidFill>
                    <a:srgbClr val="000066"/>
                  </a:solidFill>
                </a:rPr>
                <a:t> </a:t>
              </a:r>
              <a:r>
                <a:rPr lang="en-US" altLang="zh-CN" sz="2000">
                  <a:solidFill>
                    <a:srgbClr val="000066"/>
                  </a:solidFill>
                </a:rPr>
                <a:t>…</a:t>
              </a:r>
            </a:p>
          </p:txBody>
        </p:sp>
        <p:sp>
          <p:nvSpPr>
            <p:cNvPr id="42" name="Rectangle 7"/>
            <p:cNvSpPr>
              <a:spLocks noChangeArrowheads="1"/>
            </p:cNvSpPr>
            <p:nvPr/>
          </p:nvSpPr>
          <p:spPr bwMode="auto">
            <a:xfrm>
              <a:off x="3936" y="1296"/>
              <a:ext cx="1296" cy="3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800">
                  <a:solidFill>
                    <a:srgbClr val="000066"/>
                  </a:solidFill>
                </a:rPr>
                <a:t>参考书</a:t>
              </a:r>
              <a:r>
                <a:rPr lang="en-US" altLang="zh-CN" sz="2800">
                  <a:solidFill>
                    <a:srgbClr val="000066"/>
                  </a:solidFill>
                </a:rPr>
                <a:t>B</a:t>
              </a:r>
            </a:p>
          </p:txBody>
        </p:sp>
        <p:sp>
          <p:nvSpPr>
            <p:cNvPr id="43" name="Rectangle 8"/>
            <p:cNvSpPr>
              <a:spLocks noChangeArrowheads="1"/>
            </p:cNvSpPr>
            <p:nvPr/>
          </p:nvSpPr>
          <p:spPr bwMode="auto">
            <a:xfrm>
              <a:off x="2640" y="1296"/>
              <a:ext cx="1296" cy="3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800">
                  <a:solidFill>
                    <a:srgbClr val="000066"/>
                  </a:solidFill>
                </a:rPr>
                <a:t>教员</a:t>
              </a:r>
              <a:r>
                <a:rPr lang="en-US" altLang="zh-CN" sz="2800">
                  <a:solidFill>
                    <a:srgbClr val="000066"/>
                  </a:solidFill>
                </a:rPr>
                <a:t>T</a:t>
              </a:r>
            </a:p>
          </p:txBody>
        </p:sp>
        <p:sp>
          <p:nvSpPr>
            <p:cNvPr id="44" name="Rectangle 9"/>
            <p:cNvSpPr>
              <a:spLocks noChangeArrowheads="1"/>
            </p:cNvSpPr>
            <p:nvPr/>
          </p:nvSpPr>
          <p:spPr bwMode="auto">
            <a:xfrm>
              <a:off x="1344" y="1296"/>
              <a:ext cx="1296" cy="3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800">
                  <a:solidFill>
                    <a:srgbClr val="000066"/>
                  </a:solidFill>
                </a:rPr>
                <a:t>课程</a:t>
              </a:r>
              <a:r>
                <a:rPr lang="en-US" altLang="zh-CN" sz="2800">
                  <a:solidFill>
                    <a:srgbClr val="000066"/>
                  </a:solidFill>
                </a:rPr>
                <a:t>C</a:t>
              </a:r>
            </a:p>
          </p:txBody>
        </p:sp>
        <p:sp>
          <p:nvSpPr>
            <p:cNvPr id="45" name="Line 10"/>
            <p:cNvSpPr>
              <a:spLocks noChangeShapeType="1"/>
            </p:cNvSpPr>
            <p:nvPr/>
          </p:nvSpPr>
          <p:spPr bwMode="auto">
            <a:xfrm>
              <a:off x="1344" y="1296"/>
              <a:ext cx="38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11"/>
            <p:cNvSpPr>
              <a:spLocks noChangeShapeType="1"/>
            </p:cNvSpPr>
            <p:nvPr/>
          </p:nvSpPr>
          <p:spPr bwMode="auto">
            <a:xfrm>
              <a:off x="1344" y="1623"/>
              <a:ext cx="3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12"/>
            <p:cNvSpPr>
              <a:spLocks noChangeShapeType="1"/>
            </p:cNvSpPr>
            <p:nvPr/>
          </p:nvSpPr>
          <p:spPr bwMode="auto">
            <a:xfrm>
              <a:off x="1344" y="4177"/>
              <a:ext cx="38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Line 13"/>
            <p:cNvSpPr>
              <a:spLocks noChangeShapeType="1"/>
            </p:cNvSpPr>
            <p:nvPr/>
          </p:nvSpPr>
          <p:spPr bwMode="auto">
            <a:xfrm>
              <a:off x="2640" y="1296"/>
              <a:ext cx="0" cy="28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9" name="Line 14"/>
            <p:cNvSpPr>
              <a:spLocks noChangeShapeType="1"/>
            </p:cNvSpPr>
            <p:nvPr/>
          </p:nvSpPr>
          <p:spPr bwMode="auto">
            <a:xfrm>
              <a:off x="3936" y="1296"/>
              <a:ext cx="0" cy="28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0" name="Line 15"/>
            <p:cNvSpPr>
              <a:spLocks noChangeShapeType="1"/>
            </p:cNvSpPr>
            <p:nvPr/>
          </p:nvSpPr>
          <p:spPr bwMode="auto">
            <a:xfrm>
              <a:off x="5232" y="1296"/>
              <a:ext cx="0" cy="28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1" name="Line 16"/>
            <p:cNvSpPr>
              <a:spLocks noChangeShapeType="1"/>
            </p:cNvSpPr>
            <p:nvPr/>
          </p:nvSpPr>
          <p:spPr bwMode="auto">
            <a:xfrm>
              <a:off x="1344" y="1623"/>
              <a:ext cx="0" cy="25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 name="Line 17"/>
            <p:cNvSpPr>
              <a:spLocks noChangeShapeType="1"/>
            </p:cNvSpPr>
            <p:nvPr/>
          </p:nvSpPr>
          <p:spPr bwMode="auto">
            <a:xfrm>
              <a:off x="1344" y="1296"/>
              <a:ext cx="0" cy="32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53" name="Rectangle 18"/>
          <p:cNvSpPr>
            <a:spLocks noChangeArrowheads="1"/>
          </p:cNvSpPr>
          <p:nvPr/>
        </p:nvSpPr>
        <p:spPr bwMode="auto">
          <a:xfrm>
            <a:off x="457200" y="1066800"/>
            <a:ext cx="287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000066"/>
                </a:solidFill>
                <a:latin typeface="Tahoma" panose="020B0604030504040204" pitchFamily="34" charset="0"/>
                <a:ea typeface="仿宋_GB2312" pitchFamily="49" charset="-122"/>
              </a:rPr>
              <a:t>用二维表表示</a:t>
            </a:r>
            <a:r>
              <a:rPr kumimoji="1" lang="en-US" altLang="zh-CN" sz="2000">
                <a:solidFill>
                  <a:srgbClr val="000066"/>
                </a:solidFill>
                <a:latin typeface="Tahoma" panose="020B0604030504040204" pitchFamily="34" charset="0"/>
                <a:ea typeface="仿宋_GB2312" pitchFamily="49" charset="-122"/>
              </a:rPr>
              <a:t>Teaching</a:t>
            </a:r>
          </a:p>
        </p:txBody>
      </p:sp>
    </p:spTree>
    <p:extLst>
      <p:ext uri="{BB962C8B-B14F-4D97-AF65-F5344CB8AC3E}">
        <p14:creationId xmlns:p14="http://schemas.microsoft.com/office/powerpoint/2010/main" val="37755186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5.1 </a:t>
            </a:r>
            <a:r>
              <a:rPr lang="zh-CN" altLang="en-US" sz="2800" b="1" dirty="0">
                <a:solidFill>
                  <a:schemeClr val="bg1"/>
                </a:solidFill>
                <a:latin typeface="微软雅黑" panose="020B0503020204020204" pitchFamily="34" charset="-122"/>
                <a:ea typeface="微软雅黑" panose="020B0503020204020204" pitchFamily="34" charset="-122"/>
              </a:rPr>
              <a:t>问题的提出</a:t>
            </a:r>
          </a:p>
        </p:txBody>
      </p:sp>
      <p:sp>
        <p:nvSpPr>
          <p:cNvPr id="8" name="Rectangle 3"/>
          <p:cNvSpPr txBox="1">
            <a:spLocks noChangeArrowheads="1"/>
          </p:cNvSpPr>
          <p:nvPr/>
        </p:nvSpPr>
        <p:spPr bwMode="auto">
          <a:xfrm>
            <a:off x="569913" y="1036638"/>
            <a:ext cx="8675687" cy="1223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solidFill>
                  <a:srgbClr val="000066"/>
                </a:solidFill>
                <a:latin typeface="楷体_GB2312" pitchFamily="49" charset="-122"/>
                <a:ea typeface="楷体_GB2312" pitchFamily="49" charset="-122"/>
              </a:rPr>
              <a:t>例：描述</a:t>
            </a:r>
            <a:r>
              <a:rPr lang="zh-CN" altLang="zh-CN" b="1" smtClean="0">
                <a:latin typeface="楷体_GB2312" pitchFamily="49" charset="-122"/>
                <a:ea typeface="楷体_GB2312" pitchFamily="49" charset="-122"/>
              </a:rPr>
              <a:t>电力设备存放管理的数据库</a:t>
            </a:r>
            <a:r>
              <a:rPr lang="zh-CN" altLang="en-US" b="1" smtClean="0">
                <a:solidFill>
                  <a:srgbClr val="000066"/>
                </a:solidFill>
                <a:latin typeface="楷体_GB2312" pitchFamily="49" charset="-122"/>
                <a:ea typeface="楷体_GB2312" pitchFamily="49" charset="-122"/>
              </a:rPr>
              <a:t>数据库：</a:t>
            </a:r>
          </a:p>
          <a:p>
            <a:pPr lvl="1" eaLnBrk="1" hangingPunct="1">
              <a:buFontTx/>
              <a:buNone/>
            </a:pPr>
            <a:r>
              <a:rPr lang="en-US" altLang="zh-CN" b="1" smtClean="0">
                <a:solidFill>
                  <a:srgbClr val="FF0000"/>
                </a:solidFill>
                <a:latin typeface="楷体_GB2312" pitchFamily="49" charset="-122"/>
                <a:ea typeface="楷体_GB2312" pitchFamily="49" charset="-122"/>
              </a:rPr>
              <a:t>WAE(</a:t>
            </a:r>
            <a:r>
              <a:rPr lang="zh-CN" altLang="zh-CN" b="1" smtClean="0">
                <a:solidFill>
                  <a:srgbClr val="FF0000"/>
                </a:solidFill>
                <a:latin typeface="楷体_GB2312" pitchFamily="49" charset="-122"/>
                <a:ea typeface="楷体_GB2312" pitchFamily="49" charset="-122"/>
              </a:rPr>
              <a:t>仓库号，所在区域，区域主管，设备号，数量</a:t>
            </a:r>
            <a:r>
              <a:rPr lang="en-US" altLang="zh-CN" b="1" smtClean="0">
                <a:solidFill>
                  <a:srgbClr val="FF0000"/>
                </a:solidFill>
                <a:latin typeface="楷体_GB2312" pitchFamily="49" charset="-122"/>
                <a:ea typeface="楷体_GB2312" pitchFamily="49" charset="-122"/>
              </a:rPr>
              <a:t>)</a:t>
            </a:r>
            <a:endParaRPr lang="zh-CN" altLang="en-US" b="1" smtClean="0">
              <a:solidFill>
                <a:srgbClr val="FF0000"/>
              </a:solidFill>
              <a:latin typeface="楷体_GB2312" pitchFamily="49" charset="-122"/>
              <a:ea typeface="楷体_GB2312" pitchFamily="49" charset="-122"/>
            </a:endParaRPr>
          </a:p>
        </p:txBody>
      </p:sp>
      <p:sp>
        <p:nvSpPr>
          <p:cNvPr id="9" name="Rectangle 5"/>
          <p:cNvSpPr>
            <a:spLocks noChangeArrowheads="1"/>
          </p:cNvSpPr>
          <p:nvPr/>
        </p:nvSpPr>
        <p:spPr bwMode="auto">
          <a:xfrm>
            <a:off x="450850" y="2619375"/>
            <a:ext cx="8686800" cy="3529013"/>
          </a:xfrm>
          <a:prstGeom prst="rect">
            <a:avLst/>
          </a:prstGeom>
          <a:noFill/>
          <a:ln>
            <a:noFill/>
          </a:ln>
          <a:effectLst/>
          <a:extLst/>
        </p:spPr>
        <p:txBody>
          <a:bodyPr/>
          <a:lstStyle/>
          <a:p>
            <a:pPr marL="952500" indent="-952500">
              <a:lnSpc>
                <a:spcPct val="110000"/>
              </a:lnSpc>
              <a:defRPr/>
            </a:pPr>
            <a:r>
              <a:rPr lang="zh-CN" altLang="en-US" sz="2800" dirty="0">
                <a:solidFill>
                  <a:srgbClr val="CC3300"/>
                </a:solidFill>
                <a:latin typeface="楷体_GB2312" pitchFamily="49" charset="-122"/>
                <a:ea typeface="楷体_GB2312" pitchFamily="49" charset="-122"/>
              </a:rPr>
              <a:t>语义</a:t>
            </a:r>
            <a:r>
              <a:rPr lang="zh-CN" altLang="en-US" sz="2800" dirty="0">
                <a:solidFill>
                  <a:srgbClr val="000066"/>
                </a:solidFill>
                <a:latin typeface="楷体_GB2312" pitchFamily="49" charset="-122"/>
                <a:ea typeface="楷体_GB2312" pitchFamily="49" charset="-122"/>
              </a:rPr>
              <a:t>：</a:t>
            </a:r>
          </a:p>
          <a:p>
            <a:pPr>
              <a:defRPr/>
            </a:pPr>
            <a:r>
              <a:rPr lang="zh-CN" altLang="en-US" sz="2800" dirty="0">
                <a:solidFill>
                  <a:srgbClr val="000066"/>
                </a:solidFill>
                <a:latin typeface="楷体_GB2312" pitchFamily="49" charset="-122"/>
                <a:ea typeface="楷体_GB2312" pitchFamily="49" charset="-122"/>
              </a:rPr>
              <a:t> ⒈</a:t>
            </a:r>
            <a:r>
              <a:rPr lang="zh-CN" altLang="zh-CN" sz="2800" dirty="0">
                <a:latin typeface="楷体_GB2312" pitchFamily="49" charset="-122"/>
                <a:ea typeface="楷体_GB2312" pitchFamily="49" charset="-122"/>
              </a:rPr>
              <a:t>一个区域有多个仓库，一个仓库只能属于一个区域；</a:t>
            </a:r>
          </a:p>
          <a:p>
            <a:pPr>
              <a:defRPr/>
            </a:pPr>
            <a:r>
              <a:rPr lang="zh-CN" altLang="en-US" sz="2800" dirty="0">
                <a:solidFill>
                  <a:srgbClr val="000066"/>
                </a:solidFill>
                <a:latin typeface="楷体_GB2312" pitchFamily="49" charset="-122"/>
                <a:ea typeface="楷体_GB2312" pitchFamily="49" charset="-122"/>
              </a:rPr>
              <a:t> ⒉</a:t>
            </a:r>
            <a:r>
              <a:rPr lang="zh-CN" altLang="zh-CN" sz="2800" dirty="0">
                <a:latin typeface="楷体_GB2312" pitchFamily="49" charset="-122"/>
                <a:ea typeface="楷体_GB2312" pitchFamily="49" charset="-122"/>
              </a:rPr>
              <a:t>一个区域只有一个区域主管；</a:t>
            </a:r>
          </a:p>
          <a:p>
            <a:pPr marL="952500" indent="-952500">
              <a:lnSpc>
                <a:spcPct val="130000"/>
              </a:lnSpc>
              <a:defRPr/>
            </a:pPr>
            <a:r>
              <a:rPr lang="zh-CN" altLang="en-US" sz="2800" dirty="0">
                <a:solidFill>
                  <a:srgbClr val="000066"/>
                </a:solidFill>
                <a:latin typeface="楷体_GB2312" pitchFamily="49" charset="-122"/>
                <a:ea typeface="楷体_GB2312" pitchFamily="49" charset="-122"/>
              </a:rPr>
              <a:t> ⒊</a:t>
            </a:r>
            <a:r>
              <a:rPr lang="zh-CN" altLang="zh-CN" sz="2800" dirty="0">
                <a:latin typeface="楷体_GB2312" pitchFamily="49" charset="-122"/>
                <a:ea typeface="楷体_GB2312" pitchFamily="49" charset="-122"/>
              </a:rPr>
              <a:t>一个仓库可以存放多种设备，每种设备可以存放在多个仓库中；</a:t>
            </a:r>
            <a:endParaRPr lang="zh-CN" altLang="en-US" sz="2800" dirty="0">
              <a:solidFill>
                <a:srgbClr val="000066"/>
              </a:solidFill>
              <a:latin typeface="楷体_GB2312" pitchFamily="49" charset="-122"/>
              <a:ea typeface="楷体_GB2312" pitchFamily="49" charset="-122"/>
            </a:endParaRPr>
          </a:p>
          <a:p>
            <a:pPr marL="952500" indent="-952500">
              <a:lnSpc>
                <a:spcPct val="130000"/>
              </a:lnSpc>
              <a:defRPr/>
            </a:pPr>
            <a:r>
              <a:rPr lang="zh-CN" altLang="en-US" sz="2800" dirty="0">
                <a:solidFill>
                  <a:srgbClr val="000066"/>
                </a:solidFill>
                <a:latin typeface="楷体_GB2312" pitchFamily="49" charset="-122"/>
                <a:ea typeface="楷体_GB2312" pitchFamily="49" charset="-122"/>
              </a:rPr>
              <a:t>⒋</a:t>
            </a:r>
            <a:r>
              <a:rPr lang="zh-CN" altLang="zh-CN" sz="2800" dirty="0">
                <a:latin typeface="楷体_GB2312" pitchFamily="49" charset="-122"/>
                <a:ea typeface="楷体_GB2312" pitchFamily="49" charset="-122"/>
              </a:rPr>
              <a:t>每个仓库的每种设备都有一个库存数量。</a:t>
            </a:r>
            <a:endParaRPr lang="zh-CN" altLang="en-US" sz="2800" dirty="0">
              <a:solidFill>
                <a:srgbClr val="000066"/>
              </a:solidFill>
              <a:latin typeface="楷体_GB2312" pitchFamily="49" charset="-122"/>
              <a:ea typeface="楷体_GB2312" pitchFamily="49" charset="-122"/>
            </a:endParaRP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8" y="2332038"/>
            <a:ext cx="676910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196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95288" y="981075"/>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C00000"/>
              </a:buClr>
            </a:pPr>
            <a:r>
              <a:rPr lang="en-US" altLang="zh-CN" b="1" dirty="0" smtClean="0">
                <a:solidFill>
                  <a:srgbClr val="000066"/>
                </a:solidFill>
              </a:rPr>
              <a:t>Teach</a:t>
            </a:r>
            <a:r>
              <a:rPr lang="zh-CN" altLang="en-US" b="1" dirty="0" smtClean="0">
                <a:solidFill>
                  <a:srgbClr val="000066"/>
                </a:solidFill>
              </a:rPr>
              <a:t>具有唯一候选码</a:t>
            </a:r>
            <a:r>
              <a:rPr lang="en-US" altLang="zh-CN" b="1" dirty="0" smtClean="0">
                <a:solidFill>
                  <a:srgbClr val="000066"/>
                </a:solidFill>
              </a:rPr>
              <a:t>(C, T, B)</a:t>
            </a:r>
            <a:r>
              <a:rPr lang="zh-CN" altLang="en-US" b="1" dirty="0" smtClean="0">
                <a:solidFill>
                  <a:srgbClr val="000066"/>
                </a:solidFill>
              </a:rPr>
              <a:t>， 即全码</a:t>
            </a:r>
          </a:p>
          <a:p>
            <a:pPr eaLnBrk="1" hangingPunct="1">
              <a:buClr>
                <a:srgbClr val="C00000"/>
              </a:buClr>
            </a:pPr>
            <a:r>
              <a:rPr lang="en-US" altLang="zh-CN" b="1" dirty="0" err="1" smtClean="0">
                <a:solidFill>
                  <a:srgbClr val="000066"/>
                </a:solidFill>
              </a:rPr>
              <a:t>Teaching∈BCNF</a:t>
            </a:r>
            <a:endParaRPr lang="en-US" altLang="zh-CN" b="1" dirty="0" smtClean="0">
              <a:solidFill>
                <a:srgbClr val="000066"/>
              </a:solidFill>
            </a:endParaRPr>
          </a:p>
        </p:txBody>
      </p:sp>
      <p:sp>
        <p:nvSpPr>
          <p:cNvPr id="9" name="Rectangle 4"/>
          <p:cNvSpPr>
            <a:spLocks noChangeArrowheads="1"/>
          </p:cNvSpPr>
          <p:nvPr/>
        </p:nvSpPr>
        <p:spPr bwMode="auto">
          <a:xfrm>
            <a:off x="374361" y="2016125"/>
            <a:ext cx="114432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rgbClr val="C00000"/>
              </a:buClr>
              <a:buFontTx/>
              <a:buChar char="•"/>
            </a:pPr>
            <a:r>
              <a:rPr kumimoji="1" lang="en-US" altLang="zh-CN" dirty="0">
                <a:solidFill>
                  <a:srgbClr val="000066"/>
                </a:solidFill>
                <a:latin typeface="Tahoma" panose="020B0604030504040204" pitchFamily="34" charset="0"/>
              </a:rPr>
              <a:t> </a:t>
            </a:r>
            <a:r>
              <a:rPr kumimoji="1" lang="zh-CN" altLang="en-US" dirty="0">
                <a:solidFill>
                  <a:srgbClr val="CC3300"/>
                </a:solidFill>
                <a:latin typeface="Tahoma" panose="020B0604030504040204" pitchFamily="34" charset="0"/>
              </a:rPr>
              <a:t>存在的问题</a:t>
            </a:r>
          </a:p>
          <a:p>
            <a:pPr eaLnBrk="1" hangingPunct="1">
              <a:lnSpc>
                <a:spcPct val="150000"/>
              </a:lnSpc>
              <a:buClr>
                <a:srgbClr val="FFFF66"/>
              </a:buClr>
            </a:pPr>
            <a:r>
              <a:rPr kumimoji="1" lang="zh-CN" altLang="en-US" dirty="0">
                <a:solidFill>
                  <a:srgbClr val="CC3300"/>
                </a:solidFill>
                <a:latin typeface="Tahoma" panose="020B0604030504040204" pitchFamily="34" charset="0"/>
              </a:rPr>
              <a:t>  </a:t>
            </a:r>
            <a:r>
              <a:rPr kumimoji="1" lang="en-US" altLang="zh-CN" dirty="0">
                <a:solidFill>
                  <a:srgbClr val="CC3300"/>
                </a:solidFill>
                <a:latin typeface="Tahoma" panose="020B0604030504040204" pitchFamily="34" charset="0"/>
              </a:rPr>
              <a:t>(1)</a:t>
            </a:r>
            <a:r>
              <a:rPr kumimoji="1" lang="zh-CN" altLang="en-US" dirty="0">
                <a:solidFill>
                  <a:srgbClr val="CC3300"/>
                </a:solidFill>
                <a:latin typeface="Tahoma" panose="020B0604030504040204" pitchFamily="34" charset="0"/>
              </a:rPr>
              <a:t>数据冗余</a:t>
            </a:r>
            <a:r>
              <a:rPr kumimoji="1" lang="zh-CN" altLang="en-US" dirty="0">
                <a:solidFill>
                  <a:srgbClr val="000066"/>
                </a:solidFill>
                <a:latin typeface="Tahoma" panose="020B0604030504040204" pitchFamily="34" charset="0"/>
              </a:rPr>
              <a:t>：有多少名任课教师，参考书就要存储多少次 ；</a:t>
            </a:r>
          </a:p>
          <a:p>
            <a:pPr eaLnBrk="1" hangingPunct="1">
              <a:lnSpc>
                <a:spcPct val="150000"/>
              </a:lnSpc>
              <a:buClr>
                <a:srgbClr val="FFFF66"/>
              </a:buClr>
            </a:pPr>
            <a:r>
              <a:rPr kumimoji="1" lang="zh-CN" altLang="en-US" dirty="0">
                <a:solidFill>
                  <a:srgbClr val="CC3300"/>
                </a:solidFill>
                <a:latin typeface="Tahoma" panose="020B0604030504040204" pitchFamily="34" charset="0"/>
              </a:rPr>
              <a:t>  </a:t>
            </a:r>
            <a:r>
              <a:rPr kumimoji="1" lang="en-US" altLang="zh-CN" dirty="0">
                <a:solidFill>
                  <a:srgbClr val="CC3300"/>
                </a:solidFill>
                <a:latin typeface="Tahoma" panose="020B0604030504040204" pitchFamily="34" charset="0"/>
              </a:rPr>
              <a:t>(2)</a:t>
            </a:r>
            <a:r>
              <a:rPr kumimoji="1" lang="zh-CN" altLang="en-US" dirty="0">
                <a:solidFill>
                  <a:srgbClr val="CC3300"/>
                </a:solidFill>
                <a:latin typeface="Tahoma" panose="020B0604030504040204" pitchFamily="34" charset="0"/>
              </a:rPr>
              <a:t>插入异常</a:t>
            </a:r>
            <a:r>
              <a:rPr kumimoji="1" lang="zh-CN" altLang="en-US" dirty="0">
                <a:solidFill>
                  <a:srgbClr val="000066"/>
                </a:solidFill>
                <a:latin typeface="Tahoma" panose="020B0604030504040204" pitchFamily="34" charset="0"/>
              </a:rPr>
              <a:t>：当某一课程增加一名任课教师时，该课程有多少本参照书，就必须插入多少个元组</a:t>
            </a:r>
            <a:r>
              <a:rPr kumimoji="1" lang="zh-CN" altLang="en-US" dirty="0" smtClean="0">
                <a:solidFill>
                  <a:srgbClr val="000066"/>
                </a:solidFill>
                <a:latin typeface="Tahoma" panose="020B0604030504040204" pitchFamily="34" charset="0"/>
              </a:rPr>
              <a:t>；</a:t>
            </a:r>
            <a:endParaRPr kumimoji="1" lang="zh-CN" altLang="en-US" dirty="0">
              <a:solidFill>
                <a:srgbClr val="000066"/>
              </a:solidFill>
              <a:latin typeface="Tahoma" panose="020B0604030504040204" pitchFamily="34" charset="0"/>
            </a:endParaRPr>
          </a:p>
        </p:txBody>
      </p:sp>
      <p:sp>
        <p:nvSpPr>
          <p:cNvPr id="10" name="Rectangle 5"/>
          <p:cNvSpPr>
            <a:spLocks noChangeArrowheads="1"/>
          </p:cNvSpPr>
          <p:nvPr/>
        </p:nvSpPr>
        <p:spPr bwMode="auto">
          <a:xfrm>
            <a:off x="323849" y="4365625"/>
            <a:ext cx="1133244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kumimoji="1" lang="en-US" altLang="zh-CN" dirty="0">
                <a:solidFill>
                  <a:srgbClr val="CC3300"/>
                </a:solidFill>
                <a:latin typeface="Tahoma" panose="020B0604030504040204" pitchFamily="34" charset="0"/>
              </a:rPr>
              <a:t>  (3) </a:t>
            </a:r>
            <a:r>
              <a:rPr kumimoji="1" lang="zh-CN" altLang="en-US" dirty="0">
                <a:solidFill>
                  <a:srgbClr val="CC3300"/>
                </a:solidFill>
                <a:latin typeface="Tahoma" panose="020B0604030504040204" pitchFamily="34" charset="0"/>
              </a:rPr>
              <a:t>删除异常：</a:t>
            </a:r>
            <a:r>
              <a:rPr kumimoji="1" lang="zh-CN" altLang="en-US" dirty="0">
                <a:solidFill>
                  <a:srgbClr val="000066"/>
                </a:solidFill>
                <a:latin typeface="Tahoma" panose="020B0604030504040204" pitchFamily="34" charset="0"/>
              </a:rPr>
              <a:t>某一门课要去掉一本参考书，该课程有多少名教师，就必须删除多少个元组；</a:t>
            </a:r>
          </a:p>
          <a:p>
            <a:pPr eaLnBrk="1" hangingPunct="1">
              <a:lnSpc>
                <a:spcPct val="120000"/>
              </a:lnSpc>
              <a:spcBef>
                <a:spcPct val="20000"/>
              </a:spcBef>
              <a:buClr>
                <a:schemeClr val="folHlink"/>
              </a:buClr>
              <a:buSzPct val="60000"/>
              <a:buFont typeface="Wingdings" panose="05000000000000000000" pitchFamily="2" charset="2"/>
              <a:buNone/>
            </a:pPr>
            <a:r>
              <a:rPr kumimoji="1" lang="zh-CN" altLang="en-US" dirty="0">
                <a:solidFill>
                  <a:srgbClr val="CC3300"/>
                </a:solidFill>
                <a:latin typeface="Tahoma" panose="020B0604030504040204" pitchFamily="34" charset="0"/>
              </a:rPr>
              <a:t>  </a:t>
            </a:r>
            <a:r>
              <a:rPr kumimoji="1" lang="en-US" altLang="zh-CN" dirty="0">
                <a:solidFill>
                  <a:srgbClr val="CC3300"/>
                </a:solidFill>
                <a:latin typeface="Tahoma" panose="020B0604030504040204" pitchFamily="34" charset="0"/>
              </a:rPr>
              <a:t>(4) </a:t>
            </a:r>
            <a:r>
              <a:rPr kumimoji="1" lang="zh-CN" altLang="en-US" dirty="0">
                <a:solidFill>
                  <a:srgbClr val="CC3300"/>
                </a:solidFill>
                <a:latin typeface="Tahoma" panose="020B0604030504040204" pitchFamily="34" charset="0"/>
              </a:rPr>
              <a:t>修改异常：</a:t>
            </a:r>
            <a:r>
              <a:rPr kumimoji="1" lang="zh-CN" altLang="en-US" dirty="0">
                <a:solidFill>
                  <a:srgbClr val="000066"/>
                </a:solidFill>
                <a:latin typeface="Tahoma" panose="020B0604030504040204" pitchFamily="34" charset="0"/>
              </a:rPr>
              <a:t>某一门课要修改一本参考书，该课程有多少名教师，就必须修改多少个元组。</a:t>
            </a:r>
          </a:p>
        </p:txBody>
      </p:sp>
      <p:sp>
        <p:nvSpPr>
          <p:cNvPr id="11" name="Rectangle 6"/>
          <p:cNvSpPr>
            <a:spLocks noChangeArrowheads="1"/>
          </p:cNvSpPr>
          <p:nvPr/>
        </p:nvSpPr>
        <p:spPr bwMode="auto">
          <a:xfrm>
            <a:off x="4211638" y="1628775"/>
            <a:ext cx="4572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buClr>
                <a:srgbClr val="FF0000"/>
              </a:buClr>
              <a:buSzPct val="100000"/>
              <a:buFontTx/>
              <a:buChar cha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产生原因：存在</a:t>
            </a:r>
            <a:r>
              <a:rPr kumimoji="1" lang="zh-CN" altLang="en-US" sz="2800" dirty="0">
                <a:solidFill>
                  <a:srgbClr val="CC3300"/>
                </a:solidFill>
                <a:latin typeface="Tahoma" panose="020B0604030504040204" pitchFamily="34" charset="0"/>
              </a:rPr>
              <a:t>多值依赖</a:t>
            </a:r>
          </a:p>
        </p:txBody>
      </p:sp>
    </p:spTree>
    <p:extLst>
      <p:ext uri="{BB962C8B-B14F-4D97-AF65-F5344CB8AC3E}">
        <p14:creationId xmlns:p14="http://schemas.microsoft.com/office/powerpoint/2010/main" val="103617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ox(i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ox(in)">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box(in)">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autoUpdateAnimBg="0"/>
      <p:bldP spid="1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199" y="1066800"/>
            <a:ext cx="10700327" cy="2743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buFontTx/>
              <a:buNone/>
            </a:pPr>
            <a:r>
              <a:rPr lang="zh-CN" altLang="en-US" b="1" dirty="0" smtClean="0">
                <a:solidFill>
                  <a:srgbClr val="CC3300"/>
                </a:solidFill>
              </a:rPr>
              <a:t>定义</a:t>
            </a:r>
            <a:r>
              <a:rPr lang="en-US" altLang="zh-CN" b="1" dirty="0" smtClean="0">
                <a:solidFill>
                  <a:srgbClr val="CC3300"/>
                </a:solidFill>
              </a:rPr>
              <a:t>5.11</a:t>
            </a:r>
            <a:r>
              <a:rPr lang="en-US" altLang="zh-CN" b="1" dirty="0" smtClean="0">
                <a:solidFill>
                  <a:srgbClr val="000066"/>
                </a:solidFill>
              </a:rPr>
              <a:t>     </a:t>
            </a:r>
            <a:r>
              <a:rPr lang="zh-CN" altLang="en-US" b="1" dirty="0" smtClean="0">
                <a:solidFill>
                  <a:srgbClr val="000066"/>
                </a:solidFill>
              </a:rPr>
              <a:t>设</a:t>
            </a:r>
            <a:r>
              <a:rPr lang="en-US" altLang="zh-CN" b="1" dirty="0" smtClean="0">
                <a:solidFill>
                  <a:srgbClr val="000066"/>
                </a:solidFill>
              </a:rPr>
              <a:t>R(U)</a:t>
            </a:r>
            <a:r>
              <a:rPr lang="zh-CN" altLang="en-US" b="1" dirty="0" smtClean="0">
                <a:solidFill>
                  <a:srgbClr val="000066"/>
                </a:solidFill>
              </a:rPr>
              <a:t>是属性集</a:t>
            </a:r>
            <a:r>
              <a:rPr lang="en-US" altLang="zh-CN" b="1" dirty="0" smtClean="0">
                <a:solidFill>
                  <a:srgbClr val="000066"/>
                </a:solidFill>
              </a:rPr>
              <a:t>U</a:t>
            </a:r>
            <a:r>
              <a:rPr lang="zh-CN" altLang="en-US" b="1" dirty="0" smtClean="0">
                <a:solidFill>
                  <a:srgbClr val="000066"/>
                </a:solidFill>
              </a:rPr>
              <a:t>上的一个关系模式。</a:t>
            </a:r>
            <a:r>
              <a:rPr lang="en-US" altLang="zh-CN" b="1" dirty="0" smtClean="0">
                <a:solidFill>
                  <a:srgbClr val="000066"/>
                </a:solidFill>
              </a:rPr>
              <a:t>X</a:t>
            </a:r>
            <a:r>
              <a:rPr lang="zh-CN" altLang="en-US" b="1" dirty="0" smtClean="0">
                <a:solidFill>
                  <a:srgbClr val="000066"/>
                </a:solidFill>
              </a:rPr>
              <a:t>、 </a:t>
            </a:r>
            <a:r>
              <a:rPr lang="en-US" altLang="zh-CN" b="1" dirty="0" smtClean="0">
                <a:solidFill>
                  <a:srgbClr val="000066"/>
                </a:solidFill>
              </a:rPr>
              <a:t>Y</a:t>
            </a:r>
            <a:r>
              <a:rPr lang="zh-CN" altLang="en-US" b="1" dirty="0" smtClean="0">
                <a:solidFill>
                  <a:srgbClr val="000066"/>
                </a:solidFill>
              </a:rPr>
              <a:t>、</a:t>
            </a:r>
            <a:r>
              <a:rPr lang="en-US" altLang="zh-CN" b="1" dirty="0" smtClean="0">
                <a:solidFill>
                  <a:srgbClr val="000066"/>
                </a:solidFill>
              </a:rPr>
              <a:t>Z</a:t>
            </a:r>
            <a:r>
              <a:rPr lang="zh-CN" altLang="en-US" b="1" dirty="0" smtClean="0">
                <a:solidFill>
                  <a:srgbClr val="000066"/>
                </a:solidFill>
              </a:rPr>
              <a:t>是</a:t>
            </a:r>
            <a:r>
              <a:rPr lang="en-US" altLang="zh-CN" b="1" dirty="0" smtClean="0">
                <a:solidFill>
                  <a:srgbClr val="000066"/>
                </a:solidFill>
              </a:rPr>
              <a:t>U</a:t>
            </a:r>
            <a:r>
              <a:rPr lang="zh-CN" altLang="en-US" b="1" dirty="0" smtClean="0">
                <a:solidFill>
                  <a:srgbClr val="000066"/>
                </a:solidFill>
              </a:rPr>
              <a:t>的子集，并且</a:t>
            </a:r>
            <a:r>
              <a:rPr lang="en-US" altLang="zh-CN" b="1" dirty="0" smtClean="0">
                <a:solidFill>
                  <a:srgbClr val="000066"/>
                </a:solidFill>
              </a:rPr>
              <a:t>Z</a:t>
            </a:r>
            <a:r>
              <a:rPr lang="zh-CN" altLang="en-US" b="1" dirty="0" smtClean="0">
                <a:solidFill>
                  <a:srgbClr val="000066"/>
                </a:solidFill>
              </a:rPr>
              <a:t>＝</a:t>
            </a:r>
            <a:r>
              <a:rPr lang="en-US" altLang="zh-CN" b="1" dirty="0" smtClean="0">
                <a:solidFill>
                  <a:srgbClr val="000066"/>
                </a:solidFill>
              </a:rPr>
              <a:t>U</a:t>
            </a:r>
            <a:r>
              <a:rPr lang="zh-CN" altLang="en-US" b="1" dirty="0" smtClean="0">
                <a:solidFill>
                  <a:srgbClr val="000066"/>
                </a:solidFill>
              </a:rPr>
              <a:t>－</a:t>
            </a:r>
            <a:r>
              <a:rPr lang="en-US" altLang="zh-CN" b="1" dirty="0" smtClean="0">
                <a:solidFill>
                  <a:srgbClr val="000066"/>
                </a:solidFill>
              </a:rPr>
              <a:t>X</a:t>
            </a:r>
            <a:r>
              <a:rPr lang="zh-CN" altLang="en-US" b="1" dirty="0" smtClean="0">
                <a:solidFill>
                  <a:srgbClr val="000066"/>
                </a:solidFill>
              </a:rPr>
              <a:t>－</a:t>
            </a:r>
            <a:r>
              <a:rPr lang="en-US" altLang="zh-CN" b="1" dirty="0" smtClean="0">
                <a:solidFill>
                  <a:srgbClr val="000066"/>
                </a:solidFill>
              </a:rPr>
              <a:t>Y</a:t>
            </a:r>
            <a:r>
              <a:rPr lang="zh-CN" altLang="en-US" b="1" dirty="0" smtClean="0">
                <a:solidFill>
                  <a:srgbClr val="000066"/>
                </a:solidFill>
              </a:rPr>
              <a:t>，多值依赖 </a:t>
            </a:r>
            <a:r>
              <a:rPr lang="en-US" altLang="zh-CN" b="1" dirty="0" smtClean="0">
                <a:solidFill>
                  <a:srgbClr val="CC3300"/>
                </a:solidFill>
              </a:rPr>
              <a:t>X→→Y</a:t>
            </a:r>
            <a:r>
              <a:rPr lang="zh-CN" altLang="en-US" b="1" dirty="0" smtClean="0">
                <a:solidFill>
                  <a:srgbClr val="000066"/>
                </a:solidFill>
              </a:rPr>
              <a:t>成立当且仅当对</a:t>
            </a:r>
            <a:r>
              <a:rPr lang="en-US" altLang="zh-CN" b="1" dirty="0" smtClean="0">
                <a:solidFill>
                  <a:srgbClr val="000066"/>
                </a:solidFill>
              </a:rPr>
              <a:t>R</a:t>
            </a:r>
            <a:r>
              <a:rPr lang="zh-CN" altLang="en-US" b="1" dirty="0" smtClean="0">
                <a:solidFill>
                  <a:srgbClr val="000066"/>
                </a:solidFill>
              </a:rPr>
              <a:t>的任一关系</a:t>
            </a:r>
            <a:r>
              <a:rPr lang="en-US" altLang="zh-CN" b="1" dirty="0" smtClean="0">
                <a:solidFill>
                  <a:srgbClr val="000066"/>
                </a:solidFill>
              </a:rPr>
              <a:t>r</a:t>
            </a:r>
            <a:r>
              <a:rPr lang="zh-CN" altLang="en-US" b="1" dirty="0" smtClean="0">
                <a:solidFill>
                  <a:srgbClr val="000066"/>
                </a:solidFill>
              </a:rPr>
              <a:t>，</a:t>
            </a:r>
            <a:r>
              <a:rPr lang="zh-CN" altLang="en-US" b="1" dirty="0" smtClean="0">
                <a:solidFill>
                  <a:srgbClr val="CC3300"/>
                </a:solidFill>
              </a:rPr>
              <a:t>给定一对（</a:t>
            </a:r>
            <a:r>
              <a:rPr lang="en-US" altLang="zh-CN" b="1" dirty="0" smtClean="0">
                <a:solidFill>
                  <a:srgbClr val="CC3300"/>
                </a:solidFill>
              </a:rPr>
              <a:t>x</a:t>
            </a:r>
            <a:r>
              <a:rPr lang="zh-CN" altLang="en-US" b="1" dirty="0" smtClean="0">
                <a:solidFill>
                  <a:srgbClr val="CC3300"/>
                </a:solidFill>
              </a:rPr>
              <a:t>，</a:t>
            </a:r>
            <a:r>
              <a:rPr lang="en-US" altLang="zh-CN" b="1" dirty="0" smtClean="0">
                <a:solidFill>
                  <a:srgbClr val="CC3300"/>
                </a:solidFill>
              </a:rPr>
              <a:t>z</a:t>
            </a:r>
            <a:r>
              <a:rPr lang="zh-CN" altLang="en-US" b="1" dirty="0" smtClean="0">
                <a:solidFill>
                  <a:srgbClr val="CC3300"/>
                </a:solidFill>
              </a:rPr>
              <a:t>）值，则对应一组</a:t>
            </a:r>
            <a:r>
              <a:rPr lang="en-US" altLang="zh-CN" b="1" dirty="0" smtClean="0">
                <a:solidFill>
                  <a:srgbClr val="CC3300"/>
                </a:solidFill>
              </a:rPr>
              <a:t>Y</a:t>
            </a:r>
            <a:r>
              <a:rPr lang="zh-CN" altLang="en-US" b="1" dirty="0" smtClean="0">
                <a:solidFill>
                  <a:srgbClr val="CC3300"/>
                </a:solidFill>
              </a:rPr>
              <a:t>值，且这组值仅仅决定于</a:t>
            </a:r>
            <a:r>
              <a:rPr lang="en-US" altLang="zh-CN" b="1" dirty="0" smtClean="0">
                <a:solidFill>
                  <a:srgbClr val="CC3300"/>
                </a:solidFill>
              </a:rPr>
              <a:t>X</a:t>
            </a:r>
            <a:r>
              <a:rPr lang="zh-CN" altLang="en-US" b="1" dirty="0" smtClean="0">
                <a:solidFill>
                  <a:srgbClr val="CC3300"/>
                </a:solidFill>
              </a:rPr>
              <a:t>值而与</a:t>
            </a:r>
            <a:r>
              <a:rPr lang="en-US" altLang="zh-CN" b="1" dirty="0" smtClean="0">
                <a:solidFill>
                  <a:srgbClr val="CC3300"/>
                </a:solidFill>
              </a:rPr>
              <a:t>Z</a:t>
            </a:r>
            <a:r>
              <a:rPr lang="zh-CN" altLang="en-US" b="1" dirty="0" smtClean="0">
                <a:solidFill>
                  <a:srgbClr val="CC3300"/>
                </a:solidFill>
              </a:rPr>
              <a:t>值无关</a:t>
            </a:r>
            <a:r>
              <a:rPr lang="zh-CN" altLang="en-US" b="1" dirty="0" smtClean="0">
                <a:solidFill>
                  <a:srgbClr val="000066"/>
                </a:solidFill>
              </a:rPr>
              <a:t>。</a:t>
            </a:r>
          </a:p>
        </p:txBody>
      </p:sp>
      <p:sp>
        <p:nvSpPr>
          <p:cNvPr id="9" name="Rectangle 4"/>
          <p:cNvSpPr>
            <a:spLocks noChangeArrowheads="1"/>
          </p:cNvSpPr>
          <p:nvPr/>
        </p:nvSpPr>
        <p:spPr bwMode="auto">
          <a:xfrm>
            <a:off x="457199" y="3572163"/>
            <a:ext cx="11032836" cy="172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kumimoji="1" lang="zh-CN" altLang="en-US" sz="2800" dirty="0">
                <a:solidFill>
                  <a:srgbClr val="669900"/>
                </a:solidFill>
                <a:latin typeface="Tahoma" panose="020B0604030504040204" pitchFamily="34" charset="0"/>
              </a:rPr>
              <a:t>例：  </a:t>
            </a:r>
            <a:r>
              <a:rPr kumimoji="1" lang="en-US" altLang="zh-CN" sz="2800" dirty="0">
                <a:solidFill>
                  <a:srgbClr val="669900"/>
                </a:solidFill>
                <a:latin typeface="Tahoma" panose="020B0604030504040204" pitchFamily="34" charset="0"/>
              </a:rPr>
              <a:t>Teaching</a:t>
            </a:r>
            <a:r>
              <a:rPr kumimoji="1" lang="zh-CN" altLang="en-US" sz="2800" dirty="0">
                <a:solidFill>
                  <a:srgbClr val="669900"/>
                </a:solidFill>
                <a:latin typeface="Tahoma" panose="020B0604030504040204" pitchFamily="34" charset="0"/>
              </a:rPr>
              <a:t>（</a:t>
            </a:r>
            <a:r>
              <a:rPr kumimoji="1" lang="en-US" altLang="zh-CN" sz="2800" dirty="0">
                <a:solidFill>
                  <a:srgbClr val="669900"/>
                </a:solidFill>
                <a:latin typeface="Tahoma" panose="020B0604030504040204" pitchFamily="34" charset="0"/>
              </a:rPr>
              <a:t>C, T, B</a:t>
            </a:r>
            <a:r>
              <a:rPr kumimoji="1" lang="zh-CN" altLang="en-US" sz="2800" dirty="0">
                <a:solidFill>
                  <a:srgbClr val="669900"/>
                </a:solidFill>
                <a:latin typeface="Tahoma" panose="020B0604030504040204" pitchFamily="34" charset="0"/>
              </a:rPr>
              <a:t>）</a:t>
            </a:r>
          </a:p>
          <a:p>
            <a:pPr eaLnBrk="1" hangingPunct="1">
              <a:lnSpc>
                <a:spcPct val="120000"/>
              </a:lnSpc>
              <a:spcBef>
                <a:spcPct val="20000"/>
              </a:spcBef>
              <a:buClr>
                <a:schemeClr val="folHlink"/>
              </a:buClr>
              <a:buSzPct val="60000"/>
              <a:buFont typeface="Wingdings" panose="05000000000000000000" pitchFamily="2" charset="2"/>
              <a:buNone/>
            </a:pPr>
            <a:r>
              <a:rPr kumimoji="1" lang="zh-CN" altLang="en-US" sz="2800" dirty="0">
                <a:solidFill>
                  <a:srgbClr val="669900"/>
                </a:solidFill>
                <a:latin typeface="Tahoma" panose="020B0604030504040204" pitchFamily="34" charset="0"/>
              </a:rPr>
              <a:t>         对于</a:t>
            </a:r>
            <a:r>
              <a:rPr kumimoji="1" lang="en-US" altLang="zh-CN" sz="2800" dirty="0">
                <a:solidFill>
                  <a:srgbClr val="669900"/>
                </a:solidFill>
                <a:latin typeface="Tahoma" panose="020B0604030504040204" pitchFamily="34" charset="0"/>
              </a:rPr>
              <a:t>C</a:t>
            </a:r>
            <a:r>
              <a:rPr kumimoji="1" lang="zh-CN" altLang="en-US" sz="2800" dirty="0">
                <a:solidFill>
                  <a:srgbClr val="669900"/>
                </a:solidFill>
                <a:latin typeface="Tahoma" panose="020B0604030504040204" pitchFamily="34" charset="0"/>
              </a:rPr>
              <a:t>的每一个值，</a:t>
            </a:r>
            <a:r>
              <a:rPr kumimoji="1" lang="en-US" altLang="zh-CN" sz="2800" dirty="0">
                <a:solidFill>
                  <a:srgbClr val="669900"/>
                </a:solidFill>
                <a:latin typeface="Tahoma" panose="020B0604030504040204" pitchFamily="34" charset="0"/>
              </a:rPr>
              <a:t>T</a:t>
            </a:r>
            <a:r>
              <a:rPr kumimoji="1" lang="zh-CN" altLang="en-US" sz="2800" dirty="0">
                <a:solidFill>
                  <a:srgbClr val="669900"/>
                </a:solidFill>
                <a:latin typeface="Tahoma" panose="020B0604030504040204" pitchFamily="34" charset="0"/>
              </a:rPr>
              <a:t>总有一组值与之对应，而与</a:t>
            </a:r>
            <a:r>
              <a:rPr kumimoji="1" lang="en-US" altLang="zh-CN" sz="2800" dirty="0">
                <a:solidFill>
                  <a:srgbClr val="669900"/>
                </a:solidFill>
                <a:latin typeface="Tahoma" panose="020B0604030504040204" pitchFamily="34" charset="0"/>
              </a:rPr>
              <a:t>B</a:t>
            </a:r>
            <a:r>
              <a:rPr kumimoji="1" lang="zh-CN" altLang="en-US" sz="2800" dirty="0">
                <a:solidFill>
                  <a:srgbClr val="669900"/>
                </a:solidFill>
                <a:latin typeface="Tahoma" panose="020B0604030504040204" pitchFamily="34" charset="0"/>
              </a:rPr>
              <a:t>的取值无关，则</a:t>
            </a:r>
            <a:r>
              <a:rPr kumimoji="1" lang="en-US" altLang="zh-CN" sz="2800" dirty="0">
                <a:solidFill>
                  <a:srgbClr val="669900"/>
                </a:solidFill>
                <a:latin typeface="Tahoma" panose="020B0604030504040204" pitchFamily="34" charset="0"/>
              </a:rPr>
              <a:t>T</a:t>
            </a:r>
            <a:r>
              <a:rPr kumimoji="1" lang="zh-CN" altLang="en-US" sz="2800" dirty="0">
                <a:solidFill>
                  <a:srgbClr val="669900"/>
                </a:solidFill>
                <a:latin typeface="Tahoma" panose="020B0604030504040204" pitchFamily="34" charset="0"/>
              </a:rPr>
              <a:t>多值依赖于</a:t>
            </a:r>
            <a:r>
              <a:rPr kumimoji="1" lang="en-US" altLang="zh-CN" sz="2800" dirty="0">
                <a:solidFill>
                  <a:srgbClr val="669900"/>
                </a:solidFill>
                <a:latin typeface="Tahoma" panose="020B0604030504040204" pitchFamily="34" charset="0"/>
              </a:rPr>
              <a:t>C</a:t>
            </a:r>
            <a:r>
              <a:rPr kumimoji="1" lang="zh-CN" altLang="en-US" sz="2800" dirty="0">
                <a:solidFill>
                  <a:srgbClr val="669900"/>
                </a:solidFill>
                <a:latin typeface="Tahoma" panose="020B0604030504040204" pitchFamily="34" charset="0"/>
              </a:rPr>
              <a:t>即：</a:t>
            </a:r>
            <a:r>
              <a:rPr kumimoji="1" lang="en-US" altLang="zh-CN" sz="2800" dirty="0">
                <a:solidFill>
                  <a:srgbClr val="669900"/>
                </a:solidFill>
                <a:latin typeface="Tahoma" panose="020B0604030504040204" pitchFamily="34" charset="0"/>
              </a:rPr>
              <a:t>C→→T</a:t>
            </a:r>
            <a:r>
              <a:rPr kumimoji="1" lang="zh-CN" altLang="en-US" sz="2800" dirty="0">
                <a:solidFill>
                  <a:srgbClr val="669900"/>
                </a:solidFill>
                <a:latin typeface="Tahoma" panose="020B0604030504040204" pitchFamily="34" charset="0"/>
              </a:rPr>
              <a:t>，且</a:t>
            </a:r>
            <a:r>
              <a:rPr kumimoji="1" lang="en-US" altLang="zh-CN" sz="2800" dirty="0">
                <a:solidFill>
                  <a:srgbClr val="669900"/>
                </a:solidFill>
                <a:latin typeface="Tahoma" panose="020B0604030504040204" pitchFamily="34" charset="0"/>
              </a:rPr>
              <a:t>B</a:t>
            </a:r>
            <a:r>
              <a:rPr kumimoji="1" lang="zh-CN" altLang="en-US" sz="2800" dirty="0">
                <a:solidFill>
                  <a:srgbClr val="669900"/>
                </a:solidFill>
                <a:latin typeface="Tahoma" panose="020B0604030504040204" pitchFamily="34" charset="0"/>
              </a:rPr>
              <a:t>也多值依赖于</a:t>
            </a:r>
            <a:r>
              <a:rPr kumimoji="1" lang="en-US" altLang="zh-CN" sz="2800" dirty="0">
                <a:solidFill>
                  <a:srgbClr val="669900"/>
                </a:solidFill>
                <a:latin typeface="Tahoma" panose="020B0604030504040204" pitchFamily="34" charset="0"/>
              </a:rPr>
              <a:t>C</a:t>
            </a:r>
            <a:r>
              <a:rPr kumimoji="1" lang="zh-CN" altLang="en-US" sz="2800" dirty="0">
                <a:solidFill>
                  <a:srgbClr val="669900"/>
                </a:solidFill>
                <a:latin typeface="Tahoma" panose="020B0604030504040204" pitchFamily="34" charset="0"/>
              </a:rPr>
              <a:t>即：</a:t>
            </a:r>
            <a:r>
              <a:rPr kumimoji="1" lang="en-US" altLang="zh-CN" sz="2800" dirty="0">
                <a:solidFill>
                  <a:srgbClr val="669900"/>
                </a:solidFill>
                <a:latin typeface="Tahoma" panose="020B0604030504040204" pitchFamily="34" charset="0"/>
              </a:rPr>
              <a:t>C→→B</a:t>
            </a:r>
            <a:r>
              <a:rPr kumimoji="1" lang="zh-CN" altLang="en-US" sz="2800" dirty="0">
                <a:solidFill>
                  <a:srgbClr val="669900"/>
                </a:solidFill>
                <a:latin typeface="Tahoma" panose="020B0604030504040204" pitchFamily="34" charset="0"/>
              </a:rPr>
              <a:t>。</a:t>
            </a:r>
          </a:p>
        </p:txBody>
      </p:sp>
    </p:spTree>
    <p:extLst>
      <p:ext uri="{BB962C8B-B14F-4D97-AF65-F5344CB8AC3E}">
        <p14:creationId xmlns:p14="http://schemas.microsoft.com/office/powerpoint/2010/main" val="4216981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200" y="1143000"/>
            <a:ext cx="10063018"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60000"/>
              </a:lnSpc>
              <a:buClr>
                <a:srgbClr val="FFFF66"/>
              </a:buClr>
            </a:pPr>
            <a:r>
              <a:rPr kumimoji="1" lang="zh-CN" altLang="en-US" b="1" smtClean="0">
                <a:solidFill>
                  <a:srgbClr val="CC3300"/>
                </a:solidFill>
                <a:latin typeface="Tahoma" panose="020B0604030504040204" pitchFamily="34" charset="0"/>
              </a:rPr>
              <a:t>平凡多值依赖和非平凡的多值依赖</a:t>
            </a:r>
          </a:p>
          <a:p>
            <a:pPr eaLnBrk="1" hangingPunct="1">
              <a:lnSpc>
                <a:spcPct val="160000"/>
              </a:lnSpc>
              <a:buClr>
                <a:srgbClr val="FFFF66"/>
              </a:buClr>
              <a:buFontTx/>
              <a:buNone/>
            </a:pPr>
            <a:r>
              <a:rPr kumimoji="1" lang="zh-CN" altLang="en-US" b="1" smtClean="0">
                <a:solidFill>
                  <a:srgbClr val="000066"/>
                </a:solidFill>
                <a:latin typeface="Tahoma" panose="020B0604030504040204" pitchFamily="34" charset="0"/>
              </a:rPr>
              <a:t>        若</a:t>
            </a:r>
            <a:r>
              <a:rPr kumimoji="1" lang="en-US" altLang="zh-CN" b="1" smtClean="0">
                <a:solidFill>
                  <a:srgbClr val="000066"/>
                </a:solidFill>
                <a:latin typeface="Tahoma" panose="020B0604030504040204" pitchFamily="34" charset="0"/>
              </a:rPr>
              <a:t>X→→Y</a:t>
            </a:r>
            <a:r>
              <a:rPr kumimoji="1" lang="zh-CN" altLang="en-US" b="1" smtClean="0">
                <a:solidFill>
                  <a:srgbClr val="000066"/>
                </a:solidFill>
                <a:latin typeface="Tahoma" panose="020B0604030504040204" pitchFamily="34" charset="0"/>
              </a:rPr>
              <a:t>，而</a:t>
            </a:r>
            <a:r>
              <a:rPr kumimoji="1" lang="en-US" altLang="zh-CN" b="1" smtClean="0">
                <a:solidFill>
                  <a:srgbClr val="000066"/>
                </a:solidFill>
                <a:latin typeface="Tahoma" panose="020B0604030504040204" pitchFamily="34" charset="0"/>
              </a:rPr>
              <a:t>Z</a:t>
            </a:r>
            <a:r>
              <a:rPr kumimoji="1" lang="zh-CN" altLang="en-US" b="1" smtClean="0">
                <a:solidFill>
                  <a:srgbClr val="000066"/>
                </a:solidFill>
                <a:latin typeface="Tahoma" panose="020B0604030504040204" pitchFamily="34" charset="0"/>
              </a:rPr>
              <a:t>＝</a:t>
            </a:r>
            <a:r>
              <a:rPr kumimoji="1" lang="en-US" altLang="zh-CN" b="1" smtClean="0">
                <a:solidFill>
                  <a:srgbClr val="000066"/>
                </a:solidFill>
                <a:latin typeface="Tahoma" panose="020B0604030504040204" pitchFamily="34" charset="0"/>
              </a:rPr>
              <a:t>φ</a:t>
            </a:r>
            <a:r>
              <a:rPr kumimoji="1" lang="zh-CN" altLang="en-US" b="1" smtClean="0">
                <a:solidFill>
                  <a:srgbClr val="000066"/>
                </a:solidFill>
                <a:latin typeface="Tahoma" panose="020B0604030504040204" pitchFamily="34" charset="0"/>
              </a:rPr>
              <a:t>，则称</a:t>
            </a:r>
            <a:r>
              <a:rPr kumimoji="1" lang="en-US" altLang="zh-CN" b="1" smtClean="0">
                <a:solidFill>
                  <a:srgbClr val="000066"/>
                </a:solidFill>
                <a:latin typeface="Tahoma" panose="020B0604030504040204" pitchFamily="34" charset="0"/>
              </a:rPr>
              <a:t>X→→Y</a:t>
            </a:r>
            <a:r>
              <a:rPr kumimoji="1" lang="zh-CN" altLang="en-US" b="1" smtClean="0">
                <a:solidFill>
                  <a:srgbClr val="000066"/>
                </a:solidFill>
                <a:latin typeface="Tahoma" panose="020B0604030504040204" pitchFamily="34" charset="0"/>
              </a:rPr>
              <a:t>为平凡的多值依赖；</a:t>
            </a:r>
          </a:p>
          <a:p>
            <a:pPr eaLnBrk="1" hangingPunct="1">
              <a:lnSpc>
                <a:spcPct val="160000"/>
              </a:lnSpc>
              <a:buClr>
                <a:srgbClr val="FFFF66"/>
              </a:buClr>
              <a:buFontTx/>
              <a:buNone/>
            </a:pPr>
            <a:r>
              <a:rPr kumimoji="1" lang="zh-CN" altLang="en-US" b="1" smtClean="0">
                <a:solidFill>
                  <a:srgbClr val="000066"/>
                </a:solidFill>
                <a:latin typeface="Tahoma" panose="020B0604030504040204" pitchFamily="34" charset="0"/>
              </a:rPr>
              <a:t>        否则称</a:t>
            </a:r>
            <a:r>
              <a:rPr kumimoji="1" lang="en-US" altLang="zh-CN" b="1" smtClean="0">
                <a:solidFill>
                  <a:srgbClr val="000066"/>
                </a:solidFill>
                <a:latin typeface="Tahoma" panose="020B0604030504040204" pitchFamily="34" charset="0"/>
              </a:rPr>
              <a:t>X→→Y</a:t>
            </a:r>
            <a:r>
              <a:rPr kumimoji="1" lang="zh-CN" altLang="en-US" b="1" smtClean="0">
                <a:solidFill>
                  <a:srgbClr val="000066"/>
                </a:solidFill>
                <a:latin typeface="Tahoma" panose="020B0604030504040204" pitchFamily="34" charset="0"/>
              </a:rPr>
              <a:t>为非平凡的多值依赖。</a:t>
            </a:r>
          </a:p>
        </p:txBody>
      </p:sp>
      <p:sp>
        <p:nvSpPr>
          <p:cNvPr id="9" name="Rectangle 5"/>
          <p:cNvSpPr>
            <a:spLocks noChangeArrowheads="1"/>
          </p:cNvSpPr>
          <p:nvPr/>
        </p:nvSpPr>
        <p:spPr bwMode="auto">
          <a:xfrm>
            <a:off x="1042988" y="4437063"/>
            <a:ext cx="726156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如非平凡的多值依赖：</a:t>
            </a:r>
            <a:r>
              <a:rPr lang="en-US" altLang="zh-CN">
                <a:solidFill>
                  <a:srgbClr val="FF0000"/>
                </a:solidFill>
              </a:rPr>
              <a:t>C</a:t>
            </a:r>
            <a:r>
              <a:rPr lang="en-US" altLang="zh-CN">
                <a:solidFill>
                  <a:srgbClr val="FF0000"/>
                </a:solidFill>
                <a:sym typeface="Symbol" panose="05050102010706020507" pitchFamily="18" charset="2"/>
              </a:rPr>
              <a:t></a:t>
            </a:r>
            <a:r>
              <a:rPr lang="en-US" altLang="zh-CN">
                <a:solidFill>
                  <a:srgbClr val="FF0000"/>
                </a:solidFill>
              </a:rPr>
              <a:t>T</a:t>
            </a:r>
            <a:r>
              <a:rPr lang="zh-CN" altLang="en-US">
                <a:solidFill>
                  <a:srgbClr val="FF0000"/>
                </a:solidFill>
              </a:rPr>
              <a:t>，</a:t>
            </a:r>
            <a:r>
              <a:rPr lang="en-US" altLang="zh-CN">
                <a:solidFill>
                  <a:srgbClr val="FF0000"/>
                </a:solidFill>
              </a:rPr>
              <a:t>C</a:t>
            </a:r>
            <a:r>
              <a:rPr lang="en-US" altLang="zh-CN">
                <a:solidFill>
                  <a:srgbClr val="FF0000"/>
                </a:solidFill>
                <a:sym typeface="Symbol" panose="05050102010706020507" pitchFamily="18" charset="2"/>
              </a:rPr>
              <a:t></a:t>
            </a:r>
            <a:r>
              <a:rPr lang="en-US" altLang="zh-CN">
                <a:solidFill>
                  <a:srgbClr val="FF0000"/>
                </a:solidFill>
              </a:rPr>
              <a:t>B</a:t>
            </a:r>
          </a:p>
        </p:txBody>
      </p:sp>
    </p:spTree>
    <p:extLst>
      <p:ext uri="{BB962C8B-B14F-4D97-AF65-F5344CB8AC3E}">
        <p14:creationId xmlns:p14="http://schemas.microsoft.com/office/powerpoint/2010/main" val="1169478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81000" y="854366"/>
            <a:ext cx="77724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C00000"/>
              </a:buClr>
            </a:pPr>
            <a:r>
              <a:rPr lang="en-US" altLang="zh-CN" b="1" dirty="0" smtClean="0">
                <a:solidFill>
                  <a:srgbClr val="669900"/>
                </a:solidFill>
              </a:rPr>
              <a:t> </a:t>
            </a:r>
            <a:r>
              <a:rPr lang="zh-CN" altLang="en-US" b="1" dirty="0" smtClean="0">
                <a:solidFill>
                  <a:srgbClr val="669900"/>
                </a:solidFill>
              </a:rPr>
              <a:t>多值依赖的性质：</a:t>
            </a:r>
          </a:p>
        </p:txBody>
      </p:sp>
      <p:sp>
        <p:nvSpPr>
          <p:cNvPr id="9" name="Rectangle 4"/>
          <p:cNvSpPr>
            <a:spLocks noChangeArrowheads="1"/>
          </p:cNvSpPr>
          <p:nvPr/>
        </p:nvSpPr>
        <p:spPr bwMode="auto">
          <a:xfrm>
            <a:off x="380999" y="1463966"/>
            <a:ext cx="1040707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anose="020B0604020202020204" pitchFamily="34" charset="0"/>
                <a:ea typeface="宋体" panose="02010600030101010101" pitchFamily="2" charset="-122"/>
              </a:defRPr>
            </a:lvl1pPr>
            <a:lvl2pPr marL="8191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3200" dirty="0">
                <a:solidFill>
                  <a:srgbClr val="000066"/>
                </a:solidFill>
                <a:latin typeface="Tahoma" panose="020B0604030504040204" pitchFamily="34" charset="0"/>
              </a:rPr>
              <a:t>（</a:t>
            </a:r>
            <a:r>
              <a:rPr kumimoji="1" lang="en-US" altLang="zh-CN" sz="3200" dirty="0">
                <a:solidFill>
                  <a:srgbClr val="000066"/>
                </a:solidFill>
                <a:latin typeface="Tahoma" panose="020B0604030504040204" pitchFamily="34" charset="0"/>
              </a:rPr>
              <a:t>1</a:t>
            </a:r>
            <a:r>
              <a:rPr kumimoji="1" lang="zh-CN" altLang="en-US" sz="3200" dirty="0">
                <a:solidFill>
                  <a:srgbClr val="000066"/>
                </a:solidFill>
                <a:latin typeface="Tahoma" panose="020B0604030504040204" pitchFamily="34" charset="0"/>
              </a:rPr>
              <a:t>）</a:t>
            </a:r>
            <a:r>
              <a:rPr kumimoji="1" lang="zh-CN" altLang="en-US" sz="3200" dirty="0">
                <a:solidFill>
                  <a:srgbClr val="CC3300"/>
                </a:solidFill>
                <a:latin typeface="Tahoma" panose="020B0604030504040204" pitchFamily="34" charset="0"/>
              </a:rPr>
              <a:t>对称性</a:t>
            </a:r>
            <a:r>
              <a:rPr kumimoji="1" lang="zh-CN" altLang="en-US" sz="3200" dirty="0">
                <a:solidFill>
                  <a:srgbClr val="000066"/>
                </a:solidFill>
                <a:latin typeface="Tahoma" panose="020B0604030504040204" pitchFamily="34" charset="0"/>
              </a:rPr>
              <a:t>：</a:t>
            </a:r>
          </a:p>
          <a:p>
            <a:pPr lvl="1" eaLnBrk="1" hangingPunct="1">
              <a:spcBef>
                <a:spcPct val="20000"/>
              </a:spcBef>
              <a:buClr>
                <a:schemeClr val="hlink"/>
              </a:buClr>
            </a:pPr>
            <a:r>
              <a:rPr kumimoji="1" lang="zh-CN" altLang="en-US" sz="2800" dirty="0">
                <a:solidFill>
                  <a:srgbClr val="000066"/>
                </a:solidFill>
                <a:latin typeface="Tahoma" panose="020B0604030504040204" pitchFamily="34" charset="0"/>
              </a:rPr>
              <a:t>   即：若</a:t>
            </a:r>
            <a:r>
              <a:rPr kumimoji="1" lang="en-US" altLang="zh-CN" sz="2800" dirty="0">
                <a:solidFill>
                  <a:srgbClr val="000066"/>
                </a:solidFill>
                <a:latin typeface="Tahoma" panose="020B0604030504040204" pitchFamily="34" charset="0"/>
              </a:rPr>
              <a:t>X→→Y</a:t>
            </a:r>
            <a:r>
              <a:rPr kumimoji="1" lang="zh-CN" altLang="en-US" sz="2800" dirty="0">
                <a:solidFill>
                  <a:srgbClr val="000066"/>
                </a:solidFill>
                <a:latin typeface="Tahoma" panose="020B0604030504040204" pitchFamily="34" charset="0"/>
              </a:rPr>
              <a:t>，则</a:t>
            </a:r>
            <a:r>
              <a:rPr kumimoji="1" lang="en-US" altLang="zh-CN" sz="2800" dirty="0">
                <a:solidFill>
                  <a:srgbClr val="000066"/>
                </a:solidFill>
                <a:latin typeface="Tahoma" panose="020B0604030504040204" pitchFamily="34" charset="0"/>
              </a:rPr>
              <a:t>X→→Z</a:t>
            </a:r>
            <a:r>
              <a:rPr kumimoji="1" lang="zh-CN" altLang="en-US" sz="2800" dirty="0">
                <a:solidFill>
                  <a:srgbClr val="000066"/>
                </a:solidFill>
                <a:latin typeface="Tahoma" panose="020B0604030504040204" pitchFamily="34" charset="0"/>
              </a:rPr>
              <a:t>，其中</a:t>
            </a:r>
            <a:r>
              <a:rPr kumimoji="1" lang="en-US" altLang="zh-CN" sz="2800" dirty="0">
                <a:solidFill>
                  <a:srgbClr val="000066"/>
                </a:solidFill>
                <a:latin typeface="Tahoma" panose="020B0604030504040204" pitchFamily="34" charset="0"/>
              </a:rPr>
              <a:t>Z</a:t>
            </a:r>
            <a:r>
              <a:rPr kumimoji="1" lang="zh-CN" altLang="en-US" sz="2800" dirty="0">
                <a:solidFill>
                  <a:srgbClr val="000066"/>
                </a:solidFill>
                <a:latin typeface="Tahoma" panose="020B0604030504040204" pitchFamily="34" charset="0"/>
              </a:rPr>
              <a:t>＝</a:t>
            </a:r>
            <a:r>
              <a:rPr kumimoji="1" lang="en-US" altLang="zh-CN" sz="2800" dirty="0">
                <a:solidFill>
                  <a:srgbClr val="000066"/>
                </a:solidFill>
                <a:latin typeface="Tahoma" panose="020B0604030504040204" pitchFamily="34" charset="0"/>
              </a:rPr>
              <a:t>U</a:t>
            </a:r>
            <a:r>
              <a:rPr kumimoji="1" lang="zh-CN" altLang="en-US" sz="2800" dirty="0">
                <a:solidFill>
                  <a:srgbClr val="000066"/>
                </a:solidFill>
                <a:latin typeface="Tahoma" panose="020B0604030504040204" pitchFamily="34" charset="0"/>
              </a:rPr>
              <a:t>－</a:t>
            </a:r>
            <a:r>
              <a:rPr kumimoji="1" lang="en-US" altLang="zh-CN" sz="2800" dirty="0">
                <a:solidFill>
                  <a:srgbClr val="000066"/>
                </a:solidFill>
                <a:latin typeface="Tahoma" panose="020B0604030504040204" pitchFamily="34" charset="0"/>
              </a:rPr>
              <a:t>X</a:t>
            </a:r>
            <a:r>
              <a:rPr kumimoji="1" lang="zh-CN" altLang="en-US" sz="2800" dirty="0">
                <a:solidFill>
                  <a:srgbClr val="000066"/>
                </a:solidFill>
                <a:latin typeface="Tahoma" panose="020B0604030504040204" pitchFamily="34" charset="0"/>
              </a:rPr>
              <a:t>－</a:t>
            </a:r>
            <a:r>
              <a:rPr kumimoji="1" lang="en-US" altLang="zh-CN" sz="2800" dirty="0">
                <a:solidFill>
                  <a:srgbClr val="000066"/>
                </a:solidFill>
                <a:latin typeface="Tahoma" panose="020B0604030504040204" pitchFamily="34" charset="0"/>
              </a:rPr>
              <a:t>Y</a:t>
            </a:r>
          </a:p>
          <a:p>
            <a:pPr lvl="1" eaLnBrk="1" hangingPunct="1">
              <a:spcBef>
                <a:spcPct val="20000"/>
              </a:spcBef>
              <a:buClr>
                <a:schemeClr val="hlink"/>
              </a:buClr>
            </a:pPr>
            <a:r>
              <a:rPr kumimoji="1" lang="en-US" altLang="zh-CN" sz="280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多值依赖的对称性可以用</a:t>
            </a:r>
            <a:r>
              <a:rPr kumimoji="1" lang="zh-CN" altLang="en-US" sz="2800" dirty="0">
                <a:solidFill>
                  <a:srgbClr val="000066"/>
                </a:solidFill>
                <a:latin typeface="Tahoma" panose="020B0604030504040204" pitchFamily="34" charset="0"/>
                <a:hlinkClick r:id="rId3" action="ppaction://hlinksldjump"/>
              </a:rPr>
              <a:t>完全二分图</a:t>
            </a:r>
            <a:r>
              <a:rPr kumimoji="1" lang="zh-CN" altLang="en-US" sz="2800" dirty="0">
                <a:solidFill>
                  <a:srgbClr val="000066"/>
                </a:solidFill>
                <a:latin typeface="Tahoma" panose="020B0604030504040204" pitchFamily="34" charset="0"/>
              </a:rPr>
              <a:t>直观地表示出来。</a:t>
            </a:r>
          </a:p>
        </p:txBody>
      </p:sp>
      <p:sp>
        <p:nvSpPr>
          <p:cNvPr id="10" name="Rectangle 5"/>
          <p:cNvSpPr>
            <a:spLocks noChangeArrowheads="1"/>
          </p:cNvSpPr>
          <p:nvPr/>
        </p:nvSpPr>
        <p:spPr bwMode="auto">
          <a:xfrm>
            <a:off x="380999" y="3024956"/>
            <a:ext cx="76962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kumimoji="1" lang="zh-CN" altLang="en-US" sz="3200" dirty="0">
                <a:solidFill>
                  <a:srgbClr val="000066"/>
                </a:solidFill>
                <a:latin typeface="Tahoma" panose="020B0604030504040204" pitchFamily="34" charset="0"/>
              </a:rPr>
              <a:t>（</a:t>
            </a:r>
            <a:r>
              <a:rPr kumimoji="1" lang="en-US" altLang="zh-CN" sz="3200" dirty="0">
                <a:solidFill>
                  <a:srgbClr val="000066"/>
                </a:solidFill>
                <a:latin typeface="Tahoma" panose="020B0604030504040204" pitchFamily="34" charset="0"/>
              </a:rPr>
              <a:t>2</a:t>
            </a:r>
            <a:r>
              <a:rPr kumimoji="1" lang="zh-CN" altLang="en-US" sz="3200" dirty="0">
                <a:solidFill>
                  <a:srgbClr val="000066"/>
                </a:solidFill>
                <a:latin typeface="Tahoma" panose="020B0604030504040204" pitchFamily="34" charset="0"/>
              </a:rPr>
              <a:t>）</a:t>
            </a:r>
            <a:r>
              <a:rPr kumimoji="1" lang="zh-CN" altLang="en-US" sz="3200" dirty="0">
                <a:solidFill>
                  <a:srgbClr val="CC3300"/>
                </a:solidFill>
                <a:latin typeface="Tahoma" panose="020B0604030504040204" pitchFamily="34" charset="0"/>
              </a:rPr>
              <a:t>传递性</a:t>
            </a:r>
            <a:r>
              <a:rPr kumimoji="1" lang="zh-CN" altLang="en-US" sz="3200" dirty="0">
                <a:solidFill>
                  <a:srgbClr val="000066"/>
                </a:solidFill>
                <a:latin typeface="Tahoma" panose="020B0604030504040204" pitchFamily="34" charset="0"/>
              </a:rPr>
              <a:t>：</a:t>
            </a:r>
          </a:p>
          <a:p>
            <a:pPr lvl="1" eaLnBrk="1" hangingPunct="1">
              <a:spcBef>
                <a:spcPct val="50000"/>
              </a:spcBef>
              <a:buClr>
                <a:schemeClr val="hlink"/>
              </a:buClr>
              <a:buSzPct val="55000"/>
              <a:buFont typeface="Wingdings" panose="05000000000000000000" pitchFamily="2" charset="2"/>
              <a:buNone/>
            </a:pPr>
            <a:r>
              <a:rPr kumimoji="1" lang="zh-CN" altLang="en-US" sz="2800" dirty="0">
                <a:solidFill>
                  <a:srgbClr val="000066"/>
                </a:solidFill>
                <a:latin typeface="Tahoma" panose="020B0604030504040204" pitchFamily="34" charset="0"/>
              </a:rPr>
              <a:t>即：若</a:t>
            </a:r>
            <a:r>
              <a:rPr kumimoji="1" lang="en-US" altLang="zh-CN" sz="2800" dirty="0">
                <a:solidFill>
                  <a:srgbClr val="000066"/>
                </a:solidFill>
                <a:latin typeface="Tahoma" panose="020B0604030504040204" pitchFamily="34" charset="0"/>
              </a:rPr>
              <a:t>X→→Y</a:t>
            </a:r>
            <a:r>
              <a:rPr kumimoji="1" lang="zh-CN" altLang="en-US" sz="2800" dirty="0">
                <a:solidFill>
                  <a:srgbClr val="000066"/>
                </a:solidFill>
                <a:latin typeface="Tahoma" panose="020B0604030504040204" pitchFamily="34" charset="0"/>
              </a:rPr>
              <a:t>，</a:t>
            </a:r>
            <a:r>
              <a:rPr kumimoji="1" lang="en-US" altLang="zh-CN" sz="2800" dirty="0">
                <a:solidFill>
                  <a:srgbClr val="000066"/>
                </a:solidFill>
                <a:latin typeface="Tahoma" panose="020B0604030504040204" pitchFamily="34" charset="0"/>
              </a:rPr>
              <a:t>Y→→Z</a:t>
            </a:r>
            <a:r>
              <a:rPr kumimoji="1" lang="zh-CN" altLang="en-US" sz="2800" dirty="0">
                <a:solidFill>
                  <a:srgbClr val="000066"/>
                </a:solidFill>
                <a:latin typeface="Tahoma" panose="020B0604030504040204" pitchFamily="34" charset="0"/>
              </a:rPr>
              <a:t>， 则</a:t>
            </a:r>
            <a:r>
              <a:rPr kumimoji="1" lang="en-US" altLang="zh-CN" sz="2800" dirty="0">
                <a:solidFill>
                  <a:srgbClr val="000066"/>
                </a:solidFill>
                <a:latin typeface="Tahoma" panose="020B0604030504040204" pitchFamily="34" charset="0"/>
              </a:rPr>
              <a:t>X→→</a:t>
            </a:r>
            <a:r>
              <a:rPr kumimoji="1" lang="en-US" altLang="zh-CN" sz="2800">
                <a:solidFill>
                  <a:srgbClr val="000066"/>
                </a:solidFill>
                <a:latin typeface="Tahoma" panose="020B0604030504040204" pitchFamily="34" charset="0"/>
              </a:rPr>
              <a:t>Z </a:t>
            </a:r>
            <a:r>
              <a:rPr kumimoji="1" lang="zh-CN" altLang="en-US" sz="2800" smtClean="0">
                <a:solidFill>
                  <a:srgbClr val="000066"/>
                </a:solidFill>
                <a:latin typeface="Tahoma" panose="020B0604030504040204" pitchFamily="34" charset="0"/>
              </a:rPr>
              <a:t>－ </a:t>
            </a:r>
            <a:r>
              <a:rPr kumimoji="1" lang="en-US" altLang="zh-CN" sz="2800" smtClean="0">
                <a:solidFill>
                  <a:srgbClr val="000066"/>
                </a:solidFill>
                <a:latin typeface="Tahoma" panose="020B0604030504040204" pitchFamily="34" charset="0"/>
              </a:rPr>
              <a:t>Y</a:t>
            </a:r>
            <a:endParaRPr kumimoji="1" lang="en-US" altLang="zh-CN" sz="2800" dirty="0">
              <a:solidFill>
                <a:srgbClr val="000066"/>
              </a:solidFill>
              <a:latin typeface="Tahoma" panose="020B0604030504040204" pitchFamily="34" charset="0"/>
            </a:endParaRPr>
          </a:p>
        </p:txBody>
      </p:sp>
    </p:spTree>
    <p:extLst>
      <p:ext uri="{BB962C8B-B14F-4D97-AF65-F5344CB8AC3E}">
        <p14:creationId xmlns:p14="http://schemas.microsoft.com/office/powerpoint/2010/main" val="525092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3"/>
          <p:cNvGrpSpPr>
            <a:grpSpLocks/>
          </p:cNvGrpSpPr>
          <p:nvPr/>
        </p:nvGrpSpPr>
        <p:grpSpPr bwMode="auto">
          <a:xfrm>
            <a:off x="1429325" y="1043710"/>
            <a:ext cx="7315200" cy="3657600"/>
            <a:chOff x="720" y="1296"/>
            <a:chExt cx="4608" cy="2304"/>
          </a:xfrm>
        </p:grpSpPr>
        <p:sp>
          <p:nvSpPr>
            <p:cNvPr id="9" name="Oval 4"/>
            <p:cNvSpPr>
              <a:spLocks noChangeArrowheads="1"/>
            </p:cNvSpPr>
            <p:nvPr/>
          </p:nvSpPr>
          <p:spPr bwMode="auto">
            <a:xfrm>
              <a:off x="720" y="1928"/>
              <a:ext cx="687" cy="834"/>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3400">
                  <a:solidFill>
                    <a:srgbClr val="CC3300"/>
                  </a:solidFill>
                  <a:latin typeface="Times New Roman" panose="02020603050405020304" pitchFamily="18" charset="0"/>
                </a:rPr>
                <a:t> </a:t>
              </a:r>
              <a:r>
                <a:rPr kumimoji="1" lang="zh-CN" altLang="en-US" sz="3400">
                  <a:solidFill>
                    <a:srgbClr val="CC3300"/>
                  </a:solidFill>
                  <a:latin typeface="Times New Roman" panose="02020603050405020304" pitchFamily="18" charset="0"/>
                </a:rPr>
                <a:t>物</a:t>
              </a:r>
            </a:p>
            <a:p>
              <a:pPr algn="just" eaLnBrk="1" hangingPunct="1"/>
              <a:r>
                <a:rPr kumimoji="1" lang="zh-CN" altLang="en-US" sz="3400">
                  <a:solidFill>
                    <a:srgbClr val="CC3300"/>
                  </a:solidFill>
                  <a:latin typeface="Times New Roman" panose="02020603050405020304" pitchFamily="18" charset="0"/>
                </a:rPr>
                <a:t> 理</a:t>
              </a:r>
              <a:endParaRPr kumimoji="1" lang="zh-CN" altLang="en-US" sz="4200">
                <a:solidFill>
                  <a:srgbClr val="CC3300"/>
                </a:solidFill>
                <a:latin typeface="Times New Roman" panose="02020603050405020304" pitchFamily="18" charset="0"/>
              </a:endParaRPr>
            </a:p>
          </p:txBody>
        </p:sp>
        <p:sp>
          <p:nvSpPr>
            <p:cNvPr id="10" name="AutoShape 5"/>
            <p:cNvSpPr>
              <a:spLocks noChangeArrowheads="1"/>
            </p:cNvSpPr>
            <p:nvPr/>
          </p:nvSpPr>
          <p:spPr bwMode="auto">
            <a:xfrm>
              <a:off x="1920" y="2975"/>
              <a:ext cx="3408" cy="625"/>
            </a:xfrm>
            <a:prstGeom prst="flowChartTerminator">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tIns="7200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a:solidFill>
                    <a:srgbClr val="CC3300"/>
                  </a:solidFill>
                  <a:latin typeface="Times New Roman" panose="02020603050405020304" pitchFamily="18" charset="0"/>
                </a:rPr>
                <a:t>普通物理学  光学原理  物理习题集</a:t>
              </a:r>
              <a:endParaRPr kumimoji="1" lang="zh-CN" altLang="en-US" sz="4200">
                <a:solidFill>
                  <a:srgbClr val="CC3300"/>
                </a:solidFill>
                <a:latin typeface="Times New Roman" panose="02020603050405020304" pitchFamily="18" charset="0"/>
              </a:endParaRPr>
            </a:p>
            <a:p>
              <a:pPr algn="just" eaLnBrk="1" hangingPunct="1"/>
              <a:endParaRPr kumimoji="1" lang="en-US" altLang="zh-CN" sz="1000" b="0">
                <a:solidFill>
                  <a:srgbClr val="CC3300"/>
                </a:solidFill>
                <a:latin typeface="Times New Roman" panose="02020603050405020304" pitchFamily="18" charset="0"/>
              </a:endParaRPr>
            </a:p>
          </p:txBody>
        </p:sp>
        <p:sp>
          <p:nvSpPr>
            <p:cNvPr id="11" name="AutoShape 6"/>
            <p:cNvSpPr>
              <a:spLocks noChangeArrowheads="1"/>
            </p:cNvSpPr>
            <p:nvPr/>
          </p:nvSpPr>
          <p:spPr bwMode="auto">
            <a:xfrm>
              <a:off x="1920" y="1296"/>
              <a:ext cx="3264" cy="625"/>
            </a:xfrm>
            <a:prstGeom prst="flowChartTerminator">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tIns="0"/>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4200">
                  <a:solidFill>
                    <a:srgbClr val="CC3300"/>
                  </a:solidFill>
                  <a:latin typeface="Times New Roman" panose="02020603050405020304" pitchFamily="18" charset="0"/>
                </a:rPr>
                <a:t>李勇                 王军</a:t>
              </a:r>
            </a:p>
          </p:txBody>
        </p:sp>
        <p:sp>
          <p:nvSpPr>
            <p:cNvPr id="12" name="Line 7"/>
            <p:cNvSpPr>
              <a:spLocks noChangeShapeType="1"/>
            </p:cNvSpPr>
            <p:nvPr/>
          </p:nvSpPr>
          <p:spPr bwMode="auto">
            <a:xfrm flipV="1">
              <a:off x="1407" y="1715"/>
              <a:ext cx="516" cy="418"/>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8"/>
            <p:cNvSpPr>
              <a:spLocks noChangeShapeType="1"/>
            </p:cNvSpPr>
            <p:nvPr/>
          </p:nvSpPr>
          <p:spPr bwMode="auto">
            <a:xfrm>
              <a:off x="1407" y="2555"/>
              <a:ext cx="516" cy="626"/>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Freeform 9"/>
            <p:cNvSpPr>
              <a:spLocks/>
            </p:cNvSpPr>
            <p:nvPr/>
          </p:nvSpPr>
          <p:spPr bwMode="auto">
            <a:xfrm>
              <a:off x="2496" y="1920"/>
              <a:ext cx="6" cy="1023"/>
            </a:xfrm>
            <a:custGeom>
              <a:avLst/>
              <a:gdLst>
                <a:gd name="T0" fmla="*/ 6 w 6"/>
                <a:gd name="T1" fmla="*/ 0 h 765"/>
                <a:gd name="T2" fmla="*/ 0 w 6"/>
                <a:gd name="T3" fmla="*/ 4374 h 765"/>
                <a:gd name="T4" fmla="*/ 0 60000 65536"/>
                <a:gd name="T5" fmla="*/ 0 60000 65536"/>
                <a:gd name="T6" fmla="*/ 0 w 6"/>
                <a:gd name="T7" fmla="*/ 0 h 765"/>
                <a:gd name="T8" fmla="*/ 6 w 6"/>
                <a:gd name="T9" fmla="*/ 765 h 765"/>
              </a:gdLst>
              <a:ahLst/>
              <a:cxnLst>
                <a:cxn ang="T4">
                  <a:pos x="T0" y="T1"/>
                </a:cxn>
                <a:cxn ang="T5">
                  <a:pos x="T2" y="T3"/>
                </a:cxn>
              </a:cxnLst>
              <a:rect l="T6" t="T7" r="T8" b="T9"/>
              <a:pathLst>
                <a:path w="6" h="765">
                  <a:moveTo>
                    <a:pt x="6" y="0"/>
                  </a:moveTo>
                  <a:lnTo>
                    <a:pt x="0" y="765"/>
                  </a:lnTo>
                </a:path>
              </a:pathLst>
            </a:cu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Line 10"/>
            <p:cNvSpPr>
              <a:spLocks noChangeShapeType="1"/>
            </p:cNvSpPr>
            <p:nvPr/>
          </p:nvSpPr>
          <p:spPr bwMode="auto">
            <a:xfrm>
              <a:off x="2496" y="1920"/>
              <a:ext cx="1152" cy="1056"/>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1"/>
            <p:cNvSpPr>
              <a:spLocks noChangeShapeType="1"/>
            </p:cNvSpPr>
            <p:nvPr/>
          </p:nvSpPr>
          <p:spPr bwMode="auto">
            <a:xfrm>
              <a:off x="2496" y="1920"/>
              <a:ext cx="2175" cy="1047"/>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2"/>
            <p:cNvSpPr>
              <a:spLocks noChangeShapeType="1"/>
            </p:cNvSpPr>
            <p:nvPr/>
          </p:nvSpPr>
          <p:spPr bwMode="auto">
            <a:xfrm flipV="1">
              <a:off x="4671" y="1924"/>
              <a:ext cx="0" cy="1043"/>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3"/>
            <p:cNvSpPr>
              <a:spLocks noChangeShapeType="1"/>
            </p:cNvSpPr>
            <p:nvPr/>
          </p:nvSpPr>
          <p:spPr bwMode="auto">
            <a:xfrm flipH="1">
              <a:off x="3600" y="1924"/>
              <a:ext cx="1071" cy="1004"/>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4"/>
            <p:cNvSpPr>
              <a:spLocks noChangeShapeType="1"/>
            </p:cNvSpPr>
            <p:nvPr/>
          </p:nvSpPr>
          <p:spPr bwMode="auto">
            <a:xfrm flipV="1">
              <a:off x="2496" y="1924"/>
              <a:ext cx="2175" cy="105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Rectangle 15"/>
          <p:cNvSpPr>
            <a:spLocks noChangeArrowheads="1"/>
          </p:cNvSpPr>
          <p:nvPr/>
        </p:nvSpPr>
        <p:spPr bwMode="auto">
          <a:xfrm>
            <a:off x="2496125" y="515851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000066"/>
                </a:solidFill>
                <a:latin typeface="Tahoma" panose="020B0604030504040204" pitchFamily="34" charset="0"/>
              </a:rPr>
              <a:t>完全二分图描述多值依赖对称性</a:t>
            </a:r>
          </a:p>
        </p:txBody>
      </p:sp>
    </p:spTree>
    <p:extLst>
      <p:ext uri="{BB962C8B-B14F-4D97-AF65-F5344CB8AC3E}">
        <p14:creationId xmlns:p14="http://schemas.microsoft.com/office/powerpoint/2010/main" val="357037876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396875" y="3561051"/>
            <a:ext cx="8610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2800" dirty="0">
                <a:solidFill>
                  <a:srgbClr val="000066"/>
                </a:solidFill>
                <a:latin typeface="Tahoma" panose="020B0604030504040204" pitchFamily="34" charset="0"/>
              </a:rPr>
              <a:t>（</a:t>
            </a:r>
            <a:r>
              <a:rPr kumimoji="1" lang="en-US" altLang="zh-CN" sz="2800" dirty="0">
                <a:solidFill>
                  <a:srgbClr val="000066"/>
                </a:solidFill>
                <a:latin typeface="Tahoma" panose="020B0604030504040204" pitchFamily="34" charset="0"/>
              </a:rPr>
              <a:t>5</a:t>
            </a:r>
            <a:r>
              <a:rPr kumimoji="1" lang="zh-CN" altLang="en-US" sz="2800" dirty="0">
                <a:solidFill>
                  <a:srgbClr val="000066"/>
                </a:solidFill>
                <a:latin typeface="Tahoma" panose="020B0604030504040204" pitchFamily="34" charset="0"/>
              </a:rPr>
              <a:t>）函数依赖是多值依赖的特殊情况：</a:t>
            </a:r>
          </a:p>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800" dirty="0">
                <a:solidFill>
                  <a:srgbClr val="000066"/>
                </a:solidFill>
                <a:latin typeface="Tahoma" panose="020B0604030504040204" pitchFamily="34" charset="0"/>
              </a:rPr>
              <a:t> 		即：若</a:t>
            </a:r>
            <a:r>
              <a:rPr kumimoji="1" lang="en-US" altLang="zh-CN" sz="2800" dirty="0" err="1">
                <a:solidFill>
                  <a:srgbClr val="000066"/>
                </a:solidFill>
                <a:latin typeface="Tahoma" panose="020B0604030504040204" pitchFamily="34" charset="0"/>
              </a:rPr>
              <a:t>X→Y</a:t>
            </a:r>
            <a:r>
              <a:rPr kumimoji="1" lang="zh-CN" altLang="en-US" sz="2800" dirty="0">
                <a:solidFill>
                  <a:srgbClr val="000066"/>
                </a:solidFill>
                <a:latin typeface="Tahoma" panose="020B0604030504040204" pitchFamily="34" charset="0"/>
              </a:rPr>
              <a:t>，则</a:t>
            </a:r>
            <a:r>
              <a:rPr kumimoji="1" lang="en-US" altLang="zh-CN" sz="2800" dirty="0">
                <a:solidFill>
                  <a:srgbClr val="000066"/>
                </a:solidFill>
                <a:latin typeface="Tahoma" panose="020B0604030504040204" pitchFamily="34" charset="0"/>
              </a:rPr>
              <a:t>X→→Y</a:t>
            </a:r>
            <a:r>
              <a:rPr kumimoji="1" lang="zh-CN" altLang="en-US" sz="2800" dirty="0">
                <a:solidFill>
                  <a:srgbClr val="000066"/>
                </a:solidFill>
                <a:latin typeface="Tahoma" panose="020B0604030504040204" pitchFamily="34" charset="0"/>
              </a:rPr>
              <a:t>。</a:t>
            </a:r>
          </a:p>
        </p:txBody>
      </p:sp>
      <p:sp>
        <p:nvSpPr>
          <p:cNvPr id="9" name="Rectangle 4"/>
          <p:cNvSpPr>
            <a:spLocks noChangeArrowheads="1"/>
          </p:cNvSpPr>
          <p:nvPr/>
        </p:nvSpPr>
        <p:spPr bwMode="auto">
          <a:xfrm>
            <a:off x="396875" y="735301"/>
            <a:ext cx="8747125"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800">
                <a:solidFill>
                  <a:srgbClr val="000066"/>
                </a:solidFill>
                <a:latin typeface="Tahoma" panose="020B0604030504040204" pitchFamily="34" charset="0"/>
              </a:rPr>
              <a:t>（</a:t>
            </a:r>
            <a:r>
              <a:rPr kumimoji="1" lang="en-US" altLang="zh-CN" sz="2800">
                <a:solidFill>
                  <a:srgbClr val="000066"/>
                </a:solidFill>
                <a:latin typeface="Tahoma" panose="020B0604030504040204" pitchFamily="34" charset="0"/>
              </a:rPr>
              <a:t>3</a:t>
            </a:r>
            <a:r>
              <a:rPr kumimoji="1" lang="zh-CN" altLang="en-US" sz="2800">
                <a:solidFill>
                  <a:srgbClr val="000066"/>
                </a:solidFill>
                <a:latin typeface="Tahoma" panose="020B0604030504040204" pitchFamily="34" charset="0"/>
              </a:rPr>
              <a:t>）</a:t>
            </a:r>
            <a:r>
              <a:rPr kumimoji="1" lang="zh-CN" altLang="en-US" sz="2800">
                <a:solidFill>
                  <a:srgbClr val="FF0000"/>
                </a:solidFill>
                <a:latin typeface="Tahoma" panose="020B0604030504040204" pitchFamily="34" charset="0"/>
              </a:rPr>
              <a:t>合并性</a:t>
            </a:r>
            <a:r>
              <a:rPr kumimoji="1" lang="en-US" altLang="zh-CN" sz="2800">
                <a:solidFill>
                  <a:srgbClr val="FF0000"/>
                </a:solidFill>
                <a:latin typeface="Tahoma" panose="020B0604030504040204" pitchFamily="34" charset="0"/>
              </a:rPr>
              <a:t>:</a:t>
            </a:r>
          </a:p>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800">
                <a:solidFill>
                  <a:srgbClr val="000066"/>
                </a:solidFill>
                <a:latin typeface="Tahoma" panose="020B0604030504040204" pitchFamily="34" charset="0"/>
              </a:rPr>
              <a:t>   若</a:t>
            </a:r>
            <a:r>
              <a:rPr kumimoji="1" lang="en-US" altLang="zh-CN" sz="2800">
                <a:solidFill>
                  <a:srgbClr val="000066"/>
                </a:solidFill>
                <a:latin typeface="Tahoma" panose="020B0604030504040204" pitchFamily="34" charset="0"/>
              </a:rPr>
              <a:t>X→→Y</a:t>
            </a:r>
            <a:r>
              <a:rPr kumimoji="1" lang="zh-CN" altLang="en-US" sz="2800">
                <a:solidFill>
                  <a:srgbClr val="000066"/>
                </a:solidFill>
                <a:latin typeface="Tahoma" panose="020B0604030504040204" pitchFamily="34" charset="0"/>
              </a:rPr>
              <a:t>，</a:t>
            </a:r>
            <a:r>
              <a:rPr kumimoji="1" lang="en-US" altLang="zh-CN" sz="2800">
                <a:solidFill>
                  <a:srgbClr val="000066"/>
                </a:solidFill>
                <a:latin typeface="Tahoma" panose="020B0604030504040204" pitchFamily="34" charset="0"/>
              </a:rPr>
              <a:t>X→→Z</a:t>
            </a:r>
            <a:r>
              <a:rPr kumimoji="1" lang="zh-CN" altLang="en-US" sz="2800">
                <a:solidFill>
                  <a:srgbClr val="000066"/>
                </a:solidFill>
                <a:latin typeface="Tahoma" panose="020B0604030504040204" pitchFamily="34" charset="0"/>
              </a:rPr>
              <a:t>，则 </a:t>
            </a:r>
            <a:r>
              <a:rPr kumimoji="1" lang="en-US" altLang="zh-CN" sz="2800">
                <a:solidFill>
                  <a:srgbClr val="000066"/>
                </a:solidFill>
                <a:latin typeface="Tahoma" panose="020B0604030504040204" pitchFamily="34" charset="0"/>
              </a:rPr>
              <a:t>X→→Y</a:t>
            </a:r>
            <a:r>
              <a:rPr kumimoji="1" lang="en-US" altLang="zh-CN" sz="2800">
                <a:solidFill>
                  <a:srgbClr val="000066"/>
                </a:solidFill>
                <a:latin typeface="Tahoma" panose="020B0604030504040204" pitchFamily="34" charset="0"/>
                <a:sym typeface="Symbol" panose="05050102010706020507" pitchFamily="18" charset="2"/>
              </a:rPr>
              <a:t></a:t>
            </a:r>
            <a:r>
              <a:rPr kumimoji="1" lang="en-US" altLang="zh-CN" sz="2800">
                <a:solidFill>
                  <a:srgbClr val="000066"/>
                </a:solidFill>
                <a:latin typeface="Tahoma" panose="020B0604030504040204" pitchFamily="34" charset="0"/>
              </a:rPr>
              <a:t> Z</a:t>
            </a:r>
            <a:r>
              <a:rPr kumimoji="1" lang="zh-CN" altLang="en-US" sz="2800">
                <a:solidFill>
                  <a:srgbClr val="000066"/>
                </a:solidFill>
                <a:latin typeface="Tahoma" panose="020B0604030504040204" pitchFamily="34" charset="0"/>
              </a:rPr>
              <a:t>。</a:t>
            </a:r>
          </a:p>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800">
                <a:solidFill>
                  <a:srgbClr val="000066"/>
                </a:solidFill>
                <a:latin typeface="Tahoma" panose="020B0604030504040204" pitchFamily="34" charset="0"/>
              </a:rPr>
              <a:t>（</a:t>
            </a:r>
            <a:r>
              <a:rPr kumimoji="1" lang="en-US" altLang="zh-CN" sz="2800">
                <a:solidFill>
                  <a:srgbClr val="000066"/>
                </a:solidFill>
                <a:latin typeface="Tahoma" panose="020B0604030504040204" pitchFamily="34" charset="0"/>
              </a:rPr>
              <a:t>4</a:t>
            </a:r>
            <a:r>
              <a:rPr kumimoji="1" lang="zh-CN" altLang="en-US" sz="2800">
                <a:solidFill>
                  <a:srgbClr val="000066"/>
                </a:solidFill>
                <a:latin typeface="Tahoma" panose="020B0604030504040204" pitchFamily="34" charset="0"/>
              </a:rPr>
              <a:t>）</a:t>
            </a:r>
            <a:r>
              <a:rPr kumimoji="1" lang="zh-CN" altLang="en-US" sz="2800">
                <a:solidFill>
                  <a:srgbClr val="FF0000"/>
                </a:solidFill>
                <a:latin typeface="Tahoma" panose="020B0604030504040204" pitchFamily="34" charset="0"/>
              </a:rPr>
              <a:t>分解性</a:t>
            </a:r>
            <a:r>
              <a:rPr kumimoji="1" lang="en-US" altLang="zh-CN" sz="2800">
                <a:solidFill>
                  <a:srgbClr val="FF0000"/>
                </a:solidFill>
                <a:latin typeface="Tahoma" panose="020B0604030504040204" pitchFamily="34" charset="0"/>
              </a:rPr>
              <a:t>:</a:t>
            </a:r>
          </a:p>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800">
                <a:solidFill>
                  <a:srgbClr val="000066"/>
                </a:solidFill>
                <a:latin typeface="Tahoma" panose="020B0604030504040204" pitchFamily="34" charset="0"/>
              </a:rPr>
              <a:t>    若</a:t>
            </a:r>
            <a:r>
              <a:rPr kumimoji="1" lang="en-US" altLang="zh-CN" sz="2800">
                <a:solidFill>
                  <a:srgbClr val="000066"/>
                </a:solidFill>
                <a:latin typeface="Tahoma" panose="020B0604030504040204" pitchFamily="34" charset="0"/>
              </a:rPr>
              <a:t>X→→Y</a:t>
            </a:r>
            <a:r>
              <a:rPr kumimoji="1" lang="zh-CN" altLang="en-US" sz="2800">
                <a:solidFill>
                  <a:srgbClr val="000066"/>
                </a:solidFill>
                <a:latin typeface="Tahoma" panose="020B0604030504040204" pitchFamily="34" charset="0"/>
              </a:rPr>
              <a:t>，</a:t>
            </a:r>
            <a:r>
              <a:rPr kumimoji="1" lang="en-US" altLang="zh-CN" sz="2800">
                <a:solidFill>
                  <a:srgbClr val="000066"/>
                </a:solidFill>
                <a:latin typeface="Tahoma" panose="020B0604030504040204" pitchFamily="34" charset="0"/>
              </a:rPr>
              <a:t>X→→Z</a:t>
            </a:r>
            <a:r>
              <a:rPr kumimoji="1" lang="zh-CN" altLang="en-US" sz="2800">
                <a:solidFill>
                  <a:srgbClr val="000066"/>
                </a:solidFill>
                <a:latin typeface="Tahoma" panose="020B0604030504040204" pitchFamily="34" charset="0"/>
              </a:rPr>
              <a:t>，则 </a:t>
            </a:r>
            <a:r>
              <a:rPr kumimoji="1" lang="en-US" altLang="zh-CN" sz="2800">
                <a:solidFill>
                  <a:srgbClr val="000066"/>
                </a:solidFill>
                <a:latin typeface="Tahoma" panose="020B0604030504040204" pitchFamily="34" charset="0"/>
              </a:rPr>
              <a:t>X→→Y∩Z, </a:t>
            </a: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800">
                <a:solidFill>
                  <a:srgbClr val="000066"/>
                </a:solidFill>
                <a:latin typeface="Tahoma" panose="020B0604030504040204" pitchFamily="34" charset="0"/>
              </a:rPr>
              <a:t>                                         X→→Y</a:t>
            </a:r>
            <a:r>
              <a:rPr kumimoji="1" lang="zh-CN" altLang="en-US" sz="2800">
                <a:solidFill>
                  <a:srgbClr val="000066"/>
                </a:solidFill>
                <a:latin typeface="Tahoma" panose="020B0604030504040204" pitchFamily="34" charset="0"/>
              </a:rPr>
              <a:t>－</a:t>
            </a:r>
            <a:r>
              <a:rPr kumimoji="1" lang="en-US" altLang="zh-CN" sz="2800">
                <a:solidFill>
                  <a:srgbClr val="000066"/>
                </a:solidFill>
                <a:latin typeface="Tahoma" panose="020B0604030504040204" pitchFamily="34" charset="0"/>
              </a:rPr>
              <a:t>Z</a:t>
            </a:r>
            <a:r>
              <a:rPr kumimoji="1" lang="zh-CN" altLang="en-US" sz="2800">
                <a:solidFill>
                  <a:srgbClr val="000066"/>
                </a:solidFill>
                <a:latin typeface="Tahoma" panose="020B0604030504040204" pitchFamily="34" charset="0"/>
              </a:rPr>
              <a:t>，</a:t>
            </a: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800">
                <a:solidFill>
                  <a:srgbClr val="000066"/>
                </a:solidFill>
                <a:latin typeface="Tahoma" panose="020B0604030504040204" pitchFamily="34" charset="0"/>
              </a:rPr>
              <a:t>                                         X→→Z</a:t>
            </a:r>
            <a:r>
              <a:rPr kumimoji="1" lang="zh-CN" altLang="en-US" sz="2800">
                <a:solidFill>
                  <a:srgbClr val="000066"/>
                </a:solidFill>
                <a:latin typeface="Tahoma" panose="020B0604030504040204" pitchFamily="34" charset="0"/>
              </a:rPr>
              <a:t>－</a:t>
            </a:r>
            <a:r>
              <a:rPr kumimoji="1" lang="en-US" altLang="zh-CN" sz="2800">
                <a:solidFill>
                  <a:srgbClr val="000066"/>
                </a:solidFill>
                <a:latin typeface="Tahoma" panose="020B0604030504040204" pitchFamily="34" charset="0"/>
              </a:rPr>
              <a:t>Y</a:t>
            </a:r>
            <a:r>
              <a:rPr kumimoji="1" lang="zh-CN" altLang="en-US" sz="2800">
                <a:solidFill>
                  <a:srgbClr val="000066"/>
                </a:solidFill>
                <a:latin typeface="Tahoma" panose="020B0604030504040204" pitchFamily="34" charset="0"/>
              </a:rPr>
              <a:t>。</a:t>
            </a:r>
          </a:p>
        </p:txBody>
      </p:sp>
    </p:spTree>
    <p:extLst>
      <p:ext uri="{BB962C8B-B14F-4D97-AF65-F5344CB8AC3E}">
        <p14:creationId xmlns:p14="http://schemas.microsoft.com/office/powerpoint/2010/main" val="113940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200" y="1066800"/>
            <a:ext cx="10220036" cy="2438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buFontTx/>
              <a:buNone/>
            </a:pPr>
            <a:r>
              <a:rPr lang="zh-CN" altLang="en-US" b="1" smtClean="0">
                <a:solidFill>
                  <a:srgbClr val="CC3300"/>
                </a:solidFill>
              </a:rPr>
              <a:t>定义</a:t>
            </a:r>
            <a:r>
              <a:rPr lang="en-US" altLang="zh-CN" b="1" smtClean="0">
                <a:solidFill>
                  <a:srgbClr val="CC3300"/>
                </a:solidFill>
              </a:rPr>
              <a:t>5.12</a:t>
            </a:r>
            <a:r>
              <a:rPr lang="en-US" altLang="zh-CN" b="1" smtClean="0">
                <a:solidFill>
                  <a:srgbClr val="000066"/>
                </a:solidFill>
              </a:rPr>
              <a:t>  </a:t>
            </a:r>
            <a:r>
              <a:rPr lang="zh-CN" altLang="en-US" b="1" smtClean="0">
                <a:solidFill>
                  <a:srgbClr val="000066"/>
                </a:solidFill>
              </a:rPr>
              <a:t>关系模式</a:t>
            </a:r>
            <a:r>
              <a:rPr lang="en-US" altLang="zh-CN" b="1" smtClean="0">
                <a:solidFill>
                  <a:srgbClr val="000066"/>
                </a:solidFill>
              </a:rPr>
              <a:t>R∈1NF</a:t>
            </a:r>
            <a:r>
              <a:rPr lang="zh-CN" altLang="en-US" b="1" smtClean="0">
                <a:solidFill>
                  <a:srgbClr val="000066"/>
                </a:solidFill>
              </a:rPr>
              <a:t>，如果对于</a:t>
            </a:r>
            <a:r>
              <a:rPr lang="en-US" altLang="zh-CN" b="1" smtClean="0">
                <a:solidFill>
                  <a:srgbClr val="000066"/>
                </a:solidFill>
              </a:rPr>
              <a:t>R</a:t>
            </a:r>
            <a:r>
              <a:rPr lang="zh-CN" altLang="en-US" b="1" smtClean="0">
                <a:solidFill>
                  <a:srgbClr val="000066"/>
                </a:solidFill>
              </a:rPr>
              <a:t>的每个非平凡多值依赖</a:t>
            </a:r>
            <a:r>
              <a:rPr lang="en-US" altLang="zh-CN" b="1" smtClean="0">
                <a:solidFill>
                  <a:srgbClr val="000066"/>
                </a:solidFill>
              </a:rPr>
              <a:t>X→→Y</a:t>
            </a:r>
            <a:r>
              <a:rPr lang="zh-CN" altLang="en-US" b="1" smtClean="0">
                <a:solidFill>
                  <a:srgbClr val="000066"/>
                </a:solidFill>
              </a:rPr>
              <a:t>（</a:t>
            </a:r>
            <a:r>
              <a:rPr lang="en-US" altLang="zh-CN" b="1" smtClean="0">
                <a:solidFill>
                  <a:srgbClr val="000066"/>
                </a:solidFill>
              </a:rPr>
              <a:t>Y </a:t>
            </a:r>
            <a:r>
              <a:rPr lang="en-US" altLang="zh-CN" b="1" smtClean="0">
                <a:solidFill>
                  <a:srgbClr val="000066"/>
                </a:solidFill>
                <a:sym typeface="Symbol" panose="05050102010706020507" pitchFamily="18" charset="2"/>
              </a:rPr>
              <a:t></a:t>
            </a:r>
            <a:r>
              <a:rPr lang="en-US" altLang="zh-CN" b="1" smtClean="0">
                <a:solidFill>
                  <a:srgbClr val="000066"/>
                </a:solidFill>
              </a:rPr>
              <a:t> X</a:t>
            </a:r>
            <a:r>
              <a:rPr lang="zh-CN" altLang="en-US" b="1" smtClean="0">
                <a:solidFill>
                  <a:srgbClr val="000066"/>
                </a:solidFill>
              </a:rPr>
              <a:t>），</a:t>
            </a:r>
            <a:r>
              <a:rPr lang="en-US" altLang="zh-CN" b="1" smtClean="0">
                <a:solidFill>
                  <a:srgbClr val="000066"/>
                </a:solidFill>
              </a:rPr>
              <a:t>X</a:t>
            </a:r>
            <a:r>
              <a:rPr lang="zh-CN" altLang="en-US" b="1" smtClean="0">
                <a:solidFill>
                  <a:srgbClr val="000066"/>
                </a:solidFill>
              </a:rPr>
              <a:t>都含有候选码，则</a:t>
            </a:r>
            <a:r>
              <a:rPr lang="en-US" altLang="zh-CN" b="1" smtClean="0">
                <a:solidFill>
                  <a:srgbClr val="000066"/>
                </a:solidFill>
              </a:rPr>
              <a:t>R∈4NF</a:t>
            </a:r>
            <a:r>
              <a:rPr lang="zh-CN" altLang="en-US" b="1" smtClean="0">
                <a:solidFill>
                  <a:srgbClr val="000066"/>
                </a:solidFill>
              </a:rPr>
              <a:t>。</a:t>
            </a:r>
          </a:p>
          <a:p>
            <a:pPr eaLnBrk="1" hangingPunct="1">
              <a:lnSpc>
                <a:spcPct val="120000"/>
              </a:lnSpc>
              <a:buFontTx/>
              <a:buNone/>
            </a:pPr>
            <a:r>
              <a:rPr lang="zh-CN" altLang="en-US" b="1" smtClean="0">
                <a:solidFill>
                  <a:srgbClr val="000066"/>
                </a:solidFill>
              </a:rPr>
              <a:t>即：</a:t>
            </a:r>
            <a:r>
              <a:rPr lang="zh-CN" altLang="en-US" b="1" smtClean="0">
                <a:solidFill>
                  <a:srgbClr val="CC3300"/>
                </a:solidFill>
              </a:rPr>
              <a:t>消除各属性间非平凡且非函数依赖的多值依赖。</a:t>
            </a:r>
          </a:p>
        </p:txBody>
      </p:sp>
      <p:sp>
        <p:nvSpPr>
          <p:cNvPr id="9" name="Line 4"/>
          <p:cNvSpPr>
            <a:spLocks noChangeShapeType="1"/>
          </p:cNvSpPr>
          <p:nvPr/>
        </p:nvSpPr>
        <p:spPr bwMode="auto">
          <a:xfrm flipH="1">
            <a:off x="2467263" y="1700213"/>
            <a:ext cx="155575" cy="461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 name="Rectangle 5"/>
          <p:cNvSpPr>
            <a:spLocks noChangeArrowheads="1"/>
          </p:cNvSpPr>
          <p:nvPr/>
        </p:nvSpPr>
        <p:spPr bwMode="auto">
          <a:xfrm>
            <a:off x="381000" y="3810000"/>
            <a:ext cx="8458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5000"/>
              </a:lnSpc>
              <a:spcBef>
                <a:spcPct val="20000"/>
              </a:spcBef>
              <a:buClr>
                <a:srgbClr val="C00000"/>
              </a:buClr>
              <a:buFont typeface="Arial" panose="020B0604020202020204" pitchFamily="34" charset="0"/>
              <a:buChar char="•"/>
            </a:pPr>
            <a:r>
              <a:rPr kumimoji="1" lang="en-US" altLang="zh-CN" sz="2800" b="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允许出现函数依赖（非平凡多值依赖）</a:t>
            </a:r>
          </a:p>
          <a:p>
            <a:pPr marL="457200" indent="-457200" eaLnBrk="1" hangingPunct="1">
              <a:lnSpc>
                <a:spcPct val="115000"/>
              </a:lnSpc>
              <a:spcBef>
                <a:spcPct val="20000"/>
              </a:spcBef>
              <a:buClr>
                <a:srgbClr val="C00000"/>
              </a:buClr>
              <a:buFont typeface="Arial" panose="020B0604020202020204" pitchFamily="34" charset="0"/>
              <a:buChar char="•"/>
            </a:pPr>
            <a:r>
              <a:rPr kumimoji="1" lang="zh-CN" altLang="en-US" sz="2800" dirty="0">
                <a:solidFill>
                  <a:srgbClr val="000066"/>
                </a:solidFill>
                <a:latin typeface="Tahoma" panose="020B0604030504040204" pitchFamily="34" charset="0"/>
              </a:rPr>
              <a:t>  允许出现平凡多值依赖</a:t>
            </a:r>
          </a:p>
          <a:p>
            <a:pPr marL="457200" indent="-457200" eaLnBrk="1" hangingPunct="1">
              <a:lnSpc>
                <a:spcPct val="115000"/>
              </a:lnSpc>
              <a:spcBef>
                <a:spcPct val="20000"/>
              </a:spcBef>
              <a:buClr>
                <a:srgbClr val="C00000"/>
              </a:buClr>
              <a:buFont typeface="Arial" panose="020B0604020202020204" pitchFamily="34" charset="0"/>
              <a:buChar char="•"/>
            </a:pPr>
            <a:r>
              <a:rPr kumimoji="1" lang="zh-CN" altLang="en-US" sz="2800" b="0" dirty="0">
                <a:solidFill>
                  <a:srgbClr val="000066"/>
                </a:solidFill>
                <a:latin typeface="Tahoma" panose="020B0604030504040204" pitchFamily="34" charset="0"/>
              </a:rPr>
              <a:t>  </a:t>
            </a:r>
            <a:r>
              <a:rPr kumimoji="1" lang="zh-CN" altLang="en-US" sz="2800" dirty="0">
                <a:solidFill>
                  <a:srgbClr val="000066"/>
                </a:solidFill>
                <a:latin typeface="Tahoma" panose="020B0604030504040204" pitchFamily="34" charset="0"/>
              </a:rPr>
              <a:t>如果</a:t>
            </a:r>
            <a:r>
              <a:rPr kumimoji="1" lang="en-US" altLang="zh-CN" sz="2800" dirty="0">
                <a:solidFill>
                  <a:srgbClr val="000066"/>
                </a:solidFill>
                <a:latin typeface="Tahoma" panose="020B0604030504040204" pitchFamily="34" charset="0"/>
              </a:rPr>
              <a:t>R ∈ </a:t>
            </a:r>
            <a:r>
              <a:rPr kumimoji="1" lang="en-US" altLang="zh-CN" sz="2800" dirty="0" err="1">
                <a:solidFill>
                  <a:srgbClr val="000066"/>
                </a:solidFill>
                <a:latin typeface="Tahoma" panose="020B0604030504040204" pitchFamily="34" charset="0"/>
              </a:rPr>
              <a:t>4NF</a:t>
            </a:r>
            <a:r>
              <a:rPr kumimoji="1" lang="zh-CN" altLang="en-US" sz="2800" dirty="0">
                <a:solidFill>
                  <a:srgbClr val="000066"/>
                </a:solidFill>
                <a:latin typeface="Tahoma" panose="020B0604030504040204" pitchFamily="34" charset="0"/>
              </a:rPr>
              <a:t>， 则</a:t>
            </a:r>
            <a:r>
              <a:rPr kumimoji="1" lang="en-US" altLang="zh-CN" sz="2800" dirty="0">
                <a:solidFill>
                  <a:srgbClr val="000066"/>
                </a:solidFill>
                <a:latin typeface="Tahoma" panose="020B0604030504040204" pitchFamily="34" charset="0"/>
              </a:rPr>
              <a:t>R ∈ </a:t>
            </a:r>
            <a:r>
              <a:rPr kumimoji="1" lang="en-US" altLang="zh-CN" sz="2800" dirty="0" err="1">
                <a:solidFill>
                  <a:srgbClr val="000066"/>
                </a:solidFill>
                <a:latin typeface="Tahoma" panose="020B0604030504040204" pitchFamily="34" charset="0"/>
              </a:rPr>
              <a:t>BCNF</a:t>
            </a:r>
            <a:endParaRPr kumimoji="1" lang="en-US" altLang="zh-CN" sz="2800" dirty="0">
              <a:solidFill>
                <a:srgbClr val="000066"/>
              </a:solidFill>
              <a:latin typeface="Tahoma" panose="020B0604030504040204" pitchFamily="34" charset="0"/>
            </a:endParaRPr>
          </a:p>
        </p:txBody>
      </p:sp>
    </p:spTree>
    <p:extLst>
      <p:ext uri="{BB962C8B-B14F-4D97-AF65-F5344CB8AC3E}">
        <p14:creationId xmlns:p14="http://schemas.microsoft.com/office/powerpoint/2010/main" val="920507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609599" y="1143000"/>
            <a:ext cx="10547927" cy="48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FontTx/>
              <a:buNone/>
            </a:pPr>
            <a:r>
              <a:rPr lang="zh-CN" altLang="en-US" b="1" smtClean="0">
                <a:solidFill>
                  <a:srgbClr val="000066"/>
                </a:solidFill>
              </a:rPr>
              <a:t>证明：</a:t>
            </a:r>
            <a:r>
              <a:rPr lang="en-US" altLang="zh-CN" b="1" smtClean="0">
                <a:solidFill>
                  <a:srgbClr val="CC3300"/>
                </a:solidFill>
              </a:rPr>
              <a:t>4NF </a:t>
            </a:r>
            <a:r>
              <a:rPr lang="en-US" altLang="zh-CN" b="1" smtClean="0">
                <a:solidFill>
                  <a:srgbClr val="CC3300"/>
                </a:solidFill>
                <a:sym typeface="Symbol" panose="05050102010706020507" pitchFamily="18" charset="2"/>
              </a:rPr>
              <a:t> BC</a:t>
            </a:r>
            <a:r>
              <a:rPr lang="en-US" altLang="zh-CN" b="1" smtClean="0">
                <a:solidFill>
                  <a:srgbClr val="CC3300"/>
                </a:solidFill>
              </a:rPr>
              <a:t>NF</a:t>
            </a:r>
          </a:p>
          <a:p>
            <a:pPr eaLnBrk="1" hangingPunct="1">
              <a:lnSpc>
                <a:spcPct val="110000"/>
              </a:lnSpc>
              <a:buFontTx/>
              <a:buNone/>
            </a:pPr>
            <a:r>
              <a:rPr lang="zh-CN" altLang="en-US" b="1" smtClean="0">
                <a:solidFill>
                  <a:srgbClr val="000066"/>
                </a:solidFill>
              </a:rPr>
              <a:t>反证：若</a:t>
            </a:r>
            <a:r>
              <a:rPr lang="en-US" altLang="zh-CN" b="1" smtClean="0">
                <a:solidFill>
                  <a:srgbClr val="000066"/>
                </a:solidFill>
              </a:rPr>
              <a:t>R</a:t>
            </a:r>
            <a:r>
              <a:rPr lang="en-US" altLang="zh-CN" b="1" smtClean="0">
                <a:solidFill>
                  <a:srgbClr val="000066"/>
                </a:solidFill>
                <a:sym typeface="Symbol" panose="05050102010706020507" pitchFamily="18" charset="2"/>
              </a:rPr>
              <a:t>4</a:t>
            </a:r>
            <a:r>
              <a:rPr lang="en-US" altLang="zh-CN" b="1" smtClean="0">
                <a:solidFill>
                  <a:srgbClr val="000066"/>
                </a:solidFill>
              </a:rPr>
              <a:t>NF</a:t>
            </a:r>
            <a:r>
              <a:rPr lang="zh-CN" altLang="en-US" b="1" smtClean="0">
                <a:solidFill>
                  <a:srgbClr val="000066"/>
                </a:solidFill>
              </a:rPr>
              <a:t>， 但</a:t>
            </a:r>
            <a:r>
              <a:rPr lang="en-US" altLang="zh-CN" b="1" smtClean="0">
                <a:solidFill>
                  <a:srgbClr val="000066"/>
                </a:solidFill>
              </a:rPr>
              <a:t>R</a:t>
            </a:r>
            <a:r>
              <a:rPr lang="en-US" altLang="zh-CN" b="1" smtClean="0">
                <a:solidFill>
                  <a:srgbClr val="000066"/>
                </a:solidFill>
                <a:sym typeface="Symbol" panose="05050102010706020507" pitchFamily="18" charset="2"/>
              </a:rPr>
              <a:t>BC</a:t>
            </a:r>
            <a:r>
              <a:rPr lang="en-US" altLang="zh-CN" b="1" smtClean="0">
                <a:solidFill>
                  <a:srgbClr val="000066"/>
                </a:solidFill>
              </a:rPr>
              <a:t>NF</a:t>
            </a:r>
            <a:r>
              <a:rPr lang="zh-CN" altLang="en-US" b="1" smtClean="0">
                <a:solidFill>
                  <a:srgbClr val="000066"/>
                </a:solidFill>
              </a:rPr>
              <a:t>，则按</a:t>
            </a:r>
            <a:r>
              <a:rPr lang="en-US" altLang="zh-CN" b="1" smtClean="0">
                <a:solidFill>
                  <a:srgbClr val="000066"/>
                </a:solidFill>
              </a:rPr>
              <a:t>BCNF</a:t>
            </a:r>
            <a:r>
              <a:rPr lang="zh-CN" altLang="en-US" b="1" smtClean="0">
                <a:solidFill>
                  <a:srgbClr val="000066"/>
                </a:solidFill>
              </a:rPr>
              <a:t>定义，一定有一个决定因素不包含码。</a:t>
            </a:r>
          </a:p>
          <a:p>
            <a:pPr eaLnBrk="1" hangingPunct="1">
              <a:lnSpc>
                <a:spcPct val="110000"/>
              </a:lnSpc>
              <a:buFontTx/>
              <a:buNone/>
            </a:pPr>
            <a:r>
              <a:rPr lang="zh-CN" altLang="en-US" b="1" smtClean="0">
                <a:solidFill>
                  <a:srgbClr val="000066"/>
                </a:solidFill>
              </a:rPr>
              <a:t>    于是存在：</a:t>
            </a:r>
            <a:r>
              <a:rPr lang="en-US" altLang="zh-CN" b="1" smtClean="0">
                <a:solidFill>
                  <a:srgbClr val="000066"/>
                </a:solidFill>
              </a:rPr>
              <a:t>X</a:t>
            </a:r>
            <a:r>
              <a:rPr lang="en-US" altLang="zh-CN" b="1" smtClean="0">
                <a:solidFill>
                  <a:srgbClr val="000066"/>
                </a:solidFill>
                <a:sym typeface="Symbol" panose="05050102010706020507" pitchFamily="18" charset="2"/>
              </a:rPr>
              <a:t>Y</a:t>
            </a:r>
            <a:r>
              <a:rPr lang="zh-CN" altLang="en-US" b="1" smtClean="0">
                <a:solidFill>
                  <a:srgbClr val="000066"/>
                </a:solidFill>
                <a:sym typeface="Symbol" panose="05050102010706020507" pitchFamily="18" charset="2"/>
              </a:rPr>
              <a:t>， </a:t>
            </a:r>
            <a:r>
              <a:rPr lang="en-US" altLang="zh-CN" b="1" smtClean="0">
                <a:solidFill>
                  <a:srgbClr val="000066"/>
                </a:solidFill>
                <a:sym typeface="Symbol" panose="05050102010706020507" pitchFamily="18" charset="2"/>
              </a:rPr>
              <a:t>Y  X</a:t>
            </a:r>
            <a:r>
              <a:rPr lang="zh-CN" altLang="en-US" b="1" smtClean="0">
                <a:solidFill>
                  <a:srgbClr val="000066"/>
                </a:solidFill>
                <a:sym typeface="Symbol" panose="05050102010706020507" pitchFamily="18" charset="2"/>
              </a:rPr>
              <a:t>，且</a:t>
            </a:r>
            <a:r>
              <a:rPr lang="en-US" altLang="zh-CN" b="1" smtClean="0">
                <a:solidFill>
                  <a:srgbClr val="000066"/>
                </a:solidFill>
                <a:sym typeface="Symbol" panose="05050102010706020507" pitchFamily="18" charset="2"/>
              </a:rPr>
              <a:t>X</a:t>
            </a:r>
            <a:r>
              <a:rPr lang="zh-CN" altLang="en-US" b="1" smtClean="0">
                <a:solidFill>
                  <a:srgbClr val="000066"/>
                </a:solidFill>
                <a:sym typeface="Symbol" panose="05050102010706020507" pitchFamily="18" charset="2"/>
              </a:rPr>
              <a:t>中不含有码。 </a:t>
            </a:r>
          </a:p>
          <a:p>
            <a:pPr eaLnBrk="1" hangingPunct="1">
              <a:lnSpc>
                <a:spcPct val="110000"/>
              </a:lnSpc>
              <a:buFontTx/>
              <a:buNone/>
            </a:pPr>
            <a:r>
              <a:rPr lang="zh-CN" altLang="en-US" b="1" smtClean="0">
                <a:solidFill>
                  <a:srgbClr val="000066"/>
                </a:solidFill>
                <a:sym typeface="Symbol" panose="05050102010706020507" pitchFamily="18" charset="2"/>
              </a:rPr>
              <a:t>        由于函数依赖是多值依赖的特殊情况，即：</a:t>
            </a:r>
            <a:r>
              <a:rPr lang="en-US" altLang="zh-CN" b="1" smtClean="0">
                <a:solidFill>
                  <a:srgbClr val="000066"/>
                </a:solidFill>
              </a:rPr>
              <a:t>X</a:t>
            </a:r>
            <a:r>
              <a:rPr lang="en-US" altLang="zh-CN" b="1" smtClean="0">
                <a:solidFill>
                  <a:srgbClr val="000066"/>
                </a:solidFill>
                <a:sym typeface="Symbol" panose="05050102010706020507" pitchFamily="18" charset="2"/>
              </a:rPr>
              <a:t>Y </a:t>
            </a:r>
            <a:r>
              <a:rPr lang="zh-CN" altLang="en-US" b="1" smtClean="0">
                <a:solidFill>
                  <a:srgbClr val="000066"/>
                </a:solidFill>
                <a:sym typeface="Symbol" panose="05050102010706020507" pitchFamily="18" charset="2"/>
              </a:rPr>
              <a:t>，可得</a:t>
            </a:r>
            <a:r>
              <a:rPr lang="en-US" altLang="zh-CN" b="1" smtClean="0">
                <a:solidFill>
                  <a:srgbClr val="000066"/>
                </a:solidFill>
              </a:rPr>
              <a:t>X→→Y </a:t>
            </a:r>
            <a:r>
              <a:rPr lang="zh-CN" altLang="en-US" b="1" smtClean="0">
                <a:solidFill>
                  <a:srgbClr val="000066"/>
                </a:solidFill>
              </a:rPr>
              <a:t>（</a:t>
            </a:r>
            <a:r>
              <a:rPr lang="en-US" altLang="zh-CN" b="1" smtClean="0">
                <a:solidFill>
                  <a:srgbClr val="000066"/>
                </a:solidFill>
                <a:sym typeface="Symbol" panose="05050102010706020507" pitchFamily="18" charset="2"/>
              </a:rPr>
              <a:t>Y  X</a:t>
            </a:r>
            <a:r>
              <a:rPr lang="zh-CN" altLang="en-US" b="1" smtClean="0">
                <a:solidFill>
                  <a:srgbClr val="000066"/>
                </a:solidFill>
                <a:sym typeface="Symbol" panose="05050102010706020507" pitchFamily="18" charset="2"/>
              </a:rPr>
              <a:t>）</a:t>
            </a:r>
            <a:r>
              <a:rPr lang="zh-CN" altLang="en-US" b="1" smtClean="0">
                <a:solidFill>
                  <a:srgbClr val="000066"/>
                </a:solidFill>
              </a:rPr>
              <a:t> ，</a:t>
            </a:r>
            <a:r>
              <a:rPr lang="zh-CN" altLang="en-US" b="1" smtClean="0">
                <a:solidFill>
                  <a:srgbClr val="000066"/>
                </a:solidFill>
                <a:sym typeface="Symbol" panose="05050102010706020507" pitchFamily="18" charset="2"/>
              </a:rPr>
              <a:t>按</a:t>
            </a:r>
            <a:r>
              <a:rPr lang="en-US" altLang="zh-CN" b="1" smtClean="0">
                <a:solidFill>
                  <a:srgbClr val="000066"/>
                </a:solidFill>
                <a:sym typeface="Symbol" panose="05050102010706020507" pitchFamily="18" charset="2"/>
              </a:rPr>
              <a:t>4NF</a:t>
            </a:r>
            <a:r>
              <a:rPr lang="zh-CN" altLang="en-US" b="1" smtClean="0">
                <a:solidFill>
                  <a:srgbClr val="000066"/>
                </a:solidFill>
                <a:sym typeface="Symbol" panose="05050102010706020507" pitchFamily="18" charset="2"/>
              </a:rPr>
              <a:t>定义，</a:t>
            </a:r>
            <a:r>
              <a:rPr lang="en-US" altLang="zh-CN" b="1" smtClean="0">
                <a:solidFill>
                  <a:srgbClr val="000066"/>
                </a:solidFill>
                <a:sym typeface="Symbol" panose="05050102010706020507" pitchFamily="18" charset="2"/>
              </a:rPr>
              <a:t>X</a:t>
            </a:r>
            <a:r>
              <a:rPr lang="zh-CN" altLang="en-US" b="1" smtClean="0">
                <a:solidFill>
                  <a:srgbClr val="000066"/>
                </a:solidFill>
                <a:sym typeface="Symbol" panose="05050102010706020507" pitchFamily="18" charset="2"/>
              </a:rPr>
              <a:t>一定含有码，则与</a:t>
            </a:r>
            <a:r>
              <a:rPr lang="en-US" altLang="zh-CN" b="1" smtClean="0">
                <a:solidFill>
                  <a:srgbClr val="000066"/>
                </a:solidFill>
                <a:sym typeface="Symbol" panose="05050102010706020507" pitchFamily="18" charset="2"/>
              </a:rPr>
              <a:t>X</a:t>
            </a:r>
            <a:r>
              <a:rPr lang="zh-CN" altLang="en-US" b="1" smtClean="0">
                <a:solidFill>
                  <a:srgbClr val="000066"/>
                </a:solidFill>
                <a:sym typeface="Symbol" panose="05050102010706020507" pitchFamily="18" charset="2"/>
              </a:rPr>
              <a:t>中不含有码矛盾。 </a:t>
            </a:r>
          </a:p>
          <a:p>
            <a:pPr eaLnBrk="1" hangingPunct="1">
              <a:lnSpc>
                <a:spcPct val="110000"/>
              </a:lnSpc>
              <a:buFontTx/>
              <a:buNone/>
            </a:pPr>
            <a:r>
              <a:rPr lang="zh-CN" altLang="en-US" b="1" smtClean="0">
                <a:solidFill>
                  <a:srgbClr val="000066"/>
                </a:solidFill>
                <a:sym typeface="Symbol" panose="05050102010706020507" pitchFamily="18" charset="2"/>
              </a:rPr>
              <a:t>所以：</a:t>
            </a:r>
            <a:r>
              <a:rPr lang="en-US" altLang="zh-CN" b="1" smtClean="0">
                <a:solidFill>
                  <a:srgbClr val="000066"/>
                </a:solidFill>
              </a:rPr>
              <a:t>R</a:t>
            </a:r>
            <a:r>
              <a:rPr lang="en-US" altLang="zh-CN" b="1" smtClean="0">
                <a:solidFill>
                  <a:srgbClr val="000066"/>
                </a:solidFill>
                <a:sym typeface="Symbol" panose="05050102010706020507" pitchFamily="18" charset="2"/>
              </a:rPr>
              <a:t>BC</a:t>
            </a:r>
            <a:r>
              <a:rPr lang="en-US" altLang="zh-CN" b="1" smtClean="0">
                <a:solidFill>
                  <a:srgbClr val="000066"/>
                </a:solidFill>
              </a:rPr>
              <a:t>NF</a:t>
            </a:r>
            <a:r>
              <a:rPr lang="zh-CN" altLang="en-US" b="1" smtClean="0">
                <a:solidFill>
                  <a:srgbClr val="000066"/>
                </a:solidFill>
              </a:rPr>
              <a:t>。</a:t>
            </a:r>
          </a:p>
        </p:txBody>
      </p:sp>
      <p:sp>
        <p:nvSpPr>
          <p:cNvPr id="9" name="Line 4"/>
          <p:cNvSpPr>
            <a:spLocks noChangeShapeType="1"/>
          </p:cNvSpPr>
          <p:nvPr/>
        </p:nvSpPr>
        <p:spPr bwMode="auto">
          <a:xfrm>
            <a:off x="4277660" y="2877128"/>
            <a:ext cx="152400" cy="45720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5"/>
          <p:cNvSpPr>
            <a:spLocks noChangeShapeType="1"/>
          </p:cNvSpPr>
          <p:nvPr/>
        </p:nvSpPr>
        <p:spPr bwMode="auto">
          <a:xfrm>
            <a:off x="1601499" y="3968318"/>
            <a:ext cx="152400" cy="45720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700120075"/>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199" y="1524000"/>
            <a:ext cx="10534073"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FontTx/>
              <a:buNone/>
            </a:pPr>
            <a:r>
              <a:rPr lang="en-US" altLang="zh-CN" b="1" dirty="0" smtClean="0">
                <a:solidFill>
                  <a:srgbClr val="000066"/>
                </a:solidFill>
              </a:rPr>
              <a:t>         </a:t>
            </a:r>
            <a:r>
              <a:rPr lang="zh-CN" altLang="en-US" b="1" dirty="0" smtClean="0">
                <a:solidFill>
                  <a:srgbClr val="000066"/>
                </a:solidFill>
              </a:rPr>
              <a:t>存在非平凡的多值依赖</a:t>
            </a:r>
            <a:r>
              <a:rPr lang="en-US" altLang="zh-CN" b="1" dirty="0" smtClean="0">
                <a:solidFill>
                  <a:srgbClr val="000066"/>
                </a:solidFill>
              </a:rPr>
              <a:t>C→→T</a:t>
            </a:r>
            <a:r>
              <a:rPr lang="zh-CN" altLang="en-US" b="1" dirty="0" smtClean="0">
                <a:solidFill>
                  <a:srgbClr val="000066"/>
                </a:solidFill>
              </a:rPr>
              <a:t>，且</a:t>
            </a:r>
            <a:r>
              <a:rPr lang="en-US" altLang="zh-CN" b="1" dirty="0" smtClean="0">
                <a:solidFill>
                  <a:srgbClr val="000066"/>
                </a:solidFill>
              </a:rPr>
              <a:t>C</a:t>
            </a:r>
            <a:r>
              <a:rPr lang="zh-CN" altLang="en-US" b="1" dirty="0" smtClean="0">
                <a:solidFill>
                  <a:srgbClr val="000066"/>
                </a:solidFill>
              </a:rPr>
              <a:t>不是候选码，该关系模式的码是</a:t>
            </a:r>
            <a:r>
              <a:rPr lang="en-US" altLang="zh-CN" b="1" dirty="0" smtClean="0">
                <a:solidFill>
                  <a:srgbClr val="000066"/>
                </a:solidFill>
              </a:rPr>
              <a:t>(</a:t>
            </a:r>
            <a:r>
              <a:rPr lang="en-US" altLang="zh-CN" b="1" dirty="0" err="1" smtClean="0">
                <a:solidFill>
                  <a:srgbClr val="000066"/>
                </a:solidFill>
              </a:rPr>
              <a:t>C,T,B</a:t>
            </a:r>
            <a:r>
              <a:rPr lang="en-US" altLang="zh-CN" b="1" dirty="0" smtClean="0">
                <a:solidFill>
                  <a:srgbClr val="000066"/>
                </a:solidFill>
              </a:rPr>
              <a:t>) </a:t>
            </a:r>
            <a:r>
              <a:rPr lang="zh-CN" altLang="en-US" b="1" dirty="0" smtClean="0">
                <a:solidFill>
                  <a:srgbClr val="000066"/>
                </a:solidFill>
              </a:rPr>
              <a:t>，即全码。</a:t>
            </a:r>
          </a:p>
          <a:p>
            <a:pPr eaLnBrk="1" hangingPunct="1">
              <a:lnSpc>
                <a:spcPct val="125000"/>
              </a:lnSpc>
              <a:buClr>
                <a:srgbClr val="C00000"/>
              </a:buClr>
            </a:pPr>
            <a:r>
              <a:rPr lang="zh-CN" altLang="en-US" b="1" dirty="0" smtClean="0">
                <a:solidFill>
                  <a:srgbClr val="CC3300"/>
                </a:solidFill>
              </a:rPr>
              <a:t>存在问题</a:t>
            </a:r>
            <a:r>
              <a:rPr lang="zh-CN" altLang="en-US" b="1" dirty="0" smtClean="0">
                <a:solidFill>
                  <a:srgbClr val="000066"/>
                </a:solidFill>
              </a:rPr>
              <a:t>：数据冗余大，插入、删除、更新异常</a:t>
            </a:r>
            <a:endParaRPr lang="en-US" altLang="zh-CN" b="1" dirty="0" smtClean="0">
              <a:solidFill>
                <a:srgbClr val="000066"/>
              </a:solidFill>
            </a:endParaRPr>
          </a:p>
          <a:p>
            <a:pPr eaLnBrk="1" hangingPunct="1">
              <a:lnSpc>
                <a:spcPct val="125000"/>
              </a:lnSpc>
              <a:buClr>
                <a:srgbClr val="C00000"/>
              </a:buClr>
            </a:pPr>
            <a:r>
              <a:rPr lang="zh-CN" altLang="en-US" b="1" dirty="0" smtClean="0">
                <a:solidFill>
                  <a:srgbClr val="CC3300"/>
                </a:solidFill>
              </a:rPr>
              <a:t>解决方法</a:t>
            </a:r>
            <a:r>
              <a:rPr lang="zh-CN" altLang="en-US" b="1" dirty="0" smtClean="0">
                <a:solidFill>
                  <a:srgbClr val="000066"/>
                </a:solidFill>
              </a:rPr>
              <a:t>：用投影分解法把</a:t>
            </a:r>
            <a:r>
              <a:rPr lang="en-US" altLang="zh-CN" b="1" dirty="0" smtClean="0">
                <a:solidFill>
                  <a:srgbClr val="000066"/>
                </a:solidFill>
              </a:rPr>
              <a:t>Teach</a:t>
            </a:r>
            <a:r>
              <a:rPr lang="zh-CN" altLang="en-US" b="1" dirty="0" smtClean="0">
                <a:solidFill>
                  <a:srgbClr val="000066"/>
                </a:solidFill>
              </a:rPr>
              <a:t>分解为如下两个</a:t>
            </a:r>
            <a:r>
              <a:rPr lang="zh-CN" altLang="en-US" b="1" dirty="0" smtClean="0">
                <a:solidFill>
                  <a:srgbClr val="CC3300"/>
                </a:solidFill>
              </a:rPr>
              <a:t>关系模式</a:t>
            </a:r>
            <a:r>
              <a:rPr lang="zh-CN" altLang="en-US" b="1" dirty="0" smtClean="0">
                <a:solidFill>
                  <a:srgbClr val="000066"/>
                </a:solidFill>
              </a:rPr>
              <a:t>：   </a:t>
            </a:r>
            <a:r>
              <a:rPr lang="en-US" altLang="zh-CN" b="1" dirty="0" smtClean="0">
                <a:solidFill>
                  <a:srgbClr val="000066"/>
                </a:solidFill>
              </a:rPr>
              <a:t>CT(C, T) ∈ </a:t>
            </a:r>
            <a:r>
              <a:rPr lang="en-US" altLang="zh-CN" b="1" dirty="0" err="1" smtClean="0">
                <a:solidFill>
                  <a:srgbClr val="000066"/>
                </a:solidFill>
              </a:rPr>
              <a:t>4NF</a:t>
            </a:r>
            <a:endParaRPr lang="en-US" altLang="zh-CN" b="1" dirty="0" smtClean="0">
              <a:solidFill>
                <a:srgbClr val="000066"/>
              </a:solidFill>
            </a:endParaRPr>
          </a:p>
          <a:p>
            <a:pPr eaLnBrk="1" hangingPunct="1">
              <a:lnSpc>
                <a:spcPct val="125000"/>
              </a:lnSpc>
              <a:buFontTx/>
              <a:buNone/>
            </a:pPr>
            <a:r>
              <a:rPr lang="en-US" altLang="zh-CN" b="1" dirty="0" smtClean="0">
                <a:solidFill>
                  <a:srgbClr val="000066"/>
                </a:solidFill>
              </a:rPr>
              <a:t>                         CB(C, B) ∈ </a:t>
            </a:r>
            <a:r>
              <a:rPr lang="en-US" altLang="zh-CN" b="1" dirty="0" err="1" smtClean="0">
                <a:solidFill>
                  <a:srgbClr val="000066"/>
                </a:solidFill>
              </a:rPr>
              <a:t>4NF</a:t>
            </a:r>
            <a:endParaRPr lang="en-US" altLang="zh-CN" b="1" dirty="0" smtClean="0">
              <a:solidFill>
                <a:srgbClr val="000066"/>
              </a:solidFill>
            </a:endParaRPr>
          </a:p>
          <a:p>
            <a:pPr eaLnBrk="1" hangingPunct="1">
              <a:lnSpc>
                <a:spcPct val="125000"/>
              </a:lnSpc>
              <a:buFontTx/>
              <a:buNone/>
            </a:pPr>
            <a:r>
              <a:rPr lang="en-US" altLang="zh-CN" b="1" dirty="0" smtClean="0">
                <a:solidFill>
                  <a:srgbClr val="000066"/>
                </a:solidFill>
              </a:rPr>
              <a:t>    </a:t>
            </a:r>
            <a:r>
              <a:rPr lang="zh-CN" altLang="en-US" b="1" dirty="0" smtClean="0">
                <a:solidFill>
                  <a:srgbClr val="000066"/>
                </a:solidFill>
              </a:rPr>
              <a:t>其中：</a:t>
            </a:r>
            <a:r>
              <a:rPr lang="en-US" altLang="zh-CN" b="1" dirty="0" smtClean="0">
                <a:solidFill>
                  <a:srgbClr val="000066"/>
                </a:solidFill>
              </a:rPr>
              <a:t>C→→T</a:t>
            </a:r>
            <a:r>
              <a:rPr lang="zh-CN" altLang="en-US" b="1" dirty="0" smtClean="0">
                <a:solidFill>
                  <a:srgbClr val="000066"/>
                </a:solidFill>
              </a:rPr>
              <a:t>， </a:t>
            </a:r>
            <a:r>
              <a:rPr lang="en-US" altLang="zh-CN" b="1" dirty="0" smtClean="0">
                <a:solidFill>
                  <a:srgbClr val="000066"/>
                </a:solidFill>
              </a:rPr>
              <a:t>C→→B</a:t>
            </a:r>
            <a:r>
              <a:rPr lang="zh-CN" altLang="en-US" b="1" dirty="0" smtClean="0">
                <a:solidFill>
                  <a:srgbClr val="000066"/>
                </a:solidFill>
              </a:rPr>
              <a:t>是平凡多值依赖</a:t>
            </a:r>
            <a:r>
              <a:rPr lang="zh-CN" altLang="en-US" sz="4000" b="1" dirty="0" smtClean="0">
                <a:solidFill>
                  <a:srgbClr val="000066"/>
                </a:solidFill>
              </a:rPr>
              <a:t>  </a:t>
            </a:r>
          </a:p>
        </p:txBody>
      </p:sp>
      <p:grpSp>
        <p:nvGrpSpPr>
          <p:cNvPr id="9" name="Group 4"/>
          <p:cNvGrpSpPr>
            <a:grpSpLocks/>
          </p:cNvGrpSpPr>
          <p:nvPr/>
        </p:nvGrpSpPr>
        <p:grpSpPr bwMode="auto">
          <a:xfrm>
            <a:off x="381000" y="1066800"/>
            <a:ext cx="4579938" cy="519113"/>
            <a:chOff x="336" y="336"/>
            <a:chExt cx="2885" cy="327"/>
          </a:xfrm>
        </p:grpSpPr>
        <p:sp>
          <p:nvSpPr>
            <p:cNvPr id="10" name="Rectangle 5"/>
            <p:cNvSpPr>
              <a:spLocks noChangeArrowheads="1"/>
            </p:cNvSpPr>
            <p:nvPr/>
          </p:nvSpPr>
          <p:spPr bwMode="auto">
            <a:xfrm>
              <a:off x="336" y="336"/>
              <a:ext cx="28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669900"/>
                  </a:solidFill>
                  <a:latin typeface="Tahoma" panose="020B0604030504040204" pitchFamily="34" charset="0"/>
                </a:rPr>
                <a:t>例： </a:t>
              </a:r>
              <a:r>
                <a:rPr kumimoji="1" lang="en-US" altLang="zh-CN" sz="2800">
                  <a:solidFill>
                    <a:srgbClr val="669900"/>
                  </a:solidFill>
                  <a:latin typeface="Tahoma" panose="020B0604030504040204" pitchFamily="34" charset="0"/>
                </a:rPr>
                <a:t>Teach(C,T,B) ∈ 4NF</a:t>
              </a:r>
            </a:p>
          </p:txBody>
        </p:sp>
        <p:sp>
          <p:nvSpPr>
            <p:cNvPr id="11" name="Line 6"/>
            <p:cNvSpPr>
              <a:spLocks noChangeShapeType="1"/>
            </p:cNvSpPr>
            <p:nvPr/>
          </p:nvSpPr>
          <p:spPr bwMode="auto">
            <a:xfrm>
              <a:off x="2535" y="411"/>
              <a:ext cx="48" cy="192"/>
            </a:xfrm>
            <a:prstGeom prst="line">
              <a:avLst/>
            </a:prstGeom>
            <a:noFill/>
            <a:ln w="28575">
              <a:solidFill>
                <a:srgbClr val="6699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3855505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i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ox(i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5.3.5</a:t>
            </a:r>
            <a:r>
              <a:rPr lang="en-US" altLang="zh-CN" sz="2800" b="1" dirty="0">
                <a:solidFill>
                  <a:srgbClr val="000066"/>
                </a:solidFill>
              </a:rPr>
              <a:t> </a:t>
            </a:r>
            <a:r>
              <a:rPr lang="zh-CN" altLang="en-US" sz="2800" b="1" dirty="0">
                <a:solidFill>
                  <a:schemeClr val="bg1"/>
                </a:solidFill>
                <a:latin typeface="微软雅黑" panose="020B0503020204020204" pitchFamily="34" charset="-122"/>
                <a:ea typeface="微软雅黑" panose="020B0503020204020204" pitchFamily="34" charset="-122"/>
              </a:rPr>
              <a:t>多值依赖与第四范式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199" y="1143000"/>
            <a:ext cx="10995891"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60000"/>
              </a:lnSpc>
              <a:buClr>
                <a:srgbClr val="FF0000"/>
              </a:buClr>
            </a:pPr>
            <a:r>
              <a:rPr kumimoji="1" lang="zh-CN" altLang="en-US" b="1" dirty="0" smtClean="0">
                <a:solidFill>
                  <a:srgbClr val="000066"/>
                </a:solidFill>
                <a:latin typeface="Tahoma" panose="020B0604030504040204" pitchFamily="34" charset="0"/>
              </a:rPr>
              <a:t>函数依赖和多值依赖是两种非常重要的数据依赖</a:t>
            </a:r>
          </a:p>
          <a:p>
            <a:pPr eaLnBrk="1" hangingPunct="1">
              <a:lnSpc>
                <a:spcPct val="160000"/>
              </a:lnSpc>
              <a:buClr>
                <a:srgbClr val="FFFF66"/>
              </a:buClr>
              <a:buFontTx/>
              <a:buNone/>
            </a:pPr>
            <a:r>
              <a:rPr kumimoji="1" lang="zh-CN" altLang="en-US" b="1" dirty="0" smtClean="0">
                <a:solidFill>
                  <a:srgbClr val="000066"/>
                </a:solidFill>
                <a:latin typeface="Tahoma" panose="020B0604030504040204" pitchFamily="34" charset="0"/>
              </a:rPr>
              <a:t>        若只考虑</a:t>
            </a:r>
            <a:r>
              <a:rPr kumimoji="1" lang="zh-CN" altLang="en-US" b="1" dirty="0" smtClean="0">
                <a:solidFill>
                  <a:srgbClr val="CC3300"/>
                </a:solidFill>
                <a:latin typeface="Tahoma" panose="020B0604030504040204" pitchFamily="34" charset="0"/>
              </a:rPr>
              <a:t>函数依赖</a:t>
            </a:r>
            <a:r>
              <a:rPr kumimoji="1" lang="zh-CN" altLang="en-US" b="1" dirty="0" smtClean="0">
                <a:solidFill>
                  <a:srgbClr val="000066"/>
                </a:solidFill>
                <a:latin typeface="Tahoma" panose="020B0604030504040204" pitchFamily="34" charset="0"/>
              </a:rPr>
              <a:t>，则</a:t>
            </a:r>
            <a:r>
              <a:rPr kumimoji="1" lang="en-US" altLang="zh-CN" b="1" dirty="0" err="1" smtClean="0">
                <a:solidFill>
                  <a:srgbClr val="000066"/>
                </a:solidFill>
                <a:latin typeface="Tahoma" panose="020B0604030504040204" pitchFamily="34" charset="0"/>
              </a:rPr>
              <a:t>BCNF</a:t>
            </a:r>
            <a:r>
              <a:rPr kumimoji="1" lang="zh-CN" altLang="en-US" b="1" dirty="0" smtClean="0">
                <a:solidFill>
                  <a:srgbClr val="000066"/>
                </a:solidFill>
                <a:latin typeface="Tahoma" panose="020B0604030504040204" pitchFamily="34" charset="0"/>
              </a:rPr>
              <a:t>为最高范式（但不是数据库模式设计的最高范式）；</a:t>
            </a:r>
          </a:p>
          <a:p>
            <a:pPr eaLnBrk="1" hangingPunct="1">
              <a:lnSpc>
                <a:spcPct val="160000"/>
              </a:lnSpc>
              <a:buClr>
                <a:srgbClr val="FFFF66"/>
              </a:buClr>
              <a:buFontTx/>
              <a:buNone/>
            </a:pPr>
            <a:r>
              <a:rPr kumimoji="1" lang="zh-CN" altLang="en-US" b="1" dirty="0" smtClean="0">
                <a:solidFill>
                  <a:srgbClr val="000066"/>
                </a:solidFill>
                <a:latin typeface="Tahoma" panose="020B0604030504040204" pitchFamily="34" charset="0"/>
              </a:rPr>
              <a:t>        若考虑</a:t>
            </a:r>
            <a:r>
              <a:rPr kumimoji="1" lang="zh-CN" altLang="en-US" b="1" dirty="0" smtClean="0">
                <a:solidFill>
                  <a:srgbClr val="CC3300"/>
                </a:solidFill>
                <a:latin typeface="Tahoma" panose="020B0604030504040204" pitchFamily="34" charset="0"/>
              </a:rPr>
              <a:t>多值依赖</a:t>
            </a:r>
            <a:r>
              <a:rPr kumimoji="1" lang="zh-CN" altLang="en-US" b="1" dirty="0" smtClean="0">
                <a:solidFill>
                  <a:srgbClr val="000066"/>
                </a:solidFill>
                <a:latin typeface="Tahoma" panose="020B0604030504040204" pitchFamily="34" charset="0"/>
              </a:rPr>
              <a:t>，则</a:t>
            </a:r>
            <a:r>
              <a:rPr kumimoji="1" lang="en-US" altLang="zh-CN" b="1" dirty="0" err="1" smtClean="0">
                <a:solidFill>
                  <a:srgbClr val="000066"/>
                </a:solidFill>
                <a:latin typeface="Tahoma" panose="020B0604030504040204" pitchFamily="34" charset="0"/>
              </a:rPr>
              <a:t>4NF</a:t>
            </a:r>
            <a:r>
              <a:rPr kumimoji="1" lang="zh-CN" altLang="en-US" b="1" dirty="0" smtClean="0">
                <a:solidFill>
                  <a:srgbClr val="000066"/>
                </a:solidFill>
                <a:latin typeface="Tahoma" panose="020B0604030504040204" pitchFamily="34" charset="0"/>
              </a:rPr>
              <a:t>为最高范式；</a:t>
            </a:r>
          </a:p>
          <a:p>
            <a:pPr eaLnBrk="1" hangingPunct="1">
              <a:lnSpc>
                <a:spcPct val="160000"/>
              </a:lnSpc>
              <a:buClr>
                <a:srgbClr val="FFFF66"/>
              </a:buClr>
              <a:buFontTx/>
              <a:buNone/>
            </a:pPr>
            <a:r>
              <a:rPr kumimoji="1" lang="zh-CN" altLang="en-US" b="1" dirty="0" smtClean="0">
                <a:solidFill>
                  <a:srgbClr val="000066"/>
                </a:solidFill>
                <a:latin typeface="Tahoma" panose="020B0604030504040204" pitchFamily="34" charset="0"/>
              </a:rPr>
              <a:t>        若消除了</a:t>
            </a:r>
            <a:r>
              <a:rPr kumimoji="1" lang="en-US" altLang="zh-CN" b="1" dirty="0" err="1" smtClean="0">
                <a:solidFill>
                  <a:srgbClr val="000066"/>
                </a:solidFill>
                <a:latin typeface="Tahoma" panose="020B0604030504040204" pitchFamily="34" charset="0"/>
              </a:rPr>
              <a:t>4NF</a:t>
            </a:r>
            <a:r>
              <a:rPr kumimoji="1" lang="zh-CN" altLang="en-US" b="1" dirty="0" smtClean="0">
                <a:solidFill>
                  <a:srgbClr val="000066"/>
                </a:solidFill>
                <a:latin typeface="Tahoma" panose="020B0604030504040204" pitchFamily="34" charset="0"/>
              </a:rPr>
              <a:t>中的</a:t>
            </a:r>
            <a:r>
              <a:rPr kumimoji="1" lang="zh-CN" altLang="en-US" b="1" dirty="0" smtClean="0">
                <a:solidFill>
                  <a:srgbClr val="CC3300"/>
                </a:solidFill>
                <a:latin typeface="Tahoma" panose="020B0604030504040204" pitchFamily="34" charset="0"/>
              </a:rPr>
              <a:t>连接依赖</a:t>
            </a:r>
            <a:r>
              <a:rPr kumimoji="1" lang="zh-CN" altLang="en-US" b="1" dirty="0" smtClean="0">
                <a:solidFill>
                  <a:srgbClr val="000066"/>
                </a:solidFill>
                <a:latin typeface="Tahoma" panose="020B0604030504040204" pitchFamily="34" charset="0"/>
              </a:rPr>
              <a:t>，可以得到更为规范化的</a:t>
            </a:r>
            <a:r>
              <a:rPr kumimoji="1" lang="en-US" altLang="zh-CN" b="1" dirty="0" err="1" smtClean="0">
                <a:solidFill>
                  <a:srgbClr val="000066"/>
                </a:solidFill>
                <a:latin typeface="Tahoma" panose="020B0604030504040204" pitchFamily="34" charset="0"/>
              </a:rPr>
              <a:t>5NF</a:t>
            </a:r>
            <a:r>
              <a:rPr kumimoji="1" lang="zh-CN" altLang="en-US" b="1" dirty="0" smtClean="0">
                <a:solidFill>
                  <a:srgbClr val="000066"/>
                </a:solidFill>
                <a:latin typeface="Tahoma" panose="020B0604030504040204" pitchFamily="34" charset="0"/>
              </a:rPr>
              <a:t>。</a:t>
            </a:r>
          </a:p>
          <a:p>
            <a:pPr eaLnBrk="1" hangingPunct="1">
              <a:lnSpc>
                <a:spcPct val="160000"/>
              </a:lnSpc>
              <a:buClr>
                <a:srgbClr val="FFFF66"/>
              </a:buClr>
              <a:buFontTx/>
              <a:buNone/>
            </a:pPr>
            <a:endParaRPr kumimoji="1" lang="en-US" altLang="zh-CN" b="1" dirty="0" smtClean="0">
              <a:solidFill>
                <a:srgbClr val="000066"/>
              </a:solidFill>
              <a:latin typeface="Tahoma" panose="020B0604030504040204" pitchFamily="34" charset="0"/>
            </a:endParaRPr>
          </a:p>
        </p:txBody>
      </p:sp>
    </p:spTree>
    <p:extLst>
      <p:ext uri="{BB962C8B-B14F-4D97-AF65-F5344CB8AC3E}">
        <p14:creationId xmlns:p14="http://schemas.microsoft.com/office/powerpoint/2010/main" val="3595825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par>
                          <p:cTn id="8" fill="hold">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checkerboard(across)">
                                      <p:cBhvr>
                                        <p:cTn id="11" dur="500"/>
                                        <p:tgtEl>
                                          <p:spTgt spid="8">
                                            <p:txEl>
                                              <p:pRg st="1" end="1"/>
                                            </p:txEl>
                                          </p:spTgt>
                                        </p:tgtEl>
                                      </p:cBhvr>
                                    </p:animEffect>
                                  </p:childTnLst>
                                </p:cTn>
                              </p:par>
                            </p:childTnLst>
                          </p:cTn>
                        </p:par>
                        <p:par>
                          <p:cTn id="12" fill="hold">
                            <p:stCondLst>
                              <p:cond delay="5000"/>
                            </p:stCondLst>
                            <p:childTnLst>
                              <p:par>
                                <p:cTn id="13" presetID="5" presetClass="entr" presetSubtype="10" fill="hold" grpId="0" nodeType="afterEffect">
                                  <p:stCondLst>
                                    <p:cond delay="200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checkerboard(across)">
                                      <p:cBhvr>
                                        <p:cTn id="15" dur="500"/>
                                        <p:tgtEl>
                                          <p:spTgt spid="8">
                                            <p:txEl>
                                              <p:pRg st="2" end="2"/>
                                            </p:txEl>
                                          </p:spTgt>
                                        </p:tgtEl>
                                      </p:cBhvr>
                                    </p:animEffect>
                                  </p:childTnLst>
                                </p:cTn>
                              </p:par>
                            </p:childTnLst>
                          </p:cTn>
                        </p:par>
                        <p:par>
                          <p:cTn id="16" fill="hold">
                            <p:stCondLst>
                              <p:cond delay="7500"/>
                            </p:stCondLst>
                            <p:childTnLst>
                              <p:par>
                                <p:cTn id="17" presetID="5" presetClass="entr" presetSubtype="10" fill="hold" grpId="0" nodeType="afterEffect">
                                  <p:stCondLst>
                                    <p:cond delay="200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checkerboard(across)">
                                      <p:cBhvr>
                                        <p:cTn id="1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200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5.1 </a:t>
            </a:r>
            <a:r>
              <a:rPr lang="zh-CN" altLang="en-US" sz="2800" b="1" dirty="0" smtClean="0">
                <a:solidFill>
                  <a:schemeClr val="bg1"/>
                </a:solidFill>
                <a:latin typeface="微软雅黑" panose="020B0503020204020204" pitchFamily="34" charset="-122"/>
                <a:ea typeface="微软雅黑" panose="020B0503020204020204" pitchFamily="34" charset="-122"/>
              </a:rPr>
              <a:t>问</a:t>
            </a:r>
            <a:r>
              <a:rPr lang="zh-CN" altLang="en-US" sz="2800" b="1" dirty="0">
                <a:solidFill>
                  <a:schemeClr val="bg1"/>
                </a:solidFill>
                <a:latin typeface="微软雅黑" panose="020B0503020204020204" pitchFamily="34" charset="-122"/>
                <a:ea typeface="微软雅黑" panose="020B0503020204020204" pitchFamily="34" charset="-122"/>
              </a:rPr>
              <a:t>题的提出</a:t>
            </a:r>
          </a:p>
        </p:txBody>
      </p:sp>
      <p:sp>
        <p:nvSpPr>
          <p:cNvPr id="5" name="Rectangle 3"/>
          <p:cNvSpPr txBox="1">
            <a:spLocks noChangeArrowheads="1"/>
          </p:cNvSpPr>
          <p:nvPr/>
        </p:nvSpPr>
        <p:spPr bwMode="auto">
          <a:xfrm>
            <a:off x="563705" y="1300453"/>
            <a:ext cx="8296275" cy="457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30000"/>
              </a:lnSpc>
              <a:buFontTx/>
              <a:buNone/>
            </a:pPr>
            <a:r>
              <a:rPr lang="en-US" altLang="zh-CN" b="1" smtClean="0">
                <a:solidFill>
                  <a:srgbClr val="000066"/>
                </a:solidFill>
                <a:latin typeface="楷体_GB2312" pitchFamily="49" charset="-122"/>
                <a:ea typeface="楷体_GB2312" pitchFamily="49" charset="-122"/>
              </a:rPr>
              <a:t>⒈ </a:t>
            </a:r>
            <a:r>
              <a:rPr lang="zh-CN" altLang="en-US" b="1" smtClean="0">
                <a:solidFill>
                  <a:srgbClr val="CC3300"/>
                </a:solidFill>
                <a:latin typeface="楷体_GB2312" pitchFamily="49" charset="-122"/>
                <a:ea typeface="楷体_GB2312" pitchFamily="49" charset="-122"/>
              </a:rPr>
              <a:t>数据冗余太大</a:t>
            </a:r>
          </a:p>
          <a:p>
            <a:pPr lvl="1" eaLnBrk="1" hangingPunct="1">
              <a:lnSpc>
                <a:spcPct val="130000"/>
              </a:lnSpc>
            </a:pPr>
            <a:r>
              <a:rPr lang="zh-CN" altLang="en-US" b="1" smtClean="0">
                <a:solidFill>
                  <a:srgbClr val="000066"/>
                </a:solidFill>
                <a:latin typeface="楷体_GB2312" pitchFamily="49" charset="-122"/>
                <a:ea typeface="楷体_GB2312" pitchFamily="49" charset="-122"/>
              </a:rPr>
              <a:t>浪费大量的存储空间</a:t>
            </a:r>
          </a:p>
          <a:p>
            <a:pPr eaLnBrk="1" hangingPunct="1">
              <a:lnSpc>
                <a:spcPct val="130000"/>
              </a:lnSpc>
              <a:buFontTx/>
              <a:buNone/>
            </a:pPr>
            <a:r>
              <a:rPr lang="zh-CN" altLang="en-US" b="1" smtClean="0">
                <a:solidFill>
                  <a:srgbClr val="000066"/>
                </a:solidFill>
                <a:latin typeface="楷体_GB2312" pitchFamily="49" charset="-122"/>
                <a:ea typeface="楷体_GB2312" pitchFamily="49" charset="-122"/>
              </a:rPr>
              <a:t>⒉ </a:t>
            </a:r>
            <a:r>
              <a:rPr lang="zh-CN" altLang="en-US" b="1" smtClean="0">
                <a:solidFill>
                  <a:srgbClr val="CC3300"/>
                </a:solidFill>
                <a:latin typeface="楷体_GB2312" pitchFamily="49" charset="-122"/>
                <a:ea typeface="楷体_GB2312" pitchFamily="49" charset="-122"/>
              </a:rPr>
              <a:t>更新异常</a:t>
            </a:r>
            <a:endParaRPr lang="zh-CN" altLang="en-US" b="1" smtClean="0">
              <a:solidFill>
                <a:srgbClr val="000066"/>
              </a:solidFill>
              <a:latin typeface="楷体_GB2312" pitchFamily="49" charset="-122"/>
              <a:ea typeface="楷体_GB2312" pitchFamily="49" charset="-122"/>
            </a:endParaRPr>
          </a:p>
          <a:p>
            <a:pPr lvl="1" eaLnBrk="1" hangingPunct="1">
              <a:lnSpc>
                <a:spcPct val="130000"/>
              </a:lnSpc>
            </a:pPr>
            <a:r>
              <a:rPr lang="zh-CN" altLang="en-US" b="1" smtClean="0">
                <a:solidFill>
                  <a:srgbClr val="000066"/>
                </a:solidFill>
                <a:latin typeface="楷体_GB2312" pitchFamily="49" charset="-122"/>
                <a:ea typeface="楷体_GB2312" pitchFamily="49" charset="-122"/>
              </a:rPr>
              <a:t>更新代价大，可能导致数据不一致</a:t>
            </a:r>
            <a:endParaRPr lang="en-US" altLang="zh-CN" b="1" smtClean="0">
              <a:solidFill>
                <a:srgbClr val="000066"/>
              </a:solidFill>
              <a:latin typeface="楷体_GB2312" pitchFamily="49" charset="-122"/>
              <a:ea typeface="楷体_GB2312" pitchFamily="49" charset="-122"/>
            </a:endParaRPr>
          </a:p>
          <a:p>
            <a:pPr eaLnBrk="1" hangingPunct="1">
              <a:lnSpc>
                <a:spcPct val="130000"/>
              </a:lnSpc>
              <a:buFontTx/>
              <a:buNone/>
            </a:pPr>
            <a:r>
              <a:rPr lang="en-US" altLang="zh-CN" b="1" smtClean="0">
                <a:solidFill>
                  <a:srgbClr val="000066"/>
                </a:solidFill>
                <a:latin typeface="楷体_GB2312" pitchFamily="49" charset="-122"/>
                <a:ea typeface="楷体_GB2312" pitchFamily="49" charset="-122"/>
              </a:rPr>
              <a:t>⒊ </a:t>
            </a:r>
            <a:r>
              <a:rPr lang="zh-CN" altLang="en-US" b="1" smtClean="0">
                <a:solidFill>
                  <a:srgbClr val="CC3300"/>
                </a:solidFill>
                <a:latin typeface="楷体_GB2312" pitchFamily="49" charset="-122"/>
                <a:ea typeface="楷体_GB2312" pitchFamily="49" charset="-122"/>
              </a:rPr>
              <a:t>插入异常</a:t>
            </a:r>
          </a:p>
          <a:p>
            <a:pPr lvl="1" eaLnBrk="1" hangingPunct="1">
              <a:lnSpc>
                <a:spcPct val="130000"/>
              </a:lnSpc>
            </a:pPr>
            <a:r>
              <a:rPr lang="zh-CN" altLang="en-US" b="1" smtClean="0">
                <a:solidFill>
                  <a:srgbClr val="000066"/>
                </a:solidFill>
                <a:latin typeface="楷体_GB2312" pitchFamily="49" charset="-122"/>
                <a:ea typeface="楷体_GB2312" pitchFamily="49" charset="-122"/>
              </a:rPr>
              <a:t>该插的数据插不进去</a:t>
            </a:r>
          </a:p>
          <a:p>
            <a:pPr eaLnBrk="1" hangingPunct="1">
              <a:lnSpc>
                <a:spcPct val="130000"/>
              </a:lnSpc>
              <a:buFontTx/>
              <a:buNone/>
            </a:pPr>
            <a:r>
              <a:rPr lang="zh-CN" altLang="en-US" b="1" smtClean="0">
                <a:solidFill>
                  <a:srgbClr val="000066"/>
                </a:solidFill>
                <a:latin typeface="楷体_GB2312" pitchFamily="49" charset="-122"/>
                <a:ea typeface="楷体_GB2312" pitchFamily="49" charset="-122"/>
              </a:rPr>
              <a:t>⒋ </a:t>
            </a:r>
            <a:r>
              <a:rPr lang="zh-CN" altLang="en-US" b="1" smtClean="0">
                <a:solidFill>
                  <a:srgbClr val="CC3300"/>
                </a:solidFill>
                <a:latin typeface="楷体_GB2312" pitchFamily="49" charset="-122"/>
                <a:ea typeface="楷体_GB2312" pitchFamily="49" charset="-122"/>
              </a:rPr>
              <a:t>删除异常</a:t>
            </a:r>
          </a:p>
          <a:p>
            <a:pPr lvl="1" eaLnBrk="1" hangingPunct="1">
              <a:lnSpc>
                <a:spcPct val="130000"/>
              </a:lnSpc>
            </a:pPr>
            <a:r>
              <a:rPr lang="zh-CN" altLang="en-US" b="1" smtClean="0">
                <a:solidFill>
                  <a:srgbClr val="000066"/>
                </a:solidFill>
                <a:latin typeface="楷体_GB2312" pitchFamily="49" charset="-122"/>
                <a:ea typeface="楷体_GB2312" pitchFamily="49" charset="-122"/>
              </a:rPr>
              <a:t>不该删除的数据不得不删，造成某些数据丢失</a:t>
            </a:r>
          </a:p>
          <a:p>
            <a:pPr eaLnBrk="1" hangingPunct="1">
              <a:lnSpc>
                <a:spcPct val="130000"/>
              </a:lnSpc>
              <a:buFontTx/>
              <a:buNone/>
            </a:pPr>
            <a:r>
              <a:rPr lang="zh-CN" altLang="en-US" b="1" smtClean="0">
                <a:solidFill>
                  <a:srgbClr val="000066"/>
                </a:solidFill>
                <a:latin typeface="楷体_GB2312" pitchFamily="49" charset="-122"/>
                <a:ea typeface="楷体_GB2312" pitchFamily="49" charset="-122"/>
              </a:rPr>
              <a:t>	</a:t>
            </a:r>
          </a:p>
        </p:txBody>
      </p:sp>
      <p:sp>
        <p:nvSpPr>
          <p:cNvPr id="6" name="Rectangle 4"/>
          <p:cNvSpPr>
            <a:spLocks noChangeArrowheads="1"/>
          </p:cNvSpPr>
          <p:nvPr/>
        </p:nvSpPr>
        <p:spPr bwMode="auto">
          <a:xfrm>
            <a:off x="630380" y="738478"/>
            <a:ext cx="8007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en-US" altLang="zh-CN" sz="2800">
                <a:solidFill>
                  <a:srgbClr val="000066"/>
                </a:solidFill>
                <a:latin typeface="楷体_GB2312" pitchFamily="49" charset="-122"/>
                <a:ea typeface="楷体_GB2312" pitchFamily="49" charset="-122"/>
              </a:rPr>
              <a:t>	</a:t>
            </a:r>
            <a:r>
              <a:rPr kumimoji="1" lang="zh-CN" altLang="en-US" sz="2800">
                <a:solidFill>
                  <a:srgbClr val="000066"/>
                </a:solidFill>
                <a:latin typeface="楷体_GB2312" pitchFamily="49" charset="-122"/>
                <a:ea typeface="楷体_GB2312" pitchFamily="49" charset="-122"/>
              </a:rPr>
              <a:t>存在的问题：</a:t>
            </a:r>
          </a:p>
        </p:txBody>
      </p:sp>
    </p:spTree>
    <p:extLst>
      <p:ext uri="{BB962C8B-B14F-4D97-AF65-F5344CB8AC3E}">
        <p14:creationId xmlns:p14="http://schemas.microsoft.com/office/powerpoint/2010/main" val="910016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linds(horizontal)">
                                      <p:cBhvr>
                                        <p:cTn id="31" dur="500"/>
                                        <p:tgtEl>
                                          <p:spTgt spid="5">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linds(horizontal)">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blinds(horizontal)">
                                      <p:cBhvr>
                                        <p:cTn id="3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5.3.6 </a:t>
            </a:r>
            <a:r>
              <a:rPr lang="zh-CN" altLang="en-US" sz="2800" b="1" dirty="0">
                <a:solidFill>
                  <a:schemeClr val="bg1"/>
                </a:solidFill>
                <a:latin typeface="微软雅黑" panose="020B0503020204020204" pitchFamily="34" charset="-122"/>
                <a:ea typeface="微软雅黑" panose="020B0503020204020204" pitchFamily="34" charset="-122"/>
              </a:rPr>
              <a:t>关系模式规范化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81000" y="990600"/>
            <a:ext cx="11256818"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ct val="50000"/>
              </a:spcBef>
              <a:buClr>
                <a:srgbClr val="FF0000"/>
              </a:buClr>
              <a:buFont typeface="Wingdings" panose="05000000000000000000" pitchFamily="2" charset="2"/>
              <a:buChar char="Ø"/>
            </a:pPr>
            <a:r>
              <a:rPr lang="zh-CN" altLang="en-US" b="1" smtClean="0">
                <a:solidFill>
                  <a:srgbClr val="000066"/>
                </a:solidFill>
              </a:rPr>
              <a:t>一个关系只要其分量都是不可分的数据项，它就是规范化的关系，但这只是最基本的规范化</a:t>
            </a:r>
            <a:r>
              <a:rPr lang="en-US" altLang="zh-CN" b="1" smtClean="0">
                <a:solidFill>
                  <a:srgbClr val="000066"/>
                </a:solidFill>
              </a:rPr>
              <a:t>1NF</a:t>
            </a:r>
            <a:r>
              <a:rPr lang="zh-CN" altLang="en-US" b="1" smtClean="0">
                <a:solidFill>
                  <a:srgbClr val="000066"/>
                </a:solidFill>
              </a:rPr>
              <a:t>。</a:t>
            </a:r>
          </a:p>
          <a:p>
            <a:pPr eaLnBrk="1" hangingPunct="1">
              <a:lnSpc>
                <a:spcPct val="125000"/>
              </a:lnSpc>
              <a:spcBef>
                <a:spcPct val="50000"/>
              </a:spcBef>
              <a:buClr>
                <a:srgbClr val="FF0000"/>
              </a:buClr>
              <a:buFont typeface="Wingdings" panose="05000000000000000000" pitchFamily="2" charset="2"/>
              <a:buChar char="Ø"/>
            </a:pPr>
            <a:r>
              <a:rPr lang="zh-CN" altLang="en-US" b="1" smtClean="0">
                <a:solidFill>
                  <a:srgbClr val="000066"/>
                </a:solidFill>
              </a:rPr>
              <a:t>规范化程度过低的关系不一定能够很好地描述现实世界，可能会存在插入异常、删除异常、修改复杂、数据冗余等问题。</a:t>
            </a:r>
          </a:p>
          <a:p>
            <a:pPr eaLnBrk="1" hangingPunct="1">
              <a:lnSpc>
                <a:spcPct val="125000"/>
              </a:lnSpc>
              <a:spcBef>
                <a:spcPct val="50000"/>
              </a:spcBef>
              <a:buClr>
                <a:srgbClr val="FF0000"/>
              </a:buClr>
              <a:buFont typeface="Wingdings" panose="05000000000000000000" pitchFamily="2" charset="2"/>
              <a:buChar char="Ø"/>
            </a:pPr>
            <a:r>
              <a:rPr lang="zh-CN" altLang="en-US" b="1" smtClean="0">
                <a:solidFill>
                  <a:srgbClr val="000066"/>
                </a:solidFill>
              </a:rPr>
              <a:t>一个低一级范式的关系模式，通过</a:t>
            </a:r>
            <a:r>
              <a:rPr lang="zh-CN" altLang="en-US" b="1" smtClean="0">
                <a:solidFill>
                  <a:srgbClr val="CC3300"/>
                </a:solidFill>
              </a:rPr>
              <a:t>模式分解</a:t>
            </a:r>
            <a:r>
              <a:rPr lang="zh-CN" altLang="en-US" b="1" smtClean="0">
                <a:solidFill>
                  <a:srgbClr val="000066"/>
                </a:solidFill>
              </a:rPr>
              <a:t>可以转换为若干个高一级范式的关系模式集合，这种过程就叫</a:t>
            </a:r>
            <a:r>
              <a:rPr lang="zh-CN" altLang="en-US" b="1" smtClean="0">
                <a:solidFill>
                  <a:srgbClr val="CC3300"/>
                </a:solidFill>
              </a:rPr>
              <a:t>关系模式的规范化</a:t>
            </a:r>
            <a:r>
              <a:rPr lang="zh-CN" altLang="en-US" b="1" smtClean="0">
                <a:solidFill>
                  <a:srgbClr val="000066"/>
                </a:solidFill>
              </a:rPr>
              <a:t>。</a:t>
            </a:r>
          </a:p>
        </p:txBody>
      </p:sp>
    </p:spTree>
    <p:extLst>
      <p:ext uri="{BB962C8B-B14F-4D97-AF65-F5344CB8AC3E}">
        <p14:creationId xmlns:p14="http://schemas.microsoft.com/office/powerpoint/2010/main" val="3738133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5.3.6 </a:t>
            </a:r>
            <a:r>
              <a:rPr lang="zh-CN" altLang="en-US" sz="2800" b="1" dirty="0">
                <a:solidFill>
                  <a:schemeClr val="bg1"/>
                </a:solidFill>
                <a:latin typeface="微软雅黑" panose="020B0503020204020204" pitchFamily="34" charset="-122"/>
                <a:ea typeface="微软雅黑" panose="020B0503020204020204" pitchFamily="34" charset="-122"/>
              </a:rPr>
              <a:t>关系模式规范化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80999" y="1681020"/>
            <a:ext cx="11173691"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20000"/>
              </a:lnSpc>
            </a:pPr>
            <a:r>
              <a:rPr lang="zh-CN" altLang="en-US" b="1" smtClean="0">
                <a:solidFill>
                  <a:srgbClr val="000066"/>
                </a:solidFill>
              </a:rPr>
              <a:t>消除不合适的数据依赖</a:t>
            </a:r>
            <a:r>
              <a:rPr lang="en-US" altLang="zh-CN" b="1" smtClean="0">
                <a:solidFill>
                  <a:srgbClr val="000066"/>
                </a:solidFill>
              </a:rPr>
              <a:t>;</a:t>
            </a:r>
          </a:p>
          <a:p>
            <a:pPr lvl="1" eaLnBrk="1" hangingPunct="1">
              <a:lnSpc>
                <a:spcPct val="120000"/>
              </a:lnSpc>
            </a:pPr>
            <a:r>
              <a:rPr lang="zh-CN" altLang="en-US" b="1" smtClean="0">
                <a:solidFill>
                  <a:srgbClr val="000066"/>
                </a:solidFill>
              </a:rPr>
              <a:t>采用“一事一地”的模式设计原则，使各关系模式达到某种程度的“分离”； </a:t>
            </a:r>
          </a:p>
          <a:p>
            <a:pPr lvl="1" eaLnBrk="1" hangingPunct="1">
              <a:lnSpc>
                <a:spcPct val="120000"/>
              </a:lnSpc>
            </a:pPr>
            <a:r>
              <a:rPr lang="zh-CN" altLang="en-US" b="1" smtClean="0">
                <a:solidFill>
                  <a:srgbClr val="000066"/>
                </a:solidFill>
              </a:rPr>
              <a:t>让一个关系描述一个概念、一个实体或者实体间的一种联系</a:t>
            </a:r>
            <a:r>
              <a:rPr lang="en-US" altLang="zh-CN" b="1" smtClean="0">
                <a:solidFill>
                  <a:srgbClr val="000066"/>
                </a:solidFill>
              </a:rPr>
              <a:t>;</a:t>
            </a:r>
          </a:p>
          <a:p>
            <a:pPr lvl="1" eaLnBrk="1" hangingPunct="1">
              <a:lnSpc>
                <a:spcPct val="120000"/>
              </a:lnSpc>
            </a:pPr>
            <a:r>
              <a:rPr lang="zh-CN" altLang="en-US" b="1" smtClean="0">
                <a:solidFill>
                  <a:srgbClr val="000066"/>
                </a:solidFill>
              </a:rPr>
              <a:t>若多于一个概念就把它“分离”出去；</a:t>
            </a:r>
          </a:p>
          <a:p>
            <a:pPr lvl="1" eaLnBrk="1" hangingPunct="1">
              <a:lnSpc>
                <a:spcPct val="120000"/>
              </a:lnSpc>
            </a:pPr>
            <a:r>
              <a:rPr lang="zh-CN" altLang="en-US" b="1" smtClean="0">
                <a:solidFill>
                  <a:srgbClr val="000066"/>
                </a:solidFill>
              </a:rPr>
              <a:t>所谓规范化实质上是</a:t>
            </a:r>
            <a:r>
              <a:rPr lang="zh-CN" altLang="en-US" b="1" smtClean="0">
                <a:solidFill>
                  <a:srgbClr val="CC3300"/>
                </a:solidFill>
              </a:rPr>
              <a:t>概念的单一化</a:t>
            </a:r>
            <a:r>
              <a:rPr lang="zh-CN" altLang="en-US" b="1" smtClean="0">
                <a:solidFill>
                  <a:srgbClr val="000066"/>
                </a:solidFill>
              </a:rPr>
              <a:t>。</a:t>
            </a:r>
          </a:p>
        </p:txBody>
      </p:sp>
      <p:sp>
        <p:nvSpPr>
          <p:cNvPr id="9" name="Rectangle 4"/>
          <p:cNvSpPr>
            <a:spLocks noChangeArrowheads="1"/>
          </p:cNvSpPr>
          <p:nvPr/>
        </p:nvSpPr>
        <p:spPr bwMode="auto">
          <a:xfrm>
            <a:off x="533400" y="995220"/>
            <a:ext cx="3694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buSzPct val="70000"/>
              <a:buFontTx/>
              <a:buChar char="•"/>
            </a:pPr>
            <a:r>
              <a:rPr kumimoji="1" lang="en-US" altLang="zh-CN" sz="3200">
                <a:solidFill>
                  <a:srgbClr val="000066"/>
                </a:solidFill>
                <a:latin typeface="Tahoma" panose="020B0604030504040204" pitchFamily="34" charset="0"/>
                <a:ea typeface="仿宋_GB2312" pitchFamily="49" charset="-122"/>
              </a:rPr>
              <a:t> </a:t>
            </a:r>
            <a:r>
              <a:rPr kumimoji="1" lang="zh-CN" altLang="en-US" sz="3200">
                <a:solidFill>
                  <a:srgbClr val="000066"/>
                </a:solidFill>
                <a:latin typeface="Tahoma" panose="020B0604030504040204" pitchFamily="34" charset="0"/>
                <a:ea typeface="仿宋_GB2312" pitchFamily="49" charset="-122"/>
              </a:rPr>
              <a:t>规范化的基本思想</a:t>
            </a:r>
          </a:p>
        </p:txBody>
      </p:sp>
    </p:spTree>
    <p:extLst>
      <p:ext uri="{BB962C8B-B14F-4D97-AF65-F5344CB8AC3E}">
        <p14:creationId xmlns:p14="http://schemas.microsoft.com/office/powerpoint/2010/main" val="73975892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5.3.6 </a:t>
            </a:r>
            <a:r>
              <a:rPr lang="zh-CN" altLang="en-US" sz="2800" b="1" dirty="0">
                <a:solidFill>
                  <a:schemeClr val="bg1"/>
                </a:solidFill>
                <a:latin typeface="微软雅黑" panose="020B0503020204020204" pitchFamily="34" charset="-122"/>
                <a:ea typeface="微软雅黑" panose="020B0503020204020204" pitchFamily="34" charset="-122"/>
              </a:rPr>
              <a:t>关系模式规范化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1327294" y="1006333"/>
            <a:ext cx="84582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C00000"/>
              </a:buClr>
            </a:pPr>
            <a:r>
              <a:rPr lang="zh-CN" altLang="en-US" b="1" dirty="0" smtClean="0">
                <a:solidFill>
                  <a:srgbClr val="000066"/>
                </a:solidFill>
              </a:rPr>
              <a:t>关系模式规范化的基本步骤</a:t>
            </a:r>
          </a:p>
          <a:p>
            <a:pPr eaLnBrk="1" hangingPunct="1">
              <a:buFontTx/>
              <a:buNone/>
            </a:pPr>
            <a:r>
              <a:rPr lang="zh-CN" altLang="en-US" b="1" dirty="0" smtClean="0">
                <a:solidFill>
                  <a:srgbClr val="000066"/>
                </a:solidFill>
              </a:rPr>
              <a:t>                          </a:t>
            </a:r>
            <a:r>
              <a:rPr lang="en-US" altLang="zh-CN" sz="2400" b="1" dirty="0" err="1" smtClean="0">
                <a:solidFill>
                  <a:srgbClr val="000066"/>
                </a:solidFill>
              </a:rPr>
              <a:t>1NF</a:t>
            </a:r>
            <a:endParaRPr lang="en-US" altLang="zh-CN" sz="2400" b="1" dirty="0" smtClean="0">
              <a:solidFill>
                <a:srgbClr val="000066"/>
              </a:solidFill>
            </a:endParaRPr>
          </a:p>
          <a:p>
            <a:pPr eaLnBrk="1" hangingPunct="1">
              <a:buFontTx/>
              <a:buNone/>
            </a:pPr>
            <a:r>
              <a:rPr lang="en-US" altLang="zh-CN" sz="2400" b="1" dirty="0" smtClean="0">
                <a:solidFill>
                  <a:srgbClr val="000066"/>
                </a:solidFill>
              </a:rPr>
              <a:t>                	      ↓</a:t>
            </a:r>
          </a:p>
          <a:p>
            <a:pPr eaLnBrk="1" hangingPunct="1">
              <a:buFontTx/>
              <a:buNone/>
            </a:pPr>
            <a:r>
              <a:rPr lang="zh-CN" altLang="en-US" sz="2400" b="1" dirty="0" smtClean="0">
                <a:solidFill>
                  <a:srgbClr val="000066"/>
                </a:solidFill>
              </a:rPr>
              <a:t>消除决定因素     </a:t>
            </a:r>
            <a:r>
              <a:rPr lang="en-US" altLang="zh-CN" sz="2400" b="1" dirty="0" err="1" smtClean="0">
                <a:solidFill>
                  <a:srgbClr val="000066"/>
                </a:solidFill>
              </a:rPr>
              <a:t>2NF</a:t>
            </a:r>
            <a:endParaRPr lang="en-US" altLang="zh-CN" sz="2400" b="1" dirty="0" smtClean="0">
              <a:solidFill>
                <a:srgbClr val="000066"/>
              </a:solidFill>
            </a:endParaRPr>
          </a:p>
          <a:p>
            <a:pPr eaLnBrk="1" hangingPunct="1">
              <a:buFontTx/>
              <a:buNone/>
            </a:pPr>
            <a:r>
              <a:rPr lang="zh-CN" altLang="en-US" sz="2400" b="1" dirty="0" smtClean="0">
                <a:solidFill>
                  <a:srgbClr val="000066"/>
                </a:solidFill>
              </a:rPr>
              <a:t>非码的非平凡      ↓</a:t>
            </a:r>
          </a:p>
          <a:p>
            <a:pPr eaLnBrk="1" hangingPunct="1">
              <a:buFontTx/>
              <a:buNone/>
            </a:pPr>
            <a:r>
              <a:rPr lang="zh-CN" altLang="en-US" sz="2400" b="1" dirty="0" smtClean="0">
                <a:solidFill>
                  <a:srgbClr val="000066"/>
                </a:solidFill>
              </a:rPr>
              <a:t>函数依赖              </a:t>
            </a:r>
            <a:r>
              <a:rPr lang="en-US" altLang="zh-CN" sz="2400" b="1" dirty="0" err="1" smtClean="0">
                <a:solidFill>
                  <a:srgbClr val="000066"/>
                </a:solidFill>
              </a:rPr>
              <a:t>3NF</a:t>
            </a:r>
            <a:endParaRPr lang="en-US" altLang="zh-CN" sz="2400" b="1" dirty="0" smtClean="0">
              <a:solidFill>
                <a:srgbClr val="000066"/>
              </a:solidFill>
            </a:endParaRPr>
          </a:p>
          <a:p>
            <a:pPr eaLnBrk="1" hangingPunct="1">
              <a:buFontTx/>
              <a:buNone/>
            </a:pPr>
            <a:r>
              <a:rPr lang="en-US" altLang="zh-CN" sz="2400" b="1" dirty="0" smtClean="0">
                <a:solidFill>
                  <a:srgbClr val="000066"/>
                </a:solidFill>
              </a:rPr>
              <a:t>                	      ↓  	                                    </a:t>
            </a:r>
          </a:p>
          <a:p>
            <a:pPr eaLnBrk="1" hangingPunct="1">
              <a:buFontTx/>
              <a:buNone/>
            </a:pPr>
            <a:r>
              <a:rPr lang="en-US" altLang="zh-CN" sz="2400" b="1" dirty="0" smtClean="0">
                <a:solidFill>
                  <a:srgbClr val="000066"/>
                </a:solidFill>
              </a:rPr>
              <a:t>                               </a:t>
            </a:r>
            <a:r>
              <a:rPr lang="en-US" altLang="zh-CN" sz="2400" b="1" dirty="0" err="1" smtClean="0">
                <a:solidFill>
                  <a:srgbClr val="000066"/>
                </a:solidFill>
              </a:rPr>
              <a:t>BCNF</a:t>
            </a:r>
            <a:r>
              <a:rPr lang="en-US" altLang="zh-CN" sz="2400" b="1" dirty="0" smtClean="0">
                <a:solidFill>
                  <a:srgbClr val="000066"/>
                </a:solidFill>
              </a:rPr>
              <a:t> </a:t>
            </a:r>
          </a:p>
          <a:p>
            <a:pPr eaLnBrk="1" hangingPunct="1">
              <a:buFontTx/>
              <a:buNone/>
            </a:pPr>
            <a:r>
              <a:rPr lang="en-US" altLang="zh-CN" sz="2400" b="1" dirty="0" smtClean="0">
                <a:solidFill>
                  <a:srgbClr val="000066"/>
                </a:solidFill>
              </a:rPr>
              <a:t>                	      ↓</a:t>
            </a:r>
          </a:p>
          <a:p>
            <a:pPr eaLnBrk="1" hangingPunct="1">
              <a:buFontTx/>
              <a:buNone/>
            </a:pPr>
            <a:r>
              <a:rPr lang="en-US" altLang="zh-CN" sz="2400" b="1" dirty="0" smtClean="0">
                <a:solidFill>
                  <a:srgbClr val="000066"/>
                </a:solidFill>
              </a:rPr>
              <a:t>               	     </a:t>
            </a:r>
            <a:r>
              <a:rPr lang="en-US" altLang="zh-CN" sz="2400" b="1" dirty="0" err="1" smtClean="0">
                <a:solidFill>
                  <a:srgbClr val="000066"/>
                </a:solidFill>
              </a:rPr>
              <a:t>4NF</a:t>
            </a:r>
            <a:endParaRPr lang="en-US" altLang="zh-CN" sz="2400" b="1" dirty="0" smtClean="0">
              <a:solidFill>
                <a:srgbClr val="000066"/>
              </a:solidFill>
            </a:endParaRPr>
          </a:p>
        </p:txBody>
      </p:sp>
      <p:sp>
        <p:nvSpPr>
          <p:cNvPr id="9" name="Line 4"/>
          <p:cNvSpPr>
            <a:spLocks noChangeShapeType="1"/>
          </p:cNvSpPr>
          <p:nvPr/>
        </p:nvSpPr>
        <p:spPr bwMode="auto">
          <a:xfrm>
            <a:off x="3443431" y="1561958"/>
            <a:ext cx="0" cy="342900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 name="Rectangle 5"/>
          <p:cNvSpPr>
            <a:spLocks noChangeArrowheads="1"/>
          </p:cNvSpPr>
          <p:nvPr/>
        </p:nvSpPr>
        <p:spPr bwMode="auto">
          <a:xfrm>
            <a:off x="4422919" y="1942958"/>
            <a:ext cx="47799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accent1"/>
              </a:buClr>
            </a:pPr>
            <a:r>
              <a:rPr kumimoji="1" lang="zh-CN" altLang="en-US">
                <a:solidFill>
                  <a:srgbClr val="CC3300"/>
                </a:solidFill>
                <a:latin typeface="Tahoma" panose="020B0604030504040204" pitchFamily="34" charset="0"/>
              </a:rPr>
              <a:t>消除非主属性对码的部分函数依赖</a:t>
            </a:r>
          </a:p>
        </p:txBody>
      </p:sp>
      <p:sp>
        <p:nvSpPr>
          <p:cNvPr id="11" name="Rectangle 6"/>
          <p:cNvSpPr>
            <a:spLocks noChangeArrowheads="1"/>
          </p:cNvSpPr>
          <p:nvPr/>
        </p:nvSpPr>
        <p:spPr bwMode="auto">
          <a:xfrm>
            <a:off x="4499119" y="2704958"/>
            <a:ext cx="477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a:solidFill>
                  <a:srgbClr val="CC3300"/>
                </a:solidFill>
                <a:latin typeface="Tahoma" panose="020B0604030504040204" pitchFamily="34" charset="0"/>
              </a:rPr>
              <a:t>消除非主属性对码的传递函数依赖</a:t>
            </a:r>
          </a:p>
        </p:txBody>
      </p:sp>
      <p:sp>
        <p:nvSpPr>
          <p:cNvPr id="12" name="Rectangle 7"/>
          <p:cNvSpPr>
            <a:spLocks noChangeArrowheads="1"/>
          </p:cNvSpPr>
          <p:nvPr/>
        </p:nvSpPr>
        <p:spPr bwMode="auto">
          <a:xfrm>
            <a:off x="4345131" y="3543158"/>
            <a:ext cx="539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a:solidFill>
                  <a:srgbClr val="CC3300"/>
                </a:solidFill>
                <a:latin typeface="Tahoma" panose="020B0604030504040204" pitchFamily="34" charset="0"/>
              </a:rPr>
              <a:t>消除主属性对码的部分和传递函数依赖</a:t>
            </a:r>
          </a:p>
        </p:txBody>
      </p:sp>
      <p:sp>
        <p:nvSpPr>
          <p:cNvPr id="13" name="Rectangle 8"/>
          <p:cNvSpPr>
            <a:spLocks noChangeArrowheads="1"/>
          </p:cNvSpPr>
          <p:nvPr/>
        </p:nvSpPr>
        <p:spPr bwMode="auto">
          <a:xfrm>
            <a:off x="4421331" y="4381358"/>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a:solidFill>
                  <a:srgbClr val="CC3300"/>
                </a:solidFill>
                <a:latin typeface="Tahoma" panose="020B0604030504040204" pitchFamily="34" charset="0"/>
              </a:rPr>
              <a:t>消除非平凡且非函数依赖的多值依赖</a:t>
            </a:r>
          </a:p>
        </p:txBody>
      </p:sp>
      <p:sp>
        <p:nvSpPr>
          <p:cNvPr id="14" name="Rectangle 9"/>
          <p:cNvSpPr>
            <a:spLocks noChangeArrowheads="1"/>
          </p:cNvSpPr>
          <p:nvPr/>
        </p:nvSpPr>
        <p:spPr bwMode="auto">
          <a:xfrm>
            <a:off x="1254269" y="5492227"/>
            <a:ext cx="80772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05000"/>
              </a:lnSpc>
              <a:buClr>
                <a:srgbClr val="C00000"/>
              </a:buClr>
              <a:buFontTx/>
              <a:buChar char="•"/>
            </a:pPr>
            <a:r>
              <a:rPr lang="zh-CN" altLang="en-US" sz="1800" dirty="0">
                <a:solidFill>
                  <a:srgbClr val="000066"/>
                </a:solidFill>
              </a:rPr>
              <a:t>不能说规范化程度越高的关系模式就越好；</a:t>
            </a:r>
          </a:p>
          <a:p>
            <a:pPr eaLnBrk="1" hangingPunct="1">
              <a:lnSpc>
                <a:spcPct val="105000"/>
              </a:lnSpc>
              <a:buClr>
                <a:srgbClr val="C00000"/>
              </a:buClr>
              <a:buFontTx/>
              <a:buChar char="•"/>
            </a:pPr>
            <a:r>
              <a:rPr lang="zh-CN" altLang="en-US" sz="1800" dirty="0">
                <a:solidFill>
                  <a:srgbClr val="000066"/>
                </a:solidFill>
              </a:rPr>
              <a:t>在设计数据库模式结构时，必须对现实世界的实际情况和用户应用需求作进一步分析，确定一个合适的、能够反映现实世界的模式；</a:t>
            </a:r>
          </a:p>
          <a:p>
            <a:pPr eaLnBrk="1" hangingPunct="1">
              <a:lnSpc>
                <a:spcPct val="105000"/>
              </a:lnSpc>
              <a:buClr>
                <a:srgbClr val="C00000"/>
              </a:buClr>
              <a:buFontTx/>
              <a:buChar char="•"/>
            </a:pPr>
            <a:r>
              <a:rPr lang="zh-CN" altLang="en-US" sz="1800" dirty="0">
                <a:solidFill>
                  <a:srgbClr val="000066"/>
                </a:solidFill>
              </a:rPr>
              <a:t>上面的规范化步骤可以在其中任何一步终止。</a:t>
            </a:r>
          </a:p>
        </p:txBody>
      </p:sp>
      <p:sp>
        <p:nvSpPr>
          <p:cNvPr id="15" name="Rectangle 10"/>
          <p:cNvSpPr>
            <a:spLocks noChangeArrowheads="1"/>
          </p:cNvSpPr>
          <p:nvPr/>
        </p:nvSpPr>
        <p:spPr bwMode="auto">
          <a:xfrm>
            <a:off x="1020081" y="5083078"/>
            <a:ext cx="8747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05000"/>
              </a:lnSpc>
              <a:buClr>
                <a:srgbClr val="FFFF66"/>
              </a:buClr>
            </a:pPr>
            <a:r>
              <a:rPr kumimoji="1" lang="zh-CN" altLang="en-US" sz="1800">
                <a:solidFill>
                  <a:srgbClr val="669900"/>
                </a:solidFill>
                <a:latin typeface="Tahoma" panose="020B0604030504040204" pitchFamily="34" charset="0"/>
              </a:rPr>
              <a:t>注意：</a:t>
            </a:r>
          </a:p>
        </p:txBody>
      </p:sp>
    </p:spTree>
    <p:extLst>
      <p:ext uri="{BB962C8B-B14F-4D97-AF65-F5344CB8AC3E}">
        <p14:creationId xmlns:p14="http://schemas.microsoft.com/office/powerpoint/2010/main" val="7452107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blinds(horizontal)">
                                      <p:cBhvr>
                                        <p:cTn id="36" dur="500"/>
                                        <p:tgtEl>
                                          <p:spTgt spid="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4">
                                            <p:txEl>
                                              <p:pRg st="1" end="1"/>
                                            </p:txEl>
                                          </p:spTgt>
                                        </p:tgtEl>
                                        <p:attrNameLst>
                                          <p:attrName>style.visibility</p:attrName>
                                        </p:attrNameLst>
                                      </p:cBhvr>
                                      <p:to>
                                        <p:strVal val="visible"/>
                                      </p:to>
                                    </p:set>
                                    <p:animEffect transition="in" filter="blinds(horizontal)">
                                      <p:cBhvr>
                                        <p:cTn id="41" dur="500"/>
                                        <p:tgtEl>
                                          <p:spTgt spid="1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4">
                                            <p:txEl>
                                              <p:pRg st="2" end="2"/>
                                            </p:txEl>
                                          </p:spTgt>
                                        </p:tgtEl>
                                        <p:attrNameLst>
                                          <p:attrName>style.visibility</p:attrName>
                                        </p:attrNameLst>
                                      </p:cBhvr>
                                      <p:to>
                                        <p:strVal val="visible"/>
                                      </p:to>
                                    </p:set>
                                    <p:animEffect transition="in" filter="blinds(horizontal)">
                                      <p:cBhvr>
                                        <p:cTn id="46"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4" grpId="0" build="p" autoUpdateAnimBg="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练习</a:t>
            </a: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609599" y="1066800"/>
            <a:ext cx="11055927"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dirty="0" smtClean="0">
                <a:solidFill>
                  <a:srgbClr val="000066"/>
                </a:solidFill>
                <a:latin typeface="宋体" panose="02010600030101010101" pitchFamily="2" charset="-122"/>
              </a:rPr>
              <a:t>给定关系模式和函数依赖集合，要求判断达到的最高范式。</a:t>
            </a:r>
            <a:endParaRPr lang="en-US" altLang="zh-CN" b="1" dirty="0" smtClean="0">
              <a:solidFill>
                <a:srgbClr val="000066"/>
              </a:solidFill>
              <a:latin typeface="宋体" panose="02010600030101010101" pitchFamily="2" charset="-122"/>
            </a:endParaRPr>
          </a:p>
          <a:p>
            <a:pPr eaLnBrk="1" hangingPunct="1">
              <a:buFontTx/>
              <a:buNone/>
            </a:pPr>
            <a:r>
              <a:rPr lang="zh-CN" altLang="en-US" b="1" dirty="0" smtClean="0">
                <a:solidFill>
                  <a:srgbClr val="CC3300"/>
                </a:solidFill>
                <a:latin typeface="宋体" panose="02010600030101010101" pitchFamily="2" charset="-122"/>
              </a:rPr>
              <a:t>步骤如下</a:t>
            </a:r>
            <a:r>
              <a:rPr lang="zh-CN" altLang="en-US" b="1" dirty="0" smtClean="0">
                <a:solidFill>
                  <a:srgbClr val="000066"/>
                </a:solidFill>
                <a:latin typeface="宋体" panose="02010600030101010101" pitchFamily="2" charset="-122"/>
              </a:rPr>
              <a:t>：</a:t>
            </a:r>
          </a:p>
          <a:p>
            <a:pPr eaLnBrk="1" hangingPunct="1">
              <a:buFontTx/>
              <a:buNone/>
            </a:pPr>
            <a:r>
              <a:rPr lang="en-US" altLang="zh-CN" b="1" dirty="0" smtClean="0">
                <a:solidFill>
                  <a:srgbClr val="000066"/>
                </a:solidFill>
                <a:latin typeface="宋体" panose="02010600030101010101" pitchFamily="2" charset="-122"/>
              </a:rPr>
              <a:t>1.</a:t>
            </a:r>
            <a:r>
              <a:rPr lang="zh-CN" altLang="en-US" b="1" dirty="0" smtClean="0">
                <a:solidFill>
                  <a:srgbClr val="000066"/>
                </a:solidFill>
                <a:latin typeface="宋体" panose="02010600030101010101" pitchFamily="2" charset="-122"/>
              </a:rPr>
              <a:t>求出给定关系的函数依赖和候选码（可能不止一个）</a:t>
            </a:r>
          </a:p>
          <a:p>
            <a:pPr eaLnBrk="1" hangingPunct="1">
              <a:buFontTx/>
              <a:buNone/>
            </a:pPr>
            <a:r>
              <a:rPr lang="en-US" altLang="zh-CN" b="1" dirty="0" smtClean="0">
                <a:solidFill>
                  <a:srgbClr val="000066"/>
                </a:solidFill>
                <a:latin typeface="宋体" panose="02010600030101010101" pitchFamily="2" charset="-122"/>
              </a:rPr>
              <a:t>2.</a:t>
            </a:r>
            <a:r>
              <a:rPr lang="zh-CN" altLang="en-US" b="1" dirty="0" smtClean="0">
                <a:solidFill>
                  <a:srgbClr val="000066"/>
                </a:solidFill>
                <a:latin typeface="宋体" panose="02010600030101010101" pitchFamily="2" charset="-122"/>
              </a:rPr>
              <a:t>根据码，写出主属性和非主属性。</a:t>
            </a:r>
          </a:p>
          <a:p>
            <a:pPr eaLnBrk="1" hangingPunct="1">
              <a:buFontTx/>
              <a:buNone/>
            </a:pPr>
            <a:r>
              <a:rPr lang="en-US" altLang="zh-CN" b="1" dirty="0" smtClean="0">
                <a:solidFill>
                  <a:srgbClr val="000066"/>
                </a:solidFill>
                <a:latin typeface="宋体" panose="02010600030101010101" pitchFamily="2" charset="-122"/>
              </a:rPr>
              <a:t>3.</a:t>
            </a:r>
            <a:r>
              <a:rPr lang="zh-CN" altLang="en-US" b="1" dirty="0" smtClean="0">
                <a:solidFill>
                  <a:srgbClr val="000066"/>
                </a:solidFill>
                <a:latin typeface="宋体" panose="02010600030101010101" pitchFamily="2" charset="-122"/>
              </a:rPr>
              <a:t>判断是否满足第一范式</a:t>
            </a:r>
            <a:r>
              <a:rPr lang="en-US" altLang="zh-CN" b="1" dirty="0" smtClean="0">
                <a:solidFill>
                  <a:srgbClr val="000066"/>
                </a:solidFill>
                <a:latin typeface="宋体" panose="02010600030101010101" pitchFamily="2" charset="-122"/>
              </a:rPr>
              <a:t>(</a:t>
            </a:r>
            <a:r>
              <a:rPr lang="zh-CN" altLang="en-US" b="1" dirty="0" smtClean="0">
                <a:solidFill>
                  <a:srgbClr val="000066"/>
                </a:solidFill>
                <a:latin typeface="宋体" panose="02010600030101010101" pitchFamily="2" charset="-122"/>
              </a:rPr>
              <a:t>属性的值域是否可以分解）</a:t>
            </a:r>
          </a:p>
          <a:p>
            <a:pPr eaLnBrk="1" hangingPunct="1">
              <a:buFontTx/>
              <a:buNone/>
            </a:pPr>
            <a:r>
              <a:rPr lang="en-US" altLang="zh-CN" b="1" dirty="0" smtClean="0">
                <a:solidFill>
                  <a:srgbClr val="000066"/>
                </a:solidFill>
                <a:latin typeface="宋体" panose="02010600030101010101" pitchFamily="2" charset="-122"/>
              </a:rPr>
              <a:t>4.</a:t>
            </a:r>
            <a:r>
              <a:rPr lang="zh-CN" altLang="en-US" b="1" dirty="0" smtClean="0">
                <a:solidFill>
                  <a:srgbClr val="000066"/>
                </a:solidFill>
                <a:latin typeface="宋体" panose="02010600030101010101" pitchFamily="2" charset="-122"/>
              </a:rPr>
              <a:t>判断是否满足第二范式</a:t>
            </a:r>
            <a:r>
              <a:rPr lang="en-US" altLang="zh-CN" b="1" dirty="0" smtClean="0">
                <a:solidFill>
                  <a:srgbClr val="000066"/>
                </a:solidFill>
                <a:latin typeface="宋体" panose="02010600030101010101" pitchFamily="2" charset="-122"/>
              </a:rPr>
              <a:t>(</a:t>
            </a:r>
            <a:r>
              <a:rPr lang="zh-CN" altLang="en-US" b="1" dirty="0" smtClean="0">
                <a:solidFill>
                  <a:srgbClr val="000066"/>
                </a:solidFill>
                <a:latin typeface="宋体" panose="02010600030101010101" pitchFamily="2" charset="-122"/>
              </a:rPr>
              <a:t>非主属性对码的部分函数依赖</a:t>
            </a:r>
            <a:r>
              <a:rPr lang="en-US" altLang="zh-CN" b="1" dirty="0" smtClean="0">
                <a:solidFill>
                  <a:srgbClr val="000066"/>
                </a:solidFill>
                <a:latin typeface="宋体" panose="02010600030101010101" pitchFamily="2" charset="-122"/>
              </a:rPr>
              <a:t>) </a:t>
            </a:r>
          </a:p>
          <a:p>
            <a:pPr eaLnBrk="1" hangingPunct="1">
              <a:buFontTx/>
              <a:buNone/>
            </a:pPr>
            <a:r>
              <a:rPr lang="en-US" altLang="zh-CN" b="1" dirty="0" smtClean="0">
                <a:solidFill>
                  <a:srgbClr val="000066"/>
                </a:solidFill>
                <a:latin typeface="宋体" panose="02010600030101010101" pitchFamily="2" charset="-122"/>
              </a:rPr>
              <a:t>5.</a:t>
            </a:r>
            <a:r>
              <a:rPr lang="zh-CN" altLang="en-US" b="1" dirty="0" smtClean="0">
                <a:solidFill>
                  <a:srgbClr val="000066"/>
                </a:solidFill>
                <a:latin typeface="宋体" panose="02010600030101010101" pitchFamily="2" charset="-122"/>
              </a:rPr>
              <a:t>判断是否满足第三范式</a:t>
            </a:r>
            <a:r>
              <a:rPr lang="en-US" altLang="zh-CN" b="1" dirty="0" smtClean="0">
                <a:solidFill>
                  <a:srgbClr val="000066"/>
                </a:solidFill>
                <a:latin typeface="宋体" panose="02010600030101010101" pitchFamily="2" charset="-122"/>
              </a:rPr>
              <a:t>(</a:t>
            </a:r>
            <a:r>
              <a:rPr lang="zh-CN" altLang="en-US" b="1" dirty="0" smtClean="0">
                <a:solidFill>
                  <a:srgbClr val="000066"/>
                </a:solidFill>
                <a:latin typeface="宋体" panose="02010600030101010101" pitchFamily="2" charset="-122"/>
              </a:rPr>
              <a:t>非主属性对码的传递函数依赖</a:t>
            </a:r>
            <a:r>
              <a:rPr lang="en-US" altLang="zh-CN" b="1" dirty="0" smtClean="0">
                <a:solidFill>
                  <a:srgbClr val="000066"/>
                </a:solidFill>
                <a:latin typeface="宋体" panose="02010600030101010101" pitchFamily="2" charset="-122"/>
              </a:rPr>
              <a:t>) </a:t>
            </a:r>
          </a:p>
          <a:p>
            <a:pPr eaLnBrk="1" hangingPunct="1">
              <a:buFontTx/>
              <a:buNone/>
            </a:pPr>
            <a:r>
              <a:rPr lang="en-US" altLang="zh-CN" b="1" dirty="0" smtClean="0">
                <a:solidFill>
                  <a:srgbClr val="000066"/>
                </a:solidFill>
                <a:latin typeface="宋体" panose="02010600030101010101" pitchFamily="2" charset="-122"/>
              </a:rPr>
              <a:t>6.</a:t>
            </a:r>
            <a:r>
              <a:rPr lang="zh-CN" altLang="en-US" b="1" dirty="0" smtClean="0">
                <a:solidFill>
                  <a:srgbClr val="000066"/>
                </a:solidFill>
                <a:latin typeface="宋体" panose="02010600030101010101" pitchFamily="2" charset="-122"/>
              </a:rPr>
              <a:t>判断是否满足</a:t>
            </a:r>
            <a:r>
              <a:rPr lang="en-US" altLang="zh-CN" b="1" dirty="0" err="1" smtClean="0">
                <a:solidFill>
                  <a:srgbClr val="000066"/>
                </a:solidFill>
                <a:latin typeface="宋体" panose="02010600030101010101" pitchFamily="2" charset="-122"/>
              </a:rPr>
              <a:t>BCNF</a:t>
            </a:r>
            <a:r>
              <a:rPr lang="zh-CN" altLang="en-US" b="1" dirty="0" smtClean="0">
                <a:solidFill>
                  <a:srgbClr val="000066"/>
                </a:solidFill>
                <a:latin typeface="宋体" panose="02010600030101010101" pitchFamily="2" charset="-122"/>
              </a:rPr>
              <a:t>范式</a:t>
            </a:r>
            <a:r>
              <a:rPr lang="en-US" altLang="zh-CN" b="1" dirty="0" smtClean="0">
                <a:solidFill>
                  <a:srgbClr val="000066"/>
                </a:solidFill>
                <a:latin typeface="宋体" panose="02010600030101010101" pitchFamily="2" charset="-122"/>
              </a:rPr>
              <a:t>(</a:t>
            </a:r>
            <a:r>
              <a:rPr lang="zh-CN" altLang="en-US" b="1" dirty="0" smtClean="0">
                <a:solidFill>
                  <a:srgbClr val="000066"/>
                </a:solidFill>
                <a:latin typeface="宋体" panose="02010600030101010101" pitchFamily="2" charset="-122"/>
              </a:rPr>
              <a:t>主属性对码的传递和部分函数依赖</a:t>
            </a:r>
            <a:r>
              <a:rPr lang="en-US" altLang="zh-CN" b="1" dirty="0" smtClean="0">
                <a:solidFill>
                  <a:srgbClr val="000066"/>
                </a:solidFill>
                <a:latin typeface="宋体" panose="02010600030101010101" pitchFamily="2" charset="-122"/>
              </a:rPr>
              <a:t>)</a:t>
            </a:r>
          </a:p>
        </p:txBody>
      </p:sp>
    </p:spTree>
    <p:extLst>
      <p:ext uri="{BB962C8B-B14F-4D97-AF65-F5344CB8AC3E}">
        <p14:creationId xmlns:p14="http://schemas.microsoft.com/office/powerpoint/2010/main" val="3159789148"/>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练习</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245870" y="2747665"/>
            <a:ext cx="8193088" cy="576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zh-CN" altLang="en-US" sz="2400" b="1" dirty="0" smtClean="0">
                <a:solidFill>
                  <a:srgbClr val="CC3300"/>
                </a:solidFill>
                <a:sym typeface="Symbol" panose="05050102010706020507" pitchFamily="18" charset="2"/>
              </a:rPr>
              <a:t>解：</a:t>
            </a:r>
            <a:r>
              <a:rPr lang="en-US" altLang="zh-CN" sz="2400" b="1" dirty="0" smtClean="0">
                <a:solidFill>
                  <a:srgbClr val="CC3300"/>
                </a:solidFill>
                <a:sym typeface="Symbol" panose="05050102010706020507" pitchFamily="18" charset="2"/>
              </a:rPr>
              <a:t>1. </a:t>
            </a:r>
            <a:r>
              <a:rPr lang="zh-CN" altLang="en-US" sz="2400" b="1" dirty="0" smtClean="0">
                <a:solidFill>
                  <a:srgbClr val="CC3300"/>
                </a:solidFill>
              </a:rPr>
              <a:t>关系</a:t>
            </a:r>
            <a:r>
              <a:rPr lang="en-US" altLang="zh-CN" sz="2400" b="1" dirty="0" smtClean="0">
                <a:solidFill>
                  <a:srgbClr val="CC3300"/>
                </a:solidFill>
              </a:rPr>
              <a:t>r</a:t>
            </a:r>
            <a:r>
              <a:rPr lang="zh-CN" altLang="en-US" sz="2400" b="1" dirty="0" smtClean="0">
                <a:solidFill>
                  <a:srgbClr val="CC3300"/>
                </a:solidFill>
              </a:rPr>
              <a:t>的候选码为：</a:t>
            </a:r>
            <a:r>
              <a:rPr lang="en-US" altLang="zh-CN" sz="2400" b="1" dirty="0" smtClean="0">
                <a:solidFill>
                  <a:srgbClr val="CC3300"/>
                </a:solidFill>
              </a:rPr>
              <a:t>AB</a:t>
            </a:r>
            <a:r>
              <a:rPr lang="zh-CN" altLang="en-US" sz="2400" b="1" dirty="0" smtClean="0">
                <a:solidFill>
                  <a:srgbClr val="CC3300"/>
                </a:solidFill>
              </a:rPr>
              <a:t>和</a:t>
            </a:r>
            <a:r>
              <a:rPr lang="en-US" altLang="zh-CN" sz="2400" b="1" dirty="0" smtClean="0">
                <a:solidFill>
                  <a:srgbClr val="CC3300"/>
                </a:solidFill>
              </a:rPr>
              <a:t>AC</a:t>
            </a:r>
          </a:p>
          <a:p>
            <a:pPr eaLnBrk="1" hangingPunct="1">
              <a:lnSpc>
                <a:spcPct val="80000"/>
              </a:lnSpc>
              <a:buFontTx/>
              <a:buNone/>
            </a:pPr>
            <a:r>
              <a:rPr lang="en-US" altLang="zh-CN" sz="2400" b="1" dirty="0" smtClean="0">
                <a:solidFill>
                  <a:schemeClr val="tx2"/>
                </a:solidFill>
              </a:rPr>
              <a:t>  </a:t>
            </a:r>
            <a:endParaRPr lang="en-US" altLang="zh-CN" sz="2400" b="1" dirty="0" smtClean="0">
              <a:solidFill>
                <a:srgbClr val="000066"/>
              </a:solidFill>
            </a:endParaRPr>
          </a:p>
        </p:txBody>
      </p:sp>
      <p:sp>
        <p:nvSpPr>
          <p:cNvPr id="9" name="Rectangle 4"/>
          <p:cNvSpPr>
            <a:spLocks noChangeArrowheads="1"/>
          </p:cNvSpPr>
          <p:nvPr/>
        </p:nvSpPr>
        <p:spPr bwMode="auto">
          <a:xfrm>
            <a:off x="390233" y="657688"/>
            <a:ext cx="83820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chemeClr val="bg2"/>
              </a:buClr>
              <a:buFont typeface="Monotype Sorts" pitchFamily="2" charset="2"/>
              <a:buNone/>
            </a:pPr>
            <a:r>
              <a:rPr kumimoji="1" lang="zh-CN" altLang="en-US" sz="2800">
                <a:solidFill>
                  <a:srgbClr val="CC3300"/>
                </a:solidFill>
                <a:latin typeface="Tahoma" panose="020B0604030504040204" pitchFamily="34" charset="0"/>
              </a:rPr>
              <a:t>练习</a:t>
            </a:r>
            <a:r>
              <a:rPr kumimoji="1" lang="en-US" altLang="zh-CN" sz="2800">
                <a:solidFill>
                  <a:srgbClr val="CC3300"/>
                </a:solidFill>
                <a:latin typeface="Tahoma" panose="020B0604030504040204" pitchFamily="34" charset="0"/>
              </a:rPr>
              <a:t>1.  </a:t>
            </a:r>
            <a:r>
              <a:rPr kumimoji="1" lang="zh-CN" altLang="en-US" sz="2800">
                <a:solidFill>
                  <a:srgbClr val="CC3300"/>
                </a:solidFill>
                <a:latin typeface="Tahoma" panose="020B0604030504040204" pitchFamily="34" charset="0"/>
              </a:rPr>
              <a:t>已知关系模式</a:t>
            </a:r>
            <a:r>
              <a:rPr kumimoji="1" lang="en-US" altLang="zh-CN" sz="2800">
                <a:solidFill>
                  <a:srgbClr val="CC3300"/>
                </a:solidFill>
                <a:latin typeface="Tahoma" panose="020B0604030504040204" pitchFamily="34" charset="0"/>
              </a:rPr>
              <a:t>R&lt;U,F&gt;</a:t>
            </a:r>
          </a:p>
          <a:p>
            <a:pPr eaLnBrk="1" hangingPunct="1">
              <a:spcBef>
                <a:spcPct val="10000"/>
              </a:spcBef>
              <a:buClr>
                <a:schemeClr val="bg2"/>
              </a:buClr>
              <a:buFont typeface="Monotype Sorts" pitchFamily="2" charset="2"/>
              <a:buNone/>
            </a:pPr>
            <a:r>
              <a:rPr kumimoji="1" lang="en-US" altLang="zh-CN" sz="2800">
                <a:solidFill>
                  <a:srgbClr val="CC3300"/>
                </a:solidFill>
                <a:latin typeface="Tahoma" panose="020B0604030504040204" pitchFamily="34" charset="0"/>
              </a:rPr>
              <a:t>    U={A,B,C,D}</a:t>
            </a:r>
          </a:p>
          <a:p>
            <a:pPr eaLnBrk="1" hangingPunct="1">
              <a:spcBef>
                <a:spcPct val="10000"/>
              </a:spcBef>
              <a:buClr>
                <a:schemeClr val="bg2"/>
              </a:buClr>
              <a:buFont typeface="Monotype Sorts" pitchFamily="2" charset="2"/>
              <a:buNone/>
            </a:pPr>
            <a:r>
              <a:rPr kumimoji="1" lang="en-US" altLang="zh-CN" sz="2800">
                <a:solidFill>
                  <a:srgbClr val="CC3300"/>
                </a:solidFill>
                <a:latin typeface="Tahoma" panose="020B0604030504040204" pitchFamily="34" charset="0"/>
              </a:rPr>
              <a:t>    F={</a:t>
            </a:r>
            <a:r>
              <a:rPr kumimoji="1" lang="en-US" altLang="zh-CN" sz="2800">
                <a:solidFill>
                  <a:srgbClr val="CC3300"/>
                </a:solidFill>
                <a:latin typeface="Tahoma" panose="020B0604030504040204" pitchFamily="34" charset="0"/>
                <a:ea typeface="楷体_GB2312" pitchFamily="49" charset="-122"/>
              </a:rPr>
              <a:t>AB</a:t>
            </a:r>
            <a:r>
              <a:rPr kumimoji="1" lang="en-US" altLang="zh-CN" sz="2800">
                <a:solidFill>
                  <a:srgbClr val="CC3300"/>
                </a:solidFill>
                <a:latin typeface="Tahoma" panose="020B0604030504040204" pitchFamily="34" charset="0"/>
                <a:ea typeface="楷体_GB2312" pitchFamily="49" charset="-122"/>
                <a:sym typeface="Symbol" panose="05050102010706020507" pitchFamily="18" charset="2"/>
              </a:rPr>
              <a:t>D, AC  BD, BC</a:t>
            </a:r>
            <a:r>
              <a:rPr kumimoji="1" lang="en-US" altLang="zh-CN" sz="2800">
                <a:solidFill>
                  <a:srgbClr val="CC3300"/>
                </a:solidFill>
                <a:latin typeface="Tahoma" panose="020B0604030504040204" pitchFamily="34" charset="0"/>
                <a:sym typeface="Symbol" panose="05050102010706020507" pitchFamily="18" charset="2"/>
              </a:rPr>
              <a:t>}</a:t>
            </a:r>
          </a:p>
          <a:p>
            <a:pPr eaLnBrk="1" hangingPunct="1">
              <a:spcBef>
                <a:spcPct val="10000"/>
              </a:spcBef>
              <a:buClr>
                <a:schemeClr val="bg2"/>
              </a:buClr>
              <a:buFont typeface="Monotype Sorts" pitchFamily="2" charset="2"/>
              <a:buNone/>
            </a:pPr>
            <a:r>
              <a:rPr kumimoji="1" lang="zh-CN" altLang="en-US" sz="2800">
                <a:solidFill>
                  <a:srgbClr val="CC3300"/>
                </a:solidFill>
                <a:latin typeface="Times New Roman" panose="02020603050405020304" pitchFamily="18" charset="0"/>
                <a:ea typeface="楷体_GB2312" pitchFamily="49" charset="-122"/>
                <a:sym typeface="Symbol" panose="05050102010706020507" pitchFamily="18" charset="2"/>
              </a:rPr>
              <a:t>在函数依赖范围内</a:t>
            </a:r>
            <a:r>
              <a:rPr kumimoji="1" lang="zh-CN" altLang="en-US" sz="2800">
                <a:solidFill>
                  <a:srgbClr val="CC3300"/>
                </a:solidFill>
                <a:latin typeface="Tahoma" panose="020B0604030504040204" pitchFamily="34" charset="0"/>
                <a:sym typeface="Symbol" panose="05050102010706020507" pitchFamily="18" charset="2"/>
              </a:rPr>
              <a:t>该关系属于的最高范式是什么？</a:t>
            </a:r>
          </a:p>
        </p:txBody>
      </p:sp>
      <p:sp>
        <p:nvSpPr>
          <p:cNvPr id="10" name="Rectangle 6"/>
          <p:cNvSpPr>
            <a:spLocks noChangeArrowheads="1"/>
          </p:cNvSpPr>
          <p:nvPr/>
        </p:nvSpPr>
        <p:spPr bwMode="auto">
          <a:xfrm>
            <a:off x="827088" y="3230561"/>
            <a:ext cx="5486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5000"/>
              </a:lnSpc>
              <a:buClr>
                <a:schemeClr val="folHlink"/>
              </a:buClr>
              <a:buSzPct val="60000"/>
              <a:buFont typeface="Wingdings" panose="05000000000000000000" pitchFamily="2" charset="2"/>
              <a:buNone/>
            </a:pPr>
            <a:r>
              <a:rPr kumimoji="1" lang="en-US" altLang="zh-CN">
                <a:solidFill>
                  <a:srgbClr val="CC3300"/>
                </a:solidFill>
                <a:latin typeface="Tahoma" panose="020B0604030504040204" pitchFamily="34" charset="0"/>
                <a:sym typeface="Symbol" panose="05050102010706020507" pitchFamily="18" charset="2"/>
              </a:rPr>
              <a:t>2.  </a:t>
            </a:r>
            <a:r>
              <a:rPr kumimoji="1" lang="zh-CN" altLang="en-US">
                <a:solidFill>
                  <a:srgbClr val="CC3300"/>
                </a:solidFill>
                <a:latin typeface="Tahoma" panose="020B0604030504040204" pitchFamily="34" charset="0"/>
                <a:sym typeface="Symbol" panose="05050102010706020507" pitchFamily="18" charset="2"/>
              </a:rPr>
              <a:t>主属性为：</a:t>
            </a:r>
            <a:r>
              <a:rPr kumimoji="1" lang="en-US" altLang="zh-CN">
                <a:solidFill>
                  <a:srgbClr val="CC3300"/>
                </a:solidFill>
                <a:latin typeface="Tahoma" panose="020B0604030504040204" pitchFamily="34" charset="0"/>
                <a:sym typeface="Symbol" panose="05050102010706020507" pitchFamily="18" charset="2"/>
              </a:rPr>
              <a:t>A</a:t>
            </a:r>
            <a:r>
              <a:rPr kumimoji="1" lang="zh-CN" altLang="en-US">
                <a:solidFill>
                  <a:srgbClr val="CC3300"/>
                </a:solidFill>
                <a:latin typeface="Tahoma" panose="020B0604030504040204" pitchFamily="34" charset="0"/>
                <a:sym typeface="Symbol" panose="05050102010706020507" pitchFamily="18" charset="2"/>
              </a:rPr>
              <a:t>、</a:t>
            </a:r>
            <a:r>
              <a:rPr kumimoji="1" lang="en-US" altLang="zh-CN">
                <a:solidFill>
                  <a:srgbClr val="CC3300"/>
                </a:solidFill>
                <a:latin typeface="Tahoma" panose="020B0604030504040204" pitchFamily="34" charset="0"/>
                <a:sym typeface="Symbol" panose="05050102010706020507" pitchFamily="18" charset="2"/>
              </a:rPr>
              <a:t>B</a:t>
            </a:r>
            <a:r>
              <a:rPr kumimoji="1" lang="zh-CN" altLang="en-US">
                <a:solidFill>
                  <a:srgbClr val="CC3300"/>
                </a:solidFill>
                <a:latin typeface="Tahoma" panose="020B0604030504040204" pitchFamily="34" charset="0"/>
                <a:sym typeface="Symbol" panose="05050102010706020507" pitchFamily="18" charset="2"/>
              </a:rPr>
              <a:t>、</a:t>
            </a:r>
            <a:r>
              <a:rPr kumimoji="1" lang="en-US" altLang="zh-CN">
                <a:solidFill>
                  <a:srgbClr val="CC3300"/>
                </a:solidFill>
                <a:latin typeface="Tahoma" panose="020B0604030504040204" pitchFamily="34" charset="0"/>
                <a:sym typeface="Symbol" panose="05050102010706020507" pitchFamily="18" charset="2"/>
              </a:rPr>
              <a:t>C</a:t>
            </a:r>
          </a:p>
          <a:p>
            <a:pPr eaLnBrk="1" hangingPunct="1">
              <a:lnSpc>
                <a:spcPct val="95000"/>
              </a:lnSpc>
              <a:buClr>
                <a:schemeClr val="folHlink"/>
              </a:buClr>
              <a:buSzPct val="60000"/>
              <a:buFont typeface="Wingdings" panose="05000000000000000000" pitchFamily="2" charset="2"/>
              <a:buNone/>
            </a:pPr>
            <a:r>
              <a:rPr kumimoji="1" lang="en-US" altLang="zh-CN">
                <a:solidFill>
                  <a:srgbClr val="CC3300"/>
                </a:solidFill>
                <a:latin typeface="Tahoma" panose="020B0604030504040204" pitchFamily="34" charset="0"/>
                <a:sym typeface="Symbol" panose="05050102010706020507" pitchFamily="18" charset="2"/>
              </a:rPr>
              <a:t>     </a:t>
            </a:r>
            <a:r>
              <a:rPr kumimoji="1" lang="zh-CN" altLang="en-US">
                <a:solidFill>
                  <a:srgbClr val="CC3300"/>
                </a:solidFill>
                <a:latin typeface="Tahoma" panose="020B0604030504040204" pitchFamily="34" charset="0"/>
                <a:sym typeface="Symbol" panose="05050102010706020507" pitchFamily="18" charset="2"/>
              </a:rPr>
              <a:t>非主属性为：</a:t>
            </a:r>
            <a:r>
              <a:rPr kumimoji="1" lang="en-US" altLang="zh-CN">
                <a:solidFill>
                  <a:srgbClr val="CC3300"/>
                </a:solidFill>
                <a:latin typeface="Tahoma" panose="020B0604030504040204" pitchFamily="34" charset="0"/>
                <a:sym typeface="Symbol" panose="05050102010706020507" pitchFamily="18" charset="2"/>
              </a:rPr>
              <a:t>D</a:t>
            </a:r>
          </a:p>
        </p:txBody>
      </p:sp>
      <p:sp>
        <p:nvSpPr>
          <p:cNvPr id="11" name="Rectangle 7"/>
          <p:cNvSpPr>
            <a:spLocks noChangeArrowheads="1"/>
          </p:cNvSpPr>
          <p:nvPr/>
        </p:nvSpPr>
        <p:spPr bwMode="auto">
          <a:xfrm>
            <a:off x="827088" y="4007445"/>
            <a:ext cx="969356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5000"/>
              </a:lnSpc>
              <a:buClr>
                <a:schemeClr val="folHlink"/>
              </a:buClr>
              <a:buSzPct val="60000"/>
              <a:buFont typeface="Wingdings" panose="05000000000000000000" pitchFamily="2" charset="2"/>
              <a:buNone/>
            </a:pPr>
            <a:r>
              <a:rPr kumimoji="1" lang="en-US" altLang="zh-CN" dirty="0">
                <a:solidFill>
                  <a:srgbClr val="CC3300"/>
                </a:solidFill>
                <a:latin typeface="Tahoma" panose="020B0604030504040204" pitchFamily="34" charset="0"/>
                <a:sym typeface="Symbol" panose="05050102010706020507" pitchFamily="18" charset="2"/>
              </a:rPr>
              <a:t>3. </a:t>
            </a:r>
            <a:r>
              <a:rPr kumimoji="1" lang="zh-CN" altLang="en-US" dirty="0">
                <a:solidFill>
                  <a:srgbClr val="CC3300"/>
                </a:solidFill>
                <a:latin typeface="Tahoma" panose="020B0604030504040204" pitchFamily="34" charset="0"/>
                <a:sym typeface="Symbol" panose="05050102010706020507" pitchFamily="18" charset="2"/>
              </a:rPr>
              <a:t>判断是否满足各个范式的要求</a:t>
            </a:r>
            <a:r>
              <a:rPr kumimoji="1" lang="zh-CN" altLang="en-US" dirty="0">
                <a:solidFill>
                  <a:srgbClr val="000066"/>
                </a:solidFill>
                <a:latin typeface="Tahoma" panose="020B0604030504040204" pitchFamily="34" charset="0"/>
                <a:sym typeface="Symbol" panose="05050102010706020507" pitchFamily="18" charset="2"/>
              </a:rPr>
              <a:t>：</a:t>
            </a:r>
          </a:p>
          <a:p>
            <a:pPr eaLnBrk="1" hangingPunct="1">
              <a:lnSpc>
                <a:spcPct val="95000"/>
              </a:lnSpc>
              <a:buClr>
                <a:schemeClr val="folHlink"/>
              </a:buClr>
              <a:buSzPct val="60000"/>
              <a:buFont typeface="Wingdings" panose="05000000000000000000" pitchFamily="2" charset="2"/>
              <a:buNone/>
            </a:pPr>
            <a:r>
              <a:rPr kumimoji="1" lang="zh-CN" altLang="en-US" dirty="0">
                <a:solidFill>
                  <a:srgbClr val="000066"/>
                </a:solidFill>
                <a:latin typeface="Tahoma" panose="020B0604030504040204" pitchFamily="34" charset="0"/>
                <a:sym typeface="Symbol" panose="05050102010706020507" pitchFamily="18" charset="2"/>
              </a:rPr>
              <a:t>    </a:t>
            </a:r>
            <a:r>
              <a:rPr kumimoji="1" lang="en-US" altLang="zh-CN" dirty="0">
                <a:solidFill>
                  <a:srgbClr val="000066"/>
                </a:solidFill>
                <a:latin typeface="Tahoma" panose="020B0604030504040204" pitchFamily="34" charset="0"/>
                <a:sym typeface="Symbol" panose="05050102010706020507" pitchFamily="18" charset="2"/>
              </a:rPr>
              <a:t>1)  R</a:t>
            </a:r>
            <a:r>
              <a:rPr kumimoji="1" lang="zh-CN" altLang="en-US" dirty="0">
                <a:solidFill>
                  <a:srgbClr val="000066"/>
                </a:solidFill>
                <a:latin typeface="Tahoma" panose="020B0604030504040204" pitchFamily="34" charset="0"/>
                <a:sym typeface="Symbol" panose="05050102010706020507" pitchFamily="18" charset="2"/>
              </a:rPr>
              <a:t>的</a:t>
            </a:r>
            <a:r>
              <a:rPr kumimoji="1" lang="zh-CN" altLang="en-US" dirty="0">
                <a:solidFill>
                  <a:srgbClr val="000066"/>
                </a:solidFill>
                <a:latin typeface="Tahoma" panose="020B0604030504040204" pitchFamily="34" charset="0"/>
              </a:rPr>
              <a:t>所有的属性值域都不可再分，则</a:t>
            </a:r>
            <a:r>
              <a:rPr kumimoji="1" lang="en-US" altLang="zh-CN" dirty="0">
                <a:solidFill>
                  <a:srgbClr val="000066"/>
                </a:solidFill>
                <a:latin typeface="Tahoma" panose="020B0604030504040204" pitchFamily="34" charset="0"/>
              </a:rPr>
              <a:t>r ∈ </a:t>
            </a:r>
            <a:r>
              <a:rPr kumimoji="1" lang="en-US" altLang="zh-CN" dirty="0" err="1">
                <a:solidFill>
                  <a:srgbClr val="000066"/>
                </a:solidFill>
                <a:latin typeface="Tahoma" panose="020B0604030504040204" pitchFamily="34" charset="0"/>
              </a:rPr>
              <a:t>1NF</a:t>
            </a:r>
            <a:r>
              <a:rPr kumimoji="1" lang="zh-CN" altLang="en-US" dirty="0">
                <a:solidFill>
                  <a:srgbClr val="000066"/>
                </a:solidFill>
                <a:latin typeface="Tahoma" panose="020B0604030504040204" pitchFamily="34" charset="0"/>
              </a:rPr>
              <a:t>。</a:t>
            </a:r>
          </a:p>
          <a:p>
            <a:pPr eaLnBrk="1" hangingPunct="1">
              <a:lnSpc>
                <a:spcPct val="95000"/>
              </a:lnSpc>
              <a:buClr>
                <a:schemeClr val="folHlink"/>
              </a:buClr>
              <a:buSzPct val="60000"/>
              <a:buFont typeface="Wingdings" panose="05000000000000000000" pitchFamily="2" charset="2"/>
              <a:buNone/>
            </a:pPr>
            <a:r>
              <a:rPr kumimoji="1" lang="zh-CN" altLang="en-US" dirty="0">
                <a:solidFill>
                  <a:srgbClr val="000066"/>
                </a:solidFill>
                <a:latin typeface="Tahoma" panose="020B0604030504040204" pitchFamily="34" charset="0"/>
              </a:rPr>
              <a:t>    </a:t>
            </a:r>
            <a:r>
              <a:rPr kumimoji="1" lang="en-US" altLang="zh-CN" dirty="0">
                <a:solidFill>
                  <a:srgbClr val="000066"/>
                </a:solidFill>
                <a:latin typeface="Tahoma" panose="020B0604030504040204" pitchFamily="34" charset="0"/>
              </a:rPr>
              <a:t>2)  </a:t>
            </a:r>
            <a:r>
              <a:rPr kumimoji="1" lang="zh-CN" altLang="en-US" dirty="0">
                <a:solidFill>
                  <a:srgbClr val="000066"/>
                </a:solidFill>
                <a:latin typeface="Tahoma" panose="020B0604030504040204" pitchFamily="34" charset="0"/>
              </a:rPr>
              <a:t>非主属性</a:t>
            </a:r>
            <a:r>
              <a:rPr kumimoji="1" lang="en-US" altLang="zh-CN" dirty="0">
                <a:solidFill>
                  <a:srgbClr val="000066"/>
                </a:solidFill>
                <a:latin typeface="Tahoma" panose="020B0604030504040204" pitchFamily="34" charset="0"/>
              </a:rPr>
              <a:t>D</a:t>
            </a:r>
            <a:r>
              <a:rPr kumimoji="1" lang="zh-CN" altLang="en-US" dirty="0">
                <a:solidFill>
                  <a:srgbClr val="000066"/>
                </a:solidFill>
                <a:latin typeface="Tahoma" panose="020B0604030504040204" pitchFamily="34" charset="0"/>
              </a:rPr>
              <a:t>不存在对任何码的部分函数依赖，则</a:t>
            </a:r>
            <a:r>
              <a:rPr kumimoji="1" lang="en-US" altLang="zh-CN" dirty="0">
                <a:solidFill>
                  <a:srgbClr val="000066"/>
                </a:solidFill>
                <a:latin typeface="Tahoma" panose="020B0604030504040204" pitchFamily="34" charset="0"/>
              </a:rPr>
              <a:t>r ∈ </a:t>
            </a:r>
            <a:r>
              <a:rPr kumimoji="1" lang="en-US" altLang="zh-CN" dirty="0" err="1">
                <a:solidFill>
                  <a:srgbClr val="000066"/>
                </a:solidFill>
                <a:latin typeface="Tahoma" panose="020B0604030504040204" pitchFamily="34" charset="0"/>
              </a:rPr>
              <a:t>2NF</a:t>
            </a:r>
            <a:r>
              <a:rPr kumimoji="1" lang="zh-CN" altLang="en-US" dirty="0">
                <a:solidFill>
                  <a:srgbClr val="000066"/>
                </a:solidFill>
                <a:latin typeface="Tahoma" panose="020B0604030504040204" pitchFamily="34" charset="0"/>
              </a:rPr>
              <a:t>。</a:t>
            </a:r>
          </a:p>
          <a:p>
            <a:pPr eaLnBrk="1" hangingPunct="1">
              <a:lnSpc>
                <a:spcPct val="95000"/>
              </a:lnSpc>
              <a:buClr>
                <a:schemeClr val="folHlink"/>
              </a:buClr>
              <a:buSzPct val="60000"/>
              <a:buFont typeface="Wingdings" panose="05000000000000000000" pitchFamily="2" charset="2"/>
              <a:buNone/>
            </a:pPr>
            <a:r>
              <a:rPr kumimoji="1" lang="zh-CN" altLang="en-US" dirty="0">
                <a:solidFill>
                  <a:srgbClr val="000066"/>
                </a:solidFill>
                <a:latin typeface="Tahoma" panose="020B0604030504040204" pitchFamily="34" charset="0"/>
              </a:rPr>
              <a:t>    </a:t>
            </a:r>
            <a:r>
              <a:rPr kumimoji="1" lang="en-US" altLang="zh-CN" dirty="0" smtClean="0">
                <a:solidFill>
                  <a:srgbClr val="000066"/>
                </a:solidFill>
                <a:latin typeface="Tahoma" panose="020B0604030504040204" pitchFamily="34" charset="0"/>
              </a:rPr>
              <a:t>3</a:t>
            </a:r>
            <a:r>
              <a:rPr kumimoji="1" lang="en-US" altLang="zh-CN" dirty="0">
                <a:solidFill>
                  <a:srgbClr val="000066"/>
                </a:solidFill>
                <a:latin typeface="Tahoma" panose="020B0604030504040204" pitchFamily="34" charset="0"/>
              </a:rPr>
              <a:t>) </a:t>
            </a:r>
            <a:r>
              <a:rPr kumimoji="1" lang="en-US" altLang="zh-CN" dirty="0" smtClean="0">
                <a:solidFill>
                  <a:srgbClr val="000066"/>
                </a:solidFill>
                <a:latin typeface="Tahoma" panose="020B0604030504040204" pitchFamily="34" charset="0"/>
              </a:rPr>
              <a:t> </a:t>
            </a:r>
            <a:r>
              <a:rPr kumimoji="1" lang="zh-CN" altLang="en-US" dirty="0" smtClean="0">
                <a:solidFill>
                  <a:srgbClr val="000066"/>
                </a:solidFill>
                <a:latin typeface="Tahoma" panose="020B0604030504040204" pitchFamily="34" charset="0"/>
              </a:rPr>
              <a:t>非</a:t>
            </a:r>
            <a:r>
              <a:rPr kumimoji="1" lang="zh-CN" altLang="en-US" dirty="0">
                <a:solidFill>
                  <a:srgbClr val="000066"/>
                </a:solidFill>
                <a:latin typeface="Tahoma" panose="020B0604030504040204" pitchFamily="34" charset="0"/>
              </a:rPr>
              <a:t>主属性</a:t>
            </a:r>
            <a:r>
              <a:rPr kumimoji="1" lang="en-US" altLang="zh-CN" dirty="0">
                <a:solidFill>
                  <a:srgbClr val="000066"/>
                </a:solidFill>
                <a:latin typeface="Tahoma" panose="020B0604030504040204" pitchFamily="34" charset="0"/>
              </a:rPr>
              <a:t>D</a:t>
            </a:r>
            <a:r>
              <a:rPr kumimoji="1" lang="zh-CN" altLang="en-US" dirty="0">
                <a:solidFill>
                  <a:srgbClr val="000066"/>
                </a:solidFill>
                <a:latin typeface="Tahoma" panose="020B0604030504040204" pitchFamily="34" charset="0"/>
              </a:rPr>
              <a:t>不存在对任何码的传递函数依赖</a:t>
            </a:r>
            <a:r>
              <a:rPr kumimoji="1" lang="zh-CN" altLang="en-US" dirty="0">
                <a:solidFill>
                  <a:srgbClr val="000066"/>
                </a:solidFill>
                <a:latin typeface="Tahoma" panose="020B0604030504040204" pitchFamily="34" charset="0"/>
                <a:sym typeface="Symbol" panose="05050102010706020507" pitchFamily="18" charset="2"/>
              </a:rPr>
              <a:t>，则</a:t>
            </a:r>
            <a:r>
              <a:rPr kumimoji="1" lang="en-US" altLang="zh-CN" dirty="0">
                <a:solidFill>
                  <a:srgbClr val="000066"/>
                </a:solidFill>
                <a:latin typeface="Tahoma" panose="020B0604030504040204" pitchFamily="34" charset="0"/>
              </a:rPr>
              <a:t>r ∈</a:t>
            </a:r>
            <a:r>
              <a:rPr kumimoji="1" lang="en-US" altLang="zh-CN" dirty="0" err="1">
                <a:solidFill>
                  <a:srgbClr val="000066"/>
                </a:solidFill>
                <a:latin typeface="Tahoma" panose="020B0604030504040204" pitchFamily="34" charset="0"/>
                <a:sym typeface="Symbol" panose="05050102010706020507" pitchFamily="18" charset="2"/>
              </a:rPr>
              <a:t>3NF</a:t>
            </a:r>
            <a:r>
              <a:rPr kumimoji="1" lang="zh-CN" altLang="en-US" dirty="0">
                <a:solidFill>
                  <a:srgbClr val="000066"/>
                </a:solidFill>
                <a:latin typeface="Tahoma" panose="020B0604030504040204" pitchFamily="34" charset="0"/>
              </a:rPr>
              <a:t>。</a:t>
            </a:r>
          </a:p>
          <a:p>
            <a:pPr eaLnBrk="1" hangingPunct="1">
              <a:lnSpc>
                <a:spcPct val="95000"/>
              </a:lnSpc>
              <a:buClr>
                <a:schemeClr val="folHlink"/>
              </a:buClr>
              <a:buSzPct val="60000"/>
              <a:buFont typeface="Wingdings" panose="05000000000000000000" pitchFamily="2" charset="2"/>
              <a:buNone/>
            </a:pPr>
            <a:r>
              <a:rPr kumimoji="1" lang="zh-CN" altLang="en-US" dirty="0">
                <a:solidFill>
                  <a:srgbClr val="000066"/>
                </a:solidFill>
                <a:latin typeface="Tahoma" panose="020B0604030504040204" pitchFamily="34" charset="0"/>
              </a:rPr>
              <a:t>    </a:t>
            </a:r>
            <a:r>
              <a:rPr kumimoji="1" lang="en-US" altLang="zh-CN" dirty="0">
                <a:solidFill>
                  <a:srgbClr val="000066"/>
                </a:solidFill>
                <a:latin typeface="Tahoma" panose="020B0604030504040204" pitchFamily="34" charset="0"/>
              </a:rPr>
              <a:t>4) </a:t>
            </a:r>
            <a:r>
              <a:rPr kumimoji="1" lang="en-US" altLang="zh-CN" dirty="0" smtClean="0">
                <a:solidFill>
                  <a:srgbClr val="000066"/>
                </a:solidFill>
                <a:latin typeface="Tahoma" panose="020B0604030504040204" pitchFamily="34" charset="0"/>
              </a:rPr>
              <a:t> </a:t>
            </a:r>
            <a:r>
              <a:rPr kumimoji="1" lang="zh-CN" altLang="en-US" dirty="0" smtClean="0">
                <a:solidFill>
                  <a:srgbClr val="000066"/>
                </a:solidFill>
                <a:latin typeface="Tahoma" panose="020B0604030504040204" pitchFamily="34" charset="0"/>
              </a:rPr>
              <a:t>因</a:t>
            </a:r>
            <a:r>
              <a:rPr kumimoji="1" lang="zh-CN" altLang="en-US" dirty="0">
                <a:solidFill>
                  <a:srgbClr val="000066"/>
                </a:solidFill>
                <a:latin typeface="Tahoma" panose="020B0604030504040204" pitchFamily="34" charset="0"/>
              </a:rPr>
              <a:t>为有函数依赖</a:t>
            </a:r>
            <a:r>
              <a:rPr kumimoji="1" lang="en-US" altLang="zh-CN" dirty="0" err="1">
                <a:solidFill>
                  <a:srgbClr val="000066"/>
                </a:solidFill>
                <a:latin typeface="Tahoma" panose="020B0604030504040204" pitchFamily="34" charset="0"/>
                <a:sym typeface="Symbol" panose="05050102010706020507" pitchFamily="18" charset="2"/>
              </a:rPr>
              <a:t>BC</a:t>
            </a:r>
            <a:r>
              <a:rPr kumimoji="1" lang="zh-CN" altLang="en-US" dirty="0">
                <a:solidFill>
                  <a:srgbClr val="000066"/>
                </a:solidFill>
                <a:latin typeface="Tahoma" panose="020B0604030504040204" pitchFamily="34" charset="0"/>
                <a:sym typeface="Symbol" panose="05050102010706020507" pitchFamily="18" charset="2"/>
              </a:rPr>
              <a:t>，而</a:t>
            </a:r>
            <a:r>
              <a:rPr kumimoji="1" lang="en-US" altLang="zh-CN" dirty="0">
                <a:solidFill>
                  <a:srgbClr val="000066"/>
                </a:solidFill>
                <a:latin typeface="Tahoma" panose="020B0604030504040204" pitchFamily="34" charset="0"/>
                <a:sym typeface="Symbol" panose="05050102010706020507" pitchFamily="18" charset="2"/>
              </a:rPr>
              <a:t>B</a:t>
            </a:r>
            <a:r>
              <a:rPr kumimoji="1" lang="zh-CN" altLang="en-US" dirty="0">
                <a:solidFill>
                  <a:srgbClr val="000066"/>
                </a:solidFill>
                <a:latin typeface="Tahoma" panose="020B0604030504040204" pitchFamily="34" charset="0"/>
                <a:sym typeface="Symbol" panose="05050102010706020507" pitchFamily="18" charset="2"/>
              </a:rPr>
              <a:t>不是关系</a:t>
            </a:r>
            <a:r>
              <a:rPr kumimoji="1" lang="en-US" altLang="zh-CN" dirty="0">
                <a:solidFill>
                  <a:srgbClr val="000066"/>
                </a:solidFill>
                <a:latin typeface="Tahoma" panose="020B0604030504040204" pitchFamily="34" charset="0"/>
                <a:sym typeface="Symbol" panose="05050102010706020507" pitchFamily="18" charset="2"/>
              </a:rPr>
              <a:t>R</a:t>
            </a:r>
            <a:r>
              <a:rPr kumimoji="1" lang="zh-CN" altLang="en-US" dirty="0">
                <a:solidFill>
                  <a:srgbClr val="000066"/>
                </a:solidFill>
                <a:latin typeface="Tahoma" panose="020B0604030504040204" pitchFamily="34" charset="0"/>
                <a:sym typeface="Symbol" panose="05050102010706020507" pitchFamily="18" charset="2"/>
              </a:rPr>
              <a:t>的码，则</a:t>
            </a:r>
            <a:r>
              <a:rPr kumimoji="1" lang="en-US" altLang="zh-CN" dirty="0">
                <a:solidFill>
                  <a:srgbClr val="000066"/>
                </a:solidFill>
                <a:latin typeface="Tahoma" panose="020B0604030504040204" pitchFamily="34" charset="0"/>
                <a:sym typeface="Symbol" panose="05050102010706020507" pitchFamily="18" charset="2"/>
              </a:rPr>
              <a:t>r</a:t>
            </a:r>
            <a:r>
              <a:rPr kumimoji="1" lang="zh-CN" altLang="en-US" dirty="0">
                <a:solidFill>
                  <a:srgbClr val="000066"/>
                </a:solidFill>
                <a:latin typeface="Tahoma" panose="020B0604030504040204" pitchFamily="34" charset="0"/>
                <a:sym typeface="Symbol" panose="05050102010706020507" pitchFamily="18" charset="2"/>
              </a:rPr>
              <a:t>不属于</a:t>
            </a:r>
            <a:r>
              <a:rPr kumimoji="1" lang="en-US" altLang="zh-CN" dirty="0" err="1">
                <a:solidFill>
                  <a:srgbClr val="000066"/>
                </a:solidFill>
                <a:latin typeface="Tahoma" panose="020B0604030504040204" pitchFamily="34" charset="0"/>
                <a:sym typeface="Symbol" panose="05050102010706020507" pitchFamily="18" charset="2"/>
              </a:rPr>
              <a:t>BCNF</a:t>
            </a:r>
            <a:r>
              <a:rPr kumimoji="1" lang="zh-CN" altLang="en-US" dirty="0">
                <a:solidFill>
                  <a:srgbClr val="000066"/>
                </a:solidFill>
                <a:latin typeface="Tahoma" panose="020B0604030504040204" pitchFamily="34" charset="0"/>
                <a:sym typeface="Symbol" panose="05050102010706020507" pitchFamily="18" charset="2"/>
              </a:rPr>
              <a:t>。</a:t>
            </a:r>
          </a:p>
        </p:txBody>
      </p:sp>
      <p:sp>
        <p:nvSpPr>
          <p:cNvPr id="12" name="Rectangle 8"/>
          <p:cNvSpPr>
            <a:spLocks noChangeArrowheads="1"/>
          </p:cNvSpPr>
          <p:nvPr/>
        </p:nvSpPr>
        <p:spPr bwMode="auto">
          <a:xfrm>
            <a:off x="1292659" y="6137572"/>
            <a:ext cx="54864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5000"/>
              </a:lnSpc>
              <a:buClr>
                <a:schemeClr val="folHlink"/>
              </a:buClr>
              <a:buSzPct val="60000"/>
              <a:buFont typeface="Wingdings" panose="05000000000000000000" pitchFamily="2" charset="2"/>
              <a:buNone/>
            </a:pPr>
            <a:r>
              <a:rPr kumimoji="1" lang="zh-CN" altLang="en-US">
                <a:solidFill>
                  <a:srgbClr val="CC3300"/>
                </a:solidFill>
                <a:latin typeface="Tahoma" panose="020B0604030504040204" pitchFamily="34" charset="0"/>
                <a:sym typeface="Symbol" panose="05050102010706020507" pitchFamily="18" charset="2"/>
              </a:rPr>
              <a:t>则： </a:t>
            </a:r>
            <a:r>
              <a:rPr kumimoji="1" lang="en-US" altLang="zh-CN">
                <a:solidFill>
                  <a:srgbClr val="CC3300"/>
                </a:solidFill>
                <a:latin typeface="Tahoma" panose="020B0604030504040204" pitchFamily="34" charset="0"/>
              </a:rPr>
              <a:t>r ∈ 3NF</a:t>
            </a:r>
            <a:r>
              <a:rPr kumimoji="1" lang="en-US" altLang="zh-CN">
                <a:solidFill>
                  <a:srgbClr val="CC3300"/>
                </a:solidFill>
                <a:latin typeface="Tahoma" panose="020B0604030504040204" pitchFamily="34" charset="0"/>
                <a:sym typeface="Symbol" panose="05050102010706020507" pitchFamily="18" charset="2"/>
              </a:rPr>
              <a:t> </a:t>
            </a:r>
          </a:p>
        </p:txBody>
      </p:sp>
    </p:spTree>
    <p:extLst>
      <p:ext uri="{BB962C8B-B14F-4D97-AF65-F5344CB8AC3E}">
        <p14:creationId xmlns:p14="http://schemas.microsoft.com/office/powerpoint/2010/main" val="3220182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in)">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box(in)">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box(in)">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box(in)">
                                      <p:cBhvr>
                                        <p:cTn id="32" dur="500"/>
                                        <p:tgtEl>
                                          <p:spTgt spid="1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box(in)">
                                      <p:cBhvr>
                                        <p:cTn id="37" dur="500"/>
                                        <p:tgtEl>
                                          <p:spTgt spid="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0-#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p:bldP spid="11" grpId="0" build="p" autoUpdateAnimBg="0"/>
      <p:bldP spid="1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练习</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68313" y="2901227"/>
            <a:ext cx="8193087" cy="503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sz="2400" b="1" smtClean="0">
                <a:solidFill>
                  <a:srgbClr val="000066"/>
                </a:solidFill>
                <a:sym typeface="Symbol" panose="05050102010706020507" pitchFamily="18" charset="2"/>
              </a:rPr>
              <a:t>解：</a:t>
            </a:r>
            <a:r>
              <a:rPr lang="en-US" altLang="zh-CN" sz="2400" b="1" smtClean="0">
                <a:solidFill>
                  <a:srgbClr val="000066"/>
                </a:solidFill>
                <a:sym typeface="Symbol" panose="05050102010706020507" pitchFamily="18" charset="2"/>
              </a:rPr>
              <a:t>1. </a:t>
            </a:r>
            <a:r>
              <a:rPr lang="zh-CN" altLang="en-US" sz="2400" b="1" smtClean="0">
                <a:solidFill>
                  <a:srgbClr val="CC3300"/>
                </a:solidFill>
              </a:rPr>
              <a:t>关系</a:t>
            </a:r>
            <a:r>
              <a:rPr lang="en-US" altLang="zh-CN" sz="2400" b="1" smtClean="0">
                <a:solidFill>
                  <a:srgbClr val="CC3300"/>
                </a:solidFill>
              </a:rPr>
              <a:t>r</a:t>
            </a:r>
            <a:r>
              <a:rPr lang="zh-CN" altLang="en-US" sz="2400" b="1" smtClean="0">
                <a:solidFill>
                  <a:srgbClr val="CC3300"/>
                </a:solidFill>
              </a:rPr>
              <a:t>的候选码为：</a:t>
            </a:r>
            <a:r>
              <a:rPr lang="en-US" altLang="zh-CN" sz="2400" b="1" smtClean="0">
                <a:solidFill>
                  <a:srgbClr val="CC3300"/>
                </a:solidFill>
              </a:rPr>
              <a:t>AC</a:t>
            </a:r>
          </a:p>
        </p:txBody>
      </p:sp>
      <p:sp>
        <p:nvSpPr>
          <p:cNvPr id="9" name="Rectangle 4"/>
          <p:cNvSpPr>
            <a:spLocks noChangeArrowheads="1"/>
          </p:cNvSpPr>
          <p:nvPr/>
        </p:nvSpPr>
        <p:spPr bwMode="auto">
          <a:xfrm>
            <a:off x="323850" y="740639"/>
            <a:ext cx="8382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Font typeface="Monotype Sorts" pitchFamily="2" charset="2"/>
              <a:buNone/>
            </a:pPr>
            <a:r>
              <a:rPr kumimoji="1" lang="zh-CN" altLang="en-US" sz="2800">
                <a:solidFill>
                  <a:srgbClr val="CC3300"/>
                </a:solidFill>
                <a:latin typeface="Tahoma" panose="020B0604030504040204" pitchFamily="34" charset="0"/>
              </a:rPr>
              <a:t>练习</a:t>
            </a:r>
            <a:r>
              <a:rPr kumimoji="1" lang="en-US" altLang="zh-CN" sz="2800">
                <a:solidFill>
                  <a:srgbClr val="CC3300"/>
                </a:solidFill>
                <a:latin typeface="Tahoma" panose="020B0604030504040204" pitchFamily="34" charset="0"/>
              </a:rPr>
              <a:t>2.  </a:t>
            </a:r>
            <a:r>
              <a:rPr kumimoji="1" lang="zh-CN" altLang="en-US" sz="2800">
                <a:solidFill>
                  <a:srgbClr val="CC3300"/>
                </a:solidFill>
                <a:latin typeface="Tahoma" panose="020B0604030504040204" pitchFamily="34" charset="0"/>
              </a:rPr>
              <a:t>已知关系模式</a:t>
            </a:r>
            <a:r>
              <a:rPr kumimoji="1" lang="en-US" altLang="zh-CN" sz="2800">
                <a:solidFill>
                  <a:srgbClr val="CC3300"/>
                </a:solidFill>
                <a:latin typeface="Tahoma" panose="020B0604030504040204" pitchFamily="34" charset="0"/>
              </a:rPr>
              <a:t>R&lt;U,F&gt;</a:t>
            </a:r>
          </a:p>
          <a:p>
            <a:pPr eaLnBrk="1" hangingPunct="1">
              <a:spcBef>
                <a:spcPct val="20000"/>
              </a:spcBef>
              <a:buClr>
                <a:schemeClr val="bg2"/>
              </a:buClr>
              <a:buFont typeface="Monotype Sorts" pitchFamily="2" charset="2"/>
              <a:buNone/>
            </a:pPr>
            <a:r>
              <a:rPr kumimoji="1" lang="en-US" altLang="zh-CN" sz="2800">
                <a:solidFill>
                  <a:srgbClr val="CC3300"/>
                </a:solidFill>
                <a:latin typeface="Tahoma" panose="020B0604030504040204" pitchFamily="34" charset="0"/>
              </a:rPr>
              <a:t>    U={A,B,C,D,E,F}</a:t>
            </a:r>
          </a:p>
          <a:p>
            <a:pPr eaLnBrk="1" hangingPunct="1">
              <a:spcBef>
                <a:spcPct val="20000"/>
              </a:spcBef>
              <a:buClr>
                <a:schemeClr val="bg2"/>
              </a:buClr>
              <a:buFont typeface="Monotype Sorts" pitchFamily="2" charset="2"/>
              <a:buNone/>
            </a:pPr>
            <a:r>
              <a:rPr kumimoji="1" lang="en-US" altLang="zh-CN" sz="2800">
                <a:solidFill>
                  <a:srgbClr val="CC3300"/>
                </a:solidFill>
                <a:latin typeface="Tahoma" panose="020B0604030504040204" pitchFamily="34" charset="0"/>
              </a:rPr>
              <a:t>    F={</a:t>
            </a:r>
            <a:r>
              <a:rPr kumimoji="1" lang="en-US" altLang="zh-CN" sz="2800">
                <a:solidFill>
                  <a:srgbClr val="CC3300"/>
                </a:solidFill>
                <a:latin typeface="Tahoma" panose="020B0604030504040204" pitchFamily="34" charset="0"/>
                <a:ea typeface="楷体_GB2312" pitchFamily="49" charset="-122"/>
              </a:rPr>
              <a:t>A</a:t>
            </a:r>
            <a:r>
              <a:rPr kumimoji="1" lang="en-US" altLang="zh-CN" sz="2800">
                <a:solidFill>
                  <a:srgbClr val="CC3300"/>
                </a:solidFill>
                <a:latin typeface="Tahoma" panose="020B0604030504040204" pitchFamily="34" charset="0"/>
                <a:ea typeface="楷体_GB2312" pitchFamily="49" charset="-122"/>
                <a:sym typeface="Symbol" panose="05050102010706020507" pitchFamily="18" charset="2"/>
              </a:rPr>
              <a:t>B, C DF, ACE, DF</a:t>
            </a:r>
            <a:r>
              <a:rPr kumimoji="1" lang="en-US" altLang="zh-CN" sz="2800">
                <a:solidFill>
                  <a:srgbClr val="CC3300"/>
                </a:solidFill>
                <a:latin typeface="Tahoma" panose="020B0604030504040204" pitchFamily="34" charset="0"/>
                <a:sym typeface="Symbol" panose="05050102010706020507" pitchFamily="18" charset="2"/>
              </a:rPr>
              <a:t>}</a:t>
            </a:r>
          </a:p>
          <a:p>
            <a:pPr eaLnBrk="1" hangingPunct="1">
              <a:spcBef>
                <a:spcPct val="20000"/>
              </a:spcBef>
              <a:buClr>
                <a:schemeClr val="bg2"/>
              </a:buClr>
              <a:buFont typeface="Monotype Sorts" pitchFamily="2" charset="2"/>
              <a:buNone/>
            </a:pPr>
            <a:r>
              <a:rPr kumimoji="1" lang="zh-CN" altLang="en-US" sz="2800">
                <a:solidFill>
                  <a:srgbClr val="CC3300"/>
                </a:solidFill>
                <a:latin typeface="Times New Roman" panose="02020603050405020304" pitchFamily="18" charset="0"/>
                <a:ea typeface="楷体_GB2312" pitchFamily="49" charset="-122"/>
                <a:sym typeface="Symbol" panose="05050102010706020507" pitchFamily="18" charset="2"/>
              </a:rPr>
              <a:t>在函数依赖范围内</a:t>
            </a:r>
            <a:r>
              <a:rPr kumimoji="1" lang="zh-CN" altLang="en-US" sz="2800">
                <a:solidFill>
                  <a:srgbClr val="CC3300"/>
                </a:solidFill>
                <a:latin typeface="Tahoma" panose="020B0604030504040204" pitchFamily="34" charset="0"/>
                <a:sym typeface="Symbol" panose="05050102010706020507" pitchFamily="18" charset="2"/>
              </a:rPr>
              <a:t>该关系属于的最高范式是什么？</a:t>
            </a:r>
          </a:p>
        </p:txBody>
      </p:sp>
      <p:sp>
        <p:nvSpPr>
          <p:cNvPr id="10" name="Rectangle 6"/>
          <p:cNvSpPr>
            <a:spLocks noChangeArrowheads="1"/>
          </p:cNvSpPr>
          <p:nvPr/>
        </p:nvSpPr>
        <p:spPr bwMode="auto">
          <a:xfrm>
            <a:off x="1042988" y="3413989"/>
            <a:ext cx="5486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
              </a:spcBef>
              <a:buClr>
                <a:schemeClr val="folHlink"/>
              </a:buClr>
              <a:buSzPct val="60000"/>
              <a:buFont typeface="Wingdings" panose="05000000000000000000" pitchFamily="2" charset="2"/>
              <a:buNone/>
            </a:pPr>
            <a:r>
              <a:rPr kumimoji="1" lang="en-US" altLang="zh-CN">
                <a:solidFill>
                  <a:srgbClr val="CC3300"/>
                </a:solidFill>
                <a:latin typeface="Tahoma" panose="020B0604030504040204" pitchFamily="34" charset="0"/>
                <a:sym typeface="Symbol" panose="05050102010706020507" pitchFamily="18" charset="2"/>
              </a:rPr>
              <a:t>2.  </a:t>
            </a:r>
            <a:r>
              <a:rPr kumimoji="1" lang="zh-CN" altLang="en-US">
                <a:solidFill>
                  <a:srgbClr val="CC3300"/>
                </a:solidFill>
                <a:latin typeface="Tahoma" panose="020B0604030504040204" pitchFamily="34" charset="0"/>
                <a:sym typeface="Symbol" panose="05050102010706020507" pitchFamily="18" charset="2"/>
              </a:rPr>
              <a:t>主属性为：</a:t>
            </a:r>
            <a:r>
              <a:rPr kumimoji="1" lang="en-US" altLang="zh-CN">
                <a:solidFill>
                  <a:srgbClr val="CC3300"/>
                </a:solidFill>
                <a:latin typeface="Tahoma" panose="020B0604030504040204" pitchFamily="34" charset="0"/>
                <a:sym typeface="Symbol" panose="05050102010706020507" pitchFamily="18" charset="2"/>
              </a:rPr>
              <a:t>A</a:t>
            </a:r>
            <a:r>
              <a:rPr kumimoji="1" lang="zh-CN" altLang="en-US">
                <a:solidFill>
                  <a:srgbClr val="CC3300"/>
                </a:solidFill>
                <a:latin typeface="Tahoma" panose="020B0604030504040204" pitchFamily="34" charset="0"/>
                <a:sym typeface="Symbol" panose="05050102010706020507" pitchFamily="18" charset="2"/>
              </a:rPr>
              <a:t>、</a:t>
            </a:r>
            <a:r>
              <a:rPr kumimoji="1" lang="en-US" altLang="zh-CN">
                <a:solidFill>
                  <a:srgbClr val="CC3300"/>
                </a:solidFill>
                <a:latin typeface="Tahoma" panose="020B0604030504040204" pitchFamily="34" charset="0"/>
                <a:sym typeface="Symbol" panose="05050102010706020507" pitchFamily="18" charset="2"/>
              </a:rPr>
              <a:t>C</a:t>
            </a:r>
          </a:p>
          <a:p>
            <a:pPr eaLnBrk="1" hangingPunct="1">
              <a:lnSpc>
                <a:spcPct val="90000"/>
              </a:lnSpc>
              <a:spcBef>
                <a:spcPct val="5000"/>
              </a:spcBef>
              <a:buClr>
                <a:schemeClr val="folHlink"/>
              </a:buClr>
              <a:buSzPct val="60000"/>
              <a:buFont typeface="Wingdings" panose="05000000000000000000" pitchFamily="2" charset="2"/>
              <a:buNone/>
            </a:pPr>
            <a:r>
              <a:rPr kumimoji="1" lang="en-US" altLang="zh-CN">
                <a:solidFill>
                  <a:srgbClr val="CC3300"/>
                </a:solidFill>
                <a:latin typeface="Tahoma" panose="020B0604030504040204" pitchFamily="34" charset="0"/>
                <a:sym typeface="Symbol" panose="05050102010706020507" pitchFamily="18" charset="2"/>
              </a:rPr>
              <a:t>     </a:t>
            </a:r>
            <a:r>
              <a:rPr kumimoji="1" lang="zh-CN" altLang="en-US">
                <a:solidFill>
                  <a:srgbClr val="CC3300"/>
                </a:solidFill>
                <a:latin typeface="Tahoma" panose="020B0604030504040204" pitchFamily="34" charset="0"/>
                <a:sym typeface="Symbol" panose="05050102010706020507" pitchFamily="18" charset="2"/>
              </a:rPr>
              <a:t>非主属性为：</a:t>
            </a:r>
            <a:r>
              <a:rPr kumimoji="1" lang="en-US" altLang="zh-CN">
                <a:solidFill>
                  <a:srgbClr val="CC3300"/>
                </a:solidFill>
                <a:latin typeface="Tahoma" panose="020B0604030504040204" pitchFamily="34" charset="0"/>
                <a:sym typeface="Symbol" panose="05050102010706020507" pitchFamily="18" charset="2"/>
              </a:rPr>
              <a:t>B</a:t>
            </a:r>
            <a:r>
              <a:rPr kumimoji="1" lang="zh-CN" altLang="en-US">
                <a:solidFill>
                  <a:srgbClr val="CC3300"/>
                </a:solidFill>
                <a:latin typeface="Tahoma" panose="020B0604030504040204" pitchFamily="34" charset="0"/>
                <a:sym typeface="Symbol" panose="05050102010706020507" pitchFamily="18" charset="2"/>
              </a:rPr>
              <a:t>、</a:t>
            </a:r>
            <a:r>
              <a:rPr kumimoji="1" lang="en-US" altLang="zh-CN">
                <a:solidFill>
                  <a:srgbClr val="CC3300"/>
                </a:solidFill>
                <a:latin typeface="Tahoma" panose="020B0604030504040204" pitchFamily="34" charset="0"/>
                <a:sym typeface="Symbol" panose="05050102010706020507" pitchFamily="18" charset="2"/>
              </a:rPr>
              <a:t>D</a:t>
            </a:r>
            <a:r>
              <a:rPr kumimoji="1" lang="zh-CN" altLang="en-US">
                <a:solidFill>
                  <a:srgbClr val="CC3300"/>
                </a:solidFill>
                <a:latin typeface="Tahoma" panose="020B0604030504040204" pitchFamily="34" charset="0"/>
                <a:sym typeface="Symbol" panose="05050102010706020507" pitchFamily="18" charset="2"/>
              </a:rPr>
              <a:t>、</a:t>
            </a:r>
            <a:r>
              <a:rPr kumimoji="1" lang="en-US" altLang="zh-CN">
                <a:solidFill>
                  <a:srgbClr val="CC3300"/>
                </a:solidFill>
                <a:latin typeface="Tahoma" panose="020B0604030504040204" pitchFamily="34" charset="0"/>
                <a:sym typeface="Symbol" panose="05050102010706020507" pitchFamily="18" charset="2"/>
              </a:rPr>
              <a:t>E</a:t>
            </a:r>
            <a:r>
              <a:rPr kumimoji="1" lang="zh-CN" altLang="en-US">
                <a:solidFill>
                  <a:srgbClr val="CC3300"/>
                </a:solidFill>
                <a:latin typeface="Tahoma" panose="020B0604030504040204" pitchFamily="34" charset="0"/>
                <a:sym typeface="Symbol" panose="05050102010706020507" pitchFamily="18" charset="2"/>
              </a:rPr>
              <a:t>、</a:t>
            </a:r>
            <a:r>
              <a:rPr kumimoji="1" lang="en-US" altLang="zh-CN">
                <a:solidFill>
                  <a:srgbClr val="CC3300"/>
                </a:solidFill>
                <a:latin typeface="Tahoma" panose="020B0604030504040204" pitchFamily="34" charset="0"/>
                <a:sym typeface="Symbol" panose="05050102010706020507" pitchFamily="18" charset="2"/>
              </a:rPr>
              <a:t>F</a:t>
            </a:r>
          </a:p>
        </p:txBody>
      </p:sp>
      <p:sp>
        <p:nvSpPr>
          <p:cNvPr id="11" name="Rectangle 7"/>
          <p:cNvSpPr>
            <a:spLocks noChangeArrowheads="1"/>
          </p:cNvSpPr>
          <p:nvPr/>
        </p:nvSpPr>
        <p:spPr bwMode="auto">
          <a:xfrm>
            <a:off x="1042988" y="4269652"/>
            <a:ext cx="1048399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
              </a:spcBef>
              <a:buClr>
                <a:schemeClr val="folHlink"/>
              </a:buClr>
              <a:buSzPct val="60000"/>
              <a:buFont typeface="Wingdings" panose="05000000000000000000" pitchFamily="2" charset="2"/>
              <a:buNone/>
            </a:pPr>
            <a:r>
              <a:rPr kumimoji="1" lang="en-US" altLang="zh-CN" dirty="0">
                <a:solidFill>
                  <a:srgbClr val="CC3300"/>
                </a:solidFill>
                <a:latin typeface="Tahoma" panose="020B0604030504040204" pitchFamily="34" charset="0"/>
                <a:sym typeface="Symbol" panose="05050102010706020507" pitchFamily="18" charset="2"/>
              </a:rPr>
              <a:t>3. </a:t>
            </a:r>
            <a:r>
              <a:rPr kumimoji="1" lang="zh-CN" altLang="en-US" dirty="0">
                <a:solidFill>
                  <a:srgbClr val="CC3300"/>
                </a:solidFill>
                <a:latin typeface="Tahoma" panose="020B0604030504040204" pitchFamily="34" charset="0"/>
                <a:sym typeface="Symbol" panose="05050102010706020507" pitchFamily="18" charset="2"/>
              </a:rPr>
              <a:t>判断是否满足各个范式的要求：</a:t>
            </a:r>
          </a:p>
          <a:p>
            <a:pPr eaLnBrk="1" hangingPunct="1">
              <a:lnSpc>
                <a:spcPct val="110000"/>
              </a:lnSpc>
              <a:spcBef>
                <a:spcPct val="5000"/>
              </a:spcBef>
              <a:buClr>
                <a:schemeClr val="folHlink"/>
              </a:buClr>
              <a:buSzPct val="60000"/>
              <a:buFont typeface="Wingdings" panose="05000000000000000000" pitchFamily="2" charset="2"/>
              <a:buNone/>
            </a:pPr>
            <a:r>
              <a:rPr kumimoji="1" lang="zh-CN" altLang="en-US" dirty="0">
                <a:latin typeface="Tahoma" panose="020B0604030504040204" pitchFamily="34" charset="0"/>
                <a:sym typeface="Symbol" panose="05050102010706020507" pitchFamily="18" charset="2"/>
              </a:rPr>
              <a:t>    </a:t>
            </a:r>
            <a:r>
              <a:rPr kumimoji="1" lang="en-US" altLang="zh-CN" dirty="0">
                <a:solidFill>
                  <a:srgbClr val="000066"/>
                </a:solidFill>
                <a:latin typeface="Tahoma" panose="020B0604030504040204" pitchFamily="34" charset="0"/>
                <a:sym typeface="Symbol" panose="05050102010706020507" pitchFamily="18" charset="2"/>
              </a:rPr>
              <a:t>1)  R</a:t>
            </a:r>
            <a:r>
              <a:rPr kumimoji="1" lang="zh-CN" altLang="en-US" dirty="0">
                <a:solidFill>
                  <a:srgbClr val="000066"/>
                </a:solidFill>
                <a:latin typeface="Tahoma" panose="020B0604030504040204" pitchFamily="34" charset="0"/>
                <a:sym typeface="Symbol" panose="05050102010706020507" pitchFamily="18" charset="2"/>
              </a:rPr>
              <a:t>的</a:t>
            </a:r>
            <a:r>
              <a:rPr kumimoji="1" lang="zh-CN" altLang="en-US" dirty="0">
                <a:solidFill>
                  <a:srgbClr val="000066"/>
                </a:solidFill>
                <a:latin typeface="Tahoma" panose="020B0604030504040204" pitchFamily="34" charset="0"/>
              </a:rPr>
              <a:t>所有的属性值域都不可再分，则</a:t>
            </a:r>
            <a:r>
              <a:rPr kumimoji="1" lang="en-US" altLang="zh-CN" dirty="0">
                <a:solidFill>
                  <a:srgbClr val="000066"/>
                </a:solidFill>
                <a:latin typeface="Tahoma" panose="020B0604030504040204" pitchFamily="34" charset="0"/>
              </a:rPr>
              <a:t>r ∈ </a:t>
            </a:r>
            <a:r>
              <a:rPr kumimoji="1" lang="en-US" altLang="zh-CN" dirty="0" err="1">
                <a:solidFill>
                  <a:srgbClr val="000066"/>
                </a:solidFill>
                <a:latin typeface="Tahoma" panose="020B0604030504040204" pitchFamily="34" charset="0"/>
              </a:rPr>
              <a:t>1NF</a:t>
            </a:r>
            <a:r>
              <a:rPr kumimoji="1" lang="zh-CN" altLang="en-US" dirty="0">
                <a:solidFill>
                  <a:srgbClr val="000066"/>
                </a:solidFill>
                <a:latin typeface="Tahoma" panose="020B0604030504040204" pitchFamily="34" charset="0"/>
              </a:rPr>
              <a:t>。</a:t>
            </a:r>
          </a:p>
          <a:p>
            <a:pPr eaLnBrk="1" hangingPunct="1">
              <a:lnSpc>
                <a:spcPct val="110000"/>
              </a:lnSpc>
              <a:spcBef>
                <a:spcPct val="5000"/>
              </a:spcBef>
              <a:buClr>
                <a:schemeClr val="folHlink"/>
              </a:buClr>
              <a:buSzPct val="60000"/>
              <a:buFont typeface="Wingdings" panose="05000000000000000000" pitchFamily="2" charset="2"/>
              <a:buNone/>
            </a:pPr>
            <a:r>
              <a:rPr kumimoji="1" lang="zh-CN" altLang="en-US" dirty="0">
                <a:solidFill>
                  <a:srgbClr val="000066"/>
                </a:solidFill>
                <a:latin typeface="Tahoma" panose="020B0604030504040204" pitchFamily="34" charset="0"/>
              </a:rPr>
              <a:t>    </a:t>
            </a:r>
            <a:r>
              <a:rPr kumimoji="1" lang="en-US" altLang="zh-CN" dirty="0">
                <a:solidFill>
                  <a:srgbClr val="000066"/>
                </a:solidFill>
                <a:latin typeface="Tahoma" panose="020B0604030504040204" pitchFamily="34" charset="0"/>
              </a:rPr>
              <a:t>2) </a:t>
            </a:r>
            <a:r>
              <a:rPr kumimoji="1" lang="zh-CN" altLang="en-US" dirty="0">
                <a:solidFill>
                  <a:srgbClr val="000066"/>
                </a:solidFill>
                <a:latin typeface="Tahoma" panose="020B0604030504040204" pitchFamily="34" charset="0"/>
              </a:rPr>
              <a:t>由于存在函数依赖</a:t>
            </a:r>
            <a:r>
              <a:rPr kumimoji="1" lang="en-US" altLang="zh-CN" dirty="0" err="1">
                <a:solidFill>
                  <a:srgbClr val="000066"/>
                </a:solidFill>
                <a:latin typeface="Tahoma" panose="020B0604030504040204" pitchFamily="34" charset="0"/>
                <a:ea typeface="楷体_GB2312" pitchFamily="49" charset="-122"/>
              </a:rPr>
              <a:t>A</a:t>
            </a:r>
            <a:r>
              <a:rPr kumimoji="1" lang="en-US" altLang="zh-CN" dirty="0" err="1">
                <a:solidFill>
                  <a:srgbClr val="000066"/>
                </a:solidFill>
                <a:latin typeface="Tahoma" panose="020B0604030504040204" pitchFamily="34" charset="0"/>
                <a:ea typeface="楷体_GB2312" pitchFamily="49" charset="-122"/>
                <a:sym typeface="Symbol" panose="05050102010706020507" pitchFamily="18" charset="2"/>
              </a:rPr>
              <a:t>B</a:t>
            </a:r>
            <a:r>
              <a:rPr kumimoji="1" lang="en-US" altLang="zh-CN" dirty="0">
                <a:solidFill>
                  <a:srgbClr val="000066"/>
                </a:solidFill>
                <a:latin typeface="Tahoma" panose="020B0604030504040204" pitchFamily="34" charset="0"/>
                <a:ea typeface="楷体_GB2312" pitchFamily="49" charset="-122"/>
                <a:sym typeface="Symbol" panose="05050102010706020507" pitchFamily="18" charset="2"/>
              </a:rPr>
              <a:t>, C DF</a:t>
            </a:r>
            <a:r>
              <a:rPr kumimoji="1" lang="zh-CN" altLang="en-US" dirty="0">
                <a:solidFill>
                  <a:srgbClr val="000066"/>
                </a:solidFill>
                <a:latin typeface="宋体" panose="02010600030101010101" pitchFamily="2" charset="-122"/>
                <a:sym typeface="Symbol" panose="05050102010706020507" pitchFamily="18" charset="2"/>
              </a:rPr>
              <a:t>，而</a:t>
            </a:r>
            <a:r>
              <a:rPr kumimoji="1" lang="en-US" altLang="zh-CN" dirty="0">
                <a:solidFill>
                  <a:srgbClr val="000066"/>
                </a:solidFill>
                <a:latin typeface="宋体" panose="02010600030101010101" pitchFamily="2" charset="-122"/>
                <a:sym typeface="Symbol" panose="05050102010706020507" pitchFamily="18" charset="2"/>
              </a:rPr>
              <a:t>A</a:t>
            </a:r>
            <a:r>
              <a:rPr kumimoji="1" lang="zh-CN" altLang="en-US" dirty="0">
                <a:solidFill>
                  <a:srgbClr val="000066"/>
                </a:solidFill>
                <a:latin typeface="宋体" panose="02010600030101010101" pitchFamily="2" charset="-122"/>
                <a:sym typeface="Symbol" panose="05050102010706020507" pitchFamily="18" charset="2"/>
              </a:rPr>
              <a:t>和</a:t>
            </a:r>
            <a:r>
              <a:rPr kumimoji="1" lang="en-US" altLang="zh-CN" dirty="0">
                <a:solidFill>
                  <a:srgbClr val="000066"/>
                </a:solidFill>
                <a:latin typeface="宋体" panose="02010600030101010101" pitchFamily="2" charset="-122"/>
                <a:sym typeface="Symbol" panose="05050102010706020507" pitchFamily="18" charset="2"/>
              </a:rPr>
              <a:t>C</a:t>
            </a:r>
            <a:r>
              <a:rPr kumimoji="1" lang="zh-CN" altLang="en-US" dirty="0">
                <a:solidFill>
                  <a:srgbClr val="000066"/>
                </a:solidFill>
                <a:latin typeface="宋体" panose="02010600030101010101" pitchFamily="2" charset="-122"/>
                <a:sym typeface="Symbol" panose="05050102010706020507" pitchFamily="18" charset="2"/>
              </a:rPr>
              <a:t>均不是关系的码，存在</a:t>
            </a:r>
            <a:r>
              <a:rPr kumimoji="1" lang="zh-CN" altLang="en-US" dirty="0">
                <a:solidFill>
                  <a:srgbClr val="000066"/>
                </a:solidFill>
                <a:latin typeface="Tahoma" panose="020B0604030504040204" pitchFamily="34" charset="0"/>
              </a:rPr>
              <a:t>非主属性</a:t>
            </a:r>
            <a:r>
              <a:rPr kumimoji="1" lang="en-US" altLang="zh-CN" dirty="0">
                <a:solidFill>
                  <a:srgbClr val="000066"/>
                </a:solidFill>
                <a:latin typeface="Tahoma" panose="020B0604030504040204" pitchFamily="34" charset="0"/>
              </a:rPr>
              <a:t>B</a:t>
            </a:r>
            <a:r>
              <a:rPr kumimoji="1" lang="zh-CN" altLang="en-US" dirty="0">
                <a:solidFill>
                  <a:srgbClr val="000066"/>
                </a:solidFill>
                <a:latin typeface="Tahoma" panose="020B0604030504040204" pitchFamily="34" charset="0"/>
              </a:rPr>
              <a:t>、</a:t>
            </a:r>
            <a:r>
              <a:rPr kumimoji="1" lang="en-US" altLang="zh-CN" dirty="0">
                <a:solidFill>
                  <a:srgbClr val="000066"/>
                </a:solidFill>
                <a:latin typeface="Tahoma" panose="020B0604030504040204" pitchFamily="34" charset="0"/>
              </a:rPr>
              <a:t>D</a:t>
            </a:r>
            <a:r>
              <a:rPr kumimoji="1" lang="zh-CN" altLang="en-US" dirty="0">
                <a:solidFill>
                  <a:srgbClr val="000066"/>
                </a:solidFill>
                <a:latin typeface="Tahoma" panose="020B0604030504040204" pitchFamily="34" charset="0"/>
              </a:rPr>
              <a:t>、</a:t>
            </a:r>
            <a:r>
              <a:rPr kumimoji="1" lang="en-US" altLang="zh-CN" dirty="0">
                <a:solidFill>
                  <a:srgbClr val="000066"/>
                </a:solidFill>
                <a:latin typeface="Tahoma" panose="020B0604030504040204" pitchFamily="34" charset="0"/>
              </a:rPr>
              <a:t>F</a:t>
            </a:r>
            <a:r>
              <a:rPr kumimoji="1" lang="zh-CN" altLang="en-US" dirty="0">
                <a:solidFill>
                  <a:srgbClr val="000066"/>
                </a:solidFill>
                <a:latin typeface="Tahoma" panose="020B0604030504040204" pitchFamily="34" charset="0"/>
              </a:rPr>
              <a:t>对码的部分函数依赖，则</a:t>
            </a:r>
            <a:r>
              <a:rPr kumimoji="1" lang="en-US" altLang="zh-CN" dirty="0">
                <a:solidFill>
                  <a:srgbClr val="000066"/>
                </a:solidFill>
                <a:latin typeface="Tahoma" panose="020B0604030504040204" pitchFamily="34" charset="0"/>
              </a:rPr>
              <a:t>r</a:t>
            </a:r>
            <a:r>
              <a:rPr kumimoji="1" lang="zh-CN" altLang="en-US" dirty="0">
                <a:solidFill>
                  <a:srgbClr val="000066"/>
                </a:solidFill>
                <a:latin typeface="Tahoma" panose="020B0604030504040204" pitchFamily="34" charset="0"/>
              </a:rPr>
              <a:t>不属于</a:t>
            </a:r>
            <a:r>
              <a:rPr kumimoji="1" lang="en-US" altLang="zh-CN" dirty="0" err="1">
                <a:solidFill>
                  <a:srgbClr val="000066"/>
                </a:solidFill>
                <a:latin typeface="Tahoma" panose="020B0604030504040204" pitchFamily="34" charset="0"/>
              </a:rPr>
              <a:t>2NF</a:t>
            </a:r>
            <a:r>
              <a:rPr kumimoji="1" lang="zh-CN" altLang="en-US" dirty="0">
                <a:solidFill>
                  <a:srgbClr val="000066"/>
                </a:solidFill>
                <a:latin typeface="Tahoma" panose="020B0604030504040204" pitchFamily="34" charset="0"/>
              </a:rPr>
              <a:t>。</a:t>
            </a:r>
            <a:endParaRPr kumimoji="1" lang="zh-CN" altLang="en-US" dirty="0">
              <a:solidFill>
                <a:srgbClr val="000066"/>
              </a:solidFill>
              <a:latin typeface="宋体" panose="02010600030101010101" pitchFamily="2" charset="-122"/>
            </a:endParaRPr>
          </a:p>
        </p:txBody>
      </p:sp>
      <p:sp>
        <p:nvSpPr>
          <p:cNvPr id="12" name="Rectangle 8"/>
          <p:cNvSpPr>
            <a:spLocks noChangeArrowheads="1"/>
          </p:cNvSpPr>
          <p:nvPr/>
        </p:nvSpPr>
        <p:spPr bwMode="auto">
          <a:xfrm>
            <a:off x="1231179" y="6089641"/>
            <a:ext cx="5486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
              </a:spcBef>
              <a:buClr>
                <a:schemeClr val="folHlink"/>
              </a:buClr>
              <a:buSzPct val="60000"/>
              <a:buFont typeface="Wingdings" panose="05000000000000000000" pitchFamily="2" charset="2"/>
              <a:buNone/>
            </a:pPr>
            <a:r>
              <a:rPr kumimoji="1" lang="zh-CN" altLang="en-US">
                <a:solidFill>
                  <a:srgbClr val="CC3300"/>
                </a:solidFill>
                <a:latin typeface="Tahoma" panose="020B0604030504040204" pitchFamily="34" charset="0"/>
                <a:sym typeface="Symbol" panose="05050102010706020507" pitchFamily="18" charset="2"/>
              </a:rPr>
              <a:t>则： </a:t>
            </a:r>
            <a:r>
              <a:rPr kumimoji="1" lang="en-US" altLang="zh-CN">
                <a:solidFill>
                  <a:srgbClr val="CC3300"/>
                </a:solidFill>
                <a:latin typeface="Tahoma" panose="020B0604030504040204" pitchFamily="34" charset="0"/>
              </a:rPr>
              <a:t>r ∈ 1NF</a:t>
            </a:r>
            <a:r>
              <a:rPr kumimoji="1" lang="en-US" altLang="zh-CN">
                <a:solidFill>
                  <a:srgbClr val="CC3300"/>
                </a:solidFill>
                <a:latin typeface="Tahoma" panose="020B0604030504040204" pitchFamily="34" charset="0"/>
                <a:sym typeface="Symbol" panose="05050102010706020507" pitchFamily="18" charset="2"/>
              </a:rPr>
              <a:t> </a:t>
            </a:r>
          </a:p>
        </p:txBody>
      </p:sp>
    </p:spTree>
    <p:extLst>
      <p:ext uri="{BB962C8B-B14F-4D97-AF65-F5344CB8AC3E}">
        <p14:creationId xmlns:p14="http://schemas.microsoft.com/office/powerpoint/2010/main" val="1938209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in)">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box(in)">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box(in)">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p:bldP spid="11" grpId="0" build="p" autoUpdateAnimBg="0"/>
      <p:bldP spid="1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练习</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93949" y="988290"/>
            <a:ext cx="11617757" cy="54848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ts val="0"/>
              </a:spcBef>
              <a:buFontTx/>
              <a:buNone/>
            </a:pPr>
            <a:r>
              <a:rPr kumimoji="1" lang="zh-CN" altLang="en-US" sz="2400" b="1" dirty="0" smtClean="0">
                <a:solidFill>
                  <a:srgbClr val="CC3300"/>
                </a:solidFill>
              </a:rPr>
              <a:t>练习</a:t>
            </a:r>
            <a:r>
              <a:rPr kumimoji="1" lang="en-US" altLang="zh-CN" sz="2400" b="1" dirty="0" smtClean="0">
                <a:solidFill>
                  <a:srgbClr val="CC3300"/>
                </a:solidFill>
              </a:rPr>
              <a:t>3</a:t>
            </a:r>
            <a:r>
              <a:rPr lang="en-US" altLang="zh-CN" sz="2400" b="1" dirty="0" smtClean="0">
                <a:solidFill>
                  <a:srgbClr val="CC3300"/>
                </a:solidFill>
              </a:rPr>
              <a:t>.</a:t>
            </a:r>
            <a:r>
              <a:rPr lang="zh-CN" altLang="en-US" sz="2400" b="1" dirty="0" smtClean="0">
                <a:solidFill>
                  <a:srgbClr val="CC3300"/>
                </a:solidFill>
                <a:latin typeface="宋体" panose="02010600030101010101" pitchFamily="2" charset="-122"/>
              </a:rPr>
              <a:t>假设</a:t>
            </a:r>
            <a:r>
              <a:rPr lang="zh-CN" altLang="en-US" sz="2400" b="1" dirty="0" smtClean="0">
                <a:solidFill>
                  <a:srgbClr val="000066"/>
                </a:solidFill>
                <a:latin typeface="宋体" panose="02010600030101010101" pitchFamily="2" charset="-122"/>
              </a:rPr>
              <a:t>：某商业集团数据库中有一关系模式</a:t>
            </a:r>
            <a:r>
              <a:rPr lang="en-US" altLang="zh-CN" sz="2400" b="1" dirty="0" smtClean="0">
                <a:solidFill>
                  <a:srgbClr val="000066"/>
                </a:solidFill>
                <a:latin typeface="宋体" panose="02010600030101010101" pitchFamily="2" charset="-122"/>
              </a:rPr>
              <a:t>R</a:t>
            </a:r>
            <a:r>
              <a:rPr lang="zh-CN" altLang="en-US" sz="2400" b="1" dirty="0" smtClean="0">
                <a:solidFill>
                  <a:srgbClr val="000066"/>
                </a:solidFill>
                <a:latin typeface="宋体" panose="02010600030101010101" pitchFamily="2" charset="-122"/>
              </a:rPr>
              <a:t>如下：</a:t>
            </a:r>
            <a:br>
              <a:rPr lang="zh-CN" altLang="en-US" sz="2400" b="1" dirty="0" smtClean="0">
                <a:solidFill>
                  <a:srgbClr val="000066"/>
                </a:solidFill>
                <a:latin typeface="宋体" panose="02010600030101010101" pitchFamily="2" charset="-122"/>
              </a:rPr>
            </a:br>
            <a:r>
              <a:rPr lang="en-US" altLang="zh-CN" sz="2400" b="1" dirty="0" smtClean="0">
                <a:solidFill>
                  <a:srgbClr val="000066"/>
                </a:solidFill>
                <a:latin typeface="宋体" panose="02010600030101010101" pitchFamily="2" charset="-122"/>
              </a:rPr>
              <a:t>R (</a:t>
            </a:r>
            <a:r>
              <a:rPr lang="zh-CN" altLang="en-US" sz="2400" b="1" dirty="0" smtClean="0">
                <a:solidFill>
                  <a:srgbClr val="000066"/>
                </a:solidFill>
                <a:latin typeface="宋体" panose="02010600030101010101" pitchFamily="2" charset="-122"/>
              </a:rPr>
              <a:t>商店编号，商品编号，数量，部门编号，负责人</a:t>
            </a:r>
            <a:r>
              <a:rPr lang="en-US" altLang="zh-CN" sz="2400" b="1" dirty="0" smtClean="0">
                <a:solidFill>
                  <a:srgbClr val="000066"/>
                </a:solidFill>
                <a:latin typeface="宋体" panose="02010600030101010101" pitchFamily="2" charset="-122"/>
              </a:rPr>
              <a:t>)</a:t>
            </a:r>
            <a:br>
              <a:rPr lang="en-US" altLang="zh-CN" sz="2400" b="1" dirty="0" smtClean="0">
                <a:solidFill>
                  <a:srgbClr val="000066"/>
                </a:solidFill>
                <a:latin typeface="宋体" panose="02010600030101010101" pitchFamily="2" charset="-122"/>
              </a:rPr>
            </a:br>
            <a:r>
              <a:rPr lang="zh-CN" altLang="en-US" sz="2400" b="1" dirty="0" smtClean="0">
                <a:solidFill>
                  <a:srgbClr val="CC3300"/>
                </a:solidFill>
                <a:latin typeface="宋体" panose="02010600030101010101" pitchFamily="2" charset="-122"/>
              </a:rPr>
              <a:t>如果规定</a:t>
            </a:r>
            <a:r>
              <a:rPr lang="zh-CN" altLang="en-US" sz="2400" b="1" dirty="0" smtClean="0">
                <a:solidFill>
                  <a:srgbClr val="000066"/>
                </a:solidFill>
                <a:latin typeface="宋体" panose="02010600030101010101" pitchFamily="2" charset="-122"/>
              </a:rPr>
              <a:t>：</a:t>
            </a:r>
          </a:p>
          <a:p>
            <a:pPr eaLnBrk="1" hangingPunct="1">
              <a:lnSpc>
                <a:spcPct val="125000"/>
              </a:lnSpc>
              <a:spcBef>
                <a:spcPts val="0"/>
              </a:spcBef>
              <a:buFontTx/>
              <a:buNone/>
            </a:pPr>
            <a:r>
              <a:rPr lang="zh-CN" altLang="en-US" sz="2400" b="1" dirty="0" smtClean="0">
                <a:solidFill>
                  <a:srgbClr val="000066"/>
                </a:solidFill>
                <a:latin typeface="宋体" panose="02010600030101010101" pitchFamily="2" charset="-122"/>
              </a:rPr>
              <a:t>  </a:t>
            </a:r>
            <a:r>
              <a:rPr lang="en-US" altLang="zh-CN" sz="2400" b="1" dirty="0" smtClean="0">
                <a:solidFill>
                  <a:srgbClr val="000066"/>
                </a:solidFill>
                <a:latin typeface="宋体" panose="02010600030101010101" pitchFamily="2" charset="-122"/>
              </a:rPr>
              <a:t>(1) </a:t>
            </a:r>
            <a:r>
              <a:rPr lang="zh-CN" altLang="en-US" sz="2400" b="1" dirty="0" smtClean="0">
                <a:solidFill>
                  <a:srgbClr val="000066"/>
                </a:solidFill>
                <a:latin typeface="宋体" panose="02010600030101010101" pitchFamily="2" charset="-122"/>
              </a:rPr>
              <a:t>每个商店的每种商品只在一个部门销售；</a:t>
            </a:r>
            <a:br>
              <a:rPr lang="zh-CN" altLang="en-US" sz="2400" b="1" dirty="0" smtClean="0">
                <a:solidFill>
                  <a:srgbClr val="000066"/>
                </a:solidFill>
                <a:latin typeface="宋体" panose="02010600030101010101" pitchFamily="2" charset="-122"/>
              </a:rPr>
            </a:br>
            <a:r>
              <a:rPr lang="en-US" altLang="zh-CN" sz="2400" b="1" dirty="0" smtClean="0">
                <a:solidFill>
                  <a:srgbClr val="000066"/>
                </a:solidFill>
                <a:latin typeface="宋体" panose="02010600030101010101" pitchFamily="2" charset="-122"/>
              </a:rPr>
              <a:t>(2) </a:t>
            </a:r>
            <a:r>
              <a:rPr lang="zh-CN" altLang="en-US" sz="2400" b="1" dirty="0" smtClean="0">
                <a:solidFill>
                  <a:srgbClr val="000066"/>
                </a:solidFill>
                <a:latin typeface="宋体" panose="02010600030101010101" pitchFamily="2" charset="-122"/>
              </a:rPr>
              <a:t>每个商店的每个部门只有一个负责人；</a:t>
            </a:r>
            <a:br>
              <a:rPr lang="zh-CN" altLang="en-US" sz="2400" b="1" dirty="0" smtClean="0">
                <a:solidFill>
                  <a:srgbClr val="000066"/>
                </a:solidFill>
                <a:latin typeface="宋体" panose="02010600030101010101" pitchFamily="2" charset="-122"/>
              </a:rPr>
            </a:br>
            <a:r>
              <a:rPr lang="en-US" altLang="zh-CN" sz="2400" b="1" dirty="0" smtClean="0">
                <a:solidFill>
                  <a:srgbClr val="000066"/>
                </a:solidFill>
                <a:latin typeface="宋体" panose="02010600030101010101" pitchFamily="2" charset="-122"/>
              </a:rPr>
              <a:t>(3) </a:t>
            </a:r>
            <a:r>
              <a:rPr lang="zh-CN" altLang="en-US" sz="2400" b="1" dirty="0" smtClean="0">
                <a:solidFill>
                  <a:srgbClr val="000066"/>
                </a:solidFill>
                <a:latin typeface="宋体" panose="02010600030101010101" pitchFamily="2" charset="-122"/>
              </a:rPr>
              <a:t>每个商店的每种商品只有一个库存数量。</a:t>
            </a:r>
            <a:br>
              <a:rPr lang="zh-CN" altLang="en-US" sz="2400" b="1" dirty="0" smtClean="0">
                <a:solidFill>
                  <a:srgbClr val="000066"/>
                </a:solidFill>
                <a:latin typeface="宋体" panose="02010600030101010101" pitchFamily="2" charset="-122"/>
              </a:rPr>
            </a:br>
            <a:r>
              <a:rPr lang="zh-CN" altLang="en-US" sz="2400" b="1" dirty="0" smtClean="0">
                <a:solidFill>
                  <a:srgbClr val="CC3300"/>
                </a:solidFill>
                <a:latin typeface="宋体" panose="02010600030101010101" pitchFamily="2" charset="-122"/>
              </a:rPr>
              <a:t>试回答下列问题</a:t>
            </a:r>
            <a:r>
              <a:rPr lang="zh-CN" altLang="en-US" sz="2400" b="1" dirty="0" smtClean="0">
                <a:solidFill>
                  <a:srgbClr val="000066"/>
                </a:solidFill>
                <a:latin typeface="宋体" panose="02010600030101010101" pitchFamily="2" charset="-122"/>
              </a:rPr>
              <a:t>：</a:t>
            </a:r>
            <a:br>
              <a:rPr lang="zh-CN" altLang="en-US" sz="2400" b="1" dirty="0" smtClean="0">
                <a:solidFill>
                  <a:srgbClr val="000066"/>
                </a:solidFill>
                <a:latin typeface="宋体" panose="02010600030101010101" pitchFamily="2" charset="-122"/>
              </a:rPr>
            </a:br>
            <a:r>
              <a:rPr lang="en-US" altLang="zh-CN" sz="2400" b="1" dirty="0" smtClean="0">
                <a:solidFill>
                  <a:srgbClr val="000066"/>
                </a:solidFill>
                <a:latin typeface="宋体" panose="02010600030101010101" pitchFamily="2" charset="-122"/>
              </a:rPr>
              <a:t>(1) </a:t>
            </a:r>
            <a:r>
              <a:rPr lang="zh-CN" altLang="en-US" sz="2400" b="1" dirty="0" smtClean="0">
                <a:solidFill>
                  <a:srgbClr val="000066"/>
                </a:solidFill>
                <a:latin typeface="宋体" panose="02010600030101010101" pitchFamily="2" charset="-122"/>
              </a:rPr>
              <a:t>根据上述规定，写出关系模式</a:t>
            </a:r>
            <a:r>
              <a:rPr lang="en-US" altLang="zh-CN" sz="2400" b="1" dirty="0" smtClean="0">
                <a:solidFill>
                  <a:srgbClr val="000066"/>
                </a:solidFill>
                <a:latin typeface="宋体" panose="02010600030101010101" pitchFamily="2" charset="-122"/>
              </a:rPr>
              <a:t>R</a:t>
            </a:r>
            <a:r>
              <a:rPr lang="zh-CN" altLang="en-US" sz="2400" b="1" dirty="0" smtClean="0">
                <a:solidFill>
                  <a:srgbClr val="000066"/>
                </a:solidFill>
                <a:latin typeface="宋体" panose="02010600030101010101" pitchFamily="2" charset="-122"/>
              </a:rPr>
              <a:t>的基本函数依赖；</a:t>
            </a:r>
            <a:br>
              <a:rPr lang="zh-CN" altLang="en-US" sz="2400" b="1" dirty="0" smtClean="0">
                <a:solidFill>
                  <a:srgbClr val="000066"/>
                </a:solidFill>
                <a:latin typeface="宋体" panose="02010600030101010101" pitchFamily="2" charset="-122"/>
              </a:rPr>
            </a:br>
            <a:r>
              <a:rPr lang="en-US" altLang="zh-CN" sz="2400" b="1" dirty="0" smtClean="0">
                <a:solidFill>
                  <a:srgbClr val="000066"/>
                </a:solidFill>
                <a:latin typeface="宋体" panose="02010600030101010101" pitchFamily="2" charset="-122"/>
              </a:rPr>
              <a:t>(2) </a:t>
            </a:r>
            <a:r>
              <a:rPr lang="zh-CN" altLang="en-US" sz="2400" b="1" dirty="0" smtClean="0">
                <a:solidFill>
                  <a:srgbClr val="000066"/>
                </a:solidFill>
                <a:latin typeface="宋体" panose="02010600030101010101" pitchFamily="2" charset="-122"/>
              </a:rPr>
              <a:t>找出关系模式</a:t>
            </a:r>
            <a:r>
              <a:rPr lang="en-US" altLang="zh-CN" sz="2400" b="1" dirty="0" smtClean="0">
                <a:solidFill>
                  <a:srgbClr val="000066"/>
                </a:solidFill>
                <a:latin typeface="宋体" panose="02010600030101010101" pitchFamily="2" charset="-122"/>
              </a:rPr>
              <a:t>R</a:t>
            </a:r>
            <a:r>
              <a:rPr lang="zh-CN" altLang="en-US" sz="2400" b="1" dirty="0" smtClean="0">
                <a:solidFill>
                  <a:srgbClr val="000066"/>
                </a:solidFill>
                <a:latin typeface="宋体" panose="02010600030101010101" pitchFamily="2" charset="-122"/>
              </a:rPr>
              <a:t>的候选码；</a:t>
            </a:r>
            <a:br>
              <a:rPr lang="zh-CN" altLang="en-US" sz="2400" b="1" dirty="0" smtClean="0">
                <a:solidFill>
                  <a:srgbClr val="000066"/>
                </a:solidFill>
                <a:latin typeface="宋体" panose="02010600030101010101" pitchFamily="2" charset="-122"/>
              </a:rPr>
            </a:br>
            <a:r>
              <a:rPr lang="en-US" altLang="zh-CN" sz="2400" b="1" dirty="0" smtClean="0">
                <a:solidFill>
                  <a:srgbClr val="000066"/>
                </a:solidFill>
                <a:latin typeface="宋体" panose="02010600030101010101" pitchFamily="2" charset="-122"/>
              </a:rPr>
              <a:t>(3) </a:t>
            </a:r>
            <a:r>
              <a:rPr lang="zh-CN" altLang="en-US" sz="2400" b="1" dirty="0" smtClean="0">
                <a:solidFill>
                  <a:srgbClr val="000066"/>
                </a:solidFill>
                <a:latin typeface="宋体" panose="02010600030101010101" pitchFamily="2" charset="-122"/>
              </a:rPr>
              <a:t>试问关系模式</a:t>
            </a:r>
            <a:r>
              <a:rPr lang="en-US" altLang="zh-CN" sz="2400" b="1" dirty="0" smtClean="0">
                <a:solidFill>
                  <a:srgbClr val="000066"/>
                </a:solidFill>
                <a:latin typeface="宋体" panose="02010600030101010101" pitchFamily="2" charset="-122"/>
              </a:rPr>
              <a:t>R</a:t>
            </a:r>
            <a:r>
              <a:rPr lang="zh-CN" altLang="en-US" sz="2400" b="1" dirty="0" smtClean="0">
                <a:solidFill>
                  <a:srgbClr val="000066"/>
                </a:solidFill>
                <a:latin typeface="宋体" panose="02010600030101010101" pitchFamily="2" charset="-122"/>
              </a:rPr>
              <a:t>最高已经达到第几范式？为什么？</a:t>
            </a:r>
            <a:br>
              <a:rPr lang="zh-CN" altLang="en-US" sz="2400" b="1" dirty="0" smtClean="0">
                <a:solidFill>
                  <a:srgbClr val="000066"/>
                </a:solidFill>
                <a:latin typeface="宋体" panose="02010600030101010101" pitchFamily="2" charset="-122"/>
              </a:rPr>
            </a:br>
            <a:r>
              <a:rPr lang="en-US" altLang="zh-CN" sz="2400" b="1" dirty="0" smtClean="0">
                <a:solidFill>
                  <a:srgbClr val="000066"/>
                </a:solidFill>
                <a:latin typeface="宋体" panose="02010600030101010101" pitchFamily="2" charset="-122"/>
              </a:rPr>
              <a:t>(4) </a:t>
            </a:r>
            <a:r>
              <a:rPr lang="zh-CN" altLang="en-US" sz="2400" b="1" dirty="0" smtClean="0">
                <a:solidFill>
                  <a:srgbClr val="000066"/>
                </a:solidFill>
                <a:latin typeface="宋体" panose="02010600030101010101" pitchFamily="2" charset="-122"/>
              </a:rPr>
              <a:t>如果</a:t>
            </a:r>
            <a:r>
              <a:rPr lang="en-US" altLang="zh-CN" sz="2400" b="1" dirty="0" smtClean="0">
                <a:solidFill>
                  <a:srgbClr val="000066"/>
                </a:solidFill>
                <a:latin typeface="宋体" panose="02010600030101010101" pitchFamily="2" charset="-122"/>
              </a:rPr>
              <a:t>R</a:t>
            </a:r>
            <a:r>
              <a:rPr lang="zh-CN" altLang="en-US" sz="2400" b="1" dirty="0" smtClean="0">
                <a:solidFill>
                  <a:srgbClr val="000066"/>
                </a:solidFill>
                <a:latin typeface="宋体" panose="02010600030101010101" pitchFamily="2" charset="-122"/>
              </a:rPr>
              <a:t>不属于</a:t>
            </a:r>
            <a:r>
              <a:rPr lang="en-US" altLang="zh-CN" sz="2400" b="1" dirty="0" err="1" smtClean="0">
                <a:solidFill>
                  <a:srgbClr val="000066"/>
                </a:solidFill>
                <a:latin typeface="宋体" panose="02010600030101010101" pitchFamily="2" charset="-122"/>
              </a:rPr>
              <a:t>3NF</a:t>
            </a:r>
            <a:r>
              <a:rPr lang="zh-CN" altLang="en-US" sz="2400" b="1" dirty="0" smtClean="0">
                <a:solidFill>
                  <a:srgbClr val="000066"/>
                </a:solidFill>
                <a:latin typeface="宋体" panose="02010600030101010101" pitchFamily="2" charset="-122"/>
              </a:rPr>
              <a:t>，请将</a:t>
            </a:r>
            <a:r>
              <a:rPr lang="en-US" altLang="zh-CN" sz="2400" b="1" dirty="0" smtClean="0">
                <a:solidFill>
                  <a:srgbClr val="000066"/>
                </a:solidFill>
                <a:latin typeface="宋体" panose="02010600030101010101" pitchFamily="2" charset="-122"/>
              </a:rPr>
              <a:t>R</a:t>
            </a:r>
            <a:r>
              <a:rPr lang="zh-CN" altLang="en-US" sz="2400" b="1" dirty="0" smtClean="0">
                <a:solidFill>
                  <a:srgbClr val="000066"/>
                </a:solidFill>
                <a:latin typeface="宋体" panose="02010600030101010101" pitchFamily="2" charset="-122"/>
              </a:rPr>
              <a:t>分解成</a:t>
            </a:r>
            <a:r>
              <a:rPr lang="en-US" altLang="zh-CN" sz="2400" b="1" dirty="0" err="1" smtClean="0">
                <a:solidFill>
                  <a:srgbClr val="000066"/>
                </a:solidFill>
                <a:latin typeface="宋体" panose="02010600030101010101" pitchFamily="2" charset="-122"/>
              </a:rPr>
              <a:t>3NF</a:t>
            </a:r>
            <a:r>
              <a:rPr lang="zh-CN" altLang="en-US" sz="2400" b="1" dirty="0" smtClean="0">
                <a:solidFill>
                  <a:srgbClr val="000066"/>
                </a:solidFill>
                <a:latin typeface="宋体" panose="02010600030101010101" pitchFamily="2" charset="-122"/>
              </a:rPr>
              <a:t>模式集 </a:t>
            </a:r>
          </a:p>
        </p:txBody>
      </p:sp>
    </p:spTree>
    <p:extLst>
      <p:ext uri="{BB962C8B-B14F-4D97-AF65-F5344CB8AC3E}">
        <p14:creationId xmlns:p14="http://schemas.microsoft.com/office/powerpoint/2010/main" val="2857432633"/>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5.3 </a:t>
            </a:r>
            <a:r>
              <a:rPr lang="zh-CN" altLang="en-US" sz="2800" b="1" dirty="0" smtClean="0">
                <a:solidFill>
                  <a:schemeClr val="bg1"/>
                </a:solidFill>
                <a:latin typeface="微软雅黑" panose="020B0503020204020204" pitchFamily="34" charset="-122"/>
                <a:ea typeface="微软雅黑" panose="020B0503020204020204" pitchFamily="34" charset="-122"/>
              </a:rPr>
              <a:t>规范化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练习</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457199" y="914400"/>
            <a:ext cx="10801927" cy="548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eaLnBrk="1" hangingPunct="1">
              <a:lnSpc>
                <a:spcPct val="150000"/>
              </a:lnSpc>
              <a:spcBef>
                <a:spcPts val="0"/>
              </a:spcBef>
              <a:buFontTx/>
              <a:buNone/>
            </a:pPr>
            <a:r>
              <a:rPr lang="en-US" altLang="zh-CN" sz="2400" b="1" smtClean="0">
                <a:solidFill>
                  <a:srgbClr val="000066"/>
                </a:solidFill>
                <a:latin typeface="宋体" panose="02010600030101010101" pitchFamily="2" charset="-122"/>
              </a:rPr>
              <a:t>(1)</a:t>
            </a:r>
            <a:r>
              <a:rPr lang="zh-CN" altLang="en-US" sz="2400" b="1" smtClean="0">
                <a:solidFill>
                  <a:srgbClr val="CC3300"/>
                </a:solidFill>
                <a:latin typeface="宋体" panose="02010600030101010101" pitchFamily="2" charset="-122"/>
              </a:rPr>
              <a:t>有三个函数依赖</a:t>
            </a:r>
            <a:r>
              <a:rPr lang="zh-CN" altLang="en-US" sz="2400" b="1" smtClean="0">
                <a:solidFill>
                  <a:srgbClr val="000066"/>
                </a:solidFill>
                <a:latin typeface="宋体" panose="02010600030101010101" pitchFamily="2" charset="-122"/>
              </a:rPr>
              <a:t>：</a:t>
            </a:r>
          </a:p>
          <a:p>
            <a:pPr marL="533400" indent="-533400" algn="just" eaLnBrk="1" hangingPunct="1">
              <a:lnSpc>
                <a:spcPct val="150000"/>
              </a:lnSpc>
              <a:spcBef>
                <a:spcPts val="0"/>
              </a:spcBef>
              <a:buFontTx/>
              <a:buNone/>
            </a:pPr>
            <a:r>
              <a:rPr lang="zh-CN" altLang="en-US" sz="2400" b="1" smtClean="0">
                <a:solidFill>
                  <a:srgbClr val="000066"/>
                </a:solidFill>
                <a:latin typeface="宋体" panose="02010600030101010101" pitchFamily="2" charset="-122"/>
              </a:rPr>
              <a:t>  </a:t>
            </a:r>
            <a:r>
              <a:rPr lang="en-US" altLang="zh-CN" sz="2400" b="1" smtClean="0">
                <a:solidFill>
                  <a:srgbClr val="000066"/>
                </a:solidFill>
                <a:latin typeface="宋体" panose="02010600030101010101" pitchFamily="2" charset="-122"/>
              </a:rPr>
              <a:t>(</a:t>
            </a:r>
            <a:r>
              <a:rPr lang="zh-CN" altLang="en-US" sz="2400" b="1" smtClean="0">
                <a:solidFill>
                  <a:srgbClr val="000066"/>
                </a:solidFill>
                <a:latin typeface="宋体" panose="02010600030101010101" pitchFamily="2" charset="-122"/>
              </a:rPr>
              <a:t>商店编号，商品编号</a:t>
            </a:r>
            <a:r>
              <a:rPr lang="en-US" altLang="zh-CN" sz="2400" b="1" smtClean="0">
                <a:solidFill>
                  <a:srgbClr val="000066"/>
                </a:solidFill>
                <a:latin typeface="宋体" panose="02010600030101010101" pitchFamily="2" charset="-122"/>
              </a:rPr>
              <a:t>) →</a:t>
            </a:r>
            <a:r>
              <a:rPr lang="zh-CN" altLang="en-US" sz="2400" b="1" smtClean="0">
                <a:solidFill>
                  <a:srgbClr val="000066"/>
                </a:solidFill>
                <a:latin typeface="宋体" panose="02010600030101010101" pitchFamily="2" charset="-122"/>
              </a:rPr>
              <a:t>部门编号</a:t>
            </a:r>
          </a:p>
          <a:p>
            <a:pPr marL="533400" indent="-533400" algn="just" eaLnBrk="1" hangingPunct="1">
              <a:lnSpc>
                <a:spcPct val="150000"/>
              </a:lnSpc>
              <a:spcBef>
                <a:spcPts val="0"/>
              </a:spcBef>
              <a:buFontTx/>
              <a:buNone/>
            </a:pPr>
            <a:r>
              <a:rPr lang="zh-CN" altLang="en-US" sz="2400" b="1" smtClean="0">
                <a:solidFill>
                  <a:srgbClr val="000066"/>
                </a:solidFill>
                <a:latin typeface="宋体" panose="02010600030101010101" pitchFamily="2" charset="-122"/>
              </a:rPr>
              <a:t>  </a:t>
            </a:r>
            <a:r>
              <a:rPr lang="en-US" altLang="zh-CN" sz="2400" b="1" smtClean="0">
                <a:solidFill>
                  <a:srgbClr val="000066"/>
                </a:solidFill>
                <a:latin typeface="宋体" panose="02010600030101010101" pitchFamily="2" charset="-122"/>
              </a:rPr>
              <a:t>(</a:t>
            </a:r>
            <a:r>
              <a:rPr lang="zh-CN" altLang="en-US" sz="2400" b="1" smtClean="0">
                <a:solidFill>
                  <a:srgbClr val="000066"/>
                </a:solidFill>
                <a:latin typeface="宋体" panose="02010600030101010101" pitchFamily="2" charset="-122"/>
              </a:rPr>
              <a:t>商店编号，部门编号</a:t>
            </a:r>
            <a:r>
              <a:rPr lang="en-US" altLang="zh-CN" sz="2400" b="1" smtClean="0">
                <a:solidFill>
                  <a:srgbClr val="000066"/>
                </a:solidFill>
                <a:latin typeface="宋体" panose="02010600030101010101" pitchFamily="2" charset="-122"/>
              </a:rPr>
              <a:t>) →</a:t>
            </a:r>
            <a:r>
              <a:rPr lang="zh-CN" altLang="en-US" sz="2400" b="1" smtClean="0">
                <a:solidFill>
                  <a:srgbClr val="000066"/>
                </a:solidFill>
                <a:latin typeface="宋体" panose="02010600030101010101" pitchFamily="2" charset="-122"/>
              </a:rPr>
              <a:t>负责人</a:t>
            </a:r>
          </a:p>
          <a:p>
            <a:pPr marL="533400" indent="-533400" algn="just" eaLnBrk="1" hangingPunct="1">
              <a:lnSpc>
                <a:spcPct val="150000"/>
              </a:lnSpc>
              <a:spcBef>
                <a:spcPts val="0"/>
              </a:spcBef>
              <a:buFontTx/>
              <a:buNone/>
            </a:pPr>
            <a:r>
              <a:rPr lang="zh-CN" altLang="en-US" sz="2400" b="1" smtClean="0">
                <a:solidFill>
                  <a:srgbClr val="000066"/>
                </a:solidFill>
                <a:latin typeface="宋体" panose="02010600030101010101" pitchFamily="2" charset="-122"/>
              </a:rPr>
              <a:t>  </a:t>
            </a:r>
            <a:r>
              <a:rPr lang="en-US" altLang="zh-CN" sz="2400" b="1" smtClean="0">
                <a:solidFill>
                  <a:srgbClr val="000066"/>
                </a:solidFill>
                <a:latin typeface="宋体" panose="02010600030101010101" pitchFamily="2" charset="-122"/>
              </a:rPr>
              <a:t>(</a:t>
            </a:r>
            <a:r>
              <a:rPr lang="zh-CN" altLang="en-US" sz="2400" b="1" smtClean="0">
                <a:solidFill>
                  <a:srgbClr val="000066"/>
                </a:solidFill>
                <a:latin typeface="宋体" panose="02010600030101010101" pitchFamily="2" charset="-122"/>
              </a:rPr>
              <a:t>商店编号，商品编号</a:t>
            </a:r>
            <a:r>
              <a:rPr lang="en-US" altLang="zh-CN" sz="2400" b="1" smtClean="0">
                <a:solidFill>
                  <a:srgbClr val="000066"/>
                </a:solidFill>
                <a:latin typeface="宋体" panose="02010600030101010101" pitchFamily="2" charset="-122"/>
              </a:rPr>
              <a:t>) →</a:t>
            </a:r>
            <a:r>
              <a:rPr lang="zh-CN" altLang="en-US" sz="2400" b="1" smtClean="0">
                <a:solidFill>
                  <a:srgbClr val="000066"/>
                </a:solidFill>
                <a:latin typeface="宋体" panose="02010600030101010101" pitchFamily="2" charset="-122"/>
              </a:rPr>
              <a:t>数量</a:t>
            </a:r>
          </a:p>
          <a:p>
            <a:pPr marL="533400" indent="-533400" algn="just" eaLnBrk="1" hangingPunct="1">
              <a:lnSpc>
                <a:spcPct val="150000"/>
              </a:lnSpc>
              <a:spcBef>
                <a:spcPts val="0"/>
              </a:spcBef>
              <a:buFontTx/>
              <a:buNone/>
            </a:pPr>
            <a:r>
              <a:rPr lang="en-US" altLang="zh-CN" sz="2400" b="1" smtClean="0">
                <a:solidFill>
                  <a:srgbClr val="000066"/>
                </a:solidFill>
                <a:latin typeface="宋体" panose="02010600030101010101" pitchFamily="2" charset="-122"/>
              </a:rPr>
              <a:t>(2) R</a:t>
            </a:r>
            <a:r>
              <a:rPr lang="zh-CN" altLang="en-US" sz="2400" b="1" smtClean="0">
                <a:solidFill>
                  <a:srgbClr val="000066"/>
                </a:solidFill>
                <a:latin typeface="宋体" panose="02010600030101010101" pitchFamily="2" charset="-122"/>
              </a:rPr>
              <a:t>的</a:t>
            </a:r>
            <a:r>
              <a:rPr lang="zh-CN" altLang="en-US" sz="2400" b="1" smtClean="0">
                <a:solidFill>
                  <a:srgbClr val="CC3300"/>
                </a:solidFill>
                <a:latin typeface="宋体" panose="02010600030101010101" pitchFamily="2" charset="-122"/>
              </a:rPr>
              <a:t>候选键</a:t>
            </a:r>
            <a:r>
              <a:rPr lang="en-US" altLang="zh-CN" sz="2400" b="1" smtClean="0">
                <a:solidFill>
                  <a:srgbClr val="000066"/>
                </a:solidFill>
                <a:latin typeface="宋体" panose="02010600030101010101" pitchFamily="2" charset="-122"/>
              </a:rPr>
              <a:t>: (</a:t>
            </a:r>
            <a:r>
              <a:rPr lang="zh-CN" altLang="en-US" sz="2400" b="1" smtClean="0">
                <a:solidFill>
                  <a:srgbClr val="000066"/>
                </a:solidFill>
                <a:latin typeface="宋体" panose="02010600030101010101" pitchFamily="2" charset="-122"/>
              </a:rPr>
              <a:t>商店编号，商品编号</a:t>
            </a:r>
            <a:r>
              <a:rPr lang="en-US" altLang="zh-CN" sz="2400" b="1" smtClean="0">
                <a:solidFill>
                  <a:srgbClr val="000066"/>
                </a:solidFill>
                <a:latin typeface="宋体" panose="02010600030101010101" pitchFamily="2" charset="-122"/>
              </a:rPr>
              <a:t>)</a:t>
            </a:r>
          </a:p>
          <a:p>
            <a:pPr marL="533400" indent="-533400" algn="just" eaLnBrk="1" hangingPunct="1">
              <a:lnSpc>
                <a:spcPct val="150000"/>
              </a:lnSpc>
              <a:spcBef>
                <a:spcPts val="0"/>
              </a:spcBef>
              <a:buFontTx/>
              <a:buNone/>
            </a:pPr>
            <a:r>
              <a:rPr lang="en-US" altLang="zh-CN" sz="2400" b="1" smtClean="0">
                <a:solidFill>
                  <a:srgbClr val="000066"/>
                </a:solidFill>
                <a:latin typeface="宋体" panose="02010600030101010101" pitchFamily="2" charset="-122"/>
              </a:rPr>
              <a:t>(3)</a:t>
            </a:r>
            <a:r>
              <a:rPr lang="zh-CN" altLang="en-US" sz="2400" b="1" smtClean="0">
                <a:solidFill>
                  <a:srgbClr val="000066"/>
                </a:solidFill>
                <a:latin typeface="宋体" panose="02010600030101010101" pitchFamily="2" charset="-122"/>
              </a:rPr>
              <a:t>因为</a:t>
            </a:r>
            <a:r>
              <a:rPr lang="en-US" altLang="zh-CN" sz="2400" b="1" smtClean="0">
                <a:solidFill>
                  <a:srgbClr val="000066"/>
                </a:solidFill>
                <a:latin typeface="宋体" panose="02010600030101010101" pitchFamily="2" charset="-122"/>
              </a:rPr>
              <a:t>R</a:t>
            </a:r>
            <a:r>
              <a:rPr lang="zh-CN" altLang="en-US" sz="2400" b="1" smtClean="0">
                <a:solidFill>
                  <a:srgbClr val="000066"/>
                </a:solidFill>
                <a:latin typeface="宋体" panose="02010600030101010101" pitchFamily="2" charset="-122"/>
              </a:rPr>
              <a:t>中存在着非主属性</a:t>
            </a:r>
            <a:r>
              <a:rPr lang="zh-CN" altLang="en-US" sz="2400" b="1" smtClean="0">
                <a:solidFill>
                  <a:srgbClr val="000066"/>
                </a:solidFill>
              </a:rPr>
              <a:t>“</a:t>
            </a:r>
            <a:r>
              <a:rPr lang="zh-CN" altLang="en-US" sz="2400" b="1" smtClean="0">
                <a:solidFill>
                  <a:srgbClr val="000066"/>
                </a:solidFill>
                <a:latin typeface="宋体" panose="02010600030101010101" pitchFamily="2" charset="-122"/>
              </a:rPr>
              <a:t>负责人</a:t>
            </a:r>
            <a:r>
              <a:rPr lang="zh-CN" altLang="en-US" sz="2400" b="1" smtClean="0">
                <a:solidFill>
                  <a:srgbClr val="000066"/>
                </a:solidFill>
              </a:rPr>
              <a:t>”</a:t>
            </a:r>
            <a:r>
              <a:rPr lang="zh-CN" altLang="en-US" sz="2400" b="1" smtClean="0">
                <a:solidFill>
                  <a:srgbClr val="000066"/>
                </a:solidFill>
                <a:latin typeface="宋体" panose="02010600030101010101" pitchFamily="2" charset="-122"/>
              </a:rPr>
              <a:t>对候选码 </a:t>
            </a:r>
            <a:r>
              <a:rPr lang="en-US" altLang="zh-CN" sz="2400" b="1" smtClean="0">
                <a:solidFill>
                  <a:srgbClr val="000066"/>
                </a:solidFill>
                <a:latin typeface="宋体" panose="02010600030101010101" pitchFamily="2" charset="-122"/>
              </a:rPr>
              <a:t>(</a:t>
            </a:r>
            <a:r>
              <a:rPr lang="zh-CN" altLang="en-US" sz="2400" b="1" smtClean="0">
                <a:solidFill>
                  <a:srgbClr val="000066"/>
                </a:solidFill>
                <a:latin typeface="宋体" panose="02010600030101010101" pitchFamily="2" charset="-122"/>
              </a:rPr>
              <a:t>商店编号、商品编号</a:t>
            </a:r>
            <a:r>
              <a:rPr lang="en-US" altLang="zh-CN" sz="2400" b="1" smtClean="0">
                <a:solidFill>
                  <a:srgbClr val="000066"/>
                </a:solidFill>
                <a:latin typeface="宋体" panose="02010600030101010101" pitchFamily="2" charset="-122"/>
              </a:rPr>
              <a:t>)</a:t>
            </a:r>
            <a:r>
              <a:rPr lang="zh-CN" altLang="en-US" sz="2400" b="1" smtClean="0">
                <a:solidFill>
                  <a:srgbClr val="000066"/>
                </a:solidFill>
                <a:latin typeface="宋体" panose="02010600030101010101" pitchFamily="2" charset="-122"/>
              </a:rPr>
              <a:t>的传递函数依赖，但无部分函数依赖，所以</a:t>
            </a:r>
            <a:r>
              <a:rPr lang="en-US" altLang="zh-CN" sz="2400" b="1" smtClean="0">
                <a:solidFill>
                  <a:srgbClr val="CC3300"/>
                </a:solidFill>
                <a:latin typeface="宋体" panose="02010600030101010101" pitchFamily="2" charset="-122"/>
              </a:rPr>
              <a:t>R</a:t>
            </a:r>
            <a:r>
              <a:rPr lang="zh-CN" altLang="en-US" sz="2400" b="1" smtClean="0">
                <a:solidFill>
                  <a:srgbClr val="CC3300"/>
                </a:solidFill>
                <a:latin typeface="宋体" panose="02010600030101010101" pitchFamily="2" charset="-122"/>
              </a:rPr>
              <a:t>属于</a:t>
            </a:r>
            <a:r>
              <a:rPr lang="en-US" altLang="zh-CN" sz="2400" b="1" smtClean="0">
                <a:solidFill>
                  <a:srgbClr val="CC3300"/>
                </a:solidFill>
                <a:latin typeface="宋体" panose="02010600030101010101" pitchFamily="2" charset="-122"/>
              </a:rPr>
              <a:t>2NF</a:t>
            </a:r>
            <a:r>
              <a:rPr lang="zh-CN" altLang="en-US" sz="2400" b="1" smtClean="0">
                <a:solidFill>
                  <a:srgbClr val="CC3300"/>
                </a:solidFill>
                <a:latin typeface="宋体" panose="02010600030101010101" pitchFamily="2" charset="-122"/>
              </a:rPr>
              <a:t>，</a:t>
            </a:r>
            <a:r>
              <a:rPr lang="en-US" altLang="zh-CN" sz="2400" b="1" smtClean="0">
                <a:solidFill>
                  <a:srgbClr val="CC3300"/>
                </a:solidFill>
                <a:latin typeface="宋体" panose="02010600030101010101" pitchFamily="2" charset="-122"/>
              </a:rPr>
              <a:t>R</a:t>
            </a:r>
            <a:r>
              <a:rPr lang="zh-CN" altLang="en-US" sz="2400" b="1" smtClean="0">
                <a:solidFill>
                  <a:srgbClr val="CC3300"/>
                </a:solidFill>
                <a:latin typeface="宋体" panose="02010600030101010101" pitchFamily="2" charset="-122"/>
              </a:rPr>
              <a:t>不属于</a:t>
            </a:r>
            <a:r>
              <a:rPr lang="en-US" altLang="zh-CN" sz="2400" b="1" smtClean="0">
                <a:solidFill>
                  <a:srgbClr val="CC3300"/>
                </a:solidFill>
                <a:latin typeface="宋体" panose="02010600030101010101" pitchFamily="2" charset="-122"/>
              </a:rPr>
              <a:t>3NF</a:t>
            </a:r>
            <a:r>
              <a:rPr lang="zh-CN" altLang="en-US" sz="2400" b="1" smtClean="0">
                <a:solidFill>
                  <a:srgbClr val="000066"/>
                </a:solidFill>
                <a:latin typeface="宋体" panose="02010600030101010101" pitchFamily="2" charset="-122"/>
              </a:rPr>
              <a:t>。</a:t>
            </a:r>
          </a:p>
          <a:p>
            <a:pPr marL="533400" indent="-533400" algn="just" eaLnBrk="1" hangingPunct="1">
              <a:lnSpc>
                <a:spcPct val="150000"/>
              </a:lnSpc>
              <a:spcBef>
                <a:spcPts val="0"/>
              </a:spcBef>
              <a:buFontTx/>
              <a:buNone/>
            </a:pPr>
            <a:r>
              <a:rPr lang="en-US" altLang="zh-CN" sz="2400" b="1" smtClean="0">
                <a:solidFill>
                  <a:srgbClr val="000066"/>
                </a:solidFill>
                <a:latin typeface="宋体" panose="02010600030101010101" pitchFamily="2" charset="-122"/>
              </a:rPr>
              <a:t>(4) </a:t>
            </a:r>
            <a:r>
              <a:rPr lang="zh-CN" altLang="en-US" sz="2400" b="1" smtClean="0">
                <a:solidFill>
                  <a:srgbClr val="000066"/>
                </a:solidFill>
                <a:latin typeface="宋体" panose="02010600030101010101" pitchFamily="2" charset="-122"/>
              </a:rPr>
              <a:t>将</a:t>
            </a:r>
            <a:r>
              <a:rPr lang="en-US" altLang="zh-CN" sz="2400" b="1" smtClean="0">
                <a:solidFill>
                  <a:srgbClr val="000066"/>
                </a:solidFill>
                <a:latin typeface="宋体" panose="02010600030101010101" pitchFamily="2" charset="-122"/>
              </a:rPr>
              <a:t>R</a:t>
            </a:r>
            <a:r>
              <a:rPr lang="zh-CN" altLang="en-US" sz="2400" b="1" smtClean="0">
                <a:solidFill>
                  <a:srgbClr val="000066"/>
                </a:solidFill>
                <a:latin typeface="宋体" panose="02010600030101010101" pitchFamily="2" charset="-122"/>
              </a:rPr>
              <a:t>分解成：</a:t>
            </a:r>
          </a:p>
          <a:p>
            <a:pPr marL="533400" indent="-533400" algn="just" eaLnBrk="1" hangingPunct="1">
              <a:lnSpc>
                <a:spcPct val="150000"/>
              </a:lnSpc>
              <a:spcBef>
                <a:spcPts val="0"/>
              </a:spcBef>
              <a:buFontTx/>
              <a:buNone/>
            </a:pPr>
            <a:r>
              <a:rPr lang="zh-CN" altLang="en-US" sz="2400" b="1" smtClean="0">
                <a:solidFill>
                  <a:srgbClr val="000066"/>
                </a:solidFill>
                <a:latin typeface="宋体" panose="02010600030101010101" pitchFamily="2" charset="-122"/>
              </a:rPr>
              <a:t>  </a:t>
            </a:r>
            <a:r>
              <a:rPr lang="en-US" altLang="zh-CN" sz="2400" b="1" smtClean="0">
                <a:solidFill>
                  <a:srgbClr val="CC3300"/>
                </a:solidFill>
                <a:latin typeface="宋体" panose="02010600030101010101" pitchFamily="2" charset="-122"/>
              </a:rPr>
              <a:t>R1 (</a:t>
            </a:r>
            <a:r>
              <a:rPr lang="zh-CN" altLang="en-US" sz="2400" b="1" smtClean="0">
                <a:solidFill>
                  <a:srgbClr val="CC3300"/>
                </a:solidFill>
                <a:latin typeface="宋体" panose="02010600030101010101" pitchFamily="2" charset="-122"/>
              </a:rPr>
              <a:t>商店编号，商品编号，数量，部门编号</a:t>
            </a:r>
            <a:r>
              <a:rPr lang="en-US" altLang="zh-CN" sz="2400" b="1" smtClean="0">
                <a:solidFill>
                  <a:srgbClr val="CC3300"/>
                </a:solidFill>
                <a:latin typeface="宋体" panose="02010600030101010101" pitchFamily="2" charset="-122"/>
              </a:rPr>
              <a:t>)</a:t>
            </a:r>
          </a:p>
          <a:p>
            <a:pPr marL="533400" indent="-533400" algn="just" eaLnBrk="1" hangingPunct="1">
              <a:lnSpc>
                <a:spcPct val="150000"/>
              </a:lnSpc>
              <a:spcBef>
                <a:spcPts val="0"/>
              </a:spcBef>
              <a:buFontTx/>
              <a:buNone/>
            </a:pPr>
            <a:r>
              <a:rPr lang="en-US" altLang="zh-CN" sz="2400" b="1" smtClean="0">
                <a:solidFill>
                  <a:srgbClr val="CC3300"/>
                </a:solidFill>
                <a:latin typeface="宋体" panose="02010600030101010101" pitchFamily="2" charset="-122"/>
              </a:rPr>
              <a:t>  R2 (</a:t>
            </a:r>
            <a:r>
              <a:rPr lang="zh-CN" altLang="en-US" sz="2400" b="1" smtClean="0">
                <a:solidFill>
                  <a:srgbClr val="CC3300"/>
                </a:solidFill>
                <a:latin typeface="宋体" panose="02010600030101010101" pitchFamily="2" charset="-122"/>
              </a:rPr>
              <a:t>商店编号，部门编号，负责人</a:t>
            </a:r>
            <a:r>
              <a:rPr lang="en-US" altLang="zh-CN" sz="2400" b="1" smtClean="0">
                <a:solidFill>
                  <a:srgbClr val="CC3300"/>
                </a:solidFill>
                <a:latin typeface="宋体" panose="02010600030101010101" pitchFamily="2" charset="-122"/>
              </a:rPr>
              <a:t>)</a:t>
            </a:r>
            <a:r>
              <a:rPr lang="en-US" altLang="zh-CN" sz="2400" b="1" smtClean="0">
                <a:solidFill>
                  <a:srgbClr val="000066"/>
                </a:solidFill>
                <a:latin typeface="宋体" panose="02010600030101010101" pitchFamily="2" charset="-122"/>
              </a:rPr>
              <a:t> </a:t>
            </a:r>
          </a:p>
        </p:txBody>
      </p:sp>
    </p:spTree>
    <p:extLst>
      <p:ext uri="{BB962C8B-B14F-4D97-AF65-F5344CB8AC3E}">
        <p14:creationId xmlns:p14="http://schemas.microsoft.com/office/powerpoint/2010/main" val="2163650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linds(horizontal)">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linds(horizontal)">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本章小结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41745" y="1176218"/>
            <a:ext cx="11222182" cy="2340897"/>
          </a:xfrm>
          <a:prstGeom prst="rect">
            <a:avLst/>
          </a:prstGeom>
        </p:spPr>
        <p:txBody>
          <a:bodyPr wrap="square">
            <a:spAutoFit/>
          </a:bodyPr>
          <a:lstStyle/>
          <a:p>
            <a:pPr marL="342900" indent="-342900" eaLnBrk="1" hangingPunct="1">
              <a:lnSpc>
                <a:spcPct val="150000"/>
              </a:lnSpc>
              <a:buFont typeface="Wingdings" panose="05000000000000000000" pitchFamily="2" charset="2"/>
              <a:buChar char="u"/>
            </a:pPr>
            <a:r>
              <a:rPr lang="zh-CN" altLang="en-US" sz="2000" b="1" dirty="0"/>
              <a:t>了解什么是一个不好的数据库模式，规范化理论的重要意义 ；</a:t>
            </a:r>
          </a:p>
          <a:p>
            <a:pPr marL="342900" indent="-342900" eaLnBrk="1" hangingPunct="1">
              <a:lnSpc>
                <a:spcPct val="150000"/>
              </a:lnSpc>
              <a:buFont typeface="Wingdings" panose="05000000000000000000" pitchFamily="2" charset="2"/>
              <a:buChar char="u"/>
            </a:pPr>
            <a:r>
              <a:rPr lang="zh-CN" altLang="en-US" sz="2000" b="1" dirty="0"/>
              <a:t>理解关系的形式化定义、数据依赖（包括函数依赖、多值依赖以及各种分类）、码、范式（</a:t>
            </a:r>
            <a:r>
              <a:rPr lang="en-US" altLang="zh-CN" sz="2000" b="1" dirty="0" err="1"/>
              <a:t>1NF</a:t>
            </a:r>
            <a:r>
              <a:rPr lang="zh-CN" altLang="en-US" sz="2000" b="1" dirty="0"/>
              <a:t>到</a:t>
            </a:r>
            <a:r>
              <a:rPr lang="en-US" altLang="zh-CN" sz="2000" b="1" dirty="0" err="1"/>
              <a:t>4NF</a:t>
            </a:r>
            <a:r>
              <a:rPr lang="zh-CN" altLang="en-US" sz="2000" b="1" dirty="0"/>
              <a:t>）等基本概念；</a:t>
            </a:r>
          </a:p>
          <a:p>
            <a:pPr marL="342900" indent="-342900" eaLnBrk="1" hangingPunct="1">
              <a:lnSpc>
                <a:spcPct val="150000"/>
              </a:lnSpc>
              <a:buFont typeface="Wingdings" panose="05000000000000000000" pitchFamily="2" charset="2"/>
              <a:buChar char="u"/>
            </a:pPr>
            <a:r>
              <a:rPr lang="zh-CN" altLang="en-US" sz="2000" b="1" dirty="0"/>
              <a:t>重点掌握范式的理解和应用，能够根据语义，完整写出关系模式的数据依赖集合，并分析该关系模式属于第几范式。</a:t>
            </a:r>
          </a:p>
        </p:txBody>
      </p:sp>
    </p:spTree>
    <p:extLst>
      <p:ext uri="{BB962C8B-B14F-4D97-AF65-F5344CB8AC3E}">
        <p14:creationId xmlns:p14="http://schemas.microsoft.com/office/powerpoint/2010/main" val="30074474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5.1 </a:t>
            </a:r>
            <a:r>
              <a:rPr lang="zh-CN" altLang="en-US" sz="2800" b="1" dirty="0" smtClean="0">
                <a:solidFill>
                  <a:schemeClr val="bg1"/>
                </a:solidFill>
                <a:latin typeface="微软雅黑" panose="020B0503020204020204" pitchFamily="34" charset="-122"/>
                <a:ea typeface="微软雅黑" panose="020B0503020204020204" pitchFamily="34" charset="-122"/>
              </a:rPr>
              <a:t>问</a:t>
            </a:r>
            <a:r>
              <a:rPr lang="zh-CN" altLang="en-US" sz="2800" b="1" dirty="0">
                <a:solidFill>
                  <a:schemeClr val="bg1"/>
                </a:solidFill>
                <a:latin typeface="微软雅黑" panose="020B0503020204020204" pitchFamily="34" charset="-122"/>
                <a:ea typeface="微软雅黑" panose="020B0503020204020204" pitchFamily="34" charset="-122"/>
              </a:rPr>
              <a:t>题的提出</a:t>
            </a:r>
          </a:p>
        </p:txBody>
      </p:sp>
      <p:sp>
        <p:nvSpPr>
          <p:cNvPr id="7" name="Rectangle 3"/>
          <p:cNvSpPr txBox="1">
            <a:spLocks noChangeArrowheads="1"/>
          </p:cNvSpPr>
          <p:nvPr/>
        </p:nvSpPr>
        <p:spPr bwMode="auto">
          <a:xfrm>
            <a:off x="314037" y="990600"/>
            <a:ext cx="11794836" cy="48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buFontTx/>
              <a:buNone/>
            </a:pPr>
            <a:r>
              <a:rPr lang="zh-CN" altLang="en-US" b="1" smtClean="0">
                <a:solidFill>
                  <a:srgbClr val="000066"/>
                </a:solidFill>
              </a:rPr>
              <a:t>结论：</a:t>
            </a:r>
          </a:p>
          <a:p>
            <a:pPr lvl="1" eaLnBrk="1" hangingPunct="1">
              <a:lnSpc>
                <a:spcPct val="120000"/>
              </a:lnSpc>
              <a:buFontTx/>
              <a:buChar char="•"/>
            </a:pPr>
            <a:r>
              <a:rPr lang="en-US" altLang="zh-CN" b="1" smtClean="0">
                <a:solidFill>
                  <a:srgbClr val="000066"/>
                </a:solidFill>
              </a:rPr>
              <a:t>WAE</a:t>
            </a:r>
            <a:r>
              <a:rPr lang="zh-CN" altLang="en-US" b="1" smtClean="0">
                <a:solidFill>
                  <a:srgbClr val="000066"/>
                </a:solidFill>
              </a:rPr>
              <a:t>关系模式不是一个好的模式。</a:t>
            </a:r>
          </a:p>
          <a:p>
            <a:pPr lvl="1" eaLnBrk="1" hangingPunct="1">
              <a:lnSpc>
                <a:spcPct val="120000"/>
              </a:lnSpc>
              <a:buFontTx/>
              <a:buChar char="•"/>
            </a:pPr>
            <a:r>
              <a:rPr lang="zh-CN" altLang="en-US" b="1" smtClean="0">
                <a:solidFill>
                  <a:srgbClr val="000066"/>
                </a:solidFill>
              </a:rPr>
              <a:t>“好”的模式：不会发生插入异常、删除异常、更新异常，数据冗余应尽可能少。</a:t>
            </a:r>
          </a:p>
          <a:p>
            <a:pPr eaLnBrk="1" hangingPunct="1">
              <a:lnSpc>
                <a:spcPct val="120000"/>
              </a:lnSpc>
              <a:buFontTx/>
              <a:buNone/>
            </a:pPr>
            <a:r>
              <a:rPr lang="zh-CN" altLang="en-US" b="1" smtClean="0">
                <a:solidFill>
                  <a:srgbClr val="000066"/>
                </a:solidFill>
              </a:rPr>
              <a:t>原因：由存在于模式中的某些</a:t>
            </a:r>
            <a:r>
              <a:rPr lang="zh-CN" altLang="en-US" b="1" smtClean="0">
                <a:solidFill>
                  <a:srgbClr val="FF0000"/>
                </a:solidFill>
              </a:rPr>
              <a:t>数据依赖</a:t>
            </a:r>
            <a:r>
              <a:rPr lang="zh-CN" altLang="en-US" b="1" smtClean="0">
                <a:solidFill>
                  <a:srgbClr val="000066"/>
                </a:solidFill>
              </a:rPr>
              <a:t>引起的</a:t>
            </a:r>
          </a:p>
          <a:p>
            <a:pPr eaLnBrk="1" hangingPunct="1">
              <a:lnSpc>
                <a:spcPct val="120000"/>
              </a:lnSpc>
              <a:buFontTx/>
              <a:buNone/>
            </a:pPr>
            <a:endParaRPr lang="zh-CN" altLang="en-US" b="1" smtClean="0">
              <a:solidFill>
                <a:srgbClr val="000066"/>
              </a:solidFill>
            </a:endParaRPr>
          </a:p>
          <a:p>
            <a:pPr eaLnBrk="1" hangingPunct="1">
              <a:lnSpc>
                <a:spcPct val="120000"/>
              </a:lnSpc>
              <a:buFontTx/>
              <a:buNone/>
            </a:pPr>
            <a:r>
              <a:rPr lang="zh-CN" altLang="en-US" b="1" smtClean="0">
                <a:solidFill>
                  <a:srgbClr val="000066"/>
                </a:solidFill>
              </a:rPr>
              <a:t>解决方法：通过</a:t>
            </a:r>
            <a:r>
              <a:rPr lang="zh-CN" altLang="en-US" b="1" smtClean="0">
                <a:solidFill>
                  <a:srgbClr val="CC3300"/>
                </a:solidFill>
              </a:rPr>
              <a:t>分解关系模式</a:t>
            </a:r>
            <a:r>
              <a:rPr lang="zh-CN" altLang="en-US" b="1" smtClean="0">
                <a:solidFill>
                  <a:srgbClr val="000066"/>
                </a:solidFill>
              </a:rPr>
              <a:t>来消除其中不合适的数据依赖。</a:t>
            </a:r>
          </a:p>
        </p:txBody>
      </p:sp>
    </p:spTree>
    <p:extLst>
      <p:ext uri="{BB962C8B-B14F-4D97-AF65-F5344CB8AC3E}">
        <p14:creationId xmlns:p14="http://schemas.microsoft.com/office/powerpoint/2010/main" val="1062128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linds(horizontal)">
                                      <p:cBhvr>
                                        <p:cTn id="2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5.1 </a:t>
            </a:r>
            <a:r>
              <a:rPr lang="zh-CN" altLang="en-US" sz="2800" b="1" dirty="0" smtClean="0">
                <a:solidFill>
                  <a:schemeClr val="bg1"/>
                </a:solidFill>
                <a:latin typeface="微软雅黑" panose="020B0503020204020204" pitchFamily="34" charset="-122"/>
                <a:ea typeface="微软雅黑" panose="020B0503020204020204" pitchFamily="34" charset="-122"/>
              </a:rPr>
              <a:t>问</a:t>
            </a:r>
            <a:r>
              <a:rPr lang="zh-CN" altLang="en-US" sz="2800" b="1" dirty="0">
                <a:solidFill>
                  <a:schemeClr val="bg1"/>
                </a:solidFill>
                <a:latin typeface="微软雅黑" panose="020B0503020204020204" pitchFamily="34" charset="-122"/>
                <a:ea typeface="微软雅黑" panose="020B0503020204020204" pitchFamily="34" charset="-122"/>
              </a:rPr>
              <a:t>题的提出</a:t>
            </a:r>
          </a:p>
        </p:txBody>
      </p:sp>
      <p:sp>
        <p:nvSpPr>
          <p:cNvPr id="5" name="Rectangle 3"/>
          <p:cNvSpPr txBox="1">
            <a:spLocks noChangeArrowheads="1"/>
          </p:cNvSpPr>
          <p:nvPr/>
        </p:nvSpPr>
        <p:spPr bwMode="auto">
          <a:xfrm>
            <a:off x="468313" y="1052513"/>
            <a:ext cx="8458200" cy="2417762"/>
          </a:xfrm>
          <a:prstGeom prst="rect">
            <a:avLst/>
          </a:prstGeom>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Font typeface="Wingdings" panose="05000000000000000000" pitchFamily="2" charset="2"/>
              <a:buChar char="Ø"/>
              <a:defRPr/>
            </a:pPr>
            <a:r>
              <a:rPr lang="zh-CN" altLang="en-US" b="1" dirty="0" smtClean="0">
                <a:solidFill>
                  <a:srgbClr val="000066"/>
                </a:solidFill>
                <a:latin typeface="楷体_GB2312" pitchFamily="49" charset="-122"/>
                <a:ea typeface="楷体_GB2312" pitchFamily="49" charset="-122"/>
              </a:rPr>
              <a:t>分解成三个关系模式即可：</a:t>
            </a:r>
          </a:p>
          <a:p>
            <a:pPr marL="0" indent="0">
              <a:buFontTx/>
              <a:buNone/>
              <a:defRPr/>
            </a:pPr>
            <a:r>
              <a:rPr lang="zh-CN" altLang="en-US" b="1" dirty="0" smtClean="0">
                <a:solidFill>
                  <a:srgbClr val="CC3300"/>
                </a:solidFill>
                <a:latin typeface="楷体_GB2312" pitchFamily="49" charset="-122"/>
                <a:ea typeface="楷体_GB2312" pitchFamily="49" charset="-122"/>
              </a:rPr>
              <a:t>   </a:t>
            </a:r>
            <a:r>
              <a:rPr lang="en-US" altLang="zh-CN" b="1" dirty="0" smtClean="0">
                <a:solidFill>
                  <a:srgbClr val="FF0000"/>
                </a:solidFill>
                <a:latin typeface="楷体_GB2312" pitchFamily="49" charset="-122"/>
                <a:ea typeface="楷体_GB2312" pitchFamily="49" charset="-122"/>
              </a:rPr>
              <a:t>W(</a:t>
            </a:r>
            <a:r>
              <a:rPr lang="zh-CN" altLang="zh-CN" b="1" dirty="0" smtClean="0">
                <a:solidFill>
                  <a:srgbClr val="FF0000"/>
                </a:solidFill>
                <a:latin typeface="楷体_GB2312" pitchFamily="49" charset="-122"/>
                <a:ea typeface="楷体_GB2312" pitchFamily="49" charset="-122"/>
              </a:rPr>
              <a:t>仓库号，所在区域</a:t>
            </a:r>
            <a:r>
              <a:rPr lang="en-US" altLang="zh-CN" b="1" dirty="0" smtClean="0">
                <a:solidFill>
                  <a:srgbClr val="FF0000"/>
                </a:solidFill>
                <a:latin typeface="楷体_GB2312" pitchFamily="49" charset="-122"/>
                <a:ea typeface="楷体_GB2312" pitchFamily="49" charset="-122"/>
              </a:rPr>
              <a:t>)</a:t>
            </a:r>
            <a:r>
              <a:rPr lang="zh-CN" altLang="zh-CN" b="1" dirty="0" smtClean="0">
                <a:solidFill>
                  <a:srgbClr val="FF0000"/>
                </a:solidFill>
                <a:latin typeface="楷体_GB2312" pitchFamily="49" charset="-122"/>
                <a:ea typeface="楷体_GB2312" pitchFamily="49" charset="-122"/>
              </a:rPr>
              <a:t>；</a:t>
            </a:r>
            <a:endParaRPr lang="en-US" altLang="zh-CN" b="1" dirty="0" smtClean="0">
              <a:solidFill>
                <a:srgbClr val="FF0000"/>
              </a:solidFill>
              <a:latin typeface="楷体_GB2312" pitchFamily="49" charset="-122"/>
              <a:ea typeface="楷体_GB2312" pitchFamily="49" charset="-122"/>
            </a:endParaRPr>
          </a:p>
          <a:p>
            <a:pPr marL="0" indent="0">
              <a:buFontTx/>
              <a:buNone/>
              <a:defRPr/>
            </a:pPr>
            <a:r>
              <a:rPr lang="en-US" altLang="zh-CN" b="1" dirty="0" smtClean="0">
                <a:solidFill>
                  <a:srgbClr val="FF0000"/>
                </a:solidFill>
                <a:latin typeface="楷体_GB2312" pitchFamily="49" charset="-122"/>
                <a:ea typeface="楷体_GB2312" pitchFamily="49" charset="-122"/>
              </a:rPr>
              <a:t>   A(</a:t>
            </a:r>
            <a:r>
              <a:rPr lang="zh-CN" altLang="zh-CN" b="1" dirty="0" smtClean="0">
                <a:solidFill>
                  <a:srgbClr val="FF0000"/>
                </a:solidFill>
                <a:latin typeface="楷体_GB2312" pitchFamily="49" charset="-122"/>
                <a:ea typeface="楷体_GB2312" pitchFamily="49" charset="-122"/>
              </a:rPr>
              <a:t>区域，区域主管</a:t>
            </a:r>
            <a:r>
              <a:rPr lang="en-US" altLang="zh-CN" b="1" dirty="0" smtClean="0">
                <a:solidFill>
                  <a:srgbClr val="FF0000"/>
                </a:solidFill>
                <a:latin typeface="楷体_GB2312" pitchFamily="49" charset="-122"/>
                <a:ea typeface="楷体_GB2312" pitchFamily="49" charset="-122"/>
              </a:rPr>
              <a:t>)</a:t>
            </a:r>
            <a:r>
              <a:rPr lang="zh-CN" altLang="zh-CN" b="1" dirty="0" smtClean="0">
                <a:solidFill>
                  <a:srgbClr val="FF0000"/>
                </a:solidFill>
                <a:latin typeface="楷体_GB2312" pitchFamily="49" charset="-122"/>
                <a:ea typeface="楷体_GB2312" pitchFamily="49" charset="-122"/>
              </a:rPr>
              <a:t>；</a:t>
            </a:r>
            <a:endParaRPr lang="en-US" altLang="zh-CN" b="1" dirty="0" smtClean="0">
              <a:solidFill>
                <a:srgbClr val="FF0000"/>
              </a:solidFill>
              <a:latin typeface="楷体_GB2312" pitchFamily="49" charset="-122"/>
              <a:ea typeface="楷体_GB2312" pitchFamily="49" charset="-122"/>
            </a:endParaRPr>
          </a:p>
          <a:p>
            <a:pPr marL="0" indent="0">
              <a:buFontTx/>
              <a:buNone/>
              <a:defRPr/>
            </a:pPr>
            <a:r>
              <a:rPr lang="en-US" altLang="zh-CN" b="1" dirty="0" smtClean="0">
                <a:solidFill>
                  <a:srgbClr val="FF0000"/>
                </a:solidFill>
                <a:latin typeface="楷体_GB2312" pitchFamily="49" charset="-122"/>
                <a:ea typeface="楷体_GB2312" pitchFamily="49" charset="-122"/>
              </a:rPr>
              <a:t>   WE(</a:t>
            </a:r>
            <a:r>
              <a:rPr lang="zh-CN" altLang="zh-CN" b="1" dirty="0" smtClean="0">
                <a:solidFill>
                  <a:srgbClr val="FF0000"/>
                </a:solidFill>
                <a:latin typeface="楷体_GB2312" pitchFamily="49" charset="-122"/>
                <a:ea typeface="楷体_GB2312" pitchFamily="49" charset="-122"/>
              </a:rPr>
              <a:t>仓库号，设备号，数量</a:t>
            </a:r>
            <a:r>
              <a:rPr lang="en-US" altLang="zh-CN" b="1" dirty="0" smtClean="0">
                <a:solidFill>
                  <a:srgbClr val="FF0000"/>
                </a:solidFill>
                <a:latin typeface="楷体_GB2312" pitchFamily="49" charset="-122"/>
                <a:ea typeface="楷体_GB2312" pitchFamily="49" charset="-122"/>
              </a:rPr>
              <a:t>)</a:t>
            </a:r>
            <a:endParaRPr lang="zh-CN" altLang="zh-CN" b="1" dirty="0">
              <a:solidFill>
                <a:srgbClr val="FF0000"/>
              </a:solidFill>
              <a:latin typeface="楷体_GB2312" pitchFamily="49" charset="-122"/>
              <a:ea typeface="楷体_GB2312" pitchFamily="49"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559" y="3103563"/>
            <a:ext cx="236537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559" y="4768850"/>
            <a:ext cx="231457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534" y="3470275"/>
            <a:ext cx="3421062"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359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8" name="Rectangle 3"/>
          <p:cNvSpPr txBox="1">
            <a:spLocks noChangeArrowheads="1"/>
          </p:cNvSpPr>
          <p:nvPr/>
        </p:nvSpPr>
        <p:spPr bwMode="auto">
          <a:xfrm>
            <a:off x="494145" y="1076036"/>
            <a:ext cx="11245273" cy="17687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eaLnBrk="1" hangingPunct="1">
              <a:lnSpc>
                <a:spcPct val="120000"/>
              </a:lnSpc>
              <a:buFontTx/>
              <a:buNone/>
            </a:pPr>
            <a:r>
              <a:rPr lang="zh-CN" altLang="en-US" b="1" dirty="0" smtClean="0">
                <a:solidFill>
                  <a:srgbClr val="CC3300"/>
                </a:solidFill>
                <a:latin typeface="楷体_GB2312" pitchFamily="49" charset="-122"/>
                <a:ea typeface="楷体_GB2312" pitchFamily="49" charset="-122"/>
              </a:rPr>
              <a:t>规范化理论</a:t>
            </a:r>
            <a:r>
              <a:rPr lang="zh-CN" altLang="en-US" b="1" dirty="0" smtClean="0">
                <a:solidFill>
                  <a:srgbClr val="000066"/>
                </a:solidFill>
                <a:latin typeface="楷体_GB2312" pitchFamily="49" charset="-122"/>
                <a:ea typeface="楷体_GB2312" pitchFamily="49" charset="-122"/>
              </a:rPr>
              <a:t>正是用来改造关系模式，通过分解关系模式来消除其中不合适的数据依赖，以解决插入异常、删除异常、更新异常和数据冗余等问题。</a:t>
            </a:r>
          </a:p>
        </p:txBody>
      </p:sp>
    </p:spTree>
    <p:extLst>
      <p:ext uri="{BB962C8B-B14F-4D97-AF65-F5344CB8AC3E}">
        <p14:creationId xmlns:p14="http://schemas.microsoft.com/office/powerpoint/2010/main" val="36826667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 </a:t>
            </a:r>
            <a:r>
              <a:rPr lang="zh-CN" altLang="en-US" sz="2800" b="1" dirty="0">
                <a:solidFill>
                  <a:schemeClr val="bg1"/>
                </a:solidFill>
                <a:latin typeface="微软雅黑" panose="020B0503020204020204" pitchFamily="34" charset="-122"/>
                <a:ea typeface="微软雅黑" panose="020B0503020204020204" pitchFamily="34" charset="-122"/>
              </a:rPr>
              <a:t>基本概念</a:t>
            </a: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5.2.1 </a:t>
            </a:r>
            <a:r>
              <a:rPr lang="zh-CN" altLang="en-US" sz="2800" b="1" dirty="0">
                <a:solidFill>
                  <a:schemeClr val="bg1"/>
                </a:solidFill>
                <a:latin typeface="微软雅黑" panose="020B0503020204020204" pitchFamily="34" charset="-122"/>
                <a:ea typeface="微软雅黑" panose="020B0503020204020204" pitchFamily="34" charset="-122"/>
              </a:rPr>
              <a:t>函数依赖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395287" y="1125538"/>
            <a:ext cx="10845367" cy="31511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FontTx/>
              <a:buNone/>
            </a:pPr>
            <a:r>
              <a:rPr lang="zh-CN" altLang="en-US" b="1" dirty="0" smtClean="0">
                <a:solidFill>
                  <a:srgbClr val="CC3300"/>
                </a:solidFill>
                <a:latin typeface="楷体_GB2312" pitchFamily="49" charset="-122"/>
                <a:ea typeface="楷体_GB2312" pitchFamily="49" charset="-122"/>
              </a:rPr>
              <a:t>定义</a:t>
            </a:r>
            <a:r>
              <a:rPr lang="en-US" altLang="zh-CN" b="1" dirty="0" smtClean="0">
                <a:solidFill>
                  <a:srgbClr val="CC3300"/>
                </a:solidFill>
                <a:latin typeface="楷体_GB2312" pitchFamily="49" charset="-122"/>
                <a:ea typeface="楷体_GB2312" pitchFamily="49" charset="-122"/>
              </a:rPr>
              <a:t>5.1</a:t>
            </a:r>
            <a:r>
              <a:rPr lang="en-US" altLang="zh-CN" b="1" dirty="0" smtClean="0">
                <a:solidFill>
                  <a:srgbClr val="000066"/>
                </a:solidFill>
                <a:latin typeface="楷体_GB2312" pitchFamily="49" charset="-122"/>
                <a:ea typeface="楷体_GB2312" pitchFamily="49" charset="-122"/>
              </a:rPr>
              <a:t>  </a:t>
            </a:r>
            <a:r>
              <a:rPr lang="zh-CN" altLang="en-US" b="1" dirty="0" smtClean="0">
                <a:solidFill>
                  <a:srgbClr val="000066"/>
                </a:solidFill>
                <a:latin typeface="楷体_GB2312" pitchFamily="49" charset="-122"/>
                <a:ea typeface="楷体_GB2312" pitchFamily="49" charset="-122"/>
              </a:rPr>
              <a:t>设</a:t>
            </a:r>
            <a:r>
              <a:rPr lang="en-US" altLang="zh-CN" b="1" dirty="0" smtClean="0">
                <a:solidFill>
                  <a:srgbClr val="000066"/>
                </a:solidFill>
                <a:latin typeface="楷体_GB2312" pitchFamily="49" charset="-122"/>
                <a:ea typeface="楷体_GB2312" pitchFamily="49" charset="-122"/>
              </a:rPr>
              <a:t>R(U)</a:t>
            </a:r>
            <a:r>
              <a:rPr lang="zh-CN" altLang="en-US" b="1" dirty="0" smtClean="0">
                <a:solidFill>
                  <a:srgbClr val="000066"/>
                </a:solidFill>
                <a:latin typeface="楷体_GB2312" pitchFamily="49" charset="-122"/>
                <a:ea typeface="楷体_GB2312" pitchFamily="49" charset="-122"/>
              </a:rPr>
              <a:t>是一个属性集</a:t>
            </a:r>
            <a:r>
              <a:rPr lang="en-US" altLang="zh-CN" b="1" dirty="0" smtClean="0">
                <a:solidFill>
                  <a:srgbClr val="000066"/>
                </a:solidFill>
                <a:latin typeface="楷体_GB2312" pitchFamily="49" charset="-122"/>
                <a:ea typeface="楷体_GB2312" pitchFamily="49" charset="-122"/>
              </a:rPr>
              <a:t>U</a:t>
            </a:r>
            <a:r>
              <a:rPr lang="zh-CN" altLang="en-US" b="1" dirty="0" smtClean="0">
                <a:solidFill>
                  <a:srgbClr val="000066"/>
                </a:solidFill>
                <a:latin typeface="楷体_GB2312" pitchFamily="49" charset="-122"/>
                <a:ea typeface="楷体_GB2312" pitchFamily="49" charset="-122"/>
              </a:rPr>
              <a:t>上的关系模式，</a:t>
            </a:r>
            <a:r>
              <a:rPr lang="en-US" altLang="zh-CN" b="1" dirty="0" smtClean="0">
                <a:solidFill>
                  <a:srgbClr val="000066"/>
                </a:solidFill>
                <a:latin typeface="楷体_GB2312" pitchFamily="49" charset="-122"/>
                <a:ea typeface="楷体_GB2312" pitchFamily="49" charset="-122"/>
              </a:rPr>
              <a:t>X</a:t>
            </a:r>
            <a:r>
              <a:rPr lang="zh-CN" altLang="en-US" b="1" dirty="0" smtClean="0">
                <a:solidFill>
                  <a:srgbClr val="000066"/>
                </a:solidFill>
                <a:latin typeface="楷体_GB2312" pitchFamily="49" charset="-122"/>
                <a:ea typeface="楷体_GB2312" pitchFamily="49" charset="-122"/>
              </a:rPr>
              <a:t>和</a:t>
            </a:r>
            <a:r>
              <a:rPr lang="en-US" altLang="zh-CN" b="1" dirty="0" smtClean="0">
                <a:solidFill>
                  <a:srgbClr val="000066"/>
                </a:solidFill>
                <a:latin typeface="楷体_GB2312" pitchFamily="49" charset="-122"/>
                <a:ea typeface="楷体_GB2312" pitchFamily="49" charset="-122"/>
              </a:rPr>
              <a:t>Y</a:t>
            </a:r>
            <a:r>
              <a:rPr lang="zh-CN" altLang="en-US" b="1" dirty="0" smtClean="0">
                <a:solidFill>
                  <a:srgbClr val="000066"/>
                </a:solidFill>
                <a:latin typeface="楷体_GB2312" pitchFamily="49" charset="-122"/>
                <a:ea typeface="楷体_GB2312" pitchFamily="49" charset="-122"/>
              </a:rPr>
              <a:t>是</a:t>
            </a:r>
            <a:r>
              <a:rPr lang="en-US" altLang="zh-CN" b="1" dirty="0" smtClean="0">
                <a:solidFill>
                  <a:srgbClr val="000066"/>
                </a:solidFill>
                <a:latin typeface="楷体_GB2312" pitchFamily="49" charset="-122"/>
                <a:ea typeface="楷体_GB2312" pitchFamily="49" charset="-122"/>
              </a:rPr>
              <a:t>U</a:t>
            </a:r>
            <a:r>
              <a:rPr lang="zh-CN" altLang="en-US" b="1" dirty="0" smtClean="0">
                <a:solidFill>
                  <a:srgbClr val="000066"/>
                </a:solidFill>
                <a:latin typeface="楷体_GB2312" pitchFamily="49" charset="-122"/>
                <a:ea typeface="楷体_GB2312" pitchFamily="49" charset="-122"/>
              </a:rPr>
              <a:t>的子集。若对于</a:t>
            </a:r>
            <a:r>
              <a:rPr lang="en-US" altLang="zh-CN" b="1" dirty="0" smtClean="0">
                <a:solidFill>
                  <a:srgbClr val="000066"/>
                </a:solidFill>
                <a:latin typeface="楷体_GB2312" pitchFamily="49" charset="-122"/>
                <a:ea typeface="楷体_GB2312" pitchFamily="49" charset="-122"/>
              </a:rPr>
              <a:t>R(U)</a:t>
            </a:r>
            <a:r>
              <a:rPr lang="zh-CN" altLang="en-US" b="1" dirty="0" smtClean="0">
                <a:solidFill>
                  <a:srgbClr val="000066"/>
                </a:solidFill>
                <a:latin typeface="楷体_GB2312" pitchFamily="49" charset="-122"/>
                <a:ea typeface="楷体_GB2312" pitchFamily="49" charset="-122"/>
              </a:rPr>
              <a:t>的任意一个可能的关系</a:t>
            </a:r>
            <a:r>
              <a:rPr lang="en-US" altLang="zh-CN" b="1" dirty="0" smtClean="0">
                <a:solidFill>
                  <a:srgbClr val="000066"/>
                </a:solidFill>
                <a:latin typeface="楷体_GB2312" pitchFamily="49" charset="-122"/>
                <a:ea typeface="楷体_GB2312" pitchFamily="49" charset="-122"/>
              </a:rPr>
              <a:t>r</a:t>
            </a:r>
            <a:r>
              <a:rPr lang="zh-CN" altLang="en-US" b="1" dirty="0" smtClean="0">
                <a:solidFill>
                  <a:srgbClr val="000066"/>
                </a:solidFill>
                <a:latin typeface="楷体_GB2312" pitchFamily="49" charset="-122"/>
                <a:ea typeface="楷体_GB2312" pitchFamily="49" charset="-122"/>
              </a:rPr>
              <a:t>，</a:t>
            </a:r>
            <a:r>
              <a:rPr lang="zh-CN" altLang="en-US" b="1" dirty="0" smtClean="0">
                <a:solidFill>
                  <a:srgbClr val="000066"/>
                </a:solidFill>
                <a:latin typeface="楷体_GB2312" pitchFamily="49" charset="-122"/>
                <a:ea typeface="楷体_GB2312" pitchFamily="49" charset="-122"/>
                <a:sym typeface="Symbol" panose="05050102010706020507" pitchFamily="18" charset="2"/>
              </a:rPr>
              <a:t>对</a:t>
            </a:r>
            <a:r>
              <a:rPr lang="en-US" altLang="zh-CN" b="1" dirty="0" err="1" smtClean="0">
                <a:solidFill>
                  <a:srgbClr val="000066"/>
                </a:solidFill>
                <a:latin typeface="楷体_GB2312" pitchFamily="49" charset="-122"/>
                <a:ea typeface="楷体_GB2312" pitchFamily="49" charset="-122"/>
                <a:sym typeface="Symbol" panose="05050102010706020507" pitchFamily="18" charset="2"/>
              </a:rPr>
              <a:t>t</a:t>
            </a:r>
            <a:r>
              <a:rPr lang="en-US" altLang="zh-CN" b="1" dirty="0" err="1" smtClean="0">
                <a:solidFill>
                  <a:srgbClr val="000066"/>
                </a:solidFill>
                <a:latin typeface="楷体_GB2312" pitchFamily="49" charset="-122"/>
                <a:ea typeface="楷体_GB2312" pitchFamily="49" charset="-122"/>
              </a:rPr>
              <a:t>1,</a:t>
            </a:r>
            <a:r>
              <a:rPr lang="en-US" altLang="zh-CN" b="1" dirty="0" err="1" smtClean="0">
                <a:solidFill>
                  <a:srgbClr val="000066"/>
                </a:solidFill>
                <a:latin typeface="楷体_GB2312" pitchFamily="49" charset="-122"/>
                <a:ea typeface="楷体_GB2312" pitchFamily="49" charset="-122"/>
                <a:sym typeface="Symbol" panose="05050102010706020507" pitchFamily="18" charset="2"/>
              </a:rPr>
              <a:t>t2</a:t>
            </a:r>
            <a:r>
              <a:rPr lang="en-US" altLang="zh-CN" b="1" dirty="0" smtClean="0">
                <a:solidFill>
                  <a:srgbClr val="000066"/>
                </a:solidFill>
                <a:latin typeface="楷体_GB2312" pitchFamily="49" charset="-122"/>
                <a:ea typeface="楷体_GB2312" pitchFamily="49" charset="-122"/>
                <a:sym typeface="Symbol" panose="05050102010706020507" pitchFamily="18" charset="2"/>
              </a:rPr>
              <a:t> r</a:t>
            </a:r>
            <a:r>
              <a:rPr lang="zh-CN" altLang="en-US" b="1" dirty="0" smtClean="0">
                <a:solidFill>
                  <a:srgbClr val="000066"/>
                </a:solidFill>
                <a:latin typeface="楷体_GB2312" pitchFamily="49" charset="-122"/>
                <a:ea typeface="楷体_GB2312" pitchFamily="49" charset="-122"/>
                <a:sym typeface="Symbol" panose="05050102010706020507" pitchFamily="18" charset="2"/>
              </a:rPr>
              <a:t>，若</a:t>
            </a:r>
            <a:r>
              <a:rPr lang="en-US" altLang="zh-CN" b="1" dirty="0" err="1" smtClean="0">
                <a:solidFill>
                  <a:srgbClr val="000066"/>
                </a:solidFill>
                <a:latin typeface="楷体_GB2312" pitchFamily="49" charset="-122"/>
                <a:ea typeface="楷体_GB2312" pitchFamily="49" charset="-122"/>
                <a:sym typeface="Symbol" panose="05050102010706020507" pitchFamily="18" charset="2"/>
              </a:rPr>
              <a:t>t1</a:t>
            </a:r>
            <a:r>
              <a:rPr lang="en-US" altLang="zh-CN" b="1" dirty="0" smtClean="0">
                <a:solidFill>
                  <a:srgbClr val="000066"/>
                </a:solidFill>
                <a:latin typeface="楷体_GB2312" pitchFamily="49" charset="-122"/>
                <a:ea typeface="楷体_GB2312" pitchFamily="49" charset="-122"/>
                <a:sym typeface="Symbol" panose="05050102010706020507" pitchFamily="18" charset="2"/>
              </a:rPr>
              <a:t>[X]=</a:t>
            </a:r>
            <a:r>
              <a:rPr lang="en-US" altLang="zh-CN" b="1" dirty="0" err="1" smtClean="0">
                <a:solidFill>
                  <a:srgbClr val="000066"/>
                </a:solidFill>
                <a:latin typeface="楷体_GB2312" pitchFamily="49" charset="-122"/>
                <a:ea typeface="楷体_GB2312" pitchFamily="49" charset="-122"/>
                <a:sym typeface="Symbol" panose="05050102010706020507" pitchFamily="18" charset="2"/>
              </a:rPr>
              <a:t>t2</a:t>
            </a:r>
            <a:r>
              <a:rPr lang="en-US" altLang="zh-CN" b="1" dirty="0" smtClean="0">
                <a:solidFill>
                  <a:srgbClr val="000066"/>
                </a:solidFill>
                <a:latin typeface="楷体_GB2312" pitchFamily="49" charset="-122"/>
                <a:ea typeface="楷体_GB2312" pitchFamily="49" charset="-122"/>
                <a:sym typeface="Symbol" panose="05050102010706020507" pitchFamily="18" charset="2"/>
              </a:rPr>
              <a:t>[X]</a:t>
            </a:r>
            <a:r>
              <a:rPr lang="zh-CN" altLang="en-US" b="1" dirty="0" smtClean="0">
                <a:solidFill>
                  <a:srgbClr val="000066"/>
                </a:solidFill>
                <a:latin typeface="楷体_GB2312" pitchFamily="49" charset="-122"/>
                <a:ea typeface="楷体_GB2312" pitchFamily="49" charset="-122"/>
                <a:sym typeface="Symbol" panose="05050102010706020507" pitchFamily="18" charset="2"/>
              </a:rPr>
              <a:t>，则</a:t>
            </a:r>
            <a:r>
              <a:rPr lang="en-US" altLang="zh-CN" b="1" dirty="0" err="1" smtClean="0">
                <a:solidFill>
                  <a:srgbClr val="000066"/>
                </a:solidFill>
                <a:latin typeface="楷体_GB2312" pitchFamily="49" charset="-122"/>
                <a:ea typeface="楷体_GB2312" pitchFamily="49" charset="-122"/>
                <a:sym typeface="Symbol" panose="05050102010706020507" pitchFamily="18" charset="2"/>
              </a:rPr>
              <a:t>t1</a:t>
            </a:r>
            <a:r>
              <a:rPr lang="en-US" altLang="zh-CN" b="1" dirty="0" smtClean="0">
                <a:solidFill>
                  <a:srgbClr val="000066"/>
                </a:solidFill>
                <a:latin typeface="楷体_GB2312" pitchFamily="49" charset="-122"/>
                <a:ea typeface="楷体_GB2312" pitchFamily="49" charset="-122"/>
                <a:sym typeface="Symbol" panose="05050102010706020507" pitchFamily="18" charset="2"/>
              </a:rPr>
              <a:t>[Y]=</a:t>
            </a:r>
            <a:r>
              <a:rPr lang="en-US" altLang="zh-CN" b="1" dirty="0" err="1" smtClean="0">
                <a:solidFill>
                  <a:srgbClr val="000066"/>
                </a:solidFill>
                <a:latin typeface="楷体_GB2312" pitchFamily="49" charset="-122"/>
                <a:ea typeface="楷体_GB2312" pitchFamily="49" charset="-122"/>
                <a:sym typeface="Symbol" panose="05050102010706020507" pitchFamily="18" charset="2"/>
              </a:rPr>
              <a:t>t2</a:t>
            </a:r>
            <a:r>
              <a:rPr lang="en-US" altLang="zh-CN" b="1" dirty="0" smtClean="0">
                <a:solidFill>
                  <a:srgbClr val="000066"/>
                </a:solidFill>
                <a:latin typeface="楷体_GB2312" pitchFamily="49" charset="-122"/>
                <a:ea typeface="楷体_GB2312" pitchFamily="49" charset="-122"/>
                <a:sym typeface="Symbol" panose="05050102010706020507" pitchFamily="18" charset="2"/>
              </a:rPr>
              <a:t>[Y]</a:t>
            </a:r>
            <a:r>
              <a:rPr lang="zh-CN" altLang="en-US" b="1" dirty="0" smtClean="0">
                <a:solidFill>
                  <a:srgbClr val="000066"/>
                </a:solidFill>
                <a:latin typeface="楷体_GB2312" pitchFamily="49" charset="-122"/>
                <a:ea typeface="楷体_GB2312" pitchFamily="49" charset="-122"/>
              </a:rPr>
              <a:t>则称</a:t>
            </a:r>
            <a:r>
              <a:rPr lang="en-US" altLang="zh-CN" b="1" dirty="0" smtClean="0">
                <a:solidFill>
                  <a:srgbClr val="FF0000"/>
                </a:solidFill>
                <a:latin typeface="楷体_GB2312" pitchFamily="49" charset="-122"/>
                <a:ea typeface="楷体_GB2312" pitchFamily="49" charset="-122"/>
              </a:rPr>
              <a:t>X</a:t>
            </a:r>
            <a:r>
              <a:rPr lang="zh-CN" altLang="en-US" b="1" dirty="0" smtClean="0">
                <a:solidFill>
                  <a:srgbClr val="FF0000"/>
                </a:solidFill>
                <a:latin typeface="楷体_GB2312" pitchFamily="49" charset="-122"/>
                <a:ea typeface="楷体_GB2312" pitchFamily="49" charset="-122"/>
              </a:rPr>
              <a:t>函数决定</a:t>
            </a:r>
            <a:r>
              <a:rPr lang="en-US" altLang="zh-CN" b="1" dirty="0" smtClean="0">
                <a:solidFill>
                  <a:srgbClr val="FF0000"/>
                </a:solidFill>
                <a:latin typeface="楷体_GB2312" pitchFamily="49" charset="-122"/>
                <a:ea typeface="楷体_GB2312" pitchFamily="49" charset="-122"/>
              </a:rPr>
              <a:t>Y</a:t>
            </a:r>
            <a:r>
              <a:rPr lang="zh-CN" altLang="en-US" b="1" dirty="0" smtClean="0">
                <a:solidFill>
                  <a:srgbClr val="000066"/>
                </a:solidFill>
                <a:latin typeface="楷体_GB2312" pitchFamily="49" charset="-122"/>
                <a:ea typeface="楷体_GB2312" pitchFamily="49" charset="-122"/>
              </a:rPr>
              <a:t>或</a:t>
            </a:r>
            <a:r>
              <a:rPr lang="en-US" altLang="zh-CN" b="1" dirty="0" smtClean="0">
                <a:solidFill>
                  <a:srgbClr val="FF0000"/>
                </a:solidFill>
                <a:latin typeface="楷体_GB2312" pitchFamily="49" charset="-122"/>
                <a:ea typeface="楷体_GB2312" pitchFamily="49" charset="-122"/>
              </a:rPr>
              <a:t>Y</a:t>
            </a:r>
            <a:r>
              <a:rPr lang="zh-CN" altLang="en-US" b="1" dirty="0" smtClean="0">
                <a:solidFill>
                  <a:srgbClr val="FF0000"/>
                </a:solidFill>
                <a:latin typeface="楷体_GB2312" pitchFamily="49" charset="-122"/>
                <a:ea typeface="楷体_GB2312" pitchFamily="49" charset="-122"/>
              </a:rPr>
              <a:t>函数依赖</a:t>
            </a:r>
            <a:r>
              <a:rPr lang="en-US" altLang="zh-CN" b="1" dirty="0" smtClean="0">
                <a:solidFill>
                  <a:srgbClr val="FF0000"/>
                </a:solidFill>
                <a:latin typeface="楷体_GB2312" pitchFamily="49" charset="-122"/>
                <a:ea typeface="楷体_GB2312" pitchFamily="49" charset="-122"/>
              </a:rPr>
              <a:t>X</a:t>
            </a:r>
            <a:r>
              <a:rPr lang="zh-CN" altLang="en-US" b="1" dirty="0" smtClean="0">
                <a:solidFill>
                  <a:srgbClr val="000066"/>
                </a:solidFill>
                <a:latin typeface="楷体_GB2312" pitchFamily="49" charset="-122"/>
                <a:ea typeface="楷体_GB2312" pitchFamily="49" charset="-122"/>
              </a:rPr>
              <a:t>，记作</a:t>
            </a:r>
            <a:r>
              <a:rPr lang="en-US" altLang="zh-CN" b="1" dirty="0" err="1" smtClean="0">
                <a:solidFill>
                  <a:srgbClr val="CC3300"/>
                </a:solidFill>
                <a:latin typeface="楷体_GB2312" pitchFamily="49" charset="-122"/>
                <a:ea typeface="楷体_GB2312" pitchFamily="49" charset="-122"/>
              </a:rPr>
              <a:t>X→Y</a:t>
            </a:r>
            <a:r>
              <a:rPr lang="zh-CN" altLang="en-US" b="1" dirty="0" smtClean="0">
                <a:solidFill>
                  <a:srgbClr val="000066"/>
                </a:solidFill>
                <a:latin typeface="楷体_GB2312" pitchFamily="49" charset="-122"/>
                <a:ea typeface="楷体_GB2312" pitchFamily="49" charset="-122"/>
              </a:rPr>
              <a:t>。 </a:t>
            </a:r>
          </a:p>
        </p:txBody>
      </p:sp>
      <p:sp>
        <p:nvSpPr>
          <p:cNvPr id="9" name="Rectangle 4"/>
          <p:cNvSpPr>
            <a:spLocks noChangeArrowheads="1"/>
          </p:cNvSpPr>
          <p:nvPr/>
        </p:nvSpPr>
        <p:spPr bwMode="auto">
          <a:xfrm>
            <a:off x="735012" y="2903537"/>
            <a:ext cx="53609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000066"/>
                </a:solidFill>
                <a:latin typeface="楷体_GB2312" pitchFamily="49" charset="-122"/>
                <a:ea typeface="楷体_GB2312" pitchFamily="49" charset="-122"/>
                <a:sym typeface="Symbol" panose="05050102010706020507" pitchFamily="18" charset="2"/>
              </a:rPr>
              <a:t>如：</a:t>
            </a:r>
            <a:r>
              <a:rPr kumimoji="1" lang="zh-CN" altLang="en-US" sz="2800" dirty="0">
                <a:solidFill>
                  <a:srgbClr val="FF0000"/>
                </a:solidFill>
                <a:latin typeface="楷体_GB2312" pitchFamily="49" charset="-122"/>
                <a:ea typeface="楷体_GB2312" pitchFamily="49" charset="-122"/>
                <a:sym typeface="Symbol" panose="05050102010706020507" pitchFamily="18" charset="2"/>
              </a:rPr>
              <a:t>仓库号</a:t>
            </a:r>
            <a:r>
              <a:rPr kumimoji="1" lang="en-US" altLang="zh-CN" sz="2800" dirty="0">
                <a:solidFill>
                  <a:srgbClr val="FF0000"/>
                </a:solidFill>
                <a:latin typeface="楷体_GB2312" pitchFamily="49" charset="-122"/>
                <a:ea typeface="楷体_GB2312" pitchFamily="49" charset="-122"/>
                <a:sym typeface="Symbol" panose="05050102010706020507" pitchFamily="18" charset="2"/>
              </a:rPr>
              <a:t> </a:t>
            </a:r>
            <a:r>
              <a:rPr kumimoji="1" lang="zh-CN" altLang="en-US" sz="2800" dirty="0">
                <a:solidFill>
                  <a:srgbClr val="FF0000"/>
                </a:solidFill>
                <a:latin typeface="楷体_GB2312" pitchFamily="49" charset="-122"/>
                <a:ea typeface="楷体_GB2312" pitchFamily="49" charset="-122"/>
                <a:sym typeface="Symbol" panose="05050102010706020507" pitchFamily="18" charset="2"/>
              </a:rPr>
              <a:t>所在区域</a:t>
            </a:r>
            <a:r>
              <a:rPr kumimoji="1" lang="en-US" altLang="zh-CN" sz="2800" dirty="0">
                <a:solidFill>
                  <a:srgbClr val="FF0000"/>
                </a:solidFill>
                <a:latin typeface="楷体_GB2312" pitchFamily="49" charset="-122"/>
                <a:ea typeface="楷体_GB2312" pitchFamily="49" charset="-122"/>
                <a:sym typeface="Symbol" panose="05050102010706020507" pitchFamily="18" charset="2"/>
              </a:rPr>
              <a:t> </a:t>
            </a:r>
          </a:p>
          <a:p>
            <a:pPr eaLnBrk="1" hangingPunct="1"/>
            <a:r>
              <a:rPr kumimoji="1" lang="en-US" altLang="zh-CN" sz="2800" dirty="0">
                <a:solidFill>
                  <a:srgbClr val="FF0000"/>
                </a:solidFill>
                <a:latin typeface="楷体_GB2312" pitchFamily="49" charset="-122"/>
                <a:ea typeface="楷体_GB2312" pitchFamily="49" charset="-122"/>
                <a:sym typeface="Symbol" panose="05050102010706020507" pitchFamily="18" charset="2"/>
              </a:rPr>
              <a:t>    </a:t>
            </a:r>
            <a:r>
              <a:rPr kumimoji="1" lang="zh-CN" altLang="en-US" sz="2800" dirty="0">
                <a:solidFill>
                  <a:srgbClr val="FF0000"/>
                </a:solidFill>
                <a:latin typeface="楷体_GB2312" pitchFamily="49" charset="-122"/>
                <a:ea typeface="楷体_GB2312" pitchFamily="49" charset="-122"/>
                <a:sym typeface="Symbol" panose="05050102010706020507" pitchFamily="18" charset="2"/>
              </a:rPr>
              <a:t>所在区域</a:t>
            </a:r>
            <a:r>
              <a:rPr kumimoji="1" lang="en-US" altLang="zh-CN" sz="2800" dirty="0">
                <a:solidFill>
                  <a:srgbClr val="FF0000"/>
                </a:solidFill>
                <a:latin typeface="楷体_GB2312" pitchFamily="49" charset="-122"/>
                <a:ea typeface="楷体_GB2312" pitchFamily="49" charset="-122"/>
                <a:sym typeface="Symbol" panose="05050102010706020507" pitchFamily="18" charset="2"/>
              </a:rPr>
              <a:t> </a:t>
            </a:r>
            <a:r>
              <a:rPr kumimoji="1" lang="zh-CN" altLang="en-US" sz="2800" dirty="0">
                <a:solidFill>
                  <a:srgbClr val="FF0000"/>
                </a:solidFill>
                <a:latin typeface="楷体_GB2312" pitchFamily="49" charset="-122"/>
                <a:ea typeface="楷体_GB2312" pitchFamily="49" charset="-122"/>
                <a:sym typeface="Symbol" panose="05050102010706020507" pitchFamily="18" charset="2"/>
              </a:rPr>
              <a:t>区域主管</a:t>
            </a:r>
            <a:endParaRPr kumimoji="1" lang="en-US" altLang="zh-CN" sz="2800" dirty="0">
              <a:solidFill>
                <a:srgbClr val="FF0000"/>
              </a:solidFill>
              <a:latin typeface="楷体_GB2312" pitchFamily="49" charset="-122"/>
              <a:ea typeface="楷体_GB2312" pitchFamily="49" charset="-122"/>
              <a:sym typeface="Symbol" panose="05050102010706020507" pitchFamily="18" charset="2"/>
            </a:endParaRPr>
          </a:p>
          <a:p>
            <a:pPr eaLnBrk="1" hangingPunct="1"/>
            <a:r>
              <a:rPr kumimoji="1" lang="en-US" altLang="zh-CN" sz="2800" dirty="0">
                <a:solidFill>
                  <a:srgbClr val="FF0000"/>
                </a:solidFill>
                <a:latin typeface="楷体_GB2312" pitchFamily="49" charset="-122"/>
                <a:ea typeface="楷体_GB2312" pitchFamily="49" charset="-122"/>
                <a:sym typeface="Symbol" panose="05050102010706020507" pitchFamily="18" charset="2"/>
              </a:rPr>
              <a:t>    </a:t>
            </a:r>
            <a:r>
              <a:rPr kumimoji="1" lang="zh-CN" altLang="en-US" sz="2800" dirty="0">
                <a:solidFill>
                  <a:srgbClr val="FF0000"/>
                </a:solidFill>
                <a:latin typeface="楷体_GB2312" pitchFamily="49" charset="-122"/>
                <a:ea typeface="楷体_GB2312" pitchFamily="49" charset="-122"/>
                <a:sym typeface="Symbol" panose="05050102010706020507" pitchFamily="18" charset="2"/>
              </a:rPr>
              <a:t>（仓库号，设备号）</a:t>
            </a:r>
            <a:r>
              <a:rPr kumimoji="1" lang="en-US" altLang="zh-CN" sz="2800" dirty="0">
                <a:solidFill>
                  <a:srgbClr val="FF0000"/>
                </a:solidFill>
                <a:latin typeface="楷体_GB2312" pitchFamily="49" charset="-122"/>
                <a:ea typeface="楷体_GB2312" pitchFamily="49" charset="-122"/>
                <a:sym typeface="Symbol" panose="05050102010706020507" pitchFamily="18" charset="2"/>
              </a:rPr>
              <a:t></a:t>
            </a:r>
            <a:r>
              <a:rPr kumimoji="1" lang="zh-CN" altLang="en-US" sz="2800" dirty="0">
                <a:solidFill>
                  <a:srgbClr val="FF0000"/>
                </a:solidFill>
                <a:latin typeface="楷体_GB2312" pitchFamily="49" charset="-122"/>
                <a:ea typeface="楷体_GB2312" pitchFamily="49" charset="-122"/>
                <a:sym typeface="Symbol" panose="05050102010706020507" pitchFamily="18" charset="2"/>
              </a:rPr>
              <a:t> 数量</a:t>
            </a:r>
            <a:endParaRPr kumimoji="1" lang="en-US" altLang="zh-CN" sz="2800" dirty="0">
              <a:solidFill>
                <a:srgbClr val="FF0000"/>
              </a:solidFill>
              <a:latin typeface="楷体_GB2312" pitchFamily="49" charset="-122"/>
              <a:ea typeface="楷体_GB2312" pitchFamily="49" charset="-122"/>
              <a:sym typeface="Symbol" panose="05050102010706020507" pitchFamily="18" charset="2"/>
            </a:endParaRPr>
          </a:p>
        </p:txBody>
      </p:sp>
      <p:grpSp>
        <p:nvGrpSpPr>
          <p:cNvPr id="10" name="Group 5"/>
          <p:cNvGrpSpPr>
            <a:grpSpLocks/>
          </p:cNvGrpSpPr>
          <p:nvPr/>
        </p:nvGrpSpPr>
        <p:grpSpPr bwMode="auto">
          <a:xfrm>
            <a:off x="735012" y="5152881"/>
            <a:ext cx="7543800" cy="1160462"/>
            <a:chOff x="462" y="2793"/>
            <a:chExt cx="4752" cy="731"/>
          </a:xfrm>
        </p:grpSpPr>
        <p:sp>
          <p:nvSpPr>
            <p:cNvPr id="11" name="Rectangle 6"/>
            <p:cNvSpPr>
              <a:spLocks noChangeArrowheads="1"/>
            </p:cNvSpPr>
            <p:nvPr/>
          </p:nvSpPr>
          <p:spPr bwMode="auto">
            <a:xfrm>
              <a:off x="462" y="2793"/>
              <a:ext cx="4752"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pPr>
              <a:r>
                <a:rPr kumimoji="1" lang="zh-CN" altLang="en-US" sz="2800">
                  <a:solidFill>
                    <a:srgbClr val="CC3300"/>
                  </a:solidFill>
                  <a:latin typeface="Tahoma" panose="020B0604030504040204" pitchFamily="34" charset="0"/>
                </a:rPr>
                <a:t>若</a:t>
              </a:r>
              <a:r>
                <a:rPr kumimoji="1" lang="en-US" altLang="zh-CN" sz="2800">
                  <a:solidFill>
                    <a:srgbClr val="CC3300"/>
                  </a:solidFill>
                  <a:latin typeface="Tahoma" panose="020B0604030504040204" pitchFamily="34" charset="0"/>
                </a:rPr>
                <a:t>Y</a:t>
              </a:r>
              <a:r>
                <a:rPr kumimoji="1" lang="zh-CN" altLang="en-US" sz="2800">
                  <a:solidFill>
                    <a:srgbClr val="CC3300"/>
                  </a:solidFill>
                  <a:latin typeface="Tahoma" panose="020B0604030504040204" pitchFamily="34" charset="0"/>
                </a:rPr>
                <a:t>不函数依赖于</a:t>
              </a:r>
              <a:r>
                <a:rPr kumimoji="1" lang="en-US" altLang="zh-CN" sz="2800">
                  <a:solidFill>
                    <a:srgbClr val="CC3300"/>
                  </a:solidFill>
                  <a:latin typeface="Tahoma" panose="020B0604030504040204" pitchFamily="34" charset="0"/>
                </a:rPr>
                <a:t>X,   </a:t>
              </a:r>
              <a:r>
                <a:rPr kumimoji="1" lang="zh-CN" altLang="en-US" sz="2800">
                  <a:solidFill>
                    <a:srgbClr val="CC3300"/>
                  </a:solidFill>
                  <a:latin typeface="Tahoma" panose="020B0604030504040204" pitchFamily="34" charset="0"/>
                </a:rPr>
                <a:t>则记为</a:t>
              </a:r>
              <a:r>
                <a:rPr kumimoji="1" lang="en-US" altLang="zh-CN" sz="2800">
                  <a:solidFill>
                    <a:srgbClr val="CC3300"/>
                  </a:solidFill>
                  <a:latin typeface="Tahoma" panose="020B0604030504040204" pitchFamily="34" charset="0"/>
                </a:rPr>
                <a:t>X →Y</a:t>
              </a:r>
            </a:p>
            <a:p>
              <a:pPr eaLnBrk="1" hangingPunct="1">
                <a:spcBef>
                  <a:spcPct val="50000"/>
                </a:spcBef>
                <a:buClr>
                  <a:schemeClr val="accent1"/>
                </a:buClr>
              </a:pPr>
              <a:r>
                <a:rPr kumimoji="1" lang="zh-CN" altLang="en-US" sz="2800">
                  <a:solidFill>
                    <a:srgbClr val="CC3300"/>
                  </a:solidFill>
                  <a:latin typeface="Tahoma" panose="020B0604030504040204" pitchFamily="34" charset="0"/>
                </a:rPr>
                <a:t>若</a:t>
              </a:r>
              <a:r>
                <a:rPr kumimoji="1" lang="en-US" altLang="zh-CN" sz="2800">
                  <a:solidFill>
                    <a:srgbClr val="CC3300"/>
                  </a:solidFill>
                  <a:latin typeface="Tahoma" panose="020B0604030504040204" pitchFamily="34" charset="0"/>
                </a:rPr>
                <a:t>X→Y</a:t>
              </a:r>
              <a:r>
                <a:rPr kumimoji="1" lang="zh-CN" altLang="en-US" sz="2800">
                  <a:solidFill>
                    <a:srgbClr val="CC3300"/>
                  </a:solidFill>
                  <a:latin typeface="Tahoma" panose="020B0604030504040204" pitchFamily="34" charset="0"/>
                </a:rPr>
                <a:t>，并且</a:t>
              </a:r>
              <a:r>
                <a:rPr kumimoji="1" lang="en-US" altLang="zh-CN" sz="2800">
                  <a:solidFill>
                    <a:srgbClr val="CC3300"/>
                  </a:solidFill>
                  <a:latin typeface="Tahoma" panose="020B0604030504040204" pitchFamily="34" charset="0"/>
                </a:rPr>
                <a:t>Y→X,  </a:t>
              </a:r>
              <a:r>
                <a:rPr kumimoji="1" lang="zh-CN" altLang="en-US" sz="2800">
                  <a:solidFill>
                    <a:srgbClr val="CC3300"/>
                  </a:solidFill>
                  <a:latin typeface="Tahoma" panose="020B0604030504040204" pitchFamily="34" charset="0"/>
                </a:rPr>
                <a:t>则记为</a:t>
              </a:r>
              <a:r>
                <a:rPr kumimoji="1" lang="en-US" altLang="zh-CN" sz="2800">
                  <a:solidFill>
                    <a:srgbClr val="CC3300"/>
                  </a:solidFill>
                  <a:latin typeface="Tahoma" panose="020B0604030504040204" pitchFamily="34" charset="0"/>
                </a:rPr>
                <a:t>X←→Y</a:t>
              </a:r>
            </a:p>
          </p:txBody>
        </p:sp>
        <p:sp>
          <p:nvSpPr>
            <p:cNvPr id="12" name="Line 7"/>
            <p:cNvSpPr>
              <a:spLocks noChangeShapeType="1"/>
            </p:cNvSpPr>
            <p:nvPr/>
          </p:nvSpPr>
          <p:spPr bwMode="auto">
            <a:xfrm>
              <a:off x="3600" y="2898"/>
              <a:ext cx="96" cy="126"/>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3" name="矩形 2"/>
          <p:cNvSpPr>
            <a:spLocks noChangeArrowheads="1"/>
          </p:cNvSpPr>
          <p:nvPr/>
        </p:nvSpPr>
        <p:spPr bwMode="auto">
          <a:xfrm>
            <a:off x="735012" y="4414043"/>
            <a:ext cx="8048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zh-CN" sz="2800" dirty="0">
                <a:solidFill>
                  <a:schemeClr val="accent2"/>
                </a:solidFill>
              </a:rPr>
              <a:t>若</a:t>
            </a:r>
            <a:r>
              <a:rPr lang="en-US" altLang="zh-CN" sz="2800" dirty="0">
                <a:solidFill>
                  <a:schemeClr val="accent2"/>
                </a:solidFill>
              </a:rPr>
              <a:t>X</a:t>
            </a:r>
            <a:r>
              <a:rPr lang="zh-CN" altLang="zh-CN" sz="2800" dirty="0">
                <a:solidFill>
                  <a:schemeClr val="accent2"/>
                </a:solidFill>
              </a:rPr>
              <a:t>→</a:t>
            </a:r>
            <a:r>
              <a:rPr lang="en-US" altLang="zh-CN" sz="2800" dirty="0">
                <a:solidFill>
                  <a:schemeClr val="accent2"/>
                </a:solidFill>
              </a:rPr>
              <a:t>Y</a:t>
            </a:r>
            <a:r>
              <a:rPr lang="zh-CN" altLang="zh-CN" sz="2800" dirty="0">
                <a:solidFill>
                  <a:schemeClr val="accent2"/>
                </a:solidFill>
              </a:rPr>
              <a:t>，则称</a:t>
            </a:r>
            <a:r>
              <a:rPr lang="en-US" altLang="zh-CN" sz="2800" dirty="0">
                <a:solidFill>
                  <a:schemeClr val="accent2"/>
                </a:solidFill>
              </a:rPr>
              <a:t>X</a:t>
            </a:r>
            <a:r>
              <a:rPr lang="zh-CN" altLang="zh-CN" sz="2800" dirty="0">
                <a:solidFill>
                  <a:schemeClr val="accent2"/>
                </a:solidFill>
              </a:rPr>
              <a:t>为这个函数依赖的决定因素</a:t>
            </a:r>
            <a:r>
              <a:rPr lang="zh-CN" altLang="en-US" sz="2800" dirty="0">
                <a:solidFill>
                  <a:schemeClr val="accent2"/>
                </a:solidFill>
              </a:rPr>
              <a:t>。</a:t>
            </a:r>
          </a:p>
        </p:txBody>
      </p:sp>
    </p:spTree>
    <p:extLst>
      <p:ext uri="{BB962C8B-B14F-4D97-AF65-F5344CB8AC3E}">
        <p14:creationId xmlns:p14="http://schemas.microsoft.com/office/powerpoint/2010/main" val="3218414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4CC2E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7316</Words>
  <Application>Microsoft Office PowerPoint</Application>
  <PresentationFormat>宽屏</PresentationFormat>
  <Paragraphs>624</Paragraphs>
  <Slides>58</Slides>
  <Notes>57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58</vt:i4>
      </vt:variant>
    </vt:vector>
  </HeadingPairs>
  <TitlesOfParts>
    <vt:vector size="73" baseType="lpstr">
      <vt:lpstr>Arial Unicode MS</vt:lpstr>
      <vt:lpstr>Monotype Sorts</vt:lpstr>
      <vt:lpstr>方正细圆简体</vt:lpstr>
      <vt:lpstr>仿宋_GB2312</vt:lpstr>
      <vt:lpstr>楷体_GB2312</vt:lpstr>
      <vt:lpstr>宋体</vt:lpstr>
      <vt:lpstr>微软雅黑</vt:lpstr>
      <vt:lpstr>Arial</vt:lpstr>
      <vt:lpstr>Calibri</vt:lpstr>
      <vt:lpstr>Calibri Light</vt:lpstr>
      <vt:lpstr>Symbol</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zhouping</dc:creator>
  <cp:lastModifiedBy>Windows 用户</cp:lastModifiedBy>
  <cp:revision>1223</cp:revision>
  <dcterms:created xsi:type="dcterms:W3CDTF">2014-07-02T10:42:00Z</dcterms:created>
  <dcterms:modified xsi:type="dcterms:W3CDTF">2022-11-08T00:40:58Z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大同煤炭职业技术学院</vt:lpwstr>
  </property>
  <property fmtid="{D5CDD505-2E9C-101B-9397-08002B2CF9AE}" pid="3" name="KSOProductBuildVer">
    <vt:lpwstr>2052-11.1.0.8894</vt:lpwstr>
  </property>
</Properties>
</file>