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86" r:id="rId2"/>
    <p:sldId id="454" r:id="rId3"/>
    <p:sldId id="455" r:id="rId4"/>
    <p:sldId id="644" r:id="rId5"/>
    <p:sldId id="645" r:id="rId6"/>
    <p:sldId id="646" r:id="rId7"/>
    <p:sldId id="647" r:id="rId8"/>
    <p:sldId id="648" r:id="rId9"/>
    <p:sldId id="649" r:id="rId10"/>
    <p:sldId id="650" r:id="rId11"/>
    <p:sldId id="651" r:id="rId12"/>
    <p:sldId id="457" r:id="rId13"/>
    <p:sldId id="652" r:id="rId14"/>
    <p:sldId id="653" r:id="rId15"/>
    <p:sldId id="654" r:id="rId16"/>
    <p:sldId id="655" r:id="rId17"/>
    <p:sldId id="656" r:id="rId18"/>
    <p:sldId id="657" r:id="rId19"/>
    <p:sldId id="658" r:id="rId20"/>
    <p:sldId id="659" r:id="rId21"/>
    <p:sldId id="660" r:id="rId22"/>
    <p:sldId id="661" r:id="rId23"/>
    <p:sldId id="662" r:id="rId24"/>
    <p:sldId id="664" r:id="rId25"/>
    <p:sldId id="663" r:id="rId26"/>
    <p:sldId id="665" r:id="rId27"/>
    <p:sldId id="666" r:id="rId28"/>
    <p:sldId id="667" r:id="rId29"/>
    <p:sldId id="668" r:id="rId30"/>
    <p:sldId id="669" r:id="rId31"/>
    <p:sldId id="670" r:id="rId32"/>
    <p:sldId id="671" r:id="rId33"/>
    <p:sldId id="672" r:id="rId34"/>
    <p:sldId id="673" r:id="rId35"/>
    <p:sldId id="674" r:id="rId36"/>
    <p:sldId id="675" r:id="rId37"/>
    <p:sldId id="676" r:id="rId38"/>
    <p:sldId id="677" r:id="rId39"/>
    <p:sldId id="678" r:id="rId40"/>
    <p:sldId id="679" r:id="rId41"/>
    <p:sldId id="680" r:id="rId42"/>
    <p:sldId id="681" r:id="rId43"/>
    <p:sldId id="682" r:id="rId44"/>
    <p:sldId id="683" r:id="rId45"/>
    <p:sldId id="684" r:id="rId46"/>
    <p:sldId id="685" r:id="rId47"/>
    <p:sldId id="686" r:id="rId48"/>
    <p:sldId id="687" r:id="rId49"/>
    <p:sldId id="688" r:id="rId50"/>
    <p:sldId id="689" r:id="rId51"/>
    <p:sldId id="690" r:id="rId52"/>
    <p:sldId id="691" r:id="rId53"/>
    <p:sldId id="692" r:id="rId54"/>
    <p:sldId id="693" r:id="rId55"/>
    <p:sldId id="694" r:id="rId56"/>
    <p:sldId id="695" r:id="rId57"/>
    <p:sldId id="696" r:id="rId58"/>
    <p:sldId id="697" r:id="rId59"/>
    <p:sldId id="698" r:id="rId60"/>
    <p:sldId id="699" r:id="rId61"/>
    <p:sldId id="700" r:id="rId62"/>
    <p:sldId id="701" r:id="rId63"/>
    <p:sldId id="702" r:id="rId64"/>
    <p:sldId id="703" r:id="rId65"/>
    <p:sldId id="704" r:id="rId66"/>
    <p:sldId id="705" r:id="rId67"/>
    <p:sldId id="706" r:id="rId68"/>
    <p:sldId id="707" r:id="rId69"/>
    <p:sldId id="708" r:id="rId70"/>
    <p:sldId id="709" r:id="rId71"/>
    <p:sldId id="710" r:id="rId72"/>
    <p:sldId id="711" r:id="rId73"/>
    <p:sldId id="712" r:id="rId74"/>
    <p:sldId id="713" r:id="rId75"/>
    <p:sldId id="714" r:id="rId76"/>
    <p:sldId id="715" r:id="rId77"/>
    <p:sldId id="716" r:id="rId78"/>
    <p:sldId id="717" r:id="rId79"/>
    <p:sldId id="718" r:id="rId80"/>
    <p:sldId id="719" r:id="rId81"/>
    <p:sldId id="720" r:id="rId82"/>
    <p:sldId id="721" r:id="rId83"/>
    <p:sldId id="722" r:id="rId84"/>
    <p:sldId id="723" r:id="rId85"/>
    <p:sldId id="456" r:id="rId86"/>
  </p:sldIdLst>
  <p:sldSz cx="12192000" cy="6858000"/>
  <p:notesSz cx="7010400" cy="92964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5">
          <p15:clr>
            <a:srgbClr val="A4A3A4"/>
          </p15:clr>
        </p15:guide>
        <p15:guide id="2" orient="horz" pos="2876">
          <p15:clr>
            <a:srgbClr val="A4A3A4"/>
          </p15:clr>
        </p15:guide>
        <p15:guide id="3" orient="horz" pos="1298">
          <p15:clr>
            <a:srgbClr val="A4A3A4"/>
          </p15:clr>
        </p15:guide>
        <p15:guide id="4" pos="3871">
          <p15:clr>
            <a:srgbClr val="A4A3A4"/>
          </p15:clr>
        </p15:guide>
        <p15:guide id="5" pos="1234">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guide id="3" orient="horz" pos="2924">
          <p15:clr>
            <a:srgbClr val="A4A3A4"/>
          </p15:clr>
        </p15:guide>
        <p15:guide id="4" pos="22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69F0"/>
    <a:srgbClr val="002060"/>
    <a:srgbClr val="009900"/>
    <a:srgbClr val="FF0000"/>
    <a:srgbClr val="F79646"/>
    <a:srgbClr val="009AD0"/>
    <a:srgbClr val="245D60"/>
    <a:srgbClr val="DD4633"/>
    <a:srgbClr val="CCCC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7" autoAdjust="0"/>
    <p:restoredTop sz="83859" autoAdjust="0"/>
  </p:normalViewPr>
  <p:slideViewPr>
    <p:cSldViewPr snapToGrid="0">
      <p:cViewPr varScale="1">
        <p:scale>
          <a:sx n="74" d="100"/>
          <a:sy n="74" d="100"/>
        </p:scale>
        <p:origin x="1056" y="77"/>
      </p:cViewPr>
      <p:guideLst>
        <p:guide orient="horz" pos="2205"/>
        <p:guide orient="horz" pos="2876"/>
        <p:guide orient="horz" pos="1298"/>
        <p:guide pos="3871"/>
        <p:guide pos="1234"/>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790" y="-78"/>
      </p:cViewPr>
      <p:guideLst>
        <p:guide orient="horz" pos="2160"/>
        <p:guide pos="2880"/>
        <p:guide orient="horz" pos="2924"/>
        <p:guide pos="222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37840" cy="464820"/>
          </a:xfrm>
          <a:prstGeom prst="rect">
            <a:avLst/>
          </a:prstGeom>
          <a:noFill/>
          <a:ln w="9525">
            <a:noFill/>
            <a:miter lim="800000"/>
          </a:ln>
          <a:effectLst/>
        </p:spPr>
        <p:txBody>
          <a:bodyPr vert="horz" wrap="square" lIns="93177" tIns="46589" rIns="93177" bIns="46589" numCol="1" anchor="t" anchorCtr="0" compatLnSpc="1"/>
          <a:lstStyle>
            <a:lvl1pPr>
              <a:defRPr sz="1200" smtClean="0">
                <a:latin typeface="Calibri" panose="020F0502020204030204" pitchFamily="34" charset="0"/>
              </a:defRPr>
            </a:lvl1pPr>
          </a:lstStyle>
          <a:p>
            <a:pPr>
              <a:defRPr/>
            </a:pPr>
            <a:endParaRPr lang="zh-CN" altLang="en-US"/>
          </a:p>
        </p:txBody>
      </p:sp>
      <p:sp>
        <p:nvSpPr>
          <p:cNvPr id="33795" name="Rectangle 3"/>
          <p:cNvSpPr>
            <a:spLocks noGrp="1" noChangeArrowheads="1"/>
          </p:cNvSpPr>
          <p:nvPr>
            <p:ph type="dt" sz="quarter" idx="1"/>
          </p:nvPr>
        </p:nvSpPr>
        <p:spPr bwMode="auto">
          <a:xfrm>
            <a:off x="3971344" y="0"/>
            <a:ext cx="3037840" cy="464820"/>
          </a:xfrm>
          <a:prstGeom prst="rect">
            <a:avLst/>
          </a:prstGeom>
          <a:noFill/>
          <a:ln w="9525">
            <a:noFill/>
            <a:miter lim="800000"/>
          </a:ln>
          <a:effectLst/>
        </p:spPr>
        <p:txBody>
          <a:bodyPr vert="horz" wrap="square" lIns="93177" tIns="46589" rIns="93177" bIns="46589" numCol="1" anchor="t" anchorCtr="0" compatLnSpc="1"/>
          <a:lstStyle>
            <a:lvl1pPr algn="r">
              <a:defRPr sz="1200" smtClean="0">
                <a:latin typeface="Calibri" panose="020F0502020204030204" pitchFamily="34" charset="0"/>
              </a:defRPr>
            </a:lvl1pPr>
          </a:lstStyle>
          <a:p>
            <a:pPr>
              <a:defRPr/>
            </a:pPr>
            <a:fld id="{3915CCEA-4D12-4250-ABBC-1F15DE901CBC}" type="datetimeFigureOut">
              <a:rPr lang="zh-CN" altLang="en-US"/>
              <a:t>2021/4/22</a:t>
            </a:fld>
            <a:endParaRPr lang="en-US" altLang="zh-CN"/>
          </a:p>
        </p:txBody>
      </p:sp>
      <p:sp>
        <p:nvSpPr>
          <p:cNvPr id="33796" name="Rectangle 4"/>
          <p:cNvSpPr>
            <a:spLocks noGrp="1" noChangeArrowheads="1"/>
          </p:cNvSpPr>
          <p:nvPr>
            <p:ph type="ftr" sz="quarter" idx="2"/>
          </p:nvPr>
        </p:nvSpPr>
        <p:spPr bwMode="auto">
          <a:xfrm>
            <a:off x="0" y="8829429"/>
            <a:ext cx="3037840" cy="464820"/>
          </a:xfrm>
          <a:prstGeom prst="rect">
            <a:avLst/>
          </a:prstGeom>
          <a:noFill/>
          <a:ln w="9525">
            <a:noFill/>
            <a:miter lim="800000"/>
          </a:ln>
          <a:effectLst/>
        </p:spPr>
        <p:txBody>
          <a:bodyPr vert="horz" wrap="square" lIns="93177" tIns="46589" rIns="93177" bIns="46589" numCol="1" anchor="b" anchorCtr="0" compatLnSpc="1"/>
          <a:lstStyle>
            <a:lvl1pPr>
              <a:defRPr sz="1200" smtClean="0">
                <a:latin typeface="Calibri" panose="020F0502020204030204" pitchFamily="34" charset="0"/>
              </a:defRPr>
            </a:lvl1pPr>
          </a:lstStyle>
          <a:p>
            <a:pPr>
              <a:defRPr/>
            </a:pPr>
            <a:endParaRPr lang="en-US" altLang="zh-CN"/>
          </a:p>
        </p:txBody>
      </p:sp>
      <p:sp>
        <p:nvSpPr>
          <p:cNvPr id="33797" name="Rectangle 5"/>
          <p:cNvSpPr>
            <a:spLocks noGrp="1" noChangeArrowheads="1"/>
          </p:cNvSpPr>
          <p:nvPr>
            <p:ph type="sldNum" sz="quarter" idx="3"/>
          </p:nvPr>
        </p:nvSpPr>
        <p:spPr bwMode="auto">
          <a:xfrm>
            <a:off x="3971344" y="8829429"/>
            <a:ext cx="3037840" cy="464820"/>
          </a:xfrm>
          <a:prstGeom prst="rect">
            <a:avLst/>
          </a:prstGeom>
          <a:noFill/>
          <a:ln w="9525">
            <a:noFill/>
            <a:miter lim="800000"/>
          </a:ln>
          <a:effectLst/>
        </p:spPr>
        <p:txBody>
          <a:bodyPr vert="horz" wrap="square" lIns="93177" tIns="46589" rIns="93177" bIns="46589" numCol="1" anchor="b" anchorCtr="0" compatLnSpc="1"/>
          <a:lstStyle>
            <a:lvl1pPr algn="r">
              <a:defRPr sz="1200" smtClean="0">
                <a:latin typeface="Calibri" panose="020F0502020204030204" pitchFamily="34" charset="0"/>
              </a:defRPr>
            </a:lvl1pPr>
          </a:lstStyle>
          <a:p>
            <a:pPr>
              <a:defRPr/>
            </a:pPr>
            <a:fld id="{C6A76C4A-4CA1-4C6A-946C-E26A5534DC95}" type="slidenum">
              <a:rPr lang="zh-CN" altLang="en-US"/>
              <a:t>‹#›</a:t>
            </a:fld>
            <a:endParaRPr lang="en-US" altLang="zh-CN"/>
          </a:p>
        </p:txBody>
      </p:sp>
    </p:spTree>
    <p:extLst>
      <p:ext uri="{BB962C8B-B14F-4D97-AF65-F5344CB8AC3E}">
        <p14:creationId xmlns:p14="http://schemas.microsoft.com/office/powerpoint/2010/main" val="151847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037840" cy="466972"/>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971344" y="1"/>
            <a:ext cx="3037840" cy="466972"/>
          </a:xfrm>
          <a:prstGeom prst="rect">
            <a:avLst/>
          </a:prstGeom>
        </p:spPr>
        <p:txBody>
          <a:bodyPr vert="horz" lIns="93177" tIns="46589" rIns="93177" bIns="46589" rtlCol="0"/>
          <a:lstStyle>
            <a:lvl1pPr algn="r" fontAlgn="auto">
              <a:spcBef>
                <a:spcPts val="0"/>
              </a:spcBef>
              <a:spcAft>
                <a:spcPts val="0"/>
              </a:spcAft>
              <a:defRPr sz="1200">
                <a:latin typeface="+mn-lt"/>
                <a:ea typeface="+mn-ea"/>
              </a:defRPr>
            </a:lvl1pPr>
          </a:lstStyle>
          <a:p>
            <a:pPr>
              <a:defRPr/>
            </a:pPr>
            <a:fld id="{8FAF2163-2CD8-43A9-AAB8-953EE3B200FA}" type="datetimeFigureOut">
              <a:rPr lang="zh-CN" altLang="en-US"/>
              <a:t>2021/4/22</a:t>
            </a:fld>
            <a:endParaRPr lang="zh-CN" altLang="en-US"/>
          </a:p>
        </p:txBody>
      </p:sp>
      <p:sp>
        <p:nvSpPr>
          <p:cNvPr id="4" name="幻灯片图像占位符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701040" y="4473894"/>
            <a:ext cx="5608320" cy="3660456"/>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829429"/>
            <a:ext cx="3037840" cy="46697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971344" y="8829429"/>
            <a:ext cx="3037840" cy="466971"/>
          </a:xfrm>
          <a:prstGeom prst="rect">
            <a:avLst/>
          </a:prstGeom>
        </p:spPr>
        <p:txBody>
          <a:bodyPr vert="horz" lIns="93177" tIns="46589" rIns="93177" bIns="46589" rtlCol="0" anchor="b"/>
          <a:lstStyle>
            <a:lvl1pPr algn="r" fontAlgn="auto">
              <a:spcBef>
                <a:spcPts val="0"/>
              </a:spcBef>
              <a:spcAft>
                <a:spcPts val="0"/>
              </a:spcAft>
              <a:defRPr sz="1200">
                <a:latin typeface="+mn-lt"/>
                <a:ea typeface="+mn-ea"/>
              </a:defRPr>
            </a:lvl1pPr>
          </a:lstStyle>
          <a:p>
            <a:pPr>
              <a:defRPr/>
            </a:pPr>
            <a:fld id="{1798234E-E7EE-4FBE-B288-F5A88D0BAADF}" type="slidenum">
              <a:rPr lang="zh-CN" altLang="en-US"/>
              <a:t>‹#›</a:t>
            </a:fld>
            <a:endParaRPr lang="zh-CN" altLang="en-US"/>
          </a:p>
        </p:txBody>
      </p:sp>
    </p:spTree>
    <p:extLst>
      <p:ext uri="{BB962C8B-B14F-4D97-AF65-F5344CB8AC3E}">
        <p14:creationId xmlns:p14="http://schemas.microsoft.com/office/powerpoint/2010/main" val="12164179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a:t>
            </a:fld>
            <a:endParaRPr lang="zh-CN" altLang="en-US"/>
          </a:p>
        </p:txBody>
      </p:sp>
    </p:spTree>
    <p:extLst>
      <p:ext uri="{BB962C8B-B14F-4D97-AF65-F5344CB8AC3E}">
        <p14:creationId xmlns:p14="http://schemas.microsoft.com/office/powerpoint/2010/main" val="571876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11</a:t>
            </a:fld>
            <a:endParaRPr lang="zh-CN" altLang="en-US"/>
          </a:p>
        </p:txBody>
      </p:sp>
    </p:spTree>
    <p:extLst>
      <p:ext uri="{BB962C8B-B14F-4D97-AF65-F5344CB8AC3E}">
        <p14:creationId xmlns:p14="http://schemas.microsoft.com/office/powerpoint/2010/main" val="1607497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12</a:t>
            </a:fld>
            <a:endParaRPr lang="zh-CN" altLang="en-US"/>
          </a:p>
        </p:txBody>
      </p:sp>
    </p:spTree>
    <p:extLst>
      <p:ext uri="{BB962C8B-B14F-4D97-AF65-F5344CB8AC3E}">
        <p14:creationId xmlns:p14="http://schemas.microsoft.com/office/powerpoint/2010/main" val="296181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13</a:t>
            </a:fld>
            <a:endParaRPr lang="zh-CN" altLang="en-US"/>
          </a:p>
        </p:txBody>
      </p:sp>
    </p:spTree>
    <p:extLst>
      <p:ext uri="{BB962C8B-B14F-4D97-AF65-F5344CB8AC3E}">
        <p14:creationId xmlns:p14="http://schemas.microsoft.com/office/powerpoint/2010/main" val="367488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14</a:t>
            </a:fld>
            <a:endParaRPr lang="zh-CN" altLang="en-US"/>
          </a:p>
        </p:txBody>
      </p:sp>
    </p:spTree>
    <p:extLst>
      <p:ext uri="{BB962C8B-B14F-4D97-AF65-F5344CB8AC3E}">
        <p14:creationId xmlns:p14="http://schemas.microsoft.com/office/powerpoint/2010/main" val="3960451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15</a:t>
            </a:fld>
            <a:endParaRPr lang="zh-CN" altLang="en-US"/>
          </a:p>
        </p:txBody>
      </p:sp>
    </p:spTree>
    <p:extLst>
      <p:ext uri="{BB962C8B-B14F-4D97-AF65-F5344CB8AC3E}">
        <p14:creationId xmlns:p14="http://schemas.microsoft.com/office/powerpoint/2010/main" val="1421930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16</a:t>
            </a:fld>
            <a:endParaRPr lang="zh-CN" altLang="en-US"/>
          </a:p>
        </p:txBody>
      </p:sp>
    </p:spTree>
    <p:extLst>
      <p:ext uri="{BB962C8B-B14F-4D97-AF65-F5344CB8AC3E}">
        <p14:creationId xmlns:p14="http://schemas.microsoft.com/office/powerpoint/2010/main" val="2552291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17</a:t>
            </a:fld>
            <a:endParaRPr lang="zh-CN" altLang="en-US"/>
          </a:p>
        </p:txBody>
      </p:sp>
    </p:spTree>
    <p:extLst>
      <p:ext uri="{BB962C8B-B14F-4D97-AF65-F5344CB8AC3E}">
        <p14:creationId xmlns:p14="http://schemas.microsoft.com/office/powerpoint/2010/main" val="2389059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18</a:t>
            </a:fld>
            <a:endParaRPr lang="zh-CN" altLang="en-US"/>
          </a:p>
        </p:txBody>
      </p:sp>
    </p:spTree>
    <p:extLst>
      <p:ext uri="{BB962C8B-B14F-4D97-AF65-F5344CB8AC3E}">
        <p14:creationId xmlns:p14="http://schemas.microsoft.com/office/powerpoint/2010/main" val="812137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19</a:t>
            </a:fld>
            <a:endParaRPr lang="zh-CN" altLang="en-US"/>
          </a:p>
        </p:txBody>
      </p:sp>
    </p:spTree>
    <p:extLst>
      <p:ext uri="{BB962C8B-B14F-4D97-AF65-F5344CB8AC3E}">
        <p14:creationId xmlns:p14="http://schemas.microsoft.com/office/powerpoint/2010/main" val="3253206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20</a:t>
            </a:fld>
            <a:endParaRPr lang="zh-CN" altLang="en-US"/>
          </a:p>
        </p:txBody>
      </p:sp>
    </p:spTree>
    <p:extLst>
      <p:ext uri="{BB962C8B-B14F-4D97-AF65-F5344CB8AC3E}">
        <p14:creationId xmlns:p14="http://schemas.microsoft.com/office/powerpoint/2010/main" val="2337294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a:t>
            </a:fld>
            <a:endParaRPr lang="zh-CN" altLang="en-US"/>
          </a:p>
        </p:txBody>
      </p:sp>
    </p:spTree>
    <p:extLst>
      <p:ext uri="{BB962C8B-B14F-4D97-AF65-F5344CB8AC3E}">
        <p14:creationId xmlns:p14="http://schemas.microsoft.com/office/powerpoint/2010/main" val="1608933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21</a:t>
            </a:fld>
            <a:endParaRPr lang="zh-CN" altLang="en-US"/>
          </a:p>
        </p:txBody>
      </p:sp>
    </p:spTree>
    <p:extLst>
      <p:ext uri="{BB962C8B-B14F-4D97-AF65-F5344CB8AC3E}">
        <p14:creationId xmlns:p14="http://schemas.microsoft.com/office/powerpoint/2010/main" val="1403725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22</a:t>
            </a:fld>
            <a:endParaRPr lang="zh-CN" altLang="en-US"/>
          </a:p>
        </p:txBody>
      </p:sp>
    </p:spTree>
    <p:extLst>
      <p:ext uri="{BB962C8B-B14F-4D97-AF65-F5344CB8AC3E}">
        <p14:creationId xmlns:p14="http://schemas.microsoft.com/office/powerpoint/2010/main" val="2821988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23</a:t>
            </a:fld>
            <a:endParaRPr lang="zh-CN" altLang="en-US"/>
          </a:p>
        </p:txBody>
      </p:sp>
    </p:spTree>
    <p:extLst>
      <p:ext uri="{BB962C8B-B14F-4D97-AF65-F5344CB8AC3E}">
        <p14:creationId xmlns:p14="http://schemas.microsoft.com/office/powerpoint/2010/main" val="2495524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24</a:t>
            </a:fld>
            <a:endParaRPr lang="zh-CN" altLang="en-US"/>
          </a:p>
        </p:txBody>
      </p:sp>
    </p:spTree>
    <p:extLst>
      <p:ext uri="{BB962C8B-B14F-4D97-AF65-F5344CB8AC3E}">
        <p14:creationId xmlns:p14="http://schemas.microsoft.com/office/powerpoint/2010/main" val="3136741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25</a:t>
            </a:fld>
            <a:endParaRPr lang="zh-CN" altLang="en-US"/>
          </a:p>
        </p:txBody>
      </p:sp>
    </p:spTree>
    <p:extLst>
      <p:ext uri="{BB962C8B-B14F-4D97-AF65-F5344CB8AC3E}">
        <p14:creationId xmlns:p14="http://schemas.microsoft.com/office/powerpoint/2010/main" val="3160641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26</a:t>
            </a:fld>
            <a:endParaRPr lang="zh-CN" altLang="en-US"/>
          </a:p>
        </p:txBody>
      </p:sp>
    </p:spTree>
    <p:extLst>
      <p:ext uri="{BB962C8B-B14F-4D97-AF65-F5344CB8AC3E}">
        <p14:creationId xmlns:p14="http://schemas.microsoft.com/office/powerpoint/2010/main" val="19221603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27</a:t>
            </a:fld>
            <a:endParaRPr lang="zh-CN" altLang="en-US"/>
          </a:p>
        </p:txBody>
      </p:sp>
    </p:spTree>
    <p:extLst>
      <p:ext uri="{BB962C8B-B14F-4D97-AF65-F5344CB8AC3E}">
        <p14:creationId xmlns:p14="http://schemas.microsoft.com/office/powerpoint/2010/main" val="4257837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28</a:t>
            </a:fld>
            <a:endParaRPr lang="zh-CN" altLang="en-US"/>
          </a:p>
        </p:txBody>
      </p:sp>
    </p:spTree>
    <p:extLst>
      <p:ext uri="{BB962C8B-B14F-4D97-AF65-F5344CB8AC3E}">
        <p14:creationId xmlns:p14="http://schemas.microsoft.com/office/powerpoint/2010/main" val="2887776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29</a:t>
            </a:fld>
            <a:endParaRPr lang="zh-CN" altLang="en-US"/>
          </a:p>
        </p:txBody>
      </p:sp>
    </p:spTree>
    <p:extLst>
      <p:ext uri="{BB962C8B-B14F-4D97-AF65-F5344CB8AC3E}">
        <p14:creationId xmlns:p14="http://schemas.microsoft.com/office/powerpoint/2010/main" val="3989107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30</a:t>
            </a:fld>
            <a:endParaRPr lang="zh-CN" altLang="en-US"/>
          </a:p>
        </p:txBody>
      </p:sp>
    </p:spTree>
    <p:extLst>
      <p:ext uri="{BB962C8B-B14F-4D97-AF65-F5344CB8AC3E}">
        <p14:creationId xmlns:p14="http://schemas.microsoft.com/office/powerpoint/2010/main" val="648105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a:t>
            </a:fld>
            <a:endParaRPr lang="zh-CN" altLang="en-US"/>
          </a:p>
        </p:txBody>
      </p:sp>
    </p:spTree>
    <p:extLst>
      <p:ext uri="{BB962C8B-B14F-4D97-AF65-F5344CB8AC3E}">
        <p14:creationId xmlns:p14="http://schemas.microsoft.com/office/powerpoint/2010/main" val="1112845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31</a:t>
            </a:fld>
            <a:endParaRPr lang="zh-CN" altLang="en-US"/>
          </a:p>
        </p:txBody>
      </p:sp>
    </p:spTree>
    <p:extLst>
      <p:ext uri="{BB962C8B-B14F-4D97-AF65-F5344CB8AC3E}">
        <p14:creationId xmlns:p14="http://schemas.microsoft.com/office/powerpoint/2010/main" val="962886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32</a:t>
            </a:fld>
            <a:endParaRPr lang="zh-CN" altLang="en-US"/>
          </a:p>
        </p:txBody>
      </p:sp>
    </p:spTree>
    <p:extLst>
      <p:ext uri="{BB962C8B-B14F-4D97-AF65-F5344CB8AC3E}">
        <p14:creationId xmlns:p14="http://schemas.microsoft.com/office/powerpoint/2010/main" val="3680915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33</a:t>
            </a:fld>
            <a:endParaRPr lang="zh-CN" altLang="en-US"/>
          </a:p>
        </p:txBody>
      </p:sp>
    </p:spTree>
    <p:extLst>
      <p:ext uri="{BB962C8B-B14F-4D97-AF65-F5344CB8AC3E}">
        <p14:creationId xmlns:p14="http://schemas.microsoft.com/office/powerpoint/2010/main" val="136953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34</a:t>
            </a:fld>
            <a:endParaRPr lang="zh-CN" altLang="en-US"/>
          </a:p>
        </p:txBody>
      </p:sp>
    </p:spTree>
    <p:extLst>
      <p:ext uri="{BB962C8B-B14F-4D97-AF65-F5344CB8AC3E}">
        <p14:creationId xmlns:p14="http://schemas.microsoft.com/office/powerpoint/2010/main" val="32618095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35</a:t>
            </a:fld>
            <a:endParaRPr lang="zh-CN" altLang="en-US"/>
          </a:p>
        </p:txBody>
      </p:sp>
    </p:spTree>
    <p:extLst>
      <p:ext uri="{BB962C8B-B14F-4D97-AF65-F5344CB8AC3E}">
        <p14:creationId xmlns:p14="http://schemas.microsoft.com/office/powerpoint/2010/main" val="2275969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36</a:t>
            </a:fld>
            <a:endParaRPr lang="zh-CN" altLang="en-US"/>
          </a:p>
        </p:txBody>
      </p:sp>
    </p:spTree>
    <p:extLst>
      <p:ext uri="{BB962C8B-B14F-4D97-AF65-F5344CB8AC3E}">
        <p14:creationId xmlns:p14="http://schemas.microsoft.com/office/powerpoint/2010/main" val="14166548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37</a:t>
            </a:fld>
            <a:endParaRPr lang="zh-CN" altLang="en-US"/>
          </a:p>
        </p:txBody>
      </p:sp>
    </p:spTree>
    <p:extLst>
      <p:ext uri="{BB962C8B-B14F-4D97-AF65-F5344CB8AC3E}">
        <p14:creationId xmlns:p14="http://schemas.microsoft.com/office/powerpoint/2010/main" val="37848125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38</a:t>
            </a:fld>
            <a:endParaRPr lang="zh-CN" altLang="en-US"/>
          </a:p>
        </p:txBody>
      </p:sp>
    </p:spTree>
    <p:extLst>
      <p:ext uri="{BB962C8B-B14F-4D97-AF65-F5344CB8AC3E}">
        <p14:creationId xmlns:p14="http://schemas.microsoft.com/office/powerpoint/2010/main" val="20836431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39</a:t>
            </a:fld>
            <a:endParaRPr lang="zh-CN" altLang="en-US"/>
          </a:p>
        </p:txBody>
      </p:sp>
    </p:spTree>
    <p:extLst>
      <p:ext uri="{BB962C8B-B14F-4D97-AF65-F5344CB8AC3E}">
        <p14:creationId xmlns:p14="http://schemas.microsoft.com/office/powerpoint/2010/main" val="3373231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40</a:t>
            </a:fld>
            <a:endParaRPr lang="zh-CN" altLang="en-US"/>
          </a:p>
        </p:txBody>
      </p:sp>
    </p:spTree>
    <p:extLst>
      <p:ext uri="{BB962C8B-B14F-4D97-AF65-F5344CB8AC3E}">
        <p14:creationId xmlns:p14="http://schemas.microsoft.com/office/powerpoint/2010/main" val="3023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a:t>
            </a:fld>
            <a:endParaRPr lang="zh-CN" altLang="en-US"/>
          </a:p>
        </p:txBody>
      </p:sp>
    </p:spTree>
    <p:extLst>
      <p:ext uri="{BB962C8B-B14F-4D97-AF65-F5344CB8AC3E}">
        <p14:creationId xmlns:p14="http://schemas.microsoft.com/office/powerpoint/2010/main" val="27660255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41</a:t>
            </a:fld>
            <a:endParaRPr lang="zh-CN" altLang="en-US"/>
          </a:p>
        </p:txBody>
      </p:sp>
    </p:spTree>
    <p:extLst>
      <p:ext uri="{BB962C8B-B14F-4D97-AF65-F5344CB8AC3E}">
        <p14:creationId xmlns:p14="http://schemas.microsoft.com/office/powerpoint/2010/main" val="36359412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42</a:t>
            </a:fld>
            <a:endParaRPr lang="zh-CN" altLang="en-US"/>
          </a:p>
        </p:txBody>
      </p:sp>
    </p:spTree>
    <p:extLst>
      <p:ext uri="{BB962C8B-B14F-4D97-AF65-F5344CB8AC3E}">
        <p14:creationId xmlns:p14="http://schemas.microsoft.com/office/powerpoint/2010/main" val="40360575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43</a:t>
            </a:fld>
            <a:endParaRPr lang="zh-CN" altLang="en-US"/>
          </a:p>
        </p:txBody>
      </p:sp>
    </p:spTree>
    <p:extLst>
      <p:ext uri="{BB962C8B-B14F-4D97-AF65-F5344CB8AC3E}">
        <p14:creationId xmlns:p14="http://schemas.microsoft.com/office/powerpoint/2010/main" val="35423932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44</a:t>
            </a:fld>
            <a:endParaRPr lang="zh-CN" altLang="en-US"/>
          </a:p>
        </p:txBody>
      </p:sp>
    </p:spTree>
    <p:extLst>
      <p:ext uri="{BB962C8B-B14F-4D97-AF65-F5344CB8AC3E}">
        <p14:creationId xmlns:p14="http://schemas.microsoft.com/office/powerpoint/2010/main" val="2402302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45</a:t>
            </a:fld>
            <a:endParaRPr lang="zh-CN" altLang="en-US"/>
          </a:p>
        </p:txBody>
      </p:sp>
    </p:spTree>
    <p:extLst>
      <p:ext uri="{BB962C8B-B14F-4D97-AF65-F5344CB8AC3E}">
        <p14:creationId xmlns:p14="http://schemas.microsoft.com/office/powerpoint/2010/main" val="2059840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46</a:t>
            </a:fld>
            <a:endParaRPr lang="zh-CN" altLang="en-US"/>
          </a:p>
        </p:txBody>
      </p:sp>
    </p:spTree>
    <p:extLst>
      <p:ext uri="{BB962C8B-B14F-4D97-AF65-F5344CB8AC3E}">
        <p14:creationId xmlns:p14="http://schemas.microsoft.com/office/powerpoint/2010/main" val="21411204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47</a:t>
            </a:fld>
            <a:endParaRPr lang="zh-CN" altLang="en-US"/>
          </a:p>
        </p:txBody>
      </p:sp>
    </p:spTree>
    <p:extLst>
      <p:ext uri="{BB962C8B-B14F-4D97-AF65-F5344CB8AC3E}">
        <p14:creationId xmlns:p14="http://schemas.microsoft.com/office/powerpoint/2010/main" val="2049787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48</a:t>
            </a:fld>
            <a:endParaRPr lang="zh-CN" altLang="en-US"/>
          </a:p>
        </p:txBody>
      </p:sp>
    </p:spTree>
    <p:extLst>
      <p:ext uri="{BB962C8B-B14F-4D97-AF65-F5344CB8AC3E}">
        <p14:creationId xmlns:p14="http://schemas.microsoft.com/office/powerpoint/2010/main" val="5380313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49</a:t>
            </a:fld>
            <a:endParaRPr lang="zh-CN" altLang="en-US"/>
          </a:p>
        </p:txBody>
      </p:sp>
    </p:spTree>
    <p:extLst>
      <p:ext uri="{BB962C8B-B14F-4D97-AF65-F5344CB8AC3E}">
        <p14:creationId xmlns:p14="http://schemas.microsoft.com/office/powerpoint/2010/main" val="12515573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50</a:t>
            </a:fld>
            <a:endParaRPr lang="zh-CN" altLang="en-US"/>
          </a:p>
        </p:txBody>
      </p:sp>
    </p:spTree>
    <p:extLst>
      <p:ext uri="{BB962C8B-B14F-4D97-AF65-F5344CB8AC3E}">
        <p14:creationId xmlns:p14="http://schemas.microsoft.com/office/powerpoint/2010/main" val="247104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a:t>
            </a:fld>
            <a:endParaRPr lang="zh-CN" altLang="en-US"/>
          </a:p>
        </p:txBody>
      </p:sp>
    </p:spTree>
    <p:extLst>
      <p:ext uri="{BB962C8B-B14F-4D97-AF65-F5344CB8AC3E}">
        <p14:creationId xmlns:p14="http://schemas.microsoft.com/office/powerpoint/2010/main" val="8019782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51</a:t>
            </a:fld>
            <a:endParaRPr lang="zh-CN" altLang="en-US"/>
          </a:p>
        </p:txBody>
      </p:sp>
    </p:spTree>
    <p:extLst>
      <p:ext uri="{BB962C8B-B14F-4D97-AF65-F5344CB8AC3E}">
        <p14:creationId xmlns:p14="http://schemas.microsoft.com/office/powerpoint/2010/main" val="9962321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52</a:t>
            </a:fld>
            <a:endParaRPr lang="zh-CN" altLang="en-US"/>
          </a:p>
        </p:txBody>
      </p:sp>
    </p:spTree>
    <p:extLst>
      <p:ext uri="{BB962C8B-B14F-4D97-AF65-F5344CB8AC3E}">
        <p14:creationId xmlns:p14="http://schemas.microsoft.com/office/powerpoint/2010/main" val="33643836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53</a:t>
            </a:fld>
            <a:endParaRPr lang="zh-CN" altLang="en-US"/>
          </a:p>
        </p:txBody>
      </p:sp>
    </p:spTree>
    <p:extLst>
      <p:ext uri="{BB962C8B-B14F-4D97-AF65-F5344CB8AC3E}">
        <p14:creationId xmlns:p14="http://schemas.microsoft.com/office/powerpoint/2010/main" val="9735019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54</a:t>
            </a:fld>
            <a:endParaRPr lang="zh-CN" altLang="en-US"/>
          </a:p>
        </p:txBody>
      </p:sp>
    </p:spTree>
    <p:extLst>
      <p:ext uri="{BB962C8B-B14F-4D97-AF65-F5344CB8AC3E}">
        <p14:creationId xmlns:p14="http://schemas.microsoft.com/office/powerpoint/2010/main" val="34576490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55</a:t>
            </a:fld>
            <a:endParaRPr lang="zh-CN" altLang="en-US"/>
          </a:p>
        </p:txBody>
      </p:sp>
    </p:spTree>
    <p:extLst>
      <p:ext uri="{BB962C8B-B14F-4D97-AF65-F5344CB8AC3E}">
        <p14:creationId xmlns:p14="http://schemas.microsoft.com/office/powerpoint/2010/main" val="5474545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56</a:t>
            </a:fld>
            <a:endParaRPr lang="zh-CN" altLang="en-US"/>
          </a:p>
        </p:txBody>
      </p:sp>
    </p:spTree>
    <p:extLst>
      <p:ext uri="{BB962C8B-B14F-4D97-AF65-F5344CB8AC3E}">
        <p14:creationId xmlns:p14="http://schemas.microsoft.com/office/powerpoint/2010/main" val="9672994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57</a:t>
            </a:fld>
            <a:endParaRPr lang="zh-CN" altLang="en-US"/>
          </a:p>
        </p:txBody>
      </p:sp>
    </p:spTree>
    <p:extLst>
      <p:ext uri="{BB962C8B-B14F-4D97-AF65-F5344CB8AC3E}">
        <p14:creationId xmlns:p14="http://schemas.microsoft.com/office/powerpoint/2010/main" val="30666225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58</a:t>
            </a:fld>
            <a:endParaRPr lang="zh-CN" altLang="en-US"/>
          </a:p>
        </p:txBody>
      </p:sp>
    </p:spTree>
    <p:extLst>
      <p:ext uri="{BB962C8B-B14F-4D97-AF65-F5344CB8AC3E}">
        <p14:creationId xmlns:p14="http://schemas.microsoft.com/office/powerpoint/2010/main" val="5497971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59</a:t>
            </a:fld>
            <a:endParaRPr lang="zh-CN" altLang="en-US"/>
          </a:p>
        </p:txBody>
      </p:sp>
    </p:spTree>
    <p:extLst>
      <p:ext uri="{BB962C8B-B14F-4D97-AF65-F5344CB8AC3E}">
        <p14:creationId xmlns:p14="http://schemas.microsoft.com/office/powerpoint/2010/main" val="318896965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60</a:t>
            </a:fld>
            <a:endParaRPr lang="zh-CN" altLang="en-US"/>
          </a:p>
        </p:txBody>
      </p:sp>
    </p:spTree>
    <p:extLst>
      <p:ext uri="{BB962C8B-B14F-4D97-AF65-F5344CB8AC3E}">
        <p14:creationId xmlns:p14="http://schemas.microsoft.com/office/powerpoint/2010/main" val="4094609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a:t>
            </a:fld>
            <a:endParaRPr lang="zh-CN" altLang="en-US"/>
          </a:p>
        </p:txBody>
      </p:sp>
    </p:spTree>
    <p:extLst>
      <p:ext uri="{BB962C8B-B14F-4D97-AF65-F5344CB8AC3E}">
        <p14:creationId xmlns:p14="http://schemas.microsoft.com/office/powerpoint/2010/main" val="29632798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61</a:t>
            </a:fld>
            <a:endParaRPr lang="zh-CN" altLang="en-US"/>
          </a:p>
        </p:txBody>
      </p:sp>
    </p:spTree>
    <p:extLst>
      <p:ext uri="{BB962C8B-B14F-4D97-AF65-F5344CB8AC3E}">
        <p14:creationId xmlns:p14="http://schemas.microsoft.com/office/powerpoint/2010/main" val="29456448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62</a:t>
            </a:fld>
            <a:endParaRPr lang="zh-CN" altLang="en-US"/>
          </a:p>
        </p:txBody>
      </p:sp>
    </p:spTree>
    <p:extLst>
      <p:ext uri="{BB962C8B-B14F-4D97-AF65-F5344CB8AC3E}">
        <p14:creationId xmlns:p14="http://schemas.microsoft.com/office/powerpoint/2010/main" val="29918860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63</a:t>
            </a:fld>
            <a:endParaRPr lang="zh-CN" altLang="en-US"/>
          </a:p>
        </p:txBody>
      </p:sp>
    </p:spTree>
    <p:extLst>
      <p:ext uri="{BB962C8B-B14F-4D97-AF65-F5344CB8AC3E}">
        <p14:creationId xmlns:p14="http://schemas.microsoft.com/office/powerpoint/2010/main" val="325881012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64</a:t>
            </a:fld>
            <a:endParaRPr lang="zh-CN" altLang="en-US"/>
          </a:p>
        </p:txBody>
      </p:sp>
    </p:spTree>
    <p:extLst>
      <p:ext uri="{BB962C8B-B14F-4D97-AF65-F5344CB8AC3E}">
        <p14:creationId xmlns:p14="http://schemas.microsoft.com/office/powerpoint/2010/main" val="449129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65</a:t>
            </a:fld>
            <a:endParaRPr lang="zh-CN" altLang="en-US"/>
          </a:p>
        </p:txBody>
      </p:sp>
    </p:spTree>
    <p:extLst>
      <p:ext uri="{BB962C8B-B14F-4D97-AF65-F5344CB8AC3E}">
        <p14:creationId xmlns:p14="http://schemas.microsoft.com/office/powerpoint/2010/main" val="48727946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66</a:t>
            </a:fld>
            <a:endParaRPr lang="zh-CN" altLang="en-US"/>
          </a:p>
        </p:txBody>
      </p:sp>
    </p:spTree>
    <p:extLst>
      <p:ext uri="{BB962C8B-B14F-4D97-AF65-F5344CB8AC3E}">
        <p14:creationId xmlns:p14="http://schemas.microsoft.com/office/powerpoint/2010/main" val="19296546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67</a:t>
            </a:fld>
            <a:endParaRPr lang="zh-CN" altLang="en-US"/>
          </a:p>
        </p:txBody>
      </p:sp>
    </p:spTree>
    <p:extLst>
      <p:ext uri="{BB962C8B-B14F-4D97-AF65-F5344CB8AC3E}">
        <p14:creationId xmlns:p14="http://schemas.microsoft.com/office/powerpoint/2010/main" val="32446959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68</a:t>
            </a:fld>
            <a:endParaRPr lang="zh-CN" altLang="en-US"/>
          </a:p>
        </p:txBody>
      </p:sp>
    </p:spTree>
    <p:extLst>
      <p:ext uri="{BB962C8B-B14F-4D97-AF65-F5344CB8AC3E}">
        <p14:creationId xmlns:p14="http://schemas.microsoft.com/office/powerpoint/2010/main" val="11934406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69</a:t>
            </a:fld>
            <a:endParaRPr lang="zh-CN" altLang="en-US"/>
          </a:p>
        </p:txBody>
      </p:sp>
    </p:spTree>
    <p:extLst>
      <p:ext uri="{BB962C8B-B14F-4D97-AF65-F5344CB8AC3E}">
        <p14:creationId xmlns:p14="http://schemas.microsoft.com/office/powerpoint/2010/main" val="25129916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70</a:t>
            </a:fld>
            <a:endParaRPr lang="zh-CN" altLang="en-US"/>
          </a:p>
        </p:txBody>
      </p:sp>
    </p:spTree>
    <p:extLst>
      <p:ext uri="{BB962C8B-B14F-4D97-AF65-F5344CB8AC3E}">
        <p14:creationId xmlns:p14="http://schemas.microsoft.com/office/powerpoint/2010/main" val="134464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a:t>
            </a:fld>
            <a:endParaRPr lang="zh-CN" altLang="en-US"/>
          </a:p>
        </p:txBody>
      </p:sp>
    </p:spTree>
    <p:extLst>
      <p:ext uri="{BB962C8B-B14F-4D97-AF65-F5344CB8AC3E}">
        <p14:creationId xmlns:p14="http://schemas.microsoft.com/office/powerpoint/2010/main" val="23752040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71</a:t>
            </a:fld>
            <a:endParaRPr lang="zh-CN" altLang="en-US"/>
          </a:p>
        </p:txBody>
      </p:sp>
    </p:spTree>
    <p:extLst>
      <p:ext uri="{BB962C8B-B14F-4D97-AF65-F5344CB8AC3E}">
        <p14:creationId xmlns:p14="http://schemas.microsoft.com/office/powerpoint/2010/main" val="25558364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72</a:t>
            </a:fld>
            <a:endParaRPr lang="zh-CN" altLang="en-US"/>
          </a:p>
        </p:txBody>
      </p:sp>
    </p:spTree>
    <p:extLst>
      <p:ext uri="{BB962C8B-B14F-4D97-AF65-F5344CB8AC3E}">
        <p14:creationId xmlns:p14="http://schemas.microsoft.com/office/powerpoint/2010/main" val="33766876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73</a:t>
            </a:fld>
            <a:endParaRPr lang="zh-CN" altLang="en-US"/>
          </a:p>
        </p:txBody>
      </p:sp>
    </p:spTree>
    <p:extLst>
      <p:ext uri="{BB962C8B-B14F-4D97-AF65-F5344CB8AC3E}">
        <p14:creationId xmlns:p14="http://schemas.microsoft.com/office/powerpoint/2010/main" val="35158095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74</a:t>
            </a:fld>
            <a:endParaRPr lang="zh-CN" altLang="en-US"/>
          </a:p>
        </p:txBody>
      </p:sp>
    </p:spTree>
    <p:extLst>
      <p:ext uri="{BB962C8B-B14F-4D97-AF65-F5344CB8AC3E}">
        <p14:creationId xmlns:p14="http://schemas.microsoft.com/office/powerpoint/2010/main" val="16015930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75</a:t>
            </a:fld>
            <a:endParaRPr lang="zh-CN" altLang="en-US"/>
          </a:p>
        </p:txBody>
      </p:sp>
    </p:spTree>
    <p:extLst>
      <p:ext uri="{BB962C8B-B14F-4D97-AF65-F5344CB8AC3E}">
        <p14:creationId xmlns:p14="http://schemas.microsoft.com/office/powerpoint/2010/main" val="5800024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76</a:t>
            </a:fld>
            <a:endParaRPr lang="zh-CN" altLang="en-US"/>
          </a:p>
        </p:txBody>
      </p:sp>
    </p:spTree>
    <p:extLst>
      <p:ext uri="{BB962C8B-B14F-4D97-AF65-F5344CB8AC3E}">
        <p14:creationId xmlns:p14="http://schemas.microsoft.com/office/powerpoint/2010/main" val="19777365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77</a:t>
            </a:fld>
            <a:endParaRPr lang="zh-CN" altLang="en-US"/>
          </a:p>
        </p:txBody>
      </p:sp>
    </p:spTree>
    <p:extLst>
      <p:ext uri="{BB962C8B-B14F-4D97-AF65-F5344CB8AC3E}">
        <p14:creationId xmlns:p14="http://schemas.microsoft.com/office/powerpoint/2010/main" val="285961334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78</a:t>
            </a:fld>
            <a:endParaRPr lang="zh-CN" altLang="en-US"/>
          </a:p>
        </p:txBody>
      </p:sp>
    </p:spTree>
    <p:extLst>
      <p:ext uri="{BB962C8B-B14F-4D97-AF65-F5344CB8AC3E}">
        <p14:creationId xmlns:p14="http://schemas.microsoft.com/office/powerpoint/2010/main" val="42365298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79</a:t>
            </a:fld>
            <a:endParaRPr lang="zh-CN" altLang="en-US"/>
          </a:p>
        </p:txBody>
      </p:sp>
    </p:spTree>
    <p:extLst>
      <p:ext uri="{BB962C8B-B14F-4D97-AF65-F5344CB8AC3E}">
        <p14:creationId xmlns:p14="http://schemas.microsoft.com/office/powerpoint/2010/main" val="128578572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80</a:t>
            </a:fld>
            <a:endParaRPr lang="zh-CN" altLang="en-US"/>
          </a:p>
        </p:txBody>
      </p:sp>
    </p:spTree>
    <p:extLst>
      <p:ext uri="{BB962C8B-B14F-4D97-AF65-F5344CB8AC3E}">
        <p14:creationId xmlns:p14="http://schemas.microsoft.com/office/powerpoint/2010/main" val="1767847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9</a:t>
            </a:fld>
            <a:endParaRPr lang="zh-CN" altLang="en-US"/>
          </a:p>
        </p:txBody>
      </p:sp>
    </p:spTree>
    <p:extLst>
      <p:ext uri="{BB962C8B-B14F-4D97-AF65-F5344CB8AC3E}">
        <p14:creationId xmlns:p14="http://schemas.microsoft.com/office/powerpoint/2010/main" val="20289348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81</a:t>
            </a:fld>
            <a:endParaRPr lang="zh-CN" altLang="en-US"/>
          </a:p>
        </p:txBody>
      </p:sp>
    </p:spTree>
    <p:extLst>
      <p:ext uri="{BB962C8B-B14F-4D97-AF65-F5344CB8AC3E}">
        <p14:creationId xmlns:p14="http://schemas.microsoft.com/office/powerpoint/2010/main" val="85970611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82</a:t>
            </a:fld>
            <a:endParaRPr lang="zh-CN" altLang="en-US"/>
          </a:p>
        </p:txBody>
      </p:sp>
    </p:spTree>
    <p:extLst>
      <p:ext uri="{BB962C8B-B14F-4D97-AF65-F5344CB8AC3E}">
        <p14:creationId xmlns:p14="http://schemas.microsoft.com/office/powerpoint/2010/main" val="160356812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83</a:t>
            </a:fld>
            <a:endParaRPr lang="zh-CN" altLang="en-US"/>
          </a:p>
        </p:txBody>
      </p:sp>
    </p:spTree>
    <p:extLst>
      <p:ext uri="{BB962C8B-B14F-4D97-AF65-F5344CB8AC3E}">
        <p14:creationId xmlns:p14="http://schemas.microsoft.com/office/powerpoint/2010/main" val="215386234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84</a:t>
            </a:fld>
            <a:endParaRPr lang="zh-CN" altLang="en-US"/>
          </a:p>
        </p:txBody>
      </p:sp>
    </p:spTree>
    <p:extLst>
      <p:ext uri="{BB962C8B-B14F-4D97-AF65-F5344CB8AC3E}">
        <p14:creationId xmlns:p14="http://schemas.microsoft.com/office/powerpoint/2010/main" val="32130932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85</a:t>
            </a:fld>
            <a:endParaRPr lang="zh-CN" altLang="en-US"/>
          </a:p>
        </p:txBody>
      </p:sp>
    </p:spTree>
    <p:extLst>
      <p:ext uri="{BB962C8B-B14F-4D97-AF65-F5344CB8AC3E}">
        <p14:creationId xmlns:p14="http://schemas.microsoft.com/office/powerpoint/2010/main" val="1104448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zh-CN" sz="1200" kern="120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pPr>
              <a:defRPr/>
            </a:pPr>
            <a:fld id="{1798234E-E7EE-4FBE-B288-F5A88D0BAADF}" type="slidenum">
              <a:rPr lang="zh-CN" altLang="en-US" smtClean="0"/>
              <a:t>10</a:t>
            </a:fld>
            <a:endParaRPr lang="zh-CN" altLang="en-US"/>
          </a:p>
        </p:txBody>
      </p:sp>
    </p:spTree>
    <p:extLst>
      <p:ext uri="{BB962C8B-B14F-4D97-AF65-F5344CB8AC3E}">
        <p14:creationId xmlns:p14="http://schemas.microsoft.com/office/powerpoint/2010/main" val="264871978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gif"/><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4" name="图片 3" descr="logo.jpg"/>
          <p:cNvPicPr>
            <a:picLocks noChangeAspect="1"/>
          </p:cNvPicPr>
          <p:nvPr userDrawn="1"/>
        </p:nvPicPr>
        <p:blipFill>
          <a:blip r:embed="rId2" cstate="print"/>
          <a:stretch>
            <a:fillRect/>
          </a:stretch>
        </p:blipFill>
        <p:spPr>
          <a:xfrm>
            <a:off x="2225654" y="195462"/>
            <a:ext cx="1968290" cy="366871"/>
          </a:xfrm>
          <a:prstGeom prst="rect">
            <a:avLst/>
          </a:prstGeom>
        </p:spPr>
      </p:pic>
      <p:grpSp>
        <p:nvGrpSpPr>
          <p:cNvPr id="15"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https://ss3.bdstatic.com/70cFv8Sh_Q1YnxGkpoWK1HF6hhy/it/u=1142682890,2597427661&amp;fm=26&amp;gp=0.jp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473" y="4009819"/>
            <a:ext cx="3022478" cy="16839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gimg2.baidu.com/image_search/src=http%3A%2F%2F5b0988e595225.cdn.sohucs.com%2Fimages%2F20180405%2Fa2e69e58269b4ec28f48a8b45f557519.png&amp;refer=http%3A%2F%2F5b0988e595225.cdn.sohucs.com&amp;app=2002&amp;size=f9999,10000&amp;q=a80&amp;n=0&amp;g=0n&amp;fmt=jpeg?sec=1617096952&amp;t=7da84fed13831c82f1767befef792a47"/>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02895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gimg2.baidu.com/image_search/src=http%3A%2F%2Fscibit.com%2Fwp-content%2Fuploads%2Fsites%2F29%2F2016%2F12%2Fmysql.jpg&amp;refer=http%3A%2F%2Fscibit.com&amp;app=2002&amp;size=f9999,10000&amp;q=a80&amp;n=0&amp;g=0n&amp;fmt=jpeg?sec=1617097019&amp;t=50d79522f2407f4e27c19386f4a6644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5575" y="-136525"/>
            <a:ext cx="38100" cy="76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gimg2.baidu.com/image_search/src=http%3A%2F%2Fscibit.com%2Fwp-content%2Fuploads%2Fsites%2F29%2F2016%2F12%2Fmysql.jpg&amp;refer=http%3A%2F%2Fscibit.com&amp;app=2002&amp;size=f9999,10000&amp;q=a80&amp;n=0&amp;g=0n&amp;fmt=jpeg?sec=1617097019&amp;t=50d79522f2407f4e27c19386f4a66441"/>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037521" y="4009819"/>
            <a:ext cx="3024000" cy="1684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gimg2.baidu.com/image_search/src=http%3A%2F%2Fimage20.it168.com%2F201206_500x375%2F1084%2F63b032f0868a7f5d.gif&amp;refer=http%3A%2F%2Fimage20.it168.com&amp;app=2002&amp;size=f9999,10000&amp;q=a80&amp;n=0&amp;g=0n&amp;fmt=jpeg?sec=1617097171&amp;t=44371f91fd49821c174327cdbdea82b6"/>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156884" y="4009819"/>
            <a:ext cx="3024000" cy="155651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userDrawn="1"/>
        </p:nvSpPr>
        <p:spPr>
          <a:xfrm>
            <a:off x="0" y="3895725"/>
            <a:ext cx="12180884" cy="1798093"/>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grpSp>
        <p:nvGrpSpPr>
          <p:cNvPr id="10" name="组合 14"/>
          <p:cNvGrpSpPr/>
          <p:nvPr userDrawn="1"/>
        </p:nvGrpSpPr>
        <p:grpSpPr>
          <a:xfrm>
            <a:off x="-1" y="6817500"/>
            <a:ext cx="12204000" cy="40500"/>
            <a:chOff x="-1" y="6019811"/>
            <a:chExt cx="9144000" cy="40500"/>
          </a:xfrm>
        </p:grpSpPr>
        <p:sp>
          <p:nvSpPr>
            <p:cNvPr id="11" name="矩形 7"/>
            <p:cNvSpPr>
              <a:spLocks noChangeArrowheads="1"/>
            </p:cNvSpPr>
            <p:nvPr userDrawn="1"/>
          </p:nvSpPr>
          <p:spPr bwMode="auto">
            <a:xfrm>
              <a:off x="3973509" y="6019811"/>
              <a:ext cx="3238531" cy="40500"/>
            </a:xfrm>
            <a:prstGeom prst="rect">
              <a:avLst/>
            </a:prstGeom>
            <a:solidFill>
              <a:srgbClr val="317FB7"/>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019811"/>
              <a:ext cx="2571763" cy="40500"/>
            </a:xfrm>
            <a:prstGeom prst="rect">
              <a:avLst/>
            </a:prstGeom>
            <a:solidFill>
              <a:srgbClr val="92D050"/>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2571736" y="6019811"/>
              <a:ext cx="1404964" cy="40500"/>
            </a:xfrm>
            <a:prstGeom prst="rect">
              <a:avLst/>
            </a:prstGeom>
            <a:solidFill>
              <a:srgbClr val="F49022"/>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7215205" y="6019811"/>
              <a:ext cx="1928794" cy="40500"/>
            </a:xfrm>
            <a:prstGeom prst="rect">
              <a:avLst/>
            </a:prstGeom>
            <a:solidFill>
              <a:srgbClr val="EE3636"/>
            </a:solidFill>
            <a:ln w="25400">
              <a:noFill/>
              <a:bevel/>
            </a:ln>
          </p:spPr>
          <p:txBody>
            <a:bodyPr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grpSp>
      <p:pic>
        <p:nvPicPr>
          <p:cNvPr id="16" name="图片 15" descr="logo.jpg"/>
          <p:cNvPicPr>
            <a:picLocks noChangeAspect="1"/>
          </p:cNvPicPr>
          <p:nvPr userDrawn="1"/>
        </p:nvPicPr>
        <p:blipFill>
          <a:blip r:embed="rId2" cstate="print"/>
          <a:stretch>
            <a:fillRect/>
          </a:stretch>
        </p:blipFill>
        <p:spPr>
          <a:xfrm>
            <a:off x="2225654" y="195462"/>
            <a:ext cx="1968290" cy="366871"/>
          </a:xfrm>
          <a:prstGeom prst="rect">
            <a:avLst/>
          </a:prstGeom>
        </p:spPr>
      </p:pic>
      <p:pic>
        <p:nvPicPr>
          <p:cNvPr id="17" name="图片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71716"/>
            <a:ext cx="21066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descr="logo.jpg"/>
          <p:cNvPicPr>
            <a:picLocks noChangeAspect="1"/>
          </p:cNvPicPr>
          <p:nvPr userDrawn="1"/>
        </p:nvPicPr>
        <p:blipFill>
          <a:blip r:embed="rId2" cstate="print"/>
          <a:stretch>
            <a:fillRect/>
          </a:stretch>
        </p:blipFill>
        <p:spPr>
          <a:xfrm>
            <a:off x="10059934" y="195462"/>
            <a:ext cx="1968290" cy="366871"/>
          </a:xfrm>
          <a:prstGeom prst="rect">
            <a:avLst/>
          </a:prstGeom>
        </p:spPr>
      </p:pic>
      <p:sp>
        <p:nvSpPr>
          <p:cNvPr id="3"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TR">
    <p:bg>
      <p:bgPr>
        <a:solidFill>
          <a:schemeClr val="bg1">
            <a:lumMod val="95000"/>
          </a:schemeClr>
        </a:solidFill>
        <a:effectLst/>
      </p:bgPr>
    </p:bg>
    <p:spTree>
      <p:nvGrpSpPr>
        <p:cNvPr id="1" name=""/>
        <p:cNvGrpSpPr/>
        <p:nvPr/>
      </p:nvGrpSpPr>
      <p:grpSpPr>
        <a:xfrm>
          <a:off x="0" y="0"/>
          <a:ext cx="0" cy="0"/>
          <a:chOff x="0" y="0"/>
          <a:chExt cx="0" cy="0"/>
        </a:xfrm>
      </p:grpSpPr>
      <p:sp>
        <p:nvSpPr>
          <p:cNvPr id="10" name="灯片编号占位符 4"/>
          <p:cNvSpPr>
            <a:spLocks noGrp="1"/>
          </p:cNvSpPr>
          <p:nvPr>
            <p:ph type="sldNum" sz="quarter" idx="12"/>
          </p:nvPr>
        </p:nvSpPr>
        <p:spPr>
          <a:xfrm>
            <a:off x="11208327" y="6356352"/>
            <a:ext cx="796637" cy="365125"/>
          </a:xfrm>
          <a:prstGeom prst="rect">
            <a:avLst/>
          </a:prstGeom>
        </p:spPr>
        <p:txBody>
          <a:bodyPr lIns="121917" tIns="60958" rIns="121917" bIns="60958"/>
          <a:lstStyle>
            <a:lvl1pPr algn="r">
              <a:defRPr sz="1400"/>
            </a:lvl1pPr>
          </a:lstStyle>
          <a:p>
            <a:fld id="{99FE38DD-D074-4D0B-A898-33F2288C0FC4}" type="slidenum">
              <a:rPr lang="zh-CN" altLang="en-US" smtClean="0"/>
              <a:t>‹#›</a:t>
            </a:fld>
            <a:endParaRPr lang="zh-CN" altLang="en-US" dirty="0"/>
          </a:p>
        </p:txBody>
      </p:sp>
      <p:sp>
        <p:nvSpPr>
          <p:cNvPr id="11" name="矩形 7"/>
          <p:cNvSpPr>
            <a:spLocks noChangeArrowheads="1"/>
          </p:cNvSpPr>
          <p:nvPr userDrawn="1"/>
        </p:nvSpPr>
        <p:spPr bwMode="auto">
          <a:xfrm>
            <a:off x="5298013" y="6807215"/>
            <a:ext cx="4318041" cy="54000"/>
          </a:xfrm>
          <a:prstGeom prst="rect">
            <a:avLst/>
          </a:prstGeom>
          <a:solidFill>
            <a:srgbClr val="317FB7"/>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2" name="矩形 8"/>
          <p:cNvSpPr>
            <a:spLocks noChangeArrowheads="1"/>
          </p:cNvSpPr>
          <p:nvPr userDrawn="1"/>
        </p:nvSpPr>
        <p:spPr bwMode="auto">
          <a:xfrm flipH="1">
            <a:off x="-1" y="6807215"/>
            <a:ext cx="3429017" cy="54000"/>
          </a:xfrm>
          <a:prstGeom prst="rect">
            <a:avLst/>
          </a:prstGeom>
          <a:solidFill>
            <a:srgbClr val="92D050"/>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3" name="矩形 12"/>
          <p:cNvSpPr>
            <a:spLocks noChangeArrowheads="1"/>
          </p:cNvSpPr>
          <p:nvPr userDrawn="1"/>
        </p:nvSpPr>
        <p:spPr bwMode="auto">
          <a:xfrm flipH="1">
            <a:off x="3428982" y="6807215"/>
            <a:ext cx="1873285" cy="54000"/>
          </a:xfrm>
          <a:prstGeom prst="rect">
            <a:avLst/>
          </a:prstGeom>
          <a:solidFill>
            <a:srgbClr val="F49022"/>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sp>
        <p:nvSpPr>
          <p:cNvPr id="14" name="矩形 12"/>
          <p:cNvSpPr>
            <a:spLocks noChangeArrowheads="1"/>
          </p:cNvSpPr>
          <p:nvPr userDrawn="1"/>
        </p:nvSpPr>
        <p:spPr bwMode="auto">
          <a:xfrm flipH="1">
            <a:off x="9620274" y="6807215"/>
            <a:ext cx="2571725" cy="54000"/>
          </a:xfrm>
          <a:prstGeom prst="rect">
            <a:avLst/>
          </a:prstGeom>
          <a:solidFill>
            <a:srgbClr val="EE3636"/>
          </a:solidFill>
          <a:ln w="25400">
            <a:noFill/>
            <a:bevel/>
          </a:ln>
        </p:spPr>
        <p:txBody>
          <a:bodyPr lIns="121917" tIns="60958" rIns="121917" bIns="60958" anchor="ctr"/>
          <a:lstStyle/>
          <a:p>
            <a:pPr algn="ctr" eaLnBrk="1" hangingPunct="1">
              <a:buFont typeface="Arial" panose="020B0604020202020204" pitchFamily="34" charset="0"/>
              <a:buNone/>
            </a:pPr>
            <a:endParaRPr lang="zh-CN" altLang="zh-CN">
              <a:solidFill>
                <a:srgbClr val="FFFFFF"/>
              </a:solidFill>
              <a:latin typeface="宋体" panose="02010600030101010101" pitchFamily="2" charset="-122"/>
              <a:sym typeface="宋体" panose="02010600030101010101" pitchFamily="2" charset="-122"/>
            </a:endParaRPr>
          </a:p>
        </p:txBody>
      </p:sp>
      <p:pic>
        <p:nvPicPr>
          <p:cNvPr id="8" name="图片 7" descr="logo.jpg"/>
          <p:cNvPicPr>
            <a:picLocks noChangeAspect="1"/>
          </p:cNvPicPr>
          <p:nvPr userDrawn="1"/>
        </p:nvPicPr>
        <p:blipFill>
          <a:blip r:embed="rId2" cstate="print"/>
          <a:stretch>
            <a:fillRect/>
          </a:stretch>
        </p:blipFill>
        <p:spPr>
          <a:xfrm>
            <a:off x="10059934" y="195462"/>
            <a:ext cx="1968290" cy="366871"/>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大纲">
    <p:spTree>
      <p:nvGrpSpPr>
        <p:cNvPr id="1" name=""/>
        <p:cNvGrpSpPr/>
        <p:nvPr/>
      </p:nvGrpSpPr>
      <p:grpSpPr>
        <a:xfrm>
          <a:off x="0" y="0"/>
          <a:ext cx="0" cy="0"/>
          <a:chOff x="0" y="0"/>
          <a:chExt cx="0" cy="0"/>
        </a:xfrm>
      </p:grpSpPr>
      <p:pic>
        <p:nvPicPr>
          <p:cNvPr id="10" name="图片 9" descr="图片102.png"/>
          <p:cNvPicPr>
            <a:picLocks noChangeAspect="1"/>
          </p:cNvPicPr>
          <p:nvPr userDrawn="1"/>
        </p:nvPicPr>
        <p:blipFill>
          <a:blip r:embed="rId2" cstate="print"/>
          <a:stretch>
            <a:fillRect/>
          </a:stretch>
        </p:blipFill>
        <p:spPr>
          <a:xfrm>
            <a:off x="0" y="283"/>
            <a:ext cx="3047748" cy="6857434"/>
          </a:xfrm>
          <a:prstGeom prst="rect">
            <a:avLst/>
          </a:prstGeom>
        </p:spPr>
      </p:pic>
      <p:pic>
        <p:nvPicPr>
          <p:cNvPr id="9" name="图片 8" descr="logo.jpg"/>
          <p:cNvPicPr>
            <a:picLocks noChangeAspect="1"/>
          </p:cNvPicPr>
          <p:nvPr userDrawn="1"/>
        </p:nvPicPr>
        <p:blipFill>
          <a:blip r:embed="rId3" cstate="print"/>
          <a:stretch>
            <a:fillRect/>
          </a:stretch>
        </p:blipFill>
        <p:spPr>
          <a:xfrm>
            <a:off x="10059934" y="195462"/>
            <a:ext cx="1968290" cy="366871"/>
          </a:xfrm>
          <a:prstGeom prst="rect">
            <a:avLst/>
          </a:prstGeom>
        </p:spPr>
      </p:pic>
      <p:pic>
        <p:nvPicPr>
          <p:cNvPr id="7" name="Picture 2" descr="https://www.shiep.edu.cn/_upload/article/images/ae/f5/a315f22e46eba7886e93c3942349/e87d7fad-391a-42bc-b0b3-a522274164b9.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137347" y="182454"/>
            <a:ext cx="1647588" cy="39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603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baike.baidu.com/item/%E8%A1%A8%E5%8D%95/5380322"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s://baike.baidu.com/item/SQL%E6%B3%A8%E5%85%A5%E5%BC%8F%E6%94%BB%E5%87%BB"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baike.baidu.com/item/%E5%90%8E%E5%8F%B0"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hyperlink" Target="https://baike.baidu.com/item/%E7%AE%A1%E7%90%86%E5%91%98" TargetMode="External"/><Relationship Id="rId4" Type="http://schemas.openxmlformats.org/officeDocument/2006/relationships/hyperlink" Target="https://baike.baidu.com/item/%E8%84%9A%E6%9C%AC"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baike.baidu.com/item/%E9%94%99%E8%AF%AF%E4%BF%A1%E6%81%AF"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hyperlink" Target="https://baike.baidu.com/item/MDCSOFT-IPS" TargetMode="External"/><Relationship Id="rId5" Type="http://schemas.openxmlformats.org/officeDocument/2006/relationships/hyperlink" Target="https://baike.baidu.com/item/%E7%BD%91%E7%AB%99%E5%AE%89%E5%85%A8" TargetMode="External"/><Relationship Id="rId4" Type="http://schemas.openxmlformats.org/officeDocument/2006/relationships/hyperlink" Target="https://baike.baidu.com/item/%E8%BD%AF%E4%BB%B6"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448763" y="15"/>
            <a:ext cx="2726267" cy="1200329"/>
          </a:xfrm>
          <a:prstGeom prst="rect">
            <a:avLst/>
          </a:prstGeom>
          <a:solidFill>
            <a:schemeClr val="bg1"/>
          </a:solidFill>
        </p:spPr>
        <p:txBody>
          <a:bodyPr wrap="square" rtlCol="0">
            <a:spAutoFit/>
          </a:bodyPr>
          <a:lstStyle/>
          <a:p>
            <a:endParaRPr lang="en-US" altLang="zh-CN" dirty="0"/>
          </a:p>
          <a:p>
            <a:endParaRPr lang="en-US" altLang="zh-CN" dirty="0"/>
          </a:p>
          <a:p>
            <a:r>
              <a:rPr lang="en-US" altLang="zh-CN" dirty="0"/>
              <a:t>                                                    </a:t>
            </a:r>
          </a:p>
          <a:p>
            <a:endParaRPr lang="zh-CN" altLang="en-US" dirty="0"/>
          </a:p>
        </p:txBody>
      </p:sp>
      <p:sp>
        <p:nvSpPr>
          <p:cNvPr id="9" name="TextBox 1"/>
          <p:cNvSpPr>
            <a:spLocks noChangeArrowheads="1"/>
          </p:cNvSpPr>
          <p:nvPr/>
        </p:nvSpPr>
        <p:spPr bwMode="auto">
          <a:xfrm>
            <a:off x="2218540" y="975521"/>
            <a:ext cx="7345184" cy="1754326"/>
          </a:xfrm>
          <a:prstGeom prst="rect">
            <a:avLst/>
          </a:prstGeom>
          <a:noFill/>
          <a:ln w="9525">
            <a:noFill/>
            <a:miter lim="800000"/>
          </a:ln>
        </p:spPr>
        <p:txBody>
          <a:bodyPr wrap="square" lIns="0" rIns="0">
            <a:spAutoFit/>
          </a:bodyPr>
          <a:lstStyle/>
          <a:p>
            <a:pPr algn="ctr"/>
            <a:endParaRPr lang="en-US" altLang="zh-CN" sz="5400" b="1" dirty="0">
              <a:solidFill>
                <a:srgbClr val="00589A"/>
              </a:solidFill>
              <a:latin typeface="微软雅黑" panose="020B0503020204020204" pitchFamily="34" charset="-122"/>
              <a:ea typeface="微软雅黑" panose="020B0503020204020204" pitchFamily="34" charset="-122"/>
              <a:sym typeface="方正细圆简体"/>
            </a:endParaRPr>
          </a:p>
          <a:p>
            <a:pPr algn="ctr"/>
            <a:r>
              <a:rPr lang="zh-CN" altLang="en-US" sz="5400" b="1" dirty="0" smtClean="0">
                <a:solidFill>
                  <a:srgbClr val="00589A"/>
                </a:solidFill>
                <a:latin typeface="微软雅黑" panose="020B0503020204020204" pitchFamily="34" charset="-122"/>
                <a:ea typeface="微软雅黑" panose="020B0503020204020204" pitchFamily="34" charset="-122"/>
                <a:sym typeface="方正细圆简体"/>
              </a:rPr>
              <a:t>数据库原理</a:t>
            </a:r>
            <a:endParaRPr lang="zh-CN" altLang="en-US" sz="5400" b="1" dirty="0">
              <a:solidFill>
                <a:srgbClr val="00589A"/>
              </a:solidFill>
              <a:latin typeface="微软雅黑" panose="020B0503020204020204" pitchFamily="34" charset="-122"/>
              <a:ea typeface="微软雅黑" panose="020B0503020204020204" pitchFamily="34" charset="-122"/>
              <a:sym typeface="方正细圆简体"/>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8.1.2 </a:t>
            </a:r>
            <a:r>
              <a:rPr lang="zh-CN" altLang="en-US" sz="2800" b="1" dirty="0">
                <a:solidFill>
                  <a:schemeClr val="bg1"/>
                </a:solidFill>
                <a:latin typeface="微软雅黑" panose="020B0503020204020204" pitchFamily="34" charset="-122"/>
                <a:ea typeface="微软雅黑" panose="020B0503020204020204" pitchFamily="34" charset="-122"/>
              </a:rPr>
              <a:t>存取控制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457200" y="1066800"/>
            <a:ext cx="8458200" cy="129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spcBef>
                <a:spcPct val="30000"/>
              </a:spcBef>
              <a:buClr>
                <a:srgbClr val="C00000"/>
              </a:buClr>
              <a:buFont typeface="Wingdings" panose="05000000000000000000" pitchFamily="2" charset="2"/>
              <a:buChar char="Ø"/>
            </a:pPr>
            <a:r>
              <a:rPr lang="zh-CN" altLang="en-US" b="1" dirty="0" smtClean="0">
                <a:solidFill>
                  <a:srgbClr val="000066"/>
                </a:solidFill>
              </a:rPr>
              <a:t>存取控制方法</a:t>
            </a:r>
          </a:p>
          <a:p>
            <a:pPr lvl="1" eaLnBrk="1" hangingPunct="1">
              <a:lnSpc>
                <a:spcPct val="110000"/>
              </a:lnSpc>
              <a:spcBef>
                <a:spcPct val="30000"/>
              </a:spcBef>
            </a:pPr>
            <a:r>
              <a:rPr lang="zh-CN" altLang="en-US" b="1" dirty="0" smtClean="0">
                <a:solidFill>
                  <a:srgbClr val="CC3300"/>
                </a:solidFill>
              </a:rPr>
              <a:t>自主存取控制</a:t>
            </a:r>
            <a:r>
              <a:rPr lang="en-US" altLang="zh-CN" b="1" dirty="0" smtClean="0">
                <a:solidFill>
                  <a:srgbClr val="CC3300"/>
                </a:solidFill>
              </a:rPr>
              <a:t>(DAC </a:t>
            </a:r>
            <a:r>
              <a:rPr lang="en-US" altLang="zh-CN" sz="2000" dirty="0" smtClean="0">
                <a:solidFill>
                  <a:srgbClr val="CC3300"/>
                </a:solidFill>
              </a:rPr>
              <a:t>:</a:t>
            </a:r>
            <a:r>
              <a:rPr lang="en-US" altLang="zh-CN" sz="2000" b="1" dirty="0" smtClean="0">
                <a:solidFill>
                  <a:srgbClr val="CC3300"/>
                </a:solidFill>
              </a:rPr>
              <a:t>Discretionary Access Control</a:t>
            </a:r>
            <a:r>
              <a:rPr lang="en-US" altLang="zh-CN" dirty="0" smtClean="0">
                <a:solidFill>
                  <a:srgbClr val="CC3300"/>
                </a:solidFill>
              </a:rPr>
              <a:t> </a:t>
            </a:r>
            <a:r>
              <a:rPr lang="en-US" altLang="zh-CN" b="1" dirty="0" smtClean="0">
                <a:solidFill>
                  <a:srgbClr val="CC3300"/>
                </a:solidFill>
              </a:rPr>
              <a:t>)</a:t>
            </a:r>
            <a:r>
              <a:rPr lang="zh-CN" altLang="en-US" b="1" dirty="0" smtClean="0">
                <a:solidFill>
                  <a:srgbClr val="000066"/>
                </a:solidFill>
              </a:rPr>
              <a:t>：</a:t>
            </a:r>
            <a:endParaRPr lang="zh-CN" altLang="en-US" b="1" dirty="0" smtClean="0">
              <a:solidFill>
                <a:srgbClr val="000066"/>
              </a:solidFill>
            </a:endParaRPr>
          </a:p>
        </p:txBody>
      </p:sp>
      <p:sp>
        <p:nvSpPr>
          <p:cNvPr id="6" name="Rectangle 4"/>
          <p:cNvSpPr>
            <a:spLocks noChangeArrowheads="1"/>
          </p:cNvSpPr>
          <p:nvPr/>
        </p:nvSpPr>
        <p:spPr bwMode="auto">
          <a:xfrm>
            <a:off x="533400" y="3276600"/>
            <a:ext cx="8610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30000"/>
              </a:spcBef>
              <a:buClr>
                <a:srgbClr val="FFFF66"/>
              </a:buClr>
              <a:buFontTx/>
              <a:buChar char="•"/>
            </a:pPr>
            <a:endParaRPr kumimoji="1" lang="en-US" altLang="zh-CN" sz="2800" b="1" i="0">
              <a:solidFill>
                <a:srgbClr val="000066"/>
              </a:solidFill>
              <a:latin typeface="Tahoma" panose="020B0604030504040204" pitchFamily="34" charset="0"/>
            </a:endParaRPr>
          </a:p>
          <a:p>
            <a:pPr lvl="1" eaLnBrk="1" hangingPunct="1">
              <a:lnSpc>
                <a:spcPct val="110000"/>
              </a:lnSpc>
              <a:spcBef>
                <a:spcPct val="30000"/>
              </a:spcBef>
              <a:buClr>
                <a:schemeClr val="hlink"/>
              </a:buClr>
              <a:buFontTx/>
              <a:buChar char="–"/>
            </a:pPr>
            <a:r>
              <a:rPr kumimoji="1" lang="zh-CN" altLang="en-US" sz="2800" b="1" i="0">
                <a:solidFill>
                  <a:srgbClr val="CC3300"/>
                </a:solidFill>
                <a:latin typeface="Tahoma" panose="020B0604030504040204" pitchFamily="34" charset="0"/>
              </a:rPr>
              <a:t>强制存取控制</a:t>
            </a:r>
            <a:r>
              <a:rPr kumimoji="1" lang="en-US" altLang="zh-CN" sz="3200" b="1" i="0">
                <a:solidFill>
                  <a:srgbClr val="CC3300"/>
                </a:solidFill>
                <a:latin typeface="Tahoma" panose="020B0604030504040204" pitchFamily="34" charset="0"/>
              </a:rPr>
              <a:t>(MAC </a:t>
            </a:r>
            <a:r>
              <a:rPr kumimoji="1" lang="en-US" altLang="zh-CN" sz="2000" b="1" i="0">
                <a:solidFill>
                  <a:srgbClr val="CC3300"/>
                </a:solidFill>
                <a:latin typeface="Tahoma" panose="020B0604030504040204" pitchFamily="34" charset="0"/>
              </a:rPr>
              <a:t>: Mandatory Access Control</a:t>
            </a:r>
            <a:r>
              <a:rPr kumimoji="1" lang="en-US" altLang="zh-CN" sz="3200" i="0">
                <a:solidFill>
                  <a:srgbClr val="CC3300"/>
                </a:solidFill>
                <a:latin typeface="Tahoma" panose="020B0604030504040204" pitchFamily="34" charset="0"/>
              </a:rPr>
              <a:t> </a:t>
            </a:r>
            <a:r>
              <a:rPr kumimoji="1" lang="en-US" altLang="zh-CN" sz="3200" b="1" i="0">
                <a:solidFill>
                  <a:srgbClr val="CC3300"/>
                </a:solidFill>
                <a:latin typeface="Tahoma" panose="020B0604030504040204" pitchFamily="34" charset="0"/>
              </a:rPr>
              <a:t>)</a:t>
            </a:r>
            <a:r>
              <a:rPr kumimoji="1" lang="zh-CN" altLang="en-US" sz="3200" b="1" i="0">
                <a:solidFill>
                  <a:srgbClr val="000066"/>
                </a:solidFill>
                <a:latin typeface="Tahoma" panose="020B0604030504040204" pitchFamily="34" charset="0"/>
              </a:rPr>
              <a:t>：</a:t>
            </a:r>
            <a:endParaRPr kumimoji="1" lang="zh-CN" altLang="en-US" sz="2800" b="1" i="0">
              <a:solidFill>
                <a:srgbClr val="000066"/>
              </a:solidFill>
              <a:latin typeface="Tahoma" panose="020B0604030504040204" pitchFamily="34" charset="0"/>
            </a:endParaRPr>
          </a:p>
        </p:txBody>
      </p:sp>
      <p:sp>
        <p:nvSpPr>
          <p:cNvPr id="7" name="Rectangle 5"/>
          <p:cNvSpPr>
            <a:spLocks noChangeArrowheads="1"/>
          </p:cNvSpPr>
          <p:nvPr/>
        </p:nvSpPr>
        <p:spPr bwMode="auto">
          <a:xfrm>
            <a:off x="838200" y="2286000"/>
            <a:ext cx="1051906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kumimoji="1" lang="en-US" altLang="zh-CN" sz="2600" b="1" i="0" dirty="0">
                <a:solidFill>
                  <a:srgbClr val="000066"/>
                </a:solidFill>
                <a:latin typeface="Tahoma" panose="020B0604030504040204" pitchFamily="34" charset="0"/>
              </a:rPr>
              <a:t>      </a:t>
            </a:r>
            <a:r>
              <a:rPr kumimoji="1" lang="zh-CN" altLang="en-US" sz="2600" b="1" i="0" dirty="0">
                <a:solidFill>
                  <a:srgbClr val="000066"/>
                </a:solidFill>
                <a:latin typeface="Tahoma" panose="020B0604030504040204" pitchFamily="34" charset="0"/>
              </a:rPr>
              <a:t>同一用户对于不同的数据对象有不同的存取权限，不同的用户对同一对象也有不同的权限，用户还可将其拥有的存取权限转授给其他用户。</a:t>
            </a:r>
          </a:p>
        </p:txBody>
      </p:sp>
      <p:sp>
        <p:nvSpPr>
          <p:cNvPr id="8" name="Rectangle 6"/>
          <p:cNvSpPr>
            <a:spLocks noChangeArrowheads="1"/>
          </p:cNvSpPr>
          <p:nvPr/>
        </p:nvSpPr>
        <p:spPr bwMode="auto">
          <a:xfrm>
            <a:off x="457199" y="4572000"/>
            <a:ext cx="11419609"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en-US" altLang="zh-CN" sz="2600" b="1" i="0" dirty="0">
                <a:solidFill>
                  <a:srgbClr val="000066"/>
                </a:solidFill>
                <a:latin typeface="Tahoma" panose="020B0604030504040204" pitchFamily="34" charset="0"/>
              </a:rPr>
              <a:t>          </a:t>
            </a:r>
            <a:r>
              <a:rPr kumimoji="1" lang="zh-CN" altLang="en-US" sz="2600" b="1" i="0" dirty="0">
                <a:solidFill>
                  <a:srgbClr val="000066"/>
                </a:solidFill>
                <a:latin typeface="Tahoma" panose="020B0604030504040204" pitchFamily="34" charset="0"/>
              </a:rPr>
              <a:t>每一个数据对象被标以一定的密级，每一个用户也被授予某一个级别的许可证，对于任意一个对象，只有具有合法许可证的用户才可以存取。</a:t>
            </a:r>
          </a:p>
        </p:txBody>
      </p:sp>
    </p:spTree>
    <p:extLst>
      <p:ext uri="{BB962C8B-B14F-4D97-AF65-F5344CB8AC3E}">
        <p14:creationId xmlns:p14="http://schemas.microsoft.com/office/powerpoint/2010/main" val="21276194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strips(down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strips(downLeft)">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build="p" autoUpdateAnimBg="0"/>
      <p:bldP spid="7" grpId="0" autoUpdateAnimBg="0"/>
      <p:bldP spid="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510694"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8.1.3 </a:t>
            </a:r>
            <a:r>
              <a:rPr lang="zh-CN" altLang="en-US" sz="2800" b="1" dirty="0">
                <a:solidFill>
                  <a:schemeClr val="bg1"/>
                </a:solidFill>
                <a:latin typeface="微软雅黑" panose="020B0503020204020204" pitchFamily="34" charset="-122"/>
                <a:ea typeface="微软雅黑" panose="020B0503020204020204" pitchFamily="34" charset="-122"/>
              </a:rPr>
              <a:t>自主存取控制（</a:t>
            </a:r>
            <a:r>
              <a:rPr lang="en-US" altLang="zh-CN" sz="2800" b="1" dirty="0">
                <a:solidFill>
                  <a:schemeClr val="bg1"/>
                </a:solidFill>
                <a:latin typeface="微软雅黑" panose="020B0503020204020204" pitchFamily="34" charset="-122"/>
                <a:ea typeface="微软雅黑" panose="020B0503020204020204" pitchFamily="34" charset="-122"/>
              </a:rPr>
              <a:t>DAC</a:t>
            </a:r>
            <a:r>
              <a:rPr lang="zh-CN" altLang="en-US" sz="2800" b="1" dirty="0">
                <a:solidFill>
                  <a:schemeClr val="bg1"/>
                </a:solidFill>
                <a:latin typeface="微软雅黑" panose="020B0503020204020204" pitchFamily="34" charset="-122"/>
                <a:ea typeface="微软雅黑" panose="020B0503020204020204" pitchFamily="34" charset="-122"/>
              </a:rPr>
              <a:t>）方法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48"/>
          <p:cNvSpPr>
            <a:spLocks noChangeArrowheads="1"/>
          </p:cNvSpPr>
          <p:nvPr/>
        </p:nvSpPr>
        <p:spPr bwMode="auto">
          <a:xfrm>
            <a:off x="533400" y="1143000"/>
            <a:ext cx="10595264"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0000"/>
              </a:lnSpc>
              <a:spcBef>
                <a:spcPct val="45000"/>
              </a:spcBef>
              <a:buClr>
                <a:srgbClr val="C00000"/>
              </a:buClr>
              <a:buFont typeface="Wingdings" panose="05000000000000000000" pitchFamily="2" charset="2"/>
              <a:buChar char="Ø"/>
            </a:pPr>
            <a:r>
              <a:rPr lang="zh-CN" altLang="en-US" sz="3200" b="1" i="0" dirty="0">
                <a:solidFill>
                  <a:srgbClr val="000066"/>
                </a:solidFill>
              </a:rPr>
              <a:t>定义存取权限：</a:t>
            </a:r>
          </a:p>
          <a:p>
            <a:pPr lvl="1" eaLnBrk="1" hangingPunct="1">
              <a:lnSpc>
                <a:spcPct val="120000"/>
              </a:lnSpc>
              <a:spcBef>
                <a:spcPct val="5000"/>
              </a:spcBef>
              <a:buFontTx/>
              <a:buChar char="–"/>
            </a:pPr>
            <a:r>
              <a:rPr lang="zh-CN" altLang="en-US" sz="2800" b="1" i="0" dirty="0">
                <a:solidFill>
                  <a:srgbClr val="CC3300"/>
                </a:solidFill>
              </a:rPr>
              <a:t>授权：</a:t>
            </a:r>
            <a:r>
              <a:rPr lang="en-US" altLang="zh-CN" sz="2800" b="1" i="0" dirty="0">
                <a:solidFill>
                  <a:srgbClr val="CC3300"/>
                </a:solidFill>
              </a:rPr>
              <a:t>GRANT</a:t>
            </a:r>
          </a:p>
          <a:p>
            <a:pPr lvl="1" eaLnBrk="1" hangingPunct="1">
              <a:lnSpc>
                <a:spcPct val="120000"/>
              </a:lnSpc>
              <a:spcBef>
                <a:spcPct val="5000"/>
              </a:spcBef>
              <a:buFontTx/>
              <a:buChar char="–"/>
            </a:pPr>
            <a:r>
              <a:rPr lang="zh-CN" altLang="en-US" sz="2800" b="1" i="0" dirty="0">
                <a:solidFill>
                  <a:srgbClr val="CC3300"/>
                </a:solidFill>
              </a:rPr>
              <a:t>收回权限：</a:t>
            </a:r>
            <a:r>
              <a:rPr lang="en-US" altLang="zh-CN" sz="2800" b="1" i="0" dirty="0" err="1">
                <a:solidFill>
                  <a:srgbClr val="CC3300"/>
                </a:solidFill>
              </a:rPr>
              <a:t>REVORK</a:t>
            </a:r>
            <a:endParaRPr lang="en-US" altLang="zh-CN" sz="2800" b="1" i="0" dirty="0">
              <a:solidFill>
                <a:srgbClr val="CC3300"/>
              </a:solidFill>
            </a:endParaRPr>
          </a:p>
        </p:txBody>
      </p:sp>
      <p:sp>
        <p:nvSpPr>
          <p:cNvPr id="6" name="Rectangle 49"/>
          <p:cNvSpPr>
            <a:spLocks noChangeArrowheads="1"/>
          </p:cNvSpPr>
          <p:nvPr/>
        </p:nvSpPr>
        <p:spPr bwMode="auto">
          <a:xfrm>
            <a:off x="457200" y="2971800"/>
            <a:ext cx="11357264"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10000"/>
              </a:lnSpc>
              <a:spcBef>
                <a:spcPct val="5000"/>
              </a:spcBef>
              <a:buClr>
                <a:srgbClr val="C00000"/>
              </a:buClr>
              <a:buFont typeface="Wingdings" panose="05000000000000000000" pitchFamily="2" charset="2"/>
              <a:buChar char="Ø"/>
            </a:pPr>
            <a:r>
              <a:rPr kumimoji="1" lang="zh-CN" altLang="en-US" sz="3200" b="1" i="0" dirty="0">
                <a:solidFill>
                  <a:srgbClr val="000066"/>
                </a:solidFill>
                <a:latin typeface="Tahoma" panose="020B0604030504040204" pitchFamily="34" charset="0"/>
              </a:rPr>
              <a:t>检查存取权限：</a:t>
            </a:r>
            <a:r>
              <a:rPr kumimoji="1" lang="zh-CN" altLang="en-US" sz="2800" b="1" i="0" dirty="0">
                <a:solidFill>
                  <a:srgbClr val="000066"/>
                </a:solidFill>
                <a:latin typeface="Tahoma" panose="020B0604030504040204" pitchFamily="34" charset="0"/>
              </a:rPr>
              <a:t>对于获得上机权后又进一步发出存取数据库操作的用户：</a:t>
            </a:r>
          </a:p>
          <a:p>
            <a:pPr lvl="2" eaLnBrk="1" hangingPunct="1">
              <a:lnSpc>
                <a:spcPct val="110000"/>
              </a:lnSpc>
              <a:spcBef>
                <a:spcPct val="5000"/>
              </a:spcBef>
              <a:buClr>
                <a:schemeClr val="hlink"/>
              </a:buClr>
              <a:buFontTx/>
              <a:buChar char="–"/>
            </a:pPr>
            <a:r>
              <a:rPr kumimoji="1" lang="en-US" altLang="zh-CN" sz="2800" b="1" i="0" dirty="0">
                <a:solidFill>
                  <a:srgbClr val="000066"/>
                </a:solidFill>
                <a:latin typeface="Tahoma" panose="020B0604030504040204" pitchFamily="34" charset="0"/>
              </a:rPr>
              <a:t>DBMS</a:t>
            </a:r>
            <a:r>
              <a:rPr kumimoji="1" lang="zh-CN" altLang="en-US" sz="2800" b="1" i="0" dirty="0">
                <a:solidFill>
                  <a:srgbClr val="000066"/>
                </a:solidFill>
                <a:latin typeface="Tahoma" panose="020B0604030504040204" pitchFamily="34" charset="0"/>
              </a:rPr>
              <a:t>查找数据字典，根据其存取权限对操作的合法性进行检查；</a:t>
            </a:r>
          </a:p>
          <a:p>
            <a:pPr lvl="2" eaLnBrk="1" hangingPunct="1">
              <a:lnSpc>
                <a:spcPct val="110000"/>
              </a:lnSpc>
              <a:spcBef>
                <a:spcPct val="5000"/>
              </a:spcBef>
              <a:buClr>
                <a:schemeClr val="hlink"/>
              </a:buClr>
              <a:buFontTx/>
              <a:buChar char="–"/>
            </a:pPr>
            <a:r>
              <a:rPr kumimoji="1" lang="zh-CN" altLang="en-US" sz="2800" b="1" i="0" dirty="0">
                <a:solidFill>
                  <a:srgbClr val="000066"/>
                </a:solidFill>
                <a:latin typeface="Tahoma" panose="020B0604030504040204" pitchFamily="34" charset="0"/>
              </a:rPr>
              <a:t>若用户的操作请求超出了定义的权限，系统将拒绝执行此操作。</a:t>
            </a:r>
          </a:p>
        </p:txBody>
      </p:sp>
    </p:spTree>
    <p:extLst>
      <p:ext uri="{BB962C8B-B14F-4D97-AF65-F5344CB8AC3E}">
        <p14:creationId xmlns:p14="http://schemas.microsoft.com/office/powerpoint/2010/main" val="25915183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676948"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8.1.4 </a:t>
            </a:r>
            <a:r>
              <a:rPr lang="zh-CN" altLang="en-US" sz="2800" b="1" dirty="0">
                <a:solidFill>
                  <a:schemeClr val="bg1"/>
                </a:solidFill>
                <a:latin typeface="微软雅黑" panose="020B0503020204020204" pitchFamily="34" charset="-122"/>
                <a:ea typeface="微软雅黑" panose="020B0503020204020204" pitchFamily="34" charset="-122"/>
              </a:rPr>
              <a:t>强制存取控制（</a:t>
            </a:r>
            <a:r>
              <a:rPr lang="en-US" altLang="zh-CN" sz="2800" b="1" dirty="0">
                <a:solidFill>
                  <a:schemeClr val="bg1"/>
                </a:solidFill>
                <a:latin typeface="微软雅黑" panose="020B0503020204020204" pitchFamily="34" charset="-122"/>
                <a:ea typeface="微软雅黑" panose="020B0503020204020204" pitchFamily="34" charset="-122"/>
              </a:rPr>
              <a:t>MAC</a:t>
            </a:r>
            <a:r>
              <a:rPr lang="zh-CN" altLang="en-US" sz="2800" b="1" dirty="0">
                <a:solidFill>
                  <a:schemeClr val="bg1"/>
                </a:solidFill>
                <a:latin typeface="微软雅黑" panose="020B0503020204020204" pitchFamily="34" charset="-122"/>
                <a:ea typeface="微软雅黑" panose="020B0503020204020204" pitchFamily="34" charset="-122"/>
              </a:rPr>
              <a:t>）方法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8" name="Rectangle 3"/>
          <p:cNvSpPr>
            <a:spLocks noChangeArrowheads="1"/>
          </p:cNvSpPr>
          <p:nvPr/>
        </p:nvSpPr>
        <p:spPr bwMode="auto">
          <a:xfrm>
            <a:off x="214745" y="1132609"/>
            <a:ext cx="11762509"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914400" lvl="1" indent="-457200" eaLnBrk="1" hangingPunct="1">
              <a:lnSpc>
                <a:spcPct val="120000"/>
              </a:lnSpc>
              <a:spcBef>
                <a:spcPct val="45000"/>
              </a:spcBef>
              <a:buClr>
                <a:srgbClr val="C00000"/>
              </a:buClr>
              <a:buFont typeface="Wingdings" panose="05000000000000000000" pitchFamily="2" charset="2"/>
              <a:buChar char="Ø"/>
            </a:pPr>
            <a:r>
              <a:rPr kumimoji="1" lang="zh-CN" altLang="en-US" sz="3200" b="1" i="0" dirty="0">
                <a:solidFill>
                  <a:srgbClr val="CC3300"/>
                </a:solidFill>
                <a:latin typeface="Tahoma" panose="020B0604030504040204" pitchFamily="34" charset="0"/>
              </a:rPr>
              <a:t>强制存取控制</a:t>
            </a:r>
            <a:r>
              <a:rPr kumimoji="1" lang="en-US" altLang="zh-CN" sz="3200" b="1" i="0" dirty="0">
                <a:solidFill>
                  <a:srgbClr val="CC3300"/>
                </a:solidFill>
                <a:latin typeface="Tahoma" panose="020B0604030504040204" pitchFamily="34" charset="0"/>
              </a:rPr>
              <a:t>(MAC)</a:t>
            </a:r>
            <a:r>
              <a:rPr kumimoji="1" lang="zh-CN" altLang="en-US" sz="3200" b="1" i="0" dirty="0">
                <a:solidFill>
                  <a:srgbClr val="CC3300"/>
                </a:solidFill>
                <a:latin typeface="Tahoma" panose="020B0604030504040204" pitchFamily="34" charset="0"/>
              </a:rPr>
              <a:t>：</a:t>
            </a:r>
            <a:r>
              <a:rPr kumimoji="1" lang="zh-CN" altLang="en-US" sz="2800" b="1" i="0" dirty="0">
                <a:solidFill>
                  <a:srgbClr val="000066"/>
                </a:solidFill>
                <a:latin typeface="Tahoma" panose="020B0604030504040204" pitchFamily="34" charset="0"/>
              </a:rPr>
              <a:t>指系统为保证更高程度的安全性，按照</a:t>
            </a:r>
            <a:r>
              <a:rPr kumimoji="1" lang="en-US" altLang="zh-CN" sz="2800" b="1" i="0" dirty="0" err="1">
                <a:solidFill>
                  <a:srgbClr val="000066"/>
                </a:solidFill>
                <a:latin typeface="Tahoma" panose="020B0604030504040204" pitchFamily="34" charset="0"/>
              </a:rPr>
              <a:t>TDI</a:t>
            </a:r>
            <a:r>
              <a:rPr kumimoji="1" lang="en-US" altLang="zh-CN" sz="2800" b="1" i="0" dirty="0">
                <a:solidFill>
                  <a:srgbClr val="000066"/>
                </a:solidFill>
                <a:latin typeface="Tahoma" panose="020B0604030504040204" pitchFamily="34" charset="0"/>
              </a:rPr>
              <a:t>/</a:t>
            </a:r>
            <a:r>
              <a:rPr kumimoji="1" lang="en-US" altLang="zh-CN" sz="2800" b="1" i="0" dirty="0" err="1">
                <a:solidFill>
                  <a:srgbClr val="000066"/>
                </a:solidFill>
                <a:latin typeface="Tahoma" panose="020B0604030504040204" pitchFamily="34" charset="0"/>
              </a:rPr>
              <a:t>TCSEC</a:t>
            </a:r>
            <a:r>
              <a:rPr kumimoji="1" lang="zh-CN" altLang="en-US" sz="2800" b="1" i="0" dirty="0">
                <a:solidFill>
                  <a:srgbClr val="000066"/>
                </a:solidFill>
                <a:latin typeface="Tahoma" panose="020B0604030504040204" pitchFamily="34" charset="0"/>
              </a:rPr>
              <a:t>标准中安全策略的要求，所采取的强制存取检查手</a:t>
            </a:r>
            <a:r>
              <a:rPr kumimoji="1" lang="zh-CN" altLang="en-US" sz="2800" b="1" i="0" dirty="0" smtClean="0">
                <a:solidFill>
                  <a:srgbClr val="000066"/>
                </a:solidFill>
                <a:latin typeface="Tahoma" panose="020B0604030504040204" pitchFamily="34" charset="0"/>
              </a:rPr>
              <a:t>段</a:t>
            </a:r>
            <a:endParaRPr kumimoji="1" lang="en-US" altLang="zh-CN" sz="2800" b="1" i="0" dirty="0">
              <a:solidFill>
                <a:srgbClr val="000066"/>
              </a:solidFill>
              <a:latin typeface="Tahoma" panose="020B0604030504040204" pitchFamily="34" charset="0"/>
            </a:endParaRPr>
          </a:p>
          <a:p>
            <a:pPr marL="914400" lvl="1" indent="-457200" eaLnBrk="1" hangingPunct="1">
              <a:lnSpc>
                <a:spcPct val="120000"/>
              </a:lnSpc>
              <a:spcBef>
                <a:spcPct val="45000"/>
              </a:spcBef>
              <a:buClr>
                <a:srgbClr val="C00000"/>
              </a:buClr>
              <a:buFont typeface="Wingdings" panose="05000000000000000000" pitchFamily="2" charset="2"/>
              <a:buChar char="Ø"/>
            </a:pPr>
            <a:r>
              <a:rPr kumimoji="1" lang="en-US" altLang="zh-CN" sz="2800" b="1" i="0" dirty="0" smtClean="0">
                <a:solidFill>
                  <a:srgbClr val="000066"/>
                </a:solidFill>
                <a:latin typeface="Tahoma" panose="020B0604030504040204" pitchFamily="34" charset="0"/>
              </a:rPr>
              <a:t>MAC</a:t>
            </a:r>
            <a:r>
              <a:rPr kumimoji="1" lang="zh-CN" altLang="en-US" sz="2800" b="1" i="0" dirty="0">
                <a:solidFill>
                  <a:srgbClr val="000066"/>
                </a:solidFill>
                <a:latin typeface="Tahoma" panose="020B0604030504040204" pitchFamily="34" charset="0"/>
              </a:rPr>
              <a:t>不是用户能直接感知或进行控制的</a:t>
            </a:r>
            <a:r>
              <a:rPr kumimoji="1" lang="zh-CN" altLang="en-US" sz="2800" b="1" i="0" dirty="0" smtClean="0">
                <a:solidFill>
                  <a:srgbClr val="000066"/>
                </a:solidFill>
                <a:latin typeface="Tahoma" panose="020B0604030504040204" pitchFamily="34" charset="0"/>
              </a:rPr>
              <a:t>。</a:t>
            </a:r>
            <a:endParaRPr kumimoji="1" lang="en-US" altLang="zh-CN" sz="2800" b="1" i="0" dirty="0" smtClean="0">
              <a:solidFill>
                <a:srgbClr val="000066"/>
              </a:solidFill>
              <a:latin typeface="Tahoma" panose="020B0604030504040204" pitchFamily="34" charset="0"/>
            </a:endParaRPr>
          </a:p>
          <a:p>
            <a:pPr marL="914400" lvl="1" indent="-457200" eaLnBrk="1" hangingPunct="1">
              <a:lnSpc>
                <a:spcPct val="120000"/>
              </a:lnSpc>
              <a:spcBef>
                <a:spcPct val="45000"/>
              </a:spcBef>
              <a:buClr>
                <a:srgbClr val="C00000"/>
              </a:buClr>
              <a:buFont typeface="Wingdings" panose="05000000000000000000" pitchFamily="2" charset="2"/>
              <a:buChar char="Ø"/>
            </a:pPr>
            <a:r>
              <a:rPr kumimoji="1" lang="en-US" altLang="zh-CN" sz="2800" b="1" i="0" dirty="0" smtClean="0">
                <a:solidFill>
                  <a:srgbClr val="000066"/>
                </a:solidFill>
                <a:latin typeface="Tahoma" panose="020B0604030504040204" pitchFamily="34" charset="0"/>
              </a:rPr>
              <a:t>MAC</a:t>
            </a:r>
            <a:r>
              <a:rPr kumimoji="1" lang="zh-CN" altLang="en-US" sz="2800" b="1" i="0" dirty="0">
                <a:solidFill>
                  <a:srgbClr val="000066"/>
                </a:solidFill>
                <a:latin typeface="Tahoma" panose="020B0604030504040204" pitchFamily="34" charset="0"/>
              </a:rPr>
              <a:t>适用于对数据有严格而固定密级分类的部门：</a:t>
            </a:r>
          </a:p>
          <a:p>
            <a:pPr lvl="2" eaLnBrk="1" hangingPunct="1">
              <a:lnSpc>
                <a:spcPct val="120000"/>
              </a:lnSpc>
              <a:spcBef>
                <a:spcPct val="45000"/>
              </a:spcBef>
              <a:buClr>
                <a:schemeClr val="hlink"/>
              </a:buClr>
              <a:buFontTx/>
              <a:buChar char="–"/>
            </a:pPr>
            <a:r>
              <a:rPr kumimoji="1" lang="zh-CN" altLang="en-US" sz="2800" b="1" i="0" dirty="0">
                <a:solidFill>
                  <a:srgbClr val="000066"/>
                </a:solidFill>
                <a:latin typeface="Tahoma" panose="020B0604030504040204" pitchFamily="34" charset="0"/>
              </a:rPr>
              <a:t> 军事部门</a:t>
            </a:r>
          </a:p>
          <a:p>
            <a:pPr lvl="2" eaLnBrk="1" hangingPunct="1">
              <a:lnSpc>
                <a:spcPct val="120000"/>
              </a:lnSpc>
              <a:spcBef>
                <a:spcPct val="45000"/>
              </a:spcBef>
              <a:buClr>
                <a:schemeClr val="hlink"/>
              </a:buClr>
              <a:buFontTx/>
              <a:buChar char="–"/>
            </a:pPr>
            <a:r>
              <a:rPr kumimoji="1" lang="zh-CN" altLang="en-US" sz="2800" b="1" i="0" dirty="0">
                <a:solidFill>
                  <a:srgbClr val="000066"/>
                </a:solidFill>
                <a:latin typeface="Tahoma" panose="020B0604030504040204" pitchFamily="34" charset="0"/>
              </a:rPr>
              <a:t> 政府部门</a:t>
            </a:r>
          </a:p>
        </p:txBody>
      </p:sp>
    </p:spTree>
    <p:extLst>
      <p:ext uri="{BB962C8B-B14F-4D97-AF65-F5344CB8AC3E}">
        <p14:creationId xmlns:p14="http://schemas.microsoft.com/office/powerpoint/2010/main" val="4165501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dissolve">
                                      <p:cBhvr>
                                        <p:cTn id="20" dur="500"/>
                                        <p:tgtEl>
                                          <p:spTgt spid="8">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dissolve">
                                      <p:cBhvr>
                                        <p:cTn id="2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812030"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8.1.4 </a:t>
            </a:r>
            <a:r>
              <a:rPr lang="zh-CN" altLang="en-US" sz="2800" b="1" dirty="0">
                <a:solidFill>
                  <a:schemeClr val="bg1"/>
                </a:solidFill>
                <a:latin typeface="微软雅黑" panose="020B0503020204020204" pitchFamily="34" charset="-122"/>
                <a:ea typeface="微软雅黑" panose="020B0503020204020204" pitchFamily="34" charset="-122"/>
              </a:rPr>
              <a:t>强制存取控制（</a:t>
            </a:r>
            <a:r>
              <a:rPr lang="en-US" altLang="zh-CN" sz="2800" b="1" dirty="0">
                <a:solidFill>
                  <a:schemeClr val="bg1"/>
                </a:solidFill>
                <a:latin typeface="微软雅黑" panose="020B0503020204020204" pitchFamily="34" charset="-122"/>
                <a:ea typeface="微软雅黑" panose="020B0503020204020204" pitchFamily="34" charset="-122"/>
              </a:rPr>
              <a:t>MAC</a:t>
            </a:r>
            <a:r>
              <a:rPr lang="zh-CN" altLang="en-US" sz="2800" b="1" dirty="0">
                <a:solidFill>
                  <a:schemeClr val="bg1"/>
                </a:solidFill>
                <a:latin typeface="微软雅黑" panose="020B0503020204020204" pitchFamily="34" charset="-122"/>
                <a:ea typeface="微软雅黑" panose="020B0503020204020204" pitchFamily="34" charset="-122"/>
              </a:rPr>
              <a:t>）方法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611187" y="2420938"/>
            <a:ext cx="9873239" cy="24431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r>
              <a:rPr lang="zh-CN" altLang="en-US" b="1" smtClean="0">
                <a:solidFill>
                  <a:srgbClr val="CC3300"/>
                </a:solidFill>
              </a:rPr>
              <a:t>主体</a:t>
            </a:r>
            <a:r>
              <a:rPr lang="zh-CN" altLang="en-US" b="1" smtClean="0">
                <a:solidFill>
                  <a:srgbClr val="000066"/>
                </a:solidFill>
              </a:rPr>
              <a:t>是系统中的活动实体</a:t>
            </a:r>
            <a:r>
              <a:rPr lang="en-US" altLang="zh-CN" b="1" smtClean="0">
                <a:solidFill>
                  <a:srgbClr val="000066"/>
                </a:solidFill>
              </a:rPr>
              <a:t>:</a:t>
            </a:r>
          </a:p>
          <a:p>
            <a:pPr lvl="2" eaLnBrk="1" hangingPunct="1">
              <a:spcBef>
                <a:spcPct val="10000"/>
              </a:spcBef>
            </a:pPr>
            <a:r>
              <a:rPr lang="en-US" altLang="zh-CN" sz="2800" b="1" smtClean="0">
                <a:solidFill>
                  <a:srgbClr val="000066"/>
                </a:solidFill>
              </a:rPr>
              <a:t> DBMS</a:t>
            </a:r>
            <a:r>
              <a:rPr lang="zh-CN" altLang="en-US" sz="2800" b="1" smtClean="0">
                <a:solidFill>
                  <a:srgbClr val="000066"/>
                </a:solidFill>
              </a:rPr>
              <a:t>所管理的实际用户</a:t>
            </a:r>
          </a:p>
          <a:p>
            <a:pPr lvl="2" eaLnBrk="1" hangingPunct="1">
              <a:spcBef>
                <a:spcPct val="10000"/>
              </a:spcBef>
            </a:pPr>
            <a:r>
              <a:rPr lang="zh-CN" altLang="en-US" sz="2800" b="1" smtClean="0">
                <a:solidFill>
                  <a:srgbClr val="000066"/>
                </a:solidFill>
              </a:rPr>
              <a:t>代表用户的各进程</a:t>
            </a:r>
          </a:p>
          <a:p>
            <a:pPr lvl="1" eaLnBrk="1" hangingPunct="1"/>
            <a:r>
              <a:rPr lang="zh-CN" altLang="en-US" b="1" smtClean="0">
                <a:solidFill>
                  <a:srgbClr val="CC3300"/>
                </a:solidFill>
              </a:rPr>
              <a:t>客体</a:t>
            </a:r>
            <a:r>
              <a:rPr lang="zh-CN" altLang="en-US" b="1" smtClean="0">
                <a:solidFill>
                  <a:srgbClr val="000066"/>
                </a:solidFill>
              </a:rPr>
              <a:t>是系统中的被动实体，是受主体操纵的</a:t>
            </a:r>
            <a:r>
              <a:rPr lang="en-US" altLang="zh-CN" b="1" smtClean="0">
                <a:solidFill>
                  <a:srgbClr val="000066"/>
                </a:solidFill>
              </a:rPr>
              <a:t>:</a:t>
            </a:r>
          </a:p>
          <a:p>
            <a:pPr lvl="2" eaLnBrk="1" hangingPunct="1">
              <a:spcBef>
                <a:spcPct val="10000"/>
              </a:spcBef>
            </a:pPr>
            <a:r>
              <a:rPr lang="en-US" altLang="zh-CN" sz="2800" b="1" smtClean="0">
                <a:solidFill>
                  <a:srgbClr val="000066"/>
                </a:solidFill>
              </a:rPr>
              <a:t> </a:t>
            </a:r>
            <a:r>
              <a:rPr lang="zh-CN" altLang="en-US" sz="2800" b="1" smtClean="0">
                <a:solidFill>
                  <a:srgbClr val="000066"/>
                </a:solidFill>
              </a:rPr>
              <a:t>文件、基表、索引 、视图</a:t>
            </a:r>
            <a:endParaRPr lang="zh-CN" altLang="en-US" sz="2800" b="1" smtClean="0">
              <a:solidFill>
                <a:srgbClr val="000066"/>
              </a:solidFill>
            </a:endParaRPr>
          </a:p>
        </p:txBody>
      </p:sp>
      <p:sp>
        <p:nvSpPr>
          <p:cNvPr id="7" name="Rectangle 4"/>
          <p:cNvSpPr>
            <a:spLocks noChangeArrowheads="1"/>
          </p:cNvSpPr>
          <p:nvPr/>
        </p:nvSpPr>
        <p:spPr bwMode="auto">
          <a:xfrm>
            <a:off x="533400" y="1495852"/>
            <a:ext cx="108030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buClr>
                <a:srgbClr val="FFFF66"/>
              </a:buClr>
            </a:pP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在</a:t>
            </a:r>
            <a:r>
              <a:rPr kumimoji="1" lang="en-US" altLang="zh-CN" sz="2800" b="1" i="0" dirty="0">
                <a:solidFill>
                  <a:srgbClr val="000066"/>
                </a:solidFill>
                <a:latin typeface="Tahoma" panose="020B0604030504040204" pitchFamily="34" charset="0"/>
              </a:rPr>
              <a:t>MAC</a:t>
            </a:r>
            <a:r>
              <a:rPr kumimoji="1" lang="zh-CN" altLang="en-US" sz="2800" b="1" i="0" dirty="0">
                <a:solidFill>
                  <a:srgbClr val="000066"/>
                </a:solidFill>
                <a:latin typeface="Tahoma" panose="020B0604030504040204" pitchFamily="34" charset="0"/>
              </a:rPr>
              <a:t>中，</a:t>
            </a:r>
            <a:r>
              <a:rPr kumimoji="1" lang="en-US" altLang="zh-CN" sz="2800" b="1" i="0" dirty="0">
                <a:solidFill>
                  <a:srgbClr val="000066"/>
                </a:solidFill>
                <a:latin typeface="Tahoma" panose="020B0604030504040204" pitchFamily="34" charset="0"/>
              </a:rPr>
              <a:t>DBMS</a:t>
            </a:r>
            <a:r>
              <a:rPr kumimoji="1" lang="zh-CN" altLang="en-US" sz="2800" b="1" i="0" dirty="0">
                <a:solidFill>
                  <a:srgbClr val="000066"/>
                </a:solidFill>
                <a:latin typeface="Tahoma" panose="020B0604030504040204" pitchFamily="34" charset="0"/>
              </a:rPr>
              <a:t>所管理的全部实体被分为主体和客体两大类</a:t>
            </a:r>
            <a:r>
              <a:rPr kumimoji="1" lang="en-US" altLang="zh-CN" sz="2800" b="1" i="0" dirty="0">
                <a:solidFill>
                  <a:srgbClr val="000066"/>
                </a:solidFill>
                <a:latin typeface="Tahoma" panose="020B0604030504040204" pitchFamily="34" charset="0"/>
              </a:rPr>
              <a:t>:</a:t>
            </a:r>
          </a:p>
        </p:txBody>
      </p:sp>
    </p:spTree>
    <p:extLst>
      <p:ext uri="{BB962C8B-B14F-4D97-AF65-F5344CB8AC3E}">
        <p14:creationId xmlns:p14="http://schemas.microsoft.com/office/powerpoint/2010/main" val="4181795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dissolve">
                                      <p:cBhvr>
                                        <p:cTn id="10" dur="500"/>
                                        <p:tgtEl>
                                          <p:spTgt spid="6">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dissolv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dissolve">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6071803"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8.1.4 </a:t>
            </a:r>
            <a:r>
              <a:rPr lang="zh-CN" altLang="en-US" sz="2800" b="1" dirty="0">
                <a:solidFill>
                  <a:schemeClr val="bg1"/>
                </a:solidFill>
                <a:latin typeface="微软雅黑" panose="020B0503020204020204" pitchFamily="34" charset="-122"/>
                <a:ea typeface="微软雅黑" panose="020B0503020204020204" pitchFamily="34" charset="-122"/>
              </a:rPr>
              <a:t>强制存取控制（</a:t>
            </a:r>
            <a:r>
              <a:rPr lang="en-US" altLang="zh-CN" sz="2800" b="1" dirty="0">
                <a:solidFill>
                  <a:schemeClr val="bg1"/>
                </a:solidFill>
                <a:latin typeface="微软雅黑" panose="020B0503020204020204" pitchFamily="34" charset="-122"/>
                <a:ea typeface="微软雅黑" panose="020B0503020204020204" pitchFamily="34" charset="-122"/>
              </a:rPr>
              <a:t>MAC</a:t>
            </a:r>
            <a:r>
              <a:rPr lang="zh-CN" altLang="en-US" sz="2800" b="1" dirty="0">
                <a:solidFill>
                  <a:schemeClr val="bg1"/>
                </a:solidFill>
                <a:latin typeface="微软雅黑" panose="020B0503020204020204" pitchFamily="34" charset="-122"/>
                <a:ea typeface="微软雅黑" panose="020B0503020204020204" pitchFamily="34" charset="-122"/>
              </a:rPr>
              <a:t>）方法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250825" y="3429000"/>
            <a:ext cx="11532466" cy="27352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lnSpc>
                <a:spcPct val="120000"/>
              </a:lnSpc>
              <a:spcBef>
                <a:spcPct val="60000"/>
              </a:spcBef>
              <a:buClr>
                <a:srgbClr val="FF0000"/>
              </a:buClr>
              <a:buFont typeface="Wingdings" panose="05000000000000000000" pitchFamily="2" charset="2"/>
              <a:buChar char="u"/>
            </a:pPr>
            <a:r>
              <a:rPr lang="zh-CN" altLang="en-US" b="1" dirty="0" smtClean="0">
                <a:solidFill>
                  <a:srgbClr val="000066"/>
                </a:solidFill>
              </a:rPr>
              <a:t>主体的敏感度标记称为</a:t>
            </a:r>
            <a:r>
              <a:rPr lang="zh-CN" altLang="en-US" b="1" dirty="0" smtClean="0">
                <a:solidFill>
                  <a:srgbClr val="CC3300"/>
                </a:solidFill>
              </a:rPr>
              <a:t>许可证级别</a:t>
            </a:r>
          </a:p>
          <a:p>
            <a:pPr lvl="1" eaLnBrk="1" hangingPunct="1">
              <a:lnSpc>
                <a:spcPct val="120000"/>
              </a:lnSpc>
              <a:spcBef>
                <a:spcPct val="60000"/>
              </a:spcBef>
              <a:buClr>
                <a:srgbClr val="FF0000"/>
              </a:buClr>
              <a:buFont typeface="Wingdings" panose="05000000000000000000" pitchFamily="2" charset="2"/>
              <a:buChar char="u"/>
            </a:pPr>
            <a:r>
              <a:rPr lang="zh-CN" altLang="en-US" b="1" dirty="0" smtClean="0">
                <a:solidFill>
                  <a:srgbClr val="000066"/>
                </a:solidFill>
              </a:rPr>
              <a:t>客体的敏感度标记称为</a:t>
            </a:r>
            <a:r>
              <a:rPr lang="zh-CN" altLang="en-US" b="1" dirty="0" smtClean="0">
                <a:solidFill>
                  <a:srgbClr val="CC3300"/>
                </a:solidFill>
              </a:rPr>
              <a:t>密级</a:t>
            </a:r>
          </a:p>
          <a:p>
            <a:pPr lvl="1" eaLnBrk="1" hangingPunct="1">
              <a:lnSpc>
                <a:spcPct val="120000"/>
              </a:lnSpc>
              <a:spcBef>
                <a:spcPct val="60000"/>
              </a:spcBef>
              <a:buClr>
                <a:srgbClr val="FF0000"/>
              </a:buClr>
              <a:buFont typeface="Wingdings" panose="05000000000000000000" pitchFamily="2" charset="2"/>
              <a:buChar char="u"/>
            </a:pPr>
            <a:r>
              <a:rPr lang="en-US" altLang="zh-CN" b="1" dirty="0" smtClean="0">
                <a:solidFill>
                  <a:srgbClr val="000066"/>
                </a:solidFill>
              </a:rPr>
              <a:t>MAC</a:t>
            </a:r>
            <a:r>
              <a:rPr lang="zh-CN" altLang="en-US" b="1" dirty="0" smtClean="0">
                <a:solidFill>
                  <a:srgbClr val="000066"/>
                </a:solidFill>
              </a:rPr>
              <a:t>机制就是通过对比主体的</a:t>
            </a:r>
            <a:r>
              <a:rPr lang="en-US" altLang="zh-CN" b="1" dirty="0" smtClean="0">
                <a:solidFill>
                  <a:srgbClr val="000066"/>
                </a:solidFill>
              </a:rPr>
              <a:t>Label</a:t>
            </a:r>
            <a:r>
              <a:rPr lang="zh-CN" altLang="en-US" b="1" dirty="0" smtClean="0">
                <a:solidFill>
                  <a:srgbClr val="000066"/>
                </a:solidFill>
              </a:rPr>
              <a:t>和客体的</a:t>
            </a:r>
            <a:r>
              <a:rPr lang="en-US" altLang="zh-CN" b="1" dirty="0" smtClean="0">
                <a:solidFill>
                  <a:srgbClr val="000066"/>
                </a:solidFill>
              </a:rPr>
              <a:t>Label</a:t>
            </a:r>
            <a:r>
              <a:rPr lang="zh-CN" altLang="en-US" b="1" dirty="0" smtClean="0">
                <a:solidFill>
                  <a:srgbClr val="000066"/>
                </a:solidFill>
              </a:rPr>
              <a:t>，最终确定主体是否能够存取客体。</a:t>
            </a:r>
            <a:endParaRPr lang="zh-CN" altLang="en-US" b="1" dirty="0" smtClean="0">
              <a:solidFill>
                <a:srgbClr val="000066"/>
              </a:solidFill>
            </a:endParaRPr>
          </a:p>
        </p:txBody>
      </p:sp>
      <p:sp>
        <p:nvSpPr>
          <p:cNvPr id="7" name="Rectangle 5"/>
          <p:cNvSpPr>
            <a:spLocks noChangeArrowheads="1"/>
          </p:cNvSpPr>
          <p:nvPr/>
        </p:nvSpPr>
        <p:spPr bwMode="auto">
          <a:xfrm>
            <a:off x="323849" y="1125538"/>
            <a:ext cx="11625695"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95000"/>
              </a:lnSpc>
              <a:buClr>
                <a:srgbClr val="C00000"/>
              </a:buClr>
              <a:buFont typeface="Wingdings" panose="05000000000000000000" pitchFamily="2" charset="2"/>
              <a:buChar char="Ø"/>
            </a:pPr>
            <a:r>
              <a:rPr lang="zh-CN" altLang="en-US" sz="2800" b="1" i="0" dirty="0">
                <a:solidFill>
                  <a:srgbClr val="CC3300"/>
                </a:solidFill>
                <a:latin typeface="宋体" panose="02010600030101010101" pitchFamily="2" charset="-122"/>
              </a:rPr>
              <a:t>敏感度标记</a:t>
            </a:r>
            <a:r>
              <a:rPr lang="zh-CN" altLang="en-US" sz="2800" b="1" i="0" dirty="0">
                <a:solidFill>
                  <a:srgbClr val="000066"/>
                </a:solidFill>
                <a:latin typeface="宋体" panose="02010600030101010101" pitchFamily="2" charset="-122"/>
              </a:rPr>
              <a:t>（</a:t>
            </a:r>
            <a:r>
              <a:rPr lang="en-US" altLang="zh-CN" sz="2800" b="1" i="0" dirty="0">
                <a:solidFill>
                  <a:srgbClr val="000066"/>
                </a:solidFill>
                <a:latin typeface="宋体" panose="02010600030101010101" pitchFamily="2" charset="-122"/>
              </a:rPr>
              <a:t>Label</a:t>
            </a:r>
            <a:r>
              <a:rPr lang="zh-CN" altLang="en-US" sz="2800" b="1" i="0" dirty="0">
                <a:solidFill>
                  <a:srgbClr val="000066"/>
                </a:solidFill>
                <a:latin typeface="宋体" panose="02010600030101010101" pitchFamily="2" charset="-122"/>
              </a:rPr>
              <a:t>）</a:t>
            </a:r>
          </a:p>
          <a:p>
            <a:pPr lvl="1" eaLnBrk="1" hangingPunct="1">
              <a:lnSpc>
                <a:spcPct val="95000"/>
              </a:lnSpc>
              <a:buFontTx/>
              <a:buChar char="–"/>
            </a:pPr>
            <a:r>
              <a:rPr lang="zh-CN" altLang="en-US" sz="2800" b="1" i="0" dirty="0">
                <a:solidFill>
                  <a:srgbClr val="000066"/>
                </a:solidFill>
                <a:latin typeface="宋体" panose="02010600030101010101" pitchFamily="2" charset="-122"/>
              </a:rPr>
              <a:t> 对于主体和客体，</a:t>
            </a:r>
            <a:r>
              <a:rPr lang="en-US" altLang="zh-CN" sz="2800" b="1" i="0" dirty="0">
                <a:solidFill>
                  <a:srgbClr val="000066"/>
                </a:solidFill>
                <a:latin typeface="宋体" panose="02010600030101010101" pitchFamily="2" charset="-122"/>
              </a:rPr>
              <a:t>DBMS</a:t>
            </a:r>
            <a:r>
              <a:rPr lang="zh-CN" altLang="en-US" sz="2800" b="1" i="0" dirty="0">
                <a:solidFill>
                  <a:srgbClr val="000066"/>
                </a:solidFill>
                <a:latin typeface="宋体" panose="02010600030101010101" pitchFamily="2" charset="-122"/>
              </a:rPr>
              <a:t>为它们每个实例（值）指派一个敏感度标记。</a:t>
            </a:r>
          </a:p>
          <a:p>
            <a:pPr lvl="1" eaLnBrk="1" hangingPunct="1">
              <a:lnSpc>
                <a:spcPct val="95000"/>
              </a:lnSpc>
              <a:buFontTx/>
              <a:buChar char="–"/>
            </a:pPr>
            <a:r>
              <a:rPr lang="zh-CN" altLang="en-US" sz="2800" b="1" i="0" dirty="0">
                <a:solidFill>
                  <a:srgbClr val="000066"/>
                </a:solidFill>
                <a:latin typeface="宋体" panose="02010600030101010101" pitchFamily="2" charset="-122"/>
              </a:rPr>
              <a:t> 分成若干级别：</a:t>
            </a:r>
          </a:p>
          <a:p>
            <a:pPr lvl="1" eaLnBrk="1" hangingPunct="1">
              <a:lnSpc>
                <a:spcPct val="95000"/>
              </a:lnSpc>
            </a:pPr>
            <a:r>
              <a:rPr lang="zh-CN" altLang="en-US" sz="2800" b="1" i="0" dirty="0">
                <a:solidFill>
                  <a:srgbClr val="000066"/>
                </a:solidFill>
                <a:latin typeface="宋体" panose="02010600030101010101" pitchFamily="2" charset="-122"/>
              </a:rPr>
              <a:t>       绝密、机密、可信、公开</a:t>
            </a:r>
          </a:p>
          <a:p>
            <a:pPr lvl="1" eaLnBrk="1" hangingPunct="1">
              <a:lnSpc>
                <a:spcPct val="95000"/>
              </a:lnSpc>
              <a:buFontTx/>
              <a:buChar char="–"/>
            </a:pPr>
            <a:endParaRPr lang="en-US" altLang="zh-CN" sz="2800" b="1" i="0" dirty="0">
              <a:solidFill>
                <a:srgbClr val="000066"/>
              </a:solidFill>
              <a:latin typeface="宋体" panose="02010600030101010101" pitchFamily="2" charset="-122"/>
            </a:endParaRPr>
          </a:p>
        </p:txBody>
      </p:sp>
    </p:spTree>
    <p:extLst>
      <p:ext uri="{BB962C8B-B14F-4D97-AF65-F5344CB8AC3E}">
        <p14:creationId xmlns:p14="http://schemas.microsoft.com/office/powerpoint/2010/main" val="1670766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up)">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up)">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up)">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885055"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8.1.4 </a:t>
            </a:r>
            <a:r>
              <a:rPr lang="zh-CN" altLang="en-US" sz="2800" b="1" dirty="0">
                <a:solidFill>
                  <a:schemeClr val="bg1"/>
                </a:solidFill>
                <a:latin typeface="微软雅黑" panose="020B0503020204020204" pitchFamily="34" charset="-122"/>
                <a:ea typeface="微软雅黑" panose="020B0503020204020204" pitchFamily="34" charset="-122"/>
              </a:rPr>
              <a:t>强制存取控制（</a:t>
            </a:r>
            <a:r>
              <a:rPr lang="en-US" altLang="zh-CN" sz="2800" b="1" dirty="0">
                <a:solidFill>
                  <a:schemeClr val="bg1"/>
                </a:solidFill>
                <a:latin typeface="微软雅黑" panose="020B0503020204020204" pitchFamily="34" charset="-122"/>
                <a:ea typeface="微软雅黑" panose="020B0503020204020204" pitchFamily="34" charset="-122"/>
              </a:rPr>
              <a:t>MAC</a:t>
            </a:r>
            <a:r>
              <a:rPr lang="zh-CN" altLang="en-US" sz="2800" b="1" dirty="0">
                <a:solidFill>
                  <a:schemeClr val="bg1"/>
                </a:solidFill>
                <a:latin typeface="微软雅黑" panose="020B0503020204020204" pitchFamily="34" charset="-122"/>
                <a:ea typeface="微软雅黑" panose="020B0503020204020204" pitchFamily="34" charset="-122"/>
              </a:rPr>
              <a:t>）方法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710043"/>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250824" y="916418"/>
            <a:ext cx="11941175" cy="2714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spcBef>
                <a:spcPct val="5000"/>
              </a:spcBef>
              <a:buClr>
                <a:srgbClr val="C00000"/>
              </a:buClr>
              <a:buFont typeface="Wingdings" panose="05000000000000000000" pitchFamily="2" charset="2"/>
              <a:buChar char="Ø"/>
            </a:pPr>
            <a:r>
              <a:rPr lang="en-US" altLang="zh-CN" sz="2400" b="1" dirty="0" smtClean="0">
                <a:solidFill>
                  <a:srgbClr val="000066"/>
                </a:solidFill>
              </a:rPr>
              <a:t> </a:t>
            </a:r>
            <a:r>
              <a:rPr lang="zh-CN" altLang="en-US" sz="2400" b="1" dirty="0" smtClean="0">
                <a:solidFill>
                  <a:srgbClr val="CC3300"/>
                </a:solidFill>
              </a:rPr>
              <a:t>强制存取控制规则</a:t>
            </a:r>
          </a:p>
          <a:p>
            <a:pPr lvl="1" eaLnBrk="1" hangingPunct="1">
              <a:lnSpc>
                <a:spcPct val="150000"/>
              </a:lnSpc>
              <a:spcBef>
                <a:spcPct val="5000"/>
              </a:spcBef>
            </a:pPr>
            <a:r>
              <a:rPr lang="zh-CN" altLang="en-US" b="1" dirty="0" smtClean="0">
                <a:solidFill>
                  <a:srgbClr val="000066"/>
                </a:solidFill>
              </a:rPr>
              <a:t>当某一用户（或某一主体）以标记</a:t>
            </a:r>
            <a:r>
              <a:rPr lang="en-US" altLang="zh-CN" b="1" dirty="0" smtClean="0">
                <a:solidFill>
                  <a:srgbClr val="000066"/>
                </a:solidFill>
              </a:rPr>
              <a:t>label</a:t>
            </a:r>
            <a:r>
              <a:rPr lang="zh-CN" altLang="en-US" b="1" dirty="0" smtClean="0">
                <a:solidFill>
                  <a:srgbClr val="000066"/>
                </a:solidFill>
              </a:rPr>
              <a:t>注册入系统时，系统要求他对任何客体的存取必须遵循下面两条规则：</a:t>
            </a:r>
          </a:p>
          <a:p>
            <a:pPr lvl="1" eaLnBrk="1" hangingPunct="1">
              <a:lnSpc>
                <a:spcPct val="150000"/>
              </a:lnSpc>
              <a:spcBef>
                <a:spcPct val="5000"/>
              </a:spcBef>
              <a:buFontTx/>
              <a:buNone/>
            </a:pPr>
            <a:r>
              <a:rPr lang="zh-CN" altLang="en-US" b="1" dirty="0" smtClean="0">
                <a:solidFill>
                  <a:srgbClr val="000066"/>
                </a:solidFill>
              </a:rPr>
              <a:t>（</a:t>
            </a:r>
            <a:r>
              <a:rPr lang="en-US" altLang="zh-CN" b="1" dirty="0" smtClean="0">
                <a:solidFill>
                  <a:srgbClr val="000066"/>
                </a:solidFill>
              </a:rPr>
              <a:t>1</a:t>
            </a:r>
            <a:r>
              <a:rPr lang="zh-CN" altLang="en-US" b="1" dirty="0" smtClean="0">
                <a:solidFill>
                  <a:srgbClr val="000066"/>
                </a:solidFill>
              </a:rPr>
              <a:t>）仅当主体的许可证级别</a:t>
            </a:r>
            <a:r>
              <a:rPr lang="zh-CN" altLang="en-US" b="1" dirty="0" smtClean="0">
                <a:solidFill>
                  <a:srgbClr val="CC3300"/>
                </a:solidFill>
              </a:rPr>
              <a:t>大于或等于</a:t>
            </a:r>
            <a:r>
              <a:rPr lang="zh-CN" altLang="en-US" b="1" dirty="0" smtClean="0">
                <a:solidFill>
                  <a:srgbClr val="000066"/>
                </a:solidFill>
              </a:rPr>
              <a:t>客体的密级时，该主体才能</a:t>
            </a:r>
            <a:r>
              <a:rPr lang="zh-CN" altLang="en-US" b="1" dirty="0" smtClean="0">
                <a:solidFill>
                  <a:srgbClr val="CC3300"/>
                </a:solidFill>
              </a:rPr>
              <a:t>读取</a:t>
            </a:r>
            <a:r>
              <a:rPr lang="zh-CN" altLang="en-US" b="1" dirty="0" smtClean="0">
                <a:solidFill>
                  <a:srgbClr val="000066"/>
                </a:solidFill>
              </a:rPr>
              <a:t>相应的客体；</a:t>
            </a:r>
          </a:p>
          <a:p>
            <a:pPr lvl="1" eaLnBrk="1" hangingPunct="1">
              <a:lnSpc>
                <a:spcPct val="150000"/>
              </a:lnSpc>
              <a:spcBef>
                <a:spcPct val="5000"/>
              </a:spcBef>
              <a:buFontTx/>
              <a:buNone/>
            </a:pPr>
            <a:r>
              <a:rPr lang="zh-CN" altLang="en-US" b="1" dirty="0" smtClean="0">
                <a:solidFill>
                  <a:srgbClr val="000066"/>
                </a:solidFill>
              </a:rPr>
              <a:t>（</a:t>
            </a:r>
            <a:r>
              <a:rPr lang="en-US" altLang="zh-CN" b="1" dirty="0" smtClean="0">
                <a:solidFill>
                  <a:srgbClr val="000066"/>
                </a:solidFill>
              </a:rPr>
              <a:t>2</a:t>
            </a:r>
            <a:r>
              <a:rPr lang="zh-CN" altLang="en-US" b="1" dirty="0" smtClean="0">
                <a:solidFill>
                  <a:srgbClr val="000066"/>
                </a:solidFill>
              </a:rPr>
              <a:t>）仅当主体的许可证级别</a:t>
            </a:r>
            <a:r>
              <a:rPr lang="zh-CN" altLang="en-US" b="1" dirty="0" smtClean="0">
                <a:solidFill>
                  <a:srgbClr val="CC3300"/>
                </a:solidFill>
              </a:rPr>
              <a:t>等于</a:t>
            </a:r>
            <a:r>
              <a:rPr lang="zh-CN" altLang="en-US" b="1" dirty="0" smtClean="0">
                <a:solidFill>
                  <a:srgbClr val="000066"/>
                </a:solidFill>
              </a:rPr>
              <a:t>客体的密级时，该主体才能</a:t>
            </a:r>
            <a:r>
              <a:rPr lang="zh-CN" altLang="en-US" b="1" dirty="0" smtClean="0">
                <a:solidFill>
                  <a:srgbClr val="CC3300"/>
                </a:solidFill>
              </a:rPr>
              <a:t>写</a:t>
            </a:r>
            <a:r>
              <a:rPr lang="zh-CN" altLang="en-US" b="1" dirty="0" smtClean="0">
                <a:solidFill>
                  <a:srgbClr val="000066"/>
                </a:solidFill>
              </a:rPr>
              <a:t>相应的客体。</a:t>
            </a:r>
          </a:p>
          <a:p>
            <a:pPr lvl="1" eaLnBrk="1" hangingPunct="1">
              <a:spcBef>
                <a:spcPct val="5000"/>
              </a:spcBef>
              <a:buFontTx/>
              <a:buNone/>
            </a:pPr>
            <a:endParaRPr lang="en-US" altLang="zh-CN" b="1" dirty="0" smtClean="0">
              <a:solidFill>
                <a:srgbClr val="000066"/>
              </a:solidFill>
            </a:endParaRPr>
          </a:p>
        </p:txBody>
      </p:sp>
      <p:sp>
        <p:nvSpPr>
          <p:cNvPr id="7" name="Rectangle 4"/>
          <p:cNvSpPr>
            <a:spLocks noChangeArrowheads="1"/>
          </p:cNvSpPr>
          <p:nvPr/>
        </p:nvSpPr>
        <p:spPr bwMode="auto">
          <a:xfrm>
            <a:off x="260421" y="3884073"/>
            <a:ext cx="1139940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buClr>
                <a:srgbClr val="C00000"/>
              </a:buClr>
              <a:buFont typeface="Wingdings" panose="05000000000000000000" pitchFamily="2" charset="2"/>
              <a:buChar char="Ø"/>
            </a:pPr>
            <a:r>
              <a:rPr lang="zh-CN" altLang="en-US" sz="2000" b="1" i="0" dirty="0">
                <a:solidFill>
                  <a:srgbClr val="CC3300"/>
                </a:solidFill>
              </a:rPr>
              <a:t>修正规则</a:t>
            </a:r>
            <a:r>
              <a:rPr lang="zh-CN" altLang="en-US" sz="2000" b="1" i="0" dirty="0">
                <a:solidFill>
                  <a:srgbClr val="000066"/>
                </a:solidFill>
                <a:sym typeface="Wingdings" panose="05000000000000000000" pitchFamily="2" charset="2"/>
              </a:rPr>
              <a:t> </a:t>
            </a:r>
            <a:r>
              <a:rPr lang="en-US" altLang="zh-CN" sz="2000" b="1" i="0" dirty="0">
                <a:solidFill>
                  <a:srgbClr val="000066"/>
                </a:solidFill>
                <a:sym typeface="Wingdings" panose="05000000000000000000" pitchFamily="2" charset="2"/>
              </a:rPr>
              <a:t>(</a:t>
            </a:r>
            <a:r>
              <a:rPr lang="zh-CN" altLang="en-US" sz="2000" b="1" i="0" dirty="0">
                <a:solidFill>
                  <a:srgbClr val="000066"/>
                </a:solidFill>
                <a:sym typeface="Wingdings" panose="05000000000000000000" pitchFamily="2" charset="2"/>
              </a:rPr>
              <a:t>某些系统规定</a:t>
            </a:r>
            <a:r>
              <a:rPr lang="en-US" altLang="zh-CN" sz="2000" b="1" i="0" dirty="0">
                <a:solidFill>
                  <a:srgbClr val="000066"/>
                </a:solidFill>
                <a:sym typeface="Wingdings" panose="05000000000000000000" pitchFamily="2" charset="2"/>
              </a:rPr>
              <a:t>)</a:t>
            </a:r>
            <a:endParaRPr lang="en-US" altLang="zh-CN" sz="2000" b="1" i="0" dirty="0">
              <a:solidFill>
                <a:srgbClr val="000066"/>
              </a:solidFill>
            </a:endParaRPr>
          </a:p>
          <a:p>
            <a:pPr lvl="1" eaLnBrk="1" hangingPunct="1">
              <a:buFontTx/>
              <a:buChar char="–"/>
            </a:pPr>
            <a:r>
              <a:rPr lang="zh-CN" altLang="en-US" sz="2000" b="1" i="0" dirty="0">
                <a:solidFill>
                  <a:srgbClr val="000066"/>
                </a:solidFill>
              </a:rPr>
              <a:t>主体的许可证级别</a:t>
            </a:r>
            <a:r>
              <a:rPr lang="zh-CN" altLang="en-US" sz="2000" b="1" i="0" dirty="0">
                <a:solidFill>
                  <a:srgbClr val="CC3300"/>
                </a:solidFill>
              </a:rPr>
              <a:t>小于等于</a:t>
            </a:r>
            <a:r>
              <a:rPr lang="zh-CN" altLang="en-US" sz="2000" b="1" i="0" dirty="0">
                <a:solidFill>
                  <a:srgbClr val="000066"/>
                </a:solidFill>
              </a:rPr>
              <a:t>客体的密级，主体能</a:t>
            </a:r>
            <a:r>
              <a:rPr lang="zh-CN" altLang="en-US" sz="2000" b="1" i="0" dirty="0">
                <a:solidFill>
                  <a:srgbClr val="CC3300"/>
                </a:solidFill>
              </a:rPr>
              <a:t>写</a:t>
            </a:r>
            <a:r>
              <a:rPr lang="zh-CN" altLang="en-US" sz="2000" b="1" i="0" dirty="0">
                <a:solidFill>
                  <a:srgbClr val="000066"/>
                </a:solidFill>
              </a:rPr>
              <a:t>相应的客体。</a:t>
            </a:r>
          </a:p>
          <a:p>
            <a:pPr lvl="1" eaLnBrk="1" hangingPunct="1">
              <a:buFontTx/>
              <a:buChar char="–"/>
            </a:pPr>
            <a:r>
              <a:rPr lang="zh-CN" altLang="en-US" sz="2000" b="1" i="0" dirty="0">
                <a:solidFill>
                  <a:srgbClr val="000066"/>
                </a:solidFill>
              </a:rPr>
              <a:t>表示：用户可为写入的数据对象赋予高于自己的许可证级别的密级，但一旦数据被写入，该用户自己也不能再读该数据对象了。</a:t>
            </a:r>
          </a:p>
        </p:txBody>
      </p:sp>
      <p:sp>
        <p:nvSpPr>
          <p:cNvPr id="8" name="Rectangle 5"/>
          <p:cNvSpPr>
            <a:spLocks noChangeArrowheads="1"/>
          </p:cNvSpPr>
          <p:nvPr/>
        </p:nvSpPr>
        <p:spPr bwMode="auto">
          <a:xfrm>
            <a:off x="260421" y="5323936"/>
            <a:ext cx="11057803"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buClr>
                <a:srgbClr val="C00000"/>
              </a:buClr>
              <a:buFont typeface="Wingdings" panose="05000000000000000000" pitchFamily="2" charset="2"/>
              <a:buChar char="Ø"/>
            </a:pPr>
            <a:r>
              <a:rPr kumimoji="1" lang="zh-CN" altLang="en-US" sz="2400" b="1" i="0" dirty="0">
                <a:solidFill>
                  <a:srgbClr val="CC3300"/>
                </a:solidFill>
                <a:latin typeface="Tahoma" panose="020B0604030504040204" pitchFamily="34" charset="0"/>
              </a:rPr>
              <a:t>共同点</a:t>
            </a:r>
            <a:r>
              <a:rPr kumimoji="1" lang="zh-CN" altLang="en-US" sz="2400" b="1" i="0" dirty="0">
                <a:solidFill>
                  <a:srgbClr val="000066"/>
                </a:solidFill>
                <a:latin typeface="Tahoma" panose="020B0604030504040204" pitchFamily="34" charset="0"/>
              </a:rPr>
              <a:t>：禁止了拥有高许可证级别的主体更新低密级的数据对象，防止敏感数据的泄漏。</a:t>
            </a:r>
          </a:p>
        </p:txBody>
      </p:sp>
    </p:spTree>
    <p:extLst>
      <p:ext uri="{BB962C8B-B14F-4D97-AF65-F5344CB8AC3E}">
        <p14:creationId xmlns:p14="http://schemas.microsoft.com/office/powerpoint/2010/main" val="18559843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blinds(horizontal)">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animEffect transition="in" filter="blinds(horizontal)">
                                      <p:cBhvr>
                                        <p:cTn id="32" dur="500"/>
                                        <p:tgtEl>
                                          <p:spTgt spid="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blinds(horizontal)">
                                      <p:cBhvr>
                                        <p:cTn id="37" dur="5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checkerboard(across)">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P spid="7" grpId="0" build="p" bldLvl="2" autoUpdateAnimBg="0"/>
      <p:bldP spid="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885055"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8.1.4 </a:t>
            </a:r>
            <a:r>
              <a:rPr lang="zh-CN" altLang="en-US" sz="2800" b="1" dirty="0">
                <a:solidFill>
                  <a:schemeClr val="bg1"/>
                </a:solidFill>
                <a:latin typeface="微软雅黑" panose="020B0503020204020204" pitchFamily="34" charset="-122"/>
                <a:ea typeface="微软雅黑" panose="020B0503020204020204" pitchFamily="34" charset="-122"/>
              </a:rPr>
              <a:t>强制存取控制（</a:t>
            </a:r>
            <a:r>
              <a:rPr lang="en-US" altLang="zh-CN" sz="2800" b="1" dirty="0">
                <a:solidFill>
                  <a:schemeClr val="bg1"/>
                </a:solidFill>
                <a:latin typeface="微软雅黑" panose="020B0503020204020204" pitchFamily="34" charset="-122"/>
                <a:ea typeface="微软雅黑" panose="020B0503020204020204" pitchFamily="34" charset="-122"/>
              </a:rPr>
              <a:t>MAC</a:t>
            </a:r>
            <a:r>
              <a:rPr lang="zh-CN" altLang="en-US" sz="2800" b="1" dirty="0">
                <a:solidFill>
                  <a:schemeClr val="bg1"/>
                </a:solidFill>
                <a:latin typeface="微软雅黑" panose="020B0503020204020204" pitchFamily="34" charset="-122"/>
                <a:ea typeface="微软雅黑" panose="020B0503020204020204" pitchFamily="34" charset="-122"/>
              </a:rPr>
              <a:t>）方法</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419099" y="971551"/>
            <a:ext cx="10979727" cy="26336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spcBef>
                <a:spcPct val="0"/>
              </a:spcBef>
              <a:buClr>
                <a:srgbClr val="C00000"/>
              </a:buClr>
              <a:buFont typeface="Wingdings" panose="05000000000000000000" pitchFamily="2" charset="2"/>
              <a:buChar char="Ø"/>
            </a:pPr>
            <a:r>
              <a:rPr lang="zh-CN" altLang="en-US" sz="2400" b="1" dirty="0" smtClean="0">
                <a:solidFill>
                  <a:srgbClr val="CC3300"/>
                </a:solidFill>
              </a:rPr>
              <a:t>强制存取控制的特点</a:t>
            </a:r>
          </a:p>
          <a:p>
            <a:pPr lvl="1" eaLnBrk="1" hangingPunct="1">
              <a:lnSpc>
                <a:spcPct val="120000"/>
              </a:lnSpc>
              <a:spcBef>
                <a:spcPct val="0"/>
              </a:spcBef>
            </a:pPr>
            <a:r>
              <a:rPr lang="en-US" altLang="zh-CN" b="1" dirty="0" smtClean="0">
                <a:solidFill>
                  <a:srgbClr val="000066"/>
                </a:solidFill>
              </a:rPr>
              <a:t>MAC</a:t>
            </a:r>
            <a:r>
              <a:rPr lang="zh-CN" altLang="en-US" b="1" dirty="0" smtClean="0">
                <a:solidFill>
                  <a:srgbClr val="000066"/>
                </a:solidFill>
              </a:rPr>
              <a:t>是对数据本身进行密级标记；</a:t>
            </a:r>
          </a:p>
          <a:p>
            <a:pPr lvl="1" eaLnBrk="1" hangingPunct="1">
              <a:lnSpc>
                <a:spcPct val="120000"/>
              </a:lnSpc>
              <a:spcBef>
                <a:spcPct val="0"/>
              </a:spcBef>
            </a:pPr>
            <a:r>
              <a:rPr lang="zh-CN" altLang="en-US" b="1" dirty="0" smtClean="0">
                <a:solidFill>
                  <a:srgbClr val="000066"/>
                </a:solidFill>
              </a:rPr>
              <a:t>无论数据如何复制，标记与数据是一个不可分的整体；</a:t>
            </a:r>
          </a:p>
          <a:p>
            <a:pPr lvl="1" eaLnBrk="1" hangingPunct="1">
              <a:lnSpc>
                <a:spcPct val="120000"/>
              </a:lnSpc>
              <a:spcBef>
                <a:spcPct val="0"/>
              </a:spcBef>
            </a:pPr>
            <a:r>
              <a:rPr lang="zh-CN" altLang="en-US" b="1" dirty="0" smtClean="0">
                <a:solidFill>
                  <a:srgbClr val="000066"/>
                </a:solidFill>
              </a:rPr>
              <a:t>只有符合密级标记要求的用户才可以操纵数据；</a:t>
            </a:r>
          </a:p>
          <a:p>
            <a:pPr lvl="1" eaLnBrk="1" hangingPunct="1">
              <a:lnSpc>
                <a:spcPct val="120000"/>
              </a:lnSpc>
              <a:spcBef>
                <a:spcPct val="0"/>
              </a:spcBef>
            </a:pPr>
            <a:r>
              <a:rPr lang="zh-CN" altLang="en-US" b="1" dirty="0" smtClean="0">
                <a:solidFill>
                  <a:srgbClr val="000066"/>
                </a:solidFill>
              </a:rPr>
              <a:t>提供了更高级别的安全性。</a:t>
            </a:r>
            <a:endParaRPr lang="zh-CN" altLang="en-US" b="1" dirty="0" smtClean="0">
              <a:solidFill>
                <a:srgbClr val="000066"/>
              </a:solidFill>
            </a:endParaRPr>
          </a:p>
        </p:txBody>
      </p:sp>
      <p:sp>
        <p:nvSpPr>
          <p:cNvPr id="7" name="Rectangle 5"/>
          <p:cNvSpPr>
            <a:spLocks noChangeArrowheads="1"/>
          </p:cNvSpPr>
          <p:nvPr/>
        </p:nvSpPr>
        <p:spPr bwMode="auto">
          <a:xfrm>
            <a:off x="468313" y="3141663"/>
            <a:ext cx="79724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lnSpc>
                <a:spcPct val="105000"/>
              </a:lnSpc>
              <a:buClr>
                <a:srgbClr val="FFFF66"/>
              </a:buClr>
            </a:pPr>
            <a:r>
              <a:rPr kumimoji="1" lang="en-US" altLang="zh-CN" sz="2400" b="1" i="0" dirty="0">
                <a:solidFill>
                  <a:srgbClr val="FF3300"/>
                </a:solidFill>
                <a:latin typeface="Tahoma" panose="020B0604030504040204" pitchFamily="34" charset="0"/>
              </a:rPr>
              <a:t>MAC</a:t>
            </a:r>
            <a:r>
              <a:rPr kumimoji="1" lang="zh-CN" altLang="en-US" sz="2400" b="1" i="0" dirty="0">
                <a:solidFill>
                  <a:srgbClr val="FF3300"/>
                </a:solidFill>
                <a:latin typeface="Tahoma" panose="020B0604030504040204" pitchFamily="34" charset="0"/>
              </a:rPr>
              <a:t>与</a:t>
            </a:r>
            <a:r>
              <a:rPr kumimoji="1" lang="en-US" altLang="zh-CN" sz="2400" b="1" i="0" dirty="0">
                <a:solidFill>
                  <a:srgbClr val="FF3300"/>
                </a:solidFill>
                <a:latin typeface="Tahoma" panose="020B0604030504040204" pitchFamily="34" charset="0"/>
              </a:rPr>
              <a:t>DAC</a:t>
            </a:r>
            <a:r>
              <a:rPr kumimoji="1" lang="zh-CN" altLang="en-US" sz="2400" b="1" i="0" dirty="0">
                <a:solidFill>
                  <a:srgbClr val="FF3300"/>
                </a:solidFill>
                <a:latin typeface="Tahoma" panose="020B0604030504040204" pitchFamily="34" charset="0"/>
              </a:rPr>
              <a:t>小结</a:t>
            </a:r>
          </a:p>
        </p:txBody>
      </p:sp>
      <p:sp>
        <p:nvSpPr>
          <p:cNvPr id="8" name="Rectangle 6"/>
          <p:cNvSpPr>
            <a:spLocks noChangeArrowheads="1"/>
          </p:cNvSpPr>
          <p:nvPr/>
        </p:nvSpPr>
        <p:spPr bwMode="auto">
          <a:xfrm>
            <a:off x="696913" y="3751263"/>
            <a:ext cx="10940905"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rgbClr val="FF0000"/>
              </a:buClr>
              <a:buFont typeface="Wingdings" panose="05000000000000000000" pitchFamily="2" charset="2"/>
              <a:buChar char="u"/>
            </a:pPr>
            <a:r>
              <a:rPr lang="en-US" altLang="zh-CN" sz="2400" b="1" i="0" dirty="0">
                <a:solidFill>
                  <a:srgbClr val="000066"/>
                </a:solidFill>
              </a:rPr>
              <a:t>DAC</a:t>
            </a:r>
            <a:r>
              <a:rPr lang="zh-CN" altLang="en-US" sz="2400" b="1" i="0" dirty="0">
                <a:solidFill>
                  <a:srgbClr val="000066"/>
                </a:solidFill>
              </a:rPr>
              <a:t>与</a:t>
            </a:r>
            <a:r>
              <a:rPr lang="en-US" altLang="zh-CN" sz="2400" b="1" i="0" dirty="0">
                <a:solidFill>
                  <a:srgbClr val="000066"/>
                </a:solidFill>
              </a:rPr>
              <a:t>MAC</a:t>
            </a:r>
            <a:r>
              <a:rPr lang="zh-CN" altLang="en-US" sz="2400" b="1" i="0" dirty="0">
                <a:solidFill>
                  <a:srgbClr val="000066"/>
                </a:solidFill>
              </a:rPr>
              <a:t>共同构成</a:t>
            </a:r>
            <a:r>
              <a:rPr lang="en-US" altLang="zh-CN" sz="2400" b="1" i="0" dirty="0">
                <a:solidFill>
                  <a:srgbClr val="000066"/>
                </a:solidFill>
              </a:rPr>
              <a:t>DBMS</a:t>
            </a:r>
            <a:r>
              <a:rPr lang="zh-CN" altLang="en-US" sz="2400" b="1" i="0" dirty="0">
                <a:solidFill>
                  <a:srgbClr val="000066"/>
                </a:solidFill>
              </a:rPr>
              <a:t>的安全机制</a:t>
            </a:r>
          </a:p>
          <a:p>
            <a:pPr lvl="1" eaLnBrk="1" hangingPunct="1">
              <a:lnSpc>
                <a:spcPct val="150000"/>
              </a:lnSpc>
              <a:buFontTx/>
              <a:buChar char="–"/>
            </a:pPr>
            <a:r>
              <a:rPr lang="zh-CN" altLang="en-US" sz="2400" b="1" i="0" dirty="0">
                <a:solidFill>
                  <a:srgbClr val="000066"/>
                </a:solidFill>
              </a:rPr>
              <a:t>原因：较高安全性级别提供的安全保护要包含较低级别的所有保护。</a:t>
            </a:r>
          </a:p>
          <a:p>
            <a:pPr eaLnBrk="1" hangingPunct="1">
              <a:lnSpc>
                <a:spcPct val="150000"/>
              </a:lnSpc>
              <a:buClr>
                <a:srgbClr val="FF0000"/>
              </a:buClr>
              <a:buFont typeface="Wingdings" panose="05000000000000000000" pitchFamily="2" charset="2"/>
              <a:buChar char="u"/>
            </a:pPr>
            <a:r>
              <a:rPr lang="zh-CN" altLang="en-US" sz="2400" b="1" i="0" dirty="0">
                <a:solidFill>
                  <a:srgbClr val="000066"/>
                </a:solidFill>
              </a:rPr>
              <a:t>先进行</a:t>
            </a:r>
            <a:r>
              <a:rPr lang="en-US" altLang="zh-CN" sz="2400" b="1" i="0" dirty="0">
                <a:solidFill>
                  <a:srgbClr val="000066"/>
                </a:solidFill>
              </a:rPr>
              <a:t>DAC</a:t>
            </a:r>
            <a:r>
              <a:rPr lang="zh-CN" altLang="en-US" sz="2400" b="1" i="0" dirty="0">
                <a:solidFill>
                  <a:srgbClr val="000066"/>
                </a:solidFill>
              </a:rPr>
              <a:t>检查，通过</a:t>
            </a:r>
            <a:r>
              <a:rPr lang="en-US" altLang="zh-CN" sz="2400" b="1" i="0" dirty="0">
                <a:solidFill>
                  <a:srgbClr val="000066"/>
                </a:solidFill>
              </a:rPr>
              <a:t>DAC</a:t>
            </a:r>
            <a:r>
              <a:rPr lang="zh-CN" altLang="en-US" sz="2400" b="1" i="0" dirty="0">
                <a:solidFill>
                  <a:srgbClr val="000066"/>
                </a:solidFill>
              </a:rPr>
              <a:t>检查的数据对象再由系统进行</a:t>
            </a:r>
            <a:r>
              <a:rPr lang="en-US" altLang="zh-CN" sz="2400" b="1" i="0" dirty="0">
                <a:solidFill>
                  <a:srgbClr val="000066"/>
                </a:solidFill>
              </a:rPr>
              <a:t>MAC</a:t>
            </a:r>
            <a:r>
              <a:rPr lang="zh-CN" altLang="en-US" sz="2400" b="1" i="0" dirty="0">
                <a:solidFill>
                  <a:srgbClr val="000066"/>
                </a:solidFill>
              </a:rPr>
              <a:t>检查，只有通过</a:t>
            </a:r>
            <a:r>
              <a:rPr lang="en-US" altLang="zh-CN" sz="2400" b="1" i="0" dirty="0">
                <a:solidFill>
                  <a:srgbClr val="000066"/>
                </a:solidFill>
              </a:rPr>
              <a:t>MAC</a:t>
            </a:r>
            <a:r>
              <a:rPr lang="zh-CN" altLang="en-US" sz="2400" b="1" i="0" dirty="0">
                <a:solidFill>
                  <a:srgbClr val="000066"/>
                </a:solidFill>
              </a:rPr>
              <a:t>检查的数据对象方可存取。</a:t>
            </a:r>
          </a:p>
        </p:txBody>
      </p:sp>
    </p:spTree>
    <p:extLst>
      <p:ext uri="{BB962C8B-B14F-4D97-AF65-F5344CB8AC3E}">
        <p14:creationId xmlns:p14="http://schemas.microsoft.com/office/powerpoint/2010/main" val="32032435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heckerboard(across)">
                                      <p:cBhvr>
                                        <p:cTn id="12" dur="500"/>
                                        <p:tgtEl>
                                          <p:spTgt spid="8">
                                            <p:txEl>
                                              <p:pRg st="0" end="0"/>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heckerboard(across)">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checkerboard(across)">
                                      <p:cBhvr>
                                        <p:cTn id="20"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8.1.5 </a:t>
            </a:r>
            <a:r>
              <a:rPr lang="zh-CN" altLang="en-US" sz="2800" b="1" dirty="0">
                <a:solidFill>
                  <a:schemeClr val="bg1"/>
                </a:solidFill>
                <a:latin typeface="微软雅黑" panose="020B0503020204020204" pitchFamily="34" charset="-122"/>
                <a:ea typeface="微软雅黑" panose="020B0503020204020204" pitchFamily="34" charset="-122"/>
              </a:rPr>
              <a:t>视图机制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457200" y="1219200"/>
            <a:ext cx="10785764"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5000"/>
              </a:lnSpc>
              <a:spcBef>
                <a:spcPct val="50000"/>
              </a:spcBef>
              <a:buClr>
                <a:srgbClr val="C00000"/>
              </a:buClr>
              <a:buFont typeface="Wingdings" panose="05000000000000000000" pitchFamily="2" charset="2"/>
              <a:buChar char="Ø"/>
            </a:pPr>
            <a:r>
              <a:rPr lang="zh-CN" altLang="en-US" b="1" dirty="0" smtClean="0">
                <a:solidFill>
                  <a:srgbClr val="000066"/>
                </a:solidFill>
              </a:rPr>
              <a:t>视图机制把要保密的数据对无权存取这些数据的用户隐藏起来。</a:t>
            </a:r>
          </a:p>
          <a:p>
            <a:pPr eaLnBrk="1" hangingPunct="1">
              <a:lnSpc>
                <a:spcPct val="125000"/>
              </a:lnSpc>
              <a:spcBef>
                <a:spcPct val="50000"/>
              </a:spcBef>
              <a:buClr>
                <a:srgbClr val="C00000"/>
              </a:buClr>
              <a:buFont typeface="Wingdings" panose="05000000000000000000" pitchFamily="2" charset="2"/>
              <a:buChar char="Ø"/>
            </a:pPr>
            <a:r>
              <a:rPr lang="zh-CN" altLang="en-US" b="1" dirty="0" smtClean="0">
                <a:solidFill>
                  <a:srgbClr val="000066"/>
                </a:solidFill>
              </a:rPr>
              <a:t>视图机制与授权机制配合使用</a:t>
            </a:r>
            <a:r>
              <a:rPr lang="en-US" altLang="zh-CN" b="1" dirty="0" smtClean="0">
                <a:solidFill>
                  <a:srgbClr val="000066"/>
                </a:solidFill>
              </a:rPr>
              <a:t>:</a:t>
            </a:r>
            <a:r>
              <a:rPr lang="zh-CN" altLang="en-US" b="1" dirty="0" smtClean="0">
                <a:solidFill>
                  <a:srgbClr val="000066"/>
                </a:solidFill>
              </a:rPr>
              <a:t>即首先用视图机制屏蔽掉一部分保密数据；在视图上再进一步定义存取权限。</a:t>
            </a:r>
            <a:endParaRPr lang="zh-CN" altLang="en-US" b="1" dirty="0" smtClean="0">
              <a:solidFill>
                <a:srgbClr val="000066"/>
              </a:solidFill>
            </a:endParaRPr>
          </a:p>
        </p:txBody>
      </p:sp>
    </p:spTree>
    <p:extLst>
      <p:ext uri="{BB962C8B-B14F-4D97-AF65-F5344CB8AC3E}">
        <p14:creationId xmlns:p14="http://schemas.microsoft.com/office/powerpoint/2010/main" val="28332601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heckerboard(across)">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heckerboard(across)">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8.1.5 </a:t>
            </a:r>
            <a:r>
              <a:rPr lang="zh-CN" altLang="en-US" sz="2800" b="1" dirty="0">
                <a:solidFill>
                  <a:schemeClr val="bg1"/>
                </a:solidFill>
                <a:latin typeface="微软雅黑" panose="020B0503020204020204" pitchFamily="34" charset="-122"/>
                <a:ea typeface="微软雅黑" panose="020B0503020204020204" pitchFamily="34" charset="-122"/>
              </a:rPr>
              <a:t>视图机制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405678" y="761813"/>
            <a:ext cx="11200967" cy="160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FontTx/>
              <a:buNone/>
            </a:pPr>
            <a:r>
              <a:rPr lang="zh-CN" altLang="en-US" b="1" dirty="0" smtClean="0">
                <a:latin typeface="楷体_GB2312" pitchFamily="49" charset="-122"/>
                <a:ea typeface="楷体_GB2312" pitchFamily="49" charset="-122"/>
              </a:rPr>
              <a:t>例：在配电物资表</a:t>
            </a:r>
            <a:r>
              <a:rPr lang="en-US" altLang="zh-CN" b="1" dirty="0" smtClean="0">
                <a:latin typeface="楷体_GB2312" pitchFamily="49" charset="-122"/>
                <a:ea typeface="楷体_GB2312" pitchFamily="49" charset="-122"/>
              </a:rPr>
              <a:t>stock</a:t>
            </a:r>
            <a:r>
              <a:rPr lang="zh-CN" altLang="en-US" b="1" dirty="0" smtClean="0">
                <a:latin typeface="楷体_GB2312" pitchFamily="49" charset="-122"/>
                <a:ea typeface="楷体_GB2312" pitchFamily="49" charset="-122"/>
              </a:rPr>
              <a:t>中如果指定</a:t>
            </a:r>
            <a:r>
              <a:rPr lang="en-US" altLang="zh-CN" b="1" dirty="0" err="1" smtClean="0">
                <a:latin typeface="楷体_GB2312" pitchFamily="49" charset="-122"/>
                <a:ea typeface="楷体_GB2312" pitchFamily="49" charset="-122"/>
              </a:rPr>
              <a:t>U1</a:t>
            </a:r>
            <a:r>
              <a:rPr lang="zh-CN" altLang="en-US" b="1" dirty="0" smtClean="0">
                <a:latin typeface="楷体_GB2312" pitchFamily="49" charset="-122"/>
                <a:ea typeface="楷体_GB2312" pitchFamily="49" charset="-122"/>
              </a:rPr>
              <a:t>用户只能查看供电局</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仓库的物资时，可以先建立供电局</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仓库的配电物资视图，然后在该视图上进一步定义存取权限。</a:t>
            </a:r>
            <a:r>
              <a:rPr lang="zh-CN" altLang="en-US" dirty="0" smtClean="0">
                <a:latin typeface="楷体_GB2312" pitchFamily="49" charset="-122"/>
                <a:ea typeface="楷体_GB2312" pitchFamily="49" charset="-122"/>
              </a:rPr>
              <a:t> </a:t>
            </a:r>
            <a:endParaRPr lang="zh-CN" altLang="en-US" dirty="0" smtClean="0">
              <a:latin typeface="楷体_GB2312" pitchFamily="49" charset="-122"/>
              <a:ea typeface="楷体_GB2312" pitchFamily="49" charset="-122"/>
            </a:endParaRPr>
          </a:p>
        </p:txBody>
      </p:sp>
      <p:sp>
        <p:nvSpPr>
          <p:cNvPr id="7" name="Rectangle 4"/>
          <p:cNvSpPr>
            <a:spLocks noChangeArrowheads="1"/>
          </p:cNvSpPr>
          <p:nvPr/>
        </p:nvSpPr>
        <p:spPr bwMode="auto">
          <a:xfrm>
            <a:off x="1089170" y="2764538"/>
            <a:ext cx="7777162"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0" dirty="0"/>
              <a:t>CREATE VIEW </a:t>
            </a:r>
            <a:r>
              <a:rPr lang="en-US" altLang="zh-CN" sz="2400" b="1" i="0" dirty="0" err="1"/>
              <a:t>View_Stock1</a:t>
            </a:r>
            <a:endParaRPr lang="en-US" altLang="zh-CN" sz="2400" b="1" i="0" dirty="0"/>
          </a:p>
          <a:p>
            <a:pPr eaLnBrk="1" hangingPunct="1"/>
            <a:r>
              <a:rPr lang="en-US" altLang="zh-CN" sz="2400" b="1" i="0" dirty="0"/>
              <a:t>AS </a:t>
            </a:r>
          </a:p>
          <a:p>
            <a:pPr eaLnBrk="1" hangingPunct="1"/>
            <a:r>
              <a:rPr lang="en-US" altLang="zh-CN" sz="2400" b="1" i="0" dirty="0"/>
              <a:t>  SELECT * </a:t>
            </a:r>
          </a:p>
          <a:p>
            <a:pPr eaLnBrk="1" hangingPunct="1"/>
            <a:r>
              <a:rPr lang="en-US" altLang="zh-CN" sz="2400" b="1" i="0" dirty="0"/>
              <a:t>  FROM STOCK</a:t>
            </a:r>
          </a:p>
          <a:p>
            <a:pPr eaLnBrk="1" hangingPunct="1"/>
            <a:r>
              <a:rPr lang="en-US" altLang="zh-CN" sz="2400" b="1" i="0" dirty="0"/>
              <a:t>  WHERE warehouse=’ </a:t>
            </a:r>
            <a:r>
              <a:rPr lang="zh-CN" altLang="en-US" sz="2400" b="1" i="0" dirty="0"/>
              <a:t>供电局</a:t>
            </a:r>
            <a:r>
              <a:rPr lang="en-US" altLang="zh-CN" sz="2400" b="1" i="0" dirty="0"/>
              <a:t>1#</a:t>
            </a:r>
            <a:r>
              <a:rPr lang="zh-CN" altLang="en-US" sz="2400" b="1" i="0" dirty="0"/>
              <a:t>仓库’</a:t>
            </a:r>
            <a:r>
              <a:rPr lang="en-US" altLang="zh-CN" sz="2400" b="1" i="0" dirty="0"/>
              <a:t>; </a:t>
            </a:r>
            <a:r>
              <a:rPr lang="en-US" altLang="zh-CN" sz="2400" b="1" i="0" dirty="0">
                <a:solidFill>
                  <a:srgbClr val="CC3300"/>
                </a:solidFill>
                <a:latin typeface="Times New Roman" panose="02020603050405020304" pitchFamily="18" charset="0"/>
              </a:rPr>
              <a:t>/*</a:t>
            </a:r>
            <a:r>
              <a:rPr lang="zh-CN" altLang="en-US" sz="2400" b="1" i="0" dirty="0">
                <a:solidFill>
                  <a:srgbClr val="CC3300"/>
                </a:solidFill>
                <a:latin typeface="Times New Roman" panose="02020603050405020304" pitchFamily="18" charset="0"/>
              </a:rPr>
              <a:t>先建视图*</a:t>
            </a:r>
            <a:r>
              <a:rPr lang="en-US" altLang="zh-CN" sz="2400" b="1" i="0" dirty="0">
                <a:solidFill>
                  <a:srgbClr val="CC3300"/>
                </a:solidFill>
                <a:latin typeface="Times New Roman" panose="02020603050405020304" pitchFamily="18" charset="0"/>
              </a:rPr>
              <a:t>/</a:t>
            </a:r>
          </a:p>
        </p:txBody>
      </p:sp>
      <p:sp>
        <p:nvSpPr>
          <p:cNvPr id="8" name="Rectangle 5"/>
          <p:cNvSpPr>
            <a:spLocks noChangeArrowheads="1"/>
          </p:cNvSpPr>
          <p:nvPr/>
        </p:nvSpPr>
        <p:spPr bwMode="auto">
          <a:xfrm>
            <a:off x="1450326" y="4918508"/>
            <a:ext cx="35274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286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en-US" altLang="zh-CN" sz="2400" i="0" dirty="0">
                <a:solidFill>
                  <a:srgbClr val="FF3300"/>
                </a:solidFill>
              </a:rPr>
              <a:t>GRANT SELECT</a:t>
            </a:r>
          </a:p>
          <a:p>
            <a:pPr eaLnBrk="1" hangingPunct="1"/>
            <a:r>
              <a:rPr lang="en-US" altLang="zh-CN" sz="2400" i="0" dirty="0">
                <a:solidFill>
                  <a:srgbClr val="FF3300"/>
                </a:solidFill>
              </a:rPr>
              <a:t>ON </a:t>
            </a:r>
            <a:r>
              <a:rPr lang="en-US" altLang="zh-CN" sz="2400" i="0" dirty="0" err="1">
                <a:solidFill>
                  <a:srgbClr val="FF3300"/>
                </a:solidFill>
              </a:rPr>
              <a:t>View_Stock1</a:t>
            </a:r>
            <a:endParaRPr lang="en-US" altLang="zh-CN" sz="2400" i="0" dirty="0">
              <a:solidFill>
                <a:srgbClr val="FF3300"/>
              </a:solidFill>
            </a:endParaRPr>
          </a:p>
          <a:p>
            <a:pPr eaLnBrk="1" hangingPunct="1"/>
            <a:r>
              <a:rPr lang="en-US" altLang="zh-CN" sz="2400" i="0" dirty="0">
                <a:solidFill>
                  <a:srgbClr val="FF3300"/>
                </a:solidFill>
              </a:rPr>
              <a:t>TO </a:t>
            </a:r>
            <a:r>
              <a:rPr lang="en-US" altLang="zh-CN" sz="2400" i="0" dirty="0" err="1">
                <a:solidFill>
                  <a:srgbClr val="FF3300"/>
                </a:solidFill>
              </a:rPr>
              <a:t>U1</a:t>
            </a:r>
            <a:r>
              <a:rPr lang="en-US" altLang="zh-CN" sz="2400" i="0" dirty="0">
                <a:solidFill>
                  <a:srgbClr val="FF3300"/>
                </a:solidFill>
              </a:rPr>
              <a:t>;</a:t>
            </a:r>
          </a:p>
        </p:txBody>
      </p:sp>
    </p:spTree>
    <p:extLst>
      <p:ext uri="{BB962C8B-B14F-4D97-AF65-F5344CB8AC3E}">
        <p14:creationId xmlns:p14="http://schemas.microsoft.com/office/powerpoint/2010/main" val="7801763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8.1.6 </a:t>
            </a:r>
            <a:r>
              <a:rPr lang="zh-CN" altLang="en-US" sz="2800" b="1" dirty="0">
                <a:solidFill>
                  <a:schemeClr val="bg1"/>
                </a:solidFill>
                <a:latin typeface="微软雅黑" panose="020B0503020204020204" pitchFamily="34" charset="-122"/>
                <a:ea typeface="微软雅黑" panose="020B0503020204020204" pitchFamily="34" charset="-122"/>
              </a:rPr>
              <a:t>审计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542347" y="1167245"/>
            <a:ext cx="11177155" cy="2854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rgbClr val="FFFF66"/>
              </a:buClr>
              <a:buNone/>
            </a:pPr>
            <a:r>
              <a:rPr lang="zh-CN" altLang="en-US" b="1" dirty="0" smtClean="0">
                <a:solidFill>
                  <a:srgbClr val="CC3300"/>
                </a:solidFill>
              </a:rPr>
              <a:t>什么是审计</a:t>
            </a:r>
            <a:r>
              <a:rPr lang="en-US" altLang="zh-CN" b="1" dirty="0" smtClean="0">
                <a:solidFill>
                  <a:srgbClr val="CC3300"/>
                </a:solidFill>
              </a:rPr>
              <a:t>?</a:t>
            </a:r>
          </a:p>
          <a:p>
            <a:pPr lvl="1" eaLnBrk="1" hangingPunct="1">
              <a:spcBef>
                <a:spcPct val="60000"/>
              </a:spcBef>
            </a:pPr>
            <a:r>
              <a:rPr lang="zh-CN" altLang="en-US" b="1" dirty="0" smtClean="0">
                <a:solidFill>
                  <a:srgbClr val="000066"/>
                </a:solidFill>
              </a:rPr>
              <a:t>启用一个专用的审计日志（</a:t>
            </a:r>
            <a:r>
              <a:rPr lang="en-US" altLang="zh-CN" b="1" dirty="0" smtClean="0">
                <a:solidFill>
                  <a:srgbClr val="000066"/>
                </a:solidFill>
              </a:rPr>
              <a:t>Audit Log</a:t>
            </a:r>
            <a:r>
              <a:rPr lang="zh-CN" altLang="en-US" b="1" dirty="0" smtClean="0">
                <a:solidFill>
                  <a:srgbClr val="000066"/>
                </a:solidFill>
              </a:rPr>
              <a:t>），将用户对数据库的所有操作记录在上面；</a:t>
            </a:r>
          </a:p>
          <a:p>
            <a:pPr lvl="1" eaLnBrk="1" hangingPunct="1">
              <a:spcBef>
                <a:spcPct val="60000"/>
              </a:spcBef>
            </a:pPr>
            <a:r>
              <a:rPr lang="zh-CN" altLang="en-US" b="1" dirty="0" smtClean="0">
                <a:solidFill>
                  <a:schemeClr val="accent2"/>
                </a:solidFill>
              </a:rPr>
              <a:t>审计功能是一种监视措施，它跟踪记录有关数据的访问活动</a:t>
            </a:r>
            <a:r>
              <a:rPr lang="zh-CN" altLang="en-US" dirty="0" smtClean="0">
                <a:solidFill>
                  <a:schemeClr val="accent2"/>
                </a:solidFill>
              </a:rPr>
              <a:t> 。</a:t>
            </a:r>
            <a:endParaRPr lang="zh-CN" altLang="en-US" b="1" dirty="0" smtClean="0">
              <a:solidFill>
                <a:schemeClr val="accent2"/>
              </a:solidFill>
            </a:endParaRPr>
          </a:p>
          <a:p>
            <a:pPr lvl="1" eaLnBrk="1" hangingPunct="1">
              <a:spcBef>
                <a:spcPct val="60000"/>
              </a:spcBef>
            </a:pPr>
            <a:r>
              <a:rPr lang="en-US" altLang="zh-CN" b="1" dirty="0" err="1" smtClean="0">
                <a:solidFill>
                  <a:srgbClr val="000066"/>
                </a:solidFill>
              </a:rPr>
              <a:t>DBA</a:t>
            </a:r>
            <a:r>
              <a:rPr lang="zh-CN" altLang="en-US" b="1" dirty="0" smtClean="0">
                <a:solidFill>
                  <a:srgbClr val="000066"/>
                </a:solidFill>
              </a:rPr>
              <a:t>可以利用审计日志中的追踪信息，找出非法存取数据的人、时间和内容。</a:t>
            </a:r>
            <a:endParaRPr lang="zh-CN" altLang="en-US" b="1" dirty="0" smtClean="0">
              <a:solidFill>
                <a:srgbClr val="000066"/>
              </a:solidFill>
            </a:endParaRPr>
          </a:p>
        </p:txBody>
      </p:sp>
      <p:sp>
        <p:nvSpPr>
          <p:cNvPr id="7" name="Rectangle 4"/>
          <p:cNvSpPr>
            <a:spLocks noChangeArrowheads="1"/>
          </p:cNvSpPr>
          <p:nvPr/>
        </p:nvSpPr>
        <p:spPr bwMode="auto">
          <a:xfrm>
            <a:off x="710768" y="4197926"/>
            <a:ext cx="1148123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0" indent="0" eaLnBrk="1" hangingPunct="1">
              <a:lnSpc>
                <a:spcPct val="110000"/>
              </a:lnSpc>
              <a:spcBef>
                <a:spcPct val="20000"/>
              </a:spcBef>
              <a:buClr>
                <a:srgbClr val="FFFF66"/>
              </a:buClr>
            </a:pPr>
            <a:r>
              <a:rPr kumimoji="1" lang="zh-CN" altLang="en-US" sz="2800" b="1" i="0" dirty="0">
                <a:solidFill>
                  <a:srgbClr val="000066"/>
                </a:solidFill>
                <a:latin typeface="Tahoma" panose="020B0604030504040204" pitchFamily="34" charset="0"/>
              </a:rPr>
              <a:t>注：审计很费时间和空间，</a:t>
            </a:r>
            <a:r>
              <a:rPr kumimoji="1" lang="en-US" altLang="zh-CN" sz="2800" b="1" i="0" dirty="0" err="1">
                <a:solidFill>
                  <a:srgbClr val="000066"/>
                </a:solidFill>
                <a:latin typeface="Tahoma" panose="020B0604030504040204" pitchFamily="34" charset="0"/>
              </a:rPr>
              <a:t>DBA</a:t>
            </a:r>
            <a:r>
              <a:rPr kumimoji="1" lang="zh-CN" altLang="en-US" sz="2800" b="1" i="0" dirty="0">
                <a:solidFill>
                  <a:srgbClr val="000066"/>
                </a:solidFill>
                <a:latin typeface="Tahoma" panose="020B0604030504040204" pitchFamily="34" charset="0"/>
              </a:rPr>
              <a:t>可以根据应用对安全性的要求，灵活地打开或关闭审计功能。</a:t>
            </a:r>
          </a:p>
        </p:txBody>
      </p:sp>
    </p:spTree>
    <p:extLst>
      <p:ext uri="{BB962C8B-B14F-4D97-AF65-F5344CB8AC3E}">
        <p14:creationId xmlns:p14="http://schemas.microsoft.com/office/powerpoint/2010/main" val="2369564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3528291" y="1007485"/>
            <a:ext cx="8128000" cy="478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40000"/>
              </a:spcBef>
            </a:pPr>
            <a:r>
              <a:rPr lang="zh-CN" altLang="en-US" sz="4000" b="1" dirty="0">
                <a:solidFill>
                  <a:srgbClr val="003300"/>
                </a:solidFill>
              </a:rPr>
              <a:t>第八章  数据库安</a:t>
            </a:r>
            <a:r>
              <a:rPr lang="zh-CN" altLang="en-US" sz="4000" b="1" dirty="0" smtClean="0">
                <a:solidFill>
                  <a:srgbClr val="003300"/>
                </a:solidFill>
              </a:rPr>
              <a:t>全</a:t>
            </a:r>
            <a:endParaRPr lang="en-US" altLang="zh-CN" sz="4000" b="1" dirty="0" smtClean="0">
              <a:solidFill>
                <a:srgbClr val="003300"/>
              </a:solidFill>
            </a:endParaRPr>
          </a:p>
          <a:p>
            <a:pPr eaLnBrk="1" hangingPunct="1">
              <a:spcBef>
                <a:spcPct val="40000"/>
              </a:spcBef>
            </a:pPr>
            <a:endParaRPr lang="en-US" altLang="zh-CN" b="1" dirty="0" smtClean="0"/>
          </a:p>
          <a:p>
            <a:pPr eaLnBrk="1" hangingPunct="1">
              <a:spcBef>
                <a:spcPct val="40000"/>
              </a:spcBef>
            </a:pPr>
            <a:r>
              <a:rPr lang="en-US" altLang="zh-CN" sz="3200" b="1" dirty="0" smtClean="0"/>
              <a:t>	8.1 </a:t>
            </a:r>
            <a:r>
              <a:rPr lang="zh-CN" altLang="en-US" sz="3200" b="1" dirty="0" smtClean="0"/>
              <a:t>安</a:t>
            </a:r>
            <a:r>
              <a:rPr lang="zh-CN" altLang="en-US" sz="3200" b="1" dirty="0"/>
              <a:t>全性概</a:t>
            </a:r>
            <a:r>
              <a:rPr lang="zh-CN" altLang="en-US" sz="3200" b="1" dirty="0" smtClean="0"/>
              <a:t>述</a:t>
            </a:r>
            <a:endParaRPr lang="zh-CN" altLang="en-US" sz="3200" b="1" dirty="0" smtClean="0"/>
          </a:p>
          <a:p>
            <a:pPr eaLnBrk="1" hangingPunct="1">
              <a:spcBef>
                <a:spcPct val="50000"/>
              </a:spcBef>
            </a:pPr>
            <a:r>
              <a:rPr lang="en-US" altLang="zh-CN" sz="3200" b="1" dirty="0" smtClean="0"/>
              <a:t>	</a:t>
            </a:r>
            <a:r>
              <a:rPr lang="en-US" altLang="zh-CN" sz="3200" b="1" dirty="0"/>
              <a:t>8.2 </a:t>
            </a:r>
            <a:r>
              <a:rPr lang="en-US" altLang="zh-CN" sz="3200" b="1" dirty="0" smtClean="0"/>
              <a:t> SQL </a:t>
            </a:r>
            <a:r>
              <a:rPr lang="en-US" altLang="zh-CN" sz="3200" b="1" dirty="0"/>
              <a:t>Server </a:t>
            </a:r>
            <a:r>
              <a:rPr lang="zh-CN" altLang="en-US" sz="3200" b="1" dirty="0"/>
              <a:t>的安全性</a:t>
            </a:r>
          </a:p>
          <a:p>
            <a:pPr eaLnBrk="1" hangingPunct="1">
              <a:spcBef>
                <a:spcPct val="50000"/>
              </a:spcBef>
            </a:pPr>
            <a:r>
              <a:rPr lang="en-US" altLang="zh-CN" sz="3200" b="1" dirty="0"/>
              <a:t> </a:t>
            </a:r>
            <a:r>
              <a:rPr lang="en-US" altLang="zh-CN" sz="3200" b="1" dirty="0" smtClean="0"/>
              <a:t>       8.3 </a:t>
            </a:r>
            <a:r>
              <a:rPr lang="zh-CN" altLang="en-US" sz="3200" b="1" dirty="0" smtClean="0"/>
              <a:t>用</a:t>
            </a:r>
            <a:r>
              <a:rPr lang="zh-CN" altLang="en-US" sz="3200" b="1" dirty="0"/>
              <a:t>户管理和角色管理</a:t>
            </a:r>
          </a:p>
          <a:p>
            <a:pPr eaLnBrk="1" hangingPunct="1">
              <a:spcBef>
                <a:spcPct val="50000"/>
              </a:spcBef>
            </a:pPr>
            <a:r>
              <a:rPr lang="en-US" altLang="zh-CN" sz="3200" b="1" dirty="0" smtClean="0"/>
              <a:t>        8.4 </a:t>
            </a:r>
            <a:r>
              <a:rPr lang="zh-CN" altLang="en-US" sz="3200" b="1" dirty="0" smtClean="0"/>
              <a:t>权</a:t>
            </a:r>
            <a:r>
              <a:rPr lang="zh-CN" altLang="en-US" sz="3200" b="1" dirty="0"/>
              <a:t>限管理</a:t>
            </a:r>
          </a:p>
          <a:p>
            <a:pPr eaLnBrk="1" hangingPunct="1">
              <a:spcBef>
                <a:spcPct val="50000"/>
              </a:spcBef>
            </a:pPr>
            <a:r>
              <a:rPr lang="en-US" altLang="zh-CN" sz="3200" b="1" dirty="0" smtClean="0"/>
              <a:t>        8.5 </a:t>
            </a:r>
            <a:r>
              <a:rPr lang="zh-CN" altLang="en-US" sz="3200" b="1" dirty="0" smtClean="0"/>
              <a:t>架构</a:t>
            </a:r>
            <a:endParaRPr lang="zh-CN" altLang="en-US" sz="3200" b="1" dirty="0"/>
          </a:p>
        </p:txBody>
      </p:sp>
    </p:spTree>
    <p:extLst>
      <p:ext uri="{BB962C8B-B14F-4D97-AF65-F5344CB8AC3E}">
        <p14:creationId xmlns:p14="http://schemas.microsoft.com/office/powerpoint/2010/main" val="102470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8.1.6 </a:t>
            </a:r>
            <a:r>
              <a:rPr lang="zh-CN" altLang="en-US" sz="2800" b="1" dirty="0">
                <a:solidFill>
                  <a:schemeClr val="bg1"/>
                </a:solidFill>
                <a:latin typeface="微软雅黑" panose="020B0503020204020204" pitchFamily="34" charset="-122"/>
                <a:ea typeface="微软雅黑" panose="020B0503020204020204" pitchFamily="34" charset="-122"/>
              </a:rPr>
              <a:t>审计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578427" y="744382"/>
            <a:ext cx="11035145" cy="5840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smtClean="0"/>
              <a:t>【</a:t>
            </a:r>
            <a:r>
              <a:rPr lang="zh-CN" altLang="en-US" dirty="0" smtClean="0"/>
              <a:t>例</a:t>
            </a:r>
            <a:r>
              <a:rPr lang="en-US" altLang="zh-CN" dirty="0" smtClean="0"/>
              <a:t>8.2】</a:t>
            </a:r>
            <a:r>
              <a:rPr lang="zh-CN" altLang="en-US" dirty="0" smtClean="0"/>
              <a:t>为了保证电力抢修工程数据库中的</a:t>
            </a:r>
            <a:r>
              <a:rPr lang="en-US" altLang="zh-CN" dirty="0" smtClean="0"/>
              <a:t>stock</a:t>
            </a:r>
            <a:r>
              <a:rPr lang="zh-CN" altLang="en-US" dirty="0" smtClean="0"/>
              <a:t>表的</a:t>
            </a:r>
            <a:r>
              <a:rPr lang="en-US" altLang="zh-CN" dirty="0" smtClean="0"/>
              <a:t>amount</a:t>
            </a:r>
            <a:r>
              <a:rPr lang="zh-CN" altLang="en-US" dirty="0" smtClean="0"/>
              <a:t>及</a:t>
            </a:r>
            <a:r>
              <a:rPr lang="en-US" altLang="zh-CN" dirty="0" smtClean="0"/>
              <a:t>unit</a:t>
            </a:r>
            <a:r>
              <a:rPr lang="zh-CN" altLang="en-US" dirty="0" smtClean="0"/>
              <a:t>字段不被非法更改，可以创建如下审计表：</a:t>
            </a:r>
          </a:p>
          <a:p>
            <a:pPr>
              <a:buFontTx/>
              <a:buNone/>
            </a:pPr>
            <a:r>
              <a:rPr lang="en-US" altLang="zh-CN" sz="2400" dirty="0" smtClean="0"/>
              <a:t>create table </a:t>
            </a:r>
            <a:r>
              <a:rPr lang="en-US" altLang="zh-CN" sz="2400" dirty="0" err="1" smtClean="0"/>
              <a:t>stock_audit</a:t>
            </a:r>
            <a:r>
              <a:rPr lang="en-US" altLang="zh-CN" sz="2400" dirty="0" smtClean="0"/>
              <a:t>(</a:t>
            </a:r>
          </a:p>
          <a:p>
            <a:pPr>
              <a:buFontTx/>
              <a:buNone/>
            </a:pPr>
            <a:r>
              <a:rPr lang="en-US" altLang="zh-CN" sz="2400" dirty="0" smtClean="0"/>
              <a:t>    ID </a:t>
            </a:r>
            <a:r>
              <a:rPr lang="en-US" altLang="zh-CN" sz="2400" dirty="0" err="1" smtClean="0"/>
              <a:t>int</a:t>
            </a:r>
            <a:r>
              <a:rPr lang="en-US" altLang="zh-CN" sz="2400" dirty="0" smtClean="0"/>
              <a:t> IDENTITY(1,1) primary key,</a:t>
            </a:r>
          </a:p>
          <a:p>
            <a:pPr>
              <a:buFontTx/>
              <a:buNone/>
            </a:pPr>
            <a:r>
              <a:rPr lang="en-US" altLang="zh-CN" sz="2400" dirty="0" smtClean="0"/>
              <a:t>    username </a:t>
            </a:r>
            <a:r>
              <a:rPr lang="en-US" altLang="zh-CN" sz="2400" dirty="0" err="1" smtClean="0"/>
              <a:t>varchar</a:t>
            </a:r>
            <a:r>
              <a:rPr lang="en-US" altLang="zh-CN" sz="2400" dirty="0" smtClean="0"/>
              <a:t>(20),</a:t>
            </a:r>
          </a:p>
          <a:p>
            <a:pPr>
              <a:buFontTx/>
              <a:buNone/>
            </a:pPr>
            <a:r>
              <a:rPr lang="en-US" altLang="zh-CN" sz="2400" dirty="0" smtClean="0"/>
              <a:t>    </a:t>
            </a:r>
            <a:r>
              <a:rPr lang="en-US" altLang="zh-CN" sz="2400" dirty="0" err="1" smtClean="0"/>
              <a:t>change_date</a:t>
            </a:r>
            <a:r>
              <a:rPr lang="en-US" altLang="zh-CN" sz="2400" dirty="0" smtClean="0"/>
              <a:t> </a:t>
            </a:r>
            <a:r>
              <a:rPr lang="en-US" altLang="zh-CN" sz="2400" dirty="0" err="1" smtClean="0"/>
              <a:t>datetime</a:t>
            </a:r>
            <a:r>
              <a:rPr lang="en-US" altLang="zh-CN" sz="2400" dirty="0" smtClean="0"/>
              <a:t>,</a:t>
            </a:r>
          </a:p>
          <a:p>
            <a:pPr>
              <a:buFontTx/>
              <a:buNone/>
            </a:pPr>
            <a:r>
              <a:rPr lang="en-US" altLang="zh-CN" sz="2400" dirty="0" smtClean="0"/>
              <a:t>    </a:t>
            </a:r>
            <a:r>
              <a:rPr lang="en-US" altLang="zh-CN" sz="2400" dirty="0" err="1" smtClean="0"/>
              <a:t>mat_no</a:t>
            </a:r>
            <a:r>
              <a:rPr lang="en-US" altLang="zh-CN" sz="2400" dirty="0" smtClean="0"/>
              <a:t> char(8),</a:t>
            </a:r>
          </a:p>
          <a:p>
            <a:pPr>
              <a:buFontTx/>
              <a:buNone/>
            </a:pPr>
            <a:r>
              <a:rPr lang="en-US" altLang="zh-CN" sz="2400" dirty="0" smtClean="0"/>
              <a:t>    </a:t>
            </a:r>
            <a:r>
              <a:rPr lang="en-US" altLang="zh-CN" sz="2400" dirty="0" err="1" smtClean="0"/>
              <a:t>old_amount</a:t>
            </a:r>
            <a:r>
              <a:rPr lang="en-US" altLang="zh-CN" sz="2400" dirty="0" smtClean="0"/>
              <a:t> </a:t>
            </a:r>
            <a:r>
              <a:rPr lang="en-US" altLang="zh-CN" sz="2400" dirty="0" err="1" smtClean="0"/>
              <a:t>int</a:t>
            </a:r>
            <a:r>
              <a:rPr lang="en-US" altLang="zh-CN" sz="2400" dirty="0" smtClean="0"/>
              <a:t>,</a:t>
            </a:r>
          </a:p>
          <a:p>
            <a:pPr>
              <a:buFontTx/>
              <a:buNone/>
            </a:pPr>
            <a:r>
              <a:rPr lang="en-US" altLang="zh-CN" sz="2400" dirty="0" smtClean="0"/>
              <a:t>    </a:t>
            </a:r>
            <a:r>
              <a:rPr lang="en-US" altLang="zh-CN" sz="2400" dirty="0" err="1" smtClean="0"/>
              <a:t>new_amount</a:t>
            </a:r>
            <a:r>
              <a:rPr lang="en-US" altLang="zh-CN" sz="2400" dirty="0" smtClean="0"/>
              <a:t> </a:t>
            </a:r>
            <a:r>
              <a:rPr lang="en-US" altLang="zh-CN" sz="2400" dirty="0" err="1" smtClean="0"/>
              <a:t>int</a:t>
            </a:r>
            <a:r>
              <a:rPr lang="en-US" altLang="zh-CN" sz="2400" dirty="0" smtClean="0"/>
              <a:t>,</a:t>
            </a:r>
          </a:p>
          <a:p>
            <a:pPr>
              <a:buFontTx/>
              <a:buNone/>
            </a:pPr>
            <a:r>
              <a:rPr lang="en-US" altLang="zh-CN" sz="2400" dirty="0" smtClean="0"/>
              <a:t>    </a:t>
            </a:r>
            <a:r>
              <a:rPr lang="en-US" altLang="zh-CN" sz="2400" dirty="0" err="1" smtClean="0"/>
              <a:t>old_unit</a:t>
            </a:r>
            <a:r>
              <a:rPr lang="en-US" altLang="zh-CN" sz="2400" dirty="0" smtClean="0"/>
              <a:t> decimal(18, 2),</a:t>
            </a:r>
          </a:p>
          <a:p>
            <a:pPr>
              <a:buFontTx/>
              <a:buNone/>
            </a:pPr>
            <a:r>
              <a:rPr lang="en-US" altLang="zh-CN" sz="2400" dirty="0" smtClean="0"/>
              <a:t>    </a:t>
            </a:r>
            <a:r>
              <a:rPr lang="en-US" altLang="zh-CN" sz="2400" dirty="0" err="1" smtClean="0"/>
              <a:t>new_unit</a:t>
            </a:r>
            <a:r>
              <a:rPr lang="en-US" altLang="zh-CN" sz="2400" dirty="0" smtClean="0"/>
              <a:t> decimal(18, 2)</a:t>
            </a:r>
          </a:p>
          <a:p>
            <a:pPr>
              <a:buFontTx/>
              <a:buNone/>
            </a:pPr>
            <a:r>
              <a:rPr lang="en-US" altLang="zh-CN" sz="2400" dirty="0" smtClean="0"/>
              <a:t>);</a:t>
            </a:r>
          </a:p>
          <a:p>
            <a:pPr>
              <a:buFontTx/>
              <a:buNone/>
            </a:pPr>
            <a:endParaRPr lang="zh-CN" altLang="en-US" dirty="0" smtClean="0"/>
          </a:p>
        </p:txBody>
      </p:sp>
    </p:spTree>
    <p:extLst>
      <p:ext uri="{BB962C8B-B14F-4D97-AF65-F5344CB8AC3E}">
        <p14:creationId xmlns:p14="http://schemas.microsoft.com/office/powerpoint/2010/main" val="745191707"/>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 </a:t>
            </a:r>
            <a:r>
              <a:rPr lang="zh-CN" altLang="en-US" sz="2800" b="1" dirty="0">
                <a:solidFill>
                  <a:schemeClr val="bg1"/>
                </a:solidFill>
                <a:latin typeface="微软雅黑" panose="020B0503020204020204" pitchFamily="34" charset="-122"/>
                <a:ea typeface="微软雅黑" panose="020B0503020204020204" pitchFamily="34" charset="-122"/>
              </a:rPr>
              <a:t>安全性概述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0" y="0"/>
            <a:ext cx="12192000" cy="6858000"/>
          </a:xfrm>
          <a:prstGeom prst="rect">
            <a:avLst/>
          </a:prstGeom>
          <a:solidFill>
            <a:schemeClr val="bg1"/>
          </a:solidFill>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1800" dirty="0" smtClean="0"/>
              <a:t>当</a:t>
            </a:r>
            <a:r>
              <a:rPr lang="en-US" altLang="zh-CN" sz="1800" dirty="0" smtClean="0"/>
              <a:t>stock</a:t>
            </a:r>
            <a:r>
              <a:rPr lang="zh-CN" altLang="en-US" sz="1800" dirty="0" smtClean="0"/>
              <a:t>表中的</a:t>
            </a:r>
            <a:r>
              <a:rPr lang="en-US" altLang="zh-CN" sz="1800" dirty="0" smtClean="0"/>
              <a:t>mount</a:t>
            </a:r>
            <a:r>
              <a:rPr lang="zh-CN" altLang="en-US" sz="1800" dirty="0" smtClean="0"/>
              <a:t>或</a:t>
            </a:r>
            <a:r>
              <a:rPr lang="en-US" altLang="zh-CN" sz="1800" dirty="0" smtClean="0"/>
              <a:t>unit</a:t>
            </a:r>
            <a:r>
              <a:rPr lang="zh-CN" altLang="en-US" sz="1800" dirty="0" smtClean="0"/>
              <a:t>字段被更改时，可以通过如下触发器将更改信息自动写入</a:t>
            </a:r>
            <a:r>
              <a:rPr lang="en-US" altLang="zh-CN" sz="1800" dirty="0" err="1" smtClean="0"/>
              <a:t>stock_audit</a:t>
            </a:r>
            <a:r>
              <a:rPr lang="zh-CN" altLang="en-US" sz="1800" dirty="0" smtClean="0"/>
              <a:t>表中：</a:t>
            </a:r>
          </a:p>
          <a:p>
            <a:pPr>
              <a:buFontTx/>
              <a:buNone/>
            </a:pPr>
            <a:r>
              <a:rPr lang="en-US" altLang="zh-CN" sz="1800" dirty="0" smtClean="0"/>
              <a:t>create trigger </a:t>
            </a:r>
            <a:r>
              <a:rPr lang="en-US" altLang="zh-CN" sz="1800" dirty="0" err="1" smtClean="0"/>
              <a:t>stock_update_audit_trigger</a:t>
            </a:r>
            <a:r>
              <a:rPr lang="en-US" altLang="zh-CN" sz="1800" dirty="0" smtClean="0"/>
              <a:t>   on stock   for  update    as</a:t>
            </a:r>
          </a:p>
          <a:p>
            <a:pPr>
              <a:buFontTx/>
              <a:buNone/>
            </a:pPr>
            <a:r>
              <a:rPr lang="en-US" altLang="zh-CN" sz="1800" dirty="0" smtClean="0"/>
              <a:t>begin</a:t>
            </a:r>
          </a:p>
          <a:p>
            <a:pPr>
              <a:buFontTx/>
              <a:buNone/>
            </a:pPr>
            <a:r>
              <a:rPr lang="en-US" altLang="zh-CN" sz="1800" dirty="0" smtClean="0"/>
              <a:t>    declare @</a:t>
            </a:r>
            <a:r>
              <a:rPr lang="en-US" altLang="zh-CN" sz="1800" dirty="0" err="1" smtClean="0"/>
              <a:t>mat_no</a:t>
            </a:r>
            <a:r>
              <a:rPr lang="en-US" altLang="zh-CN" sz="1800" dirty="0" smtClean="0"/>
              <a:t> char(8)</a:t>
            </a:r>
          </a:p>
          <a:p>
            <a:pPr>
              <a:buFontTx/>
              <a:buNone/>
            </a:pPr>
            <a:r>
              <a:rPr lang="en-US" altLang="zh-CN" sz="1800" dirty="0" smtClean="0"/>
              <a:t>    declare @</a:t>
            </a:r>
            <a:r>
              <a:rPr lang="en-US" altLang="zh-CN" sz="1800" dirty="0" err="1" smtClean="0"/>
              <a:t>amount_old</a:t>
            </a:r>
            <a:r>
              <a:rPr lang="en-US" altLang="zh-CN" sz="1800" dirty="0" smtClean="0"/>
              <a:t> </a:t>
            </a:r>
            <a:r>
              <a:rPr lang="en-US" altLang="zh-CN" sz="1800" dirty="0" err="1" smtClean="0"/>
              <a:t>int</a:t>
            </a:r>
            <a:r>
              <a:rPr lang="en-US" altLang="zh-CN" sz="1800" dirty="0" smtClean="0"/>
              <a:t> ,@</a:t>
            </a:r>
            <a:r>
              <a:rPr lang="en-US" altLang="zh-CN" sz="1800" dirty="0" err="1" smtClean="0"/>
              <a:t>amount_new</a:t>
            </a:r>
            <a:r>
              <a:rPr lang="en-US" altLang="zh-CN" sz="1800" dirty="0" smtClean="0"/>
              <a:t> </a:t>
            </a:r>
            <a:r>
              <a:rPr lang="en-US" altLang="zh-CN" sz="1800" dirty="0" err="1" smtClean="0"/>
              <a:t>int</a:t>
            </a:r>
            <a:r>
              <a:rPr lang="en-US" altLang="zh-CN" sz="1800" dirty="0" smtClean="0"/>
              <a:t> </a:t>
            </a:r>
          </a:p>
          <a:p>
            <a:pPr>
              <a:buFontTx/>
              <a:buNone/>
            </a:pPr>
            <a:r>
              <a:rPr lang="en-US" altLang="zh-CN" sz="1800" dirty="0" smtClean="0"/>
              <a:t>    declare @</a:t>
            </a:r>
            <a:r>
              <a:rPr lang="en-US" altLang="zh-CN" sz="1800" dirty="0" err="1" smtClean="0"/>
              <a:t>unit_old</a:t>
            </a:r>
            <a:r>
              <a:rPr lang="en-US" altLang="zh-CN" sz="1800" dirty="0" smtClean="0"/>
              <a:t> decimal(18, 2) ,@</a:t>
            </a:r>
            <a:r>
              <a:rPr lang="en-US" altLang="zh-CN" sz="1800" dirty="0" err="1" smtClean="0"/>
              <a:t>unit_new</a:t>
            </a:r>
            <a:r>
              <a:rPr lang="en-US" altLang="zh-CN" sz="1800" dirty="0" smtClean="0"/>
              <a:t> decimal(18, 2)</a:t>
            </a:r>
          </a:p>
          <a:p>
            <a:pPr>
              <a:buFontTx/>
              <a:buNone/>
            </a:pPr>
            <a:r>
              <a:rPr lang="en-US" altLang="zh-CN" sz="2400" dirty="0" smtClean="0"/>
              <a:t>   </a:t>
            </a:r>
            <a:r>
              <a:rPr lang="en-US" altLang="zh-CN" sz="1800" dirty="0" smtClean="0"/>
              <a:t> if (update(amount) or update(unit))</a:t>
            </a:r>
          </a:p>
          <a:p>
            <a:pPr>
              <a:buFontTx/>
              <a:buNone/>
            </a:pPr>
            <a:r>
              <a:rPr lang="en-US" altLang="zh-CN" sz="1800" dirty="0" smtClean="0"/>
              <a:t>    begin </a:t>
            </a:r>
          </a:p>
          <a:p>
            <a:pPr>
              <a:buFontTx/>
              <a:buNone/>
            </a:pPr>
            <a:r>
              <a:rPr lang="en-US" altLang="zh-CN" sz="1800" dirty="0" smtClean="0"/>
              <a:t>       select @</a:t>
            </a:r>
            <a:r>
              <a:rPr lang="en-US" altLang="zh-CN" sz="1800" dirty="0" err="1" smtClean="0"/>
              <a:t>mat_no</a:t>
            </a:r>
            <a:r>
              <a:rPr lang="en-US" altLang="zh-CN" sz="1800" dirty="0" smtClean="0"/>
              <a:t>=mat_no,@</a:t>
            </a:r>
            <a:r>
              <a:rPr lang="en-US" altLang="zh-CN" sz="1800" dirty="0" err="1" smtClean="0"/>
              <a:t>amount_old</a:t>
            </a:r>
            <a:r>
              <a:rPr lang="en-US" altLang="zh-CN" sz="1800" dirty="0" smtClean="0"/>
              <a:t>=amount,@</a:t>
            </a:r>
            <a:r>
              <a:rPr lang="en-US" altLang="zh-CN" sz="1800" dirty="0" err="1" smtClean="0"/>
              <a:t>unit_old</a:t>
            </a:r>
            <a:r>
              <a:rPr lang="en-US" altLang="zh-CN" sz="1800" dirty="0" smtClean="0"/>
              <a:t>=unit</a:t>
            </a:r>
          </a:p>
          <a:p>
            <a:pPr>
              <a:buFontTx/>
              <a:buNone/>
            </a:pPr>
            <a:r>
              <a:rPr lang="en-US" altLang="zh-CN" sz="1800" dirty="0" smtClean="0"/>
              <a:t> from deleted   </a:t>
            </a:r>
          </a:p>
          <a:p>
            <a:pPr>
              <a:buFontTx/>
              <a:buNone/>
            </a:pPr>
            <a:r>
              <a:rPr lang="en-US" altLang="zh-CN" sz="1800" dirty="0" smtClean="0"/>
              <a:t>       select @</a:t>
            </a:r>
            <a:r>
              <a:rPr lang="en-US" altLang="zh-CN" sz="1800" dirty="0" err="1" smtClean="0"/>
              <a:t>amount_new</a:t>
            </a:r>
            <a:r>
              <a:rPr lang="en-US" altLang="zh-CN" sz="1800" dirty="0" smtClean="0"/>
              <a:t>=amount,@</a:t>
            </a:r>
            <a:r>
              <a:rPr lang="en-US" altLang="zh-CN" sz="1800" dirty="0" err="1" smtClean="0"/>
              <a:t>unit_new</a:t>
            </a:r>
            <a:r>
              <a:rPr lang="en-US" altLang="zh-CN" sz="1800" dirty="0" smtClean="0"/>
              <a:t>=unit from inserted</a:t>
            </a:r>
          </a:p>
          <a:p>
            <a:pPr>
              <a:buFontTx/>
              <a:buNone/>
            </a:pPr>
            <a:r>
              <a:rPr lang="en-US" altLang="zh-CN" sz="1800" dirty="0" smtClean="0"/>
              <a:t>       insert into </a:t>
            </a:r>
            <a:r>
              <a:rPr lang="en-US" altLang="zh-CN" sz="1800" dirty="0" err="1" smtClean="0"/>
              <a:t>stock_audit</a:t>
            </a:r>
            <a:r>
              <a:rPr lang="en-US" altLang="zh-CN" sz="1800" dirty="0" smtClean="0"/>
              <a:t>(username, </a:t>
            </a:r>
            <a:r>
              <a:rPr lang="en-US" altLang="zh-CN" sz="1800" dirty="0" err="1" smtClean="0"/>
              <a:t>change_date,mat_no</a:t>
            </a:r>
            <a:r>
              <a:rPr lang="en-US" altLang="zh-CN" sz="1800" dirty="0" smtClean="0"/>
              <a:t>,</a:t>
            </a:r>
          </a:p>
          <a:p>
            <a:pPr>
              <a:buFontTx/>
              <a:buNone/>
            </a:pPr>
            <a:r>
              <a:rPr lang="en-US" altLang="zh-CN" sz="1800" dirty="0" err="1" smtClean="0"/>
              <a:t>old_amount,new_amount,old_unit,new_unit</a:t>
            </a:r>
            <a:r>
              <a:rPr lang="en-US" altLang="zh-CN" sz="1800" dirty="0" smtClean="0"/>
              <a:t>)</a:t>
            </a:r>
          </a:p>
          <a:p>
            <a:pPr>
              <a:buFontTx/>
              <a:buNone/>
            </a:pPr>
            <a:r>
              <a:rPr lang="en-US" altLang="zh-CN" sz="1800" dirty="0" smtClean="0"/>
              <a:t>       values(</a:t>
            </a:r>
            <a:r>
              <a:rPr lang="en-US" altLang="zh-CN" sz="1800" dirty="0" err="1" smtClean="0"/>
              <a:t>user_name</a:t>
            </a:r>
            <a:r>
              <a:rPr lang="en-US" altLang="zh-CN" sz="1800" dirty="0" smtClean="0"/>
              <a:t>(),</a:t>
            </a:r>
            <a:r>
              <a:rPr lang="en-US" altLang="zh-CN" sz="1800" dirty="0" err="1" smtClean="0"/>
              <a:t>getdate</a:t>
            </a:r>
            <a:r>
              <a:rPr lang="en-US" altLang="zh-CN" sz="1800" dirty="0" smtClean="0"/>
              <a:t>(), @mat_no,@</a:t>
            </a:r>
            <a:r>
              <a:rPr lang="en-US" altLang="zh-CN" sz="1800" dirty="0" err="1" smtClean="0"/>
              <a:t>amount_old</a:t>
            </a:r>
            <a:r>
              <a:rPr lang="en-US" altLang="zh-CN" sz="1800" dirty="0" smtClean="0"/>
              <a:t>,</a:t>
            </a:r>
          </a:p>
          <a:p>
            <a:pPr>
              <a:buFontTx/>
              <a:buNone/>
            </a:pPr>
            <a:r>
              <a:rPr lang="en-US" altLang="zh-CN" sz="1800" dirty="0" smtClean="0"/>
              <a:t>@amount_new,@unit_old,@</a:t>
            </a:r>
            <a:r>
              <a:rPr lang="en-US" altLang="zh-CN" sz="1800" dirty="0" err="1" smtClean="0"/>
              <a:t>unit_new</a:t>
            </a:r>
            <a:r>
              <a:rPr lang="en-US" altLang="zh-CN" sz="1800" dirty="0" smtClean="0"/>
              <a:t>)</a:t>
            </a:r>
          </a:p>
          <a:p>
            <a:pPr>
              <a:buFontTx/>
              <a:buNone/>
            </a:pPr>
            <a:r>
              <a:rPr lang="en-US" altLang="zh-CN" sz="1800" dirty="0" smtClean="0"/>
              <a:t>     end</a:t>
            </a:r>
          </a:p>
          <a:p>
            <a:pPr>
              <a:buFontTx/>
              <a:buNone/>
            </a:pPr>
            <a:r>
              <a:rPr lang="en-US" altLang="zh-CN" sz="1800" dirty="0" smtClean="0"/>
              <a:t>end</a:t>
            </a:r>
          </a:p>
          <a:p>
            <a:pPr>
              <a:buFontTx/>
              <a:buNone/>
            </a:pPr>
            <a:endParaRPr lang="zh-CN" altLang="en-US" sz="2400" dirty="0" smtClean="0"/>
          </a:p>
        </p:txBody>
      </p:sp>
    </p:spTree>
    <p:extLst>
      <p:ext uri="{BB962C8B-B14F-4D97-AF65-F5344CB8AC3E}">
        <p14:creationId xmlns:p14="http://schemas.microsoft.com/office/powerpoint/2010/main" val="21584115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8.1.6 </a:t>
            </a:r>
            <a:r>
              <a:rPr lang="zh-CN" altLang="en-US" sz="2800" b="1" dirty="0">
                <a:solidFill>
                  <a:schemeClr val="bg1"/>
                </a:solidFill>
                <a:latin typeface="微软雅黑" panose="020B0503020204020204" pitchFamily="34" charset="-122"/>
                <a:ea typeface="微软雅黑" panose="020B0503020204020204" pitchFamily="34" charset="-122"/>
              </a:rPr>
              <a:t>审计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315143" y="1213904"/>
            <a:ext cx="11159836" cy="39290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zh-CN" altLang="en-US" smtClean="0"/>
              <a:t>假设表</a:t>
            </a:r>
            <a:r>
              <a:rPr lang="en-US" altLang="zh-CN" smtClean="0"/>
              <a:t>stock</a:t>
            </a:r>
            <a:r>
              <a:rPr lang="zh-CN" altLang="en-US" smtClean="0"/>
              <a:t>中已有记录（</a:t>
            </a:r>
            <a:r>
              <a:rPr lang="en-US" altLang="zh-CN" smtClean="0"/>
              <a:t>'m020','</a:t>
            </a:r>
            <a:r>
              <a:rPr lang="zh-CN" altLang="en-US" smtClean="0"/>
              <a:t>架空绝缘导线</a:t>
            </a:r>
            <a:r>
              <a:rPr lang="en-US" altLang="zh-CN" smtClean="0"/>
              <a:t>','10KV-100','</a:t>
            </a:r>
            <a:r>
              <a:rPr lang="zh-CN" altLang="en-US" smtClean="0"/>
              <a:t>供电局</a:t>
            </a:r>
            <a:r>
              <a:rPr lang="en-US" altLang="zh-CN" smtClean="0"/>
              <a:t>#</a:t>
            </a:r>
            <a:r>
              <a:rPr lang="zh-CN" altLang="en-US" smtClean="0"/>
              <a:t>仓库</a:t>
            </a:r>
            <a:r>
              <a:rPr lang="en-US" altLang="zh-CN" smtClean="0"/>
              <a:t>',50,12.8</a:t>
            </a:r>
            <a:r>
              <a:rPr lang="zh-CN" altLang="en-US" smtClean="0"/>
              <a:t>），当执行如下语句：</a:t>
            </a:r>
          </a:p>
          <a:p>
            <a:pPr>
              <a:lnSpc>
                <a:spcPct val="150000"/>
              </a:lnSpc>
              <a:buFontTx/>
              <a:buNone/>
            </a:pPr>
            <a:r>
              <a:rPr lang="en-US" altLang="zh-CN" smtClean="0"/>
              <a:t>update stock set unit=20 where mat_num='m020'</a:t>
            </a:r>
          </a:p>
          <a:p>
            <a:pPr>
              <a:lnSpc>
                <a:spcPct val="150000"/>
              </a:lnSpc>
              <a:buFontTx/>
              <a:buNone/>
            </a:pPr>
            <a:r>
              <a:rPr lang="en-US" altLang="zh-CN" smtClean="0"/>
              <a:t>stock_audit</a:t>
            </a:r>
            <a:r>
              <a:rPr lang="zh-CN" altLang="en-US" smtClean="0"/>
              <a:t>表中会自动增加一条记录</a:t>
            </a:r>
            <a:r>
              <a:rPr lang="en-US" altLang="zh-CN" smtClean="0"/>
              <a:t>.</a:t>
            </a:r>
          </a:p>
          <a:p>
            <a:pPr>
              <a:lnSpc>
                <a:spcPct val="150000"/>
              </a:lnSpc>
            </a:pPr>
            <a:endParaRPr lang="zh-CN" altLang="en-US" smtClean="0"/>
          </a:p>
          <a:p>
            <a:pPr>
              <a:lnSpc>
                <a:spcPct val="150000"/>
              </a:lnSpc>
              <a:buFontTx/>
              <a:buNone/>
            </a:pPr>
            <a:endParaRPr lang="zh-CN" altLang="en-US" smtClean="0"/>
          </a:p>
        </p:txBody>
      </p:sp>
    </p:spTree>
    <p:extLst>
      <p:ext uri="{BB962C8B-B14F-4D97-AF65-F5344CB8AC3E}">
        <p14:creationId xmlns:p14="http://schemas.microsoft.com/office/powerpoint/2010/main" val="303585972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8.1.6 </a:t>
            </a:r>
            <a:r>
              <a:rPr lang="zh-CN" altLang="en-US" sz="2800" b="1" dirty="0">
                <a:solidFill>
                  <a:schemeClr val="bg1"/>
                </a:solidFill>
                <a:latin typeface="微软雅黑" panose="020B0503020204020204" pitchFamily="34" charset="-122"/>
                <a:ea typeface="微软雅黑" panose="020B0503020204020204" pitchFamily="34" charset="-122"/>
              </a:rPr>
              <a:t>审计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标题 1"/>
          <p:cNvSpPr txBox="1">
            <a:spLocks/>
          </p:cNvSpPr>
          <p:nvPr/>
        </p:nvSpPr>
        <p:spPr bwMode="auto">
          <a:xfrm>
            <a:off x="525029" y="856529"/>
            <a:ext cx="11211791" cy="7064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mtClean="0"/>
              <a:t>数据库审计策略</a:t>
            </a:r>
            <a:endParaRPr lang="zh-CN" altLang="en-US" smtClean="0"/>
          </a:p>
        </p:txBody>
      </p:sp>
      <p:sp>
        <p:nvSpPr>
          <p:cNvPr id="7" name="内容占位符 2"/>
          <p:cNvSpPr txBox="1">
            <a:spLocks/>
          </p:cNvSpPr>
          <p:nvPr/>
        </p:nvSpPr>
        <p:spPr bwMode="auto">
          <a:xfrm>
            <a:off x="490104" y="1562966"/>
            <a:ext cx="11211791" cy="5000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600" dirty="0" smtClean="0">
                <a:solidFill>
                  <a:srgbClr val="FF0000"/>
                </a:solidFill>
              </a:rPr>
              <a:t>首先、采取业界已存在的且比较成熟的数据库审计解决方案来实现</a:t>
            </a:r>
            <a:r>
              <a:rPr lang="zh-CN" altLang="en-US" sz="2600" dirty="0" smtClean="0"/>
              <a:t/>
            </a:r>
            <a:br>
              <a:rPr lang="zh-CN" altLang="en-US" sz="2600" dirty="0" smtClean="0"/>
            </a:br>
            <a:r>
              <a:rPr lang="zh-CN" altLang="en-US" sz="2600" dirty="0" smtClean="0"/>
              <a:t>　　实时记录用户对数据库系统的所有操作</a:t>
            </a:r>
            <a:r>
              <a:rPr lang="en-US" altLang="zh-CN" sz="2600" dirty="0" smtClean="0"/>
              <a:t>(</a:t>
            </a:r>
            <a:r>
              <a:rPr lang="zh-CN" altLang="en-US" sz="2600" dirty="0" smtClean="0"/>
              <a:t>如：插入、删除、更新、用户自定义操作等</a:t>
            </a:r>
            <a:r>
              <a:rPr lang="en-US" altLang="zh-CN" sz="2600" dirty="0" smtClean="0"/>
              <a:t>)</a:t>
            </a:r>
            <a:r>
              <a:rPr lang="zh-CN" altLang="en-US" sz="2600" dirty="0" smtClean="0"/>
              <a:t>，并还原</a:t>
            </a:r>
            <a:r>
              <a:rPr lang="en-US" altLang="zh-CN" sz="2600" dirty="0" smtClean="0"/>
              <a:t>SQL</a:t>
            </a:r>
            <a:r>
              <a:rPr lang="zh-CN" altLang="en-US" sz="2600" dirty="0" smtClean="0"/>
              <a:t>操作命令包括</a:t>
            </a:r>
            <a:r>
              <a:rPr lang="zh-CN" altLang="en-US" sz="2600" dirty="0" smtClean="0">
                <a:solidFill>
                  <a:srgbClr val="FF0000"/>
                </a:solidFill>
              </a:rPr>
              <a:t>源</a:t>
            </a:r>
            <a:r>
              <a:rPr lang="en-US" altLang="zh-CN" sz="2600" dirty="0" smtClean="0">
                <a:solidFill>
                  <a:srgbClr val="FF0000"/>
                </a:solidFill>
              </a:rPr>
              <a:t>IP</a:t>
            </a:r>
            <a:r>
              <a:rPr lang="zh-CN" altLang="en-US" sz="2600" dirty="0" smtClean="0">
                <a:solidFill>
                  <a:srgbClr val="FF0000"/>
                </a:solidFill>
              </a:rPr>
              <a:t>地址、目的</a:t>
            </a:r>
            <a:r>
              <a:rPr lang="en-US" altLang="zh-CN" sz="2600" dirty="0" smtClean="0">
                <a:solidFill>
                  <a:srgbClr val="FF0000"/>
                </a:solidFill>
              </a:rPr>
              <a:t>IP</a:t>
            </a:r>
            <a:r>
              <a:rPr lang="zh-CN" altLang="en-US" sz="2600" dirty="0" smtClean="0">
                <a:solidFill>
                  <a:srgbClr val="FF0000"/>
                </a:solidFill>
              </a:rPr>
              <a:t>地址、访问时间、用户名、数据库操作类型、数据库表名、字段名</a:t>
            </a:r>
            <a:r>
              <a:rPr lang="zh-CN" altLang="en-US" sz="2600" dirty="0" smtClean="0"/>
              <a:t>等，如此，可实现对数据库安全事件准确全程跟踪定位。</a:t>
            </a:r>
            <a:br>
              <a:rPr lang="zh-CN" altLang="en-US" sz="2600" dirty="0" smtClean="0"/>
            </a:br>
            <a:r>
              <a:rPr lang="zh-CN" altLang="en-US" sz="2600" dirty="0" smtClean="0"/>
              <a:t>　　实时检查数据库不安全配置、数据库潜在弱点、数据库用户弱口令、数据库软件补丁层次、数据库潜藏木马等。</a:t>
            </a:r>
            <a:r>
              <a:rPr lang="zh-CN" altLang="en-US" sz="2400" dirty="0" smtClean="0"/>
              <a:t/>
            </a:r>
            <a:br>
              <a:rPr lang="zh-CN" altLang="en-US" sz="2400" dirty="0" smtClean="0"/>
            </a:br>
            <a:r>
              <a:rPr lang="zh-CN" altLang="en-US" sz="2400" dirty="0" smtClean="0"/>
              <a:t>　　</a:t>
            </a:r>
            <a:endParaRPr lang="zh-CN" altLang="en-US" sz="2400" dirty="0" smtClean="0"/>
          </a:p>
        </p:txBody>
      </p:sp>
    </p:spTree>
    <p:extLst>
      <p:ext uri="{BB962C8B-B14F-4D97-AF65-F5344CB8AC3E}">
        <p14:creationId xmlns:p14="http://schemas.microsoft.com/office/powerpoint/2010/main" val="3608457050"/>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8.1.6 </a:t>
            </a:r>
            <a:r>
              <a:rPr lang="zh-CN" altLang="en-US" sz="2800" b="1" dirty="0">
                <a:solidFill>
                  <a:schemeClr val="bg1"/>
                </a:solidFill>
                <a:latin typeface="微软雅黑" panose="020B0503020204020204" pitchFamily="34" charset="-122"/>
                <a:ea typeface="微软雅黑" panose="020B0503020204020204" pitchFamily="34" charset="-122"/>
              </a:rPr>
              <a:t>审计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550719" y="990600"/>
            <a:ext cx="1098319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50000"/>
              </a:lnSpc>
              <a:buFontTx/>
              <a:buNone/>
            </a:pPr>
            <a:r>
              <a:rPr lang="zh-CN" altLang="en-US" sz="2600" smtClean="0"/>
              <a:t>进行全方位的多层</a:t>
            </a:r>
            <a:r>
              <a:rPr lang="en-US" altLang="zh-CN" sz="2600" smtClean="0"/>
              <a:t>(</a:t>
            </a:r>
            <a:r>
              <a:rPr lang="zh-CN" altLang="en-US" sz="2600" smtClean="0"/>
              <a:t>应用层、中间层、数据库层</a:t>
            </a:r>
            <a:r>
              <a:rPr lang="en-US" altLang="zh-CN" sz="2600" smtClean="0"/>
              <a:t>)</a:t>
            </a:r>
            <a:r>
              <a:rPr lang="zh-CN" altLang="en-US" sz="2600" smtClean="0"/>
              <a:t>的访问审计，通过多层业务审计，实现数据操作原始访问者的精确定位。</a:t>
            </a:r>
            <a:br>
              <a:rPr lang="zh-CN" altLang="en-US" sz="2600" smtClean="0"/>
            </a:br>
            <a:r>
              <a:rPr lang="zh-CN" altLang="en-US" sz="2600" smtClean="0"/>
              <a:t>　　针对于数据库的操作行为进行实时检测，并预设置风险控制策略，结合对数据库活动的实时监控信息，进行特征检测，任何尝试性的攻击操作都将被检测到并进行阻断或告警</a:t>
            </a:r>
            <a:r>
              <a:rPr lang="en-US" altLang="zh-CN" sz="2600" smtClean="0"/>
              <a:t>;</a:t>
            </a:r>
            <a:r>
              <a:rPr lang="zh-CN" altLang="en-US" sz="2600" smtClean="0"/>
              <a:t>并支持通过邮件、短信、</a:t>
            </a:r>
            <a:r>
              <a:rPr lang="en-US" altLang="zh-CN" sz="2600" smtClean="0"/>
              <a:t>SYSLOG</a:t>
            </a:r>
            <a:r>
              <a:rPr lang="zh-CN" altLang="en-US" sz="2600" smtClean="0"/>
              <a:t>、</a:t>
            </a:r>
            <a:r>
              <a:rPr lang="en-US" altLang="zh-CN" sz="2600" smtClean="0"/>
              <a:t>SNMP</a:t>
            </a:r>
            <a:r>
              <a:rPr lang="zh-CN" altLang="en-US" sz="2600" smtClean="0"/>
              <a:t>、屏幕等方式告警。</a:t>
            </a:r>
            <a:endParaRPr lang="zh-CN" altLang="en-US" sz="2600" dirty="0" smtClean="0"/>
          </a:p>
        </p:txBody>
      </p:sp>
    </p:spTree>
    <p:extLst>
      <p:ext uri="{BB962C8B-B14F-4D97-AF65-F5344CB8AC3E}">
        <p14:creationId xmlns:p14="http://schemas.microsoft.com/office/powerpoint/2010/main" val="3569655774"/>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8.1.6 </a:t>
            </a:r>
            <a:r>
              <a:rPr lang="zh-CN" altLang="en-US" sz="2800" b="1" dirty="0">
                <a:solidFill>
                  <a:schemeClr val="bg1"/>
                </a:solidFill>
                <a:latin typeface="微软雅黑" panose="020B0503020204020204" pitchFamily="34" charset="-122"/>
                <a:ea typeface="微软雅黑" panose="020B0503020204020204" pitchFamily="34" charset="-122"/>
              </a:rPr>
              <a:t>审计</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361084" y="907329"/>
            <a:ext cx="11469832" cy="5000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zh-CN" altLang="en-US" sz="2600" dirty="0" smtClean="0">
                <a:solidFill>
                  <a:srgbClr val="FF0000"/>
                </a:solidFill>
              </a:rPr>
              <a:t>其次、制定相关的数据库管理流程</a:t>
            </a:r>
            <a:r>
              <a:rPr lang="zh-CN" altLang="en-US" sz="2600" dirty="0" smtClean="0"/>
              <a:t/>
            </a:r>
            <a:br>
              <a:rPr lang="zh-CN" altLang="en-US" sz="2600" dirty="0" smtClean="0"/>
            </a:br>
            <a:r>
              <a:rPr lang="zh-CN" altLang="en-US" sz="2600" dirty="0" smtClean="0"/>
              <a:t>　　不同的人员对数据库的操作职责不一样，所有人员对数据库的操作均需要事前审批，对一些非常重要的操作需要二级以上审批。申请操作时，需明确在什么人，什么时间，因为何事，对哪个数据库</a:t>
            </a:r>
            <a:r>
              <a:rPr lang="en-US" altLang="zh-CN" sz="2600" dirty="0" smtClean="0"/>
              <a:t>(</a:t>
            </a:r>
            <a:r>
              <a:rPr lang="zh-CN" altLang="en-US" sz="2600" dirty="0" smtClean="0"/>
              <a:t>或表</a:t>
            </a:r>
            <a:r>
              <a:rPr lang="en-US" altLang="zh-CN" sz="2600" dirty="0" smtClean="0"/>
              <a:t>)</a:t>
            </a:r>
            <a:r>
              <a:rPr lang="zh-CN" altLang="en-US" sz="2600" dirty="0" smtClean="0"/>
              <a:t>，进行什么样的操作，可能有什么样的风险及采取的补救措施等。</a:t>
            </a:r>
            <a:br>
              <a:rPr lang="zh-CN" altLang="en-US" sz="2600" dirty="0" smtClean="0"/>
            </a:br>
            <a:r>
              <a:rPr lang="zh-CN" altLang="en-US" sz="2600" dirty="0" smtClean="0"/>
              <a:t>　　数据库数据的丢失以及数据库被非法用户的侵入使得数据库管理员身心疲惫不堪，数据库安全性问题对于数据库管理员来说简直就是噩梦。对于数据库数据的安全问题。</a:t>
            </a:r>
            <a:endParaRPr lang="zh-CN" altLang="en-US" sz="2600" dirty="0" smtClean="0"/>
          </a:p>
        </p:txBody>
      </p:sp>
    </p:spTree>
    <p:extLst>
      <p:ext uri="{BB962C8B-B14F-4D97-AF65-F5344CB8AC3E}">
        <p14:creationId xmlns:p14="http://schemas.microsoft.com/office/powerpoint/2010/main" val="81802497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457199" y="1143000"/>
            <a:ext cx="11076709" cy="28263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mtClean="0"/>
              <a:t>如下安全隐患，上述方法也无能为力：</a:t>
            </a:r>
          </a:p>
          <a:p>
            <a:pPr>
              <a:buFontTx/>
              <a:buNone/>
            </a:pPr>
            <a:r>
              <a:rPr lang="zh-CN" altLang="en-US" smtClean="0"/>
              <a:t>（</a:t>
            </a:r>
            <a:r>
              <a:rPr lang="en-US" altLang="zh-CN" smtClean="0"/>
              <a:t>1</a:t>
            </a:r>
            <a:r>
              <a:rPr lang="zh-CN" altLang="en-US" smtClean="0"/>
              <a:t>）数据库管理员可以不加限制地访问和更改数据库中的所有数据；</a:t>
            </a:r>
          </a:p>
          <a:p>
            <a:pPr>
              <a:buFontTx/>
              <a:buNone/>
            </a:pPr>
            <a:r>
              <a:rPr lang="zh-CN" altLang="en-US" smtClean="0"/>
              <a:t>（</a:t>
            </a:r>
            <a:r>
              <a:rPr lang="en-US" altLang="zh-CN" smtClean="0"/>
              <a:t>2</a:t>
            </a:r>
            <a:r>
              <a:rPr lang="zh-CN" altLang="en-US" smtClean="0"/>
              <a:t>）非法用户盗取文件、磁盘区或内存中的数据；</a:t>
            </a:r>
          </a:p>
          <a:p>
            <a:pPr>
              <a:buFontTx/>
              <a:buNone/>
            </a:pPr>
            <a:r>
              <a:rPr lang="zh-CN" altLang="en-US" smtClean="0"/>
              <a:t>（</a:t>
            </a:r>
            <a:r>
              <a:rPr lang="en-US" altLang="zh-CN" smtClean="0"/>
              <a:t>3</a:t>
            </a:r>
            <a:r>
              <a:rPr lang="zh-CN" altLang="en-US" smtClean="0"/>
              <a:t>）磁盘及备份设备等存储设备可能被盗窃；</a:t>
            </a:r>
          </a:p>
          <a:p>
            <a:pPr>
              <a:buFontTx/>
              <a:buNone/>
            </a:pPr>
            <a:r>
              <a:rPr lang="zh-CN" altLang="en-US" smtClean="0"/>
              <a:t>（</a:t>
            </a:r>
            <a:r>
              <a:rPr lang="en-US" altLang="zh-CN" smtClean="0"/>
              <a:t>4</a:t>
            </a:r>
            <a:r>
              <a:rPr lang="zh-CN" altLang="en-US" smtClean="0"/>
              <a:t>）数据库中数据在网络传输过程中可能被窃听</a:t>
            </a:r>
          </a:p>
          <a:p>
            <a:endParaRPr lang="zh-CN" altLang="en-US" smtClean="0"/>
          </a:p>
        </p:txBody>
      </p:sp>
    </p:spTree>
    <p:extLst>
      <p:ext uri="{BB962C8B-B14F-4D97-AF65-F5344CB8AC3E}">
        <p14:creationId xmlns:p14="http://schemas.microsoft.com/office/powerpoint/2010/main" val="456581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标题 1"/>
          <p:cNvSpPr txBox="1">
            <a:spLocks/>
          </p:cNvSpPr>
          <p:nvPr/>
        </p:nvSpPr>
        <p:spPr>
          <a:xfrm>
            <a:off x="457199" y="835747"/>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defRPr/>
            </a:pPr>
            <a:r>
              <a:rPr lang="zh-CN" altLang="en-US" dirty="0" smtClean="0">
                <a:latin typeface="+mn-lt"/>
                <a:ea typeface="+mn-ea"/>
                <a:cs typeface="+mn-cs"/>
              </a:rPr>
              <a:t>加密算法</a:t>
            </a:r>
            <a:endParaRPr lang="zh-CN" altLang="en-US" dirty="0"/>
          </a:p>
        </p:txBody>
      </p:sp>
      <p:sp>
        <p:nvSpPr>
          <p:cNvPr id="7" name="内容占位符 2"/>
          <p:cNvSpPr txBox="1">
            <a:spLocks/>
          </p:cNvSpPr>
          <p:nvPr/>
        </p:nvSpPr>
        <p:spPr bwMode="auto">
          <a:xfrm>
            <a:off x="457199" y="1600200"/>
            <a:ext cx="11211791"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t>加密系统通常包含四个部分：明文、密文、加密</a:t>
            </a:r>
            <a:r>
              <a:rPr lang="en-US" altLang="zh-CN" dirty="0" smtClean="0"/>
              <a:t>/</a:t>
            </a:r>
            <a:r>
              <a:rPr lang="zh-CN" altLang="en-US" dirty="0" smtClean="0"/>
              <a:t>解密算法及用于加密解密的钥匙（密钥）。加密算法是一些公式和法则，它规定了明文和密文之间的变换方法。密钥是控制加密算法和解密算法的关键信息，它的产生、传输、存储等工作是十分重要的。</a:t>
            </a:r>
          </a:p>
          <a:p>
            <a:pPr>
              <a:lnSpc>
                <a:spcPct val="150000"/>
              </a:lnSpc>
            </a:pPr>
            <a:r>
              <a:rPr lang="zh-CN" altLang="en-US" dirty="0" smtClean="0"/>
              <a:t>数据加密的基本过程包括对明文（即可读信息）进行翻译，译成密文或密码的代码形式。该过程的逆过程为解密，即将该编码信息转化为其原来的形式的过程。</a:t>
            </a:r>
          </a:p>
          <a:p>
            <a:pPr>
              <a:lnSpc>
                <a:spcPct val="150000"/>
              </a:lnSpc>
            </a:pPr>
            <a:endParaRPr lang="zh-CN" altLang="en-US" dirty="0" smtClean="0"/>
          </a:p>
        </p:txBody>
      </p:sp>
    </p:spTree>
    <p:extLst>
      <p:ext uri="{BB962C8B-B14F-4D97-AF65-F5344CB8AC3E}">
        <p14:creationId xmlns:p14="http://schemas.microsoft.com/office/powerpoint/2010/main" val="12579058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457199" y="714375"/>
            <a:ext cx="11461173" cy="5411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zh-CN" altLang="en-US" smtClean="0"/>
              <a:t>   对称加密</a:t>
            </a:r>
            <a:r>
              <a:rPr lang="en-US" altLang="zh-CN" smtClean="0"/>
              <a:t>(</a:t>
            </a:r>
            <a:r>
              <a:rPr lang="zh-CN" altLang="en-US" smtClean="0"/>
              <a:t>也叫私钥加密</a:t>
            </a:r>
            <a:r>
              <a:rPr lang="en-US" altLang="zh-CN" smtClean="0"/>
              <a:t>)</a:t>
            </a:r>
            <a:r>
              <a:rPr lang="zh-CN" altLang="en-US" smtClean="0"/>
              <a:t>指加密和解密使用相同密钥的加密算法。有时又叫传统密码算法，就是加密密钥能够从解密密钥中推算出来，同时解密密钥也可以从加密密钥中推算出来。</a:t>
            </a:r>
            <a:endParaRPr lang="en-US" altLang="zh-CN" smtClean="0"/>
          </a:p>
          <a:p>
            <a:pPr>
              <a:lnSpc>
                <a:spcPct val="150000"/>
              </a:lnSpc>
              <a:buFontTx/>
              <a:buNone/>
            </a:pPr>
            <a:r>
              <a:rPr lang="zh-CN" altLang="en-US" smtClean="0"/>
              <a:t>   而在大多数的对称算法中，加密密钥和解密密钥是相同的，所以也称这种加密算法为秘密密钥算法或单密钥算法。它要求发送方和接收方在安全通信之前，商定一个密钥。</a:t>
            </a:r>
            <a:endParaRPr lang="en-US" altLang="zh-CN" smtClean="0"/>
          </a:p>
          <a:p>
            <a:pPr>
              <a:lnSpc>
                <a:spcPct val="150000"/>
              </a:lnSpc>
              <a:buFontTx/>
              <a:buNone/>
            </a:pPr>
            <a:r>
              <a:rPr lang="en-US" altLang="zh-CN" smtClean="0"/>
              <a:t>    </a:t>
            </a:r>
            <a:r>
              <a:rPr lang="zh-CN" altLang="en-US" smtClean="0"/>
              <a:t>对称算法的安全性依赖于密钥，泄漏密钥就意味着任何人都可以对他们发送或接收的消息解密，所以密钥的保密性对通信性至关重要。</a:t>
            </a:r>
            <a:endParaRPr lang="zh-CN" altLang="en-US" smtClean="0"/>
          </a:p>
        </p:txBody>
      </p:sp>
    </p:spTree>
    <p:extLst>
      <p:ext uri="{BB962C8B-B14F-4D97-AF65-F5344CB8AC3E}">
        <p14:creationId xmlns:p14="http://schemas.microsoft.com/office/powerpoint/2010/main" val="2368094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457199" y="1000125"/>
            <a:ext cx="11367655" cy="51260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mtClean="0"/>
              <a:t>DES(Data Encryption Standard)</a:t>
            </a:r>
            <a:r>
              <a:rPr lang="zh-CN" altLang="en-US" smtClean="0"/>
              <a:t>算法是最常用的对称加密算法，是由</a:t>
            </a:r>
            <a:r>
              <a:rPr lang="en-US" altLang="zh-CN" smtClean="0"/>
              <a:t>IBM</a:t>
            </a:r>
            <a:r>
              <a:rPr lang="zh-CN" altLang="en-US" smtClean="0"/>
              <a:t>公司在</a:t>
            </a:r>
            <a:r>
              <a:rPr lang="en-US" altLang="zh-CN" smtClean="0"/>
              <a:t>1970</a:t>
            </a:r>
            <a:r>
              <a:rPr lang="zh-CN" altLang="en-US" smtClean="0"/>
              <a:t>年以后发展起来的，于</a:t>
            </a:r>
            <a:r>
              <a:rPr lang="en-US" altLang="zh-CN" smtClean="0"/>
              <a:t>1976</a:t>
            </a:r>
            <a:r>
              <a:rPr lang="zh-CN" altLang="en-US" smtClean="0"/>
              <a:t>年</a:t>
            </a:r>
            <a:r>
              <a:rPr lang="en-US" altLang="zh-CN" smtClean="0"/>
              <a:t>11</a:t>
            </a:r>
            <a:r>
              <a:rPr lang="zh-CN" altLang="en-US" smtClean="0"/>
              <a:t>月被美国政府采用，</a:t>
            </a:r>
            <a:r>
              <a:rPr lang="en-US" altLang="zh-CN" smtClean="0"/>
              <a:t>DES</a:t>
            </a:r>
            <a:r>
              <a:rPr lang="zh-CN" altLang="en-US" smtClean="0"/>
              <a:t>随后被美国国家标准局和美国国家标准协会（</a:t>
            </a:r>
            <a:r>
              <a:rPr lang="en-US" altLang="zh-CN" smtClean="0"/>
              <a:t>American National Standard Institute,ANSI）</a:t>
            </a:r>
            <a:r>
              <a:rPr lang="zh-CN" altLang="en-US" smtClean="0"/>
              <a:t>承认</a:t>
            </a:r>
            <a:r>
              <a:rPr lang="en-US" altLang="zh-CN" smtClean="0"/>
              <a:t>, DES</a:t>
            </a:r>
            <a:r>
              <a:rPr lang="zh-CN" altLang="en-US" smtClean="0"/>
              <a:t>算法把</a:t>
            </a:r>
            <a:r>
              <a:rPr lang="en-US" altLang="zh-CN" smtClean="0"/>
              <a:t>64</a:t>
            </a:r>
            <a:r>
              <a:rPr lang="zh-CN" altLang="en-US" smtClean="0"/>
              <a:t>位的明文输入块变为</a:t>
            </a:r>
            <a:r>
              <a:rPr lang="en-US" altLang="zh-CN" smtClean="0"/>
              <a:t>64</a:t>
            </a:r>
            <a:r>
              <a:rPr lang="zh-CN" altLang="en-US" smtClean="0"/>
              <a:t>位的密文输出块，它所使用的密钥也是</a:t>
            </a:r>
            <a:r>
              <a:rPr lang="en-US" altLang="zh-CN" smtClean="0"/>
              <a:t>64</a:t>
            </a:r>
            <a:r>
              <a:rPr lang="zh-CN" altLang="en-US" smtClean="0"/>
              <a:t>位，</a:t>
            </a:r>
            <a:r>
              <a:rPr lang="en-US" altLang="zh-CN" smtClean="0"/>
              <a:t>DES</a:t>
            </a:r>
            <a:r>
              <a:rPr lang="zh-CN" altLang="en-US" smtClean="0"/>
              <a:t>算法中只用到</a:t>
            </a:r>
            <a:r>
              <a:rPr lang="en-US" altLang="zh-CN" smtClean="0"/>
              <a:t>64</a:t>
            </a:r>
            <a:r>
              <a:rPr lang="zh-CN" altLang="en-US" smtClean="0"/>
              <a:t>位密钥中的其中</a:t>
            </a:r>
            <a:r>
              <a:rPr lang="en-US" altLang="zh-CN" smtClean="0"/>
              <a:t>56</a:t>
            </a:r>
            <a:r>
              <a:rPr lang="zh-CN" altLang="en-US" smtClean="0"/>
              <a:t>位。</a:t>
            </a:r>
            <a:endParaRPr lang="zh-CN" altLang="en-US" smtClean="0"/>
          </a:p>
        </p:txBody>
      </p:sp>
    </p:spTree>
    <p:extLst>
      <p:ext uri="{BB962C8B-B14F-4D97-AF65-F5344CB8AC3E}">
        <p14:creationId xmlns:p14="http://schemas.microsoft.com/office/powerpoint/2010/main" val="18255451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 </a:t>
            </a:r>
            <a:r>
              <a:rPr lang="zh-CN" altLang="en-US" sz="2800" b="1" dirty="0">
                <a:solidFill>
                  <a:schemeClr val="bg1"/>
                </a:solidFill>
                <a:latin typeface="微软雅黑" panose="020B0503020204020204" pitchFamily="34" charset="-122"/>
                <a:ea typeface="微软雅黑" panose="020B0503020204020204" pitchFamily="34" charset="-122"/>
              </a:rPr>
              <a:t>安全性概述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8" name="Rectangle 3"/>
          <p:cNvSpPr>
            <a:spLocks noChangeArrowheads="1"/>
          </p:cNvSpPr>
          <p:nvPr/>
        </p:nvSpPr>
        <p:spPr bwMode="auto">
          <a:xfrm>
            <a:off x="468313" y="1196975"/>
            <a:ext cx="1102403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algn="just" eaLnBrk="1" hangingPunct="1">
              <a:spcBef>
                <a:spcPct val="20000"/>
              </a:spcBef>
              <a:buClr>
                <a:srgbClr val="C00000"/>
              </a:buClr>
              <a:buFont typeface="Wingdings" panose="05000000000000000000" pitchFamily="2" charset="2"/>
              <a:buChar char="Ø"/>
            </a:pPr>
            <a:r>
              <a:rPr kumimoji="1" lang="zh-CN" altLang="en-US" sz="2800" b="1" i="0" dirty="0">
                <a:solidFill>
                  <a:srgbClr val="CC3300"/>
                </a:solidFill>
                <a:latin typeface="Tahoma" panose="020B0604030504040204" pitchFamily="34" charset="0"/>
              </a:rPr>
              <a:t>问题的提出</a:t>
            </a:r>
          </a:p>
          <a:p>
            <a:pPr lvl="1" algn="just" eaLnBrk="1" hangingPunct="1">
              <a:spcBef>
                <a:spcPct val="60000"/>
              </a:spcBef>
              <a:buClr>
                <a:schemeClr val="hlink"/>
              </a:buClr>
              <a:buFontTx/>
              <a:buChar char="–"/>
            </a:pPr>
            <a:r>
              <a:rPr kumimoji="1" lang="zh-CN" altLang="en-US" sz="2800" b="1" i="0" dirty="0">
                <a:solidFill>
                  <a:srgbClr val="000066"/>
                </a:solidFill>
                <a:latin typeface="Tahoma" panose="020B0604030504040204" pitchFamily="34" charset="0"/>
              </a:rPr>
              <a:t>数据库的一大特点是数据可以共享；</a:t>
            </a:r>
          </a:p>
          <a:p>
            <a:pPr lvl="1" algn="just" eaLnBrk="1" hangingPunct="1">
              <a:spcBef>
                <a:spcPct val="60000"/>
              </a:spcBef>
              <a:buClr>
                <a:schemeClr val="hlink"/>
              </a:buClr>
              <a:buFontTx/>
              <a:buChar char="–"/>
            </a:pPr>
            <a:r>
              <a:rPr kumimoji="1" lang="zh-CN" altLang="en-US" sz="2800" b="1" i="0" dirty="0">
                <a:solidFill>
                  <a:srgbClr val="000066"/>
                </a:solidFill>
                <a:latin typeface="Tahoma" panose="020B0604030504040204" pitchFamily="34" charset="0"/>
              </a:rPr>
              <a:t>数据共享必然带来数据库的安全性问题；</a:t>
            </a:r>
          </a:p>
          <a:p>
            <a:pPr lvl="1" algn="just" eaLnBrk="1" hangingPunct="1">
              <a:spcBef>
                <a:spcPct val="60000"/>
              </a:spcBef>
              <a:buClr>
                <a:schemeClr val="hlink"/>
              </a:buClr>
              <a:buFontTx/>
              <a:buChar char="–"/>
            </a:pPr>
            <a:r>
              <a:rPr kumimoji="1" lang="zh-CN" altLang="en-US" sz="2800" b="1" i="0" dirty="0">
                <a:solidFill>
                  <a:srgbClr val="000066"/>
                </a:solidFill>
                <a:latin typeface="Tahoma" panose="020B0604030504040204" pitchFamily="34" charset="0"/>
              </a:rPr>
              <a:t>数据库系统中的数据共享不能是无条件的共享</a:t>
            </a:r>
            <a:r>
              <a:rPr kumimoji="1" lang="en-US" altLang="zh-CN" sz="2800" b="1" i="0" dirty="0">
                <a:solidFill>
                  <a:srgbClr val="000066"/>
                </a:solidFill>
                <a:latin typeface="Tahoma" panose="020B0604030504040204" pitchFamily="34" charset="0"/>
              </a:rPr>
              <a:t>;</a:t>
            </a:r>
          </a:p>
          <a:p>
            <a:pPr lvl="1" algn="just" eaLnBrk="1" hangingPunct="1">
              <a:spcBef>
                <a:spcPct val="60000"/>
              </a:spcBef>
              <a:buClr>
                <a:schemeClr val="hlink"/>
              </a:buClr>
              <a:buFontTx/>
              <a:buChar char="–"/>
            </a:pPr>
            <a:r>
              <a:rPr kumimoji="1" lang="zh-CN" altLang="en-US" sz="2800" b="1" i="0" dirty="0">
                <a:solidFill>
                  <a:srgbClr val="000066"/>
                </a:solidFill>
                <a:latin typeface="Tahoma" panose="020B0604030504040204" pitchFamily="34" charset="0"/>
              </a:rPr>
              <a:t>安全性问题不是数据库系统所独有的</a:t>
            </a:r>
            <a:r>
              <a:rPr kumimoji="1" lang="en-US" altLang="zh-CN" sz="2800" b="1" i="0" dirty="0">
                <a:solidFill>
                  <a:srgbClr val="000066"/>
                </a:solidFill>
                <a:latin typeface="Tahoma" panose="020B0604030504040204" pitchFamily="34" charset="0"/>
              </a:rPr>
              <a:t>,</a:t>
            </a:r>
            <a:r>
              <a:rPr kumimoji="1" lang="zh-CN" altLang="en-US" sz="2800" b="1" i="0" dirty="0">
                <a:solidFill>
                  <a:srgbClr val="000066"/>
                </a:solidFill>
                <a:latin typeface="Tahoma" panose="020B0604030504040204" pitchFamily="34" charset="0"/>
              </a:rPr>
              <a:t>而是所有计算机</a:t>
            </a:r>
            <a:r>
              <a:rPr lang="zh-CN" altLang="en-US" sz="2800" b="1" i="0" dirty="0">
                <a:solidFill>
                  <a:srgbClr val="000066"/>
                </a:solidFill>
                <a:latin typeface="Tahoma" panose="020B0604030504040204" pitchFamily="34" charset="0"/>
              </a:rPr>
              <a:t>系统都有这个问题</a:t>
            </a:r>
            <a:r>
              <a:rPr lang="en-US" altLang="zh-CN" sz="2800" b="1" i="0" dirty="0">
                <a:solidFill>
                  <a:srgbClr val="000066"/>
                </a:solidFill>
                <a:latin typeface="Tahoma" panose="020B0604030504040204" pitchFamily="34" charset="0"/>
              </a:rPr>
              <a:t>.</a:t>
            </a:r>
            <a:endParaRPr kumimoji="1" lang="en-US" altLang="zh-CN" sz="2800" b="1" i="0" dirty="0">
              <a:solidFill>
                <a:srgbClr val="000066"/>
              </a:solidFill>
              <a:latin typeface="Tahoma" panose="020B0604030504040204" pitchFamily="34" charset="0"/>
            </a:endParaRPr>
          </a:p>
        </p:txBody>
      </p:sp>
    </p:spTree>
    <p:extLst>
      <p:ext uri="{BB962C8B-B14F-4D97-AF65-F5344CB8AC3E}">
        <p14:creationId xmlns:p14="http://schemas.microsoft.com/office/powerpoint/2010/main" val="1448791133"/>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389947" y="850756"/>
            <a:ext cx="11481955" cy="5483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mtClean="0"/>
              <a:t>AES</a:t>
            </a:r>
            <a:r>
              <a:rPr lang="zh-CN" altLang="en-US" smtClean="0"/>
              <a:t>是美国高级加密标准算法</a:t>
            </a:r>
            <a:r>
              <a:rPr lang="en-US" altLang="zh-CN" smtClean="0"/>
              <a:t>,</a:t>
            </a:r>
            <a:r>
              <a:rPr lang="zh-CN" altLang="en-US" smtClean="0"/>
              <a:t>将在未来几十年里代替</a:t>
            </a:r>
            <a:r>
              <a:rPr lang="en-US" altLang="zh-CN" smtClean="0"/>
              <a:t>DES</a:t>
            </a:r>
            <a:r>
              <a:rPr lang="zh-CN" altLang="en-US" smtClean="0"/>
              <a:t>在各个领域中得到广泛应用，尽管人们对</a:t>
            </a:r>
            <a:r>
              <a:rPr lang="en-US" altLang="zh-CN" smtClean="0"/>
              <a:t>AES</a:t>
            </a:r>
            <a:r>
              <a:rPr lang="zh-CN" altLang="en-US" smtClean="0"/>
              <a:t>还有不同的看法</a:t>
            </a:r>
            <a:r>
              <a:rPr lang="en-US" altLang="zh-CN" smtClean="0"/>
              <a:t>,</a:t>
            </a:r>
            <a:r>
              <a:rPr lang="zh-CN" altLang="en-US" smtClean="0"/>
              <a:t>但总体来说</a:t>
            </a:r>
            <a:r>
              <a:rPr lang="en-US" altLang="zh-CN" smtClean="0"/>
              <a:t>,AES</a:t>
            </a:r>
            <a:r>
              <a:rPr lang="zh-CN" altLang="en-US" smtClean="0"/>
              <a:t>作为新一代的数据加密标准汇聚了强安全性、高性能、高效率、易用和灵活等优点。</a:t>
            </a:r>
          </a:p>
          <a:p>
            <a:pPr>
              <a:lnSpc>
                <a:spcPct val="150000"/>
              </a:lnSpc>
            </a:pPr>
            <a:r>
              <a:rPr lang="en-US" altLang="zh-CN" smtClean="0"/>
              <a:t>AES</a:t>
            </a:r>
            <a:r>
              <a:rPr lang="zh-CN" altLang="en-US" smtClean="0"/>
              <a:t>设计有三个密钥长度</a:t>
            </a:r>
            <a:r>
              <a:rPr lang="en-US" altLang="zh-CN" smtClean="0"/>
              <a:t>:128,192,256</a:t>
            </a:r>
            <a:r>
              <a:rPr lang="zh-CN" altLang="en-US" smtClean="0"/>
              <a:t>位，相对而言，</a:t>
            </a:r>
            <a:r>
              <a:rPr lang="en-US" altLang="zh-CN" smtClean="0"/>
              <a:t>AES</a:t>
            </a:r>
            <a:r>
              <a:rPr lang="zh-CN" altLang="en-US" smtClean="0"/>
              <a:t>的</a:t>
            </a:r>
            <a:r>
              <a:rPr lang="en-US" altLang="zh-CN" smtClean="0"/>
              <a:t>128</a:t>
            </a:r>
            <a:r>
              <a:rPr lang="zh-CN" altLang="en-US" smtClean="0"/>
              <a:t>密钥比</a:t>
            </a:r>
            <a:r>
              <a:rPr lang="en-US" altLang="zh-CN" smtClean="0"/>
              <a:t>DES</a:t>
            </a:r>
            <a:r>
              <a:rPr lang="zh-CN" altLang="en-US" smtClean="0"/>
              <a:t>的</a:t>
            </a:r>
            <a:r>
              <a:rPr lang="en-US" altLang="zh-CN" smtClean="0"/>
              <a:t>56</a:t>
            </a:r>
            <a:r>
              <a:rPr lang="zh-CN" altLang="en-US" smtClean="0"/>
              <a:t>密钥强</a:t>
            </a:r>
            <a:r>
              <a:rPr lang="en-US" altLang="zh-CN" smtClean="0"/>
              <a:t>1021</a:t>
            </a:r>
            <a:r>
              <a:rPr lang="zh-CN" altLang="en-US" smtClean="0"/>
              <a:t>倍。</a:t>
            </a:r>
          </a:p>
          <a:p>
            <a:pPr>
              <a:lnSpc>
                <a:spcPct val="150000"/>
              </a:lnSpc>
            </a:pPr>
            <a:r>
              <a:rPr lang="en-US" altLang="zh-CN" smtClean="0"/>
              <a:t>AES</a:t>
            </a:r>
            <a:r>
              <a:rPr lang="zh-CN" altLang="en-US" smtClean="0"/>
              <a:t>算法主要包括三个方面：轮变化、圈数和密钥扩展。在理论上，此加密方法需要国家军事量级的破解设备运算</a:t>
            </a:r>
            <a:r>
              <a:rPr lang="en-US" altLang="zh-CN" smtClean="0"/>
              <a:t>10</a:t>
            </a:r>
            <a:r>
              <a:rPr lang="zh-CN" altLang="en-US" smtClean="0"/>
              <a:t>年以上时间才可能破译。</a:t>
            </a:r>
            <a:endParaRPr lang="zh-CN" altLang="en-US" smtClean="0"/>
          </a:p>
        </p:txBody>
      </p:sp>
    </p:spTree>
    <p:extLst>
      <p:ext uri="{BB962C8B-B14F-4D97-AF65-F5344CB8AC3E}">
        <p14:creationId xmlns:p14="http://schemas.microsoft.com/office/powerpoint/2010/main" val="486669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405246" y="904009"/>
            <a:ext cx="11180618" cy="55546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mtClean="0"/>
              <a:t>与对称加密算法不同，非对称加密算法需要两个密钥：公开密钥（</a:t>
            </a:r>
            <a:r>
              <a:rPr lang="en-US" altLang="zh-CN" smtClean="0"/>
              <a:t>publickey</a:t>
            </a:r>
            <a:r>
              <a:rPr lang="zh-CN" altLang="en-US" smtClean="0"/>
              <a:t>）和私有密钥（</a:t>
            </a:r>
            <a:r>
              <a:rPr lang="en-US" altLang="zh-CN" smtClean="0"/>
              <a:t>privatekey</a:t>
            </a:r>
            <a:r>
              <a:rPr lang="zh-CN" altLang="en-US" smtClean="0"/>
              <a:t>）。</a:t>
            </a:r>
            <a:endParaRPr lang="en-US" altLang="zh-CN" smtClean="0"/>
          </a:p>
          <a:p>
            <a:pPr>
              <a:lnSpc>
                <a:spcPct val="150000"/>
              </a:lnSpc>
            </a:pPr>
            <a:r>
              <a:rPr lang="zh-CN" altLang="en-US" smtClean="0"/>
              <a:t>公开密钥与私有密钥是一对，如果用公开密钥对数据进行加密，只有用对应的私有密钥才能解密；如果用私有密钥对数据进行加密，那么只有用对应的公开密钥才能解密。</a:t>
            </a:r>
            <a:endParaRPr lang="en-US" altLang="zh-CN" smtClean="0"/>
          </a:p>
          <a:p>
            <a:pPr>
              <a:lnSpc>
                <a:spcPct val="150000"/>
              </a:lnSpc>
            </a:pPr>
            <a:r>
              <a:rPr lang="zh-CN" altLang="en-US" smtClean="0"/>
              <a:t>因为加密和解密使用的是两个不同的密钥，所以这种算法叫作非对称加密算法。</a:t>
            </a:r>
            <a:endParaRPr lang="zh-CN" altLang="en-US" smtClean="0"/>
          </a:p>
        </p:txBody>
      </p:sp>
    </p:spTree>
    <p:extLst>
      <p:ext uri="{BB962C8B-B14F-4D97-AF65-F5344CB8AC3E}">
        <p14:creationId xmlns:p14="http://schemas.microsoft.com/office/powerpoint/2010/main" val="2047731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526472" y="990600"/>
            <a:ext cx="11139055"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mtClean="0"/>
              <a:t>RSA</a:t>
            </a:r>
            <a:r>
              <a:rPr lang="zh-CN" altLang="en-US" smtClean="0"/>
              <a:t>公钥加密算法是目前最有影响力的公钥加密算法，它能够抵抗到目前为止已知的绝大多数密码攻击，已被</a:t>
            </a:r>
            <a:r>
              <a:rPr lang="en-US" altLang="zh-CN" smtClean="0"/>
              <a:t>ISO</a:t>
            </a:r>
            <a:r>
              <a:rPr lang="zh-CN" altLang="en-US" smtClean="0"/>
              <a:t>推荐为公钥数据加密标准。它基于一个十分简单的数论事实：将两个大素数相乘十分容易，但是想要对其乘积进行因式分解却极其困难，因此可以将乘积公开作为加密密钥。</a:t>
            </a:r>
            <a:endParaRPr lang="zh-CN" altLang="en-US" smtClean="0"/>
          </a:p>
        </p:txBody>
      </p:sp>
    </p:spTree>
    <p:extLst>
      <p:ext uri="{BB962C8B-B14F-4D97-AF65-F5344CB8AC3E}">
        <p14:creationId xmlns:p14="http://schemas.microsoft.com/office/powerpoint/2010/main" val="424802883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245870" y="744382"/>
            <a:ext cx="11315700" cy="5411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mtClean="0"/>
              <a:t>非对称加密与对称加密相比，其安全性更好：对称加密的通信双方使用相同的秘钥，如果一方的秘钥遭泄露，那么整个通信就会被破解。而非对称加密使用一对秘钥，一个用来加密，一个用来解密，而且公钥是公开的，秘钥是自己保存的，不需要像对称加密那样在通信之前要先同步秘钥。其缺点是加密和解密花费时间长、速度慢，只适合对少量数据进行加密。</a:t>
            </a:r>
            <a:endParaRPr lang="zh-CN" altLang="en-US" smtClean="0"/>
          </a:p>
        </p:txBody>
      </p:sp>
    </p:spTree>
    <p:extLst>
      <p:ext uri="{BB962C8B-B14F-4D97-AF65-F5344CB8AC3E}">
        <p14:creationId xmlns:p14="http://schemas.microsoft.com/office/powerpoint/2010/main" val="104092899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标题 1"/>
          <p:cNvSpPr txBox="1">
            <a:spLocks/>
          </p:cNvSpPr>
          <p:nvPr/>
        </p:nvSpPr>
        <p:spPr>
          <a:xfrm>
            <a:off x="374073" y="744382"/>
            <a:ext cx="8229600" cy="1143000"/>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a:defRPr/>
            </a:pPr>
            <a:r>
              <a:rPr lang="zh-CN" altLang="en-US" smtClean="0">
                <a:latin typeface="+mn-lt"/>
                <a:ea typeface="+mn-ea"/>
                <a:cs typeface="+mn-cs"/>
              </a:rPr>
              <a:t>数据库数据加密的实现</a:t>
            </a:r>
            <a:endParaRPr lang="zh-CN" altLang="en-US" dirty="0"/>
          </a:p>
        </p:txBody>
      </p:sp>
      <p:sp>
        <p:nvSpPr>
          <p:cNvPr id="7" name="内容占位符 2"/>
          <p:cNvSpPr txBox="1">
            <a:spLocks/>
          </p:cNvSpPr>
          <p:nvPr/>
        </p:nvSpPr>
        <p:spPr bwMode="auto">
          <a:xfrm>
            <a:off x="374072" y="1612744"/>
            <a:ext cx="11585863" cy="49831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zh-CN" altLang="en-US" dirty="0" smtClean="0"/>
              <a:t>   可以考虑在</a:t>
            </a:r>
            <a:r>
              <a:rPr lang="en-US" altLang="zh-CN" dirty="0" smtClean="0"/>
              <a:t>3</a:t>
            </a:r>
            <a:r>
              <a:rPr lang="zh-CN" altLang="en-US" dirty="0" smtClean="0"/>
              <a:t>个不同层次实现对数据库数据的加密，这</a:t>
            </a:r>
            <a:r>
              <a:rPr lang="en-US" altLang="zh-CN" dirty="0" smtClean="0"/>
              <a:t>3</a:t>
            </a:r>
            <a:r>
              <a:rPr lang="zh-CN" altLang="en-US" dirty="0" smtClean="0"/>
              <a:t>个层次分别是操作系统层、</a:t>
            </a:r>
            <a:r>
              <a:rPr lang="en-US" altLang="zh-CN" dirty="0" smtClean="0"/>
              <a:t>DBMS</a:t>
            </a:r>
            <a:r>
              <a:rPr lang="zh-CN" altLang="en-US" dirty="0" smtClean="0"/>
              <a:t>内核层和</a:t>
            </a:r>
            <a:r>
              <a:rPr lang="en-US" altLang="zh-CN" dirty="0" smtClean="0"/>
              <a:t>DBMS</a:t>
            </a:r>
            <a:r>
              <a:rPr lang="zh-CN" altLang="en-US" dirty="0" smtClean="0"/>
              <a:t>外层。</a:t>
            </a:r>
            <a:endParaRPr lang="en-US" altLang="zh-CN" dirty="0" smtClean="0"/>
          </a:p>
          <a:p>
            <a:pPr>
              <a:lnSpc>
                <a:spcPct val="150000"/>
              </a:lnSpc>
            </a:pPr>
            <a:r>
              <a:rPr lang="zh-CN" altLang="en-US" dirty="0" smtClean="0"/>
              <a:t>在操作系统层，从操作系统的角度来看操作系统层位于</a:t>
            </a:r>
            <a:r>
              <a:rPr lang="en-US" altLang="zh-CN" dirty="0" smtClean="0"/>
              <a:t>DBMS</a:t>
            </a:r>
            <a:r>
              <a:rPr lang="zh-CN" altLang="en-US" dirty="0" smtClean="0"/>
              <a:t>层之下，所以无法辨认数据库文件中的数据关系，也就无法合理地产生、管理和使用密钥，因此，在操作系统层对数据库文件进行加密，对于大型数据库来说，目前还难以实现。</a:t>
            </a:r>
          </a:p>
          <a:p>
            <a:pPr>
              <a:lnSpc>
                <a:spcPct val="150000"/>
              </a:lnSpc>
            </a:pPr>
            <a:endParaRPr lang="zh-CN" altLang="en-US" dirty="0" smtClean="0"/>
          </a:p>
          <a:p>
            <a:pPr>
              <a:lnSpc>
                <a:spcPct val="150000"/>
              </a:lnSpc>
            </a:pPr>
            <a:endParaRPr lang="zh-CN" altLang="en-US" dirty="0" smtClean="0"/>
          </a:p>
        </p:txBody>
      </p:sp>
    </p:spTree>
    <p:extLst>
      <p:ext uri="{BB962C8B-B14F-4D97-AF65-F5344CB8AC3E}">
        <p14:creationId xmlns:p14="http://schemas.microsoft.com/office/powerpoint/2010/main" val="40321281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438150" y="990600"/>
            <a:ext cx="11315700" cy="44148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smtClean="0"/>
              <a:t>在</a:t>
            </a:r>
            <a:r>
              <a:rPr lang="en-US" altLang="zh-CN" smtClean="0"/>
              <a:t>DBMS</a:t>
            </a:r>
            <a:r>
              <a:rPr lang="zh-CN" altLang="en-US" smtClean="0"/>
              <a:t>内核层实现加密，是指数据在物理存取之前完成加／解密工作。这种方式的优点是加密功能强，并且加密功能几乎不会影响</a:t>
            </a:r>
            <a:r>
              <a:rPr lang="en-US" altLang="zh-CN" smtClean="0"/>
              <a:t>DBMS</a:t>
            </a:r>
            <a:r>
              <a:rPr lang="zh-CN" altLang="en-US" smtClean="0"/>
              <a:t>的功能；缺点是在服务器端迸行加（解）密运算，加重了数据库服务器的负载，并且因为加（解）密是在</a:t>
            </a:r>
            <a:r>
              <a:rPr lang="en-US" altLang="zh-CN" smtClean="0"/>
              <a:t>DBMS</a:t>
            </a:r>
            <a:r>
              <a:rPr lang="zh-CN" altLang="en-US" smtClean="0"/>
              <a:t>内核中完成，就势必需要数据库供应商对其进行技术支持，这一点不容易实现。</a:t>
            </a:r>
          </a:p>
          <a:p>
            <a:pPr>
              <a:lnSpc>
                <a:spcPct val="120000"/>
              </a:lnSpc>
            </a:pPr>
            <a:r>
              <a:rPr lang="zh-CN" altLang="en-US" smtClean="0"/>
              <a:t>在</a:t>
            </a:r>
            <a:r>
              <a:rPr lang="en-US" altLang="zh-CN" smtClean="0"/>
              <a:t>DBMS</a:t>
            </a:r>
            <a:r>
              <a:rPr lang="zh-CN" altLang="en-US" smtClean="0"/>
              <a:t>外层实现加密是将数据库加密系统做成</a:t>
            </a:r>
            <a:r>
              <a:rPr lang="en-US" altLang="zh-CN" smtClean="0"/>
              <a:t>DBMS</a:t>
            </a:r>
            <a:r>
              <a:rPr lang="zh-CN" altLang="en-US" smtClean="0"/>
              <a:t>的一个外层工具。采用这种加密方法的优点是可扩充性强，数据库的加解密系统可以做成一个独立于</a:t>
            </a:r>
            <a:r>
              <a:rPr lang="en-US" altLang="zh-CN" smtClean="0"/>
              <a:t>DBMS</a:t>
            </a:r>
            <a:r>
              <a:rPr lang="zh-CN" altLang="en-US" smtClean="0"/>
              <a:t>的平台，不需要数据库供应商进行技术支持，并且可以将加密密文直接在网上传输；缺点是数据库的功能和查询效率会受一些限制。</a:t>
            </a:r>
            <a:endParaRPr lang="zh-CN" altLang="en-US" smtClean="0"/>
          </a:p>
        </p:txBody>
      </p:sp>
    </p:spTree>
    <p:extLst>
      <p:ext uri="{BB962C8B-B14F-4D97-AF65-F5344CB8AC3E}">
        <p14:creationId xmlns:p14="http://schemas.microsoft.com/office/powerpoint/2010/main" val="3091705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457199" y="765175"/>
            <a:ext cx="11606646" cy="53609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t>数据库加密系统分成两个功能独立的主要部件：</a:t>
            </a:r>
          </a:p>
          <a:p>
            <a:pPr>
              <a:lnSpc>
                <a:spcPct val="150000"/>
              </a:lnSpc>
            </a:pPr>
            <a:r>
              <a:rPr lang="zh-CN" altLang="en-US" dirty="0" smtClean="0"/>
              <a:t>一个是加密字典管理程序</a:t>
            </a:r>
          </a:p>
          <a:p>
            <a:pPr>
              <a:lnSpc>
                <a:spcPct val="150000"/>
              </a:lnSpc>
            </a:pPr>
            <a:r>
              <a:rPr lang="zh-CN" altLang="en-US" dirty="0" smtClean="0"/>
              <a:t>另一个是数据库加解密引擎。</a:t>
            </a:r>
          </a:p>
          <a:p>
            <a:pPr>
              <a:lnSpc>
                <a:spcPct val="150000"/>
              </a:lnSpc>
              <a:buFontTx/>
              <a:buNone/>
            </a:pPr>
            <a:r>
              <a:rPr lang="zh-CN" altLang="en-US" dirty="0" smtClean="0"/>
              <a:t>          数据库加密系统将用户对数据库信息具体的加密要求以及基础信息保存在加密字典中，通过调用数据加解密引擎实现对数据库表的加密、解密及数据转换等功能。数据库信息的加解密处理是在后台完成的，对数据库服务器是透明的。</a:t>
            </a:r>
            <a:endParaRPr lang="zh-CN" altLang="en-US" dirty="0" smtClean="0"/>
          </a:p>
        </p:txBody>
      </p:sp>
    </p:spTree>
    <p:extLst>
      <p:ext uri="{BB962C8B-B14F-4D97-AF65-F5344CB8AC3E}">
        <p14:creationId xmlns:p14="http://schemas.microsoft.com/office/powerpoint/2010/main" val="1560250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395288" y="836613"/>
            <a:ext cx="11419176" cy="55054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t>按以上方式实现的数据库加密系统具有很多优点：</a:t>
            </a:r>
          </a:p>
          <a:p>
            <a:pPr>
              <a:lnSpc>
                <a:spcPct val="150000"/>
              </a:lnSpc>
            </a:pPr>
            <a:r>
              <a:rPr lang="zh-CN" altLang="en-US" dirty="0" smtClean="0"/>
              <a:t>首先，系统对数据库的最终用户是完全透明的，管理员可以根据需要进行明文和密文的转换工作；</a:t>
            </a:r>
          </a:p>
          <a:p>
            <a:pPr>
              <a:lnSpc>
                <a:spcPct val="150000"/>
              </a:lnSpc>
            </a:pPr>
            <a:r>
              <a:rPr lang="zh-CN" altLang="en-US" dirty="0" smtClean="0"/>
              <a:t>其次，加密系统完全独立于数据库应用系统，无须改动数据库应用系统就能实现数据加密功能；</a:t>
            </a:r>
          </a:p>
          <a:p>
            <a:pPr>
              <a:lnSpc>
                <a:spcPct val="150000"/>
              </a:lnSpc>
            </a:pPr>
            <a:r>
              <a:rPr lang="zh-CN" altLang="en-US" dirty="0" smtClean="0"/>
              <a:t>第三，加解密处理在客户端进行，不会影响数据库服务器的效率。</a:t>
            </a:r>
            <a:endParaRPr lang="zh-CN" altLang="en-US" dirty="0" smtClean="0"/>
          </a:p>
        </p:txBody>
      </p:sp>
    </p:spTree>
    <p:extLst>
      <p:ext uri="{BB962C8B-B14F-4D97-AF65-F5344CB8AC3E}">
        <p14:creationId xmlns:p14="http://schemas.microsoft.com/office/powerpoint/2010/main" val="2785870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457200" y="1125538"/>
            <a:ext cx="11274136" cy="5000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dirty="0" smtClean="0"/>
              <a:t>数据库加解密引擎是数据库加密系统的核心部件，它位于应用程序与数据库服务器之间，负责在后台完成数据库信息的加解密处理，对应用开发人员和操作人员来说是透明的。</a:t>
            </a:r>
          </a:p>
          <a:p>
            <a:pPr>
              <a:lnSpc>
                <a:spcPct val="150000"/>
              </a:lnSpc>
            </a:pPr>
            <a:r>
              <a:rPr lang="zh-CN" altLang="en-US" dirty="0" smtClean="0"/>
              <a:t>数据加解密引擎没有操作界面，在需要时由操作系统自动加载并驻留在内存中，通过内部接口与加密字典管理程序和用户应用程序通讯。</a:t>
            </a:r>
          </a:p>
          <a:p>
            <a:pPr>
              <a:lnSpc>
                <a:spcPct val="150000"/>
              </a:lnSpc>
            </a:pPr>
            <a:r>
              <a:rPr lang="zh-CN" altLang="en-US" dirty="0" smtClean="0"/>
              <a:t>数据库加解密引擎由三大模块组成：加解密处理模块、用户接口模块和数据库接口模块。</a:t>
            </a:r>
            <a:endParaRPr lang="zh-CN" altLang="en-US" dirty="0" smtClean="0"/>
          </a:p>
        </p:txBody>
      </p:sp>
    </p:spTree>
    <p:extLst>
      <p:ext uri="{BB962C8B-B14F-4D97-AF65-F5344CB8AC3E}">
        <p14:creationId xmlns:p14="http://schemas.microsoft.com/office/powerpoint/2010/main" val="2231459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标题 1"/>
          <p:cNvSpPr txBox="1">
            <a:spLocks/>
          </p:cNvSpPr>
          <p:nvPr/>
        </p:nvSpPr>
        <p:spPr bwMode="auto">
          <a:xfrm>
            <a:off x="245869" y="845314"/>
            <a:ext cx="8229600" cy="5648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z="3200" b="1" smtClean="0"/>
              <a:t>数据库加密需要考虑的问题</a:t>
            </a:r>
            <a:endParaRPr lang="zh-CN" altLang="en-US" sz="3200" b="1" smtClean="0"/>
          </a:p>
        </p:txBody>
      </p:sp>
      <p:sp>
        <p:nvSpPr>
          <p:cNvPr id="7" name="内容占位符 2"/>
          <p:cNvSpPr txBox="1">
            <a:spLocks/>
          </p:cNvSpPr>
          <p:nvPr/>
        </p:nvSpPr>
        <p:spPr bwMode="auto">
          <a:xfrm>
            <a:off x="245869" y="1529617"/>
            <a:ext cx="11516639"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altLang="zh-CN" sz="2400" dirty="0" smtClean="0"/>
              <a:t>1</a:t>
            </a:r>
            <a:r>
              <a:rPr lang="zh-CN" altLang="en-US" sz="2400" dirty="0" smtClean="0"/>
              <a:t>）数据的安全性</a:t>
            </a:r>
          </a:p>
          <a:p>
            <a:pPr>
              <a:lnSpc>
                <a:spcPct val="120000"/>
              </a:lnSpc>
            </a:pPr>
            <a:r>
              <a:rPr lang="zh-CN" altLang="en-US" sz="2400" dirty="0" smtClean="0"/>
              <a:t>数据库加密系统应满足的首要条件是保证数据的安全性。在此方面要求加密算法保证数据的保密性和完整性，防止未授权的数据访问和修改。</a:t>
            </a:r>
          </a:p>
          <a:p>
            <a:pPr>
              <a:lnSpc>
                <a:spcPct val="120000"/>
              </a:lnSpc>
            </a:pPr>
            <a:r>
              <a:rPr lang="zh-CN" altLang="en-US" sz="2400" dirty="0" smtClean="0"/>
              <a:t>（</a:t>
            </a:r>
            <a:r>
              <a:rPr lang="en-US" altLang="zh-CN" sz="2400" dirty="0" smtClean="0"/>
              <a:t>2</a:t>
            </a:r>
            <a:r>
              <a:rPr lang="zh-CN" altLang="en-US" sz="2400" dirty="0" smtClean="0"/>
              <a:t>）加密粒度的选择</a:t>
            </a:r>
          </a:p>
          <a:p>
            <a:pPr>
              <a:lnSpc>
                <a:spcPct val="120000"/>
              </a:lnSpc>
            </a:pPr>
            <a:r>
              <a:rPr lang="zh-CN" altLang="en-US" sz="2400" dirty="0" smtClean="0"/>
              <a:t>可以考虑以字段、记录和数据表为最小加密单元。</a:t>
            </a:r>
          </a:p>
          <a:p>
            <a:pPr>
              <a:lnSpc>
                <a:spcPct val="120000"/>
              </a:lnSpc>
            </a:pPr>
            <a:r>
              <a:rPr lang="zh-CN" altLang="en-US" sz="2400" dirty="0" smtClean="0"/>
              <a:t>按记录加密存在的主要问题是加密后的数据很难再写入原来的数据库中。</a:t>
            </a:r>
          </a:p>
          <a:p>
            <a:pPr>
              <a:lnSpc>
                <a:spcPct val="120000"/>
              </a:lnSpc>
            </a:pPr>
            <a:r>
              <a:rPr lang="zh-CN" altLang="en-US" sz="2400" dirty="0" smtClean="0"/>
              <a:t>按字段加密应该是最好的方式，因为这样会使要加密数据的长度最小。但是这种方式需要考虑数据转换的问题，具体选取哪种方式要看现实应用的需要。</a:t>
            </a:r>
            <a:endParaRPr lang="zh-CN" altLang="en-US" dirty="0" smtClean="0"/>
          </a:p>
        </p:txBody>
      </p:sp>
    </p:spTree>
    <p:extLst>
      <p:ext uri="{BB962C8B-B14F-4D97-AF65-F5344CB8AC3E}">
        <p14:creationId xmlns:p14="http://schemas.microsoft.com/office/powerpoint/2010/main" val="41502406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linds(horizontal)">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blinds(horizontal)">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blinds(horizontal)">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blinds(horizontal)">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 </a:t>
            </a:r>
            <a:r>
              <a:rPr lang="zh-CN" altLang="en-US" sz="2800" b="1" dirty="0">
                <a:solidFill>
                  <a:schemeClr val="bg1"/>
                </a:solidFill>
                <a:latin typeface="微软雅黑" panose="020B0503020204020204" pitchFamily="34" charset="-122"/>
                <a:ea typeface="微软雅黑" panose="020B0503020204020204" pitchFamily="34" charset="-122"/>
              </a:rPr>
              <a:t>安全性概述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457200" y="1066800"/>
            <a:ext cx="11107882" cy="26495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105000"/>
              </a:lnSpc>
              <a:buClr>
                <a:srgbClr val="C00000"/>
              </a:buClr>
              <a:buFont typeface="Wingdings" panose="05000000000000000000" pitchFamily="2" charset="2"/>
              <a:buChar char="Ø"/>
            </a:pPr>
            <a:r>
              <a:rPr lang="zh-CN" altLang="en-US" b="1" dirty="0" smtClean="0">
                <a:solidFill>
                  <a:srgbClr val="CC3300"/>
                </a:solidFill>
              </a:rPr>
              <a:t>什么是数据库的安全性？</a:t>
            </a:r>
            <a:endParaRPr lang="zh-CN" altLang="en-US" b="1" dirty="0" smtClean="0">
              <a:solidFill>
                <a:srgbClr val="000066"/>
              </a:solidFill>
            </a:endParaRPr>
          </a:p>
          <a:p>
            <a:pPr lvl="1" algn="just" eaLnBrk="1" hangingPunct="1">
              <a:lnSpc>
                <a:spcPct val="105000"/>
              </a:lnSpc>
            </a:pPr>
            <a:r>
              <a:rPr lang="zh-CN" altLang="en-US" b="1" dirty="0" smtClean="0">
                <a:solidFill>
                  <a:srgbClr val="000066"/>
                </a:solidFill>
              </a:rPr>
              <a:t>保护数据库以防止不合法的使用所造成的数据泄露、更改或破坏。</a:t>
            </a:r>
          </a:p>
          <a:p>
            <a:pPr algn="just" eaLnBrk="1" hangingPunct="1">
              <a:lnSpc>
                <a:spcPct val="105000"/>
              </a:lnSpc>
              <a:buClr>
                <a:srgbClr val="C00000"/>
              </a:buClr>
              <a:buFont typeface="Wingdings" panose="05000000000000000000" pitchFamily="2" charset="2"/>
              <a:buChar char="Ø"/>
            </a:pPr>
            <a:r>
              <a:rPr lang="zh-CN" altLang="en-US" b="1" dirty="0" smtClean="0">
                <a:solidFill>
                  <a:srgbClr val="000066"/>
                </a:solidFill>
              </a:rPr>
              <a:t>数据库系统的安全保护措施是否有效是数据库系统主要的性能指标之一。</a:t>
            </a:r>
            <a:endParaRPr lang="zh-CN" altLang="en-US" b="1" dirty="0" smtClean="0">
              <a:solidFill>
                <a:srgbClr val="000066"/>
              </a:solidFill>
            </a:endParaRPr>
          </a:p>
        </p:txBody>
      </p:sp>
      <p:sp>
        <p:nvSpPr>
          <p:cNvPr id="6" name="Rectangle 4"/>
          <p:cNvSpPr>
            <a:spLocks noChangeArrowheads="1"/>
          </p:cNvSpPr>
          <p:nvPr/>
        </p:nvSpPr>
        <p:spPr bwMode="auto">
          <a:xfrm>
            <a:off x="457200" y="3716338"/>
            <a:ext cx="11107882"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05000"/>
              </a:lnSpc>
              <a:spcBef>
                <a:spcPct val="10000"/>
              </a:spcBef>
              <a:buClr>
                <a:srgbClr val="C00000"/>
              </a:buClr>
              <a:buFont typeface="Wingdings" panose="05000000000000000000" pitchFamily="2" charset="2"/>
              <a:buChar char="Ø"/>
            </a:pPr>
            <a:r>
              <a:rPr kumimoji="1" lang="zh-CN" altLang="en-US" sz="2800" b="1" i="0" dirty="0">
                <a:solidFill>
                  <a:srgbClr val="CC3300"/>
                </a:solidFill>
                <a:latin typeface="Tahoma" panose="020B0604030504040204" pitchFamily="34" charset="0"/>
              </a:rPr>
              <a:t>什么是计算机系统安全性？</a:t>
            </a:r>
          </a:p>
          <a:p>
            <a:pPr lvl="1" eaLnBrk="1" hangingPunct="1">
              <a:lnSpc>
                <a:spcPct val="105000"/>
              </a:lnSpc>
              <a:spcBef>
                <a:spcPct val="10000"/>
              </a:spcBef>
              <a:buClr>
                <a:schemeClr val="hlink"/>
              </a:buClr>
              <a:buFontTx/>
              <a:buChar char="–"/>
            </a:pPr>
            <a:r>
              <a:rPr kumimoji="1" lang="zh-CN" altLang="en-US" sz="2800" b="1" i="0" dirty="0">
                <a:solidFill>
                  <a:srgbClr val="000066"/>
                </a:solidFill>
                <a:latin typeface="Tahoma" panose="020B0604030504040204" pitchFamily="34" charset="0"/>
              </a:rPr>
              <a:t>为计算机系统建立和采取的各种安全保护措施，以保护计算机系统中的硬件、软件及数据，防止因偶然或恶意的原因使系统遭到破坏，数据遭到更改或泄露等。</a:t>
            </a:r>
          </a:p>
        </p:txBody>
      </p:sp>
    </p:spTree>
    <p:extLst>
      <p:ext uri="{BB962C8B-B14F-4D97-AF65-F5344CB8AC3E}">
        <p14:creationId xmlns:p14="http://schemas.microsoft.com/office/powerpoint/2010/main" val="17329973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checkerboard(across)">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heckerboard(across)">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内容占位符 2"/>
          <p:cNvSpPr txBox="1">
            <a:spLocks/>
          </p:cNvSpPr>
          <p:nvPr/>
        </p:nvSpPr>
        <p:spPr bwMode="auto">
          <a:xfrm>
            <a:off x="432954" y="990600"/>
            <a:ext cx="11326091" cy="500322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400" smtClean="0"/>
              <a:t>（</a:t>
            </a:r>
            <a:r>
              <a:rPr lang="en-US" altLang="zh-CN" sz="2400" smtClean="0"/>
              <a:t>3</a:t>
            </a:r>
            <a:r>
              <a:rPr lang="zh-CN" altLang="en-US" sz="2400" smtClean="0"/>
              <a:t>）加密数据的合理选择</a:t>
            </a:r>
          </a:p>
          <a:p>
            <a:pPr>
              <a:buFontTx/>
              <a:buNone/>
            </a:pPr>
            <a:r>
              <a:rPr lang="zh-CN" altLang="en-US" sz="2400" smtClean="0"/>
              <a:t>           必须合理地选择需要加密的字段和数据。由于数据库中存在大量的查询操作，因此加解密效率要求较高，不能引起数据库系统的性能大幅度下降，以保证对密文数据库查询的方便和快速性。因此，索引字段和用于关系间连接的字段不适于加密。</a:t>
            </a:r>
          </a:p>
          <a:p>
            <a:pPr>
              <a:buFontTx/>
              <a:buNone/>
            </a:pPr>
            <a:r>
              <a:rPr lang="zh-CN" altLang="en-US" sz="2400" smtClean="0"/>
              <a:t>（</a:t>
            </a:r>
            <a:r>
              <a:rPr lang="en-US" altLang="zh-CN" sz="2400" smtClean="0"/>
              <a:t>4</a:t>
            </a:r>
            <a:r>
              <a:rPr lang="zh-CN" altLang="en-US" sz="2400" smtClean="0"/>
              <a:t>）密钥的动态管理</a:t>
            </a:r>
          </a:p>
          <a:p>
            <a:pPr>
              <a:buFontTx/>
              <a:buNone/>
            </a:pPr>
            <a:r>
              <a:rPr lang="zh-CN" altLang="en-US" sz="2400" smtClean="0"/>
              <a:t>           数据库的数据对象间存在复杂的逻辑关系，一个逻辑上的数据对象可能对应着物理上的不同对象，因此加密数据库中存在大量密钥。由于时限较长和密钥的复杂，密钥管理机制应更加安全、灵活和坚固。</a:t>
            </a:r>
          </a:p>
          <a:p>
            <a:pPr>
              <a:buFontTx/>
              <a:buNone/>
            </a:pPr>
            <a:r>
              <a:rPr lang="zh-CN" altLang="en-US" sz="2400" smtClean="0"/>
              <a:t>（</a:t>
            </a:r>
            <a:r>
              <a:rPr lang="en-US" altLang="zh-CN" sz="2400" smtClean="0"/>
              <a:t>5</a:t>
            </a:r>
            <a:r>
              <a:rPr lang="zh-CN" altLang="en-US" sz="2400" smtClean="0"/>
              <a:t>）数据加密的透明性</a:t>
            </a:r>
          </a:p>
          <a:p>
            <a:pPr>
              <a:buFontTx/>
              <a:buNone/>
            </a:pPr>
            <a:r>
              <a:rPr lang="zh-CN" altLang="en-US" sz="2400" smtClean="0"/>
              <a:t>           数据加密对用户应该是透明的，数据库组织结构对于数据库管理系统而言不能有太大的变动，应尽可能做到明文和密文长度相等或至少相当。</a:t>
            </a:r>
            <a:endParaRPr lang="zh-CN" altLang="en-US" sz="2400" smtClean="0"/>
          </a:p>
        </p:txBody>
      </p:sp>
    </p:spTree>
    <p:extLst>
      <p:ext uri="{BB962C8B-B14F-4D97-AF65-F5344CB8AC3E}">
        <p14:creationId xmlns:p14="http://schemas.microsoft.com/office/powerpoint/2010/main" val="42912875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linds(horizontal)">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标题 1"/>
          <p:cNvSpPr txBox="1">
            <a:spLocks/>
          </p:cNvSpPr>
          <p:nvPr/>
        </p:nvSpPr>
        <p:spPr bwMode="auto">
          <a:xfrm>
            <a:off x="467590" y="744382"/>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en-US" altLang="zh-CN" smtClean="0"/>
              <a:t>SQL</a:t>
            </a:r>
            <a:r>
              <a:rPr lang="zh-CN" altLang="en-US" smtClean="0"/>
              <a:t>注入</a:t>
            </a:r>
            <a:endParaRPr lang="zh-CN" altLang="en-US" smtClean="0"/>
          </a:p>
        </p:txBody>
      </p:sp>
      <p:sp>
        <p:nvSpPr>
          <p:cNvPr id="7" name="内容占位符 2"/>
          <p:cNvSpPr txBox="1">
            <a:spLocks/>
          </p:cNvSpPr>
          <p:nvPr/>
        </p:nvSpPr>
        <p:spPr bwMode="auto">
          <a:xfrm>
            <a:off x="432953" y="1664699"/>
            <a:ext cx="11506202"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20000"/>
              </a:lnSpc>
              <a:buFontTx/>
              <a:buNone/>
            </a:pPr>
            <a:r>
              <a:rPr lang="zh-CN" altLang="en-US" smtClean="0"/>
              <a:t>所谓</a:t>
            </a:r>
            <a:r>
              <a:rPr lang="en-US" altLang="zh-CN" smtClean="0"/>
              <a:t>SQL</a:t>
            </a:r>
            <a:r>
              <a:rPr lang="zh-CN" altLang="en-US" smtClean="0"/>
              <a:t>注入，就是通过把</a:t>
            </a:r>
            <a:r>
              <a:rPr lang="en-US" altLang="zh-CN" smtClean="0"/>
              <a:t>SQL</a:t>
            </a:r>
            <a:r>
              <a:rPr lang="zh-CN" altLang="en-US" smtClean="0"/>
              <a:t>命令插入到</a:t>
            </a:r>
            <a:r>
              <a:rPr lang="en-US" altLang="zh-CN" smtClean="0"/>
              <a:t>Web</a:t>
            </a:r>
            <a:r>
              <a:rPr lang="zh-CN" altLang="en-US" smtClean="0">
                <a:hlinkClick r:id="rId3"/>
              </a:rPr>
              <a:t>表单</a:t>
            </a:r>
            <a:r>
              <a:rPr lang="zh-CN" altLang="en-US" smtClean="0"/>
              <a:t>提交或输入域名或页面请求的查询字符串，最终达到欺骗服务器执行恶意的</a:t>
            </a:r>
            <a:r>
              <a:rPr lang="en-US" altLang="zh-CN" smtClean="0"/>
              <a:t>SQL</a:t>
            </a:r>
            <a:r>
              <a:rPr lang="zh-CN" altLang="en-US" smtClean="0"/>
              <a:t>命令。具体来说，它是利用现有应用程序，将（恶意的）</a:t>
            </a:r>
            <a:r>
              <a:rPr lang="en-US" altLang="zh-CN" smtClean="0"/>
              <a:t>SQL</a:t>
            </a:r>
            <a:r>
              <a:rPr lang="zh-CN" altLang="en-US" smtClean="0"/>
              <a:t>命令注入到后台数据库引擎执行的能力，它可以通过在</a:t>
            </a:r>
            <a:r>
              <a:rPr lang="en-US" altLang="zh-CN" smtClean="0"/>
              <a:t>Web</a:t>
            </a:r>
            <a:r>
              <a:rPr lang="zh-CN" altLang="en-US" smtClean="0"/>
              <a:t>表单中输入（恶意）</a:t>
            </a:r>
            <a:r>
              <a:rPr lang="en-US" altLang="zh-CN" smtClean="0"/>
              <a:t>SQL</a:t>
            </a:r>
            <a:r>
              <a:rPr lang="zh-CN" altLang="en-US" smtClean="0"/>
              <a:t>语句得到一个存在安全漏洞的网站上的数据库，而不是按照设计者意图去执行</a:t>
            </a:r>
            <a:r>
              <a:rPr lang="en-US" altLang="zh-CN" smtClean="0"/>
              <a:t>SQL</a:t>
            </a:r>
            <a:r>
              <a:rPr lang="zh-CN" altLang="en-US" smtClean="0"/>
              <a:t>语句。</a:t>
            </a:r>
            <a:r>
              <a:rPr lang="zh-CN" altLang="en-US" baseline="30000" smtClean="0"/>
              <a:t> </a:t>
            </a:r>
            <a:r>
              <a:rPr lang="en-US" altLang="zh-CN" baseline="30000" smtClean="0"/>
              <a:t>[1]</a:t>
            </a:r>
            <a:r>
              <a:rPr lang="zh-CN" altLang="en-US" smtClean="0"/>
              <a:t>  比如先前的很多影视网站泄露</a:t>
            </a:r>
            <a:r>
              <a:rPr lang="en-US" altLang="zh-CN" smtClean="0"/>
              <a:t>VIP</a:t>
            </a:r>
            <a:r>
              <a:rPr lang="zh-CN" altLang="en-US" smtClean="0"/>
              <a:t>会员密码大多就是通过</a:t>
            </a:r>
            <a:r>
              <a:rPr lang="en-US" altLang="zh-CN" smtClean="0"/>
              <a:t>WEB</a:t>
            </a:r>
            <a:r>
              <a:rPr lang="zh-CN" altLang="en-US" smtClean="0"/>
              <a:t>表单递交查询字符暴出的，这类表单特别容易受到</a:t>
            </a:r>
            <a:r>
              <a:rPr lang="en-US" altLang="zh-CN" smtClean="0">
                <a:hlinkClick r:id="rId4"/>
              </a:rPr>
              <a:t>SQL</a:t>
            </a:r>
            <a:r>
              <a:rPr lang="zh-CN" altLang="en-US" smtClean="0">
                <a:hlinkClick r:id="rId4"/>
              </a:rPr>
              <a:t>注入式攻击</a:t>
            </a:r>
            <a:r>
              <a:rPr lang="zh-CN" altLang="en-US" smtClean="0"/>
              <a:t>．</a:t>
            </a:r>
            <a:endParaRPr lang="zh-CN" altLang="en-US" smtClean="0"/>
          </a:p>
        </p:txBody>
      </p:sp>
    </p:spTree>
    <p:extLst>
      <p:ext uri="{BB962C8B-B14F-4D97-AF65-F5344CB8AC3E}">
        <p14:creationId xmlns:p14="http://schemas.microsoft.com/office/powerpoint/2010/main" val="3233652885"/>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标题 1"/>
          <p:cNvSpPr txBox="1">
            <a:spLocks/>
          </p:cNvSpPr>
          <p:nvPr/>
        </p:nvSpPr>
        <p:spPr bwMode="auto">
          <a:xfrm>
            <a:off x="477982" y="907675"/>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smtClean="0"/>
              <a:t>注入方法</a:t>
            </a:r>
            <a:endParaRPr lang="zh-CN" altLang="en-US" smtClean="0"/>
          </a:p>
        </p:txBody>
      </p:sp>
      <p:sp>
        <p:nvSpPr>
          <p:cNvPr id="7" name="内容占位符 2"/>
          <p:cNvSpPr txBox="1">
            <a:spLocks/>
          </p:cNvSpPr>
          <p:nvPr/>
        </p:nvSpPr>
        <p:spPr bwMode="auto">
          <a:xfrm>
            <a:off x="666750" y="1806388"/>
            <a:ext cx="1085850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400" smtClean="0"/>
              <a:t>方法</a:t>
            </a:r>
            <a:r>
              <a:rPr lang="en-US" altLang="zh-CN" sz="2400" smtClean="0"/>
              <a:t>1</a:t>
            </a:r>
          </a:p>
          <a:p>
            <a:pPr>
              <a:buFontTx/>
              <a:buNone/>
            </a:pPr>
            <a:r>
              <a:rPr lang="zh-CN" altLang="en-US" sz="2400" smtClean="0"/>
              <a:t>先猜表名</a:t>
            </a:r>
          </a:p>
          <a:p>
            <a:pPr>
              <a:buFontTx/>
              <a:buNone/>
            </a:pPr>
            <a:r>
              <a:rPr lang="en-US" altLang="zh-CN" sz="2400" smtClean="0"/>
              <a:t>and (Select count(*) from </a:t>
            </a:r>
            <a:r>
              <a:rPr lang="zh-CN" altLang="en-US" sz="2400" smtClean="0"/>
              <a:t>表名</a:t>
            </a:r>
            <a:r>
              <a:rPr lang="en-US" altLang="zh-CN" sz="2400" smtClean="0"/>
              <a:t>)&lt;&gt;0</a:t>
            </a:r>
          </a:p>
          <a:p>
            <a:pPr>
              <a:buFontTx/>
              <a:buNone/>
            </a:pPr>
            <a:r>
              <a:rPr lang="zh-CN" altLang="en-US" sz="2400" smtClean="0"/>
              <a:t>猜列名</a:t>
            </a:r>
          </a:p>
          <a:p>
            <a:pPr>
              <a:buFontTx/>
              <a:buNone/>
            </a:pPr>
            <a:r>
              <a:rPr lang="en-US" altLang="zh-CN" sz="2400" smtClean="0"/>
              <a:t>and (Select count</a:t>
            </a:r>
            <a:r>
              <a:rPr lang="zh-CN" altLang="en-US" sz="2400" smtClean="0"/>
              <a:t>（列名） </a:t>
            </a:r>
            <a:r>
              <a:rPr lang="en-US" altLang="zh-CN" sz="2400" smtClean="0"/>
              <a:t>from </a:t>
            </a:r>
            <a:r>
              <a:rPr lang="zh-CN" altLang="en-US" sz="2400" smtClean="0"/>
              <a:t>表名）</a:t>
            </a:r>
            <a:r>
              <a:rPr lang="en-US" altLang="zh-CN" sz="2400" smtClean="0"/>
              <a:t>&lt;&gt;0</a:t>
            </a:r>
          </a:p>
          <a:p>
            <a:pPr>
              <a:buFontTx/>
              <a:buNone/>
            </a:pPr>
            <a:r>
              <a:rPr lang="zh-CN" altLang="en-US" sz="2400" smtClean="0"/>
              <a:t>或者也可以这样</a:t>
            </a:r>
          </a:p>
          <a:p>
            <a:pPr>
              <a:buFontTx/>
              <a:buNone/>
            </a:pPr>
            <a:r>
              <a:rPr lang="en-US" altLang="zh-CN" sz="2400" smtClean="0"/>
              <a:t>and exists (select * from </a:t>
            </a:r>
            <a:r>
              <a:rPr lang="zh-CN" altLang="en-US" sz="2400" smtClean="0"/>
              <a:t>表名）</a:t>
            </a:r>
          </a:p>
          <a:p>
            <a:pPr>
              <a:buFontTx/>
              <a:buNone/>
            </a:pPr>
            <a:r>
              <a:rPr lang="en-US" altLang="zh-CN" sz="2400" smtClean="0"/>
              <a:t>and exists (select </a:t>
            </a:r>
            <a:r>
              <a:rPr lang="zh-CN" altLang="en-US" sz="2400" smtClean="0"/>
              <a:t>列名 </a:t>
            </a:r>
            <a:r>
              <a:rPr lang="en-US" altLang="zh-CN" sz="2400" smtClean="0"/>
              <a:t>from </a:t>
            </a:r>
            <a:r>
              <a:rPr lang="zh-CN" altLang="en-US" sz="2400" smtClean="0"/>
              <a:t>表名）</a:t>
            </a:r>
          </a:p>
          <a:p>
            <a:pPr>
              <a:buFontTx/>
              <a:buNone/>
            </a:pPr>
            <a:r>
              <a:rPr lang="zh-CN" altLang="en-US" sz="2400" smtClean="0"/>
              <a:t>返回正确的，那么写的表名或列名就是正确</a:t>
            </a:r>
          </a:p>
          <a:p>
            <a:pPr>
              <a:buFontTx/>
              <a:buNone/>
            </a:pPr>
            <a:endParaRPr lang="zh-CN" altLang="en-US" smtClean="0"/>
          </a:p>
        </p:txBody>
      </p:sp>
    </p:spTree>
    <p:extLst>
      <p:ext uri="{BB962C8B-B14F-4D97-AF65-F5344CB8AC3E}">
        <p14:creationId xmlns:p14="http://schemas.microsoft.com/office/powerpoint/2010/main" val="459005121"/>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标题 1"/>
          <p:cNvSpPr txBox="1">
            <a:spLocks/>
          </p:cNvSpPr>
          <p:nvPr/>
        </p:nvSpPr>
        <p:spPr bwMode="auto">
          <a:xfrm>
            <a:off x="245870" y="744382"/>
            <a:ext cx="8229600" cy="561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zh-CN" altLang="en-US" dirty="0" smtClean="0"/>
              <a:t>注入方法</a:t>
            </a:r>
            <a:endParaRPr lang="zh-CN" altLang="en-US" dirty="0" smtClean="0"/>
          </a:p>
        </p:txBody>
      </p:sp>
      <p:sp>
        <p:nvSpPr>
          <p:cNvPr id="7" name="内容占位符 2"/>
          <p:cNvSpPr txBox="1">
            <a:spLocks/>
          </p:cNvSpPr>
          <p:nvPr/>
        </p:nvSpPr>
        <p:spPr bwMode="auto">
          <a:xfrm>
            <a:off x="384752" y="1604530"/>
            <a:ext cx="11492345" cy="49625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sz="2400" smtClean="0"/>
              <a:t>方法</a:t>
            </a:r>
            <a:r>
              <a:rPr lang="en-US" altLang="zh-CN" sz="2400" smtClean="0"/>
              <a:t>2</a:t>
            </a:r>
          </a:p>
          <a:p>
            <a:pPr>
              <a:buFontTx/>
              <a:buNone/>
            </a:pPr>
            <a:r>
              <a:rPr lang="zh-CN" altLang="en-US" sz="2400" smtClean="0">
                <a:hlinkClick r:id="rId3"/>
              </a:rPr>
              <a:t>后台</a:t>
            </a:r>
            <a:r>
              <a:rPr lang="zh-CN" altLang="en-US" sz="2400" smtClean="0"/>
              <a:t>身份验证绕过漏洞</a:t>
            </a:r>
          </a:p>
          <a:p>
            <a:pPr>
              <a:buFontTx/>
              <a:buNone/>
            </a:pPr>
            <a:r>
              <a:rPr lang="zh-CN" altLang="en-US" sz="2400" smtClean="0"/>
              <a:t>验证绕过漏洞就是</a:t>
            </a:r>
            <a:r>
              <a:rPr lang="en-US" altLang="zh-CN" sz="2400" smtClean="0"/>
              <a:t>'or'='or'</a:t>
            </a:r>
            <a:r>
              <a:rPr lang="zh-CN" altLang="en-US" sz="2400" smtClean="0">
                <a:hlinkClick r:id="rId3"/>
              </a:rPr>
              <a:t>后台</a:t>
            </a:r>
            <a:r>
              <a:rPr lang="zh-CN" altLang="en-US" sz="2400" smtClean="0"/>
              <a:t>绕过漏洞，利用的就是</a:t>
            </a:r>
            <a:r>
              <a:rPr lang="en-US" altLang="zh-CN" sz="2400" smtClean="0"/>
              <a:t>AND</a:t>
            </a:r>
            <a:r>
              <a:rPr lang="zh-CN" altLang="en-US" sz="2400" smtClean="0"/>
              <a:t>和</a:t>
            </a:r>
            <a:r>
              <a:rPr lang="en-US" altLang="zh-CN" sz="2400" smtClean="0"/>
              <a:t>OR</a:t>
            </a:r>
            <a:r>
              <a:rPr lang="zh-CN" altLang="en-US" sz="2400" smtClean="0"/>
              <a:t>的运算规则，从而造成后台</a:t>
            </a:r>
            <a:r>
              <a:rPr lang="zh-CN" altLang="en-US" sz="2400" smtClean="0">
                <a:hlinkClick r:id="rId4"/>
              </a:rPr>
              <a:t>脚本</a:t>
            </a:r>
            <a:r>
              <a:rPr lang="zh-CN" altLang="en-US" sz="2400" smtClean="0"/>
              <a:t>逻辑性错误</a:t>
            </a:r>
          </a:p>
          <a:p>
            <a:pPr>
              <a:buFontTx/>
              <a:buNone/>
            </a:pPr>
            <a:r>
              <a:rPr lang="zh-CN" altLang="en-US" sz="2400" smtClean="0"/>
              <a:t>例如</a:t>
            </a:r>
            <a:r>
              <a:rPr lang="zh-CN" altLang="en-US" sz="2400" smtClean="0">
                <a:hlinkClick r:id="rId5"/>
              </a:rPr>
              <a:t>管理员</a:t>
            </a:r>
            <a:r>
              <a:rPr lang="zh-CN" altLang="en-US" sz="2400" smtClean="0"/>
              <a:t>的账号密码都是</a:t>
            </a:r>
            <a:r>
              <a:rPr lang="en-US" altLang="zh-CN" sz="2400" smtClean="0"/>
              <a:t>admin</a:t>
            </a:r>
            <a:r>
              <a:rPr lang="zh-CN" altLang="en-US" sz="2400" smtClean="0"/>
              <a:t>，那么再比如</a:t>
            </a:r>
            <a:r>
              <a:rPr lang="zh-CN" altLang="en-US" sz="2400" smtClean="0">
                <a:hlinkClick r:id="rId3"/>
              </a:rPr>
              <a:t>后台</a:t>
            </a:r>
            <a:r>
              <a:rPr lang="zh-CN" altLang="en-US" sz="2400" smtClean="0"/>
              <a:t>的数据库查询语句是</a:t>
            </a:r>
          </a:p>
          <a:p>
            <a:pPr>
              <a:buFontTx/>
              <a:buNone/>
            </a:pPr>
            <a:r>
              <a:rPr lang="en-US" altLang="zh-CN" sz="2400" smtClean="0"/>
              <a:t>user=request("user")</a:t>
            </a:r>
          </a:p>
          <a:p>
            <a:pPr>
              <a:buFontTx/>
              <a:buNone/>
            </a:pPr>
            <a:r>
              <a:rPr lang="en-US" altLang="zh-CN" sz="2400" smtClean="0"/>
              <a:t>passwd=request("passwd")</a:t>
            </a:r>
          </a:p>
          <a:p>
            <a:pPr>
              <a:buFontTx/>
              <a:buNone/>
            </a:pPr>
            <a:r>
              <a:rPr lang="en-US" altLang="zh-CN" sz="2400" smtClean="0"/>
              <a:t>sql='select admin from adminbate where user='&amp;'''&amp;user&amp;'''&amp;' and passwd='&amp;'''&amp;passwd&amp;'''</a:t>
            </a:r>
          </a:p>
          <a:p>
            <a:pPr>
              <a:buFontTx/>
              <a:buNone/>
            </a:pPr>
            <a:r>
              <a:rPr lang="zh-CN" altLang="en-US" sz="2400" smtClean="0"/>
              <a:t>那么我使用</a:t>
            </a:r>
            <a:r>
              <a:rPr lang="en-US" altLang="zh-CN" sz="2400" smtClean="0"/>
              <a:t>'or 'a'='a</a:t>
            </a:r>
            <a:r>
              <a:rPr lang="zh-CN" altLang="en-US" sz="2400" smtClean="0"/>
              <a:t>来做用户名密码的话，那么查询就变成了</a:t>
            </a:r>
          </a:p>
          <a:p>
            <a:pPr>
              <a:buFontTx/>
              <a:buNone/>
            </a:pPr>
            <a:r>
              <a:rPr lang="en-US" altLang="zh-CN" sz="2400" smtClean="0"/>
              <a:t>select admin from adminbate where user=''or 'a'='a' and passwd=''or 'a'='a'</a:t>
            </a:r>
          </a:p>
          <a:p>
            <a:pPr>
              <a:buFontTx/>
              <a:buNone/>
            </a:pPr>
            <a:endParaRPr lang="zh-CN" altLang="en-US" smtClean="0"/>
          </a:p>
        </p:txBody>
      </p:sp>
    </p:spTree>
    <p:extLst>
      <p:ext uri="{BB962C8B-B14F-4D97-AF65-F5344CB8AC3E}">
        <p14:creationId xmlns:p14="http://schemas.microsoft.com/office/powerpoint/2010/main" val="1493607879"/>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标题 1"/>
          <p:cNvSpPr txBox="1">
            <a:spLocks/>
          </p:cNvSpPr>
          <p:nvPr/>
        </p:nvSpPr>
        <p:spPr bwMode="auto">
          <a:xfrm>
            <a:off x="467591" y="744382"/>
            <a:ext cx="8229600" cy="561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en-US" altLang="zh-CN" smtClean="0"/>
              <a:t>SQL</a:t>
            </a:r>
            <a:r>
              <a:rPr lang="zh-CN" altLang="en-US" smtClean="0"/>
              <a:t>注入的防护</a:t>
            </a:r>
            <a:endParaRPr lang="zh-CN" altLang="en-US" smtClean="0"/>
          </a:p>
        </p:txBody>
      </p:sp>
      <p:sp>
        <p:nvSpPr>
          <p:cNvPr id="7" name="内容占位符 2"/>
          <p:cNvSpPr txBox="1">
            <a:spLocks/>
          </p:cNvSpPr>
          <p:nvPr/>
        </p:nvSpPr>
        <p:spPr bwMode="auto">
          <a:xfrm>
            <a:off x="467590" y="1450819"/>
            <a:ext cx="11118273" cy="5145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20000"/>
              </a:lnSpc>
              <a:buFontTx/>
              <a:buNone/>
            </a:pPr>
            <a:r>
              <a:rPr lang="zh-CN" altLang="en-US" dirty="0" smtClean="0"/>
              <a:t>归纳一下，主要有以下几点：</a:t>
            </a:r>
          </a:p>
          <a:p>
            <a:pPr marL="0">
              <a:lnSpc>
                <a:spcPct val="120000"/>
              </a:lnSpc>
              <a:buFontTx/>
              <a:buNone/>
            </a:pPr>
            <a:r>
              <a:rPr lang="en-US" altLang="zh-CN" dirty="0" smtClean="0"/>
              <a:t>1.</a:t>
            </a:r>
            <a:r>
              <a:rPr lang="zh-CN" altLang="en-US" dirty="0" smtClean="0"/>
              <a:t>永远不要信任用户的输入。对用户的输入进行校验，可以通过正则表达式，或限制长度；对单引号和双</a:t>
            </a:r>
            <a:r>
              <a:rPr lang="en-US" altLang="zh-CN" dirty="0" smtClean="0"/>
              <a:t>"-"</a:t>
            </a:r>
            <a:r>
              <a:rPr lang="zh-CN" altLang="en-US" dirty="0" smtClean="0"/>
              <a:t>进行转换等。</a:t>
            </a:r>
          </a:p>
          <a:p>
            <a:pPr marL="0">
              <a:lnSpc>
                <a:spcPct val="120000"/>
              </a:lnSpc>
              <a:buFontTx/>
              <a:buNone/>
            </a:pPr>
            <a:r>
              <a:rPr lang="en-US" altLang="zh-CN" dirty="0" smtClean="0"/>
              <a:t>2.</a:t>
            </a:r>
            <a:r>
              <a:rPr lang="zh-CN" altLang="en-US" dirty="0" smtClean="0"/>
              <a:t>永远不要使用动态拼装</a:t>
            </a:r>
            <a:r>
              <a:rPr lang="en-US" altLang="zh-CN" dirty="0" err="1" smtClean="0"/>
              <a:t>sql</a:t>
            </a:r>
            <a:r>
              <a:rPr lang="zh-CN" altLang="en-US" dirty="0" smtClean="0"/>
              <a:t>，可以使用参数化的</a:t>
            </a:r>
            <a:r>
              <a:rPr lang="en-US" altLang="zh-CN" dirty="0" err="1" smtClean="0"/>
              <a:t>sql</a:t>
            </a:r>
            <a:r>
              <a:rPr lang="zh-CN" altLang="en-US" dirty="0" smtClean="0"/>
              <a:t>或者直接使用存储过程进行数据查询存取。</a:t>
            </a:r>
          </a:p>
          <a:p>
            <a:pPr marL="0">
              <a:lnSpc>
                <a:spcPct val="120000"/>
              </a:lnSpc>
              <a:buFontTx/>
              <a:buNone/>
            </a:pPr>
            <a:r>
              <a:rPr lang="en-US" altLang="zh-CN" dirty="0" smtClean="0"/>
              <a:t>3.</a:t>
            </a:r>
            <a:r>
              <a:rPr lang="zh-CN" altLang="en-US" dirty="0" smtClean="0"/>
              <a:t>永远不要使用管理员权限的数据库连接，为每个应用使用单独的权限有限的数据库连接。</a:t>
            </a:r>
          </a:p>
          <a:p>
            <a:pPr marL="0">
              <a:lnSpc>
                <a:spcPct val="120000"/>
              </a:lnSpc>
              <a:buFontTx/>
              <a:buNone/>
            </a:pPr>
            <a:r>
              <a:rPr lang="en-US" altLang="zh-CN" dirty="0" smtClean="0"/>
              <a:t>4.</a:t>
            </a:r>
            <a:r>
              <a:rPr lang="zh-CN" altLang="en-US" dirty="0" smtClean="0"/>
              <a:t>不要把机密信息直接存放，加密或者</a:t>
            </a:r>
            <a:r>
              <a:rPr lang="en-US" altLang="zh-CN" dirty="0" smtClean="0"/>
              <a:t>hash</a:t>
            </a:r>
            <a:r>
              <a:rPr lang="zh-CN" altLang="en-US" dirty="0" smtClean="0"/>
              <a:t>掉密码和敏感的信息。</a:t>
            </a:r>
          </a:p>
          <a:p>
            <a:pPr marL="0">
              <a:lnSpc>
                <a:spcPct val="120000"/>
              </a:lnSpc>
              <a:buFontTx/>
              <a:buNone/>
            </a:pPr>
            <a:endParaRPr lang="zh-CN" altLang="en-US" sz="2400" dirty="0" smtClean="0"/>
          </a:p>
        </p:txBody>
      </p:sp>
    </p:spTree>
    <p:extLst>
      <p:ext uri="{BB962C8B-B14F-4D97-AF65-F5344CB8AC3E}">
        <p14:creationId xmlns:p14="http://schemas.microsoft.com/office/powerpoint/2010/main" val="1459082464"/>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8.1.7 </a:t>
            </a:r>
            <a:r>
              <a:rPr lang="zh-CN" altLang="en-US" sz="2800" b="1" dirty="0">
                <a:solidFill>
                  <a:schemeClr val="bg1"/>
                </a:solidFill>
                <a:latin typeface="微软雅黑" panose="020B0503020204020204" pitchFamily="34" charset="-122"/>
                <a:ea typeface="微软雅黑" panose="020B0503020204020204" pitchFamily="34" charset="-122"/>
              </a:rPr>
              <a:t>数据加密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标题 1"/>
          <p:cNvSpPr txBox="1">
            <a:spLocks/>
          </p:cNvSpPr>
          <p:nvPr/>
        </p:nvSpPr>
        <p:spPr bwMode="auto">
          <a:xfrm>
            <a:off x="457199" y="865827"/>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en-US" altLang="zh-CN" smtClean="0"/>
              <a:t>SQL</a:t>
            </a:r>
            <a:r>
              <a:rPr lang="zh-CN" altLang="en-US" smtClean="0"/>
              <a:t>注入的防护</a:t>
            </a:r>
            <a:endParaRPr lang="zh-CN" altLang="en-US" smtClean="0"/>
          </a:p>
        </p:txBody>
      </p:sp>
      <p:sp>
        <p:nvSpPr>
          <p:cNvPr id="7" name="内容占位符 2"/>
          <p:cNvSpPr txBox="1">
            <a:spLocks/>
          </p:cNvSpPr>
          <p:nvPr/>
        </p:nvSpPr>
        <p:spPr bwMode="auto">
          <a:xfrm>
            <a:off x="457199" y="1839193"/>
            <a:ext cx="11492345"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en-US" altLang="zh-CN" dirty="0" smtClean="0"/>
              <a:t>5.</a:t>
            </a:r>
            <a:r>
              <a:rPr lang="zh-CN" altLang="en-US" dirty="0" smtClean="0"/>
              <a:t>应用的异常信息应该给出尽可能少的提示，最好使用自定义的</a:t>
            </a:r>
            <a:r>
              <a:rPr lang="zh-CN" altLang="en-US" dirty="0" smtClean="0">
                <a:hlinkClick r:id="rId3"/>
              </a:rPr>
              <a:t>错误信息</a:t>
            </a:r>
            <a:r>
              <a:rPr lang="zh-CN" altLang="en-US" dirty="0" smtClean="0"/>
              <a:t>对原始错误信息进行包装</a:t>
            </a:r>
          </a:p>
          <a:p>
            <a:pPr>
              <a:lnSpc>
                <a:spcPct val="150000"/>
              </a:lnSpc>
              <a:buFontTx/>
              <a:buNone/>
            </a:pPr>
            <a:r>
              <a:rPr lang="en-US" altLang="zh-CN" dirty="0" err="1" smtClean="0"/>
              <a:t>6.sql</a:t>
            </a:r>
            <a:r>
              <a:rPr lang="zh-CN" altLang="en-US" dirty="0" smtClean="0"/>
              <a:t>注入的检测方法一般采取辅助</a:t>
            </a:r>
            <a:r>
              <a:rPr lang="zh-CN" altLang="en-US" dirty="0" smtClean="0">
                <a:hlinkClick r:id="rId4"/>
              </a:rPr>
              <a:t>软件</a:t>
            </a:r>
            <a:r>
              <a:rPr lang="zh-CN" altLang="en-US" dirty="0" smtClean="0"/>
              <a:t>或网站平台来检测，软件一般采用</a:t>
            </a:r>
            <a:r>
              <a:rPr lang="en-US" altLang="zh-CN" dirty="0" err="1" smtClean="0"/>
              <a:t>sql</a:t>
            </a:r>
            <a:r>
              <a:rPr lang="zh-CN" altLang="en-US" dirty="0" smtClean="0"/>
              <a:t>注入检测工具</a:t>
            </a:r>
            <a:r>
              <a:rPr lang="en-US" altLang="zh-CN" dirty="0" err="1" smtClean="0"/>
              <a:t>jsky</a:t>
            </a:r>
            <a:r>
              <a:rPr lang="zh-CN" altLang="en-US" dirty="0" smtClean="0"/>
              <a:t>，网站平台就有亿思</a:t>
            </a:r>
            <a:r>
              <a:rPr lang="zh-CN" altLang="en-US" dirty="0" smtClean="0">
                <a:hlinkClick r:id="rId5"/>
              </a:rPr>
              <a:t>网站安全</a:t>
            </a:r>
            <a:r>
              <a:rPr lang="zh-CN" altLang="en-US" dirty="0" smtClean="0"/>
              <a:t>平台检测工具。</a:t>
            </a:r>
            <a:r>
              <a:rPr lang="en-US" altLang="zh-CN" dirty="0" err="1" smtClean="0"/>
              <a:t>MDCSOFT</a:t>
            </a:r>
            <a:r>
              <a:rPr lang="en-US" altLang="zh-CN" dirty="0" smtClean="0"/>
              <a:t> SCAN</a:t>
            </a:r>
            <a:r>
              <a:rPr lang="zh-CN" altLang="en-US" dirty="0" smtClean="0"/>
              <a:t>等。采用</a:t>
            </a:r>
            <a:r>
              <a:rPr lang="en-US" altLang="zh-CN" dirty="0" err="1" smtClean="0">
                <a:hlinkClick r:id="rId6"/>
              </a:rPr>
              <a:t>MDCSOFT-IPS</a:t>
            </a:r>
            <a:r>
              <a:rPr lang="zh-CN" altLang="en-US" dirty="0" smtClean="0"/>
              <a:t>可以有效的防御</a:t>
            </a:r>
            <a:r>
              <a:rPr lang="en-US" altLang="zh-CN" dirty="0" smtClean="0"/>
              <a:t>SQL</a:t>
            </a:r>
            <a:r>
              <a:rPr lang="zh-CN" altLang="en-US" dirty="0" smtClean="0"/>
              <a:t>注入，</a:t>
            </a:r>
            <a:r>
              <a:rPr lang="en-US" altLang="zh-CN" dirty="0" err="1" smtClean="0"/>
              <a:t>XSS</a:t>
            </a:r>
            <a:r>
              <a:rPr lang="zh-CN" altLang="en-US" dirty="0" smtClean="0"/>
              <a:t>攻击等。</a:t>
            </a:r>
          </a:p>
          <a:p>
            <a:pPr>
              <a:lnSpc>
                <a:spcPct val="150000"/>
              </a:lnSpc>
            </a:pPr>
            <a:endParaRPr lang="zh-CN" altLang="en-US" dirty="0" smtClean="0"/>
          </a:p>
        </p:txBody>
      </p:sp>
    </p:spTree>
    <p:extLst>
      <p:ext uri="{BB962C8B-B14F-4D97-AF65-F5344CB8AC3E}">
        <p14:creationId xmlns:p14="http://schemas.microsoft.com/office/powerpoint/2010/main" val="3913019814"/>
      </p:ext>
    </p:extLst>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8.2 SQL Server</a:t>
            </a:r>
            <a:r>
              <a:rPr lang="zh-CN" altLang="en-US" sz="2800" b="1" dirty="0">
                <a:solidFill>
                  <a:schemeClr val="bg1"/>
                </a:solidFill>
                <a:latin typeface="微软雅黑" panose="020B0503020204020204" pitchFamily="34" charset="-122"/>
                <a:ea typeface="微软雅黑" panose="020B0503020204020204" pitchFamily="34" charset="-122"/>
              </a:rPr>
              <a:t>的安全性</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pic>
        <p:nvPicPr>
          <p:cNvPr id="6" name="Picture 4" descr="QQ截图20120425113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118" y="877165"/>
            <a:ext cx="5400675" cy="5495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395288" y="1412875"/>
            <a:ext cx="5018376" cy="222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en-US" sz="2400" b="1" i="0" dirty="0" err="1">
                <a:latin typeface="楷体_GB2312" pitchFamily="49" charset="-122"/>
                <a:ea typeface="楷体_GB2312" pitchFamily="49" charset="-122"/>
              </a:rPr>
              <a:t>设置SQLServer200</a:t>
            </a:r>
            <a:r>
              <a:rPr lang="en-US" altLang="zh-CN" sz="2400" b="1" i="0" dirty="0" err="1">
                <a:latin typeface="楷体_GB2312" pitchFamily="49" charset="-122"/>
                <a:ea typeface="楷体_GB2312" pitchFamily="49" charset="-122"/>
              </a:rPr>
              <a:t>8</a:t>
            </a:r>
            <a:r>
              <a:rPr lang="en-US" altLang="en-US" sz="2400" b="1" i="0" dirty="0" err="1">
                <a:latin typeface="楷体_GB2312" pitchFamily="49" charset="-122"/>
                <a:ea typeface="楷体_GB2312" pitchFamily="49" charset="-122"/>
              </a:rPr>
              <a:t>登录的身份验证模式的方法</a:t>
            </a:r>
            <a:r>
              <a:rPr lang="en-US" altLang="en-US" sz="2400" b="1" i="0" dirty="0">
                <a:latin typeface="楷体_GB2312" pitchFamily="49" charset="-122"/>
                <a:ea typeface="楷体_GB2312" pitchFamily="49" charset="-122"/>
              </a:rPr>
              <a:t>：</a:t>
            </a:r>
            <a:endParaRPr lang="zh-CN" altLang="en-US" sz="2400" b="1" i="0" dirty="0">
              <a:latin typeface="楷体_GB2312" pitchFamily="49" charset="-122"/>
              <a:ea typeface="楷体_GB2312" pitchFamily="49" charset="-122"/>
            </a:endParaRPr>
          </a:p>
          <a:p>
            <a:pPr eaLnBrk="1" hangingPunct="1">
              <a:lnSpc>
                <a:spcPct val="150000"/>
              </a:lnSpc>
            </a:pPr>
            <a:r>
              <a:rPr lang="en-US" altLang="zh-CN" sz="2400" b="1" i="0" dirty="0">
                <a:latin typeface="楷体_GB2312" pitchFamily="49" charset="-122"/>
                <a:ea typeface="楷体_GB2312" pitchFamily="49" charset="-122"/>
              </a:rPr>
              <a:t>--</a:t>
            </a:r>
            <a:r>
              <a:rPr lang="zh-CN" altLang="en-US" sz="2400" b="1" i="0" dirty="0">
                <a:latin typeface="楷体_GB2312" pitchFamily="49" charset="-122"/>
                <a:ea typeface="楷体_GB2312" pitchFamily="49" charset="-122"/>
              </a:rPr>
              <a:t>安全性</a:t>
            </a:r>
            <a:r>
              <a:rPr lang="en-US" altLang="zh-CN" sz="2400" b="1" i="0" dirty="0">
                <a:latin typeface="楷体_GB2312" pitchFamily="49" charset="-122"/>
                <a:ea typeface="楷体_GB2312" pitchFamily="49" charset="-122"/>
              </a:rPr>
              <a:t>-&gt;</a:t>
            </a:r>
            <a:r>
              <a:rPr lang="zh-CN" altLang="en-US" sz="2400" b="1" i="0" dirty="0">
                <a:latin typeface="楷体_GB2312" pitchFamily="49" charset="-122"/>
                <a:ea typeface="楷体_GB2312" pitchFamily="49" charset="-122"/>
              </a:rPr>
              <a:t>右击</a:t>
            </a:r>
            <a:r>
              <a:rPr lang="zh-CN" altLang="en-US" sz="2400" b="1" i="0" dirty="0">
                <a:solidFill>
                  <a:srgbClr val="FF0000"/>
                </a:solidFill>
                <a:ea typeface="楷体_GB2312" pitchFamily="49" charset="-122"/>
              </a:rPr>
              <a:t>“</a:t>
            </a:r>
            <a:r>
              <a:rPr lang="zh-CN" altLang="en-US" sz="2400" b="1" i="0" dirty="0">
                <a:solidFill>
                  <a:srgbClr val="FF0000"/>
                </a:solidFill>
                <a:latin typeface="楷体_GB2312" pitchFamily="49" charset="-122"/>
                <a:ea typeface="楷体_GB2312" pitchFamily="49" charset="-122"/>
              </a:rPr>
              <a:t>新建</a:t>
            </a:r>
            <a:r>
              <a:rPr lang="zh-CN" altLang="en-US" sz="2400" b="1" i="0" dirty="0">
                <a:solidFill>
                  <a:srgbClr val="FF0000"/>
                </a:solidFill>
                <a:ea typeface="楷体_GB2312" pitchFamily="49" charset="-122"/>
              </a:rPr>
              <a:t>”</a:t>
            </a:r>
            <a:r>
              <a:rPr lang="en-US" altLang="zh-CN" sz="2400" b="1" i="0" dirty="0">
                <a:latin typeface="楷体_GB2312" pitchFamily="49" charset="-122"/>
                <a:ea typeface="楷体_GB2312" pitchFamily="49" charset="-122"/>
              </a:rPr>
              <a:t>--&gt;</a:t>
            </a:r>
            <a:r>
              <a:rPr lang="zh-CN" altLang="en-US" sz="2400" b="1" i="0" dirty="0">
                <a:latin typeface="楷体_GB2312" pitchFamily="49" charset="-122"/>
                <a:ea typeface="楷体_GB2312" pitchFamily="49" charset="-122"/>
              </a:rPr>
              <a:t>单击</a:t>
            </a:r>
            <a:r>
              <a:rPr lang="zh-CN" altLang="en-US" sz="2400" b="1" i="0" dirty="0">
                <a:solidFill>
                  <a:srgbClr val="FF0000"/>
                </a:solidFill>
                <a:ea typeface="楷体_GB2312" pitchFamily="49" charset="-122"/>
              </a:rPr>
              <a:t>“</a:t>
            </a:r>
            <a:r>
              <a:rPr lang="zh-CN" altLang="en-US" sz="2400" b="1" i="0" dirty="0">
                <a:solidFill>
                  <a:srgbClr val="FF0000"/>
                </a:solidFill>
                <a:latin typeface="楷体_GB2312" pitchFamily="49" charset="-122"/>
                <a:ea typeface="楷体_GB2312" pitchFamily="49" charset="-122"/>
              </a:rPr>
              <a:t>登录</a:t>
            </a:r>
            <a:r>
              <a:rPr lang="zh-CN" altLang="en-US" sz="2400" b="1" i="0" dirty="0">
                <a:solidFill>
                  <a:srgbClr val="FF0000"/>
                </a:solidFill>
                <a:ea typeface="楷体_GB2312" pitchFamily="49" charset="-122"/>
              </a:rPr>
              <a:t>”</a:t>
            </a:r>
            <a:r>
              <a:rPr lang="en-US" altLang="zh-CN" sz="2400" b="1" i="0" dirty="0">
                <a:latin typeface="楷体_GB2312" pitchFamily="49" charset="-122"/>
                <a:ea typeface="楷体_GB2312" pitchFamily="49" charset="-122"/>
              </a:rPr>
              <a:t>,</a:t>
            </a:r>
            <a:r>
              <a:rPr lang="zh-CN" altLang="en-US" sz="2400" b="1" i="0" dirty="0">
                <a:latin typeface="楷体_GB2312" pitchFamily="49" charset="-122"/>
                <a:ea typeface="楷体_GB2312" pitchFamily="49" charset="-122"/>
              </a:rPr>
              <a:t>如图：</a:t>
            </a:r>
          </a:p>
        </p:txBody>
      </p:sp>
    </p:spTree>
    <p:extLst>
      <p:ext uri="{BB962C8B-B14F-4D97-AF65-F5344CB8AC3E}">
        <p14:creationId xmlns:p14="http://schemas.microsoft.com/office/powerpoint/2010/main" val="6542410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7786303" cy="954107"/>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8.2.1 SQL Server 2005</a:t>
            </a:r>
            <a:r>
              <a:rPr lang="zh-CN" altLang="en-US" sz="2800" b="1" dirty="0">
                <a:solidFill>
                  <a:schemeClr val="bg1"/>
                </a:solidFill>
                <a:latin typeface="微软雅黑" panose="020B0503020204020204" pitchFamily="34" charset="-122"/>
                <a:ea typeface="微软雅黑" panose="020B0503020204020204" pitchFamily="34" charset="-122"/>
              </a:rPr>
              <a:t>的身份验证模式</a:t>
            </a:r>
            <a:br>
              <a:rPr lang="zh-CN" altLang="en-US" sz="2800" b="1" dirty="0">
                <a:solidFill>
                  <a:schemeClr val="bg1"/>
                </a:solidFill>
                <a:latin typeface="微软雅黑" panose="020B0503020204020204" pitchFamily="34" charset="-122"/>
                <a:ea typeface="微软雅黑" panose="020B0503020204020204" pitchFamily="34" charset="-122"/>
              </a:rPr>
            </a:b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457200" y="274638"/>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endParaRPr kumimoji="1" lang="zh-CN" altLang="en-US" sz="3600" b="1" dirty="0" smtClean="0">
              <a:solidFill>
                <a:schemeClr val="accent2"/>
              </a:solidFill>
            </a:endParaRPr>
          </a:p>
        </p:txBody>
      </p:sp>
      <p:sp>
        <p:nvSpPr>
          <p:cNvPr id="7" name="Rectangle 3"/>
          <p:cNvSpPr txBox="1">
            <a:spLocks noChangeArrowheads="1"/>
          </p:cNvSpPr>
          <p:nvPr/>
        </p:nvSpPr>
        <p:spPr bwMode="auto">
          <a:xfrm>
            <a:off x="323850" y="1196975"/>
            <a:ext cx="11459441"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solidFill>
                  <a:srgbClr val="FF3300"/>
                </a:solidFill>
                <a:latin typeface="楷体_GB2312" pitchFamily="49" charset="-122"/>
                <a:ea typeface="楷体_GB2312" pitchFamily="49" charset="-122"/>
              </a:rPr>
              <a:t>1</a:t>
            </a:r>
            <a:r>
              <a:rPr lang="zh-CN" altLang="en-US" b="1" dirty="0" smtClean="0">
                <a:solidFill>
                  <a:srgbClr val="FF3300"/>
                </a:solidFill>
                <a:latin typeface="楷体_GB2312" pitchFamily="49" charset="-122"/>
                <a:ea typeface="楷体_GB2312" pitchFamily="49" charset="-122"/>
              </a:rPr>
              <a:t>、</a:t>
            </a:r>
            <a:r>
              <a:rPr lang="en-US" altLang="zh-CN" b="1" dirty="0" smtClean="0">
                <a:solidFill>
                  <a:srgbClr val="FF3300"/>
                </a:solidFill>
                <a:latin typeface="楷体_GB2312" pitchFamily="49" charset="-122"/>
                <a:ea typeface="楷体_GB2312" pitchFamily="49" charset="-122"/>
              </a:rPr>
              <a:t>Windows</a:t>
            </a:r>
            <a:r>
              <a:rPr lang="zh-CN" altLang="en-US" b="1" dirty="0" smtClean="0">
                <a:solidFill>
                  <a:srgbClr val="FF3300"/>
                </a:solidFill>
                <a:latin typeface="楷体_GB2312" pitchFamily="49" charset="-122"/>
                <a:ea typeface="楷体_GB2312" pitchFamily="49" charset="-122"/>
              </a:rPr>
              <a:t>身份验证模式</a:t>
            </a:r>
            <a:r>
              <a:rPr lang="en-US" altLang="zh-CN" b="1" dirty="0" smtClean="0">
                <a:solidFill>
                  <a:srgbClr val="FF3300"/>
                </a:solidFill>
                <a:ea typeface="楷体_GB2312" pitchFamily="49" charset="-122"/>
              </a:rPr>
              <a:t>—</a:t>
            </a:r>
            <a:r>
              <a:rPr lang="zh-CN" altLang="en-US" b="1" dirty="0" smtClean="0">
                <a:solidFill>
                  <a:srgbClr val="FF3300"/>
                </a:solidFill>
                <a:latin typeface="楷体_GB2312" pitchFamily="49" charset="-122"/>
                <a:ea typeface="楷体_GB2312" pitchFamily="49" charset="-122"/>
              </a:rPr>
              <a:t>默认</a:t>
            </a:r>
            <a:r>
              <a:rPr lang="en-US" altLang="zh-CN" b="1" dirty="0" smtClean="0">
                <a:solidFill>
                  <a:srgbClr val="FF3300"/>
                </a:solidFill>
                <a:latin typeface="楷体_GB2312" pitchFamily="49" charset="-122"/>
                <a:ea typeface="楷体_GB2312" pitchFamily="49" charset="-122"/>
              </a:rPr>
              <a:t>(</a:t>
            </a:r>
            <a:r>
              <a:rPr lang="zh-CN" altLang="en-US" b="1" dirty="0" smtClean="0">
                <a:solidFill>
                  <a:srgbClr val="FF3300"/>
                </a:solidFill>
                <a:latin typeface="楷体_GB2312" pitchFamily="49" charset="-122"/>
                <a:ea typeface="楷体_GB2312" pitchFamily="49" charset="-122"/>
              </a:rPr>
              <a:t>安全</a:t>
            </a:r>
            <a:r>
              <a:rPr lang="en-US" altLang="zh-CN" b="1" dirty="0" smtClean="0">
                <a:solidFill>
                  <a:srgbClr val="FF3300"/>
                </a:solidFill>
                <a:latin typeface="楷体_GB2312" pitchFamily="49" charset="-122"/>
                <a:ea typeface="楷体_GB2312" pitchFamily="49" charset="-122"/>
              </a:rPr>
              <a:t>)</a:t>
            </a:r>
          </a:p>
          <a:p>
            <a:pPr eaLnBrk="1" hangingPunct="1">
              <a:buFontTx/>
              <a:buNone/>
            </a:pP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用户通过</a:t>
            </a:r>
            <a:r>
              <a:rPr lang="en-US" altLang="zh-CN" b="1" dirty="0" smtClean="0">
                <a:latin typeface="楷体_GB2312" pitchFamily="49" charset="-122"/>
                <a:ea typeface="楷体_GB2312" pitchFamily="49" charset="-122"/>
              </a:rPr>
              <a:t>Microsoft Windows</a:t>
            </a:r>
            <a:r>
              <a:rPr lang="zh-CN" altLang="en-US" b="1" dirty="0" smtClean="0">
                <a:latin typeface="楷体_GB2312" pitchFamily="49" charset="-122"/>
                <a:ea typeface="楷体_GB2312" pitchFamily="49" charset="-122"/>
              </a:rPr>
              <a:t>用户帐户连接时，</a:t>
            </a:r>
            <a:r>
              <a:rPr lang="en-US" altLang="zh-CN" b="1" dirty="0" smtClean="0">
                <a:latin typeface="楷体_GB2312" pitchFamily="49" charset="-122"/>
                <a:ea typeface="楷体_GB2312" pitchFamily="49" charset="-122"/>
              </a:rPr>
              <a:t>SQL Server</a:t>
            </a:r>
            <a:r>
              <a:rPr lang="zh-CN" altLang="en-US" b="1" dirty="0" smtClean="0">
                <a:latin typeface="楷体_GB2312" pitchFamily="49" charset="-122"/>
                <a:ea typeface="楷体_GB2312" pitchFamily="49" charset="-122"/>
              </a:rPr>
              <a:t>使用</a:t>
            </a:r>
            <a:r>
              <a:rPr lang="en-US" altLang="zh-CN" b="1" dirty="0" smtClean="0">
                <a:latin typeface="楷体_GB2312" pitchFamily="49" charset="-122"/>
                <a:ea typeface="楷体_GB2312" pitchFamily="49" charset="-122"/>
              </a:rPr>
              <a:t>Windows</a:t>
            </a:r>
            <a:r>
              <a:rPr lang="zh-CN" altLang="en-US" b="1" dirty="0" smtClean="0">
                <a:latin typeface="楷体_GB2312" pitchFamily="49" charset="-122"/>
                <a:ea typeface="楷体_GB2312" pitchFamily="49" charset="-122"/>
              </a:rPr>
              <a:t>操作系统中的信息验证帐户名和密码。</a:t>
            </a:r>
          </a:p>
          <a:p>
            <a:pPr eaLnBrk="1" hangingPunct="1">
              <a:buFontTx/>
              <a:buNone/>
            </a:pPr>
            <a:endParaRPr lang="zh-CN" altLang="en-US" b="1" dirty="0" smtClean="0">
              <a:latin typeface="楷体_GB2312" pitchFamily="49" charset="-122"/>
              <a:ea typeface="楷体_GB2312" pitchFamily="49" charset="-122"/>
            </a:endParaRPr>
          </a:p>
          <a:p>
            <a:pPr eaLnBrk="1" hangingPunct="1">
              <a:buFontTx/>
              <a:buNone/>
            </a:pPr>
            <a:r>
              <a:rPr lang="en-US" altLang="zh-CN" b="1" dirty="0" smtClean="0">
                <a:solidFill>
                  <a:srgbClr val="FF3300"/>
                </a:solidFill>
                <a:latin typeface="楷体_GB2312" pitchFamily="49" charset="-122"/>
                <a:ea typeface="楷体_GB2312" pitchFamily="49" charset="-122"/>
              </a:rPr>
              <a:t>2</a:t>
            </a:r>
            <a:r>
              <a:rPr lang="zh-CN" altLang="en-US" b="1" dirty="0" smtClean="0">
                <a:solidFill>
                  <a:srgbClr val="FF3300"/>
                </a:solidFill>
                <a:latin typeface="楷体_GB2312" pitchFamily="49" charset="-122"/>
                <a:ea typeface="楷体_GB2312" pitchFamily="49" charset="-122"/>
              </a:rPr>
              <a:t>、混合验证模式</a:t>
            </a:r>
          </a:p>
          <a:p>
            <a:pPr eaLnBrk="1" hangingPunct="1">
              <a:buFontTx/>
              <a:buNone/>
            </a:pPr>
            <a:r>
              <a:rPr lang="zh-CN" altLang="en-US" b="1" dirty="0" smtClean="0">
                <a:latin typeface="楷体_GB2312" pitchFamily="49" charset="-122"/>
                <a:ea typeface="楷体_GB2312" pitchFamily="49" charset="-122"/>
              </a:rPr>
              <a:t> 混合验证模式下，当客户端连接到服务器时，既可采取</a:t>
            </a:r>
            <a:r>
              <a:rPr lang="en-US" altLang="zh-CN" b="1" dirty="0" smtClean="0">
                <a:latin typeface="楷体_GB2312" pitchFamily="49" charset="-122"/>
                <a:ea typeface="楷体_GB2312" pitchFamily="49" charset="-122"/>
              </a:rPr>
              <a:t>Windows</a:t>
            </a:r>
            <a:r>
              <a:rPr lang="zh-CN" altLang="en-US" b="1" dirty="0" smtClean="0">
                <a:latin typeface="楷体_GB2312" pitchFamily="49" charset="-122"/>
                <a:ea typeface="楷体_GB2312" pitchFamily="49" charset="-122"/>
              </a:rPr>
              <a:t>身份验证，也可采取</a:t>
            </a:r>
            <a:r>
              <a:rPr lang="en-US" altLang="zh-CN" b="1" dirty="0" smtClean="0">
                <a:latin typeface="楷体_GB2312" pitchFamily="49" charset="-122"/>
                <a:ea typeface="楷体_GB2312" pitchFamily="49" charset="-122"/>
              </a:rPr>
              <a:t>SQL Server</a:t>
            </a:r>
            <a:r>
              <a:rPr lang="zh-CN" altLang="en-US" b="1" dirty="0" smtClean="0">
                <a:latin typeface="楷体_GB2312" pitchFamily="49" charset="-122"/>
                <a:ea typeface="楷体_GB2312" pitchFamily="49" charset="-122"/>
              </a:rPr>
              <a:t>身份验证。</a:t>
            </a:r>
            <a:r>
              <a:rPr lang="zh-CN" altLang="en-US" b="1" dirty="0" smtClean="0">
                <a:latin typeface="华文楷体" panose="02010600040101010101" pitchFamily="2" charset="-122"/>
                <a:ea typeface="华文楷体" panose="02010600040101010101" pitchFamily="2" charset="-122"/>
              </a:rPr>
              <a:t>如果必须选择</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混合模式</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并要求使用</a:t>
            </a:r>
            <a:r>
              <a:rPr lang="en-US" altLang="zh-CN" b="1" dirty="0" smtClean="0">
                <a:latin typeface="华文楷体" panose="02010600040101010101" pitchFamily="2" charset="-122"/>
                <a:ea typeface="华文楷体" panose="02010600040101010101" pitchFamily="2" charset="-122"/>
              </a:rPr>
              <a:t>SQL Server</a:t>
            </a:r>
            <a:r>
              <a:rPr lang="zh-CN" altLang="en-US" b="1" dirty="0" smtClean="0">
                <a:latin typeface="华文楷体" panose="02010600040101010101" pitchFamily="2" charset="-122"/>
                <a:ea typeface="华文楷体" panose="02010600040101010101" pitchFamily="2" charset="-122"/>
              </a:rPr>
              <a:t>帐户登录，则必须为所有的</a:t>
            </a:r>
            <a:r>
              <a:rPr lang="en-US" altLang="zh-CN" b="1" dirty="0" smtClean="0">
                <a:latin typeface="华文楷体" panose="02010600040101010101" pitchFamily="2" charset="-122"/>
                <a:ea typeface="华文楷体" panose="02010600040101010101" pitchFamily="2" charset="-122"/>
              </a:rPr>
              <a:t>SQL Server</a:t>
            </a:r>
            <a:r>
              <a:rPr lang="zh-CN" altLang="en-US" b="1" dirty="0" smtClean="0">
                <a:latin typeface="华文楷体" panose="02010600040101010101" pitchFamily="2" charset="-122"/>
                <a:ea typeface="华文楷体" panose="02010600040101010101" pitchFamily="2" charset="-122"/>
              </a:rPr>
              <a:t>帐户设置强密码。</a:t>
            </a:r>
            <a:r>
              <a:rPr lang="zh-CN" altLang="en-US" dirty="0" smtClean="0"/>
              <a:t> </a:t>
            </a:r>
            <a:r>
              <a:rPr lang="zh-CN" altLang="en-US" b="1" dirty="0" smtClean="0">
                <a:latin typeface="楷体_GB2312" pitchFamily="49" charset="-122"/>
                <a:ea typeface="楷体_GB2312" pitchFamily="49" charset="-122"/>
              </a:rPr>
              <a:t> </a:t>
            </a:r>
            <a:endParaRPr lang="zh-CN" altLang="en-US" b="1" dirty="0" smtClean="0">
              <a:latin typeface="楷体_GB2312" pitchFamily="49" charset="-122"/>
              <a:ea typeface="楷体_GB2312" pitchFamily="49" charset="-122"/>
            </a:endParaRPr>
          </a:p>
        </p:txBody>
      </p:sp>
    </p:spTree>
    <p:extLst>
      <p:ext uri="{BB962C8B-B14F-4D97-AF65-F5344CB8AC3E}">
        <p14:creationId xmlns:p14="http://schemas.microsoft.com/office/powerpoint/2010/main" val="42599392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blinds(horizontal)">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blinds(horizontal)">
                                      <p:cBhvr>
                                        <p:cTn id="1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6393921"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8.2.2 SQL Server 2005</a:t>
            </a:r>
            <a:r>
              <a:rPr lang="zh-CN" altLang="en-US" sz="2800" b="1" dirty="0">
                <a:solidFill>
                  <a:schemeClr val="bg1"/>
                </a:solidFill>
                <a:latin typeface="微软雅黑" panose="020B0503020204020204" pitchFamily="34" charset="-122"/>
                <a:ea typeface="微软雅黑" panose="020B0503020204020204" pitchFamily="34" charset="-122"/>
              </a:rPr>
              <a:t>的安全机制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4"/>
          <p:cNvSpPr txBox="1">
            <a:spLocks noChangeArrowheads="1"/>
          </p:cNvSpPr>
          <p:nvPr/>
        </p:nvSpPr>
        <p:spPr bwMode="auto">
          <a:xfrm>
            <a:off x="644958" y="990600"/>
            <a:ext cx="11148724"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latin typeface="楷体_GB2312" pitchFamily="49" charset="-122"/>
                <a:ea typeface="楷体_GB2312" pitchFamily="49" charset="-122"/>
              </a:rPr>
              <a:t>SQL Server</a:t>
            </a:r>
            <a:r>
              <a:rPr lang="zh-CN" altLang="en-US" b="1" smtClean="0">
                <a:latin typeface="楷体_GB2312" pitchFamily="49" charset="-122"/>
                <a:ea typeface="楷体_GB2312" pitchFamily="49" charset="-122"/>
              </a:rPr>
              <a:t>的安全性主体主要有三个级别 ：</a:t>
            </a:r>
          </a:p>
          <a:p>
            <a:pPr eaLnBrk="1" hangingPunct="1">
              <a:buFontTx/>
              <a:buNone/>
            </a:pPr>
            <a:r>
              <a:rPr lang="en-US" altLang="zh-CN" sz="2400" b="1" smtClean="0">
                <a:solidFill>
                  <a:srgbClr val="FF3300"/>
                </a:solidFill>
                <a:latin typeface="楷体_GB2312" pitchFamily="49" charset="-122"/>
                <a:ea typeface="楷体_GB2312" pitchFamily="49" charset="-122"/>
              </a:rPr>
              <a:t>1.</a:t>
            </a:r>
            <a:r>
              <a:rPr lang="zh-CN" altLang="en-US" b="1" smtClean="0">
                <a:solidFill>
                  <a:srgbClr val="FF3300"/>
                </a:solidFill>
                <a:latin typeface="楷体_GB2312" pitchFamily="49" charset="-122"/>
                <a:ea typeface="楷体_GB2312" pitchFamily="49" charset="-122"/>
              </a:rPr>
              <a:t>服务器级别</a:t>
            </a:r>
          </a:p>
          <a:p>
            <a:pPr eaLnBrk="1" hangingPunct="1">
              <a:buFontTx/>
              <a:buNone/>
            </a:pPr>
            <a:r>
              <a:rPr lang="zh-CN" altLang="en-US" sz="2400" b="1" smtClean="0">
                <a:latin typeface="楷体_GB2312" pitchFamily="49" charset="-122"/>
                <a:ea typeface="楷体_GB2312" pitchFamily="49" charset="-122"/>
              </a:rPr>
              <a:t>     所含的安全对象主要有登录名、固定服务器角色等，其中登录名用于登录数据库服务器，而固定服务器角色用于给登录名赋予相应的服务器权限。</a:t>
            </a:r>
          </a:p>
          <a:p>
            <a:pPr eaLnBrk="1" hangingPunct="1">
              <a:buFontTx/>
              <a:buNone/>
            </a:pPr>
            <a:r>
              <a:rPr lang="en-US" altLang="zh-CN" b="1" smtClean="0">
                <a:solidFill>
                  <a:srgbClr val="FF3300"/>
                </a:solidFill>
                <a:latin typeface="楷体_GB2312" pitchFamily="49" charset="-122"/>
                <a:ea typeface="楷体_GB2312" pitchFamily="49" charset="-122"/>
              </a:rPr>
              <a:t>2. </a:t>
            </a:r>
            <a:r>
              <a:rPr lang="zh-CN" altLang="en-US" b="1" smtClean="0">
                <a:solidFill>
                  <a:srgbClr val="FF3300"/>
                </a:solidFill>
                <a:latin typeface="楷体_GB2312" pitchFamily="49" charset="-122"/>
                <a:ea typeface="楷体_GB2312" pitchFamily="49" charset="-122"/>
              </a:rPr>
              <a:t>数据库级别</a:t>
            </a:r>
          </a:p>
          <a:p>
            <a:pPr eaLnBrk="1" hangingPunct="1">
              <a:buFontTx/>
              <a:buNone/>
            </a:pPr>
            <a:r>
              <a:rPr lang="zh-CN" altLang="en-US" sz="2400" b="1" smtClean="0">
                <a:latin typeface="楷体_GB2312" pitchFamily="49" charset="-122"/>
                <a:ea typeface="楷体_GB2312" pitchFamily="49" charset="-122"/>
              </a:rPr>
              <a:t>     所含的安全对象主要有用户、角色、应用程序角色、证书、对称密钥、非对称密钥、程序集、全文目录、</a:t>
            </a:r>
            <a:r>
              <a:rPr lang="en-US" altLang="zh-CN" sz="2400" b="1" smtClean="0">
                <a:latin typeface="楷体_GB2312" pitchFamily="49" charset="-122"/>
                <a:ea typeface="楷体_GB2312" pitchFamily="49" charset="-122"/>
              </a:rPr>
              <a:t>DDL</a:t>
            </a:r>
            <a:r>
              <a:rPr lang="zh-CN" altLang="en-US" sz="2400" b="1" smtClean="0">
                <a:latin typeface="楷体_GB2312" pitchFamily="49" charset="-122"/>
                <a:ea typeface="楷体_GB2312" pitchFamily="49" charset="-122"/>
              </a:rPr>
              <a:t>事件、架构等。</a:t>
            </a:r>
          </a:p>
          <a:p>
            <a:pPr eaLnBrk="1" hangingPunct="1">
              <a:buFontTx/>
              <a:buNone/>
            </a:pPr>
            <a:r>
              <a:rPr lang="en-US" altLang="zh-CN" b="1" smtClean="0">
                <a:solidFill>
                  <a:srgbClr val="FF3300"/>
                </a:solidFill>
                <a:latin typeface="楷体_GB2312" pitchFamily="49" charset="-122"/>
                <a:ea typeface="楷体_GB2312" pitchFamily="49" charset="-122"/>
              </a:rPr>
              <a:t>3.</a:t>
            </a:r>
            <a:r>
              <a:rPr lang="zh-CN" altLang="en-US" b="1" smtClean="0">
                <a:solidFill>
                  <a:srgbClr val="FF3300"/>
                </a:solidFill>
                <a:latin typeface="楷体_GB2312" pitchFamily="49" charset="-122"/>
                <a:ea typeface="楷体_GB2312" pitchFamily="49" charset="-122"/>
              </a:rPr>
              <a:t>架构级别</a:t>
            </a:r>
          </a:p>
          <a:p>
            <a:pPr eaLnBrk="1" hangingPunct="1">
              <a:buFontTx/>
              <a:buNone/>
            </a:pPr>
            <a:r>
              <a:rPr lang="zh-CN" altLang="en-US" sz="2400" b="1" smtClean="0">
                <a:latin typeface="楷体_GB2312" pitchFamily="49" charset="-122"/>
                <a:ea typeface="楷体_GB2312" pitchFamily="49" charset="-122"/>
              </a:rPr>
              <a:t>     所含的安全对象主要有表、视图、函数、存储过程、类型、聚合函数等。系统默认架构为</a:t>
            </a:r>
            <a:r>
              <a:rPr lang="en-US" altLang="zh-CN" sz="2400" b="1" smtClean="0">
                <a:latin typeface="楷体_GB2312" pitchFamily="49" charset="-122"/>
                <a:ea typeface="楷体_GB2312" pitchFamily="49" charset="-122"/>
              </a:rPr>
              <a:t>dbo</a:t>
            </a:r>
            <a:r>
              <a:rPr lang="zh-CN" altLang="en-US" sz="2400" b="1" smtClean="0">
                <a:latin typeface="楷体_GB2312" pitchFamily="49" charset="-122"/>
                <a:ea typeface="楷体_GB2312" pitchFamily="49" charset="-122"/>
              </a:rPr>
              <a:t>。</a:t>
            </a:r>
            <a:endParaRPr lang="zh-CN" altLang="en-US" sz="2400" b="1" smtClean="0">
              <a:latin typeface="楷体_GB2312" pitchFamily="49" charset="-122"/>
              <a:ea typeface="楷体_GB2312" pitchFamily="49" charset="-122"/>
            </a:endParaRPr>
          </a:p>
        </p:txBody>
      </p:sp>
    </p:spTree>
    <p:extLst>
      <p:ext uri="{BB962C8B-B14F-4D97-AF65-F5344CB8AC3E}">
        <p14:creationId xmlns:p14="http://schemas.microsoft.com/office/powerpoint/2010/main" val="3636796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blinds(horizontal)">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6435485"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8.2.2 SQL Server 2005</a:t>
            </a:r>
            <a:r>
              <a:rPr lang="zh-CN" altLang="en-US" sz="2800" b="1" dirty="0">
                <a:solidFill>
                  <a:schemeClr val="bg1"/>
                </a:solidFill>
                <a:latin typeface="微软雅黑" panose="020B0503020204020204" pitchFamily="34" charset="-122"/>
                <a:ea typeface="微软雅黑" panose="020B0503020204020204" pitchFamily="34" charset="-122"/>
              </a:rPr>
              <a:t>的安全机制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4"/>
          <p:cNvSpPr>
            <a:spLocks noChangeArrowheads="1"/>
          </p:cNvSpPr>
          <p:nvPr/>
        </p:nvSpPr>
        <p:spPr bwMode="auto">
          <a:xfrm>
            <a:off x="478703" y="810880"/>
            <a:ext cx="10982469"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lang="zh-CN" altLang="en-US" sz="2400" b="1" i="0" dirty="0" smtClean="0">
                <a:solidFill>
                  <a:schemeClr val="tx2"/>
                </a:solidFill>
                <a:latin typeface="楷体_GB2312" pitchFamily="49" charset="-122"/>
                <a:ea typeface="楷体_GB2312" pitchFamily="49" charset="-122"/>
              </a:rPr>
              <a:t>一</a:t>
            </a:r>
            <a:r>
              <a:rPr lang="zh-CN" altLang="en-US" sz="2400" b="1" i="0" dirty="0">
                <a:solidFill>
                  <a:schemeClr val="tx2"/>
                </a:solidFill>
                <a:latin typeface="楷体_GB2312" pitchFamily="49" charset="-122"/>
                <a:ea typeface="楷体_GB2312" pitchFamily="49" charset="-122"/>
              </a:rPr>
              <a:t>个数据库使用者，想要登录</a:t>
            </a:r>
            <a:r>
              <a:rPr lang="en-US" altLang="zh-CN" sz="2400" b="1" i="0" dirty="0">
                <a:solidFill>
                  <a:schemeClr val="tx2"/>
                </a:solidFill>
                <a:latin typeface="楷体_GB2312" pitchFamily="49" charset="-122"/>
                <a:ea typeface="楷体_GB2312" pitchFamily="49" charset="-122"/>
              </a:rPr>
              <a:t>SQL Server</a:t>
            </a:r>
            <a:r>
              <a:rPr lang="zh-CN" altLang="en-US" sz="2400" b="1" i="0" dirty="0">
                <a:solidFill>
                  <a:schemeClr val="tx2"/>
                </a:solidFill>
                <a:latin typeface="楷体_GB2312" pitchFamily="49" charset="-122"/>
                <a:ea typeface="楷体_GB2312" pitchFamily="49" charset="-122"/>
              </a:rPr>
              <a:t>服务器上的数据库，并对数据库中的表执行更新操作，则该使用者必须经过下图所示的安全验证： </a:t>
            </a:r>
          </a:p>
        </p:txBody>
      </p:sp>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151" y="2281093"/>
            <a:ext cx="8208962"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712359"/>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 </a:t>
            </a:r>
            <a:r>
              <a:rPr lang="zh-CN" altLang="en-US" sz="2800" b="1" dirty="0">
                <a:solidFill>
                  <a:schemeClr val="bg1"/>
                </a:solidFill>
                <a:latin typeface="微软雅黑" panose="020B0503020204020204" pitchFamily="34" charset="-122"/>
                <a:ea typeface="微软雅黑" panose="020B0503020204020204" pitchFamily="34" charset="-122"/>
              </a:rPr>
              <a:t>安全性概述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304800" y="1196975"/>
            <a:ext cx="11717482" cy="4724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spcBef>
                <a:spcPct val="45000"/>
              </a:spcBef>
              <a:buClr>
                <a:srgbClr val="C00000"/>
              </a:buClr>
              <a:buFont typeface="Wingdings" panose="05000000000000000000" pitchFamily="2" charset="2"/>
              <a:buChar char="Ø"/>
            </a:pPr>
            <a:r>
              <a:rPr lang="zh-CN" altLang="en-US" b="1" dirty="0" smtClean="0">
                <a:solidFill>
                  <a:srgbClr val="CC3300"/>
                </a:solidFill>
              </a:rPr>
              <a:t>计算机安全性问题分类</a:t>
            </a:r>
          </a:p>
          <a:p>
            <a:pPr lvl="1" eaLnBrk="1" hangingPunct="1">
              <a:lnSpc>
                <a:spcPct val="110000"/>
              </a:lnSpc>
              <a:spcBef>
                <a:spcPct val="45000"/>
              </a:spcBef>
            </a:pPr>
            <a:r>
              <a:rPr lang="zh-CN" altLang="en-US" b="1" dirty="0" smtClean="0">
                <a:solidFill>
                  <a:srgbClr val="CC3300"/>
                </a:solidFill>
              </a:rPr>
              <a:t>技术安全：</a:t>
            </a:r>
            <a:r>
              <a:rPr lang="zh-CN" altLang="en-US" b="1" dirty="0" smtClean="0">
                <a:solidFill>
                  <a:srgbClr val="000066"/>
                </a:solidFill>
              </a:rPr>
              <a:t>指计算机系统中采用具有一定安全性的硬件、软件来实现对计算机系统及其所存数据的安全保护。</a:t>
            </a:r>
          </a:p>
          <a:p>
            <a:pPr lvl="1" eaLnBrk="1" hangingPunct="1">
              <a:lnSpc>
                <a:spcPct val="110000"/>
              </a:lnSpc>
              <a:spcBef>
                <a:spcPct val="45000"/>
              </a:spcBef>
            </a:pPr>
            <a:r>
              <a:rPr lang="zh-CN" altLang="en-US" b="1" dirty="0" smtClean="0">
                <a:solidFill>
                  <a:srgbClr val="CC3300"/>
                </a:solidFill>
              </a:rPr>
              <a:t>管理安全：</a:t>
            </a:r>
            <a:r>
              <a:rPr lang="zh-CN" altLang="en-US" b="1" dirty="0" smtClean="0">
                <a:solidFill>
                  <a:srgbClr val="000066"/>
                </a:solidFill>
              </a:rPr>
              <a:t>由于管理不善导致的计算机设备和数据介质的物理破坏、丢失等软硬件意外故障以及场地的意外事故等安全问题。</a:t>
            </a:r>
          </a:p>
          <a:p>
            <a:pPr lvl="1" eaLnBrk="1" hangingPunct="1">
              <a:lnSpc>
                <a:spcPct val="110000"/>
              </a:lnSpc>
              <a:spcBef>
                <a:spcPct val="45000"/>
              </a:spcBef>
            </a:pPr>
            <a:r>
              <a:rPr lang="zh-CN" altLang="en-US" b="1" dirty="0" smtClean="0">
                <a:solidFill>
                  <a:srgbClr val="CC3300"/>
                </a:solidFill>
              </a:rPr>
              <a:t>政策法律类：</a:t>
            </a:r>
            <a:r>
              <a:rPr lang="zh-CN" altLang="en-US" b="1" dirty="0" smtClean="0">
                <a:solidFill>
                  <a:srgbClr val="000066"/>
                </a:solidFill>
              </a:rPr>
              <a:t>政府部门建立的有关计算机犯罪、数据安全保密的法律道德准则和政策法规、法令。</a:t>
            </a:r>
            <a:endParaRPr lang="zh-CN" altLang="en-US" b="1" dirty="0" smtClean="0">
              <a:solidFill>
                <a:srgbClr val="000066"/>
              </a:solidFill>
            </a:endParaRPr>
          </a:p>
        </p:txBody>
      </p:sp>
    </p:spTree>
    <p:extLst>
      <p:ext uri="{BB962C8B-B14F-4D97-AF65-F5344CB8AC3E}">
        <p14:creationId xmlns:p14="http://schemas.microsoft.com/office/powerpoint/2010/main" val="16437884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heckerboard(across)">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heckerboard(across)">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heckerboard(across)">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8.3.1  </a:t>
            </a:r>
            <a:r>
              <a:rPr lang="zh-CN" altLang="en-US" sz="2800" b="1" dirty="0">
                <a:solidFill>
                  <a:schemeClr val="bg1"/>
                </a:solidFill>
                <a:latin typeface="微软雅黑" panose="020B0503020204020204" pitchFamily="34" charset="-122"/>
                <a:ea typeface="微软雅黑" panose="020B0503020204020204" pitchFamily="34" charset="-122"/>
              </a:rPr>
              <a:t>用户管理和角色管理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0614" y="1979468"/>
            <a:ext cx="64452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p:nvSpPr>
        <p:spPr bwMode="auto">
          <a:xfrm>
            <a:off x="0" y="708653"/>
            <a:ext cx="11367655" cy="1225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FontTx/>
              <a:buNone/>
            </a:pPr>
            <a:r>
              <a:rPr lang="en-US" altLang="zh-CN" sz="2400" b="1" dirty="0" smtClean="0"/>
              <a:t>          </a:t>
            </a:r>
            <a:r>
              <a:rPr lang="zh-CN" altLang="en-US" sz="2400" b="1" dirty="0" smtClean="0"/>
              <a:t>在</a:t>
            </a:r>
            <a:r>
              <a:rPr lang="en-US" altLang="zh-CN" sz="2400" b="1" dirty="0" smtClean="0"/>
              <a:t>SQL Server</a:t>
            </a:r>
            <a:r>
              <a:rPr lang="zh-CN" altLang="en-US" sz="2400" b="1" dirty="0" smtClean="0"/>
              <a:t>中，有登录用户和数据库用户两个概念。一个用户需要首先是一个数据库系统的登录用户，然后才可以访问某一个具体的数据库。</a:t>
            </a:r>
            <a:endParaRPr lang="zh-CN" altLang="en-US" sz="2400" b="1" dirty="0" smtClean="0"/>
          </a:p>
        </p:txBody>
      </p:sp>
      <p:sp>
        <p:nvSpPr>
          <p:cNvPr id="8" name="Rectangle 6"/>
          <p:cNvSpPr>
            <a:spLocks noChangeArrowheads="1"/>
          </p:cNvSpPr>
          <p:nvPr/>
        </p:nvSpPr>
        <p:spPr bwMode="auto">
          <a:xfrm>
            <a:off x="179388" y="2565400"/>
            <a:ext cx="4777076"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20000"/>
              </a:spcBef>
            </a:pPr>
            <a:r>
              <a:rPr lang="zh-CN" altLang="en-US" sz="2400" b="1" i="0" dirty="0">
                <a:solidFill>
                  <a:srgbClr val="FF3300"/>
                </a:solidFill>
              </a:rPr>
              <a:t>登录用户</a:t>
            </a:r>
            <a:r>
              <a:rPr lang="en-US" altLang="zh-CN" sz="2400" b="1" i="0" dirty="0">
                <a:solidFill>
                  <a:schemeClr val="accent2"/>
                </a:solidFill>
              </a:rPr>
              <a:t>:</a:t>
            </a:r>
            <a:r>
              <a:rPr lang="zh-CN" altLang="en-US" sz="2400" b="1" i="0" dirty="0">
                <a:solidFill>
                  <a:schemeClr val="accent2"/>
                </a:solidFill>
              </a:rPr>
              <a:t>由系统管理员管理；</a:t>
            </a:r>
          </a:p>
          <a:p>
            <a:pPr algn="just" eaLnBrk="1" hangingPunct="1">
              <a:lnSpc>
                <a:spcPct val="150000"/>
              </a:lnSpc>
              <a:spcBef>
                <a:spcPct val="20000"/>
              </a:spcBef>
            </a:pPr>
            <a:r>
              <a:rPr lang="zh-CN" altLang="en-US" sz="2400" b="1" i="0" dirty="0">
                <a:solidFill>
                  <a:srgbClr val="FF3300"/>
                </a:solidFill>
              </a:rPr>
              <a:t>数据库用户</a:t>
            </a:r>
            <a:r>
              <a:rPr lang="en-US" altLang="zh-CN" sz="2400" b="1" i="0" dirty="0">
                <a:solidFill>
                  <a:schemeClr val="accent2"/>
                </a:solidFill>
              </a:rPr>
              <a:t>:</a:t>
            </a:r>
            <a:r>
              <a:rPr lang="zh-CN" altLang="en-US" sz="2400" b="1" i="0" dirty="0">
                <a:solidFill>
                  <a:schemeClr val="accent2"/>
                </a:solidFill>
              </a:rPr>
              <a:t>由数据库管理员管理。</a:t>
            </a:r>
          </a:p>
        </p:txBody>
      </p:sp>
    </p:spTree>
    <p:extLst>
      <p:ext uri="{BB962C8B-B14F-4D97-AF65-F5344CB8AC3E}">
        <p14:creationId xmlns:p14="http://schemas.microsoft.com/office/powerpoint/2010/main" val="12969432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468313" y="1196975"/>
            <a:ext cx="11179896"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FontTx/>
              <a:buNone/>
            </a:pPr>
            <a:r>
              <a:rPr lang="en-US" altLang="zh-CN" b="1" dirty="0" smtClean="0">
                <a:solidFill>
                  <a:srgbClr val="FF3300"/>
                </a:solidFill>
              </a:rPr>
              <a:t>1.</a:t>
            </a:r>
            <a:r>
              <a:rPr lang="zh-CN" altLang="en-US" b="1" dirty="0" smtClean="0">
                <a:solidFill>
                  <a:srgbClr val="FF3300"/>
                </a:solidFill>
              </a:rPr>
              <a:t>登录用户的管理</a:t>
            </a:r>
          </a:p>
          <a:p>
            <a:pPr eaLnBrk="1" hangingPunct="1">
              <a:lnSpc>
                <a:spcPct val="150000"/>
              </a:lnSpc>
              <a:buFont typeface="Wingdings" panose="05000000000000000000" pitchFamily="2" charset="2"/>
              <a:buNone/>
            </a:pPr>
            <a:r>
              <a:rPr lang="zh-CN" altLang="en-US" b="1" dirty="0" smtClean="0"/>
              <a:t>  </a:t>
            </a:r>
            <a:r>
              <a:rPr lang="en-US" altLang="zh-CN" b="1" dirty="0" smtClean="0"/>
              <a:t>SQL Server </a:t>
            </a:r>
            <a:r>
              <a:rPr lang="zh-CN" altLang="en-US" b="1" dirty="0" smtClean="0"/>
              <a:t>有两个常用的默认登录名： </a:t>
            </a:r>
          </a:p>
          <a:p>
            <a:pPr eaLnBrk="1" hangingPunct="1">
              <a:lnSpc>
                <a:spcPct val="150000"/>
              </a:lnSpc>
              <a:buFont typeface="Wingdings" panose="05000000000000000000" pitchFamily="2" charset="2"/>
              <a:buChar char="l"/>
            </a:pPr>
            <a:r>
              <a:rPr lang="en-US" altLang="zh-CN" b="1" dirty="0" err="1" smtClean="0">
                <a:solidFill>
                  <a:srgbClr val="FF3300"/>
                </a:solidFill>
              </a:rPr>
              <a:t>sa</a:t>
            </a:r>
            <a:r>
              <a:rPr lang="zh-CN" altLang="en-US" b="1" dirty="0" smtClean="0">
                <a:solidFill>
                  <a:srgbClr val="FF3300"/>
                </a:solidFill>
              </a:rPr>
              <a:t>：</a:t>
            </a:r>
            <a:r>
              <a:rPr lang="zh-CN" altLang="en-US" b="1" dirty="0" smtClean="0"/>
              <a:t>系统管理员，拥有操作</a:t>
            </a:r>
            <a:r>
              <a:rPr lang="en-US" altLang="zh-CN" b="1" dirty="0" smtClean="0"/>
              <a:t>SQL Server</a:t>
            </a:r>
            <a:r>
              <a:rPr lang="zh-CN" altLang="en-US" b="1" dirty="0" smtClean="0"/>
              <a:t>系统的所有权限，该登录名不能被删除。</a:t>
            </a:r>
          </a:p>
          <a:p>
            <a:pPr eaLnBrk="1" hangingPunct="1">
              <a:lnSpc>
                <a:spcPct val="150000"/>
              </a:lnSpc>
              <a:buFont typeface="Wingdings" panose="05000000000000000000" pitchFamily="2" charset="2"/>
              <a:buChar char="l"/>
            </a:pPr>
            <a:r>
              <a:rPr lang="zh-CN" altLang="en-US" b="1" dirty="0" smtClean="0">
                <a:solidFill>
                  <a:srgbClr val="FF3300"/>
                </a:solidFill>
              </a:rPr>
              <a:t>  </a:t>
            </a:r>
            <a:r>
              <a:rPr lang="en-US" altLang="zh-CN" b="1" dirty="0" err="1" smtClean="0">
                <a:solidFill>
                  <a:srgbClr val="FF3300"/>
                </a:solidFill>
              </a:rPr>
              <a:t>BUILTIN</a:t>
            </a:r>
            <a:r>
              <a:rPr lang="en-US" altLang="zh-CN" b="1" dirty="0" smtClean="0">
                <a:solidFill>
                  <a:srgbClr val="FF3300"/>
                </a:solidFill>
              </a:rPr>
              <a:t>\Administrator</a:t>
            </a:r>
            <a:r>
              <a:rPr lang="zh-CN" altLang="en-US" b="1" dirty="0" smtClean="0">
                <a:solidFill>
                  <a:srgbClr val="FF3300"/>
                </a:solidFill>
              </a:rPr>
              <a:t>：</a:t>
            </a:r>
            <a:r>
              <a:rPr lang="en-US" altLang="zh-CN" b="1" dirty="0" smtClean="0"/>
              <a:t>SQL Server</a:t>
            </a:r>
            <a:r>
              <a:rPr lang="zh-CN" altLang="en-US" b="1" dirty="0" smtClean="0"/>
              <a:t>为每个</a:t>
            </a:r>
            <a:r>
              <a:rPr lang="en-US" altLang="zh-CN" b="1" dirty="0" smtClean="0"/>
              <a:t>Windows</a:t>
            </a:r>
            <a:r>
              <a:rPr lang="zh-CN" altLang="en-US" b="1" dirty="0" smtClean="0"/>
              <a:t>系统管理员提供的默认用户账户，在</a:t>
            </a:r>
            <a:r>
              <a:rPr lang="en-US" altLang="zh-CN" b="1" dirty="0" smtClean="0"/>
              <a:t>SQL Server</a:t>
            </a:r>
            <a:r>
              <a:rPr lang="zh-CN" altLang="en-US" b="1" dirty="0" smtClean="0"/>
              <a:t>中拥有系统和数据库的所有权限。</a:t>
            </a:r>
            <a:r>
              <a:rPr lang="zh-CN" altLang="en-US" dirty="0" smtClean="0"/>
              <a:t> </a:t>
            </a:r>
            <a:endParaRPr lang="zh-CN" altLang="en-US" dirty="0" smtClean="0"/>
          </a:p>
        </p:txBody>
      </p:sp>
    </p:spTree>
    <p:extLst>
      <p:ext uri="{BB962C8B-B14F-4D97-AF65-F5344CB8AC3E}">
        <p14:creationId xmlns:p14="http://schemas.microsoft.com/office/powerpoint/2010/main" val="3184832342"/>
      </p:ext>
    </p:extLst>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539750" y="1196975"/>
            <a:ext cx="10412268" cy="4752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sz="2400" b="1" dirty="0" smtClean="0"/>
              <a:t>（</a:t>
            </a:r>
            <a:r>
              <a:rPr lang="en-US" altLang="zh-CN" sz="2400" b="1" dirty="0" smtClean="0"/>
              <a:t>1</a:t>
            </a:r>
            <a:r>
              <a:rPr lang="zh-CN" altLang="en-US" sz="2400" b="1" dirty="0" smtClean="0"/>
              <a:t>）创建新的</a:t>
            </a:r>
            <a:r>
              <a:rPr lang="en-US" altLang="zh-CN" sz="2400" b="1" dirty="0" err="1" smtClean="0"/>
              <a:t>SQLServer</a:t>
            </a:r>
            <a:r>
              <a:rPr lang="zh-CN" altLang="en-US" sz="2400" b="1" dirty="0" smtClean="0"/>
              <a:t>登录用户</a:t>
            </a:r>
          </a:p>
          <a:p>
            <a:pPr eaLnBrk="1" hangingPunct="1">
              <a:buFontTx/>
              <a:buNone/>
            </a:pPr>
            <a:endParaRPr lang="zh-CN" altLang="en-US" sz="2400" b="1" dirty="0" smtClean="0"/>
          </a:p>
          <a:p>
            <a:pPr eaLnBrk="1" hangingPunct="1">
              <a:buFontTx/>
              <a:buNone/>
            </a:pPr>
            <a:r>
              <a:rPr lang="en-US" altLang="zh-CN" sz="2400" b="1" dirty="0" smtClean="0">
                <a:solidFill>
                  <a:srgbClr val="FF3300"/>
                </a:solidFill>
              </a:rPr>
              <a:t>CREATE LOGIN </a:t>
            </a:r>
            <a:r>
              <a:rPr lang="en-US" altLang="zh-CN" sz="2400" b="1" dirty="0" err="1" smtClean="0">
                <a:solidFill>
                  <a:srgbClr val="FF3300"/>
                </a:solidFill>
              </a:rPr>
              <a:t>login_name</a:t>
            </a:r>
            <a:r>
              <a:rPr lang="en-US" altLang="zh-CN" sz="2400" b="1" dirty="0" smtClean="0">
                <a:solidFill>
                  <a:srgbClr val="FF3300"/>
                </a:solidFill>
              </a:rPr>
              <a:t> </a:t>
            </a:r>
          </a:p>
          <a:p>
            <a:pPr eaLnBrk="1" hangingPunct="1">
              <a:buFontTx/>
              <a:buNone/>
            </a:pPr>
            <a:r>
              <a:rPr lang="en-US" altLang="zh-CN" sz="2400" b="1" dirty="0" smtClean="0">
                <a:solidFill>
                  <a:schemeClr val="accent2"/>
                </a:solidFill>
              </a:rPr>
              <a:t>{   WITH PASSWORD=password</a:t>
            </a:r>
          </a:p>
          <a:p>
            <a:pPr eaLnBrk="1" hangingPunct="1">
              <a:buFontTx/>
              <a:buNone/>
            </a:pPr>
            <a:r>
              <a:rPr lang="en-US" altLang="zh-CN" sz="2400" b="1" dirty="0" smtClean="0">
                <a:solidFill>
                  <a:schemeClr val="accent2"/>
                </a:solidFill>
              </a:rPr>
              <a:t>     [ , </a:t>
            </a:r>
            <a:r>
              <a:rPr lang="en-US" altLang="zh-CN" sz="2400" b="1" dirty="0" err="1" smtClean="0">
                <a:solidFill>
                  <a:schemeClr val="accent2"/>
                </a:solidFill>
              </a:rPr>
              <a:t>DEFAULT_DATABASE</a:t>
            </a:r>
            <a:r>
              <a:rPr lang="en-US" altLang="zh-CN" sz="2400" b="1" dirty="0" smtClean="0">
                <a:solidFill>
                  <a:schemeClr val="accent2"/>
                </a:solidFill>
              </a:rPr>
              <a:t> = database </a:t>
            </a:r>
          </a:p>
          <a:p>
            <a:pPr eaLnBrk="1" hangingPunct="1">
              <a:buFontTx/>
              <a:buNone/>
            </a:pPr>
            <a:r>
              <a:rPr lang="en-US" altLang="zh-CN" sz="2400" b="1" dirty="0" smtClean="0">
                <a:solidFill>
                  <a:schemeClr val="accent2"/>
                </a:solidFill>
              </a:rPr>
              <a:t>       | </a:t>
            </a:r>
            <a:r>
              <a:rPr lang="en-US" altLang="zh-CN" sz="2400" b="1" dirty="0" err="1" smtClean="0">
                <a:solidFill>
                  <a:schemeClr val="accent2"/>
                </a:solidFill>
              </a:rPr>
              <a:t>DEFAULT_LANGUAGE</a:t>
            </a:r>
            <a:r>
              <a:rPr lang="en-US" altLang="zh-CN" sz="2400" b="1" dirty="0" smtClean="0">
                <a:solidFill>
                  <a:schemeClr val="accent2"/>
                </a:solidFill>
              </a:rPr>
              <a:t> = language ]</a:t>
            </a:r>
          </a:p>
          <a:p>
            <a:pPr eaLnBrk="1" hangingPunct="1">
              <a:buFontTx/>
              <a:buNone/>
            </a:pPr>
            <a:r>
              <a:rPr lang="en-US" altLang="zh-CN" sz="2400" b="1" dirty="0" smtClean="0">
                <a:solidFill>
                  <a:schemeClr val="accent2"/>
                </a:solidFill>
              </a:rPr>
              <a:t>       |FROM  WINDOWS </a:t>
            </a:r>
          </a:p>
          <a:p>
            <a:pPr eaLnBrk="1" hangingPunct="1">
              <a:buFontTx/>
              <a:buNone/>
            </a:pPr>
            <a:r>
              <a:rPr lang="en-US" altLang="zh-CN" sz="2400" b="1" dirty="0" smtClean="0">
                <a:solidFill>
                  <a:schemeClr val="accent2"/>
                </a:solidFill>
              </a:rPr>
              <a:t>     [ WITH </a:t>
            </a:r>
            <a:r>
              <a:rPr lang="en-US" altLang="zh-CN" sz="2400" b="1" dirty="0" err="1" smtClean="0">
                <a:solidFill>
                  <a:schemeClr val="accent2"/>
                </a:solidFill>
              </a:rPr>
              <a:t>DEFAULT_DATABASE</a:t>
            </a:r>
            <a:r>
              <a:rPr lang="en-US" altLang="zh-CN" sz="2400" b="1" dirty="0" smtClean="0">
                <a:solidFill>
                  <a:schemeClr val="accent2"/>
                </a:solidFill>
              </a:rPr>
              <a:t> = database</a:t>
            </a:r>
          </a:p>
          <a:p>
            <a:pPr eaLnBrk="1" hangingPunct="1">
              <a:buFontTx/>
              <a:buNone/>
            </a:pPr>
            <a:r>
              <a:rPr lang="en-US" altLang="zh-CN" sz="2400" b="1" dirty="0" smtClean="0">
                <a:solidFill>
                  <a:schemeClr val="accent2"/>
                </a:solidFill>
              </a:rPr>
              <a:t>               | </a:t>
            </a:r>
            <a:r>
              <a:rPr lang="en-US" altLang="zh-CN" sz="2400" b="1" dirty="0" err="1" smtClean="0">
                <a:solidFill>
                  <a:schemeClr val="accent2"/>
                </a:solidFill>
              </a:rPr>
              <a:t>DEFAULT_LANGUAGE</a:t>
            </a:r>
            <a:r>
              <a:rPr lang="en-US" altLang="zh-CN" sz="2400" b="1" dirty="0" smtClean="0">
                <a:solidFill>
                  <a:schemeClr val="accent2"/>
                </a:solidFill>
              </a:rPr>
              <a:t> = language ]</a:t>
            </a:r>
          </a:p>
          <a:p>
            <a:pPr eaLnBrk="1" hangingPunct="1">
              <a:buFontTx/>
              <a:buNone/>
            </a:pPr>
            <a:r>
              <a:rPr lang="en-US" altLang="zh-CN" sz="2400" b="1" dirty="0" smtClean="0">
                <a:solidFill>
                  <a:schemeClr val="accent2"/>
                </a:solidFill>
              </a:rPr>
              <a:t>}</a:t>
            </a:r>
            <a:endParaRPr lang="en-US" altLang="zh-CN" sz="2400" b="1" dirty="0" smtClean="0">
              <a:solidFill>
                <a:schemeClr val="accent2"/>
              </a:solidFill>
            </a:endParaRPr>
          </a:p>
        </p:txBody>
      </p:sp>
    </p:spTree>
    <p:extLst>
      <p:ext uri="{BB962C8B-B14F-4D97-AF65-F5344CB8AC3E}">
        <p14:creationId xmlns:p14="http://schemas.microsoft.com/office/powerpoint/2010/main" val="33766418"/>
      </p:ext>
    </p:extLst>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119" y="744382"/>
            <a:ext cx="8094518" cy="6072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5452292"/>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468312" y="1052513"/>
            <a:ext cx="11075987" cy="33845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Font typeface="Wingdings" panose="05000000000000000000" pitchFamily="2" charset="2"/>
              <a:buChar char="l"/>
            </a:pPr>
            <a:r>
              <a:rPr lang="zh-CN" altLang="en-US" b="1" smtClean="0">
                <a:solidFill>
                  <a:srgbClr val="FF3300"/>
                </a:solidFill>
              </a:rPr>
              <a:t>创建</a:t>
            </a:r>
            <a:r>
              <a:rPr lang="en-US" altLang="zh-CN" b="1" smtClean="0">
                <a:solidFill>
                  <a:srgbClr val="FF3300"/>
                </a:solidFill>
              </a:rPr>
              <a:t>Windows</a:t>
            </a:r>
            <a:r>
              <a:rPr lang="zh-CN" altLang="en-US" b="1" smtClean="0">
                <a:solidFill>
                  <a:srgbClr val="FF3300"/>
                </a:solidFill>
              </a:rPr>
              <a:t>验证模式登录名</a:t>
            </a:r>
          </a:p>
          <a:p>
            <a:pPr eaLnBrk="1" hangingPunct="1">
              <a:lnSpc>
                <a:spcPct val="110000"/>
              </a:lnSpc>
              <a:buFont typeface="Wingdings" panose="05000000000000000000" pitchFamily="2" charset="2"/>
              <a:buNone/>
            </a:pPr>
            <a:r>
              <a:rPr lang="zh-CN" altLang="en-US" b="1" smtClean="0"/>
              <a:t>         使用</a:t>
            </a:r>
            <a:r>
              <a:rPr lang="en-US" altLang="zh-CN" b="1" smtClean="0"/>
              <a:t>FROM</a:t>
            </a:r>
            <a:r>
              <a:rPr lang="zh-CN" altLang="en-US" b="1" smtClean="0"/>
              <a:t>子句，</a:t>
            </a:r>
            <a:r>
              <a:rPr lang="en-US" altLang="zh-CN" b="1" smtClean="0"/>
              <a:t>WINDOWS</a:t>
            </a:r>
            <a:r>
              <a:rPr lang="zh-CN" altLang="en-US" b="1" smtClean="0"/>
              <a:t>关键字指定将登录名映射到</a:t>
            </a:r>
            <a:r>
              <a:rPr lang="en-US" altLang="zh-CN" b="1" smtClean="0"/>
              <a:t>Windows</a:t>
            </a:r>
            <a:r>
              <a:rPr lang="zh-CN" altLang="en-US" b="1" smtClean="0"/>
              <a:t>登录名。</a:t>
            </a:r>
          </a:p>
          <a:p>
            <a:pPr eaLnBrk="1" hangingPunct="1">
              <a:lnSpc>
                <a:spcPct val="110000"/>
              </a:lnSpc>
              <a:buFontTx/>
              <a:buNone/>
            </a:pPr>
            <a:r>
              <a:rPr lang="zh-CN" altLang="en-US" b="1" smtClean="0">
                <a:solidFill>
                  <a:schemeClr val="accent2"/>
                </a:solidFill>
              </a:rPr>
              <a:t>例</a:t>
            </a:r>
            <a:r>
              <a:rPr lang="en-US" altLang="zh-CN" b="1" smtClean="0">
                <a:solidFill>
                  <a:schemeClr val="accent2"/>
                </a:solidFill>
              </a:rPr>
              <a:t>:</a:t>
            </a:r>
            <a:r>
              <a:rPr lang="zh-CN" altLang="en-US" b="1" smtClean="0">
                <a:solidFill>
                  <a:schemeClr val="accent2"/>
                </a:solidFill>
              </a:rPr>
              <a:t>假设本地计算机名为</a:t>
            </a:r>
            <a:r>
              <a:rPr lang="en-US" altLang="zh-CN" b="1" smtClean="0">
                <a:solidFill>
                  <a:schemeClr val="accent2"/>
                </a:solidFill>
              </a:rPr>
              <a:t>student_1</a:t>
            </a:r>
            <a:r>
              <a:rPr lang="zh-CN" altLang="en-US" b="1" smtClean="0">
                <a:solidFill>
                  <a:schemeClr val="accent2"/>
                </a:solidFill>
              </a:rPr>
              <a:t>，</a:t>
            </a:r>
            <a:r>
              <a:rPr lang="en-US" altLang="zh-CN" b="1" smtClean="0">
                <a:solidFill>
                  <a:schemeClr val="accent2"/>
                </a:solidFill>
              </a:rPr>
              <a:t>S1</a:t>
            </a:r>
            <a:r>
              <a:rPr lang="zh-CN" altLang="en-US" b="1" smtClean="0">
                <a:solidFill>
                  <a:schemeClr val="accent2"/>
                </a:solidFill>
              </a:rPr>
              <a:t>是一个已经创建的</a:t>
            </a:r>
            <a:r>
              <a:rPr lang="en-US" altLang="zh-CN" b="1" smtClean="0">
                <a:solidFill>
                  <a:schemeClr val="accent2"/>
                </a:solidFill>
              </a:rPr>
              <a:t>Windows</a:t>
            </a:r>
            <a:r>
              <a:rPr lang="zh-CN" altLang="en-US" b="1" smtClean="0">
                <a:solidFill>
                  <a:schemeClr val="accent2"/>
                </a:solidFill>
              </a:rPr>
              <a:t>用户，创建</a:t>
            </a:r>
            <a:r>
              <a:rPr lang="en-US" altLang="zh-CN" b="1" smtClean="0">
                <a:solidFill>
                  <a:schemeClr val="accent2"/>
                </a:solidFill>
              </a:rPr>
              <a:t>Windows</a:t>
            </a:r>
            <a:r>
              <a:rPr lang="zh-CN" altLang="en-US" b="1" smtClean="0">
                <a:solidFill>
                  <a:schemeClr val="accent2"/>
                </a:solidFill>
              </a:rPr>
              <a:t>验证模式下的登录名</a:t>
            </a:r>
            <a:r>
              <a:rPr lang="en-US" altLang="zh-CN" b="1" smtClean="0">
                <a:solidFill>
                  <a:schemeClr val="accent2"/>
                </a:solidFill>
              </a:rPr>
              <a:t>S1</a:t>
            </a:r>
            <a:r>
              <a:rPr lang="zh-CN" altLang="en-US" b="1" smtClean="0">
                <a:solidFill>
                  <a:schemeClr val="accent2"/>
                </a:solidFill>
              </a:rPr>
              <a:t>，默认数据库是</a:t>
            </a:r>
            <a:r>
              <a:rPr lang="en-US" altLang="zh-CN" b="1" smtClean="0">
                <a:solidFill>
                  <a:schemeClr val="accent2"/>
                </a:solidFill>
              </a:rPr>
              <a:t>master</a:t>
            </a:r>
            <a:r>
              <a:rPr lang="zh-CN" altLang="en-US" b="1" smtClean="0">
                <a:solidFill>
                  <a:schemeClr val="accent2"/>
                </a:solidFill>
              </a:rPr>
              <a:t>：</a:t>
            </a:r>
          </a:p>
          <a:p>
            <a:pPr eaLnBrk="1" hangingPunct="1">
              <a:lnSpc>
                <a:spcPct val="110000"/>
              </a:lnSpc>
              <a:buFontTx/>
              <a:buNone/>
            </a:pPr>
            <a:r>
              <a:rPr lang="zh-CN" altLang="en-US" b="1" smtClean="0"/>
              <a:t>     </a:t>
            </a:r>
            <a:r>
              <a:rPr lang="en-US" altLang="zh-CN" b="1" smtClean="0">
                <a:solidFill>
                  <a:srgbClr val="FF3300"/>
                </a:solidFill>
              </a:rPr>
              <a:t>CREATE LOGIN   [student_1\S1]  </a:t>
            </a:r>
          </a:p>
          <a:p>
            <a:pPr eaLnBrk="1" hangingPunct="1">
              <a:lnSpc>
                <a:spcPct val="110000"/>
              </a:lnSpc>
              <a:buFontTx/>
              <a:buNone/>
            </a:pPr>
            <a:r>
              <a:rPr lang="en-US" altLang="zh-CN" b="1" smtClean="0">
                <a:solidFill>
                  <a:srgbClr val="FF3300"/>
                </a:solidFill>
              </a:rPr>
              <a:t>     FROM  WINDOWS  </a:t>
            </a:r>
          </a:p>
          <a:p>
            <a:pPr eaLnBrk="1" hangingPunct="1">
              <a:lnSpc>
                <a:spcPct val="110000"/>
              </a:lnSpc>
              <a:buFontTx/>
              <a:buNone/>
            </a:pPr>
            <a:r>
              <a:rPr lang="en-US" altLang="zh-CN" b="1" smtClean="0">
                <a:solidFill>
                  <a:srgbClr val="FF3300"/>
                </a:solidFill>
              </a:rPr>
              <a:t>     WITH   DEFAULT_DATABASE=master</a:t>
            </a:r>
          </a:p>
          <a:p>
            <a:pPr eaLnBrk="1" hangingPunct="1">
              <a:lnSpc>
                <a:spcPct val="110000"/>
              </a:lnSpc>
              <a:buFontTx/>
              <a:buNone/>
            </a:pPr>
            <a:endParaRPr lang="en-US" altLang="zh-CN" b="1" smtClean="0">
              <a:solidFill>
                <a:srgbClr val="FF3300"/>
              </a:solidFill>
            </a:endParaRPr>
          </a:p>
        </p:txBody>
      </p:sp>
    </p:spTree>
    <p:extLst>
      <p:ext uri="{BB962C8B-B14F-4D97-AF65-F5344CB8AC3E}">
        <p14:creationId xmlns:p14="http://schemas.microsoft.com/office/powerpoint/2010/main" val="447662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blinds(horizontal)">
                                      <p:cBhvr>
                                        <p:cTn id="1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395287" y="744382"/>
            <a:ext cx="11045103" cy="4032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buFont typeface="Wingdings" panose="05000000000000000000" pitchFamily="2" charset="2"/>
              <a:buChar char="l"/>
            </a:pPr>
            <a:r>
              <a:rPr lang="zh-CN" altLang="en-US" b="1" dirty="0" smtClean="0">
                <a:solidFill>
                  <a:srgbClr val="FF3300"/>
                </a:solidFill>
              </a:rPr>
              <a:t>创建</a:t>
            </a:r>
            <a:r>
              <a:rPr lang="en-US" altLang="zh-CN" b="1" dirty="0" smtClean="0">
                <a:solidFill>
                  <a:srgbClr val="FF3300"/>
                </a:solidFill>
              </a:rPr>
              <a:t>SQL Server</a:t>
            </a:r>
            <a:r>
              <a:rPr lang="zh-CN" altLang="en-US" b="1" dirty="0" smtClean="0">
                <a:solidFill>
                  <a:srgbClr val="FF3300"/>
                </a:solidFill>
              </a:rPr>
              <a:t>验证模式登录名</a:t>
            </a:r>
            <a:endParaRPr lang="zh-CN" altLang="en-US" b="1" dirty="0" smtClean="0">
              <a:solidFill>
                <a:schemeClr val="accent2"/>
              </a:solidFill>
            </a:endParaRPr>
          </a:p>
          <a:p>
            <a:pPr eaLnBrk="1" hangingPunct="1">
              <a:lnSpc>
                <a:spcPct val="110000"/>
              </a:lnSpc>
              <a:buFontTx/>
              <a:buNone/>
            </a:pPr>
            <a:r>
              <a:rPr lang="zh-CN" altLang="en-US" b="1" dirty="0" smtClean="0">
                <a:solidFill>
                  <a:schemeClr val="accent2"/>
                </a:solidFill>
              </a:rPr>
              <a:t>   例</a:t>
            </a:r>
            <a:r>
              <a:rPr lang="en-US" altLang="zh-CN" b="1" dirty="0" smtClean="0">
                <a:solidFill>
                  <a:schemeClr val="accent2"/>
                </a:solidFill>
              </a:rPr>
              <a:t>:</a:t>
            </a:r>
            <a:r>
              <a:rPr lang="zh-CN" altLang="en-US" b="1" dirty="0" smtClean="0">
                <a:solidFill>
                  <a:schemeClr val="accent2"/>
                </a:solidFill>
              </a:rPr>
              <a:t>创建</a:t>
            </a:r>
            <a:r>
              <a:rPr lang="en-US" altLang="zh-CN" b="1" dirty="0" smtClean="0">
                <a:solidFill>
                  <a:schemeClr val="accent2"/>
                </a:solidFill>
              </a:rPr>
              <a:t>SQL Server</a:t>
            </a:r>
            <a:r>
              <a:rPr lang="zh-CN" altLang="en-US" b="1" dirty="0" smtClean="0">
                <a:solidFill>
                  <a:schemeClr val="accent2"/>
                </a:solidFill>
              </a:rPr>
              <a:t>登录名</a:t>
            </a:r>
            <a:r>
              <a:rPr lang="en-US" altLang="zh-CN" b="1" dirty="0" err="1" smtClean="0">
                <a:solidFill>
                  <a:schemeClr val="accent2"/>
                </a:solidFill>
              </a:rPr>
              <a:t>S2</a:t>
            </a:r>
            <a:r>
              <a:rPr lang="zh-CN" altLang="en-US" b="1" dirty="0" smtClean="0">
                <a:solidFill>
                  <a:schemeClr val="accent2"/>
                </a:solidFill>
              </a:rPr>
              <a:t>，密码为</a:t>
            </a:r>
            <a:r>
              <a:rPr lang="en-US" altLang="zh-CN" b="1" dirty="0" smtClean="0">
                <a:solidFill>
                  <a:schemeClr val="accent2"/>
                </a:solidFill>
              </a:rPr>
              <a:t>123456</a:t>
            </a:r>
            <a:r>
              <a:rPr lang="zh-CN" altLang="en-US" b="1" dirty="0" smtClean="0">
                <a:solidFill>
                  <a:schemeClr val="accent2"/>
                </a:solidFill>
              </a:rPr>
              <a:t>，默认数据库是</a:t>
            </a:r>
            <a:r>
              <a:rPr lang="en-US" altLang="zh-CN" b="1" dirty="0" smtClean="0">
                <a:solidFill>
                  <a:schemeClr val="accent2"/>
                </a:solidFill>
              </a:rPr>
              <a:t>sample</a:t>
            </a:r>
            <a:r>
              <a:rPr lang="zh-CN" altLang="en-US" b="1" dirty="0" smtClean="0">
                <a:solidFill>
                  <a:schemeClr val="accent2"/>
                </a:solidFill>
              </a:rPr>
              <a:t>：</a:t>
            </a:r>
          </a:p>
          <a:p>
            <a:pPr eaLnBrk="1" hangingPunct="1">
              <a:buFontTx/>
              <a:buNone/>
            </a:pPr>
            <a:r>
              <a:rPr lang="zh-CN" altLang="en-US" b="1" dirty="0" smtClean="0">
                <a:solidFill>
                  <a:srgbClr val="FF3300"/>
                </a:solidFill>
              </a:rPr>
              <a:t>     </a:t>
            </a:r>
            <a:r>
              <a:rPr lang="en-US" altLang="zh-CN" b="1" noProof="1" smtClean="0">
                <a:solidFill>
                  <a:srgbClr val="FF3300"/>
                </a:solidFill>
              </a:rPr>
              <a:t>CREATE LOGIN </a:t>
            </a:r>
            <a:r>
              <a:rPr lang="en-US" altLang="zh-CN" b="1" dirty="0" smtClean="0">
                <a:solidFill>
                  <a:srgbClr val="FF3300"/>
                </a:solidFill>
              </a:rPr>
              <a:t> </a:t>
            </a:r>
            <a:r>
              <a:rPr lang="en-US" altLang="zh-CN" b="1" noProof="1" smtClean="0">
                <a:solidFill>
                  <a:srgbClr val="FF3300"/>
                </a:solidFill>
              </a:rPr>
              <a:t>s2 </a:t>
            </a:r>
          </a:p>
          <a:p>
            <a:pPr eaLnBrk="1" hangingPunct="1">
              <a:buFontTx/>
              <a:buNone/>
            </a:pPr>
            <a:r>
              <a:rPr lang="en-US" altLang="zh-CN" b="1" dirty="0" smtClean="0">
                <a:solidFill>
                  <a:srgbClr val="FF3300"/>
                </a:solidFill>
              </a:rPr>
              <a:t>     </a:t>
            </a:r>
            <a:r>
              <a:rPr lang="en-US" altLang="zh-CN" b="1" noProof="1" smtClean="0">
                <a:solidFill>
                  <a:srgbClr val="FF3300"/>
                </a:solidFill>
              </a:rPr>
              <a:t>WITH password='123456', </a:t>
            </a:r>
            <a:r>
              <a:rPr lang="en-US" altLang="zh-CN" b="1" dirty="0" smtClean="0">
                <a:solidFill>
                  <a:srgbClr val="FF3300"/>
                </a:solidFill>
              </a:rPr>
              <a:t>  </a:t>
            </a:r>
          </a:p>
          <a:p>
            <a:pPr eaLnBrk="1" hangingPunct="1">
              <a:buFontTx/>
              <a:buNone/>
            </a:pPr>
            <a:r>
              <a:rPr lang="en-US" altLang="zh-CN" b="1" dirty="0" smtClean="0">
                <a:solidFill>
                  <a:srgbClr val="FF3300"/>
                </a:solidFill>
              </a:rPr>
              <a:t>     </a:t>
            </a:r>
            <a:r>
              <a:rPr lang="en-US" altLang="zh-CN" b="1" noProof="1" smtClean="0">
                <a:solidFill>
                  <a:srgbClr val="FF3300"/>
                </a:solidFill>
              </a:rPr>
              <a:t>DEFAULT_DATABASE=sample</a:t>
            </a:r>
            <a:endParaRPr lang="en-US" altLang="zh-CN" b="1" dirty="0" smtClean="0">
              <a:solidFill>
                <a:srgbClr val="FF3300"/>
              </a:solidFill>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9866" y="2949913"/>
            <a:ext cx="6892133" cy="3719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397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linds(horizont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linds(horizont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1548967" y="990600"/>
            <a:ext cx="8229600"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solidFill>
                  <a:schemeClr val="accent2"/>
                </a:solidFill>
              </a:rPr>
              <a:t>(2)</a:t>
            </a:r>
            <a:r>
              <a:rPr lang="zh-CN" altLang="en-US" b="1" smtClean="0">
                <a:solidFill>
                  <a:schemeClr val="accent2"/>
                </a:solidFill>
              </a:rPr>
              <a:t>删除登录名</a:t>
            </a:r>
          </a:p>
          <a:p>
            <a:pPr eaLnBrk="1" hangingPunct="1">
              <a:buFontTx/>
              <a:buNone/>
            </a:pPr>
            <a:r>
              <a:rPr lang="zh-CN" altLang="en-US" b="1" smtClean="0"/>
              <a:t>语法格式如下：</a:t>
            </a:r>
          </a:p>
          <a:p>
            <a:pPr eaLnBrk="1" hangingPunct="1">
              <a:buFontTx/>
              <a:buNone/>
            </a:pPr>
            <a:r>
              <a:rPr lang="zh-CN" altLang="en-US" b="1" smtClean="0"/>
              <a:t>　</a:t>
            </a:r>
            <a:r>
              <a:rPr lang="zh-CN" altLang="en-US" b="1" smtClean="0">
                <a:solidFill>
                  <a:srgbClr val="FF3300"/>
                </a:solidFill>
              </a:rPr>
              <a:t>　</a:t>
            </a:r>
            <a:r>
              <a:rPr lang="en-US" altLang="zh-CN" b="1" smtClean="0">
                <a:solidFill>
                  <a:srgbClr val="FF3300"/>
                </a:solidFill>
              </a:rPr>
              <a:t>DROP LOGIN login_name</a:t>
            </a:r>
          </a:p>
          <a:p>
            <a:pPr eaLnBrk="1" hangingPunct="1">
              <a:buFontTx/>
              <a:buNone/>
            </a:pPr>
            <a:endParaRPr lang="en-US" altLang="zh-CN" b="1" smtClean="0">
              <a:solidFill>
                <a:srgbClr val="FF3300"/>
              </a:solidFill>
            </a:endParaRPr>
          </a:p>
          <a:p>
            <a:pPr eaLnBrk="1" hangingPunct="1">
              <a:buFontTx/>
              <a:buNone/>
            </a:pPr>
            <a:r>
              <a:rPr lang="zh-CN" altLang="en-US" b="1" smtClean="0"/>
              <a:t>例：删除</a:t>
            </a:r>
            <a:r>
              <a:rPr lang="en-US" altLang="zh-CN" b="1" smtClean="0"/>
              <a:t>Windows</a:t>
            </a:r>
            <a:r>
              <a:rPr lang="zh-CN" altLang="en-US" b="1" smtClean="0"/>
              <a:t>登录名</a:t>
            </a:r>
            <a:r>
              <a:rPr lang="en-US" altLang="zh-CN" b="1" smtClean="0"/>
              <a:t>S1</a:t>
            </a:r>
            <a:r>
              <a:rPr lang="zh-CN" altLang="en-US" b="1" smtClean="0"/>
              <a:t>：</a:t>
            </a:r>
          </a:p>
          <a:p>
            <a:pPr eaLnBrk="1" hangingPunct="1">
              <a:buFontTx/>
              <a:buNone/>
            </a:pPr>
            <a:r>
              <a:rPr lang="zh-CN" altLang="en-US" b="1" smtClean="0"/>
              <a:t>          　</a:t>
            </a:r>
            <a:r>
              <a:rPr lang="en-US" altLang="zh-CN" b="1" smtClean="0">
                <a:solidFill>
                  <a:schemeClr val="accent2"/>
                </a:solidFill>
              </a:rPr>
              <a:t>DROP LOGIN [student_1\S1]</a:t>
            </a:r>
          </a:p>
          <a:p>
            <a:pPr eaLnBrk="1" hangingPunct="1">
              <a:buFontTx/>
              <a:buNone/>
            </a:pPr>
            <a:endParaRPr lang="en-US" altLang="zh-CN" b="1" smtClean="0">
              <a:solidFill>
                <a:schemeClr val="accent2"/>
              </a:solidFill>
            </a:endParaRPr>
          </a:p>
          <a:p>
            <a:pPr eaLnBrk="1" hangingPunct="1">
              <a:buFontTx/>
              <a:buNone/>
            </a:pPr>
            <a:r>
              <a:rPr lang="zh-CN" altLang="en-US" b="1" smtClean="0"/>
              <a:t>　　删除</a:t>
            </a:r>
            <a:r>
              <a:rPr lang="en-US" altLang="zh-CN" b="1" smtClean="0"/>
              <a:t>SQL Server</a:t>
            </a:r>
            <a:r>
              <a:rPr lang="zh-CN" altLang="en-US" b="1" smtClean="0"/>
              <a:t>登录名</a:t>
            </a:r>
            <a:r>
              <a:rPr lang="en-US" altLang="zh-CN" b="1" smtClean="0"/>
              <a:t>S2:</a:t>
            </a:r>
          </a:p>
          <a:p>
            <a:pPr eaLnBrk="1" hangingPunct="1">
              <a:buFontTx/>
              <a:buNone/>
            </a:pPr>
            <a:r>
              <a:rPr lang="en-US" altLang="zh-CN" b="1" smtClean="0">
                <a:solidFill>
                  <a:schemeClr val="accent2"/>
                </a:solidFill>
              </a:rPr>
              <a:t>        </a:t>
            </a:r>
            <a:r>
              <a:rPr lang="zh-CN" altLang="en-US" b="1" smtClean="0">
                <a:solidFill>
                  <a:schemeClr val="accent2"/>
                </a:solidFill>
              </a:rPr>
              <a:t>　 </a:t>
            </a:r>
            <a:r>
              <a:rPr lang="en-US" altLang="zh-CN" b="1" smtClean="0">
                <a:solidFill>
                  <a:schemeClr val="accent2"/>
                </a:solidFill>
              </a:rPr>
              <a:t>DROP LOGIN  S2</a:t>
            </a:r>
            <a:endParaRPr lang="en-US" altLang="zh-CN" b="1" smtClean="0">
              <a:solidFill>
                <a:schemeClr val="accent2"/>
              </a:solidFill>
            </a:endParaRPr>
          </a:p>
        </p:txBody>
      </p:sp>
    </p:spTree>
    <p:extLst>
      <p:ext uri="{BB962C8B-B14F-4D97-AF65-F5344CB8AC3E}">
        <p14:creationId xmlns:p14="http://schemas.microsoft.com/office/powerpoint/2010/main" val="30413670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linds(horizontal)">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8" end="8"/>
                                            </p:txEl>
                                          </p:spTgt>
                                        </p:tgtEl>
                                        <p:attrNameLst>
                                          <p:attrName>style.visibility</p:attrName>
                                        </p:attrNameLst>
                                      </p:cBhvr>
                                      <p:to>
                                        <p:strVal val="visible"/>
                                      </p:to>
                                    </p:set>
                                    <p:animEffect transition="in" filter="blinds(horizontal)">
                                      <p:cBhvr>
                                        <p:cTn id="22"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509587" y="895639"/>
            <a:ext cx="10702203" cy="9350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eaLnBrk="1" hangingPunct="1"/>
            <a:r>
              <a:rPr lang="en-US" altLang="zh-CN" sz="2800" b="1" smtClean="0">
                <a:solidFill>
                  <a:srgbClr val="FF3300"/>
                </a:solidFill>
              </a:rPr>
              <a:t>2.</a:t>
            </a:r>
            <a:r>
              <a:rPr lang="zh-CN" altLang="en-US" sz="2800" b="1" smtClean="0">
                <a:solidFill>
                  <a:srgbClr val="FF3300"/>
                </a:solidFill>
              </a:rPr>
              <a:t>数据库用户的管理</a:t>
            </a:r>
            <a:endParaRPr lang="zh-CN" altLang="en-US" sz="2800" b="1" smtClean="0">
              <a:solidFill>
                <a:srgbClr val="FF3300"/>
              </a:solidFill>
            </a:endParaRPr>
          </a:p>
        </p:txBody>
      </p:sp>
      <p:sp>
        <p:nvSpPr>
          <p:cNvPr id="7" name="Rectangle 3"/>
          <p:cNvSpPr txBox="1">
            <a:spLocks noChangeArrowheads="1"/>
          </p:cNvSpPr>
          <p:nvPr/>
        </p:nvSpPr>
        <p:spPr bwMode="auto">
          <a:xfrm>
            <a:off x="509587" y="1687802"/>
            <a:ext cx="10702203"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solidFill>
                  <a:srgbClr val="0000FF"/>
                </a:solidFill>
              </a:rPr>
              <a:t>(1)</a:t>
            </a:r>
            <a:r>
              <a:rPr lang="zh-CN" altLang="en-US" b="1" smtClean="0">
                <a:solidFill>
                  <a:srgbClr val="0000FF"/>
                </a:solidFill>
              </a:rPr>
              <a:t>创建数据库用户</a:t>
            </a:r>
          </a:p>
          <a:p>
            <a:pPr eaLnBrk="1" hangingPunct="1">
              <a:buFontTx/>
              <a:buNone/>
            </a:pPr>
            <a:endParaRPr lang="zh-CN" altLang="en-US" b="1" smtClean="0"/>
          </a:p>
          <a:p>
            <a:pPr eaLnBrk="1" hangingPunct="1">
              <a:buFontTx/>
              <a:buNone/>
            </a:pPr>
            <a:r>
              <a:rPr lang="en-US" altLang="zh-CN" b="1" smtClean="0">
                <a:solidFill>
                  <a:srgbClr val="FF3300"/>
                </a:solidFill>
              </a:rPr>
              <a:t>CREATE USER user_name</a:t>
            </a:r>
          </a:p>
          <a:p>
            <a:pPr eaLnBrk="1" hangingPunct="1">
              <a:buFontTx/>
              <a:buNone/>
            </a:pPr>
            <a:r>
              <a:rPr lang="en-US" altLang="zh-CN" b="1" smtClean="0">
                <a:solidFill>
                  <a:srgbClr val="FF3300"/>
                </a:solidFill>
              </a:rPr>
              <a:t>[ {  FOR | FROM }  LOGIN  login_name  |  WITHOUT LOGIN ]</a:t>
            </a:r>
          </a:p>
          <a:p>
            <a:pPr eaLnBrk="1" hangingPunct="1">
              <a:buFontTx/>
              <a:buNone/>
            </a:pPr>
            <a:r>
              <a:rPr lang="en-US" altLang="zh-CN" b="1" smtClean="0">
                <a:solidFill>
                  <a:srgbClr val="FF3300"/>
                </a:solidFill>
              </a:rPr>
              <a:t>[ WITH DEFAULT_SCHEMA = schema_name ]</a:t>
            </a:r>
            <a:endParaRPr lang="en-US" altLang="zh-CN" b="1" smtClean="0">
              <a:solidFill>
                <a:srgbClr val="FF3300"/>
              </a:solidFill>
            </a:endParaRPr>
          </a:p>
        </p:txBody>
      </p:sp>
    </p:spTree>
    <p:extLst>
      <p:ext uri="{BB962C8B-B14F-4D97-AF65-F5344CB8AC3E}">
        <p14:creationId xmlns:p14="http://schemas.microsoft.com/office/powerpoint/2010/main" val="2089983482"/>
      </p:ext>
    </p:extLst>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926" y="680045"/>
            <a:ext cx="8468591" cy="6177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758657"/>
      </p:ext>
    </p:extLst>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468313" y="992188"/>
            <a:ext cx="11314978" cy="5865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t>例：使用</a:t>
            </a:r>
            <a:r>
              <a:rPr lang="en-US" altLang="zh-CN" b="1" smtClean="0"/>
              <a:t>SQL Server</a:t>
            </a:r>
            <a:r>
              <a:rPr lang="zh-CN" altLang="en-US" b="1" smtClean="0"/>
              <a:t>登录名</a:t>
            </a:r>
            <a:r>
              <a:rPr lang="en-US" altLang="zh-CN" b="1" smtClean="0"/>
              <a:t>s2</a:t>
            </a:r>
            <a:r>
              <a:rPr lang="zh-CN" altLang="en-US" b="1" smtClean="0"/>
              <a:t>（假设已经创建）在</a:t>
            </a:r>
            <a:r>
              <a:rPr lang="en-US" altLang="zh-CN" b="1" smtClean="0"/>
              <a:t>Sample</a:t>
            </a:r>
            <a:r>
              <a:rPr lang="zh-CN" altLang="en-US" b="1" smtClean="0"/>
              <a:t>数据库中创建数据库用户</a:t>
            </a:r>
            <a:r>
              <a:rPr lang="en-US" altLang="zh-CN" b="1" smtClean="0"/>
              <a:t>u1</a:t>
            </a:r>
            <a:r>
              <a:rPr lang="zh-CN" altLang="en-US" b="1" smtClean="0"/>
              <a:t>，默认架构为</a:t>
            </a:r>
            <a:r>
              <a:rPr lang="en-US" altLang="zh-CN" b="1" smtClean="0"/>
              <a:t>dbo</a:t>
            </a:r>
            <a:r>
              <a:rPr lang="zh-CN" altLang="en-US" b="1" smtClean="0"/>
              <a:t>：</a:t>
            </a:r>
          </a:p>
          <a:p>
            <a:pPr eaLnBrk="1" hangingPunct="1">
              <a:buFontTx/>
              <a:buNone/>
            </a:pPr>
            <a:r>
              <a:rPr lang="en-US" altLang="zh-CN" b="1" smtClean="0">
                <a:solidFill>
                  <a:schemeClr val="accent2"/>
                </a:solidFill>
              </a:rPr>
              <a:t>USE  sample </a:t>
            </a:r>
          </a:p>
          <a:p>
            <a:pPr eaLnBrk="1" hangingPunct="1">
              <a:buFontTx/>
              <a:buNone/>
            </a:pPr>
            <a:r>
              <a:rPr lang="en-US" altLang="zh-CN" b="1" smtClean="0">
                <a:solidFill>
                  <a:schemeClr val="accent2"/>
                </a:solidFill>
              </a:rPr>
              <a:t>GO</a:t>
            </a:r>
          </a:p>
          <a:p>
            <a:pPr eaLnBrk="1" hangingPunct="1">
              <a:buFontTx/>
              <a:buNone/>
            </a:pPr>
            <a:r>
              <a:rPr lang="zh-CN" altLang="en-US" b="1" smtClean="0">
                <a:solidFill>
                  <a:schemeClr val="accent2"/>
                </a:solidFill>
              </a:rPr>
              <a:t>　</a:t>
            </a:r>
            <a:r>
              <a:rPr lang="en-US" altLang="zh-CN" b="1" smtClean="0">
                <a:solidFill>
                  <a:schemeClr val="accent2"/>
                </a:solidFill>
              </a:rPr>
              <a:t>CREATE USER u1 </a:t>
            </a:r>
          </a:p>
          <a:p>
            <a:pPr eaLnBrk="1" hangingPunct="1">
              <a:buFontTx/>
              <a:buNone/>
            </a:pPr>
            <a:r>
              <a:rPr lang="zh-CN" altLang="en-US" b="1" smtClean="0">
                <a:solidFill>
                  <a:schemeClr val="accent2"/>
                </a:solidFill>
              </a:rPr>
              <a:t>　</a:t>
            </a:r>
            <a:r>
              <a:rPr lang="en-US" altLang="zh-CN" b="1" smtClean="0">
                <a:solidFill>
                  <a:schemeClr val="accent2"/>
                </a:solidFill>
              </a:rPr>
              <a:t>FROM  LOGIN  s2</a:t>
            </a:r>
          </a:p>
          <a:p>
            <a:pPr eaLnBrk="1" hangingPunct="1">
              <a:buFontTx/>
              <a:buNone/>
            </a:pPr>
            <a:r>
              <a:rPr lang="zh-CN" altLang="en-US" b="1" smtClean="0">
                <a:solidFill>
                  <a:schemeClr val="accent2"/>
                </a:solidFill>
              </a:rPr>
              <a:t>　</a:t>
            </a:r>
            <a:r>
              <a:rPr lang="en-US" altLang="zh-CN" b="1" smtClean="0">
                <a:solidFill>
                  <a:schemeClr val="accent2"/>
                </a:solidFill>
              </a:rPr>
              <a:t>WITH DEFAULT_SCHEMA =dbo</a:t>
            </a:r>
            <a:endParaRPr lang="en-US" altLang="zh-CN" b="1" smtClean="0">
              <a:solidFill>
                <a:schemeClr val="accent2"/>
              </a:solidFill>
            </a:endParaRPr>
          </a:p>
        </p:txBody>
      </p:sp>
    </p:spTree>
    <p:extLst>
      <p:ext uri="{BB962C8B-B14F-4D97-AF65-F5344CB8AC3E}">
        <p14:creationId xmlns:p14="http://schemas.microsoft.com/office/powerpoint/2010/main" val="257750289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 </a:t>
            </a:r>
            <a:r>
              <a:rPr lang="zh-CN" altLang="en-US" sz="2800" b="1" dirty="0">
                <a:solidFill>
                  <a:schemeClr val="bg1"/>
                </a:solidFill>
                <a:latin typeface="微软雅黑" panose="020B0503020204020204" pitchFamily="34" charset="-122"/>
                <a:ea typeface="微软雅黑" panose="020B0503020204020204" pitchFamily="34" charset="-122"/>
              </a:rPr>
              <a:t>安全性概述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Text Box 3"/>
          <p:cNvSpPr txBox="1">
            <a:spLocks noChangeArrowheads="1"/>
          </p:cNvSpPr>
          <p:nvPr/>
        </p:nvSpPr>
        <p:spPr bwMode="auto">
          <a:xfrm>
            <a:off x="1800370" y="1628775"/>
            <a:ext cx="8713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b="1" i="0"/>
              <a:t>       </a:t>
            </a:r>
            <a:r>
              <a:rPr lang="zh-CN" altLang="en-US" sz="2800" b="1" i="0"/>
              <a:t>（一级一级层层设置）</a:t>
            </a:r>
          </a:p>
        </p:txBody>
      </p:sp>
      <p:sp>
        <p:nvSpPr>
          <p:cNvPr id="6" name="Rectangle 4"/>
          <p:cNvSpPr>
            <a:spLocks noChangeArrowheads="1"/>
          </p:cNvSpPr>
          <p:nvPr/>
        </p:nvSpPr>
        <p:spPr bwMode="auto">
          <a:xfrm>
            <a:off x="2340120" y="2565400"/>
            <a:ext cx="1368425" cy="719138"/>
          </a:xfrm>
          <a:prstGeom prst="rect">
            <a:avLst/>
          </a:prstGeom>
          <a:solidFill>
            <a:schemeClr val="accent1"/>
          </a:solidFill>
          <a:ln w="9525">
            <a:solidFill>
              <a:schemeClr val="tx1"/>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i="0"/>
              <a:t>用户</a:t>
            </a:r>
          </a:p>
        </p:txBody>
      </p:sp>
      <p:sp>
        <p:nvSpPr>
          <p:cNvPr id="7" name="Rectangle 5"/>
          <p:cNvSpPr>
            <a:spLocks noChangeArrowheads="1"/>
          </p:cNvSpPr>
          <p:nvPr/>
        </p:nvSpPr>
        <p:spPr bwMode="auto">
          <a:xfrm>
            <a:off x="4500707" y="2565400"/>
            <a:ext cx="1582738" cy="719138"/>
          </a:xfrm>
          <a:prstGeom prst="rect">
            <a:avLst/>
          </a:prstGeom>
          <a:solidFill>
            <a:schemeClr val="accent1"/>
          </a:solidFill>
          <a:ln w="9525">
            <a:solidFill>
              <a:schemeClr val="tx1"/>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0"/>
              <a:t>DBMS</a:t>
            </a:r>
          </a:p>
        </p:txBody>
      </p:sp>
      <p:sp>
        <p:nvSpPr>
          <p:cNvPr id="8" name="Rectangle 6"/>
          <p:cNvSpPr>
            <a:spLocks noChangeArrowheads="1"/>
          </p:cNvSpPr>
          <p:nvPr/>
        </p:nvSpPr>
        <p:spPr bwMode="auto">
          <a:xfrm>
            <a:off x="6588270" y="2565400"/>
            <a:ext cx="1368425" cy="719138"/>
          </a:xfrm>
          <a:prstGeom prst="rect">
            <a:avLst/>
          </a:prstGeom>
          <a:solidFill>
            <a:schemeClr val="accent1"/>
          </a:solidFill>
          <a:ln w="9525">
            <a:solidFill>
              <a:schemeClr val="tx1"/>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0"/>
              <a:t>OS</a:t>
            </a:r>
          </a:p>
        </p:txBody>
      </p:sp>
      <p:sp>
        <p:nvSpPr>
          <p:cNvPr id="9" name="Rectangle 7"/>
          <p:cNvSpPr>
            <a:spLocks noChangeArrowheads="1"/>
          </p:cNvSpPr>
          <p:nvPr/>
        </p:nvSpPr>
        <p:spPr bwMode="auto">
          <a:xfrm>
            <a:off x="9036195" y="2565400"/>
            <a:ext cx="1368425" cy="719138"/>
          </a:xfrm>
          <a:prstGeom prst="rect">
            <a:avLst/>
          </a:prstGeom>
          <a:solidFill>
            <a:schemeClr val="accent1"/>
          </a:solidFill>
          <a:ln w="9525">
            <a:solidFill>
              <a:schemeClr val="tx1"/>
            </a:solidFill>
            <a:miter lim="800000"/>
            <a:headEnd/>
            <a:tailEnd/>
          </a:ln>
        </p:spPr>
        <p:txBody>
          <a:bodyPr wrap="none" anchor="ct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i="0"/>
              <a:t>DB</a:t>
            </a:r>
          </a:p>
        </p:txBody>
      </p:sp>
      <p:sp>
        <p:nvSpPr>
          <p:cNvPr id="10" name="Text Box 8"/>
          <p:cNvSpPr txBox="1">
            <a:spLocks noChangeArrowheads="1"/>
          </p:cNvSpPr>
          <p:nvPr/>
        </p:nvSpPr>
        <p:spPr bwMode="auto">
          <a:xfrm>
            <a:off x="2232170" y="3429000"/>
            <a:ext cx="1584325"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i="0">
                <a:solidFill>
                  <a:srgbClr val="FF3300"/>
                </a:solidFill>
              </a:rPr>
              <a:t>用户标识和鉴别</a:t>
            </a:r>
          </a:p>
          <a:p>
            <a:pPr eaLnBrk="1" hangingPunct="1">
              <a:spcBef>
                <a:spcPct val="50000"/>
              </a:spcBef>
            </a:pPr>
            <a:endParaRPr lang="en-US" altLang="zh-CN" sz="2400" b="1" i="0">
              <a:solidFill>
                <a:srgbClr val="FF3300"/>
              </a:solidFill>
            </a:endParaRPr>
          </a:p>
        </p:txBody>
      </p:sp>
      <p:sp>
        <p:nvSpPr>
          <p:cNvPr id="11" name="Text Box 9"/>
          <p:cNvSpPr txBox="1">
            <a:spLocks noChangeArrowheads="1"/>
          </p:cNvSpPr>
          <p:nvPr/>
        </p:nvSpPr>
        <p:spPr bwMode="auto">
          <a:xfrm>
            <a:off x="4643582" y="3429000"/>
            <a:ext cx="1512888"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i="0">
                <a:solidFill>
                  <a:srgbClr val="FF3300"/>
                </a:solidFill>
              </a:rPr>
              <a:t>存取控制</a:t>
            </a:r>
          </a:p>
          <a:p>
            <a:pPr eaLnBrk="1" hangingPunct="1">
              <a:spcBef>
                <a:spcPct val="50000"/>
              </a:spcBef>
            </a:pPr>
            <a:r>
              <a:rPr lang="zh-CN" altLang="en-US" sz="2400" b="1" i="0">
                <a:solidFill>
                  <a:srgbClr val="FF3300"/>
                </a:solidFill>
              </a:rPr>
              <a:t>视图、</a:t>
            </a:r>
          </a:p>
          <a:p>
            <a:pPr eaLnBrk="1" hangingPunct="1">
              <a:spcBef>
                <a:spcPct val="50000"/>
              </a:spcBef>
            </a:pPr>
            <a:r>
              <a:rPr lang="zh-CN" altLang="en-US" sz="2400" b="1" i="0">
                <a:solidFill>
                  <a:srgbClr val="FF3300"/>
                </a:solidFill>
              </a:rPr>
              <a:t>审计</a:t>
            </a:r>
          </a:p>
        </p:txBody>
      </p:sp>
      <p:sp>
        <p:nvSpPr>
          <p:cNvPr id="12" name="Text Box 10"/>
          <p:cNvSpPr txBox="1">
            <a:spLocks noChangeArrowheads="1"/>
          </p:cNvSpPr>
          <p:nvPr/>
        </p:nvSpPr>
        <p:spPr bwMode="auto">
          <a:xfrm>
            <a:off x="6480320" y="3429000"/>
            <a:ext cx="1512887"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1" i="0">
                <a:solidFill>
                  <a:srgbClr val="FF3300"/>
                </a:solidFill>
              </a:rPr>
              <a:t>操作系统</a:t>
            </a:r>
          </a:p>
          <a:p>
            <a:pPr eaLnBrk="1" hangingPunct="1">
              <a:spcBef>
                <a:spcPct val="50000"/>
              </a:spcBef>
            </a:pPr>
            <a:r>
              <a:rPr lang="zh-CN" altLang="en-US" sz="2400" b="1" i="0">
                <a:solidFill>
                  <a:srgbClr val="FF3300"/>
                </a:solidFill>
              </a:rPr>
              <a:t>安全保护</a:t>
            </a:r>
          </a:p>
        </p:txBody>
      </p:sp>
      <p:sp>
        <p:nvSpPr>
          <p:cNvPr id="13" name="Text Box 11"/>
          <p:cNvSpPr txBox="1">
            <a:spLocks noChangeArrowheads="1"/>
          </p:cNvSpPr>
          <p:nvPr/>
        </p:nvSpPr>
        <p:spPr bwMode="auto">
          <a:xfrm>
            <a:off x="8569470" y="3500438"/>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b="1" i="0">
                <a:solidFill>
                  <a:srgbClr val="FF3300"/>
                </a:solidFill>
              </a:rPr>
              <a:t>    </a:t>
            </a:r>
            <a:r>
              <a:rPr lang="zh-CN" altLang="en-US" sz="2400" b="1" i="0">
                <a:solidFill>
                  <a:srgbClr val="FF3300"/>
                </a:solidFill>
              </a:rPr>
              <a:t>密码保护</a:t>
            </a:r>
          </a:p>
        </p:txBody>
      </p:sp>
      <p:sp>
        <p:nvSpPr>
          <p:cNvPr id="14" name="Line 12"/>
          <p:cNvSpPr>
            <a:spLocks noChangeShapeType="1"/>
          </p:cNvSpPr>
          <p:nvPr/>
        </p:nvSpPr>
        <p:spPr bwMode="auto">
          <a:xfrm>
            <a:off x="3708545" y="2781300"/>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flipH="1">
            <a:off x="3708545" y="3068638"/>
            <a:ext cx="7921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4"/>
          <p:cNvSpPr>
            <a:spLocks noChangeShapeType="1"/>
          </p:cNvSpPr>
          <p:nvPr/>
        </p:nvSpPr>
        <p:spPr bwMode="auto">
          <a:xfrm>
            <a:off x="6083445" y="278130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5"/>
          <p:cNvSpPr>
            <a:spLocks noChangeShapeType="1"/>
          </p:cNvSpPr>
          <p:nvPr/>
        </p:nvSpPr>
        <p:spPr bwMode="auto">
          <a:xfrm flipH="1">
            <a:off x="6083445" y="3068638"/>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a:off x="7956695" y="2781300"/>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flipH="1">
            <a:off x="7956695" y="3068638"/>
            <a:ext cx="10795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Rectangle 20"/>
          <p:cNvSpPr>
            <a:spLocks noChangeArrowheads="1"/>
          </p:cNvSpPr>
          <p:nvPr/>
        </p:nvSpPr>
        <p:spPr bwMode="auto">
          <a:xfrm>
            <a:off x="614507" y="1020722"/>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algn="just" eaLnBrk="1" hangingPunct="1">
              <a:lnSpc>
                <a:spcPct val="90000"/>
              </a:lnSpc>
              <a:spcBef>
                <a:spcPct val="20000"/>
              </a:spcBef>
              <a:buClr>
                <a:srgbClr val="C00000"/>
              </a:buClr>
              <a:buFont typeface="Wingdings" panose="05000000000000000000" pitchFamily="2" charset="2"/>
              <a:buChar char="Ø"/>
            </a:pPr>
            <a:r>
              <a:rPr kumimoji="1" lang="zh-CN" altLang="en-US" sz="3200" b="1" i="0" dirty="0">
                <a:solidFill>
                  <a:srgbClr val="000066"/>
                </a:solidFill>
                <a:latin typeface="Tahoma" panose="020B0604030504040204" pitchFamily="34" charset="0"/>
              </a:rPr>
              <a:t>计算机系统的安全模型</a:t>
            </a:r>
          </a:p>
        </p:txBody>
      </p:sp>
    </p:spTree>
    <p:extLst>
      <p:ext uri="{BB962C8B-B14F-4D97-AF65-F5344CB8AC3E}">
        <p14:creationId xmlns:p14="http://schemas.microsoft.com/office/powerpoint/2010/main" val="7836201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8.3.2 </a:t>
            </a:r>
            <a:r>
              <a:rPr lang="zh-CN" altLang="en-US" sz="2800" b="1" dirty="0">
                <a:solidFill>
                  <a:schemeClr val="bg1"/>
                </a:solidFill>
                <a:latin typeface="微软雅黑" panose="020B0503020204020204" pitchFamily="34" charset="-122"/>
                <a:ea typeface="微软雅黑" panose="020B0503020204020204" pitchFamily="34" charset="-122"/>
              </a:rPr>
              <a:t>用户管理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4"/>
          <p:cNvSpPr>
            <a:spLocks noChangeArrowheads="1"/>
          </p:cNvSpPr>
          <p:nvPr/>
        </p:nvSpPr>
        <p:spPr bwMode="auto">
          <a:xfrm>
            <a:off x="611188" y="992188"/>
            <a:ext cx="8229600" cy="366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endParaRPr lang="en-US" altLang="zh-CN" sz="2400" b="1" i="0"/>
          </a:p>
          <a:p>
            <a:pPr eaLnBrk="1" hangingPunct="1">
              <a:lnSpc>
                <a:spcPct val="80000"/>
              </a:lnSpc>
              <a:spcBef>
                <a:spcPct val="20000"/>
              </a:spcBef>
            </a:pPr>
            <a:r>
              <a:rPr lang="en-US" altLang="zh-CN" sz="2400" b="1" i="0">
                <a:solidFill>
                  <a:schemeClr val="accent2"/>
                </a:solidFill>
              </a:rPr>
              <a:t>(2)</a:t>
            </a:r>
            <a:r>
              <a:rPr lang="zh-CN" altLang="en-US" sz="2400" b="1" i="0">
                <a:solidFill>
                  <a:schemeClr val="accent2"/>
                </a:solidFill>
              </a:rPr>
              <a:t>删除数据库用户</a:t>
            </a:r>
          </a:p>
          <a:p>
            <a:pPr eaLnBrk="1" hangingPunct="1">
              <a:lnSpc>
                <a:spcPct val="80000"/>
              </a:lnSpc>
              <a:spcBef>
                <a:spcPct val="20000"/>
              </a:spcBef>
            </a:pPr>
            <a:endParaRPr lang="zh-CN" altLang="en-US" sz="2400" b="1" i="0">
              <a:solidFill>
                <a:schemeClr val="accent2"/>
              </a:solidFill>
            </a:endParaRPr>
          </a:p>
          <a:p>
            <a:pPr eaLnBrk="1" hangingPunct="1">
              <a:lnSpc>
                <a:spcPct val="80000"/>
              </a:lnSpc>
              <a:spcBef>
                <a:spcPct val="20000"/>
              </a:spcBef>
            </a:pPr>
            <a:r>
              <a:rPr lang="zh-CN" altLang="en-US" sz="2400" b="1" i="0"/>
              <a:t>格式如下：</a:t>
            </a:r>
          </a:p>
          <a:p>
            <a:pPr eaLnBrk="1" hangingPunct="1">
              <a:lnSpc>
                <a:spcPct val="80000"/>
              </a:lnSpc>
              <a:spcBef>
                <a:spcPct val="20000"/>
              </a:spcBef>
            </a:pPr>
            <a:r>
              <a:rPr lang="zh-CN" altLang="en-US" sz="2400" b="1" i="0"/>
              <a:t>    </a:t>
            </a:r>
            <a:r>
              <a:rPr lang="en-US" altLang="zh-CN" sz="2400" b="1" i="0">
                <a:solidFill>
                  <a:srgbClr val="FF3300"/>
                </a:solidFill>
              </a:rPr>
              <a:t>DROP USER user_name</a:t>
            </a:r>
          </a:p>
          <a:p>
            <a:pPr eaLnBrk="1" hangingPunct="1">
              <a:lnSpc>
                <a:spcPct val="80000"/>
              </a:lnSpc>
              <a:spcBef>
                <a:spcPct val="20000"/>
              </a:spcBef>
            </a:pPr>
            <a:endParaRPr lang="en-US" altLang="zh-CN" sz="2400" b="1" i="0">
              <a:solidFill>
                <a:srgbClr val="FF3300"/>
              </a:solidFill>
            </a:endParaRPr>
          </a:p>
          <a:p>
            <a:pPr eaLnBrk="1" hangingPunct="1">
              <a:lnSpc>
                <a:spcPct val="80000"/>
              </a:lnSpc>
              <a:spcBef>
                <a:spcPct val="20000"/>
              </a:spcBef>
            </a:pPr>
            <a:r>
              <a:rPr lang="zh-CN" altLang="en-US" sz="2400" b="1" i="0"/>
              <a:t>例：删除</a:t>
            </a:r>
            <a:r>
              <a:rPr lang="en-US" altLang="zh-CN" sz="2400" b="1" i="0"/>
              <a:t>sample</a:t>
            </a:r>
            <a:r>
              <a:rPr lang="zh-CN" altLang="en-US" sz="2400" b="1" i="0"/>
              <a:t>数据库的用户</a:t>
            </a:r>
            <a:r>
              <a:rPr lang="en-US" altLang="zh-CN" sz="2400" b="1" i="0"/>
              <a:t>u1</a:t>
            </a:r>
            <a:r>
              <a:rPr lang="zh-CN" altLang="en-US" sz="2400" b="1" i="0"/>
              <a:t>：</a:t>
            </a:r>
          </a:p>
          <a:p>
            <a:pPr eaLnBrk="1" hangingPunct="1">
              <a:lnSpc>
                <a:spcPct val="80000"/>
              </a:lnSpc>
              <a:spcBef>
                <a:spcPct val="20000"/>
              </a:spcBef>
            </a:pPr>
            <a:r>
              <a:rPr lang="zh-CN" altLang="en-US" sz="2400" b="1" i="0">
                <a:solidFill>
                  <a:schemeClr val="accent2"/>
                </a:solidFill>
              </a:rPr>
              <a:t>  </a:t>
            </a:r>
            <a:r>
              <a:rPr lang="en-US" altLang="zh-CN" sz="2400" b="1" i="0">
                <a:solidFill>
                  <a:schemeClr val="accent2"/>
                </a:solidFill>
              </a:rPr>
              <a:t>USE sample</a:t>
            </a:r>
          </a:p>
          <a:p>
            <a:pPr eaLnBrk="1" hangingPunct="1">
              <a:lnSpc>
                <a:spcPct val="80000"/>
              </a:lnSpc>
              <a:spcBef>
                <a:spcPct val="20000"/>
              </a:spcBef>
            </a:pPr>
            <a:r>
              <a:rPr lang="en-US" altLang="zh-CN" sz="2400" b="1" i="0">
                <a:solidFill>
                  <a:schemeClr val="accent2"/>
                </a:solidFill>
              </a:rPr>
              <a:t>  GO</a:t>
            </a:r>
          </a:p>
          <a:p>
            <a:pPr eaLnBrk="1" hangingPunct="1">
              <a:lnSpc>
                <a:spcPct val="80000"/>
              </a:lnSpc>
              <a:spcBef>
                <a:spcPct val="20000"/>
              </a:spcBef>
            </a:pPr>
            <a:r>
              <a:rPr lang="en-US" altLang="zh-CN" sz="2400" b="1" i="0">
                <a:solidFill>
                  <a:schemeClr val="accent2"/>
                </a:solidFill>
              </a:rPr>
              <a:t>     DROP USER  u1 </a:t>
            </a:r>
          </a:p>
        </p:txBody>
      </p:sp>
    </p:spTree>
    <p:extLst>
      <p:ext uri="{BB962C8B-B14F-4D97-AF65-F5344CB8AC3E}">
        <p14:creationId xmlns:p14="http://schemas.microsoft.com/office/powerpoint/2010/main" val="2049780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blinds(horizontal)">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blinds(horizontal)">
                                      <p:cBhvr>
                                        <p:cTn id="12" dur="500"/>
                                        <p:tgtEl>
                                          <p:spTgt spid="6">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blinds(horizontal)">
                                      <p:cBhvr>
                                        <p:cTn id="15" dur="500"/>
                                        <p:tgtEl>
                                          <p:spTgt spid="6">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blinds(horizontal)">
                                      <p:cBhvr>
                                        <p:cTn id="1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8.3.3 </a:t>
            </a:r>
            <a:r>
              <a:rPr lang="zh-CN" altLang="en-US" sz="2800" b="1" dirty="0">
                <a:solidFill>
                  <a:schemeClr val="bg1"/>
                </a:solidFill>
                <a:latin typeface="微软雅黑" panose="020B0503020204020204" pitchFamily="34" charset="-122"/>
                <a:ea typeface="微软雅黑" panose="020B0503020204020204" pitchFamily="34" charset="-122"/>
              </a:rPr>
              <a:t>角色管理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395287" y="2674938"/>
            <a:ext cx="10961976" cy="380898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en-US" altLang="zh-CN" b="1" dirty="0" smtClean="0">
                <a:solidFill>
                  <a:srgbClr val="FF3300"/>
                </a:solidFill>
              </a:rPr>
              <a:t>1.</a:t>
            </a:r>
            <a:r>
              <a:rPr lang="zh-CN" altLang="en-US" b="1" dirty="0" smtClean="0">
                <a:solidFill>
                  <a:srgbClr val="FF3300"/>
                </a:solidFill>
              </a:rPr>
              <a:t>定义角色</a:t>
            </a:r>
          </a:p>
          <a:p>
            <a:pPr eaLnBrk="1" hangingPunct="1">
              <a:lnSpc>
                <a:spcPct val="80000"/>
              </a:lnSpc>
              <a:buFontTx/>
              <a:buNone/>
            </a:pPr>
            <a:r>
              <a:rPr lang="zh-CN" altLang="en-US" b="1" dirty="0" smtClean="0"/>
              <a:t>其格式是：</a:t>
            </a:r>
          </a:p>
          <a:p>
            <a:pPr eaLnBrk="1" hangingPunct="1">
              <a:lnSpc>
                <a:spcPct val="80000"/>
              </a:lnSpc>
              <a:buFontTx/>
              <a:buNone/>
            </a:pPr>
            <a:r>
              <a:rPr lang="en-US" altLang="zh-CN" b="1" dirty="0" smtClean="0">
                <a:solidFill>
                  <a:srgbClr val="FF3300"/>
                </a:solidFill>
              </a:rPr>
              <a:t>CREATE ROLE </a:t>
            </a:r>
            <a:r>
              <a:rPr lang="en-US" altLang="zh-CN" b="1" dirty="0" err="1" smtClean="0">
                <a:solidFill>
                  <a:srgbClr val="FF3300"/>
                </a:solidFill>
              </a:rPr>
              <a:t>role_name</a:t>
            </a:r>
            <a:r>
              <a:rPr lang="en-US" altLang="zh-CN" b="1" dirty="0" smtClean="0">
                <a:solidFill>
                  <a:srgbClr val="FF3300"/>
                </a:solidFill>
              </a:rPr>
              <a:t> [AUTHORIZATION  </a:t>
            </a:r>
            <a:r>
              <a:rPr lang="en-US" altLang="zh-CN" b="1" dirty="0" err="1" smtClean="0">
                <a:solidFill>
                  <a:srgbClr val="FF3300"/>
                </a:solidFill>
              </a:rPr>
              <a:t>owner_name</a:t>
            </a:r>
            <a:r>
              <a:rPr lang="en-US" altLang="zh-CN" b="1" dirty="0" smtClean="0">
                <a:solidFill>
                  <a:srgbClr val="FF3300"/>
                </a:solidFill>
              </a:rPr>
              <a:t>]</a:t>
            </a:r>
          </a:p>
          <a:p>
            <a:pPr eaLnBrk="1" hangingPunct="1">
              <a:lnSpc>
                <a:spcPct val="80000"/>
              </a:lnSpc>
              <a:buFontTx/>
              <a:buNone/>
            </a:pPr>
            <a:r>
              <a:rPr lang="zh-CN" altLang="en-US" b="1" dirty="0" smtClean="0"/>
              <a:t>例：在</a:t>
            </a:r>
            <a:r>
              <a:rPr lang="en-US" altLang="zh-CN" b="1" dirty="0" smtClean="0"/>
              <a:t>sample </a:t>
            </a:r>
            <a:r>
              <a:rPr lang="zh-CN" altLang="en-US" b="1" dirty="0" smtClean="0"/>
              <a:t>数据库中创建角色</a:t>
            </a:r>
            <a:r>
              <a:rPr lang="en-US" altLang="zh-CN" b="1" dirty="0" err="1" smtClean="0"/>
              <a:t>student_role</a:t>
            </a:r>
            <a:r>
              <a:rPr lang="zh-CN" altLang="en-US" b="1" dirty="0" smtClean="0"/>
              <a:t>，所有者为</a:t>
            </a:r>
            <a:r>
              <a:rPr lang="en-US" altLang="zh-CN" b="1" dirty="0" err="1" smtClean="0"/>
              <a:t>dbo</a:t>
            </a:r>
            <a:r>
              <a:rPr lang="zh-CN" altLang="en-US" b="1" dirty="0" smtClean="0"/>
              <a:t>：</a:t>
            </a:r>
          </a:p>
          <a:p>
            <a:pPr eaLnBrk="1" hangingPunct="1">
              <a:lnSpc>
                <a:spcPct val="80000"/>
              </a:lnSpc>
              <a:buFontTx/>
              <a:buNone/>
            </a:pPr>
            <a:r>
              <a:rPr lang="en-US" altLang="zh-CN" b="1" dirty="0" smtClean="0">
                <a:solidFill>
                  <a:srgbClr val="0000FF"/>
                </a:solidFill>
              </a:rPr>
              <a:t>USE  sample</a:t>
            </a:r>
          </a:p>
          <a:p>
            <a:pPr eaLnBrk="1" hangingPunct="1">
              <a:lnSpc>
                <a:spcPct val="80000"/>
              </a:lnSpc>
              <a:buFontTx/>
              <a:buNone/>
            </a:pPr>
            <a:r>
              <a:rPr lang="en-US" altLang="zh-CN" b="1" dirty="0" smtClean="0">
                <a:solidFill>
                  <a:srgbClr val="0000FF"/>
                </a:solidFill>
              </a:rPr>
              <a:t>GO</a:t>
            </a:r>
          </a:p>
          <a:p>
            <a:pPr eaLnBrk="1" hangingPunct="1">
              <a:lnSpc>
                <a:spcPct val="80000"/>
              </a:lnSpc>
              <a:buFontTx/>
              <a:buNone/>
            </a:pPr>
            <a:r>
              <a:rPr lang="en-US" altLang="zh-CN" b="1" dirty="0" smtClean="0">
                <a:solidFill>
                  <a:srgbClr val="0000FF"/>
                </a:solidFill>
              </a:rPr>
              <a:t>CREATE ROLE </a:t>
            </a:r>
            <a:r>
              <a:rPr lang="en-US" altLang="zh-CN" b="1" dirty="0" err="1" smtClean="0">
                <a:solidFill>
                  <a:srgbClr val="0000FF"/>
                </a:solidFill>
              </a:rPr>
              <a:t>student_role</a:t>
            </a:r>
            <a:endParaRPr lang="en-US" altLang="zh-CN" b="1" dirty="0" smtClean="0">
              <a:solidFill>
                <a:srgbClr val="0000FF"/>
              </a:solidFill>
            </a:endParaRPr>
          </a:p>
          <a:p>
            <a:pPr eaLnBrk="1" hangingPunct="1">
              <a:lnSpc>
                <a:spcPct val="80000"/>
              </a:lnSpc>
              <a:buFontTx/>
              <a:buNone/>
            </a:pPr>
            <a:r>
              <a:rPr lang="en-US" altLang="zh-CN" b="1" dirty="0" smtClean="0">
                <a:solidFill>
                  <a:srgbClr val="0000FF"/>
                </a:solidFill>
              </a:rPr>
              <a:t>  AUTHORIZATION </a:t>
            </a:r>
            <a:r>
              <a:rPr lang="en-US" altLang="zh-CN" b="1" dirty="0" err="1" smtClean="0">
                <a:solidFill>
                  <a:srgbClr val="0000FF"/>
                </a:solidFill>
              </a:rPr>
              <a:t>dbo</a:t>
            </a:r>
            <a:endParaRPr lang="en-US" altLang="zh-CN" b="1" dirty="0" smtClean="0">
              <a:solidFill>
                <a:srgbClr val="0000FF"/>
              </a:solidFill>
            </a:endParaRPr>
          </a:p>
        </p:txBody>
      </p:sp>
      <p:sp>
        <p:nvSpPr>
          <p:cNvPr id="7" name="Rectangle 5"/>
          <p:cNvSpPr>
            <a:spLocks noChangeArrowheads="1"/>
          </p:cNvSpPr>
          <p:nvPr/>
        </p:nvSpPr>
        <p:spPr bwMode="auto">
          <a:xfrm>
            <a:off x="406110" y="915947"/>
            <a:ext cx="11575039"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FF66"/>
              </a:buClr>
              <a:buSzPct val="115000"/>
            </a:pP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数据库角色是被命名的一组与数据库操作相关的权限，角色是权限的集合。则可用一组具有相同权限的用户创建一个角色，以便简化授权的过程。</a:t>
            </a:r>
            <a:endParaRPr kumimoji="1" lang="zh-CN" altLang="en-US" sz="2800" b="1" i="0" dirty="0">
              <a:solidFill>
                <a:srgbClr val="000066"/>
              </a:solidFill>
              <a:latin typeface="Tahoma" panose="020B0604030504040204" pitchFamily="34" charset="0"/>
              <a:ea typeface="楷体_GB2312" pitchFamily="49" charset="-122"/>
            </a:endParaRPr>
          </a:p>
        </p:txBody>
      </p:sp>
    </p:spTree>
    <p:extLst>
      <p:ext uri="{BB962C8B-B14F-4D97-AF65-F5344CB8AC3E}">
        <p14:creationId xmlns:p14="http://schemas.microsoft.com/office/powerpoint/2010/main" val="4080319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blinds(horizontal)">
                                      <p:cBhvr>
                                        <p:cTn id="17" dur="500"/>
                                        <p:tgtEl>
                                          <p:spTgt spid="6">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blinds(horizontal)">
                                      <p:cBhvr>
                                        <p:cTn id="20" dur="500"/>
                                        <p:tgtEl>
                                          <p:spTgt spid="6">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blinds(horizontal)">
                                      <p:cBhvr>
                                        <p:cTn id="23" dur="500"/>
                                        <p:tgtEl>
                                          <p:spTgt spid="6">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blinds(horizontal)">
                                      <p:cBhvr>
                                        <p:cTn id="2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8.3.3 </a:t>
            </a:r>
            <a:r>
              <a:rPr lang="zh-CN" altLang="en-US" sz="2800" b="1" dirty="0">
                <a:solidFill>
                  <a:schemeClr val="bg1"/>
                </a:solidFill>
                <a:latin typeface="微软雅黑" panose="020B0503020204020204" pitchFamily="34" charset="-122"/>
                <a:ea typeface="微软雅黑" panose="020B0503020204020204" pitchFamily="34" charset="-122"/>
              </a:rPr>
              <a:t>角色管理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468313" y="990600"/>
            <a:ext cx="10951296" cy="554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sz="2400" b="1" smtClean="0">
                <a:solidFill>
                  <a:srgbClr val="FF3300"/>
                </a:solidFill>
              </a:rPr>
              <a:t>2. </a:t>
            </a:r>
            <a:r>
              <a:rPr lang="zh-CN" altLang="en-US" sz="2400" b="1" smtClean="0">
                <a:solidFill>
                  <a:srgbClr val="FF3300"/>
                </a:solidFill>
              </a:rPr>
              <a:t>为用户指定角色</a:t>
            </a:r>
          </a:p>
          <a:p>
            <a:pPr eaLnBrk="1" hangingPunct="1">
              <a:buFontTx/>
              <a:buNone/>
            </a:pPr>
            <a:r>
              <a:rPr lang="zh-CN" altLang="en-US" sz="2400" b="1" smtClean="0"/>
              <a:t>　　　可以将数据库用户指定为数据库角色的成员：</a:t>
            </a:r>
          </a:p>
          <a:p>
            <a:pPr eaLnBrk="1" hangingPunct="1">
              <a:buFontTx/>
              <a:buNone/>
            </a:pPr>
            <a:r>
              <a:rPr lang="en-US" altLang="zh-CN" sz="2400" b="1" smtClean="0">
                <a:solidFill>
                  <a:srgbClr val="FF3300"/>
                </a:solidFill>
              </a:rPr>
              <a:t>SP_ADDROLEMEMBER   </a:t>
            </a:r>
            <a:r>
              <a:rPr lang="en-US" altLang="zh-CN" sz="2400" b="1" i="1" smtClean="0">
                <a:solidFill>
                  <a:srgbClr val="FF3300"/>
                </a:solidFill>
              </a:rPr>
              <a:t> role_name</a:t>
            </a:r>
            <a:r>
              <a:rPr lang="en-US" altLang="zh-CN" sz="2400" b="1" smtClean="0">
                <a:solidFill>
                  <a:srgbClr val="FF3300"/>
                </a:solidFill>
              </a:rPr>
              <a:t> ,  </a:t>
            </a:r>
            <a:r>
              <a:rPr lang="en-US" altLang="zh-CN" sz="2400" b="1" i="1" smtClean="0">
                <a:solidFill>
                  <a:srgbClr val="FF3300"/>
                </a:solidFill>
              </a:rPr>
              <a:t>user_account</a:t>
            </a:r>
            <a:r>
              <a:rPr lang="en-US" altLang="zh-CN" sz="2400" b="1" smtClean="0">
                <a:solidFill>
                  <a:srgbClr val="FF3300"/>
                </a:solidFill>
              </a:rPr>
              <a:t> </a:t>
            </a:r>
          </a:p>
          <a:p>
            <a:pPr eaLnBrk="1" hangingPunct="1">
              <a:buFontTx/>
              <a:buNone/>
            </a:pPr>
            <a:endParaRPr lang="en-US" altLang="zh-CN" sz="2400" b="1" smtClean="0"/>
          </a:p>
          <a:p>
            <a:pPr eaLnBrk="1" hangingPunct="1">
              <a:buFontTx/>
              <a:buNone/>
            </a:pPr>
            <a:r>
              <a:rPr lang="zh-CN" altLang="en-US" sz="2400" b="1" smtClean="0"/>
              <a:t>例：使用</a:t>
            </a:r>
            <a:r>
              <a:rPr lang="en-US" altLang="zh-CN" sz="2400" b="1" smtClean="0"/>
              <a:t>Windows</a:t>
            </a:r>
            <a:r>
              <a:rPr lang="zh-CN" altLang="en-US" sz="2400" b="1" smtClean="0"/>
              <a:t>验证模式的登录名</a:t>
            </a:r>
            <a:r>
              <a:rPr lang="en-US" altLang="zh-CN" sz="2400" b="1" smtClean="0"/>
              <a:t>student\s1</a:t>
            </a:r>
            <a:r>
              <a:rPr lang="zh-CN" altLang="en-US" sz="2400" b="1" smtClean="0"/>
              <a:t>创建</a:t>
            </a:r>
            <a:r>
              <a:rPr lang="en-US" altLang="zh-CN" sz="2400" b="1" smtClean="0"/>
              <a:t>sample</a:t>
            </a:r>
            <a:r>
              <a:rPr lang="zh-CN" altLang="en-US" sz="2400" b="1" smtClean="0"/>
              <a:t>数据库的用户</a:t>
            </a:r>
            <a:r>
              <a:rPr lang="en-US" altLang="zh-CN" sz="2400" b="1" smtClean="0"/>
              <a:t>student\s1</a:t>
            </a:r>
            <a:r>
              <a:rPr lang="zh-CN" altLang="en-US" sz="2400" b="1" smtClean="0"/>
              <a:t>，并将该用户添加到角色</a:t>
            </a:r>
            <a:r>
              <a:rPr lang="en-US" altLang="zh-CN" sz="2400" b="1" smtClean="0"/>
              <a:t>student_role</a:t>
            </a:r>
            <a:r>
              <a:rPr lang="zh-CN" altLang="en-US" sz="2400" b="1" smtClean="0"/>
              <a:t>中：</a:t>
            </a:r>
          </a:p>
          <a:p>
            <a:pPr eaLnBrk="1" hangingPunct="1">
              <a:buFontTx/>
              <a:buNone/>
            </a:pPr>
            <a:r>
              <a:rPr lang="en-US" altLang="zh-CN" sz="2400" b="1" smtClean="0">
                <a:solidFill>
                  <a:srgbClr val="0000FF"/>
                </a:solidFill>
              </a:rPr>
              <a:t>USE sample </a:t>
            </a:r>
          </a:p>
          <a:p>
            <a:pPr eaLnBrk="1" hangingPunct="1">
              <a:buFontTx/>
              <a:buNone/>
            </a:pPr>
            <a:r>
              <a:rPr lang="en-US" altLang="zh-CN" sz="2400" b="1" smtClean="0">
                <a:solidFill>
                  <a:srgbClr val="0000FF"/>
                </a:solidFill>
              </a:rPr>
              <a:t>GO</a:t>
            </a:r>
          </a:p>
          <a:p>
            <a:pPr eaLnBrk="1" hangingPunct="1">
              <a:buFontTx/>
              <a:buNone/>
            </a:pPr>
            <a:r>
              <a:rPr lang="en-US" altLang="zh-CN" sz="2400" b="1" smtClean="0">
                <a:solidFill>
                  <a:srgbClr val="0000FF"/>
                </a:solidFill>
              </a:rPr>
              <a:t>CREATE USER [student\s1]</a:t>
            </a:r>
          </a:p>
          <a:p>
            <a:pPr eaLnBrk="1" hangingPunct="1">
              <a:buFontTx/>
              <a:buNone/>
            </a:pPr>
            <a:r>
              <a:rPr lang="en-US" altLang="zh-CN" sz="2400" b="1" smtClean="0">
                <a:solidFill>
                  <a:srgbClr val="0000FF"/>
                </a:solidFill>
              </a:rPr>
              <a:t>FROM LOGIN [student\s1]</a:t>
            </a:r>
          </a:p>
          <a:p>
            <a:pPr eaLnBrk="1" hangingPunct="1">
              <a:buFontTx/>
              <a:buNone/>
            </a:pPr>
            <a:r>
              <a:rPr lang="en-US" altLang="zh-CN" sz="2400" b="1" smtClean="0">
                <a:solidFill>
                  <a:srgbClr val="0000FF"/>
                </a:solidFill>
              </a:rPr>
              <a:t>SP_ADDROLEMEMBER   ‘student_role’ ,’ student\s1’</a:t>
            </a:r>
            <a:endParaRPr lang="en-US" altLang="zh-CN" sz="2400" b="1" smtClean="0">
              <a:solidFill>
                <a:srgbClr val="0000FF"/>
              </a:solidFill>
            </a:endParaRPr>
          </a:p>
        </p:txBody>
      </p:sp>
    </p:spTree>
    <p:extLst>
      <p:ext uri="{BB962C8B-B14F-4D97-AF65-F5344CB8AC3E}">
        <p14:creationId xmlns:p14="http://schemas.microsoft.com/office/powerpoint/2010/main" val="42895152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linds(horizontal)">
                                      <p:cBhvr>
                                        <p:cTn id="12" dur="500"/>
                                        <p:tgtEl>
                                          <p:spTgt spid="6">
                                            <p:txEl>
                                              <p:pRg st="5" end="5"/>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blinds(horizontal)">
                                      <p:cBhvr>
                                        <p:cTn id="15" dur="500"/>
                                        <p:tgtEl>
                                          <p:spTgt spid="6">
                                            <p:txEl>
                                              <p:pRg st="6" end="6"/>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blinds(horizontal)">
                                      <p:cBhvr>
                                        <p:cTn id="18" dur="500"/>
                                        <p:tgtEl>
                                          <p:spTgt spid="6">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Effect transition="in" filter="blinds(horizontal)">
                                      <p:cBhvr>
                                        <p:cTn id="21" dur="500"/>
                                        <p:tgtEl>
                                          <p:spTgt spid="6">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6">
                                            <p:txEl>
                                              <p:pRg st="9" end="9"/>
                                            </p:txEl>
                                          </p:spTgt>
                                        </p:tgtEl>
                                        <p:attrNameLst>
                                          <p:attrName>style.visibility</p:attrName>
                                        </p:attrNameLst>
                                      </p:cBhvr>
                                      <p:to>
                                        <p:strVal val="visible"/>
                                      </p:to>
                                    </p:set>
                                    <p:animEffect transition="in" filter="blinds(horizontal)">
                                      <p:cBhvr>
                                        <p:cTn id="2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8.3.3 </a:t>
            </a:r>
            <a:r>
              <a:rPr lang="zh-CN" altLang="en-US" sz="2800" b="1" dirty="0">
                <a:solidFill>
                  <a:schemeClr val="bg1"/>
                </a:solidFill>
                <a:latin typeface="微软雅黑" panose="020B0503020204020204" pitchFamily="34" charset="-122"/>
                <a:ea typeface="微软雅黑" panose="020B0503020204020204" pitchFamily="34" charset="-122"/>
              </a:rPr>
              <a:t>角色管理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468313" y="908050"/>
            <a:ext cx="11200678" cy="28082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solidFill>
                  <a:srgbClr val="FF3300"/>
                </a:solidFill>
              </a:rPr>
              <a:t>3.</a:t>
            </a:r>
            <a:r>
              <a:rPr lang="zh-CN" altLang="en-US" b="1" dirty="0" smtClean="0">
                <a:solidFill>
                  <a:srgbClr val="FF3300"/>
                </a:solidFill>
              </a:rPr>
              <a:t>取消用户的角色</a:t>
            </a:r>
          </a:p>
          <a:p>
            <a:pPr eaLnBrk="1" hangingPunct="1">
              <a:buFontTx/>
              <a:buNone/>
            </a:pPr>
            <a:r>
              <a:rPr lang="zh-CN" altLang="en-US" b="1" dirty="0" smtClean="0"/>
              <a:t>   　　如果某个用户不再担当某个角色，可以取消用户的角色，或者说从角色中删除用户。</a:t>
            </a:r>
          </a:p>
          <a:p>
            <a:pPr eaLnBrk="1" hangingPunct="1">
              <a:buFontTx/>
              <a:buNone/>
            </a:pPr>
            <a:r>
              <a:rPr lang="en-US" altLang="zh-CN" sz="2400" b="1" dirty="0" err="1" smtClean="0">
                <a:solidFill>
                  <a:srgbClr val="FF3300"/>
                </a:solidFill>
              </a:rPr>
              <a:t>SP_DROPROLEMEMBER</a:t>
            </a:r>
            <a:r>
              <a:rPr lang="en-US" altLang="zh-CN" sz="2400" b="1" dirty="0" smtClean="0">
                <a:solidFill>
                  <a:srgbClr val="FF3300"/>
                </a:solidFill>
              </a:rPr>
              <a:t>    </a:t>
            </a:r>
            <a:r>
              <a:rPr lang="en-US" altLang="zh-CN" sz="2400" b="1" dirty="0" err="1" smtClean="0">
                <a:solidFill>
                  <a:srgbClr val="FF3300"/>
                </a:solidFill>
              </a:rPr>
              <a:t>role_name</a:t>
            </a:r>
            <a:r>
              <a:rPr lang="en-US" altLang="zh-CN" sz="2400" b="1" dirty="0" smtClean="0">
                <a:solidFill>
                  <a:srgbClr val="FF3300"/>
                </a:solidFill>
              </a:rPr>
              <a:t> ,  </a:t>
            </a:r>
            <a:r>
              <a:rPr lang="en-US" altLang="zh-CN" sz="2400" b="1" dirty="0" err="1" smtClean="0">
                <a:solidFill>
                  <a:srgbClr val="FF3300"/>
                </a:solidFill>
              </a:rPr>
              <a:t>user_name</a:t>
            </a:r>
            <a:endParaRPr lang="en-US" altLang="zh-CN" b="1" dirty="0" smtClean="0"/>
          </a:p>
          <a:p>
            <a:pPr eaLnBrk="1" hangingPunct="1">
              <a:buFontTx/>
              <a:buNone/>
            </a:pPr>
            <a:r>
              <a:rPr lang="zh-CN" altLang="en-US" b="1" dirty="0" smtClean="0"/>
              <a:t>例：取消用户</a:t>
            </a:r>
            <a:r>
              <a:rPr lang="en-US" altLang="zh-CN" b="1" dirty="0" err="1" smtClean="0"/>
              <a:t>s1</a:t>
            </a:r>
            <a:r>
              <a:rPr lang="zh-CN" altLang="en-US" b="1" dirty="0" smtClean="0"/>
              <a:t>的</a:t>
            </a:r>
            <a:r>
              <a:rPr lang="en-US" altLang="zh-CN" b="1" dirty="0" err="1" smtClean="0"/>
              <a:t>student_role</a:t>
            </a:r>
            <a:r>
              <a:rPr lang="zh-CN" altLang="en-US" b="1" dirty="0" smtClean="0"/>
              <a:t>角色：</a:t>
            </a:r>
          </a:p>
          <a:p>
            <a:pPr eaLnBrk="1" hangingPunct="1">
              <a:buFontTx/>
              <a:buNone/>
            </a:pPr>
            <a:r>
              <a:rPr lang="en-US" altLang="zh-CN" sz="2400" b="1" dirty="0" err="1" smtClean="0">
                <a:solidFill>
                  <a:schemeClr val="accent2"/>
                </a:solidFill>
              </a:rPr>
              <a:t>SP_DROPROLEMEMBER</a:t>
            </a:r>
            <a:r>
              <a:rPr lang="en-US" altLang="zh-CN" sz="2400" b="1" dirty="0" smtClean="0">
                <a:solidFill>
                  <a:schemeClr val="accent2"/>
                </a:solidFill>
              </a:rPr>
              <a:t>  ‘</a:t>
            </a:r>
            <a:r>
              <a:rPr lang="en-US" altLang="zh-CN" sz="2400" b="1" dirty="0" err="1" smtClean="0">
                <a:solidFill>
                  <a:schemeClr val="accent2"/>
                </a:solidFill>
              </a:rPr>
              <a:t>student_role</a:t>
            </a:r>
            <a:r>
              <a:rPr lang="en-US" altLang="zh-CN" sz="2400" b="1" dirty="0" smtClean="0">
                <a:solidFill>
                  <a:schemeClr val="accent2"/>
                </a:solidFill>
              </a:rPr>
              <a:t>’ ,’ student\</a:t>
            </a:r>
            <a:r>
              <a:rPr lang="en-US" altLang="zh-CN" sz="2400" b="1" dirty="0" err="1" smtClean="0">
                <a:solidFill>
                  <a:schemeClr val="accent2"/>
                </a:solidFill>
              </a:rPr>
              <a:t>s1</a:t>
            </a:r>
            <a:r>
              <a:rPr lang="en-US" altLang="zh-CN" sz="2400" b="1" dirty="0" smtClean="0">
                <a:solidFill>
                  <a:schemeClr val="accent2"/>
                </a:solidFill>
              </a:rPr>
              <a:t>’</a:t>
            </a:r>
            <a:endParaRPr lang="en-US" altLang="zh-CN" sz="2400" b="1" dirty="0" smtClean="0">
              <a:solidFill>
                <a:schemeClr val="accent2"/>
              </a:solidFill>
            </a:endParaRPr>
          </a:p>
        </p:txBody>
      </p:sp>
      <p:sp>
        <p:nvSpPr>
          <p:cNvPr id="7" name="Rectangle 4"/>
          <p:cNvSpPr>
            <a:spLocks noChangeArrowheads="1"/>
          </p:cNvSpPr>
          <p:nvPr/>
        </p:nvSpPr>
        <p:spPr bwMode="auto">
          <a:xfrm>
            <a:off x="323849" y="3573463"/>
            <a:ext cx="11345141" cy="29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2800" b="1" i="0" dirty="0">
                <a:solidFill>
                  <a:srgbClr val="FF3300"/>
                </a:solidFill>
              </a:rPr>
              <a:t>4.</a:t>
            </a:r>
            <a:r>
              <a:rPr lang="zh-CN" altLang="en-US" sz="2800" b="1" i="0" dirty="0">
                <a:solidFill>
                  <a:srgbClr val="FF3300"/>
                </a:solidFill>
              </a:rPr>
              <a:t>删除角色</a:t>
            </a:r>
          </a:p>
          <a:p>
            <a:pPr eaLnBrk="1" hangingPunct="1">
              <a:spcBef>
                <a:spcPct val="20000"/>
              </a:spcBef>
            </a:pPr>
            <a:r>
              <a:rPr lang="zh-CN" altLang="en-US" sz="2800" b="1" i="0" dirty="0"/>
              <a:t>   　　如果当前数据库中的某个角色不再需要，则可以删除该角色。</a:t>
            </a:r>
          </a:p>
          <a:p>
            <a:pPr eaLnBrk="1" hangingPunct="1">
              <a:spcBef>
                <a:spcPct val="20000"/>
              </a:spcBef>
            </a:pPr>
            <a:r>
              <a:rPr lang="zh-CN" altLang="en-US" sz="2800" b="1" i="0" dirty="0">
                <a:solidFill>
                  <a:srgbClr val="FF3300"/>
                </a:solidFill>
              </a:rPr>
              <a:t>　　</a:t>
            </a:r>
            <a:r>
              <a:rPr lang="en-US" altLang="zh-CN" sz="2800" b="1" i="0" dirty="0">
                <a:solidFill>
                  <a:srgbClr val="FF3300"/>
                </a:solidFill>
              </a:rPr>
              <a:t>DROP ROLE</a:t>
            </a:r>
            <a:r>
              <a:rPr lang="zh-CN" altLang="en-US" sz="2800" b="1" i="0" dirty="0">
                <a:solidFill>
                  <a:srgbClr val="FF3300"/>
                </a:solidFill>
              </a:rPr>
              <a:t>　</a:t>
            </a:r>
            <a:r>
              <a:rPr lang="en-US" altLang="zh-CN" sz="2800" b="1" i="0" dirty="0" err="1">
                <a:solidFill>
                  <a:srgbClr val="FF3300"/>
                </a:solidFill>
              </a:rPr>
              <a:t>role_name</a:t>
            </a:r>
            <a:endParaRPr lang="en-US" altLang="zh-CN" sz="2800" b="1" i="0" dirty="0">
              <a:solidFill>
                <a:srgbClr val="FF3300"/>
              </a:solidFill>
            </a:endParaRPr>
          </a:p>
          <a:p>
            <a:pPr eaLnBrk="1" hangingPunct="1">
              <a:spcBef>
                <a:spcPct val="20000"/>
              </a:spcBef>
            </a:pPr>
            <a:r>
              <a:rPr lang="en-US" altLang="zh-CN" sz="2800" b="1" i="0" dirty="0"/>
              <a:t> </a:t>
            </a:r>
            <a:r>
              <a:rPr lang="zh-CN" altLang="en-US" sz="2800" b="1" i="0" dirty="0"/>
              <a:t>例</a:t>
            </a:r>
            <a:r>
              <a:rPr lang="en-US" altLang="zh-CN" sz="2800" b="1" i="0" dirty="0"/>
              <a:t>:  </a:t>
            </a:r>
            <a:r>
              <a:rPr lang="en-US" altLang="zh-CN" sz="2800" b="1" i="0" dirty="0">
                <a:solidFill>
                  <a:schemeClr val="accent2"/>
                </a:solidFill>
              </a:rPr>
              <a:t>DROP ROLE  </a:t>
            </a:r>
            <a:r>
              <a:rPr lang="en-US" altLang="zh-CN" sz="2800" b="1" i="0" dirty="0" err="1">
                <a:solidFill>
                  <a:schemeClr val="accent2"/>
                </a:solidFill>
              </a:rPr>
              <a:t>student_role</a:t>
            </a:r>
            <a:endParaRPr lang="en-US" altLang="zh-CN" sz="2800" b="1" i="0" dirty="0">
              <a:solidFill>
                <a:schemeClr val="accent2"/>
              </a:solidFill>
            </a:endParaRPr>
          </a:p>
        </p:txBody>
      </p:sp>
      <p:sp>
        <p:nvSpPr>
          <p:cNvPr id="8" name="Rectangle 5"/>
          <p:cNvSpPr>
            <a:spLocks noChangeArrowheads="1"/>
          </p:cNvSpPr>
          <p:nvPr/>
        </p:nvSpPr>
        <p:spPr bwMode="auto">
          <a:xfrm>
            <a:off x="395288" y="6021388"/>
            <a:ext cx="10442430" cy="69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zh-CN" altLang="en-US" sz="2400" b="1" i="0" dirty="0">
                <a:solidFill>
                  <a:srgbClr val="000066"/>
                </a:solidFill>
                <a:latin typeface="Tahoma" panose="020B0604030504040204" pitchFamily="34" charset="0"/>
              </a:rPr>
              <a:t>注：不能删除带有成员的角色；也不能删除固定角色及</a:t>
            </a:r>
            <a:r>
              <a:rPr kumimoji="1" lang="en-US" altLang="zh-CN" sz="2400" b="1" i="0" dirty="0">
                <a:solidFill>
                  <a:srgbClr val="000066"/>
                </a:solidFill>
                <a:latin typeface="Tahoma" panose="020B0604030504040204" pitchFamily="34" charset="0"/>
              </a:rPr>
              <a:t>public</a:t>
            </a:r>
            <a:r>
              <a:rPr kumimoji="1" lang="zh-CN" altLang="en-US" sz="2400" b="1" i="0" dirty="0">
                <a:solidFill>
                  <a:srgbClr val="000066"/>
                </a:solidFill>
                <a:latin typeface="Tahoma" panose="020B0604030504040204" pitchFamily="34" charset="0"/>
              </a:rPr>
              <a:t>角色。</a:t>
            </a:r>
          </a:p>
        </p:txBody>
      </p:sp>
    </p:spTree>
    <p:extLst>
      <p:ext uri="{BB962C8B-B14F-4D97-AF65-F5344CB8AC3E}">
        <p14:creationId xmlns:p14="http://schemas.microsoft.com/office/powerpoint/2010/main" val="3516721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linds(horizontal)">
                                      <p:cBhvr>
                                        <p:cTn id="17" dur="500"/>
                                        <p:tgtEl>
                                          <p:spTgt spid="7">
                                            <p:txEl>
                                              <p:pRg st="0" end="0"/>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blinds(horizontal)">
                                      <p:cBhvr>
                                        <p:cTn id="20" dur="500"/>
                                        <p:tgtEl>
                                          <p:spTgt spid="7">
                                            <p:txEl>
                                              <p:pRg st="1" end="1"/>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blinds(horizontal)">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blinds(horizontal)">
                                      <p:cBhvr>
                                        <p:cTn id="28" dur="5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0-#ppt_w/2"/>
                                          </p:val>
                                        </p:tav>
                                        <p:tav tm="100000">
                                          <p:val>
                                            <p:strVal val="#ppt_x"/>
                                          </p:val>
                                        </p:tav>
                                      </p:tavLst>
                                    </p:anim>
                                    <p:anim calcmode="lin" valueType="num">
                                      <p:cBhvr additive="base">
                                        <p:cTn id="3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8.3.4 SQL Server</a:t>
            </a:r>
            <a:r>
              <a:rPr lang="zh-CN" altLang="en-US" sz="2800" b="1" dirty="0">
                <a:solidFill>
                  <a:schemeClr val="bg1"/>
                </a:solidFill>
                <a:latin typeface="微软雅黑" panose="020B0503020204020204" pitchFamily="34" charset="-122"/>
                <a:ea typeface="微软雅黑" panose="020B0503020204020204" pitchFamily="34" charset="-122"/>
              </a:rPr>
              <a:t>的固定角色</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384463" y="896649"/>
            <a:ext cx="8675688" cy="2305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solidFill>
                  <a:srgbClr val="FF3300"/>
                </a:solidFill>
                <a:latin typeface="楷体_GB2312" pitchFamily="49" charset="-122"/>
                <a:ea typeface="楷体_GB2312" pitchFamily="49" charset="-122"/>
              </a:rPr>
              <a:t>1.</a:t>
            </a:r>
            <a:r>
              <a:rPr lang="zh-CN" altLang="en-US" b="1" smtClean="0">
                <a:solidFill>
                  <a:srgbClr val="FF3300"/>
                </a:solidFill>
                <a:latin typeface="楷体_GB2312" pitchFamily="49" charset="-122"/>
                <a:ea typeface="楷体_GB2312" pitchFamily="49" charset="-122"/>
              </a:rPr>
              <a:t>固定服务器角色</a:t>
            </a:r>
            <a:endParaRPr lang="zh-CN" altLang="en-US" b="1" smtClean="0">
              <a:solidFill>
                <a:srgbClr val="FF3300"/>
              </a:solidFill>
              <a:latin typeface="楷体_GB2312" pitchFamily="49" charset="-122"/>
              <a:ea typeface="楷体_GB2312" pitchFamily="49" charset="-122"/>
            </a:endParaRPr>
          </a:p>
        </p:txBody>
      </p:sp>
      <p:graphicFrame>
        <p:nvGraphicFramePr>
          <p:cNvPr id="7" name="Group 47"/>
          <p:cNvGraphicFramePr>
            <a:graphicFrameLocks/>
          </p:cNvGraphicFramePr>
          <p:nvPr>
            <p:extLst>
              <p:ext uri="{D42A27DB-BD31-4B8C-83A1-F6EECF244321}">
                <p14:modId xmlns:p14="http://schemas.microsoft.com/office/powerpoint/2010/main" val="3091711882"/>
              </p:ext>
            </p:extLst>
          </p:nvPr>
        </p:nvGraphicFramePr>
        <p:xfrm>
          <a:off x="1569461" y="1617374"/>
          <a:ext cx="8569325" cy="4662490"/>
        </p:xfrm>
        <a:graphic>
          <a:graphicData uri="http://schemas.openxmlformats.org/drawingml/2006/table">
            <a:tbl>
              <a:tblPr/>
              <a:tblGrid>
                <a:gridCol w="1944687"/>
                <a:gridCol w="6624638"/>
              </a:tblGrid>
              <a:tr h="50319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宋体" pitchFamily="2" charset="-122"/>
                          <a:ea typeface="宋体" pitchFamily="2" charset="-122"/>
                          <a:cs typeface="Times New Roman" pitchFamily="18" charset="0"/>
                        </a:rPr>
                        <a:t>固定服务器角色</a:t>
                      </a:r>
                      <a:endParaRPr kumimoji="0" lang="zh-CN" altLang="en-US" sz="1800" b="1" i="0" u="none" strike="noStrike" cap="none" normalizeH="0" baseline="0" dirty="0" smtClean="0">
                        <a:ln>
                          <a:noFill/>
                        </a:ln>
                        <a:solidFill>
                          <a:srgbClr val="FF3300"/>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3300"/>
                          </a:solidFill>
                          <a:effectLst/>
                          <a:latin typeface="宋体" pitchFamily="2" charset="-122"/>
                          <a:ea typeface="宋体" pitchFamily="2" charset="-122"/>
                          <a:cs typeface="Times New Roman" pitchFamily="18" charset="0"/>
                        </a:rPr>
                        <a:t>描述</a:t>
                      </a:r>
                      <a:endParaRPr kumimoji="0" lang="zh-CN" altLang="en-US" sz="1800" b="1" i="0" u="none" strike="noStrike" cap="none" normalizeH="0" baseline="0" smtClean="0">
                        <a:ln>
                          <a:noFill/>
                        </a:ln>
                        <a:solidFill>
                          <a:srgbClr val="FF3300"/>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SYSADMIN</a:t>
                      </a:r>
                      <a:endParaRPr kumimoji="0"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系统管理员</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拥有所有操作权限</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可执行任何活动</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endParaRPr kumimoji="0"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61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SERVERADMIN</a:t>
                      </a:r>
                      <a:endParaRPr kumimoji="0"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服务器管理员</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可以设置服务器范围的配置选项，关闭服务器。</a:t>
                      </a:r>
                      <a:endParaRPr kumimoji="0" lang="zh-CN" altLang="en-US"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SETUPADMIN</a:t>
                      </a:r>
                      <a:endParaRPr kumimoji="0"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安装程序管理员</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可以管理链接服务器和启动过程。</a:t>
                      </a:r>
                      <a:endParaRPr kumimoji="0" lang="zh-CN" altLang="en-US"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SECURITYADMIN</a:t>
                      </a:r>
                      <a:endParaRPr kumimoji="0"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安全管理员</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可以管理登录和 </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CREATE DATABASE </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权限，还可以读取错误日志和更改密码。</a:t>
                      </a:r>
                      <a:endParaRPr kumimoji="0" lang="zh-CN" altLang="en-US"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PROCESSADMIN</a:t>
                      </a:r>
                      <a:endParaRPr kumimoji="0"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进程管理员</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可以管理在 </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SQL Server </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中运行的进程。</a:t>
                      </a:r>
                      <a:endParaRPr kumimoji="0" lang="zh-CN" altLang="en-US"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161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DBCREATOR</a:t>
                      </a:r>
                      <a:endParaRPr kumimoji="0"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数据库创建者</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可以创建、更改和除去数据库。</a:t>
                      </a:r>
                      <a:endParaRPr kumimoji="0" lang="zh-CN" altLang="en-US"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DISKADMIN</a:t>
                      </a:r>
                      <a:endParaRPr kumimoji="0"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磁盘管理员</a:t>
                      </a: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可以管理磁盘文件。</a:t>
                      </a:r>
                      <a:endParaRPr kumimoji="0" lang="zh-CN" altLang="en-US"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0319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宋体" pitchFamily="2" charset="-122"/>
                          <a:ea typeface="宋体" pitchFamily="2" charset="-122"/>
                          <a:cs typeface="Times New Roman" pitchFamily="18" charset="0"/>
                        </a:rPr>
                        <a:t>BULKADMIN</a:t>
                      </a:r>
                      <a:endParaRPr kumimoji="0"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块数据操作管理员</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可以执行 </a:t>
                      </a:r>
                      <a:r>
                        <a:rPr kumimoji="0" lang="en-US" altLang="zh-CN"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BULK INSERT </a:t>
                      </a:r>
                      <a:r>
                        <a:rPr kumimoji="0" lang="zh-CN" altLang="en-US" sz="1800" b="1" i="0" u="none" strike="noStrike" cap="none" normalizeH="0" baseline="0" dirty="0" smtClean="0">
                          <a:ln>
                            <a:noFill/>
                          </a:ln>
                          <a:solidFill>
                            <a:schemeClr val="tx1"/>
                          </a:solidFill>
                          <a:effectLst/>
                          <a:latin typeface="宋体" pitchFamily="2" charset="-122"/>
                          <a:ea typeface="宋体" pitchFamily="2" charset="-122"/>
                          <a:cs typeface="Times New Roman" pitchFamily="18" charset="0"/>
                        </a:rPr>
                        <a:t>语句。</a:t>
                      </a:r>
                      <a:endParaRPr kumimoji="0" lang="zh-CN" altLang="en-US" sz="1800" b="1" i="0" u="none" strike="noStrike" cap="none" normalizeH="0" baseline="0" dirty="0" smtClean="0">
                        <a:ln>
                          <a:noFill/>
                        </a:ln>
                        <a:solidFill>
                          <a:schemeClr val="tx1"/>
                        </a:solidFill>
                        <a:effectLst/>
                        <a:latin typeface="宋体" pitchFamily="2" charset="-122"/>
                        <a:ea typeface="宋体" pitchFamily="2" charset="-122"/>
                      </a:endParaRPr>
                    </a:p>
                  </a:txBody>
                  <a:tcPr marT="45717" marB="4571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372320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8.3.4 SQL Server</a:t>
            </a:r>
            <a:r>
              <a:rPr lang="zh-CN" altLang="en-US" sz="2800" b="1" dirty="0">
                <a:solidFill>
                  <a:schemeClr val="bg1"/>
                </a:solidFill>
                <a:latin typeface="微软雅黑" panose="020B0503020204020204" pitchFamily="34" charset="-122"/>
                <a:ea typeface="微软雅黑" panose="020B0503020204020204" pitchFamily="34" charset="-122"/>
              </a:rPr>
              <a:t>的固定角色</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023" y="682770"/>
            <a:ext cx="8233641" cy="6175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3130163"/>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8.3.4 SQL Server</a:t>
            </a:r>
            <a:r>
              <a:rPr lang="zh-CN" altLang="en-US" sz="2800" b="1" dirty="0">
                <a:solidFill>
                  <a:schemeClr val="bg1"/>
                </a:solidFill>
                <a:latin typeface="微软雅黑" panose="020B0503020204020204" pitchFamily="34" charset="-122"/>
                <a:ea typeface="微软雅黑" panose="020B0503020204020204" pitchFamily="34" charset="-122"/>
              </a:rPr>
              <a:t>的固定角色</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453953" y="886547"/>
            <a:ext cx="11284094" cy="53165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Char char="l"/>
            </a:pPr>
            <a:r>
              <a:rPr lang="en-US" altLang="zh-CN" sz="2400" b="1" smtClean="0"/>
              <a:t> </a:t>
            </a:r>
            <a:r>
              <a:rPr lang="zh-CN" altLang="en-US" sz="2400" b="1" smtClean="0"/>
              <a:t>可以把登录名添加到固定服务器角色中，使得登录名作为固定服务器角色的成员继承固定服务器角色的权限。 </a:t>
            </a:r>
          </a:p>
          <a:p>
            <a:pPr eaLnBrk="1" hangingPunct="1">
              <a:buFontTx/>
              <a:buNone/>
            </a:pPr>
            <a:r>
              <a:rPr lang="zh-CN" altLang="en-US" sz="2400" b="1" smtClean="0"/>
              <a:t>语法如下：</a:t>
            </a:r>
          </a:p>
          <a:p>
            <a:pPr eaLnBrk="1" hangingPunct="1">
              <a:buFontTx/>
              <a:buNone/>
            </a:pPr>
            <a:r>
              <a:rPr lang="zh-CN" altLang="en-US" sz="2400" b="1" smtClean="0">
                <a:solidFill>
                  <a:srgbClr val="FF3300"/>
                </a:solidFill>
              </a:rPr>
              <a:t>　　</a:t>
            </a:r>
            <a:r>
              <a:rPr lang="en-US" altLang="zh-CN" sz="2400" b="1" smtClean="0">
                <a:solidFill>
                  <a:srgbClr val="FF3300"/>
                </a:solidFill>
              </a:rPr>
              <a:t>SP_ADDSRVROLEMEMBER   login, role</a:t>
            </a:r>
          </a:p>
          <a:p>
            <a:pPr eaLnBrk="1" hangingPunct="1">
              <a:buFontTx/>
              <a:buNone/>
            </a:pPr>
            <a:r>
              <a:rPr lang="zh-CN" altLang="en-US" sz="2400" b="1" smtClean="0"/>
              <a:t>例：将登录</a:t>
            </a:r>
            <a:r>
              <a:rPr lang="en-US" altLang="zh-CN" sz="2400" b="1" smtClean="0"/>
              <a:t>JOHN</a:t>
            </a:r>
            <a:r>
              <a:rPr lang="zh-CN" altLang="en-US" sz="2400" b="1" smtClean="0"/>
              <a:t>指定为</a:t>
            </a:r>
            <a:r>
              <a:rPr lang="en-US" altLang="zh-CN" sz="2400" b="1" smtClean="0"/>
              <a:t>SYSADMIN</a:t>
            </a:r>
            <a:r>
              <a:rPr lang="zh-CN" altLang="en-US" sz="2400" b="1" smtClean="0"/>
              <a:t>固定服务器角色的成员，则以</a:t>
            </a:r>
            <a:r>
              <a:rPr lang="en-US" altLang="zh-CN" sz="2400" b="1" smtClean="0"/>
              <a:t>JOHN</a:t>
            </a:r>
            <a:r>
              <a:rPr lang="zh-CN" altLang="en-US" sz="2400" b="1" smtClean="0"/>
              <a:t>登录名登录系统的用户将自动拥有系统管理员权限：</a:t>
            </a:r>
          </a:p>
          <a:p>
            <a:pPr eaLnBrk="1" hangingPunct="1">
              <a:buFontTx/>
              <a:buNone/>
            </a:pPr>
            <a:r>
              <a:rPr lang="en-US" altLang="zh-CN" sz="2400" b="1" smtClean="0">
                <a:solidFill>
                  <a:srgbClr val="0000FF"/>
                </a:solidFill>
              </a:rPr>
              <a:t>SP_ADDSRVROLEMEMBER  ' JOHN ', 'SYSADMIN‘</a:t>
            </a:r>
          </a:p>
          <a:p>
            <a:pPr eaLnBrk="1" hangingPunct="1">
              <a:buFont typeface="Wingdings" panose="05000000000000000000" pitchFamily="2" charset="2"/>
              <a:buChar char="l"/>
            </a:pPr>
            <a:r>
              <a:rPr lang="zh-CN" altLang="en-US" sz="2400" b="1" smtClean="0"/>
              <a:t>将固定服务器角色的某个成员删除 。</a:t>
            </a:r>
          </a:p>
          <a:p>
            <a:pPr eaLnBrk="1" hangingPunct="1">
              <a:buFont typeface="Wingdings" panose="05000000000000000000" pitchFamily="2" charset="2"/>
              <a:buNone/>
            </a:pPr>
            <a:r>
              <a:rPr lang="zh-CN" altLang="en-US" sz="2400" b="1" smtClean="0"/>
              <a:t>语法如下：</a:t>
            </a:r>
          </a:p>
          <a:p>
            <a:pPr eaLnBrk="1" hangingPunct="1">
              <a:buFontTx/>
              <a:buNone/>
            </a:pPr>
            <a:r>
              <a:rPr lang="zh-CN" altLang="en-US" sz="2400" b="1" smtClean="0">
                <a:solidFill>
                  <a:srgbClr val="FF3300"/>
                </a:solidFill>
              </a:rPr>
              <a:t>　　</a:t>
            </a:r>
            <a:r>
              <a:rPr lang="en-US" altLang="zh-CN" sz="2400" b="1" smtClean="0">
                <a:solidFill>
                  <a:srgbClr val="FF3300"/>
                </a:solidFill>
              </a:rPr>
              <a:t>SP_DROPSRVROLEMEMBER  login , role</a:t>
            </a:r>
          </a:p>
          <a:p>
            <a:pPr eaLnBrk="1" hangingPunct="1">
              <a:buFontTx/>
              <a:buNone/>
            </a:pPr>
            <a:r>
              <a:rPr lang="zh-CN" altLang="en-US" sz="2400" b="1" smtClean="0"/>
              <a:t>例：从 </a:t>
            </a:r>
            <a:r>
              <a:rPr lang="en-US" altLang="zh-CN" sz="2400" b="1" smtClean="0"/>
              <a:t>sysadmin </a:t>
            </a:r>
            <a:r>
              <a:rPr lang="zh-CN" altLang="en-US" sz="2400" b="1" smtClean="0"/>
              <a:t>固定服务器角色中删除登录</a:t>
            </a:r>
            <a:r>
              <a:rPr lang="en-US" altLang="zh-CN" sz="2400" b="1" smtClean="0"/>
              <a:t>JOHN</a:t>
            </a:r>
            <a:r>
              <a:rPr lang="zh-CN" altLang="en-US" sz="2400" b="1" smtClean="0"/>
              <a:t>。</a:t>
            </a:r>
          </a:p>
          <a:p>
            <a:pPr eaLnBrk="1" hangingPunct="1">
              <a:buFontTx/>
              <a:buNone/>
            </a:pPr>
            <a:r>
              <a:rPr lang="en-US" altLang="zh-CN" sz="2400" b="1" smtClean="0">
                <a:solidFill>
                  <a:srgbClr val="0000FF"/>
                </a:solidFill>
              </a:rPr>
              <a:t>SP_DROPSRVROLEMEMBER  ' JOHN ', ' SYSADMIN'</a:t>
            </a:r>
            <a:endParaRPr lang="en-US" altLang="zh-CN" sz="2400" b="1" smtClean="0">
              <a:solidFill>
                <a:srgbClr val="0000FF"/>
              </a:solidFill>
            </a:endParaRPr>
          </a:p>
        </p:txBody>
      </p:sp>
    </p:spTree>
    <p:extLst>
      <p:ext uri="{BB962C8B-B14F-4D97-AF65-F5344CB8AC3E}">
        <p14:creationId xmlns:p14="http://schemas.microsoft.com/office/powerpoint/2010/main" val="4174481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blinds(horizontal)">
                                      <p:cBhvr>
                                        <p:cTn id="17" dur="500"/>
                                        <p:tgtEl>
                                          <p:spTgt spid="6">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blinds(horizontal)">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blinds(horizontal)">
                                      <p:cBhvr>
                                        <p:cTn id="27" dur="500"/>
                                        <p:tgtEl>
                                          <p:spTgt spid="6">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blinds(horizontal)">
                                      <p:cBhvr>
                                        <p:cTn id="32" dur="500"/>
                                        <p:tgtEl>
                                          <p:spTgt spid="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animEffect transition="in" filter="blinds(horizontal)">
                                      <p:cBhvr>
                                        <p:cTn id="37"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8.3.4 SQL Server</a:t>
            </a:r>
            <a:r>
              <a:rPr lang="zh-CN" altLang="en-US" sz="2800" b="1" dirty="0">
                <a:solidFill>
                  <a:schemeClr val="bg1"/>
                </a:solidFill>
                <a:latin typeface="微软雅黑" panose="020B0503020204020204" pitchFamily="34" charset="-122"/>
                <a:ea typeface="微软雅黑" panose="020B0503020204020204" pitchFamily="34" charset="-122"/>
              </a:rPr>
              <a:t>的固定角色</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0" y="1153391"/>
            <a:ext cx="3447521" cy="503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solidFill>
                  <a:srgbClr val="FF3300"/>
                </a:solidFill>
              </a:rPr>
              <a:t> 2. </a:t>
            </a:r>
            <a:r>
              <a:rPr lang="zh-CN" altLang="en-US" b="1" dirty="0" smtClean="0">
                <a:solidFill>
                  <a:srgbClr val="FF3300"/>
                </a:solidFill>
              </a:rPr>
              <a:t>固定数据库角色</a:t>
            </a:r>
            <a:endParaRPr lang="zh-CN" altLang="en-US" dirty="0" smtClean="0">
              <a:solidFill>
                <a:srgbClr val="FF3300"/>
              </a:solidFill>
            </a:endParaRPr>
          </a:p>
        </p:txBody>
      </p:sp>
      <p:graphicFrame>
        <p:nvGraphicFramePr>
          <p:cNvPr id="7" name="Group 50"/>
          <p:cNvGraphicFramePr>
            <a:graphicFrameLocks/>
          </p:cNvGraphicFramePr>
          <p:nvPr>
            <p:extLst>
              <p:ext uri="{D42A27DB-BD31-4B8C-83A1-F6EECF244321}">
                <p14:modId xmlns:p14="http://schemas.microsoft.com/office/powerpoint/2010/main" val="3582677515"/>
              </p:ext>
            </p:extLst>
          </p:nvPr>
        </p:nvGraphicFramePr>
        <p:xfrm>
          <a:off x="3192752" y="990600"/>
          <a:ext cx="8713787" cy="5746844"/>
        </p:xfrm>
        <a:graphic>
          <a:graphicData uri="http://schemas.openxmlformats.org/drawingml/2006/table">
            <a:tbl>
              <a:tblPr/>
              <a:tblGrid>
                <a:gridCol w="2928937"/>
                <a:gridCol w="5784850"/>
              </a:tblGrid>
              <a:tr h="36573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固定数据库角色</a:t>
                      </a:r>
                      <a:endParaRPr kumimoji="0" lang="zh-CN" altLang="en-US" sz="1800" b="1" i="0" u="none" strike="noStrike" cap="none" normalizeH="0" baseline="0" dirty="0" smtClean="0">
                        <a:ln>
                          <a:noFill/>
                        </a:ln>
                        <a:solidFill>
                          <a:srgbClr val="FF3300"/>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描述</a:t>
                      </a:r>
                      <a:endParaRPr kumimoji="0" lang="zh-CN" altLang="en-US" sz="1800" b="1" i="0" u="none" strike="noStrike" cap="none" normalizeH="0" baseline="0" smtClean="0">
                        <a:ln>
                          <a:noFill/>
                        </a:ln>
                        <a:solidFill>
                          <a:srgbClr val="FF3300"/>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63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DB_OWNER</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数据库所有者，在数据库中有全部权限。</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71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DB_ACCESSADMIN</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访问权限管理员，可以添加或删除用户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ID</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22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DB_SECURITYADMIN</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安全管理员，可以管理全部权限、对象所有权、角色和角色成员资格。</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22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DB_DDLADMIN</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数据库对象管理员，可以发出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ALL DDL</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，但不能发出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GRANT</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REVOKE </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或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DENY </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DB_BACKUPOPERATOR</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数据库备份，可以发出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DBCC</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CHECKPOINT </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和 </a:t>
                      </a: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BACKUP </a:t>
                      </a: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语句。</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DB_DATAREADER</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数据检索操作员，可以选择数据库内任何用户表中的所有数据。</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DB_WRITER</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数据维护操作员，可以更改数据库内任何用户表中的所有数据。</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DB_DENYDATAREADER</a:t>
                      </a:r>
                      <a:endParaRPr kumimoji="0" lang="en-US" altLang="zh-CN"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拒绝执行数据检索操作员，不能选择数据库内任何用户表中的任何数据。</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04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DB_DENYDATAWRITER</a:t>
                      </a:r>
                      <a:endParaRPr kumimoji="0" lang="en-US" altLang="zh-CN" sz="1800" b="1" i="0" u="none" strike="noStrike" cap="none" normalizeH="0" baseline="0" dirty="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拒绝执行数据维护操作员，不能更改数据库内任何用户表中的任何数据。</a:t>
                      </a:r>
                      <a:endParaRPr kumimoji="0" lang="zh-CN" altLang="en-US" sz="1800" b="1" i="0" u="none" strike="noStrike" cap="none" normalizeH="0" baseline="0" smtClean="0">
                        <a:ln>
                          <a:noFill/>
                        </a:ln>
                        <a:solidFill>
                          <a:schemeClr val="tx1"/>
                        </a:solidFill>
                        <a:effectLst/>
                        <a:latin typeface="Arial" pitchFamily="34"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97332874"/>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8.3.4 SQL Server</a:t>
            </a:r>
            <a:r>
              <a:rPr lang="zh-CN" altLang="en-US" sz="2800" b="1" dirty="0">
                <a:solidFill>
                  <a:schemeClr val="bg1"/>
                </a:solidFill>
                <a:latin typeface="微软雅黑" panose="020B0503020204020204" pitchFamily="34" charset="-122"/>
                <a:ea typeface="微软雅黑" panose="020B0503020204020204" pitchFamily="34" charset="-122"/>
              </a:rPr>
              <a:t>的固定角色</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769" y="663388"/>
            <a:ext cx="8220940" cy="6165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1535479"/>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8.3.4 SQL Server</a:t>
            </a:r>
            <a:r>
              <a:rPr lang="zh-CN" altLang="en-US" sz="2800" b="1" dirty="0">
                <a:solidFill>
                  <a:schemeClr val="bg1"/>
                </a:solidFill>
                <a:latin typeface="微软雅黑" panose="020B0503020204020204" pitchFamily="34" charset="-122"/>
                <a:ea typeface="微软雅黑" panose="020B0503020204020204" pitchFamily="34" charset="-122"/>
              </a:rPr>
              <a:t>的固定角色</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323849" y="1125538"/>
            <a:ext cx="11760777" cy="2519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dirty="0" smtClean="0">
                <a:solidFill>
                  <a:srgbClr val="FF3300"/>
                </a:solidFill>
              </a:rPr>
              <a:t>3. PUBLIC</a:t>
            </a:r>
            <a:r>
              <a:rPr lang="zh-CN" altLang="en-US" b="1" dirty="0" smtClean="0">
                <a:solidFill>
                  <a:srgbClr val="FF3300"/>
                </a:solidFill>
              </a:rPr>
              <a:t>角色</a:t>
            </a:r>
          </a:p>
          <a:p>
            <a:pPr eaLnBrk="1" hangingPunct="1">
              <a:buFontTx/>
              <a:buNone/>
            </a:pPr>
            <a:r>
              <a:rPr lang="zh-CN" altLang="en-US" b="1" dirty="0" smtClean="0"/>
              <a:t>  </a:t>
            </a:r>
            <a:r>
              <a:rPr lang="en-US" altLang="zh-CN" b="1" dirty="0" smtClean="0"/>
              <a:t>SQL Server</a:t>
            </a:r>
            <a:r>
              <a:rPr lang="zh-CN" altLang="en-US" b="1" dirty="0" smtClean="0"/>
              <a:t>有一个特殊的角色即</a:t>
            </a:r>
            <a:r>
              <a:rPr lang="en-US" altLang="zh-CN" b="1" dirty="0" smtClean="0"/>
              <a:t>PUBLIC</a:t>
            </a:r>
            <a:r>
              <a:rPr lang="zh-CN" altLang="en-US" b="1" dirty="0" smtClean="0"/>
              <a:t>角色。 </a:t>
            </a:r>
            <a:r>
              <a:rPr lang="en-US" altLang="zh-CN" b="1" dirty="0" smtClean="0"/>
              <a:t>PUBLIC</a:t>
            </a:r>
            <a:r>
              <a:rPr lang="zh-CN" altLang="en-US" b="1" dirty="0" smtClean="0"/>
              <a:t>角色有两大特点：</a:t>
            </a:r>
          </a:p>
          <a:p>
            <a:pPr eaLnBrk="1" hangingPunct="1"/>
            <a:r>
              <a:rPr lang="zh-CN" altLang="en-US" b="1" dirty="0" smtClean="0"/>
              <a:t>初始状态时没有权限；</a:t>
            </a:r>
          </a:p>
          <a:p>
            <a:pPr eaLnBrk="1" hangingPunct="1"/>
            <a:r>
              <a:rPr lang="zh-CN" altLang="en-US" b="1" dirty="0" smtClean="0"/>
              <a:t>所有的数据库用户都是它的成员。 </a:t>
            </a:r>
            <a:endParaRPr lang="zh-CN" altLang="en-US" b="1" dirty="0" smtClean="0"/>
          </a:p>
        </p:txBody>
      </p:sp>
      <p:sp>
        <p:nvSpPr>
          <p:cNvPr id="7" name="Rectangle 4"/>
          <p:cNvSpPr>
            <a:spLocks noChangeArrowheads="1"/>
          </p:cNvSpPr>
          <p:nvPr/>
        </p:nvSpPr>
        <p:spPr bwMode="auto">
          <a:xfrm>
            <a:off x="468313" y="4652963"/>
            <a:ext cx="10265496"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i="0" dirty="0">
                <a:solidFill>
                  <a:schemeClr val="accent2"/>
                </a:solidFill>
              </a:rPr>
              <a:t>注：当为</a:t>
            </a:r>
            <a:r>
              <a:rPr lang="en-US" altLang="zh-CN" sz="2400" b="1" i="0" dirty="0">
                <a:solidFill>
                  <a:schemeClr val="accent2"/>
                </a:solidFill>
              </a:rPr>
              <a:t>public</a:t>
            </a:r>
            <a:r>
              <a:rPr lang="zh-CN" altLang="en-US" sz="2400" b="1" i="0" dirty="0">
                <a:solidFill>
                  <a:schemeClr val="accent2"/>
                </a:solidFill>
              </a:rPr>
              <a:t>角色授权时，实际上是为所有的数据库用户授权。</a:t>
            </a:r>
          </a:p>
        </p:txBody>
      </p:sp>
    </p:spTree>
    <p:extLst>
      <p:ext uri="{BB962C8B-B14F-4D97-AF65-F5344CB8AC3E}">
        <p14:creationId xmlns:p14="http://schemas.microsoft.com/office/powerpoint/2010/main" val="32240993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8.1.1 </a:t>
            </a:r>
            <a:r>
              <a:rPr lang="zh-CN" altLang="en-US" sz="2800" b="1" dirty="0">
                <a:solidFill>
                  <a:schemeClr val="bg1"/>
                </a:solidFill>
                <a:latin typeface="微软雅黑" panose="020B0503020204020204" pitchFamily="34" charset="-122"/>
                <a:ea typeface="微软雅黑" panose="020B0503020204020204" pitchFamily="34" charset="-122"/>
              </a:rPr>
              <a:t>用户标识与鉴别</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a:spLocks noChangeArrowheads="1"/>
          </p:cNvSpPr>
          <p:nvPr/>
        </p:nvSpPr>
        <p:spPr bwMode="auto">
          <a:xfrm>
            <a:off x="533400" y="11430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30000"/>
              </a:lnSpc>
              <a:spcBef>
                <a:spcPct val="20000"/>
              </a:spcBef>
              <a:buClr>
                <a:srgbClr val="C00000"/>
              </a:buClr>
              <a:buFont typeface="Wingdings" panose="05000000000000000000" pitchFamily="2" charset="2"/>
              <a:buChar char="Ø"/>
            </a:pPr>
            <a:r>
              <a:rPr kumimoji="1" lang="zh-CN" altLang="en-US" sz="2800" b="1" i="0" dirty="0">
                <a:solidFill>
                  <a:srgbClr val="000066"/>
                </a:solidFill>
                <a:latin typeface="Tahoma" panose="020B0604030504040204" pitchFamily="34" charset="0"/>
              </a:rPr>
              <a:t>系统提供的最外层的安全保护措施。</a:t>
            </a:r>
          </a:p>
          <a:p>
            <a:pPr marL="457200" indent="-457200" eaLnBrk="1" hangingPunct="1">
              <a:lnSpc>
                <a:spcPct val="130000"/>
              </a:lnSpc>
              <a:spcBef>
                <a:spcPct val="20000"/>
              </a:spcBef>
              <a:buClr>
                <a:srgbClr val="C00000"/>
              </a:buClr>
              <a:buFont typeface="Wingdings" panose="05000000000000000000" pitchFamily="2" charset="2"/>
              <a:buChar char="Ø"/>
            </a:pPr>
            <a:r>
              <a:rPr kumimoji="1" lang="zh-CN" altLang="en-US" sz="2800" b="1" i="0" dirty="0">
                <a:solidFill>
                  <a:srgbClr val="CC3300"/>
                </a:solidFill>
                <a:latin typeface="Tahoma" panose="020B0604030504040204" pitchFamily="34" charset="0"/>
              </a:rPr>
              <a:t>具体方法：</a:t>
            </a:r>
          </a:p>
        </p:txBody>
      </p:sp>
      <p:sp>
        <p:nvSpPr>
          <p:cNvPr id="6" name="Rectangle 4"/>
          <p:cNvSpPr>
            <a:spLocks noChangeArrowheads="1"/>
          </p:cNvSpPr>
          <p:nvPr/>
        </p:nvSpPr>
        <p:spPr bwMode="auto">
          <a:xfrm>
            <a:off x="990599" y="2438400"/>
            <a:ext cx="10429009"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5000"/>
              </a:spcBef>
              <a:buClr>
                <a:schemeClr val="hlink"/>
              </a:buClr>
              <a:buSzPct val="60000"/>
              <a:buFontTx/>
              <a:buChar char="–"/>
            </a:pPr>
            <a:r>
              <a:rPr kumimoji="1" lang="en-US" altLang="zh-CN" sz="2800" b="1" i="0" dirty="0">
                <a:solidFill>
                  <a:srgbClr val="000066"/>
                </a:solidFill>
                <a:latin typeface="Tahoma" panose="020B0604030504040204" pitchFamily="34" charset="0"/>
              </a:rPr>
              <a:t> </a:t>
            </a:r>
            <a:r>
              <a:rPr kumimoji="1" lang="zh-CN" altLang="en-US" sz="2800" b="1" i="0" dirty="0">
                <a:solidFill>
                  <a:srgbClr val="000066"/>
                </a:solidFill>
                <a:latin typeface="Tahoma" panose="020B0604030504040204" pitchFamily="34" charset="0"/>
              </a:rPr>
              <a:t>系统提供一定的方式让用户标识自己的名字或身份；</a:t>
            </a:r>
          </a:p>
          <a:p>
            <a:pPr eaLnBrk="1" hangingPunct="1">
              <a:lnSpc>
                <a:spcPct val="110000"/>
              </a:lnSpc>
              <a:spcBef>
                <a:spcPct val="25000"/>
              </a:spcBef>
              <a:buClr>
                <a:schemeClr val="hlink"/>
              </a:buClr>
              <a:buSzPct val="60000"/>
              <a:buFontTx/>
              <a:buChar char="–"/>
            </a:pPr>
            <a:r>
              <a:rPr kumimoji="1" lang="zh-CN" altLang="en-US" sz="2800" b="1" i="0" dirty="0">
                <a:solidFill>
                  <a:srgbClr val="000066"/>
                </a:solidFill>
                <a:latin typeface="Tahoma" panose="020B0604030504040204" pitchFamily="34" charset="0"/>
              </a:rPr>
              <a:t> 系统内部记录着所有合法用户的标识；</a:t>
            </a:r>
          </a:p>
          <a:p>
            <a:pPr eaLnBrk="1" hangingPunct="1">
              <a:lnSpc>
                <a:spcPct val="110000"/>
              </a:lnSpc>
              <a:spcBef>
                <a:spcPct val="25000"/>
              </a:spcBef>
              <a:buClr>
                <a:schemeClr val="hlink"/>
              </a:buClr>
              <a:buSzPct val="60000"/>
              <a:buFontTx/>
              <a:buChar char="–"/>
            </a:pPr>
            <a:r>
              <a:rPr kumimoji="1" lang="zh-CN" altLang="en-US" sz="2800" b="1" i="0" dirty="0">
                <a:solidFill>
                  <a:srgbClr val="000066"/>
                </a:solidFill>
                <a:latin typeface="Tahoma" panose="020B0604030504040204" pitchFamily="34" charset="0"/>
              </a:rPr>
              <a:t> 每次用户要求进入系统时，由系统核对用户提供的身份标识；</a:t>
            </a:r>
          </a:p>
          <a:p>
            <a:pPr eaLnBrk="1" hangingPunct="1">
              <a:lnSpc>
                <a:spcPct val="110000"/>
              </a:lnSpc>
              <a:spcBef>
                <a:spcPct val="25000"/>
              </a:spcBef>
              <a:buClr>
                <a:schemeClr val="hlink"/>
              </a:buClr>
              <a:buSzPct val="60000"/>
              <a:buFontTx/>
              <a:buChar char="–"/>
            </a:pPr>
            <a:r>
              <a:rPr kumimoji="1" lang="zh-CN" altLang="en-US" sz="2800" b="1" i="0" dirty="0">
                <a:solidFill>
                  <a:srgbClr val="000066"/>
                </a:solidFill>
                <a:latin typeface="Tahoma" panose="020B0604030504040204" pitchFamily="34" charset="0"/>
              </a:rPr>
              <a:t> 通过鉴定后才提供机器使用权；</a:t>
            </a:r>
          </a:p>
          <a:p>
            <a:pPr eaLnBrk="1" hangingPunct="1">
              <a:lnSpc>
                <a:spcPct val="110000"/>
              </a:lnSpc>
              <a:spcBef>
                <a:spcPct val="25000"/>
              </a:spcBef>
              <a:buClr>
                <a:schemeClr val="hlink"/>
              </a:buClr>
              <a:buSzPct val="60000"/>
              <a:buFontTx/>
              <a:buChar char="–"/>
            </a:pPr>
            <a:r>
              <a:rPr kumimoji="1" lang="zh-CN" altLang="en-US" sz="2800" b="1" i="0" dirty="0">
                <a:solidFill>
                  <a:srgbClr val="000066"/>
                </a:solidFill>
                <a:latin typeface="Tahoma" panose="020B0604030504040204" pitchFamily="34" charset="0"/>
              </a:rPr>
              <a:t> 用户标识和鉴定可以重复多次。</a:t>
            </a:r>
          </a:p>
        </p:txBody>
      </p:sp>
    </p:spTree>
    <p:extLst>
      <p:ext uri="{BB962C8B-B14F-4D97-AF65-F5344CB8AC3E}">
        <p14:creationId xmlns:p14="http://schemas.microsoft.com/office/powerpoint/2010/main" val="32098545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ox(i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ox(i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ox(i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ox(i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ox(in)">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 </a:t>
            </a:r>
            <a:r>
              <a:rPr lang="zh-CN" altLang="en-US" sz="2800" b="1" dirty="0">
                <a:solidFill>
                  <a:schemeClr val="bg1"/>
                </a:solidFill>
                <a:latin typeface="微软雅黑" panose="020B0503020204020204" pitchFamily="34" charset="-122"/>
                <a:ea typeface="微软雅黑" panose="020B0503020204020204" pitchFamily="34" charset="-122"/>
              </a:rPr>
              <a:t>权限管理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graphicFrame>
        <p:nvGraphicFramePr>
          <p:cNvPr id="6" name="Group 23"/>
          <p:cNvGraphicFramePr>
            <a:graphicFrameLocks/>
          </p:cNvGraphicFramePr>
          <p:nvPr>
            <p:extLst>
              <p:ext uri="{D42A27DB-BD31-4B8C-83A1-F6EECF244321}">
                <p14:modId xmlns:p14="http://schemas.microsoft.com/office/powerpoint/2010/main" val="1544630263"/>
              </p:ext>
            </p:extLst>
          </p:nvPr>
        </p:nvGraphicFramePr>
        <p:xfrm>
          <a:off x="2016125" y="1769918"/>
          <a:ext cx="8831984" cy="3921125"/>
        </p:xfrm>
        <a:graphic>
          <a:graphicData uri="http://schemas.openxmlformats.org/drawingml/2006/table">
            <a:tbl>
              <a:tblPr/>
              <a:tblGrid>
                <a:gridCol w="1780367"/>
                <a:gridCol w="7051617"/>
              </a:tblGrid>
              <a:tr h="59699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rgbClr val="FF3300"/>
                          </a:solidFill>
                          <a:effectLst/>
                          <a:latin typeface="Arial" pitchFamily="34" charset="0"/>
                          <a:ea typeface="宋体" pitchFamily="2" charset="-122"/>
                          <a:cs typeface="Arial" pitchFamily="34" charset="0"/>
                        </a:rPr>
                        <a:t> </a:t>
                      </a:r>
                      <a:r>
                        <a:rPr kumimoji="0" lang="zh-CN" altLang="en-US" sz="2000" b="0" i="0" u="none" strike="noStrike" cap="none" normalizeH="0" baseline="0" smtClean="0">
                          <a:ln>
                            <a:noFill/>
                          </a:ln>
                          <a:solidFill>
                            <a:srgbClr val="FF3300"/>
                          </a:solidFill>
                          <a:effectLst/>
                          <a:latin typeface="Arial" pitchFamily="34" charset="0"/>
                          <a:ea typeface="黑体" pitchFamily="49" charset="-122"/>
                          <a:cs typeface="宋体" pitchFamily="2" charset="-122"/>
                        </a:rPr>
                        <a:t>对</a:t>
                      </a:r>
                      <a:r>
                        <a:rPr kumimoji="0" lang="zh-CN" altLang="en-US" sz="2000" b="0" i="0" u="none" strike="noStrike" cap="none" normalizeH="0" baseline="0" smtClean="0">
                          <a:ln>
                            <a:noFill/>
                          </a:ln>
                          <a:solidFill>
                            <a:srgbClr val="FF3300"/>
                          </a:solidFill>
                          <a:effectLst/>
                          <a:latin typeface="Arial" pitchFamily="34" charset="0"/>
                          <a:ea typeface="宋体" pitchFamily="2" charset="-122"/>
                          <a:cs typeface="Arial" pitchFamily="34" charset="0"/>
                        </a:rPr>
                        <a:t> </a:t>
                      </a:r>
                      <a:r>
                        <a:rPr kumimoji="0" lang="zh-CN" altLang="en-US" sz="2000" b="0" i="0" u="none" strike="noStrike" cap="none" normalizeH="0" baseline="0" smtClean="0">
                          <a:ln>
                            <a:noFill/>
                          </a:ln>
                          <a:solidFill>
                            <a:srgbClr val="FF3300"/>
                          </a:solidFill>
                          <a:effectLst/>
                          <a:latin typeface="Arial" pitchFamily="34" charset="0"/>
                          <a:ea typeface="黑体" pitchFamily="49" charset="-122"/>
                        </a:rPr>
                        <a:t>象</a:t>
                      </a:r>
                      <a:endParaRPr kumimoji="0" lang="zh-CN" altLang="en-US" sz="2000" b="0" i="0" u="none" strike="noStrike" cap="none" normalizeH="0" baseline="0" smtClean="0">
                        <a:ln>
                          <a:noFill/>
                        </a:ln>
                        <a:solidFill>
                          <a:srgbClr val="FF3300"/>
                        </a:solidFill>
                        <a:effectLst/>
                        <a:latin typeface="Arial" pitchFamily="34"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rgbClr val="FF3300"/>
                          </a:solidFill>
                          <a:effectLst/>
                          <a:latin typeface="Arial" pitchFamily="34" charset="0"/>
                          <a:ea typeface="黑体" pitchFamily="49" charset="-122"/>
                          <a:cs typeface="宋体" pitchFamily="2" charset="-122"/>
                        </a:rPr>
                        <a:t>常</a:t>
                      </a:r>
                      <a:r>
                        <a:rPr kumimoji="0" lang="zh-CN" altLang="en-US" sz="2000" b="0" i="0" u="none" strike="noStrike" cap="none" normalizeH="0" baseline="0" smtClean="0">
                          <a:ln>
                            <a:noFill/>
                          </a:ln>
                          <a:solidFill>
                            <a:srgbClr val="FF3300"/>
                          </a:solidFill>
                          <a:effectLst/>
                          <a:latin typeface="Arial" pitchFamily="34" charset="0"/>
                          <a:ea typeface="黑体" pitchFamily="49" charset="-122"/>
                          <a:cs typeface="Arial" pitchFamily="34" charset="0"/>
                        </a:rPr>
                        <a:t> </a:t>
                      </a:r>
                      <a:r>
                        <a:rPr kumimoji="0" lang="zh-CN" altLang="en-US" sz="2000" b="0" i="0" u="none" strike="noStrike" cap="none" normalizeH="0" baseline="0" smtClean="0">
                          <a:ln>
                            <a:noFill/>
                          </a:ln>
                          <a:solidFill>
                            <a:srgbClr val="FF3300"/>
                          </a:solidFill>
                          <a:effectLst/>
                          <a:latin typeface="Arial" pitchFamily="34" charset="0"/>
                          <a:ea typeface="黑体" pitchFamily="49" charset="-122"/>
                          <a:cs typeface="宋体" pitchFamily="2" charset="-122"/>
                        </a:rPr>
                        <a:t>用</a:t>
                      </a:r>
                      <a:r>
                        <a:rPr kumimoji="0" lang="zh-CN" altLang="en-US" sz="2000" b="0" i="0" u="none" strike="noStrike" cap="none" normalizeH="0" baseline="0" smtClean="0">
                          <a:ln>
                            <a:noFill/>
                          </a:ln>
                          <a:solidFill>
                            <a:srgbClr val="FF3300"/>
                          </a:solidFill>
                          <a:effectLst/>
                          <a:latin typeface="Arial" pitchFamily="34" charset="0"/>
                          <a:ea typeface="宋体" pitchFamily="2" charset="-122"/>
                          <a:cs typeface="Arial" pitchFamily="34" charset="0"/>
                        </a:rPr>
                        <a:t> </a:t>
                      </a:r>
                      <a:r>
                        <a:rPr kumimoji="0" lang="zh-CN" altLang="en-US" sz="2000" b="0" i="0" u="none" strike="noStrike" cap="none" normalizeH="0" baseline="0" smtClean="0">
                          <a:ln>
                            <a:noFill/>
                          </a:ln>
                          <a:solidFill>
                            <a:srgbClr val="FF3300"/>
                          </a:solidFill>
                          <a:effectLst/>
                          <a:latin typeface="Arial" pitchFamily="34" charset="0"/>
                          <a:ea typeface="黑体" pitchFamily="49" charset="-122"/>
                        </a:rPr>
                        <a:t>权</a:t>
                      </a:r>
                      <a:r>
                        <a:rPr kumimoji="0" lang="zh-CN" altLang="en-US" sz="2000" b="0" i="0" u="none" strike="noStrike" cap="none" normalizeH="0" baseline="0" smtClean="0">
                          <a:ln>
                            <a:noFill/>
                          </a:ln>
                          <a:solidFill>
                            <a:srgbClr val="FF3300"/>
                          </a:solidFill>
                          <a:effectLst/>
                          <a:latin typeface="Arial" pitchFamily="34" charset="0"/>
                          <a:ea typeface="宋体" pitchFamily="2" charset="-122"/>
                          <a:cs typeface="Arial" pitchFamily="34" charset="0"/>
                        </a:rPr>
                        <a:t> </a:t>
                      </a:r>
                      <a:r>
                        <a:rPr kumimoji="0" lang="zh-CN" altLang="en-US" sz="2000" b="0" i="0" u="none" strike="noStrike" cap="none" normalizeH="0" baseline="0" smtClean="0">
                          <a:ln>
                            <a:noFill/>
                          </a:ln>
                          <a:solidFill>
                            <a:srgbClr val="FF3300"/>
                          </a:solidFill>
                          <a:effectLst/>
                          <a:latin typeface="Arial" pitchFamily="34" charset="0"/>
                          <a:ea typeface="黑体" pitchFamily="49" charset="-122"/>
                        </a:rPr>
                        <a:t>限</a:t>
                      </a:r>
                      <a:endParaRPr kumimoji="0" lang="zh-CN" altLang="en-US" sz="2000" b="0" i="0" u="none" strike="noStrike" cap="none" normalizeH="0" baseline="0" smtClean="0">
                        <a:ln>
                          <a:noFill/>
                        </a:ln>
                        <a:solidFill>
                          <a:srgbClr val="FF3300"/>
                        </a:solidFill>
                        <a:effectLst/>
                        <a:latin typeface="Arial" pitchFamily="34"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1570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数据库</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ˎ̥" charset="0"/>
                          <a:cs typeface="宋体" pitchFamily="2" charset="-122"/>
                        </a:rPr>
                        <a:t>BACKUP DATABASE</a:t>
                      </a:r>
                      <a:r>
                        <a:rPr kumimoji="0" lang="zh-CN" altLang="en-US" sz="2000" b="1" i="0" u="none" strike="noStrike" cap="none" normalizeH="0" baseline="0" smtClean="0">
                          <a:ln>
                            <a:noFill/>
                          </a:ln>
                          <a:solidFill>
                            <a:schemeClr val="tx1"/>
                          </a:solidFill>
                          <a:effectLst/>
                          <a:latin typeface="Times New Roman" pitchFamily="18" charset="0"/>
                          <a:ea typeface="ˎ̥" charset="0"/>
                          <a:cs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ˎ̥" charset="0"/>
                          <a:cs typeface="宋体" pitchFamily="2" charset="-122"/>
                        </a:rPr>
                        <a:t>BACKUP LOG</a:t>
                      </a:r>
                      <a:r>
                        <a:rPr kumimoji="0" lang="zh-CN" altLang="en-US" sz="2000" b="1" i="0" u="none" strike="noStrike" cap="none" normalizeH="0" baseline="0" smtClean="0">
                          <a:ln>
                            <a:noFill/>
                          </a:ln>
                          <a:solidFill>
                            <a:schemeClr val="tx1"/>
                          </a:solidFill>
                          <a:effectLst/>
                          <a:latin typeface="Times New Roman" pitchFamily="18" charset="0"/>
                          <a:ea typeface="ˎ̥" charset="0"/>
                          <a:cs typeface="宋体" pitchFamily="2" charset="-122"/>
                        </a:rPr>
                        <a:t>、</a:t>
                      </a:r>
                      <a:endParaRPr kumimoji="0" lang="zh-CN" altLang="en-US" sz="2000" b="1" i="0" u="none" strike="noStrike" cap="none" normalizeH="0" baseline="0" smtClean="0">
                        <a:ln>
                          <a:noFill/>
                        </a:ln>
                        <a:solidFill>
                          <a:schemeClr val="tx1"/>
                        </a:solidFill>
                        <a:effectLst/>
                        <a:latin typeface="Times New Roman" pitchFamily="18" charset="0"/>
                        <a:ea typeface="ˎ̥" charset="0"/>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it-IT"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CREATE DATABASE</a:t>
                      </a:r>
                      <a:r>
                        <a:rPr kumimoji="0" lang="zh-CN" altLang="it-IT"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it-IT"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CREATE DEFAULT</a:t>
                      </a:r>
                      <a:r>
                        <a:rPr kumimoji="0" lang="zh-CN" altLang="it-IT"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CREATE FUNCTION</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CREATE PROCEDURE</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CREATE RULE</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CREATE TABLE</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CREATE VIEW </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2000" b="1" i="0" u="none" strike="noStrike" cap="none" normalizeH="0" baseline="0" smtClean="0">
                          <a:ln>
                            <a:noFill/>
                          </a:ln>
                          <a:solidFill>
                            <a:srgbClr val="FF3300"/>
                          </a:solidFill>
                          <a:effectLst/>
                          <a:latin typeface="Arial" pitchFamily="34" charset="0"/>
                          <a:ea typeface="宋体" pitchFamily="2" charset="-122"/>
                        </a:rPr>
                        <a:t>ALTER TABLE</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4148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表</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ˎ̥" charset="0"/>
                          <a:cs typeface="宋体" pitchFamily="2" charset="-122"/>
                        </a:rPr>
                        <a:t>SELECT</a:t>
                      </a:r>
                      <a:r>
                        <a:rPr kumimoji="0" lang="zh-CN" altLang="en-US" sz="2000" b="1" i="0" u="none" strike="noStrike" cap="none" normalizeH="0" baseline="0" smtClean="0">
                          <a:ln>
                            <a:noFill/>
                          </a:ln>
                          <a:solidFill>
                            <a:schemeClr val="tx1"/>
                          </a:solidFill>
                          <a:effectLst/>
                          <a:latin typeface="Times New Roman" pitchFamily="18" charset="0"/>
                          <a:ea typeface="ˎ̥" charset="0"/>
                          <a:cs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ˎ̥" charset="0"/>
                          <a:cs typeface="宋体" pitchFamily="2" charset="-122"/>
                        </a:rPr>
                        <a:t>DELETE</a:t>
                      </a:r>
                      <a:r>
                        <a:rPr kumimoji="0" lang="zh-CN" altLang="en-US" sz="2000" b="1" i="0" u="none" strike="noStrike" cap="none" normalizeH="0" baseline="0" smtClean="0">
                          <a:ln>
                            <a:noFill/>
                          </a:ln>
                          <a:solidFill>
                            <a:schemeClr val="tx1"/>
                          </a:solidFill>
                          <a:effectLst/>
                          <a:latin typeface="Times New Roman" pitchFamily="18" charset="0"/>
                          <a:ea typeface="ˎ̥" charset="0"/>
                          <a:cs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ˎ̥" charset="0"/>
                          <a:cs typeface="宋体" pitchFamily="2" charset="-122"/>
                        </a:rPr>
                        <a:t>INSERT</a:t>
                      </a:r>
                      <a:r>
                        <a:rPr kumimoji="0" lang="zh-CN" altLang="en-US" sz="2000" b="1" i="0" u="none" strike="noStrike" cap="none" normalizeH="0" baseline="0" smtClean="0">
                          <a:ln>
                            <a:noFill/>
                          </a:ln>
                          <a:solidFill>
                            <a:schemeClr val="tx1"/>
                          </a:solidFill>
                          <a:effectLst/>
                          <a:latin typeface="Times New Roman" pitchFamily="18" charset="0"/>
                          <a:ea typeface="ˎ̥" charset="0"/>
                          <a:cs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ˎ̥" charset="0"/>
                          <a:cs typeface="宋体" pitchFamily="2" charset="-122"/>
                        </a:rPr>
                        <a:t>UPDATE</a:t>
                      </a:r>
                      <a:r>
                        <a:rPr kumimoji="0" lang="zh-CN" altLang="en-US" sz="2000" b="1" i="0" u="none" strike="noStrike" cap="none" normalizeH="0" baseline="0" smtClean="0">
                          <a:ln>
                            <a:noFill/>
                          </a:ln>
                          <a:solidFill>
                            <a:schemeClr val="tx1"/>
                          </a:solidFill>
                          <a:effectLst/>
                          <a:latin typeface="Times New Roman" pitchFamily="18" charset="0"/>
                          <a:ea typeface="ˎ̥" charset="0"/>
                          <a:cs typeface="宋体" pitchFamily="2" charset="-122"/>
                        </a:rPr>
                        <a:t>、</a:t>
                      </a:r>
                      <a:endParaRPr kumimoji="0" lang="zh-CN" altLang="en-US" sz="2000" b="1" i="0" u="none" strike="noStrike" cap="none" normalizeH="0" baseline="0" smtClean="0">
                        <a:ln>
                          <a:noFill/>
                        </a:ln>
                        <a:solidFill>
                          <a:schemeClr val="tx1"/>
                        </a:solidFill>
                        <a:effectLst/>
                        <a:latin typeface="Times New Roman" pitchFamily="18" charset="0"/>
                        <a:ea typeface="ˎ̥" charset="0"/>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REFERENCES</a:t>
                      </a:r>
                      <a:endParaRPr kumimoji="0" lang="en-US" altLang="zh-CN" sz="2000" b="1" i="0" u="none" strike="noStrike" cap="none" normalizeH="0" baseline="0" smtClean="0">
                        <a:ln>
                          <a:noFill/>
                        </a:ln>
                        <a:solidFill>
                          <a:schemeClr val="tx1"/>
                        </a:solidFill>
                        <a:effectLst/>
                        <a:latin typeface="Arial" pitchFamily="34" charset="0"/>
                        <a:ea typeface="宋体" pitchFamily="2" charset="-122"/>
                        <a:cs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6694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视图</a:t>
                      </a:r>
                      <a:endParaRPr kumimoji="0" lang="zh-CN" altLang="en-US" sz="2000" b="1" i="0" u="none" strike="noStrike" cap="none" normalizeH="0" baseline="0" smtClean="0">
                        <a:ln>
                          <a:noFill/>
                        </a:ln>
                        <a:solidFill>
                          <a:schemeClr val="tx1"/>
                        </a:solidFill>
                        <a:effectLst/>
                        <a:latin typeface="Arial" pitchFamily="34" charset="0"/>
                        <a:ea typeface="宋体"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762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ˎ̥" charset="0"/>
                          <a:cs typeface="宋体" pitchFamily="2" charset="-122"/>
                        </a:rPr>
                        <a:t>SELECT</a:t>
                      </a:r>
                      <a:r>
                        <a:rPr kumimoji="0" lang="zh-CN" altLang="en-US" sz="2000" b="1" i="0" u="none" strike="noStrike" cap="none" normalizeH="0" baseline="0" dirty="0" smtClean="0">
                          <a:ln>
                            <a:noFill/>
                          </a:ln>
                          <a:solidFill>
                            <a:schemeClr val="tx1"/>
                          </a:solidFill>
                          <a:effectLst/>
                          <a:latin typeface="Times New Roman" pitchFamily="18" charset="0"/>
                          <a:ea typeface="ˎ̥" charset="0"/>
                          <a:cs typeface="宋体" pitchFamily="2" charset="-122"/>
                        </a:rPr>
                        <a:t>、</a:t>
                      </a:r>
                      <a:r>
                        <a:rPr kumimoji="0" lang="en-US" altLang="zh-CN" sz="2000" b="1" i="0" u="none" strike="noStrike" cap="none" normalizeH="0" baseline="0" dirty="0" smtClean="0">
                          <a:ln>
                            <a:noFill/>
                          </a:ln>
                          <a:solidFill>
                            <a:schemeClr val="tx1"/>
                          </a:solidFill>
                          <a:effectLst/>
                          <a:latin typeface="Times New Roman" pitchFamily="18" charset="0"/>
                          <a:ea typeface="ˎ̥" charset="0"/>
                          <a:cs typeface="宋体" pitchFamily="2" charset="-122"/>
                        </a:rPr>
                        <a:t>DELETE</a:t>
                      </a:r>
                      <a:r>
                        <a:rPr kumimoji="0" lang="zh-CN" altLang="en-US" sz="2000" b="1" i="0" u="none" strike="noStrike" cap="none" normalizeH="0" baseline="0" dirty="0" smtClean="0">
                          <a:ln>
                            <a:noFill/>
                          </a:ln>
                          <a:solidFill>
                            <a:schemeClr val="tx1"/>
                          </a:solidFill>
                          <a:effectLst/>
                          <a:latin typeface="Times New Roman" pitchFamily="18" charset="0"/>
                          <a:ea typeface="ˎ̥" charset="0"/>
                          <a:cs typeface="宋体" pitchFamily="2" charset="-122"/>
                        </a:rPr>
                        <a:t>、</a:t>
                      </a:r>
                      <a:r>
                        <a:rPr kumimoji="0" lang="en-US" altLang="zh-CN" sz="2000" b="1" i="0" u="none" strike="noStrike" cap="none" normalizeH="0" baseline="0" dirty="0" smtClean="0">
                          <a:ln>
                            <a:noFill/>
                          </a:ln>
                          <a:solidFill>
                            <a:schemeClr val="tx1"/>
                          </a:solidFill>
                          <a:effectLst/>
                          <a:latin typeface="Times New Roman" pitchFamily="18" charset="0"/>
                          <a:ea typeface="ˎ̥" charset="0"/>
                          <a:cs typeface="宋体" pitchFamily="2" charset="-122"/>
                        </a:rPr>
                        <a:t>INSERT</a:t>
                      </a:r>
                      <a:r>
                        <a:rPr kumimoji="0" lang="zh-CN" altLang="en-US" sz="2000" b="1" i="0" u="none" strike="noStrike" cap="none" normalizeH="0" baseline="0" dirty="0" smtClean="0">
                          <a:ln>
                            <a:noFill/>
                          </a:ln>
                          <a:solidFill>
                            <a:schemeClr val="tx1"/>
                          </a:solidFill>
                          <a:effectLst/>
                          <a:latin typeface="Times New Roman" pitchFamily="18" charset="0"/>
                          <a:ea typeface="ˎ̥" charset="0"/>
                          <a:cs typeface="宋体" pitchFamily="2" charset="-122"/>
                        </a:rPr>
                        <a:t>、</a:t>
                      </a:r>
                      <a:r>
                        <a:rPr kumimoji="0" lang="en-US" altLang="zh-CN" sz="2000" b="1" i="0" u="none" strike="noStrike" cap="none" normalizeH="0" baseline="0" dirty="0" smtClean="0">
                          <a:ln>
                            <a:noFill/>
                          </a:ln>
                          <a:solidFill>
                            <a:schemeClr val="tx1"/>
                          </a:solidFill>
                          <a:effectLst/>
                          <a:latin typeface="Times New Roman" pitchFamily="18" charset="0"/>
                          <a:ea typeface="ˎ̥" charset="0"/>
                          <a:cs typeface="宋体" pitchFamily="2" charset="-122"/>
                        </a:rPr>
                        <a:t>UPDATE</a:t>
                      </a:r>
                      <a:r>
                        <a:rPr kumimoji="0" lang="zh-CN" altLang="en-US" sz="2000" b="1" i="0" u="none" strike="noStrike" cap="none" normalizeH="0" baseline="0" dirty="0" smtClean="0">
                          <a:ln>
                            <a:noFill/>
                          </a:ln>
                          <a:solidFill>
                            <a:schemeClr val="tx1"/>
                          </a:solidFill>
                          <a:effectLst/>
                          <a:latin typeface="Times New Roman" pitchFamily="18" charset="0"/>
                          <a:ea typeface="ˎ̥" charset="0"/>
                          <a:cs typeface="宋体" pitchFamily="2" charset="-122"/>
                        </a:rPr>
                        <a:t>、</a:t>
                      </a:r>
                      <a:endParaRPr kumimoji="0" lang="zh-CN" altLang="en-US" sz="2000" b="1" i="0" u="none" strike="noStrike" cap="none" normalizeH="0" baseline="0" dirty="0" smtClean="0">
                        <a:ln>
                          <a:noFill/>
                        </a:ln>
                        <a:solidFill>
                          <a:schemeClr val="tx1"/>
                        </a:solidFill>
                        <a:effectLst/>
                        <a:latin typeface="Times New Roman" pitchFamily="18" charset="0"/>
                        <a:ea typeface="ˎ̥" charset="0"/>
                        <a:cs typeface="Times New Roman" pitchFamily="18" charset="0"/>
                      </a:endParaRPr>
                    </a:p>
                    <a:p>
                      <a:pPr marL="342900" marR="0" lvl="0" indent="-7620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REFERENCES</a:t>
                      </a:r>
                      <a:endParaRPr kumimoji="0" lang="en-US" altLang="zh-CN" sz="2000" b="1" i="0" u="none" strike="noStrike" cap="none" normalizeH="0" baseline="0" dirty="0" smtClean="0">
                        <a:ln>
                          <a:noFill/>
                        </a:ln>
                        <a:solidFill>
                          <a:schemeClr val="tx1"/>
                        </a:solidFill>
                        <a:effectLst/>
                        <a:latin typeface="Arial" pitchFamily="34" charset="0"/>
                        <a:ea typeface="宋体" pitchFamily="2" charset="-122"/>
                        <a:cs typeface="Times New Roman" pitchFamily="18" charset="0"/>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Text Box 20"/>
          <p:cNvSpPr txBox="1">
            <a:spLocks noChangeArrowheads="1"/>
          </p:cNvSpPr>
          <p:nvPr/>
        </p:nvSpPr>
        <p:spPr bwMode="auto">
          <a:xfrm>
            <a:off x="1042988" y="981075"/>
            <a:ext cx="4681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i="0">
                <a:solidFill>
                  <a:srgbClr val="FF3300"/>
                </a:solidFill>
              </a:rPr>
              <a:t>常用数据库对象的权限 ：</a:t>
            </a:r>
          </a:p>
        </p:txBody>
      </p:sp>
    </p:spTree>
    <p:extLst>
      <p:ext uri="{BB962C8B-B14F-4D97-AF65-F5344CB8AC3E}">
        <p14:creationId xmlns:p14="http://schemas.microsoft.com/office/powerpoint/2010/main" val="2577028921"/>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8.4.1 </a:t>
            </a:r>
            <a:r>
              <a:rPr lang="zh-CN" altLang="en-US" sz="2800" b="1" dirty="0">
                <a:solidFill>
                  <a:schemeClr val="bg1"/>
                </a:solidFill>
                <a:latin typeface="微软雅黑" panose="020B0503020204020204" pitchFamily="34" charset="-122"/>
                <a:ea typeface="微软雅黑" panose="020B0503020204020204" pitchFamily="34" charset="-122"/>
              </a:rPr>
              <a:t>授予权限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665452" y="990600"/>
            <a:ext cx="10369694"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Tx/>
              <a:buNone/>
            </a:pPr>
            <a:r>
              <a:rPr lang="en-US" altLang="zh-CN" b="1" dirty="0" smtClean="0">
                <a:solidFill>
                  <a:srgbClr val="FF3300"/>
                </a:solidFill>
              </a:rPr>
              <a:t>1.</a:t>
            </a:r>
            <a:r>
              <a:rPr lang="zh-CN" altLang="en-US" b="1" dirty="0" smtClean="0">
                <a:solidFill>
                  <a:srgbClr val="FF3300"/>
                </a:solidFill>
              </a:rPr>
              <a:t>授予语句权限</a:t>
            </a:r>
          </a:p>
          <a:p>
            <a:pPr eaLnBrk="1" hangingPunct="1">
              <a:lnSpc>
                <a:spcPct val="80000"/>
              </a:lnSpc>
              <a:buFontTx/>
              <a:buNone/>
            </a:pPr>
            <a:r>
              <a:rPr lang="zh-CN" altLang="en-US" b="1" dirty="0" smtClean="0"/>
              <a:t>　语句授权的命令格式是：</a:t>
            </a:r>
          </a:p>
          <a:p>
            <a:pPr eaLnBrk="1" hangingPunct="1">
              <a:lnSpc>
                <a:spcPct val="80000"/>
              </a:lnSpc>
              <a:buFontTx/>
              <a:buNone/>
            </a:pPr>
            <a:r>
              <a:rPr lang="en-US" altLang="zh-CN" sz="2400" b="1" dirty="0" smtClean="0">
                <a:solidFill>
                  <a:srgbClr val="FF3300"/>
                </a:solidFill>
              </a:rPr>
              <a:t>GRANT { ALL | statement [ ,...n ] }   TO account [ ,...n ]</a:t>
            </a:r>
          </a:p>
          <a:p>
            <a:pPr eaLnBrk="1" hangingPunct="1">
              <a:lnSpc>
                <a:spcPct val="80000"/>
              </a:lnSpc>
              <a:buFontTx/>
              <a:buNone/>
            </a:pPr>
            <a:endParaRPr lang="en-US" altLang="zh-CN" b="1" dirty="0" smtClean="0"/>
          </a:p>
          <a:p>
            <a:pPr eaLnBrk="1" hangingPunct="1">
              <a:lnSpc>
                <a:spcPct val="80000"/>
              </a:lnSpc>
              <a:buFontTx/>
              <a:buNone/>
            </a:pPr>
            <a:r>
              <a:rPr lang="zh-CN" altLang="en-US" b="1" dirty="0" smtClean="0"/>
              <a:t>例：系统管理员给用户 </a:t>
            </a:r>
            <a:r>
              <a:rPr lang="en-US" altLang="zh-CN" b="1" dirty="0" smtClean="0"/>
              <a:t>Mary </a:t>
            </a:r>
            <a:r>
              <a:rPr lang="zh-CN" altLang="en-US" b="1" dirty="0" smtClean="0"/>
              <a:t>和 </a:t>
            </a:r>
            <a:r>
              <a:rPr lang="en-US" altLang="zh-CN" b="1" dirty="0" smtClean="0"/>
              <a:t>John </a:t>
            </a:r>
            <a:r>
              <a:rPr lang="zh-CN" altLang="en-US" b="1" dirty="0" smtClean="0"/>
              <a:t>授予多个语句权限：</a:t>
            </a:r>
          </a:p>
          <a:p>
            <a:pPr eaLnBrk="1" hangingPunct="1">
              <a:lnSpc>
                <a:spcPct val="80000"/>
              </a:lnSpc>
              <a:buFontTx/>
              <a:buNone/>
            </a:pPr>
            <a:endParaRPr lang="zh-CN" altLang="en-US" b="1" dirty="0" smtClean="0"/>
          </a:p>
          <a:p>
            <a:pPr eaLnBrk="1" hangingPunct="1">
              <a:lnSpc>
                <a:spcPct val="80000"/>
              </a:lnSpc>
              <a:buFontTx/>
              <a:buNone/>
            </a:pPr>
            <a:r>
              <a:rPr lang="zh-CN" altLang="en-US" sz="2400" b="1" dirty="0" smtClean="0">
                <a:solidFill>
                  <a:srgbClr val="0000FF"/>
                </a:solidFill>
              </a:rPr>
              <a:t>     </a:t>
            </a:r>
            <a:r>
              <a:rPr lang="en-US" altLang="zh-CN" sz="2400" b="1" dirty="0" smtClean="0">
                <a:solidFill>
                  <a:srgbClr val="0000FF"/>
                </a:solidFill>
              </a:rPr>
              <a:t>GRANT CREATE DATABASE, CREATE TABLE  </a:t>
            </a:r>
          </a:p>
          <a:p>
            <a:pPr eaLnBrk="1" hangingPunct="1">
              <a:lnSpc>
                <a:spcPct val="80000"/>
              </a:lnSpc>
              <a:buFontTx/>
              <a:buNone/>
            </a:pPr>
            <a:r>
              <a:rPr lang="zh-CN" altLang="en-US" sz="2400" b="1" dirty="0" smtClean="0">
                <a:solidFill>
                  <a:srgbClr val="0000FF"/>
                </a:solidFill>
              </a:rPr>
              <a:t>　　</a:t>
            </a:r>
            <a:r>
              <a:rPr lang="en-US" altLang="zh-CN" sz="2400" b="1" dirty="0" smtClean="0">
                <a:solidFill>
                  <a:srgbClr val="0000FF"/>
                </a:solidFill>
              </a:rPr>
              <a:t>TO Mary, John</a:t>
            </a:r>
            <a:endParaRPr lang="en-US" altLang="zh-CN" b="1" dirty="0" smtClean="0"/>
          </a:p>
        </p:txBody>
      </p:sp>
    </p:spTree>
    <p:extLst>
      <p:ext uri="{BB962C8B-B14F-4D97-AF65-F5344CB8AC3E}">
        <p14:creationId xmlns:p14="http://schemas.microsoft.com/office/powerpoint/2010/main" val="34352443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blinds(horizontal)">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blinds(horizontal)">
                                      <p:cBhvr>
                                        <p:cTn id="12" dur="500"/>
                                        <p:tgtEl>
                                          <p:spTgt spid="6">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Effect transition="in" filter="blinds(horizontal)">
                                      <p:cBhvr>
                                        <p:cTn id="1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8.4.1 </a:t>
            </a:r>
            <a:r>
              <a:rPr lang="zh-CN" altLang="en-US" sz="2800" b="1" dirty="0">
                <a:solidFill>
                  <a:schemeClr val="bg1"/>
                </a:solidFill>
                <a:latin typeface="微软雅黑" panose="020B0503020204020204" pitchFamily="34" charset="-122"/>
                <a:ea typeface="微软雅黑" panose="020B0503020204020204" pitchFamily="34" charset="-122"/>
              </a:rPr>
              <a:t>授予权限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395288" y="908050"/>
            <a:ext cx="11585430" cy="5473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5000"/>
              </a:lnSpc>
              <a:buFontTx/>
              <a:buNone/>
            </a:pPr>
            <a:r>
              <a:rPr lang="en-US" altLang="zh-CN" b="1" smtClean="0">
                <a:solidFill>
                  <a:srgbClr val="FF3300"/>
                </a:solidFill>
              </a:rPr>
              <a:t>2.</a:t>
            </a:r>
            <a:r>
              <a:rPr lang="zh-CN" altLang="en-US" b="1" smtClean="0">
                <a:solidFill>
                  <a:srgbClr val="FF3300"/>
                </a:solidFill>
              </a:rPr>
              <a:t>授予对象权限</a:t>
            </a:r>
          </a:p>
          <a:p>
            <a:pPr eaLnBrk="1" hangingPunct="1">
              <a:lnSpc>
                <a:spcPct val="105000"/>
              </a:lnSpc>
              <a:buFontTx/>
              <a:buNone/>
            </a:pPr>
            <a:r>
              <a:rPr lang="zh-CN" altLang="en-US" b="1" smtClean="0"/>
              <a:t>    　</a:t>
            </a:r>
            <a:r>
              <a:rPr lang="zh-CN" altLang="en-US" b="1" smtClean="0">
                <a:latin typeface="楷体_GB2312" pitchFamily="49" charset="-122"/>
                <a:ea typeface="楷体_GB2312" pitchFamily="49" charset="-122"/>
              </a:rPr>
              <a:t>　处理数据或执行存储过程中需要相应对象的操作或执行权限，这些权限可以划分为：</a:t>
            </a:r>
          </a:p>
          <a:p>
            <a:pPr eaLnBrk="1" hangingPunct="1">
              <a:lnSpc>
                <a:spcPct val="105000"/>
              </a:lnSpc>
            </a:pPr>
            <a:r>
              <a:rPr lang="en-US" altLang="zh-CN" b="1" smtClean="0">
                <a:latin typeface="楷体_GB2312" pitchFamily="49" charset="-122"/>
                <a:ea typeface="楷体_GB2312" pitchFamily="49" charset="-122"/>
              </a:rPr>
              <a:t>SELECT</a:t>
            </a:r>
            <a:r>
              <a:rPr lang="zh-CN" altLang="en-US" b="1" smtClean="0">
                <a:latin typeface="楷体_GB2312" pitchFamily="49" charset="-122"/>
                <a:ea typeface="楷体_GB2312" pitchFamily="49" charset="-122"/>
              </a:rPr>
              <a:t>、</a:t>
            </a:r>
            <a:r>
              <a:rPr lang="en-US" altLang="zh-CN" b="1" smtClean="0">
                <a:latin typeface="楷体_GB2312" pitchFamily="49" charset="-122"/>
                <a:ea typeface="楷体_GB2312" pitchFamily="49" charset="-122"/>
              </a:rPr>
              <a:t>INSERT</a:t>
            </a:r>
            <a:r>
              <a:rPr lang="zh-CN" altLang="en-US" b="1" smtClean="0">
                <a:latin typeface="楷体_GB2312" pitchFamily="49" charset="-122"/>
                <a:ea typeface="楷体_GB2312" pitchFamily="49" charset="-122"/>
              </a:rPr>
              <a:t>、</a:t>
            </a:r>
            <a:r>
              <a:rPr lang="en-US" altLang="zh-CN" b="1" smtClean="0">
                <a:latin typeface="楷体_GB2312" pitchFamily="49" charset="-122"/>
                <a:ea typeface="楷体_GB2312" pitchFamily="49" charset="-122"/>
              </a:rPr>
              <a:t>UPDATE</a:t>
            </a:r>
            <a:r>
              <a:rPr lang="zh-CN" altLang="en-US" b="1" smtClean="0">
                <a:latin typeface="楷体_GB2312" pitchFamily="49" charset="-122"/>
                <a:ea typeface="楷体_GB2312" pitchFamily="49" charset="-122"/>
              </a:rPr>
              <a:t>和</a:t>
            </a:r>
            <a:r>
              <a:rPr lang="en-US" altLang="zh-CN" b="1" smtClean="0">
                <a:latin typeface="楷体_GB2312" pitchFamily="49" charset="-122"/>
                <a:ea typeface="楷体_GB2312" pitchFamily="49" charset="-122"/>
              </a:rPr>
              <a:t>DELETE</a:t>
            </a:r>
            <a:r>
              <a:rPr lang="zh-CN" altLang="en-US" b="1" smtClean="0">
                <a:latin typeface="楷体_GB2312" pitchFamily="49" charset="-122"/>
                <a:ea typeface="楷体_GB2312" pitchFamily="49" charset="-122"/>
              </a:rPr>
              <a:t>语句权限，可以应用到整个表或视图；</a:t>
            </a:r>
          </a:p>
          <a:p>
            <a:pPr eaLnBrk="1" hangingPunct="1">
              <a:lnSpc>
                <a:spcPct val="105000"/>
              </a:lnSpc>
            </a:pPr>
            <a:r>
              <a:rPr lang="en-US" altLang="zh-CN" b="1" smtClean="0">
                <a:latin typeface="楷体_GB2312" pitchFamily="49" charset="-122"/>
                <a:ea typeface="楷体_GB2312" pitchFamily="49" charset="-122"/>
              </a:rPr>
              <a:t>SELECT</a:t>
            </a:r>
            <a:r>
              <a:rPr lang="zh-CN" altLang="en-US" b="1" smtClean="0">
                <a:latin typeface="楷体_GB2312" pitchFamily="49" charset="-122"/>
                <a:ea typeface="楷体_GB2312" pitchFamily="49" charset="-122"/>
              </a:rPr>
              <a:t>和</a:t>
            </a:r>
            <a:r>
              <a:rPr lang="en-US" altLang="zh-CN" b="1" smtClean="0">
                <a:latin typeface="楷体_GB2312" pitchFamily="49" charset="-122"/>
                <a:ea typeface="楷体_GB2312" pitchFamily="49" charset="-122"/>
              </a:rPr>
              <a:t>UPDATE</a:t>
            </a:r>
            <a:r>
              <a:rPr lang="zh-CN" altLang="en-US" b="1" smtClean="0">
                <a:latin typeface="楷体_GB2312" pitchFamily="49" charset="-122"/>
                <a:ea typeface="楷体_GB2312" pitchFamily="49" charset="-122"/>
              </a:rPr>
              <a:t>语句权限，可以有选择性地应用到表或视图中的某些列上；</a:t>
            </a:r>
          </a:p>
          <a:p>
            <a:pPr eaLnBrk="1" hangingPunct="1">
              <a:lnSpc>
                <a:spcPct val="105000"/>
              </a:lnSpc>
            </a:pPr>
            <a:r>
              <a:rPr lang="en-US" altLang="zh-CN" b="1" smtClean="0">
                <a:latin typeface="楷体_GB2312" pitchFamily="49" charset="-122"/>
                <a:ea typeface="楷体_GB2312" pitchFamily="49" charset="-122"/>
              </a:rPr>
              <a:t>INSERT</a:t>
            </a:r>
            <a:r>
              <a:rPr lang="zh-CN" altLang="en-US" b="1" smtClean="0">
                <a:latin typeface="楷体_GB2312" pitchFamily="49" charset="-122"/>
                <a:ea typeface="楷体_GB2312" pitchFamily="49" charset="-122"/>
              </a:rPr>
              <a:t>和</a:t>
            </a:r>
            <a:r>
              <a:rPr lang="en-US" altLang="zh-CN" b="1" smtClean="0">
                <a:latin typeface="楷体_GB2312" pitchFamily="49" charset="-122"/>
                <a:ea typeface="楷体_GB2312" pitchFamily="49" charset="-122"/>
              </a:rPr>
              <a:t>DELETE</a:t>
            </a:r>
            <a:r>
              <a:rPr lang="zh-CN" altLang="en-US" b="1" smtClean="0">
                <a:latin typeface="楷体_GB2312" pitchFamily="49" charset="-122"/>
                <a:ea typeface="楷体_GB2312" pitchFamily="49" charset="-122"/>
              </a:rPr>
              <a:t>语句权限，会影响整行，因此只可以应用到表或视图中，而不能应用到单个列上。</a:t>
            </a:r>
          </a:p>
          <a:p>
            <a:pPr eaLnBrk="1" hangingPunct="1">
              <a:lnSpc>
                <a:spcPct val="105000"/>
              </a:lnSpc>
            </a:pPr>
            <a:r>
              <a:rPr lang="en-US" altLang="zh-CN" b="1" smtClean="0">
                <a:latin typeface="楷体_GB2312" pitchFamily="49" charset="-122"/>
                <a:ea typeface="楷体_GB2312" pitchFamily="49" charset="-122"/>
              </a:rPr>
              <a:t>EXECUTE</a:t>
            </a:r>
            <a:r>
              <a:rPr lang="zh-CN" altLang="en-US" b="1" smtClean="0">
                <a:latin typeface="楷体_GB2312" pitchFamily="49" charset="-122"/>
                <a:ea typeface="楷体_GB2312" pitchFamily="49" charset="-122"/>
              </a:rPr>
              <a:t>语句权限，执行存储过程和函数的权限。</a:t>
            </a:r>
            <a:endParaRPr lang="zh-CN" altLang="en-US" b="1" smtClean="0">
              <a:latin typeface="楷体_GB2312" pitchFamily="49" charset="-122"/>
              <a:ea typeface="楷体_GB2312" pitchFamily="49" charset="-122"/>
            </a:endParaRPr>
          </a:p>
        </p:txBody>
      </p:sp>
    </p:spTree>
    <p:extLst>
      <p:ext uri="{BB962C8B-B14F-4D97-AF65-F5344CB8AC3E}">
        <p14:creationId xmlns:p14="http://schemas.microsoft.com/office/powerpoint/2010/main" val="3031450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8.4.1 </a:t>
            </a:r>
            <a:r>
              <a:rPr lang="zh-CN" altLang="en-US" sz="2800" b="1" dirty="0">
                <a:solidFill>
                  <a:schemeClr val="bg1"/>
                </a:solidFill>
                <a:latin typeface="微软雅黑" panose="020B0503020204020204" pitchFamily="34" charset="-122"/>
                <a:ea typeface="微软雅黑" panose="020B0503020204020204" pitchFamily="34" charset="-122"/>
              </a:rPr>
              <a:t>授予权限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499052" y="990600"/>
            <a:ext cx="11263745"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buFontTx/>
              <a:buNone/>
            </a:pPr>
            <a:r>
              <a:rPr lang="zh-CN" altLang="en-US" b="1" dirty="0" smtClean="0"/>
              <a:t>数据库对象授权的命令格式如下：</a:t>
            </a:r>
          </a:p>
          <a:p>
            <a:pPr eaLnBrk="1" hangingPunct="1">
              <a:lnSpc>
                <a:spcPct val="120000"/>
              </a:lnSpc>
              <a:buFontTx/>
              <a:buNone/>
            </a:pPr>
            <a:r>
              <a:rPr lang="en-US" altLang="zh-CN" b="1" dirty="0" smtClean="0">
                <a:solidFill>
                  <a:srgbClr val="FF3300"/>
                </a:solidFill>
              </a:rPr>
              <a:t>GRANT { ALL [ PRIVILEGES ] | permission [ ,...n ] }</a:t>
            </a:r>
            <a:br>
              <a:rPr lang="en-US" altLang="zh-CN" b="1" dirty="0" smtClean="0">
                <a:solidFill>
                  <a:srgbClr val="FF3300"/>
                </a:solidFill>
              </a:rPr>
            </a:br>
            <a:r>
              <a:rPr lang="en-US" altLang="zh-CN" b="1" dirty="0" smtClean="0">
                <a:solidFill>
                  <a:srgbClr val="FF3300"/>
                </a:solidFill>
              </a:rPr>
              <a:t>    { [ ( column [ ,...n ] ) ] ON { table | view }</a:t>
            </a:r>
            <a:br>
              <a:rPr lang="en-US" altLang="zh-CN" b="1" dirty="0" smtClean="0">
                <a:solidFill>
                  <a:srgbClr val="FF3300"/>
                </a:solidFill>
              </a:rPr>
            </a:br>
            <a:r>
              <a:rPr lang="en-US" altLang="zh-CN" b="1" dirty="0" smtClean="0">
                <a:solidFill>
                  <a:srgbClr val="FF3300"/>
                </a:solidFill>
              </a:rPr>
              <a:t>     | ON { table | view } [ ( column [ ,...n ] ) ]</a:t>
            </a:r>
            <a:br>
              <a:rPr lang="en-US" altLang="zh-CN" b="1" dirty="0" smtClean="0">
                <a:solidFill>
                  <a:srgbClr val="FF3300"/>
                </a:solidFill>
              </a:rPr>
            </a:br>
            <a:r>
              <a:rPr lang="en-US" altLang="zh-CN" b="1" dirty="0" smtClean="0">
                <a:solidFill>
                  <a:srgbClr val="FF3300"/>
                </a:solidFill>
              </a:rPr>
              <a:t>     | ON { </a:t>
            </a:r>
            <a:r>
              <a:rPr lang="en-US" altLang="zh-CN" b="1" dirty="0" err="1" smtClean="0">
                <a:solidFill>
                  <a:srgbClr val="FF3300"/>
                </a:solidFill>
              </a:rPr>
              <a:t>stored_procedure</a:t>
            </a:r>
            <a:r>
              <a:rPr lang="en-US" altLang="zh-CN" b="1" dirty="0" smtClean="0">
                <a:solidFill>
                  <a:srgbClr val="FF3300"/>
                </a:solidFill>
              </a:rPr>
              <a:t> | </a:t>
            </a:r>
            <a:r>
              <a:rPr lang="en-US" altLang="zh-CN" b="1" dirty="0" err="1" smtClean="0">
                <a:solidFill>
                  <a:srgbClr val="FF3300"/>
                </a:solidFill>
              </a:rPr>
              <a:t>extended_procedure</a:t>
            </a:r>
            <a:r>
              <a:rPr lang="en-US" altLang="zh-CN" b="1" dirty="0" smtClean="0">
                <a:solidFill>
                  <a:srgbClr val="FF3300"/>
                </a:solidFill>
              </a:rPr>
              <a:t> }</a:t>
            </a:r>
            <a:br>
              <a:rPr lang="en-US" altLang="zh-CN" b="1" dirty="0" smtClean="0">
                <a:solidFill>
                  <a:srgbClr val="FF3300"/>
                </a:solidFill>
              </a:rPr>
            </a:br>
            <a:r>
              <a:rPr lang="en-US" altLang="zh-CN" b="1" dirty="0" smtClean="0">
                <a:solidFill>
                  <a:srgbClr val="FF3300"/>
                </a:solidFill>
              </a:rPr>
              <a:t>     | ON { </a:t>
            </a:r>
            <a:r>
              <a:rPr lang="en-US" altLang="zh-CN" b="1" dirty="0" err="1" smtClean="0">
                <a:solidFill>
                  <a:srgbClr val="FF3300"/>
                </a:solidFill>
              </a:rPr>
              <a:t>user_defined_function</a:t>
            </a:r>
            <a:r>
              <a:rPr lang="en-US" altLang="zh-CN" b="1" dirty="0" smtClean="0">
                <a:solidFill>
                  <a:srgbClr val="FF3300"/>
                </a:solidFill>
              </a:rPr>
              <a:t> }    } </a:t>
            </a:r>
            <a:br>
              <a:rPr lang="en-US" altLang="zh-CN" b="1" dirty="0" smtClean="0">
                <a:solidFill>
                  <a:srgbClr val="FF3300"/>
                </a:solidFill>
              </a:rPr>
            </a:br>
            <a:r>
              <a:rPr lang="en-US" altLang="zh-CN" b="1" dirty="0" smtClean="0">
                <a:solidFill>
                  <a:srgbClr val="FF3300"/>
                </a:solidFill>
              </a:rPr>
              <a:t>  TO </a:t>
            </a:r>
            <a:r>
              <a:rPr lang="en-US" altLang="zh-CN" b="1" dirty="0" err="1" smtClean="0">
                <a:solidFill>
                  <a:srgbClr val="FF3300"/>
                </a:solidFill>
              </a:rPr>
              <a:t>security_account</a:t>
            </a:r>
            <a:r>
              <a:rPr lang="en-US" altLang="zh-CN" b="1" dirty="0" smtClean="0">
                <a:solidFill>
                  <a:srgbClr val="FF3300"/>
                </a:solidFill>
              </a:rPr>
              <a:t> [ ,...n ] </a:t>
            </a:r>
            <a:br>
              <a:rPr lang="en-US" altLang="zh-CN" b="1" dirty="0" smtClean="0">
                <a:solidFill>
                  <a:srgbClr val="FF3300"/>
                </a:solidFill>
              </a:rPr>
            </a:br>
            <a:r>
              <a:rPr lang="en-US" altLang="zh-CN" b="1" dirty="0" smtClean="0">
                <a:solidFill>
                  <a:srgbClr val="FF3300"/>
                </a:solidFill>
              </a:rPr>
              <a:t>  [ WITH GRANT OPTION ] </a:t>
            </a:r>
            <a:br>
              <a:rPr lang="en-US" altLang="zh-CN" b="1" dirty="0" smtClean="0">
                <a:solidFill>
                  <a:srgbClr val="FF3300"/>
                </a:solidFill>
              </a:rPr>
            </a:br>
            <a:r>
              <a:rPr lang="en-US" altLang="zh-CN" b="1" dirty="0" smtClean="0">
                <a:solidFill>
                  <a:srgbClr val="FF3300"/>
                </a:solidFill>
              </a:rPr>
              <a:t>   [ AS { group | role } ]</a:t>
            </a:r>
            <a:endParaRPr lang="en-US" altLang="zh-CN" b="1" dirty="0" smtClean="0">
              <a:solidFill>
                <a:srgbClr val="FF3300"/>
              </a:solidFill>
            </a:endParaRPr>
          </a:p>
        </p:txBody>
      </p:sp>
    </p:spTree>
    <p:extLst>
      <p:ext uri="{BB962C8B-B14F-4D97-AF65-F5344CB8AC3E}">
        <p14:creationId xmlns:p14="http://schemas.microsoft.com/office/powerpoint/2010/main" val="1649109692"/>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8.4.1 </a:t>
            </a:r>
            <a:r>
              <a:rPr lang="zh-CN" altLang="en-US" sz="2800" b="1" dirty="0">
                <a:solidFill>
                  <a:schemeClr val="bg1"/>
                </a:solidFill>
                <a:latin typeface="微软雅黑" panose="020B0503020204020204" pitchFamily="34" charset="-122"/>
                <a:ea typeface="微软雅黑" panose="020B0503020204020204" pitchFamily="34" charset="-122"/>
              </a:rPr>
              <a:t>授予权限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245870" y="990600"/>
            <a:ext cx="11617036" cy="5040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zh-CN" altLang="en-US" b="1" smtClean="0"/>
              <a:t>例：在电力工程抢修数据库中：</a:t>
            </a:r>
          </a:p>
          <a:p>
            <a:pPr eaLnBrk="1" hangingPunct="1">
              <a:buFontTx/>
              <a:buNone/>
            </a:pPr>
            <a:r>
              <a:rPr lang="zh-CN" altLang="en-US" b="1" smtClean="0"/>
              <a:t>（</a:t>
            </a:r>
            <a:r>
              <a:rPr lang="en-US" altLang="zh-CN" b="1" smtClean="0"/>
              <a:t>1</a:t>
            </a:r>
            <a:r>
              <a:rPr lang="zh-CN" altLang="en-US" b="1" smtClean="0"/>
              <a:t>）将</a:t>
            </a:r>
            <a:r>
              <a:rPr lang="en-US" altLang="zh-CN" b="1" smtClean="0"/>
              <a:t>out_stock</a:t>
            </a:r>
            <a:r>
              <a:rPr lang="zh-CN" altLang="en-US" b="1" smtClean="0"/>
              <a:t>表的</a:t>
            </a:r>
            <a:r>
              <a:rPr lang="en-US" altLang="zh-CN" b="1" smtClean="0"/>
              <a:t>SELECT</a:t>
            </a:r>
            <a:r>
              <a:rPr lang="zh-CN" altLang="en-US" b="1" smtClean="0"/>
              <a:t>权限授予</a:t>
            </a:r>
            <a:r>
              <a:rPr lang="en-US" altLang="zh-CN" b="1" smtClean="0"/>
              <a:t>public</a:t>
            </a:r>
            <a:r>
              <a:rPr lang="zh-CN" altLang="en-US" b="1" smtClean="0"/>
              <a:t>角色。</a:t>
            </a:r>
          </a:p>
          <a:p>
            <a:pPr eaLnBrk="1" hangingPunct="1">
              <a:buFontTx/>
              <a:buNone/>
            </a:pPr>
            <a:r>
              <a:rPr lang="zh-CN" altLang="en-US" b="1" smtClean="0">
                <a:solidFill>
                  <a:schemeClr val="accent2"/>
                </a:solidFill>
              </a:rPr>
              <a:t>      </a:t>
            </a:r>
            <a:r>
              <a:rPr lang="en-US" altLang="zh-CN" b="1" smtClean="0">
                <a:solidFill>
                  <a:schemeClr val="accent2"/>
                </a:solidFill>
              </a:rPr>
              <a:t>GRANT SELECT ON out_stock TO public </a:t>
            </a:r>
          </a:p>
          <a:p>
            <a:pPr eaLnBrk="1" hangingPunct="1">
              <a:buFontTx/>
              <a:buNone/>
            </a:pPr>
            <a:endParaRPr lang="en-US" altLang="zh-CN" b="1" smtClean="0">
              <a:solidFill>
                <a:schemeClr val="accent2"/>
              </a:solidFill>
            </a:endParaRPr>
          </a:p>
          <a:p>
            <a:pPr eaLnBrk="1" hangingPunct="1">
              <a:buFontTx/>
              <a:buNone/>
            </a:pPr>
            <a:r>
              <a:rPr lang="zh-CN" altLang="en-US" b="1" smtClean="0"/>
              <a:t>（</a:t>
            </a:r>
            <a:r>
              <a:rPr lang="en-US" altLang="zh-CN" b="1" smtClean="0"/>
              <a:t>2</a:t>
            </a:r>
            <a:r>
              <a:rPr lang="zh-CN" altLang="en-US" b="1" smtClean="0"/>
              <a:t>）将</a:t>
            </a:r>
            <a:r>
              <a:rPr lang="en-US" altLang="zh-CN" b="1" smtClean="0"/>
              <a:t>out_stock</a:t>
            </a:r>
            <a:r>
              <a:rPr lang="zh-CN" altLang="en-US" b="1" smtClean="0"/>
              <a:t>表的</a:t>
            </a:r>
            <a:r>
              <a:rPr lang="en-US" altLang="zh-CN" b="1" smtClean="0"/>
              <a:t>INSERT, UPDATE, DELETE</a:t>
            </a:r>
            <a:r>
              <a:rPr lang="zh-CN" altLang="en-US" b="1" smtClean="0"/>
              <a:t>权限授予用户 </a:t>
            </a:r>
            <a:r>
              <a:rPr lang="en-US" altLang="zh-CN" b="1" smtClean="0"/>
              <a:t>Mary</a:t>
            </a:r>
            <a:r>
              <a:rPr lang="zh-CN" altLang="en-US" b="1" smtClean="0"/>
              <a:t>、</a:t>
            </a:r>
            <a:r>
              <a:rPr lang="en-US" altLang="zh-CN" b="1" smtClean="0"/>
              <a:t>John</a:t>
            </a:r>
            <a:r>
              <a:rPr lang="zh-CN" altLang="en-US" b="1" smtClean="0"/>
              <a:t>。</a:t>
            </a:r>
          </a:p>
          <a:p>
            <a:pPr eaLnBrk="1" hangingPunct="1">
              <a:buFontTx/>
              <a:buNone/>
            </a:pPr>
            <a:r>
              <a:rPr lang="zh-CN" altLang="en-US" b="1" smtClean="0">
                <a:solidFill>
                  <a:schemeClr val="accent2"/>
                </a:solidFill>
              </a:rPr>
              <a:t>   </a:t>
            </a:r>
            <a:r>
              <a:rPr lang="en-US" altLang="zh-CN" b="1" smtClean="0">
                <a:solidFill>
                  <a:schemeClr val="accent2"/>
                </a:solidFill>
              </a:rPr>
              <a:t>GRANT INSERT, UPDATE, DELETE ON out_stock  TO  Mary, John</a:t>
            </a:r>
          </a:p>
          <a:p>
            <a:pPr eaLnBrk="1" hangingPunct="1">
              <a:buFontTx/>
              <a:buNone/>
            </a:pPr>
            <a:endParaRPr lang="en-US" altLang="zh-CN" b="1" smtClean="0">
              <a:solidFill>
                <a:schemeClr val="accent2"/>
              </a:solidFill>
            </a:endParaRPr>
          </a:p>
          <a:p>
            <a:pPr eaLnBrk="1" hangingPunct="1">
              <a:buFontTx/>
              <a:buNone/>
            </a:pPr>
            <a:r>
              <a:rPr lang="zh-CN" altLang="en-US" b="1" smtClean="0"/>
              <a:t>（</a:t>
            </a:r>
            <a:r>
              <a:rPr lang="en-US" altLang="zh-CN" b="1" smtClean="0"/>
              <a:t>3</a:t>
            </a:r>
            <a:r>
              <a:rPr lang="zh-CN" altLang="en-US" b="1" smtClean="0"/>
              <a:t>）将对表</a:t>
            </a:r>
            <a:r>
              <a:rPr lang="en-US" altLang="zh-CN" b="1" smtClean="0"/>
              <a:t>out_stock</a:t>
            </a:r>
            <a:r>
              <a:rPr lang="zh-CN" altLang="en-US" b="1" smtClean="0"/>
              <a:t>的</a:t>
            </a:r>
            <a:r>
              <a:rPr lang="en-US" altLang="zh-CN" b="1" smtClean="0"/>
              <a:t>get_date</a:t>
            </a:r>
            <a:r>
              <a:rPr lang="zh-CN" altLang="en-US" b="1" smtClean="0"/>
              <a:t>列的修改权限授予用户</a:t>
            </a:r>
            <a:r>
              <a:rPr lang="en-US" altLang="zh-CN" b="1" smtClean="0"/>
              <a:t>Tom</a:t>
            </a:r>
            <a:r>
              <a:rPr lang="zh-CN" altLang="en-US" b="1" smtClean="0"/>
              <a:t>。</a:t>
            </a:r>
          </a:p>
          <a:p>
            <a:pPr eaLnBrk="1" hangingPunct="1">
              <a:buFontTx/>
              <a:buNone/>
            </a:pPr>
            <a:r>
              <a:rPr lang="zh-CN" altLang="en-US" b="1" smtClean="0">
                <a:solidFill>
                  <a:schemeClr val="accent2"/>
                </a:solidFill>
              </a:rPr>
              <a:t>     </a:t>
            </a:r>
            <a:r>
              <a:rPr lang="en-US" altLang="zh-CN" b="1" smtClean="0">
                <a:solidFill>
                  <a:schemeClr val="accent2"/>
                </a:solidFill>
              </a:rPr>
              <a:t>GRANT UPDATE (get_date) ON out_stock </a:t>
            </a:r>
          </a:p>
          <a:p>
            <a:pPr eaLnBrk="1" hangingPunct="1">
              <a:buFontTx/>
              <a:buNone/>
            </a:pPr>
            <a:r>
              <a:rPr lang="en-US" altLang="zh-CN" b="1" smtClean="0">
                <a:solidFill>
                  <a:schemeClr val="accent2"/>
                </a:solidFill>
              </a:rPr>
              <a:t>     To Tom</a:t>
            </a:r>
            <a:endParaRPr lang="en-US" altLang="zh-CN" b="1" dirty="0" smtClean="0">
              <a:solidFill>
                <a:schemeClr val="accent2"/>
              </a:solidFill>
            </a:endParaRPr>
          </a:p>
        </p:txBody>
      </p:sp>
    </p:spTree>
    <p:extLst>
      <p:ext uri="{BB962C8B-B14F-4D97-AF65-F5344CB8AC3E}">
        <p14:creationId xmlns:p14="http://schemas.microsoft.com/office/powerpoint/2010/main" val="21007988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blinds(horizontal)">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Effect transition="in" filter="blinds(horizontal)">
                                      <p:cBhvr>
                                        <p:cTn id="17" dur="500"/>
                                        <p:tgtEl>
                                          <p:spTgt spid="6">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blinds(horizontal)">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8.4.1 </a:t>
            </a:r>
            <a:r>
              <a:rPr lang="zh-CN" altLang="en-US" sz="2800" b="1" dirty="0">
                <a:solidFill>
                  <a:schemeClr val="bg1"/>
                </a:solidFill>
                <a:latin typeface="微软雅黑" panose="020B0503020204020204" pitchFamily="34" charset="-122"/>
                <a:ea typeface="微软雅黑" panose="020B0503020204020204" pitchFamily="34" charset="-122"/>
              </a:rPr>
              <a:t>授予权限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a:spLocks noChangeArrowheads="1"/>
          </p:cNvSpPr>
          <p:nvPr/>
        </p:nvSpPr>
        <p:spPr bwMode="auto">
          <a:xfrm>
            <a:off x="533399" y="981075"/>
            <a:ext cx="1107324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zh-CN" altLang="en-US" sz="2800" b="1" i="0" dirty="0">
                <a:solidFill>
                  <a:srgbClr val="000066"/>
                </a:solidFill>
                <a:latin typeface="Tahoma" panose="020B0604030504040204" pitchFamily="34" charset="0"/>
              </a:rPr>
              <a:t>例：把对表</a:t>
            </a:r>
            <a:r>
              <a:rPr kumimoji="1" lang="en-US" altLang="zh-CN" sz="2800" b="1" i="0" dirty="0">
                <a:solidFill>
                  <a:srgbClr val="000066"/>
                </a:solidFill>
                <a:latin typeface="Tahoma" panose="020B0604030504040204" pitchFamily="34" charset="0"/>
              </a:rPr>
              <a:t>stock</a:t>
            </a:r>
            <a:r>
              <a:rPr kumimoji="1" lang="zh-CN" altLang="en-US" sz="2800" b="1" i="0" dirty="0">
                <a:solidFill>
                  <a:srgbClr val="000066"/>
                </a:solidFill>
                <a:latin typeface="Tahoma" panose="020B0604030504040204" pitchFamily="34" charset="0"/>
              </a:rPr>
              <a:t>的</a:t>
            </a:r>
            <a:r>
              <a:rPr kumimoji="1" lang="en-US" altLang="zh-CN" sz="2800" b="1" i="0" dirty="0">
                <a:solidFill>
                  <a:srgbClr val="000066"/>
                </a:solidFill>
                <a:latin typeface="Tahoma" panose="020B0604030504040204" pitchFamily="34" charset="0"/>
              </a:rPr>
              <a:t>insert</a:t>
            </a:r>
            <a:r>
              <a:rPr kumimoji="1" lang="zh-CN" altLang="en-US" sz="2800" b="1" i="0" dirty="0">
                <a:solidFill>
                  <a:srgbClr val="000066"/>
                </a:solidFill>
                <a:latin typeface="Tahoma" panose="020B0604030504040204" pitchFamily="34" charset="0"/>
              </a:rPr>
              <a:t>权限授予用户</a:t>
            </a:r>
            <a:r>
              <a:rPr kumimoji="1" lang="en-US" altLang="zh-CN" sz="2800" b="1" i="0" dirty="0" err="1">
                <a:solidFill>
                  <a:srgbClr val="000066"/>
                </a:solidFill>
                <a:latin typeface="Tahoma" panose="020B0604030504040204" pitchFamily="34" charset="0"/>
              </a:rPr>
              <a:t>U1</a:t>
            </a:r>
            <a:r>
              <a:rPr kumimoji="1" lang="zh-CN" altLang="en-US" sz="2800" b="1" i="0" dirty="0">
                <a:solidFill>
                  <a:srgbClr val="000066"/>
                </a:solidFill>
                <a:latin typeface="Tahoma" panose="020B0604030504040204" pitchFamily="34" charset="0"/>
              </a:rPr>
              <a:t>，并允许将此权限授予其他用户。</a:t>
            </a:r>
          </a:p>
        </p:txBody>
      </p:sp>
      <p:sp>
        <p:nvSpPr>
          <p:cNvPr id="7" name="Rectangle 4"/>
          <p:cNvSpPr>
            <a:spLocks noChangeArrowheads="1"/>
          </p:cNvSpPr>
          <p:nvPr/>
        </p:nvSpPr>
        <p:spPr bwMode="auto">
          <a:xfrm>
            <a:off x="838199" y="1981200"/>
            <a:ext cx="964622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en-US" altLang="zh-CN" sz="2800" b="1" i="0" dirty="0">
                <a:solidFill>
                  <a:srgbClr val="CC3300"/>
                </a:solidFill>
                <a:latin typeface="Tahoma" panose="020B0604030504040204" pitchFamily="34" charset="0"/>
              </a:rPr>
              <a:t>Grant  insert  On stock  To </a:t>
            </a:r>
            <a:r>
              <a:rPr kumimoji="1" lang="en-US" altLang="zh-CN" sz="2800" b="1" i="0" dirty="0" err="1">
                <a:solidFill>
                  <a:srgbClr val="CC3300"/>
                </a:solidFill>
                <a:latin typeface="Tahoma" panose="020B0604030504040204" pitchFamily="34" charset="0"/>
              </a:rPr>
              <a:t>U1</a:t>
            </a:r>
            <a:endParaRPr kumimoji="1" lang="en-US" altLang="zh-CN" sz="2800" b="1" i="0" dirty="0">
              <a:solidFill>
                <a:srgbClr val="CC3300"/>
              </a:solidFill>
              <a:latin typeface="Tahoma" panose="020B0604030504040204" pitchFamily="34" charset="0"/>
            </a:endParaRPr>
          </a:p>
          <a:p>
            <a:pPr eaLnBrk="1" hangingPunct="1">
              <a:spcBef>
                <a:spcPct val="20000"/>
              </a:spcBef>
              <a:buClr>
                <a:schemeClr val="accent1"/>
              </a:buClr>
            </a:pPr>
            <a:r>
              <a:rPr kumimoji="1" lang="en-US" altLang="zh-CN" sz="2800" b="1" i="0" dirty="0">
                <a:solidFill>
                  <a:srgbClr val="CC3300"/>
                </a:solidFill>
                <a:latin typeface="Tahoma" panose="020B0604030504040204" pitchFamily="34" charset="0"/>
              </a:rPr>
              <a:t>With grant option;</a:t>
            </a:r>
          </a:p>
        </p:txBody>
      </p:sp>
      <p:sp>
        <p:nvSpPr>
          <p:cNvPr id="8" name="Rectangle 5"/>
          <p:cNvSpPr>
            <a:spLocks noChangeArrowheads="1"/>
          </p:cNvSpPr>
          <p:nvPr/>
        </p:nvSpPr>
        <p:spPr bwMode="auto">
          <a:xfrm>
            <a:off x="838200" y="3124200"/>
            <a:ext cx="7239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en-US" altLang="zh-CN" sz="2800" b="1" i="0">
                <a:solidFill>
                  <a:srgbClr val="000066"/>
                </a:solidFill>
                <a:latin typeface="Tahoma" panose="020B0604030504040204" pitchFamily="34" charset="0"/>
              </a:rPr>
              <a:t>U1</a:t>
            </a:r>
            <a:r>
              <a:rPr kumimoji="1" lang="zh-CN" altLang="en-US" sz="2800" b="1" i="0">
                <a:solidFill>
                  <a:srgbClr val="000066"/>
                </a:solidFill>
                <a:latin typeface="Tahoma" panose="020B0604030504040204" pitchFamily="34" charset="0"/>
              </a:rPr>
              <a:t>可将此权限授予</a:t>
            </a:r>
            <a:r>
              <a:rPr kumimoji="1" lang="en-US" altLang="zh-CN" sz="2800" b="1" i="0">
                <a:solidFill>
                  <a:srgbClr val="000066"/>
                </a:solidFill>
                <a:latin typeface="Tahoma" panose="020B0604030504040204" pitchFamily="34" charset="0"/>
              </a:rPr>
              <a:t>U2</a:t>
            </a:r>
            <a:r>
              <a:rPr kumimoji="1" lang="zh-CN" altLang="en-US" sz="2800" b="1" i="0">
                <a:solidFill>
                  <a:srgbClr val="000066"/>
                </a:solidFill>
                <a:latin typeface="Tahoma" panose="020B0604030504040204" pitchFamily="34" charset="0"/>
              </a:rPr>
              <a:t>：</a:t>
            </a:r>
          </a:p>
          <a:p>
            <a:pPr eaLnBrk="1" hangingPunct="1">
              <a:spcBef>
                <a:spcPct val="20000"/>
              </a:spcBef>
              <a:buClr>
                <a:schemeClr val="accent1"/>
              </a:buClr>
            </a:pPr>
            <a:r>
              <a:rPr kumimoji="1" lang="en-US" altLang="zh-CN" sz="2800" b="1" i="0">
                <a:solidFill>
                  <a:srgbClr val="CC3300"/>
                </a:solidFill>
                <a:latin typeface="Tahoma" panose="020B0604030504040204" pitchFamily="34" charset="0"/>
              </a:rPr>
              <a:t>Grant  insert On stock  To U2</a:t>
            </a:r>
          </a:p>
          <a:p>
            <a:pPr eaLnBrk="1" hangingPunct="1">
              <a:spcBef>
                <a:spcPct val="20000"/>
              </a:spcBef>
              <a:buClr>
                <a:schemeClr val="accent1"/>
              </a:buClr>
            </a:pPr>
            <a:r>
              <a:rPr kumimoji="1" lang="en-US" altLang="zh-CN" sz="2800" b="1" i="0">
                <a:solidFill>
                  <a:srgbClr val="CC3300"/>
                </a:solidFill>
                <a:latin typeface="Tahoma" panose="020B0604030504040204" pitchFamily="34" charset="0"/>
              </a:rPr>
              <a:t>With grant option;</a:t>
            </a:r>
          </a:p>
        </p:txBody>
      </p:sp>
      <p:sp>
        <p:nvSpPr>
          <p:cNvPr id="9" name="Rectangle 6"/>
          <p:cNvSpPr>
            <a:spLocks noChangeArrowheads="1"/>
          </p:cNvSpPr>
          <p:nvPr/>
        </p:nvSpPr>
        <p:spPr bwMode="auto">
          <a:xfrm>
            <a:off x="838200" y="4876800"/>
            <a:ext cx="7239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en-US" altLang="zh-CN" sz="2800" b="1" i="0">
                <a:solidFill>
                  <a:srgbClr val="000066"/>
                </a:solidFill>
                <a:latin typeface="Tahoma" panose="020B0604030504040204" pitchFamily="34" charset="0"/>
              </a:rPr>
              <a:t>U2</a:t>
            </a:r>
            <a:r>
              <a:rPr kumimoji="1" lang="zh-CN" altLang="en-US" sz="2800" b="1" i="0">
                <a:solidFill>
                  <a:srgbClr val="000066"/>
                </a:solidFill>
                <a:latin typeface="Tahoma" panose="020B0604030504040204" pitchFamily="34" charset="0"/>
              </a:rPr>
              <a:t>可将此权限授予</a:t>
            </a:r>
            <a:r>
              <a:rPr kumimoji="1" lang="en-US" altLang="zh-CN" sz="2800" b="1" i="0">
                <a:solidFill>
                  <a:srgbClr val="000066"/>
                </a:solidFill>
                <a:latin typeface="Tahoma" panose="020B0604030504040204" pitchFamily="34" charset="0"/>
              </a:rPr>
              <a:t>U3</a:t>
            </a:r>
            <a:r>
              <a:rPr kumimoji="1" lang="zh-CN" altLang="en-US" sz="2800" b="1" i="0">
                <a:solidFill>
                  <a:srgbClr val="000066"/>
                </a:solidFill>
                <a:latin typeface="Tahoma" panose="020B0604030504040204" pitchFamily="34" charset="0"/>
              </a:rPr>
              <a:t>：</a:t>
            </a:r>
          </a:p>
          <a:p>
            <a:pPr eaLnBrk="1" hangingPunct="1">
              <a:spcBef>
                <a:spcPct val="20000"/>
              </a:spcBef>
              <a:buClr>
                <a:schemeClr val="accent1"/>
              </a:buClr>
            </a:pPr>
            <a:r>
              <a:rPr kumimoji="1" lang="en-US" altLang="zh-CN" sz="2800" b="1" i="0">
                <a:solidFill>
                  <a:srgbClr val="CC3300"/>
                </a:solidFill>
                <a:latin typeface="Tahoma" panose="020B0604030504040204" pitchFamily="34" charset="0"/>
              </a:rPr>
              <a:t>Grant  insert On stock  To U3;</a:t>
            </a:r>
          </a:p>
        </p:txBody>
      </p:sp>
      <p:sp>
        <p:nvSpPr>
          <p:cNvPr id="10" name="Rectangle 7"/>
          <p:cNvSpPr>
            <a:spLocks noChangeArrowheads="1"/>
          </p:cNvSpPr>
          <p:nvPr/>
        </p:nvSpPr>
        <p:spPr bwMode="auto">
          <a:xfrm>
            <a:off x="4724400" y="4267200"/>
            <a:ext cx="3803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a:spAutoFit/>
          </a:bodyPr>
          <a:lstStyle>
            <a:lvl1pPr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i="0">
                <a:latin typeface="Tahoma" panose="020B0604030504040204" pitchFamily="34" charset="0"/>
              </a:rPr>
              <a:t> --&gt;U1--&gt; U2--&gt; U3</a:t>
            </a:r>
          </a:p>
        </p:txBody>
      </p:sp>
    </p:spTree>
    <p:extLst>
      <p:ext uri="{BB962C8B-B14F-4D97-AF65-F5344CB8AC3E}">
        <p14:creationId xmlns:p14="http://schemas.microsoft.com/office/powerpoint/2010/main" val="17239294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8.4.1 </a:t>
            </a:r>
            <a:r>
              <a:rPr lang="zh-CN" altLang="en-US" sz="2800" b="1" dirty="0">
                <a:solidFill>
                  <a:schemeClr val="bg1"/>
                </a:solidFill>
                <a:latin typeface="微软雅黑" panose="020B0503020204020204" pitchFamily="34" charset="-122"/>
                <a:ea typeface="微软雅黑" panose="020B0503020204020204" pitchFamily="34" charset="-122"/>
              </a:rPr>
              <a:t>授予权限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338859" y="881495"/>
            <a:ext cx="11584132" cy="5792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eaLnBrk="1" hangingPunct="1">
              <a:lnSpc>
                <a:spcPct val="120000"/>
              </a:lnSpc>
              <a:buFontTx/>
              <a:buNone/>
            </a:pPr>
            <a:r>
              <a:rPr lang="zh-CN" altLang="en-US" sz="2400" b="1" smtClean="0"/>
              <a:t>例</a:t>
            </a:r>
            <a:r>
              <a:rPr lang="en-US" altLang="zh-CN" sz="2400" b="1" smtClean="0"/>
              <a:t>:</a:t>
            </a:r>
            <a:r>
              <a:rPr lang="zh-CN" altLang="en-US" sz="2400" b="1" smtClean="0"/>
              <a:t>用户 </a:t>
            </a:r>
            <a:r>
              <a:rPr lang="en-US" altLang="zh-CN" sz="2400" b="1" smtClean="0"/>
              <a:t>Jean </a:t>
            </a:r>
            <a:r>
              <a:rPr lang="zh-CN" altLang="en-US" sz="2400" b="1" smtClean="0"/>
              <a:t>拥有表 </a:t>
            </a:r>
            <a:r>
              <a:rPr lang="en-US" altLang="zh-CN" sz="2400" b="1" smtClean="0"/>
              <a:t>Plan_Data</a:t>
            </a:r>
            <a:r>
              <a:rPr lang="zh-CN" altLang="en-US" sz="2400" b="1" smtClean="0"/>
              <a:t>。</a:t>
            </a:r>
            <a:r>
              <a:rPr lang="en-US" altLang="zh-CN" sz="2400" b="1" smtClean="0"/>
              <a:t>Jean </a:t>
            </a:r>
            <a:r>
              <a:rPr lang="zh-CN" altLang="en-US" sz="2400" b="1" smtClean="0"/>
              <a:t>将表 </a:t>
            </a:r>
            <a:r>
              <a:rPr lang="en-US" altLang="zh-CN" sz="2400" b="1" smtClean="0"/>
              <a:t>Plan_Data </a:t>
            </a:r>
            <a:r>
              <a:rPr lang="zh-CN" altLang="en-US" sz="2400" b="1" smtClean="0"/>
              <a:t>的 </a:t>
            </a:r>
            <a:r>
              <a:rPr lang="en-US" altLang="zh-CN" sz="2400" b="1" smtClean="0"/>
              <a:t>SELECT </a:t>
            </a:r>
            <a:r>
              <a:rPr lang="zh-CN" altLang="en-US" sz="2400" b="1" smtClean="0"/>
              <a:t>权限授予 </a:t>
            </a:r>
            <a:r>
              <a:rPr lang="en-US" altLang="zh-CN" sz="2400" b="1" smtClean="0"/>
              <a:t>Accounting </a:t>
            </a:r>
            <a:r>
              <a:rPr lang="zh-CN" altLang="en-US" sz="2400" b="1" smtClean="0"/>
              <a:t>角色（指定 </a:t>
            </a:r>
            <a:r>
              <a:rPr lang="en-US" altLang="zh-CN" sz="2400" b="1" smtClean="0"/>
              <a:t>WITH GRANT OPTION </a:t>
            </a:r>
            <a:r>
              <a:rPr lang="zh-CN" altLang="en-US" sz="2400" b="1" smtClean="0"/>
              <a:t>子句）。用户 </a:t>
            </a:r>
            <a:r>
              <a:rPr lang="en-US" altLang="zh-CN" sz="2400" b="1" smtClean="0"/>
              <a:t>Jill </a:t>
            </a:r>
            <a:r>
              <a:rPr lang="zh-CN" altLang="en-US" sz="2400" b="1" smtClean="0"/>
              <a:t>是 </a:t>
            </a:r>
            <a:r>
              <a:rPr lang="en-US" altLang="zh-CN" sz="2400" b="1" smtClean="0"/>
              <a:t>Accounting </a:t>
            </a:r>
            <a:r>
              <a:rPr lang="zh-CN" altLang="en-US" sz="2400" b="1" smtClean="0"/>
              <a:t>的成员，他要将表 </a:t>
            </a:r>
            <a:r>
              <a:rPr lang="en-US" altLang="zh-CN" sz="2400" b="1" smtClean="0"/>
              <a:t>Plan_Data </a:t>
            </a:r>
            <a:r>
              <a:rPr lang="zh-CN" altLang="en-US" sz="2400" b="1" smtClean="0"/>
              <a:t>上的 </a:t>
            </a:r>
            <a:r>
              <a:rPr lang="en-US" altLang="zh-CN" sz="2400" b="1" smtClean="0"/>
              <a:t>SELECT </a:t>
            </a:r>
            <a:r>
              <a:rPr lang="zh-CN" altLang="en-US" sz="2400" b="1" smtClean="0"/>
              <a:t>权限授予用户 </a:t>
            </a:r>
            <a:r>
              <a:rPr lang="en-US" altLang="zh-CN" sz="2400" b="1" smtClean="0"/>
              <a:t>Jack</a:t>
            </a:r>
            <a:r>
              <a:rPr lang="zh-CN" altLang="en-US" sz="2400" b="1" smtClean="0"/>
              <a:t>，</a:t>
            </a:r>
            <a:r>
              <a:rPr lang="en-US" altLang="zh-CN" sz="2400" b="1" smtClean="0"/>
              <a:t>Jack </a:t>
            </a:r>
            <a:r>
              <a:rPr lang="zh-CN" altLang="en-US" sz="2400" b="1" smtClean="0"/>
              <a:t>不是 </a:t>
            </a:r>
            <a:r>
              <a:rPr lang="en-US" altLang="zh-CN" sz="2400" b="1" smtClean="0"/>
              <a:t>Accounting </a:t>
            </a:r>
            <a:r>
              <a:rPr lang="zh-CN" altLang="en-US" sz="2400" b="1" smtClean="0"/>
              <a:t>的成员。</a:t>
            </a:r>
          </a:p>
          <a:p>
            <a:pPr marL="0" eaLnBrk="1" hangingPunct="1">
              <a:lnSpc>
                <a:spcPct val="120000"/>
              </a:lnSpc>
              <a:buFontTx/>
              <a:buNone/>
            </a:pPr>
            <a:r>
              <a:rPr lang="zh-CN" altLang="en-US" sz="2400" b="1" smtClean="0"/>
              <a:t>    因为对表 </a:t>
            </a:r>
            <a:r>
              <a:rPr lang="en-US" altLang="zh-CN" sz="2400" b="1" smtClean="0"/>
              <a:t>Plan_Data </a:t>
            </a:r>
            <a:r>
              <a:rPr lang="zh-CN" altLang="en-US" sz="2400" b="1" smtClean="0"/>
              <a:t>用 </a:t>
            </a:r>
            <a:r>
              <a:rPr lang="en-US" altLang="zh-CN" sz="2400" b="1" smtClean="0"/>
              <a:t>GRANT </a:t>
            </a:r>
            <a:r>
              <a:rPr lang="zh-CN" altLang="en-US" sz="2400" b="1" smtClean="0"/>
              <a:t>语句授予其他用户 </a:t>
            </a:r>
            <a:r>
              <a:rPr lang="en-US" altLang="zh-CN" sz="2400" b="1" smtClean="0"/>
              <a:t>SELECT </a:t>
            </a:r>
            <a:r>
              <a:rPr lang="zh-CN" altLang="en-US" sz="2400" b="1" smtClean="0"/>
              <a:t>权限的权限是授予 </a:t>
            </a:r>
            <a:r>
              <a:rPr lang="en-US" altLang="zh-CN" sz="2400" b="1" smtClean="0"/>
              <a:t>Accounting </a:t>
            </a:r>
            <a:r>
              <a:rPr lang="zh-CN" altLang="en-US" sz="2400" b="1" smtClean="0"/>
              <a:t>角色而不是显式地授予 </a:t>
            </a:r>
            <a:r>
              <a:rPr lang="en-US" altLang="zh-CN" sz="2400" b="1" smtClean="0"/>
              <a:t>Jill</a:t>
            </a:r>
            <a:r>
              <a:rPr lang="zh-CN" altLang="en-US" sz="2400" b="1" smtClean="0"/>
              <a:t>，不能因为已授予 </a:t>
            </a:r>
            <a:r>
              <a:rPr lang="en-US" altLang="zh-CN" sz="2400" b="1" smtClean="0"/>
              <a:t>Accounting </a:t>
            </a:r>
            <a:r>
              <a:rPr lang="zh-CN" altLang="en-US" sz="2400" b="1" smtClean="0"/>
              <a:t>角色中成员该权限，而使 </a:t>
            </a:r>
            <a:r>
              <a:rPr lang="en-US" altLang="zh-CN" sz="2400" b="1" smtClean="0"/>
              <a:t>Jill </a:t>
            </a:r>
            <a:r>
              <a:rPr lang="zh-CN" altLang="en-US" sz="2400" b="1" smtClean="0"/>
              <a:t>能够授予表的权限。</a:t>
            </a:r>
            <a:r>
              <a:rPr lang="en-US" altLang="zh-CN" sz="2400" b="1" smtClean="0"/>
              <a:t>Jill </a:t>
            </a:r>
            <a:r>
              <a:rPr lang="zh-CN" altLang="en-US" sz="2400" b="1" smtClean="0"/>
              <a:t>必须用 </a:t>
            </a:r>
            <a:r>
              <a:rPr lang="en-US" altLang="zh-CN" sz="2400" b="1" smtClean="0"/>
              <a:t>AS </a:t>
            </a:r>
            <a:r>
              <a:rPr lang="zh-CN" altLang="en-US" sz="2400" b="1" smtClean="0"/>
              <a:t>子句来获得 </a:t>
            </a:r>
            <a:r>
              <a:rPr lang="en-US" altLang="zh-CN" sz="2400" b="1" smtClean="0"/>
              <a:t>Accounting </a:t>
            </a:r>
            <a:r>
              <a:rPr lang="zh-CN" altLang="en-US" sz="2400" b="1" smtClean="0"/>
              <a:t>角色的授予权限。</a:t>
            </a:r>
          </a:p>
          <a:p>
            <a:pPr marL="0" eaLnBrk="1" hangingPunct="1">
              <a:lnSpc>
                <a:spcPct val="120000"/>
              </a:lnSpc>
              <a:buFontTx/>
              <a:buNone/>
            </a:pPr>
            <a:r>
              <a:rPr lang="en-US" altLang="zh-CN" sz="2400" b="1" smtClean="0">
                <a:solidFill>
                  <a:srgbClr val="0099FF"/>
                </a:solidFill>
              </a:rPr>
              <a:t>/* User Jean */</a:t>
            </a:r>
          </a:p>
          <a:p>
            <a:pPr marL="0" eaLnBrk="1" hangingPunct="1">
              <a:lnSpc>
                <a:spcPct val="120000"/>
              </a:lnSpc>
              <a:buFontTx/>
              <a:buNone/>
            </a:pPr>
            <a:r>
              <a:rPr lang="en-US" altLang="zh-CN" sz="2400" b="1" smtClean="0">
                <a:solidFill>
                  <a:schemeClr val="accent2"/>
                </a:solidFill>
              </a:rPr>
              <a:t>GRANT SELECT ON Plan_Data TO Accounting WITH GRANT OPTION</a:t>
            </a:r>
          </a:p>
          <a:p>
            <a:pPr marL="0" eaLnBrk="1" hangingPunct="1">
              <a:lnSpc>
                <a:spcPct val="120000"/>
              </a:lnSpc>
              <a:buFontTx/>
              <a:buNone/>
            </a:pPr>
            <a:r>
              <a:rPr lang="en-US" altLang="zh-CN" sz="2400" b="1" smtClean="0">
                <a:solidFill>
                  <a:srgbClr val="0099FF"/>
                </a:solidFill>
              </a:rPr>
              <a:t>/* User Jill */</a:t>
            </a:r>
          </a:p>
          <a:p>
            <a:pPr marL="0" eaLnBrk="1" hangingPunct="1">
              <a:lnSpc>
                <a:spcPct val="120000"/>
              </a:lnSpc>
              <a:buFontTx/>
              <a:buNone/>
            </a:pPr>
            <a:r>
              <a:rPr lang="en-US" altLang="zh-CN" sz="2400" b="1" smtClean="0">
                <a:solidFill>
                  <a:schemeClr val="accent2"/>
                </a:solidFill>
              </a:rPr>
              <a:t>GRANT SELECT ON Plan_Data TO Jack AS Accounting</a:t>
            </a:r>
            <a:endParaRPr lang="en-US" altLang="zh-CN" sz="2400" b="1" smtClean="0">
              <a:solidFill>
                <a:schemeClr val="accent2"/>
              </a:solidFill>
            </a:endParaRPr>
          </a:p>
        </p:txBody>
      </p:sp>
    </p:spTree>
    <p:extLst>
      <p:ext uri="{BB962C8B-B14F-4D97-AF65-F5344CB8AC3E}">
        <p14:creationId xmlns:p14="http://schemas.microsoft.com/office/powerpoint/2010/main" val="34742701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blinds(horizontal)">
                                      <p:cBhvr>
                                        <p:cTn id="1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8.4.2 </a:t>
            </a:r>
            <a:r>
              <a:rPr lang="zh-CN" altLang="en-US" sz="2800" b="1" dirty="0">
                <a:solidFill>
                  <a:schemeClr val="bg1"/>
                </a:solidFill>
                <a:latin typeface="微软雅黑" panose="020B0503020204020204" pitchFamily="34" charset="-122"/>
                <a:ea typeface="微软雅黑" panose="020B0503020204020204" pitchFamily="34" charset="-122"/>
              </a:rPr>
              <a:t>收回权限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487795" y="663388"/>
            <a:ext cx="10983768"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buFontTx/>
              <a:buNone/>
            </a:pPr>
            <a:r>
              <a:rPr lang="zh-CN" altLang="en-US" sz="2400" b="1" dirty="0" smtClean="0"/>
              <a:t>收回语句权限的一般格式为：</a:t>
            </a:r>
          </a:p>
          <a:p>
            <a:pPr eaLnBrk="1" hangingPunct="1">
              <a:lnSpc>
                <a:spcPct val="120000"/>
              </a:lnSpc>
              <a:buFontTx/>
              <a:buNone/>
            </a:pPr>
            <a:r>
              <a:rPr lang="en-US" altLang="zh-CN" sz="2400" b="1" dirty="0" smtClean="0">
                <a:solidFill>
                  <a:srgbClr val="FF3300"/>
                </a:solidFill>
              </a:rPr>
              <a:t>REVOKE { ALL | statement [ ,...n ] } FROM  account [ ,...n ]</a:t>
            </a:r>
          </a:p>
          <a:p>
            <a:pPr eaLnBrk="1" hangingPunct="1">
              <a:lnSpc>
                <a:spcPct val="120000"/>
              </a:lnSpc>
              <a:buFontTx/>
              <a:buNone/>
            </a:pPr>
            <a:r>
              <a:rPr lang="zh-CN" altLang="en-US" sz="2400" b="1" dirty="0" smtClean="0"/>
              <a:t>收回对象权限的命令格式是：</a:t>
            </a:r>
          </a:p>
          <a:p>
            <a:pPr eaLnBrk="1" hangingPunct="1">
              <a:lnSpc>
                <a:spcPct val="120000"/>
              </a:lnSpc>
              <a:buFontTx/>
              <a:buNone/>
            </a:pPr>
            <a:r>
              <a:rPr lang="en-US" altLang="zh-CN" sz="2400" b="1" dirty="0" smtClean="0">
                <a:solidFill>
                  <a:srgbClr val="FF3300"/>
                </a:solidFill>
              </a:rPr>
              <a:t>REVOKE [ GRANT OPTION FOR ]</a:t>
            </a:r>
            <a:br>
              <a:rPr lang="en-US" altLang="zh-CN" sz="2400" b="1" dirty="0" smtClean="0">
                <a:solidFill>
                  <a:srgbClr val="FF3300"/>
                </a:solidFill>
              </a:rPr>
            </a:br>
            <a:r>
              <a:rPr lang="en-US" altLang="zh-CN" sz="2400" b="1" dirty="0" smtClean="0">
                <a:solidFill>
                  <a:srgbClr val="FF3300"/>
                </a:solidFill>
              </a:rPr>
              <a:t>    { ALL [ PRIVILEGES ] | permission [ ,...n ] }</a:t>
            </a:r>
            <a:br>
              <a:rPr lang="en-US" altLang="zh-CN" sz="2400" b="1" dirty="0" smtClean="0">
                <a:solidFill>
                  <a:srgbClr val="FF3300"/>
                </a:solidFill>
              </a:rPr>
            </a:br>
            <a:r>
              <a:rPr lang="en-US" altLang="zh-CN" sz="2400" b="1" dirty="0" smtClean="0">
                <a:solidFill>
                  <a:srgbClr val="FF3300"/>
                </a:solidFill>
              </a:rPr>
              <a:t>    {   [ ( column [ ,...n ] ) ] ON { table | view }</a:t>
            </a:r>
            <a:br>
              <a:rPr lang="en-US" altLang="zh-CN" sz="2400" b="1" dirty="0" smtClean="0">
                <a:solidFill>
                  <a:srgbClr val="FF3300"/>
                </a:solidFill>
              </a:rPr>
            </a:br>
            <a:r>
              <a:rPr lang="en-US" altLang="zh-CN" sz="2400" b="1" dirty="0" smtClean="0">
                <a:solidFill>
                  <a:srgbClr val="FF3300"/>
                </a:solidFill>
              </a:rPr>
              <a:t>        | ON { table | view } [ ( column [ ,...n ] ) ]</a:t>
            </a:r>
            <a:br>
              <a:rPr lang="en-US" altLang="zh-CN" sz="2400" b="1" dirty="0" smtClean="0">
                <a:solidFill>
                  <a:srgbClr val="FF3300"/>
                </a:solidFill>
              </a:rPr>
            </a:br>
            <a:r>
              <a:rPr lang="en-US" altLang="zh-CN" sz="2400" b="1" dirty="0" smtClean="0">
                <a:solidFill>
                  <a:srgbClr val="FF3300"/>
                </a:solidFill>
              </a:rPr>
              <a:t>        | ON { </a:t>
            </a:r>
            <a:r>
              <a:rPr lang="en-US" altLang="zh-CN" sz="2400" b="1" dirty="0" err="1" smtClean="0">
                <a:solidFill>
                  <a:srgbClr val="FF3300"/>
                </a:solidFill>
              </a:rPr>
              <a:t>stored_procedure</a:t>
            </a:r>
            <a:r>
              <a:rPr lang="en-US" altLang="zh-CN" sz="2400" b="1" dirty="0" smtClean="0">
                <a:solidFill>
                  <a:srgbClr val="FF3300"/>
                </a:solidFill>
              </a:rPr>
              <a:t> | </a:t>
            </a:r>
            <a:r>
              <a:rPr lang="en-US" altLang="zh-CN" sz="2400" b="1" dirty="0" err="1" smtClean="0">
                <a:solidFill>
                  <a:srgbClr val="FF3300"/>
                </a:solidFill>
              </a:rPr>
              <a:t>extended_procedure</a:t>
            </a:r>
            <a:r>
              <a:rPr lang="en-US" altLang="zh-CN" sz="2400" b="1" dirty="0" smtClean="0">
                <a:solidFill>
                  <a:srgbClr val="FF3300"/>
                </a:solidFill>
              </a:rPr>
              <a:t> }</a:t>
            </a:r>
            <a:br>
              <a:rPr lang="en-US" altLang="zh-CN" sz="2400" b="1" dirty="0" smtClean="0">
                <a:solidFill>
                  <a:srgbClr val="FF3300"/>
                </a:solidFill>
              </a:rPr>
            </a:br>
            <a:r>
              <a:rPr lang="en-US" altLang="zh-CN" sz="2400" b="1" dirty="0" smtClean="0">
                <a:solidFill>
                  <a:srgbClr val="FF3300"/>
                </a:solidFill>
              </a:rPr>
              <a:t>        | ON { </a:t>
            </a:r>
            <a:r>
              <a:rPr lang="en-US" altLang="zh-CN" sz="2400" b="1" dirty="0" err="1" smtClean="0">
                <a:solidFill>
                  <a:srgbClr val="FF3300"/>
                </a:solidFill>
              </a:rPr>
              <a:t>user_defined_function</a:t>
            </a:r>
            <a:r>
              <a:rPr lang="en-US" altLang="zh-CN" sz="2400" b="1" dirty="0" smtClean="0">
                <a:solidFill>
                  <a:srgbClr val="FF3300"/>
                </a:solidFill>
              </a:rPr>
              <a:t> }    } </a:t>
            </a:r>
            <a:br>
              <a:rPr lang="en-US" altLang="zh-CN" sz="2400" b="1" dirty="0" smtClean="0">
                <a:solidFill>
                  <a:srgbClr val="FF3300"/>
                </a:solidFill>
              </a:rPr>
            </a:br>
            <a:r>
              <a:rPr lang="en-US" altLang="zh-CN" sz="2400" b="1" dirty="0" smtClean="0">
                <a:solidFill>
                  <a:srgbClr val="FF3300"/>
                </a:solidFill>
              </a:rPr>
              <a:t>    { TO | FROM }  account [ ,...n ] </a:t>
            </a:r>
            <a:br>
              <a:rPr lang="en-US" altLang="zh-CN" sz="2400" b="1" dirty="0" smtClean="0">
                <a:solidFill>
                  <a:srgbClr val="FF3300"/>
                </a:solidFill>
              </a:rPr>
            </a:br>
            <a:r>
              <a:rPr lang="en-US" altLang="zh-CN" sz="2400" b="1" dirty="0" smtClean="0">
                <a:solidFill>
                  <a:srgbClr val="FF3300"/>
                </a:solidFill>
              </a:rPr>
              <a:t>    [ CASCADE ] </a:t>
            </a:r>
            <a:br>
              <a:rPr lang="en-US" altLang="zh-CN" sz="2400" b="1" dirty="0" smtClean="0">
                <a:solidFill>
                  <a:srgbClr val="FF3300"/>
                </a:solidFill>
              </a:rPr>
            </a:br>
            <a:r>
              <a:rPr lang="en-US" altLang="zh-CN" sz="2400" b="1" dirty="0" smtClean="0">
                <a:solidFill>
                  <a:srgbClr val="FF3300"/>
                </a:solidFill>
              </a:rPr>
              <a:t>    [ AS { group | role } ] </a:t>
            </a:r>
            <a:endParaRPr lang="en-US" altLang="zh-CN" sz="2400" b="1" dirty="0" smtClean="0">
              <a:solidFill>
                <a:srgbClr val="FF3300"/>
              </a:solidFill>
            </a:endParaRPr>
          </a:p>
        </p:txBody>
      </p:sp>
    </p:spTree>
    <p:extLst>
      <p:ext uri="{BB962C8B-B14F-4D97-AF65-F5344CB8AC3E}">
        <p14:creationId xmlns:p14="http://schemas.microsoft.com/office/powerpoint/2010/main" val="1721194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8.4.2 </a:t>
            </a:r>
            <a:r>
              <a:rPr lang="zh-CN" altLang="en-US" sz="2800" b="1" dirty="0">
                <a:solidFill>
                  <a:schemeClr val="bg1"/>
                </a:solidFill>
                <a:latin typeface="微软雅黑" panose="020B0503020204020204" pitchFamily="34" charset="-122"/>
                <a:ea typeface="微软雅黑" panose="020B0503020204020204" pitchFamily="34" charset="-122"/>
              </a:rPr>
              <a:t>收回权限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a:spLocks noChangeArrowheads="1"/>
          </p:cNvSpPr>
          <p:nvPr/>
        </p:nvSpPr>
        <p:spPr bwMode="auto">
          <a:xfrm>
            <a:off x="533399" y="1066800"/>
            <a:ext cx="11799711"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zh-CN" altLang="en-US" sz="2800" b="1" i="0">
                <a:solidFill>
                  <a:srgbClr val="000066"/>
                </a:solidFill>
                <a:latin typeface="Tahoma" panose="020B0604030504040204" pitchFamily="34" charset="0"/>
              </a:rPr>
              <a:t>例：把用户</a:t>
            </a:r>
            <a:r>
              <a:rPr kumimoji="1" lang="en-US" altLang="zh-CN" sz="2800" b="1" i="0">
                <a:solidFill>
                  <a:srgbClr val="000066"/>
                </a:solidFill>
                <a:latin typeface="Tahoma" panose="020B0604030504040204" pitchFamily="34" charset="0"/>
              </a:rPr>
              <a:t>U1</a:t>
            </a:r>
            <a:r>
              <a:rPr kumimoji="1" lang="zh-CN" altLang="en-US" sz="2800" b="1" i="0">
                <a:solidFill>
                  <a:srgbClr val="000066"/>
                </a:solidFill>
                <a:latin typeface="Tahoma" panose="020B0604030504040204" pitchFamily="34" charset="0"/>
              </a:rPr>
              <a:t>对表</a:t>
            </a:r>
            <a:r>
              <a:rPr kumimoji="1" lang="en-US" altLang="zh-CN" sz="2800" b="1" i="0">
                <a:solidFill>
                  <a:srgbClr val="000066"/>
                </a:solidFill>
                <a:latin typeface="Tahoma" panose="020B0604030504040204" pitchFamily="34" charset="0"/>
              </a:rPr>
              <a:t>stock</a:t>
            </a:r>
            <a:r>
              <a:rPr kumimoji="1" lang="zh-CN" altLang="en-US" sz="2800" b="1" i="0">
                <a:solidFill>
                  <a:srgbClr val="000066"/>
                </a:solidFill>
                <a:latin typeface="Tahoma" panose="020B0604030504040204" pitchFamily="34" charset="0"/>
              </a:rPr>
              <a:t>的</a:t>
            </a:r>
            <a:r>
              <a:rPr kumimoji="1" lang="en-US" altLang="zh-CN" sz="2800" b="1" i="0">
                <a:solidFill>
                  <a:srgbClr val="000066"/>
                </a:solidFill>
                <a:latin typeface="Tahoma" panose="020B0604030504040204" pitchFamily="34" charset="0"/>
              </a:rPr>
              <a:t>insert</a:t>
            </a:r>
            <a:r>
              <a:rPr kumimoji="1" lang="zh-CN" altLang="en-US" sz="2800" b="1" i="0">
                <a:solidFill>
                  <a:srgbClr val="000066"/>
                </a:solidFill>
                <a:latin typeface="Tahoma" panose="020B0604030504040204" pitchFamily="34" charset="0"/>
              </a:rPr>
              <a:t>权限收回。</a:t>
            </a:r>
          </a:p>
        </p:txBody>
      </p:sp>
      <p:sp>
        <p:nvSpPr>
          <p:cNvPr id="7" name="Rectangle 4"/>
          <p:cNvSpPr>
            <a:spLocks noChangeArrowheads="1"/>
          </p:cNvSpPr>
          <p:nvPr/>
        </p:nvSpPr>
        <p:spPr bwMode="auto">
          <a:xfrm>
            <a:off x="685800" y="1828800"/>
            <a:ext cx="1054664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en-US" altLang="zh-CN" sz="2800" b="1" i="0">
                <a:solidFill>
                  <a:srgbClr val="CC3300"/>
                </a:solidFill>
                <a:latin typeface="Tahoma" panose="020B0604030504040204" pitchFamily="34" charset="0"/>
              </a:rPr>
              <a:t>Revoke  insert  On   stock  From U1;</a:t>
            </a:r>
          </a:p>
        </p:txBody>
      </p:sp>
      <p:sp>
        <p:nvSpPr>
          <p:cNvPr id="8" name="Rectangle 5"/>
          <p:cNvSpPr>
            <a:spLocks noChangeArrowheads="1"/>
          </p:cNvSpPr>
          <p:nvPr/>
        </p:nvSpPr>
        <p:spPr bwMode="auto">
          <a:xfrm>
            <a:off x="609600" y="2667000"/>
            <a:ext cx="11277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zh-CN" altLang="en-US" sz="2800" b="1" i="0">
                <a:solidFill>
                  <a:srgbClr val="CC3300"/>
                </a:solidFill>
                <a:latin typeface="Tahoma" panose="020B0604030504040204" pitchFamily="34" charset="0"/>
              </a:rPr>
              <a:t>权限的级联回收：</a:t>
            </a:r>
          </a:p>
          <a:p>
            <a:pPr eaLnBrk="1" hangingPunct="1">
              <a:spcBef>
                <a:spcPct val="20000"/>
              </a:spcBef>
              <a:buClr>
                <a:schemeClr val="folHlink"/>
              </a:buClr>
              <a:buSzPct val="60000"/>
              <a:buFont typeface="Wingdings" panose="05000000000000000000" pitchFamily="2" charset="2"/>
              <a:buNone/>
            </a:pPr>
            <a:r>
              <a:rPr kumimoji="1" lang="zh-CN" altLang="en-US" sz="2800" b="1" i="0">
                <a:solidFill>
                  <a:srgbClr val="CC3300"/>
                </a:solidFill>
                <a:latin typeface="Tahoma" panose="020B0604030504040204" pitchFamily="34" charset="0"/>
              </a:rPr>
              <a:t>         系统将自动收回直接或间接从</a:t>
            </a:r>
            <a:r>
              <a:rPr kumimoji="1" lang="en-US" altLang="zh-CN" sz="2800" b="1" i="0">
                <a:solidFill>
                  <a:srgbClr val="CC3300"/>
                </a:solidFill>
                <a:latin typeface="Tahoma" panose="020B0604030504040204" pitchFamily="34" charset="0"/>
              </a:rPr>
              <a:t>U1</a:t>
            </a:r>
            <a:r>
              <a:rPr kumimoji="1" lang="zh-CN" altLang="en-US" sz="2800" b="1" i="0">
                <a:solidFill>
                  <a:srgbClr val="CC3300"/>
                </a:solidFill>
                <a:latin typeface="Tahoma" panose="020B0604030504040204" pitchFamily="34" charset="0"/>
              </a:rPr>
              <a:t>处获得的对</a:t>
            </a:r>
            <a:r>
              <a:rPr kumimoji="1" lang="en-US" altLang="zh-CN" sz="2800" b="1" i="0">
                <a:solidFill>
                  <a:srgbClr val="CC3300"/>
                </a:solidFill>
                <a:latin typeface="Tahoma" panose="020B0604030504040204" pitchFamily="34" charset="0"/>
              </a:rPr>
              <a:t>Stock</a:t>
            </a:r>
            <a:r>
              <a:rPr kumimoji="1" lang="zh-CN" altLang="en-US" sz="2800" b="1" i="0">
                <a:solidFill>
                  <a:srgbClr val="CC3300"/>
                </a:solidFill>
                <a:latin typeface="Tahoma" panose="020B0604030504040204" pitchFamily="34" charset="0"/>
              </a:rPr>
              <a:t>表的</a:t>
            </a:r>
            <a:r>
              <a:rPr kumimoji="1" lang="en-US" altLang="zh-CN" sz="2800" b="1" i="0">
                <a:solidFill>
                  <a:srgbClr val="CC3300"/>
                </a:solidFill>
                <a:latin typeface="Tahoma" panose="020B0604030504040204" pitchFamily="34" charset="0"/>
              </a:rPr>
              <a:t>INSERT</a:t>
            </a:r>
            <a:r>
              <a:rPr kumimoji="1" lang="zh-CN" altLang="en-US" sz="2800" b="1" i="0">
                <a:solidFill>
                  <a:srgbClr val="CC3300"/>
                </a:solidFill>
                <a:latin typeface="Tahoma" panose="020B0604030504040204" pitchFamily="34" charset="0"/>
              </a:rPr>
              <a:t>权限</a:t>
            </a:r>
            <a:r>
              <a:rPr kumimoji="1" lang="en-US" altLang="zh-CN" sz="2800" b="1" i="0">
                <a:solidFill>
                  <a:srgbClr val="CC3300"/>
                </a:solidFill>
                <a:latin typeface="Tahoma" panose="020B0604030504040204" pitchFamily="34" charset="0"/>
              </a:rPr>
              <a:t>:</a:t>
            </a:r>
          </a:p>
          <a:p>
            <a:pPr eaLnBrk="1" hangingPunct="1">
              <a:lnSpc>
                <a:spcPct val="130000"/>
              </a:lnSpc>
              <a:spcBef>
                <a:spcPct val="20000"/>
              </a:spcBef>
              <a:buClr>
                <a:schemeClr val="folHlink"/>
              </a:buClr>
              <a:buSzPct val="60000"/>
              <a:buFont typeface="Wingdings" panose="05000000000000000000" pitchFamily="2" charset="2"/>
              <a:buNone/>
            </a:pPr>
            <a:r>
              <a:rPr kumimoji="1" lang="en-US" altLang="zh-CN" sz="2800" b="1" i="0">
                <a:solidFill>
                  <a:srgbClr val="CC3300"/>
                </a:solidFill>
                <a:latin typeface="Tahoma" panose="020B0604030504040204" pitchFamily="34" charset="0"/>
              </a:rPr>
              <a:t>         &lt;--U1&lt;-- U2&lt;-- U3</a:t>
            </a:r>
          </a:p>
        </p:txBody>
      </p:sp>
      <p:sp>
        <p:nvSpPr>
          <p:cNvPr id="9" name="Rectangle 6"/>
          <p:cNvSpPr>
            <a:spLocks noChangeArrowheads="1"/>
          </p:cNvSpPr>
          <p:nvPr/>
        </p:nvSpPr>
        <p:spPr bwMode="auto">
          <a:xfrm>
            <a:off x="457200" y="5029200"/>
            <a:ext cx="1148644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pPr>
            <a:r>
              <a:rPr kumimoji="1" lang="zh-CN" altLang="en-US" sz="2800" b="1" i="0">
                <a:solidFill>
                  <a:srgbClr val="000066"/>
                </a:solidFill>
                <a:latin typeface="Tahoma" panose="020B0604030504040204" pitchFamily="34" charset="0"/>
              </a:rPr>
              <a:t>注：若</a:t>
            </a:r>
            <a:r>
              <a:rPr kumimoji="1" lang="en-US" altLang="zh-CN" sz="2800" b="1" i="0">
                <a:solidFill>
                  <a:srgbClr val="000066"/>
                </a:solidFill>
                <a:latin typeface="Tahoma" panose="020B0604030504040204" pitchFamily="34" charset="0"/>
              </a:rPr>
              <a:t>U2</a:t>
            </a:r>
            <a:r>
              <a:rPr kumimoji="1" lang="zh-CN" altLang="en-US" sz="2800" b="1" i="0">
                <a:solidFill>
                  <a:srgbClr val="000066"/>
                </a:solidFill>
                <a:latin typeface="Tahoma" panose="020B0604030504040204" pitchFamily="34" charset="0"/>
              </a:rPr>
              <a:t>和</a:t>
            </a:r>
            <a:r>
              <a:rPr kumimoji="1" lang="en-US" altLang="zh-CN" sz="2800" b="1" i="0">
                <a:solidFill>
                  <a:srgbClr val="000066"/>
                </a:solidFill>
                <a:latin typeface="Tahoma" panose="020B0604030504040204" pitchFamily="34" charset="0"/>
              </a:rPr>
              <a:t>U3</a:t>
            </a:r>
            <a:r>
              <a:rPr kumimoji="1" lang="zh-CN" altLang="en-US" sz="2800" b="1" i="0">
                <a:solidFill>
                  <a:srgbClr val="000066"/>
                </a:solidFill>
                <a:latin typeface="Tahoma" panose="020B0604030504040204" pitchFamily="34" charset="0"/>
              </a:rPr>
              <a:t>从其他用户处获得对</a:t>
            </a:r>
            <a:r>
              <a:rPr kumimoji="1" lang="en-US" altLang="zh-CN" sz="2800" b="1" i="0">
                <a:solidFill>
                  <a:srgbClr val="000066"/>
                </a:solidFill>
                <a:latin typeface="Tahoma" panose="020B0604030504040204" pitchFamily="34" charset="0"/>
              </a:rPr>
              <a:t>Stock</a:t>
            </a:r>
            <a:r>
              <a:rPr kumimoji="1" lang="zh-CN" altLang="en-US" sz="2800" b="1" i="0">
                <a:solidFill>
                  <a:srgbClr val="000066"/>
                </a:solidFill>
                <a:latin typeface="Tahoma" panose="020B0604030504040204" pitchFamily="34" charset="0"/>
              </a:rPr>
              <a:t>表的</a:t>
            </a:r>
            <a:r>
              <a:rPr kumimoji="1" lang="en-US" altLang="zh-CN" sz="2800" b="1" i="0">
                <a:solidFill>
                  <a:srgbClr val="000066"/>
                </a:solidFill>
                <a:latin typeface="Tahoma" panose="020B0604030504040204" pitchFamily="34" charset="0"/>
              </a:rPr>
              <a:t>insert</a:t>
            </a:r>
            <a:r>
              <a:rPr kumimoji="1" lang="zh-CN" altLang="en-US" sz="2800" b="1" i="0">
                <a:solidFill>
                  <a:srgbClr val="000066"/>
                </a:solidFill>
                <a:latin typeface="Tahoma" panose="020B0604030504040204" pitchFamily="34" charset="0"/>
              </a:rPr>
              <a:t>权限，则不会回收。</a:t>
            </a:r>
          </a:p>
        </p:txBody>
      </p:sp>
    </p:spTree>
    <p:extLst>
      <p:ext uri="{BB962C8B-B14F-4D97-AF65-F5344CB8AC3E}">
        <p14:creationId xmlns:p14="http://schemas.microsoft.com/office/powerpoint/2010/main" val="401414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 </a:t>
            </a:r>
            <a:r>
              <a:rPr lang="zh-CN" altLang="en-US" sz="2800" b="1" dirty="0">
                <a:solidFill>
                  <a:schemeClr val="bg1"/>
                </a:solidFill>
                <a:latin typeface="微软雅黑" panose="020B0503020204020204" pitchFamily="34" charset="-122"/>
                <a:ea typeface="微软雅黑" panose="020B0503020204020204" pitchFamily="34" charset="-122"/>
              </a:rPr>
              <a:t>安全性概述</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339797" y="990600"/>
            <a:ext cx="11366932" cy="51117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eaLnBrk="1" hangingPunct="1">
              <a:lnSpc>
                <a:spcPct val="100000"/>
              </a:lnSpc>
              <a:buFontTx/>
              <a:buNone/>
            </a:pPr>
            <a:r>
              <a:rPr lang="zh-CN" altLang="en-US" sz="2400" b="1" dirty="0" smtClean="0"/>
              <a:t>例： 废除已授予用户 </a:t>
            </a:r>
            <a:r>
              <a:rPr lang="en-US" altLang="zh-CN" sz="2400" b="1" dirty="0" smtClean="0"/>
              <a:t>Joe </a:t>
            </a:r>
            <a:r>
              <a:rPr lang="zh-CN" altLang="en-US" sz="2400" b="1" dirty="0" smtClean="0"/>
              <a:t>的 </a:t>
            </a:r>
            <a:r>
              <a:rPr lang="en-US" altLang="zh-CN" sz="2400" b="1" dirty="0" smtClean="0"/>
              <a:t>CREATE TABLE </a:t>
            </a:r>
            <a:r>
              <a:rPr lang="zh-CN" altLang="en-US" sz="2400" b="1" dirty="0" smtClean="0"/>
              <a:t>权限：</a:t>
            </a:r>
          </a:p>
          <a:p>
            <a:pPr marL="0" eaLnBrk="1" hangingPunct="1">
              <a:lnSpc>
                <a:spcPct val="100000"/>
              </a:lnSpc>
              <a:buFontTx/>
              <a:buNone/>
            </a:pPr>
            <a:r>
              <a:rPr lang="en-US" altLang="zh-CN" sz="2400" b="1" dirty="0" smtClean="0">
                <a:solidFill>
                  <a:srgbClr val="FF3300"/>
                </a:solidFill>
              </a:rPr>
              <a:t>REVOKE CREATE TABLE FROM Joe</a:t>
            </a:r>
          </a:p>
          <a:p>
            <a:pPr marL="0" eaLnBrk="1" hangingPunct="1">
              <a:lnSpc>
                <a:spcPct val="100000"/>
              </a:lnSpc>
              <a:buFontTx/>
              <a:buNone/>
            </a:pPr>
            <a:r>
              <a:rPr lang="zh-CN" altLang="en-US" sz="2400" b="1" dirty="0" smtClean="0"/>
              <a:t>例：废除授予多个用户的多个语句权限：</a:t>
            </a:r>
          </a:p>
          <a:p>
            <a:pPr marL="0" eaLnBrk="1" hangingPunct="1">
              <a:lnSpc>
                <a:spcPct val="100000"/>
              </a:lnSpc>
              <a:buFontTx/>
              <a:buNone/>
            </a:pPr>
            <a:r>
              <a:rPr lang="en-US" altLang="zh-CN" sz="2400" b="1" dirty="0" smtClean="0">
                <a:solidFill>
                  <a:srgbClr val="FF3300"/>
                </a:solidFill>
              </a:rPr>
              <a:t>REVOKE CREATE TABLE, CREATE DEFAULT</a:t>
            </a:r>
          </a:p>
          <a:p>
            <a:pPr marL="0" eaLnBrk="1" hangingPunct="1">
              <a:lnSpc>
                <a:spcPct val="100000"/>
              </a:lnSpc>
              <a:buFontTx/>
              <a:buNone/>
            </a:pPr>
            <a:r>
              <a:rPr lang="en-US" altLang="zh-CN" sz="2400" b="1" dirty="0" smtClean="0">
                <a:solidFill>
                  <a:srgbClr val="FF3300"/>
                </a:solidFill>
              </a:rPr>
              <a:t>FROM Mary, John</a:t>
            </a:r>
          </a:p>
          <a:p>
            <a:pPr marL="0" eaLnBrk="1" hangingPunct="1">
              <a:lnSpc>
                <a:spcPct val="100000"/>
              </a:lnSpc>
              <a:buFontTx/>
              <a:buNone/>
            </a:pPr>
            <a:r>
              <a:rPr lang="zh-CN" altLang="en-US" sz="2400" b="1" dirty="0" smtClean="0"/>
              <a:t>例：用户 </a:t>
            </a:r>
            <a:r>
              <a:rPr lang="en-US" altLang="zh-CN" sz="2400" b="1" dirty="0" smtClean="0"/>
              <a:t>Mary </a:t>
            </a:r>
            <a:r>
              <a:rPr lang="zh-CN" altLang="en-US" sz="2400" b="1" dirty="0" smtClean="0"/>
              <a:t>是 </a:t>
            </a:r>
            <a:r>
              <a:rPr lang="en-US" altLang="zh-CN" sz="2400" b="1" dirty="0" smtClean="0"/>
              <a:t>Budget </a:t>
            </a:r>
            <a:r>
              <a:rPr lang="zh-CN" altLang="en-US" sz="2400" b="1" dirty="0" smtClean="0"/>
              <a:t>角色的成员，已给该角色授予了对 </a:t>
            </a:r>
            <a:r>
              <a:rPr lang="en-US" altLang="zh-CN" sz="2400" b="1" dirty="0" err="1" smtClean="0"/>
              <a:t>Budget_Data</a:t>
            </a:r>
            <a:r>
              <a:rPr lang="en-US" altLang="zh-CN" sz="2400" b="1" dirty="0" smtClean="0"/>
              <a:t> </a:t>
            </a:r>
            <a:r>
              <a:rPr lang="zh-CN" altLang="en-US" sz="2400" b="1" dirty="0" smtClean="0"/>
              <a:t>表的 </a:t>
            </a:r>
            <a:r>
              <a:rPr lang="en-US" altLang="zh-CN" sz="2400" b="1" dirty="0" smtClean="0"/>
              <a:t>SELECT </a:t>
            </a:r>
            <a:r>
              <a:rPr lang="zh-CN" altLang="en-US" sz="2400" b="1" dirty="0" smtClean="0"/>
              <a:t>权限。已对 </a:t>
            </a:r>
            <a:r>
              <a:rPr lang="en-US" altLang="zh-CN" sz="2400" b="1" dirty="0" smtClean="0"/>
              <a:t>Mary </a:t>
            </a:r>
            <a:r>
              <a:rPr lang="zh-CN" altLang="en-US" sz="2400" b="1" dirty="0" smtClean="0"/>
              <a:t>使用 </a:t>
            </a:r>
            <a:r>
              <a:rPr lang="en-US" altLang="zh-CN" sz="2400" b="1" dirty="0" smtClean="0"/>
              <a:t>DENY </a:t>
            </a:r>
            <a:r>
              <a:rPr lang="zh-CN" altLang="en-US" sz="2400" b="1" dirty="0" smtClean="0"/>
              <a:t>语句以防止 </a:t>
            </a:r>
            <a:r>
              <a:rPr lang="en-US" altLang="zh-CN" sz="2400" b="1" dirty="0" smtClean="0"/>
              <a:t>Mary </a:t>
            </a:r>
            <a:r>
              <a:rPr lang="zh-CN" altLang="en-US" sz="2400" b="1" dirty="0" smtClean="0"/>
              <a:t>通过授予 </a:t>
            </a:r>
            <a:r>
              <a:rPr lang="en-US" altLang="zh-CN" sz="2400" b="1" dirty="0" smtClean="0"/>
              <a:t>Budget </a:t>
            </a:r>
            <a:r>
              <a:rPr lang="zh-CN" altLang="en-US" sz="2400" b="1" dirty="0" smtClean="0"/>
              <a:t>角色的权限访问 </a:t>
            </a:r>
            <a:r>
              <a:rPr lang="en-US" altLang="zh-CN" sz="2400" b="1" dirty="0" err="1" smtClean="0"/>
              <a:t>Budget_Data</a:t>
            </a:r>
            <a:r>
              <a:rPr lang="en-US" altLang="zh-CN" sz="2400" b="1" dirty="0" smtClean="0"/>
              <a:t> </a:t>
            </a:r>
            <a:r>
              <a:rPr lang="zh-CN" altLang="en-US" sz="2400" b="1" dirty="0" smtClean="0"/>
              <a:t>表。 </a:t>
            </a:r>
          </a:p>
          <a:p>
            <a:pPr marL="0" eaLnBrk="1" hangingPunct="1">
              <a:lnSpc>
                <a:spcPct val="100000"/>
              </a:lnSpc>
              <a:buFontTx/>
              <a:buNone/>
            </a:pPr>
            <a:r>
              <a:rPr lang="zh-CN" altLang="en-US" sz="2400" b="1" dirty="0" smtClean="0"/>
              <a:t>    删除对 </a:t>
            </a:r>
            <a:r>
              <a:rPr lang="en-US" altLang="zh-CN" sz="2400" b="1" dirty="0" smtClean="0"/>
              <a:t>Mary </a:t>
            </a:r>
            <a:r>
              <a:rPr lang="zh-CN" altLang="en-US" sz="2400" b="1" dirty="0" smtClean="0"/>
              <a:t>拒绝的权限，并通过适用于 </a:t>
            </a:r>
            <a:r>
              <a:rPr lang="en-US" altLang="zh-CN" sz="2400" b="1" dirty="0" smtClean="0"/>
              <a:t>Budget </a:t>
            </a:r>
            <a:r>
              <a:rPr lang="zh-CN" altLang="en-US" sz="2400" b="1" dirty="0" smtClean="0"/>
              <a:t>角色的 </a:t>
            </a:r>
            <a:r>
              <a:rPr lang="en-US" altLang="zh-CN" sz="2400" b="1" dirty="0" smtClean="0"/>
              <a:t>SELECT </a:t>
            </a:r>
            <a:r>
              <a:rPr lang="zh-CN" altLang="en-US" sz="2400" b="1" dirty="0" smtClean="0"/>
              <a:t>权限，允许 </a:t>
            </a:r>
            <a:r>
              <a:rPr lang="en-US" altLang="zh-CN" sz="2400" b="1" dirty="0" smtClean="0"/>
              <a:t>Mary </a:t>
            </a:r>
            <a:r>
              <a:rPr lang="zh-CN" altLang="en-US" sz="2400" b="1" dirty="0" smtClean="0"/>
              <a:t>对该表使用 </a:t>
            </a:r>
            <a:r>
              <a:rPr lang="en-US" altLang="zh-CN" sz="2400" b="1" dirty="0" smtClean="0"/>
              <a:t>SELECT </a:t>
            </a:r>
            <a:r>
              <a:rPr lang="zh-CN" altLang="en-US" sz="2400" b="1" dirty="0" smtClean="0"/>
              <a:t>语句。</a:t>
            </a:r>
          </a:p>
          <a:p>
            <a:pPr marL="0" eaLnBrk="1" hangingPunct="1">
              <a:lnSpc>
                <a:spcPct val="100000"/>
              </a:lnSpc>
              <a:buFontTx/>
              <a:buNone/>
            </a:pPr>
            <a:r>
              <a:rPr lang="en-US" altLang="zh-CN" sz="2400" b="1" dirty="0" smtClean="0">
                <a:solidFill>
                  <a:srgbClr val="FF3300"/>
                </a:solidFill>
              </a:rPr>
              <a:t>REVOKE SELECT ON </a:t>
            </a:r>
            <a:r>
              <a:rPr lang="en-US" altLang="zh-CN" sz="2400" b="1" dirty="0" err="1" smtClean="0">
                <a:solidFill>
                  <a:srgbClr val="FF3300"/>
                </a:solidFill>
              </a:rPr>
              <a:t>Budget_Data</a:t>
            </a:r>
            <a:r>
              <a:rPr lang="en-US" altLang="zh-CN" sz="2400" b="1" dirty="0" smtClean="0">
                <a:solidFill>
                  <a:srgbClr val="FF3300"/>
                </a:solidFill>
              </a:rPr>
              <a:t> TO Mary</a:t>
            </a:r>
            <a:endParaRPr lang="en-US" altLang="zh-CN" sz="2400" b="1" dirty="0" smtClean="0">
              <a:solidFill>
                <a:srgbClr val="FF3300"/>
              </a:solidFill>
            </a:endParaRPr>
          </a:p>
        </p:txBody>
      </p:sp>
    </p:spTree>
    <p:extLst>
      <p:ext uri="{BB962C8B-B14F-4D97-AF65-F5344CB8AC3E}">
        <p14:creationId xmlns:p14="http://schemas.microsoft.com/office/powerpoint/2010/main" val="3883235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blinds(horizontal)">
                                      <p:cBhvr>
                                        <p:cTn id="12" dur="500"/>
                                        <p:tgtEl>
                                          <p:spTgt spid="6">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blinds(horizontal)">
                                      <p:cBhvr>
                                        <p:cTn id="15" dur="500"/>
                                        <p:tgtEl>
                                          <p:spTgt spid="6">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7" end="7"/>
                                            </p:txEl>
                                          </p:spTgt>
                                        </p:tgtEl>
                                        <p:attrNameLst>
                                          <p:attrName>style.visibility</p:attrName>
                                        </p:attrNameLst>
                                      </p:cBhvr>
                                      <p:to>
                                        <p:strVal val="visible"/>
                                      </p:to>
                                    </p:set>
                                    <p:animEffect transition="in" filter="blinds(horizontal)">
                                      <p:cBhvr>
                                        <p:cTn id="2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8.1.1 </a:t>
            </a:r>
            <a:r>
              <a:rPr lang="zh-CN" altLang="en-US" sz="2800" b="1" dirty="0">
                <a:solidFill>
                  <a:schemeClr val="bg1"/>
                </a:solidFill>
                <a:latin typeface="微软雅黑" panose="020B0503020204020204" pitchFamily="34" charset="-122"/>
                <a:ea typeface="微软雅黑" panose="020B0503020204020204" pitchFamily="34" charset="-122"/>
              </a:rPr>
              <a:t>用户标识与鉴别</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533399" y="1752600"/>
            <a:ext cx="10979727" cy="441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Clr>
                <a:srgbClr val="C00000"/>
              </a:buClr>
              <a:buFont typeface="Wingdings" panose="05000000000000000000" pitchFamily="2" charset="2"/>
              <a:buChar char="Ø"/>
            </a:pPr>
            <a:r>
              <a:rPr lang="zh-CN" altLang="en-US" b="1" dirty="0" smtClean="0">
                <a:solidFill>
                  <a:srgbClr val="CC3300"/>
                </a:solidFill>
              </a:rPr>
              <a:t>用户名</a:t>
            </a:r>
            <a:r>
              <a:rPr lang="en-US" altLang="zh-CN" b="1" dirty="0" smtClean="0">
                <a:solidFill>
                  <a:srgbClr val="CC3300"/>
                </a:solidFill>
              </a:rPr>
              <a:t>/</a:t>
            </a:r>
            <a:r>
              <a:rPr lang="zh-CN" altLang="en-US" b="1" dirty="0" smtClean="0">
                <a:solidFill>
                  <a:srgbClr val="CC3300"/>
                </a:solidFill>
              </a:rPr>
              <a:t>口令</a:t>
            </a:r>
          </a:p>
          <a:p>
            <a:pPr lvl="1" eaLnBrk="1" hangingPunct="1"/>
            <a:r>
              <a:rPr lang="zh-CN" altLang="en-US" b="1" dirty="0" smtClean="0">
                <a:solidFill>
                  <a:srgbClr val="000066"/>
                </a:solidFill>
              </a:rPr>
              <a:t>简单易行，容易被人窃取。</a:t>
            </a:r>
          </a:p>
          <a:p>
            <a:pPr eaLnBrk="1" hangingPunct="1">
              <a:spcBef>
                <a:spcPct val="60000"/>
              </a:spcBef>
              <a:buClr>
                <a:srgbClr val="C00000"/>
              </a:buClr>
              <a:buFont typeface="Wingdings" panose="05000000000000000000" pitchFamily="2" charset="2"/>
              <a:buChar char="Ø"/>
            </a:pPr>
            <a:r>
              <a:rPr lang="zh-CN" altLang="en-US" b="1" dirty="0" smtClean="0">
                <a:solidFill>
                  <a:srgbClr val="CC3300"/>
                </a:solidFill>
              </a:rPr>
              <a:t>每个用户预先约定好一个计算过程或者函数</a:t>
            </a:r>
            <a:r>
              <a:rPr lang="zh-CN" altLang="en-US" b="1" dirty="0" smtClean="0">
                <a:solidFill>
                  <a:srgbClr val="000066"/>
                </a:solidFill>
              </a:rPr>
              <a:t>：</a:t>
            </a:r>
          </a:p>
          <a:p>
            <a:pPr lvl="1" eaLnBrk="1" hangingPunct="1"/>
            <a:r>
              <a:rPr lang="zh-CN" altLang="en-US" b="1" dirty="0" smtClean="0">
                <a:solidFill>
                  <a:srgbClr val="000066"/>
                </a:solidFill>
              </a:rPr>
              <a:t>系统提供一个随机数；</a:t>
            </a:r>
          </a:p>
          <a:p>
            <a:pPr lvl="1" eaLnBrk="1" hangingPunct="1"/>
            <a:r>
              <a:rPr lang="zh-CN" altLang="en-US" b="1" dirty="0" smtClean="0">
                <a:solidFill>
                  <a:srgbClr val="000066"/>
                </a:solidFill>
              </a:rPr>
              <a:t>用户根据自己预先约定的计算过程或者函数进行计算；</a:t>
            </a:r>
          </a:p>
          <a:p>
            <a:pPr lvl="1" eaLnBrk="1" hangingPunct="1"/>
            <a:r>
              <a:rPr lang="zh-CN" altLang="en-US" b="1" dirty="0" smtClean="0">
                <a:solidFill>
                  <a:srgbClr val="000066"/>
                </a:solidFill>
              </a:rPr>
              <a:t>系统根据用户计算结果是否正确鉴定用户身份。</a:t>
            </a:r>
            <a:endParaRPr lang="zh-CN" altLang="en-US" b="1" dirty="0" smtClean="0">
              <a:solidFill>
                <a:srgbClr val="000066"/>
              </a:solidFill>
            </a:endParaRPr>
          </a:p>
        </p:txBody>
      </p:sp>
      <p:sp>
        <p:nvSpPr>
          <p:cNvPr id="6" name="Rectangle 4"/>
          <p:cNvSpPr>
            <a:spLocks noChangeArrowheads="1"/>
          </p:cNvSpPr>
          <p:nvPr/>
        </p:nvSpPr>
        <p:spPr bwMode="auto">
          <a:xfrm>
            <a:off x="381000" y="990600"/>
            <a:ext cx="8229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i="1">
                <a:solidFill>
                  <a:schemeClr val="tx1"/>
                </a:solidFill>
                <a:latin typeface="Arial" panose="020B0604020202020204" pitchFamily="34" charset="0"/>
                <a:ea typeface="宋体" panose="02010600030101010101" pitchFamily="2" charset="-122"/>
              </a:defRPr>
            </a:lvl1pPr>
            <a:lvl2pPr marL="742950" indent="-285750" eaLnBrk="0" hangingPunct="0">
              <a:defRPr i="1">
                <a:solidFill>
                  <a:schemeClr val="tx1"/>
                </a:solidFill>
                <a:latin typeface="Arial" panose="020B0604020202020204" pitchFamily="34" charset="0"/>
                <a:ea typeface="宋体" panose="02010600030101010101" pitchFamily="2" charset="-122"/>
              </a:defRPr>
            </a:lvl2pPr>
            <a:lvl3pPr marL="1143000" indent="-228600" eaLnBrk="0" hangingPunct="0">
              <a:defRPr i="1">
                <a:solidFill>
                  <a:schemeClr val="tx1"/>
                </a:solidFill>
                <a:latin typeface="Arial" panose="020B0604020202020204" pitchFamily="34" charset="0"/>
                <a:ea typeface="宋体" panose="02010600030101010101" pitchFamily="2" charset="-122"/>
              </a:defRPr>
            </a:lvl3pPr>
            <a:lvl4pPr marL="1600200" indent="-228600" eaLnBrk="0" hangingPunct="0">
              <a:defRPr i="1">
                <a:solidFill>
                  <a:schemeClr val="tx1"/>
                </a:solidFill>
                <a:latin typeface="Arial" panose="020B0604020202020204" pitchFamily="34" charset="0"/>
                <a:ea typeface="宋体" panose="02010600030101010101" pitchFamily="2" charset="-122"/>
              </a:defRPr>
            </a:lvl4pPr>
            <a:lvl5pPr marL="2057400" indent="-228600" eaLnBrk="0" hangingPunct="0">
              <a:defRPr 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i="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FFFF66"/>
              </a:buClr>
            </a:pPr>
            <a:r>
              <a:rPr kumimoji="1" lang="zh-CN" altLang="en-US" sz="3200" b="1" i="0">
                <a:solidFill>
                  <a:srgbClr val="669900"/>
                </a:solidFill>
                <a:latin typeface="Tahoma" panose="020B0604030504040204" pitchFamily="34" charset="0"/>
              </a:rPr>
              <a:t>常用方法：</a:t>
            </a:r>
          </a:p>
        </p:txBody>
      </p:sp>
    </p:spTree>
    <p:extLst>
      <p:ext uri="{BB962C8B-B14F-4D97-AF65-F5344CB8AC3E}">
        <p14:creationId xmlns:p14="http://schemas.microsoft.com/office/powerpoint/2010/main" val="3174749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p:cTn id="11"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2" end="2"/>
                                            </p:txEl>
                                          </p:spTgt>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p:cTn id="21"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5">
                                            <p:txEl>
                                              <p:pRg st="3" end="3"/>
                                            </p:txEl>
                                          </p:spTgt>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p:cTn id="2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4" end="4"/>
                                            </p:txEl>
                                          </p:spTgt>
                                        </p:tgtEl>
                                        <p:attrNameLst>
                                          <p:attrName>ppt_h</p:attrName>
                                        </p:attrNameLst>
                                      </p:cBhvr>
                                      <p:tavLst>
                                        <p:tav tm="0">
                                          <p:val>
                                            <p:strVal val="#ppt_h"/>
                                          </p:val>
                                        </p:tav>
                                        <p:tav tm="100000">
                                          <p:val>
                                            <p:strVal val="#ppt_h"/>
                                          </p:val>
                                        </p:tav>
                                      </p:tavLst>
                                    </p:anim>
                                  </p:childTnLst>
                                </p:cTn>
                              </p:par>
                              <p:par>
                                <p:cTn id="27" presetID="17" presetClass="entr" presetSubtype="10"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p:cTn id="29"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8.4.3 </a:t>
            </a:r>
            <a:r>
              <a:rPr lang="zh-CN" altLang="en-US" sz="2800" b="1" dirty="0">
                <a:solidFill>
                  <a:schemeClr val="bg1"/>
                </a:solidFill>
                <a:latin typeface="微软雅黑" panose="020B0503020204020204" pitchFamily="34" charset="-122"/>
                <a:ea typeface="微软雅黑" panose="020B0503020204020204" pitchFamily="34" charset="-122"/>
              </a:rPr>
              <a:t>禁止权限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509876" y="744382"/>
            <a:ext cx="10462923"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buFontTx/>
              <a:buNone/>
            </a:pPr>
            <a:r>
              <a:rPr lang="zh-CN" altLang="en-US" sz="2400" b="1" smtClean="0"/>
              <a:t>禁止语句权限的命令格式如下：</a:t>
            </a:r>
          </a:p>
          <a:p>
            <a:pPr eaLnBrk="1" hangingPunct="1">
              <a:lnSpc>
                <a:spcPct val="100000"/>
              </a:lnSpc>
              <a:buFontTx/>
              <a:buNone/>
            </a:pPr>
            <a:r>
              <a:rPr lang="en-US" altLang="zh-CN" sz="2400" b="1" smtClean="0">
                <a:solidFill>
                  <a:srgbClr val="FF3300"/>
                </a:solidFill>
              </a:rPr>
              <a:t>DENY { ALL | statement [ ,...n ] } TO  account [ ,...n ]</a:t>
            </a:r>
          </a:p>
          <a:p>
            <a:pPr eaLnBrk="1" hangingPunct="1">
              <a:lnSpc>
                <a:spcPct val="100000"/>
              </a:lnSpc>
              <a:buFontTx/>
              <a:buNone/>
            </a:pPr>
            <a:endParaRPr lang="en-US" altLang="zh-CN" sz="2400" b="1" smtClean="0">
              <a:solidFill>
                <a:srgbClr val="FF3300"/>
              </a:solidFill>
            </a:endParaRPr>
          </a:p>
          <a:p>
            <a:pPr eaLnBrk="1" hangingPunct="1">
              <a:lnSpc>
                <a:spcPct val="100000"/>
              </a:lnSpc>
              <a:buFontTx/>
              <a:buNone/>
            </a:pPr>
            <a:r>
              <a:rPr lang="zh-CN" altLang="en-US" sz="2400" b="1" smtClean="0"/>
              <a:t>禁止对象权限的命令格式如下：</a:t>
            </a:r>
          </a:p>
          <a:p>
            <a:pPr eaLnBrk="1" hangingPunct="1">
              <a:lnSpc>
                <a:spcPct val="100000"/>
              </a:lnSpc>
              <a:buFontTx/>
              <a:buNone/>
            </a:pPr>
            <a:r>
              <a:rPr lang="en-US" altLang="zh-CN" sz="2400" b="1" smtClean="0">
                <a:solidFill>
                  <a:srgbClr val="FF3300"/>
                </a:solidFill>
              </a:rPr>
              <a:t>DENY</a:t>
            </a:r>
            <a:br>
              <a:rPr lang="en-US" altLang="zh-CN" sz="2400" b="1" smtClean="0">
                <a:solidFill>
                  <a:srgbClr val="FF3300"/>
                </a:solidFill>
              </a:rPr>
            </a:br>
            <a:r>
              <a:rPr lang="en-US" altLang="zh-CN" sz="2400" b="1" smtClean="0">
                <a:solidFill>
                  <a:srgbClr val="FF3300"/>
                </a:solidFill>
              </a:rPr>
              <a:t>    { ALL [ PRIVILEGES ] | permission [ ,...n ] }</a:t>
            </a:r>
            <a:br>
              <a:rPr lang="en-US" altLang="zh-CN" sz="2400" b="1" smtClean="0">
                <a:solidFill>
                  <a:srgbClr val="FF3300"/>
                </a:solidFill>
              </a:rPr>
            </a:br>
            <a:r>
              <a:rPr lang="en-US" altLang="zh-CN" sz="2400" b="1" smtClean="0">
                <a:solidFill>
                  <a:srgbClr val="FF3300"/>
                </a:solidFill>
              </a:rPr>
              <a:t>    { </a:t>
            </a:r>
            <a:br>
              <a:rPr lang="en-US" altLang="zh-CN" sz="2400" b="1" smtClean="0">
                <a:solidFill>
                  <a:srgbClr val="FF3300"/>
                </a:solidFill>
              </a:rPr>
            </a:br>
            <a:r>
              <a:rPr lang="en-US" altLang="zh-CN" sz="2400" b="1" smtClean="0">
                <a:solidFill>
                  <a:srgbClr val="FF3300"/>
                </a:solidFill>
              </a:rPr>
              <a:t>        [ ( column [ ,...n ] ) ] ON { table | view }</a:t>
            </a:r>
            <a:br>
              <a:rPr lang="en-US" altLang="zh-CN" sz="2400" b="1" smtClean="0">
                <a:solidFill>
                  <a:srgbClr val="FF3300"/>
                </a:solidFill>
              </a:rPr>
            </a:br>
            <a:r>
              <a:rPr lang="en-US" altLang="zh-CN" sz="2400" b="1" smtClean="0">
                <a:solidFill>
                  <a:srgbClr val="FF3300"/>
                </a:solidFill>
              </a:rPr>
              <a:t>        | ON { table | view } [ ( column [ ,...n ] ) ]</a:t>
            </a:r>
            <a:br>
              <a:rPr lang="en-US" altLang="zh-CN" sz="2400" b="1" smtClean="0">
                <a:solidFill>
                  <a:srgbClr val="FF3300"/>
                </a:solidFill>
              </a:rPr>
            </a:br>
            <a:r>
              <a:rPr lang="en-US" altLang="zh-CN" sz="2400" b="1" smtClean="0">
                <a:solidFill>
                  <a:srgbClr val="FF3300"/>
                </a:solidFill>
              </a:rPr>
              <a:t>        | ON { stored_procedure | extended_procedure }</a:t>
            </a:r>
            <a:br>
              <a:rPr lang="en-US" altLang="zh-CN" sz="2400" b="1" smtClean="0">
                <a:solidFill>
                  <a:srgbClr val="FF3300"/>
                </a:solidFill>
              </a:rPr>
            </a:br>
            <a:r>
              <a:rPr lang="en-US" altLang="zh-CN" sz="2400" b="1" smtClean="0">
                <a:solidFill>
                  <a:srgbClr val="FF3300"/>
                </a:solidFill>
              </a:rPr>
              <a:t>        | ON { user_defined_function }</a:t>
            </a:r>
            <a:br>
              <a:rPr lang="en-US" altLang="zh-CN" sz="2400" b="1" smtClean="0">
                <a:solidFill>
                  <a:srgbClr val="FF3300"/>
                </a:solidFill>
              </a:rPr>
            </a:br>
            <a:r>
              <a:rPr lang="en-US" altLang="zh-CN" sz="2400" b="1" smtClean="0">
                <a:solidFill>
                  <a:srgbClr val="FF3300"/>
                </a:solidFill>
              </a:rPr>
              <a:t>    } </a:t>
            </a:r>
            <a:br>
              <a:rPr lang="en-US" altLang="zh-CN" sz="2400" b="1" smtClean="0">
                <a:solidFill>
                  <a:srgbClr val="FF3300"/>
                </a:solidFill>
              </a:rPr>
            </a:br>
            <a:r>
              <a:rPr lang="en-US" altLang="zh-CN" sz="2400" b="1" smtClean="0">
                <a:solidFill>
                  <a:srgbClr val="FF3300"/>
                </a:solidFill>
              </a:rPr>
              <a:t>    TO  account [ ,...n ] </a:t>
            </a:r>
            <a:br>
              <a:rPr lang="en-US" altLang="zh-CN" sz="2400" b="1" smtClean="0">
                <a:solidFill>
                  <a:srgbClr val="FF3300"/>
                </a:solidFill>
              </a:rPr>
            </a:br>
            <a:r>
              <a:rPr lang="en-US" altLang="zh-CN" sz="2400" b="1" smtClean="0">
                <a:solidFill>
                  <a:srgbClr val="FF3300"/>
                </a:solidFill>
              </a:rPr>
              <a:t>    [ CASCADE ]</a:t>
            </a:r>
            <a:endParaRPr lang="en-US" altLang="zh-CN" sz="2400" b="1" smtClean="0">
              <a:solidFill>
                <a:srgbClr val="FF3300"/>
              </a:solidFill>
            </a:endParaRPr>
          </a:p>
        </p:txBody>
      </p:sp>
    </p:spTree>
    <p:extLst>
      <p:ext uri="{BB962C8B-B14F-4D97-AF65-F5344CB8AC3E}">
        <p14:creationId xmlns:p14="http://schemas.microsoft.com/office/powerpoint/2010/main" val="4081052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blinds(horizontal)">
                                      <p:cBhvr>
                                        <p:cTn id="10"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8.4.3 </a:t>
            </a:r>
            <a:r>
              <a:rPr lang="zh-CN" altLang="en-US" sz="2800" b="1" dirty="0">
                <a:solidFill>
                  <a:schemeClr val="bg1"/>
                </a:solidFill>
                <a:latin typeface="微软雅黑" panose="020B0503020204020204" pitchFamily="34" charset="-122"/>
                <a:ea typeface="微软雅黑" panose="020B0503020204020204" pitchFamily="34" charset="-122"/>
              </a:rPr>
              <a:t>禁止权限</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468313" y="990600"/>
            <a:ext cx="11107160"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FontTx/>
              <a:buNone/>
            </a:pPr>
            <a:r>
              <a:rPr lang="zh-CN" altLang="en-US" sz="2400" b="1" smtClean="0"/>
              <a:t>例：禁止用户</a:t>
            </a:r>
            <a:r>
              <a:rPr lang="en-US" altLang="zh-CN" sz="2400" b="1" smtClean="0"/>
              <a:t>Mary</a:t>
            </a:r>
            <a:r>
              <a:rPr lang="zh-CN" altLang="en-US" sz="2400" b="1" smtClean="0"/>
              <a:t>和</a:t>
            </a:r>
            <a:r>
              <a:rPr lang="en-US" altLang="zh-CN" sz="2400" b="1" smtClean="0"/>
              <a:t>John</a:t>
            </a:r>
            <a:r>
              <a:rPr lang="zh-CN" altLang="en-US" sz="2400" b="1" smtClean="0"/>
              <a:t>对</a:t>
            </a:r>
            <a:r>
              <a:rPr lang="en-US" altLang="zh-CN" sz="2400" b="1" smtClean="0"/>
              <a:t>out_stock</a:t>
            </a:r>
            <a:r>
              <a:rPr lang="zh-CN" altLang="en-US" sz="2400" b="1" smtClean="0"/>
              <a:t>表的</a:t>
            </a:r>
            <a:r>
              <a:rPr lang="en-US" altLang="zh-CN" sz="2400" b="1" smtClean="0"/>
              <a:t>UPDATE</a:t>
            </a:r>
            <a:r>
              <a:rPr lang="zh-CN" altLang="en-US" sz="2400" b="1" smtClean="0"/>
              <a:t>、</a:t>
            </a:r>
            <a:r>
              <a:rPr lang="en-US" altLang="zh-CN" sz="2400" b="1" smtClean="0"/>
              <a:t>DELETE</a:t>
            </a:r>
            <a:r>
              <a:rPr lang="zh-CN" altLang="en-US" sz="2400" b="1" smtClean="0"/>
              <a:t>操作：</a:t>
            </a:r>
          </a:p>
          <a:p>
            <a:pPr eaLnBrk="1" hangingPunct="1">
              <a:lnSpc>
                <a:spcPct val="150000"/>
              </a:lnSpc>
              <a:buFontTx/>
              <a:buNone/>
            </a:pPr>
            <a:r>
              <a:rPr lang="en-US" altLang="zh-CN" sz="2400" b="1" smtClean="0">
                <a:solidFill>
                  <a:srgbClr val="FF3300"/>
                </a:solidFill>
              </a:rPr>
              <a:t>DENY  UPDATE, DELETE  ON out_stock  TO Mary, John</a:t>
            </a:r>
          </a:p>
          <a:p>
            <a:pPr eaLnBrk="1" hangingPunct="1">
              <a:lnSpc>
                <a:spcPct val="150000"/>
              </a:lnSpc>
              <a:buFontTx/>
              <a:buNone/>
            </a:pPr>
            <a:r>
              <a:rPr lang="en-US" altLang="zh-CN" sz="2400" b="1" smtClean="0"/>
              <a:t>  </a:t>
            </a:r>
            <a:r>
              <a:rPr lang="zh-CN" altLang="en-US" sz="2400" b="1" smtClean="0"/>
              <a:t>对所有 </a:t>
            </a:r>
            <a:r>
              <a:rPr lang="en-US" altLang="zh-CN" sz="2400" b="1" smtClean="0"/>
              <a:t>Accouting </a:t>
            </a:r>
            <a:r>
              <a:rPr lang="zh-CN" altLang="en-US" sz="2400" b="1" smtClean="0"/>
              <a:t>角色成员拒绝 </a:t>
            </a:r>
            <a:r>
              <a:rPr lang="en-US" altLang="zh-CN" sz="2400" b="1" smtClean="0"/>
              <a:t>CREATE TABLE </a:t>
            </a:r>
            <a:r>
              <a:rPr lang="zh-CN" altLang="en-US" sz="2400" b="1" smtClean="0"/>
              <a:t>权限：</a:t>
            </a:r>
          </a:p>
          <a:p>
            <a:pPr eaLnBrk="1" hangingPunct="1">
              <a:lnSpc>
                <a:spcPct val="150000"/>
              </a:lnSpc>
              <a:buFontTx/>
              <a:buNone/>
            </a:pPr>
            <a:r>
              <a:rPr lang="en-US" altLang="zh-CN" sz="2400" b="1" smtClean="0"/>
              <a:t>DENY CREATE TABLE TO Accounting</a:t>
            </a:r>
          </a:p>
          <a:p>
            <a:pPr eaLnBrk="1" hangingPunct="1">
              <a:lnSpc>
                <a:spcPct val="150000"/>
              </a:lnSpc>
              <a:buFontTx/>
              <a:buNone/>
            </a:pPr>
            <a:r>
              <a:rPr lang="en-US" altLang="zh-CN" sz="2400" b="1" smtClean="0"/>
              <a:t>    </a:t>
            </a:r>
          </a:p>
          <a:p>
            <a:pPr eaLnBrk="1" hangingPunct="1">
              <a:lnSpc>
                <a:spcPct val="150000"/>
              </a:lnSpc>
              <a:buFontTx/>
              <a:buNone/>
            </a:pPr>
            <a:r>
              <a:rPr lang="en-US" altLang="zh-CN" sz="2400" b="1" smtClean="0">
                <a:solidFill>
                  <a:srgbClr val="0000FF"/>
                </a:solidFill>
              </a:rPr>
              <a:t>        </a:t>
            </a:r>
            <a:r>
              <a:rPr lang="zh-CN" altLang="en-US" sz="2400" b="1" smtClean="0">
                <a:solidFill>
                  <a:srgbClr val="0000FF"/>
                </a:solidFill>
                <a:ea typeface="楷体_GB2312" pitchFamily="49" charset="-122"/>
              </a:rPr>
              <a:t>如果使用 </a:t>
            </a:r>
            <a:r>
              <a:rPr lang="en-US" altLang="zh-CN" sz="2400" b="1" smtClean="0">
                <a:solidFill>
                  <a:srgbClr val="0000FF"/>
                </a:solidFill>
                <a:ea typeface="楷体_GB2312" pitchFamily="49" charset="-122"/>
              </a:rPr>
              <a:t>DENY </a:t>
            </a:r>
            <a:r>
              <a:rPr lang="zh-CN" altLang="en-US" sz="2400" b="1" smtClean="0">
                <a:solidFill>
                  <a:srgbClr val="0000FF"/>
                </a:solidFill>
                <a:ea typeface="楷体_GB2312" pitchFamily="49" charset="-122"/>
              </a:rPr>
              <a:t>语句禁止用户获得某个权限，那么以后将该用户添加到已得到该权限的组或角色时，该用户不能访问这个权限。如果要解除由于</a:t>
            </a:r>
            <a:r>
              <a:rPr lang="en-US" altLang="zh-CN" sz="2400" b="1" smtClean="0">
                <a:solidFill>
                  <a:srgbClr val="0000FF"/>
                </a:solidFill>
                <a:ea typeface="楷体_GB2312" pitchFamily="49" charset="-122"/>
              </a:rPr>
              <a:t>DENY</a:t>
            </a:r>
            <a:r>
              <a:rPr lang="zh-CN" altLang="en-US" sz="2400" b="1" smtClean="0">
                <a:solidFill>
                  <a:srgbClr val="0000FF"/>
                </a:solidFill>
                <a:ea typeface="楷体_GB2312" pitchFamily="49" charset="-122"/>
              </a:rPr>
              <a:t>语句产生的禁止效果，必须使用</a:t>
            </a:r>
            <a:r>
              <a:rPr lang="en-US" altLang="zh-CN" sz="2400" b="1" smtClean="0">
                <a:solidFill>
                  <a:srgbClr val="0000FF"/>
                </a:solidFill>
                <a:ea typeface="楷体_GB2312" pitchFamily="49" charset="-122"/>
              </a:rPr>
              <a:t>GRANT</a:t>
            </a:r>
            <a:r>
              <a:rPr lang="zh-CN" altLang="en-US" sz="2400" b="1" smtClean="0">
                <a:solidFill>
                  <a:srgbClr val="0000FF"/>
                </a:solidFill>
                <a:ea typeface="楷体_GB2312" pitchFamily="49" charset="-122"/>
              </a:rPr>
              <a:t>命令为禁止的用户或角色显式授予相应的权限。</a:t>
            </a:r>
            <a:r>
              <a:rPr lang="zh-CN" altLang="en-US" sz="2400" b="1" smtClean="0"/>
              <a:t> </a:t>
            </a:r>
            <a:endParaRPr lang="zh-CN" altLang="en-US" sz="2400" b="1" smtClean="0"/>
          </a:p>
        </p:txBody>
      </p:sp>
    </p:spTree>
    <p:extLst>
      <p:ext uri="{BB962C8B-B14F-4D97-AF65-F5344CB8AC3E}">
        <p14:creationId xmlns:p14="http://schemas.microsoft.com/office/powerpoint/2010/main" val="2538104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linds(horizontal)">
                                      <p:cBhvr>
                                        <p:cTn id="12" dur="500"/>
                                        <p:tgtEl>
                                          <p:spTgt spid="6">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blinds(horizontal)">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blinds(horizontal)">
                                      <p:cBhvr>
                                        <p:cTn id="20"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8.5 </a:t>
            </a:r>
            <a:r>
              <a:rPr lang="zh-CN" altLang="en-US" sz="2800" b="1" dirty="0">
                <a:solidFill>
                  <a:schemeClr val="bg1"/>
                </a:solidFill>
                <a:latin typeface="微软雅黑" panose="020B0503020204020204" pitchFamily="34" charset="-122"/>
                <a:ea typeface="微软雅黑" panose="020B0503020204020204" pitchFamily="34" charset="-122"/>
              </a:rPr>
              <a:t>架构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3"/>
          <p:cNvSpPr txBox="1">
            <a:spLocks noChangeArrowheads="1"/>
          </p:cNvSpPr>
          <p:nvPr/>
        </p:nvSpPr>
        <p:spPr bwMode="auto">
          <a:xfrm>
            <a:off x="426027" y="1143000"/>
            <a:ext cx="11035146"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buFontTx/>
              <a:buNone/>
            </a:pPr>
            <a:r>
              <a:rPr lang="en-US" altLang="zh-CN" b="1" smtClean="0"/>
              <a:t>         </a:t>
            </a:r>
            <a:r>
              <a:rPr lang="zh-CN" altLang="en-US" b="1" smtClean="0"/>
              <a:t>数据库架构（</a:t>
            </a:r>
            <a:r>
              <a:rPr lang="en-US" altLang="zh-CN" b="1" smtClean="0"/>
              <a:t>SCHEMA</a:t>
            </a:r>
            <a:r>
              <a:rPr lang="zh-CN" altLang="en-US" b="1" smtClean="0"/>
              <a:t>）是一个独立于数据库用户的非重复命名空间，数据库中的对象都属于某一个架构，可以将架构视为对象的容器。一个架构只能有一个所有者，所有者可以是用户、数据库角色等。架构的所有者可以访问架构中的对象，并且还可以授予其他用户访问该架构的权限。一个架构有且只有一个所有者</a:t>
            </a:r>
            <a:r>
              <a:rPr lang="en-US" altLang="zh-CN" b="1" smtClean="0"/>
              <a:t>Owner</a:t>
            </a:r>
            <a:r>
              <a:rPr lang="zh-CN" altLang="en-US" b="1" smtClean="0"/>
              <a:t>，但一个用户可以拥有多个架构。</a:t>
            </a:r>
            <a:endParaRPr lang="zh-CN" altLang="en-US" b="1" smtClean="0"/>
          </a:p>
        </p:txBody>
      </p:sp>
    </p:spTree>
    <p:extLst>
      <p:ext uri="{BB962C8B-B14F-4D97-AF65-F5344CB8AC3E}">
        <p14:creationId xmlns:p14="http://schemas.microsoft.com/office/powerpoint/2010/main" val="3386477836"/>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8.5 </a:t>
            </a:r>
            <a:r>
              <a:rPr lang="zh-CN" altLang="en-US" sz="2800" b="1" dirty="0">
                <a:solidFill>
                  <a:schemeClr val="bg1"/>
                </a:solidFill>
                <a:latin typeface="微软雅黑" panose="020B0503020204020204" pitchFamily="34" charset="-122"/>
                <a:ea typeface="微软雅黑" panose="020B0503020204020204" pitchFamily="34" charset="-122"/>
              </a:rPr>
              <a:t>架构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332941" y="888568"/>
            <a:ext cx="11367221" cy="5792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buFontTx/>
              <a:buNone/>
            </a:pPr>
            <a:r>
              <a:rPr lang="en-US" altLang="zh-CN" b="1" smtClean="0">
                <a:solidFill>
                  <a:srgbClr val="FF3300"/>
                </a:solidFill>
              </a:rPr>
              <a:t>1.</a:t>
            </a:r>
            <a:r>
              <a:rPr lang="zh-CN" altLang="en-US" b="1" smtClean="0">
                <a:solidFill>
                  <a:srgbClr val="FF3300"/>
                </a:solidFill>
              </a:rPr>
              <a:t>创建架构</a:t>
            </a:r>
          </a:p>
          <a:p>
            <a:pPr eaLnBrk="1" hangingPunct="1">
              <a:lnSpc>
                <a:spcPct val="100000"/>
              </a:lnSpc>
              <a:buFontTx/>
              <a:buNone/>
            </a:pPr>
            <a:r>
              <a:rPr lang="zh-CN" altLang="en-US" b="1" smtClean="0"/>
              <a:t> 创建架构的语法格式如下：</a:t>
            </a:r>
          </a:p>
          <a:p>
            <a:pPr eaLnBrk="1" hangingPunct="1">
              <a:lnSpc>
                <a:spcPct val="100000"/>
              </a:lnSpc>
              <a:buFontTx/>
              <a:buNone/>
            </a:pPr>
            <a:r>
              <a:rPr lang="zh-CN" altLang="en-US" b="1" smtClean="0"/>
              <a:t>     </a:t>
            </a:r>
            <a:r>
              <a:rPr lang="en-US" altLang="zh-CN" b="1" smtClean="0">
                <a:solidFill>
                  <a:srgbClr val="FF3300"/>
                </a:solidFill>
              </a:rPr>
              <a:t>CREATE SCHEMA  schema_name  AUTHORIZATION  owner_name</a:t>
            </a:r>
          </a:p>
          <a:p>
            <a:pPr eaLnBrk="1" hangingPunct="1">
              <a:lnSpc>
                <a:spcPct val="100000"/>
              </a:lnSpc>
              <a:buFontTx/>
              <a:buNone/>
            </a:pPr>
            <a:r>
              <a:rPr lang="zh-CN" altLang="en-US" b="1" smtClean="0"/>
              <a:t>例如，下列创建架构</a:t>
            </a:r>
            <a:r>
              <a:rPr lang="en-US" altLang="zh-CN" b="1" smtClean="0"/>
              <a:t>test_schema</a:t>
            </a:r>
            <a:r>
              <a:rPr lang="zh-CN" altLang="en-US" b="1" smtClean="0"/>
              <a:t>，其所有者为</a:t>
            </a:r>
            <a:r>
              <a:rPr lang="en-US" altLang="zh-CN" b="1" smtClean="0"/>
              <a:t>dbo</a:t>
            </a:r>
            <a:r>
              <a:rPr lang="zh-CN" altLang="en-US" b="1" smtClean="0"/>
              <a:t>：</a:t>
            </a:r>
          </a:p>
          <a:p>
            <a:pPr eaLnBrk="1" hangingPunct="1">
              <a:lnSpc>
                <a:spcPct val="100000"/>
              </a:lnSpc>
              <a:buFontTx/>
              <a:buNone/>
            </a:pPr>
            <a:r>
              <a:rPr lang="zh-CN" altLang="en-US" b="1" smtClean="0">
                <a:solidFill>
                  <a:schemeClr val="accent2"/>
                </a:solidFill>
              </a:rPr>
              <a:t>   </a:t>
            </a:r>
            <a:r>
              <a:rPr lang="en-US" altLang="zh-CN" b="1" smtClean="0">
                <a:solidFill>
                  <a:schemeClr val="accent2"/>
                </a:solidFill>
              </a:rPr>
              <a:t>CREATE SCHEMA  test_schema   AUTHORIZATION  dbo</a:t>
            </a:r>
          </a:p>
          <a:p>
            <a:pPr eaLnBrk="1" hangingPunct="1">
              <a:lnSpc>
                <a:spcPct val="100000"/>
              </a:lnSpc>
              <a:buFontTx/>
              <a:buNone/>
            </a:pPr>
            <a:r>
              <a:rPr lang="en-US" altLang="zh-CN" b="1" smtClean="0">
                <a:solidFill>
                  <a:srgbClr val="0099FF"/>
                </a:solidFill>
                <a:ea typeface="楷体_GB2312" pitchFamily="49" charset="-122"/>
              </a:rPr>
              <a:t>    </a:t>
            </a:r>
            <a:r>
              <a:rPr lang="zh-CN" altLang="en-US" b="1" smtClean="0">
                <a:solidFill>
                  <a:srgbClr val="0099FF"/>
                </a:solidFill>
                <a:ea typeface="楷体_GB2312" pitchFamily="49" charset="-122"/>
              </a:rPr>
              <a:t>注意：用户的默认架构与架构的所有者是不同的。用户的默认架构是指该用户所创建的对象，在默认情况下所有者是该默认架构，架构的所有者是指拥有和管理该架构的用户。</a:t>
            </a:r>
            <a:endParaRPr lang="zh-CN" altLang="en-US" b="1" smtClean="0">
              <a:solidFill>
                <a:srgbClr val="0099FF"/>
              </a:solidFill>
              <a:ea typeface="楷体_GB2312" pitchFamily="49" charset="-122"/>
            </a:endParaRPr>
          </a:p>
        </p:txBody>
      </p:sp>
    </p:spTree>
    <p:extLst>
      <p:ext uri="{BB962C8B-B14F-4D97-AF65-F5344CB8AC3E}">
        <p14:creationId xmlns:p14="http://schemas.microsoft.com/office/powerpoint/2010/main" val="36072222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Effect transition="in" filter="blinds(horizontal)">
                                      <p:cBhvr>
                                        <p:cTn id="1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a:solidFill>
                  <a:schemeClr val="bg1"/>
                </a:solidFill>
                <a:latin typeface="微软雅黑" panose="020B0503020204020204" pitchFamily="34" charset="-122"/>
                <a:ea typeface="微软雅黑" panose="020B0503020204020204" pitchFamily="34" charset="-122"/>
              </a:rPr>
              <a:t>8.5 </a:t>
            </a:r>
            <a:r>
              <a:rPr lang="zh-CN" altLang="en-US" sz="2800" b="1" dirty="0">
                <a:solidFill>
                  <a:schemeClr val="bg1"/>
                </a:solidFill>
                <a:latin typeface="微软雅黑" panose="020B0503020204020204" pitchFamily="34" charset="-122"/>
                <a:ea typeface="微软雅黑" panose="020B0503020204020204" pitchFamily="34" charset="-122"/>
              </a:rPr>
              <a:t>架构</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Line 3"/>
          <p:cNvSpPr>
            <a:spLocks noChangeShapeType="1"/>
          </p:cNvSpPr>
          <p:nvPr/>
        </p:nvSpPr>
        <p:spPr bwMode="auto">
          <a:xfrm>
            <a:off x="6130925" y="990600"/>
            <a:ext cx="12096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5400">
                <a:solidFill>
                  <a:srgbClr val="000000"/>
                </a:solidFill>
                <a:round/>
                <a:headEnd type="triangle" w="med" len="med"/>
                <a:tailEnd type="triangle" w="med" len="med"/>
              </a14:hiddenLine>
            </a:ext>
          </a:extLst>
        </p:spPr>
        <p:txBody>
          <a:bodyPr wrap="none" anchor="ctr"/>
          <a:lstStyle/>
          <a:p>
            <a:endParaRPr lang="zh-CN" altLang="en-US"/>
          </a:p>
        </p:txBody>
      </p:sp>
      <p:sp>
        <p:nvSpPr>
          <p:cNvPr id="6" name="Rectangle 2"/>
          <p:cNvSpPr txBox="1">
            <a:spLocks noChangeArrowheads="1"/>
          </p:cNvSpPr>
          <p:nvPr/>
        </p:nvSpPr>
        <p:spPr bwMode="auto">
          <a:xfrm>
            <a:off x="395288" y="1211840"/>
            <a:ext cx="10993148" cy="4525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Tx/>
              <a:buNone/>
            </a:pPr>
            <a:r>
              <a:rPr lang="en-US" altLang="zh-CN" b="1" smtClean="0">
                <a:solidFill>
                  <a:srgbClr val="FF3300"/>
                </a:solidFill>
              </a:rPr>
              <a:t>2.</a:t>
            </a:r>
            <a:r>
              <a:rPr lang="zh-CN" altLang="en-US" b="1" smtClean="0">
                <a:solidFill>
                  <a:srgbClr val="FF3300"/>
                </a:solidFill>
              </a:rPr>
              <a:t>删除架构</a:t>
            </a:r>
          </a:p>
          <a:p>
            <a:pPr eaLnBrk="1" hangingPunct="1">
              <a:buFontTx/>
              <a:buNone/>
            </a:pPr>
            <a:r>
              <a:rPr lang="zh-CN" altLang="en-US" b="1" smtClean="0"/>
              <a:t> 删除架构的语法格式如下：</a:t>
            </a:r>
          </a:p>
          <a:p>
            <a:pPr eaLnBrk="1" hangingPunct="1">
              <a:buFontTx/>
              <a:buNone/>
            </a:pPr>
            <a:r>
              <a:rPr lang="zh-CN" altLang="en-US" b="1" smtClean="0"/>
              <a:t>       </a:t>
            </a:r>
            <a:r>
              <a:rPr lang="en-US" altLang="zh-CN" b="1" smtClean="0">
                <a:solidFill>
                  <a:srgbClr val="FF3300"/>
                </a:solidFill>
              </a:rPr>
              <a:t>DROP    SCHEMA   schema_name</a:t>
            </a:r>
          </a:p>
          <a:p>
            <a:pPr eaLnBrk="1" hangingPunct="1">
              <a:buFontTx/>
              <a:buNone/>
            </a:pPr>
            <a:r>
              <a:rPr lang="zh-CN" altLang="en-US" b="1" smtClean="0"/>
              <a:t>例如，下列删除架构</a:t>
            </a:r>
            <a:r>
              <a:rPr lang="en-US" altLang="zh-CN" b="1" smtClean="0"/>
              <a:t>test_schema</a:t>
            </a:r>
            <a:r>
              <a:rPr lang="zh-CN" altLang="en-US" b="1" smtClean="0"/>
              <a:t>：</a:t>
            </a:r>
          </a:p>
          <a:p>
            <a:pPr eaLnBrk="1" hangingPunct="1">
              <a:buFontTx/>
              <a:buNone/>
            </a:pPr>
            <a:r>
              <a:rPr lang="zh-CN" altLang="en-US" b="1" smtClean="0">
                <a:solidFill>
                  <a:srgbClr val="0000FF"/>
                </a:solidFill>
              </a:rPr>
              <a:t>   </a:t>
            </a:r>
            <a:r>
              <a:rPr lang="en-US" altLang="zh-CN" b="1" smtClean="0">
                <a:solidFill>
                  <a:srgbClr val="0000FF"/>
                </a:solidFill>
              </a:rPr>
              <a:t>DROP    SCHEMA  test_schema</a:t>
            </a:r>
            <a:endParaRPr lang="en-US" altLang="zh-CN" b="1" smtClean="0">
              <a:solidFill>
                <a:srgbClr val="0000FF"/>
              </a:solidFill>
            </a:endParaRPr>
          </a:p>
        </p:txBody>
      </p:sp>
    </p:spTree>
    <p:extLst>
      <p:ext uri="{BB962C8B-B14F-4D97-AF65-F5344CB8AC3E}">
        <p14:creationId xmlns:p14="http://schemas.microsoft.com/office/powerpoint/2010/main" val="29511978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blinds(horizontal)">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blinds(horizontal)">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本章小结</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71965" y="858982"/>
            <a:ext cx="10985119" cy="232063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了解计算机系统安全性问题及数据库的安全性问题；</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掌握数据库安全控制的常用方法和技术，重点是自主存取控制与强制存取控制。</a:t>
            </a:r>
          </a:p>
          <a:p>
            <a:pPr marL="342900" indent="-342900" defTabSz="1600200">
              <a:lnSpc>
                <a:spcPct val="150000"/>
              </a:lnSpc>
              <a:spcAft>
                <a:spcPct val="35000"/>
              </a:spcAft>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rPr>
              <a:t>掌握</a:t>
            </a:r>
            <a:r>
              <a:rPr lang="en-US" altLang="zh-CN" sz="2000" dirty="0">
                <a:solidFill>
                  <a:schemeClr val="tx1"/>
                </a:solidFill>
                <a:latin typeface="微软雅黑" panose="020B0503020204020204" pitchFamily="34" charset="-122"/>
                <a:ea typeface="微软雅黑" panose="020B0503020204020204" pitchFamily="34" charset="-122"/>
              </a:rPr>
              <a:t>SQL SERVER</a:t>
            </a:r>
            <a:r>
              <a:rPr lang="zh-CN" altLang="en-US" sz="2000" dirty="0">
                <a:solidFill>
                  <a:schemeClr val="tx1"/>
                </a:solidFill>
                <a:latin typeface="微软雅黑" panose="020B0503020204020204" pitchFamily="34" charset="-122"/>
                <a:ea typeface="微软雅黑" panose="020B0503020204020204" pitchFamily="34" charset="-122"/>
              </a:rPr>
              <a:t>的安全性控制方法，比如：用户、角色、权限等。</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678275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5479"/>
            <a:ext cx="12192000" cy="678867"/>
          </a:xfrm>
          <a:prstGeom prst="rect">
            <a:avLst/>
          </a:prstGeom>
          <a:solidFill>
            <a:srgbClr val="00589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buFontTx/>
              <a:buNone/>
              <a:defRPr/>
            </a:pPr>
            <a:endParaRPr kumimoji="1" lang="zh-CN" altLang="en-US" dirty="0">
              <a:solidFill>
                <a:srgbClr val="00589A"/>
              </a:solidFill>
            </a:endParaRPr>
          </a:p>
        </p:txBody>
      </p:sp>
      <p:sp>
        <p:nvSpPr>
          <p:cNvPr id="4" name="文本框 94"/>
          <p:cNvSpPr txBox="1">
            <a:spLocks noChangeArrowheads="1"/>
          </p:cNvSpPr>
          <p:nvPr/>
        </p:nvSpPr>
        <p:spPr bwMode="auto">
          <a:xfrm>
            <a:off x="245870" y="65515"/>
            <a:ext cx="5053997" cy="523220"/>
          </a:xfrm>
          <a:prstGeom prst="rect">
            <a:avLst/>
          </a:prstGeom>
          <a:noFill/>
          <a:ln w="9525">
            <a:noFill/>
            <a:miter lim="800000"/>
          </a:ln>
        </p:spPr>
        <p:txBody>
          <a:bodyPr wrap="square">
            <a:spAutoFit/>
          </a:bodyPr>
          <a:lstStyle/>
          <a:p>
            <a:r>
              <a:rPr lang="en-US" altLang="zh-CN" sz="2800" b="1" dirty="0" smtClean="0">
                <a:solidFill>
                  <a:schemeClr val="bg1"/>
                </a:solidFill>
                <a:latin typeface="微软雅黑" panose="020B0503020204020204" pitchFamily="34" charset="-122"/>
                <a:ea typeface="微软雅黑" panose="020B0503020204020204" pitchFamily="34" charset="-122"/>
              </a:rPr>
              <a:t>8.1.2 </a:t>
            </a:r>
            <a:r>
              <a:rPr lang="zh-CN" altLang="en-US" sz="2800" b="1" dirty="0" smtClean="0">
                <a:solidFill>
                  <a:schemeClr val="bg1"/>
                </a:solidFill>
                <a:latin typeface="微软雅黑" panose="020B0503020204020204" pitchFamily="34" charset="-122"/>
                <a:ea typeface="微软雅黑" panose="020B0503020204020204" pitchFamily="34" charset="-122"/>
              </a:rPr>
              <a:t>存取控制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457200" y="1066800"/>
            <a:ext cx="11066318" cy="5334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10000"/>
              </a:lnSpc>
              <a:spcBef>
                <a:spcPct val="30000"/>
              </a:spcBef>
              <a:buClr>
                <a:srgbClr val="C00000"/>
              </a:buClr>
              <a:buFont typeface="Wingdings" panose="05000000000000000000" pitchFamily="2" charset="2"/>
              <a:buChar char="Ø"/>
            </a:pPr>
            <a:r>
              <a:rPr lang="zh-CN" altLang="en-US" b="1" dirty="0" smtClean="0">
                <a:solidFill>
                  <a:srgbClr val="000066"/>
                </a:solidFill>
              </a:rPr>
              <a:t>存取控制机制组成</a:t>
            </a:r>
          </a:p>
          <a:p>
            <a:pPr lvl="1" eaLnBrk="1" hangingPunct="1">
              <a:lnSpc>
                <a:spcPct val="110000"/>
              </a:lnSpc>
              <a:spcBef>
                <a:spcPct val="30000"/>
              </a:spcBef>
            </a:pPr>
            <a:r>
              <a:rPr lang="zh-CN" altLang="en-US" b="1" dirty="0" smtClean="0">
                <a:solidFill>
                  <a:srgbClr val="CC3300"/>
                </a:solidFill>
              </a:rPr>
              <a:t>定义存取权限</a:t>
            </a:r>
            <a:r>
              <a:rPr lang="zh-CN" altLang="en-US" b="1" dirty="0" smtClean="0">
                <a:solidFill>
                  <a:srgbClr val="000066"/>
                </a:solidFill>
              </a:rPr>
              <a:t>：</a:t>
            </a:r>
          </a:p>
          <a:p>
            <a:pPr lvl="2" eaLnBrk="1" hangingPunct="1">
              <a:lnSpc>
                <a:spcPct val="110000"/>
              </a:lnSpc>
              <a:spcBef>
                <a:spcPct val="30000"/>
              </a:spcBef>
            </a:pPr>
            <a:r>
              <a:rPr lang="zh-CN" altLang="en-US" sz="2800" b="1" dirty="0" smtClean="0">
                <a:solidFill>
                  <a:srgbClr val="000066"/>
                </a:solidFill>
              </a:rPr>
              <a:t>为用户定义适当的存取权限，并登记入数据字典（安全规则或授权规则）</a:t>
            </a:r>
          </a:p>
          <a:p>
            <a:pPr lvl="1" eaLnBrk="1" hangingPunct="1">
              <a:lnSpc>
                <a:spcPct val="110000"/>
              </a:lnSpc>
              <a:spcBef>
                <a:spcPct val="30000"/>
              </a:spcBef>
            </a:pPr>
            <a:r>
              <a:rPr lang="zh-CN" altLang="en-US" b="1" dirty="0" smtClean="0">
                <a:solidFill>
                  <a:srgbClr val="CC3300"/>
                </a:solidFill>
              </a:rPr>
              <a:t>合法权限检查</a:t>
            </a:r>
            <a:r>
              <a:rPr lang="zh-CN" altLang="en-US" b="1" dirty="0" smtClean="0">
                <a:solidFill>
                  <a:srgbClr val="000066"/>
                </a:solidFill>
              </a:rPr>
              <a:t>：</a:t>
            </a:r>
          </a:p>
          <a:p>
            <a:pPr lvl="2" eaLnBrk="1" hangingPunct="1">
              <a:lnSpc>
                <a:spcPct val="110000"/>
              </a:lnSpc>
              <a:spcBef>
                <a:spcPct val="30000"/>
              </a:spcBef>
            </a:pPr>
            <a:r>
              <a:rPr lang="zh-CN" altLang="en-US" sz="2800" b="1" dirty="0" smtClean="0">
                <a:solidFill>
                  <a:srgbClr val="000066"/>
                </a:solidFill>
              </a:rPr>
              <a:t>查找数据字典，根据安全规则进行用户合法权限检查</a:t>
            </a:r>
          </a:p>
          <a:p>
            <a:pPr eaLnBrk="1" hangingPunct="1">
              <a:lnSpc>
                <a:spcPct val="110000"/>
              </a:lnSpc>
              <a:spcBef>
                <a:spcPct val="30000"/>
              </a:spcBef>
              <a:buClr>
                <a:srgbClr val="C00000"/>
              </a:buClr>
              <a:buFont typeface="Wingdings" panose="05000000000000000000" pitchFamily="2" charset="2"/>
              <a:buChar char="Ø"/>
            </a:pPr>
            <a:r>
              <a:rPr lang="zh-CN" altLang="en-US" b="1" dirty="0" smtClean="0">
                <a:solidFill>
                  <a:srgbClr val="000066"/>
                </a:solidFill>
              </a:rPr>
              <a:t>用户权限定义和合法权限检查机制一起组成</a:t>
            </a:r>
            <a:r>
              <a:rPr lang="en-US" altLang="zh-CN" b="1" dirty="0" smtClean="0">
                <a:solidFill>
                  <a:srgbClr val="000066"/>
                </a:solidFill>
              </a:rPr>
              <a:t>DBMS</a:t>
            </a:r>
            <a:r>
              <a:rPr lang="zh-CN" altLang="en-US" b="1" dirty="0" smtClean="0">
                <a:solidFill>
                  <a:srgbClr val="000066"/>
                </a:solidFill>
              </a:rPr>
              <a:t>的安全子系统。</a:t>
            </a:r>
            <a:endParaRPr lang="zh-CN" altLang="en-US" b="1" dirty="0" smtClean="0">
              <a:solidFill>
                <a:srgbClr val="000066"/>
              </a:solidFill>
            </a:endParaRPr>
          </a:p>
        </p:txBody>
      </p:sp>
    </p:spTree>
    <p:extLst>
      <p:ext uri="{BB962C8B-B14F-4D97-AF65-F5344CB8AC3E}">
        <p14:creationId xmlns:p14="http://schemas.microsoft.com/office/powerpoint/2010/main" val="3005398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strips(downLeft)">
                                      <p:cBhvr>
                                        <p:cTn id="10" dur="500"/>
                                        <p:tgtEl>
                                          <p:spTgt spid="5">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strips(downLeft)">
                                      <p:cBhvr>
                                        <p:cTn id="13" dur="500"/>
                                        <p:tgtEl>
                                          <p:spTgt spid="5">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strips(downLeft)">
                                      <p:cBhvr>
                                        <p:cTn id="16" dur="500"/>
                                        <p:tgtEl>
                                          <p:spTgt spid="5">
                                            <p:txEl>
                                              <p:pRg st="3" end="3"/>
                                            </p:txEl>
                                          </p:spTgt>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strips(downLeft)">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strips(downLeft)">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rgbClr val="4CC2EA"/>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2618</TotalTime>
  <Words>9226</Words>
  <Application>Microsoft Office PowerPoint</Application>
  <PresentationFormat>宽屏</PresentationFormat>
  <Paragraphs>661</Paragraphs>
  <Slides>85</Slides>
  <Notes>84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85</vt:i4>
      </vt:variant>
    </vt:vector>
  </HeadingPairs>
  <TitlesOfParts>
    <vt:vector size="99" baseType="lpstr">
      <vt:lpstr>方正细圆简体</vt:lpstr>
      <vt:lpstr>黑体</vt:lpstr>
      <vt:lpstr>华文楷体</vt:lpstr>
      <vt:lpstr>楷体_GB2312</vt:lpstr>
      <vt:lpstr>宋体</vt:lpstr>
      <vt:lpstr>微软雅黑</vt:lpstr>
      <vt:lpstr>ˎ̥</vt:lpstr>
      <vt:lpstr>Arial</vt:lpstr>
      <vt:lpstr>Calibri</vt:lpstr>
      <vt:lpstr>Calibri Light</vt:lpstr>
      <vt:lpstr>Tahoma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zhouping</dc:creator>
  <cp:lastModifiedBy>Lenovo</cp:lastModifiedBy>
  <cp:revision>1418</cp:revision>
  <dcterms:created xsi:type="dcterms:W3CDTF">2014-07-02T10:42:00Z</dcterms:created>
  <dcterms:modified xsi:type="dcterms:W3CDTF">2021-04-23T02:58:00Z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大同煤炭职业技术学院</vt:lpwstr>
  </property>
  <property fmtid="{D5CDD505-2E9C-101B-9397-08002B2CF9AE}" pid="3" name="KSOProductBuildVer">
    <vt:lpwstr>2052-11.1.0.8894</vt:lpwstr>
  </property>
</Properties>
</file>